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60" r:id="rId3"/>
  </p:sldMasterIdLst>
  <p:notesMasterIdLst>
    <p:notesMasterId r:id="rId127"/>
  </p:notesMasterIdLst>
  <p:sldIdLst>
    <p:sldId id="314" r:id="rId4"/>
    <p:sldId id="303" r:id="rId5"/>
    <p:sldId id="304" r:id="rId6"/>
    <p:sldId id="305" r:id="rId7"/>
    <p:sldId id="436" r:id="rId8"/>
    <p:sldId id="448" r:id="rId9"/>
    <p:sldId id="437" r:id="rId10"/>
    <p:sldId id="439" r:id="rId11"/>
    <p:sldId id="440" r:id="rId12"/>
    <p:sldId id="443" r:id="rId13"/>
    <p:sldId id="442" r:id="rId14"/>
    <p:sldId id="444" r:id="rId15"/>
    <p:sldId id="365" r:id="rId16"/>
    <p:sldId id="381" r:id="rId17"/>
    <p:sldId id="257" r:id="rId18"/>
    <p:sldId id="409" r:id="rId19"/>
    <p:sldId id="366" r:id="rId20"/>
    <p:sldId id="435" r:id="rId21"/>
    <p:sldId id="411" r:id="rId22"/>
    <p:sldId id="410" r:id="rId23"/>
    <p:sldId id="408" r:id="rId24"/>
    <p:sldId id="322" r:id="rId25"/>
    <p:sldId id="318" r:id="rId26"/>
    <p:sldId id="320" r:id="rId27"/>
    <p:sldId id="319" r:id="rId28"/>
    <p:sldId id="391" r:id="rId29"/>
    <p:sldId id="392" r:id="rId30"/>
    <p:sldId id="321" r:id="rId31"/>
    <p:sldId id="325" r:id="rId32"/>
    <p:sldId id="326" r:id="rId33"/>
    <p:sldId id="259" r:id="rId34"/>
    <p:sldId id="315" r:id="rId35"/>
    <p:sldId id="258" r:id="rId36"/>
    <p:sldId id="384" r:id="rId37"/>
    <p:sldId id="261" r:id="rId38"/>
    <p:sldId id="262" r:id="rId39"/>
    <p:sldId id="264" r:id="rId40"/>
    <p:sldId id="393" r:id="rId41"/>
    <p:sldId id="265" r:id="rId42"/>
    <p:sldId id="445" r:id="rId43"/>
    <p:sldId id="263" r:id="rId44"/>
    <p:sldId id="397" r:id="rId45"/>
    <p:sldId id="327" r:id="rId46"/>
    <p:sldId id="329" r:id="rId47"/>
    <p:sldId id="395" r:id="rId48"/>
    <p:sldId id="394" r:id="rId49"/>
    <p:sldId id="328" r:id="rId50"/>
    <p:sldId id="334" r:id="rId51"/>
    <p:sldId id="446" r:id="rId52"/>
    <p:sldId id="337" r:id="rId53"/>
    <p:sldId id="338" r:id="rId54"/>
    <p:sldId id="339" r:id="rId55"/>
    <p:sldId id="368" r:id="rId56"/>
    <p:sldId id="369" r:id="rId57"/>
    <p:sldId id="370" r:id="rId58"/>
    <p:sldId id="371" r:id="rId59"/>
    <p:sldId id="372" r:id="rId60"/>
    <p:sldId id="373" r:id="rId61"/>
    <p:sldId id="374" r:id="rId62"/>
    <p:sldId id="375" r:id="rId63"/>
    <p:sldId id="348" r:id="rId64"/>
    <p:sldId id="349" r:id="rId65"/>
    <p:sldId id="330" r:id="rId66"/>
    <p:sldId id="351" r:id="rId67"/>
    <p:sldId id="352" r:id="rId68"/>
    <p:sldId id="353" r:id="rId69"/>
    <p:sldId id="380" r:id="rId70"/>
    <p:sldId id="354" r:id="rId71"/>
    <p:sldId id="355" r:id="rId72"/>
    <p:sldId id="385" r:id="rId73"/>
    <p:sldId id="292" r:id="rId74"/>
    <p:sldId id="383" r:id="rId75"/>
    <p:sldId id="357" r:id="rId76"/>
    <p:sldId id="356" r:id="rId77"/>
    <p:sldId id="396" r:id="rId78"/>
    <p:sldId id="386" r:id="rId79"/>
    <p:sldId id="387" r:id="rId80"/>
    <p:sldId id="358" r:id="rId81"/>
    <p:sldId id="359" r:id="rId82"/>
    <p:sldId id="360" r:id="rId83"/>
    <p:sldId id="398" r:id="rId84"/>
    <p:sldId id="363" r:id="rId85"/>
    <p:sldId id="388" r:id="rId86"/>
    <p:sldId id="361" r:id="rId87"/>
    <p:sldId id="362" r:id="rId88"/>
    <p:sldId id="301" r:id="rId89"/>
    <p:sldId id="377" r:id="rId90"/>
    <p:sldId id="389" r:id="rId91"/>
    <p:sldId id="376" r:id="rId92"/>
    <p:sldId id="400" r:id="rId93"/>
    <p:sldId id="399" r:id="rId94"/>
    <p:sldId id="401" r:id="rId95"/>
    <p:sldId id="403" r:id="rId96"/>
    <p:sldId id="404" r:id="rId97"/>
    <p:sldId id="405" r:id="rId98"/>
    <p:sldId id="402" r:id="rId99"/>
    <p:sldId id="434" r:id="rId100"/>
    <p:sldId id="406" r:id="rId101"/>
    <p:sldId id="378" r:id="rId102"/>
    <p:sldId id="416" r:id="rId103"/>
    <p:sldId id="418" r:id="rId104"/>
    <p:sldId id="417" r:id="rId105"/>
    <p:sldId id="413" r:id="rId106"/>
    <p:sldId id="438" r:id="rId107"/>
    <p:sldId id="412" r:id="rId108"/>
    <p:sldId id="414" r:id="rId109"/>
    <p:sldId id="415" r:id="rId110"/>
    <p:sldId id="419" r:id="rId111"/>
    <p:sldId id="390" r:id="rId112"/>
    <p:sldId id="422" r:id="rId113"/>
    <p:sldId id="423" r:id="rId114"/>
    <p:sldId id="424" r:id="rId115"/>
    <p:sldId id="425" r:id="rId116"/>
    <p:sldId id="426" r:id="rId117"/>
    <p:sldId id="427" r:id="rId118"/>
    <p:sldId id="420" r:id="rId119"/>
    <p:sldId id="428" r:id="rId120"/>
    <p:sldId id="429" r:id="rId121"/>
    <p:sldId id="430" r:id="rId122"/>
    <p:sldId id="431" r:id="rId123"/>
    <p:sldId id="432" r:id="rId124"/>
    <p:sldId id="421" r:id="rId125"/>
    <p:sldId id="433" r:id="rId1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A47F"/>
    <a:srgbClr val="BDD8FF"/>
    <a:srgbClr val="E8FFE7"/>
    <a:srgbClr val="20FFE7"/>
    <a:srgbClr val="0000FF"/>
    <a:srgbClr val="CC0000"/>
    <a:srgbClr val="EFF5FF"/>
    <a:srgbClr val="990099"/>
    <a:srgbClr val="FF00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88" autoAdjust="0"/>
    <p:restoredTop sz="55763" autoAdjust="0"/>
  </p:normalViewPr>
  <p:slideViewPr>
    <p:cSldViewPr snapToObjects="1">
      <p:cViewPr varScale="1">
        <p:scale>
          <a:sx n="111" d="100"/>
          <a:sy n="111" d="100"/>
        </p:scale>
        <p:origin x="-1656"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presProps" Target="pres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13" Type="http://schemas.openxmlformats.org/officeDocument/2006/relationships/slide" Target="slides/slide110.xml"/><Relationship Id="rId118" Type="http://schemas.openxmlformats.org/officeDocument/2006/relationships/slide" Target="slides/slide115.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tableStyles" Target="tableStyles.xml"/><Relationship Id="rId61" Type="http://schemas.openxmlformats.org/officeDocument/2006/relationships/slide" Target="slides/slide58.xml"/><Relationship Id="rId82" Type="http://schemas.openxmlformats.org/officeDocument/2006/relationships/slide" Target="slides/slide7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7C479F-34B8-4B50-8E5C-447E1A8239C0}" type="datetimeFigureOut">
              <a:rPr lang="en-NZ" smtClean="0"/>
              <a:t>8/05/2012</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D5E474-1FD4-4914-80C5-02262703FB3B}" type="slidenum">
              <a:rPr lang="en-NZ" smtClean="0"/>
              <a:t>‹#›</a:t>
            </a:fld>
            <a:endParaRPr lang="en-NZ"/>
          </a:p>
        </p:txBody>
      </p:sp>
    </p:spTree>
    <p:extLst>
      <p:ext uri="{BB962C8B-B14F-4D97-AF65-F5344CB8AC3E}">
        <p14:creationId xmlns:p14="http://schemas.microsoft.com/office/powerpoint/2010/main" val="41059664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5E474-1FD4-4914-80C5-02262703FB3B}" type="slidenum">
              <a:rPr lang="en-NZ" smtClean="0"/>
              <a:t>13</a:t>
            </a:fld>
            <a:endParaRPr lang="en-NZ"/>
          </a:p>
        </p:txBody>
      </p:sp>
    </p:spTree>
    <p:extLst>
      <p:ext uri="{BB962C8B-B14F-4D97-AF65-F5344CB8AC3E}">
        <p14:creationId xmlns:p14="http://schemas.microsoft.com/office/powerpoint/2010/main" val="469556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15</a:t>
            </a:fld>
            <a:endParaRPr lang="en-NZ"/>
          </a:p>
        </p:txBody>
      </p:sp>
    </p:spTree>
    <p:extLst>
      <p:ext uri="{BB962C8B-B14F-4D97-AF65-F5344CB8AC3E}">
        <p14:creationId xmlns:p14="http://schemas.microsoft.com/office/powerpoint/2010/main" val="3684428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16</a:t>
            </a:fld>
            <a:endParaRPr lang="en-NZ"/>
          </a:p>
        </p:txBody>
      </p:sp>
    </p:spTree>
    <p:extLst>
      <p:ext uri="{BB962C8B-B14F-4D97-AF65-F5344CB8AC3E}">
        <p14:creationId xmlns:p14="http://schemas.microsoft.com/office/powerpoint/2010/main" val="3684428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D5E474-1FD4-4914-80C5-02262703FB3B}" type="slidenum">
              <a:rPr lang="en-NZ" smtClean="0"/>
              <a:t>17</a:t>
            </a:fld>
            <a:endParaRPr lang="en-NZ"/>
          </a:p>
        </p:txBody>
      </p:sp>
    </p:spTree>
    <p:extLst>
      <p:ext uri="{BB962C8B-B14F-4D97-AF65-F5344CB8AC3E}">
        <p14:creationId xmlns:p14="http://schemas.microsoft.com/office/powerpoint/2010/main" val="4695569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22</a:t>
            </a:fld>
            <a:endParaRPr lang="en-NZ"/>
          </a:p>
        </p:txBody>
      </p:sp>
    </p:spTree>
    <p:extLst>
      <p:ext uri="{BB962C8B-B14F-4D97-AF65-F5344CB8AC3E}">
        <p14:creationId xmlns:p14="http://schemas.microsoft.com/office/powerpoint/2010/main" val="3684428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29</a:t>
            </a:fld>
            <a:endParaRPr lang="en-NZ"/>
          </a:p>
        </p:txBody>
      </p:sp>
    </p:spTree>
    <p:extLst>
      <p:ext uri="{BB962C8B-B14F-4D97-AF65-F5344CB8AC3E}">
        <p14:creationId xmlns:p14="http://schemas.microsoft.com/office/powerpoint/2010/main" val="3684428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37</a:t>
            </a:fld>
            <a:endParaRPr lang="en-NZ"/>
          </a:p>
        </p:txBody>
      </p:sp>
    </p:spTree>
    <p:extLst>
      <p:ext uri="{BB962C8B-B14F-4D97-AF65-F5344CB8AC3E}">
        <p14:creationId xmlns:p14="http://schemas.microsoft.com/office/powerpoint/2010/main" val="3587538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38</a:t>
            </a:fld>
            <a:endParaRPr lang="en-NZ"/>
          </a:p>
        </p:txBody>
      </p:sp>
    </p:spTree>
    <p:extLst>
      <p:ext uri="{BB962C8B-B14F-4D97-AF65-F5344CB8AC3E}">
        <p14:creationId xmlns:p14="http://schemas.microsoft.com/office/powerpoint/2010/main" val="3587538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39</a:t>
            </a:fld>
            <a:endParaRPr lang="en-NZ"/>
          </a:p>
        </p:txBody>
      </p:sp>
    </p:spTree>
    <p:extLst>
      <p:ext uri="{BB962C8B-B14F-4D97-AF65-F5344CB8AC3E}">
        <p14:creationId xmlns:p14="http://schemas.microsoft.com/office/powerpoint/2010/main" val="3580040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40</a:t>
            </a:fld>
            <a:endParaRPr lang="en-NZ"/>
          </a:p>
        </p:txBody>
      </p:sp>
    </p:spTree>
    <p:extLst>
      <p:ext uri="{BB962C8B-B14F-4D97-AF65-F5344CB8AC3E}">
        <p14:creationId xmlns:p14="http://schemas.microsoft.com/office/powerpoint/2010/main" val="3684428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41</a:t>
            </a:fld>
            <a:endParaRPr lang="en-NZ"/>
          </a:p>
        </p:txBody>
      </p:sp>
    </p:spTree>
    <p:extLst>
      <p:ext uri="{BB962C8B-B14F-4D97-AF65-F5344CB8AC3E}">
        <p14:creationId xmlns:p14="http://schemas.microsoft.com/office/powerpoint/2010/main" val="2484872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42</a:t>
            </a:fld>
            <a:endParaRPr lang="en-NZ"/>
          </a:p>
        </p:txBody>
      </p:sp>
    </p:spTree>
    <p:extLst>
      <p:ext uri="{BB962C8B-B14F-4D97-AF65-F5344CB8AC3E}">
        <p14:creationId xmlns:p14="http://schemas.microsoft.com/office/powerpoint/2010/main" val="2484872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44</a:t>
            </a:fld>
            <a:endParaRPr lang="en-NZ"/>
          </a:p>
        </p:txBody>
      </p:sp>
    </p:spTree>
    <p:extLst>
      <p:ext uri="{BB962C8B-B14F-4D97-AF65-F5344CB8AC3E}">
        <p14:creationId xmlns:p14="http://schemas.microsoft.com/office/powerpoint/2010/main" val="2471122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45</a:t>
            </a:fld>
            <a:endParaRPr lang="en-NZ"/>
          </a:p>
        </p:txBody>
      </p:sp>
    </p:spTree>
    <p:extLst>
      <p:ext uri="{BB962C8B-B14F-4D97-AF65-F5344CB8AC3E}">
        <p14:creationId xmlns:p14="http://schemas.microsoft.com/office/powerpoint/2010/main" val="24711227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46</a:t>
            </a:fld>
            <a:endParaRPr lang="en-NZ"/>
          </a:p>
        </p:txBody>
      </p:sp>
    </p:spTree>
    <p:extLst>
      <p:ext uri="{BB962C8B-B14F-4D97-AF65-F5344CB8AC3E}">
        <p14:creationId xmlns:p14="http://schemas.microsoft.com/office/powerpoint/2010/main" val="24711227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48</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49</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51</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52</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53</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54</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55</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56</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57</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58</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59</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60</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62</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65</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66</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67</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68</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69</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70</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Follow the instructions in light blue above the</a:t>
            </a:r>
            <a:r>
              <a:rPr lang="en-NZ" baseline="0" dirty="0" smtClean="0"/>
              <a:t> fields.</a:t>
            </a:r>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71</a:t>
            </a:fld>
            <a:endParaRPr lang="en-NZ"/>
          </a:p>
        </p:txBody>
      </p:sp>
    </p:spTree>
    <p:extLst>
      <p:ext uri="{BB962C8B-B14F-4D97-AF65-F5344CB8AC3E}">
        <p14:creationId xmlns:p14="http://schemas.microsoft.com/office/powerpoint/2010/main" val="38535208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74</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75</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Follow the instructions in light blue above the</a:t>
            </a:r>
            <a:r>
              <a:rPr lang="en-NZ" baseline="0" dirty="0" smtClean="0"/>
              <a:t> fields.</a:t>
            </a:r>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76</a:t>
            </a:fld>
            <a:endParaRPr lang="en-NZ"/>
          </a:p>
        </p:txBody>
      </p:sp>
    </p:spTree>
    <p:extLst>
      <p:ext uri="{BB962C8B-B14F-4D97-AF65-F5344CB8AC3E}">
        <p14:creationId xmlns:p14="http://schemas.microsoft.com/office/powerpoint/2010/main" val="3853520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Follow the instructions in light blue above the</a:t>
            </a:r>
            <a:r>
              <a:rPr lang="en-NZ" baseline="0" dirty="0" smtClean="0"/>
              <a:t> fields.</a:t>
            </a:r>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77</a:t>
            </a:fld>
            <a:endParaRPr lang="en-NZ"/>
          </a:p>
        </p:txBody>
      </p:sp>
    </p:spTree>
    <p:extLst>
      <p:ext uri="{BB962C8B-B14F-4D97-AF65-F5344CB8AC3E}">
        <p14:creationId xmlns:p14="http://schemas.microsoft.com/office/powerpoint/2010/main" val="38535208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79</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Follow the instructions in light blue above the</a:t>
            </a:r>
            <a:r>
              <a:rPr lang="en-NZ" baseline="0" dirty="0" smtClean="0"/>
              <a:t> fields.</a:t>
            </a:r>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80</a:t>
            </a:fld>
            <a:endParaRPr lang="en-NZ"/>
          </a:p>
        </p:txBody>
      </p:sp>
    </p:spTree>
    <p:extLst>
      <p:ext uri="{BB962C8B-B14F-4D97-AF65-F5344CB8AC3E}">
        <p14:creationId xmlns:p14="http://schemas.microsoft.com/office/powerpoint/2010/main" val="38535208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Note: F2 is not used in QP mode.</a:t>
            </a:r>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82</a:t>
            </a:fld>
            <a:endParaRPr lang="en-NZ"/>
          </a:p>
        </p:txBody>
      </p:sp>
    </p:spTree>
    <p:extLst>
      <p:ext uri="{BB962C8B-B14F-4D97-AF65-F5344CB8AC3E}">
        <p14:creationId xmlns:p14="http://schemas.microsoft.com/office/powerpoint/2010/main" val="24066530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Note: F2 is not used in QP mode.</a:t>
            </a:r>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83</a:t>
            </a:fld>
            <a:endParaRPr lang="en-NZ"/>
          </a:p>
        </p:txBody>
      </p:sp>
    </p:spTree>
    <p:extLst>
      <p:ext uri="{BB962C8B-B14F-4D97-AF65-F5344CB8AC3E}">
        <p14:creationId xmlns:p14="http://schemas.microsoft.com/office/powerpoint/2010/main" val="24066530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84</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Note to Facilitators: the second rule aims</a:t>
            </a:r>
            <a:r>
              <a:rPr lang="en-NZ" baseline="0" dirty="0" smtClean="0"/>
              <a:t> to reduce detailed conversations about what work to strike off during the day in order to save time.</a:t>
            </a:r>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85</a:t>
            </a:fld>
            <a:endParaRPr lang="en-NZ"/>
          </a:p>
        </p:txBody>
      </p:sp>
    </p:spTree>
    <p:extLst>
      <p:ext uri="{BB962C8B-B14F-4D97-AF65-F5344CB8AC3E}">
        <p14:creationId xmlns:p14="http://schemas.microsoft.com/office/powerpoint/2010/main" val="13369773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smtClean="0"/>
              <a:t>Note: F2 is not used in QP mode.</a:t>
            </a:r>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88</a:t>
            </a:fld>
            <a:endParaRPr lang="en-NZ"/>
          </a:p>
        </p:txBody>
      </p:sp>
    </p:spTree>
    <p:extLst>
      <p:ext uri="{BB962C8B-B14F-4D97-AF65-F5344CB8AC3E}">
        <p14:creationId xmlns:p14="http://schemas.microsoft.com/office/powerpoint/2010/main" val="240665307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91</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92</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93</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94</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95</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96</a:t>
            </a:fld>
            <a:endParaRPr lang="en-NZ"/>
          </a:p>
        </p:txBody>
      </p:sp>
    </p:spTree>
    <p:extLst>
      <p:ext uri="{BB962C8B-B14F-4D97-AF65-F5344CB8AC3E}">
        <p14:creationId xmlns:p14="http://schemas.microsoft.com/office/powerpoint/2010/main" val="30807526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C8D5E474-1FD4-4914-80C5-02262703FB3B}" type="slidenum">
              <a:rPr lang="en-NZ" smtClean="0"/>
              <a:t>97</a:t>
            </a:fld>
            <a:endParaRPr lang="en-NZ"/>
          </a:p>
        </p:txBody>
      </p:sp>
    </p:spTree>
    <p:extLst>
      <p:ext uri="{BB962C8B-B14F-4D97-AF65-F5344CB8AC3E}">
        <p14:creationId xmlns:p14="http://schemas.microsoft.com/office/powerpoint/2010/main" val="3080752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NZ"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NZ"/>
          </a:p>
        </p:txBody>
      </p:sp>
      <p:sp>
        <p:nvSpPr>
          <p:cNvPr id="4" name="Date Placeholder 3"/>
          <p:cNvSpPr>
            <a:spLocks noGrp="1"/>
          </p:cNvSpPr>
          <p:nvPr>
            <p:ph type="dt" sz="half" idx="10"/>
          </p:nvPr>
        </p:nvSpPr>
        <p:spPr/>
        <p:txBody>
          <a:bodyPr/>
          <a:lstStyle/>
          <a:p>
            <a:fld id="{41FA0BF1-A929-4574-9B0D-E7B85A0947D0}" type="datetimeFigureOut">
              <a:rPr lang="en-NZ" smtClean="0"/>
              <a:t>8/05/2012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104826180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lvl1pPr>
          </a:lstStyle>
          <a:p>
            <a:r>
              <a:rPr lang="en-US" dirty="0" smtClean="0"/>
              <a:t>Click to edit Master title style</a:t>
            </a:r>
            <a:endParaRPr lang="en-NZ"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1FA0BF1-A929-4574-9B0D-E7B85A0947D0}" type="datetimeFigureOut">
              <a:rPr lang="en-NZ" smtClean="0"/>
              <a:t>8/05/2012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13750980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NZ"/>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FA0BF1-A929-4574-9B0D-E7B85A0947D0}" type="datetimeFigureOut">
              <a:rPr lang="en-NZ" smtClean="0"/>
              <a:t>8/05/2012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35878034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Date Placeholder 4"/>
          <p:cNvSpPr>
            <a:spLocks noGrp="1"/>
          </p:cNvSpPr>
          <p:nvPr>
            <p:ph type="dt" sz="half" idx="10"/>
          </p:nvPr>
        </p:nvSpPr>
        <p:spPr/>
        <p:txBody>
          <a:bodyPr/>
          <a:lstStyle/>
          <a:p>
            <a:fld id="{41FA0BF1-A929-4574-9B0D-E7B85A0947D0}" type="datetimeFigureOut">
              <a:rPr lang="en-NZ" smtClean="0"/>
              <a:t>8/05/2012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1515537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NZ"/>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7" name="Date Placeholder 6"/>
          <p:cNvSpPr>
            <a:spLocks noGrp="1"/>
          </p:cNvSpPr>
          <p:nvPr>
            <p:ph type="dt" sz="half" idx="10"/>
          </p:nvPr>
        </p:nvSpPr>
        <p:spPr/>
        <p:txBody>
          <a:bodyPr/>
          <a:lstStyle/>
          <a:p>
            <a:fld id="{41FA0BF1-A929-4574-9B0D-E7B85A0947D0}" type="datetimeFigureOut">
              <a:rPr lang="en-NZ" smtClean="0"/>
              <a:t>8/05/2012</a:t>
            </a:fld>
            <a:endParaRPr lang="en-NZ"/>
          </a:p>
        </p:txBody>
      </p:sp>
      <p:sp>
        <p:nvSpPr>
          <p:cNvPr id="8" name="Footer Placeholder 7"/>
          <p:cNvSpPr>
            <a:spLocks noGrp="1"/>
          </p:cNvSpPr>
          <p:nvPr>
            <p:ph type="ftr" sz="quarter" idx="11"/>
          </p:nvPr>
        </p:nvSpPr>
        <p:spPr/>
        <p:txBody>
          <a:bodyPr/>
          <a:lstStyle/>
          <a:p>
            <a:endParaRPr lang="en-NZ"/>
          </a:p>
        </p:txBody>
      </p:sp>
      <p:sp>
        <p:nvSpPr>
          <p:cNvPr id="9" name="Slide Number Placeholder 8"/>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24186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Date Placeholder 2"/>
          <p:cNvSpPr>
            <a:spLocks noGrp="1"/>
          </p:cNvSpPr>
          <p:nvPr>
            <p:ph type="dt" sz="half" idx="10"/>
          </p:nvPr>
        </p:nvSpPr>
        <p:spPr/>
        <p:txBody>
          <a:bodyPr/>
          <a:lstStyle/>
          <a:p>
            <a:fld id="{41FA0BF1-A929-4574-9B0D-E7B85A0947D0}" type="datetimeFigureOut">
              <a:rPr lang="en-NZ" smtClean="0"/>
              <a:t>8/05/2012</a:t>
            </a:fld>
            <a:endParaRPr lang="en-NZ"/>
          </a:p>
        </p:txBody>
      </p:sp>
      <p:sp>
        <p:nvSpPr>
          <p:cNvPr id="4" name="Footer Placeholder 3"/>
          <p:cNvSpPr>
            <a:spLocks noGrp="1"/>
          </p:cNvSpPr>
          <p:nvPr>
            <p:ph type="ftr" sz="quarter" idx="11"/>
          </p:nvPr>
        </p:nvSpPr>
        <p:spPr/>
        <p:txBody>
          <a:bodyPr/>
          <a:lstStyle/>
          <a:p>
            <a:endParaRPr lang="en-NZ"/>
          </a:p>
        </p:txBody>
      </p:sp>
      <p:sp>
        <p:nvSpPr>
          <p:cNvPr id="5" name="Slide Number Placeholder 4"/>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74552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FA0BF1-A929-4574-9B0D-E7B85A0947D0}" type="datetimeFigureOut">
              <a:rPr lang="en-NZ" smtClean="0"/>
              <a:t>8/05/2012</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515985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NZ"/>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FA0BF1-A929-4574-9B0D-E7B85A0947D0}" type="datetimeFigureOut">
              <a:rPr lang="en-NZ" smtClean="0"/>
              <a:t>8/05/2012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3212386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NZ"/>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FA0BF1-A929-4574-9B0D-E7B85A0947D0}" type="datetimeFigureOut">
              <a:rPr lang="en-NZ" smtClean="0"/>
              <a:t>8/05/2012</a:t>
            </a:fld>
            <a:endParaRPr lang="en-NZ"/>
          </a:p>
        </p:txBody>
      </p:sp>
      <p:sp>
        <p:nvSpPr>
          <p:cNvPr id="6" name="Footer Placeholder 5"/>
          <p:cNvSpPr>
            <a:spLocks noGrp="1"/>
          </p:cNvSpPr>
          <p:nvPr>
            <p:ph type="ftr" sz="quarter" idx="11"/>
          </p:nvPr>
        </p:nvSpPr>
        <p:spPr/>
        <p:txBody>
          <a:bodyPr/>
          <a:lstStyle/>
          <a:p>
            <a:endParaRPr lang="en-NZ"/>
          </a:p>
        </p:txBody>
      </p:sp>
      <p:sp>
        <p:nvSpPr>
          <p:cNvPr id="7" name="Slide Number Placeholder 6"/>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2778028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1FA0BF1-A929-4574-9B0D-E7B85A0947D0}" type="datetimeFigureOut">
              <a:rPr lang="en-NZ" smtClean="0"/>
              <a:t>8/05/2012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1846616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NZ"/>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4" name="Date Placeholder 3"/>
          <p:cNvSpPr>
            <a:spLocks noGrp="1"/>
          </p:cNvSpPr>
          <p:nvPr>
            <p:ph type="dt" sz="half" idx="10"/>
          </p:nvPr>
        </p:nvSpPr>
        <p:spPr/>
        <p:txBody>
          <a:bodyPr/>
          <a:lstStyle/>
          <a:p>
            <a:fld id="{41FA0BF1-A929-4574-9B0D-E7B85A0947D0}" type="datetimeFigureOut">
              <a:rPr lang="en-NZ" smtClean="0"/>
              <a:t>8/05/2012</a:t>
            </a:fld>
            <a:endParaRPr lang="en-NZ"/>
          </a:p>
        </p:txBody>
      </p:sp>
      <p:sp>
        <p:nvSpPr>
          <p:cNvPr id="5" name="Footer Placeholder 4"/>
          <p:cNvSpPr>
            <a:spLocks noGrp="1"/>
          </p:cNvSpPr>
          <p:nvPr>
            <p:ph type="ftr" sz="quarter" idx="11"/>
          </p:nvPr>
        </p:nvSpPr>
        <p:spPr/>
        <p:txBody>
          <a:bodyPr/>
          <a:lstStyle/>
          <a:p>
            <a:endParaRPr lang="en-NZ"/>
          </a:p>
        </p:txBody>
      </p:sp>
      <p:sp>
        <p:nvSpPr>
          <p:cNvPr id="6" name="Slide Number Placeholder 5"/>
          <p:cNvSpPr>
            <a:spLocks noGrp="1"/>
          </p:cNvSpPr>
          <p:nvPr>
            <p:ph type="sldNum" sz="quarter" idx="12"/>
          </p:nvPr>
        </p:nvSpPr>
        <p:spPr/>
        <p:txBody>
          <a:bodyPr/>
          <a:lstStyle/>
          <a:p>
            <a:fld id="{E9676222-67D2-4D28-AEAF-7211276B8040}" type="slidenum">
              <a:rPr lang="en-NZ" smtClean="0"/>
              <a:t>‹#›</a:t>
            </a:fld>
            <a:endParaRPr lang="en-NZ"/>
          </a:p>
        </p:txBody>
      </p:sp>
    </p:spTree>
    <p:extLst>
      <p:ext uri="{BB962C8B-B14F-4D97-AF65-F5344CB8AC3E}">
        <p14:creationId xmlns:p14="http://schemas.microsoft.com/office/powerpoint/2010/main" val="2546759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100B6F1-E785-4548-AD9C-6531BE733455}"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11033381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00B6F1-E785-4548-AD9C-6531BE733455}"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3146231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00B6F1-E785-4548-AD9C-6531BE733455}"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3343423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100B6F1-E785-4548-AD9C-6531BE733455}" type="datetimeFigureOut">
              <a:rPr lang="en-US" smtClean="0"/>
              <a:t>5/8/2012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3074756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00B6F1-E785-4548-AD9C-6531BE733455}" type="datetimeFigureOut">
              <a:rPr lang="en-US" smtClean="0"/>
              <a:t>5/8/2012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21126509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100B6F1-E785-4548-AD9C-6531BE733455}" type="datetimeFigureOut">
              <a:rPr lang="en-US" smtClean="0"/>
              <a:t>5/8/2012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3996236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00B6F1-E785-4548-AD9C-6531BE733455}" type="datetimeFigureOut">
              <a:rPr lang="en-US" smtClean="0"/>
              <a:t>5/8/2012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1342799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00B6F1-E785-4548-AD9C-6531BE733455}" type="datetimeFigureOut">
              <a:rPr lang="en-US" smtClean="0"/>
              <a:t>5/8/2012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42575043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100B6F1-E785-4548-AD9C-6531BE733455}" type="datetimeFigureOut">
              <a:rPr lang="en-US" smtClean="0"/>
              <a:t>5/8/2012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3850453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00B6F1-E785-4548-AD9C-6531BE733455}"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199544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00B6F1-E785-4548-AD9C-6531BE733455}"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05B438-F8FA-40E8-9726-24C06856AED3}" type="slidenum">
              <a:rPr lang="en-US" smtClean="0"/>
              <a:t>‹#›</a:t>
            </a:fld>
            <a:endParaRPr lang="en-US"/>
          </a:p>
        </p:txBody>
      </p:sp>
    </p:spTree>
    <p:extLst>
      <p:ext uri="{BB962C8B-B14F-4D97-AF65-F5344CB8AC3E}">
        <p14:creationId xmlns:p14="http://schemas.microsoft.com/office/powerpoint/2010/main" val="365139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E88EE87-4853-4921-B82F-CE1CD97CE0B7}"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5148403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88EE87-4853-4921-B82F-CE1CD97CE0B7}"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36841584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88EE87-4853-4921-B82F-CE1CD97CE0B7}"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14371495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E88EE87-4853-4921-B82F-CE1CD97CE0B7}" type="datetimeFigureOut">
              <a:rPr lang="en-US" smtClean="0"/>
              <a:t>5/8/2012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6480504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E88EE87-4853-4921-B82F-CE1CD97CE0B7}" type="datetimeFigureOut">
              <a:rPr lang="en-US" smtClean="0"/>
              <a:t>5/8/2012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4068473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E88EE87-4853-4921-B82F-CE1CD97CE0B7}" type="datetimeFigureOut">
              <a:rPr lang="en-US" smtClean="0"/>
              <a:t>5/8/2012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385745752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88EE87-4853-4921-B82F-CE1CD97CE0B7}" type="datetimeFigureOut">
              <a:rPr lang="en-US" smtClean="0"/>
              <a:t>5/8/2012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273132305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88EE87-4853-4921-B82F-CE1CD97CE0B7}" type="datetimeFigureOut">
              <a:rPr lang="en-US" smtClean="0"/>
              <a:t>5/8/2012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42160319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88EE87-4853-4921-B82F-CE1CD97CE0B7}" type="datetimeFigureOut">
              <a:rPr lang="en-US" smtClean="0"/>
              <a:t>5/8/2012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6189952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88EE87-4853-4921-B82F-CE1CD97CE0B7}"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10543181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88EE87-4853-4921-B82F-CE1CD97CE0B7}" type="datetimeFigureOut">
              <a:rPr lang="en-US" smtClean="0"/>
              <a:t>5/8/2012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0FFF32-647D-462E-9AA3-2A589B652125}" type="slidenum">
              <a:rPr lang="en-US" smtClean="0"/>
              <a:t>‹#›</a:t>
            </a:fld>
            <a:endParaRPr lang="en-US"/>
          </a:p>
        </p:txBody>
      </p:sp>
    </p:spTree>
    <p:extLst>
      <p:ext uri="{BB962C8B-B14F-4D97-AF65-F5344CB8AC3E}">
        <p14:creationId xmlns:p14="http://schemas.microsoft.com/office/powerpoint/2010/main" val="3646377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3752"/>
            <a:ext cx="8229600" cy="782960"/>
          </a:xfrm>
          <a:prstGeom prst="rect">
            <a:avLst/>
          </a:prstGeom>
        </p:spPr>
        <p:txBody>
          <a:bodyPr vert="horz" lIns="91440" tIns="45720" rIns="91440" bIns="45720" rtlCol="0" anchor="ctr">
            <a:normAutofit/>
          </a:bodyPr>
          <a:lstStyle/>
          <a:p>
            <a:r>
              <a:rPr lang="en-US" dirty="0" smtClean="0"/>
              <a:t>Click to edit Master title style</a:t>
            </a:r>
            <a:endParaRPr lang="en-NZ"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NZ"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FA0BF1-A929-4574-9B0D-E7B85A0947D0}" type="datetimeFigureOut">
              <a:rPr lang="en-NZ" smtClean="0"/>
              <a:t>8/05/2012</a:t>
            </a:fld>
            <a:endParaRPr lang="en-NZ"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676222-67D2-4D28-AEAF-7211276B8040}" type="slidenum">
              <a:rPr lang="en-NZ" smtClean="0"/>
              <a:t>‹#›</a:t>
            </a:fld>
            <a:endParaRPr lang="en-NZ"/>
          </a:p>
        </p:txBody>
      </p:sp>
    </p:spTree>
    <p:extLst>
      <p:ext uri="{BB962C8B-B14F-4D97-AF65-F5344CB8AC3E}">
        <p14:creationId xmlns:p14="http://schemas.microsoft.com/office/powerpoint/2010/main" val="11906146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32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0B6F1-E785-4548-AD9C-6531BE733455}" type="datetimeFigureOut">
              <a:rPr lang="en-US" smtClean="0"/>
              <a:t>5/8/2012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05B438-F8FA-40E8-9726-24C06856AED3}" type="slidenum">
              <a:rPr lang="en-US" smtClean="0"/>
              <a:t>‹#›</a:t>
            </a:fld>
            <a:endParaRPr lang="en-US"/>
          </a:p>
        </p:txBody>
      </p:sp>
    </p:spTree>
    <p:extLst>
      <p:ext uri="{BB962C8B-B14F-4D97-AF65-F5344CB8AC3E}">
        <p14:creationId xmlns:p14="http://schemas.microsoft.com/office/powerpoint/2010/main" val="40283404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6632"/>
            <a:ext cx="8229600" cy="72008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88EE87-4853-4921-B82F-CE1CD97CE0B7}" type="datetimeFigureOut">
              <a:rPr lang="en-US" smtClean="0"/>
              <a:t>5/8/2012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0FFF32-647D-462E-9AA3-2A589B652125}" type="slidenum">
              <a:rPr lang="en-US" smtClean="0"/>
              <a:t>‹#›</a:t>
            </a:fld>
            <a:endParaRPr lang="en-US"/>
          </a:p>
        </p:txBody>
      </p: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364087" y="6404265"/>
            <a:ext cx="3772511" cy="419168"/>
          </a:xfrm>
          <a:prstGeom prst="rect">
            <a:avLst/>
          </a:prstGeom>
        </p:spPr>
      </p:pic>
    </p:spTree>
    <p:extLst>
      <p:ext uri="{BB962C8B-B14F-4D97-AF65-F5344CB8AC3E}">
        <p14:creationId xmlns:p14="http://schemas.microsoft.com/office/powerpoint/2010/main" val="5374075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www.getkanban.com/" TargetMode="External"/><Relationship Id="rId7"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13.xml"/><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slide" Target="slide3.xml"/><Relationship Id="rId7" Type="http://schemas.openxmlformats.org/officeDocument/2006/relationships/slide" Target="slide8.xml"/><Relationship Id="rId2" Type="http://schemas.openxmlformats.org/officeDocument/2006/relationships/hyperlink" Target="mailto:Russell.healy@getkanban.com" TargetMode="External"/><Relationship Id="rId1" Type="http://schemas.openxmlformats.org/officeDocument/2006/relationships/slideLayout" Target="../slideLayouts/slideLayout28.xml"/><Relationship Id="rId6" Type="http://schemas.openxmlformats.org/officeDocument/2006/relationships/slide" Target="slide7.xml"/><Relationship Id="rId5" Type="http://schemas.openxmlformats.org/officeDocument/2006/relationships/slide" Target="slide5.xml"/><Relationship Id="rId4" Type="http://schemas.openxmlformats.org/officeDocument/2006/relationships/slide" Target="slide4.xml"/><Relationship Id="rId9"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9.xml"/><Relationship Id="rId6" Type="http://schemas.openxmlformats.org/officeDocument/2006/relationships/slide" Target="slide2.xml"/><Relationship Id="rId5" Type="http://schemas.openxmlformats.org/officeDocument/2006/relationships/hyperlink" Target="http://www.getkanban.com/" TargetMode="Externa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9.xml"/><Relationship Id="rId5" Type="http://schemas.openxmlformats.org/officeDocument/2006/relationships/slide" Target="slide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9.xml"/><Relationship Id="rId6" Type="http://schemas.openxmlformats.org/officeDocument/2006/relationships/slide" Target="slide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 Target="slide2.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6.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7.png"/><Relationship Id="rId10" Type="http://schemas.openxmlformats.org/officeDocument/2006/relationships/image" Target="../media/image44.png"/><Relationship Id="rId4" Type="http://schemas.openxmlformats.org/officeDocument/2006/relationships/image" Target="../media/image8.png"/><Relationship Id="rId9" Type="http://schemas.openxmlformats.org/officeDocument/2006/relationships/image" Target="../media/image43.png"/></Relationships>
</file>

<file path=ppt/slides/_rels/slide4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25.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9.png"/><Relationship Id="rId4" Type="http://schemas.openxmlformats.org/officeDocument/2006/relationships/image" Target="../media/image42.png"/><Relationship Id="rId9"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5" Type="http://schemas.openxmlformats.org/officeDocument/2006/relationships/image" Target="../media/image71.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0.png"/></Relationships>
</file>

<file path=ppt/slides/_rels/slide49.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png"/><Relationship Id="rId18" Type="http://schemas.openxmlformats.org/officeDocument/2006/relationships/image" Target="../media/image44.png"/><Relationship Id="rId3" Type="http://schemas.openxmlformats.org/officeDocument/2006/relationships/image" Target="../media/image60.png"/><Relationship Id="rId21" Type="http://schemas.openxmlformats.org/officeDocument/2006/relationships/image" Target="../media/image45.png"/><Relationship Id="rId7" Type="http://schemas.openxmlformats.org/officeDocument/2006/relationships/image" Target="../media/image64.png"/><Relationship Id="rId12" Type="http://schemas.openxmlformats.org/officeDocument/2006/relationships/image" Target="../media/image50.png"/><Relationship Id="rId17" Type="http://schemas.openxmlformats.org/officeDocument/2006/relationships/image" Target="../media/image43.png"/><Relationship Id="rId2" Type="http://schemas.openxmlformats.org/officeDocument/2006/relationships/notesSlide" Target="../notesSlides/notesSlide17.xml"/><Relationship Id="rId16" Type="http://schemas.openxmlformats.org/officeDocument/2006/relationships/image" Target="../media/image42.png"/><Relationship Id="rId20"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5" Type="http://schemas.openxmlformats.org/officeDocument/2006/relationships/image" Target="../media/image70.png"/><Relationship Id="rId10" Type="http://schemas.openxmlformats.org/officeDocument/2006/relationships/image" Target="../media/image67.png"/><Relationship Id="rId19" Type="http://schemas.openxmlformats.org/officeDocument/2006/relationships/image" Target="../media/image40.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 Id="rId22" Type="http://schemas.openxmlformats.org/officeDocument/2006/relationships/image" Target="../media/image49.png"/></Relationships>
</file>

<file path=ppt/slides/_rels/slide5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png"/><Relationship Id="rId18" Type="http://schemas.openxmlformats.org/officeDocument/2006/relationships/image" Target="../media/image43.png"/><Relationship Id="rId3" Type="http://schemas.openxmlformats.org/officeDocument/2006/relationships/image" Target="../media/image60.png"/><Relationship Id="rId21" Type="http://schemas.openxmlformats.org/officeDocument/2006/relationships/image" Target="../media/image48.png"/><Relationship Id="rId7" Type="http://schemas.openxmlformats.org/officeDocument/2006/relationships/image" Target="../media/image64.png"/><Relationship Id="rId12" Type="http://schemas.openxmlformats.org/officeDocument/2006/relationships/image" Target="../media/image50.png"/><Relationship Id="rId17" Type="http://schemas.openxmlformats.org/officeDocument/2006/relationships/image" Target="../media/image42.png"/><Relationship Id="rId2" Type="http://schemas.openxmlformats.org/officeDocument/2006/relationships/notesSlide" Target="../notesSlides/notesSlide18.xml"/><Relationship Id="rId16" Type="http://schemas.openxmlformats.org/officeDocument/2006/relationships/image" Target="../media/image40.png"/><Relationship Id="rId20"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5" Type="http://schemas.openxmlformats.org/officeDocument/2006/relationships/image" Target="../media/image70.png"/><Relationship Id="rId10" Type="http://schemas.openxmlformats.org/officeDocument/2006/relationships/image" Target="../media/image67.png"/><Relationship Id="rId19" Type="http://schemas.openxmlformats.org/officeDocument/2006/relationships/image" Target="../media/image44.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 Id="rId22" Type="http://schemas.openxmlformats.org/officeDocument/2006/relationships/image" Target="../media/image49.png"/></Relationships>
</file>

<file path=ppt/slides/_rels/slide52.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png"/><Relationship Id="rId18" Type="http://schemas.openxmlformats.org/officeDocument/2006/relationships/image" Target="../media/image43.png"/><Relationship Id="rId3" Type="http://schemas.openxmlformats.org/officeDocument/2006/relationships/image" Target="../media/image60.png"/><Relationship Id="rId21" Type="http://schemas.openxmlformats.org/officeDocument/2006/relationships/image" Target="../media/image48.png"/><Relationship Id="rId7" Type="http://schemas.openxmlformats.org/officeDocument/2006/relationships/image" Target="../media/image64.png"/><Relationship Id="rId12" Type="http://schemas.openxmlformats.org/officeDocument/2006/relationships/image" Target="../media/image50.png"/><Relationship Id="rId17" Type="http://schemas.openxmlformats.org/officeDocument/2006/relationships/image" Target="../media/image42.png"/><Relationship Id="rId2" Type="http://schemas.openxmlformats.org/officeDocument/2006/relationships/notesSlide" Target="../notesSlides/notesSlide19.xml"/><Relationship Id="rId16" Type="http://schemas.openxmlformats.org/officeDocument/2006/relationships/image" Target="../media/image40.png"/><Relationship Id="rId20"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5" Type="http://schemas.openxmlformats.org/officeDocument/2006/relationships/image" Target="../media/image70.png"/><Relationship Id="rId10" Type="http://schemas.openxmlformats.org/officeDocument/2006/relationships/image" Target="../media/image67.png"/><Relationship Id="rId19" Type="http://schemas.openxmlformats.org/officeDocument/2006/relationships/image" Target="../media/image44.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 Id="rId22" Type="http://schemas.openxmlformats.org/officeDocument/2006/relationships/image" Target="../media/image49.png"/></Relationships>
</file>

<file path=ppt/slides/_rels/slide53.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69.png"/><Relationship Id="rId3" Type="http://schemas.openxmlformats.org/officeDocument/2006/relationships/image" Target="../media/image60.png"/><Relationship Id="rId7" Type="http://schemas.openxmlformats.org/officeDocument/2006/relationships/image" Target="../media/image64.png"/><Relationship Id="rId12"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5" Type="http://schemas.openxmlformats.org/officeDocument/2006/relationships/image" Target="../media/image70.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 Id="rId14" Type="http://schemas.openxmlformats.org/officeDocument/2006/relationships/image" Target="../media/image71.png"/></Relationships>
</file>

<file path=ppt/slides/_rels/slide54.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61.png"/><Relationship Id="rId3" Type="http://schemas.openxmlformats.org/officeDocument/2006/relationships/image" Target="../media/image60.png"/><Relationship Id="rId7" Type="http://schemas.openxmlformats.org/officeDocument/2006/relationships/image" Target="../media/image66.png"/><Relationship Id="rId12"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71.png"/><Relationship Id="rId5" Type="http://schemas.openxmlformats.org/officeDocument/2006/relationships/image" Target="../media/image63.png"/><Relationship Id="rId15" Type="http://schemas.openxmlformats.org/officeDocument/2006/relationships/image" Target="../media/image67.png"/><Relationship Id="rId10" Type="http://schemas.openxmlformats.org/officeDocument/2006/relationships/image" Target="../media/image69.png"/><Relationship Id="rId4" Type="http://schemas.openxmlformats.org/officeDocument/2006/relationships/image" Target="../media/image62.png"/><Relationship Id="rId9" Type="http://schemas.openxmlformats.org/officeDocument/2006/relationships/image" Target="../media/image50.png"/><Relationship Id="rId14" Type="http://schemas.openxmlformats.org/officeDocument/2006/relationships/image" Target="../media/image65.png"/></Relationships>
</file>

<file path=ppt/slides/_rels/slide55.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1.png"/><Relationship Id="rId3" Type="http://schemas.openxmlformats.org/officeDocument/2006/relationships/image" Target="../media/image60.png"/><Relationship Id="rId7" Type="http://schemas.openxmlformats.org/officeDocument/2006/relationships/image" Target="../media/image66.png"/><Relationship Id="rId12" Type="http://schemas.openxmlformats.org/officeDocument/2006/relationships/image" Target="../media/image67.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5.png"/><Relationship Id="rId5" Type="http://schemas.openxmlformats.org/officeDocument/2006/relationships/image" Target="../media/image63.png"/><Relationship Id="rId15" Type="http://schemas.openxmlformats.org/officeDocument/2006/relationships/image" Target="../media/image61.png"/><Relationship Id="rId10" Type="http://schemas.openxmlformats.org/officeDocument/2006/relationships/image" Target="../media/image69.png"/><Relationship Id="rId4" Type="http://schemas.openxmlformats.org/officeDocument/2006/relationships/image" Target="../media/image62.png"/><Relationship Id="rId9" Type="http://schemas.openxmlformats.org/officeDocument/2006/relationships/image" Target="../media/image50.png"/><Relationship Id="rId14" Type="http://schemas.openxmlformats.org/officeDocument/2006/relationships/image" Target="../media/image70.png"/></Relationships>
</file>

<file path=ppt/slides/_rels/slide56.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1.png"/><Relationship Id="rId3" Type="http://schemas.openxmlformats.org/officeDocument/2006/relationships/image" Target="../media/image60.png"/><Relationship Id="rId7" Type="http://schemas.openxmlformats.org/officeDocument/2006/relationships/image" Target="../media/image50.png"/><Relationship Id="rId12" Type="http://schemas.openxmlformats.org/officeDocument/2006/relationships/image" Target="../media/image6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65.png"/><Relationship Id="rId5" Type="http://schemas.openxmlformats.org/officeDocument/2006/relationships/image" Target="../media/image66.png"/><Relationship Id="rId15" Type="http://schemas.openxmlformats.org/officeDocument/2006/relationships/image" Target="../media/image61.png"/><Relationship Id="rId10" Type="http://schemas.openxmlformats.org/officeDocument/2006/relationships/image" Target="../media/image64.png"/><Relationship Id="rId4" Type="http://schemas.openxmlformats.org/officeDocument/2006/relationships/image" Target="../media/image62.png"/><Relationship Id="rId9" Type="http://schemas.openxmlformats.org/officeDocument/2006/relationships/image" Target="../media/image63.png"/><Relationship Id="rId14" Type="http://schemas.openxmlformats.org/officeDocument/2006/relationships/image" Target="../media/image70.png"/></Relationships>
</file>

<file path=ppt/slides/_rels/slide57.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69.png"/><Relationship Id="rId12"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61.png"/><Relationship Id="rId5" Type="http://schemas.openxmlformats.org/officeDocument/2006/relationships/image" Target="../media/image68.png"/><Relationship Id="rId1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64.png"/></Relationships>
</file>

<file path=ppt/slides/_rels/slide58.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69.png"/><Relationship Id="rId12"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61.png"/><Relationship Id="rId5" Type="http://schemas.openxmlformats.org/officeDocument/2006/relationships/image" Target="../media/image68.png"/><Relationship Id="rId1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6.png"/><Relationship Id="rId9" Type="http://schemas.openxmlformats.org/officeDocument/2006/relationships/image" Target="../media/image71.png"/><Relationship Id="rId14" Type="http://schemas.openxmlformats.org/officeDocument/2006/relationships/image" Target="../media/image64.png"/></Relationships>
</file>

<file path=ppt/slides/_rels/slide59.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71.png"/><Relationship Id="rId12"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63.png"/><Relationship Id="rId5" Type="http://schemas.openxmlformats.org/officeDocument/2006/relationships/image" Target="../media/image50.png"/><Relationship Id="rId15" Type="http://schemas.openxmlformats.org/officeDocument/2006/relationships/image" Target="../media/image67.png"/><Relationship Id="rId10" Type="http://schemas.openxmlformats.org/officeDocument/2006/relationships/image" Target="../media/image62.png"/><Relationship Id="rId4" Type="http://schemas.openxmlformats.org/officeDocument/2006/relationships/image" Target="../media/image68.png"/><Relationship Id="rId9" Type="http://schemas.openxmlformats.org/officeDocument/2006/relationships/image" Target="../media/image61.png"/><Relationship Id="rId14" Type="http://schemas.openxmlformats.org/officeDocument/2006/relationships/image" Target="../media/image66.png"/></Relationships>
</file>

<file path=ppt/slides/_rels/slide60.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71.png"/><Relationship Id="rId12"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63.png"/><Relationship Id="rId5" Type="http://schemas.openxmlformats.org/officeDocument/2006/relationships/image" Target="../media/image50.png"/><Relationship Id="rId15" Type="http://schemas.openxmlformats.org/officeDocument/2006/relationships/image" Target="../media/image67.png"/><Relationship Id="rId10" Type="http://schemas.openxmlformats.org/officeDocument/2006/relationships/image" Target="../media/image62.png"/><Relationship Id="rId4" Type="http://schemas.openxmlformats.org/officeDocument/2006/relationships/image" Target="../media/image68.png"/><Relationship Id="rId9" Type="http://schemas.openxmlformats.org/officeDocument/2006/relationships/image" Target="../media/image61.png"/><Relationship Id="rId14" Type="http://schemas.openxmlformats.org/officeDocument/2006/relationships/image" Target="../media/image66.png"/></Relationships>
</file>

<file path=ppt/slides/_rels/slide6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61.png"/><Relationship Id="rId18" Type="http://schemas.openxmlformats.org/officeDocument/2006/relationships/image" Target="../media/image73.png"/><Relationship Id="rId26" Type="http://schemas.openxmlformats.org/officeDocument/2006/relationships/image" Target="../media/image44.png"/><Relationship Id="rId3" Type="http://schemas.openxmlformats.org/officeDocument/2006/relationships/image" Target="../media/image60.png"/><Relationship Id="rId21" Type="http://schemas.openxmlformats.org/officeDocument/2006/relationships/image" Target="../media/image76.png"/><Relationship Id="rId7" Type="http://schemas.openxmlformats.org/officeDocument/2006/relationships/image" Target="../media/image65.png"/><Relationship Id="rId12" Type="http://schemas.openxmlformats.org/officeDocument/2006/relationships/image" Target="../media/image69.png"/><Relationship Id="rId17" Type="http://schemas.openxmlformats.org/officeDocument/2006/relationships/image" Target="../media/image72.png"/><Relationship Id="rId25" Type="http://schemas.openxmlformats.org/officeDocument/2006/relationships/image" Target="../media/image43.png"/><Relationship Id="rId2" Type="http://schemas.openxmlformats.org/officeDocument/2006/relationships/notesSlide" Target="../notesSlides/notesSlide28.xml"/><Relationship Id="rId16" Type="http://schemas.openxmlformats.org/officeDocument/2006/relationships/image" Target="../media/image51.png"/><Relationship Id="rId20" Type="http://schemas.openxmlformats.org/officeDocument/2006/relationships/image" Target="../media/image75.png"/><Relationship Id="rId29"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50.png"/><Relationship Id="rId24" Type="http://schemas.openxmlformats.org/officeDocument/2006/relationships/image" Target="../media/image42.png"/><Relationship Id="rId5" Type="http://schemas.openxmlformats.org/officeDocument/2006/relationships/image" Target="../media/image63.png"/><Relationship Id="rId15" Type="http://schemas.openxmlformats.org/officeDocument/2006/relationships/image" Target="../media/image71.png"/><Relationship Id="rId23" Type="http://schemas.openxmlformats.org/officeDocument/2006/relationships/image" Target="../media/image40.png"/><Relationship Id="rId28" Type="http://schemas.openxmlformats.org/officeDocument/2006/relationships/image" Target="../media/image48.png"/><Relationship Id="rId10" Type="http://schemas.openxmlformats.org/officeDocument/2006/relationships/image" Target="../media/image68.png"/><Relationship Id="rId19" Type="http://schemas.openxmlformats.org/officeDocument/2006/relationships/image" Target="../media/image74.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0.png"/><Relationship Id="rId22" Type="http://schemas.openxmlformats.org/officeDocument/2006/relationships/image" Target="../media/image47.png"/><Relationship Id="rId27" Type="http://schemas.openxmlformats.org/officeDocument/2006/relationships/image" Target="../media/image45.png"/><Relationship Id="rId30" Type="http://schemas.openxmlformats.org/officeDocument/2006/relationships/image" Target="../media/image5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7.png"/><Relationship Id="rId18" Type="http://schemas.openxmlformats.org/officeDocument/2006/relationships/image" Target="../media/image75.png"/><Relationship Id="rId3" Type="http://schemas.openxmlformats.org/officeDocument/2006/relationships/image" Target="../media/image60.png"/><Relationship Id="rId21" Type="http://schemas.openxmlformats.org/officeDocument/2006/relationships/image" Target="../media/image50.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4.png"/><Relationship Id="rId25" Type="http://schemas.openxmlformats.org/officeDocument/2006/relationships/image" Target="../media/image52.png"/><Relationship Id="rId2" Type="http://schemas.openxmlformats.org/officeDocument/2006/relationships/notesSlide" Target="../notesSlides/notesSlide29.xml"/><Relationship Id="rId16" Type="http://schemas.openxmlformats.org/officeDocument/2006/relationships/image" Target="../media/image73.png"/><Relationship Id="rId20"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24" Type="http://schemas.openxmlformats.org/officeDocument/2006/relationships/image" Target="../media/image78.png"/><Relationship Id="rId5" Type="http://schemas.openxmlformats.org/officeDocument/2006/relationships/image" Target="../media/image63.png"/><Relationship Id="rId15" Type="http://schemas.openxmlformats.org/officeDocument/2006/relationships/image" Target="../media/image72.png"/><Relationship Id="rId23" Type="http://schemas.openxmlformats.org/officeDocument/2006/relationships/image" Target="../media/image71.png"/><Relationship Id="rId10" Type="http://schemas.openxmlformats.org/officeDocument/2006/relationships/image" Target="../media/image68.png"/><Relationship Id="rId19" Type="http://schemas.openxmlformats.org/officeDocument/2006/relationships/image" Target="../media/image76.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51.png"/><Relationship Id="rId22" Type="http://schemas.openxmlformats.org/officeDocument/2006/relationships/image" Target="../media/image69.png"/></Relationships>
</file>

<file path=ppt/slides/_rels/slide66.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1.png"/><Relationship Id="rId18" Type="http://schemas.openxmlformats.org/officeDocument/2006/relationships/image" Target="../media/image76.png"/><Relationship Id="rId3" Type="http://schemas.openxmlformats.org/officeDocument/2006/relationships/image" Target="../media/image60.png"/><Relationship Id="rId21" Type="http://schemas.openxmlformats.org/officeDocument/2006/relationships/image" Target="../media/image69.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52.png"/><Relationship Id="rId2" Type="http://schemas.openxmlformats.org/officeDocument/2006/relationships/notesSlide" Target="../notesSlides/notesSlide30.xml"/><Relationship Id="rId16" Type="http://schemas.openxmlformats.org/officeDocument/2006/relationships/image" Target="../media/image74.png"/><Relationship Id="rId20"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24" Type="http://schemas.openxmlformats.org/officeDocument/2006/relationships/image" Target="../media/image78.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77.png"/><Relationship Id="rId10" Type="http://schemas.openxmlformats.org/officeDocument/2006/relationships/image" Target="../media/image68.png"/><Relationship Id="rId19" Type="http://schemas.openxmlformats.org/officeDocument/2006/relationships/image" Target="../media/image47.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71.png"/></Relationships>
</file>

<file path=ppt/slides/_rels/slide6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1.png"/><Relationship Id="rId18" Type="http://schemas.openxmlformats.org/officeDocument/2006/relationships/image" Target="../media/image76.png"/><Relationship Id="rId26" Type="http://schemas.openxmlformats.org/officeDocument/2006/relationships/image" Target="../media/image52.png"/><Relationship Id="rId3" Type="http://schemas.openxmlformats.org/officeDocument/2006/relationships/image" Target="../media/image60.png"/><Relationship Id="rId21" Type="http://schemas.openxmlformats.org/officeDocument/2006/relationships/image" Target="../media/image69.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78.png"/><Relationship Id="rId2" Type="http://schemas.openxmlformats.org/officeDocument/2006/relationships/notesSlide" Target="../notesSlides/notesSlide31.xml"/><Relationship Id="rId16" Type="http://schemas.openxmlformats.org/officeDocument/2006/relationships/image" Target="../media/image74.png"/><Relationship Id="rId20"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24" Type="http://schemas.openxmlformats.org/officeDocument/2006/relationships/image" Target="../media/image77.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79.png"/><Relationship Id="rId10" Type="http://schemas.openxmlformats.org/officeDocument/2006/relationships/image" Target="../media/image68.png"/><Relationship Id="rId19" Type="http://schemas.openxmlformats.org/officeDocument/2006/relationships/image" Target="../media/image47.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71.png"/></Relationships>
</file>

<file path=ppt/slides/_rels/slide68.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1.png"/><Relationship Id="rId18" Type="http://schemas.openxmlformats.org/officeDocument/2006/relationships/image" Target="../media/image76.png"/><Relationship Id="rId3" Type="http://schemas.openxmlformats.org/officeDocument/2006/relationships/image" Target="../media/image60.png"/><Relationship Id="rId21" Type="http://schemas.openxmlformats.org/officeDocument/2006/relationships/image" Target="../media/image69.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52.png"/><Relationship Id="rId2" Type="http://schemas.openxmlformats.org/officeDocument/2006/relationships/notesSlide" Target="../notesSlides/notesSlide32.xml"/><Relationship Id="rId16" Type="http://schemas.openxmlformats.org/officeDocument/2006/relationships/image" Target="../media/image74.png"/><Relationship Id="rId20"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24" Type="http://schemas.openxmlformats.org/officeDocument/2006/relationships/image" Target="../media/image78.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77.png"/><Relationship Id="rId10" Type="http://schemas.openxmlformats.org/officeDocument/2006/relationships/image" Target="../media/image68.png"/><Relationship Id="rId19" Type="http://schemas.openxmlformats.org/officeDocument/2006/relationships/image" Target="../media/image47.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71.png"/></Relationships>
</file>

<file path=ppt/slides/_rels/slide6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7.png"/><Relationship Id="rId18" Type="http://schemas.openxmlformats.org/officeDocument/2006/relationships/image" Target="../media/image75.png"/><Relationship Id="rId3" Type="http://schemas.openxmlformats.org/officeDocument/2006/relationships/image" Target="../media/image60.png"/><Relationship Id="rId21" Type="http://schemas.openxmlformats.org/officeDocument/2006/relationships/image" Target="../media/image78.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4.png"/><Relationship Id="rId25" Type="http://schemas.openxmlformats.org/officeDocument/2006/relationships/image" Target="../media/image71.png"/><Relationship Id="rId2" Type="http://schemas.openxmlformats.org/officeDocument/2006/relationships/notesSlide" Target="../notesSlides/notesSlide33.xml"/><Relationship Id="rId16" Type="http://schemas.openxmlformats.org/officeDocument/2006/relationships/image" Target="../media/image73.png"/><Relationship Id="rId20"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24" Type="http://schemas.openxmlformats.org/officeDocument/2006/relationships/image" Target="../media/image69.png"/><Relationship Id="rId5" Type="http://schemas.openxmlformats.org/officeDocument/2006/relationships/image" Target="../media/image63.png"/><Relationship Id="rId15" Type="http://schemas.openxmlformats.org/officeDocument/2006/relationships/image" Target="../media/image72.png"/><Relationship Id="rId23" Type="http://schemas.openxmlformats.org/officeDocument/2006/relationships/image" Target="../media/image50.png"/><Relationship Id="rId10" Type="http://schemas.openxmlformats.org/officeDocument/2006/relationships/image" Target="../media/image68.png"/><Relationship Id="rId19" Type="http://schemas.openxmlformats.org/officeDocument/2006/relationships/image" Target="../media/image76.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51.png"/><Relationship Id="rId22" Type="http://schemas.openxmlformats.org/officeDocument/2006/relationships/image" Target="../media/image52.png"/></Relationships>
</file>

<file path=ppt/slides/_rels/slide70.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50.png"/><Relationship Id="rId3" Type="http://schemas.openxmlformats.org/officeDocument/2006/relationships/image" Target="../media/image60.png"/><Relationship Id="rId21" Type="http://schemas.openxmlformats.org/officeDocument/2006/relationships/image" Target="../media/image47.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52.png"/><Relationship Id="rId25" Type="http://schemas.openxmlformats.org/officeDocument/2006/relationships/image" Target="../media/image51.png"/><Relationship Id="rId2" Type="http://schemas.openxmlformats.org/officeDocument/2006/relationships/notesSlide" Target="../notesSlides/notesSlide34.xml"/><Relationship Id="rId16" Type="http://schemas.openxmlformats.org/officeDocument/2006/relationships/image" Target="../media/image78.png"/><Relationship Id="rId20" Type="http://schemas.openxmlformats.org/officeDocument/2006/relationships/image" Target="../media/image71.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24" Type="http://schemas.openxmlformats.org/officeDocument/2006/relationships/image" Target="../media/image74.png"/><Relationship Id="rId5" Type="http://schemas.openxmlformats.org/officeDocument/2006/relationships/image" Target="../media/image63.png"/><Relationship Id="rId15" Type="http://schemas.openxmlformats.org/officeDocument/2006/relationships/image" Target="../media/image77.png"/><Relationship Id="rId23" Type="http://schemas.openxmlformats.org/officeDocument/2006/relationships/image" Target="../media/image75.png"/><Relationship Id="rId10" Type="http://schemas.openxmlformats.org/officeDocument/2006/relationships/image" Target="../media/image68.png"/><Relationship Id="rId19" Type="http://schemas.openxmlformats.org/officeDocument/2006/relationships/image" Target="../media/image69.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 Id="rId22" Type="http://schemas.openxmlformats.org/officeDocument/2006/relationships/image" Target="../media/image76.png"/></Relationships>
</file>

<file path=ppt/slides/_rels/slide71.xml.rels><?xml version="1.0" encoding="UTF-8" standalone="yes"?>
<Relationships xmlns="http://schemas.openxmlformats.org/package/2006/relationships"><Relationship Id="rId3" Type="http://schemas.openxmlformats.org/officeDocument/2006/relationships/image" Target="../media/image80.png"/><Relationship Id="rId7" Type="http://schemas.openxmlformats.org/officeDocument/2006/relationships/image" Target="../media/image71.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50.png"/><Relationship Id="rId4" Type="http://schemas.openxmlformats.org/officeDocument/2006/relationships/image" Target="../media/image60.png"/></Relationships>
</file>

<file path=ppt/slides/_rels/slide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1.png"/><Relationship Id="rId18" Type="http://schemas.openxmlformats.org/officeDocument/2006/relationships/image" Target="../media/image76.png"/><Relationship Id="rId3" Type="http://schemas.openxmlformats.org/officeDocument/2006/relationships/image" Target="../media/image60.png"/><Relationship Id="rId21" Type="http://schemas.openxmlformats.org/officeDocument/2006/relationships/image" Target="../media/image69.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 Type="http://schemas.openxmlformats.org/officeDocument/2006/relationships/notesSlide" Target="../notesSlides/notesSlide36.xml"/><Relationship Id="rId16" Type="http://schemas.openxmlformats.org/officeDocument/2006/relationships/image" Target="../media/image74.png"/><Relationship Id="rId20"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55.png"/><Relationship Id="rId10" Type="http://schemas.openxmlformats.org/officeDocument/2006/relationships/image" Target="../media/image68.png"/><Relationship Id="rId19" Type="http://schemas.openxmlformats.org/officeDocument/2006/relationships/image" Target="../media/image47.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71.png"/></Relationships>
</file>

<file path=ppt/slides/_rels/slide7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71.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50.png"/><Relationship Id="rId4" Type="http://schemas.openxmlformats.org/officeDocument/2006/relationships/image" Target="../media/image60.png"/></Relationships>
</file>

<file path=ppt/slides/_rels/slide77.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71.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50.png"/><Relationship Id="rId4" Type="http://schemas.openxmlformats.org/officeDocument/2006/relationships/image" Target="../media/image60.png"/></Relationships>
</file>

<file path=ppt/slides/_rels/slide7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51.png"/><Relationship Id="rId18" Type="http://schemas.openxmlformats.org/officeDocument/2006/relationships/image" Target="../media/image76.png"/><Relationship Id="rId3" Type="http://schemas.openxmlformats.org/officeDocument/2006/relationships/image" Target="../media/image60.png"/><Relationship Id="rId21" Type="http://schemas.openxmlformats.org/officeDocument/2006/relationships/image" Target="../media/image78.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71.png"/><Relationship Id="rId2" Type="http://schemas.openxmlformats.org/officeDocument/2006/relationships/notesSlide" Target="../notesSlides/notesSlide40.xml"/><Relationship Id="rId16" Type="http://schemas.openxmlformats.org/officeDocument/2006/relationships/image" Target="../media/image74.png"/><Relationship Id="rId20"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24" Type="http://schemas.openxmlformats.org/officeDocument/2006/relationships/image" Target="../media/image69.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50.png"/><Relationship Id="rId10" Type="http://schemas.openxmlformats.org/officeDocument/2006/relationships/image" Target="../media/image68.png"/><Relationship Id="rId19" Type="http://schemas.openxmlformats.org/officeDocument/2006/relationships/image" Target="../media/image47.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52.png"/></Relationships>
</file>

<file path=ppt/slides/_rels/slide8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84.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47.png"/><Relationship Id="rId3" Type="http://schemas.openxmlformats.org/officeDocument/2006/relationships/image" Target="../media/image60.png"/><Relationship Id="rId21" Type="http://schemas.openxmlformats.org/officeDocument/2006/relationships/image" Target="../media/image85.png"/><Relationship Id="rId7" Type="http://schemas.openxmlformats.org/officeDocument/2006/relationships/image" Target="../media/image65.png"/><Relationship Id="rId12" Type="http://schemas.openxmlformats.org/officeDocument/2006/relationships/image" Target="../media/image51.png"/><Relationship Id="rId17" Type="http://schemas.openxmlformats.org/officeDocument/2006/relationships/image" Target="../media/image76.png"/><Relationship Id="rId2" Type="http://schemas.openxmlformats.org/officeDocument/2006/relationships/notesSlide" Target="../notesSlides/notesSlide44.xml"/><Relationship Id="rId16" Type="http://schemas.openxmlformats.org/officeDocument/2006/relationships/image" Target="../media/image75.png"/><Relationship Id="rId20" Type="http://schemas.openxmlformats.org/officeDocument/2006/relationships/image" Target="../media/image68.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70.png"/><Relationship Id="rId24" Type="http://schemas.openxmlformats.org/officeDocument/2006/relationships/image" Target="../media/image52.png"/><Relationship Id="rId5" Type="http://schemas.openxmlformats.org/officeDocument/2006/relationships/image" Target="../media/image63.png"/><Relationship Id="rId15" Type="http://schemas.openxmlformats.org/officeDocument/2006/relationships/image" Target="../media/image74.png"/><Relationship Id="rId23" Type="http://schemas.openxmlformats.org/officeDocument/2006/relationships/image" Target="../media/image78.png"/><Relationship Id="rId10" Type="http://schemas.openxmlformats.org/officeDocument/2006/relationships/image" Target="../media/image61.png"/><Relationship Id="rId19" Type="http://schemas.openxmlformats.org/officeDocument/2006/relationships/image" Target="../media/image84.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 Id="rId22" Type="http://schemas.openxmlformats.org/officeDocument/2006/relationships/image" Target="../media/image86.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8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47.png"/><Relationship Id="rId3" Type="http://schemas.openxmlformats.org/officeDocument/2006/relationships/image" Target="../media/image60.png"/><Relationship Id="rId7" Type="http://schemas.openxmlformats.org/officeDocument/2006/relationships/image" Target="../media/image65.png"/><Relationship Id="rId12" Type="http://schemas.openxmlformats.org/officeDocument/2006/relationships/image" Target="../media/image51.png"/><Relationship Id="rId17" Type="http://schemas.openxmlformats.org/officeDocument/2006/relationships/image" Target="../media/image76.png"/><Relationship Id="rId2" Type="http://schemas.openxmlformats.org/officeDocument/2006/relationships/notesSlide" Target="../notesSlides/notesSlide47.xml"/><Relationship Id="rId16" Type="http://schemas.openxmlformats.org/officeDocument/2006/relationships/image" Target="../media/image75.png"/><Relationship Id="rId20"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5" Type="http://schemas.openxmlformats.org/officeDocument/2006/relationships/image" Target="../media/image74.png"/><Relationship Id="rId10" Type="http://schemas.openxmlformats.org/officeDocument/2006/relationships/image" Target="../media/image68.png"/><Relationship Id="rId19" Type="http://schemas.openxmlformats.org/officeDocument/2006/relationships/image" Target="../media/image55.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s>
</file>

<file path=ppt/slides/_rels/slide92.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47.png"/><Relationship Id="rId3" Type="http://schemas.openxmlformats.org/officeDocument/2006/relationships/image" Target="../media/image60.png"/><Relationship Id="rId7" Type="http://schemas.openxmlformats.org/officeDocument/2006/relationships/image" Target="../media/image65.png"/><Relationship Id="rId12" Type="http://schemas.openxmlformats.org/officeDocument/2006/relationships/image" Target="../media/image51.png"/><Relationship Id="rId17" Type="http://schemas.openxmlformats.org/officeDocument/2006/relationships/image" Target="../media/image76.png"/><Relationship Id="rId2" Type="http://schemas.openxmlformats.org/officeDocument/2006/relationships/notesSlide" Target="../notesSlides/notesSlide48.xml"/><Relationship Id="rId16" Type="http://schemas.openxmlformats.org/officeDocument/2006/relationships/image" Target="../media/image75.png"/><Relationship Id="rId20"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5" Type="http://schemas.openxmlformats.org/officeDocument/2006/relationships/image" Target="../media/image74.png"/><Relationship Id="rId10" Type="http://schemas.openxmlformats.org/officeDocument/2006/relationships/image" Target="../media/image68.png"/><Relationship Id="rId19" Type="http://schemas.openxmlformats.org/officeDocument/2006/relationships/image" Target="../media/image55.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s>
</file>

<file path=ppt/slides/_rels/slide9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47.png"/><Relationship Id="rId3" Type="http://schemas.openxmlformats.org/officeDocument/2006/relationships/image" Target="../media/image60.png"/><Relationship Id="rId7" Type="http://schemas.openxmlformats.org/officeDocument/2006/relationships/image" Target="../media/image65.png"/><Relationship Id="rId12" Type="http://schemas.openxmlformats.org/officeDocument/2006/relationships/image" Target="../media/image51.png"/><Relationship Id="rId17" Type="http://schemas.openxmlformats.org/officeDocument/2006/relationships/image" Target="../media/image76.png"/><Relationship Id="rId2" Type="http://schemas.openxmlformats.org/officeDocument/2006/relationships/notesSlide" Target="../notesSlides/notesSlide49.xml"/><Relationship Id="rId16" Type="http://schemas.openxmlformats.org/officeDocument/2006/relationships/image" Target="../media/image75.png"/><Relationship Id="rId20"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5" Type="http://schemas.openxmlformats.org/officeDocument/2006/relationships/image" Target="../media/image74.png"/><Relationship Id="rId10" Type="http://schemas.openxmlformats.org/officeDocument/2006/relationships/image" Target="../media/image68.png"/><Relationship Id="rId19" Type="http://schemas.openxmlformats.org/officeDocument/2006/relationships/image" Target="../media/image55.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s>
</file>

<file path=ppt/slides/_rels/slide94.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47.png"/><Relationship Id="rId3" Type="http://schemas.openxmlformats.org/officeDocument/2006/relationships/image" Target="../media/image60.png"/><Relationship Id="rId7" Type="http://schemas.openxmlformats.org/officeDocument/2006/relationships/image" Target="../media/image65.png"/><Relationship Id="rId12" Type="http://schemas.openxmlformats.org/officeDocument/2006/relationships/image" Target="../media/image51.png"/><Relationship Id="rId17" Type="http://schemas.openxmlformats.org/officeDocument/2006/relationships/image" Target="../media/image76.png"/><Relationship Id="rId2" Type="http://schemas.openxmlformats.org/officeDocument/2006/relationships/notesSlide" Target="../notesSlides/notesSlide50.xml"/><Relationship Id="rId16" Type="http://schemas.openxmlformats.org/officeDocument/2006/relationships/image" Target="../media/image75.png"/><Relationship Id="rId20"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5" Type="http://schemas.openxmlformats.org/officeDocument/2006/relationships/image" Target="../media/image74.png"/><Relationship Id="rId10" Type="http://schemas.openxmlformats.org/officeDocument/2006/relationships/image" Target="../media/image68.png"/><Relationship Id="rId19" Type="http://schemas.openxmlformats.org/officeDocument/2006/relationships/image" Target="../media/image55.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s>
</file>

<file path=ppt/slides/_rels/slide95.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47.png"/><Relationship Id="rId3" Type="http://schemas.openxmlformats.org/officeDocument/2006/relationships/image" Target="../media/image60.png"/><Relationship Id="rId7" Type="http://schemas.openxmlformats.org/officeDocument/2006/relationships/image" Target="../media/image65.png"/><Relationship Id="rId12" Type="http://schemas.openxmlformats.org/officeDocument/2006/relationships/image" Target="../media/image51.png"/><Relationship Id="rId17" Type="http://schemas.openxmlformats.org/officeDocument/2006/relationships/image" Target="../media/image76.png"/><Relationship Id="rId2" Type="http://schemas.openxmlformats.org/officeDocument/2006/relationships/notesSlide" Target="../notesSlides/notesSlide51.xml"/><Relationship Id="rId16" Type="http://schemas.openxmlformats.org/officeDocument/2006/relationships/image" Target="../media/image75.png"/><Relationship Id="rId20"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5" Type="http://schemas.openxmlformats.org/officeDocument/2006/relationships/image" Target="../media/image74.png"/><Relationship Id="rId10" Type="http://schemas.openxmlformats.org/officeDocument/2006/relationships/image" Target="../media/image68.png"/><Relationship Id="rId19" Type="http://schemas.openxmlformats.org/officeDocument/2006/relationships/image" Target="../media/image55.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s>
</file>

<file path=ppt/slides/_rels/slide96.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47.png"/><Relationship Id="rId3" Type="http://schemas.openxmlformats.org/officeDocument/2006/relationships/image" Target="../media/image60.png"/><Relationship Id="rId7" Type="http://schemas.openxmlformats.org/officeDocument/2006/relationships/image" Target="../media/image65.png"/><Relationship Id="rId12" Type="http://schemas.openxmlformats.org/officeDocument/2006/relationships/image" Target="../media/image51.png"/><Relationship Id="rId17" Type="http://schemas.openxmlformats.org/officeDocument/2006/relationships/image" Target="../media/image76.png"/><Relationship Id="rId2" Type="http://schemas.openxmlformats.org/officeDocument/2006/relationships/notesSlide" Target="../notesSlides/notesSlide52.xml"/><Relationship Id="rId16" Type="http://schemas.openxmlformats.org/officeDocument/2006/relationships/image" Target="../media/image75.png"/><Relationship Id="rId20"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5" Type="http://schemas.openxmlformats.org/officeDocument/2006/relationships/image" Target="../media/image74.png"/><Relationship Id="rId10" Type="http://schemas.openxmlformats.org/officeDocument/2006/relationships/image" Target="../media/image68.png"/><Relationship Id="rId19" Type="http://schemas.openxmlformats.org/officeDocument/2006/relationships/image" Target="../media/image55.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s>
</file>

<file path=ppt/slides/_rels/slide97.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47.png"/><Relationship Id="rId3" Type="http://schemas.openxmlformats.org/officeDocument/2006/relationships/image" Target="../media/image60.png"/><Relationship Id="rId7" Type="http://schemas.openxmlformats.org/officeDocument/2006/relationships/image" Target="../media/image65.png"/><Relationship Id="rId12" Type="http://schemas.openxmlformats.org/officeDocument/2006/relationships/image" Target="../media/image51.png"/><Relationship Id="rId17" Type="http://schemas.openxmlformats.org/officeDocument/2006/relationships/image" Target="../media/image76.png"/><Relationship Id="rId2" Type="http://schemas.openxmlformats.org/officeDocument/2006/relationships/notesSlide" Target="../notesSlides/notesSlide53.xml"/><Relationship Id="rId16" Type="http://schemas.openxmlformats.org/officeDocument/2006/relationships/image" Target="../media/image75.png"/><Relationship Id="rId20"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1.png"/><Relationship Id="rId5" Type="http://schemas.openxmlformats.org/officeDocument/2006/relationships/image" Target="../media/image63.png"/><Relationship Id="rId15" Type="http://schemas.openxmlformats.org/officeDocument/2006/relationships/image" Target="../media/image74.png"/><Relationship Id="rId10" Type="http://schemas.openxmlformats.org/officeDocument/2006/relationships/image" Target="../media/image68.png"/><Relationship Id="rId19" Type="http://schemas.openxmlformats.org/officeDocument/2006/relationships/image" Target="../media/image55.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3.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01.xml.rels><?xml version="1.0" encoding="UTF-8" standalone="yes"?>
<Relationships xmlns="http://schemas.openxmlformats.org/package/2006/relationships"><Relationship Id="rId2" Type="http://schemas.openxmlformats.org/officeDocument/2006/relationships/image" Target="../media/image88.wm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hyperlink" Target="http://www.getkanban.com/" TargetMode="External"/><Relationship Id="rId1" Type="http://schemas.openxmlformats.org/officeDocument/2006/relationships/slideLayout" Target="../slideLayouts/slideLayout2.xml"/><Relationship Id="rId6" Type="http://schemas.openxmlformats.org/officeDocument/2006/relationships/image" Target="../media/image93.JPG"/><Relationship Id="rId5" Type="http://schemas.openxmlformats.org/officeDocument/2006/relationships/image" Target="../media/image92.JPG"/><Relationship Id="rId4" Type="http://schemas.openxmlformats.org/officeDocument/2006/relationships/image" Target="../media/image91.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0.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1.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2.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3.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4.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5.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6.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7.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18" Type="http://schemas.openxmlformats.org/officeDocument/2006/relationships/image" Target="../media/image94.png"/><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8.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18" Type="http://schemas.openxmlformats.org/officeDocument/2006/relationships/image" Target="../media/image94.png"/><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19.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20.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21.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22.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_rels/slide123.xml.rels><?xml version="1.0" encoding="UTF-8" standalone="yes"?>
<Relationships xmlns="http://schemas.openxmlformats.org/package/2006/relationships"><Relationship Id="rId8" Type="http://schemas.openxmlformats.org/officeDocument/2006/relationships/slide" Target="slide116.xml"/><Relationship Id="rId13" Type="http://schemas.openxmlformats.org/officeDocument/2006/relationships/slide" Target="slide121.xml"/><Relationship Id="rId3" Type="http://schemas.openxmlformats.org/officeDocument/2006/relationships/slide" Target="slide111.xml"/><Relationship Id="rId7" Type="http://schemas.openxmlformats.org/officeDocument/2006/relationships/slide" Target="slide115.xml"/><Relationship Id="rId12" Type="http://schemas.openxmlformats.org/officeDocument/2006/relationships/slide" Target="slide120.xml"/><Relationship Id="rId17" Type="http://schemas.openxmlformats.org/officeDocument/2006/relationships/image" Target="../media/image94.png"/><Relationship Id="rId2" Type="http://schemas.openxmlformats.org/officeDocument/2006/relationships/slide" Target="slide109.xml"/><Relationship Id="rId16" Type="http://schemas.openxmlformats.org/officeDocument/2006/relationships/slide" Target="slide110.xml"/><Relationship Id="rId1" Type="http://schemas.openxmlformats.org/officeDocument/2006/relationships/slideLayout" Target="../slideLayouts/slideLayout2.xml"/><Relationship Id="rId6" Type="http://schemas.openxmlformats.org/officeDocument/2006/relationships/slide" Target="slide114.xml"/><Relationship Id="rId11" Type="http://schemas.openxmlformats.org/officeDocument/2006/relationships/slide" Target="slide119.xml"/><Relationship Id="rId5" Type="http://schemas.openxmlformats.org/officeDocument/2006/relationships/slide" Target="slide113.xml"/><Relationship Id="rId15" Type="http://schemas.openxmlformats.org/officeDocument/2006/relationships/slide" Target="slide123.xml"/><Relationship Id="rId10" Type="http://schemas.openxmlformats.org/officeDocument/2006/relationships/slide" Target="slide118.xml"/><Relationship Id="rId4" Type="http://schemas.openxmlformats.org/officeDocument/2006/relationships/slide" Target="slide112.xml"/><Relationship Id="rId9" Type="http://schemas.openxmlformats.org/officeDocument/2006/relationships/slide" Target="slide117.xml"/><Relationship Id="rId14" Type="http://schemas.openxmlformats.org/officeDocument/2006/relationships/slide" Target="slide1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p:cNvSpPr/>
          <p:nvPr/>
        </p:nvSpPr>
        <p:spPr>
          <a:xfrm>
            <a:off x="0" y="2708920"/>
            <a:ext cx="9144000" cy="2520280"/>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792" y="332656"/>
            <a:ext cx="8316416" cy="1422867"/>
          </a:xfrm>
          <a:prstGeom prst="rect">
            <a:avLst/>
          </a:prstGeom>
        </p:spPr>
      </p:pic>
      <p:sp>
        <p:nvSpPr>
          <p:cNvPr id="2" name="TextBox 1"/>
          <p:cNvSpPr txBox="1"/>
          <p:nvPr/>
        </p:nvSpPr>
        <p:spPr>
          <a:xfrm>
            <a:off x="3131840" y="2996952"/>
            <a:ext cx="4896544" cy="1908215"/>
          </a:xfrm>
          <a:prstGeom prst="rect">
            <a:avLst/>
          </a:prstGeom>
          <a:noFill/>
        </p:spPr>
        <p:txBody>
          <a:bodyPr wrap="square" rtlCol="0">
            <a:spAutoFit/>
          </a:bodyPr>
          <a:lstStyle/>
          <a:p>
            <a:pPr algn="just">
              <a:spcBef>
                <a:spcPts val="1200"/>
              </a:spcBef>
            </a:pPr>
            <a:r>
              <a:rPr lang="en-US" sz="1400" dirty="0" smtClean="0"/>
              <a:t>The getKanban Board Game can be played in one of three modes. This slide deck is for Standard and Advanced modes.</a:t>
            </a:r>
            <a:endParaRPr lang="en-US" sz="1400" dirty="0"/>
          </a:p>
          <a:p>
            <a:pPr algn="just">
              <a:spcBef>
                <a:spcPts val="1200"/>
              </a:spcBef>
            </a:pPr>
            <a:r>
              <a:rPr lang="en-US" sz="1400" dirty="0" smtClean="0"/>
              <a:t>The slide deck for Quick Play mode, as well as Apple Keynote versions can be found at </a:t>
            </a:r>
            <a:r>
              <a:rPr lang="en-US" sz="1400" dirty="0" smtClean="0">
                <a:solidFill>
                  <a:srgbClr val="0000FF"/>
                </a:solidFill>
                <a:hlinkClick r:id="rId3"/>
              </a:rPr>
              <a:t>www.getkanban.com</a:t>
            </a:r>
            <a:r>
              <a:rPr lang="en-US" sz="1400" dirty="0" smtClean="0"/>
              <a:t> </a:t>
            </a:r>
          </a:p>
          <a:p>
            <a:pPr algn="just">
              <a:spcBef>
                <a:spcPts val="1200"/>
              </a:spcBef>
            </a:pPr>
            <a:r>
              <a:rPr lang="en-US" sz="1400" dirty="0" smtClean="0"/>
              <a:t>This deck includes the Facilitator’s Guide, Game Setup, and Game Instructions. </a:t>
            </a:r>
            <a:r>
              <a:rPr lang="en-US" sz="1400" dirty="0"/>
              <a:t>If you are new to the game and will be facilitating it, start with the Facilitator’s Guide</a:t>
            </a:r>
            <a:r>
              <a:rPr lang="en-US" sz="1400" dirty="0" smtClean="0"/>
              <a:t>.</a:t>
            </a:r>
            <a:endParaRPr lang="en-US" sz="1400" dirty="0"/>
          </a:p>
        </p:txBody>
      </p:sp>
      <p:sp>
        <p:nvSpPr>
          <p:cNvPr id="13" name="TextBox 12"/>
          <p:cNvSpPr txBox="1"/>
          <p:nvPr/>
        </p:nvSpPr>
        <p:spPr>
          <a:xfrm>
            <a:off x="6444208" y="6309320"/>
            <a:ext cx="2592288" cy="461665"/>
          </a:xfrm>
          <a:prstGeom prst="rect">
            <a:avLst/>
          </a:prstGeom>
          <a:noFill/>
        </p:spPr>
        <p:txBody>
          <a:bodyPr wrap="square" rtlCol="0">
            <a:spAutoFit/>
          </a:bodyPr>
          <a:lstStyle/>
          <a:p>
            <a:pPr algn="r"/>
            <a:r>
              <a:rPr lang="en-US" sz="1200" dirty="0" smtClean="0"/>
              <a:t>Game version: 3.0</a:t>
            </a:r>
          </a:p>
          <a:p>
            <a:pPr algn="r"/>
            <a:r>
              <a:rPr lang="en-US" sz="1200" dirty="0" smtClean="0"/>
              <a:t>Slide deck version: 3.0.std.adv.pp1</a:t>
            </a:r>
            <a:endParaRPr lang="en-US" sz="1200" dirty="0"/>
          </a:p>
        </p:txBody>
      </p:sp>
      <p:sp>
        <p:nvSpPr>
          <p:cNvPr id="18" name="Title 1"/>
          <p:cNvSpPr txBox="1">
            <a:spLocks/>
          </p:cNvSpPr>
          <p:nvPr/>
        </p:nvSpPr>
        <p:spPr>
          <a:xfrm>
            <a:off x="2987824" y="1585780"/>
            <a:ext cx="4392488" cy="672834"/>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3200" kern="1200">
                <a:solidFill>
                  <a:schemeClr val="bg1"/>
                </a:solidFill>
                <a:latin typeface="+mj-lt"/>
                <a:ea typeface="+mj-ea"/>
                <a:cs typeface="+mj-cs"/>
              </a:defRPr>
            </a:lvl1pPr>
          </a:lstStyle>
          <a:p>
            <a:pPr algn="l"/>
            <a:r>
              <a:rPr lang="en-US" dirty="0" smtClean="0">
                <a:solidFill>
                  <a:schemeClr val="tx1"/>
                </a:solidFill>
              </a:rPr>
              <a:t>Standard and Advanced Modes</a:t>
            </a:r>
            <a:endParaRPr lang="en-US" dirty="0">
              <a:solidFill>
                <a:schemeClr val="tx1"/>
              </a:solidFill>
            </a:endParaRPr>
          </a:p>
        </p:txBody>
      </p:sp>
      <p:sp>
        <p:nvSpPr>
          <p:cNvPr id="21" name="TextBox 20"/>
          <p:cNvSpPr txBox="1"/>
          <p:nvPr/>
        </p:nvSpPr>
        <p:spPr>
          <a:xfrm>
            <a:off x="1252137" y="3356992"/>
            <a:ext cx="1329082" cy="1046440"/>
          </a:xfrm>
          <a:prstGeom prst="rect">
            <a:avLst/>
          </a:prstGeom>
          <a:solidFill>
            <a:srgbClr val="A7CBFF"/>
          </a:solidFill>
          <a:effectLst>
            <a:glow rad="127000">
              <a:srgbClr val="A7CBFF"/>
            </a:glow>
            <a:softEdge rad="0"/>
          </a:effectLst>
        </p:spPr>
        <p:txBody>
          <a:bodyPr wrap="none" rtlCol="0">
            <a:spAutoFit/>
          </a:bodyPr>
          <a:lstStyle/>
          <a:p>
            <a:pPr marL="0" lvl="1">
              <a:spcBef>
                <a:spcPts val="400"/>
              </a:spcBef>
            </a:pPr>
            <a:r>
              <a:rPr lang="en-US" sz="1600" dirty="0" smtClean="0"/>
              <a:t>Contents</a:t>
            </a:r>
          </a:p>
          <a:p>
            <a:pPr marL="0" lvl="1">
              <a:spcBef>
                <a:spcPts val="400"/>
              </a:spcBef>
            </a:pPr>
            <a:r>
              <a:rPr lang="en-US" sz="1200" dirty="0" smtClean="0">
                <a:hlinkClick r:id="rId4" action="ppaction://hlinksldjump"/>
              </a:rPr>
              <a:t>Facilitator’s Guide</a:t>
            </a:r>
            <a:endParaRPr lang="en-US" sz="1200" dirty="0"/>
          </a:p>
          <a:p>
            <a:pPr marL="0" lvl="1">
              <a:spcBef>
                <a:spcPts val="400"/>
              </a:spcBef>
            </a:pPr>
            <a:r>
              <a:rPr lang="en-US" sz="1200" dirty="0" smtClean="0">
                <a:hlinkClick r:id="rId5" action="ppaction://hlinksldjump"/>
              </a:rPr>
              <a:t>Game Setup</a:t>
            </a:r>
            <a:endParaRPr lang="en-US" sz="1200" dirty="0" smtClean="0"/>
          </a:p>
          <a:p>
            <a:pPr marL="0" lvl="1">
              <a:spcBef>
                <a:spcPts val="400"/>
              </a:spcBef>
            </a:pPr>
            <a:r>
              <a:rPr lang="en-US" sz="1200" dirty="0" smtClean="0">
                <a:hlinkClick r:id="rId6" action="ppaction://hlinksldjump"/>
              </a:rPr>
              <a:t>Game Instructions</a:t>
            </a:r>
            <a:endParaRPr lang="en-US" sz="1200" dirty="0" smtClean="0"/>
          </a:p>
        </p:txBody>
      </p:sp>
      <p:sp>
        <p:nvSpPr>
          <p:cNvPr id="23" name="TextBox 22"/>
          <p:cNvSpPr txBox="1"/>
          <p:nvPr/>
        </p:nvSpPr>
        <p:spPr>
          <a:xfrm>
            <a:off x="115157" y="6493986"/>
            <a:ext cx="1872208" cy="276999"/>
          </a:xfrm>
          <a:prstGeom prst="rect">
            <a:avLst/>
          </a:prstGeom>
          <a:noFill/>
        </p:spPr>
        <p:txBody>
          <a:bodyPr wrap="square" rtlCol="0">
            <a:spAutoFit/>
          </a:bodyPr>
          <a:lstStyle/>
          <a:p>
            <a:r>
              <a:rPr lang="en-US" sz="1200" dirty="0" smtClean="0"/>
              <a:t>© getKanban Ltd, 2012</a:t>
            </a:r>
            <a:endParaRPr lang="en-US" sz="1200" dirty="0"/>
          </a:p>
        </p:txBody>
      </p:sp>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07705" y="1484784"/>
            <a:ext cx="718175" cy="404572"/>
          </a:xfrm>
          <a:prstGeom prst="rect">
            <a:avLst/>
          </a:prstGeom>
        </p:spPr>
      </p:pic>
      <p:pic>
        <p:nvPicPr>
          <p:cNvPr id="12" name="Picture 1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07704" y="1943358"/>
            <a:ext cx="718175" cy="404572"/>
          </a:xfrm>
          <a:prstGeom prst="rect">
            <a:avLst/>
          </a:prstGeom>
        </p:spPr>
      </p:pic>
    </p:spTree>
    <p:extLst>
      <p:ext uri="{BB962C8B-B14F-4D97-AF65-F5344CB8AC3E}">
        <p14:creationId xmlns:p14="http://schemas.microsoft.com/office/powerpoint/2010/main" val="3395873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1052736"/>
            <a:ext cx="9144000" cy="4896544"/>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27584" y="1363409"/>
            <a:ext cx="4608512" cy="4216539"/>
          </a:xfrm>
          <a:prstGeom prst="rect">
            <a:avLst/>
          </a:prstGeom>
          <a:noFill/>
        </p:spPr>
        <p:txBody>
          <a:bodyPr wrap="square" numCol="1" rtlCol="0">
            <a:spAutoFit/>
          </a:bodyPr>
          <a:lstStyle/>
          <a:p>
            <a:pPr algn="just"/>
            <a:r>
              <a:rPr lang="en-US" sz="1200" dirty="0" smtClean="0"/>
              <a:t>Hello Facilitator</a:t>
            </a:r>
          </a:p>
          <a:p>
            <a:pPr algn="just">
              <a:spcBef>
                <a:spcPts val="800"/>
              </a:spcBef>
            </a:pPr>
            <a:r>
              <a:rPr lang="en-US" sz="1200" dirty="0" smtClean="0"/>
              <a:t>Thank you for your interest in The getKanban Board Game! Before playing the game with a group, it will pay to read through this slide deck, familiarize yourself with the physical components of the game, and run through the game by yourself.</a:t>
            </a:r>
            <a:endParaRPr lang="en-US" sz="1200" dirty="0"/>
          </a:p>
          <a:p>
            <a:pPr algn="just">
              <a:spcBef>
                <a:spcPts val="800"/>
              </a:spcBef>
            </a:pPr>
            <a:r>
              <a:rPr lang="en-US" sz="1200" dirty="0" smtClean="0"/>
              <a:t>This deck </a:t>
            </a:r>
            <a:r>
              <a:rPr lang="en-US" sz="1200" dirty="0"/>
              <a:t>contains many animations, so it is best to view it in Slide Show view (i.e. play it), rather than edit view.</a:t>
            </a:r>
          </a:p>
          <a:p>
            <a:pPr algn="just">
              <a:spcBef>
                <a:spcPts val="800"/>
              </a:spcBef>
            </a:pPr>
            <a:r>
              <a:rPr lang="en-US" sz="1200" dirty="0" smtClean="0"/>
              <a:t>The instruction slides are very prescriptive to avoid ambiguity as you are starting out. If you facilitate the game often, you may wish to modify the startup procedure and rules to your own taste.</a:t>
            </a:r>
          </a:p>
          <a:p>
            <a:pPr algn="just">
              <a:spcBef>
                <a:spcPts val="800"/>
              </a:spcBef>
            </a:pPr>
            <a:r>
              <a:rPr lang="en-US" sz="1200" dirty="0" smtClean="0"/>
              <a:t>Feel free to modify and print this slide deck for your own use. Please don’t hesitate to contact us if you need any assistance with the game, or to make suggestions for improvement.</a:t>
            </a:r>
            <a:endParaRPr lang="en-US" sz="1200" dirty="0"/>
          </a:p>
          <a:p>
            <a:pPr algn="just">
              <a:spcBef>
                <a:spcPts val="800"/>
              </a:spcBef>
            </a:pPr>
            <a:r>
              <a:rPr lang="en-US" sz="1200" dirty="0" smtClean="0"/>
              <a:t>Kind regards</a:t>
            </a:r>
            <a:endParaRPr lang="en-US" sz="1200" dirty="0"/>
          </a:p>
          <a:p>
            <a:pPr algn="just">
              <a:spcBef>
                <a:spcPts val="800"/>
              </a:spcBef>
            </a:pPr>
            <a:r>
              <a:rPr lang="en-US" sz="1200" dirty="0" smtClean="0"/>
              <a:t>Russell Healy</a:t>
            </a:r>
          </a:p>
          <a:p>
            <a:pPr algn="just"/>
            <a:r>
              <a:rPr lang="en-US" sz="1200" dirty="0" smtClean="0"/>
              <a:t>Principal Consultant</a:t>
            </a:r>
          </a:p>
          <a:p>
            <a:pPr algn="just"/>
            <a:r>
              <a:rPr lang="en-US" sz="1200" dirty="0" smtClean="0"/>
              <a:t>getKanban Limited</a:t>
            </a:r>
          </a:p>
          <a:p>
            <a:pPr algn="just"/>
            <a:r>
              <a:rPr lang="en-US" sz="1200" dirty="0" smtClean="0"/>
              <a:t>Wellington, New Zealand</a:t>
            </a:r>
          </a:p>
          <a:p>
            <a:pPr algn="just"/>
            <a:r>
              <a:rPr lang="en-US" sz="1200" dirty="0" smtClean="0">
                <a:hlinkClick r:id="rId2"/>
              </a:rPr>
              <a:t>russell.healy@getkanban.com</a:t>
            </a:r>
            <a:endParaRPr lang="en-US" sz="1200" dirty="0" smtClean="0"/>
          </a:p>
        </p:txBody>
      </p:sp>
      <p:sp>
        <p:nvSpPr>
          <p:cNvPr id="13" name="TextBox 12"/>
          <p:cNvSpPr txBox="1"/>
          <p:nvPr/>
        </p:nvSpPr>
        <p:spPr>
          <a:xfrm>
            <a:off x="6015324" y="2466762"/>
            <a:ext cx="2470035" cy="1754326"/>
          </a:xfrm>
          <a:prstGeom prst="rect">
            <a:avLst/>
          </a:prstGeom>
          <a:solidFill>
            <a:srgbClr val="A7CBFF"/>
          </a:solidFill>
          <a:effectLst>
            <a:glow rad="127000">
              <a:srgbClr val="A7CBFF"/>
            </a:glow>
          </a:effectLst>
        </p:spPr>
        <p:txBody>
          <a:bodyPr wrap="none" rtlCol="0">
            <a:spAutoFit/>
          </a:bodyPr>
          <a:lstStyle/>
          <a:p>
            <a:pPr marL="0" lvl="1">
              <a:spcBef>
                <a:spcPts val="400"/>
              </a:spcBef>
            </a:pPr>
            <a:r>
              <a:rPr lang="en-US" sz="1600" dirty="0" smtClean="0"/>
              <a:t>Facilitator’s Guide Contents</a:t>
            </a:r>
          </a:p>
          <a:p>
            <a:pPr marL="0" lvl="1">
              <a:spcBef>
                <a:spcPts val="400"/>
              </a:spcBef>
            </a:pPr>
            <a:r>
              <a:rPr lang="en-US" sz="1200" dirty="0" smtClean="0">
                <a:hlinkClick r:id="rId3" action="ppaction://hlinksldjump"/>
              </a:rPr>
              <a:t>Modes of play and game </a:t>
            </a:r>
            <a:r>
              <a:rPr lang="en-US" sz="1200" dirty="0">
                <a:hlinkClick r:id="rId3" action="ppaction://hlinksldjump"/>
              </a:rPr>
              <a:t>duration</a:t>
            </a:r>
            <a:endParaRPr lang="en-US" sz="1200" dirty="0"/>
          </a:p>
          <a:p>
            <a:pPr marL="0" lvl="1">
              <a:spcBef>
                <a:spcPts val="400"/>
              </a:spcBef>
            </a:pPr>
            <a:r>
              <a:rPr lang="en-US" sz="1200" dirty="0" smtClean="0">
                <a:hlinkClick r:id="rId4" action="ppaction://hlinksldjump"/>
              </a:rPr>
              <a:t>Teams</a:t>
            </a:r>
            <a:endParaRPr lang="en-US" sz="1200" dirty="0" smtClean="0"/>
          </a:p>
          <a:p>
            <a:pPr marL="0" lvl="1">
              <a:spcBef>
                <a:spcPts val="400"/>
              </a:spcBef>
            </a:pPr>
            <a:r>
              <a:rPr lang="en-US" sz="1200" dirty="0" smtClean="0">
                <a:hlinkClick r:id="rId5" action="ppaction://hlinksldjump"/>
              </a:rPr>
              <a:t>Approach</a:t>
            </a:r>
            <a:endParaRPr lang="en-US" sz="1200" dirty="0" smtClean="0"/>
          </a:p>
          <a:p>
            <a:pPr marL="0" lvl="1">
              <a:spcBef>
                <a:spcPts val="400"/>
              </a:spcBef>
            </a:pPr>
            <a:r>
              <a:rPr lang="en-US" sz="1200" dirty="0" smtClean="0">
                <a:hlinkClick r:id="rId6" action="ppaction://hlinksldjump"/>
              </a:rPr>
              <a:t>FAQ and facilitation tips</a:t>
            </a:r>
            <a:endParaRPr lang="en-US" sz="1200" dirty="0" smtClean="0"/>
          </a:p>
          <a:p>
            <a:pPr marL="0" lvl="1">
              <a:spcBef>
                <a:spcPts val="400"/>
              </a:spcBef>
            </a:pPr>
            <a:r>
              <a:rPr lang="en-US" sz="1200" dirty="0" smtClean="0">
                <a:hlinkClick r:id="rId7" action="ppaction://hlinksldjump"/>
              </a:rPr>
              <a:t>Caveats and errata</a:t>
            </a:r>
            <a:endParaRPr lang="en-US" sz="1200" dirty="0" smtClean="0"/>
          </a:p>
          <a:p>
            <a:pPr marL="0" lvl="1">
              <a:spcBef>
                <a:spcPts val="400"/>
              </a:spcBef>
            </a:pPr>
            <a:r>
              <a:rPr lang="en-US" sz="1200" dirty="0" smtClean="0">
                <a:hlinkClick r:id="rId8" action="ppaction://hlinksldjump"/>
              </a:rPr>
              <a:t>Game </a:t>
            </a:r>
            <a:r>
              <a:rPr lang="en-US" sz="1200" dirty="0">
                <a:hlinkClick r:id="rId8" action="ppaction://hlinksldjump"/>
              </a:rPr>
              <a:t>k</a:t>
            </a:r>
            <a:r>
              <a:rPr lang="en-US" sz="1200" dirty="0" smtClean="0">
                <a:hlinkClick r:id="rId8" action="ppaction://hlinksldjump"/>
              </a:rPr>
              <a:t>it contents</a:t>
            </a:r>
            <a:endParaRPr lang="en-US" sz="1200" dirty="0"/>
          </a:p>
        </p:txBody>
      </p:sp>
      <p:sp>
        <p:nvSpPr>
          <p:cNvPr id="11" name="Title 10"/>
          <p:cNvSpPr>
            <a:spLocks noGrp="1"/>
          </p:cNvSpPr>
          <p:nvPr>
            <p:ph type="title"/>
          </p:nvPr>
        </p:nvSpPr>
        <p:spPr>
          <a:xfrm>
            <a:off x="457200" y="0"/>
            <a:ext cx="8229600" cy="980728"/>
          </a:xfrm>
        </p:spPr>
        <p:txBody>
          <a:bodyPr/>
          <a:lstStyle/>
          <a:p>
            <a:r>
              <a:rPr lang="en-US" dirty="0" smtClean="0">
                <a:solidFill>
                  <a:schemeClr val="tx1"/>
                </a:solidFill>
              </a:rPr>
              <a:t>Facilitator’s Guide</a:t>
            </a:r>
            <a:endParaRPr lang="en-US" dirty="0">
              <a:solidFill>
                <a:schemeClr val="tx1"/>
              </a:solidFill>
            </a:endParaRPr>
          </a:p>
        </p:txBody>
      </p:sp>
      <p:sp>
        <p:nvSpPr>
          <p:cNvPr id="9" name="Rounded Rectangle 8">
            <a:hlinkClick r:id="rId9"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290583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p:cNvSpPr/>
          <p:nvPr/>
        </p:nvSpPr>
        <p:spPr>
          <a:xfrm>
            <a:off x="0" y="980727"/>
            <a:ext cx="9144000" cy="4896545"/>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13792" y="1118741"/>
            <a:ext cx="4122204" cy="4667945"/>
          </a:xfrm>
          <a:prstGeom prst="rect">
            <a:avLst/>
          </a:prstGeom>
          <a:noFill/>
        </p:spPr>
        <p:txBody>
          <a:bodyPr wrap="square" numCol="1" rtlCol="0">
            <a:spAutoFit/>
          </a:bodyPr>
          <a:lstStyle/>
          <a:p>
            <a:pPr algn="just">
              <a:spcBef>
                <a:spcPts val="400"/>
              </a:spcBef>
            </a:pPr>
            <a:r>
              <a:rPr lang="en-US" sz="1200" dirty="0" smtClean="0"/>
              <a:t>The game can be played in one of three modes: Quick Play, Standard, or Advanced</a:t>
            </a:r>
            <a:r>
              <a:rPr lang="en-US" sz="1200" dirty="0"/>
              <a:t>. This slide deck is for </a:t>
            </a:r>
            <a:r>
              <a:rPr lang="en-US" sz="1200" dirty="0" smtClean="0"/>
              <a:t>Standard and Advanced modes.</a:t>
            </a:r>
          </a:p>
          <a:p>
            <a:pPr algn="just">
              <a:spcBef>
                <a:spcPts val="800"/>
              </a:spcBef>
            </a:pPr>
            <a:r>
              <a:rPr lang="en-US" sz="1200" b="1" dirty="0" smtClean="0"/>
              <a:t>Quick Play</a:t>
            </a:r>
          </a:p>
          <a:p>
            <a:pPr algn="just">
              <a:spcBef>
                <a:spcPts val="400"/>
              </a:spcBef>
            </a:pPr>
            <a:r>
              <a:rPr lang="en-US" sz="1200" dirty="0" smtClean="0"/>
              <a:t>Quick </a:t>
            </a:r>
            <a:r>
              <a:rPr lang="en-US" sz="1200" dirty="0"/>
              <a:t>Play </a:t>
            </a:r>
            <a:r>
              <a:rPr lang="en-US" sz="1200" dirty="0" smtClean="0"/>
              <a:t>mode is designed to be played in 60 – 90 minutes, so is suitable for an evening community event, or similar. It runs for seven simulated days from Day 9 through Day 15. Only one chart is tracked, cycle time data is not collected, WIP limits may not be adjusted, and many learning points are skipped over.</a:t>
            </a:r>
          </a:p>
          <a:p>
            <a:pPr algn="just">
              <a:spcBef>
                <a:spcPts val="800"/>
              </a:spcBef>
            </a:pPr>
            <a:r>
              <a:rPr lang="en-US" sz="1200" b="1" dirty="0" smtClean="0"/>
              <a:t>Standard</a:t>
            </a:r>
            <a:endParaRPr lang="en-US" sz="1200" b="1" dirty="0"/>
          </a:p>
          <a:p>
            <a:pPr algn="just">
              <a:spcBef>
                <a:spcPts val="400"/>
              </a:spcBef>
            </a:pPr>
            <a:r>
              <a:rPr lang="en-US" sz="1200" dirty="0" smtClean="0"/>
              <a:t>Standard mode is </a:t>
            </a:r>
            <a:r>
              <a:rPr lang="en-US" sz="1200" dirty="0"/>
              <a:t>designed to be played in </a:t>
            </a:r>
            <a:r>
              <a:rPr lang="en-US" sz="1200" dirty="0" smtClean="0"/>
              <a:t>approximately two and a half hours. It </a:t>
            </a:r>
            <a:r>
              <a:rPr lang="en-US" sz="1200" dirty="0"/>
              <a:t>runs for </a:t>
            </a:r>
            <a:r>
              <a:rPr lang="en-US" sz="1200" dirty="0" smtClean="0"/>
              <a:t>ten </a:t>
            </a:r>
            <a:r>
              <a:rPr lang="en-US" sz="1200" dirty="0"/>
              <a:t>simulated days from Day 9 through Day </a:t>
            </a:r>
            <a:r>
              <a:rPr lang="en-US" sz="1200" dirty="0" smtClean="0"/>
              <a:t>18. All of the charts are tracked, cycle time is collected, WIP limits may be adjusted (from Day  13), the concept of class of service is introduced. There is less opportunity for reflection and discussion during the game. The strategies used, particularly related to choice of WIP limits, do not have time to play out fully.</a:t>
            </a:r>
          </a:p>
          <a:p>
            <a:pPr algn="just">
              <a:spcBef>
                <a:spcPts val="400"/>
              </a:spcBef>
            </a:pPr>
            <a:r>
              <a:rPr lang="en-US" sz="1200" dirty="0" smtClean="0"/>
              <a:t>Allow approximately:</a:t>
            </a:r>
          </a:p>
          <a:p>
            <a:pPr marL="171450" indent="-171450" algn="just">
              <a:spcBef>
                <a:spcPts val="400"/>
              </a:spcBef>
              <a:buFont typeface="Arial" pitchFamily="34" charset="0"/>
              <a:buChar char="•"/>
            </a:pPr>
            <a:r>
              <a:rPr lang="en-US" sz="1200" dirty="0" smtClean="0"/>
              <a:t>45 minutes for </a:t>
            </a:r>
            <a:r>
              <a:rPr lang="en-US" sz="1200" dirty="0"/>
              <a:t>game </a:t>
            </a:r>
            <a:r>
              <a:rPr lang="en-US" sz="1200" dirty="0" smtClean="0"/>
              <a:t>instructions</a:t>
            </a:r>
          </a:p>
          <a:p>
            <a:pPr marL="171450" indent="-171450" algn="just">
              <a:spcBef>
                <a:spcPts val="400"/>
              </a:spcBef>
              <a:buFont typeface="Arial" pitchFamily="34" charset="0"/>
              <a:buChar char="•"/>
            </a:pPr>
            <a:r>
              <a:rPr lang="en-US" sz="1200" dirty="0" smtClean="0"/>
              <a:t>75 minutes for game play</a:t>
            </a:r>
          </a:p>
          <a:p>
            <a:pPr marL="171450" indent="-171450" algn="just">
              <a:spcBef>
                <a:spcPts val="400"/>
              </a:spcBef>
              <a:buFont typeface="Arial" pitchFamily="34" charset="0"/>
              <a:buChar char="•"/>
            </a:pPr>
            <a:r>
              <a:rPr lang="en-US" sz="1200" dirty="0" smtClean="0"/>
              <a:t>30+ minutes for debrief</a:t>
            </a:r>
          </a:p>
        </p:txBody>
      </p:sp>
      <p:sp>
        <p:nvSpPr>
          <p:cNvPr id="6" name="TextBox 5"/>
          <p:cNvSpPr txBox="1"/>
          <p:nvPr/>
        </p:nvSpPr>
        <p:spPr>
          <a:xfrm>
            <a:off x="4656667" y="1118741"/>
            <a:ext cx="4091797" cy="3088025"/>
          </a:xfrm>
          <a:prstGeom prst="rect">
            <a:avLst/>
          </a:prstGeom>
          <a:noFill/>
        </p:spPr>
        <p:txBody>
          <a:bodyPr wrap="square" numCol="1" rtlCol="0">
            <a:spAutoFit/>
          </a:bodyPr>
          <a:lstStyle/>
          <a:p>
            <a:pPr algn="just">
              <a:spcBef>
                <a:spcPts val="600"/>
              </a:spcBef>
            </a:pPr>
            <a:r>
              <a:rPr lang="en-US" sz="1200" b="1" dirty="0" smtClean="0"/>
              <a:t>Advanced</a:t>
            </a:r>
          </a:p>
          <a:p>
            <a:pPr algn="just">
              <a:spcBef>
                <a:spcPts val="400"/>
              </a:spcBef>
            </a:pPr>
            <a:r>
              <a:rPr lang="en-US" sz="1200" dirty="0" smtClean="0"/>
              <a:t>Advanced mode is designed to be played for a minimum of 3 hours. It runs for sixteen simulated days from Day 9 through Day 24. More advanced concepts are introduced, and winning and losing strategies make themselves much more evident in the final stages of the game. There are more opportunities to analyze and discuss the impact of events, and other aspects of the game.</a:t>
            </a:r>
          </a:p>
          <a:p>
            <a:pPr algn="just">
              <a:spcBef>
                <a:spcPts val="400"/>
              </a:spcBef>
            </a:pPr>
            <a:r>
              <a:rPr lang="en-US" sz="1200" dirty="0" smtClean="0"/>
              <a:t>Allow approximately:</a:t>
            </a:r>
          </a:p>
          <a:p>
            <a:pPr marL="171450" indent="-171450" algn="just">
              <a:spcBef>
                <a:spcPts val="400"/>
              </a:spcBef>
              <a:buFont typeface="Arial" pitchFamily="34" charset="0"/>
              <a:buChar char="•"/>
            </a:pPr>
            <a:r>
              <a:rPr lang="en-US" sz="1200" dirty="0" smtClean="0"/>
              <a:t>45 </a:t>
            </a:r>
            <a:r>
              <a:rPr lang="en-US" sz="1200" dirty="0"/>
              <a:t>minutes for game </a:t>
            </a:r>
            <a:r>
              <a:rPr lang="en-US" sz="1200" dirty="0" smtClean="0"/>
              <a:t>instructions</a:t>
            </a:r>
            <a:endParaRPr lang="en-US" sz="1200" dirty="0"/>
          </a:p>
          <a:p>
            <a:pPr marL="171450" indent="-171450" algn="just">
              <a:spcBef>
                <a:spcPts val="400"/>
              </a:spcBef>
              <a:buFont typeface="Arial" pitchFamily="34" charset="0"/>
              <a:buChar char="•"/>
            </a:pPr>
            <a:r>
              <a:rPr lang="en-US" sz="1200" dirty="0" smtClean="0"/>
              <a:t>120 </a:t>
            </a:r>
            <a:r>
              <a:rPr lang="en-US" sz="1200" dirty="0"/>
              <a:t>– </a:t>
            </a:r>
            <a:r>
              <a:rPr lang="en-US" sz="1200" dirty="0" smtClean="0"/>
              <a:t>180 minutes for </a:t>
            </a:r>
            <a:r>
              <a:rPr lang="en-US" sz="1200" dirty="0"/>
              <a:t>game play</a:t>
            </a:r>
          </a:p>
          <a:p>
            <a:pPr marL="171450" indent="-171450" algn="just">
              <a:spcBef>
                <a:spcPts val="400"/>
              </a:spcBef>
              <a:buFont typeface="Arial" pitchFamily="34" charset="0"/>
              <a:buChar char="•"/>
            </a:pPr>
            <a:r>
              <a:rPr lang="en-US" sz="1200" dirty="0"/>
              <a:t>30 </a:t>
            </a:r>
            <a:r>
              <a:rPr lang="en-US" sz="1200" dirty="0" smtClean="0"/>
              <a:t>– 60+ minutes </a:t>
            </a:r>
            <a:r>
              <a:rPr lang="en-US" sz="1200" dirty="0"/>
              <a:t>for </a:t>
            </a:r>
            <a:r>
              <a:rPr lang="en-US" sz="1200" dirty="0" smtClean="0"/>
              <a:t>debrief and discussion</a:t>
            </a:r>
          </a:p>
          <a:p>
            <a:pPr algn="just">
              <a:spcBef>
                <a:spcPts val="800"/>
              </a:spcBef>
            </a:pPr>
            <a:r>
              <a:rPr lang="en-US" sz="1200" b="1" dirty="0" smtClean="0"/>
              <a:t>Mode Indicators</a:t>
            </a:r>
          </a:p>
          <a:p>
            <a:pPr algn="just">
              <a:spcBef>
                <a:spcPts val="400"/>
              </a:spcBef>
            </a:pPr>
            <a:r>
              <a:rPr lang="en-US" sz="1200" dirty="0" smtClean="0"/>
              <a:t>Several components of the game have mode indicators:</a:t>
            </a:r>
          </a:p>
        </p:txBody>
      </p:sp>
      <p:grpSp>
        <p:nvGrpSpPr>
          <p:cNvPr id="15" name="Group 14"/>
          <p:cNvGrpSpPr/>
          <p:nvPr/>
        </p:nvGrpSpPr>
        <p:grpSpPr>
          <a:xfrm>
            <a:off x="4744221" y="4176027"/>
            <a:ext cx="1246681" cy="276999"/>
            <a:chOff x="4744221" y="4254038"/>
            <a:chExt cx="1246681" cy="276999"/>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4221" y="4284777"/>
              <a:ext cx="382585" cy="215523"/>
            </a:xfrm>
            <a:prstGeom prst="rect">
              <a:avLst/>
            </a:prstGeom>
          </p:spPr>
        </p:pic>
        <p:sp>
          <p:nvSpPr>
            <p:cNvPr id="10" name="TextBox 9"/>
            <p:cNvSpPr txBox="1"/>
            <p:nvPr/>
          </p:nvSpPr>
          <p:spPr>
            <a:xfrm>
              <a:off x="5126806" y="4254038"/>
              <a:ext cx="864096" cy="276999"/>
            </a:xfrm>
            <a:prstGeom prst="rect">
              <a:avLst/>
            </a:prstGeom>
            <a:noFill/>
          </p:spPr>
          <p:txBody>
            <a:bodyPr wrap="square" numCol="1" rtlCol="0">
              <a:spAutoFit/>
            </a:bodyPr>
            <a:lstStyle/>
            <a:p>
              <a:pPr>
                <a:spcBef>
                  <a:spcPts val="600"/>
                </a:spcBef>
              </a:pPr>
              <a:r>
                <a:rPr lang="en-US" sz="1200" dirty="0" smtClean="0"/>
                <a:t>Quick Play</a:t>
              </a:r>
            </a:p>
          </p:txBody>
        </p:sp>
      </p:grpSp>
      <p:grpSp>
        <p:nvGrpSpPr>
          <p:cNvPr id="9" name="Group 8"/>
          <p:cNvGrpSpPr/>
          <p:nvPr/>
        </p:nvGrpSpPr>
        <p:grpSpPr>
          <a:xfrm>
            <a:off x="6079224" y="4176026"/>
            <a:ext cx="1246681" cy="276999"/>
            <a:chOff x="4744221" y="4766413"/>
            <a:chExt cx="1246681" cy="276999"/>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4221" y="4797152"/>
              <a:ext cx="382585" cy="215523"/>
            </a:xfrm>
            <a:prstGeom prst="rect">
              <a:avLst/>
            </a:prstGeom>
          </p:spPr>
        </p:pic>
        <p:sp>
          <p:nvSpPr>
            <p:cNvPr id="11" name="TextBox 10"/>
            <p:cNvSpPr txBox="1"/>
            <p:nvPr/>
          </p:nvSpPr>
          <p:spPr>
            <a:xfrm>
              <a:off x="5126806" y="4766413"/>
              <a:ext cx="864096" cy="276999"/>
            </a:xfrm>
            <a:prstGeom prst="rect">
              <a:avLst/>
            </a:prstGeom>
            <a:noFill/>
          </p:spPr>
          <p:txBody>
            <a:bodyPr wrap="square" numCol="1" rtlCol="0">
              <a:spAutoFit/>
            </a:bodyPr>
            <a:lstStyle/>
            <a:p>
              <a:pPr>
                <a:spcBef>
                  <a:spcPts val="600"/>
                </a:spcBef>
              </a:pPr>
              <a:r>
                <a:rPr lang="en-US" sz="1200" dirty="0" smtClean="0"/>
                <a:t>Standard</a:t>
              </a:r>
            </a:p>
          </p:txBody>
        </p:sp>
      </p:grpSp>
      <p:grpSp>
        <p:nvGrpSpPr>
          <p:cNvPr id="14" name="Group 13"/>
          <p:cNvGrpSpPr/>
          <p:nvPr/>
        </p:nvGrpSpPr>
        <p:grpSpPr>
          <a:xfrm>
            <a:off x="7380312" y="4176025"/>
            <a:ext cx="1246682" cy="276999"/>
            <a:chOff x="4744220" y="5270469"/>
            <a:chExt cx="1246682" cy="276999"/>
          </a:xfrm>
        </p:grpSpPr>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44220" y="5301208"/>
              <a:ext cx="382585" cy="215523"/>
            </a:xfrm>
            <a:prstGeom prst="rect">
              <a:avLst/>
            </a:prstGeom>
          </p:spPr>
        </p:pic>
        <p:sp>
          <p:nvSpPr>
            <p:cNvPr id="12" name="TextBox 11"/>
            <p:cNvSpPr txBox="1"/>
            <p:nvPr/>
          </p:nvSpPr>
          <p:spPr>
            <a:xfrm>
              <a:off x="5126806" y="5270469"/>
              <a:ext cx="864096" cy="276999"/>
            </a:xfrm>
            <a:prstGeom prst="rect">
              <a:avLst/>
            </a:prstGeom>
            <a:noFill/>
          </p:spPr>
          <p:txBody>
            <a:bodyPr wrap="square" numCol="1" rtlCol="0">
              <a:spAutoFit/>
            </a:bodyPr>
            <a:lstStyle/>
            <a:p>
              <a:pPr>
                <a:spcBef>
                  <a:spcPts val="600"/>
                </a:spcBef>
              </a:pPr>
              <a:r>
                <a:rPr lang="en-US" sz="1200" dirty="0" smtClean="0"/>
                <a:t>Advanced</a:t>
              </a:r>
            </a:p>
          </p:txBody>
        </p:sp>
      </p:grpSp>
      <p:sp>
        <p:nvSpPr>
          <p:cNvPr id="16" name="TextBox 15"/>
          <p:cNvSpPr txBox="1"/>
          <p:nvPr/>
        </p:nvSpPr>
        <p:spPr>
          <a:xfrm>
            <a:off x="4656667" y="4431109"/>
            <a:ext cx="4091797" cy="1354217"/>
          </a:xfrm>
          <a:prstGeom prst="rect">
            <a:avLst/>
          </a:prstGeom>
          <a:noFill/>
        </p:spPr>
        <p:txBody>
          <a:bodyPr wrap="square" numCol="1" rtlCol="0">
            <a:spAutoFit/>
          </a:bodyPr>
          <a:lstStyle/>
          <a:p>
            <a:pPr algn="just">
              <a:spcBef>
                <a:spcPts val="600"/>
              </a:spcBef>
            </a:pPr>
            <a:r>
              <a:rPr lang="en-US" sz="1200" dirty="0" smtClean="0"/>
              <a:t>A mode indicator indicates that the component, or instruction is only to be used in that mode of play. If there is no mode indicator, the component or instruction is used in all modes.</a:t>
            </a:r>
          </a:p>
          <a:p>
            <a:pPr algn="just">
              <a:spcBef>
                <a:spcPts val="800"/>
              </a:spcBef>
            </a:pPr>
            <a:r>
              <a:rPr lang="en-US" sz="1200" b="1" dirty="0" smtClean="0"/>
              <a:t>Other Slide Decks</a:t>
            </a:r>
          </a:p>
          <a:p>
            <a:pPr algn="just">
              <a:spcBef>
                <a:spcPts val="400"/>
              </a:spcBef>
            </a:pPr>
            <a:r>
              <a:rPr lang="en-US" sz="1200" dirty="0" smtClean="0"/>
              <a:t>The slide deck </a:t>
            </a:r>
            <a:r>
              <a:rPr lang="en-US" sz="1200" dirty="0"/>
              <a:t>for </a:t>
            </a:r>
            <a:r>
              <a:rPr lang="en-US" sz="1200" dirty="0" smtClean="0"/>
              <a:t>Quick Play mode, </a:t>
            </a:r>
            <a:r>
              <a:rPr lang="en-US" sz="1200" dirty="0"/>
              <a:t>as well as Apple Keynote versions can be found at </a:t>
            </a:r>
            <a:r>
              <a:rPr lang="en-US" sz="1200" dirty="0">
                <a:hlinkClick r:id="rId5"/>
              </a:rPr>
              <a:t>www.getkanban.com</a:t>
            </a:r>
            <a:r>
              <a:rPr lang="en-US" sz="1200" dirty="0"/>
              <a:t> </a:t>
            </a:r>
            <a:endParaRPr lang="en-US" sz="1200" dirty="0" smtClean="0"/>
          </a:p>
        </p:txBody>
      </p:sp>
      <p:sp>
        <p:nvSpPr>
          <p:cNvPr id="2" name="Title 1"/>
          <p:cNvSpPr>
            <a:spLocks noGrp="1"/>
          </p:cNvSpPr>
          <p:nvPr>
            <p:ph type="title" idx="4294967295"/>
          </p:nvPr>
        </p:nvSpPr>
        <p:spPr/>
        <p:txBody>
          <a:bodyPr>
            <a:normAutofit/>
          </a:bodyPr>
          <a:lstStyle/>
          <a:p>
            <a:r>
              <a:rPr lang="en-US" kern="1200" dirty="0" smtClean="0">
                <a:solidFill>
                  <a:srgbClr val="000000"/>
                </a:solidFill>
                <a:effectLst/>
                <a:latin typeface="Calibri"/>
              </a:rPr>
              <a:t>Modes of play and game duration</a:t>
            </a:r>
            <a:endParaRPr lang="en-US" dirty="0"/>
          </a:p>
        </p:txBody>
      </p:sp>
      <p:sp>
        <p:nvSpPr>
          <p:cNvPr id="22" name="Rounded Rectangle 21">
            <a:hlinkClick r:id="rId6"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41199352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980727"/>
            <a:ext cx="9144000" cy="4896545"/>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2839371" y="1443877"/>
            <a:ext cx="3465258" cy="3754874"/>
          </a:xfrm>
          <a:prstGeom prst="rect">
            <a:avLst/>
          </a:prstGeom>
          <a:noFill/>
        </p:spPr>
        <p:txBody>
          <a:bodyPr wrap="square" numCol="1" rtlCol="0">
            <a:spAutoFit/>
          </a:bodyPr>
          <a:lstStyle/>
          <a:p>
            <a:pPr algn="just">
              <a:spcBef>
                <a:spcPts val="400"/>
              </a:spcBef>
            </a:pPr>
            <a:r>
              <a:rPr lang="en-US" sz="1200" dirty="0" smtClean="0"/>
              <a:t>The game is designed to be played by a team of people. It involves constant decision making, and can sometimes suffer from lengthy analysis.</a:t>
            </a:r>
          </a:p>
          <a:p>
            <a:pPr algn="just">
              <a:spcBef>
                <a:spcPts val="400"/>
              </a:spcBef>
            </a:pPr>
            <a:r>
              <a:rPr lang="en-US" sz="1200" dirty="0" smtClean="0"/>
              <a:t>To counter this, it is best when multiple teams play at the same time. You can enhance the competition by either offering a bonus for the first team to finish (as described in the Game Instruction slides) or setting a fixed time limit at which game play must stop.</a:t>
            </a:r>
          </a:p>
          <a:p>
            <a:pPr algn="just">
              <a:spcBef>
                <a:spcPts val="400"/>
              </a:spcBef>
            </a:pPr>
            <a:r>
              <a:rPr lang="en-US" sz="1200" dirty="0" smtClean="0"/>
              <a:t>The ideal team size is about six players. There are five specific roles that some players will take, which require significant attention from the people playing them, so it is good to have additional players to operate the </a:t>
            </a:r>
            <a:r>
              <a:rPr lang="en-US" sz="1200" dirty="0"/>
              <a:t>board. If there are less than five players, players can take on multiple roles, or choose not to track some of the charts</a:t>
            </a:r>
            <a:r>
              <a:rPr lang="en-US" sz="1200" dirty="0" smtClean="0"/>
              <a:t>.</a:t>
            </a:r>
          </a:p>
          <a:p>
            <a:pPr algn="just">
              <a:spcBef>
                <a:spcPts val="400"/>
              </a:spcBef>
            </a:pPr>
            <a:r>
              <a:rPr lang="en-US" sz="1200" dirty="0" smtClean="0"/>
              <a:t>Be careful not to have too many people on a team. If there are more than eight players per team, some people may disengage.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4199149"/>
            <a:ext cx="1320905" cy="1783643"/>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77" y="3645024"/>
            <a:ext cx="1296901" cy="1785344"/>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352" y="5104342"/>
            <a:ext cx="1482644" cy="1828033"/>
          </a:xfrm>
          <a:prstGeom prst="rect">
            <a:avLst/>
          </a:prstGeom>
        </p:spPr>
      </p:pic>
      <p:sp>
        <p:nvSpPr>
          <p:cNvPr id="2" name="Title 1"/>
          <p:cNvSpPr>
            <a:spLocks noGrp="1"/>
          </p:cNvSpPr>
          <p:nvPr>
            <p:ph type="title" idx="4294967295"/>
          </p:nvPr>
        </p:nvSpPr>
        <p:spPr>
          <a:xfrm>
            <a:off x="457200" y="116632"/>
            <a:ext cx="8229600" cy="720080"/>
          </a:xfrm>
        </p:spPr>
        <p:txBody>
          <a:bodyPr/>
          <a:lstStyle/>
          <a:p>
            <a:r>
              <a:rPr lang="en-US" dirty="0" smtClean="0"/>
              <a:t>Teams</a:t>
            </a:r>
            <a:endParaRPr lang="en-US" dirty="0"/>
          </a:p>
        </p:txBody>
      </p:sp>
      <p:sp>
        <p:nvSpPr>
          <p:cNvPr id="15" name="Rounded Rectangle 14">
            <a:hlinkClick r:id="rId5"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19581211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1124744"/>
            <a:ext cx="9144000" cy="4248472"/>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13792" y="1555626"/>
            <a:ext cx="4122204" cy="882293"/>
          </a:xfrm>
          <a:prstGeom prst="rect">
            <a:avLst/>
          </a:prstGeom>
          <a:noFill/>
        </p:spPr>
        <p:txBody>
          <a:bodyPr wrap="square" numCol="1" rtlCol="0">
            <a:spAutoFit/>
          </a:bodyPr>
          <a:lstStyle/>
          <a:p>
            <a:pPr algn="just">
              <a:spcBef>
                <a:spcPts val="800"/>
              </a:spcBef>
            </a:pPr>
            <a:r>
              <a:rPr lang="en-US" sz="1200" b="1" dirty="0" smtClean="0"/>
              <a:t>Set up kits</a:t>
            </a:r>
          </a:p>
          <a:p>
            <a:pPr algn="just">
              <a:spcBef>
                <a:spcPts val="400"/>
              </a:spcBef>
            </a:pPr>
            <a:r>
              <a:rPr lang="en-US" sz="1200" dirty="0" smtClean="0"/>
              <a:t>Ensure that any dry-erase markings left on the board, charts, and tickets from previous games are removed. Set </a:t>
            </a:r>
            <a:r>
              <a:rPr lang="en-US" sz="1200" dirty="0"/>
              <a:t>up the game kits </a:t>
            </a:r>
            <a:r>
              <a:rPr lang="en-US" sz="1200" dirty="0" smtClean="0"/>
              <a:t>as shown in the Game Setup slides</a:t>
            </a:r>
            <a:r>
              <a:rPr lang="en-US" sz="1200" dirty="0" smtClean="0"/>
              <a:t>.</a:t>
            </a:r>
            <a:endParaRPr lang="en-US" sz="1200" dirty="0" smtClean="0">
              <a:solidFill>
                <a:srgbClr val="FF0000"/>
              </a:solidFill>
            </a:endParaRPr>
          </a:p>
        </p:txBody>
      </p:sp>
      <p:sp>
        <p:nvSpPr>
          <p:cNvPr id="2" name="Rounded Rectangle 1"/>
          <p:cNvSpPr/>
          <p:nvPr/>
        </p:nvSpPr>
        <p:spPr>
          <a:xfrm>
            <a:off x="539552" y="2419722"/>
            <a:ext cx="3888432" cy="1306170"/>
          </a:xfrm>
          <a:prstGeom prst="roundRect">
            <a:avLst>
              <a:gd name="adj" fmla="val 8870"/>
            </a:avLst>
          </a:prstGeom>
          <a:solidFill>
            <a:srgbClr val="FF0000"/>
          </a:solidFill>
          <a:ln>
            <a:solidFill>
              <a:srgbClr val="CC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400"/>
              </a:spcBef>
            </a:pPr>
            <a:r>
              <a:rPr lang="en-US" sz="1200" dirty="0">
                <a:solidFill>
                  <a:schemeClr val="bg1"/>
                </a:solidFill>
              </a:rPr>
              <a:t>Important: include only two (not three) green dice when setting up the game kits. The teams will request the third green die on day 14 of the game.</a:t>
            </a:r>
          </a:p>
          <a:p>
            <a:pPr algn="just">
              <a:spcBef>
                <a:spcPts val="400"/>
              </a:spcBef>
            </a:pPr>
            <a:r>
              <a:rPr lang="en-US" sz="1200" dirty="0">
                <a:solidFill>
                  <a:schemeClr val="bg1"/>
                </a:solidFill>
              </a:rPr>
              <a:t>Do not hand out the Expedite tickets, E1, E2, and E3. Do not hand out the Outcome cards. The teams will request these items during the game.</a:t>
            </a:r>
          </a:p>
        </p:txBody>
      </p:sp>
      <p:sp>
        <p:nvSpPr>
          <p:cNvPr id="16" name="TextBox 15"/>
          <p:cNvSpPr txBox="1"/>
          <p:nvPr/>
        </p:nvSpPr>
        <p:spPr>
          <a:xfrm>
            <a:off x="413792" y="3807420"/>
            <a:ext cx="4122204" cy="1066959"/>
          </a:xfrm>
          <a:prstGeom prst="rect">
            <a:avLst/>
          </a:prstGeom>
          <a:noFill/>
        </p:spPr>
        <p:txBody>
          <a:bodyPr wrap="square" numCol="1" rtlCol="0">
            <a:spAutoFit/>
          </a:bodyPr>
          <a:lstStyle/>
          <a:p>
            <a:pPr algn="just">
              <a:spcBef>
                <a:spcPts val="800"/>
              </a:spcBef>
            </a:pPr>
            <a:r>
              <a:rPr lang="en-US" sz="1200" b="1" dirty="0" smtClean="0"/>
              <a:t>Present instructions and Day 9</a:t>
            </a:r>
          </a:p>
          <a:p>
            <a:pPr algn="just">
              <a:spcBef>
                <a:spcPts val="400"/>
              </a:spcBef>
            </a:pPr>
            <a:r>
              <a:rPr lang="en-US" sz="1200" dirty="0" smtClean="0"/>
              <a:t>Present the Game Instruction slides. The first three slide sequences are supplementary. They introduce concepts that are useful for playing the game. You may not need to present them if the players are already familiar with them</a:t>
            </a:r>
            <a:r>
              <a:rPr lang="en-US" sz="1200" dirty="0" smtClean="0"/>
              <a:t>.</a:t>
            </a:r>
            <a:endParaRPr lang="en-US" sz="1200" dirty="0" smtClean="0"/>
          </a:p>
        </p:txBody>
      </p:sp>
      <p:sp>
        <p:nvSpPr>
          <p:cNvPr id="20" name="TextBox 19"/>
          <p:cNvSpPr txBox="1"/>
          <p:nvPr/>
        </p:nvSpPr>
        <p:spPr>
          <a:xfrm>
            <a:off x="4716016" y="1555626"/>
            <a:ext cx="4122204" cy="3385542"/>
          </a:xfrm>
          <a:prstGeom prst="rect">
            <a:avLst/>
          </a:prstGeom>
          <a:noFill/>
        </p:spPr>
        <p:txBody>
          <a:bodyPr wrap="square" numCol="1" rtlCol="0">
            <a:spAutoFit/>
          </a:bodyPr>
          <a:lstStyle/>
          <a:p>
            <a:pPr algn="just">
              <a:spcBef>
                <a:spcPts val="400"/>
              </a:spcBef>
            </a:pPr>
            <a:r>
              <a:rPr lang="en-US" sz="1200" dirty="0" smtClean="0"/>
              <a:t>The Game Instruction slides contain a lot of animation, and some long slide sequences. In order to show you how far through a slide sequence you are, indicators like these are provided in the top right-hand corner. Open dots show how many clicks are remaining in the sequence</a:t>
            </a:r>
            <a:r>
              <a:rPr lang="en-US" sz="1200" dirty="0" smtClean="0"/>
              <a:t>.</a:t>
            </a:r>
          </a:p>
          <a:p>
            <a:pPr algn="just">
              <a:spcBef>
                <a:spcPts val="400"/>
              </a:spcBef>
            </a:pPr>
            <a:r>
              <a:rPr lang="en-US" sz="1200" dirty="0"/>
              <a:t>The Game Instructions include a facilitator-led walkthrough of Day 9. This is the most effective way to “boot up” the game. All of the decisions are made already, including the dice rolls, and which tickets to pull in. This enables you to compare the teams’ boards at the end of Day 9 with the illustrations provided in the slides, to confirm that the teams have played correctly.</a:t>
            </a:r>
          </a:p>
          <a:p>
            <a:pPr algn="just">
              <a:spcBef>
                <a:spcPts val="400"/>
              </a:spcBef>
            </a:pPr>
            <a:r>
              <a:rPr lang="en-US" sz="1200" dirty="0"/>
              <a:t>As you step through Day 9, the teams learn the rules of the game in detail. This enables them to play the rest of the game without needing to ask a lot of questions.</a:t>
            </a:r>
          </a:p>
          <a:p>
            <a:pPr algn="just">
              <a:spcBef>
                <a:spcPts val="400"/>
              </a:spcBef>
            </a:pPr>
            <a:r>
              <a:rPr lang="en-US" sz="1200" dirty="0"/>
              <a:t>The teams are asked to pause before the end of Day 10, when further instructions are given. This is done to move some of the instructions closer to where they are needed</a:t>
            </a:r>
            <a:r>
              <a:rPr lang="en-US" sz="1200" dirty="0" smtClean="0"/>
              <a:t>.</a:t>
            </a:r>
            <a:endParaRPr lang="en-US" sz="1200" dirty="0"/>
          </a:p>
        </p:txBody>
      </p:sp>
      <p:sp>
        <p:nvSpPr>
          <p:cNvPr id="3" name="Title 2"/>
          <p:cNvSpPr>
            <a:spLocks noGrp="1"/>
          </p:cNvSpPr>
          <p:nvPr>
            <p:ph type="title" idx="4294967295"/>
          </p:nvPr>
        </p:nvSpPr>
        <p:spPr>
          <a:xfrm>
            <a:off x="457200" y="188640"/>
            <a:ext cx="8229600" cy="720080"/>
          </a:xfrm>
        </p:spPr>
        <p:txBody>
          <a:bodyPr/>
          <a:lstStyle/>
          <a:p>
            <a:r>
              <a:rPr lang="en-US" dirty="0" smtClean="0"/>
              <a:t>Approach</a:t>
            </a:r>
            <a:endParaRPr lang="en-US" dirty="0"/>
          </a:p>
        </p:txBody>
      </p:sp>
      <p:sp>
        <p:nvSpPr>
          <p:cNvPr id="22" name="Rounded Rectangle 21">
            <a:hlinkClick r:id="rId2"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30754193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1340768"/>
            <a:ext cx="9144000" cy="3960440"/>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13792" y="1771650"/>
            <a:ext cx="4122204" cy="3406061"/>
          </a:xfrm>
          <a:prstGeom prst="rect">
            <a:avLst/>
          </a:prstGeom>
          <a:noFill/>
        </p:spPr>
        <p:txBody>
          <a:bodyPr wrap="square" numCol="1" rtlCol="0">
            <a:spAutoFit/>
          </a:bodyPr>
          <a:lstStyle/>
          <a:p>
            <a:pPr algn="just">
              <a:spcBef>
                <a:spcPts val="800"/>
              </a:spcBef>
            </a:pPr>
            <a:r>
              <a:rPr lang="en-US" sz="1200" b="1" dirty="0"/>
              <a:t>Play the game</a:t>
            </a:r>
          </a:p>
          <a:p>
            <a:pPr algn="just">
              <a:spcBef>
                <a:spcPts val="400"/>
              </a:spcBef>
            </a:pPr>
            <a:r>
              <a:rPr lang="en-US" sz="1200" dirty="0"/>
              <a:t>After walking through Day 9, and pausing at the end of Day 10, you will let the teams play on their own. They should be able to play almost un-aided, though there will be some questions, so it is important that you understand the game fully before facilitating it. It is best if you have played it yourself first. </a:t>
            </a:r>
            <a:endParaRPr lang="en-US" sz="1200" dirty="0" smtClean="0"/>
          </a:p>
          <a:p>
            <a:pPr algn="just">
              <a:spcBef>
                <a:spcPts val="800"/>
              </a:spcBef>
            </a:pPr>
            <a:r>
              <a:rPr lang="en-US" sz="1200" b="1" dirty="0"/>
              <a:t>Facilitation tips</a:t>
            </a:r>
          </a:p>
          <a:p>
            <a:pPr algn="just">
              <a:spcBef>
                <a:spcPts val="400"/>
              </a:spcBef>
            </a:pPr>
            <a:r>
              <a:rPr lang="en-US" sz="1200" dirty="0"/>
              <a:t>These are some things to look out for as the teams play.</a:t>
            </a:r>
          </a:p>
          <a:p>
            <a:pPr algn="just">
              <a:spcBef>
                <a:spcPts val="400"/>
              </a:spcBef>
            </a:pPr>
            <a:r>
              <a:rPr lang="en-US" sz="1200" dirty="0"/>
              <a:t>Day 12 is the first time that teams play through the end of a billing cycle on their own. Pay close attention to ensure that they read and follow the Daily Steps guide accurately and in order. Make sure that when the Ready queue is replenished, tickets are pulled all the way through to Analysis in Progress.</a:t>
            </a:r>
          </a:p>
          <a:p>
            <a:pPr algn="just">
              <a:spcBef>
                <a:spcPts val="400"/>
              </a:spcBef>
            </a:pPr>
            <a:r>
              <a:rPr lang="en-US" sz="1200" dirty="0"/>
              <a:t>Check regularly to make sure that the </a:t>
            </a:r>
            <a:r>
              <a:rPr lang="en-US" sz="1200" i="1" dirty="0"/>
              <a:t>Day Ready</a:t>
            </a:r>
            <a:r>
              <a:rPr lang="en-US" sz="1200" dirty="0"/>
              <a:t> and </a:t>
            </a:r>
            <a:r>
              <a:rPr lang="en-US" sz="1200" i="1" dirty="0"/>
              <a:t>Day Deployed</a:t>
            </a:r>
            <a:r>
              <a:rPr lang="en-US" sz="1200" dirty="0"/>
              <a:t> fields are updated on the tickets.</a:t>
            </a:r>
          </a:p>
          <a:p>
            <a:pPr algn="just">
              <a:spcBef>
                <a:spcPts val="400"/>
              </a:spcBef>
            </a:pPr>
            <a:endParaRPr lang="en-US" sz="1200" dirty="0"/>
          </a:p>
        </p:txBody>
      </p:sp>
      <p:sp>
        <p:nvSpPr>
          <p:cNvPr id="20" name="TextBox 19"/>
          <p:cNvSpPr txBox="1"/>
          <p:nvPr/>
        </p:nvSpPr>
        <p:spPr>
          <a:xfrm>
            <a:off x="4716016" y="1771650"/>
            <a:ext cx="4122204" cy="2831544"/>
          </a:xfrm>
          <a:prstGeom prst="rect">
            <a:avLst/>
          </a:prstGeom>
          <a:noFill/>
        </p:spPr>
        <p:txBody>
          <a:bodyPr wrap="square" numCol="1" rtlCol="0">
            <a:spAutoFit/>
          </a:bodyPr>
          <a:lstStyle/>
          <a:p>
            <a:pPr algn="just">
              <a:spcBef>
                <a:spcPts val="800"/>
              </a:spcBef>
            </a:pPr>
            <a:r>
              <a:rPr lang="en-US" sz="1200" b="1" dirty="0"/>
              <a:t>End of game and debrief</a:t>
            </a:r>
          </a:p>
          <a:p>
            <a:pPr algn="just">
              <a:spcBef>
                <a:spcPts val="400"/>
              </a:spcBef>
            </a:pPr>
            <a:r>
              <a:rPr lang="en-US" sz="1200" dirty="0"/>
              <a:t>Be sure to take photos of the charts and financial summary sheets at the end of the game. There is a debrief section at the end of the slide deck. It is long, so don’t try to cover everything. You might want to choose your favorite questions beforehand, and perhaps add some of your own</a:t>
            </a:r>
            <a:r>
              <a:rPr lang="en-US" sz="1200" dirty="0" smtClean="0"/>
              <a:t>.</a:t>
            </a:r>
          </a:p>
          <a:p>
            <a:pPr algn="just">
              <a:spcBef>
                <a:spcPts val="400"/>
              </a:spcBef>
            </a:pPr>
            <a:r>
              <a:rPr lang="en-US" sz="1200" b="1" dirty="0" smtClean="0"/>
              <a:t>Clean off dry-erase</a:t>
            </a:r>
            <a:endParaRPr lang="en-US" sz="1200" dirty="0" smtClean="0"/>
          </a:p>
          <a:p>
            <a:pPr algn="just">
              <a:spcBef>
                <a:spcPts val="400"/>
              </a:spcBef>
            </a:pPr>
            <a:r>
              <a:rPr lang="en-US" sz="1200" dirty="0" smtClean="0"/>
              <a:t>Be sure to clean all dry-erase markings from the boards, charts, and tickets. The last Event Card of the game asks the teams to do this for you. These items are dry-erase treated, and designed to be written on, but when markings are left to dry they become difficult to remove. Old markings may be removed with white-board cleaner and a cloth if necessary, but this may shorten the life of the board if done repeatedly.</a:t>
            </a:r>
            <a:endParaRPr lang="en-US" sz="1200" dirty="0"/>
          </a:p>
        </p:txBody>
      </p:sp>
      <p:sp>
        <p:nvSpPr>
          <p:cNvPr id="3" name="Title 2"/>
          <p:cNvSpPr>
            <a:spLocks noGrp="1"/>
          </p:cNvSpPr>
          <p:nvPr>
            <p:ph type="title" idx="4294967295"/>
          </p:nvPr>
        </p:nvSpPr>
        <p:spPr>
          <a:xfrm>
            <a:off x="457200" y="188640"/>
            <a:ext cx="8229600" cy="720080"/>
          </a:xfrm>
        </p:spPr>
        <p:txBody>
          <a:bodyPr/>
          <a:lstStyle/>
          <a:p>
            <a:r>
              <a:rPr lang="en-US" dirty="0" smtClean="0"/>
              <a:t>Approach</a:t>
            </a:r>
            <a:endParaRPr lang="en-US" dirty="0"/>
          </a:p>
        </p:txBody>
      </p:sp>
      <p:sp>
        <p:nvSpPr>
          <p:cNvPr id="22" name="Rounded Rectangle 21">
            <a:hlinkClick r:id="rId2"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31213262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1268760"/>
            <a:ext cx="9144000" cy="4320480"/>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13792" y="1525815"/>
            <a:ext cx="4122204" cy="3775393"/>
          </a:xfrm>
          <a:prstGeom prst="rect">
            <a:avLst/>
          </a:prstGeom>
          <a:noFill/>
        </p:spPr>
        <p:txBody>
          <a:bodyPr wrap="square" numCol="1" rtlCol="0">
            <a:spAutoFit/>
          </a:bodyPr>
          <a:lstStyle/>
          <a:p>
            <a:pPr algn="just">
              <a:spcBef>
                <a:spcPts val="800"/>
              </a:spcBef>
            </a:pPr>
            <a:r>
              <a:rPr lang="en-US" sz="1200" b="1" dirty="0" smtClean="0"/>
              <a:t>Why do we have to prioritize the tickets, and work on tickets in priority order?</a:t>
            </a:r>
          </a:p>
          <a:p>
            <a:pPr algn="just">
              <a:spcBef>
                <a:spcPts val="400"/>
              </a:spcBef>
            </a:pPr>
            <a:r>
              <a:rPr lang="en-US" sz="1200" dirty="0" smtClean="0"/>
              <a:t>In the real world, when we set out to work, we don’t know beforehand how much we are going to get done. It would be unrealistic to roll the dice, to find out how much we achieved, then decide what to work on.  Additionally, this rule reduces decision-making during the day, and helps the game run more quickly and smoothly.</a:t>
            </a:r>
          </a:p>
          <a:p>
            <a:pPr algn="just">
              <a:spcBef>
                <a:spcPts val="800"/>
              </a:spcBef>
            </a:pPr>
            <a:r>
              <a:rPr lang="en-US" sz="1200" b="1" dirty="0" smtClean="0"/>
              <a:t>Why is there no limit on the </a:t>
            </a:r>
            <a:r>
              <a:rPr lang="en-US" sz="1200" b="1" i="1" dirty="0" smtClean="0"/>
              <a:t>Ready to Deploy</a:t>
            </a:r>
            <a:r>
              <a:rPr lang="en-US" sz="1200" b="1" dirty="0" smtClean="0"/>
              <a:t> column?</a:t>
            </a:r>
            <a:endParaRPr lang="en-US" sz="1200" b="1" dirty="0"/>
          </a:p>
          <a:p>
            <a:pPr algn="just">
              <a:spcBef>
                <a:spcPts val="400"/>
              </a:spcBef>
            </a:pPr>
            <a:r>
              <a:rPr lang="en-US" sz="1200" dirty="0" smtClean="0"/>
              <a:t>This is because in the game we have releases every three days, so work is not able to accumulate too much here and become a problem. In a real-life situation, if this was a problem, or if deployments were less regular, you might choose to limit finished work that is not yet deployed.</a:t>
            </a:r>
            <a:endParaRPr lang="en-US" sz="1200" dirty="0"/>
          </a:p>
          <a:p>
            <a:pPr algn="just">
              <a:spcBef>
                <a:spcPts val="800"/>
              </a:spcBef>
            </a:pPr>
            <a:r>
              <a:rPr lang="en-US" sz="1200" b="1" dirty="0" smtClean="0"/>
              <a:t>Can we lose subscribers on a brown Standard ticket if the result of the calculation for subscribers is negative?</a:t>
            </a:r>
            <a:endParaRPr lang="en-US" sz="1200" b="1" dirty="0"/>
          </a:p>
          <a:p>
            <a:pPr algn="just">
              <a:spcBef>
                <a:spcPts val="400"/>
              </a:spcBef>
            </a:pPr>
            <a:r>
              <a:rPr lang="en-US" sz="1200" dirty="0" smtClean="0"/>
              <a:t>Yes. The quality of your feature is so poor, that some of your existing customers went elsewhere!</a:t>
            </a:r>
          </a:p>
        </p:txBody>
      </p:sp>
      <p:sp>
        <p:nvSpPr>
          <p:cNvPr id="18" name="TextBox 17"/>
          <p:cNvSpPr txBox="1"/>
          <p:nvPr/>
        </p:nvSpPr>
        <p:spPr>
          <a:xfrm>
            <a:off x="4716016" y="1525815"/>
            <a:ext cx="4122204" cy="3744615"/>
          </a:xfrm>
          <a:prstGeom prst="rect">
            <a:avLst/>
          </a:prstGeom>
          <a:noFill/>
        </p:spPr>
        <p:txBody>
          <a:bodyPr wrap="square" numCol="1" rtlCol="0">
            <a:spAutoFit/>
          </a:bodyPr>
          <a:lstStyle/>
          <a:p>
            <a:pPr algn="just">
              <a:spcBef>
                <a:spcPts val="800"/>
              </a:spcBef>
            </a:pPr>
            <a:r>
              <a:rPr lang="en-US" sz="1200" b="1" dirty="0"/>
              <a:t>Can we choose not to finish brown Standard tickets if they are too late?</a:t>
            </a:r>
          </a:p>
          <a:p>
            <a:pPr algn="just">
              <a:spcBef>
                <a:spcPts val="400"/>
              </a:spcBef>
            </a:pPr>
            <a:r>
              <a:rPr lang="en-US" sz="1200" dirty="0"/>
              <a:t>No. Any Standard tickets left on the board at the end of the game must have their subscriber calculations done as if they were deployed on the last day of the game. If the result is negative, you lose subscribers. If it is positive you do not gain any because the work is unfinished</a:t>
            </a:r>
            <a:r>
              <a:rPr lang="en-US" sz="1200" dirty="0" smtClean="0"/>
              <a:t>.</a:t>
            </a:r>
          </a:p>
          <a:p>
            <a:pPr algn="just">
              <a:spcBef>
                <a:spcPts val="800"/>
              </a:spcBef>
            </a:pPr>
            <a:r>
              <a:rPr lang="en-US" sz="1200" b="1" dirty="0"/>
              <a:t>Does a blocked item count towards the WIP limits?</a:t>
            </a:r>
          </a:p>
          <a:p>
            <a:pPr algn="just">
              <a:spcBef>
                <a:spcPts val="400"/>
              </a:spcBef>
            </a:pPr>
            <a:r>
              <a:rPr lang="en-US" sz="1200" dirty="0"/>
              <a:t>Yes</a:t>
            </a:r>
            <a:r>
              <a:rPr lang="en-US" sz="1200" dirty="0" smtClean="0"/>
              <a:t>.</a:t>
            </a:r>
            <a:endParaRPr lang="en-US" sz="1200" dirty="0">
              <a:solidFill>
                <a:srgbClr val="FF0000"/>
              </a:solidFill>
            </a:endParaRPr>
          </a:p>
          <a:p>
            <a:pPr algn="just">
              <a:spcBef>
                <a:spcPts val="800"/>
              </a:spcBef>
            </a:pPr>
            <a:r>
              <a:rPr lang="en-US" sz="1200" b="1" dirty="0" smtClean="0"/>
              <a:t>What </a:t>
            </a:r>
            <a:r>
              <a:rPr lang="en-US" sz="1200" b="1" dirty="0"/>
              <a:t>color marker pen should the Control Chart Tracker use for the white Expedite tickets?</a:t>
            </a:r>
          </a:p>
          <a:p>
            <a:pPr algn="just">
              <a:spcBef>
                <a:spcPts val="400"/>
              </a:spcBef>
            </a:pPr>
            <a:r>
              <a:rPr lang="en-US" sz="1200" dirty="0"/>
              <a:t>A black marker pen.</a:t>
            </a:r>
          </a:p>
          <a:p>
            <a:pPr algn="just">
              <a:spcBef>
                <a:spcPts val="800"/>
              </a:spcBef>
            </a:pPr>
            <a:r>
              <a:rPr lang="en-US" sz="1200" b="1" dirty="0" smtClean="0"/>
              <a:t>When we have completed purple Intangible ticket I2, which tickets do we apply the outcome to?</a:t>
            </a:r>
            <a:endParaRPr lang="en-US" sz="1200" b="1" dirty="0"/>
          </a:p>
          <a:p>
            <a:pPr algn="just">
              <a:spcBef>
                <a:spcPts val="400"/>
              </a:spcBef>
            </a:pPr>
            <a:r>
              <a:rPr lang="en-US" sz="1200" dirty="0" smtClean="0"/>
              <a:t>All tickets in the whole game with any test work remaining. This includes any tickets still in the backlog, and any tickets that have not finished Testing.</a:t>
            </a:r>
            <a:endParaRPr lang="en-US" sz="1200" dirty="0"/>
          </a:p>
        </p:txBody>
      </p:sp>
      <p:sp>
        <p:nvSpPr>
          <p:cNvPr id="3" name="Title 2"/>
          <p:cNvSpPr>
            <a:spLocks noGrp="1"/>
          </p:cNvSpPr>
          <p:nvPr>
            <p:ph type="title" idx="4294967295"/>
          </p:nvPr>
        </p:nvSpPr>
        <p:spPr/>
        <p:txBody>
          <a:bodyPr/>
          <a:lstStyle/>
          <a:p>
            <a:r>
              <a:rPr lang="en-US" dirty="0" smtClean="0"/>
              <a:t>Frequently Asked Questions</a:t>
            </a:r>
            <a:endParaRPr lang="en-US" dirty="0"/>
          </a:p>
        </p:txBody>
      </p:sp>
      <p:sp>
        <p:nvSpPr>
          <p:cNvPr id="17" name="Rounded Rectangle 16">
            <a:hlinkClick r:id="rId2"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725911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980728"/>
            <a:ext cx="9144000" cy="5040560"/>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413792" y="1096670"/>
            <a:ext cx="4122204" cy="4852610"/>
          </a:xfrm>
          <a:prstGeom prst="rect">
            <a:avLst/>
          </a:prstGeom>
          <a:noFill/>
        </p:spPr>
        <p:txBody>
          <a:bodyPr wrap="square" numCol="1" rtlCol="0">
            <a:spAutoFit/>
          </a:bodyPr>
          <a:lstStyle/>
          <a:p>
            <a:pPr algn="just">
              <a:spcBef>
                <a:spcPts val="800"/>
              </a:spcBef>
            </a:pPr>
            <a:r>
              <a:rPr lang="en-US" sz="1200" b="1" dirty="0" smtClean="0"/>
              <a:t>Caveats</a:t>
            </a:r>
            <a:endParaRPr lang="en-US" sz="1200" b="1" dirty="0"/>
          </a:p>
          <a:p>
            <a:pPr marL="228600" lvl="0" indent="-228600" algn="just">
              <a:spcBef>
                <a:spcPts val="800"/>
              </a:spcBef>
              <a:buFont typeface="+mj-lt"/>
              <a:buAutoNum type="arabicPeriod"/>
            </a:pPr>
            <a:r>
              <a:rPr lang="en-AU" sz="1200" dirty="0" smtClean="0"/>
              <a:t>The </a:t>
            </a:r>
            <a:r>
              <a:rPr lang="en-AU" sz="1200" dirty="0" err="1"/>
              <a:t>Kanban</a:t>
            </a:r>
            <a:r>
              <a:rPr lang="en-AU" sz="1200" dirty="0"/>
              <a:t> board used is </a:t>
            </a:r>
            <a:r>
              <a:rPr lang="en-NZ" sz="1200" dirty="0"/>
              <a:t>an example board, not “the definitive </a:t>
            </a:r>
            <a:r>
              <a:rPr lang="en-NZ" sz="1200" dirty="0" err="1"/>
              <a:t>Kanban</a:t>
            </a:r>
            <a:r>
              <a:rPr lang="en-NZ" sz="1200" dirty="0"/>
              <a:t> board.” Each </a:t>
            </a:r>
            <a:r>
              <a:rPr lang="en-NZ" sz="1200" dirty="0" err="1"/>
              <a:t>Kanban</a:t>
            </a:r>
            <a:r>
              <a:rPr lang="en-NZ" sz="1200" dirty="0"/>
              <a:t> system should be designed for the context within which it is being used, and should evolve and improve over time.</a:t>
            </a:r>
            <a:endParaRPr lang="en-US" sz="1200" dirty="0"/>
          </a:p>
          <a:p>
            <a:pPr marL="228600" lvl="0" indent="-228600" algn="just">
              <a:spcBef>
                <a:spcPts val="800"/>
              </a:spcBef>
              <a:buFont typeface="+mj-lt"/>
              <a:buAutoNum type="arabicPeriod"/>
            </a:pPr>
            <a:r>
              <a:rPr lang="en-NZ" sz="1200" dirty="0"/>
              <a:t>The game uses resource allocation exclusively to address bottlenecks. This is to keep the game simple yet maintain tension in the process. In reality, flow problems will need to be </a:t>
            </a:r>
            <a:r>
              <a:rPr lang="en-NZ" sz="1200" dirty="0" err="1"/>
              <a:t>analyzed</a:t>
            </a:r>
            <a:r>
              <a:rPr lang="en-NZ" sz="1200" dirty="0"/>
              <a:t> for root cause and addressed appropriately in the specific context. For example, it may be that quality at an upstream station is poor, and needs to be addressed.</a:t>
            </a:r>
            <a:endParaRPr lang="en-US" sz="1200" dirty="0"/>
          </a:p>
          <a:p>
            <a:pPr marL="228600" lvl="0" indent="-228600" algn="just">
              <a:spcBef>
                <a:spcPts val="800"/>
              </a:spcBef>
              <a:buFont typeface="+mj-lt"/>
              <a:buAutoNum type="arabicPeriod"/>
            </a:pPr>
            <a:r>
              <a:rPr lang="en-NZ" sz="1200" dirty="0"/>
              <a:t>The real power of </a:t>
            </a:r>
            <a:r>
              <a:rPr lang="en-NZ" sz="1200" dirty="0" err="1"/>
              <a:t>Kanban</a:t>
            </a:r>
            <a:r>
              <a:rPr lang="en-NZ" sz="1200" dirty="0"/>
              <a:t> is that it makes impediments to flow visible, enabling us to do something about them. Without this appreciation, there is a risk that people understand the mechanism, but limit the value they gain from it.</a:t>
            </a:r>
            <a:endParaRPr lang="en-US" sz="1200" dirty="0"/>
          </a:p>
          <a:p>
            <a:pPr marL="228600" lvl="0" indent="-228600" algn="just">
              <a:spcBef>
                <a:spcPts val="800"/>
              </a:spcBef>
              <a:buFont typeface="+mj-lt"/>
              <a:buAutoNum type="arabicPeriod"/>
            </a:pPr>
            <a:r>
              <a:rPr lang="en-NZ" sz="1200" dirty="0"/>
              <a:t>The activities of rolling dice, striking off work, tracking charts </a:t>
            </a:r>
            <a:r>
              <a:rPr lang="en-NZ" sz="1200" dirty="0" err="1"/>
              <a:t>etc</a:t>
            </a:r>
            <a:r>
              <a:rPr lang="en-NZ" sz="1200" dirty="0"/>
              <a:t> are overhead that does not exist when using </a:t>
            </a:r>
            <a:r>
              <a:rPr lang="en-NZ" sz="1200" dirty="0" err="1"/>
              <a:t>Kanban</a:t>
            </a:r>
            <a:r>
              <a:rPr lang="en-NZ" sz="1200" dirty="0"/>
              <a:t> in real work. There are software tools available, and we don’t usually roll dice to get our jobs done</a:t>
            </a:r>
            <a:r>
              <a:rPr lang="en-NZ" sz="1200" dirty="0" smtClean="0"/>
              <a:t>!</a:t>
            </a:r>
          </a:p>
          <a:p>
            <a:pPr marL="228600" indent="-228600" algn="just">
              <a:spcBef>
                <a:spcPts val="800"/>
              </a:spcBef>
              <a:buFont typeface="+mj-lt"/>
              <a:buAutoNum type="arabicPeriod"/>
            </a:pPr>
            <a:r>
              <a:rPr lang="en-NZ" sz="1200" dirty="0" err="1"/>
              <a:t>Kanban</a:t>
            </a:r>
            <a:r>
              <a:rPr lang="en-NZ" sz="1200" dirty="0"/>
              <a:t> does not require that work remaining on individual items is burned down (as it is o</a:t>
            </a:r>
            <a:r>
              <a:rPr lang="en-AU" sz="1200" dirty="0"/>
              <a:t>n the stories in the game) or reported, neither does it stop you doing this</a:t>
            </a:r>
            <a:r>
              <a:rPr lang="en-AU" sz="1200" dirty="0" smtClean="0"/>
              <a:t>.</a:t>
            </a:r>
            <a:endParaRPr lang="en-AU" sz="1200" dirty="0"/>
          </a:p>
        </p:txBody>
      </p:sp>
      <p:sp>
        <p:nvSpPr>
          <p:cNvPr id="18" name="TextBox 17"/>
          <p:cNvSpPr txBox="1"/>
          <p:nvPr/>
        </p:nvSpPr>
        <p:spPr>
          <a:xfrm>
            <a:off x="4716016" y="1096670"/>
            <a:ext cx="4122204" cy="4011355"/>
          </a:xfrm>
          <a:prstGeom prst="rect">
            <a:avLst/>
          </a:prstGeom>
          <a:noFill/>
        </p:spPr>
        <p:txBody>
          <a:bodyPr wrap="square" numCol="1" rtlCol="0">
            <a:spAutoFit/>
          </a:bodyPr>
          <a:lstStyle/>
          <a:p>
            <a:pPr marL="228600" lvl="0" indent="-228600" algn="just">
              <a:spcBef>
                <a:spcPts val="800"/>
              </a:spcBef>
              <a:buFont typeface="+mj-lt"/>
              <a:buAutoNum type="arabicPeriod" startAt="6"/>
            </a:pPr>
            <a:r>
              <a:rPr lang="en-AU" sz="1200" dirty="0"/>
              <a:t>The game has a “pushy” pull mechanism, in that tickets are pulled downstream to satisfy WIP limits, not pulled when work begins on the ticket. This is a limitation of using dice and aggregating the work available to spend on tickets. If we only pulled when work started on a ticket, there would always be one ticket in any </a:t>
            </a:r>
            <a:r>
              <a:rPr lang="en-AU" sz="1200" i="1" dirty="0"/>
              <a:t>In Progress</a:t>
            </a:r>
            <a:r>
              <a:rPr lang="en-AU" sz="1200" dirty="0"/>
              <a:t> column, even though there are multiple people on the team, and it just wouldn’t look right.</a:t>
            </a:r>
          </a:p>
          <a:p>
            <a:pPr marL="228600" lvl="0" algn="just">
              <a:spcBef>
                <a:spcPts val="800"/>
              </a:spcBef>
            </a:pPr>
            <a:r>
              <a:rPr lang="en-US" sz="1200" dirty="0"/>
              <a:t>Don’t copy this mechanism in a real </a:t>
            </a:r>
            <a:r>
              <a:rPr lang="en-US" sz="1200" dirty="0" err="1"/>
              <a:t>Kanban</a:t>
            </a:r>
            <a:r>
              <a:rPr lang="en-US" sz="1200" dirty="0"/>
              <a:t> system. In real life, it is better to have downstream stages pull from upstream when the downstream stage is ready to begin the work. This will make date-stamps on tickets more accurate. If you need to add a buffer before a bottleneck stage or a non-instant availability resource, do so explicitly.</a:t>
            </a:r>
          </a:p>
          <a:p>
            <a:pPr algn="just">
              <a:spcBef>
                <a:spcPts val="800"/>
              </a:spcBef>
            </a:pPr>
            <a:r>
              <a:rPr lang="en-US" sz="1200" b="1" dirty="0" smtClean="0"/>
              <a:t>Errata</a:t>
            </a:r>
            <a:endParaRPr lang="en-US" sz="1200" b="1" dirty="0"/>
          </a:p>
          <a:p>
            <a:pPr marL="228600" lvl="0" indent="-228600" algn="just">
              <a:spcBef>
                <a:spcPts val="800"/>
              </a:spcBef>
              <a:buFont typeface="+mj-lt"/>
              <a:buAutoNum type="arabicPeriod"/>
            </a:pPr>
            <a:r>
              <a:rPr lang="en-US" sz="1200" dirty="0" smtClean="0"/>
              <a:t>The Day 8 circle at the top of the Financial Summary Sheet should already have a tick in it.</a:t>
            </a:r>
          </a:p>
          <a:p>
            <a:pPr marL="228600" lvl="0" indent="-228600" algn="just">
              <a:spcBef>
                <a:spcPts val="800"/>
              </a:spcBef>
              <a:buFont typeface="+mj-lt"/>
              <a:buAutoNum type="arabicPeriod"/>
            </a:pPr>
            <a:r>
              <a:rPr lang="en-US" sz="1200" dirty="0" smtClean="0"/>
              <a:t>The term “Cycle Time” should be replaced with the term “Lead Time” throughout the game.</a:t>
            </a:r>
            <a:endParaRPr lang="en-AU" sz="1200" dirty="0" smtClean="0"/>
          </a:p>
        </p:txBody>
      </p:sp>
      <p:sp>
        <p:nvSpPr>
          <p:cNvPr id="2" name="Title 1"/>
          <p:cNvSpPr>
            <a:spLocks noGrp="1"/>
          </p:cNvSpPr>
          <p:nvPr>
            <p:ph type="title" idx="4294967295"/>
          </p:nvPr>
        </p:nvSpPr>
        <p:spPr>
          <a:xfrm>
            <a:off x="457200" y="116632"/>
            <a:ext cx="8229600" cy="720080"/>
          </a:xfrm>
        </p:spPr>
        <p:txBody>
          <a:bodyPr/>
          <a:lstStyle/>
          <a:p>
            <a:r>
              <a:rPr lang="en-US" dirty="0" smtClean="0"/>
              <a:t>Caveats</a:t>
            </a:r>
            <a:r>
              <a:rPr lang="en-US" baseline="0" dirty="0" smtClean="0"/>
              <a:t> and Errata</a:t>
            </a:r>
            <a:endParaRPr lang="en-US" dirty="0"/>
          </a:p>
        </p:txBody>
      </p:sp>
      <p:sp>
        <p:nvSpPr>
          <p:cNvPr id="13" name="Rounded Rectangle 12">
            <a:hlinkClick r:id="rId2"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1258757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857554"/>
            <a:ext cx="9144000" cy="5163734"/>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341197"/>
            <a:ext cx="3342032" cy="2790597"/>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2202" y="2061277"/>
            <a:ext cx="2651749" cy="2002071"/>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6378" y="3024957"/>
            <a:ext cx="1705629" cy="1292014"/>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4530" y="3533238"/>
            <a:ext cx="1273537" cy="1060220"/>
          </a:xfrm>
          <a:prstGeom prst="rect">
            <a:avLst/>
          </a:prstGeom>
        </p:spPr>
      </p:pic>
      <p:sp>
        <p:nvSpPr>
          <p:cNvPr id="16" name="TextBox 15"/>
          <p:cNvSpPr txBox="1"/>
          <p:nvPr/>
        </p:nvSpPr>
        <p:spPr>
          <a:xfrm>
            <a:off x="827584" y="5035629"/>
            <a:ext cx="7560840" cy="697627"/>
          </a:xfrm>
          <a:prstGeom prst="rect">
            <a:avLst/>
          </a:prstGeom>
          <a:noFill/>
        </p:spPr>
        <p:txBody>
          <a:bodyPr wrap="square" numCol="1" rtlCol="0">
            <a:spAutoFit/>
          </a:bodyPr>
          <a:lstStyle/>
          <a:p>
            <a:pPr algn="just">
              <a:spcBef>
                <a:spcPts val="400"/>
              </a:spcBef>
            </a:pPr>
            <a:r>
              <a:rPr lang="en-US" sz="1200" dirty="0" smtClean="0"/>
              <a:t>One game kit includes one green sleeve, one clear tote bag, and one cotton bag. If you have multiple game kits, you should have one of each of these bags per kit. </a:t>
            </a:r>
          </a:p>
          <a:p>
            <a:pPr algn="just">
              <a:spcBef>
                <a:spcPts val="400"/>
              </a:spcBef>
            </a:pPr>
            <a:r>
              <a:rPr lang="en-US" sz="1200" dirty="0" smtClean="0"/>
              <a:t>One black carry bag will hold up to three game kits comfortably.</a:t>
            </a:r>
          </a:p>
        </p:txBody>
      </p:sp>
      <p:sp>
        <p:nvSpPr>
          <p:cNvPr id="14" name="Title 13"/>
          <p:cNvSpPr>
            <a:spLocks noGrp="1"/>
          </p:cNvSpPr>
          <p:nvPr>
            <p:ph type="title" idx="4294967295"/>
          </p:nvPr>
        </p:nvSpPr>
        <p:spPr/>
        <p:txBody>
          <a:bodyPr/>
          <a:lstStyle/>
          <a:p>
            <a:r>
              <a:rPr lang="en-US" dirty="0" smtClean="0"/>
              <a:t>Game Kit Contents</a:t>
            </a:r>
            <a:endParaRPr lang="en-US" dirty="0"/>
          </a:p>
        </p:txBody>
      </p:sp>
      <p:sp>
        <p:nvSpPr>
          <p:cNvPr id="19" name="Rounded Rectangle 18">
            <a:hlinkClick r:id="rId6"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1910020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692696"/>
            <a:ext cx="9144000" cy="5616624"/>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457200" y="44624"/>
            <a:ext cx="8229600" cy="7200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US" dirty="0" smtClean="0">
                <a:solidFill>
                  <a:srgbClr val="000000"/>
                </a:solidFill>
                <a:latin typeface="Calibri"/>
              </a:rPr>
              <a:t>Game Kit Contents</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424" y="908720"/>
            <a:ext cx="7956376" cy="4535134"/>
          </a:xfrm>
          <a:prstGeom prst="rect">
            <a:avLst/>
          </a:prstGeom>
        </p:spPr>
      </p:pic>
      <p:sp>
        <p:nvSpPr>
          <p:cNvPr id="7" name="TextBox 6"/>
          <p:cNvSpPr txBox="1"/>
          <p:nvPr/>
        </p:nvSpPr>
        <p:spPr>
          <a:xfrm>
            <a:off x="349146" y="5467677"/>
            <a:ext cx="8337654" cy="697627"/>
          </a:xfrm>
          <a:prstGeom prst="rect">
            <a:avLst/>
          </a:prstGeom>
          <a:noFill/>
        </p:spPr>
        <p:txBody>
          <a:bodyPr wrap="square" numCol="1" rtlCol="0">
            <a:spAutoFit/>
          </a:bodyPr>
          <a:lstStyle/>
          <a:p>
            <a:pPr algn="just">
              <a:spcBef>
                <a:spcPts val="400"/>
              </a:spcBef>
            </a:pPr>
            <a:r>
              <a:rPr lang="en-US" sz="1200" dirty="0" smtClean="0"/>
              <a:t>The green sleeve contains one six-fold game board, one Daily Steps Guide, one CFD chart, one Spectral Analysis Chart, one Control Chart, and one Financial Summary sheet.</a:t>
            </a:r>
          </a:p>
          <a:p>
            <a:pPr algn="just">
              <a:spcBef>
                <a:spcPts val="400"/>
              </a:spcBef>
            </a:pPr>
            <a:r>
              <a:rPr lang="en-US" sz="1200" dirty="0" smtClean="0"/>
              <a:t>The six-fold game board can be confusing to fold down, so pay attention as you open it up, and take care when folding it back down.</a:t>
            </a:r>
          </a:p>
        </p:txBody>
      </p:sp>
      <p:sp>
        <p:nvSpPr>
          <p:cNvPr id="8" name="Rounded Rectangle 7">
            <a:hlinkClick r:id="rId3"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38798407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980728"/>
            <a:ext cx="9144000" cy="5040560"/>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457200" y="116632"/>
            <a:ext cx="8229600" cy="7200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US" dirty="0" smtClean="0">
                <a:solidFill>
                  <a:srgbClr val="000000"/>
                </a:solidFill>
                <a:latin typeface="Calibri"/>
              </a:rPr>
              <a:t>Game Kit Contents</a:t>
            </a:r>
            <a:endParaRPr lang="en-US" dirty="0"/>
          </a:p>
        </p:txBody>
      </p:sp>
      <p:sp>
        <p:nvSpPr>
          <p:cNvPr id="13" name="TextBox 12"/>
          <p:cNvSpPr txBox="1"/>
          <p:nvPr/>
        </p:nvSpPr>
        <p:spPr>
          <a:xfrm>
            <a:off x="971600" y="2027163"/>
            <a:ext cx="2638678" cy="2769989"/>
          </a:xfrm>
          <a:prstGeom prst="rect">
            <a:avLst/>
          </a:prstGeom>
          <a:noFill/>
        </p:spPr>
        <p:txBody>
          <a:bodyPr wrap="square" numCol="1" rtlCol="0">
            <a:spAutoFit/>
          </a:bodyPr>
          <a:lstStyle/>
          <a:p>
            <a:pPr algn="just">
              <a:spcBef>
                <a:spcPts val="400"/>
              </a:spcBef>
            </a:pPr>
            <a:r>
              <a:rPr lang="en-US" sz="1200" dirty="0" smtClean="0"/>
              <a:t>The clear tote bag contains:</a:t>
            </a:r>
          </a:p>
          <a:p>
            <a:pPr marL="171450" indent="-171450" algn="just">
              <a:spcBef>
                <a:spcPts val="400"/>
              </a:spcBef>
              <a:buFont typeface="Arial" pitchFamily="34" charset="0"/>
              <a:buChar char="•"/>
            </a:pPr>
            <a:r>
              <a:rPr lang="en-US" sz="1200" dirty="0" smtClean="0"/>
              <a:t>16 Event Cards labeled 9 – 24</a:t>
            </a:r>
          </a:p>
          <a:p>
            <a:pPr marL="171450" indent="-171450" algn="just">
              <a:spcBef>
                <a:spcPts val="400"/>
              </a:spcBef>
              <a:buFont typeface="Arial" pitchFamily="34" charset="0"/>
              <a:buChar char="•"/>
            </a:pPr>
            <a:r>
              <a:rPr lang="en-US" sz="1200" dirty="0" smtClean="0"/>
              <a:t>one Contents Card</a:t>
            </a:r>
          </a:p>
          <a:p>
            <a:pPr marL="171450" indent="-171450" algn="just">
              <a:spcBef>
                <a:spcPts val="400"/>
              </a:spcBef>
              <a:buFont typeface="Arial" pitchFamily="34" charset="0"/>
              <a:buChar char="•"/>
            </a:pPr>
            <a:r>
              <a:rPr lang="en-US" sz="1200" dirty="0" smtClean="0"/>
              <a:t>40 tickets: S1 – S36, F1, F2, I1, I2</a:t>
            </a:r>
          </a:p>
          <a:p>
            <a:pPr marL="171450" indent="-171450" algn="just">
              <a:spcBef>
                <a:spcPts val="400"/>
              </a:spcBef>
              <a:buFont typeface="Arial" pitchFamily="34" charset="0"/>
              <a:buChar char="•"/>
            </a:pPr>
            <a:r>
              <a:rPr lang="en-US" sz="1200" dirty="0" smtClean="0"/>
              <a:t>Dice: 2 Red, 3 Blue, 2 Green, 1 Pink</a:t>
            </a:r>
          </a:p>
          <a:p>
            <a:pPr marL="171450" indent="-171450" algn="just">
              <a:spcBef>
                <a:spcPts val="400"/>
              </a:spcBef>
              <a:buFont typeface="Arial" pitchFamily="34" charset="0"/>
              <a:buChar char="•"/>
            </a:pPr>
            <a:r>
              <a:rPr lang="en-US" sz="1200" dirty="0" smtClean="0"/>
              <a:t>Dry-erase markers: 6 Black, 2 Purple,</a:t>
            </a:r>
            <a:br>
              <a:rPr lang="en-US" sz="1200" dirty="0" smtClean="0"/>
            </a:br>
            <a:r>
              <a:rPr lang="en-US" sz="1200" dirty="0" smtClean="0"/>
              <a:t>1 Brown, 1 Orange, 1 Green, 1 Red, 1 Blue</a:t>
            </a:r>
          </a:p>
          <a:p>
            <a:pPr marL="171450" indent="-171450" algn="just">
              <a:spcBef>
                <a:spcPts val="400"/>
              </a:spcBef>
              <a:buFont typeface="Arial" pitchFamily="34" charset="0"/>
              <a:buChar char="•"/>
            </a:pPr>
            <a:r>
              <a:rPr lang="en-US" sz="1200" dirty="0" smtClean="0"/>
              <a:t>Pink blocker </a:t>
            </a:r>
            <a:r>
              <a:rPr lang="en-US" sz="1200" dirty="0" err="1" smtClean="0"/>
              <a:t>stickies</a:t>
            </a:r>
            <a:endParaRPr lang="en-US" sz="1200" dirty="0" smtClean="0"/>
          </a:p>
          <a:p>
            <a:pPr marL="171450" indent="-171450" algn="just">
              <a:spcBef>
                <a:spcPts val="400"/>
              </a:spcBef>
              <a:buFont typeface="Arial" pitchFamily="34" charset="0"/>
              <a:buChar char="•"/>
            </a:pPr>
            <a:r>
              <a:rPr lang="en-US" sz="1200" dirty="0" smtClean="0"/>
              <a:t>Blue Defect Description </a:t>
            </a:r>
            <a:r>
              <a:rPr lang="en-US" sz="1200" dirty="0" err="1" smtClean="0"/>
              <a:t>stickies</a:t>
            </a:r>
            <a:endParaRPr lang="en-US" sz="1200" dirty="0" smtClean="0"/>
          </a:p>
          <a:p>
            <a:pPr marL="171450" indent="-171450" algn="just">
              <a:spcBef>
                <a:spcPts val="400"/>
              </a:spcBef>
              <a:buFont typeface="Arial" pitchFamily="34" charset="0"/>
              <a:buChar char="•"/>
            </a:pPr>
            <a:r>
              <a:rPr lang="en-US" sz="1200" dirty="0" smtClean="0"/>
              <a:t>Blue Defect Fix </a:t>
            </a:r>
            <a:r>
              <a:rPr lang="en-US" sz="1200" dirty="0" err="1" smtClean="0"/>
              <a:t>Stickies</a:t>
            </a:r>
            <a:endParaRPr lang="en-US" sz="1200" dirty="0" smtClean="0"/>
          </a:p>
          <a:p>
            <a:pPr marL="171450" indent="-171450" algn="just">
              <a:spcBef>
                <a:spcPts val="400"/>
              </a:spcBef>
              <a:buFont typeface="Arial" pitchFamily="34" charset="0"/>
              <a:buChar char="•"/>
            </a:pPr>
            <a:r>
              <a:rPr lang="en-US" sz="1200" dirty="0" smtClean="0"/>
              <a:t>6 cloths</a:t>
            </a:r>
          </a:p>
        </p:txBody>
      </p:sp>
      <p:sp>
        <p:nvSpPr>
          <p:cNvPr id="14" name="Rounded Rectangle 13">
            <a:hlinkClick r:id="rId2"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2027163"/>
            <a:ext cx="4576977" cy="2546866"/>
          </a:xfrm>
          <a:prstGeom prst="rect">
            <a:avLst/>
          </a:prstGeom>
        </p:spPr>
      </p:pic>
    </p:spTree>
    <p:extLst>
      <p:ext uri="{BB962C8B-B14F-4D97-AF65-F5344CB8AC3E}">
        <p14:creationId xmlns:p14="http://schemas.microsoft.com/office/powerpoint/2010/main" val="24959481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980728"/>
            <a:ext cx="9144000" cy="5040560"/>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txBox="1">
            <a:spLocks/>
          </p:cNvSpPr>
          <p:nvPr/>
        </p:nvSpPr>
        <p:spPr>
          <a:xfrm>
            <a:off x="457200" y="116632"/>
            <a:ext cx="8229600" cy="7200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tx1"/>
                </a:solidFill>
                <a:latin typeface="+mj-lt"/>
                <a:ea typeface="+mj-ea"/>
                <a:cs typeface="+mj-cs"/>
              </a:defRPr>
            </a:lvl1pPr>
          </a:lstStyle>
          <a:p>
            <a:r>
              <a:rPr lang="en-US" dirty="0" smtClean="0">
                <a:solidFill>
                  <a:srgbClr val="000000"/>
                </a:solidFill>
                <a:latin typeface="Calibri"/>
              </a:rPr>
              <a:t>Game Kit Contents</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8195" y="2636912"/>
            <a:ext cx="2882157" cy="1448284"/>
          </a:xfrm>
          <a:prstGeom prst="rect">
            <a:avLst/>
          </a:prstGeom>
        </p:spPr>
      </p:pic>
      <p:sp>
        <p:nvSpPr>
          <p:cNvPr id="13" name="TextBox 12"/>
          <p:cNvSpPr txBox="1"/>
          <p:nvPr/>
        </p:nvSpPr>
        <p:spPr>
          <a:xfrm>
            <a:off x="1211405" y="2750631"/>
            <a:ext cx="2638678" cy="1220847"/>
          </a:xfrm>
          <a:prstGeom prst="rect">
            <a:avLst/>
          </a:prstGeom>
          <a:noFill/>
        </p:spPr>
        <p:txBody>
          <a:bodyPr wrap="square" numCol="1" rtlCol="0">
            <a:spAutoFit/>
          </a:bodyPr>
          <a:lstStyle/>
          <a:p>
            <a:pPr algn="just">
              <a:spcBef>
                <a:spcPts val="400"/>
              </a:spcBef>
            </a:pPr>
            <a:r>
              <a:rPr lang="en-US" sz="1200" dirty="0" smtClean="0"/>
              <a:t>The cotton bag contains:</a:t>
            </a:r>
          </a:p>
          <a:p>
            <a:pPr marL="171450" indent="-171450" algn="just">
              <a:spcBef>
                <a:spcPts val="400"/>
              </a:spcBef>
              <a:buFont typeface="Arial" pitchFamily="34" charset="0"/>
              <a:buChar char="•"/>
            </a:pPr>
            <a:r>
              <a:rPr lang="en-US" sz="1200" dirty="0" smtClean="0"/>
              <a:t>1 Green die</a:t>
            </a:r>
          </a:p>
          <a:p>
            <a:pPr marL="171450" indent="-171450" algn="just">
              <a:spcBef>
                <a:spcPts val="400"/>
              </a:spcBef>
              <a:buFont typeface="Arial" pitchFamily="34" charset="0"/>
              <a:buChar char="•"/>
            </a:pPr>
            <a:r>
              <a:rPr lang="en-US" sz="1200" dirty="0" smtClean="0"/>
              <a:t>3 White tickets: E1, E2, E3</a:t>
            </a:r>
          </a:p>
          <a:p>
            <a:pPr marL="171450" indent="-171450" algn="just">
              <a:spcBef>
                <a:spcPts val="400"/>
              </a:spcBef>
              <a:buFont typeface="Arial" pitchFamily="34" charset="0"/>
              <a:buChar char="•"/>
            </a:pPr>
            <a:r>
              <a:rPr lang="en-US" sz="1200" dirty="0" smtClean="0"/>
              <a:t>3 White ticket outcomes: E1, E2, E3</a:t>
            </a:r>
          </a:p>
          <a:p>
            <a:pPr marL="171450" indent="-171450" algn="just">
              <a:spcBef>
                <a:spcPts val="400"/>
              </a:spcBef>
              <a:buFont typeface="Arial" pitchFamily="34" charset="0"/>
              <a:buChar char="•"/>
            </a:pPr>
            <a:r>
              <a:rPr lang="en-US" sz="1200" dirty="0" smtClean="0"/>
              <a:t>2 Purple ticket outcomes: I1, I2</a:t>
            </a:r>
          </a:p>
        </p:txBody>
      </p:sp>
      <p:sp>
        <p:nvSpPr>
          <p:cNvPr id="14" name="Rounded Rectangle 13">
            <a:hlinkClick r:id="rId3" action="ppaction://hlinksldjump"/>
          </p:cNvPr>
          <p:cNvSpPr/>
          <p:nvPr/>
        </p:nvSpPr>
        <p:spPr>
          <a:xfrm rot="16200000">
            <a:off x="-983005" y="369236"/>
            <a:ext cx="2160240" cy="675201"/>
          </a:xfrm>
          <a:prstGeom prst="roundRect">
            <a:avLst>
              <a:gd name="adj" fmla="val 7876"/>
            </a:avLst>
          </a:prstGeom>
          <a:solidFill>
            <a:schemeClr val="accent1">
              <a:lumMod val="20000"/>
              <a:lumOff val="8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7160" tIns="182880" rIns="182880" bIns="91440" rtlCol="0" anchor="b"/>
          <a:lstStyle/>
          <a:p>
            <a:pPr marL="0" lvl="1">
              <a:spcBef>
                <a:spcPts val="400"/>
              </a:spcBef>
            </a:pPr>
            <a:r>
              <a:rPr lang="en-US" sz="1600" dirty="0">
                <a:solidFill>
                  <a:srgbClr val="0000FF"/>
                </a:solidFill>
              </a:rPr>
              <a:t>Facilitator’s Guide</a:t>
            </a:r>
          </a:p>
        </p:txBody>
      </p:sp>
    </p:spTree>
    <p:extLst>
      <p:ext uri="{BB962C8B-B14F-4D97-AF65-F5344CB8AC3E}">
        <p14:creationId xmlns:p14="http://schemas.microsoft.com/office/powerpoint/2010/main" val="33729353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445225"/>
            <a:ext cx="9144000" cy="864095"/>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6483" y="5600313"/>
            <a:ext cx="479121" cy="269905"/>
          </a:xfrm>
          <a:prstGeom prst="rect">
            <a:avLst/>
          </a:prstGeom>
        </p:spPr>
      </p:pic>
      <p:sp>
        <p:nvSpPr>
          <p:cNvPr id="2" name="Title 1"/>
          <p:cNvSpPr>
            <a:spLocks noGrp="1"/>
          </p:cNvSpPr>
          <p:nvPr>
            <p:ph type="ctrTitle"/>
          </p:nvPr>
        </p:nvSpPr>
        <p:spPr>
          <a:xfrm>
            <a:off x="2123728" y="5445225"/>
            <a:ext cx="5904656" cy="864095"/>
          </a:xfrm>
        </p:spPr>
        <p:txBody>
          <a:bodyPr>
            <a:normAutofit/>
          </a:bodyPr>
          <a:lstStyle/>
          <a:p>
            <a:pPr algn="l"/>
            <a:r>
              <a:rPr lang="en-US" sz="2400" baseline="0" dirty="0" smtClean="0">
                <a:solidFill>
                  <a:schemeClr val="tx1"/>
                </a:solidFill>
              </a:rPr>
              <a:t>Game Setup: </a:t>
            </a:r>
            <a:r>
              <a:rPr lang="en-US" sz="2400" dirty="0" smtClean="0">
                <a:solidFill>
                  <a:schemeClr val="tx1"/>
                </a:solidFill>
              </a:rPr>
              <a:t>Standard and Advanced Modes</a:t>
            </a:r>
            <a:endParaRPr lang="en-US" sz="2400" dirty="0">
              <a:solidFill>
                <a:schemeClr val="tx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1640" y="836712"/>
            <a:ext cx="6516216" cy="437129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6482" y="5918855"/>
            <a:ext cx="479121" cy="269905"/>
          </a:xfrm>
          <a:prstGeom prst="rect">
            <a:avLst/>
          </a:prstGeom>
        </p:spPr>
      </p:pic>
    </p:spTree>
    <p:extLst>
      <p:ext uri="{BB962C8B-B14F-4D97-AF65-F5344CB8AC3E}">
        <p14:creationId xmlns:p14="http://schemas.microsoft.com/office/powerpoint/2010/main" val="3832695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566936"/>
          </a:xfrm>
        </p:spPr>
        <p:txBody>
          <a:bodyPr>
            <a:normAutofit fontScale="90000"/>
          </a:bodyPr>
          <a:lstStyle/>
          <a:p>
            <a:r>
              <a:rPr lang="en-US" dirty="0" smtClean="0"/>
              <a:t>Facilitator: Prepare a Visible Scoreboard</a:t>
            </a:r>
            <a:endParaRPr lang="en-US" dirty="0"/>
          </a:p>
        </p:txBody>
      </p:sp>
      <p:sp>
        <p:nvSpPr>
          <p:cNvPr id="4" name="Rectangle 3"/>
          <p:cNvSpPr/>
          <p:nvPr/>
        </p:nvSpPr>
        <p:spPr>
          <a:xfrm>
            <a:off x="457200" y="1124744"/>
            <a:ext cx="8229600" cy="51845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 name="Straight Connector 5"/>
          <p:cNvCxnSpPr/>
          <p:nvPr/>
        </p:nvCxnSpPr>
        <p:spPr>
          <a:xfrm>
            <a:off x="799052"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175316"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67404"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99052" y="1592796"/>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99052" y="2204864"/>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01248" y="1700808"/>
            <a:ext cx="707758" cy="369332"/>
          </a:xfrm>
          <a:prstGeom prst="rect">
            <a:avLst/>
          </a:prstGeom>
          <a:noFill/>
        </p:spPr>
        <p:txBody>
          <a:bodyPr wrap="none" rtlCol="0">
            <a:spAutoFit/>
          </a:bodyPr>
          <a:lstStyle/>
          <a:p>
            <a:r>
              <a:rPr lang="en-US" dirty="0"/>
              <a:t>Day </a:t>
            </a:r>
            <a:r>
              <a:rPr lang="en-US" dirty="0" smtClean="0"/>
              <a:t>9</a:t>
            </a:r>
            <a:endParaRPr lang="en-US" dirty="0"/>
          </a:p>
        </p:txBody>
      </p:sp>
      <p:sp>
        <p:nvSpPr>
          <p:cNvPr id="18" name="TextBox 17"/>
          <p:cNvSpPr txBox="1"/>
          <p:nvPr/>
        </p:nvSpPr>
        <p:spPr>
          <a:xfrm>
            <a:off x="799052" y="1700808"/>
            <a:ext cx="2402196" cy="369332"/>
          </a:xfrm>
          <a:prstGeom prst="rect">
            <a:avLst/>
          </a:prstGeom>
          <a:noFill/>
        </p:spPr>
        <p:txBody>
          <a:bodyPr wrap="none" rtlCol="0">
            <a:spAutoFit/>
          </a:bodyPr>
          <a:lstStyle/>
          <a:p>
            <a:r>
              <a:rPr lang="en-US" dirty="0" smtClean="0"/>
              <a:t>Team \ Billing Cycle End</a:t>
            </a:r>
            <a:endParaRPr lang="en-US" dirty="0"/>
          </a:p>
        </p:txBody>
      </p:sp>
      <p:cxnSp>
        <p:nvCxnSpPr>
          <p:cNvPr id="23" name="Straight Connector 22"/>
          <p:cNvCxnSpPr/>
          <p:nvPr/>
        </p:nvCxnSpPr>
        <p:spPr>
          <a:xfrm>
            <a:off x="799052" y="5841268"/>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816142"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968504" y="1700808"/>
            <a:ext cx="824778" cy="369332"/>
          </a:xfrm>
          <a:prstGeom prst="rect">
            <a:avLst/>
          </a:prstGeom>
          <a:noFill/>
        </p:spPr>
        <p:txBody>
          <a:bodyPr wrap="none" rtlCol="0">
            <a:spAutoFit/>
          </a:bodyPr>
          <a:lstStyle/>
          <a:p>
            <a:r>
              <a:rPr lang="en-US" dirty="0"/>
              <a:t>Day </a:t>
            </a:r>
            <a:r>
              <a:rPr lang="en-US" dirty="0" smtClean="0"/>
              <a:t>12</a:t>
            </a:r>
            <a:endParaRPr lang="en-US" dirty="0"/>
          </a:p>
        </p:txBody>
      </p:sp>
      <p:cxnSp>
        <p:nvCxnSpPr>
          <p:cNvPr id="30" name="Straight Connector 29"/>
          <p:cNvCxnSpPr/>
          <p:nvPr/>
        </p:nvCxnSpPr>
        <p:spPr>
          <a:xfrm>
            <a:off x="5683038"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835400" y="1700808"/>
            <a:ext cx="824778" cy="369332"/>
          </a:xfrm>
          <a:prstGeom prst="rect">
            <a:avLst/>
          </a:prstGeom>
          <a:noFill/>
        </p:spPr>
        <p:txBody>
          <a:bodyPr wrap="none" rtlCol="0">
            <a:spAutoFit/>
          </a:bodyPr>
          <a:lstStyle/>
          <a:p>
            <a:r>
              <a:rPr lang="en-US" dirty="0"/>
              <a:t>Day </a:t>
            </a:r>
            <a:r>
              <a:rPr lang="en-US" dirty="0" smtClean="0"/>
              <a:t>15</a:t>
            </a:r>
            <a:endParaRPr lang="en-US" dirty="0"/>
          </a:p>
        </p:txBody>
      </p:sp>
      <p:cxnSp>
        <p:nvCxnSpPr>
          <p:cNvPr id="32" name="Straight Connector 31"/>
          <p:cNvCxnSpPr/>
          <p:nvPr/>
        </p:nvCxnSpPr>
        <p:spPr>
          <a:xfrm>
            <a:off x="6549934"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702296" y="1700808"/>
            <a:ext cx="824778" cy="369332"/>
          </a:xfrm>
          <a:prstGeom prst="rect">
            <a:avLst/>
          </a:prstGeom>
          <a:noFill/>
        </p:spPr>
        <p:txBody>
          <a:bodyPr wrap="none" rtlCol="0">
            <a:spAutoFit/>
          </a:bodyPr>
          <a:lstStyle/>
          <a:p>
            <a:r>
              <a:rPr lang="en-US" dirty="0"/>
              <a:t>Day </a:t>
            </a:r>
            <a:r>
              <a:rPr lang="en-US" dirty="0" smtClean="0"/>
              <a:t>18</a:t>
            </a:r>
            <a:endParaRPr lang="en-US" dirty="0"/>
          </a:p>
        </p:txBody>
      </p:sp>
      <p:cxnSp>
        <p:nvCxnSpPr>
          <p:cNvPr id="34" name="Straight Connector 33"/>
          <p:cNvCxnSpPr/>
          <p:nvPr/>
        </p:nvCxnSpPr>
        <p:spPr>
          <a:xfrm>
            <a:off x="7416830"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569192" y="1700808"/>
            <a:ext cx="824778" cy="369332"/>
          </a:xfrm>
          <a:prstGeom prst="rect">
            <a:avLst/>
          </a:prstGeom>
          <a:noFill/>
        </p:spPr>
        <p:txBody>
          <a:bodyPr wrap="none" rtlCol="0">
            <a:spAutoFit/>
          </a:bodyPr>
          <a:lstStyle/>
          <a:p>
            <a:r>
              <a:rPr lang="en-US" dirty="0"/>
              <a:t>Day </a:t>
            </a:r>
            <a:r>
              <a:rPr lang="en-US" dirty="0" smtClean="0"/>
              <a:t>21</a:t>
            </a:r>
            <a:endParaRPr lang="en-US" dirty="0"/>
          </a:p>
        </p:txBody>
      </p:sp>
      <p:cxnSp>
        <p:nvCxnSpPr>
          <p:cNvPr id="36" name="Straight Connector 35"/>
          <p:cNvCxnSpPr/>
          <p:nvPr/>
        </p:nvCxnSpPr>
        <p:spPr>
          <a:xfrm>
            <a:off x="8283726"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436088" y="1700808"/>
            <a:ext cx="824778" cy="369332"/>
          </a:xfrm>
          <a:prstGeom prst="rect">
            <a:avLst/>
          </a:prstGeom>
          <a:noFill/>
        </p:spPr>
        <p:txBody>
          <a:bodyPr wrap="none" rtlCol="0">
            <a:spAutoFit/>
          </a:bodyPr>
          <a:lstStyle/>
          <a:p>
            <a:r>
              <a:rPr lang="en-US" dirty="0"/>
              <a:t>Day </a:t>
            </a:r>
            <a:r>
              <a:rPr lang="en-US" dirty="0" smtClean="0"/>
              <a:t>24</a:t>
            </a:r>
            <a:endParaRPr lang="en-US" dirty="0"/>
          </a:p>
        </p:txBody>
      </p:sp>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2115" y="1626117"/>
            <a:ext cx="307064" cy="172979"/>
          </a:xfrm>
          <a:prstGeom prst="rect">
            <a:avLst/>
          </a:prstGeom>
        </p:spPr>
      </p:pic>
      <p:pic>
        <p:nvPicPr>
          <p:cNvPr id="39" name="Picture 3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82" y="1626117"/>
            <a:ext cx="307064" cy="172979"/>
          </a:xfrm>
          <a:prstGeom prst="rect">
            <a:avLst/>
          </a:prstGeom>
        </p:spPr>
      </p:pic>
      <p:sp>
        <p:nvSpPr>
          <p:cNvPr id="24" name="Title 1"/>
          <p:cNvSpPr txBox="1">
            <a:spLocks/>
          </p:cNvSpPr>
          <p:nvPr/>
        </p:nvSpPr>
        <p:spPr>
          <a:xfrm>
            <a:off x="577220" y="489620"/>
            <a:ext cx="8229600" cy="566936"/>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1600" dirty="0" smtClean="0"/>
              <a:t>Standard mode requires days </a:t>
            </a:r>
            <a:r>
              <a:rPr lang="en-US" sz="1600" dirty="0"/>
              <a:t>9, 12, 15, and 18 </a:t>
            </a:r>
            <a:r>
              <a:rPr lang="en-US" sz="1600" dirty="0" smtClean="0"/>
              <a:t>only</a:t>
            </a:r>
            <a:endParaRPr lang="en-US" sz="1600" dirty="0"/>
          </a:p>
        </p:txBody>
      </p:sp>
    </p:spTree>
    <p:extLst>
      <p:ext uri="{BB962C8B-B14F-4D97-AF65-F5344CB8AC3E}">
        <p14:creationId xmlns:p14="http://schemas.microsoft.com/office/powerpoint/2010/main" val="39236588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76672"/>
            <a:ext cx="9144000" cy="5166360"/>
          </a:xfrm>
          <a:prstGeom prst="rect">
            <a:avLst/>
          </a:prstGeom>
        </p:spPr>
      </p:pic>
      <p:sp>
        <p:nvSpPr>
          <p:cNvPr id="6" name="TextBox 5"/>
          <p:cNvSpPr txBox="1"/>
          <p:nvPr/>
        </p:nvSpPr>
        <p:spPr>
          <a:xfrm>
            <a:off x="35496" y="5661248"/>
            <a:ext cx="6372200" cy="523220"/>
          </a:xfrm>
          <a:prstGeom prst="rect">
            <a:avLst/>
          </a:prstGeom>
          <a:noFill/>
        </p:spPr>
        <p:txBody>
          <a:bodyPr wrap="square" rtlCol="0">
            <a:spAutoFit/>
          </a:bodyPr>
          <a:lstStyle/>
          <a:p>
            <a:r>
              <a:rPr lang="en-NZ" sz="1400" dirty="0" smtClean="0">
                <a:solidFill>
                  <a:schemeClr val="bg1"/>
                </a:solidFill>
              </a:rPr>
              <a:t>The boards should </a:t>
            </a:r>
            <a:r>
              <a:rPr lang="en-NZ" sz="1400" dirty="0">
                <a:solidFill>
                  <a:schemeClr val="bg1"/>
                </a:solidFill>
              </a:rPr>
              <a:t>be </a:t>
            </a:r>
            <a:r>
              <a:rPr lang="en-NZ" sz="1400" dirty="0" smtClean="0">
                <a:solidFill>
                  <a:schemeClr val="bg1"/>
                </a:solidFill>
              </a:rPr>
              <a:t>set up </a:t>
            </a:r>
            <a:r>
              <a:rPr lang="en-NZ" sz="1400" dirty="0">
                <a:solidFill>
                  <a:schemeClr val="bg1"/>
                </a:solidFill>
              </a:rPr>
              <a:t>as </a:t>
            </a:r>
            <a:r>
              <a:rPr lang="en-NZ" sz="1400" dirty="0" smtClean="0">
                <a:solidFill>
                  <a:schemeClr val="bg1"/>
                </a:solidFill>
              </a:rPr>
              <a:t>indicated. Tickets S1 – S11 should be placed in the column indicated “Start at” on the ticket. For example, S1 starts at Ready to Deploy:</a:t>
            </a:r>
          </a:p>
        </p:txBody>
      </p:sp>
      <p:sp>
        <p:nvSpPr>
          <p:cNvPr id="11" name="TextBox 10"/>
          <p:cNvSpPr txBox="1"/>
          <p:nvPr/>
        </p:nvSpPr>
        <p:spPr>
          <a:xfrm>
            <a:off x="33672" y="6218148"/>
            <a:ext cx="9002824" cy="523220"/>
          </a:xfrm>
          <a:prstGeom prst="rect">
            <a:avLst/>
          </a:prstGeom>
          <a:noFill/>
        </p:spPr>
        <p:txBody>
          <a:bodyPr wrap="square" rtlCol="0">
            <a:spAutoFit/>
          </a:bodyPr>
          <a:lstStyle/>
          <a:p>
            <a:r>
              <a:rPr lang="en-NZ" sz="1400" dirty="0" smtClean="0">
                <a:solidFill>
                  <a:schemeClr val="bg1"/>
                </a:solidFill>
              </a:rPr>
              <a:t>Remaining tickets should be stacked in the designated areas to the left of the board. The </a:t>
            </a:r>
            <a:r>
              <a:rPr lang="en-NZ" sz="1400" dirty="0">
                <a:solidFill>
                  <a:schemeClr val="bg1"/>
                </a:solidFill>
              </a:rPr>
              <a:t>following </a:t>
            </a:r>
            <a:r>
              <a:rPr lang="en-NZ" sz="1400" dirty="0" smtClean="0">
                <a:solidFill>
                  <a:schemeClr val="bg1"/>
                </a:solidFill>
              </a:rPr>
              <a:t>tickets and Event cards are </a:t>
            </a:r>
            <a:r>
              <a:rPr lang="en-NZ" sz="1400" dirty="0">
                <a:solidFill>
                  <a:schemeClr val="bg1"/>
                </a:solidFill>
              </a:rPr>
              <a:t>not used in </a:t>
            </a:r>
            <a:r>
              <a:rPr lang="en-NZ" sz="1400" dirty="0" smtClean="0">
                <a:solidFill>
                  <a:schemeClr val="bg1"/>
                </a:solidFill>
              </a:rPr>
              <a:t>Standard mode: orange Fixed </a:t>
            </a:r>
            <a:r>
              <a:rPr lang="en-NZ" sz="1400" dirty="0">
                <a:solidFill>
                  <a:schemeClr val="bg1"/>
                </a:solidFill>
              </a:rPr>
              <a:t>Delivery Date ticket </a:t>
            </a:r>
            <a:r>
              <a:rPr lang="en-NZ" sz="1400" dirty="0" smtClean="0">
                <a:solidFill>
                  <a:schemeClr val="bg1"/>
                </a:solidFill>
              </a:rPr>
              <a:t>F2, Event Cards 19 - 24.</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2811" y="5739963"/>
            <a:ext cx="2323989" cy="339623"/>
          </a:xfrm>
          <a:prstGeom prst="rect">
            <a:avLst/>
          </a:prstGeom>
        </p:spPr>
      </p:pic>
      <p:sp>
        <p:nvSpPr>
          <p:cNvPr id="14" name="Oval 13"/>
          <p:cNvSpPr/>
          <p:nvPr/>
        </p:nvSpPr>
        <p:spPr>
          <a:xfrm>
            <a:off x="6369651" y="5661248"/>
            <a:ext cx="1584176" cy="484969"/>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 name="Title 1"/>
          <p:cNvSpPr txBox="1">
            <a:spLocks/>
          </p:cNvSpPr>
          <p:nvPr/>
        </p:nvSpPr>
        <p:spPr>
          <a:xfrm>
            <a:off x="457200" y="-99392"/>
            <a:ext cx="8229600" cy="7109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NZ" dirty="0" smtClean="0"/>
              <a:t>Board Setup</a:t>
            </a:r>
            <a:endParaRPr lang="en-NZ" dirty="0"/>
          </a:p>
        </p:txBody>
      </p:sp>
    </p:spTree>
    <p:extLst>
      <p:ext uri="{BB962C8B-B14F-4D97-AF65-F5344CB8AC3E}">
        <p14:creationId xmlns:p14="http://schemas.microsoft.com/office/powerpoint/2010/main" val="236445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14"/>
                                        </p:tgtEl>
                                        <p:attrNameLst>
                                          <p:attrName>style.visibility</p:attrName>
                                        </p:attrNameLst>
                                      </p:cBhvr>
                                      <p:to>
                                        <p:strVal val="visible"/>
                                      </p:to>
                                    </p:set>
                                    <p:animEffect transition="in" filter="wedge">
                                      <p:cBhvr>
                                        <p:cTn id="7" dur="2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2352" y="6021288"/>
            <a:ext cx="8579296" cy="523220"/>
          </a:xfrm>
          <a:prstGeom prst="rect">
            <a:avLst/>
          </a:prstGeom>
          <a:noFill/>
        </p:spPr>
        <p:txBody>
          <a:bodyPr wrap="square" rtlCol="0">
            <a:spAutoFit/>
          </a:bodyPr>
          <a:lstStyle/>
          <a:p>
            <a:r>
              <a:rPr lang="en-NZ" sz="1400" dirty="0" smtClean="0">
                <a:solidFill>
                  <a:schemeClr val="bg1"/>
                </a:solidFill>
              </a:rPr>
              <a:t>The components of the game should be laid out as shown.</a:t>
            </a:r>
          </a:p>
          <a:p>
            <a:r>
              <a:rPr lang="en-NZ" sz="1400" dirty="0" smtClean="0">
                <a:solidFill>
                  <a:schemeClr val="bg1"/>
                </a:solidFill>
              </a:rPr>
              <a:t>It is important that the </a:t>
            </a:r>
            <a:r>
              <a:rPr lang="en-NZ" sz="1400" dirty="0" err="1" smtClean="0">
                <a:solidFill>
                  <a:schemeClr val="bg1"/>
                </a:solidFill>
              </a:rPr>
              <a:t>colored</a:t>
            </a:r>
            <a:r>
              <a:rPr lang="en-NZ" sz="1400" dirty="0" smtClean="0">
                <a:solidFill>
                  <a:schemeClr val="bg1"/>
                </a:solidFill>
              </a:rPr>
              <a:t> marker pens are placed with the correct charts.</a:t>
            </a:r>
            <a:endParaRPr lang="en-NZ" sz="1400" dirty="0">
              <a:solidFill>
                <a:schemeClr val="bg1"/>
              </a:solidFill>
            </a:endParaRPr>
          </a:p>
        </p:txBody>
      </p:sp>
      <p:sp>
        <p:nvSpPr>
          <p:cNvPr id="5" name="Title 1"/>
          <p:cNvSpPr txBox="1">
            <a:spLocks/>
          </p:cNvSpPr>
          <p:nvPr/>
        </p:nvSpPr>
        <p:spPr>
          <a:xfrm>
            <a:off x="467544" y="-99392"/>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NZ" dirty="0" smtClean="0"/>
              <a:t>Component Setup</a:t>
            </a:r>
            <a:endParaRPr lang="en-NZ"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80728"/>
            <a:ext cx="9144000" cy="4653280"/>
          </a:xfrm>
          <a:prstGeom prst="rect">
            <a:avLst/>
          </a:prstGeom>
        </p:spPr>
      </p:pic>
    </p:spTree>
    <p:extLst>
      <p:ext uri="{BB962C8B-B14F-4D97-AF65-F5344CB8AC3E}">
        <p14:creationId xmlns:p14="http://schemas.microsoft.com/office/powerpoint/2010/main" val="18820648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5445225"/>
            <a:ext cx="9144000" cy="864095"/>
          </a:xfrm>
          <a:prstGeom prst="rect">
            <a:avLst/>
          </a:prstGeom>
          <a:solidFill>
            <a:srgbClr val="E8FF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92862" y="5445226"/>
            <a:ext cx="6696744" cy="864094"/>
          </a:xfrm>
        </p:spPr>
        <p:txBody>
          <a:bodyPr>
            <a:normAutofit/>
          </a:bodyPr>
          <a:lstStyle/>
          <a:p>
            <a:pPr algn="l"/>
            <a:r>
              <a:rPr lang="en-US" sz="2400" baseline="0" dirty="0" smtClean="0">
                <a:solidFill>
                  <a:schemeClr val="tx1"/>
                </a:solidFill>
              </a:rPr>
              <a:t>Game Instructions: </a:t>
            </a:r>
            <a:r>
              <a:rPr lang="en-US" sz="2400" dirty="0" smtClean="0">
                <a:solidFill>
                  <a:schemeClr val="tx1"/>
                </a:solidFill>
              </a:rPr>
              <a:t>Standard and Advanced Modes </a:t>
            </a:r>
            <a:endParaRPr lang="en-US" sz="2400" dirty="0">
              <a:solidFill>
                <a:schemeClr val="tx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836712"/>
            <a:ext cx="6516216" cy="437129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617" y="5600313"/>
            <a:ext cx="479121" cy="26990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5616" y="5918855"/>
            <a:ext cx="479121" cy="269905"/>
          </a:xfrm>
          <a:prstGeom prst="rect">
            <a:avLst/>
          </a:prstGeom>
        </p:spPr>
      </p:pic>
    </p:spTree>
    <p:extLst>
      <p:ext uri="{BB962C8B-B14F-4D97-AF65-F5344CB8AC3E}">
        <p14:creationId xmlns:p14="http://schemas.microsoft.com/office/powerpoint/2010/main" val="2739266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359024"/>
          </a:xfrm>
        </p:spPr>
        <p:txBody>
          <a:bodyPr>
            <a:normAutofit/>
          </a:bodyPr>
          <a:lstStyle/>
          <a:p>
            <a:r>
              <a:rPr lang="en-NZ" sz="4400" dirty="0" smtClean="0"/>
              <a:t>Supplementary Slides</a:t>
            </a:r>
            <a:endParaRPr lang="en-NZ" sz="4400" dirty="0"/>
          </a:p>
        </p:txBody>
      </p:sp>
      <p:sp>
        <p:nvSpPr>
          <p:cNvPr id="3" name="Content Placeholder 2"/>
          <p:cNvSpPr>
            <a:spLocks noGrp="1"/>
          </p:cNvSpPr>
          <p:nvPr>
            <p:ph idx="1"/>
          </p:nvPr>
        </p:nvSpPr>
        <p:spPr>
          <a:xfrm>
            <a:off x="827584" y="1628800"/>
            <a:ext cx="7776864" cy="3866728"/>
          </a:xfrm>
        </p:spPr>
        <p:txBody>
          <a:bodyPr>
            <a:normAutofit/>
          </a:bodyPr>
          <a:lstStyle/>
          <a:p>
            <a:pPr marL="0" indent="0">
              <a:spcBef>
                <a:spcPts val="2400"/>
              </a:spcBef>
              <a:buNone/>
            </a:pPr>
            <a:r>
              <a:rPr lang="en-NZ" sz="2400" dirty="0" smtClean="0"/>
              <a:t>The next few slides introduce some key concepts. You might want to skip them if the concepts are already understood.</a:t>
            </a:r>
          </a:p>
          <a:p>
            <a:pPr marL="0" indent="0">
              <a:spcBef>
                <a:spcPts val="2400"/>
              </a:spcBef>
              <a:buNone/>
            </a:pPr>
            <a:r>
              <a:rPr lang="en-NZ" sz="2400" dirty="0" smtClean="0"/>
              <a:t>The concepts are:</a:t>
            </a:r>
          </a:p>
          <a:p>
            <a:pPr>
              <a:spcBef>
                <a:spcPts val="2400"/>
              </a:spcBef>
            </a:pPr>
            <a:r>
              <a:rPr lang="en-NZ" sz="2400" dirty="0" smtClean="0"/>
              <a:t>Costs associated with long cycle time</a:t>
            </a:r>
          </a:p>
          <a:p>
            <a:pPr>
              <a:spcBef>
                <a:spcPts val="2400"/>
              </a:spcBef>
            </a:pPr>
            <a:r>
              <a:rPr lang="en-NZ" sz="2400" dirty="0" smtClean="0"/>
              <a:t>W. Edwards Deming, who is referred to in the game</a:t>
            </a:r>
          </a:p>
          <a:p>
            <a:pPr>
              <a:spcBef>
                <a:spcPts val="2400"/>
              </a:spcBef>
            </a:pPr>
            <a:r>
              <a:rPr lang="en-NZ" sz="2400" dirty="0"/>
              <a:t>The basic mechanics of </a:t>
            </a:r>
            <a:r>
              <a:rPr lang="en-NZ" sz="2400" dirty="0" err="1"/>
              <a:t>Kanban</a:t>
            </a:r>
            <a:endParaRPr lang="en-NZ" sz="2400" dirty="0"/>
          </a:p>
          <a:p>
            <a:pPr marL="0" indent="0">
              <a:spcBef>
                <a:spcPts val="2400"/>
              </a:spcBef>
              <a:buNone/>
            </a:pPr>
            <a:endParaRPr lang="en-NZ" sz="2400" dirty="0"/>
          </a:p>
        </p:txBody>
      </p:sp>
      <p:sp>
        <p:nvSpPr>
          <p:cNvPr id="4" name="TextBox 3">
            <a:hlinkClick r:id="rId2" action="ppaction://hlinksldjump"/>
          </p:cNvPr>
          <p:cNvSpPr txBox="1"/>
          <p:nvPr/>
        </p:nvSpPr>
        <p:spPr>
          <a:xfrm>
            <a:off x="3923928" y="5805264"/>
            <a:ext cx="1544012" cy="338554"/>
          </a:xfrm>
          <a:prstGeom prst="rect">
            <a:avLst/>
          </a:prstGeom>
          <a:solidFill>
            <a:srgbClr val="0000FF"/>
          </a:solidFill>
          <a:effectLst>
            <a:glow rad="101600">
              <a:srgbClr val="0000FF"/>
            </a:glow>
            <a:softEdge rad="0"/>
          </a:effectLst>
        </p:spPr>
        <p:txBody>
          <a:bodyPr wrap="none" rtlCol="0">
            <a:spAutoFit/>
          </a:bodyPr>
          <a:lstStyle/>
          <a:p>
            <a:pPr marL="0" lvl="1">
              <a:spcBef>
                <a:spcPts val="400"/>
              </a:spcBef>
            </a:pPr>
            <a:r>
              <a:rPr lang="en-US" sz="1600" dirty="0" smtClean="0">
                <a:solidFill>
                  <a:schemeClr val="bg1"/>
                </a:solidFill>
              </a:rPr>
              <a:t>Skip these slides</a:t>
            </a:r>
            <a:endParaRPr lang="en-US" sz="1200" dirty="0" smtClean="0">
              <a:solidFill>
                <a:schemeClr val="bg1"/>
              </a:solidFill>
            </a:endParaRPr>
          </a:p>
        </p:txBody>
      </p:sp>
    </p:spTree>
    <p:extLst>
      <p:ext uri="{BB962C8B-B14F-4D97-AF65-F5344CB8AC3E}">
        <p14:creationId xmlns:p14="http://schemas.microsoft.com/office/powerpoint/2010/main" val="20526216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25760"/>
            <a:ext cx="8229600" cy="854968"/>
          </a:xfrm>
        </p:spPr>
        <p:txBody>
          <a:bodyPr>
            <a:normAutofit/>
          </a:bodyPr>
          <a:lstStyle/>
          <a:p>
            <a:pPr algn="l"/>
            <a:r>
              <a:rPr lang="en-US" sz="2800" dirty="0" smtClean="0"/>
              <a:t>Examples of Costs Resulting from Long Cycle Time</a:t>
            </a:r>
            <a:endParaRPr lang="en-US" sz="2800" dirty="0"/>
          </a:p>
        </p:txBody>
      </p:sp>
      <p:sp>
        <p:nvSpPr>
          <p:cNvPr id="3" name="Rectangle 2"/>
          <p:cNvSpPr/>
          <p:nvPr/>
        </p:nvSpPr>
        <p:spPr>
          <a:xfrm>
            <a:off x="179512" y="980728"/>
            <a:ext cx="8784976" cy="3888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7" name="Picture 8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8916" y="2789879"/>
            <a:ext cx="417197" cy="128368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61062" y="2837722"/>
            <a:ext cx="421875" cy="139218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0312" y="2789879"/>
            <a:ext cx="492188" cy="1638281"/>
          </a:xfrm>
          <a:prstGeom prst="rect">
            <a:avLst/>
          </a:prstGeom>
        </p:spPr>
      </p:pic>
      <p:sp>
        <p:nvSpPr>
          <p:cNvPr id="36" name="TextBox 35"/>
          <p:cNvSpPr txBox="1"/>
          <p:nvPr/>
        </p:nvSpPr>
        <p:spPr>
          <a:xfrm>
            <a:off x="1167916" y="4428160"/>
            <a:ext cx="869277" cy="369332"/>
          </a:xfrm>
          <a:prstGeom prst="rect">
            <a:avLst/>
          </a:prstGeom>
          <a:noFill/>
        </p:spPr>
        <p:txBody>
          <a:bodyPr wrap="none" rtlCol="0">
            <a:spAutoFit/>
          </a:bodyPr>
          <a:lstStyle/>
          <a:p>
            <a:r>
              <a:rPr lang="en-US" dirty="0" smtClean="0"/>
              <a:t>Analyst</a:t>
            </a:r>
            <a:endParaRPr lang="en-US" dirty="0"/>
          </a:p>
        </p:txBody>
      </p:sp>
      <p:sp>
        <p:nvSpPr>
          <p:cNvPr id="37" name="TextBox 36"/>
          <p:cNvSpPr txBox="1"/>
          <p:nvPr/>
        </p:nvSpPr>
        <p:spPr>
          <a:xfrm>
            <a:off x="3843810" y="4428160"/>
            <a:ext cx="1151084" cy="369332"/>
          </a:xfrm>
          <a:prstGeom prst="rect">
            <a:avLst/>
          </a:prstGeom>
          <a:noFill/>
        </p:spPr>
        <p:txBody>
          <a:bodyPr wrap="none" rtlCol="0">
            <a:spAutoFit/>
          </a:bodyPr>
          <a:lstStyle/>
          <a:p>
            <a:r>
              <a:rPr lang="en-US" dirty="0" smtClean="0"/>
              <a:t>Developer</a:t>
            </a:r>
            <a:endParaRPr lang="en-US" dirty="0"/>
          </a:p>
        </p:txBody>
      </p:sp>
      <p:sp>
        <p:nvSpPr>
          <p:cNvPr id="38" name="TextBox 37"/>
          <p:cNvSpPr txBox="1"/>
          <p:nvPr/>
        </p:nvSpPr>
        <p:spPr>
          <a:xfrm>
            <a:off x="7308304" y="4428160"/>
            <a:ext cx="748988" cy="369332"/>
          </a:xfrm>
          <a:prstGeom prst="rect">
            <a:avLst/>
          </a:prstGeom>
          <a:noFill/>
        </p:spPr>
        <p:txBody>
          <a:bodyPr wrap="none" rtlCol="0">
            <a:spAutoFit/>
          </a:bodyPr>
          <a:lstStyle/>
          <a:p>
            <a:r>
              <a:rPr lang="en-US" dirty="0" smtClean="0"/>
              <a:t>Tester</a:t>
            </a:r>
            <a:endParaRPr lang="en-US" dirty="0"/>
          </a:p>
        </p:txBody>
      </p:sp>
      <p:sp>
        <p:nvSpPr>
          <p:cNvPr id="57" name="Rectangle 56"/>
          <p:cNvSpPr/>
          <p:nvPr/>
        </p:nvSpPr>
        <p:spPr>
          <a:xfrm>
            <a:off x="354726" y="1851844"/>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404215" y="1916312"/>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453704" y="1980780"/>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503193" y="2045248"/>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552682" y="2109716"/>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602171" y="2174184"/>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651660" y="2238652"/>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701149" y="2303120"/>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922871" y="3068960"/>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922871" y="3535275"/>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3382034" y="1847696"/>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3431523" y="1912164"/>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3481012" y="1976632"/>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3530501" y="2041100"/>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3579990" y="2105568"/>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3629479" y="2170036"/>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p:cNvSpPr/>
          <p:nvPr/>
        </p:nvSpPr>
        <p:spPr>
          <a:xfrm>
            <a:off x="3678968" y="2234504"/>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a:off x="3728457" y="2298972"/>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3777946" y="2363440"/>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3827439" y="2427909"/>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6409342" y="1843548"/>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6458831" y="1908016"/>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6508320" y="1972484"/>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6557809" y="2036952"/>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6607298" y="2101420"/>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6656787" y="2165888"/>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6706276" y="2230356"/>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6755765" y="2294824"/>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6805254" y="2359292"/>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6917849" y="3465003"/>
            <a:ext cx="360040" cy="288032"/>
          </a:xfrm>
          <a:prstGeom prst="rect">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8" name="Group 97"/>
          <p:cNvGrpSpPr/>
          <p:nvPr/>
        </p:nvGrpSpPr>
        <p:grpSpPr>
          <a:xfrm>
            <a:off x="1832100" y="1259364"/>
            <a:ext cx="1027525" cy="1825807"/>
            <a:chOff x="1832100" y="1259364"/>
            <a:chExt cx="1027525" cy="1825807"/>
          </a:xfrm>
        </p:grpSpPr>
        <p:pic>
          <p:nvPicPr>
            <p:cNvPr id="88" name="Picture 8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9342" y="1259364"/>
              <a:ext cx="333039" cy="1221145"/>
            </a:xfrm>
            <a:prstGeom prst="rect">
              <a:avLst/>
            </a:prstGeom>
          </p:spPr>
        </p:pic>
        <p:sp>
          <p:nvSpPr>
            <p:cNvPr id="89" name="TextBox 88"/>
            <p:cNvSpPr txBox="1"/>
            <p:nvPr/>
          </p:nvSpPr>
          <p:spPr>
            <a:xfrm>
              <a:off x="1832100" y="2438840"/>
              <a:ext cx="1027525" cy="646331"/>
            </a:xfrm>
            <a:prstGeom prst="rect">
              <a:avLst/>
            </a:prstGeom>
            <a:noFill/>
          </p:spPr>
          <p:txBody>
            <a:bodyPr wrap="none" rtlCol="0">
              <a:spAutoFit/>
            </a:bodyPr>
            <a:lstStyle/>
            <a:p>
              <a:pPr algn="ctr"/>
              <a:r>
                <a:rPr lang="en-US" dirty="0" smtClean="0"/>
                <a:t>Project</a:t>
              </a:r>
            </a:p>
            <a:p>
              <a:pPr algn="ctr"/>
              <a:r>
                <a:rPr lang="en-US" dirty="0" smtClean="0"/>
                <a:t>Manager</a:t>
              </a:r>
              <a:endParaRPr lang="en-US" dirty="0"/>
            </a:p>
          </p:txBody>
        </p:sp>
      </p:grpSp>
      <p:sp>
        <p:nvSpPr>
          <p:cNvPr id="90" name="Rounded Rectangular Callout 89"/>
          <p:cNvSpPr/>
          <p:nvPr/>
        </p:nvSpPr>
        <p:spPr>
          <a:xfrm>
            <a:off x="7380313" y="1700808"/>
            <a:ext cx="1584176" cy="859755"/>
          </a:xfrm>
          <a:prstGeom prst="wedgeRoundRectCallout">
            <a:avLst>
              <a:gd name="adj1" fmla="val -28436"/>
              <a:gd name="adj2" fmla="val 7041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Can you take a look at this? I think it’s a defect.</a:t>
            </a:r>
            <a:endParaRPr lang="en-US" sz="1400" dirty="0">
              <a:solidFill>
                <a:schemeClr val="tx1"/>
              </a:solidFill>
            </a:endParaRPr>
          </a:p>
        </p:txBody>
      </p:sp>
      <p:sp>
        <p:nvSpPr>
          <p:cNvPr id="91" name="TextBox 90"/>
          <p:cNvSpPr txBox="1"/>
          <p:nvPr/>
        </p:nvSpPr>
        <p:spPr>
          <a:xfrm>
            <a:off x="6733646" y="3424459"/>
            <a:ext cx="404278" cy="523220"/>
          </a:xfrm>
          <a:prstGeom prst="rect">
            <a:avLst/>
          </a:prstGeom>
          <a:noFill/>
        </p:spPr>
        <p:txBody>
          <a:bodyPr wrap="none" rtlCol="0">
            <a:spAutoFit/>
            <a:scene3d>
              <a:camera prst="orthographicFront"/>
              <a:lightRig rig="threePt" dir="t"/>
            </a:scene3d>
            <a:sp3d extrusionH="57150">
              <a:bevelT w="82550" h="38100" prst="coolSlant"/>
            </a:sp3d>
          </a:bodyPr>
          <a:lstStyle/>
          <a:p>
            <a:r>
              <a:rPr lang="en-US" sz="2800" b="1" dirty="0" smtClean="0">
                <a:solidFill>
                  <a:srgbClr val="FF0000"/>
                </a:solidFill>
                <a:latin typeface="Arial Black" pitchFamily="34" charset="0"/>
              </a:rPr>
              <a:t>?</a:t>
            </a:r>
            <a:endParaRPr lang="en-US" sz="2800" b="1" dirty="0">
              <a:solidFill>
                <a:srgbClr val="FF0000"/>
              </a:solidFill>
              <a:latin typeface="Arial Black" pitchFamily="34" charset="0"/>
            </a:endParaRPr>
          </a:p>
        </p:txBody>
      </p:sp>
      <p:sp>
        <p:nvSpPr>
          <p:cNvPr id="92" name="Rounded Rectangular Callout 91"/>
          <p:cNvSpPr/>
          <p:nvPr/>
        </p:nvSpPr>
        <p:spPr>
          <a:xfrm>
            <a:off x="4283968" y="1700809"/>
            <a:ext cx="1872208" cy="946516"/>
          </a:xfrm>
          <a:prstGeom prst="wedgeRoundRectCallout">
            <a:avLst>
              <a:gd name="adj1" fmla="val -28436"/>
              <a:gd name="adj2" fmla="val 7041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But I worked on that three weeks ago! I’ll have to read through the code again.</a:t>
            </a:r>
            <a:endParaRPr lang="en-US" sz="1400" dirty="0">
              <a:solidFill>
                <a:schemeClr val="tx1"/>
              </a:solidFill>
            </a:endParaRPr>
          </a:p>
        </p:txBody>
      </p:sp>
      <p:sp>
        <p:nvSpPr>
          <p:cNvPr id="93" name="TextBox 92"/>
          <p:cNvSpPr txBox="1"/>
          <p:nvPr/>
        </p:nvSpPr>
        <p:spPr>
          <a:xfrm>
            <a:off x="6724028" y="3211913"/>
            <a:ext cx="423514" cy="523220"/>
          </a:xfrm>
          <a:prstGeom prst="rect">
            <a:avLst/>
          </a:prstGeom>
          <a:noFill/>
        </p:spPr>
        <p:txBody>
          <a:bodyPr wrap="none" rtlCol="0">
            <a:spAutoFit/>
            <a:scene3d>
              <a:camera prst="orthographicFront"/>
              <a:lightRig rig="threePt" dir="t"/>
            </a:scene3d>
            <a:sp3d extrusionH="57150">
              <a:bevelT w="82550" h="38100" prst="coolSlant"/>
            </a:sp3d>
          </a:bodyPr>
          <a:lstStyle/>
          <a:p>
            <a:r>
              <a:rPr lang="en-US" sz="2800" b="1" dirty="0" smtClean="0">
                <a:solidFill>
                  <a:srgbClr val="FF0000"/>
                </a:solidFill>
                <a:latin typeface="Arial Black" pitchFamily="34" charset="0"/>
              </a:rPr>
              <a:t>x</a:t>
            </a:r>
            <a:endParaRPr lang="en-US" sz="2800" b="1" dirty="0">
              <a:solidFill>
                <a:srgbClr val="FF0000"/>
              </a:solidFill>
              <a:latin typeface="Arial Black" pitchFamily="34" charset="0"/>
            </a:endParaRPr>
          </a:p>
        </p:txBody>
      </p:sp>
      <p:sp>
        <p:nvSpPr>
          <p:cNvPr id="94" name="Rounded Rectangular Callout 93"/>
          <p:cNvSpPr/>
          <p:nvPr/>
        </p:nvSpPr>
        <p:spPr>
          <a:xfrm>
            <a:off x="4283968" y="1692630"/>
            <a:ext cx="1872208" cy="946516"/>
          </a:xfrm>
          <a:prstGeom prst="wedgeRoundRectCallout">
            <a:avLst>
              <a:gd name="adj1" fmla="val -28436"/>
              <a:gd name="adj2" fmla="val 7041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Yes, it’s a defect, and I’ve built all this other stuff on top of it!</a:t>
            </a:r>
            <a:endParaRPr lang="en-US" sz="1400" dirty="0">
              <a:solidFill>
                <a:schemeClr val="tx1"/>
              </a:solidFill>
            </a:endParaRPr>
          </a:p>
        </p:txBody>
      </p:sp>
      <p:sp>
        <p:nvSpPr>
          <p:cNvPr id="95" name="TextBox 94"/>
          <p:cNvSpPr txBox="1"/>
          <p:nvPr/>
        </p:nvSpPr>
        <p:spPr>
          <a:xfrm>
            <a:off x="6314315" y="1682065"/>
            <a:ext cx="423514" cy="523220"/>
          </a:xfrm>
          <a:prstGeom prst="rect">
            <a:avLst/>
          </a:prstGeom>
          <a:noFill/>
        </p:spPr>
        <p:txBody>
          <a:bodyPr wrap="none" rtlCol="0">
            <a:spAutoFit/>
            <a:scene3d>
              <a:camera prst="orthographicFront"/>
              <a:lightRig rig="threePt" dir="t"/>
            </a:scene3d>
            <a:sp3d extrusionH="57150">
              <a:bevelT w="82550" h="38100" prst="coolSlant"/>
            </a:sp3d>
          </a:bodyPr>
          <a:lstStyle/>
          <a:p>
            <a:r>
              <a:rPr lang="en-US" sz="2800" b="1" dirty="0" smtClean="0">
                <a:solidFill>
                  <a:srgbClr val="FF0000"/>
                </a:solidFill>
                <a:latin typeface="Arial Black" pitchFamily="34" charset="0"/>
              </a:rPr>
              <a:t>x</a:t>
            </a:r>
            <a:endParaRPr lang="en-US" sz="2800" b="1" dirty="0">
              <a:solidFill>
                <a:srgbClr val="FF0000"/>
              </a:solidFill>
              <a:latin typeface="Arial Black" pitchFamily="34" charset="0"/>
            </a:endParaRPr>
          </a:p>
        </p:txBody>
      </p:sp>
      <p:sp>
        <p:nvSpPr>
          <p:cNvPr id="96" name="TextBox 95"/>
          <p:cNvSpPr txBox="1"/>
          <p:nvPr/>
        </p:nvSpPr>
        <p:spPr>
          <a:xfrm>
            <a:off x="6418029" y="1878266"/>
            <a:ext cx="423514" cy="523220"/>
          </a:xfrm>
          <a:prstGeom prst="rect">
            <a:avLst/>
          </a:prstGeom>
          <a:noFill/>
        </p:spPr>
        <p:txBody>
          <a:bodyPr wrap="none" rtlCol="0">
            <a:spAutoFit/>
            <a:scene3d>
              <a:camera prst="orthographicFront"/>
              <a:lightRig rig="threePt" dir="t"/>
            </a:scene3d>
            <a:sp3d extrusionH="57150">
              <a:bevelT w="82550" h="38100" prst="coolSlant"/>
            </a:sp3d>
          </a:bodyPr>
          <a:lstStyle/>
          <a:p>
            <a:r>
              <a:rPr lang="en-US" sz="2800" b="1" dirty="0" smtClean="0">
                <a:solidFill>
                  <a:srgbClr val="FF0000"/>
                </a:solidFill>
                <a:latin typeface="Arial Black" pitchFamily="34" charset="0"/>
              </a:rPr>
              <a:t>x</a:t>
            </a:r>
            <a:endParaRPr lang="en-US" sz="2800" b="1" dirty="0">
              <a:solidFill>
                <a:srgbClr val="FF0000"/>
              </a:solidFill>
              <a:latin typeface="Arial Black" pitchFamily="34" charset="0"/>
            </a:endParaRPr>
          </a:p>
        </p:txBody>
      </p:sp>
      <p:sp>
        <p:nvSpPr>
          <p:cNvPr id="97" name="TextBox 96"/>
          <p:cNvSpPr txBox="1"/>
          <p:nvPr/>
        </p:nvSpPr>
        <p:spPr>
          <a:xfrm>
            <a:off x="6521743" y="2074467"/>
            <a:ext cx="423514" cy="523220"/>
          </a:xfrm>
          <a:prstGeom prst="rect">
            <a:avLst/>
          </a:prstGeom>
          <a:noFill/>
        </p:spPr>
        <p:txBody>
          <a:bodyPr wrap="none" rtlCol="0">
            <a:spAutoFit/>
            <a:scene3d>
              <a:camera prst="orthographicFront"/>
              <a:lightRig rig="threePt" dir="t"/>
            </a:scene3d>
            <a:sp3d extrusionH="57150">
              <a:bevelT w="82550" h="38100" prst="coolSlant"/>
            </a:sp3d>
          </a:bodyPr>
          <a:lstStyle/>
          <a:p>
            <a:r>
              <a:rPr lang="en-US" sz="2800" b="1" dirty="0" smtClean="0">
                <a:solidFill>
                  <a:srgbClr val="FF0000"/>
                </a:solidFill>
                <a:latin typeface="Arial Black" pitchFamily="34" charset="0"/>
              </a:rPr>
              <a:t>x</a:t>
            </a:r>
            <a:endParaRPr lang="en-US" sz="2800" b="1" dirty="0">
              <a:solidFill>
                <a:srgbClr val="FF0000"/>
              </a:solidFill>
              <a:latin typeface="Arial Black" pitchFamily="34" charset="0"/>
            </a:endParaRPr>
          </a:p>
        </p:txBody>
      </p:sp>
      <p:sp>
        <p:nvSpPr>
          <p:cNvPr id="99" name="Rounded Rectangular Callout 98"/>
          <p:cNvSpPr/>
          <p:nvPr/>
        </p:nvSpPr>
        <p:spPr>
          <a:xfrm>
            <a:off x="139907" y="332656"/>
            <a:ext cx="1925968" cy="1121330"/>
          </a:xfrm>
          <a:prstGeom prst="wedgeRoundRectCallout">
            <a:avLst>
              <a:gd name="adj1" fmla="val 45889"/>
              <a:gd name="adj2" fmla="val 61921"/>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I need to know if this estimate you gave me last month is still accurate.</a:t>
            </a:r>
            <a:endParaRPr lang="en-US" sz="1400" dirty="0">
              <a:solidFill>
                <a:schemeClr val="tx1"/>
              </a:solidFill>
            </a:endParaRPr>
          </a:p>
        </p:txBody>
      </p:sp>
      <p:sp>
        <p:nvSpPr>
          <p:cNvPr id="100" name="Rounded Rectangular Callout 99"/>
          <p:cNvSpPr/>
          <p:nvPr/>
        </p:nvSpPr>
        <p:spPr>
          <a:xfrm>
            <a:off x="4278937" y="1696778"/>
            <a:ext cx="1872208" cy="946516"/>
          </a:xfrm>
          <a:prstGeom prst="wedgeRoundRectCallout">
            <a:avLst>
              <a:gd name="adj1" fmla="val -28436"/>
              <a:gd name="adj2" fmla="val 7041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I don’t have time to fix it all properly now. I’ll do a quick fix and tidy it up later.</a:t>
            </a:r>
            <a:endParaRPr lang="en-US" sz="1400" dirty="0">
              <a:solidFill>
                <a:schemeClr val="tx1"/>
              </a:solidFill>
            </a:endParaRPr>
          </a:p>
        </p:txBody>
      </p:sp>
      <p:sp>
        <p:nvSpPr>
          <p:cNvPr id="101" name="Rounded Rectangular Callout 100"/>
          <p:cNvSpPr/>
          <p:nvPr/>
        </p:nvSpPr>
        <p:spPr>
          <a:xfrm>
            <a:off x="4278937" y="1696778"/>
            <a:ext cx="1872208" cy="946516"/>
          </a:xfrm>
          <a:prstGeom prst="wedgeRoundRectCallout">
            <a:avLst>
              <a:gd name="adj1" fmla="val -28436"/>
              <a:gd name="adj2" fmla="val 7041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OK. I’ll get it to you by Monday, I’m in on the weekend anyway.</a:t>
            </a:r>
            <a:endParaRPr lang="en-US" sz="1400" dirty="0">
              <a:solidFill>
                <a:schemeClr val="tx1"/>
              </a:solidFill>
            </a:endParaRPr>
          </a:p>
        </p:txBody>
      </p:sp>
      <p:sp>
        <p:nvSpPr>
          <p:cNvPr id="102" name="Rounded Rectangular Callout 101"/>
          <p:cNvSpPr/>
          <p:nvPr/>
        </p:nvSpPr>
        <p:spPr>
          <a:xfrm>
            <a:off x="4283968" y="1692630"/>
            <a:ext cx="1872208" cy="946516"/>
          </a:xfrm>
          <a:prstGeom prst="wedgeRoundRectCallout">
            <a:avLst>
              <a:gd name="adj1" fmla="val -28436"/>
              <a:gd name="adj2" fmla="val 70417"/>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I don’t think this requirement is valid any more, is it?</a:t>
            </a:r>
            <a:endParaRPr lang="en-US" sz="1400" dirty="0">
              <a:solidFill>
                <a:schemeClr val="tx1"/>
              </a:solidFill>
            </a:endParaRPr>
          </a:p>
        </p:txBody>
      </p:sp>
      <p:sp>
        <p:nvSpPr>
          <p:cNvPr id="103" name="Rounded Rectangular Callout 102"/>
          <p:cNvSpPr/>
          <p:nvPr/>
        </p:nvSpPr>
        <p:spPr>
          <a:xfrm>
            <a:off x="1588527" y="1795554"/>
            <a:ext cx="1872208" cy="946516"/>
          </a:xfrm>
          <a:prstGeom prst="wedgeRoundRectCallout">
            <a:avLst>
              <a:gd name="adj1" fmla="val -36015"/>
              <a:gd name="adj2" fmla="val 6708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I’ll check with Jim when he get’s back. He’s away for a few days.</a:t>
            </a:r>
            <a:endParaRPr lang="en-US" sz="1400" dirty="0">
              <a:solidFill>
                <a:schemeClr val="tx1"/>
              </a:solidFill>
            </a:endParaRPr>
          </a:p>
        </p:txBody>
      </p:sp>
      <p:sp>
        <p:nvSpPr>
          <p:cNvPr id="104" name="TextBox 103"/>
          <p:cNvSpPr txBox="1"/>
          <p:nvPr/>
        </p:nvSpPr>
        <p:spPr>
          <a:xfrm>
            <a:off x="3827439" y="3409115"/>
            <a:ext cx="404278" cy="523220"/>
          </a:xfrm>
          <a:prstGeom prst="rect">
            <a:avLst/>
          </a:prstGeom>
          <a:noFill/>
        </p:spPr>
        <p:txBody>
          <a:bodyPr wrap="none" rtlCol="0">
            <a:spAutoFit/>
            <a:scene3d>
              <a:camera prst="orthographicFront"/>
              <a:lightRig rig="threePt" dir="t"/>
            </a:scene3d>
            <a:sp3d extrusionH="57150">
              <a:bevelT w="82550" h="38100" prst="coolSlant"/>
            </a:sp3d>
          </a:bodyPr>
          <a:lstStyle/>
          <a:p>
            <a:r>
              <a:rPr lang="en-US" sz="2800" b="1" dirty="0" smtClean="0">
                <a:solidFill>
                  <a:srgbClr val="0000FF"/>
                </a:solidFill>
                <a:latin typeface="Arial Black" pitchFamily="34" charset="0"/>
              </a:rPr>
              <a:t>?</a:t>
            </a:r>
            <a:endParaRPr lang="en-US" sz="2800" b="1" dirty="0">
              <a:solidFill>
                <a:srgbClr val="0000FF"/>
              </a:solidFill>
              <a:latin typeface="Arial Black" pitchFamily="34" charset="0"/>
            </a:endParaRPr>
          </a:p>
        </p:txBody>
      </p:sp>
      <p:sp>
        <p:nvSpPr>
          <p:cNvPr id="105" name="TextBox 104"/>
          <p:cNvSpPr txBox="1"/>
          <p:nvPr/>
        </p:nvSpPr>
        <p:spPr>
          <a:xfrm>
            <a:off x="3520467" y="5013176"/>
            <a:ext cx="1653650" cy="307777"/>
          </a:xfrm>
          <a:prstGeom prst="rect">
            <a:avLst/>
          </a:prstGeom>
          <a:noFill/>
        </p:spPr>
        <p:txBody>
          <a:bodyPr wrap="square" rtlCol="0">
            <a:spAutoFit/>
          </a:bodyPr>
          <a:lstStyle/>
          <a:p>
            <a:r>
              <a:rPr lang="en-NZ" sz="1400" dirty="0" smtClean="0">
                <a:solidFill>
                  <a:schemeClr val="bg1"/>
                </a:solidFill>
              </a:rPr>
              <a:t>Knowledge decay</a:t>
            </a:r>
            <a:endParaRPr lang="en-NZ" sz="1400" dirty="0">
              <a:solidFill>
                <a:schemeClr val="bg1"/>
              </a:solidFill>
            </a:endParaRPr>
          </a:p>
        </p:txBody>
      </p:sp>
      <p:sp>
        <p:nvSpPr>
          <p:cNvPr id="106" name="TextBox 105"/>
          <p:cNvSpPr txBox="1"/>
          <p:nvPr/>
        </p:nvSpPr>
        <p:spPr>
          <a:xfrm>
            <a:off x="3394810" y="5272405"/>
            <a:ext cx="3023219" cy="307777"/>
          </a:xfrm>
          <a:prstGeom prst="rect">
            <a:avLst/>
          </a:prstGeom>
          <a:noFill/>
        </p:spPr>
        <p:txBody>
          <a:bodyPr wrap="square" rtlCol="0">
            <a:spAutoFit/>
          </a:bodyPr>
          <a:lstStyle/>
          <a:p>
            <a:r>
              <a:rPr lang="en-NZ" sz="1400" dirty="0" smtClean="0">
                <a:solidFill>
                  <a:schemeClr val="bg1"/>
                </a:solidFill>
              </a:rPr>
              <a:t>+ increase in the cost of fixing defects</a:t>
            </a:r>
            <a:endParaRPr lang="en-NZ" sz="1400" dirty="0">
              <a:solidFill>
                <a:schemeClr val="bg1"/>
              </a:solidFill>
            </a:endParaRPr>
          </a:p>
        </p:txBody>
      </p:sp>
      <p:sp>
        <p:nvSpPr>
          <p:cNvPr id="107" name="TextBox 106"/>
          <p:cNvSpPr txBox="1"/>
          <p:nvPr/>
        </p:nvSpPr>
        <p:spPr>
          <a:xfrm>
            <a:off x="3394810" y="5531634"/>
            <a:ext cx="1600083" cy="307777"/>
          </a:xfrm>
          <a:prstGeom prst="rect">
            <a:avLst/>
          </a:prstGeom>
          <a:noFill/>
        </p:spPr>
        <p:txBody>
          <a:bodyPr wrap="square" rtlCol="0">
            <a:spAutoFit/>
          </a:bodyPr>
          <a:lstStyle/>
          <a:p>
            <a:r>
              <a:rPr lang="en-NZ" sz="1400" dirty="0" smtClean="0">
                <a:solidFill>
                  <a:schemeClr val="bg1"/>
                </a:solidFill>
              </a:rPr>
              <a:t>+ reduced quality</a:t>
            </a:r>
            <a:endParaRPr lang="en-NZ" sz="1400" dirty="0">
              <a:solidFill>
                <a:schemeClr val="bg1"/>
              </a:solidFill>
            </a:endParaRPr>
          </a:p>
        </p:txBody>
      </p:sp>
      <p:sp>
        <p:nvSpPr>
          <p:cNvPr id="108" name="TextBox 107"/>
          <p:cNvSpPr txBox="1"/>
          <p:nvPr/>
        </p:nvSpPr>
        <p:spPr>
          <a:xfrm>
            <a:off x="3394811" y="5790863"/>
            <a:ext cx="3625461" cy="307777"/>
          </a:xfrm>
          <a:prstGeom prst="rect">
            <a:avLst/>
          </a:prstGeom>
          <a:noFill/>
        </p:spPr>
        <p:txBody>
          <a:bodyPr wrap="square" rtlCol="0">
            <a:spAutoFit/>
          </a:bodyPr>
          <a:lstStyle/>
          <a:p>
            <a:r>
              <a:rPr lang="en-NZ" sz="1400" dirty="0" smtClean="0">
                <a:solidFill>
                  <a:schemeClr val="bg1"/>
                </a:solidFill>
              </a:rPr>
              <a:t>+ information becomes stale and needs rework</a:t>
            </a:r>
            <a:endParaRPr lang="en-NZ" sz="1400" dirty="0">
              <a:solidFill>
                <a:schemeClr val="bg1"/>
              </a:solidFill>
            </a:endParaRPr>
          </a:p>
        </p:txBody>
      </p:sp>
      <p:sp>
        <p:nvSpPr>
          <p:cNvPr id="109" name="TextBox 108"/>
          <p:cNvSpPr txBox="1"/>
          <p:nvPr/>
        </p:nvSpPr>
        <p:spPr>
          <a:xfrm>
            <a:off x="3394811" y="6050092"/>
            <a:ext cx="1654135" cy="307777"/>
          </a:xfrm>
          <a:prstGeom prst="rect">
            <a:avLst/>
          </a:prstGeom>
          <a:noFill/>
        </p:spPr>
        <p:txBody>
          <a:bodyPr wrap="square" rtlCol="0">
            <a:spAutoFit/>
          </a:bodyPr>
          <a:lstStyle/>
          <a:p>
            <a:r>
              <a:rPr lang="en-NZ" sz="1400" dirty="0" smtClean="0">
                <a:solidFill>
                  <a:schemeClr val="bg1"/>
                </a:solidFill>
              </a:rPr>
              <a:t>+ delays accumulate</a:t>
            </a:r>
            <a:endParaRPr lang="en-NZ" sz="1400" dirty="0">
              <a:solidFill>
                <a:schemeClr val="bg1"/>
              </a:solidFill>
            </a:endParaRPr>
          </a:p>
        </p:txBody>
      </p:sp>
      <p:sp>
        <p:nvSpPr>
          <p:cNvPr id="110" name="TextBox 109"/>
          <p:cNvSpPr txBox="1"/>
          <p:nvPr/>
        </p:nvSpPr>
        <p:spPr>
          <a:xfrm>
            <a:off x="3394811" y="6361583"/>
            <a:ext cx="2127067" cy="307777"/>
          </a:xfrm>
          <a:prstGeom prst="rect">
            <a:avLst/>
          </a:prstGeom>
          <a:noFill/>
        </p:spPr>
        <p:txBody>
          <a:bodyPr wrap="square" rtlCol="0">
            <a:spAutoFit/>
          </a:bodyPr>
          <a:lstStyle/>
          <a:p>
            <a:r>
              <a:rPr lang="en-NZ" sz="1400" dirty="0" smtClean="0">
                <a:solidFill>
                  <a:schemeClr val="bg1"/>
                </a:solidFill>
              </a:rPr>
              <a:t>= reduced customer value</a:t>
            </a:r>
            <a:endParaRPr lang="en-NZ" sz="1400" dirty="0">
              <a:solidFill>
                <a:schemeClr val="bg1"/>
              </a:solidFill>
            </a:endParaRPr>
          </a:p>
        </p:txBody>
      </p:sp>
      <p:sp>
        <p:nvSpPr>
          <p:cNvPr id="111"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ing 1"/>
          <p:cNvSpPr/>
          <p:nvPr/>
        </p:nvSpPr>
        <p:spPr>
          <a:xfrm>
            <a:off x="704522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Click 1"/>
          <p:cNvSpPr/>
          <p:nvPr/>
        </p:nvSpPr>
        <p:spPr>
          <a:xfrm>
            <a:off x="705278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ing 1"/>
          <p:cNvSpPr/>
          <p:nvPr/>
        </p:nvSpPr>
        <p:spPr>
          <a:xfrm>
            <a:off x="678784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Click 1"/>
          <p:cNvSpPr/>
          <p:nvPr/>
        </p:nvSpPr>
        <p:spPr>
          <a:xfrm>
            <a:off x="679541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11030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200"/>
                                  </p:stCondLst>
                                  <p:childTnLst>
                                    <p:animMotion origin="layout" path="M -4.44444E-6 5.55112E-17 L -4.44444E-6 0.14606 " pathEditMode="relative" rAng="0" ptsTypes="AA">
                                      <p:cBhvr>
                                        <p:cTn id="6" dur="500" fill="hold"/>
                                        <p:tgtEl>
                                          <p:spTgt spid="76"/>
                                        </p:tgtEl>
                                        <p:attrNameLst>
                                          <p:attrName>ppt_x</p:attrName>
                                          <p:attrName>ppt_y</p:attrName>
                                        </p:attrNameLst>
                                      </p:cBhvr>
                                      <p:rCtr x="0" y="7292"/>
                                    </p:animMotion>
                                  </p:childTnLst>
                                </p:cTn>
                              </p:par>
                            </p:childTnLst>
                          </p:cTn>
                        </p:par>
                        <p:par>
                          <p:cTn id="7" fill="hold">
                            <p:stCondLst>
                              <p:cond delay="700"/>
                            </p:stCondLst>
                            <p:childTnLst>
                              <p:par>
                                <p:cTn id="8" presetID="1" presetClass="entr" presetSubtype="0" fill="hold" grpId="0" nodeType="afterEffect">
                                  <p:stCondLst>
                                    <p:cond delay="0"/>
                                  </p:stCondLst>
                                  <p:childTnLst>
                                    <p:set>
                                      <p:cBhvr>
                                        <p:cTn id="9" dur="1" fill="hold">
                                          <p:stCondLst>
                                            <p:cond delay="0"/>
                                          </p:stCondLst>
                                        </p:cTn>
                                        <p:tgtEl>
                                          <p:spTgt spid="128"/>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grpId="1" nodeType="clickEffect">
                                  <p:stCondLst>
                                    <p:cond delay="0"/>
                                  </p:stCondLst>
                                  <p:childTnLst>
                                    <p:animMotion origin="layout" path="M -4.44444E-6 0.14606 L 0.27448 -0.0956 " pathEditMode="relative" rAng="0" ptsTypes="AA">
                                      <p:cBhvr>
                                        <p:cTn id="13" dur="800" fill="hold"/>
                                        <p:tgtEl>
                                          <p:spTgt spid="76"/>
                                        </p:tgtEl>
                                        <p:attrNameLst>
                                          <p:attrName>ppt_x</p:attrName>
                                          <p:attrName>ppt_y</p:attrName>
                                        </p:attrNameLst>
                                      </p:cBhvr>
                                      <p:rCtr x="13715" y="-12083"/>
                                    </p:animMotion>
                                  </p:childTnLst>
                                </p:cTn>
                              </p:par>
                            </p:childTnLst>
                          </p:cTn>
                        </p:par>
                        <p:par>
                          <p:cTn id="14" fill="hold">
                            <p:stCondLst>
                              <p:cond delay="800"/>
                            </p:stCondLst>
                            <p:childTnLst>
                              <p:par>
                                <p:cTn id="15" presetID="42" presetClass="path" presetSubtype="0" accel="50000" decel="50000" fill="hold" grpId="0" nodeType="afterEffect">
                                  <p:stCondLst>
                                    <p:cond delay="200"/>
                                  </p:stCondLst>
                                  <p:childTnLst>
                                    <p:animMotion origin="layout" path="M 4.72222E-6 2.59259E-6 L 0.2592 -0.2676 " pathEditMode="relative" rAng="0" ptsTypes="AA">
                                      <p:cBhvr>
                                        <p:cTn id="16" dur="800" fill="hold"/>
                                        <p:tgtEl>
                                          <p:spTgt spid="86"/>
                                        </p:tgtEl>
                                        <p:attrNameLst>
                                          <p:attrName>ppt_x</p:attrName>
                                          <p:attrName>ppt_y</p:attrName>
                                        </p:attrNameLst>
                                      </p:cBhvr>
                                      <p:rCtr x="12951" y="-13380"/>
                                    </p:animMotion>
                                  </p:childTnLst>
                                </p:cTn>
                              </p:par>
                              <p:par>
                                <p:cTn id="17" presetID="42" presetClass="path" presetSubtype="0" accel="50000" decel="50000" fill="hold" grpId="0" nodeType="withEffect">
                                  <p:stCondLst>
                                    <p:cond delay="200"/>
                                  </p:stCondLst>
                                  <p:childTnLst>
                                    <p:animMotion origin="layout" path="M 0.00538 7.40741E-7 L 0.00538 0.15555 " pathEditMode="relative" rAng="0" ptsTypes="AA">
                                      <p:cBhvr>
                                        <p:cTn id="18" dur="500" fill="hold"/>
                                        <p:tgtEl>
                                          <p:spTgt spid="75"/>
                                        </p:tgtEl>
                                        <p:attrNameLst>
                                          <p:attrName>ppt_x</p:attrName>
                                          <p:attrName>ppt_y</p:attrName>
                                        </p:attrNameLst>
                                      </p:cBhvr>
                                      <p:rCtr x="0" y="7778"/>
                                    </p:animMotion>
                                  </p:childTnLst>
                                </p:cTn>
                              </p:par>
                            </p:childTnLst>
                          </p:cTn>
                        </p:par>
                        <p:par>
                          <p:cTn id="19" fill="hold">
                            <p:stCondLst>
                              <p:cond delay="1800"/>
                            </p:stCondLst>
                            <p:childTnLst>
                              <p:par>
                                <p:cTn id="20" presetID="42" presetClass="path" presetSubtype="0" accel="50000" decel="50000" fill="hold" grpId="0" nodeType="afterEffect">
                                  <p:stCondLst>
                                    <p:cond delay="0"/>
                                  </p:stCondLst>
                                  <p:childTnLst>
                                    <p:animMotion origin="layout" path="M 1.11111E-6 0.0051 L 0.01233 0.16111 " pathEditMode="relative" rAng="0" ptsTypes="AA">
                                      <p:cBhvr>
                                        <p:cTn id="21" dur="500" fill="hold"/>
                                        <p:tgtEl>
                                          <p:spTgt spid="85"/>
                                        </p:tgtEl>
                                        <p:attrNameLst>
                                          <p:attrName>ppt_x</p:attrName>
                                          <p:attrName>ppt_y</p:attrName>
                                        </p:attrNameLst>
                                      </p:cBhvr>
                                      <p:rCtr x="608" y="7801"/>
                                    </p:animMotion>
                                  </p:childTnLst>
                                </p:cTn>
                              </p:par>
                            </p:childTnLst>
                          </p:cTn>
                        </p:par>
                        <p:par>
                          <p:cTn id="22" fill="hold">
                            <p:stCondLst>
                              <p:cond delay="2300"/>
                            </p:stCondLst>
                            <p:childTnLst>
                              <p:par>
                                <p:cTn id="23" presetID="42" presetClass="path" presetSubtype="0" accel="50000" decel="50000" fill="hold" grpId="0" nodeType="afterEffect">
                                  <p:stCondLst>
                                    <p:cond delay="0"/>
                                  </p:stCondLst>
                                  <p:childTnLst>
                                    <p:animMotion origin="layout" path="M 3.88889E-6 -2.59259E-6 L 0.26145 -0.25578 " pathEditMode="relative" rAng="0" ptsTypes="AA">
                                      <p:cBhvr>
                                        <p:cTn id="24" dur="800" fill="hold"/>
                                        <p:tgtEl>
                                          <p:spTgt spid="66"/>
                                        </p:tgtEl>
                                        <p:attrNameLst>
                                          <p:attrName>ppt_x</p:attrName>
                                          <p:attrName>ppt_y</p:attrName>
                                        </p:attrNameLst>
                                      </p:cBhvr>
                                      <p:rCtr x="13073" y="-12801"/>
                                    </p:animMotion>
                                  </p:childTnLst>
                                </p:cTn>
                              </p:par>
                              <p:par>
                                <p:cTn id="25" presetID="42" presetClass="path" presetSubtype="0" accel="50000" decel="50000" fill="hold" grpId="0" nodeType="withEffect">
                                  <p:stCondLst>
                                    <p:cond delay="300"/>
                                  </p:stCondLst>
                                  <p:childTnLst>
                                    <p:animMotion origin="layout" path="M 3.88889E-6 1.48148E-6 L 0.25277 -0.20185 " pathEditMode="relative" rAng="0" ptsTypes="AA">
                                      <p:cBhvr>
                                        <p:cTn id="26" dur="700" fill="hold"/>
                                        <p:tgtEl>
                                          <p:spTgt spid="65"/>
                                        </p:tgtEl>
                                        <p:attrNameLst>
                                          <p:attrName>ppt_x</p:attrName>
                                          <p:attrName>ppt_y</p:attrName>
                                        </p:attrNameLst>
                                      </p:cBhvr>
                                      <p:rCtr x="12639" y="-10093"/>
                                    </p:animMotion>
                                  </p:childTnLst>
                                </p:cTn>
                              </p:par>
                              <p:par>
                                <p:cTn id="27" presetID="42" presetClass="path" presetSubtype="0" accel="50000" decel="50000" fill="hold" grpId="0" nodeType="withEffect">
                                  <p:stCondLst>
                                    <p:cond delay="400"/>
                                  </p:stCondLst>
                                  <p:childTnLst>
                                    <p:animMotion origin="layout" path="M 1.38889E-6 7.40741E-7 L 0.02344 0.1456 " pathEditMode="relative" rAng="0" ptsTypes="AA">
                                      <p:cBhvr>
                                        <p:cTn id="28" dur="500" fill="hold"/>
                                        <p:tgtEl>
                                          <p:spTgt spid="64"/>
                                        </p:tgtEl>
                                        <p:attrNameLst>
                                          <p:attrName>ppt_x</p:attrName>
                                          <p:attrName>ppt_y</p:attrName>
                                        </p:attrNameLst>
                                      </p:cBhvr>
                                      <p:rCtr x="1163" y="7269"/>
                                    </p:animMotion>
                                  </p:childTnLst>
                                </p:cTn>
                              </p:par>
                            </p:childTnLst>
                          </p:cTn>
                        </p:par>
                        <p:par>
                          <p:cTn id="29" fill="hold">
                            <p:stCondLst>
                              <p:cond delay="3300"/>
                            </p:stCondLst>
                            <p:childTnLst>
                              <p:par>
                                <p:cTn id="30" presetID="1" presetClass="entr" presetSubtype="0" fill="hold" grpId="0" nodeType="afterEffect">
                                  <p:stCondLst>
                                    <p:cond delay="0"/>
                                  </p:stCondLst>
                                  <p:childTnLst>
                                    <p:set>
                                      <p:cBhvr>
                                        <p:cTn id="31" dur="1" fill="hold">
                                          <p:stCondLst>
                                            <p:cond delay="0"/>
                                          </p:stCondLst>
                                        </p:cTn>
                                        <p:tgtEl>
                                          <p:spTgt spid="1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91"/>
                                        </p:tgtEl>
                                        <p:attrNameLst>
                                          <p:attrName>style.visibility</p:attrName>
                                        </p:attrNameLst>
                                      </p:cBhvr>
                                      <p:to>
                                        <p:strVal val="visible"/>
                                      </p:to>
                                    </p:set>
                                    <p:animEffect transition="in" filter="wipe(left)">
                                      <p:cBhvr>
                                        <p:cTn id="36" dur="500"/>
                                        <p:tgtEl>
                                          <p:spTgt spid="91"/>
                                        </p:tgtEl>
                                      </p:cBhvr>
                                    </p:animEffect>
                                  </p:childTnLst>
                                </p:cTn>
                              </p:par>
                            </p:childTnLst>
                          </p:cTn>
                        </p:par>
                        <p:par>
                          <p:cTn id="37" fill="hold">
                            <p:stCondLst>
                              <p:cond delay="500"/>
                            </p:stCondLst>
                            <p:childTnLst>
                              <p:par>
                                <p:cTn id="38" presetID="1" presetClass="entr" presetSubtype="0" fill="hold" grpId="0" nodeType="afterEffect">
                                  <p:stCondLst>
                                    <p:cond delay="200"/>
                                  </p:stCondLst>
                                  <p:childTnLst>
                                    <p:set>
                                      <p:cBhvr>
                                        <p:cTn id="39" dur="1" fill="hold">
                                          <p:stCondLst>
                                            <p:cond delay="0"/>
                                          </p:stCondLst>
                                        </p:cTn>
                                        <p:tgtEl>
                                          <p:spTgt spid="90"/>
                                        </p:tgtEl>
                                        <p:attrNameLst>
                                          <p:attrName>style.visibility</p:attrName>
                                        </p:attrNameLst>
                                      </p:cBhvr>
                                      <p:to>
                                        <p:strVal val="visible"/>
                                      </p:to>
                                    </p:set>
                                  </p:childTnLst>
                                </p:cTn>
                              </p:par>
                            </p:childTnLst>
                          </p:cTn>
                        </p:par>
                        <p:par>
                          <p:cTn id="40" fill="hold">
                            <p:stCondLst>
                              <p:cond delay="700"/>
                            </p:stCondLst>
                            <p:childTnLst>
                              <p:par>
                                <p:cTn id="41" presetID="1" presetClass="entr" presetSubtype="0" fill="hold" grpId="0" nodeType="afterEffect">
                                  <p:stCondLst>
                                    <p:cond delay="500"/>
                                  </p:stCondLst>
                                  <p:childTnLst>
                                    <p:set>
                                      <p:cBhvr>
                                        <p:cTn id="42" dur="1" fill="hold">
                                          <p:stCondLst>
                                            <p:cond delay="0"/>
                                          </p:stCondLst>
                                        </p:cTn>
                                        <p:tgtEl>
                                          <p:spTgt spid="92"/>
                                        </p:tgtEl>
                                        <p:attrNameLst>
                                          <p:attrName>style.visibility</p:attrName>
                                        </p:attrNameLst>
                                      </p:cBhvr>
                                      <p:to>
                                        <p:strVal val="visible"/>
                                      </p:to>
                                    </p:set>
                                  </p:childTnLst>
                                </p:cTn>
                              </p:par>
                            </p:childTnLst>
                          </p:cTn>
                        </p:par>
                        <p:par>
                          <p:cTn id="43" fill="hold">
                            <p:stCondLst>
                              <p:cond delay="1200"/>
                            </p:stCondLst>
                            <p:childTnLst>
                              <p:par>
                                <p:cTn id="44" presetID="53" presetClass="entr" presetSubtype="16" fill="hold" grpId="0" nodeType="afterEffect">
                                  <p:stCondLst>
                                    <p:cond delay="0"/>
                                  </p:stCondLst>
                                  <p:childTnLst>
                                    <p:set>
                                      <p:cBhvr>
                                        <p:cTn id="45" dur="1" fill="hold">
                                          <p:stCondLst>
                                            <p:cond delay="0"/>
                                          </p:stCondLst>
                                        </p:cTn>
                                        <p:tgtEl>
                                          <p:spTgt spid="105"/>
                                        </p:tgtEl>
                                        <p:attrNameLst>
                                          <p:attrName>style.visibility</p:attrName>
                                        </p:attrNameLst>
                                      </p:cBhvr>
                                      <p:to>
                                        <p:strVal val="visible"/>
                                      </p:to>
                                    </p:set>
                                    <p:anim calcmode="lin" valueType="num">
                                      <p:cBhvr>
                                        <p:cTn id="46" dur="500" fill="hold"/>
                                        <p:tgtEl>
                                          <p:spTgt spid="105"/>
                                        </p:tgtEl>
                                        <p:attrNameLst>
                                          <p:attrName>ppt_w</p:attrName>
                                        </p:attrNameLst>
                                      </p:cBhvr>
                                      <p:tavLst>
                                        <p:tav tm="0">
                                          <p:val>
                                            <p:fltVal val="0"/>
                                          </p:val>
                                        </p:tav>
                                        <p:tav tm="100000">
                                          <p:val>
                                            <p:strVal val="#ppt_w"/>
                                          </p:val>
                                        </p:tav>
                                      </p:tavLst>
                                    </p:anim>
                                    <p:anim calcmode="lin" valueType="num">
                                      <p:cBhvr>
                                        <p:cTn id="47" dur="500" fill="hold"/>
                                        <p:tgtEl>
                                          <p:spTgt spid="105"/>
                                        </p:tgtEl>
                                        <p:attrNameLst>
                                          <p:attrName>ppt_h</p:attrName>
                                        </p:attrNameLst>
                                      </p:cBhvr>
                                      <p:tavLst>
                                        <p:tav tm="0">
                                          <p:val>
                                            <p:fltVal val="0"/>
                                          </p:val>
                                        </p:tav>
                                        <p:tav tm="100000">
                                          <p:val>
                                            <p:strVal val="#ppt_h"/>
                                          </p:val>
                                        </p:tav>
                                      </p:tavLst>
                                    </p:anim>
                                    <p:animEffect transition="in" filter="fade">
                                      <p:cBhvr>
                                        <p:cTn id="48" dur="500"/>
                                        <p:tgtEl>
                                          <p:spTgt spid="105"/>
                                        </p:tgtEl>
                                      </p:cBhvr>
                                    </p:animEffect>
                                  </p:childTnLst>
                                </p:cTn>
                              </p:par>
                            </p:childTnLst>
                          </p:cTn>
                        </p:par>
                        <p:par>
                          <p:cTn id="49" fill="hold">
                            <p:stCondLst>
                              <p:cond delay="1700"/>
                            </p:stCondLst>
                            <p:childTnLst>
                              <p:par>
                                <p:cTn id="50" presetID="1" presetClass="entr" presetSubtype="0" fill="hold" grpId="0" nodeType="afterEffect">
                                  <p:stCondLst>
                                    <p:cond delay="0"/>
                                  </p:stCondLst>
                                  <p:childTnLst>
                                    <p:set>
                                      <p:cBhvr>
                                        <p:cTn id="51" dur="1" fill="hold">
                                          <p:stCondLst>
                                            <p:cond delay="0"/>
                                          </p:stCondLst>
                                        </p:cTn>
                                        <p:tgtEl>
                                          <p:spTgt spid="112"/>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91"/>
                                        </p:tgtEl>
                                        <p:attrNameLst>
                                          <p:attrName>style.visibility</p:attrName>
                                        </p:attrNameLst>
                                      </p:cBhvr>
                                      <p:to>
                                        <p:strVal val="hidden"/>
                                      </p:to>
                                    </p:set>
                                  </p:childTnLst>
                                </p:cTn>
                              </p:par>
                            </p:childTnLst>
                          </p:cTn>
                        </p:par>
                        <p:par>
                          <p:cTn id="56" fill="hold">
                            <p:stCondLst>
                              <p:cond delay="0"/>
                            </p:stCondLst>
                            <p:childTnLst>
                              <p:par>
                                <p:cTn id="57" presetID="1" presetClass="entr" presetSubtype="0" fill="hold" grpId="0" nodeType="afterEffect">
                                  <p:stCondLst>
                                    <p:cond delay="0"/>
                                  </p:stCondLst>
                                  <p:childTnLst>
                                    <p:set>
                                      <p:cBhvr>
                                        <p:cTn id="58" dur="1" fill="hold">
                                          <p:stCondLst>
                                            <p:cond delay="0"/>
                                          </p:stCondLst>
                                        </p:cTn>
                                        <p:tgtEl>
                                          <p:spTgt spid="93"/>
                                        </p:tgtEl>
                                        <p:attrNameLst>
                                          <p:attrName>style.visibility</p:attrName>
                                        </p:attrNameLst>
                                      </p:cBhvr>
                                      <p:to>
                                        <p:strVal val="visible"/>
                                      </p:to>
                                    </p:set>
                                  </p:childTnLst>
                                </p:cTn>
                              </p:par>
                            </p:childTnLst>
                          </p:cTn>
                        </p:par>
                        <p:par>
                          <p:cTn id="59" fill="hold">
                            <p:stCondLst>
                              <p:cond delay="0"/>
                            </p:stCondLst>
                            <p:childTnLst>
                              <p:par>
                                <p:cTn id="60" presetID="10" presetClass="exit" presetSubtype="0" fill="hold" grpId="1" nodeType="afterEffect">
                                  <p:stCondLst>
                                    <p:cond delay="0"/>
                                  </p:stCondLst>
                                  <p:childTnLst>
                                    <p:animEffect transition="out" filter="fade">
                                      <p:cBhvr>
                                        <p:cTn id="61" dur="500"/>
                                        <p:tgtEl>
                                          <p:spTgt spid="90"/>
                                        </p:tgtEl>
                                      </p:cBhvr>
                                    </p:animEffect>
                                    <p:set>
                                      <p:cBhvr>
                                        <p:cTn id="62" dur="1" fill="hold">
                                          <p:stCondLst>
                                            <p:cond delay="499"/>
                                          </p:stCondLst>
                                        </p:cTn>
                                        <p:tgtEl>
                                          <p:spTgt spid="90"/>
                                        </p:tgtEl>
                                        <p:attrNameLst>
                                          <p:attrName>style.visibility</p:attrName>
                                        </p:attrNameLst>
                                      </p:cBhvr>
                                      <p:to>
                                        <p:strVal val="hidden"/>
                                      </p:to>
                                    </p:set>
                                  </p:childTnLst>
                                </p:cTn>
                              </p:par>
                            </p:childTnLst>
                          </p:cTn>
                        </p:par>
                        <p:par>
                          <p:cTn id="63" fill="hold">
                            <p:stCondLst>
                              <p:cond delay="500"/>
                            </p:stCondLst>
                            <p:childTnLst>
                              <p:par>
                                <p:cTn id="64" presetID="10" presetClass="exit" presetSubtype="0" fill="hold" grpId="1" nodeType="afterEffect">
                                  <p:stCondLst>
                                    <p:cond delay="0"/>
                                  </p:stCondLst>
                                  <p:childTnLst>
                                    <p:animEffect transition="out" filter="fade">
                                      <p:cBhvr>
                                        <p:cTn id="65" dur="500"/>
                                        <p:tgtEl>
                                          <p:spTgt spid="92"/>
                                        </p:tgtEl>
                                      </p:cBhvr>
                                    </p:animEffect>
                                    <p:set>
                                      <p:cBhvr>
                                        <p:cTn id="66" dur="1" fill="hold">
                                          <p:stCondLst>
                                            <p:cond delay="499"/>
                                          </p:stCondLst>
                                        </p:cTn>
                                        <p:tgtEl>
                                          <p:spTgt spid="92"/>
                                        </p:tgtEl>
                                        <p:attrNameLst>
                                          <p:attrName>style.visibility</p:attrName>
                                        </p:attrNameLst>
                                      </p:cBhvr>
                                      <p:to>
                                        <p:strVal val="hidden"/>
                                      </p:to>
                                    </p:set>
                                  </p:childTnLst>
                                </p:cTn>
                              </p:par>
                            </p:childTnLst>
                          </p:cTn>
                        </p:par>
                        <p:par>
                          <p:cTn id="67" fill="hold">
                            <p:stCondLst>
                              <p:cond delay="1000"/>
                            </p:stCondLst>
                            <p:childTnLst>
                              <p:par>
                                <p:cTn id="68" presetID="1" presetClass="entr" presetSubtype="0" fill="hold" grpId="0" nodeType="afterEffect">
                                  <p:stCondLst>
                                    <p:cond delay="200"/>
                                  </p:stCondLst>
                                  <p:childTnLst>
                                    <p:set>
                                      <p:cBhvr>
                                        <p:cTn id="69" dur="1" fill="hold">
                                          <p:stCondLst>
                                            <p:cond delay="0"/>
                                          </p:stCondLst>
                                        </p:cTn>
                                        <p:tgtEl>
                                          <p:spTgt spid="95"/>
                                        </p:tgtEl>
                                        <p:attrNameLst>
                                          <p:attrName>style.visibility</p:attrName>
                                        </p:attrNameLst>
                                      </p:cBhvr>
                                      <p:to>
                                        <p:strVal val="visible"/>
                                      </p:to>
                                    </p:set>
                                  </p:childTnLst>
                                </p:cTn>
                              </p:par>
                            </p:childTnLst>
                          </p:cTn>
                        </p:par>
                        <p:par>
                          <p:cTn id="70" fill="hold">
                            <p:stCondLst>
                              <p:cond delay="1200"/>
                            </p:stCondLst>
                            <p:childTnLst>
                              <p:par>
                                <p:cTn id="71" presetID="1" presetClass="entr" presetSubtype="0" fill="hold" grpId="0" nodeType="afterEffect">
                                  <p:stCondLst>
                                    <p:cond delay="200"/>
                                  </p:stCondLst>
                                  <p:childTnLst>
                                    <p:set>
                                      <p:cBhvr>
                                        <p:cTn id="72" dur="1" fill="hold">
                                          <p:stCondLst>
                                            <p:cond delay="0"/>
                                          </p:stCondLst>
                                        </p:cTn>
                                        <p:tgtEl>
                                          <p:spTgt spid="96"/>
                                        </p:tgtEl>
                                        <p:attrNameLst>
                                          <p:attrName>style.visibility</p:attrName>
                                        </p:attrNameLst>
                                      </p:cBhvr>
                                      <p:to>
                                        <p:strVal val="visible"/>
                                      </p:to>
                                    </p:set>
                                  </p:childTnLst>
                                </p:cTn>
                              </p:par>
                            </p:childTnLst>
                          </p:cTn>
                        </p:par>
                        <p:par>
                          <p:cTn id="73" fill="hold">
                            <p:stCondLst>
                              <p:cond delay="1400"/>
                            </p:stCondLst>
                            <p:childTnLst>
                              <p:par>
                                <p:cTn id="74" presetID="1" presetClass="entr" presetSubtype="0" fill="hold" grpId="0" nodeType="afterEffect">
                                  <p:stCondLst>
                                    <p:cond delay="200"/>
                                  </p:stCondLst>
                                  <p:childTnLst>
                                    <p:set>
                                      <p:cBhvr>
                                        <p:cTn id="75" dur="1" fill="hold">
                                          <p:stCondLst>
                                            <p:cond delay="0"/>
                                          </p:stCondLst>
                                        </p:cTn>
                                        <p:tgtEl>
                                          <p:spTgt spid="97"/>
                                        </p:tgtEl>
                                        <p:attrNameLst>
                                          <p:attrName>style.visibility</p:attrName>
                                        </p:attrNameLst>
                                      </p:cBhvr>
                                      <p:to>
                                        <p:strVal val="visible"/>
                                      </p:to>
                                    </p:set>
                                  </p:childTnLst>
                                </p:cTn>
                              </p:par>
                            </p:childTnLst>
                          </p:cTn>
                        </p:par>
                        <p:par>
                          <p:cTn id="76" fill="hold">
                            <p:stCondLst>
                              <p:cond delay="1600"/>
                            </p:stCondLst>
                            <p:childTnLst>
                              <p:par>
                                <p:cTn id="77" presetID="1" presetClass="entr" presetSubtype="0"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childTnLst>
                                </p:cTn>
                              </p:par>
                            </p:childTnLst>
                          </p:cTn>
                        </p:par>
                        <p:par>
                          <p:cTn id="79" fill="hold">
                            <p:stCondLst>
                              <p:cond delay="1600"/>
                            </p:stCondLst>
                            <p:childTnLst>
                              <p:par>
                                <p:cTn id="80" presetID="53" presetClass="entr" presetSubtype="16" fill="hold" grpId="0" nodeType="afterEffect">
                                  <p:stCondLst>
                                    <p:cond delay="200"/>
                                  </p:stCondLst>
                                  <p:childTnLst>
                                    <p:set>
                                      <p:cBhvr>
                                        <p:cTn id="81" dur="1" fill="hold">
                                          <p:stCondLst>
                                            <p:cond delay="0"/>
                                          </p:stCondLst>
                                        </p:cTn>
                                        <p:tgtEl>
                                          <p:spTgt spid="106"/>
                                        </p:tgtEl>
                                        <p:attrNameLst>
                                          <p:attrName>style.visibility</p:attrName>
                                        </p:attrNameLst>
                                      </p:cBhvr>
                                      <p:to>
                                        <p:strVal val="visible"/>
                                      </p:to>
                                    </p:set>
                                    <p:anim calcmode="lin" valueType="num">
                                      <p:cBhvr>
                                        <p:cTn id="82" dur="500" fill="hold"/>
                                        <p:tgtEl>
                                          <p:spTgt spid="106"/>
                                        </p:tgtEl>
                                        <p:attrNameLst>
                                          <p:attrName>ppt_w</p:attrName>
                                        </p:attrNameLst>
                                      </p:cBhvr>
                                      <p:tavLst>
                                        <p:tav tm="0">
                                          <p:val>
                                            <p:fltVal val="0"/>
                                          </p:val>
                                        </p:tav>
                                        <p:tav tm="100000">
                                          <p:val>
                                            <p:strVal val="#ppt_w"/>
                                          </p:val>
                                        </p:tav>
                                      </p:tavLst>
                                    </p:anim>
                                    <p:anim calcmode="lin" valueType="num">
                                      <p:cBhvr>
                                        <p:cTn id="83" dur="500" fill="hold"/>
                                        <p:tgtEl>
                                          <p:spTgt spid="106"/>
                                        </p:tgtEl>
                                        <p:attrNameLst>
                                          <p:attrName>ppt_h</p:attrName>
                                        </p:attrNameLst>
                                      </p:cBhvr>
                                      <p:tavLst>
                                        <p:tav tm="0">
                                          <p:val>
                                            <p:fltVal val="0"/>
                                          </p:val>
                                        </p:tav>
                                        <p:tav tm="100000">
                                          <p:val>
                                            <p:strVal val="#ppt_h"/>
                                          </p:val>
                                        </p:tav>
                                      </p:tavLst>
                                    </p:anim>
                                    <p:animEffect transition="in" filter="fade">
                                      <p:cBhvr>
                                        <p:cTn id="84" dur="500"/>
                                        <p:tgtEl>
                                          <p:spTgt spid="106"/>
                                        </p:tgtEl>
                                      </p:cBhvr>
                                    </p:animEffect>
                                  </p:childTnLst>
                                </p:cTn>
                              </p:par>
                            </p:childTnLst>
                          </p:cTn>
                        </p:par>
                        <p:par>
                          <p:cTn id="85" fill="hold">
                            <p:stCondLst>
                              <p:cond delay="2300"/>
                            </p:stCondLst>
                            <p:childTnLst>
                              <p:par>
                                <p:cTn id="86" presetID="1" presetClass="entr" presetSubtype="0" fill="hold" grpId="0" nodeType="afterEffect">
                                  <p:stCondLst>
                                    <p:cond delay="0"/>
                                  </p:stCondLst>
                                  <p:childTnLst>
                                    <p:set>
                                      <p:cBhvr>
                                        <p:cTn id="87" dur="1" fill="hold">
                                          <p:stCondLst>
                                            <p:cond delay="0"/>
                                          </p:stCondLst>
                                        </p:cTn>
                                        <p:tgtEl>
                                          <p:spTgt spid="114"/>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94"/>
                                        </p:tgtEl>
                                      </p:cBhvr>
                                    </p:animEffect>
                                    <p:set>
                                      <p:cBhvr>
                                        <p:cTn id="92" dur="1" fill="hold">
                                          <p:stCondLst>
                                            <p:cond delay="499"/>
                                          </p:stCondLst>
                                        </p:cTn>
                                        <p:tgtEl>
                                          <p:spTgt spid="94"/>
                                        </p:tgtEl>
                                        <p:attrNameLst>
                                          <p:attrName>style.visibility</p:attrName>
                                        </p:attrNameLst>
                                      </p:cBhvr>
                                      <p:to>
                                        <p:strVal val="hidden"/>
                                      </p:to>
                                    </p:set>
                                  </p:childTnLst>
                                </p:cTn>
                              </p:par>
                            </p:childTnLst>
                          </p:cTn>
                        </p:par>
                        <p:par>
                          <p:cTn id="93" fill="hold">
                            <p:stCondLst>
                              <p:cond delay="500"/>
                            </p:stCondLst>
                            <p:childTnLst>
                              <p:par>
                                <p:cTn id="94" presetID="1" presetClass="entr" presetSubtype="0" fill="hold" grpId="0" nodeType="afterEffect">
                                  <p:stCondLst>
                                    <p:cond delay="0"/>
                                  </p:stCondLst>
                                  <p:childTnLst>
                                    <p:set>
                                      <p:cBhvr>
                                        <p:cTn id="95" dur="1" fill="hold">
                                          <p:stCondLst>
                                            <p:cond delay="0"/>
                                          </p:stCondLst>
                                        </p:cTn>
                                        <p:tgtEl>
                                          <p:spTgt spid="100"/>
                                        </p:tgtEl>
                                        <p:attrNameLst>
                                          <p:attrName>style.visibility</p:attrName>
                                        </p:attrNameLst>
                                      </p:cBhvr>
                                      <p:to>
                                        <p:strVal val="visible"/>
                                      </p:to>
                                    </p:set>
                                  </p:childTnLst>
                                </p:cTn>
                              </p:par>
                            </p:childTnLst>
                          </p:cTn>
                        </p:par>
                        <p:par>
                          <p:cTn id="96" fill="hold">
                            <p:stCondLst>
                              <p:cond delay="500"/>
                            </p:stCondLst>
                            <p:childTnLst>
                              <p:par>
                                <p:cTn id="97" presetID="53" presetClass="entr" presetSubtype="16" fill="hold" grpId="0" nodeType="afterEffect">
                                  <p:stCondLst>
                                    <p:cond delay="200"/>
                                  </p:stCondLst>
                                  <p:childTnLst>
                                    <p:set>
                                      <p:cBhvr>
                                        <p:cTn id="98" dur="1" fill="hold">
                                          <p:stCondLst>
                                            <p:cond delay="0"/>
                                          </p:stCondLst>
                                        </p:cTn>
                                        <p:tgtEl>
                                          <p:spTgt spid="107"/>
                                        </p:tgtEl>
                                        <p:attrNameLst>
                                          <p:attrName>style.visibility</p:attrName>
                                        </p:attrNameLst>
                                      </p:cBhvr>
                                      <p:to>
                                        <p:strVal val="visible"/>
                                      </p:to>
                                    </p:set>
                                    <p:anim calcmode="lin" valueType="num">
                                      <p:cBhvr>
                                        <p:cTn id="99" dur="500" fill="hold"/>
                                        <p:tgtEl>
                                          <p:spTgt spid="107"/>
                                        </p:tgtEl>
                                        <p:attrNameLst>
                                          <p:attrName>ppt_w</p:attrName>
                                        </p:attrNameLst>
                                      </p:cBhvr>
                                      <p:tavLst>
                                        <p:tav tm="0">
                                          <p:val>
                                            <p:fltVal val="0"/>
                                          </p:val>
                                        </p:tav>
                                        <p:tav tm="100000">
                                          <p:val>
                                            <p:strVal val="#ppt_w"/>
                                          </p:val>
                                        </p:tav>
                                      </p:tavLst>
                                    </p:anim>
                                    <p:anim calcmode="lin" valueType="num">
                                      <p:cBhvr>
                                        <p:cTn id="100" dur="500" fill="hold"/>
                                        <p:tgtEl>
                                          <p:spTgt spid="107"/>
                                        </p:tgtEl>
                                        <p:attrNameLst>
                                          <p:attrName>ppt_h</p:attrName>
                                        </p:attrNameLst>
                                      </p:cBhvr>
                                      <p:tavLst>
                                        <p:tav tm="0">
                                          <p:val>
                                            <p:fltVal val="0"/>
                                          </p:val>
                                        </p:tav>
                                        <p:tav tm="100000">
                                          <p:val>
                                            <p:strVal val="#ppt_h"/>
                                          </p:val>
                                        </p:tav>
                                      </p:tavLst>
                                    </p:anim>
                                    <p:animEffect transition="in" filter="fade">
                                      <p:cBhvr>
                                        <p:cTn id="101" dur="500"/>
                                        <p:tgtEl>
                                          <p:spTgt spid="107"/>
                                        </p:tgtEl>
                                      </p:cBhvr>
                                    </p:animEffect>
                                  </p:childTnLst>
                                </p:cTn>
                              </p:par>
                            </p:childTnLst>
                          </p:cTn>
                        </p:par>
                        <p:par>
                          <p:cTn id="102" fill="hold">
                            <p:stCondLst>
                              <p:cond delay="1200"/>
                            </p:stCondLst>
                            <p:childTnLst>
                              <p:par>
                                <p:cTn id="103" presetID="1" presetClass="entr" presetSubtype="0" fill="hold" grpId="0" nodeType="afterEffect">
                                  <p:stCondLst>
                                    <p:cond delay="0"/>
                                  </p:stCondLst>
                                  <p:childTnLst>
                                    <p:set>
                                      <p:cBhvr>
                                        <p:cTn id="104" dur="1" fill="hold">
                                          <p:stCondLst>
                                            <p:cond delay="0"/>
                                          </p:stCondLst>
                                        </p:cTn>
                                        <p:tgtEl>
                                          <p:spTgt spid="116"/>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grpId="1" nodeType="clickEffect">
                                  <p:stCondLst>
                                    <p:cond delay="0"/>
                                  </p:stCondLst>
                                  <p:childTnLst>
                                    <p:animEffect transition="out" filter="fade">
                                      <p:cBhvr>
                                        <p:cTn id="108" dur="500"/>
                                        <p:tgtEl>
                                          <p:spTgt spid="100"/>
                                        </p:tgtEl>
                                      </p:cBhvr>
                                    </p:animEffect>
                                    <p:set>
                                      <p:cBhvr>
                                        <p:cTn id="109" dur="1" fill="hold">
                                          <p:stCondLst>
                                            <p:cond delay="499"/>
                                          </p:stCondLst>
                                        </p:cTn>
                                        <p:tgtEl>
                                          <p:spTgt spid="100"/>
                                        </p:tgtEl>
                                        <p:attrNameLst>
                                          <p:attrName>style.visibility</p:attrName>
                                        </p:attrNameLst>
                                      </p:cBhvr>
                                      <p:to>
                                        <p:strVal val="hidden"/>
                                      </p:to>
                                    </p:set>
                                  </p:childTnLst>
                                </p:cTn>
                              </p:par>
                            </p:childTnLst>
                          </p:cTn>
                        </p:par>
                        <p:par>
                          <p:cTn id="110" fill="hold">
                            <p:stCondLst>
                              <p:cond delay="500"/>
                            </p:stCondLst>
                            <p:childTnLst>
                              <p:par>
                                <p:cTn id="111" presetID="53" presetClass="entr" presetSubtype="16" fill="hold" nodeType="afterEffect">
                                  <p:stCondLst>
                                    <p:cond delay="0"/>
                                  </p:stCondLst>
                                  <p:childTnLst>
                                    <p:set>
                                      <p:cBhvr>
                                        <p:cTn id="112" dur="1" fill="hold">
                                          <p:stCondLst>
                                            <p:cond delay="0"/>
                                          </p:stCondLst>
                                        </p:cTn>
                                        <p:tgtEl>
                                          <p:spTgt spid="98"/>
                                        </p:tgtEl>
                                        <p:attrNameLst>
                                          <p:attrName>style.visibility</p:attrName>
                                        </p:attrNameLst>
                                      </p:cBhvr>
                                      <p:to>
                                        <p:strVal val="visible"/>
                                      </p:to>
                                    </p:set>
                                    <p:anim calcmode="lin" valueType="num">
                                      <p:cBhvr>
                                        <p:cTn id="113" dur="500" fill="hold"/>
                                        <p:tgtEl>
                                          <p:spTgt spid="98"/>
                                        </p:tgtEl>
                                        <p:attrNameLst>
                                          <p:attrName>ppt_w</p:attrName>
                                        </p:attrNameLst>
                                      </p:cBhvr>
                                      <p:tavLst>
                                        <p:tav tm="0">
                                          <p:val>
                                            <p:fltVal val="0"/>
                                          </p:val>
                                        </p:tav>
                                        <p:tav tm="100000">
                                          <p:val>
                                            <p:strVal val="#ppt_w"/>
                                          </p:val>
                                        </p:tav>
                                      </p:tavLst>
                                    </p:anim>
                                    <p:anim calcmode="lin" valueType="num">
                                      <p:cBhvr>
                                        <p:cTn id="114" dur="500" fill="hold"/>
                                        <p:tgtEl>
                                          <p:spTgt spid="98"/>
                                        </p:tgtEl>
                                        <p:attrNameLst>
                                          <p:attrName>ppt_h</p:attrName>
                                        </p:attrNameLst>
                                      </p:cBhvr>
                                      <p:tavLst>
                                        <p:tav tm="0">
                                          <p:val>
                                            <p:fltVal val="0"/>
                                          </p:val>
                                        </p:tav>
                                        <p:tav tm="100000">
                                          <p:val>
                                            <p:strVal val="#ppt_h"/>
                                          </p:val>
                                        </p:tav>
                                      </p:tavLst>
                                    </p:anim>
                                    <p:animEffect transition="in" filter="fade">
                                      <p:cBhvr>
                                        <p:cTn id="115" dur="500"/>
                                        <p:tgtEl>
                                          <p:spTgt spid="98"/>
                                        </p:tgtEl>
                                      </p:cBhvr>
                                    </p:animEffect>
                                  </p:childTnLst>
                                </p:cTn>
                              </p:par>
                            </p:childTnLst>
                          </p:cTn>
                        </p:par>
                        <p:par>
                          <p:cTn id="116" fill="hold">
                            <p:stCondLst>
                              <p:cond delay="1000"/>
                            </p:stCondLst>
                            <p:childTnLst>
                              <p:par>
                                <p:cTn id="117" presetID="42" presetClass="path" presetSubtype="0" accel="50000" decel="50000" fill="hold" grpId="0" nodeType="afterEffect">
                                  <p:stCondLst>
                                    <p:cond delay="0"/>
                                  </p:stCondLst>
                                  <p:childTnLst>
                                    <p:animMotion origin="layout" path="M 3.33333E-6 7.40741E-7 L -0.10261 -0.05995 " pathEditMode="relative" rAng="0" ptsTypes="AA">
                                      <p:cBhvr>
                                        <p:cTn id="118" dur="500" fill="hold"/>
                                        <p:tgtEl>
                                          <p:spTgt spid="70"/>
                                        </p:tgtEl>
                                        <p:attrNameLst>
                                          <p:attrName>ppt_x</p:attrName>
                                          <p:attrName>ppt_y</p:attrName>
                                        </p:attrNameLst>
                                      </p:cBhvr>
                                      <p:rCtr x="-5139" y="-3009"/>
                                    </p:animMotion>
                                  </p:childTnLst>
                                </p:cTn>
                              </p:par>
                            </p:childTnLst>
                          </p:cTn>
                        </p:par>
                        <p:par>
                          <p:cTn id="119" fill="hold">
                            <p:stCondLst>
                              <p:cond delay="1500"/>
                            </p:stCondLst>
                            <p:childTnLst>
                              <p:par>
                                <p:cTn id="120" presetID="1" presetClass="entr" presetSubtype="0" fill="hold" grpId="0" nodeType="afterEffect">
                                  <p:stCondLst>
                                    <p:cond delay="0"/>
                                  </p:stCondLst>
                                  <p:childTnLst>
                                    <p:set>
                                      <p:cBhvr>
                                        <p:cTn id="121" dur="1" fill="hold">
                                          <p:stCondLst>
                                            <p:cond delay="0"/>
                                          </p:stCondLst>
                                        </p:cTn>
                                        <p:tgtEl>
                                          <p:spTgt spid="99"/>
                                        </p:tgtEl>
                                        <p:attrNameLst>
                                          <p:attrName>style.visibility</p:attrName>
                                        </p:attrNameLst>
                                      </p:cBhvr>
                                      <p:to>
                                        <p:strVal val="visible"/>
                                      </p:to>
                                    </p:set>
                                  </p:childTnLst>
                                </p:cTn>
                              </p:par>
                            </p:childTnLst>
                          </p:cTn>
                        </p:par>
                        <p:par>
                          <p:cTn id="122" fill="hold">
                            <p:stCondLst>
                              <p:cond delay="1500"/>
                            </p:stCondLst>
                            <p:childTnLst>
                              <p:par>
                                <p:cTn id="123" presetID="53" presetClass="entr" presetSubtype="16" fill="hold" grpId="0" nodeType="afterEffect">
                                  <p:stCondLst>
                                    <p:cond delay="200"/>
                                  </p:stCondLst>
                                  <p:childTnLst>
                                    <p:set>
                                      <p:cBhvr>
                                        <p:cTn id="124" dur="1" fill="hold">
                                          <p:stCondLst>
                                            <p:cond delay="0"/>
                                          </p:stCondLst>
                                        </p:cTn>
                                        <p:tgtEl>
                                          <p:spTgt spid="108"/>
                                        </p:tgtEl>
                                        <p:attrNameLst>
                                          <p:attrName>style.visibility</p:attrName>
                                        </p:attrNameLst>
                                      </p:cBhvr>
                                      <p:to>
                                        <p:strVal val="visible"/>
                                      </p:to>
                                    </p:set>
                                    <p:anim calcmode="lin" valueType="num">
                                      <p:cBhvr>
                                        <p:cTn id="125" dur="500" fill="hold"/>
                                        <p:tgtEl>
                                          <p:spTgt spid="108"/>
                                        </p:tgtEl>
                                        <p:attrNameLst>
                                          <p:attrName>ppt_w</p:attrName>
                                        </p:attrNameLst>
                                      </p:cBhvr>
                                      <p:tavLst>
                                        <p:tav tm="0">
                                          <p:val>
                                            <p:fltVal val="0"/>
                                          </p:val>
                                        </p:tav>
                                        <p:tav tm="100000">
                                          <p:val>
                                            <p:strVal val="#ppt_w"/>
                                          </p:val>
                                        </p:tav>
                                      </p:tavLst>
                                    </p:anim>
                                    <p:anim calcmode="lin" valueType="num">
                                      <p:cBhvr>
                                        <p:cTn id="126" dur="500" fill="hold"/>
                                        <p:tgtEl>
                                          <p:spTgt spid="108"/>
                                        </p:tgtEl>
                                        <p:attrNameLst>
                                          <p:attrName>ppt_h</p:attrName>
                                        </p:attrNameLst>
                                      </p:cBhvr>
                                      <p:tavLst>
                                        <p:tav tm="0">
                                          <p:val>
                                            <p:fltVal val="0"/>
                                          </p:val>
                                        </p:tav>
                                        <p:tav tm="100000">
                                          <p:val>
                                            <p:strVal val="#ppt_h"/>
                                          </p:val>
                                        </p:tav>
                                      </p:tavLst>
                                    </p:anim>
                                    <p:animEffect transition="in" filter="fade">
                                      <p:cBhvr>
                                        <p:cTn id="127" dur="500"/>
                                        <p:tgtEl>
                                          <p:spTgt spid="108"/>
                                        </p:tgtEl>
                                      </p:cBhvr>
                                    </p:animEffect>
                                  </p:childTnLst>
                                </p:cTn>
                              </p:par>
                            </p:childTnLst>
                          </p:cTn>
                        </p:par>
                        <p:par>
                          <p:cTn id="128" fill="hold">
                            <p:stCondLst>
                              <p:cond delay="2200"/>
                            </p:stCondLst>
                            <p:childTnLst>
                              <p:par>
                                <p:cTn id="129" presetID="1" presetClass="entr" presetSubtype="0" fill="hold" grpId="0" nodeType="afterEffect">
                                  <p:stCondLst>
                                    <p:cond delay="0"/>
                                  </p:stCondLst>
                                  <p:childTnLst>
                                    <p:set>
                                      <p:cBhvr>
                                        <p:cTn id="130" dur="1" fill="hold">
                                          <p:stCondLst>
                                            <p:cond delay="0"/>
                                          </p:stCondLst>
                                        </p:cTn>
                                        <p:tgtEl>
                                          <p:spTgt spid="11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0" presetClass="exit" presetSubtype="0" fill="hold" grpId="1" nodeType="clickEffect">
                                  <p:stCondLst>
                                    <p:cond delay="0"/>
                                  </p:stCondLst>
                                  <p:childTnLst>
                                    <p:animEffect transition="out" filter="fade">
                                      <p:cBhvr>
                                        <p:cTn id="134" dur="500"/>
                                        <p:tgtEl>
                                          <p:spTgt spid="99"/>
                                        </p:tgtEl>
                                      </p:cBhvr>
                                    </p:animEffect>
                                    <p:set>
                                      <p:cBhvr>
                                        <p:cTn id="135" dur="1" fill="hold">
                                          <p:stCondLst>
                                            <p:cond delay="499"/>
                                          </p:stCondLst>
                                        </p:cTn>
                                        <p:tgtEl>
                                          <p:spTgt spid="99"/>
                                        </p:tgtEl>
                                        <p:attrNameLst>
                                          <p:attrName>style.visibility</p:attrName>
                                        </p:attrNameLst>
                                      </p:cBhvr>
                                      <p:to>
                                        <p:strVal val="hidden"/>
                                      </p:to>
                                    </p:set>
                                  </p:childTnLst>
                                </p:cTn>
                              </p:par>
                            </p:childTnLst>
                          </p:cTn>
                        </p:par>
                        <p:par>
                          <p:cTn id="136" fill="hold">
                            <p:stCondLst>
                              <p:cond delay="500"/>
                            </p:stCondLst>
                            <p:childTnLst>
                              <p:par>
                                <p:cTn id="137" presetID="1" presetClass="entr" presetSubtype="0" fill="hold" grpId="0" nodeType="afterEffect">
                                  <p:stCondLst>
                                    <p:cond delay="0"/>
                                  </p:stCondLst>
                                  <p:childTnLst>
                                    <p:set>
                                      <p:cBhvr>
                                        <p:cTn id="138" dur="1" fill="hold">
                                          <p:stCondLst>
                                            <p:cond delay="0"/>
                                          </p:stCondLst>
                                        </p:cTn>
                                        <p:tgtEl>
                                          <p:spTgt spid="101"/>
                                        </p:tgtEl>
                                        <p:attrNameLst>
                                          <p:attrName>style.visibility</p:attrName>
                                        </p:attrNameLst>
                                      </p:cBhvr>
                                      <p:to>
                                        <p:strVal val="visible"/>
                                      </p:to>
                                    </p:set>
                                  </p:childTnLst>
                                </p:cTn>
                              </p:par>
                            </p:childTnLst>
                          </p:cTn>
                        </p:par>
                        <p:par>
                          <p:cTn id="139" fill="hold">
                            <p:stCondLst>
                              <p:cond delay="500"/>
                            </p:stCondLst>
                            <p:childTnLst>
                              <p:par>
                                <p:cTn id="140" presetID="1" presetClass="entr" presetSubtype="0" fill="hold" grpId="0" nodeType="afterEffect">
                                  <p:stCondLst>
                                    <p:cond delay="0"/>
                                  </p:stCondLst>
                                  <p:childTnLst>
                                    <p:set>
                                      <p:cBhvr>
                                        <p:cTn id="141" dur="1" fill="hold">
                                          <p:stCondLst>
                                            <p:cond delay="0"/>
                                          </p:stCondLst>
                                        </p:cTn>
                                        <p:tgtEl>
                                          <p:spTgt spid="120"/>
                                        </p:tgtEl>
                                        <p:attrNameLst>
                                          <p:attrName>style.visibility</p:attrName>
                                        </p:attrNameLst>
                                      </p:cBhvr>
                                      <p:to>
                                        <p:strVal val="visible"/>
                                      </p:to>
                                    </p:set>
                                  </p:childTnLst>
                                </p:cTn>
                              </p:par>
                            </p:childTnLst>
                          </p:cTn>
                        </p:par>
                      </p:childTnLst>
                    </p:cTn>
                  </p:par>
                  <p:par>
                    <p:cTn id="142" fill="hold">
                      <p:stCondLst>
                        <p:cond delay="indefinite"/>
                      </p:stCondLst>
                      <p:childTnLst>
                        <p:par>
                          <p:cTn id="143" fill="hold">
                            <p:stCondLst>
                              <p:cond delay="0"/>
                            </p:stCondLst>
                            <p:childTnLst>
                              <p:par>
                                <p:cTn id="144" presetID="10" presetClass="exit" presetSubtype="0" fill="hold" grpId="1" nodeType="clickEffect">
                                  <p:stCondLst>
                                    <p:cond delay="0"/>
                                  </p:stCondLst>
                                  <p:childTnLst>
                                    <p:animEffect transition="out" filter="fade">
                                      <p:cBhvr>
                                        <p:cTn id="145" dur="500"/>
                                        <p:tgtEl>
                                          <p:spTgt spid="101"/>
                                        </p:tgtEl>
                                      </p:cBhvr>
                                    </p:animEffect>
                                    <p:set>
                                      <p:cBhvr>
                                        <p:cTn id="146" dur="1" fill="hold">
                                          <p:stCondLst>
                                            <p:cond delay="499"/>
                                          </p:stCondLst>
                                        </p:cTn>
                                        <p:tgtEl>
                                          <p:spTgt spid="101"/>
                                        </p:tgtEl>
                                        <p:attrNameLst>
                                          <p:attrName>style.visibility</p:attrName>
                                        </p:attrNameLst>
                                      </p:cBhvr>
                                      <p:to>
                                        <p:strVal val="hidden"/>
                                      </p:to>
                                    </p:set>
                                  </p:childTnLst>
                                </p:cTn>
                              </p:par>
                            </p:childTnLst>
                          </p:cTn>
                        </p:par>
                        <p:par>
                          <p:cTn id="147" fill="hold">
                            <p:stCondLst>
                              <p:cond delay="500"/>
                            </p:stCondLst>
                            <p:childTnLst>
                              <p:par>
                                <p:cTn id="148" presetID="22" presetClass="entr" presetSubtype="8" fill="hold" grpId="0" nodeType="afterEffect">
                                  <p:stCondLst>
                                    <p:cond delay="0"/>
                                  </p:stCondLst>
                                  <p:childTnLst>
                                    <p:set>
                                      <p:cBhvr>
                                        <p:cTn id="149" dur="1" fill="hold">
                                          <p:stCondLst>
                                            <p:cond delay="0"/>
                                          </p:stCondLst>
                                        </p:cTn>
                                        <p:tgtEl>
                                          <p:spTgt spid="104"/>
                                        </p:tgtEl>
                                        <p:attrNameLst>
                                          <p:attrName>style.visibility</p:attrName>
                                        </p:attrNameLst>
                                      </p:cBhvr>
                                      <p:to>
                                        <p:strVal val="visible"/>
                                      </p:to>
                                    </p:set>
                                    <p:animEffect transition="in" filter="wipe(left)">
                                      <p:cBhvr>
                                        <p:cTn id="150" dur="500"/>
                                        <p:tgtEl>
                                          <p:spTgt spid="104"/>
                                        </p:tgtEl>
                                      </p:cBhvr>
                                    </p:animEffect>
                                  </p:childTnLst>
                                </p:cTn>
                              </p:par>
                            </p:childTnLst>
                          </p:cTn>
                        </p:par>
                        <p:par>
                          <p:cTn id="151" fill="hold">
                            <p:stCondLst>
                              <p:cond delay="1000"/>
                            </p:stCondLst>
                            <p:childTnLst>
                              <p:par>
                                <p:cTn id="152" presetID="1" presetClass="entr" presetSubtype="0" fill="hold" grpId="0" nodeType="afterEffect">
                                  <p:stCondLst>
                                    <p:cond delay="0"/>
                                  </p:stCondLst>
                                  <p:childTnLst>
                                    <p:set>
                                      <p:cBhvr>
                                        <p:cTn id="153" dur="1" fill="hold">
                                          <p:stCondLst>
                                            <p:cond delay="0"/>
                                          </p:stCondLst>
                                        </p:cTn>
                                        <p:tgtEl>
                                          <p:spTgt spid="102"/>
                                        </p:tgtEl>
                                        <p:attrNameLst>
                                          <p:attrName>style.visibility</p:attrName>
                                        </p:attrNameLst>
                                      </p:cBhvr>
                                      <p:to>
                                        <p:strVal val="visible"/>
                                      </p:to>
                                    </p:set>
                                  </p:childTnLst>
                                </p:cTn>
                              </p:par>
                            </p:childTnLst>
                          </p:cTn>
                        </p:par>
                        <p:par>
                          <p:cTn id="154" fill="hold">
                            <p:stCondLst>
                              <p:cond delay="1000"/>
                            </p:stCondLst>
                            <p:childTnLst>
                              <p:par>
                                <p:cTn id="155" presetID="1" presetClass="entr" presetSubtype="0" fill="hold" grpId="0" nodeType="afterEffect">
                                  <p:stCondLst>
                                    <p:cond delay="500"/>
                                  </p:stCondLst>
                                  <p:childTnLst>
                                    <p:set>
                                      <p:cBhvr>
                                        <p:cTn id="156" dur="1" fill="hold">
                                          <p:stCondLst>
                                            <p:cond delay="0"/>
                                          </p:stCondLst>
                                        </p:cTn>
                                        <p:tgtEl>
                                          <p:spTgt spid="103"/>
                                        </p:tgtEl>
                                        <p:attrNameLst>
                                          <p:attrName>style.visibility</p:attrName>
                                        </p:attrNameLst>
                                      </p:cBhvr>
                                      <p:to>
                                        <p:strVal val="visible"/>
                                      </p:to>
                                    </p:set>
                                  </p:childTnLst>
                                </p:cTn>
                              </p:par>
                            </p:childTnLst>
                          </p:cTn>
                        </p:par>
                        <p:par>
                          <p:cTn id="157" fill="hold">
                            <p:stCondLst>
                              <p:cond delay="1500"/>
                            </p:stCondLst>
                            <p:childTnLst>
                              <p:par>
                                <p:cTn id="158" presetID="53" presetClass="entr" presetSubtype="16" fill="hold" grpId="0" nodeType="afterEffect">
                                  <p:stCondLst>
                                    <p:cond delay="200"/>
                                  </p:stCondLst>
                                  <p:childTnLst>
                                    <p:set>
                                      <p:cBhvr>
                                        <p:cTn id="159" dur="1" fill="hold">
                                          <p:stCondLst>
                                            <p:cond delay="0"/>
                                          </p:stCondLst>
                                        </p:cTn>
                                        <p:tgtEl>
                                          <p:spTgt spid="109"/>
                                        </p:tgtEl>
                                        <p:attrNameLst>
                                          <p:attrName>style.visibility</p:attrName>
                                        </p:attrNameLst>
                                      </p:cBhvr>
                                      <p:to>
                                        <p:strVal val="visible"/>
                                      </p:to>
                                    </p:set>
                                    <p:anim calcmode="lin" valueType="num">
                                      <p:cBhvr>
                                        <p:cTn id="160" dur="500" fill="hold"/>
                                        <p:tgtEl>
                                          <p:spTgt spid="109"/>
                                        </p:tgtEl>
                                        <p:attrNameLst>
                                          <p:attrName>ppt_w</p:attrName>
                                        </p:attrNameLst>
                                      </p:cBhvr>
                                      <p:tavLst>
                                        <p:tav tm="0">
                                          <p:val>
                                            <p:fltVal val="0"/>
                                          </p:val>
                                        </p:tav>
                                        <p:tav tm="100000">
                                          <p:val>
                                            <p:strVal val="#ppt_w"/>
                                          </p:val>
                                        </p:tav>
                                      </p:tavLst>
                                    </p:anim>
                                    <p:anim calcmode="lin" valueType="num">
                                      <p:cBhvr>
                                        <p:cTn id="161" dur="500" fill="hold"/>
                                        <p:tgtEl>
                                          <p:spTgt spid="109"/>
                                        </p:tgtEl>
                                        <p:attrNameLst>
                                          <p:attrName>ppt_h</p:attrName>
                                        </p:attrNameLst>
                                      </p:cBhvr>
                                      <p:tavLst>
                                        <p:tav tm="0">
                                          <p:val>
                                            <p:fltVal val="0"/>
                                          </p:val>
                                        </p:tav>
                                        <p:tav tm="100000">
                                          <p:val>
                                            <p:strVal val="#ppt_h"/>
                                          </p:val>
                                        </p:tav>
                                      </p:tavLst>
                                    </p:anim>
                                    <p:animEffect transition="in" filter="fade">
                                      <p:cBhvr>
                                        <p:cTn id="162" dur="500"/>
                                        <p:tgtEl>
                                          <p:spTgt spid="109"/>
                                        </p:tgtEl>
                                      </p:cBhvr>
                                    </p:animEffect>
                                  </p:childTnLst>
                                </p:cTn>
                              </p:par>
                            </p:childTnLst>
                          </p:cTn>
                        </p:par>
                        <p:par>
                          <p:cTn id="163" fill="hold">
                            <p:stCondLst>
                              <p:cond delay="2200"/>
                            </p:stCondLst>
                            <p:childTnLst>
                              <p:par>
                                <p:cTn id="164" presetID="1" presetClass="entr" presetSubtype="0" fill="hold" grpId="0" nodeType="afterEffect">
                                  <p:stCondLst>
                                    <p:cond delay="0"/>
                                  </p:stCondLst>
                                  <p:childTnLst>
                                    <p:set>
                                      <p:cBhvr>
                                        <p:cTn id="165" dur="1" fill="hold">
                                          <p:stCondLst>
                                            <p:cond delay="0"/>
                                          </p:stCondLst>
                                        </p:cTn>
                                        <p:tgtEl>
                                          <p:spTgt spid="122"/>
                                        </p:tgtEl>
                                        <p:attrNameLst>
                                          <p:attrName>style.visibility</p:attrName>
                                        </p:attrNameLst>
                                      </p:cBhvr>
                                      <p:to>
                                        <p:strVal val="visible"/>
                                      </p:to>
                                    </p:set>
                                  </p:childTnLst>
                                </p:cTn>
                              </p:par>
                            </p:childTnLst>
                          </p:cTn>
                        </p:par>
                      </p:childTnLst>
                    </p:cTn>
                  </p:par>
                  <p:par>
                    <p:cTn id="166" fill="hold">
                      <p:stCondLst>
                        <p:cond delay="indefinite"/>
                      </p:stCondLst>
                      <p:childTnLst>
                        <p:par>
                          <p:cTn id="167" fill="hold">
                            <p:stCondLst>
                              <p:cond delay="0"/>
                            </p:stCondLst>
                            <p:childTnLst>
                              <p:par>
                                <p:cTn id="168" presetID="53" presetClass="entr" presetSubtype="16" fill="hold" grpId="0" nodeType="clickEffect">
                                  <p:stCondLst>
                                    <p:cond delay="0"/>
                                  </p:stCondLst>
                                  <p:childTnLst>
                                    <p:set>
                                      <p:cBhvr>
                                        <p:cTn id="169" dur="1" fill="hold">
                                          <p:stCondLst>
                                            <p:cond delay="0"/>
                                          </p:stCondLst>
                                        </p:cTn>
                                        <p:tgtEl>
                                          <p:spTgt spid="110"/>
                                        </p:tgtEl>
                                        <p:attrNameLst>
                                          <p:attrName>style.visibility</p:attrName>
                                        </p:attrNameLst>
                                      </p:cBhvr>
                                      <p:to>
                                        <p:strVal val="visible"/>
                                      </p:to>
                                    </p:set>
                                    <p:anim calcmode="lin" valueType="num">
                                      <p:cBhvr>
                                        <p:cTn id="170" dur="500" fill="hold"/>
                                        <p:tgtEl>
                                          <p:spTgt spid="110"/>
                                        </p:tgtEl>
                                        <p:attrNameLst>
                                          <p:attrName>ppt_w</p:attrName>
                                        </p:attrNameLst>
                                      </p:cBhvr>
                                      <p:tavLst>
                                        <p:tav tm="0">
                                          <p:val>
                                            <p:fltVal val="0"/>
                                          </p:val>
                                        </p:tav>
                                        <p:tav tm="100000">
                                          <p:val>
                                            <p:strVal val="#ppt_w"/>
                                          </p:val>
                                        </p:tav>
                                      </p:tavLst>
                                    </p:anim>
                                    <p:anim calcmode="lin" valueType="num">
                                      <p:cBhvr>
                                        <p:cTn id="171" dur="500" fill="hold"/>
                                        <p:tgtEl>
                                          <p:spTgt spid="110"/>
                                        </p:tgtEl>
                                        <p:attrNameLst>
                                          <p:attrName>ppt_h</p:attrName>
                                        </p:attrNameLst>
                                      </p:cBhvr>
                                      <p:tavLst>
                                        <p:tav tm="0">
                                          <p:val>
                                            <p:fltVal val="0"/>
                                          </p:val>
                                        </p:tav>
                                        <p:tav tm="100000">
                                          <p:val>
                                            <p:strVal val="#ppt_h"/>
                                          </p:val>
                                        </p:tav>
                                      </p:tavLst>
                                    </p:anim>
                                    <p:animEffect transition="in" filter="fade">
                                      <p:cBhvr>
                                        <p:cTn id="172" dur="500"/>
                                        <p:tgtEl>
                                          <p:spTgt spid="110"/>
                                        </p:tgtEl>
                                      </p:cBhvr>
                                    </p:animEffect>
                                  </p:childTnLst>
                                </p:cTn>
                              </p:par>
                            </p:childTnLst>
                          </p:cTn>
                        </p:par>
                        <p:par>
                          <p:cTn id="173" fill="hold">
                            <p:stCondLst>
                              <p:cond delay="500"/>
                            </p:stCondLst>
                            <p:childTnLst>
                              <p:par>
                                <p:cTn id="174" presetID="1" presetClass="entr" presetSubtype="0" fill="hold" grpId="0" nodeType="afterEffect">
                                  <p:stCondLst>
                                    <p:cond delay="0"/>
                                  </p:stCondLst>
                                  <p:childTnLst>
                                    <p:set>
                                      <p:cBhvr>
                                        <p:cTn id="175"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70" grpId="0" animBg="1"/>
      <p:bldP spid="75" grpId="0" animBg="1"/>
      <p:bldP spid="76" grpId="0" animBg="1"/>
      <p:bldP spid="76" grpId="1" animBg="1"/>
      <p:bldP spid="85" grpId="0" animBg="1"/>
      <p:bldP spid="86" grpId="0" animBg="1"/>
      <p:bldP spid="90" grpId="0" animBg="1"/>
      <p:bldP spid="90" grpId="1" animBg="1"/>
      <p:bldP spid="91" grpId="0"/>
      <p:bldP spid="91" grpId="1"/>
      <p:bldP spid="92" grpId="0" animBg="1"/>
      <p:bldP spid="92" grpId="1" animBg="1"/>
      <p:bldP spid="93" grpId="0"/>
      <p:bldP spid="94" grpId="0" animBg="1"/>
      <p:bldP spid="94" grpId="1" animBg="1"/>
      <p:bldP spid="95" grpId="0"/>
      <p:bldP spid="96" grpId="0"/>
      <p:bldP spid="97" grpId="0"/>
      <p:bldP spid="99" grpId="0" animBg="1"/>
      <p:bldP spid="99" grpId="1" animBg="1"/>
      <p:bldP spid="100" grpId="0" animBg="1"/>
      <p:bldP spid="100" grpId="1" animBg="1"/>
      <p:bldP spid="101" grpId="0" animBg="1"/>
      <p:bldP spid="101" grpId="1" animBg="1"/>
      <p:bldP spid="102" grpId="0" animBg="1"/>
      <p:bldP spid="103" grpId="0" animBg="1"/>
      <p:bldP spid="104" grpId="0"/>
      <p:bldP spid="105" grpId="0"/>
      <p:bldP spid="106" grpId="0"/>
      <p:bldP spid="107" grpId="0"/>
      <p:bldP spid="108" grpId="0"/>
      <p:bldP spid="109" grpId="0"/>
      <p:bldP spid="110" grpId="0"/>
      <p:bldP spid="112" grpId="0" animBg="1"/>
      <p:bldP spid="114" grpId="0" animBg="1"/>
      <p:bldP spid="116" grpId="0" animBg="1"/>
      <p:bldP spid="118" grpId="0" animBg="1"/>
      <p:bldP spid="120" grpId="0" animBg="1"/>
      <p:bldP spid="122" grpId="0" animBg="1"/>
      <p:bldP spid="124" grpId="0" animBg="1"/>
      <p:bldP spid="126" grpId="0" animBg="1"/>
      <p:bldP spid="1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 Edwards Deming</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2276872"/>
            <a:ext cx="1603248" cy="1981200"/>
          </a:xfrm>
          <a:prstGeom prst="rect">
            <a:avLst/>
          </a:prstGeom>
        </p:spPr>
      </p:pic>
      <p:sp>
        <p:nvSpPr>
          <p:cNvPr id="8" name="TextBox 7"/>
          <p:cNvSpPr txBox="1"/>
          <p:nvPr/>
        </p:nvSpPr>
        <p:spPr>
          <a:xfrm>
            <a:off x="2915816" y="1844824"/>
            <a:ext cx="5616623" cy="3785652"/>
          </a:xfrm>
          <a:prstGeom prst="rect">
            <a:avLst/>
          </a:prstGeom>
          <a:noFill/>
        </p:spPr>
        <p:txBody>
          <a:bodyPr wrap="square" rtlCol="0">
            <a:spAutoFit/>
          </a:bodyPr>
          <a:lstStyle/>
          <a:p>
            <a:pPr>
              <a:spcBef>
                <a:spcPts val="1800"/>
              </a:spcBef>
            </a:pPr>
            <a:r>
              <a:rPr lang="en-NZ" sz="2000" dirty="0" smtClean="0">
                <a:solidFill>
                  <a:schemeClr val="bg1"/>
                </a:solidFill>
              </a:rPr>
              <a:t>“Improve constantly and forever the system of production and service, to improve quality and productivity …”</a:t>
            </a:r>
          </a:p>
          <a:p>
            <a:pPr>
              <a:spcBef>
                <a:spcPts val="1800"/>
              </a:spcBef>
            </a:pPr>
            <a:r>
              <a:rPr lang="en-NZ" sz="2000" dirty="0" smtClean="0">
                <a:solidFill>
                  <a:schemeClr val="bg1"/>
                </a:solidFill>
              </a:rPr>
              <a:t>“Eliminate management by objective. Eliminate management by numbers, numerical goals. Substitute leadership.”</a:t>
            </a:r>
          </a:p>
          <a:p>
            <a:pPr>
              <a:spcBef>
                <a:spcPts val="1800"/>
              </a:spcBef>
            </a:pPr>
            <a:r>
              <a:rPr lang="en-NZ" sz="2000" dirty="0" smtClean="0">
                <a:solidFill>
                  <a:schemeClr val="bg1"/>
                </a:solidFill>
              </a:rPr>
              <a:t>“Hold everybody accountable? Ridiculous!”</a:t>
            </a:r>
          </a:p>
          <a:p>
            <a:pPr>
              <a:spcBef>
                <a:spcPts val="1800"/>
              </a:spcBef>
            </a:pPr>
            <a:r>
              <a:rPr lang="en-NZ" sz="2000" dirty="0" smtClean="0">
                <a:solidFill>
                  <a:schemeClr val="bg1"/>
                </a:solidFill>
              </a:rPr>
              <a:t>“A bad system will defeat a good person every time.”</a:t>
            </a:r>
          </a:p>
          <a:p>
            <a:pPr>
              <a:spcBef>
                <a:spcPts val="1800"/>
              </a:spcBef>
            </a:pPr>
            <a:r>
              <a:rPr lang="en-NZ" sz="2000" dirty="0" smtClean="0">
                <a:solidFill>
                  <a:schemeClr val="bg1"/>
                </a:solidFill>
              </a:rPr>
              <a:t>“Drive out fear”</a:t>
            </a:r>
            <a:endParaRPr lang="en-NZ" sz="2000" dirty="0">
              <a:solidFill>
                <a:schemeClr val="bg1"/>
              </a:solidFill>
            </a:endParaRPr>
          </a:p>
        </p:txBody>
      </p:sp>
    </p:spTree>
    <p:extLst>
      <p:ext uri="{BB962C8B-B14F-4D97-AF65-F5344CB8AC3E}">
        <p14:creationId xmlns:p14="http://schemas.microsoft.com/office/powerpoint/2010/main" val="35612591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8" name="Rectangle 97"/>
          <p:cNvSpPr/>
          <p:nvPr/>
        </p:nvSpPr>
        <p:spPr>
          <a:xfrm>
            <a:off x="0" y="476672"/>
            <a:ext cx="9166558" cy="4536504"/>
          </a:xfrm>
          <a:prstGeom prst="rect">
            <a:avLst/>
          </a:prstGeom>
          <a:gradFill flip="none" rotWithShape="1">
            <a:gsLst>
              <a:gs pos="100000">
                <a:schemeClr val="accent1">
                  <a:lumMod val="20000"/>
                  <a:lumOff val="80000"/>
                </a:schemeClr>
              </a:gs>
              <a:gs pos="0">
                <a:srgbClr val="EFF5FF"/>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p:nvPr/>
        </p:nvCxnSpPr>
        <p:spPr>
          <a:xfrm>
            <a:off x="58055" y="548680"/>
            <a:ext cx="0" cy="4392488"/>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89361" y="548680"/>
            <a:ext cx="0" cy="4392488"/>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320667" y="1043632"/>
            <a:ext cx="6881" cy="3897536"/>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451973" y="548680"/>
            <a:ext cx="0" cy="4392488"/>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4583276" y="1043632"/>
            <a:ext cx="3" cy="3897536"/>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714585" y="548680"/>
            <a:ext cx="0" cy="4392488"/>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845891" y="548680"/>
            <a:ext cx="0" cy="4392488"/>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7973725" y="548680"/>
            <a:ext cx="3472" cy="4392488"/>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H="1">
            <a:off x="9108501" y="548680"/>
            <a:ext cx="3" cy="4392488"/>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8055" y="548680"/>
            <a:ext cx="9050449" cy="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8052" y="4941168"/>
            <a:ext cx="9050449" cy="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8053" y="1484784"/>
            <a:ext cx="9050449" cy="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8055" y="574388"/>
            <a:ext cx="1131306" cy="369332"/>
          </a:xfrm>
          <a:prstGeom prst="rect">
            <a:avLst/>
          </a:prstGeom>
          <a:noFill/>
        </p:spPr>
        <p:txBody>
          <a:bodyPr wrap="square" rtlCol="0">
            <a:spAutoFit/>
          </a:bodyPr>
          <a:lstStyle/>
          <a:p>
            <a:pPr algn="ctr"/>
            <a:r>
              <a:rPr lang="en-US" dirty="0" smtClean="0"/>
              <a:t>Ready (4)</a:t>
            </a:r>
            <a:endParaRPr lang="en-US" dirty="0"/>
          </a:p>
        </p:txBody>
      </p:sp>
      <p:sp>
        <p:nvSpPr>
          <p:cNvPr id="25" name="TextBox 24"/>
          <p:cNvSpPr txBox="1"/>
          <p:nvPr/>
        </p:nvSpPr>
        <p:spPr>
          <a:xfrm>
            <a:off x="1189362" y="574388"/>
            <a:ext cx="2262611" cy="369332"/>
          </a:xfrm>
          <a:prstGeom prst="rect">
            <a:avLst/>
          </a:prstGeom>
          <a:noFill/>
        </p:spPr>
        <p:txBody>
          <a:bodyPr wrap="square" rtlCol="0">
            <a:spAutoFit/>
          </a:bodyPr>
          <a:lstStyle/>
          <a:p>
            <a:pPr algn="ctr"/>
            <a:r>
              <a:rPr lang="en-US" dirty="0" smtClean="0"/>
              <a:t>Analysis (2)</a:t>
            </a:r>
            <a:endParaRPr lang="en-US" dirty="0"/>
          </a:p>
        </p:txBody>
      </p:sp>
      <p:cxnSp>
        <p:nvCxnSpPr>
          <p:cNvPr id="26" name="Straight Connector 25"/>
          <p:cNvCxnSpPr/>
          <p:nvPr/>
        </p:nvCxnSpPr>
        <p:spPr>
          <a:xfrm>
            <a:off x="1189361" y="1043632"/>
            <a:ext cx="4525224" cy="0"/>
          </a:xfrm>
          <a:prstGeom prst="line">
            <a:avLst/>
          </a:prstGeom>
          <a:ln w="25400" cap="rnd">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475998" y="574388"/>
            <a:ext cx="2262611" cy="369332"/>
          </a:xfrm>
          <a:prstGeom prst="rect">
            <a:avLst/>
          </a:prstGeom>
          <a:noFill/>
        </p:spPr>
        <p:txBody>
          <a:bodyPr wrap="square" rtlCol="0">
            <a:spAutoFit/>
          </a:bodyPr>
          <a:lstStyle/>
          <a:p>
            <a:pPr algn="ctr"/>
            <a:r>
              <a:rPr lang="en-US" dirty="0" smtClean="0"/>
              <a:t>Development (4)</a:t>
            </a:r>
            <a:endParaRPr lang="en-US" dirty="0"/>
          </a:p>
        </p:txBody>
      </p:sp>
      <p:sp>
        <p:nvSpPr>
          <p:cNvPr id="32" name="TextBox 31"/>
          <p:cNvSpPr txBox="1"/>
          <p:nvPr/>
        </p:nvSpPr>
        <p:spPr>
          <a:xfrm>
            <a:off x="5748890" y="574388"/>
            <a:ext cx="1097002" cy="369332"/>
          </a:xfrm>
          <a:prstGeom prst="rect">
            <a:avLst/>
          </a:prstGeom>
          <a:noFill/>
        </p:spPr>
        <p:txBody>
          <a:bodyPr wrap="square" rtlCol="0">
            <a:spAutoFit/>
          </a:bodyPr>
          <a:lstStyle/>
          <a:p>
            <a:pPr algn="ctr"/>
            <a:r>
              <a:rPr lang="en-US" dirty="0" smtClean="0"/>
              <a:t>Test (3)</a:t>
            </a:r>
            <a:endParaRPr lang="en-US" dirty="0"/>
          </a:p>
        </p:txBody>
      </p:sp>
      <p:sp>
        <p:nvSpPr>
          <p:cNvPr id="33" name="TextBox 32"/>
          <p:cNvSpPr txBox="1"/>
          <p:nvPr/>
        </p:nvSpPr>
        <p:spPr>
          <a:xfrm>
            <a:off x="6876723" y="574388"/>
            <a:ext cx="1097002" cy="646331"/>
          </a:xfrm>
          <a:prstGeom prst="rect">
            <a:avLst/>
          </a:prstGeom>
          <a:noFill/>
        </p:spPr>
        <p:txBody>
          <a:bodyPr wrap="square" rtlCol="0">
            <a:spAutoFit/>
          </a:bodyPr>
          <a:lstStyle/>
          <a:p>
            <a:pPr algn="ctr"/>
            <a:r>
              <a:rPr lang="en-US" dirty="0" smtClean="0"/>
              <a:t>Ready to Deploy</a:t>
            </a:r>
            <a:endParaRPr lang="en-US" dirty="0"/>
          </a:p>
        </p:txBody>
      </p:sp>
      <p:sp>
        <p:nvSpPr>
          <p:cNvPr id="34" name="TextBox 33"/>
          <p:cNvSpPr txBox="1"/>
          <p:nvPr/>
        </p:nvSpPr>
        <p:spPr>
          <a:xfrm>
            <a:off x="7981725" y="574387"/>
            <a:ext cx="1097002" cy="369332"/>
          </a:xfrm>
          <a:prstGeom prst="rect">
            <a:avLst/>
          </a:prstGeom>
          <a:noFill/>
        </p:spPr>
        <p:txBody>
          <a:bodyPr wrap="square" rtlCol="0">
            <a:spAutoFit/>
          </a:bodyPr>
          <a:lstStyle/>
          <a:p>
            <a:pPr algn="ctr"/>
            <a:r>
              <a:rPr lang="en-US" dirty="0" smtClean="0"/>
              <a:t>Deployed</a:t>
            </a:r>
            <a:endParaRPr lang="en-US" dirty="0"/>
          </a:p>
        </p:txBody>
      </p:sp>
      <p:sp>
        <p:nvSpPr>
          <p:cNvPr id="35" name="TextBox 34"/>
          <p:cNvSpPr txBox="1"/>
          <p:nvPr/>
        </p:nvSpPr>
        <p:spPr>
          <a:xfrm>
            <a:off x="1189362" y="1075536"/>
            <a:ext cx="1131306" cy="338554"/>
          </a:xfrm>
          <a:prstGeom prst="rect">
            <a:avLst/>
          </a:prstGeom>
          <a:noFill/>
        </p:spPr>
        <p:txBody>
          <a:bodyPr wrap="square" rtlCol="0">
            <a:spAutoFit/>
          </a:bodyPr>
          <a:lstStyle/>
          <a:p>
            <a:pPr algn="ctr"/>
            <a:r>
              <a:rPr lang="en-US" sz="1600" dirty="0" smtClean="0"/>
              <a:t>In Progress</a:t>
            </a:r>
            <a:endParaRPr lang="en-US" sz="1600" dirty="0"/>
          </a:p>
        </p:txBody>
      </p:sp>
      <p:sp>
        <p:nvSpPr>
          <p:cNvPr id="36" name="TextBox 35"/>
          <p:cNvSpPr txBox="1"/>
          <p:nvPr/>
        </p:nvSpPr>
        <p:spPr>
          <a:xfrm>
            <a:off x="2327548" y="1075536"/>
            <a:ext cx="1131306" cy="338554"/>
          </a:xfrm>
          <a:prstGeom prst="rect">
            <a:avLst/>
          </a:prstGeom>
          <a:noFill/>
        </p:spPr>
        <p:txBody>
          <a:bodyPr wrap="square" rtlCol="0">
            <a:spAutoFit/>
          </a:bodyPr>
          <a:lstStyle/>
          <a:p>
            <a:pPr algn="ctr"/>
            <a:r>
              <a:rPr lang="en-US" sz="1600" dirty="0" smtClean="0"/>
              <a:t>Done</a:t>
            </a:r>
            <a:endParaRPr lang="en-US" sz="1600" dirty="0"/>
          </a:p>
        </p:txBody>
      </p:sp>
      <p:sp>
        <p:nvSpPr>
          <p:cNvPr id="37" name="TextBox 36"/>
          <p:cNvSpPr txBox="1"/>
          <p:nvPr/>
        </p:nvSpPr>
        <p:spPr>
          <a:xfrm>
            <a:off x="3453134" y="1075536"/>
            <a:ext cx="1131306" cy="338554"/>
          </a:xfrm>
          <a:prstGeom prst="rect">
            <a:avLst/>
          </a:prstGeom>
          <a:noFill/>
        </p:spPr>
        <p:txBody>
          <a:bodyPr wrap="square" rtlCol="0">
            <a:spAutoFit/>
          </a:bodyPr>
          <a:lstStyle/>
          <a:p>
            <a:pPr algn="ctr"/>
            <a:r>
              <a:rPr lang="en-US" sz="1600" dirty="0" smtClean="0"/>
              <a:t>In Progress</a:t>
            </a:r>
            <a:endParaRPr lang="en-US" sz="1600" dirty="0"/>
          </a:p>
        </p:txBody>
      </p:sp>
      <p:sp>
        <p:nvSpPr>
          <p:cNvPr id="38" name="TextBox 37"/>
          <p:cNvSpPr txBox="1"/>
          <p:nvPr/>
        </p:nvSpPr>
        <p:spPr>
          <a:xfrm>
            <a:off x="4591320" y="1075536"/>
            <a:ext cx="1131306" cy="338554"/>
          </a:xfrm>
          <a:prstGeom prst="rect">
            <a:avLst/>
          </a:prstGeom>
          <a:noFill/>
        </p:spPr>
        <p:txBody>
          <a:bodyPr wrap="square" rtlCol="0">
            <a:spAutoFit/>
          </a:bodyPr>
          <a:lstStyle/>
          <a:p>
            <a:pPr algn="ctr"/>
            <a:r>
              <a:rPr lang="en-US" sz="1600" dirty="0" smtClean="0"/>
              <a:t>Done</a:t>
            </a:r>
            <a:endParaRPr lang="en-US" sz="1600" dirty="0"/>
          </a:p>
        </p:txBody>
      </p:sp>
      <p:sp>
        <p:nvSpPr>
          <p:cNvPr id="39" name="Rounded Rectangle 38"/>
          <p:cNvSpPr/>
          <p:nvPr/>
        </p:nvSpPr>
        <p:spPr>
          <a:xfrm>
            <a:off x="5796136" y="1628800"/>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1</a:t>
            </a:r>
            <a:endParaRPr lang="en-US" sz="3200" b="1" dirty="0">
              <a:solidFill>
                <a:schemeClr val="accent6">
                  <a:lumMod val="50000"/>
                </a:schemeClr>
              </a:solidFill>
              <a:latin typeface="Brush Script MT" pitchFamily="66" charset="0"/>
            </a:endParaRPr>
          </a:p>
        </p:txBody>
      </p:sp>
      <p:sp>
        <p:nvSpPr>
          <p:cNvPr id="68" name="Rounded Rectangle 67"/>
          <p:cNvSpPr/>
          <p:nvPr/>
        </p:nvSpPr>
        <p:spPr>
          <a:xfrm>
            <a:off x="5796136" y="2425104"/>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2</a:t>
            </a:r>
            <a:endParaRPr lang="en-US" sz="3200" b="1" dirty="0">
              <a:solidFill>
                <a:schemeClr val="accent6">
                  <a:lumMod val="50000"/>
                </a:schemeClr>
              </a:solidFill>
              <a:latin typeface="Brush Script MT" pitchFamily="66" charset="0"/>
            </a:endParaRPr>
          </a:p>
        </p:txBody>
      </p:sp>
      <p:sp>
        <p:nvSpPr>
          <p:cNvPr id="69" name="Rounded Rectangle 68"/>
          <p:cNvSpPr/>
          <p:nvPr/>
        </p:nvSpPr>
        <p:spPr>
          <a:xfrm>
            <a:off x="5796136" y="3221408"/>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3</a:t>
            </a:r>
            <a:endParaRPr lang="en-US" sz="3200" b="1" dirty="0">
              <a:solidFill>
                <a:schemeClr val="accent6">
                  <a:lumMod val="50000"/>
                </a:schemeClr>
              </a:solidFill>
              <a:latin typeface="Brush Script MT" pitchFamily="66" charset="0"/>
            </a:endParaRPr>
          </a:p>
        </p:txBody>
      </p:sp>
      <p:sp>
        <p:nvSpPr>
          <p:cNvPr id="70" name="Rounded Rectangle 69"/>
          <p:cNvSpPr/>
          <p:nvPr/>
        </p:nvSpPr>
        <p:spPr>
          <a:xfrm>
            <a:off x="3550735" y="1628800"/>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5</a:t>
            </a:r>
            <a:endParaRPr lang="en-US" sz="3200" b="1" dirty="0">
              <a:solidFill>
                <a:schemeClr val="accent6">
                  <a:lumMod val="50000"/>
                </a:schemeClr>
              </a:solidFill>
              <a:latin typeface="Brush Script MT" pitchFamily="66" charset="0"/>
            </a:endParaRPr>
          </a:p>
        </p:txBody>
      </p:sp>
      <p:grpSp>
        <p:nvGrpSpPr>
          <p:cNvPr id="103" name="Group 102"/>
          <p:cNvGrpSpPr/>
          <p:nvPr/>
        </p:nvGrpSpPr>
        <p:grpSpPr>
          <a:xfrm>
            <a:off x="3550735" y="2425104"/>
            <a:ext cx="936104" cy="1444376"/>
            <a:chOff x="3550735" y="2425104"/>
            <a:chExt cx="936104" cy="1444376"/>
          </a:xfrm>
        </p:grpSpPr>
        <p:sp>
          <p:nvSpPr>
            <p:cNvPr id="71" name="Rounded Rectangle 70"/>
            <p:cNvSpPr/>
            <p:nvPr/>
          </p:nvSpPr>
          <p:spPr>
            <a:xfrm>
              <a:off x="3550735" y="2425104"/>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6</a:t>
              </a:r>
              <a:endParaRPr lang="en-US" sz="3200" b="1" dirty="0">
                <a:solidFill>
                  <a:schemeClr val="accent6">
                    <a:lumMod val="50000"/>
                  </a:schemeClr>
                </a:solidFill>
                <a:latin typeface="Brush Script MT" pitchFamily="66" charset="0"/>
              </a:endParaRPr>
            </a:p>
          </p:txBody>
        </p:sp>
        <p:sp>
          <p:nvSpPr>
            <p:cNvPr id="72" name="Rounded Rectangle 71"/>
            <p:cNvSpPr/>
            <p:nvPr/>
          </p:nvSpPr>
          <p:spPr>
            <a:xfrm>
              <a:off x="3550735" y="3221408"/>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7</a:t>
              </a:r>
              <a:endParaRPr lang="en-US" sz="3200" b="1" dirty="0">
                <a:solidFill>
                  <a:schemeClr val="accent6">
                    <a:lumMod val="50000"/>
                  </a:schemeClr>
                </a:solidFill>
                <a:latin typeface="Brush Script MT" pitchFamily="66" charset="0"/>
              </a:endParaRPr>
            </a:p>
          </p:txBody>
        </p:sp>
      </p:grpSp>
      <p:sp>
        <p:nvSpPr>
          <p:cNvPr id="73" name="Rounded Rectangle 72"/>
          <p:cNvSpPr/>
          <p:nvPr/>
        </p:nvSpPr>
        <p:spPr>
          <a:xfrm>
            <a:off x="4688921" y="1628800"/>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4</a:t>
            </a:r>
            <a:endParaRPr lang="en-US" sz="3200" b="1" dirty="0">
              <a:solidFill>
                <a:schemeClr val="accent6">
                  <a:lumMod val="50000"/>
                </a:schemeClr>
              </a:solidFill>
              <a:latin typeface="Brush Script MT" pitchFamily="66" charset="0"/>
            </a:endParaRPr>
          </a:p>
        </p:txBody>
      </p:sp>
      <p:sp>
        <p:nvSpPr>
          <p:cNvPr id="74" name="Rounded Rectangle 73"/>
          <p:cNvSpPr/>
          <p:nvPr/>
        </p:nvSpPr>
        <p:spPr>
          <a:xfrm>
            <a:off x="1286963" y="1632968"/>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9</a:t>
            </a:r>
            <a:endParaRPr lang="en-US" sz="3200" b="1" dirty="0">
              <a:solidFill>
                <a:schemeClr val="accent6">
                  <a:lumMod val="50000"/>
                </a:schemeClr>
              </a:solidFill>
              <a:latin typeface="Brush Script MT" pitchFamily="66" charset="0"/>
            </a:endParaRPr>
          </a:p>
        </p:txBody>
      </p:sp>
      <p:sp>
        <p:nvSpPr>
          <p:cNvPr id="75" name="Rounded Rectangle 74"/>
          <p:cNvSpPr/>
          <p:nvPr/>
        </p:nvSpPr>
        <p:spPr>
          <a:xfrm>
            <a:off x="2425149" y="1632968"/>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8</a:t>
            </a:r>
            <a:endParaRPr lang="en-US" sz="3200" b="1" dirty="0">
              <a:solidFill>
                <a:schemeClr val="accent6">
                  <a:lumMod val="50000"/>
                </a:schemeClr>
              </a:solidFill>
              <a:latin typeface="Brush Script MT" pitchFamily="66" charset="0"/>
            </a:endParaRPr>
          </a:p>
        </p:txBody>
      </p:sp>
      <p:sp>
        <p:nvSpPr>
          <p:cNvPr id="77" name="Rounded Rectangle 76"/>
          <p:cNvSpPr/>
          <p:nvPr/>
        </p:nvSpPr>
        <p:spPr>
          <a:xfrm>
            <a:off x="155656" y="1628800"/>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10</a:t>
            </a:r>
            <a:endParaRPr lang="en-US" sz="3200" b="1" dirty="0">
              <a:solidFill>
                <a:schemeClr val="accent6">
                  <a:lumMod val="50000"/>
                </a:schemeClr>
              </a:solidFill>
              <a:latin typeface="Brush Script MT" pitchFamily="66" charset="0"/>
            </a:endParaRPr>
          </a:p>
        </p:txBody>
      </p:sp>
      <p:grpSp>
        <p:nvGrpSpPr>
          <p:cNvPr id="101" name="Group 100"/>
          <p:cNvGrpSpPr/>
          <p:nvPr/>
        </p:nvGrpSpPr>
        <p:grpSpPr>
          <a:xfrm>
            <a:off x="155656" y="2425104"/>
            <a:ext cx="936104" cy="2228032"/>
            <a:chOff x="155656" y="2425104"/>
            <a:chExt cx="936104" cy="2228032"/>
          </a:xfrm>
        </p:grpSpPr>
        <p:sp>
          <p:nvSpPr>
            <p:cNvPr id="76" name="Rounded Rectangle 75"/>
            <p:cNvSpPr/>
            <p:nvPr/>
          </p:nvSpPr>
          <p:spPr>
            <a:xfrm>
              <a:off x="155656" y="4005064"/>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13</a:t>
              </a:r>
              <a:endParaRPr lang="en-US" sz="3200" b="1" dirty="0">
                <a:solidFill>
                  <a:schemeClr val="accent6">
                    <a:lumMod val="50000"/>
                  </a:schemeClr>
                </a:solidFill>
                <a:latin typeface="Brush Script MT" pitchFamily="66" charset="0"/>
              </a:endParaRPr>
            </a:p>
          </p:txBody>
        </p:sp>
        <p:sp>
          <p:nvSpPr>
            <p:cNvPr id="78" name="Rounded Rectangle 77"/>
            <p:cNvSpPr/>
            <p:nvPr/>
          </p:nvSpPr>
          <p:spPr>
            <a:xfrm>
              <a:off x="155656" y="2425104"/>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11</a:t>
              </a:r>
              <a:endParaRPr lang="en-US" sz="3200" b="1" dirty="0">
                <a:solidFill>
                  <a:schemeClr val="accent6">
                    <a:lumMod val="50000"/>
                  </a:schemeClr>
                </a:solidFill>
                <a:latin typeface="Brush Script MT" pitchFamily="66" charset="0"/>
              </a:endParaRPr>
            </a:p>
          </p:txBody>
        </p:sp>
        <p:sp>
          <p:nvSpPr>
            <p:cNvPr id="79" name="Rounded Rectangle 78"/>
            <p:cNvSpPr/>
            <p:nvPr/>
          </p:nvSpPr>
          <p:spPr>
            <a:xfrm>
              <a:off x="155656" y="3221408"/>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12</a:t>
              </a:r>
              <a:endParaRPr lang="en-US" sz="3200" b="1" dirty="0">
                <a:solidFill>
                  <a:schemeClr val="accent6">
                    <a:lumMod val="50000"/>
                  </a:schemeClr>
                </a:solidFill>
                <a:latin typeface="Brush Script MT" pitchFamily="66" charset="0"/>
              </a:endParaRPr>
            </a:p>
          </p:txBody>
        </p:sp>
      </p:grpSp>
      <p:sp>
        <p:nvSpPr>
          <p:cNvPr id="99" name="Oval 98"/>
          <p:cNvSpPr/>
          <p:nvPr/>
        </p:nvSpPr>
        <p:spPr>
          <a:xfrm>
            <a:off x="6264189" y="620544"/>
            <a:ext cx="468052" cy="323175"/>
          </a:xfrm>
          <a:prstGeom prst="ellipse">
            <a:avLst/>
          </a:prstGeom>
          <a:no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4" name="&quot;No&quot; Symbol 103"/>
          <p:cNvSpPr/>
          <p:nvPr/>
        </p:nvSpPr>
        <p:spPr>
          <a:xfrm>
            <a:off x="5796136" y="4077072"/>
            <a:ext cx="648072" cy="576064"/>
          </a:xfrm>
          <a:prstGeom prst="noSmoking">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6" name="TextBox 105"/>
          <p:cNvSpPr txBox="1"/>
          <p:nvPr/>
        </p:nvSpPr>
        <p:spPr>
          <a:xfrm>
            <a:off x="178450" y="5157192"/>
            <a:ext cx="8579296" cy="523220"/>
          </a:xfrm>
          <a:prstGeom prst="rect">
            <a:avLst/>
          </a:prstGeom>
          <a:noFill/>
        </p:spPr>
        <p:txBody>
          <a:bodyPr wrap="square" rtlCol="0">
            <a:spAutoFit/>
          </a:bodyPr>
          <a:lstStyle/>
          <a:p>
            <a:r>
              <a:rPr lang="en-NZ" sz="1400" dirty="0" smtClean="0">
                <a:solidFill>
                  <a:schemeClr val="bg1"/>
                </a:solidFill>
              </a:rPr>
              <a:t>Here is an example </a:t>
            </a:r>
            <a:r>
              <a:rPr lang="en-NZ" sz="1400" dirty="0" err="1" smtClean="0">
                <a:solidFill>
                  <a:schemeClr val="bg1"/>
                </a:solidFill>
              </a:rPr>
              <a:t>Kanban</a:t>
            </a:r>
            <a:r>
              <a:rPr lang="en-NZ" sz="1400" dirty="0" smtClean="0">
                <a:solidFill>
                  <a:schemeClr val="bg1"/>
                </a:solidFill>
              </a:rPr>
              <a:t> board. Notice the stages of the process, represented as columns. Notice the WIP limits in parentheses beside the column names.</a:t>
            </a:r>
            <a:endParaRPr lang="en-NZ" sz="1400" dirty="0">
              <a:solidFill>
                <a:schemeClr val="bg1"/>
              </a:solidFill>
            </a:endParaRPr>
          </a:p>
        </p:txBody>
      </p:sp>
      <p:sp>
        <p:nvSpPr>
          <p:cNvPr id="107" name="TextBox 106"/>
          <p:cNvSpPr txBox="1"/>
          <p:nvPr/>
        </p:nvSpPr>
        <p:spPr>
          <a:xfrm>
            <a:off x="178450" y="5157192"/>
            <a:ext cx="8579296" cy="307777"/>
          </a:xfrm>
          <a:prstGeom prst="rect">
            <a:avLst/>
          </a:prstGeom>
          <a:noFill/>
        </p:spPr>
        <p:txBody>
          <a:bodyPr wrap="square" rtlCol="0">
            <a:spAutoFit/>
          </a:bodyPr>
          <a:lstStyle/>
          <a:p>
            <a:r>
              <a:rPr lang="en-NZ" sz="1400" dirty="0" smtClean="0">
                <a:solidFill>
                  <a:schemeClr val="bg1"/>
                </a:solidFill>
              </a:rPr>
              <a:t>Let’s say testing of ticket 1 is complete. We move it downstream to indicate that it is ready to deploy.</a:t>
            </a:r>
            <a:endParaRPr lang="en-NZ" sz="1400" dirty="0">
              <a:solidFill>
                <a:schemeClr val="bg1"/>
              </a:solidFill>
            </a:endParaRPr>
          </a:p>
        </p:txBody>
      </p:sp>
      <p:sp>
        <p:nvSpPr>
          <p:cNvPr id="108" name="TextBox 107"/>
          <p:cNvSpPr txBox="1"/>
          <p:nvPr/>
        </p:nvSpPr>
        <p:spPr>
          <a:xfrm>
            <a:off x="178450" y="5157192"/>
            <a:ext cx="8579296" cy="738664"/>
          </a:xfrm>
          <a:prstGeom prst="rect">
            <a:avLst/>
          </a:prstGeom>
          <a:noFill/>
        </p:spPr>
        <p:txBody>
          <a:bodyPr wrap="square" rtlCol="0">
            <a:spAutoFit/>
          </a:bodyPr>
          <a:lstStyle/>
          <a:p>
            <a:r>
              <a:rPr lang="en-NZ" sz="1400" dirty="0" smtClean="0">
                <a:solidFill>
                  <a:schemeClr val="bg1"/>
                </a:solidFill>
              </a:rPr>
              <a:t>Now we have 2 items in Test, with a WIP limit of 3, so we may pull a ticket from Development Done into Test, leaving 3 in Development, which has a WIP limit of 4, so we may pull a ticket into Development from Analysis Done, and so forth.</a:t>
            </a:r>
            <a:endParaRPr lang="en-NZ" sz="1400" dirty="0">
              <a:solidFill>
                <a:schemeClr val="bg1"/>
              </a:solidFill>
            </a:endParaRPr>
          </a:p>
        </p:txBody>
      </p:sp>
      <p:sp>
        <p:nvSpPr>
          <p:cNvPr id="109" name="TextBox 108"/>
          <p:cNvSpPr txBox="1"/>
          <p:nvPr/>
        </p:nvSpPr>
        <p:spPr>
          <a:xfrm>
            <a:off x="178450" y="5157192"/>
            <a:ext cx="8579296" cy="738664"/>
          </a:xfrm>
          <a:prstGeom prst="rect">
            <a:avLst/>
          </a:prstGeom>
          <a:noFill/>
        </p:spPr>
        <p:txBody>
          <a:bodyPr wrap="square" rtlCol="0">
            <a:spAutoFit/>
          </a:bodyPr>
          <a:lstStyle/>
          <a:p>
            <a:r>
              <a:rPr lang="en-NZ" sz="1400" dirty="0" smtClean="0">
                <a:solidFill>
                  <a:schemeClr val="bg1"/>
                </a:solidFill>
              </a:rPr>
              <a:t>Because our WIP limit in Development covers both In Progress and Done, when we complete development on a ticket, we may move it to the Development Done column to indicate that it is completed, without breaking a WIP limit.</a:t>
            </a:r>
            <a:endParaRPr lang="en-NZ" sz="1400" dirty="0">
              <a:solidFill>
                <a:schemeClr val="bg1"/>
              </a:solidFill>
            </a:endParaRPr>
          </a:p>
        </p:txBody>
      </p:sp>
      <p:sp>
        <p:nvSpPr>
          <p:cNvPr id="110" name="Rounded Rectangle 109"/>
          <p:cNvSpPr/>
          <p:nvPr/>
        </p:nvSpPr>
        <p:spPr>
          <a:xfrm>
            <a:off x="155656" y="4005064"/>
            <a:ext cx="936104" cy="648072"/>
          </a:xfrm>
          <a:prstGeom prst="roundRect">
            <a:avLst/>
          </a:prstGeom>
          <a:solidFill>
            <a:srgbClr val="DBA47F"/>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50000"/>
                  </a:schemeClr>
                </a:solidFill>
                <a:latin typeface="Brush Script MT" pitchFamily="66" charset="0"/>
              </a:rPr>
              <a:t>14</a:t>
            </a:r>
            <a:endParaRPr lang="en-US" sz="3200" b="1" dirty="0">
              <a:solidFill>
                <a:schemeClr val="accent6">
                  <a:lumMod val="50000"/>
                </a:schemeClr>
              </a:solidFill>
              <a:latin typeface="Brush Script MT" pitchFamily="66" charset="0"/>
            </a:endParaRPr>
          </a:p>
        </p:txBody>
      </p:sp>
      <p:sp>
        <p:nvSpPr>
          <p:cNvPr id="111" name="TextBox 110"/>
          <p:cNvSpPr txBox="1"/>
          <p:nvPr/>
        </p:nvSpPr>
        <p:spPr>
          <a:xfrm>
            <a:off x="178450" y="5157192"/>
            <a:ext cx="8579296" cy="523220"/>
          </a:xfrm>
          <a:prstGeom prst="rect">
            <a:avLst/>
          </a:prstGeom>
          <a:noFill/>
        </p:spPr>
        <p:txBody>
          <a:bodyPr wrap="square" rtlCol="0">
            <a:spAutoFit/>
          </a:bodyPr>
          <a:lstStyle/>
          <a:p>
            <a:r>
              <a:rPr lang="en-NZ" sz="1400" dirty="0" smtClean="0">
                <a:solidFill>
                  <a:schemeClr val="bg1"/>
                </a:solidFill>
              </a:rPr>
              <a:t>WIP limits stop work being pushed downstream when there is insufficient capacity to receive the work. If development work on ticket 5 is completed, it cannot be “pushed” into Test, because Test is already at its WIP limit.</a:t>
            </a:r>
            <a:endParaRPr lang="en-NZ" sz="1400" dirty="0">
              <a:solidFill>
                <a:schemeClr val="bg1"/>
              </a:solidFill>
            </a:endParaRPr>
          </a:p>
        </p:txBody>
      </p:sp>
      <p:sp>
        <p:nvSpPr>
          <p:cNvPr id="112" name="TextBox 111"/>
          <p:cNvSpPr txBox="1"/>
          <p:nvPr/>
        </p:nvSpPr>
        <p:spPr>
          <a:xfrm>
            <a:off x="178450" y="5157192"/>
            <a:ext cx="8579296" cy="307777"/>
          </a:xfrm>
          <a:prstGeom prst="rect">
            <a:avLst/>
          </a:prstGeom>
          <a:noFill/>
        </p:spPr>
        <p:txBody>
          <a:bodyPr wrap="square" rtlCol="0">
            <a:spAutoFit/>
          </a:bodyPr>
          <a:lstStyle/>
          <a:p>
            <a:r>
              <a:rPr lang="en-NZ" sz="1400" dirty="0" smtClean="0">
                <a:solidFill>
                  <a:schemeClr val="bg1"/>
                </a:solidFill>
              </a:rPr>
              <a:t>A ticket completes Testing, a slot comes free, and ticket 5 may now be pulled into Test.</a:t>
            </a:r>
            <a:endParaRPr lang="en-NZ" sz="1400" dirty="0">
              <a:solidFill>
                <a:schemeClr val="bg1"/>
              </a:solidFill>
            </a:endParaRPr>
          </a:p>
        </p:txBody>
      </p:sp>
      <p:sp>
        <p:nvSpPr>
          <p:cNvPr id="113" name="TextBox 112"/>
          <p:cNvSpPr txBox="1"/>
          <p:nvPr/>
        </p:nvSpPr>
        <p:spPr>
          <a:xfrm>
            <a:off x="178450" y="5157192"/>
            <a:ext cx="8579296" cy="307777"/>
          </a:xfrm>
          <a:prstGeom prst="rect">
            <a:avLst/>
          </a:prstGeom>
          <a:noFill/>
        </p:spPr>
        <p:txBody>
          <a:bodyPr wrap="square" rtlCol="0">
            <a:spAutoFit/>
          </a:bodyPr>
          <a:lstStyle/>
          <a:p>
            <a:r>
              <a:rPr lang="en-NZ" sz="1400" dirty="0" smtClean="0">
                <a:solidFill>
                  <a:schemeClr val="bg1"/>
                </a:solidFill>
              </a:rPr>
              <a:t>The Ready queue may be replenished to its WIP limit with new work from the customer.</a:t>
            </a:r>
            <a:endParaRPr lang="en-NZ" sz="1400" dirty="0">
              <a:solidFill>
                <a:schemeClr val="bg1"/>
              </a:solidFill>
            </a:endParaRPr>
          </a:p>
        </p:txBody>
      </p:sp>
      <p:sp>
        <p:nvSpPr>
          <p:cNvPr id="115" name="Title 114"/>
          <p:cNvSpPr>
            <a:spLocks noGrp="1"/>
          </p:cNvSpPr>
          <p:nvPr>
            <p:ph type="title"/>
          </p:nvPr>
        </p:nvSpPr>
        <p:spPr>
          <a:xfrm>
            <a:off x="155656" y="0"/>
            <a:ext cx="6432568" cy="476672"/>
          </a:xfrm>
        </p:spPr>
        <p:txBody>
          <a:bodyPr>
            <a:noAutofit/>
          </a:bodyPr>
          <a:lstStyle/>
          <a:p>
            <a:pPr algn="l"/>
            <a:r>
              <a:rPr lang="en-US" sz="2800" dirty="0" err="1" smtClean="0"/>
              <a:t>Kanban</a:t>
            </a:r>
            <a:r>
              <a:rPr lang="en-US" sz="2800" dirty="0" smtClean="0"/>
              <a:t> Mechanics</a:t>
            </a:r>
            <a:r>
              <a:rPr lang="en-US" sz="2800" baseline="0" dirty="0" smtClean="0"/>
              <a:t> in a Nutshell</a:t>
            </a:r>
            <a:endParaRPr lang="en-US" sz="2800" dirty="0"/>
          </a:p>
        </p:txBody>
      </p:sp>
      <p:sp>
        <p:nvSpPr>
          <p:cNvPr id="116"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Ring 1"/>
          <p:cNvSpPr/>
          <p:nvPr/>
        </p:nvSpPr>
        <p:spPr>
          <a:xfrm>
            <a:off x="704522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Click 1"/>
          <p:cNvSpPr/>
          <p:nvPr/>
        </p:nvSpPr>
        <p:spPr>
          <a:xfrm>
            <a:off x="705278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Ring 1"/>
          <p:cNvSpPr/>
          <p:nvPr/>
        </p:nvSpPr>
        <p:spPr>
          <a:xfrm>
            <a:off x="678784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Click 1"/>
          <p:cNvSpPr/>
          <p:nvPr/>
        </p:nvSpPr>
        <p:spPr>
          <a:xfrm>
            <a:off x="679541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6329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200"/>
                                        <p:tgtEl>
                                          <p:spTgt spid="106"/>
                                        </p:tgtEl>
                                      </p:cBhvr>
                                    </p:animEffect>
                                    <p:set>
                                      <p:cBhvr>
                                        <p:cTn id="11" dur="1" fill="hold">
                                          <p:stCondLst>
                                            <p:cond delay="199"/>
                                          </p:stCondLst>
                                        </p:cTn>
                                        <p:tgtEl>
                                          <p:spTgt spid="106"/>
                                        </p:tgtEl>
                                        <p:attrNameLst>
                                          <p:attrName>style.visibility</p:attrName>
                                        </p:attrNameLst>
                                      </p:cBhvr>
                                      <p:to>
                                        <p:strVal val="hidden"/>
                                      </p:to>
                                    </p:set>
                                  </p:childTnLst>
                                </p:cTn>
                              </p:par>
                            </p:childTnLst>
                          </p:cTn>
                        </p:par>
                        <p:par>
                          <p:cTn id="12" fill="hold">
                            <p:stCondLst>
                              <p:cond delay="200"/>
                            </p:stCondLst>
                            <p:childTnLst>
                              <p:par>
                                <p:cTn id="13" presetID="1" presetClass="entr" presetSubtype="0" fill="hold" grpId="0" nodeType="afterEffect">
                                  <p:stCondLst>
                                    <p:cond delay="0"/>
                                  </p:stCondLst>
                                  <p:childTnLst>
                                    <p:set>
                                      <p:cBhvr>
                                        <p:cTn id="14" dur="1" fill="hold">
                                          <p:stCondLst>
                                            <p:cond delay="0"/>
                                          </p:stCondLst>
                                        </p:cTn>
                                        <p:tgtEl>
                                          <p:spTgt spid="10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8" presetClass="emph" presetSubtype="0" fill="hold" grpId="0" nodeType="clickEffect">
                                  <p:stCondLst>
                                    <p:cond delay="0"/>
                                  </p:stCondLst>
                                  <p:childTnLst>
                                    <p:animRot by="21600000">
                                      <p:cBhvr>
                                        <p:cTn id="20" dur="500" fill="hold"/>
                                        <p:tgtEl>
                                          <p:spTgt spid="39"/>
                                        </p:tgtEl>
                                        <p:attrNameLst>
                                          <p:attrName>r</p:attrName>
                                        </p:attrNameLst>
                                      </p:cBhvr>
                                    </p:animRot>
                                  </p:childTnLst>
                                </p:cTn>
                              </p:par>
                            </p:childTnLst>
                          </p:cTn>
                        </p:par>
                        <p:par>
                          <p:cTn id="21" fill="hold">
                            <p:stCondLst>
                              <p:cond delay="500"/>
                            </p:stCondLst>
                            <p:childTnLst>
                              <p:par>
                                <p:cTn id="22" presetID="37" presetClass="path" presetSubtype="0" accel="50000" decel="50000" fill="hold" grpId="1" nodeType="afterEffect">
                                  <p:stCondLst>
                                    <p:cond delay="0"/>
                                  </p:stCondLst>
                                  <p:childTnLst>
                                    <p:animMotion origin="layout" path="M 5.55556E-7 -2.22222E-6 L 0.12986 -2.22222E-6 " pathEditMode="relative" rAng="0" ptsTypes="FF">
                                      <p:cBhvr>
                                        <p:cTn id="23" dur="500" fill="hold"/>
                                        <p:tgtEl>
                                          <p:spTgt spid="39"/>
                                        </p:tgtEl>
                                        <p:attrNameLst>
                                          <p:attrName>ppt_x</p:attrName>
                                          <p:attrName>ppt_y</p:attrName>
                                        </p:attrNameLst>
                                      </p:cBhvr>
                                      <p:rCtr x="6493" y="0"/>
                                    </p:animMotion>
                                  </p:childTnLst>
                                </p:cTn>
                              </p:par>
                            </p:childTnLst>
                          </p:cTn>
                        </p:par>
                        <p:par>
                          <p:cTn id="24" fill="hold">
                            <p:stCondLst>
                              <p:cond delay="1000"/>
                            </p:stCondLst>
                            <p:childTnLst>
                              <p:par>
                                <p:cTn id="25" presetID="42" presetClass="path" presetSubtype="0" accel="50000" decel="50000" fill="hold" grpId="0" nodeType="afterEffect">
                                  <p:stCondLst>
                                    <p:cond delay="0"/>
                                  </p:stCondLst>
                                  <p:childTnLst>
                                    <p:animMotion origin="layout" path="M 5.55556E-7 -0.00069 L 5.55556E-7 -0.1162 " pathEditMode="relative" rAng="0" ptsTypes="AA">
                                      <p:cBhvr>
                                        <p:cTn id="26" dur="500" fill="hold"/>
                                        <p:tgtEl>
                                          <p:spTgt spid="68"/>
                                        </p:tgtEl>
                                        <p:attrNameLst>
                                          <p:attrName>ppt_x</p:attrName>
                                          <p:attrName>ppt_y</p:attrName>
                                        </p:attrNameLst>
                                      </p:cBhvr>
                                      <p:rCtr x="0" y="-5787"/>
                                    </p:animMotion>
                                  </p:childTnLst>
                                </p:cTn>
                              </p:par>
                              <p:par>
                                <p:cTn id="27" presetID="42" presetClass="path" presetSubtype="0" accel="50000" decel="50000" fill="hold" grpId="0" nodeType="withEffect">
                                  <p:stCondLst>
                                    <p:cond delay="0"/>
                                  </p:stCondLst>
                                  <p:childTnLst>
                                    <p:animMotion origin="layout" path="M 5.55556E-7 -0.00648 L 5.55556E-7 -0.12315 " pathEditMode="relative" rAng="0" ptsTypes="AA">
                                      <p:cBhvr>
                                        <p:cTn id="28" dur="500" fill="hold"/>
                                        <p:tgtEl>
                                          <p:spTgt spid="69"/>
                                        </p:tgtEl>
                                        <p:attrNameLst>
                                          <p:attrName>ppt_x</p:attrName>
                                          <p:attrName>ppt_y</p:attrName>
                                        </p:attrNameLst>
                                      </p:cBhvr>
                                      <p:rCtr x="0" y="-5833"/>
                                    </p:animMotion>
                                  </p:childTnLst>
                                </p:cTn>
                              </p:par>
                            </p:childTnLst>
                          </p:cTn>
                        </p:par>
                        <p:par>
                          <p:cTn id="29" fill="hold">
                            <p:stCondLst>
                              <p:cond delay="1500"/>
                            </p:stCondLst>
                            <p:childTnLst>
                              <p:par>
                                <p:cTn id="30" presetID="10" presetClass="exit" presetSubtype="0" fill="hold" grpId="1" nodeType="afterEffect">
                                  <p:stCondLst>
                                    <p:cond delay="0"/>
                                  </p:stCondLst>
                                  <p:childTnLst>
                                    <p:animEffect transition="out" filter="fade">
                                      <p:cBhvr>
                                        <p:cTn id="31" dur="200"/>
                                        <p:tgtEl>
                                          <p:spTgt spid="107"/>
                                        </p:tgtEl>
                                      </p:cBhvr>
                                    </p:animEffect>
                                    <p:set>
                                      <p:cBhvr>
                                        <p:cTn id="32" dur="1" fill="hold">
                                          <p:stCondLst>
                                            <p:cond delay="199"/>
                                          </p:stCondLst>
                                        </p:cTn>
                                        <p:tgtEl>
                                          <p:spTgt spid="107"/>
                                        </p:tgtEl>
                                        <p:attrNameLst>
                                          <p:attrName>style.visibility</p:attrName>
                                        </p:attrNameLst>
                                      </p:cBhvr>
                                      <p:to>
                                        <p:strVal val="hidden"/>
                                      </p:to>
                                    </p:set>
                                  </p:childTnLst>
                                </p:cTn>
                              </p:par>
                            </p:childTnLst>
                          </p:cTn>
                        </p:par>
                        <p:par>
                          <p:cTn id="33" fill="hold">
                            <p:stCondLst>
                              <p:cond delay="1700"/>
                            </p:stCondLst>
                            <p:childTnLst>
                              <p:par>
                                <p:cTn id="34" presetID="1" presetClass="entr" presetSubtype="0" fill="hold" grpId="0" nodeType="afterEffect">
                                  <p:stCondLst>
                                    <p:cond delay="0"/>
                                  </p:stCondLst>
                                  <p:childTnLst>
                                    <p:set>
                                      <p:cBhvr>
                                        <p:cTn id="35" dur="1" fill="hold">
                                          <p:stCondLst>
                                            <p:cond delay="0"/>
                                          </p:stCondLst>
                                        </p:cTn>
                                        <p:tgtEl>
                                          <p:spTgt spid="10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1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42" presetClass="path" presetSubtype="0" accel="50000" decel="50000" fill="hold" grpId="0" nodeType="clickEffect">
                                  <p:stCondLst>
                                    <p:cond delay="0"/>
                                  </p:stCondLst>
                                  <p:childTnLst>
                                    <p:animMotion origin="layout" path="M 1.11111E-6 -2.22222E-6 L 0.12118 0.2257 " pathEditMode="relative" rAng="0" ptsTypes="AA">
                                      <p:cBhvr>
                                        <p:cTn id="41" dur="500" fill="hold"/>
                                        <p:tgtEl>
                                          <p:spTgt spid="73"/>
                                        </p:tgtEl>
                                        <p:attrNameLst>
                                          <p:attrName>ppt_x</p:attrName>
                                          <p:attrName>ppt_y</p:attrName>
                                        </p:attrNameLst>
                                      </p:cBhvr>
                                      <p:rCtr x="6059" y="11273"/>
                                    </p:animMotion>
                                  </p:childTnLst>
                                </p:cTn>
                              </p:par>
                            </p:childTnLst>
                          </p:cTn>
                        </p:par>
                        <p:par>
                          <p:cTn id="42" fill="hold">
                            <p:stCondLst>
                              <p:cond delay="500"/>
                            </p:stCondLst>
                            <p:childTnLst>
                              <p:par>
                                <p:cTn id="43" presetID="42" presetClass="path" presetSubtype="0" accel="50000" decel="50000" fill="hold" grpId="0" nodeType="afterEffect">
                                  <p:stCondLst>
                                    <p:cond delay="0"/>
                                  </p:stCondLst>
                                  <p:childTnLst>
                                    <p:animMotion origin="layout" path="M 5.55556E-7 3.33333E-6 L 0.12847 0.34051 " pathEditMode="relative" rAng="0" ptsTypes="AA">
                                      <p:cBhvr>
                                        <p:cTn id="44" dur="800" fill="hold"/>
                                        <p:tgtEl>
                                          <p:spTgt spid="75"/>
                                        </p:tgtEl>
                                        <p:attrNameLst>
                                          <p:attrName>ppt_x</p:attrName>
                                          <p:attrName>ppt_y</p:attrName>
                                        </p:attrNameLst>
                                      </p:cBhvr>
                                      <p:rCtr x="6424" y="17014"/>
                                    </p:animMotion>
                                  </p:childTnLst>
                                </p:cTn>
                              </p:par>
                            </p:childTnLst>
                          </p:cTn>
                        </p:par>
                        <p:par>
                          <p:cTn id="45" fill="hold">
                            <p:stCondLst>
                              <p:cond delay="1300"/>
                            </p:stCondLst>
                            <p:childTnLst>
                              <p:par>
                                <p:cTn id="46" presetID="42" presetClass="path" presetSubtype="0" accel="50000" decel="50000" fill="hold" grpId="0" nodeType="afterEffect">
                                  <p:stCondLst>
                                    <p:cond delay="0"/>
                                  </p:stCondLst>
                                  <p:childTnLst>
                                    <p:animMotion origin="layout" path="M 8.33333E-7 -2.22222E-6 L 0.12465 0.11019 " pathEditMode="relative" rAng="0" ptsTypes="AA">
                                      <p:cBhvr>
                                        <p:cTn id="47" dur="500" fill="hold"/>
                                        <p:tgtEl>
                                          <p:spTgt spid="77"/>
                                        </p:tgtEl>
                                        <p:attrNameLst>
                                          <p:attrName>ppt_x</p:attrName>
                                          <p:attrName>ppt_y</p:attrName>
                                        </p:attrNameLst>
                                      </p:cBhvr>
                                      <p:rCtr x="6233" y="5509"/>
                                    </p:animMotion>
                                  </p:childTnLst>
                                </p:cTn>
                              </p:par>
                            </p:childTnLst>
                          </p:cTn>
                        </p:par>
                        <p:par>
                          <p:cTn id="48" fill="hold">
                            <p:stCondLst>
                              <p:cond delay="1800"/>
                            </p:stCondLst>
                            <p:childTnLst>
                              <p:par>
                                <p:cTn id="49" presetID="42" presetClass="path" presetSubtype="0" accel="50000" decel="50000" fill="hold" nodeType="afterEffect">
                                  <p:stCondLst>
                                    <p:cond delay="0"/>
                                  </p:stCondLst>
                                  <p:childTnLst>
                                    <p:animMotion origin="layout" path="M 8.33333E-7 -2.22222E-6 L 8.33333E-7 -0.12106 " pathEditMode="relative" rAng="0" ptsTypes="AA">
                                      <p:cBhvr>
                                        <p:cTn id="50" dur="500" fill="hold"/>
                                        <p:tgtEl>
                                          <p:spTgt spid="101"/>
                                        </p:tgtEl>
                                        <p:attrNameLst>
                                          <p:attrName>ppt_x</p:attrName>
                                          <p:attrName>ppt_y</p:attrName>
                                        </p:attrNameLst>
                                      </p:cBhvr>
                                      <p:rCtr x="0" y="-6065"/>
                                    </p:animMotion>
                                  </p:childTnLst>
                                </p:cTn>
                              </p:par>
                            </p:childTnLst>
                          </p:cTn>
                        </p:par>
                        <p:par>
                          <p:cTn id="51" fill="hold">
                            <p:stCondLst>
                              <p:cond delay="2300"/>
                            </p:stCondLst>
                            <p:childTnLst>
                              <p:par>
                                <p:cTn id="52" presetID="10" presetClass="exit" presetSubtype="0" fill="hold" grpId="1" nodeType="afterEffect">
                                  <p:stCondLst>
                                    <p:cond delay="0"/>
                                  </p:stCondLst>
                                  <p:childTnLst>
                                    <p:animEffect transition="out" filter="fade">
                                      <p:cBhvr>
                                        <p:cTn id="53" dur="200"/>
                                        <p:tgtEl>
                                          <p:spTgt spid="108"/>
                                        </p:tgtEl>
                                      </p:cBhvr>
                                    </p:animEffect>
                                    <p:set>
                                      <p:cBhvr>
                                        <p:cTn id="54" dur="1" fill="hold">
                                          <p:stCondLst>
                                            <p:cond delay="199"/>
                                          </p:stCondLst>
                                        </p:cTn>
                                        <p:tgtEl>
                                          <p:spTgt spid="108"/>
                                        </p:tgtEl>
                                        <p:attrNameLst>
                                          <p:attrName>style.visibility</p:attrName>
                                        </p:attrNameLst>
                                      </p:cBhvr>
                                      <p:to>
                                        <p:strVal val="hidden"/>
                                      </p:to>
                                    </p:set>
                                  </p:childTnLst>
                                </p:cTn>
                              </p:par>
                            </p:childTnLst>
                          </p:cTn>
                        </p:par>
                        <p:par>
                          <p:cTn id="55" fill="hold">
                            <p:stCondLst>
                              <p:cond delay="2500"/>
                            </p:stCondLst>
                            <p:childTnLst>
                              <p:par>
                                <p:cTn id="56" presetID="1" presetClass="entr" presetSubtype="0" fill="hold" grpId="0" nodeType="afterEffect">
                                  <p:stCondLst>
                                    <p:cond delay="0"/>
                                  </p:stCondLst>
                                  <p:childTnLst>
                                    <p:set>
                                      <p:cBhvr>
                                        <p:cTn id="57" dur="1" fill="hold">
                                          <p:stCondLst>
                                            <p:cond delay="0"/>
                                          </p:stCondLst>
                                        </p:cTn>
                                        <p:tgtEl>
                                          <p:spTgt spid="109"/>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8" presetClass="emph" presetSubtype="0" fill="hold" grpId="0" nodeType="clickEffect">
                                  <p:stCondLst>
                                    <p:cond delay="0"/>
                                  </p:stCondLst>
                                  <p:childTnLst>
                                    <p:animRot by="21600000">
                                      <p:cBhvr>
                                        <p:cTn id="63" dur="500" fill="hold"/>
                                        <p:tgtEl>
                                          <p:spTgt spid="70"/>
                                        </p:tgtEl>
                                        <p:attrNameLst>
                                          <p:attrName>r</p:attrName>
                                        </p:attrNameLst>
                                      </p:cBhvr>
                                    </p:animRot>
                                  </p:childTnLst>
                                </p:cTn>
                              </p:par>
                            </p:childTnLst>
                          </p:cTn>
                        </p:par>
                        <p:par>
                          <p:cTn id="64" fill="hold">
                            <p:stCondLst>
                              <p:cond delay="500"/>
                            </p:stCondLst>
                            <p:childTnLst>
                              <p:par>
                                <p:cTn id="65" presetID="42" presetClass="path" presetSubtype="0" accel="50000" decel="50000" fill="hold" grpId="1" nodeType="afterEffect">
                                  <p:stCondLst>
                                    <p:cond delay="0"/>
                                  </p:stCondLst>
                                  <p:childTnLst>
                                    <p:animMotion origin="layout" path="M 2.77778E-7 -0.0007 L 0.12448 3.33333E-6 " pathEditMode="relative" rAng="0" ptsTypes="AA">
                                      <p:cBhvr>
                                        <p:cTn id="66" dur="500" fill="hold"/>
                                        <p:tgtEl>
                                          <p:spTgt spid="70"/>
                                        </p:tgtEl>
                                        <p:attrNameLst>
                                          <p:attrName>ppt_x</p:attrName>
                                          <p:attrName>ppt_y</p:attrName>
                                        </p:attrNameLst>
                                      </p:cBhvr>
                                      <p:rCtr x="6215" y="23"/>
                                    </p:animMotion>
                                  </p:childTnLst>
                                </p:cTn>
                              </p:par>
                            </p:childTnLst>
                          </p:cTn>
                        </p:par>
                        <p:par>
                          <p:cTn id="67" fill="hold">
                            <p:stCondLst>
                              <p:cond delay="1000"/>
                            </p:stCondLst>
                            <p:childTnLst>
                              <p:par>
                                <p:cTn id="68" presetID="42" presetClass="path" presetSubtype="0" accel="50000" decel="50000" fill="hold" nodeType="afterEffect">
                                  <p:stCondLst>
                                    <p:cond delay="0"/>
                                  </p:stCondLst>
                                  <p:childTnLst>
                                    <p:animMotion origin="layout" path="M 2.77778E-7 3.7037E-6 L 2.77778E-7 -0.12014 " pathEditMode="relative" rAng="0" ptsTypes="AA">
                                      <p:cBhvr>
                                        <p:cTn id="69" dur="500" fill="hold"/>
                                        <p:tgtEl>
                                          <p:spTgt spid="103"/>
                                        </p:tgtEl>
                                        <p:attrNameLst>
                                          <p:attrName>ppt_x</p:attrName>
                                          <p:attrName>ppt_y</p:attrName>
                                        </p:attrNameLst>
                                      </p:cBhvr>
                                      <p:rCtr x="0" y="-6019"/>
                                    </p:animMotion>
                                  </p:childTnLst>
                                </p:cTn>
                              </p:par>
                              <p:par>
                                <p:cTn id="70" presetID="42" presetClass="path" presetSubtype="0" accel="50000" decel="50000" fill="hold" grpId="1" nodeType="withEffect">
                                  <p:stCondLst>
                                    <p:cond delay="0"/>
                                  </p:stCondLst>
                                  <p:childTnLst>
                                    <p:animMotion origin="layout" path="M 0.12847 0.34051 L 0.12309 0.23055 " pathEditMode="relative" rAng="0" ptsTypes="AA">
                                      <p:cBhvr>
                                        <p:cTn id="71" dur="500" fill="hold"/>
                                        <p:tgtEl>
                                          <p:spTgt spid="75"/>
                                        </p:tgtEl>
                                        <p:attrNameLst>
                                          <p:attrName>ppt_x</p:attrName>
                                          <p:attrName>ppt_y</p:attrName>
                                        </p:attrNameLst>
                                      </p:cBhvr>
                                      <p:rCtr x="-278" y="-5509"/>
                                    </p:animMotion>
                                  </p:childTnLst>
                                </p:cTn>
                              </p:par>
                            </p:childTnLst>
                          </p:cTn>
                        </p:par>
                        <p:par>
                          <p:cTn id="72" fill="hold">
                            <p:stCondLst>
                              <p:cond delay="1500"/>
                            </p:stCondLst>
                            <p:childTnLst>
                              <p:par>
                                <p:cTn id="73" presetID="10" presetClass="exit" presetSubtype="0" fill="hold" grpId="1" nodeType="afterEffect">
                                  <p:stCondLst>
                                    <p:cond delay="0"/>
                                  </p:stCondLst>
                                  <p:childTnLst>
                                    <p:animEffect transition="out" filter="fade">
                                      <p:cBhvr>
                                        <p:cTn id="74" dur="200"/>
                                        <p:tgtEl>
                                          <p:spTgt spid="109"/>
                                        </p:tgtEl>
                                      </p:cBhvr>
                                    </p:animEffect>
                                    <p:set>
                                      <p:cBhvr>
                                        <p:cTn id="75" dur="1" fill="hold">
                                          <p:stCondLst>
                                            <p:cond delay="199"/>
                                          </p:stCondLst>
                                        </p:cTn>
                                        <p:tgtEl>
                                          <p:spTgt spid="109"/>
                                        </p:tgtEl>
                                        <p:attrNameLst>
                                          <p:attrName>style.visibility</p:attrName>
                                        </p:attrNameLst>
                                      </p:cBhvr>
                                      <p:to>
                                        <p:strVal val="hidden"/>
                                      </p:to>
                                    </p:set>
                                  </p:childTnLst>
                                </p:cTn>
                              </p:par>
                            </p:childTnLst>
                          </p:cTn>
                        </p:par>
                        <p:par>
                          <p:cTn id="76" fill="hold">
                            <p:stCondLst>
                              <p:cond delay="1700"/>
                            </p:stCondLst>
                            <p:childTnLst>
                              <p:par>
                                <p:cTn id="77" presetID="1" presetClass="entr" presetSubtype="0" fill="hold" grpId="0" nodeType="afterEffect">
                                  <p:stCondLst>
                                    <p:cond delay="0"/>
                                  </p:stCondLst>
                                  <p:childTnLst>
                                    <p:set>
                                      <p:cBhvr>
                                        <p:cTn id="78" dur="1" fill="hold">
                                          <p:stCondLst>
                                            <p:cond delay="0"/>
                                          </p:stCondLst>
                                        </p:cTn>
                                        <p:tgtEl>
                                          <p:spTgt spid="11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21"/>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0" presetClass="path" presetSubtype="0" accel="50000" decel="50000" fill="hold" grpId="2" nodeType="clickEffect">
                                  <p:stCondLst>
                                    <p:cond delay="0"/>
                                  </p:stCondLst>
                                  <p:childTnLst>
                                    <p:animMotion origin="layout" path="M 0.12448 -2.22222E-6 C 0.13403 0.0419 0.12378 0.29028 0.18264 0.34329 " pathEditMode="relative" rAng="0" ptsTypes="ff">
                                      <p:cBhvr>
                                        <p:cTn id="84" dur="500" fill="hold"/>
                                        <p:tgtEl>
                                          <p:spTgt spid="70"/>
                                        </p:tgtEl>
                                        <p:attrNameLst>
                                          <p:attrName>ppt_x</p:attrName>
                                          <p:attrName>ppt_y</p:attrName>
                                        </p:attrNameLst>
                                      </p:cBhvr>
                                      <p:rCtr x="2865" y="17153"/>
                                    </p:animMotion>
                                  </p:childTnLst>
                                </p:cTn>
                              </p:par>
                            </p:childTnLst>
                          </p:cTn>
                        </p:par>
                        <p:par>
                          <p:cTn id="85" fill="hold">
                            <p:stCondLst>
                              <p:cond delay="500"/>
                            </p:stCondLst>
                            <p:childTnLst>
                              <p:par>
                                <p:cTn id="86" presetID="23" presetClass="entr" presetSubtype="32" fill="hold" grpId="0" nodeType="afterEffect">
                                  <p:stCondLst>
                                    <p:cond delay="100"/>
                                  </p:stCondLst>
                                  <p:childTnLst>
                                    <p:set>
                                      <p:cBhvr>
                                        <p:cTn id="87" dur="1" fill="hold">
                                          <p:stCondLst>
                                            <p:cond delay="0"/>
                                          </p:stCondLst>
                                        </p:cTn>
                                        <p:tgtEl>
                                          <p:spTgt spid="104"/>
                                        </p:tgtEl>
                                        <p:attrNameLst>
                                          <p:attrName>style.visibility</p:attrName>
                                        </p:attrNameLst>
                                      </p:cBhvr>
                                      <p:to>
                                        <p:strVal val="visible"/>
                                      </p:to>
                                    </p:set>
                                    <p:anim calcmode="lin" valueType="num">
                                      <p:cBhvr>
                                        <p:cTn id="88" dur="100" fill="hold"/>
                                        <p:tgtEl>
                                          <p:spTgt spid="104"/>
                                        </p:tgtEl>
                                        <p:attrNameLst>
                                          <p:attrName>ppt_w</p:attrName>
                                        </p:attrNameLst>
                                      </p:cBhvr>
                                      <p:tavLst>
                                        <p:tav tm="0">
                                          <p:val>
                                            <p:strVal val="4*#ppt_w"/>
                                          </p:val>
                                        </p:tav>
                                        <p:tav tm="100000">
                                          <p:val>
                                            <p:strVal val="#ppt_w"/>
                                          </p:val>
                                        </p:tav>
                                      </p:tavLst>
                                    </p:anim>
                                    <p:anim calcmode="lin" valueType="num">
                                      <p:cBhvr>
                                        <p:cTn id="89" dur="100" fill="hold"/>
                                        <p:tgtEl>
                                          <p:spTgt spid="104"/>
                                        </p:tgtEl>
                                        <p:attrNameLst>
                                          <p:attrName>ppt_h</p:attrName>
                                        </p:attrNameLst>
                                      </p:cBhvr>
                                      <p:tavLst>
                                        <p:tav tm="0">
                                          <p:val>
                                            <p:strVal val="4*#ppt_h"/>
                                          </p:val>
                                        </p:tav>
                                        <p:tav tm="100000">
                                          <p:val>
                                            <p:strVal val="#ppt_h"/>
                                          </p:val>
                                        </p:tav>
                                      </p:tavLst>
                                    </p:anim>
                                  </p:childTnLst>
                                </p:cTn>
                              </p:par>
                            </p:childTnLst>
                          </p:cTn>
                        </p:par>
                        <p:par>
                          <p:cTn id="90" fill="hold">
                            <p:stCondLst>
                              <p:cond delay="700"/>
                            </p:stCondLst>
                            <p:childTnLst>
                              <p:par>
                                <p:cTn id="91" presetID="20" presetClass="entr" presetSubtype="0" fill="hold" grpId="0" nodeType="afterEffect">
                                  <p:stCondLst>
                                    <p:cond delay="200"/>
                                  </p:stCondLst>
                                  <p:childTnLst>
                                    <p:set>
                                      <p:cBhvr>
                                        <p:cTn id="92" dur="1" fill="hold">
                                          <p:stCondLst>
                                            <p:cond delay="0"/>
                                          </p:stCondLst>
                                        </p:cTn>
                                        <p:tgtEl>
                                          <p:spTgt spid="99"/>
                                        </p:tgtEl>
                                        <p:attrNameLst>
                                          <p:attrName>style.visibility</p:attrName>
                                        </p:attrNameLst>
                                      </p:cBhvr>
                                      <p:to>
                                        <p:strVal val="visible"/>
                                      </p:to>
                                    </p:set>
                                    <p:animEffect transition="in" filter="wedge">
                                      <p:cBhvr>
                                        <p:cTn id="93" dur="500"/>
                                        <p:tgtEl>
                                          <p:spTgt spid="99"/>
                                        </p:tgtEl>
                                      </p:cBhvr>
                                    </p:animEffect>
                                  </p:childTnLst>
                                </p:cTn>
                              </p:par>
                            </p:childTnLst>
                          </p:cTn>
                        </p:par>
                        <p:par>
                          <p:cTn id="94" fill="hold">
                            <p:stCondLst>
                              <p:cond delay="1400"/>
                            </p:stCondLst>
                            <p:childTnLst>
                              <p:par>
                                <p:cTn id="95" presetID="1" presetClass="entr" presetSubtype="0" fill="hold" grpId="0" nodeType="afterEffect">
                                  <p:stCondLst>
                                    <p:cond delay="0"/>
                                  </p:stCondLst>
                                  <p:childTnLst>
                                    <p:set>
                                      <p:cBhvr>
                                        <p:cTn id="96" dur="1" fill="hold">
                                          <p:stCondLst>
                                            <p:cond delay="0"/>
                                          </p:stCondLst>
                                        </p:cTn>
                                        <p:tgtEl>
                                          <p:spTgt spid="12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20" presetClass="exit" presetSubtype="0" fill="hold" grpId="1" nodeType="clickEffect">
                                  <p:stCondLst>
                                    <p:cond delay="0"/>
                                  </p:stCondLst>
                                  <p:childTnLst>
                                    <p:animEffect transition="out" filter="wedge">
                                      <p:cBhvr>
                                        <p:cTn id="100" dur="500"/>
                                        <p:tgtEl>
                                          <p:spTgt spid="99"/>
                                        </p:tgtEl>
                                      </p:cBhvr>
                                    </p:animEffect>
                                    <p:set>
                                      <p:cBhvr>
                                        <p:cTn id="101" dur="1" fill="hold">
                                          <p:stCondLst>
                                            <p:cond delay="499"/>
                                          </p:stCondLst>
                                        </p:cTn>
                                        <p:tgtEl>
                                          <p:spTgt spid="99"/>
                                        </p:tgtEl>
                                        <p:attrNameLst>
                                          <p:attrName>style.visibility</p:attrName>
                                        </p:attrNameLst>
                                      </p:cBhvr>
                                      <p:to>
                                        <p:strVal val="hidden"/>
                                      </p:to>
                                    </p:set>
                                  </p:childTnLst>
                                </p:cTn>
                              </p:par>
                            </p:childTnLst>
                          </p:cTn>
                        </p:par>
                        <p:par>
                          <p:cTn id="102" fill="hold">
                            <p:stCondLst>
                              <p:cond delay="500"/>
                            </p:stCondLst>
                            <p:childTnLst>
                              <p:par>
                                <p:cTn id="103" presetID="1" presetClass="exit" presetSubtype="0" fill="hold" grpId="1" nodeType="afterEffect">
                                  <p:stCondLst>
                                    <p:cond delay="0"/>
                                  </p:stCondLst>
                                  <p:childTnLst>
                                    <p:set>
                                      <p:cBhvr>
                                        <p:cTn id="104" dur="1" fill="hold">
                                          <p:stCondLst>
                                            <p:cond delay="0"/>
                                          </p:stCondLst>
                                        </p:cTn>
                                        <p:tgtEl>
                                          <p:spTgt spid="104"/>
                                        </p:tgtEl>
                                        <p:attrNameLst>
                                          <p:attrName>style.visibility</p:attrName>
                                        </p:attrNameLst>
                                      </p:cBhvr>
                                      <p:to>
                                        <p:strVal val="hidden"/>
                                      </p:to>
                                    </p:set>
                                  </p:childTnLst>
                                </p:cTn>
                              </p:par>
                            </p:childTnLst>
                          </p:cTn>
                        </p:par>
                        <p:par>
                          <p:cTn id="105" fill="hold">
                            <p:stCondLst>
                              <p:cond delay="500"/>
                            </p:stCondLst>
                            <p:childTnLst>
                              <p:par>
                                <p:cTn id="106" presetID="37" presetClass="path" presetSubtype="0" accel="50000" decel="50000" fill="hold" grpId="4" nodeType="afterEffect">
                                  <p:stCondLst>
                                    <p:cond delay="0"/>
                                  </p:stCondLst>
                                  <p:childTnLst>
                                    <p:animMotion origin="layout" path="M 0.18056 0.34468 C 0.12066 0.26343 0.13403 0.05579 0.12465 -0.00208 " pathEditMode="relative" rAng="0" ptsTypes="ss">
                                      <p:cBhvr>
                                        <p:cTn id="107" dur="500" fill="hold"/>
                                        <p:tgtEl>
                                          <p:spTgt spid="70"/>
                                        </p:tgtEl>
                                        <p:attrNameLst>
                                          <p:attrName>ppt_x</p:attrName>
                                          <p:attrName>ppt_y</p:attrName>
                                        </p:attrNameLst>
                                      </p:cBhvr>
                                      <p:rCtr x="-3003" y="-17338"/>
                                    </p:animMotion>
                                  </p:childTnLst>
                                </p:cTn>
                              </p:par>
                            </p:childTnLst>
                          </p:cTn>
                        </p:par>
                        <p:par>
                          <p:cTn id="108" fill="hold">
                            <p:stCondLst>
                              <p:cond delay="1000"/>
                            </p:stCondLst>
                            <p:childTnLst>
                              <p:par>
                                <p:cTn id="109" presetID="10" presetClass="exit" presetSubtype="0" fill="hold" grpId="1" nodeType="afterEffect">
                                  <p:stCondLst>
                                    <p:cond delay="0"/>
                                  </p:stCondLst>
                                  <p:childTnLst>
                                    <p:animEffect transition="out" filter="fade">
                                      <p:cBhvr>
                                        <p:cTn id="110" dur="200"/>
                                        <p:tgtEl>
                                          <p:spTgt spid="111"/>
                                        </p:tgtEl>
                                      </p:cBhvr>
                                    </p:animEffect>
                                    <p:set>
                                      <p:cBhvr>
                                        <p:cTn id="111" dur="1" fill="hold">
                                          <p:stCondLst>
                                            <p:cond delay="199"/>
                                          </p:stCondLst>
                                        </p:cTn>
                                        <p:tgtEl>
                                          <p:spTgt spid="111"/>
                                        </p:tgtEl>
                                        <p:attrNameLst>
                                          <p:attrName>style.visibility</p:attrName>
                                        </p:attrNameLst>
                                      </p:cBhvr>
                                      <p:to>
                                        <p:strVal val="hidden"/>
                                      </p:to>
                                    </p:set>
                                  </p:childTnLst>
                                </p:cTn>
                              </p:par>
                            </p:childTnLst>
                          </p:cTn>
                        </p:par>
                        <p:par>
                          <p:cTn id="112" fill="hold">
                            <p:stCondLst>
                              <p:cond delay="1200"/>
                            </p:stCondLst>
                            <p:childTnLst>
                              <p:par>
                                <p:cTn id="113" presetID="1" presetClass="entr" presetSubtype="0" fill="hold" grpId="0" nodeType="afterEffect">
                                  <p:stCondLst>
                                    <p:cond delay="0"/>
                                  </p:stCondLst>
                                  <p:childTnLst>
                                    <p:set>
                                      <p:cBhvr>
                                        <p:cTn id="114" dur="1" fill="hold">
                                          <p:stCondLst>
                                            <p:cond delay="0"/>
                                          </p:stCondLst>
                                        </p:cTn>
                                        <p:tgtEl>
                                          <p:spTgt spid="112"/>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25"/>
                                        </p:tgtEl>
                                        <p:attrNameLst>
                                          <p:attrName>style.visibility</p:attrName>
                                        </p:attrNameLst>
                                      </p:cBhvr>
                                      <p:to>
                                        <p:strVal val="visible"/>
                                      </p:to>
                                    </p:set>
                                  </p:childTnLst>
                                </p:cTn>
                              </p:par>
                            </p:childTnLst>
                          </p:cTn>
                        </p:par>
                      </p:childTnLst>
                    </p:cTn>
                  </p:par>
                  <p:par>
                    <p:cTn id="117" fill="hold">
                      <p:stCondLst>
                        <p:cond delay="indefinite"/>
                      </p:stCondLst>
                      <p:childTnLst>
                        <p:par>
                          <p:cTn id="118" fill="hold">
                            <p:stCondLst>
                              <p:cond delay="0"/>
                            </p:stCondLst>
                            <p:childTnLst>
                              <p:par>
                                <p:cTn id="119" presetID="42" presetClass="path" presetSubtype="0" accel="50000" decel="50000" fill="hold" grpId="1" nodeType="clickEffect">
                                  <p:stCondLst>
                                    <p:cond delay="0"/>
                                  </p:stCondLst>
                                  <p:childTnLst>
                                    <p:animMotion origin="layout" path="M 5.55556E-7 -0.11621 L 0.12743 0.00092 " pathEditMode="relative" rAng="0" ptsTypes="AA">
                                      <p:cBhvr>
                                        <p:cTn id="120" dur="500" fill="hold"/>
                                        <p:tgtEl>
                                          <p:spTgt spid="68"/>
                                        </p:tgtEl>
                                        <p:attrNameLst>
                                          <p:attrName>ppt_x</p:attrName>
                                          <p:attrName>ppt_y</p:attrName>
                                        </p:attrNameLst>
                                      </p:cBhvr>
                                      <p:rCtr x="6372" y="5856"/>
                                    </p:animMotion>
                                  </p:childTnLst>
                                </p:cTn>
                              </p:par>
                            </p:childTnLst>
                          </p:cTn>
                        </p:par>
                        <p:par>
                          <p:cTn id="121" fill="hold">
                            <p:stCondLst>
                              <p:cond delay="500"/>
                            </p:stCondLst>
                            <p:childTnLst>
                              <p:par>
                                <p:cTn id="122" presetID="42" presetClass="path" presetSubtype="0" accel="50000" decel="50000" fill="hold" grpId="1" nodeType="afterEffect">
                                  <p:stCondLst>
                                    <p:cond delay="0"/>
                                  </p:stCondLst>
                                  <p:childTnLst>
                                    <p:animMotion origin="layout" path="M 5.55556E-7 -0.12315 L 5.55556E-7 -0.23287 " pathEditMode="relative" rAng="0" ptsTypes="AA">
                                      <p:cBhvr>
                                        <p:cTn id="123" dur="500" fill="hold"/>
                                        <p:tgtEl>
                                          <p:spTgt spid="69"/>
                                        </p:tgtEl>
                                        <p:attrNameLst>
                                          <p:attrName>ppt_x</p:attrName>
                                          <p:attrName>ppt_y</p:attrName>
                                        </p:attrNameLst>
                                      </p:cBhvr>
                                      <p:rCtr x="0" y="-5486"/>
                                    </p:animMotion>
                                  </p:childTnLst>
                                </p:cTn>
                              </p:par>
                              <p:par>
                                <p:cTn id="124" presetID="42" presetClass="path" presetSubtype="0" accel="50000" decel="50000" fill="hold" grpId="1" nodeType="withEffect">
                                  <p:stCondLst>
                                    <p:cond delay="0"/>
                                  </p:stCondLst>
                                  <p:childTnLst>
                                    <p:animMotion origin="layout" path="M 0.12118 0.2257 L 0.12118 0.11551 " pathEditMode="relative" rAng="0" ptsTypes="AA">
                                      <p:cBhvr>
                                        <p:cTn id="125" dur="500" fill="hold"/>
                                        <p:tgtEl>
                                          <p:spTgt spid="73"/>
                                        </p:tgtEl>
                                        <p:attrNameLst>
                                          <p:attrName>ppt_x</p:attrName>
                                          <p:attrName>ppt_y</p:attrName>
                                        </p:attrNameLst>
                                      </p:cBhvr>
                                      <p:rCtr x="0" y="-5509"/>
                                    </p:animMotion>
                                  </p:childTnLst>
                                </p:cTn>
                              </p:par>
                            </p:childTnLst>
                          </p:cTn>
                        </p:par>
                        <p:par>
                          <p:cTn id="126" fill="hold">
                            <p:stCondLst>
                              <p:cond delay="1000"/>
                            </p:stCondLst>
                            <p:childTnLst>
                              <p:par>
                                <p:cTn id="127" presetID="42" presetClass="path" presetSubtype="0" accel="50000" decel="50000" fill="hold" grpId="5" nodeType="afterEffect">
                                  <p:stCondLst>
                                    <p:cond delay="0"/>
                                  </p:stCondLst>
                                  <p:childTnLst>
                                    <p:animMotion origin="layout" path="M 0.12448 2.22222E-6 L 0.24566 0.22639 " pathEditMode="relative" rAng="0" ptsTypes="AA">
                                      <p:cBhvr>
                                        <p:cTn id="128" dur="500" fill="hold"/>
                                        <p:tgtEl>
                                          <p:spTgt spid="70"/>
                                        </p:tgtEl>
                                        <p:attrNameLst>
                                          <p:attrName>ppt_x</p:attrName>
                                          <p:attrName>ppt_y</p:attrName>
                                        </p:attrNameLst>
                                      </p:cBhvr>
                                      <p:rCtr x="6059" y="11319"/>
                                    </p:animMotion>
                                  </p:childTnLst>
                                </p:cTn>
                              </p:par>
                            </p:childTnLst>
                          </p:cTn>
                        </p:par>
                        <p:par>
                          <p:cTn id="129" fill="hold">
                            <p:stCondLst>
                              <p:cond delay="1500"/>
                            </p:stCondLst>
                            <p:childTnLst>
                              <p:par>
                                <p:cTn id="130" presetID="10" presetClass="exit" presetSubtype="0" fill="hold" grpId="1" nodeType="afterEffect">
                                  <p:stCondLst>
                                    <p:cond delay="0"/>
                                  </p:stCondLst>
                                  <p:childTnLst>
                                    <p:animEffect transition="out" filter="fade">
                                      <p:cBhvr>
                                        <p:cTn id="131" dur="200"/>
                                        <p:tgtEl>
                                          <p:spTgt spid="112"/>
                                        </p:tgtEl>
                                      </p:cBhvr>
                                    </p:animEffect>
                                    <p:set>
                                      <p:cBhvr>
                                        <p:cTn id="132" dur="1" fill="hold">
                                          <p:stCondLst>
                                            <p:cond delay="199"/>
                                          </p:stCondLst>
                                        </p:cTn>
                                        <p:tgtEl>
                                          <p:spTgt spid="112"/>
                                        </p:tgtEl>
                                        <p:attrNameLst>
                                          <p:attrName>style.visibility</p:attrName>
                                        </p:attrNameLst>
                                      </p:cBhvr>
                                      <p:to>
                                        <p:strVal val="hidden"/>
                                      </p:to>
                                    </p:set>
                                  </p:childTnLst>
                                </p:cTn>
                              </p:par>
                            </p:childTnLst>
                          </p:cTn>
                        </p:par>
                        <p:par>
                          <p:cTn id="133" fill="hold">
                            <p:stCondLst>
                              <p:cond delay="1700"/>
                            </p:stCondLst>
                            <p:childTnLst>
                              <p:par>
                                <p:cTn id="134" presetID="1" presetClass="entr" presetSubtype="0" fill="hold" grpId="0" nodeType="afterEffect">
                                  <p:stCondLst>
                                    <p:cond delay="0"/>
                                  </p:stCondLst>
                                  <p:childTnLst>
                                    <p:set>
                                      <p:cBhvr>
                                        <p:cTn id="135" dur="1" fill="hold">
                                          <p:stCondLst>
                                            <p:cond delay="0"/>
                                          </p:stCondLst>
                                        </p:cTn>
                                        <p:tgtEl>
                                          <p:spTgt spid="113"/>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127"/>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2" presetClass="entr" presetSubtype="8" fill="hold" grpId="0" nodeType="clickEffect">
                                  <p:stCondLst>
                                    <p:cond delay="0"/>
                                  </p:stCondLst>
                                  <p:childTnLst>
                                    <p:set>
                                      <p:cBhvr>
                                        <p:cTn id="141" dur="1" fill="hold">
                                          <p:stCondLst>
                                            <p:cond delay="0"/>
                                          </p:stCondLst>
                                        </p:cTn>
                                        <p:tgtEl>
                                          <p:spTgt spid="110"/>
                                        </p:tgtEl>
                                        <p:attrNameLst>
                                          <p:attrName>style.visibility</p:attrName>
                                        </p:attrNameLst>
                                      </p:cBhvr>
                                      <p:to>
                                        <p:strVal val="visible"/>
                                      </p:to>
                                    </p:set>
                                    <p:anim calcmode="lin" valueType="num">
                                      <p:cBhvr additive="base">
                                        <p:cTn id="142" dur="500" fill="hold"/>
                                        <p:tgtEl>
                                          <p:spTgt spid="110"/>
                                        </p:tgtEl>
                                        <p:attrNameLst>
                                          <p:attrName>ppt_x</p:attrName>
                                        </p:attrNameLst>
                                      </p:cBhvr>
                                      <p:tavLst>
                                        <p:tav tm="0">
                                          <p:val>
                                            <p:strVal val="0-#ppt_w/2"/>
                                          </p:val>
                                        </p:tav>
                                        <p:tav tm="100000">
                                          <p:val>
                                            <p:strVal val="#ppt_x"/>
                                          </p:val>
                                        </p:tav>
                                      </p:tavLst>
                                    </p:anim>
                                    <p:anim calcmode="lin" valueType="num">
                                      <p:cBhvr additive="base">
                                        <p:cTn id="143" dur="500" fill="hold"/>
                                        <p:tgtEl>
                                          <p:spTgt spid="110"/>
                                        </p:tgtEl>
                                        <p:attrNameLst>
                                          <p:attrName>ppt_y</p:attrName>
                                        </p:attrNameLst>
                                      </p:cBhvr>
                                      <p:tavLst>
                                        <p:tav tm="0">
                                          <p:val>
                                            <p:strVal val="#ppt_y"/>
                                          </p:val>
                                        </p:tav>
                                        <p:tav tm="100000">
                                          <p:val>
                                            <p:strVal val="#ppt_y"/>
                                          </p:val>
                                        </p:tav>
                                      </p:tavLst>
                                    </p:anim>
                                  </p:childTnLst>
                                </p:cTn>
                              </p:par>
                            </p:childTnLst>
                          </p:cTn>
                        </p:par>
                        <p:par>
                          <p:cTn id="144" fill="hold">
                            <p:stCondLst>
                              <p:cond delay="500"/>
                            </p:stCondLst>
                            <p:childTnLst>
                              <p:par>
                                <p:cTn id="145" presetID="1" presetClass="entr" presetSubtype="0" fill="hold" grpId="0" nodeType="afterEffect">
                                  <p:stCondLst>
                                    <p:cond delay="0"/>
                                  </p:stCondLst>
                                  <p:childTnLst>
                                    <p:set>
                                      <p:cBhvr>
                                        <p:cTn id="146"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68" grpId="0" animBg="1"/>
      <p:bldP spid="68" grpId="1" animBg="1"/>
      <p:bldP spid="69" grpId="0" animBg="1"/>
      <p:bldP spid="69" grpId="1" animBg="1"/>
      <p:bldP spid="70" grpId="0" animBg="1"/>
      <p:bldP spid="70" grpId="1" animBg="1"/>
      <p:bldP spid="70" grpId="2" animBg="1"/>
      <p:bldP spid="70" grpId="4" animBg="1"/>
      <p:bldP spid="70" grpId="5" animBg="1"/>
      <p:bldP spid="73" grpId="0" animBg="1"/>
      <p:bldP spid="73" grpId="1" animBg="1"/>
      <p:bldP spid="75" grpId="0" animBg="1"/>
      <p:bldP spid="75" grpId="1" animBg="1"/>
      <p:bldP spid="77" grpId="0" animBg="1"/>
      <p:bldP spid="99" grpId="0" animBg="1"/>
      <p:bldP spid="99" grpId="1" animBg="1"/>
      <p:bldP spid="104" grpId="0" animBg="1"/>
      <p:bldP spid="104" grpId="1" animBg="1"/>
      <p:bldP spid="106" grpId="0"/>
      <p:bldP spid="107" grpId="0"/>
      <p:bldP spid="107" grpId="1"/>
      <p:bldP spid="108" grpId="0"/>
      <p:bldP spid="108" grpId="1"/>
      <p:bldP spid="109" grpId="0"/>
      <p:bldP spid="109" grpId="1"/>
      <p:bldP spid="110" grpId="0" animBg="1"/>
      <p:bldP spid="111" grpId="0"/>
      <p:bldP spid="111" grpId="1"/>
      <p:bldP spid="112" grpId="0"/>
      <p:bldP spid="112" grpId="1"/>
      <p:bldP spid="113" grpId="0"/>
      <p:bldP spid="117" grpId="0" animBg="1"/>
      <p:bldP spid="119" grpId="0" animBg="1"/>
      <p:bldP spid="121" grpId="0" animBg="1"/>
      <p:bldP spid="123" grpId="0" animBg="1"/>
      <p:bldP spid="125" grpId="0" animBg="1"/>
      <p:bldP spid="127" grpId="0" animBg="1"/>
      <p:bldP spid="129" grpId="0" animBg="1"/>
      <p:bldP spid="131" grpId="0" animBg="1"/>
      <p:bldP spid="1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82352" y="6021288"/>
            <a:ext cx="8579296" cy="523220"/>
          </a:xfrm>
          <a:prstGeom prst="rect">
            <a:avLst/>
          </a:prstGeom>
          <a:noFill/>
        </p:spPr>
        <p:txBody>
          <a:bodyPr wrap="square" rtlCol="0">
            <a:spAutoFit/>
          </a:bodyPr>
          <a:lstStyle/>
          <a:p>
            <a:r>
              <a:rPr lang="en-NZ" sz="1400" dirty="0" smtClean="0">
                <a:solidFill>
                  <a:schemeClr val="bg1"/>
                </a:solidFill>
              </a:rPr>
              <a:t>Teams </a:t>
            </a:r>
            <a:r>
              <a:rPr lang="en-NZ" sz="1400" dirty="0">
                <a:solidFill>
                  <a:schemeClr val="bg1"/>
                </a:solidFill>
              </a:rPr>
              <a:t>should be </a:t>
            </a:r>
            <a:r>
              <a:rPr lang="en-NZ" sz="1400" dirty="0" smtClean="0">
                <a:solidFill>
                  <a:schemeClr val="bg1"/>
                </a:solidFill>
              </a:rPr>
              <a:t>set up </a:t>
            </a:r>
            <a:r>
              <a:rPr lang="en-NZ" sz="1400" dirty="0">
                <a:solidFill>
                  <a:schemeClr val="bg1"/>
                </a:solidFill>
              </a:rPr>
              <a:t>as indicated. </a:t>
            </a:r>
          </a:p>
          <a:p>
            <a:r>
              <a:rPr lang="en-NZ" sz="1400" dirty="0" smtClean="0">
                <a:solidFill>
                  <a:schemeClr val="bg1"/>
                </a:solidFill>
              </a:rPr>
              <a:t>It is best if all players are able to view the board right side up (rather than upside down).</a:t>
            </a:r>
            <a:endParaRPr lang="en-NZ" sz="1400" dirty="0">
              <a:solidFill>
                <a:schemeClr val="bg1"/>
              </a:solidFill>
            </a:endParaRPr>
          </a:p>
        </p:txBody>
      </p:sp>
      <p:sp>
        <p:nvSpPr>
          <p:cNvPr id="2" name="Title 1"/>
          <p:cNvSpPr>
            <a:spLocks noGrp="1"/>
          </p:cNvSpPr>
          <p:nvPr>
            <p:ph type="title"/>
          </p:nvPr>
        </p:nvSpPr>
        <p:spPr>
          <a:xfrm>
            <a:off x="457200" y="53752"/>
            <a:ext cx="8229600" cy="782960"/>
          </a:xfrm>
        </p:spPr>
        <p:txBody>
          <a:bodyPr/>
          <a:lstStyle/>
          <a:p>
            <a:r>
              <a:rPr lang="en-US" dirty="0" smtClean="0"/>
              <a:t>Team Setup</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93720"/>
            <a:ext cx="9144000" cy="4795520"/>
          </a:xfrm>
          <a:prstGeom prst="rect">
            <a:avLst/>
          </a:prstGeom>
        </p:spPr>
      </p:pic>
    </p:spTree>
    <p:extLst>
      <p:ext uri="{BB962C8B-B14F-4D97-AF65-F5344CB8AC3E}">
        <p14:creationId xmlns:p14="http://schemas.microsoft.com/office/powerpoint/2010/main" val="16230544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1" y="980728"/>
            <a:ext cx="3851920" cy="2020118"/>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016" y="926700"/>
            <a:ext cx="3611575" cy="4725144"/>
          </a:xfrm>
          <a:prstGeom prst="rect">
            <a:avLst/>
          </a:prstGeom>
        </p:spPr>
      </p:pic>
      <p:sp>
        <p:nvSpPr>
          <p:cNvPr id="6" name="Oval 5"/>
          <p:cNvSpPr/>
          <p:nvPr/>
        </p:nvSpPr>
        <p:spPr>
          <a:xfrm>
            <a:off x="5050076" y="926700"/>
            <a:ext cx="1296144" cy="890113"/>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 name="TextBox 6"/>
          <p:cNvSpPr txBox="1"/>
          <p:nvPr/>
        </p:nvSpPr>
        <p:spPr>
          <a:xfrm>
            <a:off x="107505" y="5517232"/>
            <a:ext cx="8928992" cy="1246495"/>
          </a:xfrm>
          <a:prstGeom prst="rect">
            <a:avLst/>
          </a:prstGeom>
          <a:noFill/>
        </p:spPr>
        <p:txBody>
          <a:bodyPr wrap="square" rtlCol="0">
            <a:spAutoFit/>
          </a:bodyPr>
          <a:lstStyle/>
          <a:p>
            <a:pPr>
              <a:spcBef>
                <a:spcPts val="600"/>
              </a:spcBef>
            </a:pPr>
            <a:r>
              <a:rPr lang="en-NZ" sz="1400" dirty="0" smtClean="0">
                <a:solidFill>
                  <a:schemeClr val="bg1"/>
                </a:solidFill>
              </a:rPr>
              <a:t>The Project Manager should be confident to read aloud with a booming voice so all the team can hear. No mumbling PMs, please! The PM should be seated to the left of the board, since she will be turning over and reading the Event Cards during the game. Her job is to coordinate the team and get the team through the game as quickly as possible.</a:t>
            </a:r>
          </a:p>
          <a:p>
            <a:pPr>
              <a:spcBef>
                <a:spcPts val="600"/>
              </a:spcBef>
            </a:pPr>
            <a:r>
              <a:rPr lang="en-NZ" sz="1400" dirty="0" smtClean="0">
                <a:solidFill>
                  <a:schemeClr val="bg1"/>
                </a:solidFill>
              </a:rPr>
              <a:t>The PM will need the Daily Steps guide (be sure that it is turned to the </a:t>
            </a:r>
            <a:r>
              <a:rPr lang="en-NZ" sz="1400" dirty="0" err="1" smtClean="0">
                <a:solidFill>
                  <a:schemeClr val="bg1"/>
                </a:solidFill>
              </a:rPr>
              <a:t>Std</a:t>
            </a:r>
            <a:r>
              <a:rPr lang="en-NZ" sz="1400" dirty="0" smtClean="0">
                <a:solidFill>
                  <a:schemeClr val="bg1"/>
                </a:solidFill>
              </a:rPr>
              <a:t> / </a:t>
            </a:r>
            <a:r>
              <a:rPr lang="en-NZ" sz="1400" dirty="0" err="1" smtClean="0">
                <a:solidFill>
                  <a:schemeClr val="bg1"/>
                </a:solidFill>
              </a:rPr>
              <a:t>Adv</a:t>
            </a:r>
            <a:r>
              <a:rPr lang="en-NZ" sz="1400" dirty="0" smtClean="0">
                <a:solidFill>
                  <a:schemeClr val="bg1"/>
                </a:solidFill>
              </a:rPr>
              <a:t> mode side), the pad of pink Blocker sticky notes, the die with pink numbers on it, the pad of blue Defect Descriptions, and the pad of blue Defect Fixes.</a:t>
            </a:r>
            <a:endParaRPr lang="en-NZ" sz="1400" dirty="0">
              <a:solidFill>
                <a:schemeClr val="bg1"/>
              </a:solidFill>
            </a:endParaRPr>
          </a:p>
        </p:txBody>
      </p:sp>
      <p:sp>
        <p:nvSpPr>
          <p:cNvPr id="8" name="Title 1"/>
          <p:cNvSpPr txBox="1">
            <a:spLocks/>
          </p:cNvSpPr>
          <p:nvPr/>
        </p:nvSpPr>
        <p:spPr>
          <a:xfrm>
            <a:off x="467544"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Project Manager</a:t>
            </a:r>
            <a:endParaRPr lang="en-US" dirty="0"/>
          </a:p>
        </p:txBody>
      </p:sp>
    </p:spTree>
    <p:extLst>
      <p:ext uri="{BB962C8B-B14F-4D97-AF65-F5344CB8AC3E}">
        <p14:creationId xmlns:p14="http://schemas.microsoft.com/office/powerpoint/2010/main" val="215305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3" y="973556"/>
            <a:ext cx="3851920" cy="2020118"/>
          </a:xfrm>
          <a:prstGeom prst="rect">
            <a:avLst/>
          </a:prstGeom>
        </p:spPr>
      </p:pic>
      <p:sp>
        <p:nvSpPr>
          <p:cNvPr id="7" name="TextBox 6"/>
          <p:cNvSpPr txBox="1"/>
          <p:nvPr/>
        </p:nvSpPr>
        <p:spPr>
          <a:xfrm>
            <a:off x="107505" y="5661248"/>
            <a:ext cx="8928992" cy="954107"/>
          </a:xfrm>
          <a:prstGeom prst="rect">
            <a:avLst/>
          </a:prstGeom>
          <a:noFill/>
        </p:spPr>
        <p:txBody>
          <a:bodyPr wrap="square" rtlCol="0">
            <a:spAutoFit/>
          </a:bodyPr>
          <a:lstStyle/>
          <a:p>
            <a:r>
              <a:rPr lang="en-NZ" sz="1400" dirty="0" smtClean="0">
                <a:solidFill>
                  <a:schemeClr val="bg1"/>
                </a:solidFill>
              </a:rPr>
              <a:t>Tracking the CFD is the most difficult role in the game. The CFD (Cumulative Flow Diagram) Tracker should be confident with numbers. She should be seated to the right of the board, </a:t>
            </a:r>
            <a:r>
              <a:rPr lang="en-NZ" sz="1400" dirty="0">
                <a:solidFill>
                  <a:schemeClr val="bg1"/>
                </a:solidFill>
              </a:rPr>
              <a:t>since </a:t>
            </a:r>
            <a:r>
              <a:rPr lang="en-NZ" sz="1400" dirty="0" smtClean="0">
                <a:solidFill>
                  <a:schemeClr val="bg1"/>
                </a:solidFill>
              </a:rPr>
              <a:t>she </a:t>
            </a:r>
            <a:r>
              <a:rPr lang="en-NZ" sz="1400" dirty="0">
                <a:solidFill>
                  <a:schemeClr val="bg1"/>
                </a:solidFill>
              </a:rPr>
              <a:t>will be processing tickets as they are </a:t>
            </a:r>
            <a:r>
              <a:rPr lang="en-NZ" sz="1400" dirty="0" smtClean="0">
                <a:solidFill>
                  <a:schemeClr val="bg1"/>
                </a:solidFill>
              </a:rPr>
              <a:t>deployed.</a:t>
            </a:r>
          </a:p>
          <a:p>
            <a:r>
              <a:rPr lang="en-NZ" sz="1400" dirty="0" smtClean="0">
                <a:solidFill>
                  <a:schemeClr val="bg1"/>
                </a:solidFill>
              </a:rPr>
              <a:t>The CFD Tracker will need the Cumulative Flow Diagram, and the following </a:t>
            </a:r>
            <a:r>
              <a:rPr lang="en-NZ" sz="1400" dirty="0" err="1" smtClean="0">
                <a:solidFill>
                  <a:schemeClr val="bg1"/>
                </a:solidFill>
              </a:rPr>
              <a:t>colored</a:t>
            </a:r>
            <a:r>
              <a:rPr lang="en-NZ" sz="1400" dirty="0" smtClean="0">
                <a:solidFill>
                  <a:schemeClr val="bg1"/>
                </a:solidFill>
              </a:rPr>
              <a:t> marker pens: black, green, blue, red, and purple.</a:t>
            </a:r>
            <a:endParaRPr lang="en-NZ" sz="1400" dirty="0">
              <a:solidFill>
                <a:schemeClr val="bg1"/>
              </a:solidFill>
            </a:endParaRPr>
          </a:p>
        </p:txBody>
      </p:sp>
      <p:sp>
        <p:nvSpPr>
          <p:cNvPr id="13" name="Title 1"/>
          <p:cNvSpPr txBox="1">
            <a:spLocks/>
          </p:cNvSpPr>
          <p:nvPr/>
        </p:nvSpPr>
        <p:spPr>
          <a:xfrm>
            <a:off x="467544"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CFD Tracker</a:t>
            </a:r>
            <a:endParaRPr lang="en-US" dirty="0"/>
          </a:p>
        </p:txBody>
      </p:sp>
      <p:sp>
        <p:nvSpPr>
          <p:cNvPr id="12" name="Oval 11"/>
          <p:cNvSpPr/>
          <p:nvPr/>
        </p:nvSpPr>
        <p:spPr>
          <a:xfrm>
            <a:off x="2727105" y="973556"/>
            <a:ext cx="1296144" cy="890113"/>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816646"/>
            <a:ext cx="3534497" cy="4677318"/>
          </a:xfrm>
          <a:prstGeom prst="rect">
            <a:avLst/>
          </a:prstGeom>
        </p:spPr>
      </p:pic>
    </p:spTree>
    <p:extLst>
      <p:ext uri="{BB962C8B-B14F-4D97-AF65-F5344CB8AC3E}">
        <p14:creationId xmlns:p14="http://schemas.microsoft.com/office/powerpoint/2010/main" val="409888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12"/>
                                        </p:tgtEl>
                                        <p:attrNameLst>
                                          <p:attrName>style.visibility</p:attrName>
                                        </p:attrNameLst>
                                      </p:cBhvr>
                                      <p:to>
                                        <p:strVal val="visible"/>
                                      </p:to>
                                    </p:set>
                                    <p:animEffect transition="in" filter="wedge">
                                      <p:cBhvr>
                                        <p:cTn id="7" dur="2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3" y="973556"/>
            <a:ext cx="3851920" cy="2020118"/>
          </a:xfrm>
          <a:prstGeom prst="rect">
            <a:avLst/>
          </a:prstGeom>
        </p:spPr>
      </p:pic>
      <p:sp>
        <p:nvSpPr>
          <p:cNvPr id="7" name="TextBox 6"/>
          <p:cNvSpPr txBox="1"/>
          <p:nvPr/>
        </p:nvSpPr>
        <p:spPr>
          <a:xfrm>
            <a:off x="107505" y="6002704"/>
            <a:ext cx="8928992" cy="738664"/>
          </a:xfrm>
          <a:prstGeom prst="rect">
            <a:avLst/>
          </a:prstGeom>
          <a:noFill/>
        </p:spPr>
        <p:txBody>
          <a:bodyPr wrap="square" rtlCol="0">
            <a:spAutoFit/>
          </a:bodyPr>
          <a:lstStyle/>
          <a:p>
            <a:r>
              <a:rPr lang="en-NZ" sz="1400" dirty="0" smtClean="0">
                <a:solidFill>
                  <a:schemeClr val="bg1"/>
                </a:solidFill>
              </a:rPr>
              <a:t>The Financial Analyst should be comfortable adding and multiplying numbers. He should be seated to the right of the board, since he will be processing tickets as they are deployed.</a:t>
            </a:r>
          </a:p>
          <a:p>
            <a:r>
              <a:rPr lang="en-NZ" sz="1400" dirty="0" smtClean="0">
                <a:solidFill>
                  <a:schemeClr val="bg1"/>
                </a:solidFill>
              </a:rPr>
              <a:t>The Financial Analyst will need the Financial Summary sheet and a black marker pen. A calculator will be very useful.</a:t>
            </a:r>
            <a:endParaRPr lang="en-NZ" sz="1400" dirty="0">
              <a:solidFill>
                <a:schemeClr val="bg1"/>
              </a:solidFill>
            </a:endParaRPr>
          </a:p>
        </p:txBody>
      </p:sp>
      <p:sp>
        <p:nvSpPr>
          <p:cNvPr id="6" name="Oval 5"/>
          <p:cNvSpPr/>
          <p:nvPr/>
        </p:nvSpPr>
        <p:spPr>
          <a:xfrm rot="3060000">
            <a:off x="2620281" y="1711273"/>
            <a:ext cx="1129601" cy="993416"/>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816646"/>
            <a:ext cx="3534497" cy="4365104"/>
          </a:xfrm>
          <a:prstGeom prst="rect">
            <a:avLst/>
          </a:prstGeom>
        </p:spPr>
      </p:pic>
      <p:sp>
        <p:nvSpPr>
          <p:cNvPr id="13" name="Title 1"/>
          <p:cNvSpPr txBox="1">
            <a:spLocks/>
          </p:cNvSpPr>
          <p:nvPr/>
        </p:nvSpPr>
        <p:spPr>
          <a:xfrm>
            <a:off x="467544"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Financial Analyst</a:t>
            </a:r>
            <a:endParaRPr lang="en-US" dirty="0"/>
          </a:p>
        </p:txBody>
      </p:sp>
    </p:spTree>
    <p:extLst>
      <p:ext uri="{BB962C8B-B14F-4D97-AF65-F5344CB8AC3E}">
        <p14:creationId xmlns:p14="http://schemas.microsoft.com/office/powerpoint/2010/main" val="59448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3" y="973556"/>
            <a:ext cx="3851920" cy="202011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687048"/>
            <a:ext cx="3534497" cy="4624300"/>
          </a:xfrm>
          <a:prstGeom prst="rect">
            <a:avLst/>
          </a:prstGeom>
        </p:spPr>
      </p:pic>
      <p:sp>
        <p:nvSpPr>
          <p:cNvPr id="7" name="TextBox 6"/>
          <p:cNvSpPr txBox="1"/>
          <p:nvPr/>
        </p:nvSpPr>
        <p:spPr>
          <a:xfrm>
            <a:off x="107505" y="5733256"/>
            <a:ext cx="8928992" cy="738664"/>
          </a:xfrm>
          <a:prstGeom prst="rect">
            <a:avLst/>
          </a:prstGeom>
          <a:noFill/>
        </p:spPr>
        <p:txBody>
          <a:bodyPr wrap="square" rtlCol="0">
            <a:spAutoFit/>
          </a:bodyPr>
          <a:lstStyle/>
          <a:p>
            <a:r>
              <a:rPr lang="en-NZ" sz="1400" dirty="0" smtClean="0">
                <a:solidFill>
                  <a:schemeClr val="bg1"/>
                </a:solidFill>
              </a:rPr>
              <a:t>The Control Chart Tracker will be processing tickets as they are deployed, but has a less complex task than the CFD Tracker.</a:t>
            </a:r>
          </a:p>
          <a:p>
            <a:r>
              <a:rPr lang="en-NZ" sz="1400" dirty="0" smtClean="0">
                <a:solidFill>
                  <a:schemeClr val="bg1"/>
                </a:solidFill>
              </a:rPr>
              <a:t>She will </a:t>
            </a:r>
            <a:r>
              <a:rPr lang="en-NZ" sz="1400" dirty="0">
                <a:solidFill>
                  <a:schemeClr val="bg1"/>
                </a:solidFill>
              </a:rPr>
              <a:t>need the </a:t>
            </a:r>
            <a:r>
              <a:rPr lang="en-NZ" sz="1400" dirty="0" smtClean="0">
                <a:solidFill>
                  <a:schemeClr val="bg1"/>
                </a:solidFill>
              </a:rPr>
              <a:t>Control Chart, </a:t>
            </a:r>
            <a:r>
              <a:rPr lang="en-NZ" sz="1400" dirty="0">
                <a:solidFill>
                  <a:schemeClr val="bg1"/>
                </a:solidFill>
              </a:rPr>
              <a:t>and the following </a:t>
            </a:r>
            <a:r>
              <a:rPr lang="en-NZ" sz="1400" dirty="0" err="1">
                <a:solidFill>
                  <a:schemeClr val="bg1"/>
                </a:solidFill>
              </a:rPr>
              <a:t>colored</a:t>
            </a:r>
            <a:r>
              <a:rPr lang="en-NZ" sz="1400" dirty="0">
                <a:solidFill>
                  <a:schemeClr val="bg1"/>
                </a:solidFill>
              </a:rPr>
              <a:t> </a:t>
            </a:r>
            <a:r>
              <a:rPr lang="en-NZ" sz="1400" dirty="0" smtClean="0">
                <a:solidFill>
                  <a:schemeClr val="bg1"/>
                </a:solidFill>
              </a:rPr>
              <a:t>marker pens: </a:t>
            </a:r>
            <a:r>
              <a:rPr lang="en-NZ" sz="1400" dirty="0">
                <a:solidFill>
                  <a:schemeClr val="bg1"/>
                </a:solidFill>
              </a:rPr>
              <a:t>black, </a:t>
            </a:r>
            <a:r>
              <a:rPr lang="en-NZ" sz="1400" dirty="0" smtClean="0">
                <a:solidFill>
                  <a:schemeClr val="bg1"/>
                </a:solidFill>
              </a:rPr>
              <a:t>orange, brown, and purple.</a:t>
            </a:r>
          </a:p>
        </p:txBody>
      </p:sp>
      <p:sp>
        <p:nvSpPr>
          <p:cNvPr id="6" name="Oval 5"/>
          <p:cNvSpPr/>
          <p:nvPr/>
        </p:nvSpPr>
        <p:spPr>
          <a:xfrm rot="4662584">
            <a:off x="1926651" y="2012388"/>
            <a:ext cx="1129601" cy="993416"/>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itle 1"/>
          <p:cNvSpPr txBox="1">
            <a:spLocks/>
          </p:cNvSpPr>
          <p:nvPr/>
        </p:nvSpPr>
        <p:spPr>
          <a:xfrm>
            <a:off x="467544" y="44624"/>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Control Chart Tracker</a:t>
            </a:r>
            <a:endParaRPr lang="en-US" dirty="0"/>
          </a:p>
        </p:txBody>
      </p:sp>
    </p:spTree>
    <p:extLst>
      <p:ext uri="{BB962C8B-B14F-4D97-AF65-F5344CB8AC3E}">
        <p14:creationId xmlns:p14="http://schemas.microsoft.com/office/powerpoint/2010/main" val="3482543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3" y="973556"/>
            <a:ext cx="3851920" cy="202011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836712"/>
            <a:ext cx="3534497" cy="4624299"/>
          </a:xfrm>
          <a:prstGeom prst="rect">
            <a:avLst/>
          </a:prstGeom>
        </p:spPr>
      </p:pic>
      <p:sp>
        <p:nvSpPr>
          <p:cNvPr id="7" name="TextBox 6"/>
          <p:cNvSpPr txBox="1"/>
          <p:nvPr/>
        </p:nvSpPr>
        <p:spPr>
          <a:xfrm>
            <a:off x="107505" y="5733256"/>
            <a:ext cx="8928992" cy="523220"/>
          </a:xfrm>
          <a:prstGeom prst="rect">
            <a:avLst/>
          </a:prstGeom>
          <a:noFill/>
        </p:spPr>
        <p:txBody>
          <a:bodyPr wrap="square" rtlCol="0">
            <a:spAutoFit/>
          </a:bodyPr>
          <a:lstStyle/>
          <a:p>
            <a:r>
              <a:rPr lang="en-NZ" sz="1400" dirty="0" smtClean="0">
                <a:solidFill>
                  <a:schemeClr val="bg1"/>
                </a:solidFill>
              </a:rPr>
              <a:t>The Spectral Analysis Chart Tracker will be processing tickets as they are deployed, and also has a relatively simple task.</a:t>
            </a:r>
          </a:p>
          <a:p>
            <a:r>
              <a:rPr lang="en-NZ" sz="1400" dirty="0" smtClean="0">
                <a:solidFill>
                  <a:schemeClr val="bg1"/>
                </a:solidFill>
              </a:rPr>
              <a:t>He will </a:t>
            </a:r>
            <a:r>
              <a:rPr lang="en-NZ" sz="1400" dirty="0">
                <a:solidFill>
                  <a:schemeClr val="bg1"/>
                </a:solidFill>
              </a:rPr>
              <a:t>need the Spectral Analysis </a:t>
            </a:r>
            <a:r>
              <a:rPr lang="en-NZ" sz="1400" dirty="0" smtClean="0">
                <a:solidFill>
                  <a:schemeClr val="bg1"/>
                </a:solidFill>
              </a:rPr>
              <a:t>Chart, </a:t>
            </a:r>
            <a:r>
              <a:rPr lang="en-NZ" sz="1400" dirty="0">
                <a:solidFill>
                  <a:schemeClr val="bg1"/>
                </a:solidFill>
              </a:rPr>
              <a:t>and </a:t>
            </a:r>
            <a:r>
              <a:rPr lang="en-NZ" sz="1400" dirty="0" smtClean="0">
                <a:solidFill>
                  <a:schemeClr val="bg1"/>
                </a:solidFill>
              </a:rPr>
              <a:t>a black marker pen.</a:t>
            </a:r>
          </a:p>
        </p:txBody>
      </p:sp>
      <p:sp>
        <p:nvSpPr>
          <p:cNvPr id="6" name="Oval 5"/>
          <p:cNvSpPr/>
          <p:nvPr/>
        </p:nvSpPr>
        <p:spPr>
          <a:xfrm rot="5859422">
            <a:off x="940343" y="2034112"/>
            <a:ext cx="1129601" cy="993416"/>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3" name="Title 1"/>
          <p:cNvSpPr txBox="1">
            <a:spLocks/>
          </p:cNvSpPr>
          <p:nvPr/>
        </p:nvSpPr>
        <p:spPr>
          <a:xfrm>
            <a:off x="467544"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Spectral Analysis Chart Tracker</a:t>
            </a:r>
            <a:endParaRPr lang="en-US" dirty="0"/>
          </a:p>
        </p:txBody>
      </p:sp>
    </p:spTree>
    <p:extLst>
      <p:ext uri="{BB962C8B-B14F-4D97-AF65-F5344CB8AC3E}">
        <p14:creationId xmlns:p14="http://schemas.microsoft.com/office/powerpoint/2010/main" val="767841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1" y="980728"/>
            <a:ext cx="3851920" cy="2020118"/>
          </a:xfrm>
          <a:prstGeom prst="rect">
            <a:avLst/>
          </a:prstGeom>
        </p:spPr>
      </p:pic>
      <p:sp>
        <p:nvSpPr>
          <p:cNvPr id="7" name="TextBox 6"/>
          <p:cNvSpPr txBox="1"/>
          <p:nvPr/>
        </p:nvSpPr>
        <p:spPr>
          <a:xfrm>
            <a:off x="323528" y="6073551"/>
            <a:ext cx="8424936" cy="523220"/>
          </a:xfrm>
          <a:prstGeom prst="rect">
            <a:avLst/>
          </a:prstGeom>
          <a:noFill/>
        </p:spPr>
        <p:txBody>
          <a:bodyPr wrap="square" rtlCol="0">
            <a:spAutoFit/>
          </a:bodyPr>
          <a:lstStyle/>
          <a:p>
            <a:r>
              <a:rPr lang="en-NZ" sz="1400" dirty="0" smtClean="0">
                <a:solidFill>
                  <a:schemeClr val="bg1"/>
                </a:solidFill>
              </a:rPr>
              <a:t>Then remaining team members will have plenty of work to do. They can be seated anywhere around the board and will need a black marker pen each.</a:t>
            </a:r>
            <a:endParaRPr lang="en-NZ" sz="1400" dirty="0">
              <a:solidFill>
                <a:schemeClr val="bg1"/>
              </a:solidFill>
            </a:endParaRPr>
          </a:p>
        </p:txBody>
      </p:sp>
      <p:sp>
        <p:nvSpPr>
          <p:cNvPr id="13" name="Title 1"/>
          <p:cNvSpPr txBox="1">
            <a:spLocks/>
          </p:cNvSpPr>
          <p:nvPr/>
        </p:nvSpPr>
        <p:spPr>
          <a:xfrm>
            <a:off x="467544"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Remaining Team Members</a:t>
            </a:r>
            <a:endParaRPr lang="en-US" dirty="0"/>
          </a:p>
        </p:txBody>
      </p:sp>
      <p:sp>
        <p:nvSpPr>
          <p:cNvPr id="12" name="Oval 11"/>
          <p:cNvSpPr/>
          <p:nvPr/>
        </p:nvSpPr>
        <p:spPr>
          <a:xfrm rot="2042951">
            <a:off x="5385657" y="1963974"/>
            <a:ext cx="978360" cy="781988"/>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106" y="808534"/>
            <a:ext cx="3534497" cy="3652315"/>
          </a:xfrm>
          <a:prstGeom prst="rect">
            <a:avLst/>
          </a:prstGeom>
        </p:spPr>
      </p:pic>
    </p:spTree>
    <p:extLst>
      <p:ext uri="{BB962C8B-B14F-4D97-AF65-F5344CB8AC3E}">
        <p14:creationId xmlns:p14="http://schemas.microsoft.com/office/powerpoint/2010/main" val="123499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12"/>
                                        </p:tgtEl>
                                        <p:attrNameLst>
                                          <p:attrName>style.visibility</p:attrName>
                                        </p:attrNameLst>
                                      </p:cBhvr>
                                      <p:to>
                                        <p:strVal val="visible"/>
                                      </p:to>
                                    </p:set>
                                    <p:animEffect transition="in" filter="wedge">
                                      <p:cBhvr>
                                        <p:cTn id="7" dur="2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31240"/>
            <a:ext cx="9144000" cy="4795520"/>
          </a:xfrm>
          <a:prstGeom prst="rect">
            <a:avLst/>
          </a:prstGeom>
        </p:spPr>
      </p:pic>
      <p:sp>
        <p:nvSpPr>
          <p:cNvPr id="6" name="TextBox 5"/>
          <p:cNvSpPr txBox="1"/>
          <p:nvPr/>
        </p:nvSpPr>
        <p:spPr>
          <a:xfrm>
            <a:off x="282352" y="6237312"/>
            <a:ext cx="8579296" cy="307777"/>
          </a:xfrm>
          <a:prstGeom prst="rect">
            <a:avLst/>
          </a:prstGeom>
          <a:noFill/>
        </p:spPr>
        <p:txBody>
          <a:bodyPr wrap="square" rtlCol="0">
            <a:spAutoFit/>
          </a:bodyPr>
          <a:lstStyle/>
          <a:p>
            <a:pPr algn="ctr"/>
            <a:r>
              <a:rPr lang="en-NZ" sz="1400" dirty="0" smtClean="0">
                <a:solidFill>
                  <a:schemeClr val="bg1"/>
                </a:solidFill>
              </a:rPr>
              <a:t>Arrange your roles and seating now.</a:t>
            </a:r>
            <a:endParaRPr lang="en-NZ" sz="1400" dirty="0">
              <a:solidFill>
                <a:schemeClr val="bg1"/>
              </a:solidFill>
            </a:endParaRPr>
          </a:p>
        </p:txBody>
      </p:sp>
      <p:sp>
        <p:nvSpPr>
          <p:cNvPr id="10" name="Title 1"/>
          <p:cNvSpPr txBox="1">
            <a:spLocks/>
          </p:cNvSpPr>
          <p:nvPr/>
        </p:nvSpPr>
        <p:spPr>
          <a:xfrm>
            <a:off x="467544"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Arrange Roles and Seating</a:t>
            </a:r>
            <a:endParaRPr lang="en-US" dirty="0"/>
          </a:p>
        </p:txBody>
      </p:sp>
    </p:spTree>
    <p:extLst>
      <p:ext uri="{BB962C8B-B14F-4D97-AF65-F5344CB8AC3E}">
        <p14:creationId xmlns:p14="http://schemas.microsoft.com/office/powerpoint/2010/main" val="20635656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359024"/>
          </a:xfrm>
        </p:spPr>
        <p:txBody>
          <a:bodyPr>
            <a:normAutofit/>
          </a:bodyPr>
          <a:lstStyle/>
          <a:p>
            <a:r>
              <a:rPr lang="en-NZ" sz="4400" dirty="0" smtClean="0"/>
              <a:t>Background</a:t>
            </a:r>
            <a:endParaRPr lang="en-NZ" sz="4400" dirty="0"/>
          </a:p>
        </p:txBody>
      </p:sp>
      <p:sp>
        <p:nvSpPr>
          <p:cNvPr id="3" name="Content Placeholder 2"/>
          <p:cNvSpPr>
            <a:spLocks noGrp="1"/>
          </p:cNvSpPr>
          <p:nvPr>
            <p:ph idx="1"/>
          </p:nvPr>
        </p:nvSpPr>
        <p:spPr>
          <a:xfrm>
            <a:off x="827584" y="2010544"/>
            <a:ext cx="7776864" cy="3866728"/>
          </a:xfrm>
        </p:spPr>
        <p:txBody>
          <a:bodyPr>
            <a:normAutofit fontScale="92500" lnSpcReduction="20000"/>
          </a:bodyPr>
          <a:lstStyle/>
          <a:p>
            <a:pPr>
              <a:spcBef>
                <a:spcPts val="2400"/>
              </a:spcBef>
            </a:pPr>
            <a:r>
              <a:rPr lang="en-NZ" sz="2400" dirty="0" smtClean="0"/>
              <a:t>Your team is a software company.</a:t>
            </a:r>
          </a:p>
          <a:p>
            <a:pPr>
              <a:spcBef>
                <a:spcPts val="2400"/>
              </a:spcBef>
            </a:pPr>
            <a:r>
              <a:rPr lang="en-NZ" sz="2400" dirty="0" smtClean="0"/>
              <a:t>You make a web application with a subscription-based revenue model.</a:t>
            </a:r>
          </a:p>
          <a:p>
            <a:pPr>
              <a:spcBef>
                <a:spcPts val="2400"/>
              </a:spcBef>
            </a:pPr>
            <a:r>
              <a:rPr lang="en-NZ" sz="2400" dirty="0" smtClean="0"/>
              <a:t>The more subscribers you can attract, the more money you will make.</a:t>
            </a:r>
          </a:p>
          <a:p>
            <a:pPr>
              <a:spcBef>
                <a:spcPts val="2400"/>
              </a:spcBef>
            </a:pPr>
            <a:r>
              <a:rPr lang="en-NZ" sz="2400" dirty="0" smtClean="0"/>
              <a:t>You bill your customers at the end of every third day. We call this the </a:t>
            </a:r>
            <a:r>
              <a:rPr lang="en-NZ" sz="2400" i="1" dirty="0" smtClean="0"/>
              <a:t>billing cycle</a:t>
            </a:r>
            <a:r>
              <a:rPr lang="en-NZ" sz="2400" dirty="0" smtClean="0"/>
              <a:t>.</a:t>
            </a:r>
          </a:p>
          <a:p>
            <a:pPr>
              <a:spcBef>
                <a:spcPts val="2400"/>
              </a:spcBef>
            </a:pPr>
            <a:r>
              <a:rPr lang="en-NZ" sz="2400" dirty="0" smtClean="0"/>
              <a:t>Your goal is to maximise profit by attracting subscribers and therefore growing your revenue stream.</a:t>
            </a:r>
            <a:endParaRPr lang="en-NZ" sz="2400" dirty="0"/>
          </a:p>
        </p:txBody>
      </p:sp>
    </p:spTree>
    <p:extLst>
      <p:ext uri="{BB962C8B-B14F-4D97-AF65-F5344CB8AC3E}">
        <p14:creationId xmlns:p14="http://schemas.microsoft.com/office/powerpoint/2010/main" val="5407491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08920"/>
            <a:ext cx="8229600" cy="1143000"/>
          </a:xfrm>
        </p:spPr>
        <p:txBody>
          <a:bodyPr>
            <a:normAutofit/>
          </a:bodyPr>
          <a:lstStyle/>
          <a:p>
            <a:r>
              <a:rPr lang="en-US" sz="2800" dirty="0" smtClean="0"/>
              <a:t>Choose</a:t>
            </a:r>
            <a:r>
              <a:rPr lang="en-US" sz="2800" baseline="0" dirty="0" smtClean="0"/>
              <a:t> a name for your company</a:t>
            </a:r>
            <a:endParaRPr lang="en-US" sz="2800" dirty="0"/>
          </a:p>
        </p:txBody>
      </p:sp>
    </p:spTree>
    <p:extLst>
      <p:ext uri="{BB962C8B-B14F-4D97-AF65-F5344CB8AC3E}">
        <p14:creationId xmlns:p14="http://schemas.microsoft.com/office/powerpoint/2010/main" val="407329265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36712"/>
            <a:ext cx="9144000" cy="4719340"/>
          </a:xfrm>
          <a:prstGeom prst="rect">
            <a:avLst/>
          </a:prstGeom>
        </p:spPr>
      </p:pic>
      <p:sp>
        <p:nvSpPr>
          <p:cNvPr id="4" name="Title 3"/>
          <p:cNvSpPr>
            <a:spLocks noGrp="1"/>
          </p:cNvSpPr>
          <p:nvPr>
            <p:ph type="title"/>
          </p:nvPr>
        </p:nvSpPr>
        <p:spPr>
          <a:xfrm>
            <a:off x="457200" y="2708920"/>
            <a:ext cx="8229600" cy="1143000"/>
          </a:xfrm>
        </p:spPr>
        <p:txBody>
          <a:bodyPr>
            <a:normAutofit/>
          </a:bodyPr>
          <a:lstStyle/>
          <a:p>
            <a:pPr marL="0" indent="0"/>
            <a:r>
              <a:rPr lang="en-NZ" sz="2800" dirty="0"/>
              <a:t>Write your company name at the bottom of your board</a:t>
            </a:r>
          </a:p>
        </p:txBody>
      </p:sp>
      <p:sp>
        <p:nvSpPr>
          <p:cNvPr id="6" name="Oval 5"/>
          <p:cNvSpPr/>
          <p:nvPr/>
        </p:nvSpPr>
        <p:spPr>
          <a:xfrm>
            <a:off x="3707904" y="4725144"/>
            <a:ext cx="3096344" cy="936104"/>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15608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0 -7.40741E-7 L 0 0.46273 " pathEditMode="relative" rAng="0" ptsTypes="AA">
                                      <p:cBhvr>
                                        <p:cTn id="6" dur="1000" fill="hold"/>
                                        <p:tgtEl>
                                          <p:spTgt spid="4"/>
                                        </p:tgtEl>
                                        <p:attrNameLst>
                                          <p:attrName>ppt_x</p:attrName>
                                          <p:attrName>ppt_y</p:attrName>
                                        </p:attrNameLst>
                                      </p:cBhvr>
                                      <p:rCtr x="0" y="23125"/>
                                    </p:animMotion>
                                  </p:childTnLst>
                                </p:cTn>
                              </p:par>
                              <p:par>
                                <p:cTn id="7" presetID="10" presetClass="entr" presetSubtype="0"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par>
                                <p:cTn id="10" presetID="42" presetClass="path" presetSubtype="0" accel="20000" decel="20000" fill="hold" nodeType="withEffect">
                                  <p:stCondLst>
                                    <p:cond delay="0"/>
                                  </p:stCondLst>
                                  <p:childTnLst>
                                    <p:animMotion origin="layout" path="M 0 1.14504E-6 L 0.29931 -0.18645 " pathEditMode="relative" rAng="0" ptsTypes="AA">
                                      <p:cBhvr>
                                        <p:cTn id="11" dur="1000" fill="hold"/>
                                        <p:tgtEl>
                                          <p:spTgt spid="5"/>
                                        </p:tgtEl>
                                        <p:attrNameLst>
                                          <p:attrName>ppt_x</p:attrName>
                                          <p:attrName>ppt_y</p:attrName>
                                        </p:attrNameLst>
                                      </p:cBhvr>
                                      <p:rCtr x="14965" y="-9322"/>
                                    </p:animMotion>
                                  </p:childTnLst>
                                </p:cTn>
                              </p:par>
                              <p:par>
                                <p:cTn id="12" presetID="6" presetClass="emph" presetSubtype="0" accel="20000" decel="20000" fill="hold" nodeType="withEffect">
                                  <p:stCondLst>
                                    <p:cond delay="0"/>
                                  </p:stCondLst>
                                  <p:childTnLst>
                                    <p:animScale>
                                      <p:cBhvr>
                                        <p:cTn id="13" dur="1000" fill="hold"/>
                                        <p:tgtEl>
                                          <p:spTgt spid="5"/>
                                        </p:tgtEl>
                                      </p:cBhvr>
                                      <p:by x="150000" y="150000"/>
                                    </p:animScale>
                                  </p:childTnLst>
                                </p:cTn>
                              </p:par>
                            </p:childTnLst>
                          </p:cTn>
                        </p:par>
                        <p:par>
                          <p:cTn id="14" fill="hold">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edg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15248" y="3227590"/>
            <a:ext cx="3386111" cy="2618593"/>
          </a:xfrm>
          <a:prstGeom prst="rect">
            <a:avLst/>
          </a:prstGeom>
        </p:spPr>
      </p:pic>
      <p:sp>
        <p:nvSpPr>
          <p:cNvPr id="9" name="TextBox 8"/>
          <p:cNvSpPr txBox="1"/>
          <p:nvPr/>
        </p:nvSpPr>
        <p:spPr>
          <a:xfrm>
            <a:off x="179512" y="6217567"/>
            <a:ext cx="8398899" cy="523220"/>
          </a:xfrm>
          <a:prstGeom prst="rect">
            <a:avLst/>
          </a:prstGeom>
          <a:noFill/>
        </p:spPr>
        <p:txBody>
          <a:bodyPr wrap="square" rtlCol="0">
            <a:spAutoFit/>
          </a:bodyPr>
          <a:lstStyle/>
          <a:p>
            <a:pPr algn="ctr"/>
            <a:r>
              <a:rPr lang="en-NZ" sz="1400" dirty="0" smtClean="0">
                <a:solidFill>
                  <a:schemeClr val="bg1"/>
                </a:solidFill>
              </a:rPr>
              <a:t>Financial Analyst and Chart Trackers, complete the labels at the bottom of your sheets.</a:t>
            </a:r>
          </a:p>
          <a:p>
            <a:pPr algn="ctr"/>
            <a:r>
              <a:rPr lang="en-NZ" sz="1400" dirty="0" smtClean="0">
                <a:solidFill>
                  <a:schemeClr val="bg1"/>
                </a:solidFill>
              </a:rPr>
              <a:t>These are important, since we will take a photographic record at the end of the game.</a:t>
            </a:r>
          </a:p>
        </p:txBody>
      </p:sp>
      <p:sp>
        <p:nvSpPr>
          <p:cNvPr id="10" name="Oval 9"/>
          <p:cNvSpPr/>
          <p:nvPr/>
        </p:nvSpPr>
        <p:spPr>
          <a:xfrm>
            <a:off x="5591924" y="5554508"/>
            <a:ext cx="2302915" cy="294673"/>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 name="Title 4"/>
          <p:cNvSpPr txBox="1">
            <a:spLocks/>
          </p:cNvSpPr>
          <p:nvPr/>
        </p:nvSpPr>
        <p:spPr>
          <a:xfrm>
            <a:off x="467544"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Chart Labels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61" y="2452091"/>
            <a:ext cx="2624764" cy="3394092"/>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055" y="1732011"/>
            <a:ext cx="3386111" cy="2618592"/>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95736" y="692696"/>
            <a:ext cx="3386111" cy="2618592"/>
          </a:xfrm>
          <a:prstGeom prst="rect">
            <a:avLst/>
          </a:prstGeom>
        </p:spPr>
      </p:pic>
      <p:sp>
        <p:nvSpPr>
          <p:cNvPr id="11" name="Oval 10"/>
          <p:cNvSpPr/>
          <p:nvPr/>
        </p:nvSpPr>
        <p:spPr>
          <a:xfrm>
            <a:off x="102081" y="5586713"/>
            <a:ext cx="1453203" cy="294673"/>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4" name="Oval 13"/>
          <p:cNvSpPr/>
          <p:nvPr/>
        </p:nvSpPr>
        <p:spPr>
          <a:xfrm>
            <a:off x="963141" y="4100813"/>
            <a:ext cx="1453203" cy="294673"/>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5" name="Oval 14"/>
          <p:cNvSpPr/>
          <p:nvPr/>
        </p:nvSpPr>
        <p:spPr>
          <a:xfrm>
            <a:off x="2189961" y="3087353"/>
            <a:ext cx="1453203" cy="294673"/>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417403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200"/>
                                        <p:tgtEl>
                                          <p:spTgt spid="11"/>
                                        </p:tgtEl>
                                      </p:cBhvr>
                                    </p:animEffect>
                                  </p:childTnLst>
                                </p:cTn>
                              </p:par>
                            </p:childTnLst>
                          </p:cTn>
                        </p:par>
                        <p:par>
                          <p:cTn id="8" fill="hold">
                            <p:stCondLst>
                              <p:cond delay="200"/>
                            </p:stCondLst>
                            <p:childTnLst>
                              <p:par>
                                <p:cTn id="9" presetID="2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edge">
                                      <p:cBhvr>
                                        <p:cTn id="11" dur="200"/>
                                        <p:tgtEl>
                                          <p:spTgt spid="14"/>
                                        </p:tgtEl>
                                      </p:cBhvr>
                                    </p:animEffect>
                                  </p:childTnLst>
                                </p:cTn>
                              </p:par>
                            </p:childTnLst>
                          </p:cTn>
                        </p:par>
                        <p:par>
                          <p:cTn id="12" fill="hold">
                            <p:stCondLst>
                              <p:cond delay="400"/>
                            </p:stCondLst>
                            <p:childTnLst>
                              <p:par>
                                <p:cTn id="13" presetID="2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edge">
                                      <p:cBhvr>
                                        <p:cTn id="15" dur="200"/>
                                        <p:tgtEl>
                                          <p:spTgt spid="15"/>
                                        </p:tgtEl>
                                      </p:cBhvr>
                                    </p:animEffect>
                                  </p:childTnLst>
                                </p:cTn>
                              </p:par>
                            </p:childTnLst>
                          </p:cTn>
                        </p:par>
                        <p:par>
                          <p:cTn id="16" fill="hold">
                            <p:stCondLst>
                              <p:cond delay="600"/>
                            </p:stCondLst>
                            <p:childTnLst>
                              <p:par>
                                <p:cTn id="17" presetID="20" presetClass="entr" presetSubtype="0" fill="hold" grpId="0" nodeType="afterEffect">
                                  <p:stCondLst>
                                    <p:cond delay="100"/>
                                  </p:stCondLst>
                                  <p:childTnLst>
                                    <p:set>
                                      <p:cBhvr>
                                        <p:cTn id="18" dur="1" fill="hold">
                                          <p:stCondLst>
                                            <p:cond delay="0"/>
                                          </p:stCondLst>
                                        </p:cTn>
                                        <p:tgtEl>
                                          <p:spTgt spid="10"/>
                                        </p:tgtEl>
                                        <p:attrNameLst>
                                          <p:attrName>style.visibility</p:attrName>
                                        </p:attrNameLst>
                                      </p:cBhvr>
                                      <p:to>
                                        <p:strVal val="visible"/>
                                      </p:to>
                                    </p:set>
                                    <p:animEffect transition="in" filter="wedge">
                                      <p:cBhvr>
                                        <p:cTn id="19" dur="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Facilitator: Update Scoreboard with Team Names</a:t>
            </a:r>
            <a:endParaRPr lang="en-US" dirty="0"/>
          </a:p>
        </p:txBody>
      </p:sp>
      <p:sp>
        <p:nvSpPr>
          <p:cNvPr id="4" name="Rectangle 3"/>
          <p:cNvSpPr/>
          <p:nvPr/>
        </p:nvSpPr>
        <p:spPr>
          <a:xfrm>
            <a:off x="457200" y="1124744"/>
            <a:ext cx="8229600" cy="51845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 name="Straight Connector 5"/>
          <p:cNvCxnSpPr/>
          <p:nvPr/>
        </p:nvCxnSpPr>
        <p:spPr>
          <a:xfrm>
            <a:off x="799052"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175316"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67404"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99052" y="1592796"/>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99052" y="2204864"/>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01248" y="1700808"/>
            <a:ext cx="707758" cy="369332"/>
          </a:xfrm>
          <a:prstGeom prst="rect">
            <a:avLst/>
          </a:prstGeom>
          <a:noFill/>
        </p:spPr>
        <p:txBody>
          <a:bodyPr wrap="none" rtlCol="0">
            <a:spAutoFit/>
          </a:bodyPr>
          <a:lstStyle/>
          <a:p>
            <a:r>
              <a:rPr lang="en-US" dirty="0"/>
              <a:t>Day </a:t>
            </a:r>
            <a:r>
              <a:rPr lang="en-US" dirty="0" smtClean="0"/>
              <a:t>9</a:t>
            </a:r>
            <a:endParaRPr lang="en-US" dirty="0"/>
          </a:p>
        </p:txBody>
      </p:sp>
      <p:sp>
        <p:nvSpPr>
          <p:cNvPr id="18" name="TextBox 17"/>
          <p:cNvSpPr txBox="1"/>
          <p:nvPr/>
        </p:nvSpPr>
        <p:spPr>
          <a:xfrm>
            <a:off x="799052" y="1700808"/>
            <a:ext cx="2402196" cy="369332"/>
          </a:xfrm>
          <a:prstGeom prst="rect">
            <a:avLst/>
          </a:prstGeom>
          <a:noFill/>
        </p:spPr>
        <p:txBody>
          <a:bodyPr wrap="none" rtlCol="0">
            <a:spAutoFit/>
          </a:bodyPr>
          <a:lstStyle/>
          <a:p>
            <a:r>
              <a:rPr lang="en-US" dirty="0" smtClean="0"/>
              <a:t>Team \ Billing Cycle End</a:t>
            </a:r>
            <a:endParaRPr lang="en-US" dirty="0"/>
          </a:p>
        </p:txBody>
      </p:sp>
      <p:sp>
        <p:nvSpPr>
          <p:cNvPr id="19" name="TextBox 18"/>
          <p:cNvSpPr txBox="1"/>
          <p:nvPr/>
        </p:nvSpPr>
        <p:spPr>
          <a:xfrm>
            <a:off x="970316" y="2636912"/>
            <a:ext cx="1050224" cy="369332"/>
          </a:xfrm>
          <a:prstGeom prst="rect">
            <a:avLst/>
          </a:prstGeom>
          <a:noFill/>
        </p:spPr>
        <p:txBody>
          <a:bodyPr wrap="none" rtlCol="0">
            <a:spAutoFit/>
          </a:bodyPr>
          <a:lstStyle/>
          <a:p>
            <a:r>
              <a:rPr lang="en-US" dirty="0" smtClean="0"/>
              <a:t>Faster Co</a:t>
            </a:r>
            <a:endParaRPr lang="en-US" dirty="0"/>
          </a:p>
        </p:txBody>
      </p:sp>
      <p:sp>
        <p:nvSpPr>
          <p:cNvPr id="20" name="TextBox 19"/>
          <p:cNvSpPr txBox="1"/>
          <p:nvPr/>
        </p:nvSpPr>
        <p:spPr>
          <a:xfrm>
            <a:off x="970316" y="3435195"/>
            <a:ext cx="988540" cy="369332"/>
          </a:xfrm>
          <a:prstGeom prst="rect">
            <a:avLst/>
          </a:prstGeom>
          <a:noFill/>
        </p:spPr>
        <p:txBody>
          <a:bodyPr wrap="none" rtlCol="0">
            <a:spAutoFit/>
          </a:bodyPr>
          <a:lstStyle/>
          <a:p>
            <a:r>
              <a:rPr lang="en-US" dirty="0" smtClean="0"/>
              <a:t>Wildcats</a:t>
            </a:r>
            <a:endParaRPr lang="en-US" dirty="0"/>
          </a:p>
        </p:txBody>
      </p:sp>
      <p:sp>
        <p:nvSpPr>
          <p:cNvPr id="21" name="TextBox 20"/>
          <p:cNvSpPr txBox="1"/>
          <p:nvPr/>
        </p:nvSpPr>
        <p:spPr>
          <a:xfrm>
            <a:off x="970316" y="4233478"/>
            <a:ext cx="927562" cy="369332"/>
          </a:xfrm>
          <a:prstGeom prst="rect">
            <a:avLst/>
          </a:prstGeom>
          <a:noFill/>
        </p:spPr>
        <p:txBody>
          <a:bodyPr wrap="none" rtlCol="0">
            <a:spAutoFit/>
          </a:bodyPr>
          <a:lstStyle/>
          <a:p>
            <a:r>
              <a:rPr lang="en-US" dirty="0" smtClean="0"/>
              <a:t>Flow Co</a:t>
            </a:r>
            <a:endParaRPr lang="en-US" dirty="0"/>
          </a:p>
        </p:txBody>
      </p:sp>
      <p:sp>
        <p:nvSpPr>
          <p:cNvPr id="22" name="TextBox 21"/>
          <p:cNvSpPr txBox="1"/>
          <p:nvPr/>
        </p:nvSpPr>
        <p:spPr>
          <a:xfrm>
            <a:off x="970316" y="5031760"/>
            <a:ext cx="966227" cy="369332"/>
          </a:xfrm>
          <a:prstGeom prst="rect">
            <a:avLst/>
          </a:prstGeom>
          <a:noFill/>
        </p:spPr>
        <p:txBody>
          <a:bodyPr wrap="none" rtlCol="0">
            <a:spAutoFit/>
          </a:bodyPr>
          <a:lstStyle/>
          <a:p>
            <a:r>
              <a:rPr lang="en-US" dirty="0" smtClean="0"/>
              <a:t>Extreme</a:t>
            </a:r>
            <a:endParaRPr lang="en-US" dirty="0"/>
          </a:p>
        </p:txBody>
      </p:sp>
      <p:cxnSp>
        <p:nvCxnSpPr>
          <p:cNvPr id="23" name="Straight Connector 22"/>
          <p:cNvCxnSpPr/>
          <p:nvPr/>
        </p:nvCxnSpPr>
        <p:spPr>
          <a:xfrm>
            <a:off x="799052" y="5841268"/>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816142"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968504" y="1700808"/>
            <a:ext cx="824778" cy="369332"/>
          </a:xfrm>
          <a:prstGeom prst="rect">
            <a:avLst/>
          </a:prstGeom>
          <a:noFill/>
        </p:spPr>
        <p:txBody>
          <a:bodyPr wrap="none" rtlCol="0">
            <a:spAutoFit/>
          </a:bodyPr>
          <a:lstStyle/>
          <a:p>
            <a:r>
              <a:rPr lang="en-US" dirty="0"/>
              <a:t>Day </a:t>
            </a:r>
            <a:r>
              <a:rPr lang="en-US" dirty="0" smtClean="0"/>
              <a:t>12</a:t>
            </a:r>
            <a:endParaRPr lang="en-US" dirty="0"/>
          </a:p>
        </p:txBody>
      </p:sp>
      <p:cxnSp>
        <p:nvCxnSpPr>
          <p:cNvPr id="30" name="Straight Connector 29"/>
          <p:cNvCxnSpPr/>
          <p:nvPr/>
        </p:nvCxnSpPr>
        <p:spPr>
          <a:xfrm>
            <a:off x="5683038"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835400" y="1700808"/>
            <a:ext cx="824778" cy="369332"/>
          </a:xfrm>
          <a:prstGeom prst="rect">
            <a:avLst/>
          </a:prstGeom>
          <a:noFill/>
        </p:spPr>
        <p:txBody>
          <a:bodyPr wrap="none" rtlCol="0">
            <a:spAutoFit/>
          </a:bodyPr>
          <a:lstStyle/>
          <a:p>
            <a:r>
              <a:rPr lang="en-US" dirty="0"/>
              <a:t>Day </a:t>
            </a:r>
            <a:r>
              <a:rPr lang="en-US" dirty="0" smtClean="0"/>
              <a:t>15</a:t>
            </a:r>
            <a:endParaRPr lang="en-US" dirty="0"/>
          </a:p>
        </p:txBody>
      </p:sp>
      <p:cxnSp>
        <p:nvCxnSpPr>
          <p:cNvPr id="32" name="Straight Connector 31"/>
          <p:cNvCxnSpPr/>
          <p:nvPr/>
        </p:nvCxnSpPr>
        <p:spPr>
          <a:xfrm>
            <a:off x="6549934"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702296" y="1700808"/>
            <a:ext cx="824778" cy="369332"/>
          </a:xfrm>
          <a:prstGeom prst="rect">
            <a:avLst/>
          </a:prstGeom>
          <a:noFill/>
        </p:spPr>
        <p:txBody>
          <a:bodyPr wrap="none" rtlCol="0">
            <a:spAutoFit/>
          </a:bodyPr>
          <a:lstStyle/>
          <a:p>
            <a:r>
              <a:rPr lang="en-US" dirty="0"/>
              <a:t>Day </a:t>
            </a:r>
            <a:r>
              <a:rPr lang="en-US" dirty="0" smtClean="0"/>
              <a:t>18</a:t>
            </a:r>
            <a:endParaRPr lang="en-US" dirty="0"/>
          </a:p>
        </p:txBody>
      </p:sp>
      <p:cxnSp>
        <p:nvCxnSpPr>
          <p:cNvPr id="34" name="Straight Connector 33"/>
          <p:cNvCxnSpPr/>
          <p:nvPr/>
        </p:nvCxnSpPr>
        <p:spPr>
          <a:xfrm>
            <a:off x="7416830"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569192" y="1700808"/>
            <a:ext cx="824778" cy="369332"/>
          </a:xfrm>
          <a:prstGeom prst="rect">
            <a:avLst/>
          </a:prstGeom>
          <a:noFill/>
        </p:spPr>
        <p:txBody>
          <a:bodyPr wrap="none" rtlCol="0">
            <a:spAutoFit/>
          </a:bodyPr>
          <a:lstStyle/>
          <a:p>
            <a:r>
              <a:rPr lang="en-US" dirty="0"/>
              <a:t>Day </a:t>
            </a:r>
            <a:r>
              <a:rPr lang="en-US" dirty="0" smtClean="0"/>
              <a:t>21</a:t>
            </a:r>
            <a:endParaRPr lang="en-US" dirty="0"/>
          </a:p>
        </p:txBody>
      </p:sp>
      <p:cxnSp>
        <p:nvCxnSpPr>
          <p:cNvPr id="36" name="Straight Connector 35"/>
          <p:cNvCxnSpPr/>
          <p:nvPr/>
        </p:nvCxnSpPr>
        <p:spPr>
          <a:xfrm>
            <a:off x="8283726"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436088" y="1700808"/>
            <a:ext cx="824778" cy="369332"/>
          </a:xfrm>
          <a:prstGeom prst="rect">
            <a:avLst/>
          </a:prstGeom>
          <a:noFill/>
        </p:spPr>
        <p:txBody>
          <a:bodyPr wrap="none" rtlCol="0">
            <a:spAutoFit/>
          </a:bodyPr>
          <a:lstStyle/>
          <a:p>
            <a:r>
              <a:rPr lang="en-US" dirty="0"/>
              <a:t>Day </a:t>
            </a:r>
            <a:r>
              <a:rPr lang="en-US" dirty="0" smtClean="0"/>
              <a:t>24</a:t>
            </a:r>
            <a:endParaRPr lang="en-US" dirty="0"/>
          </a:p>
        </p:txBody>
      </p:sp>
      <p:pic>
        <p:nvPicPr>
          <p:cNvPr id="26" name="Picture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2115" y="1626117"/>
            <a:ext cx="307064" cy="172979"/>
          </a:xfrm>
          <a:prstGeom prst="rect">
            <a:avLst/>
          </a:prstGeom>
        </p:spPr>
      </p:pic>
      <p:pic>
        <p:nvPicPr>
          <p:cNvPr id="27" name="Picture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82" y="1626117"/>
            <a:ext cx="307064" cy="172979"/>
          </a:xfrm>
          <a:prstGeom prst="rect">
            <a:avLst/>
          </a:prstGeom>
        </p:spPr>
      </p:pic>
      <p:sp>
        <p:nvSpPr>
          <p:cNvPr id="38"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19323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
                                        <p:tgtEl>
                                          <p:spTgt spid="19"/>
                                        </p:tgtEl>
                                      </p:cBhvr>
                                    </p:animEffect>
                                  </p:childTnLst>
                                </p:cTn>
                              </p:par>
                            </p:childTnLst>
                          </p:cTn>
                        </p:par>
                        <p:par>
                          <p:cTn id="8" fill="hold">
                            <p:stCondLst>
                              <p:cond delay="2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200"/>
                                        <p:tgtEl>
                                          <p:spTgt spid="20"/>
                                        </p:tgtEl>
                                      </p:cBhvr>
                                    </p:animEffect>
                                  </p:childTnLst>
                                </p:cTn>
                              </p:par>
                            </p:childTnLst>
                          </p:cTn>
                        </p:par>
                        <p:par>
                          <p:cTn id="12" fill="hold">
                            <p:stCondLst>
                              <p:cond delay="4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200"/>
                                        <p:tgtEl>
                                          <p:spTgt spid="21"/>
                                        </p:tgtEl>
                                      </p:cBhvr>
                                    </p:animEffect>
                                  </p:childTnLst>
                                </p:cTn>
                              </p:par>
                            </p:childTnLst>
                          </p:cTn>
                        </p:par>
                        <p:par>
                          <p:cTn id="16" fill="hold">
                            <p:stCondLst>
                              <p:cond delay="600"/>
                            </p:stCondLst>
                            <p:childTnLst>
                              <p:par>
                                <p:cTn id="17" presetID="22" presetClass="entr" presetSubtype="8"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200"/>
                                        <p:tgtEl>
                                          <p:spTgt spid="22"/>
                                        </p:tgtEl>
                                      </p:cBhvr>
                                    </p:animEffect>
                                  </p:childTnLst>
                                </p:cTn>
                              </p:par>
                            </p:childTnLst>
                          </p:cTn>
                        </p:par>
                        <p:par>
                          <p:cTn id="20" fill="hold">
                            <p:stCondLst>
                              <p:cond delay="800"/>
                            </p:stCondLst>
                            <p:childTnLst>
                              <p:par>
                                <p:cTn id="21" presetID="1"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4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7892"/>
            <a:ext cx="9144000" cy="4719340"/>
          </a:xfrm>
          <a:prstGeom prst="rect">
            <a:avLst/>
          </a:prstGeom>
        </p:spPr>
      </p:pic>
      <p:sp>
        <p:nvSpPr>
          <p:cNvPr id="8" name="Oval 7"/>
          <p:cNvSpPr/>
          <p:nvPr/>
        </p:nvSpPr>
        <p:spPr>
          <a:xfrm>
            <a:off x="2882678" y="822881"/>
            <a:ext cx="720080" cy="583558"/>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Freeform 8"/>
          <p:cNvSpPr/>
          <p:nvPr/>
        </p:nvSpPr>
        <p:spPr>
          <a:xfrm>
            <a:off x="2719890" y="1228652"/>
            <a:ext cx="195926" cy="156323"/>
          </a:xfrm>
          <a:custGeom>
            <a:avLst/>
            <a:gdLst>
              <a:gd name="connsiteX0" fmla="*/ 217358 w 217358"/>
              <a:gd name="connsiteY0" fmla="*/ 0 h 149902"/>
              <a:gd name="connsiteX1" fmla="*/ 0 w 217358"/>
              <a:gd name="connsiteY1" fmla="*/ 149902 h 149902"/>
              <a:gd name="connsiteX2" fmla="*/ 0 w 217358"/>
              <a:gd name="connsiteY2" fmla="*/ 149902 h 149902"/>
              <a:gd name="connsiteX0" fmla="*/ 138776 w 138776"/>
              <a:gd name="connsiteY0" fmla="*/ 0 h 166540"/>
              <a:gd name="connsiteX1" fmla="*/ 0 w 138776"/>
              <a:gd name="connsiteY1" fmla="*/ 166540 h 166540"/>
              <a:gd name="connsiteX2" fmla="*/ 0 w 138776"/>
              <a:gd name="connsiteY2" fmla="*/ 166540 h 166540"/>
              <a:gd name="connsiteX0" fmla="*/ 138776 w 138776"/>
              <a:gd name="connsiteY0" fmla="*/ 0 h 166540"/>
              <a:gd name="connsiteX1" fmla="*/ 0 w 138776"/>
              <a:gd name="connsiteY1" fmla="*/ 166540 h 166540"/>
              <a:gd name="connsiteX2" fmla="*/ 0 w 138776"/>
              <a:gd name="connsiteY2" fmla="*/ 166540 h 166540"/>
              <a:gd name="connsiteX0" fmla="*/ 195926 w 195926"/>
              <a:gd name="connsiteY0" fmla="*/ 0 h 131184"/>
              <a:gd name="connsiteX1" fmla="*/ 0 w 195926"/>
              <a:gd name="connsiteY1" fmla="*/ 131184 h 131184"/>
              <a:gd name="connsiteX2" fmla="*/ 0 w 195926"/>
              <a:gd name="connsiteY2" fmla="*/ 131184 h 131184"/>
              <a:gd name="connsiteX0" fmla="*/ 195926 w 195926"/>
              <a:gd name="connsiteY0" fmla="*/ 2779 h 133963"/>
              <a:gd name="connsiteX1" fmla="*/ 0 w 195926"/>
              <a:gd name="connsiteY1" fmla="*/ 133963 h 133963"/>
              <a:gd name="connsiteX2" fmla="*/ 0 w 195926"/>
              <a:gd name="connsiteY2" fmla="*/ 133963 h 133963"/>
              <a:gd name="connsiteX0" fmla="*/ 199598 w 199598"/>
              <a:gd name="connsiteY0" fmla="*/ 4586 h 135770"/>
              <a:gd name="connsiteX1" fmla="*/ 3672 w 199598"/>
              <a:gd name="connsiteY1" fmla="*/ 135770 h 135770"/>
              <a:gd name="connsiteX2" fmla="*/ 3672 w 199598"/>
              <a:gd name="connsiteY2" fmla="*/ 135770 h 135770"/>
              <a:gd name="connsiteX0" fmla="*/ 195926 w 195926"/>
              <a:gd name="connsiteY0" fmla="*/ 5349 h 136533"/>
              <a:gd name="connsiteX1" fmla="*/ 0 w 195926"/>
              <a:gd name="connsiteY1" fmla="*/ 136533 h 136533"/>
              <a:gd name="connsiteX2" fmla="*/ 0 w 195926"/>
              <a:gd name="connsiteY2" fmla="*/ 136533 h 136533"/>
              <a:gd name="connsiteX0" fmla="*/ 195926 w 195926"/>
              <a:gd name="connsiteY0" fmla="*/ 5349 h 136533"/>
              <a:gd name="connsiteX1" fmla="*/ 0 w 195926"/>
              <a:gd name="connsiteY1" fmla="*/ 136533 h 136533"/>
              <a:gd name="connsiteX2" fmla="*/ 0 w 195926"/>
              <a:gd name="connsiteY2" fmla="*/ 136533 h 136533"/>
            </a:gdLst>
            <a:ahLst/>
            <a:cxnLst>
              <a:cxn ang="0">
                <a:pos x="connsiteX0" y="connsiteY0"/>
              </a:cxn>
              <a:cxn ang="0">
                <a:pos x="connsiteX1" y="connsiteY1"/>
              </a:cxn>
              <a:cxn ang="0">
                <a:pos x="connsiteX2" y="connsiteY2"/>
              </a:cxn>
            </a:cxnLst>
            <a:rect l="l" t="t" r="r" b="b"/>
            <a:pathLst>
              <a:path w="195926" h="136533">
                <a:moveTo>
                  <a:pt x="195926" y="5349"/>
                </a:moveTo>
                <a:cubicBezTo>
                  <a:pt x="-31308" y="-18171"/>
                  <a:pt x="13604" y="37718"/>
                  <a:pt x="0" y="136533"/>
                </a:cubicBezTo>
                <a:lnTo>
                  <a:pt x="0" y="136533"/>
                </a:lnTo>
              </a:path>
            </a:pathLst>
          </a:custGeom>
          <a:noFill/>
          <a:ln cap="rnd">
            <a:solidFill>
              <a:srgbClr val="FFC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Freeform 9"/>
          <p:cNvSpPr/>
          <p:nvPr/>
        </p:nvSpPr>
        <p:spPr>
          <a:xfrm flipH="1">
            <a:off x="3570852" y="1228652"/>
            <a:ext cx="195926" cy="156323"/>
          </a:xfrm>
          <a:custGeom>
            <a:avLst/>
            <a:gdLst>
              <a:gd name="connsiteX0" fmla="*/ 217358 w 217358"/>
              <a:gd name="connsiteY0" fmla="*/ 0 h 149902"/>
              <a:gd name="connsiteX1" fmla="*/ 0 w 217358"/>
              <a:gd name="connsiteY1" fmla="*/ 149902 h 149902"/>
              <a:gd name="connsiteX2" fmla="*/ 0 w 217358"/>
              <a:gd name="connsiteY2" fmla="*/ 149902 h 149902"/>
              <a:gd name="connsiteX0" fmla="*/ 138776 w 138776"/>
              <a:gd name="connsiteY0" fmla="*/ 0 h 166540"/>
              <a:gd name="connsiteX1" fmla="*/ 0 w 138776"/>
              <a:gd name="connsiteY1" fmla="*/ 166540 h 166540"/>
              <a:gd name="connsiteX2" fmla="*/ 0 w 138776"/>
              <a:gd name="connsiteY2" fmla="*/ 166540 h 166540"/>
              <a:gd name="connsiteX0" fmla="*/ 138776 w 138776"/>
              <a:gd name="connsiteY0" fmla="*/ 0 h 166540"/>
              <a:gd name="connsiteX1" fmla="*/ 0 w 138776"/>
              <a:gd name="connsiteY1" fmla="*/ 166540 h 166540"/>
              <a:gd name="connsiteX2" fmla="*/ 0 w 138776"/>
              <a:gd name="connsiteY2" fmla="*/ 166540 h 166540"/>
              <a:gd name="connsiteX0" fmla="*/ 195926 w 195926"/>
              <a:gd name="connsiteY0" fmla="*/ 0 h 131184"/>
              <a:gd name="connsiteX1" fmla="*/ 0 w 195926"/>
              <a:gd name="connsiteY1" fmla="*/ 131184 h 131184"/>
              <a:gd name="connsiteX2" fmla="*/ 0 w 195926"/>
              <a:gd name="connsiteY2" fmla="*/ 131184 h 131184"/>
              <a:gd name="connsiteX0" fmla="*/ 195926 w 195926"/>
              <a:gd name="connsiteY0" fmla="*/ 2779 h 133963"/>
              <a:gd name="connsiteX1" fmla="*/ 0 w 195926"/>
              <a:gd name="connsiteY1" fmla="*/ 133963 h 133963"/>
              <a:gd name="connsiteX2" fmla="*/ 0 w 195926"/>
              <a:gd name="connsiteY2" fmla="*/ 133963 h 133963"/>
              <a:gd name="connsiteX0" fmla="*/ 199598 w 199598"/>
              <a:gd name="connsiteY0" fmla="*/ 4586 h 135770"/>
              <a:gd name="connsiteX1" fmla="*/ 3672 w 199598"/>
              <a:gd name="connsiteY1" fmla="*/ 135770 h 135770"/>
              <a:gd name="connsiteX2" fmla="*/ 3672 w 199598"/>
              <a:gd name="connsiteY2" fmla="*/ 135770 h 135770"/>
              <a:gd name="connsiteX0" fmla="*/ 195926 w 195926"/>
              <a:gd name="connsiteY0" fmla="*/ 5349 h 136533"/>
              <a:gd name="connsiteX1" fmla="*/ 0 w 195926"/>
              <a:gd name="connsiteY1" fmla="*/ 136533 h 136533"/>
              <a:gd name="connsiteX2" fmla="*/ 0 w 195926"/>
              <a:gd name="connsiteY2" fmla="*/ 136533 h 136533"/>
              <a:gd name="connsiteX0" fmla="*/ 195926 w 195926"/>
              <a:gd name="connsiteY0" fmla="*/ 5349 h 136533"/>
              <a:gd name="connsiteX1" fmla="*/ 0 w 195926"/>
              <a:gd name="connsiteY1" fmla="*/ 136533 h 136533"/>
              <a:gd name="connsiteX2" fmla="*/ 0 w 195926"/>
              <a:gd name="connsiteY2" fmla="*/ 136533 h 136533"/>
            </a:gdLst>
            <a:ahLst/>
            <a:cxnLst>
              <a:cxn ang="0">
                <a:pos x="connsiteX0" y="connsiteY0"/>
              </a:cxn>
              <a:cxn ang="0">
                <a:pos x="connsiteX1" y="connsiteY1"/>
              </a:cxn>
              <a:cxn ang="0">
                <a:pos x="connsiteX2" y="connsiteY2"/>
              </a:cxn>
            </a:cxnLst>
            <a:rect l="l" t="t" r="r" b="b"/>
            <a:pathLst>
              <a:path w="195926" h="136533">
                <a:moveTo>
                  <a:pt x="195926" y="5349"/>
                </a:moveTo>
                <a:cubicBezTo>
                  <a:pt x="-31308" y="-18171"/>
                  <a:pt x="13604" y="37718"/>
                  <a:pt x="0" y="136533"/>
                </a:cubicBezTo>
                <a:lnTo>
                  <a:pt x="0" y="136533"/>
                </a:lnTo>
              </a:path>
            </a:pathLst>
          </a:custGeom>
          <a:noFill/>
          <a:ln cap="rnd">
            <a:solidFill>
              <a:srgbClr val="FFC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4" name="Oval 13"/>
          <p:cNvSpPr/>
          <p:nvPr/>
        </p:nvSpPr>
        <p:spPr>
          <a:xfrm>
            <a:off x="4706491" y="820499"/>
            <a:ext cx="936104" cy="583558"/>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5" name="Freeform 14"/>
          <p:cNvSpPr/>
          <p:nvPr/>
        </p:nvSpPr>
        <p:spPr>
          <a:xfrm>
            <a:off x="4603459" y="1234453"/>
            <a:ext cx="155444" cy="152904"/>
          </a:xfrm>
          <a:custGeom>
            <a:avLst/>
            <a:gdLst>
              <a:gd name="connsiteX0" fmla="*/ 217358 w 217358"/>
              <a:gd name="connsiteY0" fmla="*/ 0 h 149902"/>
              <a:gd name="connsiteX1" fmla="*/ 0 w 217358"/>
              <a:gd name="connsiteY1" fmla="*/ 149902 h 149902"/>
              <a:gd name="connsiteX2" fmla="*/ 0 w 217358"/>
              <a:gd name="connsiteY2" fmla="*/ 149902 h 149902"/>
              <a:gd name="connsiteX0" fmla="*/ 138776 w 138776"/>
              <a:gd name="connsiteY0" fmla="*/ 0 h 166540"/>
              <a:gd name="connsiteX1" fmla="*/ 0 w 138776"/>
              <a:gd name="connsiteY1" fmla="*/ 166540 h 166540"/>
              <a:gd name="connsiteX2" fmla="*/ 0 w 138776"/>
              <a:gd name="connsiteY2" fmla="*/ 166540 h 166540"/>
              <a:gd name="connsiteX0" fmla="*/ 138776 w 138776"/>
              <a:gd name="connsiteY0" fmla="*/ 0 h 166540"/>
              <a:gd name="connsiteX1" fmla="*/ 0 w 138776"/>
              <a:gd name="connsiteY1" fmla="*/ 166540 h 166540"/>
              <a:gd name="connsiteX2" fmla="*/ 0 w 138776"/>
              <a:gd name="connsiteY2" fmla="*/ 166540 h 166540"/>
              <a:gd name="connsiteX0" fmla="*/ 195926 w 195926"/>
              <a:gd name="connsiteY0" fmla="*/ 0 h 131184"/>
              <a:gd name="connsiteX1" fmla="*/ 0 w 195926"/>
              <a:gd name="connsiteY1" fmla="*/ 131184 h 131184"/>
              <a:gd name="connsiteX2" fmla="*/ 0 w 195926"/>
              <a:gd name="connsiteY2" fmla="*/ 131184 h 131184"/>
              <a:gd name="connsiteX0" fmla="*/ 195926 w 195926"/>
              <a:gd name="connsiteY0" fmla="*/ 2779 h 133963"/>
              <a:gd name="connsiteX1" fmla="*/ 0 w 195926"/>
              <a:gd name="connsiteY1" fmla="*/ 133963 h 133963"/>
              <a:gd name="connsiteX2" fmla="*/ 0 w 195926"/>
              <a:gd name="connsiteY2" fmla="*/ 133963 h 133963"/>
              <a:gd name="connsiteX0" fmla="*/ 199598 w 199598"/>
              <a:gd name="connsiteY0" fmla="*/ 4586 h 135770"/>
              <a:gd name="connsiteX1" fmla="*/ 3672 w 199598"/>
              <a:gd name="connsiteY1" fmla="*/ 135770 h 135770"/>
              <a:gd name="connsiteX2" fmla="*/ 3672 w 199598"/>
              <a:gd name="connsiteY2" fmla="*/ 135770 h 135770"/>
              <a:gd name="connsiteX0" fmla="*/ 195926 w 195926"/>
              <a:gd name="connsiteY0" fmla="*/ 5349 h 136533"/>
              <a:gd name="connsiteX1" fmla="*/ 0 w 195926"/>
              <a:gd name="connsiteY1" fmla="*/ 136533 h 136533"/>
              <a:gd name="connsiteX2" fmla="*/ 0 w 195926"/>
              <a:gd name="connsiteY2" fmla="*/ 136533 h 136533"/>
              <a:gd name="connsiteX0" fmla="*/ 195926 w 195926"/>
              <a:gd name="connsiteY0" fmla="*/ 5349 h 136533"/>
              <a:gd name="connsiteX1" fmla="*/ 0 w 195926"/>
              <a:gd name="connsiteY1" fmla="*/ 136533 h 136533"/>
              <a:gd name="connsiteX2" fmla="*/ 0 w 195926"/>
              <a:gd name="connsiteY2" fmla="*/ 136533 h 136533"/>
              <a:gd name="connsiteX0" fmla="*/ 195926 w 195926"/>
              <a:gd name="connsiteY0" fmla="*/ 3386 h 134570"/>
              <a:gd name="connsiteX1" fmla="*/ 0 w 195926"/>
              <a:gd name="connsiteY1" fmla="*/ 134570 h 134570"/>
              <a:gd name="connsiteX2" fmla="*/ 0 w 195926"/>
              <a:gd name="connsiteY2" fmla="*/ 134570 h 134570"/>
              <a:gd name="connsiteX0" fmla="*/ 155444 w 155444"/>
              <a:gd name="connsiteY0" fmla="*/ 1616 h 132800"/>
              <a:gd name="connsiteX1" fmla="*/ 0 w 155444"/>
              <a:gd name="connsiteY1" fmla="*/ 132800 h 132800"/>
              <a:gd name="connsiteX2" fmla="*/ 0 w 155444"/>
              <a:gd name="connsiteY2" fmla="*/ 132800 h 132800"/>
              <a:gd name="connsiteX0" fmla="*/ 155444 w 155444"/>
              <a:gd name="connsiteY0" fmla="*/ 2364 h 133548"/>
              <a:gd name="connsiteX1" fmla="*/ 0 w 155444"/>
              <a:gd name="connsiteY1" fmla="*/ 133548 h 133548"/>
              <a:gd name="connsiteX2" fmla="*/ 0 w 155444"/>
              <a:gd name="connsiteY2" fmla="*/ 133548 h 133548"/>
            </a:gdLst>
            <a:ahLst/>
            <a:cxnLst>
              <a:cxn ang="0">
                <a:pos x="connsiteX0" y="connsiteY0"/>
              </a:cxn>
              <a:cxn ang="0">
                <a:pos x="connsiteX1" y="connsiteY1"/>
              </a:cxn>
              <a:cxn ang="0">
                <a:pos x="connsiteX2" y="connsiteY2"/>
              </a:cxn>
            </a:cxnLst>
            <a:rect l="l" t="t" r="r" b="b"/>
            <a:pathLst>
              <a:path w="155444" h="133548">
                <a:moveTo>
                  <a:pt x="155444" y="2364"/>
                </a:moveTo>
                <a:cubicBezTo>
                  <a:pt x="-19403" y="-14917"/>
                  <a:pt x="23525" y="65929"/>
                  <a:pt x="0" y="133548"/>
                </a:cubicBezTo>
                <a:lnTo>
                  <a:pt x="0" y="133548"/>
                </a:lnTo>
              </a:path>
            </a:pathLst>
          </a:custGeom>
          <a:noFill/>
          <a:ln cap="rnd">
            <a:solidFill>
              <a:srgbClr val="FFC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Freeform 16"/>
          <p:cNvSpPr/>
          <p:nvPr/>
        </p:nvSpPr>
        <p:spPr>
          <a:xfrm flipH="1">
            <a:off x="5580112" y="1234453"/>
            <a:ext cx="155444" cy="152904"/>
          </a:xfrm>
          <a:custGeom>
            <a:avLst/>
            <a:gdLst>
              <a:gd name="connsiteX0" fmla="*/ 217358 w 217358"/>
              <a:gd name="connsiteY0" fmla="*/ 0 h 149902"/>
              <a:gd name="connsiteX1" fmla="*/ 0 w 217358"/>
              <a:gd name="connsiteY1" fmla="*/ 149902 h 149902"/>
              <a:gd name="connsiteX2" fmla="*/ 0 w 217358"/>
              <a:gd name="connsiteY2" fmla="*/ 149902 h 149902"/>
              <a:gd name="connsiteX0" fmla="*/ 138776 w 138776"/>
              <a:gd name="connsiteY0" fmla="*/ 0 h 166540"/>
              <a:gd name="connsiteX1" fmla="*/ 0 w 138776"/>
              <a:gd name="connsiteY1" fmla="*/ 166540 h 166540"/>
              <a:gd name="connsiteX2" fmla="*/ 0 w 138776"/>
              <a:gd name="connsiteY2" fmla="*/ 166540 h 166540"/>
              <a:gd name="connsiteX0" fmla="*/ 138776 w 138776"/>
              <a:gd name="connsiteY0" fmla="*/ 0 h 166540"/>
              <a:gd name="connsiteX1" fmla="*/ 0 w 138776"/>
              <a:gd name="connsiteY1" fmla="*/ 166540 h 166540"/>
              <a:gd name="connsiteX2" fmla="*/ 0 w 138776"/>
              <a:gd name="connsiteY2" fmla="*/ 166540 h 166540"/>
              <a:gd name="connsiteX0" fmla="*/ 195926 w 195926"/>
              <a:gd name="connsiteY0" fmla="*/ 0 h 131184"/>
              <a:gd name="connsiteX1" fmla="*/ 0 w 195926"/>
              <a:gd name="connsiteY1" fmla="*/ 131184 h 131184"/>
              <a:gd name="connsiteX2" fmla="*/ 0 w 195926"/>
              <a:gd name="connsiteY2" fmla="*/ 131184 h 131184"/>
              <a:gd name="connsiteX0" fmla="*/ 195926 w 195926"/>
              <a:gd name="connsiteY0" fmla="*/ 2779 h 133963"/>
              <a:gd name="connsiteX1" fmla="*/ 0 w 195926"/>
              <a:gd name="connsiteY1" fmla="*/ 133963 h 133963"/>
              <a:gd name="connsiteX2" fmla="*/ 0 w 195926"/>
              <a:gd name="connsiteY2" fmla="*/ 133963 h 133963"/>
              <a:gd name="connsiteX0" fmla="*/ 199598 w 199598"/>
              <a:gd name="connsiteY0" fmla="*/ 4586 h 135770"/>
              <a:gd name="connsiteX1" fmla="*/ 3672 w 199598"/>
              <a:gd name="connsiteY1" fmla="*/ 135770 h 135770"/>
              <a:gd name="connsiteX2" fmla="*/ 3672 w 199598"/>
              <a:gd name="connsiteY2" fmla="*/ 135770 h 135770"/>
              <a:gd name="connsiteX0" fmla="*/ 195926 w 195926"/>
              <a:gd name="connsiteY0" fmla="*/ 5349 h 136533"/>
              <a:gd name="connsiteX1" fmla="*/ 0 w 195926"/>
              <a:gd name="connsiteY1" fmla="*/ 136533 h 136533"/>
              <a:gd name="connsiteX2" fmla="*/ 0 w 195926"/>
              <a:gd name="connsiteY2" fmla="*/ 136533 h 136533"/>
              <a:gd name="connsiteX0" fmla="*/ 195926 w 195926"/>
              <a:gd name="connsiteY0" fmla="*/ 5349 h 136533"/>
              <a:gd name="connsiteX1" fmla="*/ 0 w 195926"/>
              <a:gd name="connsiteY1" fmla="*/ 136533 h 136533"/>
              <a:gd name="connsiteX2" fmla="*/ 0 w 195926"/>
              <a:gd name="connsiteY2" fmla="*/ 136533 h 136533"/>
              <a:gd name="connsiteX0" fmla="*/ 195926 w 195926"/>
              <a:gd name="connsiteY0" fmla="*/ 3386 h 134570"/>
              <a:gd name="connsiteX1" fmla="*/ 0 w 195926"/>
              <a:gd name="connsiteY1" fmla="*/ 134570 h 134570"/>
              <a:gd name="connsiteX2" fmla="*/ 0 w 195926"/>
              <a:gd name="connsiteY2" fmla="*/ 134570 h 134570"/>
              <a:gd name="connsiteX0" fmla="*/ 155444 w 155444"/>
              <a:gd name="connsiteY0" fmla="*/ 1616 h 132800"/>
              <a:gd name="connsiteX1" fmla="*/ 0 w 155444"/>
              <a:gd name="connsiteY1" fmla="*/ 132800 h 132800"/>
              <a:gd name="connsiteX2" fmla="*/ 0 w 155444"/>
              <a:gd name="connsiteY2" fmla="*/ 132800 h 132800"/>
              <a:gd name="connsiteX0" fmla="*/ 155444 w 155444"/>
              <a:gd name="connsiteY0" fmla="*/ 2364 h 133548"/>
              <a:gd name="connsiteX1" fmla="*/ 0 w 155444"/>
              <a:gd name="connsiteY1" fmla="*/ 133548 h 133548"/>
              <a:gd name="connsiteX2" fmla="*/ 0 w 155444"/>
              <a:gd name="connsiteY2" fmla="*/ 133548 h 133548"/>
            </a:gdLst>
            <a:ahLst/>
            <a:cxnLst>
              <a:cxn ang="0">
                <a:pos x="connsiteX0" y="connsiteY0"/>
              </a:cxn>
              <a:cxn ang="0">
                <a:pos x="connsiteX1" y="connsiteY1"/>
              </a:cxn>
              <a:cxn ang="0">
                <a:pos x="connsiteX2" y="connsiteY2"/>
              </a:cxn>
            </a:cxnLst>
            <a:rect l="l" t="t" r="r" b="b"/>
            <a:pathLst>
              <a:path w="155444" h="133548">
                <a:moveTo>
                  <a:pt x="155444" y="2364"/>
                </a:moveTo>
                <a:cubicBezTo>
                  <a:pt x="-19403" y="-14917"/>
                  <a:pt x="23525" y="65929"/>
                  <a:pt x="0" y="133548"/>
                </a:cubicBezTo>
                <a:lnTo>
                  <a:pt x="0" y="133548"/>
                </a:lnTo>
              </a:path>
            </a:pathLst>
          </a:custGeom>
          <a:noFill/>
          <a:ln cap="rnd">
            <a:solidFill>
              <a:srgbClr val="FFC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9" name="Oval 18"/>
          <p:cNvSpPr/>
          <p:nvPr/>
        </p:nvSpPr>
        <p:spPr>
          <a:xfrm>
            <a:off x="7236296" y="912614"/>
            <a:ext cx="720080" cy="583558"/>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0" name="Oval 19"/>
          <p:cNvSpPr/>
          <p:nvPr/>
        </p:nvSpPr>
        <p:spPr>
          <a:xfrm>
            <a:off x="8211818" y="912614"/>
            <a:ext cx="720080" cy="583558"/>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Title 1"/>
          <p:cNvSpPr>
            <a:spLocks noGrp="1"/>
          </p:cNvSpPr>
          <p:nvPr>
            <p:ph type="title"/>
          </p:nvPr>
        </p:nvSpPr>
        <p:spPr>
          <a:xfrm>
            <a:off x="457200" y="53752"/>
            <a:ext cx="8229600" cy="782960"/>
          </a:xfrm>
        </p:spPr>
        <p:txBody>
          <a:bodyPr/>
          <a:lstStyle/>
          <a:p>
            <a:r>
              <a:rPr lang="en-US" dirty="0" smtClean="0"/>
              <a:t>WIP Limits</a:t>
            </a:r>
            <a:endParaRPr lang="en-US" dirty="0"/>
          </a:p>
        </p:txBody>
      </p:sp>
      <p:sp>
        <p:nvSpPr>
          <p:cNvPr id="21" name="TextBox 20"/>
          <p:cNvSpPr txBox="1"/>
          <p:nvPr/>
        </p:nvSpPr>
        <p:spPr>
          <a:xfrm>
            <a:off x="107505" y="6002704"/>
            <a:ext cx="8928992" cy="523220"/>
          </a:xfrm>
          <a:prstGeom prst="rect">
            <a:avLst/>
          </a:prstGeom>
          <a:noFill/>
        </p:spPr>
        <p:txBody>
          <a:bodyPr wrap="square" rtlCol="0">
            <a:spAutoFit/>
          </a:bodyPr>
          <a:lstStyle/>
          <a:p>
            <a:r>
              <a:rPr lang="en-NZ" sz="1400" dirty="0" smtClean="0">
                <a:solidFill>
                  <a:schemeClr val="bg1"/>
                </a:solidFill>
              </a:rPr>
              <a:t>Notice that WIP limits for Analysis apply across In Progress and Done, the same is true for Development.</a:t>
            </a:r>
          </a:p>
          <a:p>
            <a:r>
              <a:rPr lang="en-NZ" sz="1400" dirty="0" smtClean="0">
                <a:solidFill>
                  <a:schemeClr val="bg1"/>
                </a:solidFill>
              </a:rPr>
              <a:t>Notice that there are no WIP limits for Ready to Deploy and Deployed.</a:t>
            </a:r>
            <a:endParaRPr lang="en-NZ" sz="1400" dirty="0">
              <a:solidFill>
                <a:schemeClr val="bg1"/>
              </a:solidFill>
            </a:endParaRPr>
          </a:p>
        </p:txBody>
      </p:sp>
      <p:sp>
        <p:nvSpPr>
          <p:cNvPr id="13" name="Ring 1"/>
          <p:cNvSpPr/>
          <p:nvPr/>
        </p:nvSpPr>
        <p:spPr>
          <a:xfrm>
            <a:off x="8100512"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lick 1"/>
          <p:cNvSpPr/>
          <p:nvPr/>
        </p:nvSpPr>
        <p:spPr>
          <a:xfrm>
            <a:off x="8108078"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ing 1"/>
          <p:cNvSpPr/>
          <p:nvPr/>
        </p:nvSpPr>
        <p:spPr>
          <a:xfrm>
            <a:off x="8363265"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lick 1"/>
          <p:cNvSpPr/>
          <p:nvPr/>
        </p:nvSpPr>
        <p:spPr>
          <a:xfrm>
            <a:off x="8370831"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68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22" presetClass="entr" presetSubtype="1"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up)">
                                      <p:cBhvr>
                                        <p:cTn id="9" dur="500"/>
                                        <p:tgtEl>
                                          <p:spTgt spid="9"/>
                                        </p:tgtEl>
                                      </p:cBhvr>
                                    </p:animEffect>
                                  </p:childTnLst>
                                </p:cTn>
                              </p:par>
                              <p:par>
                                <p:cTn id="10" presetID="22" presetClass="entr" presetSubtype="1"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8"/>
                                        </p:tgtEl>
                                        <p:attrNameLst>
                                          <p:attrName>style.visibility</p:attrName>
                                        </p:attrNameLst>
                                      </p:cBhvr>
                                      <p:to>
                                        <p:strVal val="hidden"/>
                                      </p:to>
                                    </p:set>
                                  </p:childTnLst>
                                </p:cTn>
                              </p:par>
                              <p:par>
                                <p:cTn id="20" presetID="1" presetClass="exit" presetSubtype="0" fill="hold" grpId="1" nodeType="withEffect">
                                  <p:stCondLst>
                                    <p:cond delay="0"/>
                                  </p:stCondLst>
                                  <p:childTnLst>
                                    <p:set>
                                      <p:cBhvr>
                                        <p:cTn id="21" dur="1" fill="hold">
                                          <p:stCondLst>
                                            <p:cond delay="0"/>
                                          </p:stCondLst>
                                        </p:cTn>
                                        <p:tgtEl>
                                          <p:spTgt spid="9"/>
                                        </p:tgtEl>
                                        <p:attrNameLst>
                                          <p:attrName>style.visibility</p:attrName>
                                        </p:attrNameLst>
                                      </p:cBhvr>
                                      <p:to>
                                        <p:strVal val="hidden"/>
                                      </p:to>
                                    </p:set>
                                  </p:childTnLst>
                                </p:cTn>
                              </p:par>
                              <p:par>
                                <p:cTn id="22" presetID="1" presetClass="exit" presetSubtype="0" fill="hold" grpId="1" nodeType="withEffect">
                                  <p:stCondLst>
                                    <p:cond delay="0"/>
                                  </p:stCondLst>
                                  <p:childTnLst>
                                    <p:set>
                                      <p:cBhvr>
                                        <p:cTn id="23" dur="1" fill="hold">
                                          <p:stCondLst>
                                            <p:cond delay="0"/>
                                          </p:stCondLst>
                                        </p:cTn>
                                        <p:tgtEl>
                                          <p:spTgt spid="10"/>
                                        </p:tgtEl>
                                        <p:attrNameLst>
                                          <p:attrName>style.visibility</p:attrName>
                                        </p:attrNameLst>
                                      </p:cBhvr>
                                      <p:to>
                                        <p:strVal val="hidden"/>
                                      </p:to>
                                    </p:set>
                                  </p:childTnLst>
                                </p:cTn>
                              </p:par>
                              <p:par>
                                <p:cTn id="24" presetID="1"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22" presetClass="entr" presetSubtype="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up)">
                                      <p:cBhvr>
                                        <p:cTn id="28" dur="500"/>
                                        <p:tgtEl>
                                          <p:spTgt spid="1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xit" presetSubtype="0" fill="hold" grpId="1" nodeType="clickEffect">
                                  <p:stCondLst>
                                    <p:cond delay="0"/>
                                  </p:stCondLst>
                                  <p:childTnLst>
                                    <p:set>
                                      <p:cBhvr>
                                        <p:cTn id="37" dur="1" fill="hold">
                                          <p:stCondLst>
                                            <p:cond delay="0"/>
                                          </p:stCondLst>
                                        </p:cTn>
                                        <p:tgtEl>
                                          <p:spTgt spid="14"/>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15"/>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17"/>
                                        </p:tgtEl>
                                        <p:attrNameLst>
                                          <p:attrName>style.visibility</p:attrName>
                                        </p:attrNameLst>
                                      </p:cBhvr>
                                      <p:to>
                                        <p:strVal val="hidden"/>
                                      </p:to>
                                    </p:set>
                                  </p:childTnLst>
                                </p:cTn>
                              </p:par>
                            </p:childTnLst>
                          </p:cTn>
                        </p:par>
                        <p:par>
                          <p:cTn id="42" fill="hold">
                            <p:stCondLst>
                              <p:cond delay="0"/>
                            </p:stCondLst>
                            <p:childTnLst>
                              <p:par>
                                <p:cTn id="43" presetID="2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edge">
                                      <p:cBhvr>
                                        <p:cTn id="45" dur="200"/>
                                        <p:tgtEl>
                                          <p:spTgt spid="19"/>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xit" presetSubtype="0" fill="hold" grpId="1" nodeType="clickEffect">
                                  <p:stCondLst>
                                    <p:cond delay="0"/>
                                  </p:stCondLst>
                                  <p:childTnLst>
                                    <p:set>
                                      <p:cBhvr>
                                        <p:cTn id="51" dur="1" fill="hold">
                                          <p:stCondLst>
                                            <p:cond delay="0"/>
                                          </p:stCondLst>
                                        </p:cTn>
                                        <p:tgtEl>
                                          <p:spTgt spid="19"/>
                                        </p:tgtEl>
                                        <p:attrNameLst>
                                          <p:attrName>style.visibility</p:attrName>
                                        </p:attrNameLst>
                                      </p:cBhvr>
                                      <p:to>
                                        <p:strVal val="hidden"/>
                                      </p:to>
                                    </p:set>
                                  </p:childTnLst>
                                </p:cTn>
                              </p:par>
                            </p:childTnLst>
                          </p:cTn>
                        </p:par>
                        <p:par>
                          <p:cTn id="52" fill="hold">
                            <p:stCondLst>
                              <p:cond delay="0"/>
                            </p:stCondLst>
                            <p:childTnLst>
                              <p:par>
                                <p:cTn id="53" presetID="20"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edge">
                                      <p:cBhvr>
                                        <p:cTn id="55" dur="200"/>
                                        <p:tgtEl>
                                          <p:spTgt spid="20"/>
                                        </p:tgtEl>
                                      </p:cBhvr>
                                    </p:animEffect>
                                  </p:childTnLst>
                                </p:cTn>
                              </p:par>
                              <p:par>
                                <p:cTn id="56" presetID="1" presetClass="entr" presetSubtype="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4" grpId="0" animBg="1"/>
      <p:bldP spid="14" grpId="1" animBg="1"/>
      <p:bldP spid="15" grpId="0" animBg="1"/>
      <p:bldP spid="15" grpId="1" animBg="1"/>
      <p:bldP spid="17" grpId="0" animBg="1"/>
      <p:bldP spid="17" grpId="1" animBg="1"/>
      <p:bldP spid="19" grpId="0" animBg="1"/>
      <p:bldP spid="19" grpId="1" animBg="1"/>
      <p:bldP spid="20" grpId="0" animBg="1"/>
      <p:bldP spid="18" grpId="0" animBg="1"/>
      <p:bldP spid="23" grpId="0" animBg="1"/>
      <p:bldP spid="25" grpId="0" animBg="1"/>
      <p:bldP spid="2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Z:\v3\intro\images\large-s12-fron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000" y="856800"/>
            <a:ext cx="7315194" cy="5122064"/>
          </a:xfrm>
          <a:prstGeom prst="rect">
            <a:avLst/>
          </a:prstGeom>
          <a:noFill/>
          <a:extLst>
            <a:ext uri="{909E8E84-426E-40DD-AFC4-6F175D3DCCD1}">
              <a14:hiddenFill xmlns:a14="http://schemas.microsoft.com/office/drawing/2010/main">
                <a:solidFill>
                  <a:srgbClr val="FFFFFF"/>
                </a:solidFill>
              </a14:hiddenFill>
            </a:ext>
          </a:extLst>
        </p:spPr>
      </p:pic>
      <p:sp>
        <p:nvSpPr>
          <p:cNvPr id="10" name="Rounded Rectangle 9"/>
          <p:cNvSpPr/>
          <p:nvPr/>
        </p:nvSpPr>
        <p:spPr>
          <a:xfrm>
            <a:off x="3324225" y="1772816"/>
            <a:ext cx="4838699" cy="936104"/>
          </a:xfrm>
          <a:prstGeom prst="roundRect">
            <a:avLst>
              <a:gd name="adj" fmla="val 50000"/>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Rounded Rectangle 15"/>
          <p:cNvSpPr/>
          <p:nvPr/>
        </p:nvSpPr>
        <p:spPr>
          <a:xfrm>
            <a:off x="3324224" y="2708920"/>
            <a:ext cx="4838699" cy="936104"/>
          </a:xfrm>
          <a:prstGeom prst="roundRect">
            <a:avLst>
              <a:gd name="adj" fmla="val 50000"/>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7" name="Rounded Rectangle 16"/>
          <p:cNvSpPr/>
          <p:nvPr/>
        </p:nvSpPr>
        <p:spPr>
          <a:xfrm>
            <a:off x="3324223" y="3707507"/>
            <a:ext cx="4838699" cy="936104"/>
          </a:xfrm>
          <a:prstGeom prst="roundRect">
            <a:avLst>
              <a:gd name="adj" fmla="val 50000"/>
            </a:avLst>
          </a:prstGeom>
          <a:noFill/>
          <a:ln w="571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589980"/>
            <a:ext cx="8027842" cy="4143276"/>
          </a:xfrm>
          <a:prstGeom prst="rect">
            <a:avLst/>
          </a:prstGeom>
        </p:spPr>
      </p:pic>
      <p:cxnSp>
        <p:nvCxnSpPr>
          <p:cNvPr id="13" name="Straight Arrow Connector 12"/>
          <p:cNvCxnSpPr/>
          <p:nvPr/>
        </p:nvCxnSpPr>
        <p:spPr>
          <a:xfrm flipH="1">
            <a:off x="3491880" y="404664"/>
            <a:ext cx="864097" cy="1296144"/>
          </a:xfrm>
          <a:prstGeom prst="straightConnector1">
            <a:avLst/>
          </a:prstGeom>
          <a:ln w="57150" cap="rnd">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587628" y="656692"/>
            <a:ext cx="632444" cy="1044116"/>
          </a:xfrm>
          <a:prstGeom prst="straightConnector1">
            <a:avLst/>
          </a:prstGeom>
          <a:ln w="57150" cap="rnd">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193382" y="896845"/>
            <a:ext cx="1178818" cy="803963"/>
          </a:xfrm>
          <a:prstGeom prst="straightConnector1">
            <a:avLst/>
          </a:prstGeom>
          <a:ln w="57150" cap="rnd">
            <a:solidFill>
              <a:srgbClr val="008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3131" y="6157713"/>
            <a:ext cx="3201091" cy="307777"/>
          </a:xfrm>
          <a:prstGeom prst="rect">
            <a:avLst/>
          </a:prstGeom>
          <a:noFill/>
        </p:spPr>
        <p:txBody>
          <a:bodyPr wrap="square" rtlCol="0">
            <a:spAutoFit/>
          </a:bodyPr>
          <a:lstStyle/>
          <a:p>
            <a:r>
              <a:rPr lang="en-NZ" sz="1400" dirty="0" smtClean="0">
                <a:solidFill>
                  <a:schemeClr val="bg1"/>
                </a:solidFill>
              </a:rPr>
              <a:t>The three </a:t>
            </a:r>
            <a:r>
              <a:rPr lang="en-NZ" sz="1400" dirty="0" err="1" smtClean="0">
                <a:solidFill>
                  <a:schemeClr val="bg1"/>
                </a:solidFill>
              </a:rPr>
              <a:t>colored</a:t>
            </a:r>
            <a:r>
              <a:rPr lang="en-NZ" sz="1400" dirty="0" smtClean="0">
                <a:solidFill>
                  <a:schemeClr val="bg1"/>
                </a:solidFill>
              </a:rPr>
              <a:t> sections of each ticket</a:t>
            </a:r>
            <a:endParaRPr lang="en-NZ" sz="1400" dirty="0">
              <a:solidFill>
                <a:schemeClr val="bg1"/>
              </a:solidFill>
            </a:endParaRPr>
          </a:p>
        </p:txBody>
      </p:sp>
      <p:sp>
        <p:nvSpPr>
          <p:cNvPr id="14" name="TextBox 13"/>
          <p:cNvSpPr txBox="1"/>
          <p:nvPr/>
        </p:nvSpPr>
        <p:spPr>
          <a:xfrm>
            <a:off x="3077927" y="6157712"/>
            <a:ext cx="504056" cy="307777"/>
          </a:xfrm>
          <a:prstGeom prst="rect">
            <a:avLst/>
          </a:prstGeom>
          <a:noFill/>
        </p:spPr>
        <p:txBody>
          <a:bodyPr wrap="square" rtlCol="0">
            <a:spAutoFit/>
          </a:bodyPr>
          <a:lstStyle/>
          <a:p>
            <a:r>
              <a:rPr lang="en-NZ" sz="1400" dirty="0" smtClean="0">
                <a:solidFill>
                  <a:schemeClr val="bg1"/>
                </a:solidFill>
              </a:rPr>
              <a:t>…</a:t>
            </a:r>
            <a:endParaRPr lang="en-NZ" sz="1400" dirty="0">
              <a:solidFill>
                <a:schemeClr val="bg1"/>
              </a:solidFill>
            </a:endParaRPr>
          </a:p>
        </p:txBody>
      </p:sp>
      <p:sp>
        <p:nvSpPr>
          <p:cNvPr id="15" name="TextBox 14"/>
          <p:cNvSpPr txBox="1"/>
          <p:nvPr/>
        </p:nvSpPr>
        <p:spPr>
          <a:xfrm>
            <a:off x="3275856" y="6157713"/>
            <a:ext cx="4536503" cy="307777"/>
          </a:xfrm>
          <a:prstGeom prst="rect">
            <a:avLst/>
          </a:prstGeom>
          <a:noFill/>
        </p:spPr>
        <p:txBody>
          <a:bodyPr wrap="square" rtlCol="0">
            <a:spAutoFit/>
          </a:bodyPr>
          <a:lstStyle/>
          <a:p>
            <a:r>
              <a:rPr lang="en-NZ" sz="1400" dirty="0">
                <a:solidFill>
                  <a:schemeClr val="bg1"/>
                </a:solidFill>
              </a:rPr>
              <a:t>c</a:t>
            </a:r>
            <a:r>
              <a:rPr lang="en-NZ" sz="1400" dirty="0" smtClean="0">
                <a:solidFill>
                  <a:schemeClr val="bg1"/>
                </a:solidFill>
              </a:rPr>
              <a:t>orrespond to the three </a:t>
            </a:r>
            <a:r>
              <a:rPr lang="en-NZ" sz="1400" dirty="0" err="1" smtClean="0">
                <a:solidFill>
                  <a:schemeClr val="bg1"/>
                </a:solidFill>
              </a:rPr>
              <a:t>colored</a:t>
            </a:r>
            <a:r>
              <a:rPr lang="en-NZ" sz="1400" dirty="0" smtClean="0">
                <a:solidFill>
                  <a:schemeClr val="bg1"/>
                </a:solidFill>
              </a:rPr>
              <a:t> columns on the board.</a:t>
            </a:r>
            <a:endParaRPr lang="en-NZ" sz="1400" dirty="0">
              <a:solidFill>
                <a:schemeClr val="bg1"/>
              </a:solidFill>
            </a:endParaRPr>
          </a:p>
        </p:txBody>
      </p:sp>
      <p:sp>
        <p:nvSpPr>
          <p:cNvPr id="18"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76484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edge">
                                      <p:cBhvr>
                                        <p:cTn id="7" dur="200"/>
                                        <p:tgtEl>
                                          <p:spTgt spid="10"/>
                                        </p:tgtEl>
                                      </p:cBhvr>
                                    </p:animEffect>
                                  </p:childTnLst>
                                </p:cTn>
                              </p:par>
                            </p:childTnLst>
                          </p:cTn>
                        </p:par>
                        <p:par>
                          <p:cTn id="8" fill="hold">
                            <p:stCondLst>
                              <p:cond delay="200"/>
                            </p:stCondLst>
                            <p:childTnLst>
                              <p:par>
                                <p:cTn id="9" presetID="2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edge">
                                      <p:cBhvr>
                                        <p:cTn id="11" dur="200"/>
                                        <p:tgtEl>
                                          <p:spTgt spid="16"/>
                                        </p:tgtEl>
                                      </p:cBhvr>
                                    </p:animEffect>
                                  </p:childTnLst>
                                </p:cTn>
                              </p:par>
                            </p:childTnLst>
                          </p:cTn>
                        </p:par>
                        <p:par>
                          <p:cTn id="12" fill="hold">
                            <p:stCondLst>
                              <p:cond delay="400"/>
                            </p:stCondLst>
                            <p:childTnLst>
                              <p:par>
                                <p:cTn id="13" presetID="2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edge">
                                      <p:cBhvr>
                                        <p:cTn id="15" dur="200"/>
                                        <p:tgtEl>
                                          <p:spTgt spid="17"/>
                                        </p:tgtEl>
                                      </p:cBhvr>
                                    </p:animEffect>
                                  </p:childTnLst>
                                </p:cTn>
                              </p:par>
                            </p:childTnLst>
                          </p:cTn>
                        </p:par>
                        <p:par>
                          <p:cTn id="16" fill="hold">
                            <p:stCondLst>
                              <p:cond delay="600"/>
                            </p:stCondLst>
                            <p:childTnLst>
                              <p:par>
                                <p:cTn id="17" presetID="1"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6"/>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par>
                          <p:cTn id="27" fill="hold">
                            <p:stCondLst>
                              <p:cond delay="0"/>
                            </p:stCondLst>
                            <p:childTnLst>
                              <p:par>
                                <p:cTn id="28" presetID="6" presetClass="emph" presetSubtype="0" fill="hold" nodeType="afterEffect">
                                  <p:stCondLst>
                                    <p:cond delay="0"/>
                                  </p:stCondLst>
                                  <p:childTnLst>
                                    <p:animScale>
                                      <p:cBhvr>
                                        <p:cTn id="29" dur="500" fill="hold"/>
                                        <p:tgtEl>
                                          <p:spTgt spid="1028"/>
                                        </p:tgtEl>
                                      </p:cBhvr>
                                      <p:by x="25000" y="25000"/>
                                    </p:animScale>
                                  </p:childTnLst>
                                </p:cTn>
                              </p:par>
                              <p:par>
                                <p:cTn id="30" presetID="42" presetClass="path" presetSubtype="0" fill="hold" nodeType="withEffect">
                                  <p:stCondLst>
                                    <p:cond delay="0"/>
                                  </p:stCondLst>
                                  <p:childTnLst>
                                    <p:animMotion origin="layout" path="M 2.5E-6 3.7037E-7 L 0.00156 -0.39745 " pathEditMode="relative" rAng="0" ptsTypes="AA">
                                      <p:cBhvr>
                                        <p:cTn id="31" dur="500" fill="hold"/>
                                        <p:tgtEl>
                                          <p:spTgt spid="1028"/>
                                        </p:tgtEl>
                                        <p:attrNameLst>
                                          <p:attrName>ppt_x</p:attrName>
                                          <p:attrName>ppt_y</p:attrName>
                                        </p:attrNameLst>
                                      </p:cBhvr>
                                      <p:rCtr x="69" y="-19884"/>
                                    </p:animMotion>
                                  </p:childTnLst>
                                </p:cTn>
                              </p:par>
                              <p:par>
                                <p:cTn id="32" presetID="10" presetClass="entr" presetSubtype="0" fill="hold" nodeType="withEffect">
                                  <p:stCondLst>
                                    <p:cond delay="2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par>
                          <p:cTn id="35" fill="hold">
                            <p:stCondLst>
                              <p:cond delay="700"/>
                            </p:stCondLst>
                            <p:childTnLst>
                              <p:par>
                                <p:cTn id="36" presetID="1"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childTnLst>
                                </p:cTn>
                              </p:par>
                            </p:childTnLst>
                          </p:cTn>
                        </p:par>
                        <p:par>
                          <p:cTn id="38" fill="hold">
                            <p:stCondLst>
                              <p:cond delay="700"/>
                            </p:stCondLst>
                            <p:childTnLst>
                              <p:par>
                                <p:cTn id="39" presetID="22" presetClass="entr" presetSubtype="1"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200"/>
                                        <p:tgtEl>
                                          <p:spTgt spid="13"/>
                                        </p:tgtEl>
                                      </p:cBhvr>
                                    </p:animEffect>
                                  </p:childTnLst>
                                </p:cTn>
                              </p:par>
                            </p:childTnLst>
                          </p:cTn>
                        </p:par>
                        <p:par>
                          <p:cTn id="42" fill="hold">
                            <p:stCondLst>
                              <p:cond delay="900"/>
                            </p:stCondLst>
                            <p:childTnLst>
                              <p:par>
                                <p:cTn id="43" presetID="22" presetClass="entr" presetSubtype="1"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up)">
                                      <p:cBhvr>
                                        <p:cTn id="45" dur="200"/>
                                        <p:tgtEl>
                                          <p:spTgt spid="23"/>
                                        </p:tgtEl>
                                      </p:cBhvr>
                                    </p:animEffect>
                                  </p:childTnLst>
                                </p:cTn>
                              </p:par>
                            </p:childTnLst>
                          </p:cTn>
                        </p:par>
                        <p:par>
                          <p:cTn id="46" fill="hold">
                            <p:stCondLst>
                              <p:cond delay="1100"/>
                            </p:stCondLst>
                            <p:childTnLst>
                              <p:par>
                                <p:cTn id="47" presetID="22" presetClass="entr" presetSubtype="1"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up)">
                                      <p:cBhvr>
                                        <p:cTn id="49" dur="200"/>
                                        <p:tgtEl>
                                          <p:spTgt spid="25"/>
                                        </p:tgtEl>
                                      </p:cBhvr>
                                    </p:animEffect>
                                  </p:childTnLst>
                                </p:cTn>
                              </p:par>
                            </p:childTnLst>
                          </p:cTn>
                        </p:par>
                        <p:par>
                          <p:cTn id="50" fill="hold">
                            <p:stCondLst>
                              <p:cond delay="1300"/>
                            </p:stCondLst>
                            <p:childTnLst>
                              <p:par>
                                <p:cTn id="51" presetID="1"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6" grpId="0" animBg="1"/>
      <p:bldP spid="16" grpId="1" animBg="1"/>
      <p:bldP spid="17" grpId="0" animBg="1"/>
      <p:bldP spid="17" grpId="1" animBg="1"/>
      <p:bldP spid="15" grpId="0"/>
      <p:bldP spid="20" grpId="0" animBg="1"/>
      <p:bldP spid="2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59180"/>
            <a:ext cx="9144000" cy="4739640"/>
          </a:xfrm>
          <a:prstGeom prst="rect">
            <a:avLst/>
          </a:prstGeom>
        </p:spPr>
      </p:pic>
      <p:sp>
        <p:nvSpPr>
          <p:cNvPr id="14" name="Oval 13"/>
          <p:cNvSpPr/>
          <p:nvPr/>
        </p:nvSpPr>
        <p:spPr>
          <a:xfrm>
            <a:off x="0" y="1229193"/>
            <a:ext cx="1139252" cy="1558978"/>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p:cNvSpPr txBox="1"/>
          <p:nvPr/>
        </p:nvSpPr>
        <p:spPr>
          <a:xfrm>
            <a:off x="107505" y="6002704"/>
            <a:ext cx="8928992" cy="307777"/>
          </a:xfrm>
          <a:prstGeom prst="rect">
            <a:avLst/>
          </a:prstGeom>
          <a:noFill/>
        </p:spPr>
        <p:txBody>
          <a:bodyPr wrap="square" rtlCol="0">
            <a:spAutoFit/>
          </a:bodyPr>
          <a:lstStyle/>
          <a:p>
            <a:r>
              <a:rPr lang="en-NZ" sz="1400" dirty="0" smtClean="0">
                <a:solidFill>
                  <a:schemeClr val="bg1"/>
                </a:solidFill>
              </a:rPr>
              <a:t>You </a:t>
            </a:r>
            <a:r>
              <a:rPr lang="en-NZ" sz="1400" dirty="0">
                <a:solidFill>
                  <a:schemeClr val="bg1"/>
                </a:solidFill>
              </a:rPr>
              <a:t>are </a:t>
            </a:r>
            <a:r>
              <a:rPr lang="en-NZ" sz="1400" dirty="0" smtClean="0">
                <a:solidFill>
                  <a:schemeClr val="bg1"/>
                </a:solidFill>
              </a:rPr>
              <a:t>about to start Day </a:t>
            </a:r>
            <a:r>
              <a:rPr lang="en-NZ" sz="1400" dirty="0">
                <a:solidFill>
                  <a:schemeClr val="bg1"/>
                </a:solidFill>
              </a:rPr>
              <a:t>9 of a project already </a:t>
            </a:r>
            <a:r>
              <a:rPr lang="en-NZ" sz="1400" dirty="0" smtClean="0">
                <a:solidFill>
                  <a:schemeClr val="bg1"/>
                </a:solidFill>
              </a:rPr>
              <a:t>underway. </a:t>
            </a:r>
            <a:r>
              <a:rPr lang="en-NZ" sz="1400" dirty="0">
                <a:solidFill>
                  <a:schemeClr val="bg1"/>
                </a:solidFill>
              </a:rPr>
              <a:t>The </a:t>
            </a:r>
            <a:r>
              <a:rPr lang="en-NZ" sz="1400" dirty="0" smtClean="0">
                <a:solidFill>
                  <a:schemeClr val="bg1"/>
                </a:solidFill>
              </a:rPr>
              <a:t>topmost Event </a:t>
            </a:r>
            <a:r>
              <a:rPr lang="en-NZ" sz="1400" dirty="0">
                <a:solidFill>
                  <a:schemeClr val="bg1"/>
                </a:solidFill>
              </a:rPr>
              <a:t>Card tells </a:t>
            </a:r>
            <a:r>
              <a:rPr lang="en-NZ" sz="1400" dirty="0" smtClean="0">
                <a:solidFill>
                  <a:schemeClr val="bg1"/>
                </a:solidFill>
              </a:rPr>
              <a:t>you the current day.</a:t>
            </a:r>
            <a:endParaRPr lang="en-NZ" sz="1400" dirty="0">
              <a:solidFill>
                <a:schemeClr val="bg1"/>
              </a:solidFill>
            </a:endParaRPr>
          </a:p>
        </p:txBody>
      </p:sp>
      <p:sp>
        <p:nvSpPr>
          <p:cNvPr id="7" name="Title 1"/>
          <p:cNvSpPr txBox="1">
            <a:spLocks/>
          </p:cNvSpPr>
          <p:nvPr/>
        </p:nvSpPr>
        <p:spPr>
          <a:xfrm>
            <a:off x="446856" y="125760"/>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Starting on Day 9</a:t>
            </a:r>
            <a:endParaRPr lang="en-US" dirty="0"/>
          </a:p>
        </p:txBody>
      </p:sp>
      <p:sp>
        <p:nvSpPr>
          <p:cNvPr id="8"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5889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14"/>
                                        </p:tgtEl>
                                        <p:attrNameLst>
                                          <p:attrName>style.visibility</p:attrName>
                                        </p:attrNameLst>
                                      </p:cBhvr>
                                      <p:to>
                                        <p:strVal val="visible"/>
                                      </p:to>
                                    </p:set>
                                    <p:animEffect transition="in" filter="wedge">
                                      <p:cBhvr>
                                        <p:cTn id="7" dur="200"/>
                                        <p:tgtEl>
                                          <p:spTgt spid="14"/>
                                        </p:tgtEl>
                                      </p:cBhvr>
                                    </p:animEffect>
                                  </p:childTnLst>
                                </p:cTn>
                              </p:par>
                            </p:childTnLst>
                          </p:cTn>
                        </p:par>
                        <p:par>
                          <p:cTn id="8" fill="hold">
                            <p:stCondLst>
                              <p:cond delay="400"/>
                            </p:stCondLst>
                            <p:childTnLst>
                              <p:par>
                                <p:cTn id="9" presetID="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59180"/>
            <a:ext cx="9144000" cy="4739640"/>
          </a:xfrm>
          <a:prstGeom prst="rect">
            <a:avLst/>
          </a:prstGeom>
        </p:spPr>
      </p:pic>
      <p:sp>
        <p:nvSpPr>
          <p:cNvPr id="5" name="Oval 4"/>
          <p:cNvSpPr/>
          <p:nvPr/>
        </p:nvSpPr>
        <p:spPr>
          <a:xfrm>
            <a:off x="1280988" y="2132856"/>
            <a:ext cx="7251451" cy="2304256"/>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6" name="TextBox 5"/>
          <p:cNvSpPr txBox="1"/>
          <p:nvPr/>
        </p:nvSpPr>
        <p:spPr>
          <a:xfrm>
            <a:off x="107505" y="6002704"/>
            <a:ext cx="8928992" cy="523220"/>
          </a:xfrm>
          <a:prstGeom prst="rect">
            <a:avLst/>
          </a:prstGeom>
          <a:noFill/>
        </p:spPr>
        <p:txBody>
          <a:bodyPr wrap="square" rtlCol="0">
            <a:spAutoFit/>
          </a:bodyPr>
          <a:lstStyle/>
          <a:p>
            <a:r>
              <a:rPr lang="en-NZ" sz="1400" dirty="0" smtClean="0">
                <a:solidFill>
                  <a:schemeClr val="bg1"/>
                </a:solidFill>
              </a:rPr>
              <a:t>You can see that work has already been done on some of the tickets.</a:t>
            </a:r>
          </a:p>
          <a:p>
            <a:r>
              <a:rPr lang="en-NZ" sz="1400" dirty="0" smtClean="0">
                <a:solidFill>
                  <a:schemeClr val="bg1"/>
                </a:solidFill>
              </a:rPr>
              <a:t>You may not turn over tickets to see the outcome on the back until they are deployed.</a:t>
            </a:r>
          </a:p>
        </p:txBody>
      </p:sp>
      <p:sp>
        <p:nvSpPr>
          <p:cNvPr id="7" name="Title 1"/>
          <p:cNvSpPr txBox="1">
            <a:spLocks/>
          </p:cNvSpPr>
          <p:nvPr/>
        </p:nvSpPr>
        <p:spPr>
          <a:xfrm>
            <a:off x="446856" y="125760"/>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Starting on Day 9</a:t>
            </a:r>
            <a:endParaRPr lang="en-US" dirty="0"/>
          </a:p>
        </p:txBody>
      </p:sp>
      <p:sp>
        <p:nvSpPr>
          <p:cNvPr id="8"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74746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20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400"/>
                                        <p:tgtEl>
                                          <p:spTgt spid="5"/>
                                        </p:tgtEl>
                                      </p:cBhvr>
                                    </p:animEffect>
                                  </p:childTnLst>
                                </p:cTn>
                              </p:par>
                            </p:childTnLst>
                          </p:cTn>
                        </p:par>
                        <p:par>
                          <p:cTn id="8" fill="hold">
                            <p:stCondLst>
                              <p:cond delay="600"/>
                            </p:stCondLst>
                            <p:childTnLst>
                              <p:par>
                                <p:cTn id="9" presetID="1"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3789040"/>
            <a:ext cx="958965" cy="129490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1678" y="4406121"/>
            <a:ext cx="1076386" cy="1327135"/>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0564" y="4149081"/>
            <a:ext cx="941539" cy="1296144"/>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4079226"/>
            <a:ext cx="958965" cy="1294908"/>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8064" y="3827213"/>
            <a:ext cx="1076386" cy="1327135"/>
          </a:xfrm>
          <a:prstGeom prst="rect">
            <a:avLst/>
          </a:prstGeom>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2360" y="3909113"/>
            <a:ext cx="941539" cy="1296144"/>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620000">
            <a:off x="652206" y="2366766"/>
            <a:ext cx="581633" cy="581633"/>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780000">
            <a:off x="1245590" y="3056071"/>
            <a:ext cx="581633" cy="581633"/>
          </a:xfrm>
          <a:prstGeom prst="rect">
            <a:avLst/>
          </a:prstGeom>
        </p:spPr>
      </p:pic>
      <p:grpSp>
        <p:nvGrpSpPr>
          <p:cNvPr id="39" name="Group 38"/>
          <p:cNvGrpSpPr/>
          <p:nvPr/>
        </p:nvGrpSpPr>
        <p:grpSpPr>
          <a:xfrm>
            <a:off x="3018906" y="2403985"/>
            <a:ext cx="1076386" cy="2955890"/>
            <a:chOff x="3018906" y="2403985"/>
            <a:chExt cx="1076386" cy="2955890"/>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8906" y="4032740"/>
              <a:ext cx="1076386" cy="1327135"/>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0160000">
              <a:off x="3139009" y="2403985"/>
              <a:ext cx="580153" cy="580153"/>
            </a:xfrm>
            <a:prstGeom prst="rect">
              <a:avLst/>
            </a:prstGeom>
          </p:spPr>
        </p:pic>
      </p:grpSp>
      <p:pic>
        <p:nvPicPr>
          <p:cNvPr id="16" name="Picture 1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680000">
            <a:off x="4201712" y="2796291"/>
            <a:ext cx="580153" cy="580153"/>
          </a:xfrm>
          <a:prstGeom prst="rect">
            <a:avLst/>
          </a:prstGeom>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200000">
            <a:off x="5206530" y="2238452"/>
            <a:ext cx="580153" cy="580153"/>
          </a:xfrm>
          <a:prstGeom prst="rect">
            <a:avLst/>
          </a:prstGeom>
        </p:spPr>
      </p:pic>
      <p:pic>
        <p:nvPicPr>
          <p:cNvPr id="19" name="Picture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500000">
            <a:off x="7151256" y="2648442"/>
            <a:ext cx="580153" cy="580153"/>
          </a:xfrm>
          <a:prstGeom prst="rect">
            <a:avLst/>
          </a:prstGeom>
        </p:spPr>
      </p:pic>
      <p:pic>
        <p:nvPicPr>
          <p:cNvPr id="20" name="Picture 1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320000">
            <a:off x="7912103" y="3033933"/>
            <a:ext cx="580153" cy="580153"/>
          </a:xfrm>
          <a:prstGeom prst="rect">
            <a:avLst/>
          </a:prstGeom>
        </p:spPr>
      </p:pic>
      <p:pic>
        <p:nvPicPr>
          <p:cNvPr id="22" name="Picture 2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429085" y="188640"/>
            <a:ext cx="2285829" cy="1603709"/>
          </a:xfrm>
          <a:prstGeom prst="rect">
            <a:avLst/>
          </a:prstGeom>
        </p:spPr>
      </p:pic>
      <p:sp>
        <p:nvSpPr>
          <p:cNvPr id="24" name="Oval 23"/>
          <p:cNvSpPr/>
          <p:nvPr/>
        </p:nvSpPr>
        <p:spPr>
          <a:xfrm>
            <a:off x="606227" y="2478038"/>
            <a:ext cx="432048" cy="432048"/>
          </a:xfrm>
          <a:prstGeom prst="ellipse">
            <a:avLst/>
          </a:prstGeom>
          <a:solidFill>
            <a:srgbClr val="FF0000">
              <a:alpha val="1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5" name="Freeform 24"/>
          <p:cNvSpPr/>
          <p:nvPr/>
        </p:nvSpPr>
        <p:spPr>
          <a:xfrm>
            <a:off x="822251" y="116632"/>
            <a:ext cx="3448050" cy="2361406"/>
          </a:xfrm>
          <a:custGeom>
            <a:avLst/>
            <a:gdLst>
              <a:gd name="connsiteX0" fmla="*/ 0 w 3448050"/>
              <a:gd name="connsiteY0" fmla="*/ 1905000 h 1905000"/>
              <a:gd name="connsiteX1" fmla="*/ 3448050 w 3448050"/>
              <a:gd name="connsiteY1" fmla="*/ 0 h 1905000"/>
              <a:gd name="connsiteX2" fmla="*/ 3448050 w 3448050"/>
              <a:gd name="connsiteY2" fmla="*/ 0 h 1905000"/>
              <a:gd name="connsiteX0" fmla="*/ 0 w 3448050"/>
              <a:gd name="connsiteY0" fmla="*/ 1905000 h 1905000"/>
              <a:gd name="connsiteX1" fmla="*/ 3448050 w 3448050"/>
              <a:gd name="connsiteY1" fmla="*/ 0 h 1905000"/>
              <a:gd name="connsiteX2" fmla="*/ 3448050 w 3448050"/>
              <a:gd name="connsiteY2" fmla="*/ 0 h 1905000"/>
              <a:gd name="connsiteX0" fmla="*/ 0 w 3448050"/>
              <a:gd name="connsiteY0" fmla="*/ 2089130 h 2089130"/>
              <a:gd name="connsiteX1" fmla="*/ 3448050 w 3448050"/>
              <a:gd name="connsiteY1" fmla="*/ 184130 h 2089130"/>
              <a:gd name="connsiteX2" fmla="*/ 3448050 w 3448050"/>
              <a:gd name="connsiteY2" fmla="*/ 184130 h 2089130"/>
              <a:gd name="connsiteX0" fmla="*/ 0 w 3448050"/>
              <a:gd name="connsiteY0" fmla="*/ 2209346 h 2209346"/>
              <a:gd name="connsiteX1" fmla="*/ 3448050 w 3448050"/>
              <a:gd name="connsiteY1" fmla="*/ 304346 h 2209346"/>
              <a:gd name="connsiteX2" fmla="*/ 3448050 w 3448050"/>
              <a:gd name="connsiteY2" fmla="*/ 304346 h 2209346"/>
            </a:gdLst>
            <a:ahLst/>
            <a:cxnLst>
              <a:cxn ang="0">
                <a:pos x="connsiteX0" y="connsiteY0"/>
              </a:cxn>
              <a:cxn ang="0">
                <a:pos x="connsiteX1" y="connsiteY1"/>
              </a:cxn>
              <a:cxn ang="0">
                <a:pos x="connsiteX2" y="connsiteY2"/>
              </a:cxn>
            </a:cxnLst>
            <a:rect l="l" t="t" r="r" b="b"/>
            <a:pathLst>
              <a:path w="3448050" h="2209346">
                <a:moveTo>
                  <a:pt x="0" y="2209346"/>
                </a:moveTo>
                <a:cubicBezTo>
                  <a:pt x="215900" y="793296"/>
                  <a:pt x="2632075" y="-641804"/>
                  <a:pt x="3448050" y="304346"/>
                </a:cubicBezTo>
                <a:lnTo>
                  <a:pt x="3448050" y="304346"/>
                </a:lnTo>
              </a:path>
            </a:pathLst>
          </a:custGeom>
          <a:noFill/>
          <a:ln>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33" name="Straight Connector 32"/>
          <p:cNvCxnSpPr/>
          <p:nvPr/>
        </p:nvCxnSpPr>
        <p:spPr>
          <a:xfrm>
            <a:off x="4211960" y="548680"/>
            <a:ext cx="936104" cy="0"/>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Content Placeholder 2"/>
          <p:cNvSpPr>
            <a:spLocks noGrp="1"/>
          </p:cNvSpPr>
          <p:nvPr>
            <p:ph idx="1"/>
          </p:nvPr>
        </p:nvSpPr>
        <p:spPr>
          <a:xfrm>
            <a:off x="233772" y="5517232"/>
            <a:ext cx="1763688" cy="396044"/>
          </a:xfrm>
        </p:spPr>
        <p:txBody>
          <a:bodyPr>
            <a:normAutofit/>
          </a:bodyPr>
          <a:lstStyle/>
          <a:p>
            <a:pPr marL="0" indent="0" algn="ctr">
              <a:buNone/>
            </a:pPr>
            <a:r>
              <a:rPr lang="en-NZ" sz="1800" dirty="0" smtClean="0"/>
              <a:t>2 Analysts</a:t>
            </a:r>
            <a:endParaRPr lang="en-NZ" sz="1800" dirty="0"/>
          </a:p>
        </p:txBody>
      </p:sp>
      <p:sp>
        <p:nvSpPr>
          <p:cNvPr id="37" name="Content Placeholder 2"/>
          <p:cNvSpPr txBox="1">
            <a:spLocks/>
          </p:cNvSpPr>
          <p:nvPr/>
        </p:nvSpPr>
        <p:spPr>
          <a:xfrm>
            <a:off x="3690156" y="5885656"/>
            <a:ext cx="1763688" cy="3960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NZ" sz="1800" dirty="0" smtClean="0"/>
              <a:t>3 Developers</a:t>
            </a:r>
            <a:endParaRPr lang="en-NZ" sz="1800" dirty="0"/>
          </a:p>
        </p:txBody>
      </p:sp>
      <p:sp>
        <p:nvSpPr>
          <p:cNvPr id="38" name="Content Placeholder 2"/>
          <p:cNvSpPr txBox="1">
            <a:spLocks/>
          </p:cNvSpPr>
          <p:nvPr/>
        </p:nvSpPr>
        <p:spPr>
          <a:xfrm>
            <a:off x="7146540" y="5629788"/>
            <a:ext cx="1763688" cy="39604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NZ" sz="1800" dirty="0" smtClean="0"/>
              <a:t>2 Testers</a:t>
            </a:r>
            <a:endParaRPr lang="en-NZ" sz="1800" dirty="0"/>
          </a:p>
        </p:txBody>
      </p:sp>
      <p:sp>
        <p:nvSpPr>
          <p:cNvPr id="40" name="Oval 39"/>
          <p:cNvSpPr/>
          <p:nvPr/>
        </p:nvSpPr>
        <p:spPr>
          <a:xfrm>
            <a:off x="2121058" y="2528528"/>
            <a:ext cx="242656" cy="227900"/>
          </a:xfrm>
          <a:prstGeom prst="ellipse">
            <a:avLst/>
          </a:prstGeom>
          <a:solidFill>
            <a:srgbClr val="FF0000">
              <a:alpha val="1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nvGrpSpPr>
          <p:cNvPr id="3" name="Group 2"/>
          <p:cNvGrpSpPr/>
          <p:nvPr/>
        </p:nvGrpSpPr>
        <p:grpSpPr>
          <a:xfrm>
            <a:off x="145375" y="53752"/>
            <a:ext cx="8928992" cy="1522204"/>
            <a:chOff x="145375" y="53752"/>
            <a:chExt cx="8928992" cy="1522204"/>
          </a:xfrm>
        </p:grpSpPr>
        <p:sp>
          <p:nvSpPr>
            <p:cNvPr id="28" name="Title 1"/>
            <p:cNvSpPr txBox="1">
              <a:spLocks/>
            </p:cNvSpPr>
            <p:nvPr/>
          </p:nvSpPr>
          <p:spPr>
            <a:xfrm>
              <a:off x="446856"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NZ" dirty="0" smtClean="0"/>
                <a:t>Your Team</a:t>
              </a:r>
              <a:endParaRPr lang="en-NZ" dirty="0"/>
            </a:p>
          </p:txBody>
        </p:sp>
        <p:sp>
          <p:nvSpPr>
            <p:cNvPr id="26" name="TextBox 25"/>
            <p:cNvSpPr txBox="1"/>
            <p:nvPr/>
          </p:nvSpPr>
          <p:spPr>
            <a:xfrm>
              <a:off x="145375" y="1052736"/>
              <a:ext cx="8928992" cy="523220"/>
            </a:xfrm>
            <a:prstGeom prst="rect">
              <a:avLst/>
            </a:prstGeom>
            <a:noFill/>
          </p:spPr>
          <p:txBody>
            <a:bodyPr wrap="square" rtlCol="0">
              <a:spAutoFit/>
            </a:bodyPr>
            <a:lstStyle/>
            <a:p>
              <a:r>
                <a:rPr lang="en-NZ" sz="1400" dirty="0" smtClean="0">
                  <a:solidFill>
                    <a:schemeClr val="bg1"/>
                  </a:solidFill>
                </a:rPr>
                <a:t>This is your team. You have two analysts, represented by two dice with large red numbers, three developers represented by blue dice, and three testers represented by green dice.</a:t>
              </a:r>
              <a:endParaRPr lang="en-NZ" sz="1400" dirty="0">
                <a:solidFill>
                  <a:schemeClr val="bg1"/>
                </a:solidFill>
              </a:endParaRPr>
            </a:p>
          </p:txBody>
        </p:sp>
      </p:grpSp>
      <p:sp>
        <p:nvSpPr>
          <p:cNvPr id="30" name="TextBox 29"/>
          <p:cNvSpPr txBox="1"/>
          <p:nvPr/>
        </p:nvSpPr>
        <p:spPr>
          <a:xfrm>
            <a:off x="145375" y="6361583"/>
            <a:ext cx="8928992" cy="307777"/>
          </a:xfrm>
          <a:prstGeom prst="rect">
            <a:avLst/>
          </a:prstGeom>
          <a:noFill/>
        </p:spPr>
        <p:txBody>
          <a:bodyPr wrap="square" rtlCol="0">
            <a:spAutoFit/>
          </a:bodyPr>
          <a:lstStyle/>
          <a:p>
            <a:r>
              <a:rPr lang="en-NZ" sz="1400" dirty="0" smtClean="0">
                <a:solidFill>
                  <a:schemeClr val="bg1"/>
                </a:solidFill>
              </a:rPr>
              <a:t>As you roll dice during the game, you will strike work off the </a:t>
            </a:r>
            <a:r>
              <a:rPr lang="en-NZ" sz="1400" dirty="0">
                <a:solidFill>
                  <a:schemeClr val="bg1"/>
                </a:solidFill>
              </a:rPr>
              <a:t>corresponding </a:t>
            </a:r>
            <a:r>
              <a:rPr lang="en-NZ" sz="1400" dirty="0" smtClean="0">
                <a:solidFill>
                  <a:schemeClr val="bg1"/>
                </a:solidFill>
              </a:rPr>
              <a:t>section of the ticket.</a:t>
            </a:r>
            <a:endParaRPr lang="en-NZ" sz="1400" dirty="0">
              <a:solidFill>
                <a:schemeClr val="bg1"/>
              </a:solidFill>
            </a:endParaRPr>
          </a:p>
        </p:txBody>
      </p:sp>
      <p:sp>
        <p:nvSpPr>
          <p:cNvPr id="31" name="TextBox 30"/>
          <p:cNvSpPr txBox="1"/>
          <p:nvPr/>
        </p:nvSpPr>
        <p:spPr>
          <a:xfrm>
            <a:off x="145604" y="6361583"/>
            <a:ext cx="8928992" cy="307777"/>
          </a:xfrm>
          <a:prstGeom prst="rect">
            <a:avLst/>
          </a:prstGeom>
          <a:noFill/>
        </p:spPr>
        <p:txBody>
          <a:bodyPr wrap="square" rtlCol="0">
            <a:spAutoFit/>
          </a:bodyPr>
          <a:lstStyle/>
          <a:p>
            <a:r>
              <a:rPr lang="en-NZ" sz="1400" dirty="0" smtClean="0">
                <a:solidFill>
                  <a:schemeClr val="bg1"/>
                </a:solidFill>
              </a:rPr>
              <a:t>You may choose to assign your team members to work in other specialties, but they are generally not as effective.</a:t>
            </a:r>
            <a:endParaRPr lang="en-NZ" sz="1400" dirty="0">
              <a:solidFill>
                <a:schemeClr val="bg1"/>
              </a:solidFill>
            </a:endParaRPr>
          </a:p>
        </p:txBody>
      </p:sp>
      <p:sp>
        <p:nvSpPr>
          <p:cNvPr id="32" name="TextBox 31"/>
          <p:cNvSpPr txBox="1"/>
          <p:nvPr/>
        </p:nvSpPr>
        <p:spPr>
          <a:xfrm>
            <a:off x="1308198" y="1524641"/>
            <a:ext cx="1532765" cy="738664"/>
          </a:xfrm>
          <a:prstGeom prst="rect">
            <a:avLst/>
          </a:prstGeom>
          <a:noFill/>
        </p:spPr>
        <p:txBody>
          <a:bodyPr wrap="square" rtlCol="0">
            <a:spAutoFit/>
          </a:bodyPr>
          <a:lstStyle/>
          <a:p>
            <a:pPr algn="ctr"/>
            <a:r>
              <a:rPr lang="en-NZ" sz="1400" dirty="0" smtClean="0">
                <a:solidFill>
                  <a:schemeClr val="bg1"/>
                </a:solidFill>
              </a:rPr>
              <a:t>Developer assigned to Analysis</a:t>
            </a:r>
            <a:endParaRPr lang="en-NZ" sz="1400" dirty="0">
              <a:solidFill>
                <a:schemeClr val="bg1"/>
              </a:solidFill>
            </a:endParaRPr>
          </a:p>
        </p:txBody>
      </p:sp>
      <p:sp>
        <p:nvSpPr>
          <p:cNvPr id="34" name="Ring 1"/>
          <p:cNvSpPr/>
          <p:nvPr/>
        </p:nvSpPr>
        <p:spPr>
          <a:xfrm>
            <a:off x="8363265"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lick 1"/>
          <p:cNvSpPr/>
          <p:nvPr/>
        </p:nvSpPr>
        <p:spPr>
          <a:xfrm>
            <a:off x="8370831"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3562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8"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0-ppt_w/2"/>
                                          </p:val>
                                        </p:tav>
                                      </p:tavLst>
                                    </p:anim>
                                    <p:anim calcmode="lin" valueType="num">
                                      <p:cBhvr additive="base">
                                        <p:cTn id="7" dur="500"/>
                                        <p:tgtEl>
                                          <p:spTgt spid="3"/>
                                        </p:tgtEl>
                                        <p:attrNameLst>
                                          <p:attrName>ppt_y</p:attrName>
                                        </p:attrNameLst>
                                      </p:cBhvr>
                                      <p:tavLst>
                                        <p:tav tm="0">
                                          <p:val>
                                            <p:strVal val="ppt_y"/>
                                          </p:val>
                                        </p:tav>
                                        <p:tav tm="100000">
                                          <p:val>
                                            <p:strVal val="ppt_y"/>
                                          </p:val>
                                        </p:tav>
                                      </p:tavLst>
                                    </p:anim>
                                    <p:set>
                                      <p:cBhvr>
                                        <p:cTn id="8" dur="1" fill="hold">
                                          <p:stCondLst>
                                            <p:cond delay="499"/>
                                          </p:stCondLst>
                                        </p:cTn>
                                        <p:tgtEl>
                                          <p:spTgt spid="3"/>
                                        </p:tgtEl>
                                        <p:attrNameLst>
                                          <p:attrName>style.visibility</p:attrName>
                                        </p:attrNameLst>
                                      </p:cBhvr>
                                      <p:to>
                                        <p:strVal val="hidden"/>
                                      </p:to>
                                    </p:set>
                                  </p:childTnLst>
                                </p:cTn>
                              </p:par>
                              <p:par>
                                <p:cTn id="9" presetID="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1+#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heel(1)">
                                      <p:cBhvr>
                                        <p:cTn id="16" dur="500"/>
                                        <p:tgtEl>
                                          <p:spTgt spid="24"/>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500"/>
                                        <p:tgtEl>
                                          <p:spTgt spid="33"/>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2"/>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1" nodeType="clickEffect">
                                  <p:stCondLst>
                                    <p:cond delay="0"/>
                                  </p:stCondLst>
                                  <p:childTnLst>
                                    <p:set>
                                      <p:cBhvr>
                                        <p:cTn id="33" dur="1" fill="hold">
                                          <p:stCondLst>
                                            <p:cond delay="0"/>
                                          </p:stCondLst>
                                        </p:cTn>
                                        <p:tgtEl>
                                          <p:spTgt spid="24"/>
                                        </p:tgtEl>
                                        <p:attrNameLst>
                                          <p:attrName>style.visibility</p:attrName>
                                        </p:attrNameLst>
                                      </p:cBhvr>
                                      <p:to>
                                        <p:strVal val="hidden"/>
                                      </p:to>
                                    </p:set>
                                  </p:childTnLst>
                                </p:cTn>
                              </p:par>
                              <p:par>
                                <p:cTn id="34" presetID="1" presetClass="exit" presetSubtype="0" fill="hold" nodeType="withEffect">
                                  <p:stCondLst>
                                    <p:cond delay="0"/>
                                  </p:stCondLst>
                                  <p:childTnLst>
                                    <p:set>
                                      <p:cBhvr>
                                        <p:cTn id="35" dur="1" fill="hold">
                                          <p:stCondLst>
                                            <p:cond delay="0"/>
                                          </p:stCondLst>
                                        </p:cTn>
                                        <p:tgtEl>
                                          <p:spTgt spid="22"/>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25"/>
                                        </p:tgtEl>
                                        <p:attrNameLst>
                                          <p:attrName>style.visibility</p:attrName>
                                        </p:attrNameLst>
                                      </p:cBhvr>
                                      <p:to>
                                        <p:strVal val="hidden"/>
                                      </p:to>
                                    </p:set>
                                  </p:childTnLst>
                                </p:cTn>
                              </p:par>
                              <p:par>
                                <p:cTn id="38" presetID="1" presetClass="exit" presetSubtype="0" fill="hold" nodeType="withEffect">
                                  <p:stCondLst>
                                    <p:cond delay="0"/>
                                  </p:stCondLst>
                                  <p:childTnLst>
                                    <p:set>
                                      <p:cBhvr>
                                        <p:cTn id="39" dur="1" fill="hold">
                                          <p:stCondLst>
                                            <p:cond delay="0"/>
                                          </p:stCondLst>
                                        </p:cTn>
                                        <p:tgtEl>
                                          <p:spTgt spid="33"/>
                                        </p:tgtEl>
                                        <p:attrNameLst>
                                          <p:attrName>style.visibility</p:attrName>
                                        </p:attrNameLst>
                                      </p:cBhvr>
                                      <p:to>
                                        <p:strVal val="hidden"/>
                                      </p:to>
                                    </p:set>
                                  </p:childTnLst>
                                </p:cTn>
                              </p:par>
                              <p:par>
                                <p:cTn id="40" presetID="1" presetClass="exit" presetSubtype="0" fill="hold" grpId="1" nodeType="withEffect">
                                  <p:stCondLst>
                                    <p:cond delay="0"/>
                                  </p:stCondLst>
                                  <p:childTnLst>
                                    <p:set>
                                      <p:cBhvr>
                                        <p:cTn id="41" dur="1" fill="hold">
                                          <p:stCondLst>
                                            <p:cond delay="0"/>
                                          </p:stCondLst>
                                        </p:cTn>
                                        <p:tgtEl>
                                          <p:spTgt spid="30"/>
                                        </p:tgtEl>
                                        <p:attrNameLst>
                                          <p:attrName>style.visibility</p:attrName>
                                        </p:attrNameLst>
                                      </p:cBhvr>
                                      <p:to>
                                        <p:strVal val="hidden"/>
                                      </p:to>
                                    </p:set>
                                  </p:childTnLst>
                                </p:cTn>
                              </p:par>
                            </p:childTnLst>
                          </p:cTn>
                        </p:par>
                        <p:par>
                          <p:cTn id="42" fill="hold">
                            <p:stCondLst>
                              <p:cond delay="0"/>
                            </p:stCondLst>
                            <p:childTnLst>
                              <p:par>
                                <p:cTn id="43" presetID="42" presetClass="path" presetSubtype="0" accel="50000" decel="50000" fill="hold" nodeType="afterEffect">
                                  <p:stCondLst>
                                    <p:cond delay="0"/>
                                  </p:stCondLst>
                                  <p:childTnLst>
                                    <p:animMotion origin="layout" path="M -2.5E-6 -3.7037E-7 L -0.10955 -0.02222 " pathEditMode="relative" rAng="0" ptsTypes="AA">
                                      <p:cBhvr>
                                        <p:cTn id="44" dur="500" fill="hold"/>
                                        <p:tgtEl>
                                          <p:spTgt spid="39"/>
                                        </p:tgtEl>
                                        <p:attrNameLst>
                                          <p:attrName>ppt_x</p:attrName>
                                          <p:attrName>ppt_y</p:attrName>
                                        </p:attrNameLst>
                                      </p:cBhvr>
                                      <p:rCtr x="-5486" y="-1111"/>
                                    </p:animMotion>
                                  </p:childTnLst>
                                </p:cTn>
                              </p:par>
                            </p:childTnLst>
                          </p:cTn>
                        </p:par>
                        <p:par>
                          <p:cTn id="45" fill="hold">
                            <p:stCondLst>
                              <p:cond delay="500"/>
                            </p:stCondLst>
                            <p:childTnLst>
                              <p:par>
                                <p:cTn id="46" presetID="21" presetClass="entr" presetSubtype="1" fill="hold" grpId="0" nodeType="after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wheel(1)">
                                      <p:cBhvr>
                                        <p:cTn id="48" dur="500"/>
                                        <p:tgtEl>
                                          <p:spTgt spid="40"/>
                                        </p:tgtEl>
                                      </p:cBhvr>
                                    </p:animEffect>
                                  </p:childTnLst>
                                </p:cTn>
                              </p:par>
                            </p:childTnLst>
                          </p:cTn>
                        </p:par>
                        <p:par>
                          <p:cTn id="49" fill="hold">
                            <p:stCondLst>
                              <p:cond delay="1000"/>
                            </p:stCondLst>
                            <p:childTnLst>
                              <p:par>
                                <p:cTn id="50" presetID="1" presetClass="entr" presetSubtype="0"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childTnLst>
                                </p:cTn>
                              </p:par>
                            </p:childTnLst>
                          </p:cTn>
                        </p:par>
                        <p:par>
                          <p:cTn id="52" fill="hold">
                            <p:stCondLst>
                              <p:cond delay="1000"/>
                            </p:stCondLst>
                            <p:childTnLst>
                              <p:par>
                                <p:cTn id="53" presetID="1" presetClass="entr" presetSubtype="0"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5" grpId="0" animBg="1"/>
      <p:bldP spid="25" grpId="1" animBg="1"/>
      <p:bldP spid="40" grpId="0" animBg="1"/>
      <p:bldP spid="30" grpId="0"/>
      <p:bldP spid="30" grpId="1"/>
      <p:bldP spid="31" grpId="0"/>
      <p:bldP spid="32" grpId="0"/>
      <p:bldP spid="42" grpId="0" animBg="1"/>
      <p:bldP spid="4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44" y="1050483"/>
            <a:ext cx="9144000" cy="4795520"/>
          </a:xfrm>
          <a:prstGeom prst="rect">
            <a:avLst/>
          </a:prstGeom>
        </p:spPr>
      </p:pic>
      <p:sp>
        <p:nvSpPr>
          <p:cNvPr id="6" name="TextBox 5"/>
          <p:cNvSpPr txBox="1"/>
          <p:nvPr/>
        </p:nvSpPr>
        <p:spPr>
          <a:xfrm>
            <a:off x="1475656" y="6237312"/>
            <a:ext cx="6192688" cy="523220"/>
          </a:xfrm>
          <a:prstGeom prst="rect">
            <a:avLst/>
          </a:prstGeom>
          <a:noFill/>
        </p:spPr>
        <p:txBody>
          <a:bodyPr wrap="square" rtlCol="0">
            <a:spAutoFit/>
          </a:bodyPr>
          <a:lstStyle/>
          <a:p>
            <a:pPr algn="ctr"/>
            <a:r>
              <a:rPr lang="en-NZ" sz="1400" dirty="0" smtClean="0">
                <a:solidFill>
                  <a:schemeClr val="bg1"/>
                </a:solidFill>
              </a:rPr>
              <a:t>If you choose to, you may divide the dice among the team, such that one player is responsible for Analysis, another for Development, and another for Testing</a:t>
            </a:r>
            <a:endParaRPr lang="en-NZ" sz="1400" dirty="0">
              <a:solidFill>
                <a:schemeClr val="bg1"/>
              </a:solidFill>
            </a:endParaRPr>
          </a:p>
        </p:txBody>
      </p:sp>
      <p:sp>
        <p:nvSpPr>
          <p:cNvPr id="10" name="Title 1"/>
          <p:cNvSpPr txBox="1">
            <a:spLocks/>
          </p:cNvSpPr>
          <p:nvPr/>
        </p:nvSpPr>
        <p:spPr>
          <a:xfrm>
            <a:off x="467544" y="5375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Optional: Divide Dice Among the Team</a:t>
            </a:r>
            <a:endParaRPr lang="en-US" dirty="0"/>
          </a:p>
        </p:txBody>
      </p:sp>
      <p:sp>
        <p:nvSpPr>
          <p:cNvPr id="18"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p:cNvGrpSpPr/>
          <p:nvPr/>
        </p:nvGrpSpPr>
        <p:grpSpPr>
          <a:xfrm>
            <a:off x="4257396" y="1132032"/>
            <a:ext cx="984997" cy="453345"/>
            <a:chOff x="4257396" y="1132032"/>
            <a:chExt cx="984997" cy="453345"/>
          </a:xfrm>
        </p:grpSpPr>
        <p:pic>
          <p:nvPicPr>
            <p:cNvPr id="25" name="Picture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60000">
              <a:off x="4257396" y="1192157"/>
              <a:ext cx="280093" cy="280093"/>
            </a:xfrm>
            <a:prstGeom prst="rect">
              <a:avLst/>
            </a:prstGeom>
            <a:effectLst>
              <a:outerShdw blurRad="88900" dist="50800" dir="5400000" algn="ctr" rotWithShape="0">
                <a:schemeClr val="tx1">
                  <a:lumMod val="95000"/>
                  <a:lumOff val="5000"/>
                  <a:alpha val="94000"/>
                </a:schemeClr>
              </a:outerShdw>
            </a:effectLst>
          </p:spPr>
        </p:pic>
        <p:pic>
          <p:nvPicPr>
            <p:cNvPr id="26" name="Picture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80000">
              <a:off x="4631700" y="1305284"/>
              <a:ext cx="280093" cy="280093"/>
            </a:xfrm>
            <a:prstGeom prst="rect">
              <a:avLst/>
            </a:prstGeom>
            <a:effectLst>
              <a:outerShdw blurRad="88900" dist="50800" dir="5400000" algn="ctr" rotWithShape="0">
                <a:schemeClr val="tx1">
                  <a:lumMod val="95000"/>
                  <a:lumOff val="5000"/>
                  <a:alpha val="94000"/>
                </a:schemeClr>
              </a:outerShdw>
            </a:effectLst>
          </p:spPr>
        </p:pic>
        <p:pic>
          <p:nvPicPr>
            <p:cNvPr id="27"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200000">
              <a:off x="4962300" y="1132032"/>
              <a:ext cx="280093" cy="280093"/>
            </a:xfrm>
            <a:prstGeom prst="rect">
              <a:avLst/>
            </a:prstGeom>
            <a:effectLst>
              <a:outerShdw blurRad="88900" dist="50800" dir="5400000" algn="ctr" rotWithShape="0">
                <a:schemeClr val="tx1">
                  <a:lumMod val="95000"/>
                  <a:lumOff val="5000"/>
                  <a:alpha val="94000"/>
                </a:schemeClr>
              </a:outerShdw>
            </a:effectLst>
          </p:spPr>
        </p:pic>
      </p:grpSp>
      <p:grpSp>
        <p:nvGrpSpPr>
          <p:cNvPr id="2" name="Group 1"/>
          <p:cNvGrpSpPr/>
          <p:nvPr/>
        </p:nvGrpSpPr>
        <p:grpSpPr>
          <a:xfrm>
            <a:off x="3468308" y="1195741"/>
            <a:ext cx="642049" cy="313815"/>
            <a:chOff x="3468308" y="1195741"/>
            <a:chExt cx="642049" cy="313815"/>
          </a:xfrm>
        </p:grpSpPr>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20000">
              <a:off x="3468308" y="1195741"/>
              <a:ext cx="280808" cy="280808"/>
            </a:xfrm>
            <a:prstGeom prst="rect">
              <a:avLst/>
            </a:prstGeom>
            <a:effectLst>
              <a:outerShdw blurRad="88900" dist="50800" dir="5400000" algn="ctr" rotWithShape="0">
                <a:schemeClr val="tx1">
                  <a:lumMod val="95000"/>
                  <a:lumOff val="5000"/>
                  <a:alpha val="94000"/>
                </a:schemeClr>
              </a:outerShdw>
            </a:effectLst>
          </p:spPr>
        </p:pic>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915285">
              <a:off x="3829549" y="1228748"/>
              <a:ext cx="280808" cy="280808"/>
            </a:xfrm>
            <a:prstGeom prst="rect">
              <a:avLst/>
            </a:prstGeom>
            <a:effectLst>
              <a:outerShdw blurRad="88900" dist="50800" dir="5400000" algn="ctr" rotWithShape="0">
                <a:schemeClr val="tx1">
                  <a:lumMod val="95000"/>
                  <a:lumOff val="5000"/>
                  <a:alpha val="94000"/>
                </a:schemeClr>
              </a:outerShdw>
            </a:effectLst>
          </p:spPr>
        </p:pic>
      </p:grpSp>
      <p:grpSp>
        <p:nvGrpSpPr>
          <p:cNvPr id="12" name="Group 11"/>
          <p:cNvGrpSpPr/>
          <p:nvPr/>
        </p:nvGrpSpPr>
        <p:grpSpPr>
          <a:xfrm>
            <a:off x="5284981" y="1189563"/>
            <a:ext cx="609911" cy="402062"/>
            <a:chOff x="5284981" y="1189563"/>
            <a:chExt cx="609911" cy="402062"/>
          </a:xfrm>
        </p:grpSpPr>
        <p:pic>
          <p:nvPicPr>
            <p:cNvPr id="28" name="Picture 2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500000">
              <a:off x="5284981" y="1311532"/>
              <a:ext cx="280093" cy="280093"/>
            </a:xfrm>
            <a:prstGeom prst="rect">
              <a:avLst/>
            </a:prstGeom>
            <a:effectLst>
              <a:outerShdw blurRad="88900" dist="50800" dir="5400000" algn="ctr" rotWithShape="0">
                <a:schemeClr val="tx1">
                  <a:lumMod val="95000"/>
                  <a:lumOff val="5000"/>
                  <a:alpha val="94000"/>
                </a:schemeClr>
              </a:outerShdw>
            </a:effectLst>
          </p:spPr>
        </p:pic>
        <p:pic>
          <p:nvPicPr>
            <p:cNvPr id="30" name="Picture 2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0284893">
              <a:off x="5614084" y="1189563"/>
              <a:ext cx="280808" cy="280808"/>
            </a:xfrm>
            <a:prstGeom prst="rect">
              <a:avLst/>
            </a:prstGeom>
            <a:effectLst>
              <a:outerShdw blurRad="88900" dist="50800" dir="5400000" algn="ctr" rotWithShape="0">
                <a:schemeClr val="tx1">
                  <a:lumMod val="95000"/>
                  <a:lumOff val="5000"/>
                  <a:alpha val="94000"/>
                </a:schemeClr>
              </a:outerShdw>
            </a:effectLst>
          </p:spPr>
        </p:pic>
      </p:grpSp>
    </p:spTree>
    <p:extLst>
      <p:ext uri="{BB962C8B-B14F-4D97-AF65-F5344CB8AC3E}">
        <p14:creationId xmlns:p14="http://schemas.microsoft.com/office/powerpoint/2010/main" val="286489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77778E-7 -2.22222E-6 L -0.1901 0.32384 " pathEditMode="relative" rAng="0" ptsTypes="AA">
                                      <p:cBhvr>
                                        <p:cTn id="6" dur="500" fill="hold"/>
                                        <p:tgtEl>
                                          <p:spTgt spid="2"/>
                                        </p:tgtEl>
                                        <p:attrNameLst>
                                          <p:attrName>ppt_x</p:attrName>
                                          <p:attrName>ppt_y</p:attrName>
                                        </p:attrNameLst>
                                      </p:cBhvr>
                                      <p:rCtr x="-9514" y="16181"/>
                                    </p:animMotion>
                                  </p:childTnLst>
                                </p:cTn>
                              </p:par>
                              <p:par>
                                <p:cTn id="7" presetID="42" presetClass="path" presetSubtype="0" accel="50000" decel="50000" fill="hold" nodeType="withEffect">
                                  <p:stCondLst>
                                    <p:cond delay="200"/>
                                  </p:stCondLst>
                                  <p:childTnLst>
                                    <p:animMotion origin="layout" path="M -4.44444E-6 1.85185E-6 L -0.12187 0.39629 " pathEditMode="relative" rAng="0" ptsTypes="AA">
                                      <p:cBhvr>
                                        <p:cTn id="8" dur="500" fill="hold"/>
                                        <p:tgtEl>
                                          <p:spTgt spid="11"/>
                                        </p:tgtEl>
                                        <p:attrNameLst>
                                          <p:attrName>ppt_x</p:attrName>
                                          <p:attrName>ppt_y</p:attrName>
                                        </p:attrNameLst>
                                      </p:cBhvr>
                                      <p:rCtr x="-6094" y="19815"/>
                                    </p:animMotion>
                                  </p:childTnLst>
                                </p:cTn>
                              </p:par>
                              <p:par>
                                <p:cTn id="9" presetID="42" presetClass="path" presetSubtype="0" accel="50000" decel="50000" fill="hold" nodeType="withEffect">
                                  <p:stCondLst>
                                    <p:cond delay="400"/>
                                  </p:stCondLst>
                                  <p:childTnLst>
                                    <p:animMotion origin="layout" path="M -4.72222E-6 2.22222E-6 L 0.01476 0.39166 " pathEditMode="relative" rAng="0" ptsTypes="AA">
                                      <p:cBhvr>
                                        <p:cTn id="10" dur="500" fill="hold"/>
                                        <p:tgtEl>
                                          <p:spTgt spid="12"/>
                                        </p:tgtEl>
                                        <p:attrNameLst>
                                          <p:attrName>ppt_x</p:attrName>
                                          <p:attrName>ppt_y</p:attrName>
                                        </p:attrNameLst>
                                      </p:cBhvr>
                                      <p:rCtr x="729" y="19583"/>
                                    </p:animMotion>
                                  </p:childTnLst>
                                </p:cTn>
                              </p:par>
                            </p:childTnLst>
                          </p:cTn>
                        </p:par>
                        <p:par>
                          <p:cTn id="11" fill="hold">
                            <p:stCondLst>
                              <p:cond delay="900"/>
                            </p:stCondLst>
                            <p:childTnLst>
                              <p:par>
                                <p:cTn id="12" presetID="1"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53752"/>
            <a:ext cx="8229600" cy="782960"/>
          </a:xfrm>
        </p:spPr>
        <p:txBody>
          <a:bodyPr/>
          <a:lstStyle/>
          <a:p>
            <a:r>
              <a:rPr lang="en-US" dirty="0" smtClean="0"/>
              <a:t>Classes of Service</a:t>
            </a:r>
            <a:endParaRPr lang="en-US" dirty="0"/>
          </a:p>
        </p:txBody>
      </p:sp>
      <p:sp>
        <p:nvSpPr>
          <p:cNvPr id="8" name="TextBox 7"/>
          <p:cNvSpPr txBox="1"/>
          <p:nvPr/>
        </p:nvSpPr>
        <p:spPr>
          <a:xfrm>
            <a:off x="503549" y="764704"/>
            <a:ext cx="8136903" cy="646331"/>
          </a:xfrm>
          <a:prstGeom prst="rect">
            <a:avLst/>
          </a:prstGeom>
          <a:noFill/>
        </p:spPr>
        <p:txBody>
          <a:bodyPr wrap="square" rtlCol="0">
            <a:spAutoFit/>
          </a:bodyPr>
          <a:lstStyle/>
          <a:p>
            <a:pPr algn="ctr"/>
            <a:r>
              <a:rPr lang="en-NZ" dirty="0" smtClean="0">
                <a:solidFill>
                  <a:schemeClr val="bg1"/>
                </a:solidFill>
              </a:rPr>
              <a:t>There are four classes of service in operation in the game. The </a:t>
            </a:r>
            <a:r>
              <a:rPr lang="en-NZ" dirty="0" err="1" smtClean="0">
                <a:solidFill>
                  <a:schemeClr val="bg1"/>
                </a:solidFill>
              </a:rPr>
              <a:t>color</a:t>
            </a:r>
            <a:r>
              <a:rPr lang="en-NZ" dirty="0" smtClean="0">
                <a:solidFill>
                  <a:schemeClr val="bg1"/>
                </a:solidFill>
              </a:rPr>
              <a:t> of the ticket indicates which class of service it is to receive.</a:t>
            </a:r>
            <a:endParaRPr lang="en-NZ" dirty="0">
              <a:solidFill>
                <a:schemeClr val="bg1"/>
              </a:solidFill>
            </a:endParaRPr>
          </a:p>
        </p:txBody>
      </p:sp>
      <p:grpSp>
        <p:nvGrpSpPr>
          <p:cNvPr id="9" name="Group 8"/>
          <p:cNvGrpSpPr/>
          <p:nvPr/>
        </p:nvGrpSpPr>
        <p:grpSpPr>
          <a:xfrm>
            <a:off x="824983" y="4221088"/>
            <a:ext cx="8125441" cy="1093422"/>
            <a:chOff x="824983" y="4221088"/>
            <a:chExt cx="8125441" cy="1093422"/>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983" y="4221088"/>
              <a:ext cx="1558497" cy="1093422"/>
            </a:xfrm>
            <a:prstGeom prst="rect">
              <a:avLst/>
            </a:prstGeom>
          </p:spPr>
        </p:pic>
        <p:sp>
          <p:nvSpPr>
            <p:cNvPr id="11" name="TextBox 10"/>
            <p:cNvSpPr txBox="1"/>
            <p:nvPr/>
          </p:nvSpPr>
          <p:spPr>
            <a:xfrm>
              <a:off x="2541712" y="4475411"/>
              <a:ext cx="6408712" cy="584775"/>
            </a:xfrm>
            <a:prstGeom prst="rect">
              <a:avLst/>
            </a:prstGeom>
            <a:noFill/>
          </p:spPr>
          <p:txBody>
            <a:bodyPr wrap="square" rtlCol="0">
              <a:spAutoFit/>
            </a:bodyPr>
            <a:lstStyle/>
            <a:p>
              <a:r>
                <a:rPr lang="en-NZ" sz="1600" dirty="0" smtClean="0">
                  <a:solidFill>
                    <a:schemeClr val="bg1"/>
                  </a:solidFill>
                </a:rPr>
                <a:t>Brown tickets represent new product features.</a:t>
              </a:r>
              <a:r>
                <a:rPr lang="en-NZ" sz="1600" dirty="0">
                  <a:solidFill>
                    <a:schemeClr val="bg1"/>
                  </a:solidFill>
                </a:rPr>
                <a:t> </a:t>
              </a:r>
              <a:r>
                <a:rPr lang="en-NZ" sz="1600" dirty="0" smtClean="0">
                  <a:solidFill>
                    <a:schemeClr val="bg1"/>
                  </a:solidFill>
                </a:rPr>
                <a:t>These receive a Standard class of service. Deployment of Standard tickets results in new Subscribers.</a:t>
              </a:r>
              <a:endParaRPr lang="en-NZ" sz="1600" dirty="0">
                <a:solidFill>
                  <a:schemeClr val="bg1"/>
                </a:solidFill>
              </a:endParaRPr>
            </a:p>
          </p:txBody>
        </p:sp>
      </p:grpSp>
      <p:grpSp>
        <p:nvGrpSpPr>
          <p:cNvPr id="10" name="Group 9"/>
          <p:cNvGrpSpPr/>
          <p:nvPr/>
        </p:nvGrpSpPr>
        <p:grpSpPr>
          <a:xfrm>
            <a:off x="824984" y="2938247"/>
            <a:ext cx="8125440" cy="1093422"/>
            <a:chOff x="824984" y="2938247"/>
            <a:chExt cx="8125440" cy="1093422"/>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984" y="2938247"/>
              <a:ext cx="1558497" cy="1093422"/>
            </a:xfrm>
            <a:prstGeom prst="rect">
              <a:avLst/>
            </a:prstGeom>
          </p:spPr>
        </p:pic>
        <p:sp>
          <p:nvSpPr>
            <p:cNvPr id="12" name="TextBox 11"/>
            <p:cNvSpPr txBox="1"/>
            <p:nvPr/>
          </p:nvSpPr>
          <p:spPr>
            <a:xfrm>
              <a:off x="2541712" y="3069459"/>
              <a:ext cx="6408712" cy="830997"/>
            </a:xfrm>
            <a:prstGeom prst="rect">
              <a:avLst/>
            </a:prstGeom>
            <a:noFill/>
          </p:spPr>
          <p:txBody>
            <a:bodyPr wrap="square" rtlCol="0">
              <a:spAutoFit/>
            </a:bodyPr>
            <a:lstStyle/>
            <a:p>
              <a:r>
                <a:rPr lang="en-NZ" sz="1600" dirty="0" smtClean="0">
                  <a:solidFill>
                    <a:schemeClr val="bg1"/>
                  </a:solidFill>
                </a:rPr>
                <a:t>Orange tickets have a Fixed Delivery Date. That is, they must be deployed on or before the date indicated on the ticket in order to gain the potential value (or avoid the cost of missing the date).</a:t>
              </a:r>
              <a:endParaRPr lang="en-NZ" sz="1600" dirty="0">
                <a:solidFill>
                  <a:schemeClr val="bg1"/>
                </a:solidFill>
              </a:endParaRPr>
            </a:p>
          </p:txBody>
        </p:sp>
      </p:grpSp>
      <p:grpSp>
        <p:nvGrpSpPr>
          <p:cNvPr id="17" name="Group 16"/>
          <p:cNvGrpSpPr/>
          <p:nvPr/>
        </p:nvGrpSpPr>
        <p:grpSpPr>
          <a:xfrm>
            <a:off x="824982" y="5456907"/>
            <a:ext cx="8125442" cy="1093422"/>
            <a:chOff x="824982" y="5456907"/>
            <a:chExt cx="8125442" cy="1093422"/>
          </a:xfrm>
        </p:grpSpPr>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4982" y="5456907"/>
              <a:ext cx="1558497" cy="1093422"/>
            </a:xfrm>
            <a:prstGeom prst="rect">
              <a:avLst/>
            </a:prstGeom>
          </p:spPr>
        </p:pic>
        <p:sp>
          <p:nvSpPr>
            <p:cNvPr id="14" name="TextBox 13"/>
            <p:cNvSpPr txBox="1"/>
            <p:nvPr/>
          </p:nvSpPr>
          <p:spPr>
            <a:xfrm>
              <a:off x="2541712" y="5588119"/>
              <a:ext cx="6408712" cy="830997"/>
            </a:xfrm>
            <a:prstGeom prst="rect">
              <a:avLst/>
            </a:prstGeom>
            <a:noFill/>
          </p:spPr>
          <p:txBody>
            <a:bodyPr wrap="square" rtlCol="0">
              <a:spAutoFit/>
            </a:bodyPr>
            <a:lstStyle/>
            <a:p>
              <a:r>
                <a:rPr lang="en-NZ" sz="1600" dirty="0" smtClean="0">
                  <a:solidFill>
                    <a:schemeClr val="bg1"/>
                  </a:solidFill>
                </a:rPr>
                <a:t>Purple tickets represent work for which the outcome is not expected to result in immediate or direct business value. These receive an Intangible class of service.</a:t>
              </a:r>
              <a:endParaRPr lang="en-NZ" sz="1600" dirty="0">
                <a:solidFill>
                  <a:schemeClr val="bg1"/>
                </a:solidFill>
              </a:endParaRPr>
            </a:p>
          </p:txBody>
        </p:sp>
      </p:grpSp>
      <p:grpSp>
        <p:nvGrpSpPr>
          <p:cNvPr id="16" name="Group 15"/>
          <p:cNvGrpSpPr/>
          <p:nvPr/>
        </p:nvGrpSpPr>
        <p:grpSpPr>
          <a:xfrm>
            <a:off x="827582" y="1628800"/>
            <a:ext cx="8122842" cy="1092305"/>
            <a:chOff x="827582" y="1628800"/>
            <a:chExt cx="8122842" cy="1092305"/>
          </a:xfrm>
        </p:grpSpPr>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7582" y="1628800"/>
              <a:ext cx="1555899" cy="1092305"/>
            </a:xfrm>
            <a:prstGeom prst="rect">
              <a:avLst/>
            </a:prstGeom>
          </p:spPr>
        </p:pic>
        <p:sp>
          <p:nvSpPr>
            <p:cNvPr id="15" name="TextBox 14"/>
            <p:cNvSpPr txBox="1"/>
            <p:nvPr/>
          </p:nvSpPr>
          <p:spPr>
            <a:xfrm>
              <a:off x="2541712" y="1636343"/>
              <a:ext cx="6408712" cy="1077218"/>
            </a:xfrm>
            <a:prstGeom prst="rect">
              <a:avLst/>
            </a:prstGeom>
            <a:noFill/>
          </p:spPr>
          <p:txBody>
            <a:bodyPr wrap="square" rtlCol="0">
              <a:spAutoFit/>
            </a:bodyPr>
            <a:lstStyle/>
            <a:p>
              <a:r>
                <a:rPr lang="en-NZ" sz="1600" dirty="0" smtClean="0">
                  <a:solidFill>
                    <a:schemeClr val="bg1"/>
                  </a:solidFill>
                </a:rPr>
                <a:t>White tickets represent work that is very urgent and expected to be of high value. They receive an Expedite class of service. You do not have any Expedite tickets at the start of the game, but they will be introduced by Event Cards during the game.</a:t>
              </a:r>
              <a:endParaRPr lang="en-NZ" sz="1600" dirty="0">
                <a:solidFill>
                  <a:schemeClr val="bg1"/>
                </a:solidFill>
              </a:endParaRPr>
            </a:p>
          </p:txBody>
        </p:sp>
      </p:grpSp>
      <p:sp>
        <p:nvSpPr>
          <p:cNvPr id="18" name="Ring 1"/>
          <p:cNvSpPr/>
          <p:nvPr/>
        </p:nvSpPr>
        <p:spPr>
          <a:xfrm>
            <a:off x="7833867"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lick 1"/>
          <p:cNvSpPr/>
          <p:nvPr/>
        </p:nvSpPr>
        <p:spPr>
          <a:xfrm>
            <a:off x="7841433"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ing 1"/>
          <p:cNvSpPr/>
          <p:nvPr/>
        </p:nvSpPr>
        <p:spPr>
          <a:xfrm>
            <a:off x="8100512"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lick 1"/>
          <p:cNvSpPr/>
          <p:nvPr/>
        </p:nvSpPr>
        <p:spPr>
          <a:xfrm>
            <a:off x="8108078"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ing 1"/>
          <p:cNvSpPr/>
          <p:nvPr/>
        </p:nvSpPr>
        <p:spPr>
          <a:xfrm>
            <a:off x="8363265"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lick 1"/>
          <p:cNvSpPr/>
          <p:nvPr/>
        </p:nvSpPr>
        <p:spPr>
          <a:xfrm>
            <a:off x="8370831"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9373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1"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2" presetClass="entr" presetSubtype="1"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0-#ppt_h/2"/>
                                          </p:val>
                                        </p:tav>
                                        <p:tav tm="100000">
                                          <p:val>
                                            <p:strVal val="#ppt_y"/>
                                          </p:val>
                                        </p:tav>
                                      </p:tavLst>
                                    </p:anim>
                                  </p:childTnLst>
                                </p:cTn>
                              </p:par>
                            </p:childTnLst>
                          </p:cTn>
                        </p:par>
                        <p:par>
                          <p:cTn id="36" fill="hold">
                            <p:stCondLst>
                              <p:cond delay="500"/>
                            </p:stCondLst>
                            <p:childTnLst>
                              <p:par>
                                <p:cTn id="37" presetID="1" presetClass="entr" presetSubtype="0"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5" grpId="0" animBg="1"/>
      <p:bldP spid="2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Z:\v3\intro\images\large-s12-fron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000" y="611192"/>
            <a:ext cx="7315194" cy="5122064"/>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457200" y="44624"/>
            <a:ext cx="8229600" cy="576064"/>
          </a:xfrm>
        </p:spPr>
        <p:txBody>
          <a:bodyPr>
            <a:normAutofit fontScale="90000"/>
          </a:bodyPr>
          <a:lstStyle/>
          <a:p>
            <a:r>
              <a:rPr lang="en-US" dirty="0" smtClean="0"/>
              <a:t>Ticket Value</a:t>
            </a:r>
            <a:endParaRPr lang="en-US" dirty="0"/>
          </a:p>
        </p:txBody>
      </p:sp>
      <p:sp>
        <p:nvSpPr>
          <p:cNvPr id="7" name="TextBox 6"/>
          <p:cNvSpPr txBox="1"/>
          <p:nvPr/>
        </p:nvSpPr>
        <p:spPr>
          <a:xfrm>
            <a:off x="107505" y="5859269"/>
            <a:ext cx="8928992" cy="954107"/>
          </a:xfrm>
          <a:prstGeom prst="rect">
            <a:avLst/>
          </a:prstGeom>
          <a:noFill/>
        </p:spPr>
        <p:txBody>
          <a:bodyPr wrap="square" rtlCol="0">
            <a:spAutoFit/>
          </a:bodyPr>
          <a:lstStyle/>
          <a:p>
            <a:r>
              <a:rPr lang="en-NZ" sz="1400" dirty="0" smtClean="0">
                <a:solidFill>
                  <a:schemeClr val="bg1"/>
                </a:solidFill>
              </a:rPr>
              <a:t>Marketing has estimated the market value of each Standard ticket as High, Medium, or Low. High value tickets are expected to attract more subscribers. Marketing is usually right, but not always.</a:t>
            </a:r>
          </a:p>
          <a:p>
            <a:r>
              <a:rPr lang="en-NZ" sz="1400" dirty="0" smtClean="0">
                <a:solidFill>
                  <a:schemeClr val="bg1"/>
                </a:solidFill>
              </a:rPr>
              <a:t>The actual outcome for each ticket is provided on the back of the ticket. You are not allowed to view the back of a ticket until it is deployed.</a:t>
            </a:r>
            <a:endParaRPr lang="en-NZ" sz="1400" dirty="0">
              <a:solidFill>
                <a:schemeClr val="bg1"/>
              </a:solidFill>
            </a:endParaRPr>
          </a:p>
        </p:txBody>
      </p:sp>
      <p:sp>
        <p:nvSpPr>
          <p:cNvPr id="13" name="Oval 12"/>
          <p:cNvSpPr/>
          <p:nvPr/>
        </p:nvSpPr>
        <p:spPr>
          <a:xfrm>
            <a:off x="6156176" y="663112"/>
            <a:ext cx="2210891" cy="792088"/>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74302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13"/>
                                        </p:tgtEl>
                                        <p:attrNameLst>
                                          <p:attrName>style.visibility</p:attrName>
                                        </p:attrNameLst>
                                      </p:cBhvr>
                                      <p:to>
                                        <p:strVal val="visible"/>
                                      </p:to>
                                    </p:set>
                                    <p:animEffect transition="in" filter="wedge">
                                      <p:cBhvr>
                                        <p:cTn id="7" dur="2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Understand the CFD at the end of Day 8</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6632" y="836712"/>
            <a:ext cx="9144000" cy="473964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4408" y="188640"/>
            <a:ext cx="4587038" cy="5936392"/>
          </a:xfrm>
          <a:prstGeom prst="rect">
            <a:avLst/>
          </a:prstGeom>
        </p:spPr>
      </p:pic>
      <p:sp>
        <p:nvSpPr>
          <p:cNvPr id="6" name="TextBox 5"/>
          <p:cNvSpPr txBox="1"/>
          <p:nvPr/>
        </p:nvSpPr>
        <p:spPr>
          <a:xfrm>
            <a:off x="107505" y="5661248"/>
            <a:ext cx="8136903" cy="954107"/>
          </a:xfrm>
          <a:prstGeom prst="rect">
            <a:avLst/>
          </a:prstGeom>
          <a:noFill/>
        </p:spPr>
        <p:txBody>
          <a:bodyPr wrap="square" rtlCol="0">
            <a:spAutoFit/>
          </a:bodyPr>
          <a:lstStyle/>
          <a:p>
            <a:r>
              <a:rPr lang="en-NZ" sz="1400" dirty="0" smtClean="0">
                <a:solidFill>
                  <a:schemeClr val="bg1"/>
                </a:solidFill>
              </a:rPr>
              <a:t>Zero tickets have passed the black line, and there is a black check mark at zero on Day 8 on the CFD. One ticket has passed the green line, and there is a green mark at one on the CFD. Five tickets in total have passed the blue line, there is a blue mark at five. Nine tickets have passed the red line, and eleven have passed the purple line.</a:t>
            </a:r>
          </a:p>
        </p:txBody>
      </p:sp>
    </p:spTree>
    <p:extLst>
      <p:ext uri="{BB962C8B-B14F-4D97-AF65-F5344CB8AC3E}">
        <p14:creationId xmlns:p14="http://schemas.microsoft.com/office/powerpoint/2010/main" val="224082280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2048" y="1556792"/>
            <a:ext cx="8136903" cy="369332"/>
          </a:xfrm>
          <a:prstGeom prst="rect">
            <a:avLst/>
          </a:prstGeom>
          <a:noFill/>
        </p:spPr>
        <p:txBody>
          <a:bodyPr wrap="square" rtlCol="0">
            <a:spAutoFit/>
          </a:bodyPr>
          <a:lstStyle/>
          <a:p>
            <a:pPr algn="ctr"/>
            <a:r>
              <a:rPr lang="en-NZ" dirty="0" smtClean="0">
                <a:solidFill>
                  <a:schemeClr val="bg1"/>
                </a:solidFill>
              </a:rPr>
              <a:t>The game can be played in one of three modes, represented by these labels:</a:t>
            </a:r>
            <a:endParaRPr lang="en-NZ" dirty="0">
              <a:solidFill>
                <a:schemeClr val="bg1"/>
              </a:solidFill>
            </a:endParaRPr>
          </a:p>
        </p:txBody>
      </p:sp>
      <p:sp>
        <p:nvSpPr>
          <p:cNvPr id="2" name="Title 1"/>
          <p:cNvSpPr>
            <a:spLocks noGrp="1"/>
          </p:cNvSpPr>
          <p:nvPr>
            <p:ph type="title"/>
          </p:nvPr>
        </p:nvSpPr>
        <p:spPr>
          <a:xfrm>
            <a:off x="457200" y="404664"/>
            <a:ext cx="8229600" cy="782960"/>
          </a:xfrm>
        </p:spPr>
        <p:txBody>
          <a:bodyPr>
            <a:noAutofit/>
          </a:bodyPr>
          <a:lstStyle/>
          <a:p>
            <a:r>
              <a:rPr lang="en-US" sz="4800" dirty="0" smtClean="0"/>
              <a:t>Modes of Play</a:t>
            </a:r>
            <a:endParaRPr lang="en-US" sz="4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7784" y="4101366"/>
            <a:ext cx="1224136" cy="71407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7784" y="2332024"/>
            <a:ext cx="1224136" cy="714078"/>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7784" y="3215977"/>
            <a:ext cx="1224136" cy="714078"/>
          </a:xfrm>
          <a:prstGeom prst="rect">
            <a:avLst/>
          </a:prstGeom>
        </p:spPr>
      </p:pic>
      <p:sp>
        <p:nvSpPr>
          <p:cNvPr id="7" name="TextBox 6"/>
          <p:cNvSpPr txBox="1"/>
          <p:nvPr/>
        </p:nvSpPr>
        <p:spPr>
          <a:xfrm>
            <a:off x="4139952" y="2427453"/>
            <a:ext cx="2758319" cy="523220"/>
          </a:xfrm>
          <a:prstGeom prst="rect">
            <a:avLst/>
          </a:prstGeom>
          <a:noFill/>
        </p:spPr>
        <p:txBody>
          <a:bodyPr wrap="square" rtlCol="0">
            <a:spAutoFit/>
          </a:bodyPr>
          <a:lstStyle/>
          <a:p>
            <a:r>
              <a:rPr lang="en-NZ" sz="2800" dirty="0" smtClean="0">
                <a:solidFill>
                  <a:schemeClr val="bg1"/>
                </a:solidFill>
              </a:rPr>
              <a:t>Quick Play</a:t>
            </a:r>
            <a:endParaRPr lang="en-NZ" sz="2800" dirty="0">
              <a:solidFill>
                <a:schemeClr val="bg1"/>
              </a:solidFill>
            </a:endParaRPr>
          </a:p>
        </p:txBody>
      </p:sp>
      <p:sp>
        <p:nvSpPr>
          <p:cNvPr id="8" name="TextBox 7"/>
          <p:cNvSpPr txBox="1"/>
          <p:nvPr/>
        </p:nvSpPr>
        <p:spPr>
          <a:xfrm>
            <a:off x="4168532" y="3311406"/>
            <a:ext cx="2758319" cy="523220"/>
          </a:xfrm>
          <a:prstGeom prst="rect">
            <a:avLst/>
          </a:prstGeom>
          <a:noFill/>
        </p:spPr>
        <p:txBody>
          <a:bodyPr wrap="square" rtlCol="0">
            <a:spAutoFit/>
          </a:bodyPr>
          <a:lstStyle/>
          <a:p>
            <a:r>
              <a:rPr lang="en-NZ" sz="2800" dirty="0" smtClean="0">
                <a:solidFill>
                  <a:schemeClr val="bg1"/>
                </a:solidFill>
              </a:rPr>
              <a:t>Standard</a:t>
            </a:r>
            <a:endParaRPr lang="en-NZ" sz="2800" dirty="0">
              <a:solidFill>
                <a:schemeClr val="bg1"/>
              </a:solidFill>
            </a:endParaRPr>
          </a:p>
        </p:txBody>
      </p:sp>
      <p:sp>
        <p:nvSpPr>
          <p:cNvPr id="9" name="TextBox 8"/>
          <p:cNvSpPr txBox="1"/>
          <p:nvPr/>
        </p:nvSpPr>
        <p:spPr>
          <a:xfrm>
            <a:off x="4154056" y="4196795"/>
            <a:ext cx="2758319" cy="523220"/>
          </a:xfrm>
          <a:prstGeom prst="rect">
            <a:avLst/>
          </a:prstGeom>
          <a:noFill/>
        </p:spPr>
        <p:txBody>
          <a:bodyPr wrap="square" rtlCol="0">
            <a:spAutoFit/>
          </a:bodyPr>
          <a:lstStyle/>
          <a:p>
            <a:r>
              <a:rPr lang="en-NZ" sz="2800" dirty="0" smtClean="0">
                <a:solidFill>
                  <a:schemeClr val="bg1"/>
                </a:solidFill>
              </a:rPr>
              <a:t>Advanced</a:t>
            </a:r>
            <a:endParaRPr lang="en-NZ" sz="2800" dirty="0">
              <a:solidFill>
                <a:schemeClr val="bg1"/>
              </a:solidFill>
            </a:endParaRPr>
          </a:p>
        </p:txBody>
      </p:sp>
      <p:sp>
        <p:nvSpPr>
          <p:cNvPr id="10" name="TextBox 9"/>
          <p:cNvSpPr txBox="1"/>
          <p:nvPr/>
        </p:nvSpPr>
        <p:spPr>
          <a:xfrm>
            <a:off x="940099" y="5291916"/>
            <a:ext cx="7200799" cy="1077218"/>
          </a:xfrm>
          <a:prstGeom prst="rect">
            <a:avLst/>
          </a:prstGeom>
          <a:noFill/>
        </p:spPr>
        <p:txBody>
          <a:bodyPr wrap="square" rtlCol="0">
            <a:spAutoFit/>
          </a:bodyPr>
          <a:lstStyle/>
          <a:p>
            <a:pPr algn="ctr">
              <a:spcBef>
                <a:spcPts val="1200"/>
              </a:spcBef>
            </a:pPr>
            <a:r>
              <a:rPr lang="en-NZ" dirty="0" smtClean="0">
                <a:solidFill>
                  <a:schemeClr val="bg1"/>
                </a:solidFill>
              </a:rPr>
              <a:t>Your Facilitator will tell you which of these modes you are playing in now.</a:t>
            </a:r>
          </a:p>
          <a:p>
            <a:pPr algn="ctr">
              <a:spcBef>
                <a:spcPts val="1200"/>
              </a:spcBef>
            </a:pPr>
            <a:r>
              <a:rPr lang="en-NZ" dirty="0" smtClean="0">
                <a:solidFill>
                  <a:schemeClr val="bg1"/>
                </a:solidFill>
              </a:rPr>
              <a:t>If you see a label in the game, the labelled item is only used in the indicated mode. If there is no label, the item is used in all modes.</a:t>
            </a:r>
            <a:endParaRPr lang="en-NZ" dirty="0">
              <a:solidFill>
                <a:schemeClr val="bg1"/>
              </a:solidFill>
            </a:endParaRPr>
          </a:p>
        </p:txBody>
      </p:sp>
    </p:spTree>
    <p:extLst>
      <p:ext uri="{BB962C8B-B14F-4D97-AF65-F5344CB8AC3E}">
        <p14:creationId xmlns:p14="http://schemas.microsoft.com/office/powerpoint/2010/main" val="10562704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43608" y="3356992"/>
            <a:ext cx="7056783" cy="1938992"/>
          </a:xfrm>
          <a:prstGeom prst="rect">
            <a:avLst/>
          </a:prstGeom>
          <a:noFill/>
        </p:spPr>
        <p:txBody>
          <a:bodyPr wrap="square" rtlCol="0">
            <a:spAutoFit/>
          </a:bodyPr>
          <a:lstStyle/>
          <a:p>
            <a:pPr algn="ctr"/>
            <a:r>
              <a:rPr lang="en-NZ" sz="2000" dirty="0" smtClean="0">
                <a:solidFill>
                  <a:schemeClr val="bg1"/>
                </a:solidFill>
              </a:rPr>
              <a:t>We are now going to step through Day 9.</a:t>
            </a:r>
          </a:p>
          <a:p>
            <a:pPr algn="ctr"/>
            <a:endParaRPr lang="en-NZ" sz="2000" dirty="0" smtClean="0">
              <a:solidFill>
                <a:schemeClr val="bg1"/>
              </a:solidFill>
            </a:endParaRPr>
          </a:p>
          <a:p>
            <a:pPr algn="ctr"/>
            <a:r>
              <a:rPr lang="en-NZ" sz="2000" dirty="0" smtClean="0">
                <a:solidFill>
                  <a:schemeClr val="bg1"/>
                </a:solidFill>
              </a:rPr>
              <a:t>All of the decisions will be made for you, and you will follow along.</a:t>
            </a:r>
          </a:p>
          <a:p>
            <a:pPr algn="ctr"/>
            <a:endParaRPr lang="en-NZ" sz="2000" dirty="0" smtClean="0">
              <a:solidFill>
                <a:schemeClr val="bg1"/>
              </a:solidFill>
            </a:endParaRPr>
          </a:p>
          <a:p>
            <a:pPr algn="ctr"/>
            <a:r>
              <a:rPr lang="en-NZ" sz="2000" dirty="0" smtClean="0">
                <a:solidFill>
                  <a:schemeClr val="bg1"/>
                </a:solidFill>
              </a:rPr>
              <a:t>After Day 9, you will understand how to play, and you will make all further decisions yourselves.</a:t>
            </a:r>
            <a:endParaRPr lang="en-NZ" sz="2000" dirty="0">
              <a:solidFill>
                <a:schemeClr val="bg1"/>
              </a:solidFill>
            </a:endParaRPr>
          </a:p>
        </p:txBody>
      </p:sp>
      <p:sp>
        <p:nvSpPr>
          <p:cNvPr id="2" name="Title 1"/>
          <p:cNvSpPr>
            <a:spLocks noGrp="1"/>
          </p:cNvSpPr>
          <p:nvPr>
            <p:ph type="title"/>
          </p:nvPr>
        </p:nvSpPr>
        <p:spPr>
          <a:xfrm>
            <a:off x="457200" y="1556792"/>
            <a:ext cx="8229600" cy="782960"/>
          </a:xfrm>
        </p:spPr>
        <p:txBody>
          <a:bodyPr>
            <a:noAutofit/>
          </a:bodyPr>
          <a:lstStyle/>
          <a:p>
            <a:r>
              <a:rPr lang="en-US" sz="8000" dirty="0" smtClean="0"/>
              <a:t>Day 9</a:t>
            </a:r>
            <a:endParaRPr lang="en-US" sz="8000" dirty="0"/>
          </a:p>
        </p:txBody>
      </p:sp>
    </p:spTree>
    <p:extLst>
      <p:ext uri="{BB962C8B-B14F-4D97-AF65-F5344CB8AC3E}">
        <p14:creationId xmlns:p14="http://schemas.microsoft.com/office/powerpoint/2010/main" val="27992794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3140968"/>
            <a:ext cx="8136903" cy="1323439"/>
          </a:xfrm>
          <a:prstGeom prst="rect">
            <a:avLst/>
          </a:prstGeom>
          <a:noFill/>
        </p:spPr>
        <p:txBody>
          <a:bodyPr wrap="square" rtlCol="0">
            <a:spAutoFit/>
          </a:bodyPr>
          <a:lstStyle/>
          <a:p>
            <a:pPr algn="ctr"/>
            <a:r>
              <a:rPr lang="en-NZ" sz="2000" dirty="0" smtClean="0">
                <a:solidFill>
                  <a:schemeClr val="bg1"/>
                </a:solidFill>
              </a:rPr>
              <a:t>We are going to follow the steps on the Daily Steps Guide.</a:t>
            </a:r>
          </a:p>
          <a:p>
            <a:pPr algn="ctr"/>
            <a:endParaRPr lang="en-NZ" sz="2000" dirty="0">
              <a:solidFill>
                <a:schemeClr val="bg1"/>
              </a:solidFill>
            </a:endParaRPr>
          </a:p>
          <a:p>
            <a:pPr algn="ctr"/>
            <a:r>
              <a:rPr lang="en-NZ" sz="2000" dirty="0" smtClean="0">
                <a:solidFill>
                  <a:schemeClr val="bg1"/>
                </a:solidFill>
              </a:rPr>
              <a:t>Project Managers: ensure that you are using the correct side of the Daily Steps Guide for the mode you are playing in (</a:t>
            </a:r>
            <a:r>
              <a:rPr lang="en-NZ" sz="2000" dirty="0" err="1" smtClean="0">
                <a:solidFill>
                  <a:schemeClr val="bg1"/>
                </a:solidFill>
              </a:rPr>
              <a:t>Std</a:t>
            </a:r>
            <a:r>
              <a:rPr lang="en-NZ" sz="2000" dirty="0" smtClean="0">
                <a:solidFill>
                  <a:schemeClr val="bg1"/>
                </a:solidFill>
              </a:rPr>
              <a:t> / </a:t>
            </a:r>
            <a:r>
              <a:rPr lang="en-NZ" sz="2000" dirty="0" err="1" smtClean="0">
                <a:solidFill>
                  <a:schemeClr val="bg1"/>
                </a:solidFill>
              </a:rPr>
              <a:t>Adv</a:t>
            </a:r>
            <a:r>
              <a:rPr lang="en-NZ" sz="2000" dirty="0" smtClean="0">
                <a:solidFill>
                  <a:schemeClr val="bg1"/>
                </a:solidFill>
              </a:rPr>
              <a:t>, not QP)</a:t>
            </a:r>
            <a:endParaRPr lang="en-NZ" sz="2000" dirty="0">
              <a:solidFill>
                <a:schemeClr val="bg1"/>
              </a:solidFill>
            </a:endParaRPr>
          </a:p>
        </p:txBody>
      </p:sp>
      <p:sp>
        <p:nvSpPr>
          <p:cNvPr id="2" name="Title 1"/>
          <p:cNvSpPr>
            <a:spLocks noGrp="1"/>
          </p:cNvSpPr>
          <p:nvPr>
            <p:ph type="title"/>
          </p:nvPr>
        </p:nvSpPr>
        <p:spPr>
          <a:xfrm>
            <a:off x="457200" y="1556792"/>
            <a:ext cx="8229600" cy="782960"/>
          </a:xfrm>
        </p:spPr>
        <p:txBody>
          <a:bodyPr>
            <a:noAutofit/>
          </a:bodyPr>
          <a:lstStyle/>
          <a:p>
            <a:r>
              <a:rPr lang="en-US" sz="4800" dirty="0" smtClean="0"/>
              <a:t>Daily Steps Guide</a:t>
            </a:r>
            <a:endParaRPr lang="en-US" sz="4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5301208"/>
            <a:ext cx="7619144" cy="11776212"/>
          </a:xfrm>
          <a:prstGeom prst="rect">
            <a:avLst/>
          </a:prstGeom>
        </p:spPr>
      </p:pic>
      <p:sp>
        <p:nvSpPr>
          <p:cNvPr id="5" name="Oval 4"/>
          <p:cNvSpPr/>
          <p:nvPr/>
        </p:nvSpPr>
        <p:spPr>
          <a:xfrm>
            <a:off x="4860032" y="5445224"/>
            <a:ext cx="3240360" cy="936104"/>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24662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5"/>
                                        </p:tgtEl>
                                        <p:attrNameLst>
                                          <p:attrName>style.visibility</p:attrName>
                                        </p:attrNameLst>
                                      </p:cBhvr>
                                      <p:to>
                                        <p:strVal val="visible"/>
                                      </p:to>
                                    </p:set>
                                    <p:animEffect transition="in" filter="wedge">
                                      <p:cBhvr>
                                        <p:cTn id="7"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16632"/>
            <a:ext cx="7619144" cy="11776212"/>
          </a:xfrm>
          <a:prstGeom prst="rect">
            <a:avLst/>
          </a:prstGeom>
        </p:spPr>
      </p:pic>
      <p:sp>
        <p:nvSpPr>
          <p:cNvPr id="5" name="Rounded Rectangle 4"/>
          <p:cNvSpPr/>
          <p:nvPr/>
        </p:nvSpPr>
        <p:spPr>
          <a:xfrm>
            <a:off x="1403648" y="1052736"/>
            <a:ext cx="6624736" cy="1440160"/>
          </a:xfrm>
          <a:prstGeom prst="roundRect">
            <a:avLst/>
          </a:prstGeom>
          <a:solidFill>
            <a:srgbClr val="FFC000">
              <a:alpha val="12000"/>
            </a:srgb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5253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2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0320"/>
            <a:ext cx="10518956" cy="5185587"/>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405" y="2132636"/>
            <a:ext cx="811977" cy="545165"/>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2132636"/>
            <a:ext cx="811977" cy="545165"/>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3136" y="2126054"/>
            <a:ext cx="811977" cy="545165"/>
          </a:xfrm>
          <a:prstGeom prst="rect">
            <a:avLst/>
          </a:prstGeom>
        </p:spPr>
      </p:pic>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528" y="2126054"/>
            <a:ext cx="811977" cy="545165"/>
          </a:xfrm>
          <a:prstGeom prst="rect">
            <a:avLst/>
          </a:prstGeom>
        </p:spPr>
      </p:pic>
      <p:pic>
        <p:nvPicPr>
          <p:cNvPr id="10" name="Picture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11" name="Picture 1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pic>
        <p:nvPicPr>
          <p:cNvPr id="12" name="Picture 1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8144" y="2145572"/>
            <a:ext cx="810341" cy="544067"/>
          </a:xfrm>
          <a:prstGeom prst="rect">
            <a:avLst/>
          </a:prstGeom>
        </p:spPr>
      </p:pic>
      <p:pic>
        <p:nvPicPr>
          <p:cNvPr id="13" name="Picture 1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49064" y="2786397"/>
            <a:ext cx="810341" cy="544067"/>
          </a:xfrm>
          <a:prstGeom prst="rect">
            <a:avLst/>
          </a:prstGeom>
        </p:spPr>
      </p:pic>
      <p:pic>
        <p:nvPicPr>
          <p:cNvPr id="14" name="Picture 1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42228" y="3395563"/>
            <a:ext cx="810341" cy="544067"/>
          </a:xfrm>
          <a:prstGeom prst="rect">
            <a:avLst/>
          </a:prstGeom>
        </p:spPr>
      </p:pic>
      <p:sp>
        <p:nvSpPr>
          <p:cNvPr id="23" name="TextBox 22"/>
          <p:cNvSpPr txBox="1"/>
          <p:nvPr/>
        </p:nvSpPr>
        <p:spPr>
          <a:xfrm>
            <a:off x="107505" y="5787261"/>
            <a:ext cx="8928991" cy="954107"/>
          </a:xfrm>
          <a:prstGeom prst="rect">
            <a:avLst/>
          </a:prstGeom>
          <a:noFill/>
        </p:spPr>
        <p:txBody>
          <a:bodyPr wrap="square" rtlCol="0">
            <a:spAutoFit/>
          </a:bodyPr>
          <a:lstStyle/>
          <a:p>
            <a:r>
              <a:rPr lang="en-NZ" sz="1400" dirty="0" smtClean="0">
                <a:solidFill>
                  <a:schemeClr val="bg1"/>
                </a:solidFill>
              </a:rPr>
              <a:t>Although ticket S2 </a:t>
            </a:r>
            <a:r>
              <a:rPr lang="en-NZ" sz="1400" dirty="0">
                <a:solidFill>
                  <a:schemeClr val="bg1"/>
                </a:solidFill>
              </a:rPr>
              <a:t>has a low market value estimate, it has very little work remaining, so will leave S2 at the top of the Test column.</a:t>
            </a:r>
          </a:p>
          <a:p>
            <a:r>
              <a:rPr lang="en-NZ" sz="1400" dirty="0" smtClean="0">
                <a:solidFill>
                  <a:schemeClr val="bg1"/>
                </a:solidFill>
              </a:rPr>
              <a:t>Ticket S4 has a higher value estimate, and less work remaining than S3, so we will prioritise it above S3.</a:t>
            </a:r>
          </a:p>
          <a:p>
            <a:r>
              <a:rPr lang="en-NZ" sz="1400" dirty="0" smtClean="0">
                <a:solidFill>
                  <a:schemeClr val="bg1"/>
                </a:solidFill>
              </a:rPr>
              <a:t>We will leave all other tickets as they are.</a:t>
            </a:r>
            <a:endParaRPr lang="en-NZ" sz="1400" dirty="0">
              <a:solidFill>
                <a:schemeClr val="bg1"/>
              </a:solidFill>
            </a:endParaRPr>
          </a:p>
        </p:txBody>
      </p:sp>
      <p:sp>
        <p:nvSpPr>
          <p:cNvPr id="25" name="Title 1"/>
          <p:cNvSpPr>
            <a:spLocks noGrp="1"/>
          </p:cNvSpPr>
          <p:nvPr>
            <p:ph type="title"/>
          </p:nvPr>
        </p:nvSpPr>
        <p:spPr>
          <a:xfrm>
            <a:off x="35496" y="0"/>
            <a:ext cx="8784976" cy="540320"/>
          </a:xfrm>
        </p:spPr>
        <p:txBody>
          <a:bodyPr>
            <a:normAutofit/>
          </a:bodyPr>
          <a:lstStyle/>
          <a:p>
            <a:pPr algn="l"/>
            <a:r>
              <a:rPr lang="en-US" sz="1800" dirty="0">
                <a:latin typeface="+mn-lt"/>
              </a:rPr>
              <a:t>Step 1: Standup Meeting – Sort Tickets in Priority Work Order within each Column</a:t>
            </a:r>
          </a:p>
        </p:txBody>
      </p:sp>
      <p:sp>
        <p:nvSpPr>
          <p:cNvPr id="26" name="Oval 25"/>
          <p:cNvSpPr/>
          <p:nvPr/>
        </p:nvSpPr>
        <p:spPr>
          <a:xfrm>
            <a:off x="5027796" y="2677802"/>
            <a:ext cx="2445315" cy="1399270"/>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6530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edge">
                                      <p:cBhvr>
                                        <p:cTn id="7" dur="200"/>
                                        <p:tgtEl>
                                          <p:spTgt spid="26"/>
                                        </p:tgtEl>
                                      </p:cBhvr>
                                    </p:animEffect>
                                  </p:childTnLst>
                                </p:cTn>
                              </p:par>
                            </p:childTnLst>
                          </p:cTn>
                        </p:par>
                        <p:par>
                          <p:cTn id="8" fill="hold">
                            <p:stCondLst>
                              <p:cond delay="200"/>
                            </p:stCondLst>
                            <p:childTnLst>
                              <p:par>
                                <p:cTn id="9" presetID="1" presetClass="path" presetSubtype="0" accel="50000" decel="50000" fill="hold" nodeType="afterEffect">
                                  <p:stCondLst>
                                    <p:cond delay="0"/>
                                  </p:stCondLst>
                                  <p:childTnLst>
                                    <p:animMotion origin="layout" path="M -0.0007 -0.00439 C 0.03594 -0.00439 0.0658 0.0169 0.0658 0.04398 C 0.0658 0.07061 0.03594 0.09329 -0.0007 0.09329 " pathEditMode="relative" rAng="0" ptsTypes="fff">
                                      <p:cBhvr>
                                        <p:cTn id="10" dur="1000" fill="hold"/>
                                        <p:tgtEl>
                                          <p:spTgt spid="13"/>
                                        </p:tgtEl>
                                        <p:attrNameLst>
                                          <p:attrName>ppt_x</p:attrName>
                                          <p:attrName>ppt_y</p:attrName>
                                        </p:attrNameLst>
                                      </p:cBhvr>
                                      <p:rCtr x="3316" y="4884"/>
                                    </p:animMotion>
                                  </p:childTnLst>
                                </p:cTn>
                              </p:par>
                              <p:par>
                                <p:cTn id="11" presetID="1" presetClass="path" presetSubtype="0" accel="50000" decel="50000" fill="hold" nodeType="withEffect">
                                  <p:stCondLst>
                                    <p:cond delay="0"/>
                                  </p:stCondLst>
                                  <p:childTnLst>
                                    <p:animMotion origin="layout" path="M 2.77778E-7 0.0044 C -0.03733 0.0044 -0.06753 -0.01805 -0.06753 -0.04467 C -0.06753 -0.07153 -0.03733 -0.09328 2.77778E-7 -0.09328 " pathEditMode="relative" rAng="0" ptsTypes="fff">
                                      <p:cBhvr>
                                        <p:cTn id="12" dur="1000" fill="hold"/>
                                        <p:tgtEl>
                                          <p:spTgt spid="14"/>
                                        </p:tgtEl>
                                        <p:attrNameLst>
                                          <p:attrName>ppt_x</p:attrName>
                                          <p:attrName>ppt_y</p:attrName>
                                        </p:attrNameLst>
                                      </p:cBhvr>
                                      <p:rCtr x="-3385" y="-4884"/>
                                    </p:animMotion>
                                  </p:childTnLst>
                                </p:cTn>
                              </p:par>
                            </p:childTnLst>
                          </p:cTn>
                        </p:par>
                        <p:par>
                          <p:cTn id="13" fill="hold">
                            <p:stCondLst>
                              <p:cond delay="1200"/>
                            </p:stCondLst>
                            <p:childTnLst>
                              <p:par>
                                <p:cTn id="14" presetID="1"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0320"/>
            <a:ext cx="10518956" cy="5185587"/>
          </a:xfrm>
          <a:prstGeom prst="rect">
            <a:avLst/>
          </a:prstGeom>
        </p:spPr>
      </p:pic>
      <p:sp>
        <p:nvSpPr>
          <p:cNvPr id="23" name="TextBox 22"/>
          <p:cNvSpPr txBox="1"/>
          <p:nvPr/>
        </p:nvSpPr>
        <p:spPr>
          <a:xfrm>
            <a:off x="107505" y="5877272"/>
            <a:ext cx="8352927" cy="738664"/>
          </a:xfrm>
          <a:prstGeom prst="rect">
            <a:avLst/>
          </a:prstGeom>
          <a:noFill/>
        </p:spPr>
        <p:txBody>
          <a:bodyPr wrap="square" rtlCol="0">
            <a:spAutoFit/>
          </a:bodyPr>
          <a:lstStyle/>
          <a:p>
            <a:r>
              <a:rPr lang="en-NZ" sz="1400" dirty="0" smtClean="0">
                <a:solidFill>
                  <a:schemeClr val="bg1"/>
                </a:solidFill>
              </a:rPr>
              <a:t>There is enough work in each specialization, so we will assign each die to work in its usual place.</a:t>
            </a:r>
          </a:p>
          <a:p>
            <a:r>
              <a:rPr lang="en-NZ" sz="1400" dirty="0" smtClean="0">
                <a:solidFill>
                  <a:schemeClr val="bg1"/>
                </a:solidFill>
              </a:rPr>
              <a:t>Place the dice with the big red numbers above the Analysis columns, the blue dice above Development, and the green above Test.</a:t>
            </a:r>
            <a:endParaRPr lang="en-NZ" sz="1400" dirty="0">
              <a:solidFill>
                <a:schemeClr val="bg1"/>
              </a:solidFill>
            </a:endParaRPr>
          </a:p>
        </p:txBody>
      </p:sp>
      <p:sp>
        <p:nvSpPr>
          <p:cNvPr id="25" name="Title 1"/>
          <p:cNvSpPr>
            <a:spLocks noGrp="1"/>
          </p:cNvSpPr>
          <p:nvPr>
            <p:ph type="title" idx="4294967295"/>
          </p:nvPr>
        </p:nvSpPr>
        <p:spPr>
          <a:xfrm>
            <a:off x="0" y="0"/>
            <a:ext cx="1752600" cy="539750"/>
          </a:xfrm>
        </p:spPr>
        <p:txBody>
          <a:bodyPr>
            <a:noAutofit/>
          </a:bodyPr>
          <a:lstStyle/>
          <a:p>
            <a:pPr algn="l"/>
            <a:r>
              <a:rPr lang="en-US" sz="1600" dirty="0" smtClean="0"/>
              <a:t>Step 1: Declare Dice Assignment</a:t>
            </a:r>
            <a:endParaRPr lang="en-US" sz="1600" dirty="0"/>
          </a:p>
        </p:txBody>
      </p:sp>
      <p:pic>
        <p:nvPicPr>
          <p:cNvPr id="33" name="Picture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405" y="2132636"/>
            <a:ext cx="811977" cy="545165"/>
          </a:xfrm>
          <a:prstGeom prst="rect">
            <a:avLst/>
          </a:prstGeom>
        </p:spPr>
      </p:pic>
      <p:pic>
        <p:nvPicPr>
          <p:cNvPr id="34" name="Picture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2132636"/>
            <a:ext cx="811977" cy="545165"/>
          </a:xfrm>
          <a:prstGeom prst="rect">
            <a:avLst/>
          </a:prstGeom>
        </p:spPr>
      </p:pic>
      <p:pic>
        <p:nvPicPr>
          <p:cNvPr id="35" name="Picture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36" name="Picture 3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37" name="Picture 3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3136" y="2126054"/>
            <a:ext cx="811977" cy="545165"/>
          </a:xfrm>
          <a:prstGeom prst="rect">
            <a:avLst/>
          </a:prstGeom>
        </p:spPr>
      </p:pic>
      <p:pic>
        <p:nvPicPr>
          <p:cNvPr id="38" name="Picture 3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39" name="Picture 3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528" y="2126054"/>
            <a:ext cx="811977" cy="545165"/>
          </a:xfrm>
          <a:prstGeom prst="rect">
            <a:avLst/>
          </a:prstGeom>
        </p:spPr>
      </p:pic>
      <p:pic>
        <p:nvPicPr>
          <p:cNvPr id="40" name="Picture 3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1" name="Picture 4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pic>
        <p:nvPicPr>
          <p:cNvPr id="42" name="Picture 4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8144" y="2145572"/>
            <a:ext cx="810341" cy="544067"/>
          </a:xfrm>
          <a:prstGeom prst="rect">
            <a:avLst/>
          </a:prstGeom>
        </p:spPr>
      </p:pic>
      <p:pic>
        <p:nvPicPr>
          <p:cNvPr id="44" name="Picture 4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45086" y="2754053"/>
            <a:ext cx="810341" cy="544067"/>
          </a:xfrm>
          <a:prstGeom prst="rect">
            <a:avLst/>
          </a:prstGeom>
        </p:spPr>
      </p:pic>
      <p:pic>
        <p:nvPicPr>
          <p:cNvPr id="47" name="Picture 4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42227" y="3427336"/>
            <a:ext cx="810341" cy="544067"/>
          </a:xfrm>
          <a:prstGeom prst="rect">
            <a:avLst/>
          </a:prstGeom>
        </p:spPr>
      </p:pic>
      <p:grpSp>
        <p:nvGrpSpPr>
          <p:cNvPr id="32" name="Group 31"/>
          <p:cNvGrpSpPr/>
          <p:nvPr/>
        </p:nvGrpSpPr>
        <p:grpSpPr>
          <a:xfrm>
            <a:off x="3933790" y="188810"/>
            <a:ext cx="1427706" cy="478853"/>
            <a:chOff x="4249034" y="1191491"/>
            <a:chExt cx="1089574" cy="376588"/>
          </a:xfrm>
        </p:grpSpPr>
        <p:pic>
          <p:nvPicPr>
            <p:cNvPr id="43" name="Picture 42"/>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0160000">
              <a:off x="4249034" y="1251484"/>
              <a:ext cx="280093" cy="280093"/>
            </a:xfrm>
            <a:prstGeom prst="rect">
              <a:avLst/>
            </a:prstGeom>
            <a:effectLst>
              <a:outerShdw blurRad="88900" dist="50800" dir="5400000" algn="ctr" rotWithShape="0">
                <a:schemeClr val="tx1">
                  <a:lumMod val="95000"/>
                  <a:lumOff val="5000"/>
                  <a:alpha val="94000"/>
                </a:schemeClr>
              </a:outerShdw>
            </a:effectLst>
          </p:spPr>
        </p:pic>
        <p:pic>
          <p:nvPicPr>
            <p:cNvPr id="45" name="Picture 4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1680000">
              <a:off x="4669293" y="1191491"/>
              <a:ext cx="280093" cy="280093"/>
            </a:xfrm>
            <a:prstGeom prst="rect">
              <a:avLst/>
            </a:prstGeom>
            <a:effectLst>
              <a:outerShdw blurRad="88900" dist="50800" dir="5400000" algn="ctr" rotWithShape="0">
                <a:schemeClr val="tx1">
                  <a:lumMod val="95000"/>
                  <a:lumOff val="5000"/>
                  <a:alpha val="94000"/>
                </a:schemeClr>
              </a:outerShdw>
            </a:effectLst>
          </p:spPr>
        </p:pic>
        <p:pic>
          <p:nvPicPr>
            <p:cNvPr id="46" name="Picture 45"/>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20400000">
              <a:off x="5058515" y="1287986"/>
              <a:ext cx="280093" cy="280093"/>
            </a:xfrm>
            <a:prstGeom prst="rect">
              <a:avLst/>
            </a:prstGeom>
            <a:effectLst>
              <a:outerShdw blurRad="88900" dist="50800" dir="5400000" algn="ctr" rotWithShape="0">
                <a:schemeClr val="tx1">
                  <a:lumMod val="95000"/>
                  <a:lumOff val="5000"/>
                  <a:alpha val="94000"/>
                </a:schemeClr>
              </a:outerShdw>
            </a:effectLst>
          </p:spPr>
        </p:pic>
      </p:grpSp>
      <p:grpSp>
        <p:nvGrpSpPr>
          <p:cNvPr id="48" name="Group 47"/>
          <p:cNvGrpSpPr/>
          <p:nvPr/>
        </p:nvGrpSpPr>
        <p:grpSpPr>
          <a:xfrm>
            <a:off x="1883607" y="156292"/>
            <a:ext cx="841299" cy="399034"/>
            <a:chOff x="3468308" y="1195741"/>
            <a:chExt cx="642049" cy="313815"/>
          </a:xfrm>
        </p:grpSpPr>
        <p:pic>
          <p:nvPicPr>
            <p:cNvPr id="49" name="Picture 4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1620000">
              <a:off x="3468308" y="1195741"/>
              <a:ext cx="280808" cy="280808"/>
            </a:xfrm>
            <a:prstGeom prst="rect">
              <a:avLst/>
            </a:prstGeom>
            <a:effectLst>
              <a:outerShdw blurRad="88900" dist="50800" dir="5400000" algn="ctr" rotWithShape="0">
                <a:schemeClr val="tx1">
                  <a:lumMod val="95000"/>
                  <a:lumOff val="5000"/>
                  <a:alpha val="94000"/>
                </a:schemeClr>
              </a:outerShdw>
            </a:effectLst>
          </p:spPr>
        </p:pic>
        <p:pic>
          <p:nvPicPr>
            <p:cNvPr id="50" name="Picture 4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915285">
              <a:off x="3829549" y="1228748"/>
              <a:ext cx="280808" cy="280808"/>
            </a:xfrm>
            <a:prstGeom prst="rect">
              <a:avLst/>
            </a:prstGeom>
            <a:effectLst>
              <a:outerShdw blurRad="88900" dist="50800" dir="5400000" algn="ctr" rotWithShape="0">
                <a:schemeClr val="tx1">
                  <a:lumMod val="95000"/>
                  <a:lumOff val="5000"/>
                  <a:alpha val="94000"/>
                </a:schemeClr>
              </a:outerShdw>
            </a:effectLst>
          </p:spPr>
        </p:pic>
      </p:grpSp>
      <p:grpSp>
        <p:nvGrpSpPr>
          <p:cNvPr id="51" name="Group 50"/>
          <p:cNvGrpSpPr/>
          <p:nvPr/>
        </p:nvGrpSpPr>
        <p:grpSpPr>
          <a:xfrm>
            <a:off x="5766552" y="156146"/>
            <a:ext cx="799187" cy="511245"/>
            <a:chOff x="5284981" y="1189563"/>
            <a:chExt cx="609911" cy="402062"/>
          </a:xfrm>
        </p:grpSpPr>
        <p:pic>
          <p:nvPicPr>
            <p:cNvPr id="52" name="Picture 5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500000">
              <a:off x="5284981" y="1311532"/>
              <a:ext cx="280093" cy="280093"/>
            </a:xfrm>
            <a:prstGeom prst="rect">
              <a:avLst/>
            </a:prstGeom>
            <a:effectLst>
              <a:outerShdw blurRad="88900" dist="50800" dir="5400000" algn="ctr" rotWithShape="0">
                <a:schemeClr val="tx1">
                  <a:lumMod val="95000"/>
                  <a:lumOff val="5000"/>
                  <a:alpha val="94000"/>
                </a:schemeClr>
              </a:outerShdw>
            </a:effectLst>
          </p:spPr>
        </p:pic>
        <p:pic>
          <p:nvPicPr>
            <p:cNvPr id="53" name="Picture 52"/>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20284893">
              <a:off x="5614084" y="1189563"/>
              <a:ext cx="280808" cy="280808"/>
            </a:xfrm>
            <a:prstGeom prst="rect">
              <a:avLst/>
            </a:prstGeom>
            <a:effectLst>
              <a:outerShdw blurRad="88900" dist="50800" dir="5400000" algn="ctr" rotWithShape="0">
                <a:schemeClr val="tx1">
                  <a:lumMod val="95000"/>
                  <a:lumOff val="5000"/>
                  <a:alpha val="94000"/>
                </a:schemeClr>
              </a:outerShdw>
            </a:effectLst>
          </p:spPr>
        </p:pic>
      </p:grpSp>
    </p:spTree>
    <p:extLst>
      <p:ext uri="{BB962C8B-B14F-4D97-AF65-F5344CB8AC3E}">
        <p14:creationId xmlns:p14="http://schemas.microsoft.com/office/powerpoint/2010/main" val="2590797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200" fill="hold"/>
                                        <p:tgtEl>
                                          <p:spTgt spid="48"/>
                                        </p:tgtEl>
                                        <p:attrNameLst>
                                          <p:attrName>ppt_x</p:attrName>
                                        </p:attrNameLst>
                                      </p:cBhvr>
                                      <p:tavLst>
                                        <p:tav tm="0">
                                          <p:val>
                                            <p:strVal val="#ppt_x"/>
                                          </p:val>
                                        </p:tav>
                                        <p:tav tm="100000">
                                          <p:val>
                                            <p:strVal val="#ppt_x"/>
                                          </p:val>
                                        </p:tav>
                                      </p:tavLst>
                                    </p:anim>
                                    <p:anim calcmode="lin" valueType="num">
                                      <p:cBhvr additive="base">
                                        <p:cTn id="8" dur="200" fill="hold"/>
                                        <p:tgtEl>
                                          <p:spTgt spid="48"/>
                                        </p:tgtEl>
                                        <p:attrNameLst>
                                          <p:attrName>ppt_y</p:attrName>
                                        </p:attrNameLst>
                                      </p:cBhvr>
                                      <p:tavLst>
                                        <p:tav tm="0">
                                          <p:val>
                                            <p:strVal val="0-#ppt_h/2"/>
                                          </p:val>
                                        </p:tav>
                                        <p:tav tm="100000">
                                          <p:val>
                                            <p:strVal val="#ppt_y"/>
                                          </p:val>
                                        </p:tav>
                                      </p:tavLst>
                                    </p:anim>
                                  </p:childTnLst>
                                </p:cTn>
                              </p:par>
                            </p:childTnLst>
                          </p:cTn>
                        </p:par>
                        <p:par>
                          <p:cTn id="9" fill="hold">
                            <p:stCondLst>
                              <p:cond delay="200"/>
                            </p:stCondLst>
                            <p:childTnLst>
                              <p:par>
                                <p:cTn id="10" presetID="2" presetClass="entr" presetSubtype="1"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200" fill="hold"/>
                                        <p:tgtEl>
                                          <p:spTgt spid="32"/>
                                        </p:tgtEl>
                                        <p:attrNameLst>
                                          <p:attrName>ppt_x</p:attrName>
                                        </p:attrNameLst>
                                      </p:cBhvr>
                                      <p:tavLst>
                                        <p:tav tm="0">
                                          <p:val>
                                            <p:strVal val="#ppt_x"/>
                                          </p:val>
                                        </p:tav>
                                        <p:tav tm="100000">
                                          <p:val>
                                            <p:strVal val="#ppt_x"/>
                                          </p:val>
                                        </p:tav>
                                      </p:tavLst>
                                    </p:anim>
                                    <p:anim calcmode="lin" valueType="num">
                                      <p:cBhvr additive="base">
                                        <p:cTn id="13" dur="200" fill="hold"/>
                                        <p:tgtEl>
                                          <p:spTgt spid="32"/>
                                        </p:tgtEl>
                                        <p:attrNameLst>
                                          <p:attrName>ppt_y</p:attrName>
                                        </p:attrNameLst>
                                      </p:cBhvr>
                                      <p:tavLst>
                                        <p:tav tm="0">
                                          <p:val>
                                            <p:strVal val="0-#ppt_h/2"/>
                                          </p:val>
                                        </p:tav>
                                        <p:tav tm="100000">
                                          <p:val>
                                            <p:strVal val="#ppt_y"/>
                                          </p:val>
                                        </p:tav>
                                      </p:tavLst>
                                    </p:anim>
                                  </p:childTnLst>
                                </p:cTn>
                              </p:par>
                            </p:childTnLst>
                          </p:cTn>
                        </p:par>
                        <p:par>
                          <p:cTn id="14" fill="hold">
                            <p:stCondLst>
                              <p:cond delay="400"/>
                            </p:stCondLst>
                            <p:childTnLst>
                              <p:par>
                                <p:cTn id="15" presetID="2" presetClass="entr" presetSubtype="1"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200" fill="hold"/>
                                        <p:tgtEl>
                                          <p:spTgt spid="51"/>
                                        </p:tgtEl>
                                        <p:attrNameLst>
                                          <p:attrName>ppt_x</p:attrName>
                                        </p:attrNameLst>
                                      </p:cBhvr>
                                      <p:tavLst>
                                        <p:tav tm="0">
                                          <p:val>
                                            <p:strVal val="#ppt_x"/>
                                          </p:val>
                                        </p:tav>
                                        <p:tav tm="100000">
                                          <p:val>
                                            <p:strVal val="#ppt_x"/>
                                          </p:val>
                                        </p:tav>
                                      </p:tavLst>
                                    </p:anim>
                                    <p:anim calcmode="lin" valueType="num">
                                      <p:cBhvr additive="base">
                                        <p:cTn id="18" dur="2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16632"/>
            <a:ext cx="7619144" cy="11776212"/>
          </a:xfrm>
          <a:prstGeom prst="rect">
            <a:avLst/>
          </a:prstGeom>
        </p:spPr>
      </p:pic>
      <p:sp>
        <p:nvSpPr>
          <p:cNvPr id="6" name="Rounded Rectangle 5"/>
          <p:cNvSpPr/>
          <p:nvPr/>
        </p:nvSpPr>
        <p:spPr>
          <a:xfrm>
            <a:off x="1403648" y="1052736"/>
            <a:ext cx="6624736" cy="1440160"/>
          </a:xfrm>
          <a:prstGeom prst="roundRect">
            <a:avLst/>
          </a:prstGeom>
          <a:solidFill>
            <a:srgbClr val="FFC000">
              <a:alpha val="12000"/>
            </a:srgb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42400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5E-6 -3.33333E-6 L 0.00105 0.19723 " pathEditMode="relative" rAng="0" ptsTypes="AA">
                                      <p:cBhvr>
                                        <p:cTn id="6" dur="500" fill="hold"/>
                                        <p:tgtEl>
                                          <p:spTgt spid="6"/>
                                        </p:tgtEl>
                                        <p:attrNameLst>
                                          <p:attrName>ppt_x</p:attrName>
                                          <p:attrName>ppt_y</p:attrName>
                                        </p:attrNameLst>
                                      </p:cBhvr>
                                      <p:rCtr x="52" y="986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352927" cy="307777"/>
          </a:xfrm>
          <a:prstGeom prst="rect">
            <a:avLst/>
          </a:prstGeom>
          <a:noFill/>
        </p:spPr>
        <p:txBody>
          <a:bodyPr wrap="square" rtlCol="0">
            <a:spAutoFit/>
          </a:bodyPr>
          <a:lstStyle/>
          <a:p>
            <a:r>
              <a:rPr lang="en-NZ" sz="1400" dirty="0" smtClean="0">
                <a:solidFill>
                  <a:schemeClr val="bg1"/>
                </a:solidFill>
              </a:rPr>
              <a:t>The dice have been rolled for you. </a:t>
            </a:r>
            <a:r>
              <a:rPr lang="en-NZ" sz="1400" dirty="0" smtClean="0">
                <a:solidFill>
                  <a:srgbClr val="FF0000"/>
                </a:solidFill>
              </a:rPr>
              <a:t>Important:</a:t>
            </a:r>
            <a:r>
              <a:rPr lang="en-NZ" sz="1400" dirty="0" smtClean="0">
                <a:solidFill>
                  <a:schemeClr val="bg1"/>
                </a:solidFill>
              </a:rPr>
              <a:t> arrange your dice exactly like those shown above.</a:t>
            </a:r>
            <a:endParaRPr lang="en-NZ" sz="1400" dirty="0">
              <a:solidFill>
                <a:schemeClr val="bg1"/>
              </a:solidFill>
            </a:endParaRPr>
          </a:p>
        </p:txBody>
      </p:sp>
      <p:sp>
        <p:nvSpPr>
          <p:cNvPr id="25" name="Title 1"/>
          <p:cNvSpPr>
            <a:spLocks noGrp="1"/>
          </p:cNvSpPr>
          <p:nvPr>
            <p:ph type="title"/>
          </p:nvPr>
        </p:nvSpPr>
        <p:spPr>
          <a:xfrm>
            <a:off x="0" y="0"/>
            <a:ext cx="2078055" cy="548680"/>
          </a:xfrm>
        </p:spPr>
        <p:txBody>
          <a:bodyPr>
            <a:normAutofit/>
          </a:bodyPr>
          <a:lstStyle/>
          <a:p>
            <a:pPr algn="l"/>
            <a:r>
              <a:rPr lang="en-US" sz="2000" dirty="0" smtClean="0"/>
              <a:t>Step 2: Roll Dice</a:t>
            </a:r>
            <a:endParaRPr lang="en-US" sz="2000" dirty="0"/>
          </a:p>
        </p:txBody>
      </p:sp>
      <p:pic>
        <p:nvPicPr>
          <p:cNvPr id="48" name="Picture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49" name="Picture 4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405" y="2132636"/>
            <a:ext cx="811977" cy="545165"/>
          </a:xfrm>
          <a:prstGeom prst="rect">
            <a:avLst/>
          </a:prstGeom>
        </p:spPr>
      </p:pic>
      <p:pic>
        <p:nvPicPr>
          <p:cNvPr id="50" name="Picture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2132636"/>
            <a:ext cx="811977" cy="545165"/>
          </a:xfrm>
          <a:prstGeom prst="rect">
            <a:avLst/>
          </a:prstGeom>
        </p:spPr>
      </p:pic>
      <p:pic>
        <p:nvPicPr>
          <p:cNvPr id="51" name="Picture 5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52" name="Picture 5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53" name="Picture 5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3136" y="2126054"/>
            <a:ext cx="811977" cy="545165"/>
          </a:xfrm>
          <a:prstGeom prst="rect">
            <a:avLst/>
          </a:prstGeom>
        </p:spPr>
      </p:pic>
      <p:pic>
        <p:nvPicPr>
          <p:cNvPr id="54" name="Picture 5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55" name="Picture 5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528" y="2126054"/>
            <a:ext cx="811977" cy="545165"/>
          </a:xfrm>
          <a:prstGeom prst="rect">
            <a:avLst/>
          </a:prstGeom>
        </p:spPr>
      </p:pic>
      <p:pic>
        <p:nvPicPr>
          <p:cNvPr id="56" name="Picture 5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57" name="Picture 5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pic>
        <p:nvPicPr>
          <p:cNvPr id="58" name="Picture 5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8144" y="2145572"/>
            <a:ext cx="810341" cy="544067"/>
          </a:xfrm>
          <a:prstGeom prst="rect">
            <a:avLst/>
          </a:prstGeom>
        </p:spPr>
      </p:pic>
      <p:pic>
        <p:nvPicPr>
          <p:cNvPr id="59" name="Picture 5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45086" y="2754053"/>
            <a:ext cx="810341" cy="544067"/>
          </a:xfrm>
          <a:prstGeom prst="rect">
            <a:avLst/>
          </a:prstGeom>
        </p:spPr>
      </p:pic>
      <p:pic>
        <p:nvPicPr>
          <p:cNvPr id="60" name="Picture 5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42227" y="3427336"/>
            <a:ext cx="810341" cy="544067"/>
          </a:xfrm>
          <a:prstGeom prst="rect">
            <a:avLst/>
          </a:prstGeom>
        </p:spPr>
      </p:pic>
      <p:pic>
        <p:nvPicPr>
          <p:cNvPr id="15" name="Picture 14"/>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0174572">
            <a:off x="1954102" y="194326"/>
            <a:ext cx="348649" cy="348650"/>
          </a:xfrm>
          <a:prstGeom prst="rect">
            <a:avLst/>
          </a:prstGeom>
          <a:effectLst>
            <a:outerShdw blurRad="101600" dist="50800" dir="5400000" algn="ctr" rotWithShape="0">
              <a:schemeClr val="tx1">
                <a:lumMod val="95000"/>
                <a:lumOff val="5000"/>
              </a:schemeClr>
            </a:outerShdw>
          </a:effectLst>
        </p:spPr>
      </p:pic>
      <p:pic>
        <p:nvPicPr>
          <p:cNvPr id="26" name="Picture 2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21060679">
            <a:off x="4007985" y="206931"/>
            <a:ext cx="347762" cy="347762"/>
          </a:xfrm>
          <a:prstGeom prst="rect">
            <a:avLst/>
          </a:prstGeom>
          <a:effectLst>
            <a:outerShdw blurRad="101600" dist="50800" dir="5400000" algn="ctr" rotWithShape="0">
              <a:schemeClr val="tx1">
                <a:lumMod val="95000"/>
                <a:lumOff val="5000"/>
              </a:schemeClr>
            </a:outerShdw>
          </a:effectLst>
        </p:spPr>
      </p:pic>
      <p:pic>
        <p:nvPicPr>
          <p:cNvPr id="27" name="Picture 26"/>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685215">
            <a:off x="4435611" y="107667"/>
            <a:ext cx="347762" cy="347762"/>
          </a:xfrm>
          <a:prstGeom prst="rect">
            <a:avLst/>
          </a:prstGeom>
          <a:effectLst>
            <a:outerShdw blurRad="101600" dist="50800" dir="5400000" algn="ctr" rotWithShape="0">
              <a:schemeClr val="tx1">
                <a:lumMod val="95000"/>
                <a:lumOff val="5000"/>
              </a:schemeClr>
            </a:outerShdw>
          </a:effectLst>
        </p:spPr>
      </p:pic>
      <p:pic>
        <p:nvPicPr>
          <p:cNvPr id="28" name="Picture 2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20083549">
            <a:off x="4838999" y="251794"/>
            <a:ext cx="347762" cy="347762"/>
          </a:xfrm>
          <a:prstGeom prst="rect">
            <a:avLst/>
          </a:prstGeom>
          <a:effectLst>
            <a:outerShdw blurRad="101600" dist="50800" dir="5400000" algn="ctr" rotWithShape="0">
              <a:schemeClr val="tx1">
                <a:lumMod val="95000"/>
                <a:lumOff val="5000"/>
              </a:schemeClr>
            </a:outerShdw>
          </a:effectLst>
        </p:spPr>
      </p:pic>
      <p:pic>
        <p:nvPicPr>
          <p:cNvPr id="29" name="Picture 28"/>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20049160">
            <a:off x="5867139" y="173551"/>
            <a:ext cx="347762" cy="347762"/>
          </a:xfrm>
          <a:prstGeom prst="rect">
            <a:avLst/>
          </a:prstGeom>
          <a:effectLst>
            <a:outerShdw blurRad="101600" dist="50800" dir="5400000" algn="ctr" rotWithShape="0">
              <a:schemeClr val="tx1">
                <a:lumMod val="95000"/>
                <a:lumOff val="5000"/>
              </a:schemeClr>
            </a:outerShdw>
          </a:effectLst>
        </p:spPr>
      </p:pic>
      <p:pic>
        <p:nvPicPr>
          <p:cNvPr id="31" name="Picture 30"/>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122108">
            <a:off x="2442449" y="113120"/>
            <a:ext cx="350317" cy="350315"/>
          </a:xfrm>
          <a:prstGeom prst="rect">
            <a:avLst/>
          </a:prstGeom>
          <a:effectLst>
            <a:outerShdw blurRad="101600" dist="50800" dir="5400000" algn="ctr" rotWithShape="0">
              <a:schemeClr val="tx1">
                <a:lumMod val="95000"/>
                <a:lumOff val="5000"/>
              </a:schemeClr>
            </a:outerShdw>
          </a:effectLst>
        </p:spPr>
      </p:pic>
      <p:pic>
        <p:nvPicPr>
          <p:cNvPr id="32" name="Picture 31"/>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305700">
            <a:off x="6344178" y="194821"/>
            <a:ext cx="347662" cy="347662"/>
          </a:xfrm>
          <a:prstGeom prst="rect">
            <a:avLst/>
          </a:prstGeom>
          <a:effectLst>
            <a:outerShdw blurRad="101600" dist="50800" dir="5400000" algn="ctr" rotWithShape="0">
              <a:schemeClr val="tx1">
                <a:lumMod val="95000"/>
                <a:lumOff val="5000"/>
              </a:schemeClr>
            </a:outerShdw>
          </a:effectLst>
        </p:spPr>
      </p:pic>
      <p:sp>
        <p:nvSpPr>
          <p:cNvPr id="35"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4345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 fill="hold"/>
                                        <p:tgtEl>
                                          <p:spTgt spid="15"/>
                                        </p:tgtEl>
                                        <p:attrNameLst>
                                          <p:attrName>ppt_x</p:attrName>
                                        </p:attrNameLst>
                                      </p:cBhvr>
                                      <p:tavLst>
                                        <p:tav tm="0">
                                          <p:val>
                                            <p:strVal val="#ppt_x"/>
                                          </p:val>
                                        </p:tav>
                                        <p:tav tm="100000">
                                          <p:val>
                                            <p:strVal val="#ppt_x"/>
                                          </p:val>
                                        </p:tav>
                                      </p:tavLst>
                                    </p:anim>
                                    <p:anim calcmode="lin" valueType="num">
                                      <p:cBhvr additive="base">
                                        <p:cTn id="8" dur="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1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00" fill="hold"/>
                                        <p:tgtEl>
                                          <p:spTgt spid="31"/>
                                        </p:tgtEl>
                                        <p:attrNameLst>
                                          <p:attrName>ppt_x</p:attrName>
                                        </p:attrNameLst>
                                      </p:cBhvr>
                                      <p:tavLst>
                                        <p:tav tm="0">
                                          <p:val>
                                            <p:strVal val="#ppt_x"/>
                                          </p:val>
                                        </p:tav>
                                        <p:tav tm="100000">
                                          <p:val>
                                            <p:strVal val="#ppt_x"/>
                                          </p:val>
                                        </p:tav>
                                      </p:tavLst>
                                    </p:anim>
                                    <p:anim calcmode="lin" valueType="num">
                                      <p:cBhvr additive="base">
                                        <p:cTn id="12" dur="2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200" fill="hold"/>
                                        <p:tgtEl>
                                          <p:spTgt spid="26"/>
                                        </p:tgtEl>
                                        <p:attrNameLst>
                                          <p:attrName>ppt_x</p:attrName>
                                        </p:attrNameLst>
                                      </p:cBhvr>
                                      <p:tavLst>
                                        <p:tav tm="0">
                                          <p:val>
                                            <p:strVal val="#ppt_x"/>
                                          </p:val>
                                        </p:tav>
                                        <p:tav tm="100000">
                                          <p:val>
                                            <p:strVal val="#ppt_x"/>
                                          </p:val>
                                        </p:tav>
                                      </p:tavLst>
                                    </p:anim>
                                    <p:anim calcmode="lin" valueType="num">
                                      <p:cBhvr additive="base">
                                        <p:cTn id="16" dur="200" fill="hold"/>
                                        <p:tgtEl>
                                          <p:spTgt spid="2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3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 fill="hold"/>
                                        <p:tgtEl>
                                          <p:spTgt spid="27"/>
                                        </p:tgtEl>
                                        <p:attrNameLst>
                                          <p:attrName>ppt_x</p:attrName>
                                        </p:attrNameLst>
                                      </p:cBhvr>
                                      <p:tavLst>
                                        <p:tav tm="0">
                                          <p:val>
                                            <p:strVal val="#ppt_x"/>
                                          </p:val>
                                        </p:tav>
                                        <p:tav tm="100000">
                                          <p:val>
                                            <p:strVal val="#ppt_x"/>
                                          </p:val>
                                        </p:tav>
                                      </p:tavLst>
                                    </p:anim>
                                    <p:anim calcmode="lin" valueType="num">
                                      <p:cBhvr additive="base">
                                        <p:cTn id="20" dur="2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40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200" fill="hold"/>
                                        <p:tgtEl>
                                          <p:spTgt spid="28"/>
                                        </p:tgtEl>
                                        <p:attrNameLst>
                                          <p:attrName>ppt_x</p:attrName>
                                        </p:attrNameLst>
                                      </p:cBhvr>
                                      <p:tavLst>
                                        <p:tav tm="0">
                                          <p:val>
                                            <p:strVal val="#ppt_x"/>
                                          </p:val>
                                        </p:tav>
                                        <p:tav tm="100000">
                                          <p:val>
                                            <p:strVal val="#ppt_x"/>
                                          </p:val>
                                        </p:tav>
                                      </p:tavLst>
                                    </p:anim>
                                    <p:anim calcmode="lin" valueType="num">
                                      <p:cBhvr additive="base">
                                        <p:cTn id="24" dur="200" fill="hold"/>
                                        <p:tgtEl>
                                          <p:spTgt spid="28"/>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50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200" fill="hold"/>
                                        <p:tgtEl>
                                          <p:spTgt spid="29"/>
                                        </p:tgtEl>
                                        <p:attrNameLst>
                                          <p:attrName>ppt_x</p:attrName>
                                        </p:attrNameLst>
                                      </p:cBhvr>
                                      <p:tavLst>
                                        <p:tav tm="0">
                                          <p:val>
                                            <p:strVal val="#ppt_x"/>
                                          </p:val>
                                        </p:tav>
                                        <p:tav tm="100000">
                                          <p:val>
                                            <p:strVal val="#ppt_x"/>
                                          </p:val>
                                        </p:tav>
                                      </p:tavLst>
                                    </p:anim>
                                    <p:anim calcmode="lin" valueType="num">
                                      <p:cBhvr additive="base">
                                        <p:cTn id="28" dur="200" fill="hold"/>
                                        <p:tgtEl>
                                          <p:spTgt spid="29"/>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60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200" fill="hold"/>
                                        <p:tgtEl>
                                          <p:spTgt spid="32"/>
                                        </p:tgtEl>
                                        <p:attrNameLst>
                                          <p:attrName>ppt_x</p:attrName>
                                        </p:attrNameLst>
                                      </p:cBhvr>
                                      <p:tavLst>
                                        <p:tav tm="0">
                                          <p:val>
                                            <p:strVal val="#ppt_x"/>
                                          </p:val>
                                        </p:tav>
                                        <p:tav tm="100000">
                                          <p:val>
                                            <p:strVal val="#ppt_x"/>
                                          </p:val>
                                        </p:tav>
                                      </p:tavLst>
                                    </p:anim>
                                    <p:anim calcmode="lin" valueType="num">
                                      <p:cBhvr additive="base">
                                        <p:cTn id="32" dur="200" fill="hold"/>
                                        <p:tgtEl>
                                          <p:spTgt spid="32"/>
                                        </p:tgtEl>
                                        <p:attrNameLst>
                                          <p:attrName>ppt_y</p:attrName>
                                        </p:attrNameLst>
                                      </p:cBhvr>
                                      <p:tavLst>
                                        <p:tav tm="0">
                                          <p:val>
                                            <p:strVal val="0-#ppt_h/2"/>
                                          </p:val>
                                        </p:tav>
                                        <p:tav tm="100000">
                                          <p:val>
                                            <p:strVal val="#ppt_y"/>
                                          </p:val>
                                        </p:tav>
                                      </p:tavLst>
                                    </p:anim>
                                  </p:childTnLst>
                                </p:cTn>
                              </p:par>
                            </p:childTnLst>
                          </p:cTn>
                        </p:par>
                        <p:par>
                          <p:cTn id="33" fill="hold">
                            <p:stCondLst>
                              <p:cond delay="800"/>
                            </p:stCondLst>
                            <p:childTnLst>
                              <p:par>
                                <p:cTn id="34" presetID="1" presetClass="entr" presetSubtype="0"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352927" cy="738664"/>
          </a:xfrm>
          <a:prstGeom prst="rect">
            <a:avLst/>
          </a:prstGeom>
          <a:noFill/>
        </p:spPr>
        <p:txBody>
          <a:bodyPr wrap="square" rtlCol="0">
            <a:spAutoFit/>
          </a:bodyPr>
          <a:lstStyle/>
          <a:p>
            <a:r>
              <a:rPr lang="en-NZ" sz="1400" dirty="0" smtClean="0">
                <a:solidFill>
                  <a:schemeClr val="bg1"/>
                </a:solidFill>
              </a:rPr>
              <a:t>Calculate the number of points of work available for each specialization.</a:t>
            </a:r>
          </a:p>
          <a:p>
            <a:r>
              <a:rPr lang="en-NZ" sz="1400" dirty="0" smtClean="0">
                <a:solidFill>
                  <a:schemeClr val="bg1"/>
                </a:solidFill>
              </a:rPr>
              <a:t>For Analysis: 5 + 3 = 8, for Development: 4 + 3 + 5 = 12, for Test: 3 + 6 = 9.</a:t>
            </a:r>
          </a:p>
          <a:p>
            <a:r>
              <a:rPr lang="en-NZ" sz="1400" dirty="0" smtClean="0">
                <a:solidFill>
                  <a:schemeClr val="bg1"/>
                </a:solidFill>
              </a:rPr>
              <a:t>Write these values on the board in each column.</a:t>
            </a:r>
            <a:endParaRPr lang="en-NZ" sz="1400" dirty="0">
              <a:solidFill>
                <a:schemeClr val="bg1"/>
              </a:solidFill>
            </a:endParaRPr>
          </a:p>
        </p:txBody>
      </p:sp>
      <p:sp>
        <p:nvSpPr>
          <p:cNvPr id="25" name="Title 1"/>
          <p:cNvSpPr>
            <a:spLocks noGrp="1"/>
          </p:cNvSpPr>
          <p:nvPr>
            <p:ph type="title"/>
          </p:nvPr>
        </p:nvSpPr>
        <p:spPr>
          <a:xfrm>
            <a:off x="0" y="234"/>
            <a:ext cx="1898645" cy="548446"/>
          </a:xfrm>
        </p:spPr>
        <p:txBody>
          <a:bodyPr>
            <a:noAutofit/>
          </a:bodyPr>
          <a:lstStyle/>
          <a:p>
            <a:pPr algn="l"/>
            <a:r>
              <a:rPr lang="en-US" sz="1600" dirty="0" smtClean="0"/>
              <a:t>Step 2: Calculate Work Available</a:t>
            </a:r>
            <a:endParaRPr lang="en-US" sz="1600" dirty="0"/>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405" y="2132636"/>
            <a:ext cx="811977" cy="545165"/>
          </a:xfrm>
          <a:prstGeom prst="rect">
            <a:avLst/>
          </a:prstGeom>
        </p:spPr>
      </p:pic>
      <p:pic>
        <p:nvPicPr>
          <p:cNvPr id="40" name="Picture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2132636"/>
            <a:ext cx="811977" cy="545165"/>
          </a:xfrm>
          <a:prstGeom prst="rect">
            <a:avLst/>
          </a:prstGeom>
        </p:spPr>
      </p:pic>
      <p:pic>
        <p:nvPicPr>
          <p:cNvPr id="41" name="Picture 4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42" name="Picture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43" name="Picture 4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3136" y="2126054"/>
            <a:ext cx="811977" cy="545165"/>
          </a:xfrm>
          <a:prstGeom prst="rect">
            <a:avLst/>
          </a:prstGeom>
        </p:spPr>
      </p:pic>
      <p:pic>
        <p:nvPicPr>
          <p:cNvPr id="44" name="Picture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45" name="Picture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528" y="2126054"/>
            <a:ext cx="811977" cy="545165"/>
          </a:xfrm>
          <a:prstGeom prst="rect">
            <a:avLst/>
          </a:prstGeom>
        </p:spPr>
      </p:pic>
      <p:pic>
        <p:nvPicPr>
          <p:cNvPr id="46" name="Picture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pic>
        <p:nvPicPr>
          <p:cNvPr id="48" name="Picture 4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8144" y="2145572"/>
            <a:ext cx="810341" cy="544067"/>
          </a:xfrm>
          <a:prstGeom prst="rect">
            <a:avLst/>
          </a:prstGeom>
        </p:spPr>
      </p:pic>
      <p:pic>
        <p:nvPicPr>
          <p:cNvPr id="49" name="Picture 4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45086" y="2754053"/>
            <a:ext cx="810341" cy="544067"/>
          </a:xfrm>
          <a:prstGeom prst="rect">
            <a:avLst/>
          </a:prstGeom>
        </p:spPr>
      </p:pic>
      <p:pic>
        <p:nvPicPr>
          <p:cNvPr id="50" name="Picture 4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42227" y="3427336"/>
            <a:ext cx="810341" cy="544067"/>
          </a:xfrm>
          <a:prstGeom prst="rect">
            <a:avLst/>
          </a:prstGeom>
        </p:spPr>
      </p:pic>
      <p:pic>
        <p:nvPicPr>
          <p:cNvPr id="51" name="Picture 50"/>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0174572">
            <a:off x="1954102" y="194326"/>
            <a:ext cx="348649" cy="348650"/>
          </a:xfrm>
          <a:prstGeom prst="rect">
            <a:avLst/>
          </a:prstGeom>
          <a:effectLst>
            <a:outerShdw blurRad="101600" dist="50800" dir="5400000" algn="ctr" rotWithShape="0">
              <a:schemeClr val="tx1">
                <a:lumMod val="95000"/>
                <a:lumOff val="5000"/>
              </a:schemeClr>
            </a:outerShdw>
          </a:effectLst>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rot="21060679">
            <a:off x="4007985" y="206931"/>
            <a:ext cx="347762" cy="347762"/>
          </a:xfrm>
          <a:prstGeom prst="rect">
            <a:avLst/>
          </a:prstGeom>
          <a:effectLst>
            <a:outerShdw blurRad="101600" dist="50800" dir="5400000" algn="ctr" rotWithShape="0">
              <a:schemeClr val="tx1">
                <a:lumMod val="95000"/>
                <a:lumOff val="5000"/>
              </a:schemeClr>
            </a:outerShdw>
          </a:effectLst>
        </p:spPr>
      </p:pic>
      <p:pic>
        <p:nvPicPr>
          <p:cNvPr id="53" name="Picture 5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rot="1685215">
            <a:off x="4435611" y="107667"/>
            <a:ext cx="347762" cy="347762"/>
          </a:xfrm>
          <a:prstGeom prst="rect">
            <a:avLst/>
          </a:prstGeom>
          <a:effectLst>
            <a:outerShdw blurRad="101600" dist="50800" dir="5400000" algn="ctr" rotWithShape="0">
              <a:schemeClr val="tx1">
                <a:lumMod val="95000"/>
                <a:lumOff val="5000"/>
              </a:schemeClr>
            </a:outerShdw>
          </a:effectLst>
        </p:spPr>
      </p:pic>
      <p:pic>
        <p:nvPicPr>
          <p:cNvPr id="54" name="Picture 5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20083549">
            <a:off x="4838999" y="251794"/>
            <a:ext cx="347762" cy="347762"/>
          </a:xfrm>
          <a:prstGeom prst="rect">
            <a:avLst/>
          </a:prstGeom>
          <a:effectLst>
            <a:outerShdw blurRad="101600" dist="50800" dir="5400000" algn="ctr" rotWithShape="0">
              <a:schemeClr val="tx1">
                <a:lumMod val="95000"/>
                <a:lumOff val="5000"/>
              </a:schemeClr>
            </a:outerShdw>
          </a:effectLst>
        </p:spPr>
      </p:pic>
      <p:pic>
        <p:nvPicPr>
          <p:cNvPr id="55" name="Picture 5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rot="20049160">
            <a:off x="5867139" y="173551"/>
            <a:ext cx="347762" cy="347762"/>
          </a:xfrm>
          <a:prstGeom prst="rect">
            <a:avLst/>
          </a:prstGeom>
          <a:effectLst>
            <a:outerShdw blurRad="101600" dist="50800" dir="5400000" algn="ctr" rotWithShape="0">
              <a:schemeClr val="tx1">
                <a:lumMod val="95000"/>
                <a:lumOff val="5000"/>
              </a:schemeClr>
            </a:outerShdw>
          </a:effectLst>
        </p:spPr>
      </p:pic>
      <p:pic>
        <p:nvPicPr>
          <p:cNvPr id="56" name="Picture 55"/>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rot="1122108">
            <a:off x="2442449" y="113120"/>
            <a:ext cx="350317" cy="350315"/>
          </a:xfrm>
          <a:prstGeom prst="rect">
            <a:avLst/>
          </a:prstGeom>
          <a:effectLst>
            <a:outerShdw blurRad="101600" dist="50800" dir="5400000" algn="ctr" rotWithShape="0">
              <a:schemeClr val="tx1">
                <a:lumMod val="95000"/>
                <a:lumOff val="5000"/>
              </a:schemeClr>
            </a:outerShdw>
          </a:effectLst>
        </p:spPr>
      </p:pic>
      <p:pic>
        <p:nvPicPr>
          <p:cNvPr id="57" name="Picture 56"/>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rot="1305700">
            <a:off x="6344178" y="194821"/>
            <a:ext cx="347662" cy="347662"/>
          </a:xfrm>
          <a:prstGeom prst="rect">
            <a:avLst/>
          </a:prstGeom>
          <a:effectLst>
            <a:outerShdw blurRad="101600" dist="50800" dir="5400000" algn="ctr" rotWithShape="0">
              <a:schemeClr val="tx1">
                <a:lumMod val="95000"/>
                <a:lumOff val="5000"/>
              </a:schemeClr>
            </a:outerShdw>
          </a:effectLst>
        </p:spPr>
      </p:pic>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sp>
        <p:nvSpPr>
          <p:cNvPr id="27"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82792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200"/>
                                        <p:tgtEl>
                                          <p:spTgt spid="32"/>
                                        </p:tgtEl>
                                      </p:cBhvr>
                                    </p:animEffect>
                                  </p:childTnLst>
                                </p:cTn>
                              </p:par>
                            </p:childTnLst>
                          </p:cTn>
                        </p:par>
                        <p:par>
                          <p:cTn id="8" fill="hold">
                            <p:stCondLst>
                              <p:cond delay="2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200"/>
                                        <p:tgtEl>
                                          <p:spTgt spid="33"/>
                                        </p:tgtEl>
                                      </p:cBhvr>
                                    </p:animEffect>
                                  </p:childTnLst>
                                </p:cTn>
                              </p:par>
                            </p:childTnLst>
                          </p:cTn>
                        </p:par>
                        <p:par>
                          <p:cTn id="12" fill="hold">
                            <p:stCondLst>
                              <p:cond delay="400"/>
                            </p:stCondLst>
                            <p:childTnLst>
                              <p:par>
                                <p:cTn id="13" presetID="2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200"/>
                                        <p:tgtEl>
                                          <p:spTgt spid="34"/>
                                        </p:tgtEl>
                                      </p:cBhvr>
                                    </p:animEffect>
                                  </p:childTnLst>
                                </p:cTn>
                              </p:par>
                            </p:childTnLst>
                          </p:cTn>
                        </p:par>
                        <p:par>
                          <p:cTn id="16" fill="hold">
                            <p:stCondLst>
                              <p:cond delay="600"/>
                            </p:stCondLst>
                            <p:childTnLst>
                              <p:par>
                                <p:cTn id="17" presetID="1" presetClass="entr" presetSubtype="0" fill="hold" grpId="0" nodeType="after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6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9036495" cy="954107"/>
          </a:xfrm>
          <a:prstGeom prst="rect">
            <a:avLst/>
          </a:prstGeom>
          <a:noFill/>
        </p:spPr>
        <p:txBody>
          <a:bodyPr wrap="square" rtlCol="0">
            <a:spAutoFit/>
          </a:bodyPr>
          <a:lstStyle/>
          <a:p>
            <a:r>
              <a:rPr lang="en-NZ" sz="1400" dirty="0" smtClean="0">
                <a:solidFill>
                  <a:srgbClr val="FF0000"/>
                </a:solidFill>
              </a:rPr>
              <a:t>Important: </a:t>
            </a:r>
            <a:r>
              <a:rPr lang="en-NZ" sz="1400" dirty="0" smtClean="0">
                <a:solidFill>
                  <a:schemeClr val="bg1"/>
                </a:solidFill>
              </a:rPr>
              <a:t>Follow the example shown, and do not skip ahead (at least for Test), else you will probably miss something.</a:t>
            </a:r>
          </a:p>
          <a:p>
            <a:r>
              <a:rPr lang="en-NZ" sz="1400" dirty="0" smtClean="0">
                <a:solidFill>
                  <a:schemeClr val="bg1"/>
                </a:solidFill>
              </a:rPr>
              <a:t>We </a:t>
            </a:r>
            <a:r>
              <a:rPr lang="en-NZ" sz="1400" dirty="0">
                <a:solidFill>
                  <a:schemeClr val="bg1"/>
                </a:solidFill>
              </a:rPr>
              <a:t>have 9 points to spend in </a:t>
            </a:r>
            <a:r>
              <a:rPr lang="en-NZ" sz="1400" dirty="0" smtClean="0">
                <a:solidFill>
                  <a:schemeClr val="bg1"/>
                </a:solidFill>
              </a:rPr>
              <a:t>Test. Strike </a:t>
            </a:r>
            <a:r>
              <a:rPr lang="en-NZ" sz="1400" dirty="0">
                <a:solidFill>
                  <a:schemeClr val="bg1"/>
                </a:solidFill>
              </a:rPr>
              <a:t>the remaining 2 points of Test work from S2, reduce the points left to spend in Test to </a:t>
            </a:r>
            <a:r>
              <a:rPr lang="en-NZ" sz="1400" dirty="0" smtClean="0">
                <a:solidFill>
                  <a:schemeClr val="bg1"/>
                </a:solidFill>
              </a:rPr>
              <a:t>7. Move </a:t>
            </a:r>
            <a:r>
              <a:rPr lang="en-NZ" sz="1400" dirty="0">
                <a:solidFill>
                  <a:schemeClr val="bg1"/>
                </a:solidFill>
              </a:rPr>
              <a:t>S2 to </a:t>
            </a:r>
            <a:r>
              <a:rPr lang="en-NZ" sz="1400" dirty="0" smtClean="0">
                <a:solidFill>
                  <a:schemeClr val="bg1"/>
                </a:solidFill>
              </a:rPr>
              <a:t>the Ready </a:t>
            </a:r>
            <a:r>
              <a:rPr lang="en-NZ" sz="1400" dirty="0">
                <a:solidFill>
                  <a:schemeClr val="bg1"/>
                </a:solidFill>
              </a:rPr>
              <a:t>to </a:t>
            </a:r>
            <a:r>
              <a:rPr lang="en-NZ" sz="1400" dirty="0" smtClean="0">
                <a:solidFill>
                  <a:schemeClr val="bg1"/>
                </a:solidFill>
              </a:rPr>
              <a:t>Deploy column immediately, </a:t>
            </a:r>
            <a:r>
              <a:rPr lang="en-NZ" sz="1400" dirty="0">
                <a:solidFill>
                  <a:schemeClr val="bg1"/>
                </a:solidFill>
              </a:rPr>
              <a:t>and pull tickets from across the board to satisfy WIP limits.</a:t>
            </a:r>
          </a:p>
          <a:p>
            <a:r>
              <a:rPr lang="en-NZ" sz="1400" dirty="0">
                <a:solidFill>
                  <a:schemeClr val="bg1"/>
                </a:solidFill>
              </a:rPr>
              <a:t>Pause to check that all teams have completed these steps correctly.</a:t>
            </a:r>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39" name="Picture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1405" y="2132636"/>
            <a:ext cx="811977" cy="545165"/>
          </a:xfrm>
          <a:prstGeom prst="rect">
            <a:avLst/>
          </a:prstGeom>
        </p:spPr>
      </p:pic>
      <p:pic>
        <p:nvPicPr>
          <p:cNvPr id="40" name="Picture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2132636"/>
            <a:ext cx="811977" cy="545165"/>
          </a:xfrm>
          <a:prstGeom prst="rect">
            <a:avLst/>
          </a:prstGeom>
        </p:spPr>
      </p:pic>
      <p:pic>
        <p:nvPicPr>
          <p:cNvPr id="41" name="Picture 4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42" name="Picture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43" name="Picture 4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3136" y="2126054"/>
            <a:ext cx="811977" cy="545165"/>
          </a:xfrm>
          <a:prstGeom prst="rect">
            <a:avLst/>
          </a:prstGeom>
        </p:spPr>
      </p:pic>
      <p:pic>
        <p:nvPicPr>
          <p:cNvPr id="44" name="Picture 4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45" name="Picture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3528" y="2126054"/>
            <a:ext cx="811977" cy="545165"/>
          </a:xfrm>
          <a:prstGeom prst="rect">
            <a:avLst/>
          </a:prstGeom>
        </p:spPr>
      </p:pic>
      <p:pic>
        <p:nvPicPr>
          <p:cNvPr id="46" name="Picture 4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pic>
        <p:nvPicPr>
          <p:cNvPr id="48" name="Picture 4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8144" y="2145572"/>
            <a:ext cx="810341" cy="544067"/>
          </a:xfrm>
          <a:prstGeom prst="rect">
            <a:avLst/>
          </a:prstGeom>
        </p:spPr>
      </p:pic>
      <p:grpSp>
        <p:nvGrpSpPr>
          <p:cNvPr id="3" name="Group 2"/>
          <p:cNvGrpSpPr/>
          <p:nvPr/>
        </p:nvGrpSpPr>
        <p:grpSpPr>
          <a:xfrm>
            <a:off x="5842227" y="2754053"/>
            <a:ext cx="813200" cy="1217350"/>
            <a:chOff x="5842227" y="2754053"/>
            <a:chExt cx="813200" cy="1217350"/>
          </a:xfrm>
        </p:grpSpPr>
        <p:pic>
          <p:nvPicPr>
            <p:cNvPr id="49" name="Picture 4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45086" y="2754053"/>
              <a:ext cx="810341" cy="544067"/>
            </a:xfrm>
            <a:prstGeom prst="rect">
              <a:avLst/>
            </a:prstGeom>
          </p:spPr>
        </p:pic>
        <p:pic>
          <p:nvPicPr>
            <p:cNvPr id="50" name="Picture 4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42227" y="3427336"/>
              <a:ext cx="810341" cy="544067"/>
            </a:xfrm>
            <a:prstGeom prst="rect">
              <a:avLst/>
            </a:prstGeom>
          </p:spPr>
        </p:pic>
      </p:grpSp>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sp>
        <p:nvSpPr>
          <p:cNvPr id="29" name="Right Arrow 28"/>
          <p:cNvSpPr/>
          <p:nvPr/>
        </p:nvSpPr>
        <p:spPr>
          <a:xfrm rot="3746347">
            <a:off x="5695377" y="1954477"/>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p:cNvCxnSpPr/>
          <p:nvPr/>
        </p:nvCxnSpPr>
        <p:spPr>
          <a:xfrm flipV="1">
            <a:off x="6215225" y="2523361"/>
            <a:ext cx="109429" cy="102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35" name="Straight Connector 34"/>
          <p:cNvCxnSpPr/>
          <p:nvPr/>
        </p:nvCxnSpPr>
        <p:spPr>
          <a:xfrm>
            <a:off x="5970101" y="464262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6226814" y="4539104"/>
            <a:ext cx="404278" cy="523220"/>
          </a:xfrm>
          <a:prstGeom prst="rect">
            <a:avLst/>
          </a:prstGeom>
          <a:noFill/>
        </p:spPr>
        <p:txBody>
          <a:bodyPr wrap="none" rtlCol="0">
            <a:spAutoFit/>
          </a:bodyPr>
          <a:lstStyle/>
          <a:p>
            <a:r>
              <a:rPr lang="en-NZ" sz="2800" b="1" dirty="0" smtClean="0">
                <a:latin typeface="Comic Sans MS" pitchFamily="66" charset="0"/>
              </a:rPr>
              <a:t>7</a:t>
            </a:r>
            <a:endParaRPr lang="en-NZ" sz="2800" b="1" dirty="0">
              <a:latin typeface="Comic Sans MS" pitchFamily="66" charset="0"/>
            </a:endParaRPr>
          </a:p>
        </p:txBody>
      </p:sp>
      <p:sp>
        <p:nvSpPr>
          <p:cNvPr id="27" name="Title 1"/>
          <p:cNvSpPr txBox="1">
            <a:spLocks/>
          </p:cNvSpPr>
          <p:nvPr/>
        </p:nvSpPr>
        <p:spPr>
          <a:xfrm>
            <a:off x="-252536" y="0"/>
            <a:ext cx="8592035" cy="5486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2400" dirty="0" smtClean="0"/>
              <a:t>Step 2: Reduce Work on Tickets in Priority Order</a:t>
            </a:r>
            <a:endParaRPr lang="en-US" sz="2400" dirty="0"/>
          </a:p>
        </p:txBody>
      </p:sp>
      <p:sp>
        <p:nvSpPr>
          <p:cNvPr id="31"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1760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1000"/>
                                        <p:tgtEl>
                                          <p:spTgt spid="30"/>
                                        </p:tgtEl>
                                      </p:cBhvr>
                                    </p:animEffect>
                                  </p:childTnLst>
                                </p:cTn>
                              </p:par>
                            </p:childTnLst>
                          </p:cTn>
                        </p:par>
                        <p:par>
                          <p:cTn id="14" fill="hold">
                            <p:stCondLst>
                              <p:cond delay="1500"/>
                            </p:stCondLst>
                            <p:childTnLst>
                              <p:par>
                                <p:cTn id="15" presetID="53" presetClass="exit" presetSubtype="32" fill="hold" grpId="1" nodeType="afterEffect">
                                  <p:stCondLst>
                                    <p:cond delay="0"/>
                                  </p:stCondLst>
                                  <p:childTnLst>
                                    <p:anim calcmode="lin" valueType="num">
                                      <p:cBhvr>
                                        <p:cTn id="16" dur="500"/>
                                        <p:tgtEl>
                                          <p:spTgt spid="29"/>
                                        </p:tgtEl>
                                        <p:attrNameLst>
                                          <p:attrName>ppt_w</p:attrName>
                                        </p:attrNameLst>
                                      </p:cBhvr>
                                      <p:tavLst>
                                        <p:tav tm="0">
                                          <p:val>
                                            <p:strVal val="ppt_w"/>
                                          </p:val>
                                        </p:tav>
                                        <p:tav tm="100000">
                                          <p:val>
                                            <p:fltVal val="0"/>
                                          </p:val>
                                        </p:tav>
                                      </p:tavLst>
                                    </p:anim>
                                    <p:anim calcmode="lin" valueType="num">
                                      <p:cBhvr>
                                        <p:cTn id="17" dur="500"/>
                                        <p:tgtEl>
                                          <p:spTgt spid="29"/>
                                        </p:tgtEl>
                                        <p:attrNameLst>
                                          <p:attrName>ppt_h</p:attrName>
                                        </p:attrNameLst>
                                      </p:cBhvr>
                                      <p:tavLst>
                                        <p:tav tm="0">
                                          <p:val>
                                            <p:strVal val="ppt_h"/>
                                          </p:val>
                                        </p:tav>
                                        <p:tav tm="100000">
                                          <p:val>
                                            <p:fltVal val="0"/>
                                          </p:val>
                                        </p:tav>
                                      </p:tavLst>
                                    </p:anim>
                                    <p:animEffect transition="out" filter="fade">
                                      <p:cBhvr>
                                        <p:cTn id="18" dur="500"/>
                                        <p:tgtEl>
                                          <p:spTgt spid="29"/>
                                        </p:tgtEl>
                                      </p:cBhvr>
                                    </p:animEffect>
                                    <p:set>
                                      <p:cBhvr>
                                        <p:cTn id="19" dur="1" fill="hold">
                                          <p:stCondLst>
                                            <p:cond delay="499"/>
                                          </p:stCondLst>
                                        </p:cTn>
                                        <p:tgtEl>
                                          <p:spTgt spid="29"/>
                                        </p:tgtEl>
                                        <p:attrNameLst>
                                          <p:attrName>style.visibility</p:attrName>
                                        </p:attrNameLst>
                                      </p:cBhvr>
                                      <p:to>
                                        <p:strVal val="hidden"/>
                                      </p:to>
                                    </p:set>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500"/>
                            </p:stCondLst>
                            <p:childTnLst>
                              <p:par>
                                <p:cTn id="29" presetID="22" presetClass="entr" presetSubtype="1"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up)">
                                      <p:cBhvr>
                                        <p:cTn id="31" dur="500"/>
                                        <p:tgtEl>
                                          <p:spTgt spid="37"/>
                                        </p:tgtEl>
                                      </p:cBhvr>
                                    </p:animEffect>
                                  </p:childTnLst>
                                </p:cTn>
                              </p:par>
                            </p:childTnLst>
                          </p:cTn>
                        </p:par>
                        <p:par>
                          <p:cTn id="32" fill="hold">
                            <p:stCondLst>
                              <p:cond delay="1000"/>
                            </p:stCondLst>
                            <p:childTnLst>
                              <p:par>
                                <p:cTn id="33" presetID="1" presetClass="entr" presetSubtype="0" fill="hold" grpId="0" nodeType="afterEffect">
                                  <p:stCondLst>
                                    <p:cond delay="0"/>
                                  </p:stCondLst>
                                  <p:childTnLst>
                                    <p:set>
                                      <p:cBhvr>
                                        <p:cTn id="34" dur="1" fill="hold">
                                          <p:stCondLst>
                                            <p:cond delay="0"/>
                                          </p:stCondLst>
                                        </p:cTn>
                                        <p:tgtEl>
                                          <p:spTgt spid="5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42" presetClass="path" presetSubtype="0" accel="50000" decel="50000" fill="hold" nodeType="clickEffect">
                                  <p:stCondLst>
                                    <p:cond delay="0"/>
                                  </p:stCondLst>
                                  <p:childTnLst>
                                    <p:animMotion origin="layout" path="M -2.77778E-7 4.44444E-6 L 0.12847 0.09375 " pathEditMode="relative" rAng="0" ptsTypes="AA">
                                      <p:cBhvr>
                                        <p:cTn id="38" dur="1000" fill="hold"/>
                                        <p:tgtEl>
                                          <p:spTgt spid="30"/>
                                        </p:tgtEl>
                                        <p:attrNameLst>
                                          <p:attrName>ppt_x</p:attrName>
                                          <p:attrName>ppt_y</p:attrName>
                                        </p:attrNameLst>
                                      </p:cBhvr>
                                      <p:rCtr x="6424" y="4676"/>
                                    </p:animMotion>
                                  </p:childTnLst>
                                </p:cTn>
                              </p:par>
                              <p:par>
                                <p:cTn id="39" presetID="42" presetClass="path" presetSubtype="0" accel="50000" decel="50000" fill="hold" nodeType="withEffect">
                                  <p:stCondLst>
                                    <p:cond delay="0"/>
                                  </p:stCondLst>
                                  <p:childTnLst>
                                    <p:animMotion origin="layout" path="M 2.5E-6 3.7037E-6 L 0.12899 0.0949 " pathEditMode="relative" rAng="0" ptsTypes="AA">
                                      <p:cBhvr>
                                        <p:cTn id="40" dur="1000" fill="hold"/>
                                        <p:tgtEl>
                                          <p:spTgt spid="48"/>
                                        </p:tgtEl>
                                        <p:attrNameLst>
                                          <p:attrName>ppt_x</p:attrName>
                                          <p:attrName>ppt_y</p:attrName>
                                        </p:attrNameLst>
                                      </p:cBhvr>
                                      <p:rCtr x="6441" y="4745"/>
                                    </p:animMotion>
                                  </p:childTnLst>
                                </p:cTn>
                              </p:par>
                            </p:childTnLst>
                          </p:cTn>
                        </p:par>
                        <p:par>
                          <p:cTn id="41" fill="hold">
                            <p:stCondLst>
                              <p:cond delay="1000"/>
                            </p:stCondLst>
                            <p:childTnLst>
                              <p:par>
                                <p:cTn id="42" presetID="42" presetClass="path" presetSubtype="0" accel="50000" decel="50000" fill="hold" nodeType="afterEffect">
                                  <p:stCondLst>
                                    <p:cond delay="0"/>
                                  </p:stCondLst>
                                  <p:childTnLst>
                                    <p:animMotion origin="layout" path="M -3.33333E-6 2.22222E-6 L -3.33333E-6 -0.09121 " pathEditMode="relative" rAng="0" ptsTypes="AA">
                                      <p:cBhvr>
                                        <p:cTn id="43" dur="1000" fill="hold"/>
                                        <p:tgtEl>
                                          <p:spTgt spid="3"/>
                                        </p:tgtEl>
                                        <p:attrNameLst>
                                          <p:attrName>ppt_x</p:attrName>
                                          <p:attrName>ppt_y</p:attrName>
                                        </p:attrNameLst>
                                      </p:cBhvr>
                                      <p:rCtr x="0" y="-4560"/>
                                    </p:animMotion>
                                  </p:childTnLst>
                                </p:cTn>
                              </p:par>
                            </p:childTnLst>
                          </p:cTn>
                        </p:par>
                        <p:par>
                          <p:cTn id="44" fill="hold">
                            <p:stCondLst>
                              <p:cond delay="2000"/>
                            </p:stCondLst>
                            <p:childTnLst>
                              <p:par>
                                <p:cTn id="45" presetID="42" presetClass="path" presetSubtype="0" accel="50000" decel="50000" fill="hold" nodeType="afterEffect">
                                  <p:stCondLst>
                                    <p:cond delay="0"/>
                                  </p:stCondLst>
                                  <p:childTnLst>
                                    <p:animMotion origin="layout" path="M 2.5E-6 -4.44444E-6 L 0.1184 0.19121 " pathEditMode="relative" rAng="0" ptsTypes="AA">
                                      <p:cBhvr>
                                        <p:cTn id="46" dur="1000" fill="hold"/>
                                        <p:tgtEl>
                                          <p:spTgt spid="39"/>
                                        </p:tgtEl>
                                        <p:attrNameLst>
                                          <p:attrName>ppt_x</p:attrName>
                                          <p:attrName>ppt_y</p:attrName>
                                        </p:attrNameLst>
                                      </p:cBhvr>
                                      <p:rCtr x="5920" y="9560"/>
                                    </p:animMotion>
                                  </p:childTnLst>
                                </p:cTn>
                              </p:par>
                            </p:childTnLst>
                          </p:cTn>
                        </p:par>
                        <p:par>
                          <p:cTn id="47" fill="hold">
                            <p:stCondLst>
                              <p:cond delay="3000"/>
                            </p:stCondLst>
                            <p:childTnLst>
                              <p:par>
                                <p:cTn id="48" presetID="1" presetClass="entr" presetSubtype="0" fill="hold" grpId="0" nodeType="afterEffect">
                                  <p:stCondLst>
                                    <p:cond delay="0"/>
                                  </p:stCondLst>
                                  <p:childTnLst>
                                    <p:set>
                                      <p:cBhvr>
                                        <p:cTn id="49" dur="1" fill="hold">
                                          <p:stCondLst>
                                            <p:cond delay="0"/>
                                          </p:stCondLst>
                                        </p:cTn>
                                        <p:tgtEl>
                                          <p:spTgt spid="58"/>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42" presetClass="path" presetSubtype="0" accel="50000" decel="50000" fill="hold" nodeType="clickEffect">
                                  <p:stCondLst>
                                    <p:cond delay="0"/>
                                  </p:stCondLst>
                                  <p:childTnLst>
                                    <p:animMotion origin="layout" path="M -8.33333E-7 1.48148E-6 L 0.11771 0.27616 " pathEditMode="relative" rAng="0" ptsTypes="AA">
                                      <p:cBhvr>
                                        <p:cTn id="53" dur="1000" fill="hold"/>
                                        <p:tgtEl>
                                          <p:spTgt spid="43"/>
                                        </p:tgtEl>
                                        <p:attrNameLst>
                                          <p:attrName>ppt_x</p:attrName>
                                          <p:attrName>ppt_y</p:attrName>
                                        </p:attrNameLst>
                                      </p:cBhvr>
                                      <p:rCtr x="5885" y="13796"/>
                                    </p:animMotion>
                                  </p:childTnLst>
                                </p:cTn>
                              </p:par>
                            </p:childTnLst>
                          </p:cTn>
                        </p:par>
                        <p:par>
                          <p:cTn id="54" fill="hold">
                            <p:stCondLst>
                              <p:cond delay="1000"/>
                            </p:stCondLst>
                            <p:childTnLst>
                              <p:par>
                                <p:cTn id="55" presetID="42" presetClass="path" presetSubtype="0" accel="50000" decel="50000" fill="hold" nodeType="afterEffect">
                                  <p:stCondLst>
                                    <p:cond delay="0"/>
                                  </p:stCondLst>
                                  <p:childTnLst>
                                    <p:animMotion origin="layout" path="M 2.5E-6 1.48148E-6 L 0.11319 0.09768 " pathEditMode="relative" rAng="0" ptsTypes="AA">
                                      <p:cBhvr>
                                        <p:cTn id="56" dur="1000" fill="hold"/>
                                        <p:tgtEl>
                                          <p:spTgt spid="45"/>
                                        </p:tgtEl>
                                        <p:attrNameLst>
                                          <p:attrName>ppt_x</p:attrName>
                                          <p:attrName>ppt_y</p:attrName>
                                        </p:attrNameLst>
                                      </p:cBhvr>
                                      <p:rCtr x="5660" y="4884"/>
                                    </p:animMotion>
                                  </p:childTnLst>
                                </p:cTn>
                              </p:par>
                            </p:childTnLst>
                          </p:cTn>
                        </p:par>
                        <p:par>
                          <p:cTn id="57" fill="hold">
                            <p:stCondLst>
                              <p:cond delay="2000"/>
                            </p:stCondLst>
                            <p:childTnLst>
                              <p:par>
                                <p:cTn id="58" presetID="1" presetClass="entr" presetSubtype="0"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37" grpId="0"/>
      <p:bldP spid="54" grpId="0" animBg="1"/>
      <p:bldP spid="56" grpId="0" animBg="1"/>
      <p:bldP spid="58" grpId="0" animBg="1"/>
      <p:bldP spid="6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928991" cy="738664"/>
          </a:xfrm>
          <a:prstGeom prst="rect">
            <a:avLst/>
          </a:prstGeom>
          <a:noFill/>
        </p:spPr>
        <p:txBody>
          <a:bodyPr wrap="square" rtlCol="0">
            <a:spAutoFit/>
          </a:bodyPr>
          <a:lstStyle/>
          <a:p>
            <a:r>
              <a:rPr lang="en-NZ" sz="1400" dirty="0">
                <a:solidFill>
                  <a:schemeClr val="bg1"/>
                </a:solidFill>
              </a:rPr>
              <a:t>We have 7 points left to spend in Test.</a:t>
            </a:r>
          </a:p>
          <a:p>
            <a:r>
              <a:rPr lang="en-NZ" sz="1400" dirty="0">
                <a:solidFill>
                  <a:schemeClr val="bg1"/>
                </a:solidFill>
              </a:rPr>
              <a:t>Strike the remaining 4 points of Test work from S4, reduce the points left to spend in Test to 3, move S4 to Ready to Deploy. </a:t>
            </a:r>
            <a:r>
              <a:rPr lang="en-NZ" sz="1400" dirty="0" smtClean="0">
                <a:solidFill>
                  <a:schemeClr val="bg1"/>
                </a:solidFill>
              </a:rPr>
              <a:t>Notice that there </a:t>
            </a:r>
            <a:r>
              <a:rPr lang="en-NZ" sz="1400" dirty="0">
                <a:solidFill>
                  <a:schemeClr val="bg1"/>
                </a:solidFill>
              </a:rPr>
              <a:t>are no tickets available in Development Done to pull into Test.</a:t>
            </a:r>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888" y="2132636"/>
            <a:ext cx="811977" cy="545165"/>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42" name="Picture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44" name="Picture 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46" name="Picture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cxnSp>
        <p:nvCxnSpPr>
          <p:cNvPr id="35" name="Straight Connector 34"/>
          <p:cNvCxnSpPr/>
          <p:nvPr/>
        </p:nvCxnSpPr>
        <p:spPr>
          <a:xfrm>
            <a:off x="5970101" y="464262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6226814" y="4539104"/>
            <a:ext cx="404278" cy="523220"/>
          </a:xfrm>
          <a:prstGeom prst="rect">
            <a:avLst/>
          </a:prstGeom>
          <a:noFill/>
        </p:spPr>
        <p:txBody>
          <a:bodyPr wrap="none" rtlCol="0">
            <a:spAutoFit/>
          </a:bodyPr>
          <a:lstStyle/>
          <a:p>
            <a:r>
              <a:rPr lang="en-NZ" sz="2800" b="1" dirty="0" smtClean="0">
                <a:latin typeface="Comic Sans MS" pitchFamily="66" charset="0"/>
              </a:rPr>
              <a:t>7</a:t>
            </a:r>
            <a:endParaRPr lang="en-NZ" sz="2800" b="1" dirty="0">
              <a:latin typeface="Comic Sans MS" pitchFamily="66" charset="0"/>
            </a:endParaRPr>
          </a:p>
        </p:txBody>
      </p:sp>
      <p:grpSp>
        <p:nvGrpSpPr>
          <p:cNvPr id="2" name="Group 1"/>
          <p:cNvGrpSpPr/>
          <p:nvPr/>
        </p:nvGrpSpPr>
        <p:grpSpPr>
          <a:xfrm>
            <a:off x="7047901" y="2798883"/>
            <a:ext cx="810341" cy="544067"/>
            <a:chOff x="7024090" y="2784596"/>
            <a:chExt cx="810341" cy="544067"/>
          </a:xfrm>
        </p:grpSpPr>
        <p:pic>
          <p:nvPicPr>
            <p:cNvPr id="26" name="Picture 2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24090" y="2784596"/>
              <a:ext cx="810341" cy="544067"/>
            </a:xfrm>
            <a:prstGeom prst="rect">
              <a:avLst/>
            </a:prstGeom>
          </p:spPr>
        </p:pic>
        <p:cxnSp>
          <p:nvCxnSpPr>
            <p:cNvPr id="27" name="Straight Connector 26"/>
            <p:cNvCxnSpPr/>
            <p:nvPr/>
          </p:nvCxnSpPr>
          <p:spPr>
            <a:xfrm flipV="1">
              <a:off x="7371171" y="3162385"/>
              <a:ext cx="109429" cy="1025"/>
            </a:xfrm>
            <a:prstGeom prst="line">
              <a:avLst/>
            </a:prstGeom>
            <a:ln w="19050" cap="rnd"/>
            <a:effectLst/>
          </p:spPr>
          <p:style>
            <a:lnRef idx="2">
              <a:schemeClr val="dk1"/>
            </a:lnRef>
            <a:fillRef idx="0">
              <a:schemeClr val="dk1"/>
            </a:fillRef>
            <a:effectRef idx="1">
              <a:schemeClr val="dk1"/>
            </a:effectRef>
            <a:fontRef idx="minor">
              <a:schemeClr val="tx1"/>
            </a:fontRef>
          </p:style>
        </p:cxnSp>
      </p:grpSp>
      <p:pic>
        <p:nvPicPr>
          <p:cNvPr id="36" name="Picture 3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48261" y="2123331"/>
            <a:ext cx="810341" cy="544067"/>
          </a:xfrm>
          <a:prstGeom prst="rect">
            <a:avLst/>
          </a:prstGeom>
        </p:spPr>
      </p:pic>
      <p:grpSp>
        <p:nvGrpSpPr>
          <p:cNvPr id="5" name="Group 4"/>
          <p:cNvGrpSpPr/>
          <p:nvPr/>
        </p:nvGrpSpPr>
        <p:grpSpPr>
          <a:xfrm>
            <a:off x="5845402" y="2796614"/>
            <a:ext cx="830810" cy="1196601"/>
            <a:chOff x="5845402" y="2796614"/>
            <a:chExt cx="830810" cy="1196601"/>
          </a:xfrm>
        </p:grpSpPr>
        <p:pic>
          <p:nvPicPr>
            <p:cNvPr id="51" name="Picture 5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45402" y="2796614"/>
              <a:ext cx="810341" cy="544067"/>
            </a:xfrm>
            <a:prstGeom prst="rect">
              <a:avLst/>
            </a:prstGeom>
          </p:spPr>
        </p:pic>
        <p:pic>
          <p:nvPicPr>
            <p:cNvPr id="52" name="Picture 5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864235" y="3448050"/>
              <a:ext cx="811977" cy="545165"/>
            </a:xfrm>
            <a:prstGeom prst="rect">
              <a:avLst/>
            </a:prstGeom>
          </p:spPr>
        </p:pic>
      </p:grpSp>
      <p:sp>
        <p:nvSpPr>
          <p:cNvPr id="29" name="Right Arrow 28"/>
          <p:cNvSpPr/>
          <p:nvPr/>
        </p:nvSpPr>
        <p:spPr>
          <a:xfrm rot="3746347">
            <a:off x="5640174" y="1874129"/>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89947" y="4016799"/>
            <a:ext cx="811977" cy="545165"/>
          </a:xfrm>
          <a:prstGeom prst="rect">
            <a:avLst/>
          </a:prstGeom>
        </p:spPr>
      </p:pic>
      <p:pic>
        <p:nvPicPr>
          <p:cNvPr id="56" name="Picture 5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60457" y="2794823"/>
            <a:ext cx="811977" cy="545165"/>
          </a:xfrm>
          <a:prstGeom prst="rect">
            <a:avLst/>
          </a:prstGeom>
        </p:spPr>
      </p:pic>
      <p:cxnSp>
        <p:nvCxnSpPr>
          <p:cNvPr id="30" name="Straight Connector 29"/>
          <p:cNvCxnSpPr/>
          <p:nvPr/>
        </p:nvCxnSpPr>
        <p:spPr>
          <a:xfrm flipV="1">
            <a:off x="6138761" y="2445544"/>
            <a:ext cx="219177" cy="19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7" name="Straight Connector 56"/>
          <p:cNvCxnSpPr/>
          <p:nvPr/>
        </p:nvCxnSpPr>
        <p:spPr>
          <a:xfrm>
            <a:off x="6324640" y="463693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024675" y="4947424"/>
            <a:ext cx="404278" cy="523220"/>
          </a:xfrm>
          <a:prstGeom prst="rect">
            <a:avLst/>
          </a:prstGeom>
          <a:noFill/>
        </p:spPr>
        <p:txBody>
          <a:bodyPr wrap="none" rtlCol="0">
            <a:spAutoFit/>
          </a:bodyPr>
          <a:lstStyle/>
          <a:p>
            <a:r>
              <a:rPr lang="en-NZ" sz="2800" b="1" dirty="0">
                <a:latin typeface="Comic Sans MS" pitchFamily="66" charset="0"/>
              </a:rPr>
              <a:t>3</a:t>
            </a:r>
          </a:p>
        </p:txBody>
      </p:sp>
      <p:sp>
        <p:nvSpPr>
          <p:cNvPr id="31" name="Title 1"/>
          <p:cNvSpPr txBox="1">
            <a:spLocks/>
          </p:cNvSpPr>
          <p:nvPr/>
        </p:nvSpPr>
        <p:spPr>
          <a:xfrm>
            <a:off x="-252536" y="0"/>
            <a:ext cx="8592035" cy="5486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2400" dirty="0" smtClean="0"/>
              <a:t>Step 2: Reduce Work on Tickets in Priority Order</a:t>
            </a:r>
            <a:endParaRPr lang="en-US" sz="2400" dirty="0"/>
          </a:p>
        </p:txBody>
      </p:sp>
      <p:sp>
        <p:nvSpPr>
          <p:cNvPr id="39"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082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1000"/>
                                        <p:tgtEl>
                                          <p:spTgt spid="30"/>
                                        </p:tgtEl>
                                      </p:cBhvr>
                                    </p:animEffect>
                                  </p:childTnLst>
                                </p:cTn>
                              </p:par>
                            </p:childTnLst>
                          </p:cTn>
                        </p:par>
                        <p:par>
                          <p:cTn id="14" fill="hold">
                            <p:stCondLst>
                              <p:cond delay="1500"/>
                            </p:stCondLst>
                            <p:childTnLst>
                              <p:par>
                                <p:cTn id="15" presetID="53" presetClass="exit" presetSubtype="32" fill="hold" grpId="1" nodeType="afterEffect">
                                  <p:stCondLst>
                                    <p:cond delay="0"/>
                                  </p:stCondLst>
                                  <p:childTnLst>
                                    <p:anim calcmode="lin" valueType="num">
                                      <p:cBhvr>
                                        <p:cTn id="16" dur="500"/>
                                        <p:tgtEl>
                                          <p:spTgt spid="29"/>
                                        </p:tgtEl>
                                        <p:attrNameLst>
                                          <p:attrName>ppt_w</p:attrName>
                                        </p:attrNameLst>
                                      </p:cBhvr>
                                      <p:tavLst>
                                        <p:tav tm="0">
                                          <p:val>
                                            <p:strVal val="ppt_w"/>
                                          </p:val>
                                        </p:tav>
                                        <p:tav tm="100000">
                                          <p:val>
                                            <p:fltVal val="0"/>
                                          </p:val>
                                        </p:tav>
                                      </p:tavLst>
                                    </p:anim>
                                    <p:anim calcmode="lin" valueType="num">
                                      <p:cBhvr>
                                        <p:cTn id="17" dur="500"/>
                                        <p:tgtEl>
                                          <p:spTgt spid="29"/>
                                        </p:tgtEl>
                                        <p:attrNameLst>
                                          <p:attrName>ppt_h</p:attrName>
                                        </p:attrNameLst>
                                      </p:cBhvr>
                                      <p:tavLst>
                                        <p:tav tm="0">
                                          <p:val>
                                            <p:strVal val="ppt_h"/>
                                          </p:val>
                                        </p:tav>
                                        <p:tav tm="100000">
                                          <p:val>
                                            <p:fltVal val="0"/>
                                          </p:val>
                                        </p:tav>
                                      </p:tavLst>
                                    </p:anim>
                                    <p:animEffect transition="out" filter="fade">
                                      <p:cBhvr>
                                        <p:cTn id="18" dur="500"/>
                                        <p:tgtEl>
                                          <p:spTgt spid="29"/>
                                        </p:tgtEl>
                                      </p:cBhvr>
                                    </p:animEffect>
                                    <p:set>
                                      <p:cBhvr>
                                        <p:cTn id="19" dur="1" fill="hold">
                                          <p:stCondLst>
                                            <p:cond delay="499"/>
                                          </p:stCondLst>
                                        </p:cTn>
                                        <p:tgtEl>
                                          <p:spTgt spid="29"/>
                                        </p:tgtEl>
                                        <p:attrNameLst>
                                          <p:attrName>style.visibility</p:attrName>
                                        </p:attrNameLst>
                                      </p:cBhvr>
                                      <p:to>
                                        <p:strVal val="hidden"/>
                                      </p:to>
                                    </p:se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wipe(left)">
                                      <p:cBhvr>
                                        <p:cTn id="23" dur="500"/>
                                        <p:tgtEl>
                                          <p:spTgt spid="5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up)">
                                      <p:cBhvr>
                                        <p:cTn id="27" dur="500"/>
                                        <p:tgtEl>
                                          <p:spTgt spid="58"/>
                                        </p:tgtEl>
                                      </p:cBhvr>
                                    </p:animEffect>
                                  </p:childTnLst>
                                </p:cTn>
                              </p:par>
                            </p:childTnLst>
                          </p:cTn>
                        </p:par>
                        <p:par>
                          <p:cTn id="28" fill="hold">
                            <p:stCondLst>
                              <p:cond delay="3000"/>
                            </p:stCondLst>
                            <p:childTnLst>
                              <p:par>
                                <p:cTn id="29" presetID="42" presetClass="path" presetSubtype="0" accel="50000" decel="50000" fill="hold" nodeType="afterEffect">
                                  <p:stCondLst>
                                    <p:cond delay="0"/>
                                  </p:stCondLst>
                                  <p:childTnLst>
                                    <p:animMotion origin="layout" path="M -3.33333E-6 -2.96296E-6 L 0.13195 0.19283 " pathEditMode="relative" rAng="0" ptsTypes="AA">
                                      <p:cBhvr>
                                        <p:cTn id="30" dur="1500" fill="hold"/>
                                        <p:tgtEl>
                                          <p:spTgt spid="30"/>
                                        </p:tgtEl>
                                        <p:attrNameLst>
                                          <p:attrName>ppt_x</p:attrName>
                                          <p:attrName>ppt_y</p:attrName>
                                        </p:attrNameLst>
                                      </p:cBhvr>
                                      <p:rCtr x="6597" y="9630"/>
                                    </p:animMotion>
                                  </p:childTnLst>
                                </p:cTn>
                              </p:par>
                              <p:par>
                                <p:cTn id="31" presetID="42" presetClass="path" presetSubtype="0" accel="50000" decel="50000" fill="hold" nodeType="withEffect">
                                  <p:stCondLst>
                                    <p:cond delay="0"/>
                                  </p:stCondLst>
                                  <p:childTnLst>
                                    <p:animMotion origin="layout" path="M -4.16667E-6 4.44444E-6 L 0.13108 0.19259 " pathEditMode="relative" rAng="0" ptsTypes="AA">
                                      <p:cBhvr>
                                        <p:cTn id="32" dur="1500" fill="hold"/>
                                        <p:tgtEl>
                                          <p:spTgt spid="36"/>
                                        </p:tgtEl>
                                        <p:attrNameLst>
                                          <p:attrName>ppt_x</p:attrName>
                                          <p:attrName>ppt_y</p:attrName>
                                        </p:attrNameLst>
                                      </p:cBhvr>
                                      <p:rCtr x="6545" y="9630"/>
                                    </p:animMotion>
                                  </p:childTnLst>
                                </p:cTn>
                              </p:par>
                            </p:childTnLst>
                          </p:cTn>
                        </p:par>
                        <p:par>
                          <p:cTn id="33" fill="hold">
                            <p:stCondLst>
                              <p:cond delay="4500"/>
                            </p:stCondLst>
                            <p:childTnLst>
                              <p:par>
                                <p:cTn id="34" presetID="42" presetClass="path" presetSubtype="0" accel="50000" decel="50000" fill="hold" nodeType="afterEffect">
                                  <p:stCondLst>
                                    <p:cond delay="0"/>
                                  </p:stCondLst>
                                  <p:childTnLst>
                                    <p:animMotion origin="layout" path="M 1.38889E-6 2.59259E-6 L 1.38889E-6 -0.1 " pathEditMode="relative" rAng="0" ptsTypes="AA">
                                      <p:cBhvr>
                                        <p:cTn id="35" dur="1000" fill="hold"/>
                                        <p:tgtEl>
                                          <p:spTgt spid="5"/>
                                        </p:tgtEl>
                                        <p:attrNameLst>
                                          <p:attrName>ppt_x</p:attrName>
                                          <p:attrName>ppt_y</p:attrName>
                                        </p:attrNameLst>
                                      </p:cBhvr>
                                      <p:rCtr x="0" y="-5000"/>
                                    </p:animMotion>
                                  </p:childTnLst>
                                </p:cTn>
                              </p:par>
                            </p:childTnLst>
                          </p:cTn>
                        </p:par>
                        <p:par>
                          <p:cTn id="36" fill="hold">
                            <p:stCondLst>
                              <p:cond delay="5500"/>
                            </p:stCondLst>
                            <p:childTnLst>
                              <p:par>
                                <p:cTn id="37" presetID="1" presetClass="entr" presetSubtype="0"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58" grpId="0"/>
      <p:bldP spid="6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928991" cy="738664"/>
          </a:xfrm>
          <a:prstGeom prst="rect">
            <a:avLst/>
          </a:prstGeom>
          <a:noFill/>
        </p:spPr>
        <p:txBody>
          <a:bodyPr wrap="square" rtlCol="0">
            <a:spAutoFit/>
          </a:bodyPr>
          <a:lstStyle/>
          <a:p>
            <a:r>
              <a:rPr lang="en-NZ" sz="1400" dirty="0">
                <a:solidFill>
                  <a:schemeClr val="bg1"/>
                </a:solidFill>
              </a:rPr>
              <a:t>Strike 3 points of Test work from S3, and cross off the last 3 points Test work on the </a:t>
            </a:r>
            <a:r>
              <a:rPr lang="en-NZ" sz="1400" dirty="0" smtClean="0">
                <a:solidFill>
                  <a:schemeClr val="bg1"/>
                </a:solidFill>
              </a:rPr>
              <a:t>board.</a:t>
            </a:r>
          </a:p>
          <a:p>
            <a:r>
              <a:rPr lang="en-NZ" sz="1400" dirty="0" smtClean="0">
                <a:solidFill>
                  <a:schemeClr val="bg1"/>
                </a:solidFill>
              </a:rPr>
              <a:t>Leave </a:t>
            </a:r>
            <a:r>
              <a:rPr lang="en-NZ" sz="1400" dirty="0">
                <a:solidFill>
                  <a:schemeClr val="bg1"/>
                </a:solidFill>
              </a:rPr>
              <a:t>S3 in the Test column, because the Testing of S3 is not finished</a:t>
            </a:r>
            <a:r>
              <a:rPr lang="en-NZ" sz="1400" dirty="0" smtClean="0">
                <a:solidFill>
                  <a:schemeClr val="bg1"/>
                </a:solidFill>
              </a:rPr>
              <a:t>.</a:t>
            </a:r>
          </a:p>
          <a:p>
            <a:r>
              <a:rPr lang="en-NZ" sz="1400" dirty="0">
                <a:solidFill>
                  <a:schemeClr val="bg1"/>
                </a:solidFill>
              </a:rPr>
              <a:t>Pause to check that all teams have completed these steps correctly</a:t>
            </a:r>
            <a:r>
              <a:rPr lang="en-NZ" sz="1400" dirty="0" smtClean="0">
                <a:solidFill>
                  <a:schemeClr val="bg1"/>
                </a:solidFill>
              </a:rPr>
              <a:t>.</a:t>
            </a:r>
            <a:endParaRPr lang="en-NZ" sz="1400" dirty="0">
              <a:solidFill>
                <a:schemeClr val="bg1"/>
              </a:solidFill>
            </a:endParaRPr>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888" y="2132636"/>
            <a:ext cx="811977" cy="545165"/>
          </a:xfrm>
          <a:prstGeom prst="rect">
            <a:avLst/>
          </a:prstGeom>
        </p:spPr>
      </p:pic>
      <p:pic>
        <p:nvPicPr>
          <p:cNvPr id="41" name="Picture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42" name="Picture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44" name="Picture 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46" name="Picture 4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cxnSp>
        <p:nvCxnSpPr>
          <p:cNvPr id="35" name="Straight Connector 34"/>
          <p:cNvCxnSpPr/>
          <p:nvPr/>
        </p:nvCxnSpPr>
        <p:spPr>
          <a:xfrm>
            <a:off x="5970101" y="464262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6226814" y="4539104"/>
            <a:ext cx="404278" cy="523220"/>
          </a:xfrm>
          <a:prstGeom prst="rect">
            <a:avLst/>
          </a:prstGeom>
          <a:noFill/>
        </p:spPr>
        <p:txBody>
          <a:bodyPr wrap="none" rtlCol="0">
            <a:spAutoFit/>
          </a:bodyPr>
          <a:lstStyle/>
          <a:p>
            <a:r>
              <a:rPr lang="en-NZ" sz="2800" b="1" dirty="0" smtClean="0">
                <a:latin typeface="Comic Sans MS" pitchFamily="66" charset="0"/>
              </a:rPr>
              <a:t>7</a:t>
            </a:r>
            <a:endParaRPr lang="en-NZ" sz="2800" b="1" dirty="0">
              <a:latin typeface="Comic Sans MS" pitchFamily="66" charset="0"/>
            </a:endParaRPr>
          </a:p>
        </p:txBody>
      </p:sp>
      <p:grpSp>
        <p:nvGrpSpPr>
          <p:cNvPr id="2" name="Group 1"/>
          <p:cNvGrpSpPr/>
          <p:nvPr/>
        </p:nvGrpSpPr>
        <p:grpSpPr>
          <a:xfrm>
            <a:off x="7047901" y="2798883"/>
            <a:ext cx="810341" cy="544067"/>
            <a:chOff x="7024090" y="2784596"/>
            <a:chExt cx="810341" cy="544067"/>
          </a:xfrm>
        </p:grpSpPr>
        <p:pic>
          <p:nvPicPr>
            <p:cNvPr id="26" name="Picture 2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24090" y="2784596"/>
              <a:ext cx="810341" cy="544067"/>
            </a:xfrm>
            <a:prstGeom prst="rect">
              <a:avLst/>
            </a:prstGeom>
          </p:spPr>
        </p:pic>
        <p:cxnSp>
          <p:nvCxnSpPr>
            <p:cNvPr id="27" name="Straight Connector 26"/>
            <p:cNvCxnSpPr/>
            <p:nvPr/>
          </p:nvCxnSpPr>
          <p:spPr>
            <a:xfrm flipV="1">
              <a:off x="7371171" y="3162385"/>
              <a:ext cx="109429" cy="1025"/>
            </a:xfrm>
            <a:prstGeom prst="line">
              <a:avLst/>
            </a:prstGeom>
            <a:ln w="19050" cap="rnd"/>
            <a:effectLst/>
          </p:spPr>
          <p:style>
            <a:lnRef idx="2">
              <a:schemeClr val="dk1"/>
            </a:lnRef>
            <a:fillRef idx="0">
              <a:schemeClr val="dk1"/>
            </a:fillRef>
            <a:effectRef idx="1">
              <a:schemeClr val="dk1"/>
            </a:effectRef>
            <a:fontRef idx="minor">
              <a:schemeClr val="tx1"/>
            </a:fontRef>
          </p:style>
        </p:cxnSp>
      </p:grpSp>
      <p:pic>
        <p:nvPicPr>
          <p:cNvPr id="53" name="Picture 5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89947" y="4016799"/>
            <a:ext cx="811977" cy="545165"/>
          </a:xfrm>
          <a:prstGeom prst="rect">
            <a:avLst/>
          </a:prstGeom>
        </p:spPr>
      </p:pic>
      <p:pic>
        <p:nvPicPr>
          <p:cNvPr id="56" name="Picture 5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60457" y="2794823"/>
            <a:ext cx="811977" cy="545165"/>
          </a:xfrm>
          <a:prstGeom prst="rect">
            <a:avLst/>
          </a:prstGeom>
        </p:spPr>
      </p:pic>
      <p:cxnSp>
        <p:nvCxnSpPr>
          <p:cNvPr id="57" name="Straight Connector 56"/>
          <p:cNvCxnSpPr/>
          <p:nvPr/>
        </p:nvCxnSpPr>
        <p:spPr>
          <a:xfrm>
            <a:off x="6324640" y="463693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024675" y="4947424"/>
            <a:ext cx="404278" cy="523220"/>
          </a:xfrm>
          <a:prstGeom prst="rect">
            <a:avLst/>
          </a:prstGeom>
          <a:noFill/>
        </p:spPr>
        <p:txBody>
          <a:bodyPr wrap="none" rtlCol="0">
            <a:spAutoFit/>
          </a:bodyPr>
          <a:lstStyle/>
          <a:p>
            <a:r>
              <a:rPr lang="en-NZ" sz="2800" b="1" dirty="0">
                <a:latin typeface="Comic Sans MS" pitchFamily="66" charset="0"/>
              </a:rPr>
              <a:t>3</a:t>
            </a:r>
          </a:p>
        </p:txBody>
      </p:sp>
      <p:grpSp>
        <p:nvGrpSpPr>
          <p:cNvPr id="3" name="Group 2"/>
          <p:cNvGrpSpPr/>
          <p:nvPr/>
        </p:nvGrpSpPr>
        <p:grpSpPr>
          <a:xfrm>
            <a:off x="7050583" y="3441700"/>
            <a:ext cx="810341" cy="544067"/>
            <a:chOff x="7020271" y="3402018"/>
            <a:chExt cx="810341" cy="544067"/>
          </a:xfrm>
        </p:grpSpPr>
        <p:pic>
          <p:nvPicPr>
            <p:cNvPr id="31" name="Picture 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20271" y="3402018"/>
              <a:ext cx="810341" cy="544067"/>
            </a:xfrm>
            <a:prstGeom prst="rect">
              <a:avLst/>
            </a:prstGeom>
          </p:spPr>
        </p:pic>
        <p:cxnSp>
          <p:nvCxnSpPr>
            <p:cNvPr id="39" name="Straight Connector 38"/>
            <p:cNvCxnSpPr/>
            <p:nvPr/>
          </p:nvCxnSpPr>
          <p:spPr>
            <a:xfrm flipV="1">
              <a:off x="7310771" y="3724231"/>
              <a:ext cx="219177" cy="195"/>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43" name="Group 42"/>
          <p:cNvGrpSpPr/>
          <p:nvPr/>
        </p:nvGrpSpPr>
        <p:grpSpPr>
          <a:xfrm>
            <a:off x="5844439" y="2113806"/>
            <a:ext cx="830810" cy="1196601"/>
            <a:chOff x="5845402" y="2796614"/>
            <a:chExt cx="830810" cy="1196601"/>
          </a:xfrm>
        </p:grpSpPr>
        <p:pic>
          <p:nvPicPr>
            <p:cNvPr id="45" name="Picture 4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45402" y="2796614"/>
              <a:ext cx="810341" cy="544067"/>
            </a:xfrm>
            <a:prstGeom prst="rect">
              <a:avLst/>
            </a:prstGeom>
          </p:spPr>
        </p:pic>
        <p:pic>
          <p:nvPicPr>
            <p:cNvPr id="48" name="Picture 4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4235" y="3448050"/>
              <a:ext cx="811977" cy="545165"/>
            </a:xfrm>
            <a:prstGeom prst="rect">
              <a:avLst/>
            </a:prstGeom>
          </p:spPr>
        </p:pic>
      </p:grpSp>
      <p:sp>
        <p:nvSpPr>
          <p:cNvPr id="29" name="Right Arrow 28"/>
          <p:cNvSpPr/>
          <p:nvPr/>
        </p:nvSpPr>
        <p:spPr>
          <a:xfrm rot="3746347">
            <a:off x="5643348" y="1861429"/>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p:cNvCxnSpPr/>
          <p:nvPr/>
        </p:nvCxnSpPr>
        <p:spPr>
          <a:xfrm flipV="1">
            <a:off x="6136605" y="2435225"/>
            <a:ext cx="165770" cy="272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124240" y="5013176"/>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6" name="Title 1"/>
          <p:cNvSpPr txBox="1">
            <a:spLocks/>
          </p:cNvSpPr>
          <p:nvPr/>
        </p:nvSpPr>
        <p:spPr>
          <a:xfrm>
            <a:off x="-252536" y="0"/>
            <a:ext cx="8592035" cy="5486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2400" dirty="0" smtClean="0"/>
              <a:t>Step 2: Reduce Work on Tickets in Priority Order</a:t>
            </a:r>
            <a:endParaRPr lang="en-US" sz="2400" dirty="0"/>
          </a:p>
        </p:txBody>
      </p:sp>
      <p:sp>
        <p:nvSpPr>
          <p:cNvPr id="50"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ick 1"/>
          <p:cNvSpPr/>
          <p:nvPr/>
        </p:nvSpPr>
        <p:spPr>
          <a:xfrm>
            <a:off x="7313516"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853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1000"/>
                                        <p:tgtEl>
                                          <p:spTgt spid="30"/>
                                        </p:tgtEl>
                                      </p:cBhvr>
                                    </p:animEffect>
                                  </p:childTnLst>
                                </p:cTn>
                              </p:par>
                            </p:childTnLst>
                          </p:cTn>
                        </p:par>
                        <p:par>
                          <p:cTn id="14" fill="hold">
                            <p:stCondLst>
                              <p:cond delay="1500"/>
                            </p:stCondLst>
                            <p:childTnLst>
                              <p:par>
                                <p:cTn id="15" presetID="53" presetClass="exit" presetSubtype="32" fill="hold" grpId="1" nodeType="afterEffect">
                                  <p:stCondLst>
                                    <p:cond delay="0"/>
                                  </p:stCondLst>
                                  <p:childTnLst>
                                    <p:anim calcmode="lin" valueType="num">
                                      <p:cBhvr>
                                        <p:cTn id="16" dur="500"/>
                                        <p:tgtEl>
                                          <p:spTgt spid="29"/>
                                        </p:tgtEl>
                                        <p:attrNameLst>
                                          <p:attrName>ppt_w</p:attrName>
                                        </p:attrNameLst>
                                      </p:cBhvr>
                                      <p:tavLst>
                                        <p:tav tm="0">
                                          <p:val>
                                            <p:strVal val="ppt_w"/>
                                          </p:val>
                                        </p:tav>
                                        <p:tav tm="100000">
                                          <p:val>
                                            <p:fltVal val="0"/>
                                          </p:val>
                                        </p:tav>
                                      </p:tavLst>
                                    </p:anim>
                                    <p:anim calcmode="lin" valueType="num">
                                      <p:cBhvr>
                                        <p:cTn id="17" dur="500"/>
                                        <p:tgtEl>
                                          <p:spTgt spid="29"/>
                                        </p:tgtEl>
                                        <p:attrNameLst>
                                          <p:attrName>ppt_h</p:attrName>
                                        </p:attrNameLst>
                                      </p:cBhvr>
                                      <p:tavLst>
                                        <p:tav tm="0">
                                          <p:val>
                                            <p:strVal val="ppt_h"/>
                                          </p:val>
                                        </p:tav>
                                        <p:tav tm="100000">
                                          <p:val>
                                            <p:fltVal val="0"/>
                                          </p:val>
                                        </p:tav>
                                      </p:tavLst>
                                    </p:anim>
                                    <p:animEffect transition="out" filter="fade">
                                      <p:cBhvr>
                                        <p:cTn id="18" dur="500"/>
                                        <p:tgtEl>
                                          <p:spTgt spid="29"/>
                                        </p:tgtEl>
                                      </p:cBhvr>
                                    </p:animEffect>
                                    <p:set>
                                      <p:cBhvr>
                                        <p:cTn id="19" dur="1" fill="hold">
                                          <p:stCondLst>
                                            <p:cond delay="499"/>
                                          </p:stCondLst>
                                        </p:cTn>
                                        <p:tgtEl>
                                          <p:spTgt spid="29"/>
                                        </p:tgtEl>
                                        <p:attrNameLst>
                                          <p:attrName>style.visibility</p:attrName>
                                        </p:attrNameLst>
                                      </p:cBhvr>
                                      <p:to>
                                        <p:strVal val="hidden"/>
                                      </p:to>
                                    </p:se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wipe(left)">
                                      <p:cBhvr>
                                        <p:cTn id="23" dur="500"/>
                                        <p:tgtEl>
                                          <p:spTgt spid="49"/>
                                        </p:tgtEl>
                                      </p:cBhvr>
                                    </p:animEffect>
                                  </p:childTnLst>
                                </p:cTn>
                              </p:par>
                            </p:childTnLst>
                          </p:cTn>
                        </p:par>
                        <p:par>
                          <p:cTn id="24" fill="hold">
                            <p:stCondLst>
                              <p:cond delay="2500"/>
                            </p:stCondLst>
                            <p:childTnLst>
                              <p:par>
                                <p:cTn id="25" presetID="1" presetClass="entr" presetSubtype="0"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69"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928991" cy="738664"/>
          </a:xfrm>
          <a:prstGeom prst="rect">
            <a:avLst/>
          </a:prstGeom>
          <a:noFill/>
        </p:spPr>
        <p:txBody>
          <a:bodyPr wrap="square" rtlCol="0">
            <a:spAutoFit/>
          </a:bodyPr>
          <a:lstStyle/>
          <a:p>
            <a:r>
              <a:rPr lang="en-NZ" sz="1400" dirty="0">
                <a:solidFill>
                  <a:schemeClr val="bg1"/>
                </a:solidFill>
              </a:rPr>
              <a:t>We have </a:t>
            </a:r>
            <a:r>
              <a:rPr lang="en-NZ" sz="1400" dirty="0" smtClean="0">
                <a:solidFill>
                  <a:schemeClr val="bg1"/>
                </a:solidFill>
              </a:rPr>
              <a:t>12 </a:t>
            </a:r>
            <a:r>
              <a:rPr lang="en-NZ" sz="1400" dirty="0">
                <a:solidFill>
                  <a:schemeClr val="bg1"/>
                </a:solidFill>
              </a:rPr>
              <a:t>points of Development work to spend.</a:t>
            </a:r>
          </a:p>
          <a:p>
            <a:r>
              <a:rPr lang="en-NZ" sz="1400" dirty="0">
                <a:solidFill>
                  <a:schemeClr val="bg1"/>
                </a:solidFill>
              </a:rPr>
              <a:t>Strike the 7 remaining points of </a:t>
            </a:r>
            <a:r>
              <a:rPr lang="en-NZ" sz="1400" dirty="0" err="1">
                <a:solidFill>
                  <a:schemeClr val="bg1"/>
                </a:solidFill>
              </a:rPr>
              <a:t>Dev</a:t>
            </a:r>
            <a:r>
              <a:rPr lang="en-NZ" sz="1400" dirty="0">
                <a:solidFill>
                  <a:schemeClr val="bg1"/>
                </a:solidFill>
              </a:rPr>
              <a:t> work from S6, reduce the points left to spend in Development to </a:t>
            </a:r>
            <a:r>
              <a:rPr lang="en-NZ" sz="1400" dirty="0" smtClean="0">
                <a:solidFill>
                  <a:schemeClr val="bg1"/>
                </a:solidFill>
              </a:rPr>
              <a:t>5. Move </a:t>
            </a:r>
            <a:r>
              <a:rPr lang="en-NZ" sz="1400" dirty="0">
                <a:solidFill>
                  <a:schemeClr val="bg1"/>
                </a:solidFill>
              </a:rPr>
              <a:t>S6 </a:t>
            </a:r>
            <a:r>
              <a:rPr lang="en-NZ" sz="1400" dirty="0" smtClean="0">
                <a:solidFill>
                  <a:schemeClr val="bg1"/>
                </a:solidFill>
              </a:rPr>
              <a:t>directly into </a:t>
            </a:r>
            <a:r>
              <a:rPr lang="en-NZ" sz="1400" dirty="0">
                <a:solidFill>
                  <a:schemeClr val="bg1"/>
                </a:solidFill>
              </a:rPr>
              <a:t>Test (since Test has a WIP limit of 3, but only 2 tickets).</a:t>
            </a:r>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40" name="Picture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3888" y="2132636"/>
            <a:ext cx="811977" cy="545165"/>
          </a:xfrm>
          <a:prstGeom prst="rect">
            <a:avLst/>
          </a:prstGeom>
        </p:spPr>
      </p:pic>
      <p:pic>
        <p:nvPicPr>
          <p:cNvPr id="44" name="Picture 4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46" name="Picture 4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cxnSp>
        <p:nvCxnSpPr>
          <p:cNvPr id="35" name="Straight Connector 34"/>
          <p:cNvCxnSpPr/>
          <p:nvPr/>
        </p:nvCxnSpPr>
        <p:spPr>
          <a:xfrm>
            <a:off x="5970101" y="464262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6226814" y="4539104"/>
            <a:ext cx="404278" cy="523220"/>
          </a:xfrm>
          <a:prstGeom prst="rect">
            <a:avLst/>
          </a:prstGeom>
          <a:noFill/>
        </p:spPr>
        <p:txBody>
          <a:bodyPr wrap="none" rtlCol="0">
            <a:spAutoFit/>
          </a:bodyPr>
          <a:lstStyle/>
          <a:p>
            <a:r>
              <a:rPr lang="en-NZ" sz="2800" b="1" dirty="0" smtClean="0">
                <a:latin typeface="Comic Sans MS" pitchFamily="66" charset="0"/>
              </a:rPr>
              <a:t>7</a:t>
            </a:r>
            <a:endParaRPr lang="en-NZ" sz="2800" b="1" dirty="0">
              <a:latin typeface="Comic Sans MS" pitchFamily="66" charset="0"/>
            </a:endParaRPr>
          </a:p>
        </p:txBody>
      </p:sp>
      <p:grpSp>
        <p:nvGrpSpPr>
          <p:cNvPr id="2" name="Group 1"/>
          <p:cNvGrpSpPr/>
          <p:nvPr/>
        </p:nvGrpSpPr>
        <p:grpSpPr>
          <a:xfrm>
            <a:off x="7047901" y="2798883"/>
            <a:ext cx="810341" cy="544067"/>
            <a:chOff x="7024090" y="2784596"/>
            <a:chExt cx="810341" cy="544067"/>
          </a:xfrm>
        </p:grpSpPr>
        <p:pic>
          <p:nvPicPr>
            <p:cNvPr id="26" name="Picture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24090" y="2784596"/>
              <a:ext cx="810341" cy="544067"/>
            </a:xfrm>
            <a:prstGeom prst="rect">
              <a:avLst/>
            </a:prstGeom>
          </p:spPr>
        </p:pic>
        <p:cxnSp>
          <p:nvCxnSpPr>
            <p:cNvPr id="27" name="Straight Connector 26"/>
            <p:cNvCxnSpPr/>
            <p:nvPr/>
          </p:nvCxnSpPr>
          <p:spPr>
            <a:xfrm flipV="1">
              <a:off x="7371171" y="3162385"/>
              <a:ext cx="109429" cy="1025"/>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9" name="Group 8"/>
          <p:cNvGrpSpPr/>
          <p:nvPr/>
        </p:nvGrpSpPr>
        <p:grpSpPr>
          <a:xfrm>
            <a:off x="3563887" y="2785299"/>
            <a:ext cx="838037" cy="1776665"/>
            <a:chOff x="3563887" y="2785299"/>
            <a:chExt cx="838037" cy="1776665"/>
          </a:xfrm>
        </p:grpSpPr>
        <p:pic>
          <p:nvPicPr>
            <p:cNvPr id="41" name="Pictur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42" name="Picture 4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53" name="Picture 5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89947" y="4016799"/>
              <a:ext cx="811977" cy="545165"/>
            </a:xfrm>
            <a:prstGeom prst="rect">
              <a:avLst/>
            </a:prstGeom>
          </p:spPr>
        </p:pic>
      </p:grpSp>
      <p:pic>
        <p:nvPicPr>
          <p:cNvPr id="56" name="Picture 5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60457" y="2794823"/>
            <a:ext cx="811977" cy="545165"/>
          </a:xfrm>
          <a:prstGeom prst="rect">
            <a:avLst/>
          </a:prstGeom>
        </p:spPr>
      </p:pic>
      <p:cxnSp>
        <p:nvCxnSpPr>
          <p:cNvPr id="57" name="Straight Connector 56"/>
          <p:cNvCxnSpPr/>
          <p:nvPr/>
        </p:nvCxnSpPr>
        <p:spPr>
          <a:xfrm>
            <a:off x="6324640" y="463693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024675" y="4947424"/>
            <a:ext cx="404278" cy="523220"/>
          </a:xfrm>
          <a:prstGeom prst="rect">
            <a:avLst/>
          </a:prstGeom>
          <a:noFill/>
        </p:spPr>
        <p:txBody>
          <a:bodyPr wrap="none" rtlCol="0">
            <a:spAutoFit/>
          </a:bodyPr>
          <a:lstStyle/>
          <a:p>
            <a:r>
              <a:rPr lang="en-NZ" sz="2800" b="1" dirty="0">
                <a:latin typeface="Comic Sans MS" pitchFamily="66" charset="0"/>
              </a:rPr>
              <a:t>3</a:t>
            </a:r>
          </a:p>
        </p:txBody>
      </p:sp>
      <p:grpSp>
        <p:nvGrpSpPr>
          <p:cNvPr id="3" name="Group 2"/>
          <p:cNvGrpSpPr/>
          <p:nvPr/>
        </p:nvGrpSpPr>
        <p:grpSpPr>
          <a:xfrm>
            <a:off x="7050583" y="3441700"/>
            <a:ext cx="810341" cy="544067"/>
            <a:chOff x="7020271" y="3402018"/>
            <a:chExt cx="810341" cy="544067"/>
          </a:xfrm>
        </p:grpSpPr>
        <p:pic>
          <p:nvPicPr>
            <p:cNvPr id="31" name="Picture 3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020271" y="3402018"/>
              <a:ext cx="810341" cy="544067"/>
            </a:xfrm>
            <a:prstGeom prst="rect">
              <a:avLst/>
            </a:prstGeom>
          </p:spPr>
        </p:pic>
        <p:cxnSp>
          <p:nvCxnSpPr>
            <p:cNvPr id="39" name="Straight Connector 38"/>
            <p:cNvCxnSpPr/>
            <p:nvPr/>
          </p:nvCxnSpPr>
          <p:spPr>
            <a:xfrm flipV="1">
              <a:off x="7310771" y="3724231"/>
              <a:ext cx="219177" cy="195"/>
            </a:xfrm>
            <a:prstGeom prst="line">
              <a:avLst/>
            </a:prstGeom>
            <a:ln w="19050" cap="rnd"/>
            <a:effectLst/>
          </p:spPr>
          <p:style>
            <a:lnRef idx="2">
              <a:schemeClr val="dk1"/>
            </a:lnRef>
            <a:fillRef idx="0">
              <a:schemeClr val="dk1"/>
            </a:fillRef>
            <a:effectRef idx="1">
              <a:schemeClr val="dk1"/>
            </a:effectRef>
            <a:fontRef idx="minor">
              <a:schemeClr val="tx1"/>
            </a:fontRef>
          </p:style>
        </p:cxnSp>
      </p:grpSp>
      <p:sp>
        <p:nvSpPr>
          <p:cNvPr id="29" name="Right Arrow 28"/>
          <p:cNvSpPr/>
          <p:nvPr/>
        </p:nvSpPr>
        <p:spPr>
          <a:xfrm rot="3746347">
            <a:off x="3479268" y="1769989"/>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5844439" y="2113806"/>
            <a:ext cx="830810" cy="1196601"/>
            <a:chOff x="5844439" y="2113806"/>
            <a:chExt cx="830810" cy="1196601"/>
          </a:xfrm>
        </p:grpSpPr>
        <p:grpSp>
          <p:nvGrpSpPr>
            <p:cNvPr id="43" name="Group 42"/>
            <p:cNvGrpSpPr/>
            <p:nvPr/>
          </p:nvGrpSpPr>
          <p:grpSpPr>
            <a:xfrm>
              <a:off x="5844439" y="2113806"/>
              <a:ext cx="830810" cy="1196601"/>
              <a:chOff x="5845402" y="2796614"/>
              <a:chExt cx="830810" cy="1196601"/>
            </a:xfrm>
          </p:grpSpPr>
          <p:pic>
            <p:nvPicPr>
              <p:cNvPr id="45" name="Picture 4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45402" y="2796614"/>
                <a:ext cx="810341" cy="544067"/>
              </a:xfrm>
              <a:prstGeom prst="rect">
                <a:avLst/>
              </a:prstGeom>
            </p:spPr>
          </p:pic>
          <p:pic>
            <p:nvPicPr>
              <p:cNvPr id="48" name="Picture 4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64235" y="3448050"/>
                <a:ext cx="811977" cy="545165"/>
              </a:xfrm>
              <a:prstGeom prst="rect">
                <a:avLst/>
              </a:prstGeom>
            </p:spPr>
          </p:pic>
        </p:grpSp>
        <p:cxnSp>
          <p:nvCxnSpPr>
            <p:cNvPr id="30" name="Straight Connector 29"/>
            <p:cNvCxnSpPr/>
            <p:nvPr/>
          </p:nvCxnSpPr>
          <p:spPr>
            <a:xfrm flipV="1">
              <a:off x="6136605" y="2435225"/>
              <a:ext cx="165770" cy="2726"/>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9" name="Straight Connector 48"/>
          <p:cNvCxnSpPr/>
          <p:nvPr/>
        </p:nvCxnSpPr>
        <p:spPr>
          <a:xfrm>
            <a:off x="6124240" y="5013176"/>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36" name="Straight Connector 35"/>
          <p:cNvCxnSpPr/>
          <p:nvPr/>
        </p:nvCxnSpPr>
        <p:spPr>
          <a:xfrm flipV="1">
            <a:off x="3988925" y="2355850"/>
            <a:ext cx="364000" cy="272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3494697" y="4649088"/>
            <a:ext cx="360118"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51" name="Straight Connector 50"/>
          <p:cNvCxnSpPr/>
          <p:nvPr/>
        </p:nvCxnSpPr>
        <p:spPr>
          <a:xfrm flipV="1">
            <a:off x="3849225" y="2405063"/>
            <a:ext cx="41738" cy="1138"/>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52" name="TextBox 51"/>
          <p:cNvSpPr txBox="1"/>
          <p:nvPr/>
        </p:nvSpPr>
        <p:spPr>
          <a:xfrm>
            <a:off x="3898027" y="4561964"/>
            <a:ext cx="404278" cy="523220"/>
          </a:xfrm>
          <a:prstGeom prst="rect">
            <a:avLst/>
          </a:prstGeom>
          <a:noFill/>
        </p:spPr>
        <p:txBody>
          <a:bodyPr wrap="none" rtlCol="0">
            <a:spAutoFit/>
          </a:bodyPr>
          <a:lstStyle/>
          <a:p>
            <a:r>
              <a:rPr lang="en-NZ" sz="2800" b="1" dirty="0" smtClean="0">
                <a:latin typeface="Comic Sans MS" pitchFamily="66" charset="0"/>
              </a:rPr>
              <a:t>5</a:t>
            </a:r>
            <a:endParaRPr lang="en-NZ" sz="2800" b="1" dirty="0">
              <a:latin typeface="Comic Sans MS" pitchFamily="66" charset="0"/>
            </a:endParaRPr>
          </a:p>
        </p:txBody>
      </p:sp>
      <p:sp>
        <p:nvSpPr>
          <p:cNvPr id="54" name="Title 1"/>
          <p:cNvSpPr txBox="1">
            <a:spLocks/>
          </p:cNvSpPr>
          <p:nvPr/>
        </p:nvSpPr>
        <p:spPr>
          <a:xfrm>
            <a:off x="-252536" y="0"/>
            <a:ext cx="8592035" cy="5486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2400" dirty="0" smtClean="0"/>
              <a:t>Step 2: Reduce Work on Tickets in Priority Order</a:t>
            </a:r>
            <a:endParaRPr lang="en-US" sz="2400" dirty="0"/>
          </a:p>
        </p:txBody>
      </p:sp>
      <p:sp>
        <p:nvSpPr>
          <p:cNvPr id="55"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lick 1"/>
          <p:cNvSpPr/>
          <p:nvPr/>
        </p:nvSpPr>
        <p:spPr>
          <a:xfrm>
            <a:off x="7313516"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885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1000"/>
                                        <p:tgtEl>
                                          <p:spTgt spid="36"/>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200"/>
                                        <p:tgtEl>
                                          <p:spTgt spid="51"/>
                                        </p:tgtEl>
                                      </p:cBhvr>
                                    </p:animEffect>
                                  </p:childTnLst>
                                </p:cTn>
                              </p:par>
                            </p:childTnLst>
                          </p:cTn>
                        </p:par>
                        <p:par>
                          <p:cTn id="18" fill="hold">
                            <p:stCondLst>
                              <p:cond delay="1700"/>
                            </p:stCondLst>
                            <p:childTnLst>
                              <p:par>
                                <p:cTn id="19" presetID="53" presetClass="exit" presetSubtype="32" fill="hold" grpId="1" nodeType="afterEffect">
                                  <p:stCondLst>
                                    <p:cond delay="0"/>
                                  </p:stCondLst>
                                  <p:childTnLst>
                                    <p:anim calcmode="lin" valueType="num">
                                      <p:cBhvr>
                                        <p:cTn id="20" dur="500"/>
                                        <p:tgtEl>
                                          <p:spTgt spid="29"/>
                                        </p:tgtEl>
                                        <p:attrNameLst>
                                          <p:attrName>ppt_w</p:attrName>
                                        </p:attrNameLst>
                                      </p:cBhvr>
                                      <p:tavLst>
                                        <p:tav tm="0">
                                          <p:val>
                                            <p:strVal val="ppt_w"/>
                                          </p:val>
                                        </p:tav>
                                        <p:tav tm="100000">
                                          <p:val>
                                            <p:fltVal val="0"/>
                                          </p:val>
                                        </p:tav>
                                      </p:tavLst>
                                    </p:anim>
                                    <p:anim calcmode="lin" valueType="num">
                                      <p:cBhvr>
                                        <p:cTn id="21" dur="500"/>
                                        <p:tgtEl>
                                          <p:spTgt spid="29"/>
                                        </p:tgtEl>
                                        <p:attrNameLst>
                                          <p:attrName>ppt_h</p:attrName>
                                        </p:attrNameLst>
                                      </p:cBhvr>
                                      <p:tavLst>
                                        <p:tav tm="0">
                                          <p:val>
                                            <p:strVal val="ppt_h"/>
                                          </p:val>
                                        </p:tav>
                                        <p:tav tm="100000">
                                          <p:val>
                                            <p:fltVal val="0"/>
                                          </p:val>
                                        </p:tav>
                                      </p:tavLst>
                                    </p:anim>
                                    <p:animEffect transition="out" filter="fade">
                                      <p:cBhvr>
                                        <p:cTn id="22" dur="500"/>
                                        <p:tgtEl>
                                          <p:spTgt spid="29"/>
                                        </p:tgtEl>
                                      </p:cBhvr>
                                    </p:animEffect>
                                    <p:set>
                                      <p:cBhvr>
                                        <p:cTn id="23" dur="1" fill="hold">
                                          <p:stCondLst>
                                            <p:cond delay="499"/>
                                          </p:stCondLst>
                                        </p:cTn>
                                        <p:tgtEl>
                                          <p:spTgt spid="29"/>
                                        </p:tgtEl>
                                        <p:attrNameLst>
                                          <p:attrName>style.visibility</p:attrName>
                                        </p:attrNameLst>
                                      </p:cBhvr>
                                      <p:to>
                                        <p:strVal val="hidden"/>
                                      </p:to>
                                    </p:set>
                                  </p:childTnLst>
                                </p:cTn>
                              </p:par>
                            </p:childTnLst>
                          </p:cTn>
                        </p:par>
                        <p:par>
                          <p:cTn id="24" fill="hold">
                            <p:stCondLst>
                              <p:cond delay="2200"/>
                            </p:stCondLst>
                            <p:childTnLst>
                              <p:par>
                                <p:cTn id="25" presetID="22" presetClass="entr" presetSubtype="8"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wipe(left)">
                                      <p:cBhvr>
                                        <p:cTn id="27" dur="500"/>
                                        <p:tgtEl>
                                          <p:spTgt spid="50"/>
                                        </p:tgtEl>
                                      </p:cBhvr>
                                    </p:animEffect>
                                  </p:childTnLst>
                                </p:cTn>
                              </p:par>
                            </p:childTnLst>
                          </p:cTn>
                        </p:par>
                        <p:par>
                          <p:cTn id="28" fill="hold">
                            <p:stCondLst>
                              <p:cond delay="2700"/>
                            </p:stCondLst>
                            <p:childTnLst>
                              <p:par>
                                <p:cTn id="29" presetID="22" presetClass="entr" presetSubtype="1" fill="hold" grpId="0"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wipe(up)">
                                      <p:cBhvr>
                                        <p:cTn id="31" dur="500"/>
                                        <p:tgtEl>
                                          <p:spTgt spid="52"/>
                                        </p:tgtEl>
                                      </p:cBhvr>
                                    </p:animEffect>
                                  </p:childTnLst>
                                </p:cTn>
                              </p:par>
                            </p:childTnLst>
                          </p:cTn>
                        </p:par>
                        <p:par>
                          <p:cTn id="32" fill="hold">
                            <p:stCondLst>
                              <p:cond delay="3200"/>
                            </p:stCondLst>
                            <p:childTnLst>
                              <p:par>
                                <p:cTn id="33" presetID="42" presetClass="path" presetSubtype="0" accel="50000" decel="50000" fill="hold" nodeType="afterEffect">
                                  <p:stCondLst>
                                    <p:cond delay="0"/>
                                  </p:stCondLst>
                                  <p:childTnLst>
                                    <p:animMotion origin="layout" path="M 3.61111E-6 5.55112E-17 L 0.24479 0.19352 " pathEditMode="relative" rAng="0" ptsTypes="AA">
                                      <p:cBhvr>
                                        <p:cTn id="34" dur="1500" fill="hold"/>
                                        <p:tgtEl>
                                          <p:spTgt spid="36"/>
                                        </p:tgtEl>
                                        <p:attrNameLst>
                                          <p:attrName>ppt_x</p:attrName>
                                          <p:attrName>ppt_y</p:attrName>
                                        </p:attrNameLst>
                                      </p:cBhvr>
                                      <p:rCtr x="12240" y="9676"/>
                                    </p:animMotion>
                                  </p:childTnLst>
                                </p:cTn>
                              </p:par>
                              <p:par>
                                <p:cTn id="35" presetID="42" presetClass="path" presetSubtype="0" accel="50000" decel="50000" fill="hold" nodeType="withEffect">
                                  <p:stCondLst>
                                    <p:cond delay="0"/>
                                  </p:stCondLst>
                                  <p:childTnLst>
                                    <p:animMotion origin="layout" path="M -3.88889E-6 -4.44444E-6 L 0.24601 0.19352 " pathEditMode="relative" rAng="0" ptsTypes="AA">
                                      <p:cBhvr>
                                        <p:cTn id="36" dur="1500" fill="hold"/>
                                        <p:tgtEl>
                                          <p:spTgt spid="51"/>
                                        </p:tgtEl>
                                        <p:attrNameLst>
                                          <p:attrName>ppt_x</p:attrName>
                                          <p:attrName>ppt_y</p:attrName>
                                        </p:attrNameLst>
                                      </p:cBhvr>
                                      <p:rCtr x="12292" y="9676"/>
                                    </p:animMotion>
                                  </p:childTnLst>
                                </p:cTn>
                              </p:par>
                              <p:par>
                                <p:cTn id="37" presetID="42" presetClass="path" presetSubtype="0" accel="50000" decel="50000" fill="hold" nodeType="withEffect">
                                  <p:stCondLst>
                                    <p:cond delay="0"/>
                                  </p:stCondLst>
                                  <p:childTnLst>
                                    <p:animMotion origin="layout" path="M 2.22222E-6 -4.44444E-6 L 0.246 0.19375 " pathEditMode="relative" rAng="0" ptsTypes="AA">
                                      <p:cBhvr>
                                        <p:cTn id="38" dur="1500" fill="hold"/>
                                        <p:tgtEl>
                                          <p:spTgt spid="40"/>
                                        </p:tgtEl>
                                        <p:attrNameLst>
                                          <p:attrName>ppt_x</p:attrName>
                                          <p:attrName>ppt_y</p:attrName>
                                        </p:attrNameLst>
                                      </p:cBhvr>
                                      <p:rCtr x="12292" y="9676"/>
                                    </p:animMotion>
                                  </p:childTnLst>
                                </p:cTn>
                              </p:par>
                            </p:childTnLst>
                          </p:cTn>
                        </p:par>
                        <p:par>
                          <p:cTn id="39" fill="hold">
                            <p:stCondLst>
                              <p:cond delay="4700"/>
                            </p:stCondLst>
                            <p:childTnLst>
                              <p:par>
                                <p:cTn id="40" presetID="42" presetClass="path" presetSubtype="0" accel="50000" decel="50000" fill="hold" nodeType="afterEffect">
                                  <p:stCondLst>
                                    <p:cond delay="0"/>
                                  </p:stCondLst>
                                  <p:childTnLst>
                                    <p:animMotion origin="layout" path="M -2.77778E-7 1.85185E-6 L -2.77778E-7 -0.09861 " pathEditMode="relative" rAng="0" ptsTypes="AA">
                                      <p:cBhvr>
                                        <p:cTn id="41" dur="1000" fill="hold"/>
                                        <p:tgtEl>
                                          <p:spTgt spid="9"/>
                                        </p:tgtEl>
                                        <p:attrNameLst>
                                          <p:attrName>ppt_x</p:attrName>
                                          <p:attrName>ppt_y</p:attrName>
                                        </p:attrNameLst>
                                      </p:cBhvr>
                                      <p:rCtr x="0" y="-4931"/>
                                    </p:animMotion>
                                  </p:childTnLst>
                                </p:cTn>
                              </p:par>
                            </p:childTnLst>
                          </p:cTn>
                        </p:par>
                        <p:par>
                          <p:cTn id="42" fill="hold">
                            <p:stCondLst>
                              <p:cond delay="5700"/>
                            </p:stCondLst>
                            <p:childTnLst>
                              <p:par>
                                <p:cTn id="43" presetID="1" presetClass="entr" presetSubtype="0" fill="hold" grpId="0" nodeType="afterEffect">
                                  <p:stCondLst>
                                    <p:cond delay="0"/>
                                  </p:stCondLst>
                                  <p:childTnLst>
                                    <p:set>
                                      <p:cBhvr>
                                        <p:cTn id="44" dur="1" fill="hold">
                                          <p:stCondLst>
                                            <p:cond delay="0"/>
                                          </p:stCondLst>
                                        </p:cTn>
                                        <p:tgtEl>
                                          <p:spTgt spid="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52" grpId="0"/>
      <p:bldP spid="7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928991" cy="523220"/>
          </a:xfrm>
          <a:prstGeom prst="rect">
            <a:avLst/>
          </a:prstGeom>
          <a:noFill/>
        </p:spPr>
        <p:txBody>
          <a:bodyPr wrap="square" rtlCol="0">
            <a:spAutoFit/>
          </a:bodyPr>
          <a:lstStyle/>
          <a:p>
            <a:r>
              <a:rPr lang="en-NZ" sz="1400" dirty="0">
                <a:solidFill>
                  <a:schemeClr val="bg1"/>
                </a:solidFill>
              </a:rPr>
              <a:t>Strike </a:t>
            </a:r>
            <a:r>
              <a:rPr lang="en-NZ" sz="1400" dirty="0" smtClean="0">
                <a:solidFill>
                  <a:schemeClr val="bg1"/>
                </a:solidFill>
              </a:rPr>
              <a:t>5 </a:t>
            </a:r>
            <a:r>
              <a:rPr lang="en-NZ" sz="1400" dirty="0">
                <a:solidFill>
                  <a:schemeClr val="bg1"/>
                </a:solidFill>
              </a:rPr>
              <a:t>points of </a:t>
            </a:r>
            <a:r>
              <a:rPr lang="en-NZ" sz="1400" dirty="0" err="1">
                <a:solidFill>
                  <a:schemeClr val="bg1"/>
                </a:solidFill>
              </a:rPr>
              <a:t>Dev</a:t>
            </a:r>
            <a:r>
              <a:rPr lang="en-NZ" sz="1400" dirty="0">
                <a:solidFill>
                  <a:schemeClr val="bg1"/>
                </a:solidFill>
              </a:rPr>
              <a:t> work from S7, and cross off the </a:t>
            </a:r>
            <a:r>
              <a:rPr lang="en-NZ" sz="1400" dirty="0" smtClean="0">
                <a:solidFill>
                  <a:schemeClr val="bg1"/>
                </a:solidFill>
              </a:rPr>
              <a:t>5 </a:t>
            </a:r>
            <a:r>
              <a:rPr lang="en-NZ" sz="1400" dirty="0">
                <a:solidFill>
                  <a:schemeClr val="bg1"/>
                </a:solidFill>
              </a:rPr>
              <a:t>remaining points of </a:t>
            </a:r>
            <a:r>
              <a:rPr lang="en-NZ" sz="1400" dirty="0" err="1">
                <a:solidFill>
                  <a:schemeClr val="bg1"/>
                </a:solidFill>
              </a:rPr>
              <a:t>Dev</a:t>
            </a:r>
            <a:r>
              <a:rPr lang="en-NZ" sz="1400" dirty="0">
                <a:solidFill>
                  <a:schemeClr val="bg1"/>
                </a:solidFill>
              </a:rPr>
              <a:t> work on the </a:t>
            </a:r>
            <a:r>
              <a:rPr lang="en-NZ" sz="1400" dirty="0" smtClean="0">
                <a:solidFill>
                  <a:schemeClr val="bg1"/>
                </a:solidFill>
              </a:rPr>
              <a:t>board.</a:t>
            </a:r>
          </a:p>
          <a:p>
            <a:r>
              <a:rPr lang="en-NZ" sz="1400" dirty="0" smtClean="0">
                <a:solidFill>
                  <a:schemeClr val="bg1"/>
                </a:solidFill>
              </a:rPr>
              <a:t>Leave </a:t>
            </a:r>
            <a:r>
              <a:rPr lang="en-NZ" sz="1400" dirty="0">
                <a:solidFill>
                  <a:schemeClr val="bg1"/>
                </a:solidFill>
              </a:rPr>
              <a:t>S7 in the Development In Progress </a:t>
            </a:r>
            <a:r>
              <a:rPr lang="en-NZ" sz="1400" dirty="0" smtClean="0">
                <a:solidFill>
                  <a:schemeClr val="bg1"/>
                </a:solidFill>
              </a:rPr>
              <a:t>column, because the development work on the ticket is not complete.</a:t>
            </a:r>
            <a:endParaRPr lang="en-NZ" sz="1400" dirty="0">
              <a:solidFill>
                <a:schemeClr val="bg1"/>
              </a:solidFill>
            </a:endParaRPr>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46" name="Picture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cxnSp>
        <p:nvCxnSpPr>
          <p:cNvPr id="35" name="Straight Connector 34"/>
          <p:cNvCxnSpPr/>
          <p:nvPr/>
        </p:nvCxnSpPr>
        <p:spPr>
          <a:xfrm>
            <a:off x="5970101" y="464262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6226814" y="4539104"/>
            <a:ext cx="404278" cy="523220"/>
          </a:xfrm>
          <a:prstGeom prst="rect">
            <a:avLst/>
          </a:prstGeom>
          <a:noFill/>
        </p:spPr>
        <p:txBody>
          <a:bodyPr wrap="none" rtlCol="0">
            <a:spAutoFit/>
          </a:bodyPr>
          <a:lstStyle/>
          <a:p>
            <a:r>
              <a:rPr lang="en-NZ" sz="2800" b="1" dirty="0" smtClean="0">
                <a:latin typeface="Comic Sans MS" pitchFamily="66" charset="0"/>
              </a:rPr>
              <a:t>7</a:t>
            </a:r>
            <a:endParaRPr lang="en-NZ" sz="2800" b="1" dirty="0">
              <a:latin typeface="Comic Sans MS" pitchFamily="66" charset="0"/>
            </a:endParaRPr>
          </a:p>
        </p:txBody>
      </p:sp>
      <p:grpSp>
        <p:nvGrpSpPr>
          <p:cNvPr id="2" name="Group 1"/>
          <p:cNvGrpSpPr/>
          <p:nvPr/>
        </p:nvGrpSpPr>
        <p:grpSpPr>
          <a:xfrm>
            <a:off x="7047901" y="2798883"/>
            <a:ext cx="810341" cy="544067"/>
            <a:chOff x="7024090" y="2784596"/>
            <a:chExt cx="810341" cy="544067"/>
          </a:xfrm>
        </p:grpSpPr>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4090" y="2784596"/>
              <a:ext cx="810341" cy="544067"/>
            </a:xfrm>
            <a:prstGeom prst="rect">
              <a:avLst/>
            </a:prstGeom>
          </p:spPr>
        </p:pic>
        <p:cxnSp>
          <p:nvCxnSpPr>
            <p:cNvPr id="27" name="Straight Connector 26"/>
            <p:cNvCxnSpPr/>
            <p:nvPr/>
          </p:nvCxnSpPr>
          <p:spPr>
            <a:xfrm flipV="1">
              <a:off x="7371171" y="3162385"/>
              <a:ext cx="109429" cy="1025"/>
            </a:xfrm>
            <a:prstGeom prst="line">
              <a:avLst/>
            </a:prstGeom>
            <a:ln w="19050" cap="rnd"/>
            <a:effectLst/>
          </p:spPr>
          <p:style>
            <a:lnRef idx="2">
              <a:schemeClr val="dk1"/>
            </a:lnRef>
            <a:fillRef idx="0">
              <a:schemeClr val="dk1"/>
            </a:fillRef>
            <a:effectRef idx="1">
              <a:schemeClr val="dk1"/>
            </a:effectRef>
            <a:fontRef idx="minor">
              <a:schemeClr val="tx1"/>
            </a:fontRef>
          </p:style>
        </p:cxnSp>
      </p:grpSp>
      <p:pic>
        <p:nvPicPr>
          <p:cNvPr id="56" name="Picture 5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60457" y="2794823"/>
            <a:ext cx="811977" cy="545165"/>
          </a:xfrm>
          <a:prstGeom prst="rect">
            <a:avLst/>
          </a:prstGeom>
        </p:spPr>
      </p:pic>
      <p:cxnSp>
        <p:nvCxnSpPr>
          <p:cNvPr id="57" name="Straight Connector 56"/>
          <p:cNvCxnSpPr/>
          <p:nvPr/>
        </p:nvCxnSpPr>
        <p:spPr>
          <a:xfrm>
            <a:off x="6324640" y="463693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024675" y="4947424"/>
            <a:ext cx="404278" cy="523220"/>
          </a:xfrm>
          <a:prstGeom prst="rect">
            <a:avLst/>
          </a:prstGeom>
          <a:noFill/>
        </p:spPr>
        <p:txBody>
          <a:bodyPr wrap="none" rtlCol="0">
            <a:spAutoFit/>
          </a:bodyPr>
          <a:lstStyle/>
          <a:p>
            <a:r>
              <a:rPr lang="en-NZ" sz="2800" b="1" dirty="0">
                <a:latin typeface="Comic Sans MS" pitchFamily="66" charset="0"/>
              </a:rPr>
              <a:t>3</a:t>
            </a:r>
          </a:p>
        </p:txBody>
      </p:sp>
      <p:grpSp>
        <p:nvGrpSpPr>
          <p:cNvPr id="3" name="Group 2"/>
          <p:cNvGrpSpPr/>
          <p:nvPr/>
        </p:nvGrpSpPr>
        <p:grpSpPr>
          <a:xfrm>
            <a:off x="7050583" y="3441700"/>
            <a:ext cx="810341" cy="544067"/>
            <a:chOff x="7020271" y="3402018"/>
            <a:chExt cx="810341" cy="544067"/>
          </a:xfrm>
        </p:grpSpPr>
        <p:pic>
          <p:nvPicPr>
            <p:cNvPr id="31" name="Picture 3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20271" y="3402018"/>
              <a:ext cx="810341" cy="544067"/>
            </a:xfrm>
            <a:prstGeom prst="rect">
              <a:avLst/>
            </a:prstGeom>
          </p:spPr>
        </p:pic>
        <p:cxnSp>
          <p:nvCxnSpPr>
            <p:cNvPr id="39" name="Straight Connector 38"/>
            <p:cNvCxnSpPr/>
            <p:nvPr/>
          </p:nvCxnSpPr>
          <p:spPr>
            <a:xfrm flipV="1">
              <a:off x="7310771" y="3724231"/>
              <a:ext cx="219177" cy="195"/>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5" name="Group 4"/>
          <p:cNvGrpSpPr/>
          <p:nvPr/>
        </p:nvGrpSpPr>
        <p:grpSpPr>
          <a:xfrm>
            <a:off x="5844439" y="2113806"/>
            <a:ext cx="830810" cy="1196601"/>
            <a:chOff x="5844439" y="2113806"/>
            <a:chExt cx="830810" cy="1196601"/>
          </a:xfrm>
        </p:grpSpPr>
        <p:grpSp>
          <p:nvGrpSpPr>
            <p:cNvPr id="43" name="Group 42"/>
            <p:cNvGrpSpPr/>
            <p:nvPr/>
          </p:nvGrpSpPr>
          <p:grpSpPr>
            <a:xfrm>
              <a:off x="5844439" y="2113806"/>
              <a:ext cx="830810" cy="1196601"/>
              <a:chOff x="5845402" y="2796614"/>
              <a:chExt cx="830810" cy="1196601"/>
            </a:xfrm>
          </p:grpSpPr>
          <p:pic>
            <p:nvPicPr>
              <p:cNvPr id="45" name="Picture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45402" y="2796614"/>
                <a:ext cx="810341" cy="544067"/>
              </a:xfrm>
              <a:prstGeom prst="rect">
                <a:avLst/>
              </a:prstGeom>
            </p:spPr>
          </p:pic>
          <p:pic>
            <p:nvPicPr>
              <p:cNvPr id="48" name="Picture 4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4235" y="3448050"/>
                <a:ext cx="811977" cy="545165"/>
              </a:xfrm>
              <a:prstGeom prst="rect">
                <a:avLst/>
              </a:prstGeom>
            </p:spPr>
          </p:pic>
        </p:grpSp>
        <p:cxnSp>
          <p:nvCxnSpPr>
            <p:cNvPr id="30" name="Straight Connector 29"/>
            <p:cNvCxnSpPr/>
            <p:nvPr/>
          </p:nvCxnSpPr>
          <p:spPr>
            <a:xfrm flipV="1">
              <a:off x="6136605" y="2435225"/>
              <a:ext cx="165770" cy="2726"/>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9" name="Straight Connector 48"/>
          <p:cNvCxnSpPr/>
          <p:nvPr/>
        </p:nvCxnSpPr>
        <p:spPr>
          <a:xfrm>
            <a:off x="6124240" y="5013176"/>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3494697" y="4649088"/>
            <a:ext cx="360118"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2" name="TextBox 51"/>
          <p:cNvSpPr txBox="1"/>
          <p:nvPr/>
        </p:nvSpPr>
        <p:spPr>
          <a:xfrm>
            <a:off x="3898027" y="4561964"/>
            <a:ext cx="404278" cy="523220"/>
          </a:xfrm>
          <a:prstGeom prst="rect">
            <a:avLst/>
          </a:prstGeom>
          <a:noFill/>
        </p:spPr>
        <p:txBody>
          <a:bodyPr wrap="none" rtlCol="0">
            <a:spAutoFit/>
          </a:bodyPr>
          <a:lstStyle/>
          <a:p>
            <a:r>
              <a:rPr lang="en-NZ" sz="2800" b="1" dirty="0" smtClean="0">
                <a:latin typeface="Comic Sans MS" pitchFamily="66" charset="0"/>
              </a:rPr>
              <a:t>5</a:t>
            </a:r>
            <a:endParaRPr lang="en-NZ" sz="2800" b="1" dirty="0">
              <a:latin typeface="Comic Sans MS" pitchFamily="66" charset="0"/>
            </a:endParaRPr>
          </a:p>
        </p:txBody>
      </p:sp>
      <p:grpSp>
        <p:nvGrpSpPr>
          <p:cNvPr id="4" name="Group 3"/>
          <p:cNvGrpSpPr/>
          <p:nvPr/>
        </p:nvGrpSpPr>
        <p:grpSpPr>
          <a:xfrm>
            <a:off x="5818264" y="3474187"/>
            <a:ext cx="811977" cy="545165"/>
            <a:chOff x="5813501" y="3441700"/>
            <a:chExt cx="811977" cy="545165"/>
          </a:xfrm>
        </p:grpSpPr>
        <p:pic>
          <p:nvPicPr>
            <p:cNvPr id="54" name="Picture 5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13501" y="3441700"/>
              <a:ext cx="811977" cy="545165"/>
            </a:xfrm>
            <a:prstGeom prst="rect">
              <a:avLst/>
            </a:prstGeom>
          </p:spPr>
        </p:pic>
        <p:cxnSp>
          <p:nvCxnSpPr>
            <p:cNvPr id="55" name="Straight Connector 54"/>
            <p:cNvCxnSpPr/>
            <p:nvPr/>
          </p:nvCxnSpPr>
          <p:spPr>
            <a:xfrm flipV="1">
              <a:off x="6238538" y="3664914"/>
              <a:ext cx="364000" cy="272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flipV="1">
              <a:off x="6098838" y="3714127"/>
              <a:ext cx="41738" cy="1138"/>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60" name="Group 59"/>
          <p:cNvGrpSpPr/>
          <p:nvPr/>
        </p:nvGrpSpPr>
        <p:grpSpPr>
          <a:xfrm>
            <a:off x="3563888" y="2112143"/>
            <a:ext cx="838037" cy="1776665"/>
            <a:chOff x="3563887" y="2785299"/>
            <a:chExt cx="838037" cy="1776665"/>
          </a:xfrm>
        </p:grpSpPr>
        <p:pic>
          <p:nvPicPr>
            <p:cNvPr id="61" name="Picture 6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62" name="Picture 6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63" name="Picture 6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89947" y="4016799"/>
              <a:ext cx="811977" cy="545165"/>
            </a:xfrm>
            <a:prstGeom prst="rect">
              <a:avLst/>
            </a:prstGeom>
          </p:spPr>
        </p:pic>
      </p:grpSp>
      <p:sp>
        <p:nvSpPr>
          <p:cNvPr id="29" name="Right Arrow 28"/>
          <p:cNvSpPr/>
          <p:nvPr/>
        </p:nvSpPr>
        <p:spPr>
          <a:xfrm rot="3746347">
            <a:off x="3337835" y="1762989"/>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p:nvPr/>
        </p:nvCxnSpPr>
        <p:spPr>
          <a:xfrm flipV="1">
            <a:off x="3848472" y="2333625"/>
            <a:ext cx="307603" cy="443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64" name="Straight Connector 63"/>
          <p:cNvCxnSpPr/>
          <p:nvPr/>
        </p:nvCxnSpPr>
        <p:spPr>
          <a:xfrm>
            <a:off x="3976016" y="4671174"/>
            <a:ext cx="20108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1" name="Title 1"/>
          <p:cNvSpPr txBox="1">
            <a:spLocks/>
          </p:cNvSpPr>
          <p:nvPr/>
        </p:nvSpPr>
        <p:spPr>
          <a:xfrm>
            <a:off x="-252536" y="0"/>
            <a:ext cx="8592035" cy="5486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2400" dirty="0" smtClean="0"/>
              <a:t>Step 2: Reduce Work on Tickets in Priority Order</a:t>
            </a:r>
            <a:endParaRPr lang="en-US" sz="2400" dirty="0"/>
          </a:p>
        </p:txBody>
      </p:sp>
      <p:sp>
        <p:nvSpPr>
          <p:cNvPr id="53"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Click 1"/>
          <p:cNvSpPr/>
          <p:nvPr/>
        </p:nvSpPr>
        <p:spPr>
          <a:xfrm>
            <a:off x="7313516"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Click 1"/>
          <p:cNvSpPr/>
          <p:nvPr/>
        </p:nvSpPr>
        <p:spPr>
          <a:xfrm>
            <a:off x="7839079"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343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1000"/>
                                        <p:tgtEl>
                                          <p:spTgt spid="36"/>
                                        </p:tgtEl>
                                      </p:cBhvr>
                                    </p:animEffect>
                                  </p:childTnLst>
                                </p:cTn>
                              </p:par>
                            </p:childTnLst>
                          </p:cTn>
                        </p:par>
                        <p:par>
                          <p:cTn id="14" fill="hold">
                            <p:stCondLst>
                              <p:cond delay="1500"/>
                            </p:stCondLst>
                            <p:childTnLst>
                              <p:par>
                                <p:cTn id="15" presetID="53" presetClass="exit" presetSubtype="32" fill="hold" grpId="1" nodeType="afterEffect">
                                  <p:stCondLst>
                                    <p:cond delay="0"/>
                                  </p:stCondLst>
                                  <p:childTnLst>
                                    <p:anim calcmode="lin" valueType="num">
                                      <p:cBhvr>
                                        <p:cTn id="16" dur="500"/>
                                        <p:tgtEl>
                                          <p:spTgt spid="29"/>
                                        </p:tgtEl>
                                        <p:attrNameLst>
                                          <p:attrName>ppt_w</p:attrName>
                                        </p:attrNameLst>
                                      </p:cBhvr>
                                      <p:tavLst>
                                        <p:tav tm="0">
                                          <p:val>
                                            <p:strVal val="ppt_w"/>
                                          </p:val>
                                        </p:tav>
                                        <p:tav tm="100000">
                                          <p:val>
                                            <p:fltVal val="0"/>
                                          </p:val>
                                        </p:tav>
                                      </p:tavLst>
                                    </p:anim>
                                    <p:anim calcmode="lin" valueType="num">
                                      <p:cBhvr>
                                        <p:cTn id="17" dur="500"/>
                                        <p:tgtEl>
                                          <p:spTgt spid="29"/>
                                        </p:tgtEl>
                                        <p:attrNameLst>
                                          <p:attrName>ppt_h</p:attrName>
                                        </p:attrNameLst>
                                      </p:cBhvr>
                                      <p:tavLst>
                                        <p:tav tm="0">
                                          <p:val>
                                            <p:strVal val="ppt_h"/>
                                          </p:val>
                                        </p:tav>
                                        <p:tav tm="100000">
                                          <p:val>
                                            <p:fltVal val="0"/>
                                          </p:val>
                                        </p:tav>
                                      </p:tavLst>
                                    </p:anim>
                                    <p:animEffect transition="out" filter="fade">
                                      <p:cBhvr>
                                        <p:cTn id="18" dur="500"/>
                                        <p:tgtEl>
                                          <p:spTgt spid="29"/>
                                        </p:tgtEl>
                                      </p:cBhvr>
                                    </p:animEffect>
                                    <p:set>
                                      <p:cBhvr>
                                        <p:cTn id="19" dur="1" fill="hold">
                                          <p:stCondLst>
                                            <p:cond delay="499"/>
                                          </p:stCondLst>
                                        </p:cTn>
                                        <p:tgtEl>
                                          <p:spTgt spid="29"/>
                                        </p:tgtEl>
                                        <p:attrNameLst>
                                          <p:attrName>style.visibility</p:attrName>
                                        </p:attrNameLst>
                                      </p:cBhvr>
                                      <p:to>
                                        <p:strVal val="hidden"/>
                                      </p:to>
                                    </p:se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childTnLst>
                          </p:cTn>
                        </p:par>
                        <p:par>
                          <p:cTn id="24" fill="hold">
                            <p:stCondLst>
                              <p:cond delay="2500"/>
                            </p:stCondLst>
                            <p:childTnLst>
                              <p:par>
                                <p:cTn id="25" presetID="1" presetClass="entr" presetSubtype="0" fill="hold" grpId="0" nodeType="afterEffect">
                                  <p:stCondLst>
                                    <p:cond delay="0"/>
                                  </p:stCondLst>
                                  <p:childTnLst>
                                    <p:set>
                                      <p:cBhvr>
                                        <p:cTn id="2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8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928991" cy="738664"/>
          </a:xfrm>
          <a:prstGeom prst="rect">
            <a:avLst/>
          </a:prstGeom>
          <a:noFill/>
        </p:spPr>
        <p:txBody>
          <a:bodyPr wrap="square" rtlCol="0">
            <a:spAutoFit/>
          </a:bodyPr>
          <a:lstStyle/>
          <a:p>
            <a:r>
              <a:rPr lang="en-NZ" sz="1400" dirty="0">
                <a:solidFill>
                  <a:schemeClr val="bg1"/>
                </a:solidFill>
              </a:rPr>
              <a:t>We have 8 points of Analysis work to spend.</a:t>
            </a:r>
          </a:p>
          <a:p>
            <a:r>
              <a:rPr lang="en-NZ" sz="1400" dirty="0">
                <a:solidFill>
                  <a:schemeClr val="bg1"/>
                </a:solidFill>
              </a:rPr>
              <a:t>Strike the 6 remaining points of Analysis work from S10, reduce the points left to spend in Development to 2, and move S10 into Development In Progress.</a:t>
            </a:r>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44" name="Picture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6070" y="2126053"/>
            <a:ext cx="811977" cy="545165"/>
          </a:xfrm>
          <a:prstGeom prst="rect">
            <a:avLst/>
          </a:prstGeom>
        </p:spPr>
      </p:pic>
      <p:pic>
        <p:nvPicPr>
          <p:cNvPr id="46" name="Picture 4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cxnSp>
        <p:nvCxnSpPr>
          <p:cNvPr id="35" name="Straight Connector 34"/>
          <p:cNvCxnSpPr/>
          <p:nvPr/>
        </p:nvCxnSpPr>
        <p:spPr>
          <a:xfrm>
            <a:off x="5970101" y="464262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6226814" y="4539104"/>
            <a:ext cx="404278" cy="523220"/>
          </a:xfrm>
          <a:prstGeom prst="rect">
            <a:avLst/>
          </a:prstGeom>
          <a:noFill/>
        </p:spPr>
        <p:txBody>
          <a:bodyPr wrap="none" rtlCol="0">
            <a:spAutoFit/>
          </a:bodyPr>
          <a:lstStyle/>
          <a:p>
            <a:r>
              <a:rPr lang="en-NZ" sz="2800" b="1" dirty="0" smtClean="0">
                <a:latin typeface="Comic Sans MS" pitchFamily="66" charset="0"/>
              </a:rPr>
              <a:t>7</a:t>
            </a:r>
            <a:endParaRPr lang="en-NZ" sz="2800" b="1" dirty="0">
              <a:latin typeface="Comic Sans MS" pitchFamily="66" charset="0"/>
            </a:endParaRPr>
          </a:p>
        </p:txBody>
      </p:sp>
      <p:grpSp>
        <p:nvGrpSpPr>
          <p:cNvPr id="2" name="Group 1"/>
          <p:cNvGrpSpPr/>
          <p:nvPr/>
        </p:nvGrpSpPr>
        <p:grpSpPr>
          <a:xfrm>
            <a:off x="7047901" y="2798883"/>
            <a:ext cx="810341" cy="544067"/>
            <a:chOff x="7024090" y="2784596"/>
            <a:chExt cx="810341" cy="544067"/>
          </a:xfrm>
        </p:grpSpPr>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4090" y="2784596"/>
              <a:ext cx="810341" cy="544067"/>
            </a:xfrm>
            <a:prstGeom prst="rect">
              <a:avLst/>
            </a:prstGeom>
          </p:spPr>
        </p:pic>
        <p:cxnSp>
          <p:nvCxnSpPr>
            <p:cNvPr id="27" name="Straight Connector 26"/>
            <p:cNvCxnSpPr/>
            <p:nvPr/>
          </p:nvCxnSpPr>
          <p:spPr>
            <a:xfrm flipV="1">
              <a:off x="7371171" y="3162385"/>
              <a:ext cx="109429" cy="1025"/>
            </a:xfrm>
            <a:prstGeom prst="line">
              <a:avLst/>
            </a:prstGeom>
            <a:ln w="19050" cap="rnd"/>
            <a:effectLst/>
          </p:spPr>
          <p:style>
            <a:lnRef idx="2">
              <a:schemeClr val="dk1"/>
            </a:lnRef>
            <a:fillRef idx="0">
              <a:schemeClr val="dk1"/>
            </a:fillRef>
            <a:effectRef idx="1">
              <a:schemeClr val="dk1"/>
            </a:effectRef>
            <a:fontRef idx="minor">
              <a:schemeClr val="tx1"/>
            </a:fontRef>
          </p:style>
        </p:cxnSp>
      </p:grpSp>
      <p:pic>
        <p:nvPicPr>
          <p:cNvPr id="56" name="Picture 5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60457" y="2794823"/>
            <a:ext cx="811977" cy="545165"/>
          </a:xfrm>
          <a:prstGeom prst="rect">
            <a:avLst/>
          </a:prstGeom>
        </p:spPr>
      </p:pic>
      <p:cxnSp>
        <p:nvCxnSpPr>
          <p:cNvPr id="57" name="Straight Connector 56"/>
          <p:cNvCxnSpPr/>
          <p:nvPr/>
        </p:nvCxnSpPr>
        <p:spPr>
          <a:xfrm>
            <a:off x="6324640" y="463693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024675" y="4947424"/>
            <a:ext cx="404278" cy="523220"/>
          </a:xfrm>
          <a:prstGeom prst="rect">
            <a:avLst/>
          </a:prstGeom>
          <a:noFill/>
        </p:spPr>
        <p:txBody>
          <a:bodyPr wrap="none" rtlCol="0">
            <a:spAutoFit/>
          </a:bodyPr>
          <a:lstStyle/>
          <a:p>
            <a:r>
              <a:rPr lang="en-NZ" sz="2800" b="1" dirty="0">
                <a:latin typeface="Comic Sans MS" pitchFamily="66" charset="0"/>
              </a:rPr>
              <a:t>3</a:t>
            </a:r>
          </a:p>
        </p:txBody>
      </p:sp>
      <p:grpSp>
        <p:nvGrpSpPr>
          <p:cNvPr id="3" name="Group 2"/>
          <p:cNvGrpSpPr/>
          <p:nvPr/>
        </p:nvGrpSpPr>
        <p:grpSpPr>
          <a:xfrm>
            <a:off x="7050583" y="3441700"/>
            <a:ext cx="810341" cy="544067"/>
            <a:chOff x="7020271" y="3402018"/>
            <a:chExt cx="810341" cy="544067"/>
          </a:xfrm>
        </p:grpSpPr>
        <p:pic>
          <p:nvPicPr>
            <p:cNvPr id="31" name="Picture 3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20271" y="3402018"/>
              <a:ext cx="810341" cy="544067"/>
            </a:xfrm>
            <a:prstGeom prst="rect">
              <a:avLst/>
            </a:prstGeom>
          </p:spPr>
        </p:pic>
        <p:cxnSp>
          <p:nvCxnSpPr>
            <p:cNvPr id="39" name="Straight Connector 38"/>
            <p:cNvCxnSpPr/>
            <p:nvPr/>
          </p:nvCxnSpPr>
          <p:spPr>
            <a:xfrm flipV="1">
              <a:off x="7310771" y="3724231"/>
              <a:ext cx="219177" cy="195"/>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5" name="Group 4"/>
          <p:cNvGrpSpPr/>
          <p:nvPr/>
        </p:nvGrpSpPr>
        <p:grpSpPr>
          <a:xfrm>
            <a:off x="5844439" y="2113806"/>
            <a:ext cx="830810" cy="1196601"/>
            <a:chOff x="5844439" y="2113806"/>
            <a:chExt cx="830810" cy="1196601"/>
          </a:xfrm>
        </p:grpSpPr>
        <p:grpSp>
          <p:nvGrpSpPr>
            <p:cNvPr id="43" name="Group 42"/>
            <p:cNvGrpSpPr/>
            <p:nvPr/>
          </p:nvGrpSpPr>
          <p:grpSpPr>
            <a:xfrm>
              <a:off x="5844439" y="2113806"/>
              <a:ext cx="830810" cy="1196601"/>
              <a:chOff x="5845402" y="2796614"/>
              <a:chExt cx="830810" cy="1196601"/>
            </a:xfrm>
          </p:grpSpPr>
          <p:pic>
            <p:nvPicPr>
              <p:cNvPr id="45" name="Picture 4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45402" y="2796614"/>
                <a:ext cx="810341" cy="544067"/>
              </a:xfrm>
              <a:prstGeom prst="rect">
                <a:avLst/>
              </a:prstGeom>
            </p:spPr>
          </p:pic>
          <p:pic>
            <p:nvPicPr>
              <p:cNvPr id="48" name="Picture 4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4235" y="3448050"/>
                <a:ext cx="811977" cy="545165"/>
              </a:xfrm>
              <a:prstGeom prst="rect">
                <a:avLst/>
              </a:prstGeom>
            </p:spPr>
          </p:pic>
        </p:grpSp>
        <p:cxnSp>
          <p:nvCxnSpPr>
            <p:cNvPr id="30" name="Straight Connector 29"/>
            <p:cNvCxnSpPr/>
            <p:nvPr/>
          </p:nvCxnSpPr>
          <p:spPr>
            <a:xfrm flipV="1">
              <a:off x="6136605" y="2435225"/>
              <a:ext cx="165770" cy="2726"/>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9" name="Straight Connector 48"/>
          <p:cNvCxnSpPr/>
          <p:nvPr/>
        </p:nvCxnSpPr>
        <p:spPr>
          <a:xfrm>
            <a:off x="6124240" y="5013176"/>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3494697" y="4649088"/>
            <a:ext cx="360118"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2" name="TextBox 51"/>
          <p:cNvSpPr txBox="1"/>
          <p:nvPr/>
        </p:nvSpPr>
        <p:spPr>
          <a:xfrm>
            <a:off x="3898027" y="4561964"/>
            <a:ext cx="404278" cy="523220"/>
          </a:xfrm>
          <a:prstGeom prst="rect">
            <a:avLst/>
          </a:prstGeom>
          <a:noFill/>
        </p:spPr>
        <p:txBody>
          <a:bodyPr wrap="none" rtlCol="0">
            <a:spAutoFit/>
          </a:bodyPr>
          <a:lstStyle/>
          <a:p>
            <a:r>
              <a:rPr lang="en-NZ" sz="2800" b="1" dirty="0" smtClean="0">
                <a:latin typeface="Comic Sans MS" pitchFamily="66" charset="0"/>
              </a:rPr>
              <a:t>5</a:t>
            </a:r>
            <a:endParaRPr lang="en-NZ" sz="2800" b="1" dirty="0">
              <a:latin typeface="Comic Sans MS" pitchFamily="66" charset="0"/>
            </a:endParaRPr>
          </a:p>
        </p:txBody>
      </p:sp>
      <p:grpSp>
        <p:nvGrpSpPr>
          <p:cNvPr id="4" name="Group 3"/>
          <p:cNvGrpSpPr/>
          <p:nvPr/>
        </p:nvGrpSpPr>
        <p:grpSpPr>
          <a:xfrm>
            <a:off x="5818264" y="3474187"/>
            <a:ext cx="811977" cy="545165"/>
            <a:chOff x="5813501" y="3441700"/>
            <a:chExt cx="811977" cy="545165"/>
          </a:xfrm>
        </p:grpSpPr>
        <p:pic>
          <p:nvPicPr>
            <p:cNvPr id="54" name="Picture 5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13501" y="3441700"/>
              <a:ext cx="811977" cy="545165"/>
            </a:xfrm>
            <a:prstGeom prst="rect">
              <a:avLst/>
            </a:prstGeom>
          </p:spPr>
        </p:pic>
        <p:cxnSp>
          <p:nvCxnSpPr>
            <p:cNvPr id="55" name="Straight Connector 54"/>
            <p:cNvCxnSpPr/>
            <p:nvPr/>
          </p:nvCxnSpPr>
          <p:spPr>
            <a:xfrm flipV="1">
              <a:off x="6238538" y="3664914"/>
              <a:ext cx="364000" cy="272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flipV="1">
              <a:off x="6098838" y="3714127"/>
              <a:ext cx="41738" cy="1138"/>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60" name="Group 59"/>
          <p:cNvGrpSpPr/>
          <p:nvPr/>
        </p:nvGrpSpPr>
        <p:grpSpPr>
          <a:xfrm>
            <a:off x="3563888" y="2112143"/>
            <a:ext cx="838037" cy="1776665"/>
            <a:chOff x="3563887" y="2785299"/>
            <a:chExt cx="838037" cy="1776665"/>
          </a:xfrm>
        </p:grpSpPr>
        <p:pic>
          <p:nvPicPr>
            <p:cNvPr id="61" name="Picture 6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62" name="Picture 6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63" name="Picture 6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89947" y="4016799"/>
              <a:ext cx="811977" cy="545165"/>
            </a:xfrm>
            <a:prstGeom prst="rect">
              <a:avLst/>
            </a:prstGeom>
          </p:spPr>
        </p:pic>
      </p:grpSp>
      <p:sp>
        <p:nvSpPr>
          <p:cNvPr id="29" name="Right Arrow 28"/>
          <p:cNvSpPr/>
          <p:nvPr/>
        </p:nvSpPr>
        <p:spPr>
          <a:xfrm rot="3746347">
            <a:off x="1287303" y="1678550"/>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p:nvPr/>
        </p:nvCxnSpPr>
        <p:spPr>
          <a:xfrm flipV="1">
            <a:off x="1775831" y="2243138"/>
            <a:ext cx="362532" cy="3482"/>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64" name="Straight Connector 63"/>
          <p:cNvCxnSpPr/>
          <p:nvPr/>
        </p:nvCxnSpPr>
        <p:spPr>
          <a:xfrm>
            <a:off x="3976016" y="4671174"/>
            <a:ext cx="201080"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51" name="Straight Connector 50"/>
          <p:cNvCxnSpPr/>
          <p:nvPr/>
        </p:nvCxnSpPr>
        <p:spPr>
          <a:xfrm>
            <a:off x="1296847" y="4669681"/>
            <a:ext cx="180059" cy="284207"/>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3" name="TextBox 52"/>
          <p:cNvSpPr txBox="1"/>
          <p:nvPr/>
        </p:nvSpPr>
        <p:spPr>
          <a:xfrm>
            <a:off x="1552819" y="4582557"/>
            <a:ext cx="404278" cy="523220"/>
          </a:xfrm>
          <a:prstGeom prst="rect">
            <a:avLst/>
          </a:prstGeom>
          <a:noFill/>
        </p:spPr>
        <p:txBody>
          <a:bodyPr wrap="none" rtlCol="0">
            <a:spAutoFit/>
          </a:bodyPr>
          <a:lstStyle/>
          <a:p>
            <a:r>
              <a:rPr lang="en-NZ" sz="2800" b="1" dirty="0" smtClean="0">
                <a:latin typeface="Comic Sans MS" pitchFamily="66" charset="0"/>
              </a:rPr>
              <a:t>2</a:t>
            </a:r>
            <a:endParaRPr lang="en-NZ" sz="2800" b="1" dirty="0">
              <a:latin typeface="Comic Sans MS" pitchFamily="66" charset="0"/>
            </a:endParaRPr>
          </a:p>
        </p:txBody>
      </p:sp>
      <p:cxnSp>
        <p:nvCxnSpPr>
          <p:cNvPr id="65" name="Straight Connector 64"/>
          <p:cNvCxnSpPr/>
          <p:nvPr/>
        </p:nvCxnSpPr>
        <p:spPr>
          <a:xfrm flipV="1">
            <a:off x="3848472" y="2333625"/>
            <a:ext cx="307603" cy="443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66" name="Title 1"/>
          <p:cNvSpPr txBox="1">
            <a:spLocks/>
          </p:cNvSpPr>
          <p:nvPr/>
        </p:nvSpPr>
        <p:spPr>
          <a:xfrm>
            <a:off x="-252536" y="0"/>
            <a:ext cx="8592035" cy="5486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2400" dirty="0" smtClean="0"/>
              <a:t>Step 2: Reduce Work on Tickets in Priority Order</a:t>
            </a:r>
            <a:endParaRPr lang="en-US" sz="2400" dirty="0"/>
          </a:p>
        </p:txBody>
      </p:sp>
      <p:sp>
        <p:nvSpPr>
          <p:cNvPr id="67"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Click 1"/>
          <p:cNvSpPr/>
          <p:nvPr/>
        </p:nvSpPr>
        <p:spPr>
          <a:xfrm>
            <a:off x="7313516"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Click 1"/>
          <p:cNvSpPr/>
          <p:nvPr/>
        </p:nvSpPr>
        <p:spPr>
          <a:xfrm>
            <a:off x="7839079"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9174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1000"/>
                                        <p:tgtEl>
                                          <p:spTgt spid="36"/>
                                        </p:tgtEl>
                                      </p:cBhvr>
                                    </p:animEffect>
                                  </p:childTnLst>
                                </p:cTn>
                              </p:par>
                            </p:childTnLst>
                          </p:cTn>
                        </p:par>
                        <p:par>
                          <p:cTn id="14" fill="hold">
                            <p:stCondLst>
                              <p:cond delay="1500"/>
                            </p:stCondLst>
                            <p:childTnLst>
                              <p:par>
                                <p:cTn id="15" presetID="53" presetClass="exit" presetSubtype="32" fill="hold" grpId="1" nodeType="afterEffect">
                                  <p:stCondLst>
                                    <p:cond delay="0"/>
                                  </p:stCondLst>
                                  <p:childTnLst>
                                    <p:anim calcmode="lin" valueType="num">
                                      <p:cBhvr>
                                        <p:cTn id="16" dur="500"/>
                                        <p:tgtEl>
                                          <p:spTgt spid="29"/>
                                        </p:tgtEl>
                                        <p:attrNameLst>
                                          <p:attrName>ppt_w</p:attrName>
                                        </p:attrNameLst>
                                      </p:cBhvr>
                                      <p:tavLst>
                                        <p:tav tm="0">
                                          <p:val>
                                            <p:strVal val="ppt_w"/>
                                          </p:val>
                                        </p:tav>
                                        <p:tav tm="100000">
                                          <p:val>
                                            <p:fltVal val="0"/>
                                          </p:val>
                                        </p:tav>
                                      </p:tavLst>
                                    </p:anim>
                                    <p:anim calcmode="lin" valueType="num">
                                      <p:cBhvr>
                                        <p:cTn id="17" dur="500"/>
                                        <p:tgtEl>
                                          <p:spTgt spid="29"/>
                                        </p:tgtEl>
                                        <p:attrNameLst>
                                          <p:attrName>ppt_h</p:attrName>
                                        </p:attrNameLst>
                                      </p:cBhvr>
                                      <p:tavLst>
                                        <p:tav tm="0">
                                          <p:val>
                                            <p:strVal val="ppt_h"/>
                                          </p:val>
                                        </p:tav>
                                        <p:tav tm="100000">
                                          <p:val>
                                            <p:fltVal val="0"/>
                                          </p:val>
                                        </p:tav>
                                      </p:tavLst>
                                    </p:anim>
                                    <p:animEffect transition="out" filter="fade">
                                      <p:cBhvr>
                                        <p:cTn id="18" dur="500"/>
                                        <p:tgtEl>
                                          <p:spTgt spid="29"/>
                                        </p:tgtEl>
                                      </p:cBhvr>
                                    </p:animEffect>
                                    <p:set>
                                      <p:cBhvr>
                                        <p:cTn id="19" dur="1" fill="hold">
                                          <p:stCondLst>
                                            <p:cond delay="499"/>
                                          </p:stCondLst>
                                        </p:cTn>
                                        <p:tgtEl>
                                          <p:spTgt spid="29"/>
                                        </p:tgtEl>
                                        <p:attrNameLst>
                                          <p:attrName>style.visibility</p:attrName>
                                        </p:attrNameLst>
                                      </p:cBhvr>
                                      <p:to>
                                        <p:strVal val="hidden"/>
                                      </p:to>
                                    </p:se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up)">
                                      <p:cBhvr>
                                        <p:cTn id="27" dur="500"/>
                                        <p:tgtEl>
                                          <p:spTgt spid="53"/>
                                        </p:tgtEl>
                                      </p:cBhvr>
                                    </p:animEffect>
                                  </p:childTnLst>
                                </p:cTn>
                              </p:par>
                            </p:childTnLst>
                          </p:cTn>
                        </p:par>
                        <p:par>
                          <p:cTn id="28" fill="hold">
                            <p:stCondLst>
                              <p:cond delay="3000"/>
                            </p:stCondLst>
                            <p:childTnLst>
                              <p:par>
                                <p:cTn id="29" presetID="42" presetClass="path" presetSubtype="0" accel="50000" decel="50000" fill="hold" nodeType="afterEffect">
                                  <p:stCondLst>
                                    <p:cond delay="0"/>
                                  </p:stCondLst>
                                  <p:childTnLst>
                                    <p:animMotion origin="layout" path="M -2.5E-6 -4.81481E-6 L 0.24427 0.26852 " pathEditMode="relative" rAng="0" ptsTypes="AA">
                                      <p:cBhvr>
                                        <p:cTn id="30" dur="1000" fill="hold"/>
                                        <p:tgtEl>
                                          <p:spTgt spid="36"/>
                                        </p:tgtEl>
                                        <p:attrNameLst>
                                          <p:attrName>ppt_x</p:attrName>
                                          <p:attrName>ppt_y</p:attrName>
                                        </p:attrNameLst>
                                      </p:cBhvr>
                                      <p:rCtr x="12205" y="13426"/>
                                    </p:animMotion>
                                  </p:childTnLst>
                                </p:cTn>
                              </p:par>
                              <p:par>
                                <p:cTn id="31" presetID="42" presetClass="path" presetSubtype="0" accel="50000" decel="50000" fill="hold" nodeType="withEffect">
                                  <p:stCondLst>
                                    <p:cond delay="0"/>
                                  </p:stCondLst>
                                  <p:childTnLst>
                                    <p:animMotion origin="layout" path="M -3.05556E-6 1.48148E-6 L 0.24549 0.26829 " pathEditMode="relative" rAng="0" ptsTypes="AA">
                                      <p:cBhvr>
                                        <p:cTn id="32" dur="1000" fill="hold"/>
                                        <p:tgtEl>
                                          <p:spTgt spid="44"/>
                                        </p:tgtEl>
                                        <p:attrNameLst>
                                          <p:attrName>ppt_x</p:attrName>
                                          <p:attrName>ppt_y</p:attrName>
                                        </p:attrNameLst>
                                      </p:cBhvr>
                                      <p:rCtr x="12274" y="13403"/>
                                    </p:animMotion>
                                  </p:childTnLst>
                                </p:cTn>
                              </p:par>
                            </p:childTnLst>
                          </p:cTn>
                        </p:par>
                        <p:par>
                          <p:cTn id="33" fill="hold">
                            <p:stCondLst>
                              <p:cond delay="4000"/>
                            </p:stCondLst>
                            <p:childTnLst>
                              <p:par>
                                <p:cTn id="34" presetID="42" presetClass="path" presetSubtype="0" accel="50000" decel="50000" fill="hold" nodeType="afterEffect">
                                  <p:stCondLst>
                                    <p:cond delay="0"/>
                                  </p:stCondLst>
                                  <p:childTnLst>
                                    <p:animMotion origin="layout" path="M -0.00156 -2.22222E-6 L -0.00156 -0.09745 " pathEditMode="relative" rAng="0" ptsTypes="AA">
                                      <p:cBhvr>
                                        <p:cTn id="35" dur="500" fill="hold"/>
                                        <p:tgtEl>
                                          <p:spTgt spid="56"/>
                                        </p:tgtEl>
                                        <p:attrNameLst>
                                          <p:attrName>ppt_x</p:attrName>
                                          <p:attrName>ppt_y</p:attrName>
                                        </p:attrNameLst>
                                      </p:cBhvr>
                                      <p:rCtr x="0" y="-4884"/>
                                    </p:animMotion>
                                  </p:childTnLst>
                                </p:cTn>
                              </p:par>
                            </p:childTnLst>
                          </p:cTn>
                        </p:par>
                        <p:par>
                          <p:cTn id="36" fill="hold">
                            <p:stCondLst>
                              <p:cond delay="4500"/>
                            </p:stCondLst>
                            <p:childTnLst>
                              <p:par>
                                <p:cTn id="37" presetID="1" presetClass="entr" presetSubtype="0" fill="hold" grpId="0" nodeType="afterEffect">
                                  <p:stCondLst>
                                    <p:cond delay="0"/>
                                  </p:stCondLst>
                                  <p:childTnLst>
                                    <p:set>
                                      <p:cBhvr>
                                        <p:cTn id="38" dur="1" fill="hold">
                                          <p:stCondLst>
                                            <p:cond delay="0"/>
                                          </p:stCondLst>
                                        </p:cTn>
                                        <p:tgtEl>
                                          <p:spTgt spid="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53" grpId="0"/>
      <p:bldP spid="88"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928991" cy="738664"/>
          </a:xfrm>
          <a:prstGeom prst="rect">
            <a:avLst/>
          </a:prstGeom>
          <a:noFill/>
        </p:spPr>
        <p:txBody>
          <a:bodyPr wrap="square" rtlCol="0">
            <a:spAutoFit/>
          </a:bodyPr>
          <a:lstStyle/>
          <a:p>
            <a:r>
              <a:rPr lang="en-NZ" sz="1400" dirty="0">
                <a:solidFill>
                  <a:schemeClr val="bg1"/>
                </a:solidFill>
              </a:rPr>
              <a:t>Strike 2 points of Analysis work from S11, and cross off the 2 remaining points of Analysis work on the </a:t>
            </a:r>
            <a:r>
              <a:rPr lang="en-NZ" sz="1400" dirty="0" smtClean="0">
                <a:solidFill>
                  <a:schemeClr val="bg1"/>
                </a:solidFill>
              </a:rPr>
              <a:t>board.</a:t>
            </a:r>
          </a:p>
          <a:p>
            <a:r>
              <a:rPr lang="en-NZ" sz="1400" dirty="0" smtClean="0">
                <a:solidFill>
                  <a:schemeClr val="bg1"/>
                </a:solidFill>
              </a:rPr>
              <a:t>Leave </a:t>
            </a:r>
            <a:r>
              <a:rPr lang="en-NZ" sz="1400" dirty="0">
                <a:solidFill>
                  <a:schemeClr val="bg1"/>
                </a:solidFill>
              </a:rPr>
              <a:t>S11 in the Analysis In Progress column.</a:t>
            </a:r>
          </a:p>
          <a:p>
            <a:r>
              <a:rPr lang="en-NZ" sz="1400" dirty="0">
                <a:solidFill>
                  <a:schemeClr val="bg1"/>
                </a:solidFill>
              </a:rPr>
              <a:t>Pause to check that all teams have completed these steps correctly.</a:t>
            </a:r>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cxnSp>
        <p:nvCxnSpPr>
          <p:cNvPr id="35" name="Straight Connector 34"/>
          <p:cNvCxnSpPr/>
          <p:nvPr/>
        </p:nvCxnSpPr>
        <p:spPr>
          <a:xfrm>
            <a:off x="5970101" y="464262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6226814" y="4539104"/>
            <a:ext cx="404278" cy="523220"/>
          </a:xfrm>
          <a:prstGeom prst="rect">
            <a:avLst/>
          </a:prstGeom>
          <a:noFill/>
        </p:spPr>
        <p:txBody>
          <a:bodyPr wrap="none" rtlCol="0">
            <a:spAutoFit/>
          </a:bodyPr>
          <a:lstStyle/>
          <a:p>
            <a:r>
              <a:rPr lang="en-NZ" sz="2800" b="1" dirty="0" smtClean="0">
                <a:latin typeface="Comic Sans MS" pitchFamily="66" charset="0"/>
              </a:rPr>
              <a:t>7</a:t>
            </a:r>
            <a:endParaRPr lang="en-NZ" sz="2800" b="1" dirty="0">
              <a:latin typeface="Comic Sans MS" pitchFamily="66" charset="0"/>
            </a:endParaRPr>
          </a:p>
        </p:txBody>
      </p:sp>
      <p:grpSp>
        <p:nvGrpSpPr>
          <p:cNvPr id="2" name="Group 1"/>
          <p:cNvGrpSpPr/>
          <p:nvPr/>
        </p:nvGrpSpPr>
        <p:grpSpPr>
          <a:xfrm>
            <a:off x="7047901" y="2798883"/>
            <a:ext cx="810341" cy="544067"/>
            <a:chOff x="7024090" y="2784596"/>
            <a:chExt cx="810341" cy="544067"/>
          </a:xfrm>
        </p:grpSpPr>
        <p:pic>
          <p:nvPicPr>
            <p:cNvPr id="26" name="Picture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4090" y="2784596"/>
              <a:ext cx="810341" cy="544067"/>
            </a:xfrm>
            <a:prstGeom prst="rect">
              <a:avLst/>
            </a:prstGeom>
          </p:spPr>
        </p:pic>
        <p:cxnSp>
          <p:nvCxnSpPr>
            <p:cNvPr id="27" name="Straight Connector 26"/>
            <p:cNvCxnSpPr/>
            <p:nvPr/>
          </p:nvCxnSpPr>
          <p:spPr>
            <a:xfrm flipV="1">
              <a:off x="7371171" y="3162385"/>
              <a:ext cx="109429" cy="1025"/>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57" name="Straight Connector 56"/>
          <p:cNvCxnSpPr/>
          <p:nvPr/>
        </p:nvCxnSpPr>
        <p:spPr>
          <a:xfrm>
            <a:off x="6324640" y="463693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024675" y="4947424"/>
            <a:ext cx="404278" cy="523220"/>
          </a:xfrm>
          <a:prstGeom prst="rect">
            <a:avLst/>
          </a:prstGeom>
          <a:noFill/>
        </p:spPr>
        <p:txBody>
          <a:bodyPr wrap="none" rtlCol="0">
            <a:spAutoFit/>
          </a:bodyPr>
          <a:lstStyle/>
          <a:p>
            <a:r>
              <a:rPr lang="en-NZ" sz="2800" b="1" dirty="0">
                <a:latin typeface="Comic Sans MS" pitchFamily="66" charset="0"/>
              </a:rPr>
              <a:t>3</a:t>
            </a:r>
          </a:p>
        </p:txBody>
      </p:sp>
      <p:grpSp>
        <p:nvGrpSpPr>
          <p:cNvPr id="3" name="Group 2"/>
          <p:cNvGrpSpPr/>
          <p:nvPr/>
        </p:nvGrpSpPr>
        <p:grpSpPr>
          <a:xfrm>
            <a:off x="7050583" y="3441700"/>
            <a:ext cx="810341" cy="544067"/>
            <a:chOff x="7020271" y="3402018"/>
            <a:chExt cx="810341" cy="544067"/>
          </a:xfrm>
        </p:grpSpPr>
        <p:pic>
          <p:nvPicPr>
            <p:cNvPr id="31" name="Picture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0271" y="3402018"/>
              <a:ext cx="810341" cy="544067"/>
            </a:xfrm>
            <a:prstGeom prst="rect">
              <a:avLst/>
            </a:prstGeom>
          </p:spPr>
        </p:pic>
        <p:cxnSp>
          <p:nvCxnSpPr>
            <p:cNvPr id="39" name="Straight Connector 38"/>
            <p:cNvCxnSpPr/>
            <p:nvPr/>
          </p:nvCxnSpPr>
          <p:spPr>
            <a:xfrm flipV="1">
              <a:off x="7310771" y="3724231"/>
              <a:ext cx="219177" cy="195"/>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5" name="Group 4"/>
          <p:cNvGrpSpPr/>
          <p:nvPr/>
        </p:nvGrpSpPr>
        <p:grpSpPr>
          <a:xfrm>
            <a:off x="5844439" y="2113806"/>
            <a:ext cx="830810" cy="1196601"/>
            <a:chOff x="5844439" y="2113806"/>
            <a:chExt cx="830810" cy="1196601"/>
          </a:xfrm>
        </p:grpSpPr>
        <p:grpSp>
          <p:nvGrpSpPr>
            <p:cNvPr id="43" name="Group 42"/>
            <p:cNvGrpSpPr/>
            <p:nvPr/>
          </p:nvGrpSpPr>
          <p:grpSpPr>
            <a:xfrm>
              <a:off x="5844439" y="2113806"/>
              <a:ext cx="830810" cy="1196601"/>
              <a:chOff x="5845402" y="2796614"/>
              <a:chExt cx="830810" cy="1196601"/>
            </a:xfrm>
          </p:grpSpPr>
          <p:pic>
            <p:nvPicPr>
              <p:cNvPr id="45" name="Picture 4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45402" y="2796614"/>
                <a:ext cx="810341" cy="544067"/>
              </a:xfrm>
              <a:prstGeom prst="rect">
                <a:avLst/>
              </a:prstGeom>
            </p:spPr>
          </p:pic>
          <p:pic>
            <p:nvPicPr>
              <p:cNvPr id="48" name="Picture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64235" y="3448050"/>
                <a:ext cx="811977" cy="545165"/>
              </a:xfrm>
              <a:prstGeom prst="rect">
                <a:avLst/>
              </a:prstGeom>
            </p:spPr>
          </p:pic>
        </p:grpSp>
        <p:cxnSp>
          <p:nvCxnSpPr>
            <p:cNvPr id="30" name="Straight Connector 29"/>
            <p:cNvCxnSpPr/>
            <p:nvPr/>
          </p:nvCxnSpPr>
          <p:spPr>
            <a:xfrm flipV="1">
              <a:off x="6136605" y="2435225"/>
              <a:ext cx="165770" cy="2726"/>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9" name="Straight Connector 48"/>
          <p:cNvCxnSpPr/>
          <p:nvPr/>
        </p:nvCxnSpPr>
        <p:spPr>
          <a:xfrm>
            <a:off x="6124240" y="5013176"/>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3494697" y="4649088"/>
            <a:ext cx="360118"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2" name="TextBox 51"/>
          <p:cNvSpPr txBox="1"/>
          <p:nvPr/>
        </p:nvSpPr>
        <p:spPr>
          <a:xfrm>
            <a:off x="3898027" y="4561964"/>
            <a:ext cx="404278" cy="523220"/>
          </a:xfrm>
          <a:prstGeom prst="rect">
            <a:avLst/>
          </a:prstGeom>
          <a:noFill/>
        </p:spPr>
        <p:txBody>
          <a:bodyPr wrap="none" rtlCol="0">
            <a:spAutoFit/>
          </a:bodyPr>
          <a:lstStyle/>
          <a:p>
            <a:r>
              <a:rPr lang="en-NZ" sz="2800" b="1" dirty="0" smtClean="0">
                <a:latin typeface="Comic Sans MS" pitchFamily="66" charset="0"/>
              </a:rPr>
              <a:t>5</a:t>
            </a:r>
            <a:endParaRPr lang="en-NZ" sz="2800" b="1" dirty="0">
              <a:latin typeface="Comic Sans MS" pitchFamily="66" charset="0"/>
            </a:endParaRPr>
          </a:p>
        </p:txBody>
      </p:sp>
      <p:grpSp>
        <p:nvGrpSpPr>
          <p:cNvPr id="4" name="Group 3"/>
          <p:cNvGrpSpPr/>
          <p:nvPr/>
        </p:nvGrpSpPr>
        <p:grpSpPr>
          <a:xfrm>
            <a:off x="5818264" y="3474187"/>
            <a:ext cx="811977" cy="545165"/>
            <a:chOff x="5813501" y="3441700"/>
            <a:chExt cx="811977" cy="545165"/>
          </a:xfrm>
        </p:grpSpPr>
        <p:pic>
          <p:nvPicPr>
            <p:cNvPr id="54" name="Picture 5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13501" y="3441700"/>
              <a:ext cx="811977" cy="545165"/>
            </a:xfrm>
            <a:prstGeom prst="rect">
              <a:avLst/>
            </a:prstGeom>
          </p:spPr>
        </p:pic>
        <p:cxnSp>
          <p:nvCxnSpPr>
            <p:cNvPr id="55" name="Straight Connector 54"/>
            <p:cNvCxnSpPr/>
            <p:nvPr/>
          </p:nvCxnSpPr>
          <p:spPr>
            <a:xfrm flipV="1">
              <a:off x="6238538" y="3664914"/>
              <a:ext cx="364000" cy="272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flipV="1">
              <a:off x="6098838" y="3714127"/>
              <a:ext cx="41738" cy="1138"/>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60" name="Group 59"/>
          <p:cNvGrpSpPr/>
          <p:nvPr/>
        </p:nvGrpSpPr>
        <p:grpSpPr>
          <a:xfrm>
            <a:off x="3563888" y="2112143"/>
            <a:ext cx="838037" cy="1776665"/>
            <a:chOff x="3563887" y="2785299"/>
            <a:chExt cx="838037" cy="1776665"/>
          </a:xfrm>
        </p:grpSpPr>
        <p:pic>
          <p:nvPicPr>
            <p:cNvPr id="61" name="Picture 6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62" name="Picture 6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63" name="Picture 6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89947" y="4016799"/>
              <a:ext cx="811977" cy="545165"/>
            </a:xfrm>
            <a:prstGeom prst="rect">
              <a:avLst/>
            </a:prstGeom>
          </p:spPr>
        </p:pic>
      </p:grpSp>
      <p:cxnSp>
        <p:nvCxnSpPr>
          <p:cNvPr id="64" name="Straight Connector 63"/>
          <p:cNvCxnSpPr/>
          <p:nvPr/>
        </p:nvCxnSpPr>
        <p:spPr>
          <a:xfrm>
            <a:off x="3976016" y="4671174"/>
            <a:ext cx="201080"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51" name="Straight Connector 50"/>
          <p:cNvCxnSpPr/>
          <p:nvPr/>
        </p:nvCxnSpPr>
        <p:spPr>
          <a:xfrm>
            <a:off x="1296847" y="4669681"/>
            <a:ext cx="180059" cy="284207"/>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3" name="TextBox 52"/>
          <p:cNvSpPr txBox="1"/>
          <p:nvPr/>
        </p:nvSpPr>
        <p:spPr>
          <a:xfrm>
            <a:off x="1552819" y="4582557"/>
            <a:ext cx="404278" cy="523220"/>
          </a:xfrm>
          <a:prstGeom prst="rect">
            <a:avLst/>
          </a:prstGeom>
          <a:noFill/>
        </p:spPr>
        <p:txBody>
          <a:bodyPr wrap="none" rtlCol="0">
            <a:spAutoFit/>
          </a:bodyPr>
          <a:lstStyle/>
          <a:p>
            <a:r>
              <a:rPr lang="en-NZ" sz="2800" b="1" dirty="0" smtClean="0">
                <a:latin typeface="Comic Sans MS" pitchFamily="66" charset="0"/>
              </a:rPr>
              <a:t>2</a:t>
            </a:r>
            <a:endParaRPr lang="en-NZ" sz="2800" b="1" dirty="0">
              <a:latin typeface="Comic Sans MS" pitchFamily="66" charset="0"/>
            </a:endParaRPr>
          </a:p>
        </p:txBody>
      </p:sp>
      <p:pic>
        <p:nvPicPr>
          <p:cNvPr id="65" name="Picture 6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93969" y="3964378"/>
            <a:ext cx="811977" cy="545165"/>
          </a:xfrm>
          <a:prstGeom prst="rect">
            <a:avLst/>
          </a:prstGeom>
        </p:spPr>
      </p:pic>
      <p:cxnSp>
        <p:nvCxnSpPr>
          <p:cNvPr id="66" name="Straight Connector 65"/>
          <p:cNvCxnSpPr/>
          <p:nvPr/>
        </p:nvCxnSpPr>
        <p:spPr>
          <a:xfrm flipV="1">
            <a:off x="4028493" y="4090988"/>
            <a:ext cx="362532" cy="348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67" name="Picture 6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48969" y="2123331"/>
            <a:ext cx="811977" cy="545165"/>
          </a:xfrm>
          <a:prstGeom prst="rect">
            <a:avLst/>
          </a:prstGeom>
        </p:spPr>
      </p:pic>
      <p:sp>
        <p:nvSpPr>
          <p:cNvPr id="29" name="Right Arrow 28"/>
          <p:cNvSpPr/>
          <p:nvPr/>
        </p:nvSpPr>
        <p:spPr>
          <a:xfrm rot="3746347">
            <a:off x="1130751" y="1678550"/>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p:cNvCxnSpPr/>
          <p:nvPr/>
        </p:nvCxnSpPr>
        <p:spPr>
          <a:xfrm flipV="1">
            <a:off x="1629941" y="2245519"/>
            <a:ext cx="98847" cy="378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68" name="Straight Connector 67"/>
          <p:cNvCxnSpPr/>
          <p:nvPr/>
        </p:nvCxnSpPr>
        <p:spPr>
          <a:xfrm>
            <a:off x="1664927" y="4687892"/>
            <a:ext cx="180059" cy="284207"/>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69" name="Straight Connector 68"/>
          <p:cNvCxnSpPr/>
          <p:nvPr/>
        </p:nvCxnSpPr>
        <p:spPr>
          <a:xfrm flipV="1">
            <a:off x="3848472" y="2333625"/>
            <a:ext cx="307603" cy="443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56"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Click 1"/>
          <p:cNvSpPr/>
          <p:nvPr/>
        </p:nvSpPr>
        <p:spPr>
          <a:xfrm>
            <a:off x="7313516"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Click 1"/>
          <p:cNvSpPr/>
          <p:nvPr/>
        </p:nvSpPr>
        <p:spPr>
          <a:xfrm>
            <a:off x="7839079"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Click 1"/>
          <p:cNvSpPr/>
          <p:nvPr/>
        </p:nvSpPr>
        <p:spPr>
          <a:xfrm>
            <a:off x="8368477"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Title 1"/>
          <p:cNvSpPr txBox="1">
            <a:spLocks/>
          </p:cNvSpPr>
          <p:nvPr/>
        </p:nvSpPr>
        <p:spPr>
          <a:xfrm>
            <a:off x="-252536" y="0"/>
            <a:ext cx="8592035" cy="5486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2400" dirty="0" smtClean="0"/>
              <a:t>Step 2: Reduce Work on Tickets in Priority Order</a:t>
            </a:r>
            <a:endParaRPr lang="en-US" sz="2400" dirty="0"/>
          </a:p>
        </p:txBody>
      </p:sp>
    </p:spTree>
    <p:extLst>
      <p:ext uri="{BB962C8B-B14F-4D97-AF65-F5344CB8AC3E}">
        <p14:creationId xmlns:p14="http://schemas.microsoft.com/office/powerpoint/2010/main" val="231689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1000"/>
                                        <p:tgtEl>
                                          <p:spTgt spid="36"/>
                                        </p:tgtEl>
                                      </p:cBhvr>
                                    </p:animEffect>
                                  </p:childTnLst>
                                </p:cTn>
                              </p:par>
                            </p:childTnLst>
                          </p:cTn>
                        </p:par>
                        <p:par>
                          <p:cTn id="14" fill="hold">
                            <p:stCondLst>
                              <p:cond delay="1500"/>
                            </p:stCondLst>
                            <p:childTnLst>
                              <p:par>
                                <p:cTn id="15" presetID="53" presetClass="exit" presetSubtype="32" fill="hold" grpId="1" nodeType="afterEffect">
                                  <p:stCondLst>
                                    <p:cond delay="0"/>
                                  </p:stCondLst>
                                  <p:childTnLst>
                                    <p:anim calcmode="lin" valueType="num">
                                      <p:cBhvr>
                                        <p:cTn id="16" dur="500"/>
                                        <p:tgtEl>
                                          <p:spTgt spid="29"/>
                                        </p:tgtEl>
                                        <p:attrNameLst>
                                          <p:attrName>ppt_w</p:attrName>
                                        </p:attrNameLst>
                                      </p:cBhvr>
                                      <p:tavLst>
                                        <p:tav tm="0">
                                          <p:val>
                                            <p:strVal val="ppt_w"/>
                                          </p:val>
                                        </p:tav>
                                        <p:tav tm="100000">
                                          <p:val>
                                            <p:fltVal val="0"/>
                                          </p:val>
                                        </p:tav>
                                      </p:tavLst>
                                    </p:anim>
                                    <p:anim calcmode="lin" valueType="num">
                                      <p:cBhvr>
                                        <p:cTn id="17" dur="500"/>
                                        <p:tgtEl>
                                          <p:spTgt spid="29"/>
                                        </p:tgtEl>
                                        <p:attrNameLst>
                                          <p:attrName>ppt_h</p:attrName>
                                        </p:attrNameLst>
                                      </p:cBhvr>
                                      <p:tavLst>
                                        <p:tav tm="0">
                                          <p:val>
                                            <p:strVal val="ppt_h"/>
                                          </p:val>
                                        </p:tav>
                                        <p:tav tm="100000">
                                          <p:val>
                                            <p:fltVal val="0"/>
                                          </p:val>
                                        </p:tav>
                                      </p:tavLst>
                                    </p:anim>
                                    <p:animEffect transition="out" filter="fade">
                                      <p:cBhvr>
                                        <p:cTn id="18" dur="500"/>
                                        <p:tgtEl>
                                          <p:spTgt spid="29"/>
                                        </p:tgtEl>
                                      </p:cBhvr>
                                    </p:animEffect>
                                    <p:set>
                                      <p:cBhvr>
                                        <p:cTn id="19" dur="1" fill="hold">
                                          <p:stCondLst>
                                            <p:cond delay="499"/>
                                          </p:stCondLst>
                                        </p:cTn>
                                        <p:tgtEl>
                                          <p:spTgt spid="29"/>
                                        </p:tgtEl>
                                        <p:attrNameLst>
                                          <p:attrName>style.visibility</p:attrName>
                                        </p:attrNameLst>
                                      </p:cBhvr>
                                      <p:to>
                                        <p:strVal val="hidden"/>
                                      </p:to>
                                    </p:se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500"/>
                            </p:stCondLst>
                            <p:childTnLst>
                              <p:par>
                                <p:cTn id="25" presetID="1" presetClass="entr" presetSubtype="0" fill="hold" grpId="0" nodeType="afterEffect">
                                  <p:stCondLst>
                                    <p:cond delay="0"/>
                                  </p:stCondLst>
                                  <p:childTnLst>
                                    <p:set>
                                      <p:cBhvr>
                                        <p:cTn id="2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92"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107505" y="5877272"/>
            <a:ext cx="8928991" cy="307777"/>
          </a:xfrm>
          <a:prstGeom prst="rect">
            <a:avLst/>
          </a:prstGeom>
          <a:noFill/>
        </p:spPr>
        <p:txBody>
          <a:bodyPr wrap="square" rtlCol="0">
            <a:spAutoFit/>
          </a:bodyPr>
          <a:lstStyle/>
          <a:p>
            <a:r>
              <a:rPr lang="en-NZ" sz="1400" dirty="0">
                <a:solidFill>
                  <a:schemeClr val="bg1"/>
                </a:solidFill>
              </a:rPr>
              <a:t>Clean working from the board</a:t>
            </a:r>
          </a:p>
        </p:txBody>
      </p:sp>
      <p:pic>
        <p:nvPicPr>
          <p:cNvPr id="38" name="Picture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4663" y="548680"/>
            <a:ext cx="10518956" cy="5185587"/>
          </a:xfrm>
          <a:prstGeom prst="rect">
            <a:avLst/>
          </a:prstGeom>
        </p:spPr>
      </p:pic>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8640" y="836712"/>
            <a:ext cx="1140742" cy="1561925"/>
          </a:xfrm>
          <a:prstGeom prst="rect">
            <a:avLst/>
          </a:prstGeom>
        </p:spPr>
      </p:pic>
      <p:pic>
        <p:nvPicPr>
          <p:cNvPr id="47" name="Picture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0272" y="2145572"/>
            <a:ext cx="810341" cy="544067"/>
          </a:xfrm>
          <a:prstGeom prst="rect">
            <a:avLst/>
          </a:prstGeom>
        </p:spPr>
      </p:pic>
      <p:sp>
        <p:nvSpPr>
          <p:cNvPr id="28" name="Title 1"/>
          <p:cNvSpPr txBox="1">
            <a:spLocks/>
          </p:cNvSpPr>
          <p:nvPr/>
        </p:nvSpPr>
        <p:spPr>
          <a:xfrm>
            <a:off x="-252536" y="0"/>
            <a:ext cx="8592035" cy="5486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z="2400" dirty="0" smtClean="0"/>
              <a:t>Step 2: Reduce Work on Tickets in Priority Order</a:t>
            </a:r>
            <a:endParaRPr lang="en-US" sz="2400" dirty="0"/>
          </a:p>
        </p:txBody>
      </p:sp>
      <p:grpSp>
        <p:nvGrpSpPr>
          <p:cNvPr id="2" name="Group 1"/>
          <p:cNvGrpSpPr/>
          <p:nvPr/>
        </p:nvGrpSpPr>
        <p:grpSpPr>
          <a:xfrm>
            <a:off x="7047901" y="2798883"/>
            <a:ext cx="810341" cy="544067"/>
            <a:chOff x="7024090" y="2784596"/>
            <a:chExt cx="810341" cy="544067"/>
          </a:xfrm>
        </p:grpSpPr>
        <p:pic>
          <p:nvPicPr>
            <p:cNvPr id="26" name="Picture 2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4090" y="2784596"/>
              <a:ext cx="810341" cy="544067"/>
            </a:xfrm>
            <a:prstGeom prst="rect">
              <a:avLst/>
            </a:prstGeom>
          </p:spPr>
        </p:pic>
        <p:cxnSp>
          <p:nvCxnSpPr>
            <p:cNvPr id="27" name="Straight Connector 26"/>
            <p:cNvCxnSpPr/>
            <p:nvPr/>
          </p:nvCxnSpPr>
          <p:spPr>
            <a:xfrm flipV="1">
              <a:off x="7371171" y="3162385"/>
              <a:ext cx="109429" cy="1025"/>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3" name="Group 2"/>
          <p:cNvGrpSpPr/>
          <p:nvPr/>
        </p:nvGrpSpPr>
        <p:grpSpPr>
          <a:xfrm>
            <a:off x="7050583" y="3441700"/>
            <a:ext cx="810341" cy="544067"/>
            <a:chOff x="7020271" y="3402018"/>
            <a:chExt cx="810341" cy="544067"/>
          </a:xfrm>
        </p:grpSpPr>
        <p:pic>
          <p:nvPicPr>
            <p:cNvPr id="31" name="Picture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20271" y="3402018"/>
              <a:ext cx="810341" cy="544067"/>
            </a:xfrm>
            <a:prstGeom prst="rect">
              <a:avLst/>
            </a:prstGeom>
          </p:spPr>
        </p:pic>
        <p:cxnSp>
          <p:nvCxnSpPr>
            <p:cNvPr id="39" name="Straight Connector 38"/>
            <p:cNvCxnSpPr/>
            <p:nvPr/>
          </p:nvCxnSpPr>
          <p:spPr>
            <a:xfrm flipV="1">
              <a:off x="7310771" y="3724231"/>
              <a:ext cx="219177" cy="195"/>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5" name="Group 4"/>
          <p:cNvGrpSpPr/>
          <p:nvPr/>
        </p:nvGrpSpPr>
        <p:grpSpPr>
          <a:xfrm>
            <a:off x="5844439" y="2113806"/>
            <a:ext cx="830810" cy="1196601"/>
            <a:chOff x="5844439" y="2113806"/>
            <a:chExt cx="830810" cy="1196601"/>
          </a:xfrm>
        </p:grpSpPr>
        <p:grpSp>
          <p:nvGrpSpPr>
            <p:cNvPr id="43" name="Group 42"/>
            <p:cNvGrpSpPr/>
            <p:nvPr/>
          </p:nvGrpSpPr>
          <p:grpSpPr>
            <a:xfrm>
              <a:off x="5844439" y="2113806"/>
              <a:ext cx="830810" cy="1196601"/>
              <a:chOff x="5845402" y="2796614"/>
              <a:chExt cx="830810" cy="1196601"/>
            </a:xfrm>
          </p:grpSpPr>
          <p:pic>
            <p:nvPicPr>
              <p:cNvPr id="45" name="Picture 4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45402" y="2796614"/>
                <a:ext cx="810341" cy="544067"/>
              </a:xfrm>
              <a:prstGeom prst="rect">
                <a:avLst/>
              </a:prstGeom>
            </p:spPr>
          </p:pic>
          <p:pic>
            <p:nvPicPr>
              <p:cNvPr id="48" name="Picture 4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64235" y="3448050"/>
                <a:ext cx="811977" cy="545165"/>
              </a:xfrm>
              <a:prstGeom prst="rect">
                <a:avLst/>
              </a:prstGeom>
            </p:spPr>
          </p:pic>
        </p:grpSp>
        <p:cxnSp>
          <p:nvCxnSpPr>
            <p:cNvPr id="30" name="Straight Connector 29"/>
            <p:cNvCxnSpPr/>
            <p:nvPr/>
          </p:nvCxnSpPr>
          <p:spPr>
            <a:xfrm flipV="1">
              <a:off x="6136605" y="2435225"/>
              <a:ext cx="165770" cy="2726"/>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4" name="Group 3"/>
          <p:cNvGrpSpPr/>
          <p:nvPr/>
        </p:nvGrpSpPr>
        <p:grpSpPr>
          <a:xfrm>
            <a:off x="5818264" y="3474187"/>
            <a:ext cx="811977" cy="545165"/>
            <a:chOff x="5813501" y="3441700"/>
            <a:chExt cx="811977" cy="545165"/>
          </a:xfrm>
        </p:grpSpPr>
        <p:pic>
          <p:nvPicPr>
            <p:cNvPr id="54" name="Picture 5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13501" y="3441700"/>
              <a:ext cx="811977" cy="545165"/>
            </a:xfrm>
            <a:prstGeom prst="rect">
              <a:avLst/>
            </a:prstGeom>
          </p:spPr>
        </p:pic>
        <p:cxnSp>
          <p:nvCxnSpPr>
            <p:cNvPr id="55" name="Straight Connector 54"/>
            <p:cNvCxnSpPr/>
            <p:nvPr/>
          </p:nvCxnSpPr>
          <p:spPr>
            <a:xfrm flipV="1">
              <a:off x="6238538" y="3664914"/>
              <a:ext cx="364000" cy="272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flipV="1">
              <a:off x="6098838" y="3714127"/>
              <a:ext cx="41738" cy="1138"/>
            </a:xfrm>
            <a:prstGeom prst="line">
              <a:avLst/>
            </a:prstGeom>
            <a:ln w="19050" cap="rnd"/>
            <a:effectLst/>
          </p:spPr>
          <p:style>
            <a:lnRef idx="2">
              <a:schemeClr val="dk1"/>
            </a:lnRef>
            <a:fillRef idx="0">
              <a:schemeClr val="dk1"/>
            </a:fillRef>
            <a:effectRef idx="1">
              <a:schemeClr val="dk1"/>
            </a:effectRef>
            <a:fontRef idx="minor">
              <a:schemeClr val="tx1"/>
            </a:fontRef>
          </p:style>
        </p:cxnSp>
      </p:grpSp>
      <p:grpSp>
        <p:nvGrpSpPr>
          <p:cNvPr id="60" name="Group 59"/>
          <p:cNvGrpSpPr/>
          <p:nvPr/>
        </p:nvGrpSpPr>
        <p:grpSpPr>
          <a:xfrm>
            <a:off x="3563888" y="2112143"/>
            <a:ext cx="838037" cy="1776665"/>
            <a:chOff x="3563887" y="2785299"/>
            <a:chExt cx="838037" cy="1776665"/>
          </a:xfrm>
        </p:grpSpPr>
        <p:pic>
          <p:nvPicPr>
            <p:cNvPr id="61" name="Picture 6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63888" y="2785299"/>
              <a:ext cx="811977" cy="545165"/>
            </a:xfrm>
            <a:prstGeom prst="rect">
              <a:avLst/>
            </a:prstGeom>
          </p:spPr>
        </p:pic>
        <p:pic>
          <p:nvPicPr>
            <p:cNvPr id="62" name="Picture 6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563887" y="3400920"/>
              <a:ext cx="811977" cy="545165"/>
            </a:xfrm>
            <a:prstGeom prst="rect">
              <a:avLst/>
            </a:prstGeom>
          </p:spPr>
        </p:pic>
        <p:pic>
          <p:nvPicPr>
            <p:cNvPr id="63" name="Picture 6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589947" y="4016799"/>
              <a:ext cx="811977" cy="545165"/>
            </a:xfrm>
            <a:prstGeom prst="rect">
              <a:avLst/>
            </a:prstGeom>
          </p:spPr>
        </p:pic>
      </p:grpSp>
      <p:pic>
        <p:nvPicPr>
          <p:cNvPr id="65" name="Picture 6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93969" y="3964378"/>
            <a:ext cx="811977" cy="545165"/>
          </a:xfrm>
          <a:prstGeom prst="rect">
            <a:avLst/>
          </a:prstGeom>
        </p:spPr>
      </p:pic>
      <p:cxnSp>
        <p:nvCxnSpPr>
          <p:cNvPr id="66" name="Straight Connector 65"/>
          <p:cNvCxnSpPr/>
          <p:nvPr/>
        </p:nvCxnSpPr>
        <p:spPr>
          <a:xfrm flipV="1">
            <a:off x="4028493" y="4090988"/>
            <a:ext cx="362532" cy="348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67" name="Picture 6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348969" y="2123331"/>
            <a:ext cx="811977" cy="545165"/>
          </a:xfrm>
          <a:prstGeom prst="rect">
            <a:avLst/>
          </a:prstGeom>
        </p:spPr>
      </p:pic>
      <p:cxnSp>
        <p:nvCxnSpPr>
          <p:cNvPr id="36" name="Straight Connector 35"/>
          <p:cNvCxnSpPr/>
          <p:nvPr/>
        </p:nvCxnSpPr>
        <p:spPr>
          <a:xfrm flipV="1">
            <a:off x="1629941" y="2245519"/>
            <a:ext cx="98847" cy="3780"/>
          </a:xfrm>
          <a:prstGeom prst="line">
            <a:avLst/>
          </a:prstGeom>
          <a:ln w="19050" cap="rnd"/>
          <a:effectLst/>
        </p:spPr>
        <p:style>
          <a:lnRef idx="2">
            <a:schemeClr val="dk1"/>
          </a:lnRef>
          <a:fillRef idx="0">
            <a:schemeClr val="dk1"/>
          </a:fillRef>
          <a:effectRef idx="1">
            <a:schemeClr val="dk1"/>
          </a:effectRef>
          <a:fontRef idx="minor">
            <a:schemeClr val="tx1"/>
          </a:fontRef>
        </p:style>
      </p:cxnSp>
      <p:grpSp>
        <p:nvGrpSpPr>
          <p:cNvPr id="6" name="Group 5"/>
          <p:cNvGrpSpPr/>
          <p:nvPr/>
        </p:nvGrpSpPr>
        <p:grpSpPr>
          <a:xfrm>
            <a:off x="1187624" y="4539104"/>
            <a:ext cx="5443468" cy="931540"/>
            <a:chOff x="1187624" y="4539104"/>
            <a:chExt cx="5443468" cy="931540"/>
          </a:xfrm>
        </p:grpSpPr>
        <p:sp>
          <p:nvSpPr>
            <p:cNvPr id="32" name="TextBox 31"/>
            <p:cNvSpPr txBox="1"/>
            <p:nvPr/>
          </p:nvSpPr>
          <p:spPr>
            <a:xfrm>
              <a:off x="1187624" y="4561964"/>
              <a:ext cx="404278" cy="523220"/>
            </a:xfrm>
            <a:prstGeom prst="rect">
              <a:avLst/>
            </a:prstGeom>
            <a:noFill/>
          </p:spPr>
          <p:txBody>
            <a:bodyPr wrap="none" rtlCol="0">
              <a:spAutoFit/>
            </a:bodyPr>
            <a:lstStyle/>
            <a:p>
              <a:r>
                <a:rPr lang="en-NZ" sz="2800" b="1" dirty="0" smtClean="0">
                  <a:latin typeface="Comic Sans MS" pitchFamily="66" charset="0"/>
                </a:rPr>
                <a:t>8</a:t>
              </a:r>
              <a:endParaRPr lang="en-NZ" sz="2800" b="1" dirty="0">
                <a:latin typeface="Comic Sans MS" pitchFamily="66" charset="0"/>
              </a:endParaRPr>
            </a:p>
          </p:txBody>
        </p:sp>
        <p:sp>
          <p:nvSpPr>
            <p:cNvPr id="33" name="TextBox 32"/>
            <p:cNvSpPr txBox="1"/>
            <p:nvPr/>
          </p:nvSpPr>
          <p:spPr>
            <a:xfrm>
              <a:off x="3372047" y="4561964"/>
              <a:ext cx="623889" cy="523220"/>
            </a:xfrm>
            <a:prstGeom prst="rect">
              <a:avLst/>
            </a:prstGeom>
            <a:noFill/>
          </p:spPr>
          <p:txBody>
            <a:bodyPr wrap="none" rtlCol="0">
              <a:spAutoFit/>
            </a:bodyPr>
            <a:lstStyle/>
            <a:p>
              <a:r>
                <a:rPr lang="en-NZ" sz="2800" b="1" dirty="0" smtClean="0">
                  <a:latin typeface="Comic Sans MS" pitchFamily="66" charset="0"/>
                </a:rPr>
                <a:t>12</a:t>
              </a:r>
              <a:endParaRPr lang="en-NZ" sz="2800" b="1" dirty="0">
                <a:latin typeface="Comic Sans MS" pitchFamily="66" charset="0"/>
              </a:endParaRPr>
            </a:p>
          </p:txBody>
        </p:sp>
        <p:sp>
          <p:nvSpPr>
            <p:cNvPr id="34" name="TextBox 33"/>
            <p:cNvSpPr txBox="1"/>
            <p:nvPr/>
          </p:nvSpPr>
          <p:spPr>
            <a:xfrm>
              <a:off x="5857521" y="4539878"/>
              <a:ext cx="404278" cy="523220"/>
            </a:xfrm>
            <a:prstGeom prst="rect">
              <a:avLst/>
            </a:prstGeom>
            <a:noFill/>
          </p:spPr>
          <p:txBody>
            <a:bodyPr wrap="none" rtlCol="0">
              <a:spAutoFit/>
            </a:bodyPr>
            <a:lstStyle/>
            <a:p>
              <a:r>
                <a:rPr lang="en-NZ" sz="2800" b="1" dirty="0" smtClean="0">
                  <a:latin typeface="Comic Sans MS" pitchFamily="66" charset="0"/>
                </a:rPr>
                <a:t>9</a:t>
              </a:r>
              <a:endParaRPr lang="en-NZ" sz="2800" b="1" dirty="0">
                <a:latin typeface="Comic Sans MS" pitchFamily="66" charset="0"/>
              </a:endParaRPr>
            </a:p>
          </p:txBody>
        </p:sp>
        <p:cxnSp>
          <p:nvCxnSpPr>
            <p:cNvPr id="35" name="Straight Connector 34"/>
            <p:cNvCxnSpPr/>
            <p:nvPr/>
          </p:nvCxnSpPr>
          <p:spPr>
            <a:xfrm>
              <a:off x="5970101" y="464262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6226814" y="4539104"/>
              <a:ext cx="404278" cy="523220"/>
            </a:xfrm>
            <a:prstGeom prst="rect">
              <a:avLst/>
            </a:prstGeom>
            <a:noFill/>
          </p:spPr>
          <p:txBody>
            <a:bodyPr wrap="none" rtlCol="0">
              <a:spAutoFit/>
            </a:bodyPr>
            <a:lstStyle/>
            <a:p>
              <a:r>
                <a:rPr lang="en-NZ" sz="2800" b="1" dirty="0" smtClean="0">
                  <a:latin typeface="Comic Sans MS" pitchFamily="66" charset="0"/>
                </a:rPr>
                <a:t>7</a:t>
              </a:r>
              <a:endParaRPr lang="en-NZ" sz="2800" b="1" dirty="0">
                <a:latin typeface="Comic Sans MS" pitchFamily="66" charset="0"/>
              </a:endParaRPr>
            </a:p>
          </p:txBody>
        </p:sp>
        <p:cxnSp>
          <p:nvCxnSpPr>
            <p:cNvPr id="57" name="Straight Connector 56"/>
            <p:cNvCxnSpPr/>
            <p:nvPr/>
          </p:nvCxnSpPr>
          <p:spPr>
            <a:xfrm>
              <a:off x="6324640" y="4636934"/>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8" name="TextBox 57"/>
            <p:cNvSpPr txBox="1"/>
            <p:nvPr/>
          </p:nvSpPr>
          <p:spPr>
            <a:xfrm>
              <a:off x="6024675" y="4947424"/>
              <a:ext cx="404278" cy="523220"/>
            </a:xfrm>
            <a:prstGeom prst="rect">
              <a:avLst/>
            </a:prstGeom>
            <a:noFill/>
          </p:spPr>
          <p:txBody>
            <a:bodyPr wrap="none" rtlCol="0">
              <a:spAutoFit/>
            </a:bodyPr>
            <a:lstStyle/>
            <a:p>
              <a:r>
                <a:rPr lang="en-NZ" sz="2800" b="1" dirty="0">
                  <a:latin typeface="Comic Sans MS" pitchFamily="66" charset="0"/>
                </a:rPr>
                <a:t>3</a:t>
              </a:r>
            </a:p>
          </p:txBody>
        </p:sp>
        <p:cxnSp>
          <p:nvCxnSpPr>
            <p:cNvPr id="49" name="Straight Connector 48"/>
            <p:cNvCxnSpPr/>
            <p:nvPr/>
          </p:nvCxnSpPr>
          <p:spPr>
            <a:xfrm>
              <a:off x="6124240" y="5013176"/>
              <a:ext cx="190500"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50" name="Straight Connector 49"/>
            <p:cNvCxnSpPr/>
            <p:nvPr/>
          </p:nvCxnSpPr>
          <p:spPr>
            <a:xfrm>
              <a:off x="3494697" y="4649088"/>
              <a:ext cx="360118" cy="304800"/>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2" name="TextBox 51"/>
            <p:cNvSpPr txBox="1"/>
            <p:nvPr/>
          </p:nvSpPr>
          <p:spPr>
            <a:xfrm>
              <a:off x="3898027" y="4561964"/>
              <a:ext cx="404278" cy="523220"/>
            </a:xfrm>
            <a:prstGeom prst="rect">
              <a:avLst/>
            </a:prstGeom>
            <a:noFill/>
          </p:spPr>
          <p:txBody>
            <a:bodyPr wrap="none" rtlCol="0">
              <a:spAutoFit/>
            </a:bodyPr>
            <a:lstStyle/>
            <a:p>
              <a:r>
                <a:rPr lang="en-NZ" sz="2800" b="1" dirty="0" smtClean="0">
                  <a:latin typeface="Comic Sans MS" pitchFamily="66" charset="0"/>
                </a:rPr>
                <a:t>5</a:t>
              </a:r>
              <a:endParaRPr lang="en-NZ" sz="2800" b="1" dirty="0">
                <a:latin typeface="Comic Sans MS" pitchFamily="66" charset="0"/>
              </a:endParaRPr>
            </a:p>
          </p:txBody>
        </p:sp>
        <p:cxnSp>
          <p:nvCxnSpPr>
            <p:cNvPr id="64" name="Straight Connector 63"/>
            <p:cNvCxnSpPr/>
            <p:nvPr/>
          </p:nvCxnSpPr>
          <p:spPr>
            <a:xfrm>
              <a:off x="3976016" y="4671174"/>
              <a:ext cx="201080" cy="304800"/>
            </a:xfrm>
            <a:prstGeom prst="line">
              <a:avLst/>
            </a:prstGeom>
            <a:ln w="44450" cap="rnd"/>
            <a:effectLst/>
          </p:spPr>
          <p:style>
            <a:lnRef idx="2">
              <a:schemeClr val="dk1"/>
            </a:lnRef>
            <a:fillRef idx="0">
              <a:schemeClr val="dk1"/>
            </a:fillRef>
            <a:effectRef idx="1">
              <a:schemeClr val="dk1"/>
            </a:effectRef>
            <a:fontRef idx="minor">
              <a:schemeClr val="tx1"/>
            </a:fontRef>
          </p:style>
        </p:cxnSp>
        <p:cxnSp>
          <p:nvCxnSpPr>
            <p:cNvPr id="51" name="Straight Connector 50"/>
            <p:cNvCxnSpPr/>
            <p:nvPr/>
          </p:nvCxnSpPr>
          <p:spPr>
            <a:xfrm>
              <a:off x="1296847" y="4669681"/>
              <a:ext cx="180059" cy="284207"/>
            </a:xfrm>
            <a:prstGeom prst="line">
              <a:avLst/>
            </a:prstGeom>
            <a:ln w="44450" cap="rnd"/>
            <a:effectLst/>
          </p:spPr>
          <p:style>
            <a:lnRef idx="2">
              <a:schemeClr val="dk1"/>
            </a:lnRef>
            <a:fillRef idx="0">
              <a:schemeClr val="dk1"/>
            </a:fillRef>
            <a:effectRef idx="1">
              <a:schemeClr val="dk1"/>
            </a:effectRef>
            <a:fontRef idx="minor">
              <a:schemeClr val="tx1"/>
            </a:fontRef>
          </p:style>
        </p:cxnSp>
        <p:sp>
          <p:nvSpPr>
            <p:cNvPr id="53" name="TextBox 52"/>
            <p:cNvSpPr txBox="1"/>
            <p:nvPr/>
          </p:nvSpPr>
          <p:spPr>
            <a:xfrm>
              <a:off x="1552819" y="4582557"/>
              <a:ext cx="404278" cy="523220"/>
            </a:xfrm>
            <a:prstGeom prst="rect">
              <a:avLst/>
            </a:prstGeom>
            <a:noFill/>
          </p:spPr>
          <p:txBody>
            <a:bodyPr wrap="none" rtlCol="0">
              <a:spAutoFit/>
            </a:bodyPr>
            <a:lstStyle/>
            <a:p>
              <a:r>
                <a:rPr lang="en-NZ" sz="2800" b="1" dirty="0" smtClean="0">
                  <a:latin typeface="Comic Sans MS" pitchFamily="66" charset="0"/>
                </a:rPr>
                <a:t>2</a:t>
              </a:r>
              <a:endParaRPr lang="en-NZ" sz="2800" b="1" dirty="0">
                <a:latin typeface="Comic Sans MS" pitchFamily="66" charset="0"/>
              </a:endParaRPr>
            </a:p>
          </p:txBody>
        </p:sp>
        <p:cxnSp>
          <p:nvCxnSpPr>
            <p:cNvPr id="68" name="Straight Connector 67"/>
            <p:cNvCxnSpPr/>
            <p:nvPr/>
          </p:nvCxnSpPr>
          <p:spPr>
            <a:xfrm>
              <a:off x="1664927" y="4687892"/>
              <a:ext cx="180059" cy="284207"/>
            </a:xfrm>
            <a:prstGeom prst="line">
              <a:avLst/>
            </a:prstGeom>
            <a:ln w="44450" cap="rnd"/>
            <a:effectLst/>
          </p:spPr>
          <p:style>
            <a:lnRef idx="2">
              <a:schemeClr val="dk1"/>
            </a:lnRef>
            <a:fillRef idx="0">
              <a:schemeClr val="dk1"/>
            </a:fillRef>
            <a:effectRef idx="1">
              <a:schemeClr val="dk1"/>
            </a:effectRef>
            <a:fontRef idx="minor">
              <a:schemeClr val="tx1"/>
            </a:fontRef>
          </p:style>
        </p:cxnSp>
      </p:grpSp>
      <p:cxnSp>
        <p:nvCxnSpPr>
          <p:cNvPr id="56" name="Straight Connector 55"/>
          <p:cNvCxnSpPr/>
          <p:nvPr/>
        </p:nvCxnSpPr>
        <p:spPr>
          <a:xfrm flipV="1">
            <a:off x="3848472" y="2333625"/>
            <a:ext cx="307603" cy="443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69" name="Ring 1"/>
          <p:cNvSpPr/>
          <p:nvPr/>
        </p:nvSpPr>
        <p:spPr>
          <a:xfrm>
            <a:off x="7305950"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ick 1"/>
          <p:cNvSpPr/>
          <p:nvPr/>
        </p:nvSpPr>
        <p:spPr>
          <a:xfrm>
            <a:off x="7313516"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ing 1"/>
          <p:cNvSpPr/>
          <p:nvPr/>
        </p:nvSpPr>
        <p:spPr>
          <a:xfrm>
            <a:off x="7305950"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Click 1"/>
          <p:cNvSpPr/>
          <p:nvPr/>
        </p:nvSpPr>
        <p:spPr>
          <a:xfrm>
            <a:off x="7313516"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Click 1"/>
          <p:cNvSpPr/>
          <p:nvPr/>
        </p:nvSpPr>
        <p:spPr>
          <a:xfrm>
            <a:off x="7839079"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Click 1"/>
          <p:cNvSpPr/>
          <p:nvPr/>
        </p:nvSpPr>
        <p:spPr>
          <a:xfrm>
            <a:off x="8368477"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3"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Click 1"/>
          <p:cNvSpPr/>
          <p:nvPr/>
        </p:nvSpPr>
        <p:spPr>
          <a:xfrm>
            <a:off x="8631287"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9311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nodeType="afterEffect">
                                  <p:stCondLst>
                                    <p:cond delay="500"/>
                                  </p:stCondLst>
                                  <p:childTnLst>
                                    <p:animEffect transition="out" filter="wipe(left)">
                                      <p:cBhvr>
                                        <p:cTn id="6" dur="1000"/>
                                        <p:tgtEl>
                                          <p:spTgt spid="6"/>
                                        </p:tgtEl>
                                      </p:cBhvr>
                                    </p:animEffect>
                                    <p:set>
                                      <p:cBhvr>
                                        <p:cTn id="7" dur="1" fill="hold">
                                          <p:stCondLst>
                                            <p:cond delay="999"/>
                                          </p:stCondLst>
                                        </p:cTn>
                                        <p:tgtEl>
                                          <p:spTgt spid="6"/>
                                        </p:tgtEl>
                                        <p:attrNameLst>
                                          <p:attrName>style.visibility</p:attrName>
                                        </p:attrNameLst>
                                      </p:cBhvr>
                                      <p:to>
                                        <p:strVal val="hidden"/>
                                      </p:to>
                                    </p:set>
                                  </p:childTnLst>
                                </p:cTn>
                              </p:par>
                            </p:childTnLst>
                          </p:cTn>
                        </p:par>
                        <p:par>
                          <p:cTn id="8" fill="hold">
                            <p:stCondLst>
                              <p:cond delay="1500"/>
                            </p:stCondLst>
                            <p:childTnLst>
                              <p:par>
                                <p:cTn id="9" presetID="1" presetClass="entr" presetSubtype="0" fill="hold" grpId="0" nodeType="afterEffect">
                                  <p:stCondLst>
                                    <p:cond delay="0"/>
                                  </p:stCondLst>
                                  <p:childTnLst>
                                    <p:set>
                                      <p:cBhvr>
                                        <p:cTn id="10"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116632"/>
            <a:ext cx="7619144" cy="11776212"/>
          </a:xfrm>
          <a:prstGeom prst="rect">
            <a:avLst/>
          </a:prstGeom>
        </p:spPr>
      </p:pic>
      <p:sp>
        <p:nvSpPr>
          <p:cNvPr id="6" name="Rounded Rectangle 5"/>
          <p:cNvSpPr/>
          <p:nvPr/>
        </p:nvSpPr>
        <p:spPr>
          <a:xfrm>
            <a:off x="1387561" y="2463221"/>
            <a:ext cx="6624736" cy="1313696"/>
          </a:xfrm>
          <a:prstGeom prst="roundRect">
            <a:avLst/>
          </a:prstGeom>
          <a:solidFill>
            <a:srgbClr val="FFC000">
              <a:alpha val="12000"/>
            </a:srgb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0017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11111E-6 -1.11111E-6 L 1.11111E-6 0.17963 " pathEditMode="relative" rAng="0" ptsTypes="AA">
                                      <p:cBhvr>
                                        <p:cTn id="6" dur="500" fill="hold"/>
                                        <p:tgtEl>
                                          <p:spTgt spid="6"/>
                                        </p:tgtEl>
                                        <p:attrNameLst>
                                          <p:attrName>ppt_x</p:attrName>
                                          <p:attrName>ppt_y</p:attrName>
                                        </p:attrNameLst>
                                      </p:cBhvr>
                                      <p:rCtr x="0" y="898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5" y="1226768"/>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818" y="3736658"/>
            <a:ext cx="704491" cy="472998"/>
          </a:xfrm>
          <a:prstGeom prst="rect">
            <a:avLst/>
          </a:prstGeom>
        </p:spPr>
      </p:pic>
      <p:grpSp>
        <p:nvGrpSpPr>
          <p:cNvPr id="53" name="Group 52"/>
          <p:cNvGrpSpPr/>
          <p:nvPr/>
        </p:nvGrpSpPr>
        <p:grpSpPr>
          <a:xfrm>
            <a:off x="4339819" y="2638058"/>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903" y="4187426"/>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6332" y="2645818"/>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9261" y="1453578"/>
            <a:ext cx="989735" cy="1355163"/>
          </a:xfrm>
          <a:prstGeom prst="rect">
            <a:avLst/>
          </a:prstGeom>
        </p:spPr>
      </p:pic>
      <p:pic>
        <p:nvPicPr>
          <p:cNvPr id="11" name="Picture 1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3" name="Picture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254750" y="3198030"/>
            <a:ext cx="704491" cy="472998"/>
          </a:xfrm>
          <a:prstGeom prst="rect">
            <a:avLst/>
          </a:prstGeom>
        </p:spPr>
      </p:pic>
      <p:pic>
        <p:nvPicPr>
          <p:cNvPr id="13" name="Picture 1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265845" y="2629918"/>
            <a:ext cx="703071" cy="472045"/>
          </a:xfrm>
          <a:prstGeom prst="rect">
            <a:avLst/>
          </a:prstGeom>
        </p:spPr>
      </p:pic>
      <p:pic>
        <p:nvPicPr>
          <p:cNvPr id="14" name="Picture 1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pic>
        <p:nvPicPr>
          <p:cNvPr id="16" name="Picture 15"/>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17" name="Picture 1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95565" y="3649726"/>
            <a:ext cx="704491" cy="472998"/>
          </a:xfrm>
          <a:prstGeom prst="rect">
            <a:avLst/>
          </a:prstGeom>
        </p:spPr>
      </p:pic>
      <p:pic>
        <p:nvPicPr>
          <p:cNvPr id="18" name="Picture 17"/>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87847" y="3637956"/>
            <a:ext cx="704491" cy="472998"/>
          </a:xfrm>
          <a:prstGeom prst="rect">
            <a:avLst/>
          </a:prstGeom>
        </p:spPr>
      </p:pic>
      <p:pic>
        <p:nvPicPr>
          <p:cNvPr id="19" name="Picture 1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75548" y="3628549"/>
            <a:ext cx="704491" cy="470859"/>
          </a:xfrm>
          <a:prstGeom prst="rect">
            <a:avLst/>
          </a:prstGeom>
        </p:spPr>
      </p:pic>
      <p:pic>
        <p:nvPicPr>
          <p:cNvPr id="20" name="Picture 1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63863" y="3623228"/>
            <a:ext cx="704491" cy="470859"/>
          </a:xfrm>
          <a:prstGeom prst="rect">
            <a:avLst/>
          </a:prstGeom>
        </p:spPr>
      </p:pic>
      <p:pic>
        <p:nvPicPr>
          <p:cNvPr id="21" name="Picture 20"/>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55678" y="3617070"/>
            <a:ext cx="704491" cy="470859"/>
          </a:xfrm>
          <a:prstGeom prst="rect">
            <a:avLst/>
          </a:prstGeom>
        </p:spPr>
      </p:pic>
      <p:pic>
        <p:nvPicPr>
          <p:cNvPr id="22" name="Picture 21"/>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44913" y="3609499"/>
            <a:ext cx="704491" cy="472998"/>
          </a:xfrm>
          <a:prstGeom prst="rect">
            <a:avLst/>
          </a:prstGeom>
        </p:spPr>
      </p:pic>
      <p:pic>
        <p:nvPicPr>
          <p:cNvPr id="15" name="Picture 1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rot="20174572">
            <a:off x="2899265" y="735162"/>
            <a:ext cx="348649" cy="348650"/>
          </a:xfrm>
          <a:prstGeom prst="rect">
            <a:avLst/>
          </a:prstGeom>
        </p:spPr>
      </p:pic>
      <p:pic>
        <p:nvPicPr>
          <p:cNvPr id="26" name="Picture 25"/>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rot="21060679">
            <a:off x="4515801" y="791319"/>
            <a:ext cx="347762" cy="347762"/>
          </a:xfrm>
          <a:prstGeom prst="rect">
            <a:avLst/>
          </a:prstGeom>
        </p:spPr>
      </p:pic>
      <p:pic>
        <p:nvPicPr>
          <p:cNvPr id="27" name="Picture 26"/>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rot="1685215">
            <a:off x="4949983" y="592405"/>
            <a:ext cx="347762" cy="347762"/>
          </a:xfrm>
          <a:prstGeom prst="rect">
            <a:avLst/>
          </a:prstGeom>
        </p:spPr>
      </p:pic>
      <p:pic>
        <p:nvPicPr>
          <p:cNvPr id="28" name="Picture 27"/>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rot="20083549">
            <a:off x="5359722" y="807730"/>
            <a:ext cx="347762" cy="347762"/>
          </a:xfrm>
          <a:prstGeom prst="rect">
            <a:avLst/>
          </a:prstGeom>
        </p:spPr>
      </p:pic>
      <p:pic>
        <p:nvPicPr>
          <p:cNvPr id="29" name="Picture 28"/>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rot="20049160">
            <a:off x="6367061" y="621133"/>
            <a:ext cx="347762" cy="347762"/>
          </a:xfrm>
          <a:prstGeom prst="rect">
            <a:avLst/>
          </a:prstGeom>
        </p:spPr>
      </p:pic>
      <p:pic>
        <p:nvPicPr>
          <p:cNvPr id="31" name="Picture 30"/>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rot="1122108">
            <a:off x="3387612" y="653956"/>
            <a:ext cx="350317" cy="350315"/>
          </a:xfrm>
          <a:prstGeom prst="rect">
            <a:avLst/>
          </a:prstGeom>
        </p:spPr>
      </p:pic>
      <p:pic>
        <p:nvPicPr>
          <p:cNvPr id="35" name="Picture 34"/>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rot="1305700">
            <a:off x="6806734" y="731764"/>
            <a:ext cx="347662" cy="347662"/>
          </a:xfrm>
          <a:prstGeom prst="rect">
            <a:avLst/>
          </a:prstGeom>
        </p:spPr>
      </p:pic>
      <p:sp>
        <p:nvSpPr>
          <p:cNvPr id="36" name="TextBox 35"/>
          <p:cNvSpPr txBox="1"/>
          <p:nvPr/>
        </p:nvSpPr>
        <p:spPr>
          <a:xfrm>
            <a:off x="107505" y="5805264"/>
            <a:ext cx="8352927" cy="523220"/>
          </a:xfrm>
          <a:prstGeom prst="rect">
            <a:avLst/>
          </a:prstGeom>
          <a:noFill/>
        </p:spPr>
        <p:txBody>
          <a:bodyPr wrap="square" rtlCol="0">
            <a:spAutoFit/>
          </a:bodyPr>
          <a:lstStyle/>
          <a:p>
            <a:r>
              <a:rPr lang="en-NZ" sz="1400" dirty="0" smtClean="0">
                <a:solidFill>
                  <a:schemeClr val="bg1"/>
                </a:solidFill>
              </a:rPr>
              <a:t>Check that WIP limits are not exceeded.</a:t>
            </a:r>
          </a:p>
          <a:p>
            <a:r>
              <a:rPr lang="en-NZ" sz="1400" dirty="0" smtClean="0">
                <a:solidFill>
                  <a:schemeClr val="bg1"/>
                </a:solidFill>
              </a:rPr>
              <a:t>Check that tickets are pulled where possible.</a:t>
            </a:r>
            <a:endParaRPr lang="en-NZ" sz="1400" dirty="0">
              <a:solidFill>
                <a:schemeClr val="bg1"/>
              </a:solidFill>
            </a:endParaRPr>
          </a:p>
        </p:txBody>
      </p:sp>
      <p:cxnSp>
        <p:nvCxnSpPr>
          <p:cNvPr id="37" name="Straight Connector 36"/>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5" name="Straight Connector 44"/>
          <p:cNvCxnSpPr/>
          <p:nvPr/>
        </p:nvCxnSpPr>
        <p:spPr>
          <a:xfrm>
            <a:off x="6517283" y="2910892"/>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13768" y="3929856"/>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489556" y="3973157"/>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4724281" y="4286813"/>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56" name="Title 1"/>
          <p:cNvSpPr txBox="1">
            <a:spLocks/>
          </p:cNvSpPr>
          <p:nvPr/>
        </p:nvSpPr>
        <p:spPr>
          <a:xfrm>
            <a:off x="300445" y="44624"/>
            <a:ext cx="8592035" cy="504056"/>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Step 3: Sanity Check</a:t>
            </a:r>
            <a:endParaRPr lang="en-US" dirty="0"/>
          </a:p>
        </p:txBody>
      </p:sp>
      <p:cxnSp>
        <p:nvCxnSpPr>
          <p:cNvPr id="59" name="Straight Connector 58"/>
          <p:cNvCxnSpPr/>
          <p:nvPr/>
        </p:nvCxnSpPr>
        <p:spPr>
          <a:xfrm>
            <a:off x="2660911" y="2749995"/>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1" name="Straight Connector 40"/>
          <p:cNvCxnSpPr/>
          <p:nvPr/>
        </p:nvCxnSpPr>
        <p:spPr>
          <a:xfrm flipV="1">
            <a:off x="4583978" y="282892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42" name="Picture 41"/>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85963" y="4280619"/>
            <a:ext cx="705941" cy="474208"/>
          </a:xfrm>
          <a:prstGeom prst="rect">
            <a:avLst/>
          </a:prstGeom>
        </p:spPr>
      </p:pic>
    </p:spTree>
    <p:extLst>
      <p:ext uri="{BB962C8B-B14F-4D97-AF65-F5344CB8AC3E}">
        <p14:creationId xmlns:p14="http://schemas.microsoft.com/office/powerpoint/2010/main" val="282457027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268760"/>
            <a:ext cx="8558607" cy="461665"/>
          </a:xfrm>
          <a:prstGeom prst="rect">
            <a:avLst/>
          </a:prstGeom>
          <a:noFill/>
        </p:spPr>
        <p:txBody>
          <a:bodyPr wrap="square" rtlCol="0">
            <a:spAutoFit/>
          </a:bodyPr>
          <a:lstStyle/>
          <a:p>
            <a:pPr>
              <a:spcBef>
                <a:spcPts val="1200"/>
              </a:spcBef>
            </a:pPr>
            <a:r>
              <a:rPr lang="en-NZ" sz="2400" dirty="0" smtClean="0">
                <a:solidFill>
                  <a:schemeClr val="bg1"/>
                </a:solidFill>
              </a:rPr>
              <a:t>We are about to go to Step 4 in the Daily Steps Guide.</a:t>
            </a:r>
          </a:p>
        </p:txBody>
      </p:sp>
      <p:sp>
        <p:nvSpPr>
          <p:cNvPr id="5" name="Title 1"/>
          <p:cNvSpPr txBox="1">
            <a:spLocks/>
          </p:cNvSpPr>
          <p:nvPr/>
        </p:nvSpPr>
        <p:spPr>
          <a:xfrm>
            <a:off x="446856" y="116632"/>
            <a:ext cx="8229600" cy="78296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smtClean="0"/>
              <a:t>Step 4: End of Billing Cycle</a:t>
            </a:r>
            <a:endParaRPr lang="en-US" dirty="0"/>
          </a:p>
        </p:txBody>
      </p:sp>
      <p:sp>
        <p:nvSpPr>
          <p:cNvPr id="6" name="TextBox 5"/>
          <p:cNvSpPr txBox="1"/>
          <p:nvPr/>
        </p:nvSpPr>
        <p:spPr>
          <a:xfrm>
            <a:off x="251520" y="1772816"/>
            <a:ext cx="8558607" cy="830997"/>
          </a:xfrm>
          <a:prstGeom prst="rect">
            <a:avLst/>
          </a:prstGeom>
          <a:noFill/>
        </p:spPr>
        <p:txBody>
          <a:bodyPr wrap="square" rtlCol="0">
            <a:spAutoFit/>
          </a:bodyPr>
          <a:lstStyle/>
          <a:p>
            <a:pPr>
              <a:spcBef>
                <a:spcPts val="1200"/>
              </a:spcBef>
            </a:pPr>
            <a:r>
              <a:rPr lang="en-NZ" sz="2400" dirty="0" smtClean="0">
                <a:solidFill>
                  <a:srgbClr val="FF0000"/>
                </a:solidFill>
              </a:rPr>
              <a:t>Important:</a:t>
            </a:r>
            <a:r>
              <a:rPr lang="en-NZ" sz="2400" dirty="0" smtClean="0">
                <a:solidFill>
                  <a:schemeClr val="bg1"/>
                </a:solidFill>
              </a:rPr>
              <a:t> we only do Step 4 at the end of a billing cycle, that is, at the end of every third day.</a:t>
            </a:r>
          </a:p>
        </p:txBody>
      </p:sp>
      <p:sp>
        <p:nvSpPr>
          <p:cNvPr id="7" name="TextBox 6"/>
          <p:cNvSpPr txBox="1"/>
          <p:nvPr/>
        </p:nvSpPr>
        <p:spPr>
          <a:xfrm>
            <a:off x="261865" y="2708920"/>
            <a:ext cx="8558607" cy="461665"/>
          </a:xfrm>
          <a:prstGeom prst="rect">
            <a:avLst/>
          </a:prstGeom>
          <a:noFill/>
        </p:spPr>
        <p:txBody>
          <a:bodyPr wrap="square" rtlCol="0">
            <a:spAutoFit/>
          </a:bodyPr>
          <a:lstStyle/>
          <a:p>
            <a:pPr>
              <a:spcBef>
                <a:spcPts val="1200"/>
              </a:spcBef>
            </a:pPr>
            <a:r>
              <a:rPr lang="en-NZ" sz="2400" dirty="0" smtClean="0">
                <a:solidFill>
                  <a:schemeClr val="bg1"/>
                </a:solidFill>
              </a:rPr>
              <a:t>At the end of the billing cycle, three important things happen:</a:t>
            </a:r>
          </a:p>
        </p:txBody>
      </p:sp>
      <p:sp>
        <p:nvSpPr>
          <p:cNvPr id="8" name="TextBox 7"/>
          <p:cNvSpPr txBox="1"/>
          <p:nvPr/>
        </p:nvSpPr>
        <p:spPr>
          <a:xfrm>
            <a:off x="251520" y="3284984"/>
            <a:ext cx="8558607" cy="461665"/>
          </a:xfrm>
          <a:prstGeom prst="rect">
            <a:avLst/>
          </a:prstGeom>
          <a:noFill/>
        </p:spPr>
        <p:txBody>
          <a:bodyPr wrap="square" rtlCol="0">
            <a:spAutoFit/>
          </a:bodyPr>
          <a:lstStyle/>
          <a:p>
            <a:pPr marL="800100" lvl="1" indent="-342900">
              <a:spcBef>
                <a:spcPts val="1200"/>
              </a:spcBef>
              <a:buFont typeface="Arial" pitchFamily="34" charset="0"/>
              <a:buChar char="•"/>
            </a:pPr>
            <a:r>
              <a:rPr lang="en-NZ" sz="2400" dirty="0" smtClean="0">
                <a:solidFill>
                  <a:schemeClr val="bg1"/>
                </a:solidFill>
              </a:rPr>
              <a:t>We deploy our software, with any newly completed features</a:t>
            </a:r>
          </a:p>
        </p:txBody>
      </p:sp>
      <p:sp>
        <p:nvSpPr>
          <p:cNvPr id="9" name="TextBox 8"/>
          <p:cNvSpPr txBox="1"/>
          <p:nvPr/>
        </p:nvSpPr>
        <p:spPr>
          <a:xfrm>
            <a:off x="251520" y="5373216"/>
            <a:ext cx="8558607" cy="830997"/>
          </a:xfrm>
          <a:prstGeom prst="rect">
            <a:avLst/>
          </a:prstGeom>
          <a:noFill/>
        </p:spPr>
        <p:txBody>
          <a:bodyPr wrap="square" rtlCol="0">
            <a:spAutoFit/>
          </a:bodyPr>
          <a:lstStyle/>
          <a:p>
            <a:pPr>
              <a:spcBef>
                <a:spcPts val="1200"/>
              </a:spcBef>
            </a:pPr>
            <a:r>
              <a:rPr lang="en-NZ" sz="2400" dirty="0" smtClean="0">
                <a:solidFill>
                  <a:srgbClr val="FF0000"/>
                </a:solidFill>
              </a:rPr>
              <a:t>Important:</a:t>
            </a:r>
            <a:r>
              <a:rPr lang="en-NZ" sz="2400" dirty="0" smtClean="0">
                <a:solidFill>
                  <a:schemeClr val="bg1"/>
                </a:solidFill>
              </a:rPr>
              <a:t> we only deploy tickets, and replenish the Ready queue at the end of a billing cycle, </a:t>
            </a:r>
            <a:r>
              <a:rPr lang="en-NZ" sz="2400" dirty="0" smtClean="0">
                <a:solidFill>
                  <a:srgbClr val="FF0000"/>
                </a:solidFill>
              </a:rPr>
              <a:t>not</a:t>
            </a:r>
            <a:r>
              <a:rPr lang="en-NZ" sz="2400" dirty="0" smtClean="0">
                <a:solidFill>
                  <a:schemeClr val="bg1"/>
                </a:solidFill>
              </a:rPr>
              <a:t> at the end of a regular day.</a:t>
            </a:r>
          </a:p>
        </p:txBody>
      </p:sp>
      <p:sp>
        <p:nvSpPr>
          <p:cNvPr id="10" name="TextBox 9"/>
          <p:cNvSpPr txBox="1"/>
          <p:nvPr/>
        </p:nvSpPr>
        <p:spPr>
          <a:xfrm>
            <a:off x="251520" y="3861048"/>
            <a:ext cx="8558607" cy="830997"/>
          </a:xfrm>
          <a:prstGeom prst="rect">
            <a:avLst/>
          </a:prstGeom>
          <a:noFill/>
        </p:spPr>
        <p:txBody>
          <a:bodyPr wrap="square" rtlCol="0">
            <a:spAutoFit/>
          </a:bodyPr>
          <a:lstStyle/>
          <a:p>
            <a:pPr marL="800100" lvl="1" indent="-342900">
              <a:spcBef>
                <a:spcPts val="1200"/>
              </a:spcBef>
              <a:buFont typeface="Arial" pitchFamily="34" charset="0"/>
              <a:buChar char="•"/>
            </a:pPr>
            <a:r>
              <a:rPr lang="en-NZ" sz="2400" dirty="0" smtClean="0">
                <a:solidFill>
                  <a:schemeClr val="bg1"/>
                </a:solidFill>
              </a:rPr>
              <a:t>We meet with Margaret the Marketing Manager to select the next tickets with which to replenish the Ready queue</a:t>
            </a:r>
          </a:p>
        </p:txBody>
      </p:sp>
      <p:sp>
        <p:nvSpPr>
          <p:cNvPr id="11" name="TextBox 10"/>
          <p:cNvSpPr txBox="1"/>
          <p:nvPr/>
        </p:nvSpPr>
        <p:spPr>
          <a:xfrm>
            <a:off x="251520" y="4797152"/>
            <a:ext cx="8558607" cy="461665"/>
          </a:xfrm>
          <a:prstGeom prst="rect">
            <a:avLst/>
          </a:prstGeom>
          <a:noFill/>
        </p:spPr>
        <p:txBody>
          <a:bodyPr wrap="square" rtlCol="0">
            <a:spAutoFit/>
          </a:bodyPr>
          <a:lstStyle/>
          <a:p>
            <a:pPr marL="800100" lvl="1" indent="-342900">
              <a:spcBef>
                <a:spcPts val="1200"/>
              </a:spcBef>
              <a:buFont typeface="Arial" pitchFamily="34" charset="0"/>
              <a:buChar char="•"/>
            </a:pPr>
            <a:r>
              <a:rPr lang="en-NZ" sz="2400" dirty="0" smtClean="0">
                <a:solidFill>
                  <a:schemeClr val="bg1"/>
                </a:solidFill>
              </a:rPr>
              <a:t>We bill our customers, and calculate our financials</a:t>
            </a:r>
          </a:p>
        </p:txBody>
      </p:sp>
      <p:sp>
        <p:nvSpPr>
          <p:cNvPr id="12" name="Ring 1"/>
          <p:cNvSpPr/>
          <p:nvPr/>
        </p:nvSpPr>
        <p:spPr>
          <a:xfrm>
            <a:off x="7308304"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lick 1"/>
          <p:cNvSpPr/>
          <p:nvPr/>
        </p:nvSpPr>
        <p:spPr>
          <a:xfrm>
            <a:off x="7315870"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ing 1"/>
          <p:cNvSpPr/>
          <p:nvPr/>
        </p:nvSpPr>
        <p:spPr>
          <a:xfrm>
            <a:off x="7571114"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lick 1"/>
          <p:cNvSpPr/>
          <p:nvPr/>
        </p:nvSpPr>
        <p:spPr>
          <a:xfrm>
            <a:off x="7578680"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ing 1"/>
          <p:cNvSpPr/>
          <p:nvPr/>
        </p:nvSpPr>
        <p:spPr>
          <a:xfrm>
            <a:off x="7833867"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lick 1"/>
          <p:cNvSpPr/>
          <p:nvPr/>
        </p:nvSpPr>
        <p:spPr>
          <a:xfrm>
            <a:off x="7841433"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ng 1"/>
          <p:cNvSpPr/>
          <p:nvPr/>
        </p:nvSpPr>
        <p:spPr>
          <a:xfrm>
            <a:off x="8100512"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lick 1"/>
          <p:cNvSpPr/>
          <p:nvPr/>
        </p:nvSpPr>
        <p:spPr>
          <a:xfrm>
            <a:off x="8108078"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ing 1"/>
          <p:cNvSpPr/>
          <p:nvPr/>
        </p:nvSpPr>
        <p:spPr>
          <a:xfrm>
            <a:off x="8363265"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lick 1"/>
          <p:cNvSpPr/>
          <p:nvPr/>
        </p:nvSpPr>
        <p:spPr>
          <a:xfrm>
            <a:off x="8370831"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9591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5" grpId="0" animBg="1"/>
      <p:bldP spid="17" grpId="0" animBg="1"/>
      <p:bldP spid="19" grpId="0" animBg="1"/>
      <p:bldP spid="21" grpId="0" animBg="1"/>
      <p:bldP spid="23" grpId="0" animBg="1"/>
      <p:bldP spid="2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687132"/>
            <a:ext cx="7619144" cy="11776212"/>
          </a:xfrm>
          <a:prstGeom prst="rect">
            <a:avLst/>
          </a:prstGeom>
        </p:spPr>
      </p:pic>
      <p:sp>
        <p:nvSpPr>
          <p:cNvPr id="6" name="Rounded Rectangle 5"/>
          <p:cNvSpPr/>
          <p:nvPr/>
        </p:nvSpPr>
        <p:spPr>
          <a:xfrm>
            <a:off x="1387561" y="32048"/>
            <a:ext cx="6624736" cy="3528392"/>
          </a:xfrm>
          <a:prstGeom prst="roundRect">
            <a:avLst/>
          </a:prstGeom>
          <a:solidFill>
            <a:srgbClr val="FFC000">
              <a:alpha val="12000"/>
            </a:srgb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330557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5" y="1226768"/>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818" y="3736658"/>
            <a:ext cx="704491" cy="472998"/>
          </a:xfrm>
          <a:prstGeom prst="rect">
            <a:avLst/>
          </a:prstGeom>
        </p:spPr>
      </p:pic>
      <p:grpSp>
        <p:nvGrpSpPr>
          <p:cNvPr id="53" name="Group 52"/>
          <p:cNvGrpSpPr/>
          <p:nvPr/>
        </p:nvGrpSpPr>
        <p:grpSpPr>
          <a:xfrm>
            <a:off x="4339819" y="2638058"/>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903" y="4187426"/>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6332" y="2645818"/>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9261" y="1453578"/>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54750" y="3198030"/>
            <a:ext cx="704491" cy="472998"/>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65845" y="2629918"/>
            <a:ext cx="703071" cy="472045"/>
          </a:xfrm>
          <a:prstGeom prst="rect">
            <a:avLst/>
          </a:prstGeom>
        </p:spPr>
      </p:pic>
      <p:pic>
        <p:nvPicPr>
          <p:cNvPr id="39" name="Picture 3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45" y="3019712"/>
            <a:ext cx="705941" cy="474208"/>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5565" y="3649726"/>
            <a:ext cx="704491" cy="472998"/>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87847" y="3637956"/>
            <a:ext cx="704491" cy="472998"/>
          </a:xfrm>
          <a:prstGeom prst="rect">
            <a:avLst/>
          </a:prstGeom>
        </p:spPr>
      </p:pic>
      <p:pic>
        <p:nvPicPr>
          <p:cNvPr id="19" name="Picture 1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75548" y="3628549"/>
            <a:ext cx="704491" cy="470859"/>
          </a:xfrm>
          <a:prstGeom prst="rect">
            <a:avLst/>
          </a:prstGeom>
        </p:spPr>
      </p:pic>
      <p:pic>
        <p:nvPicPr>
          <p:cNvPr id="20" name="Picture 1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63863" y="3623228"/>
            <a:ext cx="704491" cy="470859"/>
          </a:xfrm>
          <a:prstGeom prst="rect">
            <a:avLst/>
          </a:prstGeom>
        </p:spPr>
      </p:pic>
      <p:pic>
        <p:nvPicPr>
          <p:cNvPr id="21" name="Picture 2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55678" y="3617070"/>
            <a:ext cx="704491" cy="470859"/>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44913" y="3609499"/>
            <a:ext cx="704491" cy="472998"/>
          </a:xfrm>
          <a:prstGeom prst="rect">
            <a:avLst/>
          </a:prstGeom>
        </p:spPr>
      </p:pic>
      <p:sp>
        <p:nvSpPr>
          <p:cNvPr id="36" name="TextBox 35"/>
          <p:cNvSpPr txBox="1"/>
          <p:nvPr/>
        </p:nvSpPr>
        <p:spPr>
          <a:xfrm>
            <a:off x="107505" y="5805264"/>
            <a:ext cx="8352927" cy="307777"/>
          </a:xfrm>
          <a:prstGeom prst="rect">
            <a:avLst/>
          </a:prstGeom>
          <a:noFill/>
        </p:spPr>
        <p:txBody>
          <a:bodyPr wrap="square" rtlCol="0">
            <a:spAutoFit/>
          </a:bodyPr>
          <a:lstStyle/>
          <a:p>
            <a:r>
              <a:rPr lang="en-NZ" sz="1400" dirty="0" smtClean="0">
                <a:solidFill>
                  <a:schemeClr val="bg1"/>
                </a:solidFill>
              </a:rPr>
              <a:t>Move tickets S1, S2, and S4 from </a:t>
            </a:r>
            <a:r>
              <a:rPr lang="en-NZ" sz="1400" i="1" dirty="0" smtClean="0">
                <a:solidFill>
                  <a:schemeClr val="bg1"/>
                </a:solidFill>
              </a:rPr>
              <a:t>Ready to Deploy</a:t>
            </a:r>
            <a:r>
              <a:rPr lang="en-NZ" sz="1400" dirty="0" smtClean="0">
                <a:solidFill>
                  <a:schemeClr val="bg1"/>
                </a:solidFill>
              </a:rPr>
              <a:t> to </a:t>
            </a:r>
            <a:r>
              <a:rPr lang="en-NZ" sz="1400" i="1" dirty="0" smtClean="0">
                <a:solidFill>
                  <a:schemeClr val="bg1"/>
                </a:solidFill>
              </a:rPr>
              <a:t>Deployed</a:t>
            </a:r>
            <a:r>
              <a:rPr lang="en-NZ" sz="1400" dirty="0" smtClean="0">
                <a:solidFill>
                  <a:schemeClr val="bg1"/>
                </a:solidFill>
              </a:rPr>
              <a:t>.</a:t>
            </a:r>
          </a:p>
        </p:txBody>
      </p:sp>
      <p:grpSp>
        <p:nvGrpSpPr>
          <p:cNvPr id="24" name="Group 23"/>
          <p:cNvGrpSpPr/>
          <p:nvPr/>
        </p:nvGrpSpPr>
        <p:grpSpPr>
          <a:xfrm>
            <a:off x="7274137" y="2619810"/>
            <a:ext cx="742272" cy="1543803"/>
            <a:chOff x="7274137" y="2619810"/>
            <a:chExt cx="742272" cy="1543803"/>
          </a:xfrm>
        </p:grpSpPr>
        <p:pic>
          <p:nvPicPr>
            <p:cNvPr id="11" name="Picture 10"/>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2" name="Picture 11"/>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14" name="Picture 13"/>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37" name="Straight Connector 36"/>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5" name="Straight Connector 44"/>
          <p:cNvCxnSpPr/>
          <p:nvPr/>
        </p:nvCxnSpPr>
        <p:spPr>
          <a:xfrm>
            <a:off x="6517283" y="2910892"/>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13768" y="3929856"/>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489556" y="3973157"/>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4724281" y="4286813"/>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2660911" y="2749995"/>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34" name="Straight Connector 33"/>
          <p:cNvCxnSpPr/>
          <p:nvPr/>
        </p:nvCxnSpPr>
        <p:spPr>
          <a:xfrm flipV="1">
            <a:off x="4583978" y="282892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51" name="Picture 50"/>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96566" y="4286476"/>
            <a:ext cx="705941" cy="474208"/>
          </a:xfrm>
          <a:prstGeom prst="rect">
            <a:avLst/>
          </a:prstGeom>
        </p:spPr>
      </p:pic>
      <p:pic>
        <p:nvPicPr>
          <p:cNvPr id="52" name="Picture 51"/>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85963" y="4280619"/>
            <a:ext cx="705941" cy="474208"/>
          </a:xfrm>
          <a:prstGeom prst="rect">
            <a:avLst/>
          </a:prstGeom>
        </p:spPr>
      </p:pic>
      <p:sp>
        <p:nvSpPr>
          <p:cNvPr id="41" name="Title 1"/>
          <p:cNvSpPr txBox="1">
            <a:spLocks/>
          </p:cNvSpPr>
          <p:nvPr/>
        </p:nvSpPr>
        <p:spPr>
          <a:xfrm>
            <a:off x="1547664" y="116632"/>
            <a:ext cx="5965400" cy="96612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Step 4: Deploy Completed Tickets</a:t>
            </a:r>
            <a:endParaRPr lang="en-US" i="1" dirty="0"/>
          </a:p>
        </p:txBody>
      </p:sp>
      <p:sp>
        <p:nvSpPr>
          <p:cNvPr id="42"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ing 1"/>
          <p:cNvSpPr/>
          <p:nvPr/>
        </p:nvSpPr>
        <p:spPr>
          <a:xfrm>
            <a:off x="8886693" y="31628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2439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1111E-6 -4.44444E-6 L 0.10347 -0.00092 " pathEditMode="relative" rAng="0" ptsTypes="AA">
                                      <p:cBhvr>
                                        <p:cTn id="6" dur="1000" fill="hold"/>
                                        <p:tgtEl>
                                          <p:spTgt spid="24"/>
                                        </p:tgtEl>
                                        <p:attrNameLst>
                                          <p:attrName>ppt_x</p:attrName>
                                          <p:attrName>ppt_y</p:attrName>
                                        </p:attrNameLst>
                                      </p:cBhvr>
                                      <p:rCtr x="5174" y="-46"/>
                                    </p:animMotion>
                                  </p:childTnLst>
                                </p:cTn>
                              </p:par>
                            </p:childTnLst>
                          </p:cTn>
                        </p:par>
                        <p:par>
                          <p:cTn id="7" fill="hold">
                            <p:stCondLst>
                              <p:cond delay="1000"/>
                            </p:stCondLst>
                            <p:childTnLst>
                              <p:par>
                                <p:cTn id="8" presetID="1" presetClass="entr" presetSubtype="0" fill="hold" grpId="0" nodeType="afterEffect">
                                  <p:stCondLst>
                                    <p:cond delay="0"/>
                                  </p:stCondLst>
                                  <p:childTnLst>
                                    <p:set>
                                      <p:cBhvr>
                                        <p:cTn id="9"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5" y="1226768"/>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818" y="3736658"/>
            <a:ext cx="704491" cy="472998"/>
          </a:xfrm>
          <a:prstGeom prst="rect">
            <a:avLst/>
          </a:prstGeom>
        </p:spPr>
      </p:pic>
      <p:grpSp>
        <p:nvGrpSpPr>
          <p:cNvPr id="53" name="Group 52"/>
          <p:cNvGrpSpPr/>
          <p:nvPr/>
        </p:nvGrpSpPr>
        <p:grpSpPr>
          <a:xfrm>
            <a:off x="4339819" y="2638058"/>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903" y="4187426"/>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6332" y="2645818"/>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9261" y="1453578"/>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54750" y="3198030"/>
            <a:ext cx="704491" cy="472998"/>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65845" y="2629918"/>
            <a:ext cx="703071" cy="472045"/>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17" name="Pictur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95565" y="3649726"/>
            <a:ext cx="704491" cy="472998"/>
          </a:xfrm>
          <a:prstGeom prst="rect">
            <a:avLst/>
          </a:prstGeom>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7847" y="3637956"/>
            <a:ext cx="704491" cy="472998"/>
          </a:xfrm>
          <a:prstGeom prst="rect">
            <a:avLst/>
          </a:prstGeom>
        </p:spPr>
      </p:pic>
      <p:pic>
        <p:nvPicPr>
          <p:cNvPr id="19" name="Picture 1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75548" y="3628549"/>
            <a:ext cx="704491" cy="470859"/>
          </a:xfrm>
          <a:prstGeom prst="rect">
            <a:avLst/>
          </a:prstGeom>
        </p:spPr>
      </p:pic>
      <p:pic>
        <p:nvPicPr>
          <p:cNvPr id="20" name="Picture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63863" y="3623228"/>
            <a:ext cx="704491" cy="470859"/>
          </a:xfrm>
          <a:prstGeom prst="rect">
            <a:avLst/>
          </a:prstGeom>
        </p:spPr>
      </p:pic>
      <p:pic>
        <p:nvPicPr>
          <p:cNvPr id="21" name="Picture 2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55678" y="3617070"/>
            <a:ext cx="704491" cy="470859"/>
          </a:xfrm>
          <a:prstGeom prst="rect">
            <a:avLst/>
          </a:prstGeom>
        </p:spPr>
      </p:pic>
      <p:pic>
        <p:nvPicPr>
          <p:cNvPr id="22" name="Picture 2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44913" y="3609499"/>
            <a:ext cx="704491" cy="472998"/>
          </a:xfrm>
          <a:prstGeom prst="rect">
            <a:avLst/>
          </a:prstGeom>
        </p:spPr>
      </p:pic>
      <p:sp>
        <p:nvSpPr>
          <p:cNvPr id="36" name="TextBox 35"/>
          <p:cNvSpPr txBox="1"/>
          <p:nvPr/>
        </p:nvSpPr>
        <p:spPr>
          <a:xfrm>
            <a:off x="107505" y="5805264"/>
            <a:ext cx="8846164" cy="954107"/>
          </a:xfrm>
          <a:prstGeom prst="rect">
            <a:avLst/>
          </a:prstGeom>
          <a:noFill/>
        </p:spPr>
        <p:txBody>
          <a:bodyPr wrap="square" rtlCol="0">
            <a:spAutoFit/>
          </a:bodyPr>
          <a:lstStyle/>
          <a:p>
            <a:r>
              <a:rPr lang="en-NZ" sz="1400" dirty="0" smtClean="0">
                <a:solidFill>
                  <a:schemeClr val="bg1"/>
                </a:solidFill>
              </a:rPr>
              <a:t>For each deployed ticket, update the </a:t>
            </a:r>
            <a:r>
              <a:rPr lang="en-NZ" sz="1400" i="1" dirty="0" smtClean="0">
                <a:solidFill>
                  <a:schemeClr val="bg1"/>
                </a:solidFill>
              </a:rPr>
              <a:t>Day Deployed</a:t>
            </a:r>
            <a:r>
              <a:rPr lang="en-NZ" sz="1400" dirty="0" smtClean="0">
                <a:solidFill>
                  <a:schemeClr val="bg1"/>
                </a:solidFill>
              </a:rPr>
              <a:t> field with the current day. You can tell the current by looking at the topmost Event Card.</a:t>
            </a:r>
          </a:p>
          <a:p>
            <a:r>
              <a:rPr lang="en-NZ" sz="1400" dirty="0" smtClean="0">
                <a:solidFill>
                  <a:schemeClr val="bg1"/>
                </a:solidFill>
              </a:rPr>
              <a:t>Calculate the </a:t>
            </a:r>
            <a:r>
              <a:rPr lang="en-NZ" sz="1400" i="1" dirty="0" smtClean="0">
                <a:solidFill>
                  <a:schemeClr val="bg1"/>
                </a:solidFill>
              </a:rPr>
              <a:t>Cycle Time </a:t>
            </a:r>
            <a:r>
              <a:rPr lang="en-NZ" sz="1400" dirty="0" smtClean="0">
                <a:solidFill>
                  <a:schemeClr val="bg1"/>
                </a:solidFill>
              </a:rPr>
              <a:t>for each deployed ticket, using the formula provided: Day Deployed – Day Ready = Cycle Time. For ticket S1 this is 9 – 1 = 8.</a:t>
            </a:r>
          </a:p>
        </p:txBody>
      </p:sp>
      <p:grpSp>
        <p:nvGrpSpPr>
          <p:cNvPr id="24" name="Group 23"/>
          <p:cNvGrpSpPr/>
          <p:nvPr/>
        </p:nvGrpSpPr>
        <p:grpSpPr>
          <a:xfrm>
            <a:off x="8211397" y="2604570"/>
            <a:ext cx="742272" cy="1543803"/>
            <a:chOff x="7274137" y="2619810"/>
            <a:chExt cx="742272" cy="1543803"/>
          </a:xfrm>
        </p:grpSpPr>
        <p:pic>
          <p:nvPicPr>
            <p:cNvPr id="11" name="Picture 1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2" name="Picture 1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14" name="Picture 1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37" name="Straight Connector 36"/>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5" name="Straight Connector 44"/>
          <p:cNvCxnSpPr/>
          <p:nvPr/>
        </p:nvCxnSpPr>
        <p:spPr>
          <a:xfrm>
            <a:off x="6517283" y="2910892"/>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13768" y="3929856"/>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489556" y="3973157"/>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4724281" y="4286813"/>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2660911" y="2749995"/>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25" name="Picture 2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803754" y="2531069"/>
            <a:ext cx="2285829" cy="1603709"/>
          </a:xfrm>
          <a:prstGeom prst="rect">
            <a:avLst/>
          </a:prstGeom>
        </p:spPr>
      </p:pic>
      <p:sp>
        <p:nvSpPr>
          <p:cNvPr id="41" name="TextBox 40"/>
          <p:cNvSpPr txBox="1"/>
          <p:nvPr/>
        </p:nvSpPr>
        <p:spPr>
          <a:xfrm>
            <a:off x="6961845" y="3789640"/>
            <a:ext cx="325730" cy="369332"/>
          </a:xfrm>
          <a:prstGeom prst="rect">
            <a:avLst/>
          </a:prstGeom>
          <a:noFill/>
        </p:spPr>
        <p:txBody>
          <a:bodyPr wrap="none" rtlCol="0">
            <a:spAutoFit/>
          </a:bodyPr>
          <a:lstStyle/>
          <a:p>
            <a:r>
              <a:rPr lang="en-NZ" b="1" dirty="0" smtClean="0">
                <a:latin typeface="Comic Sans MS" pitchFamily="66" charset="0"/>
              </a:rPr>
              <a:t>9</a:t>
            </a:r>
            <a:endParaRPr lang="en-NZ" b="1" dirty="0">
              <a:latin typeface="Comic Sans MS" pitchFamily="66" charset="0"/>
            </a:endParaRPr>
          </a:p>
        </p:txBody>
      </p:sp>
      <p:cxnSp>
        <p:nvCxnSpPr>
          <p:cNvPr id="42" name="Straight Connector 41"/>
          <p:cNvCxnSpPr/>
          <p:nvPr/>
        </p:nvCxnSpPr>
        <p:spPr>
          <a:xfrm flipV="1">
            <a:off x="4583978" y="282892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43" name="Picture 42"/>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00445" y="3019712"/>
            <a:ext cx="705941" cy="474208"/>
          </a:xfrm>
          <a:prstGeom prst="rect">
            <a:avLst/>
          </a:prstGeom>
        </p:spPr>
      </p:pic>
      <p:pic>
        <p:nvPicPr>
          <p:cNvPr id="46" name="Picture 4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47" name="Picture 46"/>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96566" y="4286476"/>
            <a:ext cx="705941" cy="474208"/>
          </a:xfrm>
          <a:prstGeom prst="rect">
            <a:avLst/>
          </a:prstGeom>
        </p:spPr>
      </p:pic>
      <p:pic>
        <p:nvPicPr>
          <p:cNvPr id="48" name="Picture 47"/>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85963" y="4280619"/>
            <a:ext cx="705941" cy="474208"/>
          </a:xfrm>
          <a:prstGeom prst="rect">
            <a:avLst/>
          </a:prstGeom>
        </p:spPr>
      </p:pic>
      <p:sp>
        <p:nvSpPr>
          <p:cNvPr id="50" name="Oval 49"/>
          <p:cNvSpPr/>
          <p:nvPr/>
        </p:nvSpPr>
        <p:spPr>
          <a:xfrm>
            <a:off x="225890" y="1817028"/>
            <a:ext cx="529685" cy="576064"/>
          </a:xfrm>
          <a:prstGeom prst="ellipse">
            <a:avLst/>
          </a:prstGeom>
          <a:solidFill>
            <a:srgbClr val="FF0000">
              <a:alpha val="10000"/>
            </a:srgb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1" name="Freeform 50"/>
          <p:cNvSpPr/>
          <p:nvPr/>
        </p:nvSpPr>
        <p:spPr>
          <a:xfrm rot="1598557">
            <a:off x="694366" y="2473220"/>
            <a:ext cx="6270616" cy="1177788"/>
          </a:xfrm>
          <a:custGeom>
            <a:avLst/>
            <a:gdLst>
              <a:gd name="connsiteX0" fmla="*/ 0 w 3448050"/>
              <a:gd name="connsiteY0" fmla="*/ 1905000 h 1905000"/>
              <a:gd name="connsiteX1" fmla="*/ 3448050 w 3448050"/>
              <a:gd name="connsiteY1" fmla="*/ 0 h 1905000"/>
              <a:gd name="connsiteX2" fmla="*/ 3448050 w 3448050"/>
              <a:gd name="connsiteY2" fmla="*/ 0 h 1905000"/>
              <a:gd name="connsiteX0" fmla="*/ 0 w 3448050"/>
              <a:gd name="connsiteY0" fmla="*/ 1905000 h 1905000"/>
              <a:gd name="connsiteX1" fmla="*/ 3448050 w 3448050"/>
              <a:gd name="connsiteY1" fmla="*/ 0 h 1905000"/>
              <a:gd name="connsiteX2" fmla="*/ 3448050 w 3448050"/>
              <a:gd name="connsiteY2" fmla="*/ 0 h 1905000"/>
              <a:gd name="connsiteX0" fmla="*/ 0 w 3448050"/>
              <a:gd name="connsiteY0" fmla="*/ 2089130 h 2089130"/>
              <a:gd name="connsiteX1" fmla="*/ 3448050 w 3448050"/>
              <a:gd name="connsiteY1" fmla="*/ 184130 h 2089130"/>
              <a:gd name="connsiteX2" fmla="*/ 3448050 w 3448050"/>
              <a:gd name="connsiteY2" fmla="*/ 184130 h 2089130"/>
              <a:gd name="connsiteX0" fmla="*/ 0 w 3448050"/>
              <a:gd name="connsiteY0" fmla="*/ 2209346 h 2209346"/>
              <a:gd name="connsiteX1" fmla="*/ 3448050 w 3448050"/>
              <a:gd name="connsiteY1" fmla="*/ 304346 h 2209346"/>
              <a:gd name="connsiteX2" fmla="*/ 3448050 w 3448050"/>
              <a:gd name="connsiteY2" fmla="*/ 304346 h 2209346"/>
              <a:gd name="connsiteX0" fmla="*/ 0 w 3915810"/>
              <a:gd name="connsiteY0" fmla="*/ 2209346 h 2209346"/>
              <a:gd name="connsiteX1" fmla="*/ 3448050 w 3915810"/>
              <a:gd name="connsiteY1" fmla="*/ 304346 h 2209346"/>
              <a:gd name="connsiteX2" fmla="*/ 3915810 w 3915810"/>
              <a:gd name="connsiteY2" fmla="*/ 375874 h 2209346"/>
              <a:gd name="connsiteX0" fmla="*/ 0 w 3780361"/>
              <a:gd name="connsiteY0" fmla="*/ 2209346 h 2209346"/>
              <a:gd name="connsiteX1" fmla="*/ 3448050 w 3780361"/>
              <a:gd name="connsiteY1" fmla="*/ 304346 h 2209346"/>
              <a:gd name="connsiteX2" fmla="*/ 3780361 w 3780361"/>
              <a:gd name="connsiteY2" fmla="*/ 702026 h 2209346"/>
              <a:gd name="connsiteX0" fmla="*/ 0 w 3780361"/>
              <a:gd name="connsiteY0" fmla="*/ 1507320 h 1507320"/>
              <a:gd name="connsiteX1" fmla="*/ 3780361 w 3780361"/>
              <a:gd name="connsiteY1" fmla="*/ 0 h 1507320"/>
              <a:gd name="connsiteX0" fmla="*/ 0 w 3731649"/>
              <a:gd name="connsiteY0" fmla="*/ 1691494 h 1691494"/>
              <a:gd name="connsiteX1" fmla="*/ 3731649 w 3731649"/>
              <a:gd name="connsiteY1" fmla="*/ 0 h 1691494"/>
              <a:gd name="connsiteX0" fmla="*/ 0 w 3731649"/>
              <a:gd name="connsiteY0" fmla="*/ 1691494 h 1691494"/>
              <a:gd name="connsiteX1" fmla="*/ 1795956 w 3731649"/>
              <a:gd name="connsiteY1" fmla="*/ 873283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3731649 w 3731649"/>
              <a:gd name="connsiteY1" fmla="*/ 0 h 1691494"/>
              <a:gd name="connsiteX0" fmla="*/ 0 w 3731649"/>
              <a:gd name="connsiteY0" fmla="*/ 1691494 h 1691494"/>
              <a:gd name="connsiteX1" fmla="*/ 3731649 w 3731649"/>
              <a:gd name="connsiteY1" fmla="*/ 0 h 1691494"/>
              <a:gd name="connsiteX0" fmla="*/ 0 w 3725709"/>
              <a:gd name="connsiteY0" fmla="*/ 1481446 h 1481446"/>
              <a:gd name="connsiteX1" fmla="*/ 3725709 w 3725709"/>
              <a:gd name="connsiteY1" fmla="*/ 1 h 1481446"/>
            </a:gdLst>
            <a:ahLst/>
            <a:cxnLst>
              <a:cxn ang="0">
                <a:pos x="connsiteX0" y="connsiteY0"/>
              </a:cxn>
              <a:cxn ang="0">
                <a:pos x="connsiteX1" y="connsiteY1"/>
              </a:cxn>
            </a:cxnLst>
            <a:rect l="l" t="t" r="r" b="b"/>
            <a:pathLst>
              <a:path w="3725709" h="1481446">
                <a:moveTo>
                  <a:pt x="0" y="1481446"/>
                </a:moveTo>
                <a:lnTo>
                  <a:pt x="3725709" y="1"/>
                </a:lnTo>
              </a:path>
            </a:pathLst>
          </a:custGeom>
          <a:noFill/>
          <a:ln w="508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52" name="TextBox 51"/>
          <p:cNvSpPr txBox="1"/>
          <p:nvPr/>
        </p:nvSpPr>
        <p:spPr>
          <a:xfrm>
            <a:off x="8036265" y="3789640"/>
            <a:ext cx="325730" cy="369332"/>
          </a:xfrm>
          <a:prstGeom prst="rect">
            <a:avLst/>
          </a:prstGeom>
          <a:noFill/>
        </p:spPr>
        <p:txBody>
          <a:bodyPr wrap="none" rtlCol="0">
            <a:spAutoFit/>
          </a:bodyPr>
          <a:lstStyle/>
          <a:p>
            <a:r>
              <a:rPr lang="en-NZ" b="1" dirty="0" smtClean="0">
                <a:latin typeface="Comic Sans MS" pitchFamily="66" charset="0"/>
              </a:rPr>
              <a:t>8</a:t>
            </a:r>
            <a:endParaRPr lang="en-NZ" b="1" dirty="0">
              <a:latin typeface="Comic Sans MS" pitchFamily="66" charset="0"/>
            </a:endParaRPr>
          </a:p>
        </p:txBody>
      </p:sp>
      <p:sp>
        <p:nvSpPr>
          <p:cNvPr id="54" name="Title 1"/>
          <p:cNvSpPr txBox="1">
            <a:spLocks/>
          </p:cNvSpPr>
          <p:nvPr/>
        </p:nvSpPr>
        <p:spPr>
          <a:xfrm>
            <a:off x="1547664" y="116632"/>
            <a:ext cx="5965400" cy="96612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a:t>Step 4: Deploy Completed Tickets</a:t>
            </a:r>
            <a:endParaRPr lang="en-US" i="1" dirty="0"/>
          </a:p>
        </p:txBody>
      </p:sp>
      <p:sp>
        <p:nvSpPr>
          <p:cNvPr id="57"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ing 1"/>
          <p:cNvSpPr/>
          <p:nvPr/>
        </p:nvSpPr>
        <p:spPr>
          <a:xfrm>
            <a:off x="8886693" y="31628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025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heel(1)">
                                      <p:cBhvr>
                                        <p:cTn id="12" dur="500"/>
                                        <p:tgtEl>
                                          <p:spTgt spid="50"/>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left)">
                                      <p:cBhvr>
                                        <p:cTn id="16" dur="500"/>
                                        <p:tgtEl>
                                          <p:spTgt spid="51"/>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41">
                                            <p:txEl>
                                              <p:pRg st="0" end="0"/>
                                            </p:txEl>
                                          </p:spTgt>
                                        </p:tgtEl>
                                        <p:attrNameLst>
                                          <p:attrName>style.visibility</p:attrName>
                                        </p:attrNameLst>
                                      </p:cBhvr>
                                      <p:to>
                                        <p:strVal val="visible"/>
                                      </p:to>
                                    </p:set>
                                    <p:animEffect transition="in" filter="wipe(up)">
                                      <p:cBhvr>
                                        <p:cTn id="20" dur="500"/>
                                        <p:tgtEl>
                                          <p:spTgt spid="41">
                                            <p:txEl>
                                              <p:pRg st="0" end="0"/>
                                            </p:txEl>
                                          </p:spTgt>
                                        </p:tgtEl>
                                      </p:cBhvr>
                                    </p:animEffect>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50"/>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51"/>
                                        </p:tgtEl>
                                        <p:attrNameLst>
                                          <p:attrName>style.visibility</p:attrName>
                                        </p:attrNameLst>
                                      </p:cBhvr>
                                      <p:to>
                                        <p:strVal val="hidden"/>
                                      </p:to>
                                    </p:set>
                                  </p:childTnLst>
                                </p:cTn>
                              </p:par>
                            </p:childTnLst>
                          </p:cTn>
                        </p:par>
                        <p:par>
                          <p:cTn id="30" fill="hold">
                            <p:stCondLst>
                              <p:cond delay="0"/>
                            </p:stCondLst>
                            <p:childTnLst>
                              <p:par>
                                <p:cTn id="31" presetID="22" presetClass="entr" presetSubtype="1" fill="hold" nodeType="afterEffect">
                                  <p:stCondLst>
                                    <p:cond delay="0"/>
                                  </p:stCondLst>
                                  <p:childTnLst>
                                    <p:set>
                                      <p:cBhvr>
                                        <p:cTn id="32" dur="1" fill="hold">
                                          <p:stCondLst>
                                            <p:cond delay="0"/>
                                          </p:stCondLst>
                                        </p:cTn>
                                        <p:tgtEl>
                                          <p:spTgt spid="52">
                                            <p:txEl>
                                              <p:pRg st="0" end="0"/>
                                            </p:txEl>
                                          </p:spTgt>
                                        </p:tgtEl>
                                        <p:attrNameLst>
                                          <p:attrName>style.visibility</p:attrName>
                                        </p:attrNameLst>
                                      </p:cBhvr>
                                      <p:to>
                                        <p:strVal val="visible"/>
                                      </p:to>
                                    </p:set>
                                    <p:animEffect transition="in" filter="wipe(up)">
                                      <p:cBhvr>
                                        <p:cTn id="33" dur="500"/>
                                        <p:tgtEl>
                                          <p:spTgt spid="52">
                                            <p:txEl>
                                              <p:pRg st="0" end="0"/>
                                            </p:txEl>
                                          </p:spTgt>
                                        </p:tgtEl>
                                      </p:cBhvr>
                                    </p:animEffec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0" grpId="1" animBg="1"/>
      <p:bldP spid="51" grpId="0" animBg="1"/>
      <p:bldP spid="51" grpId="1" animBg="1"/>
      <p:bldP spid="61" grpId="0" animBg="1"/>
      <p:bldP spid="6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5" y="1226768"/>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818" y="3736658"/>
            <a:ext cx="704491" cy="472998"/>
          </a:xfrm>
          <a:prstGeom prst="rect">
            <a:avLst/>
          </a:prstGeom>
        </p:spPr>
      </p:pic>
      <p:grpSp>
        <p:nvGrpSpPr>
          <p:cNvPr id="53" name="Group 52"/>
          <p:cNvGrpSpPr/>
          <p:nvPr/>
        </p:nvGrpSpPr>
        <p:grpSpPr>
          <a:xfrm>
            <a:off x="4339819" y="2638058"/>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903" y="4187426"/>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6332" y="2645818"/>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9261" y="1453578"/>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54750" y="3198030"/>
            <a:ext cx="704491" cy="472998"/>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65845" y="2629918"/>
            <a:ext cx="703071" cy="472045"/>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17" name="Pictur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95565" y="3649726"/>
            <a:ext cx="704491" cy="472998"/>
          </a:xfrm>
          <a:prstGeom prst="rect">
            <a:avLst/>
          </a:prstGeom>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7847" y="3637956"/>
            <a:ext cx="704491" cy="472998"/>
          </a:xfrm>
          <a:prstGeom prst="rect">
            <a:avLst/>
          </a:prstGeom>
        </p:spPr>
      </p:pic>
      <p:pic>
        <p:nvPicPr>
          <p:cNvPr id="19" name="Picture 1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75548" y="3628549"/>
            <a:ext cx="704491" cy="470859"/>
          </a:xfrm>
          <a:prstGeom prst="rect">
            <a:avLst/>
          </a:prstGeom>
        </p:spPr>
      </p:pic>
      <p:pic>
        <p:nvPicPr>
          <p:cNvPr id="20" name="Picture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63863" y="3623228"/>
            <a:ext cx="704491" cy="470859"/>
          </a:xfrm>
          <a:prstGeom prst="rect">
            <a:avLst/>
          </a:prstGeom>
        </p:spPr>
      </p:pic>
      <p:pic>
        <p:nvPicPr>
          <p:cNvPr id="21" name="Picture 2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55678" y="3617070"/>
            <a:ext cx="704491" cy="470859"/>
          </a:xfrm>
          <a:prstGeom prst="rect">
            <a:avLst/>
          </a:prstGeom>
        </p:spPr>
      </p:pic>
      <p:pic>
        <p:nvPicPr>
          <p:cNvPr id="22" name="Picture 2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44913" y="3609499"/>
            <a:ext cx="704491" cy="472998"/>
          </a:xfrm>
          <a:prstGeom prst="rect">
            <a:avLst/>
          </a:prstGeom>
        </p:spPr>
      </p:pic>
      <p:sp>
        <p:nvSpPr>
          <p:cNvPr id="36" name="TextBox 35"/>
          <p:cNvSpPr txBox="1"/>
          <p:nvPr/>
        </p:nvSpPr>
        <p:spPr>
          <a:xfrm>
            <a:off x="107505" y="5805264"/>
            <a:ext cx="8352927" cy="954107"/>
          </a:xfrm>
          <a:prstGeom prst="rect">
            <a:avLst/>
          </a:prstGeom>
          <a:noFill/>
        </p:spPr>
        <p:txBody>
          <a:bodyPr wrap="square" rtlCol="0">
            <a:spAutoFit/>
          </a:bodyPr>
          <a:lstStyle/>
          <a:p>
            <a:r>
              <a:rPr lang="en-NZ" sz="1400" dirty="0" smtClean="0">
                <a:solidFill>
                  <a:schemeClr val="bg1"/>
                </a:solidFill>
              </a:rPr>
              <a:t>Turn over each deployed ticket, calculate the subscribers using the formula provided, and write the number of subscribers gained in the Subscribers field on the front of the ticket. For ticket S1 this is 21 – 2 x 8 = 5</a:t>
            </a:r>
          </a:p>
          <a:p>
            <a:r>
              <a:rPr lang="en-NZ" sz="1400" dirty="0" smtClean="0">
                <a:solidFill>
                  <a:schemeClr val="bg1"/>
                </a:solidFill>
              </a:rPr>
              <a:t>Notice that the number of subscribers decreases as Cycle Time increases. Why might this be the case?</a:t>
            </a:r>
          </a:p>
          <a:p>
            <a:r>
              <a:rPr lang="en-NZ" sz="1400" dirty="0" smtClean="0">
                <a:solidFill>
                  <a:schemeClr val="bg1"/>
                </a:solidFill>
              </a:rPr>
              <a:t>Notice the mode labels. We are playing in Standard or Advanced mode, so we use the formula.</a:t>
            </a:r>
          </a:p>
        </p:txBody>
      </p:sp>
      <p:grpSp>
        <p:nvGrpSpPr>
          <p:cNvPr id="24" name="Group 23"/>
          <p:cNvGrpSpPr/>
          <p:nvPr/>
        </p:nvGrpSpPr>
        <p:grpSpPr>
          <a:xfrm>
            <a:off x="8211397" y="2604570"/>
            <a:ext cx="742272" cy="1543803"/>
            <a:chOff x="7274137" y="2619810"/>
            <a:chExt cx="742272" cy="1543803"/>
          </a:xfrm>
        </p:grpSpPr>
        <p:pic>
          <p:nvPicPr>
            <p:cNvPr id="11" name="Picture 1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2" name="Picture 1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14" name="Picture 1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37" name="Straight Connector 36"/>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5" name="Straight Connector 44"/>
          <p:cNvCxnSpPr/>
          <p:nvPr/>
        </p:nvCxnSpPr>
        <p:spPr>
          <a:xfrm>
            <a:off x="6517283" y="2910892"/>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13768" y="3929856"/>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489556" y="3973157"/>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4724281" y="4286813"/>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2660911" y="2749995"/>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25" name="Picture 24"/>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6803754" y="2531069"/>
            <a:ext cx="2285829" cy="1603709"/>
          </a:xfrm>
          <a:prstGeom prst="rect">
            <a:avLst/>
          </a:prstGeom>
        </p:spPr>
      </p:pic>
      <p:grpSp>
        <p:nvGrpSpPr>
          <p:cNvPr id="23" name="Group 22"/>
          <p:cNvGrpSpPr/>
          <p:nvPr/>
        </p:nvGrpSpPr>
        <p:grpSpPr>
          <a:xfrm>
            <a:off x="6961845" y="3789640"/>
            <a:ext cx="1400150" cy="369332"/>
            <a:chOff x="6961845" y="3789640"/>
            <a:chExt cx="1400150" cy="369332"/>
          </a:xfrm>
        </p:grpSpPr>
        <p:sp>
          <p:nvSpPr>
            <p:cNvPr id="50" name="TextBox 49"/>
            <p:cNvSpPr txBox="1"/>
            <p:nvPr/>
          </p:nvSpPr>
          <p:spPr>
            <a:xfrm>
              <a:off x="6961845" y="3789640"/>
              <a:ext cx="325730" cy="369332"/>
            </a:xfrm>
            <a:prstGeom prst="rect">
              <a:avLst/>
            </a:prstGeom>
            <a:noFill/>
          </p:spPr>
          <p:txBody>
            <a:bodyPr wrap="none" rtlCol="0">
              <a:spAutoFit/>
            </a:bodyPr>
            <a:lstStyle/>
            <a:p>
              <a:r>
                <a:rPr lang="en-NZ" b="1" dirty="0" smtClean="0">
                  <a:latin typeface="Comic Sans MS" pitchFamily="66" charset="0"/>
                </a:rPr>
                <a:t>9</a:t>
              </a:r>
              <a:endParaRPr lang="en-NZ" b="1" dirty="0">
                <a:latin typeface="Comic Sans MS" pitchFamily="66" charset="0"/>
              </a:endParaRPr>
            </a:p>
          </p:txBody>
        </p:sp>
        <p:sp>
          <p:nvSpPr>
            <p:cNvPr id="51" name="TextBox 50"/>
            <p:cNvSpPr txBox="1"/>
            <p:nvPr/>
          </p:nvSpPr>
          <p:spPr>
            <a:xfrm>
              <a:off x="8036265" y="3789640"/>
              <a:ext cx="325730" cy="369332"/>
            </a:xfrm>
            <a:prstGeom prst="rect">
              <a:avLst/>
            </a:prstGeom>
            <a:noFill/>
          </p:spPr>
          <p:txBody>
            <a:bodyPr wrap="none" rtlCol="0">
              <a:spAutoFit/>
            </a:bodyPr>
            <a:lstStyle/>
            <a:p>
              <a:r>
                <a:rPr lang="en-NZ" b="1" dirty="0" smtClean="0">
                  <a:latin typeface="Comic Sans MS" pitchFamily="66" charset="0"/>
                </a:rPr>
                <a:t>8</a:t>
              </a:r>
              <a:endParaRPr lang="en-NZ" b="1" dirty="0">
                <a:latin typeface="Comic Sans MS" pitchFamily="66" charset="0"/>
              </a:endParaRPr>
            </a:p>
          </p:txBody>
        </p:sp>
      </p:grpSp>
      <p:pic>
        <p:nvPicPr>
          <p:cNvPr id="26" name="Picture 25"/>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03754" y="2548854"/>
            <a:ext cx="2286037" cy="1600226"/>
          </a:xfrm>
          <a:prstGeom prst="rect">
            <a:avLst/>
          </a:prstGeom>
        </p:spPr>
      </p:pic>
      <p:sp>
        <p:nvSpPr>
          <p:cNvPr id="39" name="Oval 38"/>
          <p:cNvSpPr/>
          <p:nvPr/>
        </p:nvSpPr>
        <p:spPr>
          <a:xfrm>
            <a:off x="6803753" y="3412590"/>
            <a:ext cx="2285829" cy="669907"/>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1" name="TextBox 40"/>
          <p:cNvSpPr txBox="1"/>
          <p:nvPr/>
        </p:nvSpPr>
        <p:spPr>
          <a:xfrm>
            <a:off x="8604448" y="3784732"/>
            <a:ext cx="325730" cy="369332"/>
          </a:xfrm>
          <a:prstGeom prst="rect">
            <a:avLst/>
          </a:prstGeom>
          <a:noFill/>
        </p:spPr>
        <p:txBody>
          <a:bodyPr wrap="none" rtlCol="0">
            <a:spAutoFit/>
          </a:bodyPr>
          <a:lstStyle/>
          <a:p>
            <a:r>
              <a:rPr lang="en-NZ" b="1" dirty="0" smtClean="0">
                <a:latin typeface="Comic Sans MS" pitchFamily="66" charset="0"/>
              </a:rPr>
              <a:t>5</a:t>
            </a:r>
            <a:endParaRPr lang="en-NZ" b="1" dirty="0">
              <a:latin typeface="Comic Sans MS" pitchFamily="66" charset="0"/>
            </a:endParaRPr>
          </a:p>
        </p:txBody>
      </p:sp>
      <p:cxnSp>
        <p:nvCxnSpPr>
          <p:cNvPr id="42" name="Straight Connector 41"/>
          <p:cNvCxnSpPr/>
          <p:nvPr/>
        </p:nvCxnSpPr>
        <p:spPr>
          <a:xfrm flipV="1">
            <a:off x="4583978" y="282892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43" name="Picture 4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00445" y="3019712"/>
            <a:ext cx="705941" cy="474208"/>
          </a:xfrm>
          <a:prstGeom prst="rect">
            <a:avLst/>
          </a:prstGeom>
        </p:spPr>
      </p:pic>
      <p:pic>
        <p:nvPicPr>
          <p:cNvPr id="46" name="Picture 4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47" name="Picture 46"/>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96566" y="4286476"/>
            <a:ext cx="705941" cy="474208"/>
          </a:xfrm>
          <a:prstGeom prst="rect">
            <a:avLst/>
          </a:prstGeom>
        </p:spPr>
      </p:pic>
      <p:pic>
        <p:nvPicPr>
          <p:cNvPr id="48" name="Picture 47"/>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285963" y="4280619"/>
            <a:ext cx="705941" cy="474208"/>
          </a:xfrm>
          <a:prstGeom prst="rect">
            <a:avLst/>
          </a:prstGeom>
        </p:spPr>
      </p:pic>
      <p:sp>
        <p:nvSpPr>
          <p:cNvPr id="52" name="Title 1"/>
          <p:cNvSpPr txBox="1">
            <a:spLocks/>
          </p:cNvSpPr>
          <p:nvPr/>
        </p:nvSpPr>
        <p:spPr>
          <a:xfrm>
            <a:off x="1547664" y="116632"/>
            <a:ext cx="5965400" cy="96612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a:t>Step 4: Deploy Completed Tickets</a:t>
            </a:r>
            <a:endParaRPr lang="en-US" i="1" dirty="0"/>
          </a:p>
        </p:txBody>
      </p:sp>
      <p:sp>
        <p:nvSpPr>
          <p:cNvPr id="54"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ing 1"/>
          <p:cNvSpPr/>
          <p:nvPr/>
        </p:nvSpPr>
        <p:spPr>
          <a:xfrm>
            <a:off x="8886693" y="31628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3065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0" presetClass="entr" presetSubtype="0"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edge">
                                      <p:cBhvr>
                                        <p:cTn id="11" dur="200"/>
                                        <p:tgtEl>
                                          <p:spTgt spid="39"/>
                                        </p:tgtEl>
                                      </p:cBhvr>
                                    </p:animEffect>
                                  </p:childTnLst>
                                </p:cTn>
                              </p:par>
                            </p:childTnLst>
                          </p:cTn>
                        </p:par>
                        <p:par>
                          <p:cTn id="12" fill="hold">
                            <p:stCondLst>
                              <p:cond delay="700"/>
                            </p:stCondLst>
                            <p:childTnLst>
                              <p:par>
                                <p:cTn id="13" presetID="1" presetClass="entr" presetSubtype="0" fill="hold" grpId="0" nodeType="afterEffect">
                                  <p:stCondLst>
                                    <p:cond delay="0"/>
                                  </p:stCondLst>
                                  <p:childTnLst>
                                    <p:set>
                                      <p:cBhvr>
                                        <p:cTn id="14" dur="1" fill="hold">
                                          <p:stCondLst>
                                            <p:cond delay="0"/>
                                          </p:stCondLst>
                                        </p:cTn>
                                        <p:tgtEl>
                                          <p:spTgt spid="6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1" nodeType="clickEffect">
                                  <p:stCondLst>
                                    <p:cond delay="0"/>
                                  </p:stCondLst>
                                  <p:childTnLst>
                                    <p:animEffect transition="out" filter="fade">
                                      <p:cBhvr>
                                        <p:cTn id="18" dur="500"/>
                                        <p:tgtEl>
                                          <p:spTgt spid="39"/>
                                        </p:tgtEl>
                                      </p:cBhvr>
                                    </p:animEffect>
                                    <p:set>
                                      <p:cBhvr>
                                        <p:cTn id="19" dur="1" fill="hold">
                                          <p:stCondLst>
                                            <p:cond delay="499"/>
                                          </p:stCondLst>
                                        </p:cTn>
                                        <p:tgtEl>
                                          <p:spTgt spid="39"/>
                                        </p:tgtEl>
                                        <p:attrNameLst>
                                          <p:attrName>style.visibility</p:attrName>
                                        </p:attrNameLst>
                                      </p:cBhvr>
                                      <p:to>
                                        <p:strVal val="hidden"/>
                                      </p:to>
                                    </p:set>
                                  </p:childTnLst>
                                </p:cTn>
                              </p:par>
                            </p:childTnLst>
                          </p:cTn>
                        </p:par>
                        <p:par>
                          <p:cTn id="20" fill="hold">
                            <p:stCondLst>
                              <p:cond delay="500"/>
                            </p:stCondLst>
                            <p:childTnLst>
                              <p:par>
                                <p:cTn id="21" presetID="22" presetClass="exit" presetSubtype="8" fill="hold" nodeType="afterEffect">
                                  <p:stCondLst>
                                    <p:cond delay="0"/>
                                  </p:stCondLst>
                                  <p:childTnLst>
                                    <p:animEffect transition="out" filter="wipe(left)">
                                      <p:cBhvr>
                                        <p:cTn id="22" dur="500"/>
                                        <p:tgtEl>
                                          <p:spTgt spid="26"/>
                                        </p:tgtEl>
                                      </p:cBhvr>
                                    </p:animEffect>
                                    <p:set>
                                      <p:cBhvr>
                                        <p:cTn id="23" dur="1" fill="hold">
                                          <p:stCondLst>
                                            <p:cond delay="499"/>
                                          </p:stCondLst>
                                        </p:cTn>
                                        <p:tgtEl>
                                          <p:spTgt spid="26"/>
                                        </p:tgtEl>
                                        <p:attrNameLst>
                                          <p:attrName>style.visibility</p:attrName>
                                        </p:attrNameLst>
                                      </p:cBhvr>
                                      <p:to>
                                        <p:strVal val="hidden"/>
                                      </p:to>
                                    </p:set>
                                  </p:childTnLst>
                                </p:cTn>
                              </p:par>
                            </p:childTnLst>
                          </p:cTn>
                        </p:par>
                        <p:par>
                          <p:cTn id="24" fill="hold">
                            <p:stCondLst>
                              <p:cond delay="1000"/>
                            </p:stCondLst>
                            <p:childTnLst>
                              <p:par>
                                <p:cTn id="25" presetID="22" presetClass="entr" presetSubtype="1" fill="hold" nodeType="afterEffect">
                                  <p:stCondLst>
                                    <p:cond delay="0"/>
                                  </p:stCondLst>
                                  <p:childTnLst>
                                    <p:set>
                                      <p:cBhvr>
                                        <p:cTn id="26" dur="1" fill="hold">
                                          <p:stCondLst>
                                            <p:cond delay="0"/>
                                          </p:stCondLst>
                                        </p:cTn>
                                        <p:tgtEl>
                                          <p:spTgt spid="41">
                                            <p:txEl>
                                              <p:pRg st="0" end="0"/>
                                            </p:txEl>
                                          </p:spTgt>
                                        </p:tgtEl>
                                        <p:attrNameLst>
                                          <p:attrName>style.visibility</p:attrName>
                                        </p:attrNameLst>
                                      </p:cBhvr>
                                      <p:to>
                                        <p:strVal val="visible"/>
                                      </p:to>
                                    </p:set>
                                    <p:animEffect transition="in" filter="wipe(up)">
                                      <p:cBhvr>
                                        <p:cTn id="27" dur="500"/>
                                        <p:tgtEl>
                                          <p:spTgt spid="41">
                                            <p:txEl>
                                              <p:pRg st="0" end="0"/>
                                            </p:txEl>
                                          </p:spTgt>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39" grpId="1" animBg="1"/>
      <p:bldP spid="64" grpId="0" animBg="1"/>
      <p:bldP spid="6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5" y="1226768"/>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818" y="3736658"/>
            <a:ext cx="704491" cy="472998"/>
          </a:xfrm>
          <a:prstGeom prst="rect">
            <a:avLst/>
          </a:prstGeom>
        </p:spPr>
      </p:pic>
      <p:grpSp>
        <p:nvGrpSpPr>
          <p:cNvPr id="53" name="Group 52"/>
          <p:cNvGrpSpPr/>
          <p:nvPr/>
        </p:nvGrpSpPr>
        <p:grpSpPr>
          <a:xfrm>
            <a:off x="4339819" y="2638058"/>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903" y="4187426"/>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6332" y="2645818"/>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9261" y="1453578"/>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54750" y="3198030"/>
            <a:ext cx="704491" cy="472998"/>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65845" y="2629918"/>
            <a:ext cx="703071" cy="472045"/>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17" name="Pictur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95565" y="3649726"/>
            <a:ext cx="704491" cy="472998"/>
          </a:xfrm>
          <a:prstGeom prst="rect">
            <a:avLst/>
          </a:prstGeom>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87847" y="3637956"/>
            <a:ext cx="704491" cy="472998"/>
          </a:xfrm>
          <a:prstGeom prst="rect">
            <a:avLst/>
          </a:prstGeom>
        </p:spPr>
      </p:pic>
      <p:pic>
        <p:nvPicPr>
          <p:cNvPr id="19" name="Picture 1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75548" y="3628549"/>
            <a:ext cx="704491" cy="470859"/>
          </a:xfrm>
          <a:prstGeom prst="rect">
            <a:avLst/>
          </a:prstGeom>
        </p:spPr>
      </p:pic>
      <p:pic>
        <p:nvPicPr>
          <p:cNvPr id="20" name="Picture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63863" y="3623228"/>
            <a:ext cx="704491" cy="470859"/>
          </a:xfrm>
          <a:prstGeom prst="rect">
            <a:avLst/>
          </a:prstGeom>
        </p:spPr>
      </p:pic>
      <p:pic>
        <p:nvPicPr>
          <p:cNvPr id="21" name="Picture 2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55678" y="3617070"/>
            <a:ext cx="704491" cy="470859"/>
          </a:xfrm>
          <a:prstGeom prst="rect">
            <a:avLst/>
          </a:prstGeom>
        </p:spPr>
      </p:pic>
      <p:pic>
        <p:nvPicPr>
          <p:cNvPr id="22" name="Picture 2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44913" y="3609499"/>
            <a:ext cx="704491" cy="472998"/>
          </a:xfrm>
          <a:prstGeom prst="rect">
            <a:avLst/>
          </a:prstGeom>
        </p:spPr>
      </p:pic>
      <p:sp>
        <p:nvSpPr>
          <p:cNvPr id="36" name="TextBox 35"/>
          <p:cNvSpPr txBox="1"/>
          <p:nvPr/>
        </p:nvSpPr>
        <p:spPr>
          <a:xfrm>
            <a:off x="107505" y="5805264"/>
            <a:ext cx="8352927" cy="307777"/>
          </a:xfrm>
          <a:prstGeom prst="rect">
            <a:avLst/>
          </a:prstGeom>
          <a:noFill/>
        </p:spPr>
        <p:txBody>
          <a:bodyPr wrap="square" rtlCol="0">
            <a:spAutoFit/>
          </a:bodyPr>
          <a:lstStyle/>
          <a:p>
            <a:r>
              <a:rPr lang="en-NZ" sz="1400" dirty="0" smtClean="0">
                <a:solidFill>
                  <a:schemeClr val="bg1"/>
                </a:solidFill>
              </a:rPr>
              <a:t>S1 earned 5 subscribers, S2 earned 6, and S4 earned 10.</a:t>
            </a:r>
          </a:p>
        </p:txBody>
      </p:sp>
      <p:grpSp>
        <p:nvGrpSpPr>
          <p:cNvPr id="24" name="Group 23"/>
          <p:cNvGrpSpPr/>
          <p:nvPr/>
        </p:nvGrpSpPr>
        <p:grpSpPr>
          <a:xfrm>
            <a:off x="8211397" y="2604570"/>
            <a:ext cx="742272" cy="1543803"/>
            <a:chOff x="7274137" y="2619810"/>
            <a:chExt cx="742272" cy="1543803"/>
          </a:xfrm>
        </p:grpSpPr>
        <p:pic>
          <p:nvPicPr>
            <p:cNvPr id="11" name="Picture 1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2" name="Picture 1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14" name="Picture 1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37" name="Straight Connector 36"/>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5" name="Straight Connector 44"/>
          <p:cNvCxnSpPr/>
          <p:nvPr/>
        </p:nvCxnSpPr>
        <p:spPr>
          <a:xfrm>
            <a:off x="6517283" y="2910892"/>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13768" y="3929856"/>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489556" y="3973157"/>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4724281" y="4286813"/>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2660911" y="2749995"/>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41" name="TextBox 40"/>
          <p:cNvSpPr txBox="1"/>
          <p:nvPr/>
        </p:nvSpPr>
        <p:spPr>
          <a:xfrm>
            <a:off x="8700005" y="2927703"/>
            <a:ext cx="239168" cy="200055"/>
          </a:xfrm>
          <a:prstGeom prst="rect">
            <a:avLst/>
          </a:prstGeom>
          <a:noFill/>
        </p:spPr>
        <p:txBody>
          <a:bodyPr wrap="none" rtlCol="0">
            <a:spAutoFit/>
          </a:bodyPr>
          <a:lstStyle/>
          <a:p>
            <a:r>
              <a:rPr lang="en-NZ" sz="700" b="1" dirty="0" smtClean="0">
                <a:latin typeface="Comic Sans MS" pitchFamily="66" charset="0"/>
              </a:rPr>
              <a:t>5</a:t>
            </a:r>
            <a:endParaRPr lang="en-NZ" sz="700" b="1" dirty="0">
              <a:latin typeface="Comic Sans MS" pitchFamily="66" charset="0"/>
            </a:endParaRPr>
          </a:p>
        </p:txBody>
      </p:sp>
      <p:sp>
        <p:nvSpPr>
          <p:cNvPr id="42" name="TextBox 41"/>
          <p:cNvSpPr txBox="1"/>
          <p:nvPr/>
        </p:nvSpPr>
        <p:spPr>
          <a:xfrm>
            <a:off x="8734136" y="3500791"/>
            <a:ext cx="239168" cy="200055"/>
          </a:xfrm>
          <a:prstGeom prst="rect">
            <a:avLst/>
          </a:prstGeom>
          <a:noFill/>
        </p:spPr>
        <p:txBody>
          <a:bodyPr wrap="none" rtlCol="0">
            <a:spAutoFit/>
          </a:bodyPr>
          <a:lstStyle/>
          <a:p>
            <a:r>
              <a:rPr lang="en-NZ" sz="700" b="1" dirty="0" smtClean="0">
                <a:latin typeface="Comic Sans MS" pitchFamily="66" charset="0"/>
              </a:rPr>
              <a:t>6</a:t>
            </a:r>
            <a:endParaRPr lang="en-NZ" sz="700" b="1" dirty="0">
              <a:latin typeface="Comic Sans MS" pitchFamily="66" charset="0"/>
            </a:endParaRPr>
          </a:p>
        </p:txBody>
      </p:sp>
      <p:sp>
        <p:nvSpPr>
          <p:cNvPr id="43" name="TextBox 42"/>
          <p:cNvSpPr txBox="1"/>
          <p:nvPr/>
        </p:nvSpPr>
        <p:spPr>
          <a:xfrm>
            <a:off x="8706885" y="3999380"/>
            <a:ext cx="293670" cy="200055"/>
          </a:xfrm>
          <a:prstGeom prst="rect">
            <a:avLst/>
          </a:prstGeom>
          <a:noFill/>
        </p:spPr>
        <p:txBody>
          <a:bodyPr wrap="none" rtlCol="0">
            <a:spAutoFit/>
          </a:bodyPr>
          <a:lstStyle/>
          <a:p>
            <a:r>
              <a:rPr lang="en-NZ" sz="700" b="1" dirty="0" smtClean="0">
                <a:latin typeface="Comic Sans MS" pitchFamily="66" charset="0"/>
              </a:rPr>
              <a:t>10</a:t>
            </a:r>
            <a:endParaRPr lang="en-NZ" sz="700" b="1" dirty="0">
              <a:latin typeface="Comic Sans MS" pitchFamily="66" charset="0"/>
            </a:endParaRPr>
          </a:p>
        </p:txBody>
      </p:sp>
      <p:cxnSp>
        <p:nvCxnSpPr>
          <p:cNvPr id="39" name="Straight Connector 38"/>
          <p:cNvCxnSpPr/>
          <p:nvPr/>
        </p:nvCxnSpPr>
        <p:spPr>
          <a:xfrm flipV="1">
            <a:off x="4583978" y="282892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46" name="Picture 45"/>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00445" y="3019712"/>
            <a:ext cx="705941" cy="474208"/>
          </a:xfrm>
          <a:prstGeom prst="rect">
            <a:avLst/>
          </a:prstGeom>
        </p:spPr>
      </p:pic>
      <p:pic>
        <p:nvPicPr>
          <p:cNvPr id="47" name="Picture 4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48" name="Picture 47"/>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96566" y="4286476"/>
            <a:ext cx="705941" cy="474208"/>
          </a:xfrm>
          <a:prstGeom prst="rect">
            <a:avLst/>
          </a:prstGeom>
        </p:spPr>
      </p:pic>
      <p:pic>
        <p:nvPicPr>
          <p:cNvPr id="50" name="Picture 49"/>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285963" y="4280619"/>
            <a:ext cx="705941" cy="474208"/>
          </a:xfrm>
          <a:prstGeom prst="rect">
            <a:avLst/>
          </a:prstGeom>
        </p:spPr>
      </p:pic>
      <p:sp>
        <p:nvSpPr>
          <p:cNvPr id="51" name="TextBox 50"/>
          <p:cNvSpPr txBox="1"/>
          <p:nvPr/>
        </p:nvSpPr>
        <p:spPr>
          <a:xfrm>
            <a:off x="8185967" y="293246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52" name="TextBox 51"/>
          <p:cNvSpPr txBox="1"/>
          <p:nvPr/>
        </p:nvSpPr>
        <p:spPr>
          <a:xfrm>
            <a:off x="8520896" y="2932505"/>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54" name="TextBox 53"/>
          <p:cNvSpPr txBox="1"/>
          <p:nvPr/>
        </p:nvSpPr>
        <p:spPr>
          <a:xfrm>
            <a:off x="8225395" y="35012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57" name="TextBox 56"/>
          <p:cNvSpPr txBox="1"/>
          <p:nvPr/>
        </p:nvSpPr>
        <p:spPr>
          <a:xfrm>
            <a:off x="8560324" y="3501283"/>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58" name="TextBox 57"/>
          <p:cNvSpPr txBox="1"/>
          <p:nvPr/>
        </p:nvSpPr>
        <p:spPr>
          <a:xfrm>
            <a:off x="8221695" y="3999340"/>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0" name="TextBox 59"/>
          <p:cNvSpPr txBox="1"/>
          <p:nvPr/>
        </p:nvSpPr>
        <p:spPr>
          <a:xfrm>
            <a:off x="8556624" y="3999380"/>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61" name="Title 1"/>
          <p:cNvSpPr txBox="1">
            <a:spLocks/>
          </p:cNvSpPr>
          <p:nvPr/>
        </p:nvSpPr>
        <p:spPr>
          <a:xfrm>
            <a:off x="1547664" y="116632"/>
            <a:ext cx="5965400" cy="96612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a:t>Step 4: Deploy Completed Tickets</a:t>
            </a:r>
            <a:endParaRPr lang="en-US" i="1" dirty="0"/>
          </a:p>
        </p:txBody>
      </p:sp>
      <p:sp>
        <p:nvSpPr>
          <p:cNvPr id="62"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Click 1"/>
          <p:cNvSpPr/>
          <p:nvPr/>
        </p:nvSpPr>
        <p:spPr>
          <a:xfrm>
            <a:off x="8368477"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ing 1"/>
          <p:cNvSpPr/>
          <p:nvPr/>
        </p:nvSpPr>
        <p:spPr>
          <a:xfrm>
            <a:off x="8886693" y="31628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500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left)">
                                      <p:cBhvr>
                                        <p:cTn id="11" dur="500"/>
                                        <p:tgtEl>
                                          <p:spTgt spid="5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2">
                                            <p:txEl>
                                              <p:pRg st="0" end="0"/>
                                            </p:txEl>
                                          </p:spTgt>
                                        </p:tgtEl>
                                        <p:attrNameLst>
                                          <p:attrName>style.visibility</p:attrName>
                                        </p:attrNameLst>
                                      </p:cBhvr>
                                      <p:to>
                                        <p:strVal val="visible"/>
                                      </p:to>
                                    </p:set>
                                    <p:animEffect transition="in" filter="wipe(up)">
                                      <p:cBhvr>
                                        <p:cTn id="15" dur="500"/>
                                        <p:tgtEl>
                                          <p:spTgt spid="42">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500"/>
                                        <p:tgtEl>
                                          <p:spTgt spid="60"/>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3">
                                            <p:txEl>
                                              <p:pRg st="0" end="0"/>
                                            </p:txEl>
                                          </p:spTgt>
                                        </p:tgtEl>
                                        <p:attrNameLst>
                                          <p:attrName>style.visibility</p:attrName>
                                        </p:attrNameLst>
                                      </p:cBhvr>
                                      <p:to>
                                        <p:strVal val="visible"/>
                                      </p:to>
                                    </p:set>
                                    <p:animEffect transition="in" filter="wipe(up)">
                                      <p:cBhvr>
                                        <p:cTn id="27" dur="500"/>
                                        <p:tgtEl>
                                          <p:spTgt spid="43">
                                            <p:txEl>
                                              <p:pRg st="0" end="0"/>
                                            </p:txEl>
                                          </p:spTgt>
                                        </p:tgtEl>
                                      </p:cBhvr>
                                    </p:animEffect>
                                  </p:childTnLst>
                                </p:cTn>
                              </p:par>
                            </p:childTnLst>
                          </p:cTn>
                        </p:par>
                        <p:par>
                          <p:cTn id="28" fill="hold">
                            <p:stCondLst>
                              <p:cond delay="3000"/>
                            </p:stCondLst>
                            <p:childTnLst>
                              <p:par>
                                <p:cTn id="29" presetID="1" presetClass="entr" presetSubtype="0" fill="hold" grpId="0" nodeType="after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7" grpId="0"/>
      <p:bldP spid="58" grpId="0"/>
      <p:bldP spid="60" grpId="0"/>
      <p:bldP spid="7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5" y="1226768"/>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818" y="3736658"/>
            <a:ext cx="704491" cy="472998"/>
          </a:xfrm>
          <a:prstGeom prst="rect">
            <a:avLst/>
          </a:prstGeom>
        </p:spPr>
      </p:pic>
      <p:grpSp>
        <p:nvGrpSpPr>
          <p:cNvPr id="53" name="Group 52"/>
          <p:cNvGrpSpPr/>
          <p:nvPr/>
        </p:nvGrpSpPr>
        <p:grpSpPr>
          <a:xfrm>
            <a:off x="4339819" y="2638058"/>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903" y="4187426"/>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6332" y="2645818"/>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9261" y="1453578"/>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54750" y="3198030"/>
            <a:ext cx="704491" cy="472998"/>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65845" y="2629918"/>
            <a:ext cx="703071" cy="472045"/>
          </a:xfrm>
          <a:prstGeom prst="rect">
            <a:avLst/>
          </a:prstGeom>
        </p:spPr>
      </p:pic>
      <p:pic>
        <p:nvPicPr>
          <p:cNvPr id="42" name="Picture 4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0445" y="3019712"/>
            <a:ext cx="705941" cy="474208"/>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0445" y="3019712"/>
            <a:ext cx="704491" cy="472998"/>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95565" y="3649726"/>
            <a:ext cx="704491" cy="472998"/>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87847" y="3637956"/>
            <a:ext cx="704491" cy="472998"/>
          </a:xfrm>
          <a:prstGeom prst="rect">
            <a:avLst/>
          </a:prstGeom>
        </p:spPr>
      </p:pic>
      <p:pic>
        <p:nvPicPr>
          <p:cNvPr id="19" name="Picture 1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75548" y="3606213"/>
            <a:ext cx="704491" cy="470859"/>
          </a:xfrm>
          <a:prstGeom prst="rect">
            <a:avLst/>
          </a:prstGeom>
        </p:spPr>
      </p:pic>
      <p:pic>
        <p:nvPicPr>
          <p:cNvPr id="20" name="Picture 19"/>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63863" y="3606213"/>
            <a:ext cx="704491" cy="470859"/>
          </a:xfrm>
          <a:prstGeom prst="rect">
            <a:avLst/>
          </a:prstGeom>
        </p:spPr>
      </p:pic>
      <p:pic>
        <p:nvPicPr>
          <p:cNvPr id="21" name="Picture 2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55678" y="3606213"/>
            <a:ext cx="704491" cy="470859"/>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44913" y="3604074"/>
            <a:ext cx="704491" cy="472998"/>
          </a:xfrm>
          <a:prstGeom prst="rect">
            <a:avLst/>
          </a:prstGeom>
        </p:spPr>
      </p:pic>
      <p:sp>
        <p:nvSpPr>
          <p:cNvPr id="36" name="TextBox 35"/>
          <p:cNvSpPr txBox="1"/>
          <p:nvPr/>
        </p:nvSpPr>
        <p:spPr>
          <a:xfrm>
            <a:off x="107505" y="5805264"/>
            <a:ext cx="8928991" cy="954107"/>
          </a:xfrm>
          <a:prstGeom prst="rect">
            <a:avLst/>
          </a:prstGeom>
          <a:noFill/>
        </p:spPr>
        <p:txBody>
          <a:bodyPr wrap="square" rtlCol="0">
            <a:spAutoFit/>
          </a:bodyPr>
          <a:lstStyle/>
          <a:p>
            <a:r>
              <a:rPr lang="en-NZ" sz="1400" dirty="0" smtClean="0">
                <a:solidFill>
                  <a:schemeClr val="bg1"/>
                </a:solidFill>
              </a:rPr>
              <a:t>We have met with Margaret the Marketing Manager, and she selected the following tickets to replenish the Ready queue: S12, S13, S14, S15, and F1. Pull these in from the backlog.</a:t>
            </a:r>
          </a:p>
          <a:p>
            <a:r>
              <a:rPr lang="en-NZ" sz="1400" dirty="0" smtClean="0">
                <a:solidFill>
                  <a:schemeClr val="bg1"/>
                </a:solidFill>
              </a:rPr>
              <a:t>Notice that we pulled ticket S12 all the way into </a:t>
            </a:r>
            <a:r>
              <a:rPr lang="en-NZ" sz="1400" i="1" dirty="0" smtClean="0">
                <a:solidFill>
                  <a:schemeClr val="bg1"/>
                </a:solidFill>
              </a:rPr>
              <a:t>Analysis In Progress</a:t>
            </a:r>
            <a:r>
              <a:rPr lang="en-NZ" sz="1400" dirty="0" smtClean="0">
                <a:solidFill>
                  <a:schemeClr val="bg1"/>
                </a:solidFill>
              </a:rPr>
              <a:t>, since Analysis, has a WIP limit of 2.</a:t>
            </a:r>
          </a:p>
          <a:p>
            <a:r>
              <a:rPr lang="en-NZ" sz="1400" dirty="0">
                <a:solidFill>
                  <a:schemeClr val="bg1"/>
                </a:solidFill>
              </a:rPr>
              <a:t>In subsequent days you will choose which tickets Margaret selects, and you will be allowed to reorder the backlog</a:t>
            </a:r>
            <a:r>
              <a:rPr lang="en-NZ" sz="1400" dirty="0" smtClean="0">
                <a:solidFill>
                  <a:schemeClr val="bg1"/>
                </a:solidFill>
              </a:rPr>
              <a:t>.</a:t>
            </a:r>
            <a:endParaRPr lang="en-NZ" sz="1400" dirty="0">
              <a:solidFill>
                <a:schemeClr val="bg1"/>
              </a:solidFill>
            </a:endParaRPr>
          </a:p>
        </p:txBody>
      </p:sp>
      <p:cxnSp>
        <p:nvCxnSpPr>
          <p:cNvPr id="45" name="Straight Connector 44"/>
          <p:cNvCxnSpPr/>
          <p:nvPr/>
        </p:nvCxnSpPr>
        <p:spPr>
          <a:xfrm>
            <a:off x="6517283" y="2910892"/>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13768" y="3929856"/>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489556" y="3973157"/>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4724281" y="4286813"/>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2660911" y="2749995"/>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39" name="Straight Connector 38"/>
          <p:cNvCxnSpPr/>
          <p:nvPr/>
        </p:nvCxnSpPr>
        <p:spPr>
          <a:xfrm flipV="1">
            <a:off x="4583978" y="282892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48" name="Picture 47"/>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96566" y="4286476"/>
            <a:ext cx="705941" cy="474208"/>
          </a:xfrm>
          <a:prstGeom prst="rect">
            <a:avLst/>
          </a:prstGeom>
        </p:spPr>
      </p:pic>
      <p:pic>
        <p:nvPicPr>
          <p:cNvPr id="50" name="Picture 49"/>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85963" y="4280619"/>
            <a:ext cx="705941" cy="474208"/>
          </a:xfrm>
          <a:prstGeom prst="rect">
            <a:avLst/>
          </a:prstGeom>
        </p:spPr>
      </p:pic>
      <p:grpSp>
        <p:nvGrpSpPr>
          <p:cNvPr id="51" name="Group 50"/>
          <p:cNvGrpSpPr/>
          <p:nvPr/>
        </p:nvGrpSpPr>
        <p:grpSpPr>
          <a:xfrm>
            <a:off x="8211397" y="2604570"/>
            <a:ext cx="742272" cy="1543803"/>
            <a:chOff x="7274137" y="2619810"/>
            <a:chExt cx="742272" cy="1543803"/>
          </a:xfrm>
        </p:grpSpPr>
        <p:pic>
          <p:nvPicPr>
            <p:cNvPr id="52" name="Picture 51"/>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54" name="Picture 53"/>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57" name="Picture 56"/>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58" name="Straight Connector 57"/>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60" name="Straight Connector 5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sp>
        <p:nvSpPr>
          <p:cNvPr id="61" name="TextBox 60"/>
          <p:cNvSpPr txBox="1"/>
          <p:nvPr/>
        </p:nvSpPr>
        <p:spPr>
          <a:xfrm>
            <a:off x="8700005" y="2927703"/>
            <a:ext cx="239168" cy="200055"/>
          </a:xfrm>
          <a:prstGeom prst="rect">
            <a:avLst/>
          </a:prstGeom>
          <a:noFill/>
        </p:spPr>
        <p:txBody>
          <a:bodyPr wrap="none" rtlCol="0">
            <a:spAutoFit/>
          </a:bodyPr>
          <a:lstStyle/>
          <a:p>
            <a:r>
              <a:rPr lang="en-NZ" sz="700" b="1" dirty="0" smtClean="0">
                <a:latin typeface="Comic Sans MS" pitchFamily="66" charset="0"/>
              </a:rPr>
              <a:t>5</a:t>
            </a:r>
            <a:endParaRPr lang="en-NZ" sz="700" b="1" dirty="0">
              <a:latin typeface="Comic Sans MS" pitchFamily="66" charset="0"/>
            </a:endParaRPr>
          </a:p>
        </p:txBody>
      </p:sp>
      <p:sp>
        <p:nvSpPr>
          <p:cNvPr id="62" name="TextBox 61"/>
          <p:cNvSpPr txBox="1"/>
          <p:nvPr/>
        </p:nvSpPr>
        <p:spPr>
          <a:xfrm>
            <a:off x="8734136" y="3500791"/>
            <a:ext cx="239168" cy="200055"/>
          </a:xfrm>
          <a:prstGeom prst="rect">
            <a:avLst/>
          </a:prstGeom>
          <a:noFill/>
        </p:spPr>
        <p:txBody>
          <a:bodyPr wrap="none" rtlCol="0">
            <a:spAutoFit/>
          </a:bodyPr>
          <a:lstStyle/>
          <a:p>
            <a:r>
              <a:rPr lang="en-NZ" sz="700" b="1" dirty="0" smtClean="0">
                <a:latin typeface="Comic Sans MS" pitchFamily="66" charset="0"/>
              </a:rPr>
              <a:t>6</a:t>
            </a:r>
            <a:endParaRPr lang="en-NZ" sz="700" b="1" dirty="0">
              <a:latin typeface="Comic Sans MS" pitchFamily="66" charset="0"/>
            </a:endParaRPr>
          </a:p>
        </p:txBody>
      </p:sp>
      <p:sp>
        <p:nvSpPr>
          <p:cNvPr id="64" name="TextBox 63"/>
          <p:cNvSpPr txBox="1"/>
          <p:nvPr/>
        </p:nvSpPr>
        <p:spPr>
          <a:xfrm>
            <a:off x="8185967" y="293246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5" name="TextBox 64"/>
          <p:cNvSpPr txBox="1"/>
          <p:nvPr/>
        </p:nvSpPr>
        <p:spPr>
          <a:xfrm>
            <a:off x="8520896" y="2932505"/>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66" name="TextBox 65"/>
          <p:cNvSpPr txBox="1"/>
          <p:nvPr/>
        </p:nvSpPr>
        <p:spPr>
          <a:xfrm>
            <a:off x="8225395" y="35012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7" name="TextBox 66"/>
          <p:cNvSpPr txBox="1"/>
          <p:nvPr/>
        </p:nvSpPr>
        <p:spPr>
          <a:xfrm>
            <a:off x="8560324" y="3501283"/>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68" name="TextBox 67"/>
          <p:cNvSpPr txBox="1"/>
          <p:nvPr/>
        </p:nvSpPr>
        <p:spPr>
          <a:xfrm>
            <a:off x="8221695" y="3999340"/>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9" name="TextBox 68"/>
          <p:cNvSpPr txBox="1"/>
          <p:nvPr/>
        </p:nvSpPr>
        <p:spPr>
          <a:xfrm>
            <a:off x="8556624" y="3999380"/>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70" name="TextBox 69"/>
          <p:cNvSpPr txBox="1"/>
          <p:nvPr/>
        </p:nvSpPr>
        <p:spPr>
          <a:xfrm>
            <a:off x="8706885" y="3999380"/>
            <a:ext cx="293670" cy="200055"/>
          </a:xfrm>
          <a:prstGeom prst="rect">
            <a:avLst/>
          </a:prstGeom>
          <a:noFill/>
        </p:spPr>
        <p:txBody>
          <a:bodyPr wrap="none" rtlCol="0">
            <a:spAutoFit/>
          </a:bodyPr>
          <a:lstStyle/>
          <a:p>
            <a:r>
              <a:rPr lang="en-NZ" sz="700" b="1" dirty="0" smtClean="0">
                <a:latin typeface="Comic Sans MS" pitchFamily="66" charset="0"/>
              </a:rPr>
              <a:t>10</a:t>
            </a:r>
            <a:endParaRPr lang="en-NZ" sz="700" b="1" dirty="0">
              <a:latin typeface="Comic Sans MS" pitchFamily="66" charset="0"/>
            </a:endParaRPr>
          </a:p>
        </p:txBody>
      </p:sp>
      <p:sp>
        <p:nvSpPr>
          <p:cNvPr id="63" name="Title 1"/>
          <p:cNvSpPr txBox="1">
            <a:spLocks/>
          </p:cNvSpPr>
          <p:nvPr/>
        </p:nvSpPr>
        <p:spPr>
          <a:xfrm>
            <a:off x="1547664" y="116632"/>
            <a:ext cx="5965400" cy="966120"/>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Step 4: Replenish the Ready Column from the Backlog</a:t>
            </a:r>
            <a:endParaRPr lang="en-US" i="1" dirty="0"/>
          </a:p>
        </p:txBody>
      </p:sp>
      <p:sp>
        <p:nvSpPr>
          <p:cNvPr id="71"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Click 1"/>
          <p:cNvSpPr/>
          <p:nvPr/>
        </p:nvSpPr>
        <p:spPr>
          <a:xfrm>
            <a:off x="8368477"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Click 1"/>
          <p:cNvSpPr/>
          <p:nvPr/>
        </p:nvSpPr>
        <p:spPr>
          <a:xfrm>
            <a:off x="8631287"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ing 1"/>
          <p:cNvSpPr/>
          <p:nvPr/>
        </p:nvSpPr>
        <p:spPr>
          <a:xfrm>
            <a:off x="8886693" y="31628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041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2.22222E-6 -3.7037E-6 L 0.23646 -0.05301 " pathEditMode="relative" rAng="0" ptsTypes="AA">
                                      <p:cBhvr>
                                        <p:cTn id="6" dur="500" fill="hold"/>
                                        <p:tgtEl>
                                          <p:spTgt spid="22"/>
                                        </p:tgtEl>
                                        <p:attrNameLst>
                                          <p:attrName>ppt_x</p:attrName>
                                          <p:attrName>ppt_y</p:attrName>
                                        </p:attrNameLst>
                                      </p:cBhvr>
                                      <p:rCtr x="11823" y="-2662"/>
                                    </p:animMotion>
                                  </p:childTnLst>
                                </p:cTn>
                              </p:par>
                            </p:childTnLst>
                          </p:cTn>
                        </p:par>
                        <p:par>
                          <p:cTn id="7" fill="hold">
                            <p:stCondLst>
                              <p:cond delay="500"/>
                            </p:stCondLst>
                            <p:childTnLst>
                              <p:par>
                                <p:cTn id="8" presetID="42" presetClass="path" presetSubtype="0" accel="50000" decel="50000" fill="hold" nodeType="afterEffect">
                                  <p:stCondLst>
                                    <p:cond delay="0"/>
                                  </p:stCondLst>
                                  <p:childTnLst>
                                    <p:animMotion origin="layout" path="M -3.05556E-6 4.81481E-6 L 0.13021 -0.13473 " pathEditMode="relative" rAng="0" ptsTypes="AA">
                                      <p:cBhvr>
                                        <p:cTn id="9" dur="500" fill="hold"/>
                                        <p:tgtEl>
                                          <p:spTgt spid="21"/>
                                        </p:tgtEl>
                                        <p:attrNameLst>
                                          <p:attrName>ppt_x</p:attrName>
                                          <p:attrName>ppt_y</p:attrName>
                                        </p:attrNameLst>
                                      </p:cBhvr>
                                      <p:rCtr x="6510" y="-6736"/>
                                    </p:animMotion>
                                  </p:childTnLst>
                                </p:cTn>
                              </p:par>
                            </p:childTnLst>
                          </p:cTn>
                        </p:par>
                        <p:par>
                          <p:cTn id="10" fill="hold">
                            <p:stCondLst>
                              <p:cond delay="1000"/>
                            </p:stCondLst>
                            <p:childTnLst>
                              <p:par>
                                <p:cTn id="11" presetID="42" presetClass="path" presetSubtype="0" accel="50000" decel="50000" fill="hold" nodeType="afterEffect">
                                  <p:stCondLst>
                                    <p:cond delay="0"/>
                                  </p:stCondLst>
                                  <p:childTnLst>
                                    <p:animMotion origin="layout" path="M -1.11111E-6 4.81481E-6 L 0.1309 -0.05139 " pathEditMode="relative" rAng="0" ptsTypes="AA">
                                      <p:cBhvr>
                                        <p:cTn id="12" dur="500" fill="hold"/>
                                        <p:tgtEl>
                                          <p:spTgt spid="20"/>
                                        </p:tgtEl>
                                        <p:attrNameLst>
                                          <p:attrName>ppt_x</p:attrName>
                                          <p:attrName>ppt_y</p:attrName>
                                        </p:attrNameLst>
                                      </p:cBhvr>
                                      <p:rCtr x="6545" y="-2569"/>
                                    </p:animMotion>
                                  </p:childTnLst>
                                </p:cTn>
                              </p:par>
                            </p:childTnLst>
                          </p:cTn>
                        </p:par>
                        <p:par>
                          <p:cTn id="13" fill="hold">
                            <p:stCondLst>
                              <p:cond delay="1500"/>
                            </p:stCondLst>
                            <p:childTnLst>
                              <p:par>
                                <p:cTn id="14" presetID="42" presetClass="path" presetSubtype="0" accel="50000" decel="50000" fill="hold" nodeType="afterEffect">
                                  <p:stCondLst>
                                    <p:cond delay="0"/>
                                  </p:stCondLst>
                                  <p:childTnLst>
                                    <p:animMotion origin="layout" path="M 3.61111E-6 4.81481E-6 L 0.12812 0.03194 " pathEditMode="relative" rAng="0" ptsTypes="AA">
                                      <p:cBhvr>
                                        <p:cTn id="15" dur="500" fill="hold"/>
                                        <p:tgtEl>
                                          <p:spTgt spid="19"/>
                                        </p:tgtEl>
                                        <p:attrNameLst>
                                          <p:attrName>ppt_x</p:attrName>
                                          <p:attrName>ppt_y</p:attrName>
                                        </p:attrNameLst>
                                      </p:cBhvr>
                                      <p:rCtr x="6406" y="1597"/>
                                    </p:animMotion>
                                  </p:childTnLst>
                                </p:cTn>
                              </p:par>
                            </p:childTnLst>
                          </p:cTn>
                        </p:par>
                        <p:par>
                          <p:cTn id="16" fill="hold">
                            <p:stCondLst>
                              <p:cond delay="2000"/>
                            </p:stCondLst>
                            <p:childTnLst>
                              <p:par>
                                <p:cTn id="17" presetID="42" presetClass="path" presetSubtype="0" accel="50000" decel="50000" fill="hold" nodeType="afterEffect">
                                  <p:stCondLst>
                                    <p:cond delay="0"/>
                                  </p:stCondLst>
                                  <p:childTnLst>
                                    <p:animMotion origin="layout" path="M -4.16667E-6 1.48148E-6 L 0.12535 0.2037 " pathEditMode="relative" rAng="0" ptsTypes="AA">
                                      <p:cBhvr>
                                        <p:cTn id="18" dur="500" fill="hold"/>
                                        <p:tgtEl>
                                          <p:spTgt spid="16"/>
                                        </p:tgtEl>
                                        <p:attrNameLst>
                                          <p:attrName>ppt_x</p:attrName>
                                          <p:attrName>ppt_y</p:attrName>
                                        </p:attrNameLst>
                                      </p:cBhvr>
                                      <p:rCtr x="6267" y="10185"/>
                                    </p:animMotion>
                                  </p:childTnLst>
                                </p:cTn>
                              </p:par>
                            </p:childTnLst>
                          </p:cTn>
                        </p:par>
                        <p:par>
                          <p:cTn id="19" fill="hold">
                            <p:stCondLst>
                              <p:cond delay="2500"/>
                            </p:stCondLst>
                            <p:childTnLst>
                              <p:par>
                                <p:cTn id="20" presetID="1" presetClass="entr" presetSubtype="0" fill="hold" grpId="0" nodeType="afterEffect">
                                  <p:stCondLst>
                                    <p:cond delay="0"/>
                                  </p:stCondLst>
                                  <p:childTnLst>
                                    <p:set>
                                      <p:cBhvr>
                                        <p:cTn id="21"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05" y="1226768"/>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818" y="3736658"/>
            <a:ext cx="704491" cy="472998"/>
          </a:xfrm>
          <a:prstGeom prst="rect">
            <a:avLst/>
          </a:prstGeom>
        </p:spPr>
      </p:pic>
      <p:grpSp>
        <p:nvGrpSpPr>
          <p:cNvPr id="53" name="Group 52"/>
          <p:cNvGrpSpPr/>
          <p:nvPr/>
        </p:nvGrpSpPr>
        <p:grpSpPr>
          <a:xfrm>
            <a:off x="4339819" y="2638058"/>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58903" y="4187426"/>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6332" y="2645818"/>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9261" y="1453578"/>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54750" y="3198030"/>
            <a:ext cx="704491" cy="472998"/>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65845" y="2629918"/>
            <a:ext cx="703071" cy="472045"/>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95565" y="3649726"/>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87847" y="3637956"/>
            <a:ext cx="704491" cy="472998"/>
          </a:xfrm>
          <a:prstGeom prst="rect">
            <a:avLst/>
          </a:prstGeom>
        </p:spPr>
      </p:pic>
      <p:sp>
        <p:nvSpPr>
          <p:cNvPr id="36" name="TextBox 35"/>
          <p:cNvSpPr txBox="1"/>
          <p:nvPr/>
        </p:nvSpPr>
        <p:spPr>
          <a:xfrm>
            <a:off x="107505" y="5805264"/>
            <a:ext cx="8928991" cy="307777"/>
          </a:xfrm>
          <a:prstGeom prst="rect">
            <a:avLst/>
          </a:prstGeom>
          <a:noFill/>
        </p:spPr>
        <p:txBody>
          <a:bodyPr wrap="square" rtlCol="0">
            <a:spAutoFit/>
          </a:bodyPr>
          <a:lstStyle/>
          <a:p>
            <a:r>
              <a:rPr lang="en-NZ" sz="1400" dirty="0" smtClean="0">
                <a:solidFill>
                  <a:schemeClr val="bg1"/>
                </a:solidFill>
              </a:rPr>
              <a:t>Update the </a:t>
            </a:r>
            <a:r>
              <a:rPr lang="en-NZ" sz="1400" i="1" dirty="0" smtClean="0">
                <a:solidFill>
                  <a:schemeClr val="bg1"/>
                </a:solidFill>
              </a:rPr>
              <a:t>Day Ready </a:t>
            </a:r>
            <a:r>
              <a:rPr lang="en-NZ" sz="1400" dirty="0" smtClean="0">
                <a:solidFill>
                  <a:schemeClr val="bg1"/>
                </a:solidFill>
              </a:rPr>
              <a:t>fields on the tickets that have just been pulled in, to the current day, Day 9.</a:t>
            </a:r>
          </a:p>
        </p:txBody>
      </p:sp>
      <p:cxnSp>
        <p:nvCxnSpPr>
          <p:cNvPr id="45" name="Straight Connector 44"/>
          <p:cNvCxnSpPr/>
          <p:nvPr/>
        </p:nvCxnSpPr>
        <p:spPr>
          <a:xfrm>
            <a:off x="6517283" y="2910892"/>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13768" y="3929856"/>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489556" y="3973157"/>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4724281" y="4286813"/>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56" name="Title 1"/>
          <p:cNvSpPr txBox="1">
            <a:spLocks/>
          </p:cNvSpPr>
          <p:nvPr/>
        </p:nvSpPr>
        <p:spPr>
          <a:xfrm>
            <a:off x="1547664" y="116632"/>
            <a:ext cx="5965400" cy="966120"/>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Step 4: Replenish the Ready Column from the Backlog</a:t>
            </a:r>
            <a:endParaRPr lang="en-US" i="1" dirty="0"/>
          </a:p>
        </p:txBody>
      </p:sp>
      <p:cxnSp>
        <p:nvCxnSpPr>
          <p:cNvPr id="59" name="Straight Connector 58"/>
          <p:cNvCxnSpPr/>
          <p:nvPr/>
        </p:nvCxnSpPr>
        <p:spPr>
          <a:xfrm>
            <a:off x="2660911" y="2749995"/>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39" name="Straight Connector 38"/>
          <p:cNvCxnSpPr/>
          <p:nvPr/>
        </p:nvCxnSpPr>
        <p:spPr>
          <a:xfrm flipV="1">
            <a:off x="4583978" y="282892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42" name="Picture 4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0445" y="3017286"/>
            <a:ext cx="705941" cy="474208"/>
          </a:xfrm>
          <a:prstGeom prst="rect">
            <a:avLst/>
          </a:prstGeom>
        </p:spPr>
      </p:pic>
      <p:pic>
        <p:nvPicPr>
          <p:cNvPr id="48" name="Picture 4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96566" y="4286476"/>
            <a:ext cx="705941" cy="474208"/>
          </a:xfrm>
          <a:prstGeom prst="rect">
            <a:avLst/>
          </a:prstGeom>
        </p:spPr>
      </p:pic>
      <p:pic>
        <p:nvPicPr>
          <p:cNvPr id="50" name="Picture 4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85963" y="4280619"/>
            <a:ext cx="705941" cy="474208"/>
          </a:xfrm>
          <a:prstGeom prst="rect">
            <a:avLst/>
          </a:prstGeom>
        </p:spPr>
      </p:pic>
      <p:grpSp>
        <p:nvGrpSpPr>
          <p:cNvPr id="51" name="Group 50"/>
          <p:cNvGrpSpPr/>
          <p:nvPr/>
        </p:nvGrpSpPr>
        <p:grpSpPr>
          <a:xfrm>
            <a:off x="8211397" y="2604570"/>
            <a:ext cx="742272" cy="1543803"/>
            <a:chOff x="7274137" y="2619810"/>
            <a:chExt cx="742272" cy="1543803"/>
          </a:xfrm>
        </p:grpSpPr>
        <p:pic>
          <p:nvPicPr>
            <p:cNvPr id="52" name="Picture 5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54" name="Picture 5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57" name="Picture 5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58" name="Straight Connector 57"/>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60" name="Straight Connector 5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sp>
        <p:nvSpPr>
          <p:cNvPr id="61" name="TextBox 60"/>
          <p:cNvSpPr txBox="1"/>
          <p:nvPr/>
        </p:nvSpPr>
        <p:spPr>
          <a:xfrm>
            <a:off x="8700005" y="2927703"/>
            <a:ext cx="239168" cy="200055"/>
          </a:xfrm>
          <a:prstGeom prst="rect">
            <a:avLst/>
          </a:prstGeom>
          <a:noFill/>
        </p:spPr>
        <p:txBody>
          <a:bodyPr wrap="none" rtlCol="0">
            <a:spAutoFit/>
          </a:bodyPr>
          <a:lstStyle/>
          <a:p>
            <a:r>
              <a:rPr lang="en-NZ" sz="700" b="1" dirty="0" smtClean="0">
                <a:latin typeface="Comic Sans MS" pitchFamily="66" charset="0"/>
              </a:rPr>
              <a:t>5</a:t>
            </a:r>
            <a:endParaRPr lang="en-NZ" sz="700" b="1" dirty="0">
              <a:latin typeface="Comic Sans MS" pitchFamily="66" charset="0"/>
            </a:endParaRPr>
          </a:p>
        </p:txBody>
      </p:sp>
      <p:sp>
        <p:nvSpPr>
          <p:cNvPr id="62" name="TextBox 61"/>
          <p:cNvSpPr txBox="1"/>
          <p:nvPr/>
        </p:nvSpPr>
        <p:spPr>
          <a:xfrm>
            <a:off x="8734136" y="3500791"/>
            <a:ext cx="239168" cy="200055"/>
          </a:xfrm>
          <a:prstGeom prst="rect">
            <a:avLst/>
          </a:prstGeom>
          <a:noFill/>
        </p:spPr>
        <p:txBody>
          <a:bodyPr wrap="none" rtlCol="0">
            <a:spAutoFit/>
          </a:bodyPr>
          <a:lstStyle/>
          <a:p>
            <a:r>
              <a:rPr lang="en-NZ" sz="700" b="1" dirty="0" smtClean="0">
                <a:latin typeface="Comic Sans MS" pitchFamily="66" charset="0"/>
              </a:rPr>
              <a:t>6</a:t>
            </a:r>
            <a:endParaRPr lang="en-NZ" sz="700" b="1" dirty="0">
              <a:latin typeface="Comic Sans MS" pitchFamily="66" charset="0"/>
            </a:endParaRPr>
          </a:p>
        </p:txBody>
      </p:sp>
      <p:sp>
        <p:nvSpPr>
          <p:cNvPr id="64" name="TextBox 63"/>
          <p:cNvSpPr txBox="1"/>
          <p:nvPr/>
        </p:nvSpPr>
        <p:spPr>
          <a:xfrm>
            <a:off x="8185967" y="293246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5" name="TextBox 64"/>
          <p:cNvSpPr txBox="1"/>
          <p:nvPr/>
        </p:nvSpPr>
        <p:spPr>
          <a:xfrm>
            <a:off x="8520896" y="2932505"/>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66" name="TextBox 65"/>
          <p:cNvSpPr txBox="1"/>
          <p:nvPr/>
        </p:nvSpPr>
        <p:spPr>
          <a:xfrm>
            <a:off x="8225395" y="35012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7" name="TextBox 66"/>
          <p:cNvSpPr txBox="1"/>
          <p:nvPr/>
        </p:nvSpPr>
        <p:spPr>
          <a:xfrm>
            <a:off x="8560324" y="3501283"/>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68" name="TextBox 67"/>
          <p:cNvSpPr txBox="1"/>
          <p:nvPr/>
        </p:nvSpPr>
        <p:spPr>
          <a:xfrm>
            <a:off x="8221695" y="3999340"/>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9" name="TextBox 68"/>
          <p:cNvSpPr txBox="1"/>
          <p:nvPr/>
        </p:nvSpPr>
        <p:spPr>
          <a:xfrm>
            <a:off x="8556624" y="3999380"/>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pic>
        <p:nvPicPr>
          <p:cNvPr id="70" name="Picture 69"/>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413104" y="3239838"/>
            <a:ext cx="704491" cy="472998"/>
          </a:xfrm>
          <a:prstGeom prst="rect">
            <a:avLst/>
          </a:prstGeom>
        </p:spPr>
      </p:pic>
      <p:pic>
        <p:nvPicPr>
          <p:cNvPr id="71" name="Picture 70"/>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1444211" y="2678265"/>
            <a:ext cx="704491" cy="470859"/>
          </a:xfrm>
          <a:prstGeom prst="rect">
            <a:avLst/>
          </a:prstGeom>
        </p:spPr>
      </p:pic>
      <p:pic>
        <p:nvPicPr>
          <p:cNvPr id="72" name="Picture 71"/>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455348" y="3250880"/>
            <a:ext cx="704491" cy="470859"/>
          </a:xfrm>
          <a:prstGeom prst="rect">
            <a:avLst/>
          </a:prstGeom>
        </p:spPr>
      </p:pic>
      <p:pic>
        <p:nvPicPr>
          <p:cNvPr id="73" name="Picture 7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444210" y="3822998"/>
            <a:ext cx="704491" cy="470859"/>
          </a:xfrm>
          <a:prstGeom prst="rect">
            <a:avLst/>
          </a:prstGeom>
        </p:spPr>
      </p:pic>
      <p:pic>
        <p:nvPicPr>
          <p:cNvPr id="74" name="Picture 73"/>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445822" y="4423925"/>
            <a:ext cx="704491" cy="472998"/>
          </a:xfrm>
          <a:prstGeom prst="rect">
            <a:avLst/>
          </a:prstGeom>
        </p:spPr>
      </p:pic>
      <p:sp>
        <p:nvSpPr>
          <p:cNvPr id="75" name="TextBox 74"/>
          <p:cNvSpPr txBox="1"/>
          <p:nvPr/>
        </p:nvSpPr>
        <p:spPr>
          <a:xfrm>
            <a:off x="2555615" y="356356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6" name="TextBox 75"/>
          <p:cNvSpPr txBox="1"/>
          <p:nvPr/>
        </p:nvSpPr>
        <p:spPr>
          <a:xfrm>
            <a:off x="1588467" y="299955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7" name="TextBox 76"/>
          <p:cNvSpPr txBox="1"/>
          <p:nvPr/>
        </p:nvSpPr>
        <p:spPr>
          <a:xfrm>
            <a:off x="1604069" y="357576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1588467" y="414837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1588963" y="474768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Oval 79"/>
          <p:cNvSpPr/>
          <p:nvPr/>
        </p:nvSpPr>
        <p:spPr>
          <a:xfrm>
            <a:off x="225890" y="1817028"/>
            <a:ext cx="529685" cy="576064"/>
          </a:xfrm>
          <a:prstGeom prst="ellipse">
            <a:avLst/>
          </a:prstGeom>
          <a:solidFill>
            <a:srgbClr val="FF0000">
              <a:alpha val="10000"/>
            </a:srgb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1" name="Freeform 80"/>
          <p:cNvSpPr/>
          <p:nvPr/>
        </p:nvSpPr>
        <p:spPr>
          <a:xfrm rot="1598557" flipV="1">
            <a:off x="507528" y="2834427"/>
            <a:ext cx="2276784" cy="289986"/>
          </a:xfrm>
          <a:custGeom>
            <a:avLst/>
            <a:gdLst>
              <a:gd name="connsiteX0" fmla="*/ 0 w 3448050"/>
              <a:gd name="connsiteY0" fmla="*/ 1905000 h 1905000"/>
              <a:gd name="connsiteX1" fmla="*/ 3448050 w 3448050"/>
              <a:gd name="connsiteY1" fmla="*/ 0 h 1905000"/>
              <a:gd name="connsiteX2" fmla="*/ 3448050 w 3448050"/>
              <a:gd name="connsiteY2" fmla="*/ 0 h 1905000"/>
              <a:gd name="connsiteX0" fmla="*/ 0 w 3448050"/>
              <a:gd name="connsiteY0" fmla="*/ 1905000 h 1905000"/>
              <a:gd name="connsiteX1" fmla="*/ 3448050 w 3448050"/>
              <a:gd name="connsiteY1" fmla="*/ 0 h 1905000"/>
              <a:gd name="connsiteX2" fmla="*/ 3448050 w 3448050"/>
              <a:gd name="connsiteY2" fmla="*/ 0 h 1905000"/>
              <a:gd name="connsiteX0" fmla="*/ 0 w 3448050"/>
              <a:gd name="connsiteY0" fmla="*/ 2089130 h 2089130"/>
              <a:gd name="connsiteX1" fmla="*/ 3448050 w 3448050"/>
              <a:gd name="connsiteY1" fmla="*/ 184130 h 2089130"/>
              <a:gd name="connsiteX2" fmla="*/ 3448050 w 3448050"/>
              <a:gd name="connsiteY2" fmla="*/ 184130 h 2089130"/>
              <a:gd name="connsiteX0" fmla="*/ 0 w 3448050"/>
              <a:gd name="connsiteY0" fmla="*/ 2209346 h 2209346"/>
              <a:gd name="connsiteX1" fmla="*/ 3448050 w 3448050"/>
              <a:gd name="connsiteY1" fmla="*/ 304346 h 2209346"/>
              <a:gd name="connsiteX2" fmla="*/ 3448050 w 3448050"/>
              <a:gd name="connsiteY2" fmla="*/ 304346 h 2209346"/>
              <a:gd name="connsiteX0" fmla="*/ 0 w 3915810"/>
              <a:gd name="connsiteY0" fmla="*/ 2209346 h 2209346"/>
              <a:gd name="connsiteX1" fmla="*/ 3448050 w 3915810"/>
              <a:gd name="connsiteY1" fmla="*/ 304346 h 2209346"/>
              <a:gd name="connsiteX2" fmla="*/ 3915810 w 3915810"/>
              <a:gd name="connsiteY2" fmla="*/ 375874 h 2209346"/>
              <a:gd name="connsiteX0" fmla="*/ 0 w 3780361"/>
              <a:gd name="connsiteY0" fmla="*/ 2209346 h 2209346"/>
              <a:gd name="connsiteX1" fmla="*/ 3448050 w 3780361"/>
              <a:gd name="connsiteY1" fmla="*/ 304346 h 2209346"/>
              <a:gd name="connsiteX2" fmla="*/ 3780361 w 3780361"/>
              <a:gd name="connsiteY2" fmla="*/ 702026 h 2209346"/>
              <a:gd name="connsiteX0" fmla="*/ 0 w 3780361"/>
              <a:gd name="connsiteY0" fmla="*/ 1507320 h 1507320"/>
              <a:gd name="connsiteX1" fmla="*/ 3780361 w 3780361"/>
              <a:gd name="connsiteY1" fmla="*/ 0 h 1507320"/>
              <a:gd name="connsiteX0" fmla="*/ 0 w 3731649"/>
              <a:gd name="connsiteY0" fmla="*/ 1691494 h 1691494"/>
              <a:gd name="connsiteX1" fmla="*/ 3731649 w 3731649"/>
              <a:gd name="connsiteY1" fmla="*/ 0 h 1691494"/>
              <a:gd name="connsiteX0" fmla="*/ 0 w 3731649"/>
              <a:gd name="connsiteY0" fmla="*/ 1691494 h 1691494"/>
              <a:gd name="connsiteX1" fmla="*/ 1795956 w 3731649"/>
              <a:gd name="connsiteY1" fmla="*/ 873283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3731649 w 3731649"/>
              <a:gd name="connsiteY1" fmla="*/ 0 h 1691494"/>
              <a:gd name="connsiteX0" fmla="*/ 0 w 3731649"/>
              <a:gd name="connsiteY0" fmla="*/ 1691494 h 1691494"/>
              <a:gd name="connsiteX1" fmla="*/ 3731649 w 3731649"/>
              <a:gd name="connsiteY1" fmla="*/ 0 h 1691494"/>
              <a:gd name="connsiteX0" fmla="*/ 0 w 3725709"/>
              <a:gd name="connsiteY0" fmla="*/ 1481446 h 1481446"/>
              <a:gd name="connsiteX1" fmla="*/ 3725709 w 3725709"/>
              <a:gd name="connsiteY1" fmla="*/ 1 h 1481446"/>
            </a:gdLst>
            <a:ahLst/>
            <a:cxnLst>
              <a:cxn ang="0">
                <a:pos x="connsiteX0" y="connsiteY0"/>
              </a:cxn>
              <a:cxn ang="0">
                <a:pos x="connsiteX1" y="connsiteY1"/>
              </a:cxn>
            </a:cxnLst>
            <a:rect l="l" t="t" r="r" b="b"/>
            <a:pathLst>
              <a:path w="3725709" h="1481446">
                <a:moveTo>
                  <a:pt x="0" y="1481446"/>
                </a:moveTo>
                <a:lnTo>
                  <a:pt x="3725709" y="1"/>
                </a:lnTo>
              </a:path>
            </a:pathLst>
          </a:custGeom>
          <a:noFill/>
          <a:ln w="508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82" name="TextBox 81"/>
          <p:cNvSpPr txBox="1"/>
          <p:nvPr/>
        </p:nvSpPr>
        <p:spPr>
          <a:xfrm>
            <a:off x="8706885" y="3999380"/>
            <a:ext cx="293670" cy="200055"/>
          </a:xfrm>
          <a:prstGeom prst="rect">
            <a:avLst/>
          </a:prstGeom>
          <a:noFill/>
        </p:spPr>
        <p:txBody>
          <a:bodyPr wrap="none" rtlCol="0">
            <a:spAutoFit/>
          </a:bodyPr>
          <a:lstStyle/>
          <a:p>
            <a:r>
              <a:rPr lang="en-NZ" sz="700" b="1" dirty="0" smtClean="0">
                <a:latin typeface="Comic Sans MS" pitchFamily="66" charset="0"/>
              </a:rPr>
              <a:t>10</a:t>
            </a:r>
            <a:endParaRPr lang="en-NZ" sz="700" b="1" dirty="0">
              <a:latin typeface="Comic Sans MS" pitchFamily="66" charset="0"/>
            </a:endParaRPr>
          </a:p>
        </p:txBody>
      </p:sp>
      <p:sp>
        <p:nvSpPr>
          <p:cNvPr id="63"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Click 1"/>
          <p:cNvSpPr/>
          <p:nvPr/>
        </p:nvSpPr>
        <p:spPr>
          <a:xfrm>
            <a:off x="8368477"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Click 1"/>
          <p:cNvSpPr/>
          <p:nvPr/>
        </p:nvSpPr>
        <p:spPr>
          <a:xfrm>
            <a:off x="8631287"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ing 1"/>
          <p:cNvSpPr/>
          <p:nvPr/>
        </p:nvSpPr>
        <p:spPr>
          <a:xfrm>
            <a:off x="8886693" y="31628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Click 1"/>
          <p:cNvSpPr/>
          <p:nvPr/>
        </p:nvSpPr>
        <p:spPr>
          <a:xfrm>
            <a:off x="8894259" y="32384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188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heel(1)">
                                      <p:cBhvr>
                                        <p:cTn id="7" dur="500"/>
                                        <p:tgtEl>
                                          <p:spTgt spid="8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1"/>
                                        </p:tgtEl>
                                        <p:attrNameLst>
                                          <p:attrName>style.visibility</p:attrName>
                                        </p:attrNameLst>
                                      </p:cBhvr>
                                      <p:to>
                                        <p:strVal val="visible"/>
                                      </p:to>
                                    </p:set>
                                    <p:animEffect transition="in" filter="wipe(left)">
                                      <p:cBhvr>
                                        <p:cTn id="11" dur="500"/>
                                        <p:tgtEl>
                                          <p:spTgt spid="8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left)">
                                      <p:cBhvr>
                                        <p:cTn id="15" dur="500"/>
                                        <p:tgtEl>
                                          <p:spTgt spid="75"/>
                                        </p:tgtEl>
                                      </p:cBhvr>
                                    </p:animEffect>
                                  </p:childTnLst>
                                </p:cTn>
                              </p:par>
                            </p:childTnLst>
                          </p:cTn>
                        </p:par>
                        <p:par>
                          <p:cTn id="16" fill="hold">
                            <p:stCondLst>
                              <p:cond delay="1500"/>
                            </p:stCondLst>
                            <p:childTnLst>
                              <p:par>
                                <p:cTn id="17" presetID="1" presetClass="exit" presetSubtype="0" fill="hold" grpId="1" nodeType="afterEffect">
                                  <p:stCondLst>
                                    <p:cond delay="0"/>
                                  </p:stCondLst>
                                  <p:childTnLst>
                                    <p:set>
                                      <p:cBhvr>
                                        <p:cTn id="18" dur="1" fill="hold">
                                          <p:stCondLst>
                                            <p:cond delay="0"/>
                                          </p:stCondLst>
                                        </p:cTn>
                                        <p:tgtEl>
                                          <p:spTgt spid="80"/>
                                        </p:tgtEl>
                                        <p:attrNameLst>
                                          <p:attrName>style.visibility</p:attrName>
                                        </p:attrNameLst>
                                      </p:cBhvr>
                                      <p:to>
                                        <p:strVal val="hidden"/>
                                      </p:to>
                                    </p:set>
                                  </p:childTnLst>
                                </p:cTn>
                              </p:par>
                            </p:childTnLst>
                          </p:cTn>
                        </p:par>
                        <p:par>
                          <p:cTn id="19" fill="hold">
                            <p:stCondLst>
                              <p:cond delay="1500"/>
                            </p:stCondLst>
                            <p:childTnLst>
                              <p:par>
                                <p:cTn id="20" presetID="1" presetClass="exit" presetSubtype="0" fill="hold" grpId="1" nodeType="afterEffect">
                                  <p:stCondLst>
                                    <p:cond delay="0"/>
                                  </p:stCondLst>
                                  <p:childTnLst>
                                    <p:set>
                                      <p:cBhvr>
                                        <p:cTn id="21" dur="1" fill="hold">
                                          <p:stCondLst>
                                            <p:cond delay="0"/>
                                          </p:stCondLst>
                                        </p:cTn>
                                        <p:tgtEl>
                                          <p:spTgt spid="81"/>
                                        </p:tgtEl>
                                        <p:attrNameLst>
                                          <p:attrName>style.visibility</p:attrName>
                                        </p:attrNameLst>
                                      </p:cBhvr>
                                      <p:to>
                                        <p:strVal val="hidden"/>
                                      </p:to>
                                    </p:se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wipe(left)">
                                      <p:cBhvr>
                                        <p:cTn id="25" dur="200"/>
                                        <p:tgtEl>
                                          <p:spTgt spid="76"/>
                                        </p:tgtEl>
                                      </p:cBhvr>
                                    </p:animEffect>
                                  </p:childTnLst>
                                </p:cTn>
                              </p:par>
                            </p:childTnLst>
                          </p:cTn>
                        </p:par>
                        <p:par>
                          <p:cTn id="26" fill="hold">
                            <p:stCondLst>
                              <p:cond delay="1700"/>
                            </p:stCondLst>
                            <p:childTnLst>
                              <p:par>
                                <p:cTn id="27" presetID="22" presetClass="entr" presetSubtype="8" fill="hold" grpId="0"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wipe(left)">
                                      <p:cBhvr>
                                        <p:cTn id="29" dur="200"/>
                                        <p:tgtEl>
                                          <p:spTgt spid="77"/>
                                        </p:tgtEl>
                                      </p:cBhvr>
                                    </p:animEffect>
                                  </p:childTnLst>
                                </p:cTn>
                              </p:par>
                            </p:childTnLst>
                          </p:cTn>
                        </p:par>
                        <p:par>
                          <p:cTn id="30" fill="hold">
                            <p:stCondLst>
                              <p:cond delay="1900"/>
                            </p:stCondLst>
                            <p:childTnLst>
                              <p:par>
                                <p:cTn id="31" presetID="22" presetClass="entr" presetSubtype="8" fill="hold" grpId="0" nodeType="after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wipe(left)">
                                      <p:cBhvr>
                                        <p:cTn id="33" dur="200"/>
                                        <p:tgtEl>
                                          <p:spTgt spid="78"/>
                                        </p:tgtEl>
                                      </p:cBhvr>
                                    </p:animEffect>
                                  </p:childTnLst>
                                </p:cTn>
                              </p:par>
                            </p:childTnLst>
                          </p:cTn>
                        </p:par>
                        <p:par>
                          <p:cTn id="34" fill="hold">
                            <p:stCondLst>
                              <p:cond delay="2100"/>
                            </p:stCondLst>
                            <p:childTnLst>
                              <p:par>
                                <p:cTn id="35" presetID="22" presetClass="entr" presetSubtype="8" fill="hold" grpId="0" nodeType="after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wipe(left)">
                                      <p:cBhvr>
                                        <p:cTn id="37" dur="200"/>
                                        <p:tgtEl>
                                          <p:spTgt spid="79"/>
                                        </p:tgtEl>
                                      </p:cBhvr>
                                    </p:animEffect>
                                  </p:childTnLst>
                                </p:cTn>
                              </p:par>
                            </p:childTnLst>
                          </p:cTn>
                        </p:par>
                        <p:par>
                          <p:cTn id="38" fill="hold">
                            <p:stCondLst>
                              <p:cond delay="2300"/>
                            </p:stCondLst>
                            <p:childTnLst>
                              <p:par>
                                <p:cTn id="39" presetID="1" presetClass="entr" presetSubtype="0" fill="hold" grpId="0" nodeType="afterEffect">
                                  <p:stCondLst>
                                    <p:cond delay="0"/>
                                  </p:stCondLst>
                                  <p:childTnLst>
                                    <p:set>
                                      <p:cBhvr>
                                        <p:cTn id="40"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6" grpId="0"/>
      <p:bldP spid="77" grpId="0"/>
      <p:bldP spid="78" grpId="0"/>
      <p:bldP spid="79" grpId="0"/>
      <p:bldP spid="80" grpId="0" animBg="1"/>
      <p:bldP spid="80" grpId="1" animBg="1"/>
      <p:bldP spid="81" grpId="0" animBg="1"/>
      <p:bldP spid="81" grpId="1" animBg="1"/>
      <p:bldP spid="9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4305" y="0"/>
            <a:ext cx="8872511" cy="6858000"/>
          </a:xfrm>
          <a:prstGeom prst="rect">
            <a:avLst/>
          </a:prstGeom>
        </p:spPr>
      </p:pic>
      <p:sp>
        <p:nvSpPr>
          <p:cNvPr id="5" name="TextBox 4"/>
          <p:cNvSpPr txBox="1"/>
          <p:nvPr/>
        </p:nvSpPr>
        <p:spPr>
          <a:xfrm>
            <a:off x="5401873" y="2019068"/>
            <a:ext cx="402674" cy="307777"/>
          </a:xfrm>
          <a:prstGeom prst="rect">
            <a:avLst/>
          </a:prstGeom>
          <a:noFill/>
        </p:spPr>
        <p:txBody>
          <a:bodyPr wrap="none" rtlCol="0">
            <a:spAutoFit/>
          </a:bodyPr>
          <a:lstStyle/>
          <a:p>
            <a:r>
              <a:rPr lang="en-NZ" sz="1400" b="1" dirty="0" smtClean="0">
                <a:latin typeface="Comic Sans MS" pitchFamily="66" charset="0"/>
              </a:rPr>
              <a:t>21</a:t>
            </a:r>
            <a:endParaRPr lang="en-NZ" b="1" dirty="0">
              <a:latin typeface="Comic Sans MS" pitchFamily="66" charset="0"/>
            </a:endParaRPr>
          </a:p>
        </p:txBody>
      </p:sp>
      <p:sp>
        <p:nvSpPr>
          <p:cNvPr id="6" name="TextBox 5"/>
          <p:cNvSpPr txBox="1"/>
          <p:nvPr/>
        </p:nvSpPr>
        <p:spPr>
          <a:xfrm>
            <a:off x="5404672" y="2667140"/>
            <a:ext cx="402674" cy="307777"/>
          </a:xfrm>
          <a:prstGeom prst="rect">
            <a:avLst/>
          </a:prstGeom>
          <a:noFill/>
        </p:spPr>
        <p:txBody>
          <a:bodyPr wrap="none" rtlCol="0">
            <a:spAutoFit/>
          </a:bodyPr>
          <a:lstStyle/>
          <a:p>
            <a:r>
              <a:rPr lang="en-NZ" sz="1400" b="1" dirty="0" smtClean="0">
                <a:latin typeface="Comic Sans MS" pitchFamily="66" charset="0"/>
              </a:rPr>
              <a:t>21</a:t>
            </a:r>
            <a:endParaRPr lang="en-NZ" b="1" dirty="0">
              <a:latin typeface="Comic Sans MS" pitchFamily="66" charset="0"/>
            </a:endParaRPr>
          </a:p>
        </p:txBody>
      </p:sp>
      <p:sp>
        <p:nvSpPr>
          <p:cNvPr id="7" name="TextBox 6"/>
          <p:cNvSpPr txBox="1"/>
          <p:nvPr/>
        </p:nvSpPr>
        <p:spPr>
          <a:xfrm>
            <a:off x="5362764" y="3300098"/>
            <a:ext cx="511679" cy="307777"/>
          </a:xfrm>
          <a:prstGeom prst="rect">
            <a:avLst/>
          </a:prstGeom>
          <a:noFill/>
        </p:spPr>
        <p:txBody>
          <a:bodyPr wrap="none" rtlCol="0">
            <a:spAutoFit/>
          </a:bodyPr>
          <a:lstStyle/>
          <a:p>
            <a:r>
              <a:rPr lang="en-NZ" sz="1400" b="1" dirty="0" smtClean="0">
                <a:latin typeface="Comic Sans MS" pitchFamily="66" charset="0"/>
              </a:rPr>
              <a:t>210</a:t>
            </a:r>
            <a:endParaRPr lang="en-NZ" b="1" dirty="0">
              <a:latin typeface="Comic Sans MS" pitchFamily="66" charset="0"/>
            </a:endParaRPr>
          </a:p>
        </p:txBody>
      </p:sp>
      <p:sp>
        <p:nvSpPr>
          <p:cNvPr id="8" name="TextBox 7"/>
          <p:cNvSpPr txBox="1"/>
          <p:nvPr/>
        </p:nvSpPr>
        <p:spPr>
          <a:xfrm>
            <a:off x="5371581" y="4759864"/>
            <a:ext cx="511679" cy="307777"/>
          </a:xfrm>
          <a:prstGeom prst="rect">
            <a:avLst/>
          </a:prstGeom>
          <a:noFill/>
        </p:spPr>
        <p:txBody>
          <a:bodyPr wrap="none" rtlCol="0">
            <a:spAutoFit/>
          </a:bodyPr>
          <a:lstStyle/>
          <a:p>
            <a:r>
              <a:rPr lang="en-NZ" sz="1400" b="1" dirty="0" smtClean="0">
                <a:latin typeface="Comic Sans MS" pitchFamily="66" charset="0"/>
              </a:rPr>
              <a:t>210</a:t>
            </a:r>
            <a:endParaRPr lang="en-NZ" b="1" dirty="0">
              <a:latin typeface="Comic Sans MS" pitchFamily="66" charset="0"/>
            </a:endParaRPr>
          </a:p>
        </p:txBody>
      </p:sp>
      <p:sp>
        <p:nvSpPr>
          <p:cNvPr id="9" name="TextBox 8"/>
          <p:cNvSpPr txBox="1"/>
          <p:nvPr/>
        </p:nvSpPr>
        <p:spPr>
          <a:xfrm>
            <a:off x="5350169" y="5403471"/>
            <a:ext cx="511679" cy="307777"/>
          </a:xfrm>
          <a:prstGeom prst="rect">
            <a:avLst/>
          </a:prstGeom>
          <a:noFill/>
        </p:spPr>
        <p:txBody>
          <a:bodyPr wrap="none" rtlCol="0">
            <a:spAutoFit/>
          </a:bodyPr>
          <a:lstStyle/>
          <a:p>
            <a:r>
              <a:rPr lang="en-NZ" sz="1400" b="1" dirty="0" smtClean="0">
                <a:latin typeface="Comic Sans MS" pitchFamily="66" charset="0"/>
              </a:rPr>
              <a:t>210</a:t>
            </a:r>
            <a:endParaRPr lang="en-NZ" b="1" dirty="0">
              <a:latin typeface="Comic Sans MS" pitchFamily="66" charset="0"/>
            </a:endParaRPr>
          </a:p>
        </p:txBody>
      </p:sp>
      <p:sp>
        <p:nvSpPr>
          <p:cNvPr id="10" name="TextBox 9"/>
          <p:cNvSpPr txBox="1"/>
          <p:nvPr/>
        </p:nvSpPr>
        <p:spPr>
          <a:xfrm>
            <a:off x="4355976" y="6310971"/>
            <a:ext cx="1037463" cy="307777"/>
          </a:xfrm>
          <a:prstGeom prst="rect">
            <a:avLst/>
          </a:prstGeom>
          <a:noFill/>
        </p:spPr>
        <p:txBody>
          <a:bodyPr wrap="none" rtlCol="0">
            <a:spAutoFit/>
          </a:bodyPr>
          <a:lstStyle/>
          <a:p>
            <a:r>
              <a:rPr lang="en-NZ" sz="1400" b="1" dirty="0" smtClean="0">
                <a:latin typeface="Comic Sans MS" pitchFamily="66" charset="0"/>
              </a:rPr>
              <a:t>Faster Co</a:t>
            </a:r>
            <a:endParaRPr lang="en-NZ" b="1" dirty="0">
              <a:latin typeface="Comic Sans MS" pitchFamily="66" charset="0"/>
            </a:endParaRPr>
          </a:p>
        </p:txBody>
      </p:sp>
      <p:sp>
        <p:nvSpPr>
          <p:cNvPr id="11" name="TextBox 10"/>
          <p:cNvSpPr txBox="1"/>
          <p:nvPr/>
        </p:nvSpPr>
        <p:spPr>
          <a:xfrm>
            <a:off x="6372200" y="6310971"/>
            <a:ext cx="554960" cy="307777"/>
          </a:xfrm>
          <a:prstGeom prst="rect">
            <a:avLst/>
          </a:prstGeom>
          <a:noFill/>
        </p:spPr>
        <p:txBody>
          <a:bodyPr wrap="none" rtlCol="0">
            <a:spAutoFit/>
          </a:bodyPr>
          <a:lstStyle/>
          <a:p>
            <a:r>
              <a:rPr lang="en-NZ" sz="1400" b="1" dirty="0" smtClean="0">
                <a:latin typeface="Comic Sans MS" pitchFamily="66" charset="0"/>
              </a:rPr>
              <a:t>NYC</a:t>
            </a:r>
            <a:endParaRPr lang="en-NZ" b="1" dirty="0">
              <a:latin typeface="Comic Sans MS" pitchFamily="66" charset="0"/>
            </a:endParaRPr>
          </a:p>
        </p:txBody>
      </p:sp>
      <p:sp>
        <p:nvSpPr>
          <p:cNvPr id="12" name="TextBox 11"/>
          <p:cNvSpPr txBox="1"/>
          <p:nvPr/>
        </p:nvSpPr>
        <p:spPr>
          <a:xfrm>
            <a:off x="8007032" y="6320202"/>
            <a:ext cx="720069" cy="276999"/>
          </a:xfrm>
          <a:prstGeom prst="rect">
            <a:avLst/>
          </a:prstGeom>
          <a:noFill/>
        </p:spPr>
        <p:txBody>
          <a:bodyPr wrap="none" rtlCol="0">
            <a:spAutoFit/>
          </a:bodyPr>
          <a:lstStyle/>
          <a:p>
            <a:r>
              <a:rPr lang="en-NZ" sz="1200" b="1" dirty="0" smtClean="0">
                <a:latin typeface="Comic Sans MS" pitchFamily="66" charset="0"/>
              </a:rPr>
              <a:t>3/5/12</a:t>
            </a:r>
            <a:endParaRPr lang="en-NZ" sz="1200" b="1" dirty="0">
              <a:latin typeface="Comic Sans MS" pitchFamily="66" charset="0"/>
            </a:endParaRPr>
          </a:p>
        </p:txBody>
      </p:sp>
      <p:sp>
        <p:nvSpPr>
          <p:cNvPr id="13" name="Oval 12"/>
          <p:cNvSpPr/>
          <p:nvPr/>
        </p:nvSpPr>
        <p:spPr>
          <a:xfrm>
            <a:off x="3044305" y="5461978"/>
            <a:ext cx="2204008" cy="294673"/>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7352" y="879592"/>
            <a:ext cx="9126497" cy="4499139"/>
          </a:xfrm>
          <a:prstGeom prst="rect">
            <a:avLst/>
          </a:prstGeom>
        </p:spPr>
      </p:pic>
      <p:grpSp>
        <p:nvGrpSpPr>
          <p:cNvPr id="15" name="Group 14"/>
          <p:cNvGrpSpPr/>
          <p:nvPr/>
        </p:nvGrpSpPr>
        <p:grpSpPr>
          <a:xfrm>
            <a:off x="626250" y="2257394"/>
            <a:ext cx="742272" cy="1543803"/>
            <a:chOff x="7274137" y="2619810"/>
            <a:chExt cx="742272" cy="1543803"/>
          </a:xfrm>
        </p:grpSpPr>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19" name="Straight Connector 18"/>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sp>
        <p:nvSpPr>
          <p:cNvPr id="21" name="TextBox 20"/>
          <p:cNvSpPr txBox="1"/>
          <p:nvPr/>
        </p:nvSpPr>
        <p:spPr>
          <a:xfrm>
            <a:off x="1114858" y="2580527"/>
            <a:ext cx="239168" cy="200055"/>
          </a:xfrm>
          <a:prstGeom prst="rect">
            <a:avLst/>
          </a:prstGeom>
          <a:noFill/>
        </p:spPr>
        <p:txBody>
          <a:bodyPr wrap="none" rtlCol="0">
            <a:spAutoFit/>
          </a:bodyPr>
          <a:lstStyle/>
          <a:p>
            <a:r>
              <a:rPr lang="en-NZ" sz="700" b="1" dirty="0" smtClean="0">
                <a:latin typeface="Comic Sans MS" pitchFamily="66" charset="0"/>
              </a:rPr>
              <a:t>5</a:t>
            </a:r>
            <a:endParaRPr lang="en-NZ" sz="700" b="1" dirty="0">
              <a:latin typeface="Comic Sans MS" pitchFamily="66" charset="0"/>
            </a:endParaRPr>
          </a:p>
        </p:txBody>
      </p:sp>
      <p:sp>
        <p:nvSpPr>
          <p:cNvPr id="22" name="TextBox 21"/>
          <p:cNvSpPr txBox="1"/>
          <p:nvPr/>
        </p:nvSpPr>
        <p:spPr>
          <a:xfrm>
            <a:off x="1148989" y="3153615"/>
            <a:ext cx="239168" cy="200055"/>
          </a:xfrm>
          <a:prstGeom prst="rect">
            <a:avLst/>
          </a:prstGeom>
          <a:noFill/>
        </p:spPr>
        <p:txBody>
          <a:bodyPr wrap="none" rtlCol="0">
            <a:spAutoFit/>
          </a:bodyPr>
          <a:lstStyle/>
          <a:p>
            <a:r>
              <a:rPr lang="en-NZ" sz="700" b="1" dirty="0" smtClean="0">
                <a:latin typeface="Comic Sans MS" pitchFamily="66" charset="0"/>
              </a:rPr>
              <a:t>6</a:t>
            </a:r>
            <a:endParaRPr lang="en-NZ" sz="700" b="1" dirty="0">
              <a:latin typeface="Comic Sans MS" pitchFamily="66" charset="0"/>
            </a:endParaRPr>
          </a:p>
        </p:txBody>
      </p:sp>
      <p:sp>
        <p:nvSpPr>
          <p:cNvPr id="23" name="TextBox 22"/>
          <p:cNvSpPr txBox="1"/>
          <p:nvPr/>
        </p:nvSpPr>
        <p:spPr>
          <a:xfrm>
            <a:off x="1124383" y="3653911"/>
            <a:ext cx="293670" cy="200055"/>
          </a:xfrm>
          <a:prstGeom prst="rect">
            <a:avLst/>
          </a:prstGeom>
          <a:noFill/>
        </p:spPr>
        <p:txBody>
          <a:bodyPr wrap="none" rtlCol="0">
            <a:spAutoFit/>
          </a:bodyPr>
          <a:lstStyle/>
          <a:p>
            <a:r>
              <a:rPr lang="en-NZ" sz="700" b="1" dirty="0" smtClean="0">
                <a:latin typeface="Comic Sans MS" pitchFamily="66" charset="0"/>
              </a:rPr>
              <a:t>10</a:t>
            </a:r>
            <a:endParaRPr lang="en-NZ" sz="700" b="1" dirty="0">
              <a:latin typeface="Comic Sans MS" pitchFamily="66" charset="0"/>
            </a:endParaRPr>
          </a:p>
        </p:txBody>
      </p:sp>
      <p:sp>
        <p:nvSpPr>
          <p:cNvPr id="24" name="TextBox 23"/>
          <p:cNvSpPr txBox="1"/>
          <p:nvPr/>
        </p:nvSpPr>
        <p:spPr>
          <a:xfrm>
            <a:off x="600820" y="258528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5" name="TextBox 24"/>
          <p:cNvSpPr txBox="1"/>
          <p:nvPr/>
        </p:nvSpPr>
        <p:spPr>
          <a:xfrm>
            <a:off x="935749" y="2585329"/>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26" name="TextBox 25"/>
          <p:cNvSpPr txBox="1"/>
          <p:nvPr/>
        </p:nvSpPr>
        <p:spPr>
          <a:xfrm>
            <a:off x="640248" y="3154067"/>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7" name="TextBox 26"/>
          <p:cNvSpPr txBox="1"/>
          <p:nvPr/>
        </p:nvSpPr>
        <p:spPr>
          <a:xfrm>
            <a:off x="975177" y="3154107"/>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28" name="TextBox 27"/>
          <p:cNvSpPr txBox="1"/>
          <p:nvPr/>
        </p:nvSpPr>
        <p:spPr>
          <a:xfrm>
            <a:off x="636548" y="365216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9" name="TextBox 28"/>
          <p:cNvSpPr txBox="1"/>
          <p:nvPr/>
        </p:nvSpPr>
        <p:spPr>
          <a:xfrm>
            <a:off x="971477" y="3652204"/>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30" name="Oval 29"/>
          <p:cNvSpPr/>
          <p:nvPr/>
        </p:nvSpPr>
        <p:spPr>
          <a:xfrm rot="-5400000">
            <a:off x="536275" y="3062671"/>
            <a:ext cx="1469886" cy="270877"/>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 name="TextBox 3"/>
          <p:cNvSpPr txBox="1"/>
          <p:nvPr/>
        </p:nvSpPr>
        <p:spPr>
          <a:xfrm>
            <a:off x="1632542" y="1485649"/>
            <a:ext cx="1355282" cy="830997"/>
          </a:xfrm>
          <a:prstGeom prst="rect">
            <a:avLst/>
          </a:prstGeom>
          <a:noFill/>
        </p:spPr>
        <p:txBody>
          <a:bodyPr wrap="square" rtlCol="0">
            <a:spAutoFit/>
          </a:bodyPr>
          <a:lstStyle/>
          <a:p>
            <a:pPr algn="ctr"/>
            <a:r>
              <a:rPr lang="en-US" sz="1200" dirty="0" smtClean="0">
                <a:solidFill>
                  <a:schemeClr val="bg1"/>
                </a:solidFill>
              </a:rPr>
              <a:t>Add up subscribers from items deployed in the billing cycle</a:t>
            </a:r>
            <a:endParaRPr lang="en-US" sz="1200" dirty="0">
              <a:solidFill>
                <a:schemeClr val="bg1"/>
              </a:solidFill>
            </a:endParaRPr>
          </a:p>
        </p:txBody>
      </p:sp>
      <p:sp>
        <p:nvSpPr>
          <p:cNvPr id="31" name="TextBox 30"/>
          <p:cNvSpPr txBox="1"/>
          <p:nvPr/>
        </p:nvSpPr>
        <p:spPr>
          <a:xfrm>
            <a:off x="1763688" y="2505492"/>
            <a:ext cx="1007054" cy="276999"/>
          </a:xfrm>
          <a:prstGeom prst="rect">
            <a:avLst/>
          </a:prstGeom>
          <a:noFill/>
        </p:spPr>
        <p:txBody>
          <a:bodyPr wrap="square" rtlCol="0">
            <a:spAutoFit/>
          </a:bodyPr>
          <a:lstStyle/>
          <a:p>
            <a:pPr algn="ctr"/>
            <a:r>
              <a:rPr lang="en-US" sz="1200" dirty="0" smtClean="0">
                <a:solidFill>
                  <a:schemeClr val="bg1"/>
                </a:solidFill>
              </a:rPr>
              <a:t>5</a:t>
            </a:r>
            <a:endParaRPr lang="en-US" sz="1200" dirty="0">
              <a:solidFill>
                <a:schemeClr val="bg1"/>
              </a:solidFill>
            </a:endParaRPr>
          </a:p>
        </p:txBody>
      </p:sp>
      <p:sp>
        <p:nvSpPr>
          <p:cNvPr id="32" name="TextBox 31"/>
          <p:cNvSpPr txBox="1"/>
          <p:nvPr/>
        </p:nvSpPr>
        <p:spPr>
          <a:xfrm>
            <a:off x="1764746" y="2788415"/>
            <a:ext cx="1007054" cy="276999"/>
          </a:xfrm>
          <a:prstGeom prst="rect">
            <a:avLst/>
          </a:prstGeom>
          <a:noFill/>
        </p:spPr>
        <p:txBody>
          <a:bodyPr wrap="square" rtlCol="0">
            <a:spAutoFit/>
          </a:bodyPr>
          <a:lstStyle/>
          <a:p>
            <a:pPr algn="ctr"/>
            <a:r>
              <a:rPr lang="en-US" sz="1200" dirty="0" smtClean="0">
                <a:solidFill>
                  <a:schemeClr val="bg1"/>
                </a:solidFill>
              </a:rPr>
              <a:t>+</a:t>
            </a:r>
            <a:endParaRPr lang="en-US" sz="1200" dirty="0">
              <a:solidFill>
                <a:schemeClr val="bg1"/>
              </a:solidFill>
            </a:endParaRPr>
          </a:p>
        </p:txBody>
      </p:sp>
      <p:sp>
        <p:nvSpPr>
          <p:cNvPr id="33" name="TextBox 32"/>
          <p:cNvSpPr txBox="1"/>
          <p:nvPr/>
        </p:nvSpPr>
        <p:spPr>
          <a:xfrm>
            <a:off x="1758256" y="3115142"/>
            <a:ext cx="1007054" cy="276999"/>
          </a:xfrm>
          <a:prstGeom prst="rect">
            <a:avLst/>
          </a:prstGeom>
          <a:noFill/>
        </p:spPr>
        <p:txBody>
          <a:bodyPr wrap="square" rtlCol="0">
            <a:spAutoFit/>
          </a:bodyPr>
          <a:lstStyle/>
          <a:p>
            <a:pPr algn="ctr"/>
            <a:r>
              <a:rPr lang="en-US" sz="1200" dirty="0" smtClean="0">
                <a:solidFill>
                  <a:schemeClr val="bg1"/>
                </a:solidFill>
              </a:rPr>
              <a:t>6</a:t>
            </a:r>
            <a:endParaRPr lang="en-US" sz="1200" dirty="0">
              <a:solidFill>
                <a:schemeClr val="bg1"/>
              </a:solidFill>
            </a:endParaRPr>
          </a:p>
        </p:txBody>
      </p:sp>
      <p:sp>
        <p:nvSpPr>
          <p:cNvPr id="34" name="TextBox 33"/>
          <p:cNvSpPr txBox="1"/>
          <p:nvPr/>
        </p:nvSpPr>
        <p:spPr>
          <a:xfrm>
            <a:off x="1758256" y="3353670"/>
            <a:ext cx="1007054" cy="276999"/>
          </a:xfrm>
          <a:prstGeom prst="rect">
            <a:avLst/>
          </a:prstGeom>
          <a:noFill/>
        </p:spPr>
        <p:txBody>
          <a:bodyPr wrap="square" rtlCol="0">
            <a:spAutoFit/>
          </a:bodyPr>
          <a:lstStyle/>
          <a:p>
            <a:pPr algn="ctr"/>
            <a:r>
              <a:rPr lang="en-US" sz="1200" dirty="0" smtClean="0">
                <a:solidFill>
                  <a:schemeClr val="bg1"/>
                </a:solidFill>
              </a:rPr>
              <a:t>+</a:t>
            </a:r>
            <a:endParaRPr lang="en-US" sz="1200" dirty="0">
              <a:solidFill>
                <a:schemeClr val="bg1"/>
              </a:solidFill>
            </a:endParaRPr>
          </a:p>
        </p:txBody>
      </p:sp>
      <p:sp>
        <p:nvSpPr>
          <p:cNvPr id="35" name="TextBox 34"/>
          <p:cNvSpPr txBox="1"/>
          <p:nvPr/>
        </p:nvSpPr>
        <p:spPr>
          <a:xfrm>
            <a:off x="1758256" y="3601140"/>
            <a:ext cx="1007054" cy="276999"/>
          </a:xfrm>
          <a:prstGeom prst="rect">
            <a:avLst/>
          </a:prstGeom>
          <a:noFill/>
        </p:spPr>
        <p:txBody>
          <a:bodyPr wrap="square" rtlCol="0">
            <a:spAutoFit/>
          </a:bodyPr>
          <a:lstStyle/>
          <a:p>
            <a:pPr algn="ctr"/>
            <a:r>
              <a:rPr lang="en-US" sz="1200" dirty="0" smtClean="0">
                <a:solidFill>
                  <a:schemeClr val="bg1"/>
                </a:solidFill>
              </a:rPr>
              <a:t>10</a:t>
            </a:r>
            <a:endParaRPr lang="en-US" sz="1200" dirty="0">
              <a:solidFill>
                <a:schemeClr val="bg1"/>
              </a:solidFill>
            </a:endParaRPr>
          </a:p>
        </p:txBody>
      </p:sp>
      <p:sp>
        <p:nvSpPr>
          <p:cNvPr id="36" name="TextBox 35"/>
          <p:cNvSpPr txBox="1"/>
          <p:nvPr/>
        </p:nvSpPr>
        <p:spPr>
          <a:xfrm>
            <a:off x="1758256" y="3713719"/>
            <a:ext cx="1007054" cy="276999"/>
          </a:xfrm>
          <a:prstGeom prst="rect">
            <a:avLst/>
          </a:prstGeom>
          <a:noFill/>
        </p:spPr>
        <p:txBody>
          <a:bodyPr wrap="square" rtlCol="0">
            <a:spAutoFit/>
          </a:bodyPr>
          <a:lstStyle/>
          <a:p>
            <a:pPr algn="ctr"/>
            <a:r>
              <a:rPr lang="en-US" sz="1200" dirty="0" smtClean="0">
                <a:solidFill>
                  <a:schemeClr val="bg1"/>
                </a:solidFill>
              </a:rPr>
              <a:t>___</a:t>
            </a:r>
            <a:endParaRPr lang="en-US" sz="1200" dirty="0">
              <a:solidFill>
                <a:schemeClr val="bg1"/>
              </a:solidFill>
            </a:endParaRPr>
          </a:p>
        </p:txBody>
      </p:sp>
      <p:sp>
        <p:nvSpPr>
          <p:cNvPr id="37" name="TextBox 36"/>
          <p:cNvSpPr txBox="1"/>
          <p:nvPr/>
        </p:nvSpPr>
        <p:spPr>
          <a:xfrm>
            <a:off x="1758256" y="3982657"/>
            <a:ext cx="1007054" cy="276999"/>
          </a:xfrm>
          <a:prstGeom prst="rect">
            <a:avLst/>
          </a:prstGeom>
          <a:noFill/>
        </p:spPr>
        <p:txBody>
          <a:bodyPr wrap="square" rtlCol="0">
            <a:spAutoFit/>
          </a:bodyPr>
          <a:lstStyle/>
          <a:p>
            <a:pPr algn="ctr"/>
            <a:r>
              <a:rPr lang="en-US" sz="1200" dirty="0" smtClean="0">
                <a:solidFill>
                  <a:schemeClr val="bg1"/>
                </a:solidFill>
              </a:rPr>
              <a:t>21</a:t>
            </a:r>
            <a:endParaRPr lang="en-US" sz="1200" dirty="0">
              <a:solidFill>
                <a:schemeClr val="bg1"/>
              </a:solidFill>
            </a:endParaRPr>
          </a:p>
        </p:txBody>
      </p:sp>
      <p:sp>
        <p:nvSpPr>
          <p:cNvPr id="38" name="Oval 37"/>
          <p:cNvSpPr/>
          <p:nvPr/>
        </p:nvSpPr>
        <p:spPr>
          <a:xfrm>
            <a:off x="5123885" y="2505491"/>
            <a:ext cx="731290" cy="179865"/>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9" name="Oval 38"/>
          <p:cNvSpPr/>
          <p:nvPr/>
        </p:nvSpPr>
        <p:spPr>
          <a:xfrm>
            <a:off x="5124532" y="3149287"/>
            <a:ext cx="731290" cy="179865"/>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0" name="Oval 39"/>
          <p:cNvSpPr/>
          <p:nvPr/>
        </p:nvSpPr>
        <p:spPr>
          <a:xfrm>
            <a:off x="5130882" y="4609787"/>
            <a:ext cx="731290" cy="179865"/>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1" name="Oval 40"/>
          <p:cNvSpPr/>
          <p:nvPr/>
        </p:nvSpPr>
        <p:spPr>
          <a:xfrm>
            <a:off x="5143582" y="5244787"/>
            <a:ext cx="731290" cy="179865"/>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2" name="Oval 41"/>
          <p:cNvSpPr/>
          <p:nvPr/>
        </p:nvSpPr>
        <p:spPr>
          <a:xfrm>
            <a:off x="1996940" y="3802781"/>
            <a:ext cx="529685" cy="576064"/>
          </a:xfrm>
          <a:prstGeom prst="ellipse">
            <a:avLst/>
          </a:prstGeom>
          <a:solidFill>
            <a:srgbClr val="FF0000">
              <a:alpha val="10000"/>
            </a:srgb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Freeform 42"/>
          <p:cNvSpPr/>
          <p:nvPr/>
        </p:nvSpPr>
        <p:spPr>
          <a:xfrm rot="1598557">
            <a:off x="3084580" y="1626258"/>
            <a:ext cx="1750905" cy="2903097"/>
          </a:xfrm>
          <a:custGeom>
            <a:avLst/>
            <a:gdLst>
              <a:gd name="connsiteX0" fmla="*/ 0 w 3448050"/>
              <a:gd name="connsiteY0" fmla="*/ 1905000 h 1905000"/>
              <a:gd name="connsiteX1" fmla="*/ 3448050 w 3448050"/>
              <a:gd name="connsiteY1" fmla="*/ 0 h 1905000"/>
              <a:gd name="connsiteX2" fmla="*/ 3448050 w 3448050"/>
              <a:gd name="connsiteY2" fmla="*/ 0 h 1905000"/>
              <a:gd name="connsiteX0" fmla="*/ 0 w 3448050"/>
              <a:gd name="connsiteY0" fmla="*/ 1905000 h 1905000"/>
              <a:gd name="connsiteX1" fmla="*/ 3448050 w 3448050"/>
              <a:gd name="connsiteY1" fmla="*/ 0 h 1905000"/>
              <a:gd name="connsiteX2" fmla="*/ 3448050 w 3448050"/>
              <a:gd name="connsiteY2" fmla="*/ 0 h 1905000"/>
              <a:gd name="connsiteX0" fmla="*/ 0 w 3448050"/>
              <a:gd name="connsiteY0" fmla="*/ 2089130 h 2089130"/>
              <a:gd name="connsiteX1" fmla="*/ 3448050 w 3448050"/>
              <a:gd name="connsiteY1" fmla="*/ 184130 h 2089130"/>
              <a:gd name="connsiteX2" fmla="*/ 3448050 w 3448050"/>
              <a:gd name="connsiteY2" fmla="*/ 184130 h 2089130"/>
              <a:gd name="connsiteX0" fmla="*/ 0 w 3448050"/>
              <a:gd name="connsiteY0" fmla="*/ 2209346 h 2209346"/>
              <a:gd name="connsiteX1" fmla="*/ 3448050 w 3448050"/>
              <a:gd name="connsiteY1" fmla="*/ 304346 h 2209346"/>
              <a:gd name="connsiteX2" fmla="*/ 3448050 w 3448050"/>
              <a:gd name="connsiteY2" fmla="*/ 304346 h 2209346"/>
              <a:gd name="connsiteX0" fmla="*/ 0 w 3915810"/>
              <a:gd name="connsiteY0" fmla="*/ 2209346 h 2209346"/>
              <a:gd name="connsiteX1" fmla="*/ 3448050 w 3915810"/>
              <a:gd name="connsiteY1" fmla="*/ 304346 h 2209346"/>
              <a:gd name="connsiteX2" fmla="*/ 3915810 w 3915810"/>
              <a:gd name="connsiteY2" fmla="*/ 375874 h 2209346"/>
              <a:gd name="connsiteX0" fmla="*/ 0 w 3780361"/>
              <a:gd name="connsiteY0" fmla="*/ 2209346 h 2209346"/>
              <a:gd name="connsiteX1" fmla="*/ 3448050 w 3780361"/>
              <a:gd name="connsiteY1" fmla="*/ 304346 h 2209346"/>
              <a:gd name="connsiteX2" fmla="*/ 3780361 w 3780361"/>
              <a:gd name="connsiteY2" fmla="*/ 702026 h 2209346"/>
              <a:gd name="connsiteX0" fmla="*/ 0 w 3780361"/>
              <a:gd name="connsiteY0" fmla="*/ 1507320 h 1507320"/>
              <a:gd name="connsiteX1" fmla="*/ 3780361 w 3780361"/>
              <a:gd name="connsiteY1" fmla="*/ 0 h 1507320"/>
              <a:gd name="connsiteX0" fmla="*/ 0 w 3731649"/>
              <a:gd name="connsiteY0" fmla="*/ 1691494 h 1691494"/>
              <a:gd name="connsiteX1" fmla="*/ 3731649 w 3731649"/>
              <a:gd name="connsiteY1" fmla="*/ 0 h 1691494"/>
              <a:gd name="connsiteX0" fmla="*/ 0 w 3731649"/>
              <a:gd name="connsiteY0" fmla="*/ 1691494 h 1691494"/>
              <a:gd name="connsiteX1" fmla="*/ 1795956 w 3731649"/>
              <a:gd name="connsiteY1" fmla="*/ 873283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1771443 w 3731649"/>
              <a:gd name="connsiteY1" fmla="*/ 534731 h 1691494"/>
              <a:gd name="connsiteX2" fmla="*/ 3731649 w 3731649"/>
              <a:gd name="connsiteY2" fmla="*/ 0 h 1691494"/>
              <a:gd name="connsiteX0" fmla="*/ 0 w 3731649"/>
              <a:gd name="connsiteY0" fmla="*/ 1691494 h 1691494"/>
              <a:gd name="connsiteX1" fmla="*/ 3731649 w 3731649"/>
              <a:gd name="connsiteY1" fmla="*/ 0 h 1691494"/>
              <a:gd name="connsiteX0" fmla="*/ 0 w 3731649"/>
              <a:gd name="connsiteY0" fmla="*/ 1691494 h 1691494"/>
              <a:gd name="connsiteX1" fmla="*/ 3731649 w 3731649"/>
              <a:gd name="connsiteY1" fmla="*/ 0 h 1691494"/>
              <a:gd name="connsiteX0" fmla="*/ 0 w 3725709"/>
              <a:gd name="connsiteY0" fmla="*/ 1481446 h 1481446"/>
              <a:gd name="connsiteX1" fmla="*/ 3725709 w 3725709"/>
              <a:gd name="connsiteY1" fmla="*/ 1 h 1481446"/>
            </a:gdLst>
            <a:ahLst/>
            <a:cxnLst>
              <a:cxn ang="0">
                <a:pos x="connsiteX0" y="connsiteY0"/>
              </a:cxn>
              <a:cxn ang="0">
                <a:pos x="connsiteX1" y="connsiteY1"/>
              </a:cxn>
            </a:cxnLst>
            <a:rect l="l" t="t" r="r" b="b"/>
            <a:pathLst>
              <a:path w="3725709" h="1481446">
                <a:moveTo>
                  <a:pt x="0" y="1481446"/>
                </a:moveTo>
                <a:lnTo>
                  <a:pt x="3725709" y="1"/>
                </a:lnTo>
              </a:path>
            </a:pathLst>
          </a:custGeom>
          <a:noFill/>
          <a:ln w="50800">
            <a:solidFill>
              <a:srgbClr val="FF0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75" name="Rounded Rectangle 74"/>
          <p:cNvSpPr/>
          <p:nvPr/>
        </p:nvSpPr>
        <p:spPr>
          <a:xfrm>
            <a:off x="7092280" y="-387424"/>
            <a:ext cx="2592288" cy="936104"/>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ing 1"/>
          <p:cNvSpPr/>
          <p:nvPr/>
        </p:nvSpPr>
        <p:spPr>
          <a:xfrm>
            <a:off x="7308304"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Click 1"/>
          <p:cNvSpPr/>
          <p:nvPr/>
        </p:nvSpPr>
        <p:spPr>
          <a:xfrm>
            <a:off x="7315870"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8" name="Ring 1"/>
          <p:cNvSpPr/>
          <p:nvPr/>
        </p:nvSpPr>
        <p:spPr>
          <a:xfrm>
            <a:off x="7571114"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Click 1"/>
          <p:cNvSpPr/>
          <p:nvPr/>
        </p:nvSpPr>
        <p:spPr>
          <a:xfrm>
            <a:off x="7578680"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Ring 1"/>
          <p:cNvSpPr/>
          <p:nvPr/>
        </p:nvSpPr>
        <p:spPr>
          <a:xfrm>
            <a:off x="7833867"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Click 1"/>
          <p:cNvSpPr/>
          <p:nvPr/>
        </p:nvSpPr>
        <p:spPr>
          <a:xfrm>
            <a:off x="7841433"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ing 1"/>
          <p:cNvSpPr/>
          <p:nvPr/>
        </p:nvSpPr>
        <p:spPr>
          <a:xfrm>
            <a:off x="8100512"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Click 1"/>
          <p:cNvSpPr/>
          <p:nvPr/>
        </p:nvSpPr>
        <p:spPr>
          <a:xfrm>
            <a:off x="8108078"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Ring 1"/>
          <p:cNvSpPr/>
          <p:nvPr/>
        </p:nvSpPr>
        <p:spPr>
          <a:xfrm>
            <a:off x="8363265"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Click 1"/>
          <p:cNvSpPr/>
          <p:nvPr/>
        </p:nvSpPr>
        <p:spPr>
          <a:xfrm>
            <a:off x="8370831"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586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30"/>
                                        </p:tgtEl>
                                        <p:attrNameLst>
                                          <p:attrName>style.visibility</p:attrName>
                                        </p:attrNameLst>
                                      </p:cBhvr>
                                      <p:to>
                                        <p:strVal val="visible"/>
                                      </p:to>
                                    </p:set>
                                    <p:animEffect transition="in" filter="wedge">
                                      <p:cBhvr>
                                        <p:cTn id="7" dur="200"/>
                                        <p:tgtEl>
                                          <p:spTgt spid="30"/>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200"/>
                                        <p:tgtEl>
                                          <p:spTgt spid="31"/>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200"/>
                                        <p:tgtEl>
                                          <p:spTgt spid="32"/>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200"/>
                                        <p:tgtEl>
                                          <p:spTgt spid="33"/>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200"/>
                                        <p:tgtEl>
                                          <p:spTgt spid="34"/>
                                        </p:tgtEl>
                                      </p:cBhvr>
                                    </p:animEffect>
                                  </p:childTnLst>
                                </p:cTn>
                              </p:par>
                            </p:childTnLst>
                          </p:cTn>
                        </p:par>
                        <p:par>
                          <p:cTn id="24" fill="hold">
                            <p:stCondLst>
                              <p:cond delay="1200"/>
                            </p:stCondLst>
                            <p:childTnLst>
                              <p:par>
                                <p:cTn id="25" presetID="2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200"/>
                                        <p:tgtEl>
                                          <p:spTgt spid="35"/>
                                        </p:tgtEl>
                                      </p:cBhvr>
                                    </p:animEffect>
                                  </p:childTnLst>
                                </p:cTn>
                              </p:par>
                            </p:childTnLst>
                          </p:cTn>
                        </p:par>
                        <p:par>
                          <p:cTn id="28" fill="hold">
                            <p:stCondLst>
                              <p:cond delay="1400"/>
                            </p:stCondLst>
                            <p:childTnLst>
                              <p:par>
                                <p:cTn id="29" presetID="22" presetClass="entr" presetSubtype="8"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200"/>
                                        <p:tgtEl>
                                          <p:spTgt spid="36"/>
                                        </p:tgtEl>
                                      </p:cBhvr>
                                    </p:animEffect>
                                  </p:childTnLst>
                                </p:cTn>
                              </p:par>
                            </p:childTnLst>
                          </p:cTn>
                        </p:par>
                        <p:par>
                          <p:cTn id="32" fill="hold">
                            <p:stCondLst>
                              <p:cond delay="1600"/>
                            </p:stCondLst>
                            <p:childTnLst>
                              <p:par>
                                <p:cTn id="33" presetID="22" presetClass="entr" presetSubtype="8"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200"/>
                                        <p:tgtEl>
                                          <p:spTgt spid="37"/>
                                        </p:tgtEl>
                                      </p:cBhvr>
                                    </p:animEffect>
                                  </p:childTnLst>
                                </p:cTn>
                              </p:par>
                            </p:childTnLst>
                          </p:cTn>
                        </p:par>
                        <p:par>
                          <p:cTn id="36" fill="hold">
                            <p:stCondLst>
                              <p:cond delay="1800"/>
                            </p:stCondLst>
                            <p:childTnLst>
                              <p:par>
                                <p:cTn id="37" presetID="1" presetClass="entr" presetSubtype="0" fill="hold" grpId="0" nodeType="after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1" presetClass="entr" presetSubtype="1"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heel(1)">
                                      <p:cBhvr>
                                        <p:cTn id="43" dur="500"/>
                                        <p:tgtEl>
                                          <p:spTgt spid="42"/>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200"/>
                                        <p:tgtEl>
                                          <p:spTgt spid="5"/>
                                        </p:tgtEl>
                                      </p:cBhvr>
                                    </p:animEffect>
                                  </p:childTnLst>
                                </p:cTn>
                              </p:par>
                            </p:childTnLst>
                          </p:cTn>
                        </p:par>
                        <p:par>
                          <p:cTn id="52" fill="hold">
                            <p:stCondLst>
                              <p:cond delay="1200"/>
                            </p:stCondLst>
                            <p:childTnLst>
                              <p:par>
                                <p:cTn id="53" presetID="1" presetClass="exit" presetSubtype="0" fill="hold" grpId="1" nodeType="afterEffect">
                                  <p:stCondLst>
                                    <p:cond delay="0"/>
                                  </p:stCondLst>
                                  <p:childTnLst>
                                    <p:set>
                                      <p:cBhvr>
                                        <p:cTn id="54" dur="1" fill="hold">
                                          <p:stCondLst>
                                            <p:cond delay="0"/>
                                          </p:stCondLst>
                                        </p:cTn>
                                        <p:tgtEl>
                                          <p:spTgt spid="42"/>
                                        </p:tgtEl>
                                        <p:attrNameLst>
                                          <p:attrName>style.visibility</p:attrName>
                                        </p:attrNameLst>
                                      </p:cBhvr>
                                      <p:to>
                                        <p:strVal val="hidden"/>
                                      </p:to>
                                    </p:set>
                                  </p:childTnLst>
                                </p:cTn>
                              </p:par>
                              <p:par>
                                <p:cTn id="55" presetID="1" presetClass="exit" presetSubtype="0" fill="hold" grpId="1" nodeType="withEffect">
                                  <p:stCondLst>
                                    <p:cond delay="0"/>
                                  </p:stCondLst>
                                  <p:childTnLst>
                                    <p:set>
                                      <p:cBhvr>
                                        <p:cTn id="56" dur="1" fill="hold">
                                          <p:stCondLst>
                                            <p:cond delay="0"/>
                                          </p:stCondLst>
                                        </p:cTn>
                                        <p:tgtEl>
                                          <p:spTgt spid="43"/>
                                        </p:tgtEl>
                                        <p:attrNameLst>
                                          <p:attrName>style.visibility</p:attrName>
                                        </p:attrNameLst>
                                      </p:cBhvr>
                                      <p:to>
                                        <p:strVal val="hidden"/>
                                      </p:to>
                                    </p:set>
                                  </p:childTnLst>
                                </p:cTn>
                              </p:par>
                            </p:childTnLst>
                          </p:cTn>
                        </p:par>
                        <p:par>
                          <p:cTn id="57" fill="hold">
                            <p:stCondLst>
                              <p:cond delay="1200"/>
                            </p:stCondLst>
                            <p:childTnLst>
                              <p:par>
                                <p:cTn id="58" presetID="1" presetClass="entr" presetSubtype="0" fill="hold" grpId="0" nodeType="afterEffect">
                                  <p:stCondLst>
                                    <p:cond delay="0"/>
                                  </p:stCondLst>
                                  <p:childTnLst>
                                    <p:set>
                                      <p:cBhvr>
                                        <p:cTn id="59" dur="1" fill="hold">
                                          <p:stCondLst>
                                            <p:cond delay="0"/>
                                          </p:stCondLst>
                                        </p:cTn>
                                        <p:tgtEl>
                                          <p:spTgt spid="7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0" presetClass="entr" presetSubtype="0" fill="hold" grpId="0" nodeType="click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edge">
                                      <p:cBhvr>
                                        <p:cTn id="64" dur="200"/>
                                        <p:tgtEl>
                                          <p:spTgt spid="38"/>
                                        </p:tgtEl>
                                      </p:cBhvr>
                                    </p:animEffect>
                                  </p:childTnLst>
                                </p:cTn>
                              </p:par>
                            </p:childTnLst>
                          </p:cTn>
                        </p:par>
                        <p:par>
                          <p:cTn id="65" fill="hold">
                            <p:stCondLst>
                              <p:cond delay="200"/>
                            </p:stCondLst>
                            <p:childTnLst>
                              <p:par>
                                <p:cTn id="66" presetID="20" presetClass="exit" presetSubtype="0" fill="hold" grpId="1" nodeType="afterEffect">
                                  <p:stCondLst>
                                    <p:cond delay="0"/>
                                  </p:stCondLst>
                                  <p:childTnLst>
                                    <p:animEffect transition="out" filter="wedge">
                                      <p:cBhvr>
                                        <p:cTn id="67" dur="200"/>
                                        <p:tgtEl>
                                          <p:spTgt spid="38"/>
                                        </p:tgtEl>
                                      </p:cBhvr>
                                    </p:animEffect>
                                    <p:set>
                                      <p:cBhvr>
                                        <p:cTn id="68" dur="1" fill="hold">
                                          <p:stCondLst>
                                            <p:cond delay="199"/>
                                          </p:stCondLst>
                                        </p:cTn>
                                        <p:tgtEl>
                                          <p:spTgt spid="38"/>
                                        </p:tgtEl>
                                        <p:attrNameLst>
                                          <p:attrName>style.visibility</p:attrName>
                                        </p:attrNameLst>
                                      </p:cBhvr>
                                      <p:to>
                                        <p:strVal val="hidden"/>
                                      </p:to>
                                    </p:set>
                                  </p:childTnLst>
                                </p:cTn>
                              </p:par>
                            </p:childTnLst>
                          </p:cTn>
                        </p:par>
                        <p:par>
                          <p:cTn id="69" fill="hold">
                            <p:stCondLst>
                              <p:cond delay="400"/>
                            </p:stCondLst>
                            <p:childTnLst>
                              <p:par>
                                <p:cTn id="70" presetID="22" presetClass="entr" presetSubtype="8" fill="hold" grpId="0" nodeType="after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wipe(left)">
                                      <p:cBhvr>
                                        <p:cTn id="72" dur="200"/>
                                        <p:tgtEl>
                                          <p:spTgt spid="6"/>
                                        </p:tgtEl>
                                      </p:cBhvr>
                                    </p:animEffect>
                                  </p:childTnLst>
                                </p:cTn>
                              </p:par>
                            </p:childTnLst>
                          </p:cTn>
                        </p:par>
                        <p:par>
                          <p:cTn id="73" fill="hold">
                            <p:stCondLst>
                              <p:cond delay="600"/>
                            </p:stCondLst>
                            <p:childTnLst>
                              <p:par>
                                <p:cTn id="74" presetID="1" presetClass="entr" presetSubtype="0" fill="hold" grpId="0" nodeType="afterEffect">
                                  <p:stCondLst>
                                    <p:cond delay="0"/>
                                  </p:stCondLst>
                                  <p:childTnLst>
                                    <p:set>
                                      <p:cBhvr>
                                        <p:cTn id="75" dur="1" fill="hold">
                                          <p:stCondLst>
                                            <p:cond delay="0"/>
                                          </p:stCondLst>
                                        </p:cTn>
                                        <p:tgtEl>
                                          <p:spTgt spid="81"/>
                                        </p:tgtEl>
                                        <p:attrNameLst>
                                          <p:attrName>style.visibility</p:attrName>
                                        </p:attrNameLst>
                                      </p:cBhvr>
                                      <p:to>
                                        <p:strVal val="visible"/>
                                      </p:to>
                                    </p:set>
                                  </p:childTnLst>
                                </p:cTn>
                              </p:par>
                            </p:childTnLst>
                          </p:cTn>
                        </p:par>
                      </p:childTnLst>
                    </p:cTn>
                  </p:par>
                  <p:par>
                    <p:cTn id="76" fill="hold">
                      <p:stCondLst>
                        <p:cond delay="indefinite"/>
                      </p:stCondLst>
                      <p:childTnLst>
                        <p:par>
                          <p:cTn id="77" fill="hold">
                            <p:stCondLst>
                              <p:cond delay="0"/>
                            </p:stCondLst>
                            <p:childTnLst>
                              <p:par>
                                <p:cTn id="78" presetID="20" presetClass="entr" presetSubtype="0" fill="hold" grpId="0" nodeType="click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wedge">
                                      <p:cBhvr>
                                        <p:cTn id="80" dur="200"/>
                                        <p:tgtEl>
                                          <p:spTgt spid="39"/>
                                        </p:tgtEl>
                                      </p:cBhvr>
                                    </p:animEffect>
                                  </p:childTnLst>
                                </p:cTn>
                              </p:par>
                            </p:childTnLst>
                          </p:cTn>
                        </p:par>
                        <p:par>
                          <p:cTn id="81" fill="hold">
                            <p:stCondLst>
                              <p:cond delay="200"/>
                            </p:stCondLst>
                            <p:childTnLst>
                              <p:par>
                                <p:cTn id="82" presetID="20" presetClass="exit" presetSubtype="0" fill="hold" grpId="1" nodeType="afterEffect">
                                  <p:stCondLst>
                                    <p:cond delay="0"/>
                                  </p:stCondLst>
                                  <p:childTnLst>
                                    <p:animEffect transition="out" filter="wedge">
                                      <p:cBhvr>
                                        <p:cTn id="83" dur="200"/>
                                        <p:tgtEl>
                                          <p:spTgt spid="39"/>
                                        </p:tgtEl>
                                      </p:cBhvr>
                                    </p:animEffect>
                                    <p:set>
                                      <p:cBhvr>
                                        <p:cTn id="84" dur="1" fill="hold">
                                          <p:stCondLst>
                                            <p:cond delay="199"/>
                                          </p:stCondLst>
                                        </p:cTn>
                                        <p:tgtEl>
                                          <p:spTgt spid="39"/>
                                        </p:tgtEl>
                                        <p:attrNameLst>
                                          <p:attrName>style.visibility</p:attrName>
                                        </p:attrNameLst>
                                      </p:cBhvr>
                                      <p:to>
                                        <p:strVal val="hidden"/>
                                      </p:to>
                                    </p:set>
                                  </p:childTnLst>
                                </p:cTn>
                              </p:par>
                            </p:childTnLst>
                          </p:cTn>
                        </p:par>
                        <p:par>
                          <p:cTn id="85" fill="hold">
                            <p:stCondLst>
                              <p:cond delay="400"/>
                            </p:stCondLst>
                            <p:childTnLst>
                              <p:par>
                                <p:cTn id="86" presetID="22" presetClass="entr" presetSubtype="8" fill="hold" grpId="0"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ipe(left)">
                                      <p:cBhvr>
                                        <p:cTn id="88" dur="200"/>
                                        <p:tgtEl>
                                          <p:spTgt spid="7"/>
                                        </p:tgtEl>
                                      </p:cBhvr>
                                    </p:animEffect>
                                  </p:childTnLst>
                                </p:cTn>
                              </p:par>
                            </p:childTnLst>
                          </p:cTn>
                        </p:par>
                        <p:par>
                          <p:cTn id="89" fill="hold">
                            <p:stCondLst>
                              <p:cond delay="600"/>
                            </p:stCondLst>
                            <p:childTnLst>
                              <p:par>
                                <p:cTn id="90" presetID="1" presetClass="entr" presetSubtype="0" fill="hold" grpId="0" nodeType="afterEffect">
                                  <p:stCondLst>
                                    <p:cond delay="0"/>
                                  </p:stCondLst>
                                  <p:childTnLst>
                                    <p:set>
                                      <p:cBhvr>
                                        <p:cTn id="91" dur="1" fill="hold">
                                          <p:stCondLst>
                                            <p:cond delay="0"/>
                                          </p:stCondLst>
                                        </p:cTn>
                                        <p:tgtEl>
                                          <p:spTgt spid="83"/>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0" presetClass="entr" presetSubtype="0" fill="hold" grpId="0" nodeType="clickEffect">
                                  <p:stCondLst>
                                    <p:cond delay="0"/>
                                  </p:stCondLst>
                                  <p:childTnLst>
                                    <p:set>
                                      <p:cBhvr>
                                        <p:cTn id="95" dur="1" fill="hold">
                                          <p:stCondLst>
                                            <p:cond delay="0"/>
                                          </p:stCondLst>
                                        </p:cTn>
                                        <p:tgtEl>
                                          <p:spTgt spid="40"/>
                                        </p:tgtEl>
                                        <p:attrNameLst>
                                          <p:attrName>style.visibility</p:attrName>
                                        </p:attrNameLst>
                                      </p:cBhvr>
                                      <p:to>
                                        <p:strVal val="visible"/>
                                      </p:to>
                                    </p:set>
                                    <p:animEffect transition="in" filter="wedge">
                                      <p:cBhvr>
                                        <p:cTn id="96" dur="200"/>
                                        <p:tgtEl>
                                          <p:spTgt spid="40"/>
                                        </p:tgtEl>
                                      </p:cBhvr>
                                    </p:animEffect>
                                  </p:childTnLst>
                                </p:cTn>
                              </p:par>
                            </p:childTnLst>
                          </p:cTn>
                        </p:par>
                        <p:par>
                          <p:cTn id="97" fill="hold">
                            <p:stCondLst>
                              <p:cond delay="200"/>
                            </p:stCondLst>
                            <p:childTnLst>
                              <p:par>
                                <p:cTn id="98" presetID="20" presetClass="exit" presetSubtype="0" fill="hold" grpId="1" nodeType="afterEffect">
                                  <p:stCondLst>
                                    <p:cond delay="0"/>
                                  </p:stCondLst>
                                  <p:childTnLst>
                                    <p:animEffect transition="out" filter="wedge">
                                      <p:cBhvr>
                                        <p:cTn id="99" dur="200"/>
                                        <p:tgtEl>
                                          <p:spTgt spid="40"/>
                                        </p:tgtEl>
                                      </p:cBhvr>
                                    </p:animEffect>
                                    <p:set>
                                      <p:cBhvr>
                                        <p:cTn id="100" dur="1" fill="hold">
                                          <p:stCondLst>
                                            <p:cond delay="199"/>
                                          </p:stCondLst>
                                        </p:cTn>
                                        <p:tgtEl>
                                          <p:spTgt spid="40"/>
                                        </p:tgtEl>
                                        <p:attrNameLst>
                                          <p:attrName>style.visibility</p:attrName>
                                        </p:attrNameLst>
                                      </p:cBhvr>
                                      <p:to>
                                        <p:strVal val="hidden"/>
                                      </p:to>
                                    </p:set>
                                  </p:childTnLst>
                                </p:cTn>
                              </p:par>
                            </p:childTnLst>
                          </p:cTn>
                        </p:par>
                        <p:par>
                          <p:cTn id="101" fill="hold">
                            <p:stCondLst>
                              <p:cond delay="400"/>
                            </p:stCondLst>
                            <p:childTnLst>
                              <p:par>
                                <p:cTn id="102" presetID="22" presetClass="entr" presetSubtype="8" fill="hold" grpId="0" nodeType="afterEffect">
                                  <p:stCondLst>
                                    <p:cond delay="0"/>
                                  </p:stCondLst>
                                  <p:childTnLst>
                                    <p:set>
                                      <p:cBhvr>
                                        <p:cTn id="103" dur="1" fill="hold">
                                          <p:stCondLst>
                                            <p:cond delay="0"/>
                                          </p:stCondLst>
                                        </p:cTn>
                                        <p:tgtEl>
                                          <p:spTgt spid="8"/>
                                        </p:tgtEl>
                                        <p:attrNameLst>
                                          <p:attrName>style.visibility</p:attrName>
                                        </p:attrNameLst>
                                      </p:cBhvr>
                                      <p:to>
                                        <p:strVal val="visible"/>
                                      </p:to>
                                    </p:set>
                                    <p:animEffect transition="in" filter="wipe(left)">
                                      <p:cBhvr>
                                        <p:cTn id="104" dur="200"/>
                                        <p:tgtEl>
                                          <p:spTgt spid="8"/>
                                        </p:tgtEl>
                                      </p:cBhvr>
                                    </p:animEffect>
                                  </p:childTnLst>
                                </p:cTn>
                              </p:par>
                            </p:childTnLst>
                          </p:cTn>
                        </p:par>
                        <p:par>
                          <p:cTn id="105" fill="hold">
                            <p:stCondLst>
                              <p:cond delay="600"/>
                            </p:stCondLst>
                            <p:childTnLst>
                              <p:par>
                                <p:cTn id="106" presetID="1" presetClass="entr" presetSubtype="0" fill="hold" grpId="0" nodeType="afterEffect">
                                  <p:stCondLst>
                                    <p:cond delay="0"/>
                                  </p:stCondLst>
                                  <p:childTnLst>
                                    <p:set>
                                      <p:cBhvr>
                                        <p:cTn id="107" dur="1" fill="hold">
                                          <p:stCondLst>
                                            <p:cond delay="0"/>
                                          </p:stCondLst>
                                        </p:cTn>
                                        <p:tgtEl>
                                          <p:spTgt spid="85"/>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20" presetClass="entr" presetSubtype="0" fill="hold" grpId="0" nodeType="click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wedge">
                                      <p:cBhvr>
                                        <p:cTn id="112" dur="200"/>
                                        <p:tgtEl>
                                          <p:spTgt spid="41"/>
                                        </p:tgtEl>
                                      </p:cBhvr>
                                    </p:animEffect>
                                  </p:childTnLst>
                                </p:cTn>
                              </p:par>
                            </p:childTnLst>
                          </p:cTn>
                        </p:par>
                        <p:par>
                          <p:cTn id="113" fill="hold">
                            <p:stCondLst>
                              <p:cond delay="200"/>
                            </p:stCondLst>
                            <p:childTnLst>
                              <p:par>
                                <p:cTn id="114" presetID="20" presetClass="exit" presetSubtype="0" fill="hold" grpId="1" nodeType="afterEffect">
                                  <p:stCondLst>
                                    <p:cond delay="0"/>
                                  </p:stCondLst>
                                  <p:childTnLst>
                                    <p:animEffect transition="out" filter="wedge">
                                      <p:cBhvr>
                                        <p:cTn id="115" dur="200"/>
                                        <p:tgtEl>
                                          <p:spTgt spid="41"/>
                                        </p:tgtEl>
                                      </p:cBhvr>
                                    </p:animEffect>
                                    <p:set>
                                      <p:cBhvr>
                                        <p:cTn id="116" dur="1" fill="hold">
                                          <p:stCondLst>
                                            <p:cond delay="199"/>
                                          </p:stCondLst>
                                        </p:cTn>
                                        <p:tgtEl>
                                          <p:spTgt spid="41"/>
                                        </p:tgtEl>
                                        <p:attrNameLst>
                                          <p:attrName>style.visibility</p:attrName>
                                        </p:attrNameLst>
                                      </p:cBhvr>
                                      <p:to>
                                        <p:strVal val="hidden"/>
                                      </p:to>
                                    </p:set>
                                  </p:childTnLst>
                                </p:cTn>
                              </p:par>
                            </p:childTnLst>
                          </p:cTn>
                        </p:par>
                        <p:par>
                          <p:cTn id="117" fill="hold">
                            <p:stCondLst>
                              <p:cond delay="400"/>
                            </p:stCondLst>
                            <p:childTnLst>
                              <p:par>
                                <p:cTn id="118" presetID="22" presetClass="entr" presetSubtype="8" fill="hold" grpId="0" nodeType="afterEffect">
                                  <p:stCondLst>
                                    <p:cond delay="0"/>
                                  </p:stCondLst>
                                  <p:childTnLst>
                                    <p:set>
                                      <p:cBhvr>
                                        <p:cTn id="119" dur="1" fill="hold">
                                          <p:stCondLst>
                                            <p:cond delay="0"/>
                                          </p:stCondLst>
                                        </p:cTn>
                                        <p:tgtEl>
                                          <p:spTgt spid="9"/>
                                        </p:tgtEl>
                                        <p:attrNameLst>
                                          <p:attrName>style.visibility</p:attrName>
                                        </p:attrNameLst>
                                      </p:cBhvr>
                                      <p:to>
                                        <p:strVal val="visible"/>
                                      </p:to>
                                    </p:set>
                                    <p:animEffect transition="in" filter="wipe(left)">
                                      <p:cBhvr>
                                        <p:cTn id="120" dur="200"/>
                                        <p:tgtEl>
                                          <p:spTgt spid="9"/>
                                        </p:tgtEl>
                                      </p:cBhvr>
                                    </p:animEffect>
                                  </p:childTnLst>
                                </p:cTn>
                              </p:par>
                            </p:childTnLst>
                          </p:cTn>
                        </p:par>
                        <p:par>
                          <p:cTn id="121" fill="hold">
                            <p:stCondLst>
                              <p:cond delay="600"/>
                            </p:stCondLst>
                            <p:childTnLst>
                              <p:par>
                                <p:cTn id="122" presetID="1" presetClass="entr" presetSubtype="0"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childTnLst>
                                </p:cTn>
                              </p:par>
                            </p:childTnLst>
                          </p:cTn>
                        </p:par>
                      </p:childTnLst>
                    </p:cTn>
                  </p:par>
                  <p:par>
                    <p:cTn id="124" fill="hold">
                      <p:stCondLst>
                        <p:cond delay="indefinite"/>
                      </p:stCondLst>
                      <p:childTnLst>
                        <p:par>
                          <p:cTn id="125" fill="hold">
                            <p:stCondLst>
                              <p:cond delay="0"/>
                            </p:stCondLst>
                            <p:childTnLst>
                              <p:par>
                                <p:cTn id="126" presetID="20" presetClass="entr" presetSubtype="0" fill="hold" grpId="0" nodeType="clickEffect">
                                  <p:stCondLst>
                                    <p:cond delay="0"/>
                                  </p:stCondLst>
                                  <p:childTnLst>
                                    <p:set>
                                      <p:cBhvr>
                                        <p:cTn id="127" dur="1" fill="hold">
                                          <p:stCondLst>
                                            <p:cond delay="0"/>
                                          </p:stCondLst>
                                        </p:cTn>
                                        <p:tgtEl>
                                          <p:spTgt spid="13"/>
                                        </p:tgtEl>
                                        <p:attrNameLst>
                                          <p:attrName>style.visibility</p:attrName>
                                        </p:attrNameLst>
                                      </p:cBhvr>
                                      <p:to>
                                        <p:strVal val="visible"/>
                                      </p:to>
                                    </p:set>
                                    <p:animEffect transition="in" filter="wedge">
                                      <p:cBhvr>
                                        <p:cTn id="128" dur="500"/>
                                        <p:tgtEl>
                                          <p:spTgt spid="13"/>
                                        </p:tgtEl>
                                      </p:cBhvr>
                                    </p:animEffect>
                                  </p:childTnLst>
                                </p:cTn>
                              </p:par>
                            </p:childTnLst>
                          </p:cTn>
                        </p:par>
                        <p:par>
                          <p:cTn id="129" fill="hold">
                            <p:stCondLst>
                              <p:cond delay="500"/>
                            </p:stCondLst>
                            <p:childTnLst>
                              <p:par>
                                <p:cTn id="130" presetID="1" presetClass="entr" presetSubtype="0" fill="hold" grpId="0" nodeType="afterEffect">
                                  <p:stCondLst>
                                    <p:cond delay="0"/>
                                  </p:stCondLst>
                                  <p:childTnLst>
                                    <p:set>
                                      <p:cBhvr>
                                        <p:cTn id="131"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3" grpId="0" animBg="1"/>
      <p:bldP spid="30" grpId="0" animBg="1"/>
      <p:bldP spid="31" grpId="0"/>
      <p:bldP spid="32" grpId="0"/>
      <p:bldP spid="33" grpId="0"/>
      <p:bldP spid="34" grpId="0"/>
      <p:bldP spid="35" grpId="0"/>
      <p:bldP spid="36" grpId="0"/>
      <p:bldP spid="37" grpId="0"/>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77" grpId="0" animBg="1"/>
      <p:bldP spid="79" grpId="0" animBg="1"/>
      <p:bldP spid="81" grpId="0" animBg="1"/>
      <p:bldP spid="83" grpId="0" animBg="1"/>
      <p:bldP spid="85" grpId="0" animBg="1"/>
      <p:bldP spid="87" grpId="0" animBg="1"/>
      <p:bldP spid="8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Facilitator: Post Team Scores Visibly</a:t>
            </a:r>
            <a:endParaRPr lang="en-US" dirty="0"/>
          </a:p>
        </p:txBody>
      </p:sp>
      <p:sp>
        <p:nvSpPr>
          <p:cNvPr id="4" name="Rectangle 3"/>
          <p:cNvSpPr/>
          <p:nvPr/>
        </p:nvSpPr>
        <p:spPr>
          <a:xfrm>
            <a:off x="457200" y="1124744"/>
            <a:ext cx="8229600" cy="518457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6" name="Straight Connector 5"/>
          <p:cNvCxnSpPr/>
          <p:nvPr/>
        </p:nvCxnSpPr>
        <p:spPr>
          <a:xfrm>
            <a:off x="799052"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175316"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67404"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99052" y="1592796"/>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99052" y="2204864"/>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3201248" y="1700808"/>
            <a:ext cx="707758" cy="369332"/>
          </a:xfrm>
          <a:prstGeom prst="rect">
            <a:avLst/>
          </a:prstGeom>
          <a:noFill/>
        </p:spPr>
        <p:txBody>
          <a:bodyPr wrap="none" rtlCol="0">
            <a:spAutoFit/>
          </a:bodyPr>
          <a:lstStyle/>
          <a:p>
            <a:r>
              <a:rPr lang="en-US" dirty="0"/>
              <a:t>Day </a:t>
            </a:r>
            <a:r>
              <a:rPr lang="en-US" dirty="0" smtClean="0"/>
              <a:t>9</a:t>
            </a:r>
            <a:endParaRPr lang="en-US" dirty="0"/>
          </a:p>
        </p:txBody>
      </p:sp>
      <p:sp>
        <p:nvSpPr>
          <p:cNvPr id="18" name="TextBox 17"/>
          <p:cNvSpPr txBox="1"/>
          <p:nvPr/>
        </p:nvSpPr>
        <p:spPr>
          <a:xfrm>
            <a:off x="799052" y="1700808"/>
            <a:ext cx="2402196" cy="369332"/>
          </a:xfrm>
          <a:prstGeom prst="rect">
            <a:avLst/>
          </a:prstGeom>
          <a:noFill/>
        </p:spPr>
        <p:txBody>
          <a:bodyPr wrap="none" rtlCol="0">
            <a:spAutoFit/>
          </a:bodyPr>
          <a:lstStyle/>
          <a:p>
            <a:r>
              <a:rPr lang="en-US" dirty="0" smtClean="0"/>
              <a:t>Team \ Billing Cycle End</a:t>
            </a:r>
            <a:endParaRPr lang="en-US" dirty="0"/>
          </a:p>
        </p:txBody>
      </p:sp>
      <p:sp>
        <p:nvSpPr>
          <p:cNvPr id="19" name="TextBox 18"/>
          <p:cNvSpPr txBox="1"/>
          <p:nvPr/>
        </p:nvSpPr>
        <p:spPr>
          <a:xfrm>
            <a:off x="970316" y="2636912"/>
            <a:ext cx="1050224" cy="369332"/>
          </a:xfrm>
          <a:prstGeom prst="rect">
            <a:avLst/>
          </a:prstGeom>
          <a:noFill/>
        </p:spPr>
        <p:txBody>
          <a:bodyPr wrap="none" rtlCol="0">
            <a:spAutoFit/>
          </a:bodyPr>
          <a:lstStyle/>
          <a:p>
            <a:r>
              <a:rPr lang="en-US" dirty="0" smtClean="0"/>
              <a:t>Faster Co</a:t>
            </a:r>
            <a:endParaRPr lang="en-US" dirty="0"/>
          </a:p>
        </p:txBody>
      </p:sp>
      <p:sp>
        <p:nvSpPr>
          <p:cNvPr id="20" name="TextBox 19"/>
          <p:cNvSpPr txBox="1"/>
          <p:nvPr/>
        </p:nvSpPr>
        <p:spPr>
          <a:xfrm>
            <a:off x="970316" y="3435195"/>
            <a:ext cx="988540" cy="369332"/>
          </a:xfrm>
          <a:prstGeom prst="rect">
            <a:avLst/>
          </a:prstGeom>
          <a:noFill/>
        </p:spPr>
        <p:txBody>
          <a:bodyPr wrap="none" rtlCol="0">
            <a:spAutoFit/>
          </a:bodyPr>
          <a:lstStyle/>
          <a:p>
            <a:r>
              <a:rPr lang="en-US" dirty="0" smtClean="0"/>
              <a:t>Wildcats</a:t>
            </a:r>
            <a:endParaRPr lang="en-US" dirty="0"/>
          </a:p>
        </p:txBody>
      </p:sp>
      <p:sp>
        <p:nvSpPr>
          <p:cNvPr id="21" name="TextBox 20"/>
          <p:cNvSpPr txBox="1"/>
          <p:nvPr/>
        </p:nvSpPr>
        <p:spPr>
          <a:xfrm>
            <a:off x="970316" y="4233478"/>
            <a:ext cx="927562" cy="369332"/>
          </a:xfrm>
          <a:prstGeom prst="rect">
            <a:avLst/>
          </a:prstGeom>
          <a:noFill/>
        </p:spPr>
        <p:txBody>
          <a:bodyPr wrap="none" rtlCol="0">
            <a:spAutoFit/>
          </a:bodyPr>
          <a:lstStyle/>
          <a:p>
            <a:r>
              <a:rPr lang="en-US" dirty="0" smtClean="0"/>
              <a:t>Flow Co</a:t>
            </a:r>
            <a:endParaRPr lang="en-US" dirty="0"/>
          </a:p>
        </p:txBody>
      </p:sp>
      <p:sp>
        <p:nvSpPr>
          <p:cNvPr id="22" name="TextBox 21"/>
          <p:cNvSpPr txBox="1"/>
          <p:nvPr/>
        </p:nvSpPr>
        <p:spPr>
          <a:xfrm>
            <a:off x="970316" y="5031760"/>
            <a:ext cx="966227" cy="369332"/>
          </a:xfrm>
          <a:prstGeom prst="rect">
            <a:avLst/>
          </a:prstGeom>
          <a:noFill/>
        </p:spPr>
        <p:txBody>
          <a:bodyPr wrap="none" rtlCol="0">
            <a:spAutoFit/>
          </a:bodyPr>
          <a:lstStyle/>
          <a:p>
            <a:r>
              <a:rPr lang="en-US" dirty="0" smtClean="0"/>
              <a:t>Extreme</a:t>
            </a:r>
            <a:endParaRPr lang="en-US" dirty="0"/>
          </a:p>
        </p:txBody>
      </p:sp>
      <p:cxnSp>
        <p:nvCxnSpPr>
          <p:cNvPr id="23" name="Straight Connector 22"/>
          <p:cNvCxnSpPr/>
          <p:nvPr/>
        </p:nvCxnSpPr>
        <p:spPr>
          <a:xfrm>
            <a:off x="799052" y="5841268"/>
            <a:ext cx="748467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287664" y="2636912"/>
            <a:ext cx="570990" cy="369332"/>
          </a:xfrm>
          <a:prstGeom prst="rect">
            <a:avLst/>
          </a:prstGeom>
          <a:noFill/>
        </p:spPr>
        <p:txBody>
          <a:bodyPr wrap="none" rtlCol="0">
            <a:spAutoFit/>
          </a:bodyPr>
          <a:lstStyle/>
          <a:p>
            <a:r>
              <a:rPr lang="en-US" dirty="0" smtClean="0">
                <a:latin typeface="Comic Sans MS" pitchFamily="66" charset="0"/>
              </a:rPr>
              <a:t>210</a:t>
            </a:r>
            <a:endParaRPr lang="en-US" dirty="0">
              <a:latin typeface="Comic Sans MS" pitchFamily="66" charset="0"/>
            </a:endParaRPr>
          </a:p>
        </p:txBody>
      </p:sp>
      <p:sp>
        <p:nvSpPr>
          <p:cNvPr id="25" name="TextBox 24"/>
          <p:cNvSpPr txBox="1"/>
          <p:nvPr/>
        </p:nvSpPr>
        <p:spPr>
          <a:xfrm>
            <a:off x="3287664" y="3435195"/>
            <a:ext cx="570990" cy="369332"/>
          </a:xfrm>
          <a:prstGeom prst="rect">
            <a:avLst/>
          </a:prstGeom>
          <a:noFill/>
        </p:spPr>
        <p:txBody>
          <a:bodyPr wrap="none" rtlCol="0">
            <a:spAutoFit/>
          </a:bodyPr>
          <a:lstStyle/>
          <a:p>
            <a:r>
              <a:rPr lang="en-US" dirty="0" smtClean="0">
                <a:latin typeface="Comic Sans MS" pitchFamily="66" charset="0"/>
              </a:rPr>
              <a:t>210</a:t>
            </a:r>
            <a:endParaRPr lang="en-US" dirty="0">
              <a:latin typeface="Comic Sans MS" pitchFamily="66" charset="0"/>
            </a:endParaRPr>
          </a:p>
        </p:txBody>
      </p:sp>
      <p:sp>
        <p:nvSpPr>
          <p:cNvPr id="26" name="TextBox 25"/>
          <p:cNvSpPr txBox="1"/>
          <p:nvPr/>
        </p:nvSpPr>
        <p:spPr>
          <a:xfrm>
            <a:off x="3287664" y="4233478"/>
            <a:ext cx="570990" cy="369332"/>
          </a:xfrm>
          <a:prstGeom prst="rect">
            <a:avLst/>
          </a:prstGeom>
          <a:noFill/>
        </p:spPr>
        <p:txBody>
          <a:bodyPr wrap="none" rtlCol="0">
            <a:spAutoFit/>
          </a:bodyPr>
          <a:lstStyle/>
          <a:p>
            <a:r>
              <a:rPr lang="en-US" dirty="0" smtClean="0">
                <a:latin typeface="Comic Sans MS" pitchFamily="66" charset="0"/>
              </a:rPr>
              <a:t>210</a:t>
            </a:r>
            <a:endParaRPr lang="en-US" dirty="0">
              <a:latin typeface="Comic Sans MS" pitchFamily="66" charset="0"/>
            </a:endParaRPr>
          </a:p>
        </p:txBody>
      </p:sp>
      <p:sp>
        <p:nvSpPr>
          <p:cNvPr id="27" name="TextBox 26"/>
          <p:cNvSpPr txBox="1"/>
          <p:nvPr/>
        </p:nvSpPr>
        <p:spPr>
          <a:xfrm>
            <a:off x="3287664" y="5031760"/>
            <a:ext cx="570990" cy="369332"/>
          </a:xfrm>
          <a:prstGeom prst="rect">
            <a:avLst/>
          </a:prstGeom>
          <a:noFill/>
        </p:spPr>
        <p:txBody>
          <a:bodyPr wrap="none" rtlCol="0">
            <a:spAutoFit/>
          </a:bodyPr>
          <a:lstStyle/>
          <a:p>
            <a:r>
              <a:rPr lang="en-US" dirty="0" smtClean="0">
                <a:latin typeface="Comic Sans MS" pitchFamily="66" charset="0"/>
              </a:rPr>
              <a:t>210</a:t>
            </a:r>
            <a:endParaRPr lang="en-US" dirty="0">
              <a:latin typeface="Comic Sans MS" pitchFamily="66" charset="0"/>
            </a:endParaRPr>
          </a:p>
        </p:txBody>
      </p:sp>
      <p:cxnSp>
        <p:nvCxnSpPr>
          <p:cNvPr id="28" name="Straight Connector 27"/>
          <p:cNvCxnSpPr/>
          <p:nvPr/>
        </p:nvCxnSpPr>
        <p:spPr>
          <a:xfrm>
            <a:off x="4816142"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968504" y="1700808"/>
            <a:ext cx="824778" cy="369332"/>
          </a:xfrm>
          <a:prstGeom prst="rect">
            <a:avLst/>
          </a:prstGeom>
          <a:noFill/>
        </p:spPr>
        <p:txBody>
          <a:bodyPr wrap="none" rtlCol="0">
            <a:spAutoFit/>
          </a:bodyPr>
          <a:lstStyle/>
          <a:p>
            <a:r>
              <a:rPr lang="en-US" dirty="0"/>
              <a:t>Day </a:t>
            </a:r>
            <a:r>
              <a:rPr lang="en-US" dirty="0" smtClean="0"/>
              <a:t>12</a:t>
            </a:r>
            <a:endParaRPr lang="en-US" dirty="0"/>
          </a:p>
        </p:txBody>
      </p:sp>
      <p:cxnSp>
        <p:nvCxnSpPr>
          <p:cNvPr id="30" name="Straight Connector 29"/>
          <p:cNvCxnSpPr/>
          <p:nvPr/>
        </p:nvCxnSpPr>
        <p:spPr>
          <a:xfrm>
            <a:off x="5683038"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835400" y="1700808"/>
            <a:ext cx="824778" cy="369332"/>
          </a:xfrm>
          <a:prstGeom prst="rect">
            <a:avLst/>
          </a:prstGeom>
          <a:noFill/>
        </p:spPr>
        <p:txBody>
          <a:bodyPr wrap="none" rtlCol="0">
            <a:spAutoFit/>
          </a:bodyPr>
          <a:lstStyle/>
          <a:p>
            <a:r>
              <a:rPr lang="en-US" dirty="0"/>
              <a:t>Day </a:t>
            </a:r>
            <a:r>
              <a:rPr lang="en-US" dirty="0" smtClean="0"/>
              <a:t>15</a:t>
            </a:r>
            <a:endParaRPr lang="en-US" dirty="0"/>
          </a:p>
        </p:txBody>
      </p:sp>
      <p:cxnSp>
        <p:nvCxnSpPr>
          <p:cNvPr id="32" name="Straight Connector 31"/>
          <p:cNvCxnSpPr/>
          <p:nvPr/>
        </p:nvCxnSpPr>
        <p:spPr>
          <a:xfrm>
            <a:off x="6549934"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702296" y="1700808"/>
            <a:ext cx="824778" cy="369332"/>
          </a:xfrm>
          <a:prstGeom prst="rect">
            <a:avLst/>
          </a:prstGeom>
          <a:noFill/>
        </p:spPr>
        <p:txBody>
          <a:bodyPr wrap="none" rtlCol="0">
            <a:spAutoFit/>
          </a:bodyPr>
          <a:lstStyle/>
          <a:p>
            <a:r>
              <a:rPr lang="en-US" dirty="0"/>
              <a:t>Day </a:t>
            </a:r>
            <a:r>
              <a:rPr lang="en-US" dirty="0" smtClean="0"/>
              <a:t>18</a:t>
            </a:r>
            <a:endParaRPr lang="en-US" dirty="0"/>
          </a:p>
        </p:txBody>
      </p:sp>
      <p:cxnSp>
        <p:nvCxnSpPr>
          <p:cNvPr id="34" name="Straight Connector 33"/>
          <p:cNvCxnSpPr/>
          <p:nvPr/>
        </p:nvCxnSpPr>
        <p:spPr>
          <a:xfrm>
            <a:off x="7416830"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6569192" y="1700808"/>
            <a:ext cx="824778" cy="369332"/>
          </a:xfrm>
          <a:prstGeom prst="rect">
            <a:avLst/>
          </a:prstGeom>
          <a:noFill/>
        </p:spPr>
        <p:txBody>
          <a:bodyPr wrap="none" rtlCol="0">
            <a:spAutoFit/>
          </a:bodyPr>
          <a:lstStyle/>
          <a:p>
            <a:r>
              <a:rPr lang="en-US" dirty="0"/>
              <a:t>Day </a:t>
            </a:r>
            <a:r>
              <a:rPr lang="en-US" dirty="0" smtClean="0"/>
              <a:t>21</a:t>
            </a:r>
            <a:endParaRPr lang="en-US" dirty="0"/>
          </a:p>
        </p:txBody>
      </p:sp>
      <p:cxnSp>
        <p:nvCxnSpPr>
          <p:cNvPr id="36" name="Straight Connector 35"/>
          <p:cNvCxnSpPr/>
          <p:nvPr/>
        </p:nvCxnSpPr>
        <p:spPr>
          <a:xfrm>
            <a:off x="8283726" y="1592796"/>
            <a:ext cx="0" cy="424847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436088" y="1700808"/>
            <a:ext cx="824778" cy="369332"/>
          </a:xfrm>
          <a:prstGeom prst="rect">
            <a:avLst/>
          </a:prstGeom>
          <a:noFill/>
        </p:spPr>
        <p:txBody>
          <a:bodyPr wrap="none" rtlCol="0">
            <a:spAutoFit/>
          </a:bodyPr>
          <a:lstStyle/>
          <a:p>
            <a:r>
              <a:rPr lang="en-US" dirty="0"/>
              <a:t>Day </a:t>
            </a:r>
            <a:r>
              <a:rPr lang="en-US" dirty="0" smtClean="0"/>
              <a:t>24</a:t>
            </a:r>
            <a:endParaRPr lang="en-US" dirty="0"/>
          </a:p>
        </p:txBody>
      </p:sp>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2115" y="1626117"/>
            <a:ext cx="307064" cy="172979"/>
          </a:xfrm>
          <a:prstGeom prst="rect">
            <a:avLst/>
          </a:prstGeom>
        </p:spPr>
      </p:pic>
      <p:pic>
        <p:nvPicPr>
          <p:cNvPr id="39" name="Picture 3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9982" y="1626117"/>
            <a:ext cx="307064" cy="172979"/>
          </a:xfrm>
          <a:prstGeom prst="rect">
            <a:avLst/>
          </a:prstGeom>
        </p:spPr>
      </p:pic>
    </p:spTree>
    <p:extLst>
      <p:ext uri="{BB962C8B-B14F-4D97-AF65-F5344CB8AC3E}">
        <p14:creationId xmlns:p14="http://schemas.microsoft.com/office/powerpoint/2010/main" val="296941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200"/>
                                        <p:tgtEl>
                                          <p:spTgt spid="24"/>
                                        </p:tgtEl>
                                      </p:cBhvr>
                                    </p:animEffect>
                                  </p:childTnLst>
                                </p:cTn>
                              </p:par>
                            </p:childTnLst>
                          </p:cTn>
                        </p:par>
                        <p:par>
                          <p:cTn id="8" fill="hold">
                            <p:stCondLst>
                              <p:cond delay="4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200"/>
                                        <p:tgtEl>
                                          <p:spTgt spid="25"/>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200"/>
                                        <p:tgtEl>
                                          <p:spTgt spid="26"/>
                                        </p:tgtEl>
                                      </p:cBhvr>
                                    </p:animEffect>
                                  </p:childTnLst>
                                </p:cTn>
                              </p:par>
                            </p:childTnLst>
                          </p:cTn>
                        </p:par>
                        <p:par>
                          <p:cTn id="16" fill="hold">
                            <p:stCondLst>
                              <p:cond delay="8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241" y="-4674804"/>
            <a:ext cx="7619144" cy="11776212"/>
          </a:xfrm>
          <a:prstGeom prst="rect">
            <a:avLst/>
          </a:prstGeom>
        </p:spPr>
      </p:pic>
      <p:sp>
        <p:nvSpPr>
          <p:cNvPr id="6" name="Rounded Rectangle 5"/>
          <p:cNvSpPr/>
          <p:nvPr/>
        </p:nvSpPr>
        <p:spPr>
          <a:xfrm>
            <a:off x="1396028" y="3501008"/>
            <a:ext cx="6624736" cy="1661542"/>
          </a:xfrm>
          <a:prstGeom prst="roundRect">
            <a:avLst/>
          </a:prstGeom>
          <a:solidFill>
            <a:srgbClr val="FFC000">
              <a:alpha val="12000"/>
            </a:srgb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371055708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933" y="760969"/>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2090" y="3270859"/>
            <a:ext cx="704491" cy="472998"/>
          </a:xfrm>
          <a:prstGeom prst="rect">
            <a:avLst/>
          </a:prstGeom>
        </p:spPr>
      </p:pic>
      <p:grpSp>
        <p:nvGrpSpPr>
          <p:cNvPr id="53" name="Group 52"/>
          <p:cNvGrpSpPr/>
          <p:nvPr/>
        </p:nvGrpSpPr>
        <p:grpSpPr>
          <a:xfrm>
            <a:off x="3137091" y="2172259"/>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6175" y="3721627"/>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03604" y="2180019"/>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67" y="987779"/>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52022" y="2732231"/>
            <a:ext cx="704491" cy="472998"/>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063117" y="2164119"/>
            <a:ext cx="703071" cy="472045"/>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40717" y="3915988"/>
            <a:ext cx="704491" cy="472998"/>
          </a:xfrm>
          <a:prstGeom prst="rect">
            <a:avLst/>
          </a:prstGeom>
        </p:spPr>
      </p:pic>
      <p:pic>
        <p:nvPicPr>
          <p:cNvPr id="17" name="Pictur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07163" y="3183927"/>
            <a:ext cx="704491" cy="472998"/>
          </a:xfrm>
          <a:prstGeom prst="rect">
            <a:avLst/>
          </a:prstGeom>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14881" y="3172157"/>
            <a:ext cx="704491" cy="472998"/>
          </a:xfrm>
          <a:prstGeom prst="rect">
            <a:avLst/>
          </a:prstGeom>
        </p:spPr>
      </p:pic>
      <p:pic>
        <p:nvPicPr>
          <p:cNvPr id="19" name="Picture 1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395" y="3359489"/>
            <a:ext cx="704491" cy="470859"/>
          </a:xfrm>
          <a:prstGeom prst="rect">
            <a:avLst/>
          </a:prstGeom>
        </p:spPr>
      </p:pic>
      <p:pic>
        <p:nvPicPr>
          <p:cNvPr id="20" name="Picture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51760" y="2797514"/>
            <a:ext cx="704491" cy="470859"/>
          </a:xfrm>
          <a:prstGeom prst="rect">
            <a:avLst/>
          </a:prstGeom>
        </p:spPr>
      </p:pic>
      <p:pic>
        <p:nvPicPr>
          <p:cNvPr id="21" name="Picture 2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3575" y="2206964"/>
            <a:ext cx="704491" cy="470859"/>
          </a:xfrm>
          <a:prstGeom prst="rect">
            <a:avLst/>
          </a:prstGeom>
        </p:spPr>
      </p:pic>
      <p:pic>
        <p:nvPicPr>
          <p:cNvPr id="22" name="Picture 2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204360" y="2776325"/>
            <a:ext cx="704491" cy="472998"/>
          </a:xfrm>
          <a:prstGeom prst="rect">
            <a:avLst/>
          </a:prstGeom>
        </p:spPr>
      </p:pic>
      <p:sp>
        <p:nvSpPr>
          <p:cNvPr id="36" name="TextBox 35"/>
          <p:cNvSpPr txBox="1"/>
          <p:nvPr/>
        </p:nvSpPr>
        <p:spPr>
          <a:xfrm>
            <a:off x="0" y="5403056"/>
            <a:ext cx="8100391" cy="1384995"/>
          </a:xfrm>
          <a:prstGeom prst="rect">
            <a:avLst/>
          </a:prstGeom>
          <a:noFill/>
        </p:spPr>
        <p:txBody>
          <a:bodyPr wrap="square" rtlCol="0">
            <a:spAutoFit/>
          </a:bodyPr>
          <a:lstStyle/>
          <a:p>
            <a:r>
              <a:rPr lang="en-NZ" sz="1400" dirty="0" smtClean="0">
                <a:solidFill>
                  <a:schemeClr val="bg1"/>
                </a:solidFill>
              </a:rPr>
              <a:t>The CFD is tracked at the end of every day. It </a:t>
            </a:r>
            <a:r>
              <a:rPr lang="en-NZ" sz="1400" dirty="0">
                <a:solidFill>
                  <a:schemeClr val="bg1"/>
                </a:solidFill>
              </a:rPr>
              <a:t>is now </a:t>
            </a:r>
            <a:r>
              <a:rPr lang="en-NZ" sz="1400" dirty="0" smtClean="0">
                <a:solidFill>
                  <a:schemeClr val="bg1"/>
                </a:solidFill>
              </a:rPr>
              <a:t>the end of Day 9.</a:t>
            </a:r>
          </a:p>
          <a:p>
            <a:r>
              <a:rPr lang="en-NZ" sz="1400" dirty="0" smtClean="0">
                <a:solidFill>
                  <a:schemeClr val="bg1"/>
                </a:solidFill>
              </a:rPr>
              <a:t>Three </a:t>
            </a:r>
            <a:r>
              <a:rPr lang="en-NZ" sz="1400" dirty="0">
                <a:solidFill>
                  <a:schemeClr val="bg1"/>
                </a:solidFill>
              </a:rPr>
              <a:t>tickets have passed the black line, so </a:t>
            </a:r>
            <a:r>
              <a:rPr lang="en-NZ" sz="1400" dirty="0" smtClean="0">
                <a:solidFill>
                  <a:schemeClr val="bg1"/>
                </a:solidFill>
              </a:rPr>
              <a:t>track 3 </a:t>
            </a:r>
            <a:r>
              <a:rPr lang="en-NZ" sz="1400" dirty="0">
                <a:solidFill>
                  <a:schemeClr val="bg1"/>
                </a:solidFill>
              </a:rPr>
              <a:t>in black on Day 9. No further tickets have passed the green line, so </a:t>
            </a:r>
            <a:r>
              <a:rPr lang="en-NZ" sz="1400" dirty="0" smtClean="0">
                <a:solidFill>
                  <a:schemeClr val="bg1"/>
                </a:solidFill>
              </a:rPr>
              <a:t>track 3 + 0 = 3 </a:t>
            </a:r>
            <a:r>
              <a:rPr lang="en-NZ" sz="1400" dirty="0">
                <a:solidFill>
                  <a:schemeClr val="bg1"/>
                </a:solidFill>
              </a:rPr>
              <a:t>in green on Day 9. An additional </a:t>
            </a:r>
            <a:r>
              <a:rPr lang="en-NZ" sz="1400" dirty="0" smtClean="0">
                <a:solidFill>
                  <a:schemeClr val="bg1"/>
                </a:solidFill>
              </a:rPr>
              <a:t>three </a:t>
            </a:r>
            <a:r>
              <a:rPr lang="en-NZ" sz="1400" dirty="0">
                <a:solidFill>
                  <a:schemeClr val="bg1"/>
                </a:solidFill>
              </a:rPr>
              <a:t>tickets have passed the blue line, so add </a:t>
            </a:r>
            <a:r>
              <a:rPr lang="en-NZ" sz="1400" dirty="0" smtClean="0">
                <a:solidFill>
                  <a:schemeClr val="bg1"/>
                </a:solidFill>
              </a:rPr>
              <a:t>3 </a:t>
            </a:r>
            <a:r>
              <a:rPr lang="en-NZ" sz="1400" dirty="0">
                <a:solidFill>
                  <a:schemeClr val="bg1"/>
                </a:solidFill>
              </a:rPr>
              <a:t>to the </a:t>
            </a:r>
            <a:r>
              <a:rPr lang="en-NZ" sz="1400" dirty="0" smtClean="0">
                <a:solidFill>
                  <a:schemeClr val="bg1"/>
                </a:solidFill>
              </a:rPr>
              <a:t>3 </a:t>
            </a:r>
            <a:r>
              <a:rPr lang="en-NZ" sz="1400" dirty="0">
                <a:solidFill>
                  <a:schemeClr val="bg1"/>
                </a:solidFill>
              </a:rPr>
              <a:t>already accounted for, and track </a:t>
            </a:r>
            <a:r>
              <a:rPr lang="en-NZ" sz="1400" dirty="0" smtClean="0">
                <a:solidFill>
                  <a:schemeClr val="bg1"/>
                </a:solidFill>
              </a:rPr>
              <a:t>3 + 3 = 6 </a:t>
            </a:r>
            <a:r>
              <a:rPr lang="en-NZ" sz="1400" dirty="0">
                <a:solidFill>
                  <a:schemeClr val="bg1"/>
                </a:solidFill>
              </a:rPr>
              <a:t>in blue on Day 9. An additional four have passed the red line, so track </a:t>
            </a:r>
            <a:r>
              <a:rPr lang="en-NZ" sz="1400" dirty="0" smtClean="0">
                <a:solidFill>
                  <a:schemeClr val="bg1"/>
                </a:solidFill>
              </a:rPr>
              <a:t>6 + 4 </a:t>
            </a:r>
            <a:r>
              <a:rPr lang="en-NZ" sz="1400" dirty="0">
                <a:solidFill>
                  <a:schemeClr val="bg1"/>
                </a:solidFill>
              </a:rPr>
              <a:t>= 10 in red on Day 9. An Additional </a:t>
            </a:r>
            <a:r>
              <a:rPr lang="en-NZ" sz="1400" dirty="0" smtClean="0">
                <a:solidFill>
                  <a:schemeClr val="bg1"/>
                </a:solidFill>
              </a:rPr>
              <a:t>six </a:t>
            </a:r>
            <a:r>
              <a:rPr lang="en-NZ" sz="1400" dirty="0">
                <a:solidFill>
                  <a:schemeClr val="bg1"/>
                </a:solidFill>
              </a:rPr>
              <a:t>have passed the purple line, so </a:t>
            </a:r>
            <a:r>
              <a:rPr lang="en-NZ" sz="1400" dirty="0" smtClean="0">
                <a:solidFill>
                  <a:schemeClr val="bg1"/>
                </a:solidFill>
              </a:rPr>
              <a:t>track 10 + 6 = 16 </a:t>
            </a:r>
            <a:r>
              <a:rPr lang="en-NZ" sz="1400" dirty="0">
                <a:solidFill>
                  <a:schemeClr val="bg1"/>
                </a:solidFill>
              </a:rPr>
              <a:t>in </a:t>
            </a:r>
            <a:r>
              <a:rPr lang="en-NZ" sz="1400" dirty="0" smtClean="0">
                <a:solidFill>
                  <a:schemeClr val="bg1"/>
                </a:solidFill>
              </a:rPr>
              <a:t>purple.</a:t>
            </a:r>
          </a:p>
          <a:p>
            <a:r>
              <a:rPr lang="en-NZ" sz="1400" dirty="0" smtClean="0">
                <a:solidFill>
                  <a:schemeClr val="bg1"/>
                </a:solidFill>
              </a:rPr>
              <a:t>Pause </a:t>
            </a:r>
            <a:r>
              <a:rPr lang="en-NZ" sz="1400" dirty="0">
                <a:solidFill>
                  <a:schemeClr val="bg1"/>
                </a:solidFill>
              </a:rPr>
              <a:t>to check that all teams have completed </a:t>
            </a:r>
            <a:r>
              <a:rPr lang="en-NZ" sz="1400" dirty="0" smtClean="0">
                <a:solidFill>
                  <a:schemeClr val="bg1"/>
                </a:solidFill>
              </a:rPr>
              <a:t>this step </a:t>
            </a:r>
            <a:r>
              <a:rPr lang="en-NZ" sz="1400" dirty="0">
                <a:solidFill>
                  <a:schemeClr val="bg1"/>
                </a:solidFill>
              </a:rPr>
              <a:t>correctly</a:t>
            </a:r>
            <a:r>
              <a:rPr lang="en-NZ" sz="1400" dirty="0" smtClean="0">
                <a:solidFill>
                  <a:schemeClr val="bg1"/>
                </a:solidFill>
              </a:rPr>
              <a:t>.</a:t>
            </a:r>
            <a:endParaRPr lang="en-NZ" sz="1400" dirty="0">
              <a:solidFill>
                <a:schemeClr val="bg1"/>
              </a:solidFill>
            </a:endParaRPr>
          </a:p>
        </p:txBody>
      </p:sp>
      <p:grpSp>
        <p:nvGrpSpPr>
          <p:cNvPr id="24" name="Group 23"/>
          <p:cNvGrpSpPr/>
          <p:nvPr/>
        </p:nvGrpSpPr>
        <p:grpSpPr>
          <a:xfrm>
            <a:off x="7008669" y="2138771"/>
            <a:ext cx="742272" cy="1543803"/>
            <a:chOff x="7274137" y="2619810"/>
            <a:chExt cx="742272" cy="1543803"/>
          </a:xfrm>
        </p:grpSpPr>
        <p:pic>
          <p:nvPicPr>
            <p:cNvPr id="11" name="Picture 10"/>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2" name="Picture 11"/>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14" name="Picture 1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37" name="Straight Connector 36"/>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0" name="Straight Connector 3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45" name="Straight Connector 44"/>
          <p:cNvCxnSpPr/>
          <p:nvPr/>
        </p:nvCxnSpPr>
        <p:spPr>
          <a:xfrm>
            <a:off x="5314555" y="2445093"/>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5411040" y="3464057"/>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5286828" y="3507358"/>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3521553" y="3821014"/>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56" name="Title 1"/>
          <p:cNvSpPr txBox="1">
            <a:spLocks/>
          </p:cNvSpPr>
          <p:nvPr/>
        </p:nvSpPr>
        <p:spPr>
          <a:xfrm>
            <a:off x="300445" y="116632"/>
            <a:ext cx="8592035" cy="504056"/>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Step 5: Track the CFD</a:t>
            </a:r>
            <a:endParaRPr lang="en-US" i="1" dirty="0"/>
          </a:p>
        </p:txBody>
      </p:sp>
      <p:cxnSp>
        <p:nvCxnSpPr>
          <p:cNvPr id="59" name="Straight Connector 58"/>
          <p:cNvCxnSpPr/>
          <p:nvPr/>
        </p:nvCxnSpPr>
        <p:spPr>
          <a:xfrm>
            <a:off x="1458183" y="2284196"/>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41" name="TextBox 40"/>
          <p:cNvSpPr txBox="1"/>
          <p:nvPr/>
        </p:nvSpPr>
        <p:spPr>
          <a:xfrm>
            <a:off x="7497277" y="2461904"/>
            <a:ext cx="239168" cy="200055"/>
          </a:xfrm>
          <a:prstGeom prst="rect">
            <a:avLst/>
          </a:prstGeom>
          <a:noFill/>
        </p:spPr>
        <p:txBody>
          <a:bodyPr wrap="none" rtlCol="0">
            <a:spAutoFit/>
          </a:bodyPr>
          <a:lstStyle/>
          <a:p>
            <a:r>
              <a:rPr lang="en-NZ" sz="700" b="1" dirty="0" smtClean="0">
                <a:latin typeface="Comic Sans MS" pitchFamily="66" charset="0"/>
              </a:rPr>
              <a:t>5</a:t>
            </a:r>
            <a:endParaRPr lang="en-NZ" sz="700" b="1" dirty="0">
              <a:latin typeface="Comic Sans MS" pitchFamily="66" charset="0"/>
            </a:endParaRPr>
          </a:p>
        </p:txBody>
      </p:sp>
      <p:sp>
        <p:nvSpPr>
          <p:cNvPr id="42" name="TextBox 41"/>
          <p:cNvSpPr txBox="1"/>
          <p:nvPr/>
        </p:nvSpPr>
        <p:spPr>
          <a:xfrm>
            <a:off x="7538552" y="3030229"/>
            <a:ext cx="239168" cy="200055"/>
          </a:xfrm>
          <a:prstGeom prst="rect">
            <a:avLst/>
          </a:prstGeom>
          <a:noFill/>
        </p:spPr>
        <p:txBody>
          <a:bodyPr wrap="none" rtlCol="0">
            <a:spAutoFit/>
          </a:bodyPr>
          <a:lstStyle/>
          <a:p>
            <a:r>
              <a:rPr lang="en-NZ" sz="700" b="1" dirty="0" smtClean="0">
                <a:latin typeface="Comic Sans MS" pitchFamily="66" charset="0"/>
              </a:rPr>
              <a:t>6</a:t>
            </a:r>
            <a:endParaRPr lang="en-NZ" sz="700" b="1" dirty="0">
              <a:latin typeface="Comic Sans MS" pitchFamily="66" charset="0"/>
            </a:endParaRPr>
          </a:p>
        </p:txBody>
      </p:sp>
      <p:sp>
        <p:nvSpPr>
          <p:cNvPr id="43" name="TextBox 42"/>
          <p:cNvSpPr txBox="1"/>
          <p:nvPr/>
        </p:nvSpPr>
        <p:spPr>
          <a:xfrm>
            <a:off x="7506802" y="3533581"/>
            <a:ext cx="293670" cy="200055"/>
          </a:xfrm>
          <a:prstGeom prst="rect">
            <a:avLst/>
          </a:prstGeom>
          <a:noFill/>
        </p:spPr>
        <p:txBody>
          <a:bodyPr wrap="none" rtlCol="0">
            <a:spAutoFit/>
          </a:bodyPr>
          <a:lstStyle/>
          <a:p>
            <a:r>
              <a:rPr lang="en-NZ" sz="700" b="1" dirty="0" smtClean="0">
                <a:latin typeface="Comic Sans MS" pitchFamily="66" charset="0"/>
              </a:rPr>
              <a:t>10</a:t>
            </a:r>
            <a:endParaRPr lang="en-NZ" sz="700" b="1" dirty="0">
              <a:latin typeface="Comic Sans MS" pitchFamily="66" charset="0"/>
            </a:endParaRPr>
          </a:p>
        </p:txBody>
      </p:sp>
      <p:pic>
        <p:nvPicPr>
          <p:cNvPr id="39" name="Picture 38"/>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172400" y="184091"/>
            <a:ext cx="4587038" cy="5936392"/>
          </a:xfrm>
          <a:prstGeom prst="rect">
            <a:avLst/>
          </a:prstGeom>
        </p:spPr>
      </p:pic>
      <p:cxnSp>
        <p:nvCxnSpPr>
          <p:cNvPr id="46" name="Straight Arrow Connector 45"/>
          <p:cNvCxnSpPr/>
          <p:nvPr/>
        </p:nvCxnSpPr>
        <p:spPr>
          <a:xfrm flipH="1" flipV="1">
            <a:off x="6868826" y="820792"/>
            <a:ext cx="5744" cy="4256309"/>
          </a:xfrm>
          <a:prstGeom prst="straightConnector1">
            <a:avLst/>
          </a:prstGeom>
          <a:ln w="5715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8772847" y="5025515"/>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0" name="Straight Arrow Connector 49"/>
          <p:cNvCxnSpPr/>
          <p:nvPr/>
        </p:nvCxnSpPr>
        <p:spPr>
          <a:xfrm flipV="1">
            <a:off x="8553450" y="5064919"/>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8765608" y="5022103"/>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4" name="Straight Arrow Connector 53"/>
          <p:cNvCxnSpPr/>
          <p:nvPr/>
        </p:nvCxnSpPr>
        <p:spPr>
          <a:xfrm flipV="1">
            <a:off x="8558213" y="5055394"/>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8776785" y="468545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2" name="Straight Arrow Connector 61"/>
          <p:cNvCxnSpPr/>
          <p:nvPr/>
        </p:nvCxnSpPr>
        <p:spPr>
          <a:xfrm flipV="1">
            <a:off x="8553450" y="4724401"/>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8762752" y="4234439"/>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7" name="Straight Arrow Connector 66"/>
          <p:cNvCxnSpPr/>
          <p:nvPr/>
        </p:nvCxnSpPr>
        <p:spPr>
          <a:xfrm flipV="1">
            <a:off x="8586075" y="4269942"/>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8767260" y="3562504"/>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2" name="Straight Arrow Connector 71"/>
          <p:cNvCxnSpPr/>
          <p:nvPr/>
        </p:nvCxnSpPr>
        <p:spPr>
          <a:xfrm flipV="1">
            <a:off x="8555831" y="3595688"/>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3402099" y="236697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grpSp>
        <p:nvGrpSpPr>
          <p:cNvPr id="25" name="Group 24"/>
          <p:cNvGrpSpPr/>
          <p:nvPr/>
        </p:nvGrpSpPr>
        <p:grpSpPr>
          <a:xfrm>
            <a:off x="6961465" y="3765826"/>
            <a:ext cx="800219" cy="770443"/>
            <a:chOff x="6931468" y="4186827"/>
            <a:chExt cx="800219" cy="770443"/>
          </a:xfrm>
        </p:grpSpPr>
        <p:cxnSp>
          <p:nvCxnSpPr>
            <p:cNvPr id="47" name="Straight Arrow Connector 46"/>
            <p:cNvCxnSpPr>
              <a:stCxn id="64" idx="0"/>
            </p:cNvCxnSpPr>
            <p:nvPr/>
          </p:nvCxnSpPr>
          <p:spPr>
            <a:xfrm flipV="1">
              <a:off x="7331578" y="4186827"/>
              <a:ext cx="26307" cy="508833"/>
            </a:xfrm>
            <a:prstGeom prst="straightConnector1">
              <a:avLst/>
            </a:prstGeom>
            <a:ln w="57150" cap="rnd">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6931468" y="4695660"/>
              <a:ext cx="800219" cy="261610"/>
            </a:xfrm>
            <a:prstGeom prst="rect">
              <a:avLst/>
            </a:prstGeom>
            <a:noFill/>
          </p:spPr>
          <p:txBody>
            <a:bodyPr wrap="none" rtlCol="0">
              <a:spAutoFit/>
            </a:bodyPr>
            <a:lstStyle/>
            <a:p>
              <a:r>
                <a:rPr lang="en-US" sz="1100" b="1" dirty="0" smtClean="0">
                  <a:latin typeface="Comic Sans MS" pitchFamily="66" charset="0"/>
                </a:rPr>
                <a:t>3 tickets</a:t>
              </a:r>
              <a:endParaRPr lang="en-US" sz="1100" b="1" dirty="0">
                <a:latin typeface="Comic Sans MS" pitchFamily="66" charset="0"/>
              </a:endParaRPr>
            </a:p>
          </p:txBody>
        </p:sp>
      </p:grpSp>
      <p:sp>
        <p:nvSpPr>
          <p:cNvPr id="73" name="TextBox 72"/>
          <p:cNvSpPr txBox="1"/>
          <p:nvPr/>
        </p:nvSpPr>
        <p:spPr>
          <a:xfrm>
            <a:off x="5961484" y="4495664"/>
            <a:ext cx="861133" cy="261610"/>
          </a:xfrm>
          <a:prstGeom prst="rect">
            <a:avLst/>
          </a:prstGeom>
          <a:noFill/>
        </p:spPr>
        <p:txBody>
          <a:bodyPr wrap="none" rtlCol="0">
            <a:spAutoFit/>
          </a:bodyPr>
          <a:lstStyle/>
          <a:p>
            <a:r>
              <a:rPr lang="en-US" sz="1100" b="1" dirty="0">
                <a:latin typeface="Comic Sans MS" pitchFamily="66" charset="0"/>
              </a:rPr>
              <a:t>3 </a:t>
            </a:r>
            <a:r>
              <a:rPr lang="en-US" sz="1100" b="1" dirty="0" smtClean="0">
                <a:latin typeface="Comic Sans MS" pitchFamily="66" charset="0"/>
              </a:rPr>
              <a:t>+ </a:t>
            </a:r>
            <a:r>
              <a:rPr lang="en-US" sz="1100" b="1" dirty="0" smtClean="0">
                <a:solidFill>
                  <a:srgbClr val="008000"/>
                </a:solidFill>
                <a:latin typeface="Comic Sans MS" pitchFamily="66" charset="0"/>
              </a:rPr>
              <a:t>0</a:t>
            </a:r>
            <a:r>
              <a:rPr lang="en-US" sz="1100" b="1" dirty="0" smtClean="0">
                <a:latin typeface="Comic Sans MS" pitchFamily="66" charset="0"/>
              </a:rPr>
              <a:t> = </a:t>
            </a:r>
            <a:r>
              <a:rPr lang="en-US" sz="1100" b="1" dirty="0" smtClean="0">
                <a:solidFill>
                  <a:srgbClr val="008000"/>
                </a:solidFill>
                <a:latin typeface="Comic Sans MS" pitchFamily="66" charset="0"/>
              </a:rPr>
              <a:t>3</a:t>
            </a:r>
            <a:endParaRPr lang="en-US" sz="1100" b="1" dirty="0">
              <a:solidFill>
                <a:srgbClr val="008000"/>
              </a:solidFill>
              <a:latin typeface="Comic Sans MS" pitchFamily="66" charset="0"/>
            </a:endParaRPr>
          </a:p>
        </p:txBody>
      </p:sp>
      <p:grpSp>
        <p:nvGrpSpPr>
          <p:cNvPr id="29" name="Group 28"/>
          <p:cNvGrpSpPr/>
          <p:nvPr/>
        </p:nvGrpSpPr>
        <p:grpSpPr>
          <a:xfrm>
            <a:off x="4984085" y="3821014"/>
            <a:ext cx="861133" cy="936260"/>
            <a:chOff x="4962753" y="4196976"/>
            <a:chExt cx="861133" cy="936260"/>
          </a:xfrm>
        </p:grpSpPr>
        <p:cxnSp>
          <p:nvCxnSpPr>
            <p:cNvPr id="60" name="Straight Arrow Connector 59"/>
            <p:cNvCxnSpPr/>
            <p:nvPr/>
          </p:nvCxnSpPr>
          <p:spPr>
            <a:xfrm flipV="1">
              <a:off x="5364697" y="4196976"/>
              <a:ext cx="18238" cy="669378"/>
            </a:xfrm>
            <a:prstGeom prst="straightConnector1">
              <a:avLst/>
            </a:prstGeom>
            <a:ln w="57150" cap="rnd">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a:off x="4962753" y="4871626"/>
              <a:ext cx="861133" cy="261610"/>
            </a:xfrm>
            <a:prstGeom prst="rect">
              <a:avLst/>
            </a:prstGeom>
            <a:noFill/>
          </p:spPr>
          <p:txBody>
            <a:bodyPr wrap="none" rtlCol="0">
              <a:spAutoFit/>
            </a:bodyPr>
            <a:lstStyle/>
            <a:p>
              <a:r>
                <a:rPr lang="en-US" sz="1100" b="1" dirty="0">
                  <a:solidFill>
                    <a:srgbClr val="008000"/>
                  </a:solidFill>
                  <a:latin typeface="Comic Sans MS" pitchFamily="66" charset="0"/>
                </a:rPr>
                <a:t>3 </a:t>
              </a:r>
              <a:r>
                <a:rPr lang="en-US" sz="1100" b="1" dirty="0">
                  <a:latin typeface="Comic Sans MS" pitchFamily="66" charset="0"/>
                </a:rPr>
                <a:t>+ </a:t>
              </a:r>
              <a:r>
                <a:rPr lang="en-US" sz="1100" b="1" dirty="0" smtClean="0">
                  <a:solidFill>
                    <a:srgbClr val="0000FF"/>
                  </a:solidFill>
                  <a:latin typeface="Comic Sans MS" pitchFamily="66" charset="0"/>
                </a:rPr>
                <a:t>3</a:t>
              </a:r>
              <a:r>
                <a:rPr lang="en-US" sz="1100" b="1" dirty="0" smtClean="0">
                  <a:latin typeface="Comic Sans MS" pitchFamily="66" charset="0"/>
                </a:rPr>
                <a:t> = </a:t>
              </a:r>
              <a:r>
                <a:rPr lang="en-US" sz="1100" b="1" dirty="0" smtClean="0">
                  <a:solidFill>
                    <a:srgbClr val="0000FF"/>
                  </a:solidFill>
                  <a:latin typeface="Comic Sans MS" pitchFamily="66" charset="0"/>
                </a:rPr>
                <a:t>6</a:t>
              </a:r>
              <a:endParaRPr lang="en-US" sz="1100" b="1" dirty="0">
                <a:solidFill>
                  <a:srgbClr val="0000FF"/>
                </a:solidFill>
                <a:latin typeface="Comic Sans MS" pitchFamily="66" charset="0"/>
              </a:endParaRPr>
            </a:p>
          </p:txBody>
        </p:sp>
      </p:grpSp>
      <p:grpSp>
        <p:nvGrpSpPr>
          <p:cNvPr id="96" name="Group 95"/>
          <p:cNvGrpSpPr/>
          <p:nvPr/>
        </p:nvGrpSpPr>
        <p:grpSpPr>
          <a:xfrm>
            <a:off x="3058769" y="4259223"/>
            <a:ext cx="947695" cy="723948"/>
            <a:chOff x="3037437" y="4635185"/>
            <a:chExt cx="947695" cy="723948"/>
          </a:xfrm>
        </p:grpSpPr>
        <p:cxnSp>
          <p:nvCxnSpPr>
            <p:cNvPr id="65" name="Straight Arrow Connector 64"/>
            <p:cNvCxnSpPr/>
            <p:nvPr/>
          </p:nvCxnSpPr>
          <p:spPr>
            <a:xfrm flipV="1">
              <a:off x="3451860" y="4635185"/>
              <a:ext cx="7506" cy="432115"/>
            </a:xfrm>
            <a:prstGeom prst="straightConnector1">
              <a:avLst/>
            </a:prstGeom>
            <a:ln w="57150" cap="rnd">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3037437" y="5097523"/>
              <a:ext cx="947695" cy="261610"/>
            </a:xfrm>
            <a:prstGeom prst="rect">
              <a:avLst/>
            </a:prstGeom>
            <a:noFill/>
          </p:spPr>
          <p:txBody>
            <a:bodyPr wrap="none" rtlCol="0">
              <a:spAutoFit/>
            </a:bodyPr>
            <a:lstStyle/>
            <a:p>
              <a:r>
                <a:rPr lang="en-US" sz="1100" b="1" dirty="0">
                  <a:solidFill>
                    <a:srgbClr val="0000FF"/>
                  </a:solidFill>
                  <a:latin typeface="Comic Sans MS" pitchFamily="66" charset="0"/>
                </a:rPr>
                <a:t>6 </a:t>
              </a:r>
              <a:r>
                <a:rPr lang="en-US" sz="1100" b="1" dirty="0">
                  <a:latin typeface="Comic Sans MS" pitchFamily="66" charset="0"/>
                </a:rPr>
                <a:t>+ </a:t>
              </a:r>
              <a:r>
                <a:rPr lang="en-US" sz="1100" b="1" dirty="0" smtClean="0">
                  <a:solidFill>
                    <a:srgbClr val="FF0000"/>
                  </a:solidFill>
                  <a:latin typeface="Comic Sans MS" pitchFamily="66" charset="0"/>
                </a:rPr>
                <a:t>4</a:t>
              </a:r>
              <a:r>
                <a:rPr lang="en-US" sz="1100" b="1" dirty="0" smtClean="0">
                  <a:latin typeface="Comic Sans MS" pitchFamily="66" charset="0"/>
                </a:rPr>
                <a:t> = </a:t>
              </a:r>
              <a:r>
                <a:rPr lang="en-US" sz="1100" b="1" dirty="0" smtClean="0">
                  <a:solidFill>
                    <a:srgbClr val="FF0000"/>
                  </a:solidFill>
                  <a:latin typeface="Comic Sans MS" pitchFamily="66" charset="0"/>
                </a:rPr>
                <a:t>10</a:t>
              </a:r>
              <a:endParaRPr lang="en-US" sz="1100" b="1" dirty="0">
                <a:solidFill>
                  <a:srgbClr val="FF0000"/>
                </a:solidFill>
                <a:latin typeface="Comic Sans MS" pitchFamily="66" charset="0"/>
              </a:endParaRPr>
            </a:p>
          </p:txBody>
        </p:sp>
      </p:grpSp>
      <p:grpSp>
        <p:nvGrpSpPr>
          <p:cNvPr id="98" name="Group 97"/>
          <p:cNvGrpSpPr/>
          <p:nvPr/>
        </p:nvGrpSpPr>
        <p:grpSpPr>
          <a:xfrm>
            <a:off x="992934" y="3292676"/>
            <a:ext cx="1080799" cy="1459424"/>
            <a:chOff x="971602" y="3668638"/>
            <a:chExt cx="1080799" cy="1459424"/>
          </a:xfrm>
        </p:grpSpPr>
        <p:cxnSp>
          <p:nvCxnSpPr>
            <p:cNvPr id="69" name="Straight Arrow Connector 68"/>
            <p:cNvCxnSpPr/>
            <p:nvPr/>
          </p:nvCxnSpPr>
          <p:spPr>
            <a:xfrm flipH="1" flipV="1">
              <a:off x="971602" y="4493234"/>
              <a:ext cx="562915" cy="345466"/>
            </a:xfrm>
            <a:prstGeom prst="straightConnector1">
              <a:avLst/>
            </a:prstGeom>
            <a:ln w="57150" cap="rnd">
              <a:solidFill>
                <a:srgbClr val="990099"/>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flipV="1">
              <a:off x="1534517" y="3668638"/>
              <a:ext cx="42819" cy="1170062"/>
            </a:xfrm>
            <a:prstGeom prst="straightConnector1">
              <a:avLst/>
            </a:prstGeom>
            <a:ln w="57150" cap="rnd">
              <a:solidFill>
                <a:srgbClr val="990099"/>
              </a:solidFill>
              <a:tailEnd type="arrow"/>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1018144" y="4866452"/>
              <a:ext cx="1034257" cy="261610"/>
            </a:xfrm>
            <a:prstGeom prst="rect">
              <a:avLst/>
            </a:prstGeom>
            <a:noFill/>
          </p:spPr>
          <p:txBody>
            <a:bodyPr wrap="none" rtlCol="0">
              <a:spAutoFit/>
            </a:bodyPr>
            <a:lstStyle/>
            <a:p>
              <a:r>
                <a:rPr lang="en-US" sz="1100" b="1" dirty="0">
                  <a:solidFill>
                    <a:srgbClr val="FF0000"/>
                  </a:solidFill>
                  <a:latin typeface="Comic Sans MS" pitchFamily="66" charset="0"/>
                </a:rPr>
                <a:t>10 </a:t>
              </a:r>
              <a:r>
                <a:rPr lang="en-US" sz="1100" b="1" dirty="0">
                  <a:latin typeface="Comic Sans MS" pitchFamily="66" charset="0"/>
                </a:rPr>
                <a:t>+ </a:t>
              </a:r>
              <a:r>
                <a:rPr lang="en-US" sz="1100" b="1" dirty="0" smtClean="0">
                  <a:solidFill>
                    <a:srgbClr val="990099"/>
                  </a:solidFill>
                  <a:latin typeface="Comic Sans MS" pitchFamily="66" charset="0"/>
                </a:rPr>
                <a:t>6</a:t>
              </a:r>
              <a:r>
                <a:rPr lang="en-US" sz="1100" b="1" dirty="0" smtClean="0">
                  <a:latin typeface="Comic Sans MS" pitchFamily="66" charset="0"/>
                </a:rPr>
                <a:t> = </a:t>
              </a:r>
              <a:r>
                <a:rPr lang="en-US" sz="1100" b="1" dirty="0" smtClean="0">
                  <a:solidFill>
                    <a:srgbClr val="990099"/>
                  </a:solidFill>
                  <a:latin typeface="Comic Sans MS" pitchFamily="66" charset="0"/>
                </a:rPr>
                <a:t>16</a:t>
              </a:r>
              <a:endParaRPr lang="en-US" sz="1100" b="1" dirty="0">
                <a:solidFill>
                  <a:srgbClr val="990099"/>
                </a:solidFill>
                <a:latin typeface="Comic Sans MS" pitchFamily="66" charset="0"/>
              </a:endParaRPr>
            </a:p>
          </p:txBody>
        </p:sp>
      </p:grpSp>
      <p:cxnSp>
        <p:nvCxnSpPr>
          <p:cNvPr id="88" name="Straight Arrow Connector 87"/>
          <p:cNvCxnSpPr/>
          <p:nvPr/>
        </p:nvCxnSpPr>
        <p:spPr>
          <a:xfrm flipH="1" flipV="1">
            <a:off x="5902039" y="811267"/>
            <a:ext cx="5744" cy="4256309"/>
          </a:xfrm>
          <a:prstGeom prst="straightConnector1">
            <a:avLst/>
          </a:prstGeom>
          <a:ln w="5715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H="1" flipV="1">
            <a:off x="3973226" y="1301805"/>
            <a:ext cx="981" cy="3865783"/>
          </a:xfrm>
          <a:prstGeom prst="straightConnector1">
            <a:avLst/>
          </a:prstGeom>
          <a:ln w="5715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flipV="1">
            <a:off x="2031107" y="1320856"/>
            <a:ext cx="3783" cy="3580032"/>
          </a:xfrm>
          <a:prstGeom prst="straightConnector1">
            <a:avLst/>
          </a:prstGeom>
          <a:ln w="5715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flipH="1" flipV="1">
            <a:off x="95389" y="892963"/>
            <a:ext cx="5744" cy="4256309"/>
          </a:xfrm>
          <a:prstGeom prst="straightConnector1">
            <a:avLst/>
          </a:prstGeom>
          <a:ln w="5715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sp>
        <p:nvSpPr>
          <p:cNvPr id="75" name="TextBox 74"/>
          <p:cNvSpPr txBox="1"/>
          <p:nvPr/>
        </p:nvSpPr>
        <p:spPr>
          <a:xfrm>
            <a:off x="1352258" y="3105201"/>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392352" y="2532176"/>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402200" y="3122518"/>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TextBox 79"/>
          <p:cNvSpPr txBox="1"/>
          <p:nvPr/>
        </p:nvSpPr>
        <p:spPr>
          <a:xfrm>
            <a:off x="392352" y="368260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1" name="TextBox 80"/>
          <p:cNvSpPr txBox="1"/>
          <p:nvPr/>
        </p:nvSpPr>
        <p:spPr>
          <a:xfrm>
            <a:off x="389302" y="4248411"/>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2" name="Rounded Rectangle 81"/>
          <p:cNvSpPr/>
          <p:nvPr/>
        </p:nvSpPr>
        <p:spPr>
          <a:xfrm>
            <a:off x="7092280" y="-387424"/>
            <a:ext cx="2592288" cy="936104"/>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ing 1"/>
          <p:cNvSpPr/>
          <p:nvPr/>
        </p:nvSpPr>
        <p:spPr>
          <a:xfrm>
            <a:off x="7571114"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Click 1"/>
          <p:cNvSpPr/>
          <p:nvPr/>
        </p:nvSpPr>
        <p:spPr>
          <a:xfrm>
            <a:off x="7578680"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Ring 1"/>
          <p:cNvSpPr/>
          <p:nvPr/>
        </p:nvSpPr>
        <p:spPr>
          <a:xfrm>
            <a:off x="7833867"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Click 1"/>
          <p:cNvSpPr/>
          <p:nvPr/>
        </p:nvSpPr>
        <p:spPr>
          <a:xfrm>
            <a:off x="7841433"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ing 1"/>
          <p:cNvSpPr/>
          <p:nvPr/>
        </p:nvSpPr>
        <p:spPr>
          <a:xfrm>
            <a:off x="8100512"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Click 1"/>
          <p:cNvSpPr/>
          <p:nvPr/>
        </p:nvSpPr>
        <p:spPr>
          <a:xfrm>
            <a:off x="8108078"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Ring 1"/>
          <p:cNvSpPr/>
          <p:nvPr/>
        </p:nvSpPr>
        <p:spPr>
          <a:xfrm>
            <a:off x="8363265"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Click 1"/>
          <p:cNvSpPr/>
          <p:nvPr/>
        </p:nvSpPr>
        <p:spPr>
          <a:xfrm>
            <a:off x="8370831"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Box 102"/>
          <p:cNvSpPr txBox="1"/>
          <p:nvPr/>
        </p:nvSpPr>
        <p:spPr>
          <a:xfrm>
            <a:off x="6980316" y="2467366"/>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104" name="TextBox 103"/>
          <p:cNvSpPr txBox="1"/>
          <p:nvPr/>
        </p:nvSpPr>
        <p:spPr>
          <a:xfrm>
            <a:off x="7315245" y="2467406"/>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105" name="TextBox 104"/>
          <p:cNvSpPr txBox="1"/>
          <p:nvPr/>
        </p:nvSpPr>
        <p:spPr>
          <a:xfrm>
            <a:off x="7019744" y="303614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106" name="TextBox 105"/>
          <p:cNvSpPr txBox="1"/>
          <p:nvPr/>
        </p:nvSpPr>
        <p:spPr>
          <a:xfrm>
            <a:off x="7354673" y="3036184"/>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107" name="TextBox 106"/>
          <p:cNvSpPr txBox="1"/>
          <p:nvPr/>
        </p:nvSpPr>
        <p:spPr>
          <a:xfrm>
            <a:off x="7016044" y="3534241"/>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108" name="TextBox 107"/>
          <p:cNvSpPr txBox="1"/>
          <p:nvPr/>
        </p:nvSpPr>
        <p:spPr>
          <a:xfrm>
            <a:off x="7350973" y="3534281"/>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Tree>
    <p:extLst>
      <p:ext uri="{BB962C8B-B14F-4D97-AF65-F5344CB8AC3E}">
        <p14:creationId xmlns:p14="http://schemas.microsoft.com/office/powerpoint/2010/main" val="4272918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500"/>
                                        <p:tgtEl>
                                          <p:spTgt spid="46"/>
                                        </p:tgtEl>
                                      </p:cBhvr>
                                    </p:animEffect>
                                    <p:set>
                                      <p:cBhvr>
                                        <p:cTn id="11" dur="1" fill="hold">
                                          <p:stCondLst>
                                            <p:cond delay="499"/>
                                          </p:stCondLst>
                                        </p:cTn>
                                        <p:tgtEl>
                                          <p:spTgt spid="46"/>
                                        </p:tgtEl>
                                        <p:attrNameLst>
                                          <p:attrName>style.visibility</p:attrName>
                                        </p:attrNameLst>
                                      </p:cBhvr>
                                      <p:to>
                                        <p:strVal val="hidden"/>
                                      </p:to>
                                    </p:se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8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childTnLst>
                          </p:cTn>
                        </p:par>
                        <p:par>
                          <p:cTn id="31" fill="hold">
                            <p:stCondLst>
                              <p:cond delay="500"/>
                            </p:stCondLst>
                            <p:childTnLst>
                              <p:par>
                                <p:cTn id="32" presetID="10" presetClass="exit" presetSubtype="0" fill="hold" nodeType="afterEffect">
                                  <p:stCondLst>
                                    <p:cond delay="0"/>
                                  </p:stCondLst>
                                  <p:childTnLst>
                                    <p:animEffect transition="out" filter="fade">
                                      <p:cBhvr>
                                        <p:cTn id="33" dur="500"/>
                                        <p:tgtEl>
                                          <p:spTgt spid="88"/>
                                        </p:tgtEl>
                                      </p:cBhvr>
                                    </p:animEffect>
                                    <p:set>
                                      <p:cBhvr>
                                        <p:cTn id="34" dur="1" fill="hold">
                                          <p:stCondLst>
                                            <p:cond delay="499"/>
                                          </p:stCondLst>
                                        </p:cTn>
                                        <p:tgtEl>
                                          <p:spTgt spid="88"/>
                                        </p:tgtEl>
                                        <p:attrNameLst>
                                          <p:attrName>style.visibility</p:attrName>
                                        </p:attrNameLst>
                                      </p:cBhvr>
                                      <p:to>
                                        <p:strVal val="hidden"/>
                                      </p:to>
                                    </p:set>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wipe(left)">
                                      <p:cBhvr>
                                        <p:cTn id="38" dur="500"/>
                                        <p:tgtEl>
                                          <p:spTgt spid="73"/>
                                        </p:tgtEl>
                                      </p:cBhvr>
                                    </p:animEffect>
                                  </p:childTnLst>
                                </p:cTn>
                              </p:par>
                            </p:childTnLst>
                          </p:cTn>
                        </p:par>
                        <p:par>
                          <p:cTn id="39" fill="hold">
                            <p:stCondLst>
                              <p:cond delay="1500"/>
                            </p:stCondLst>
                            <p:childTnLst>
                              <p:par>
                                <p:cTn id="40" presetID="1" presetClass="entr" presetSubtype="0"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childTnLst>
                                </p:cTn>
                              </p:par>
                            </p:childTnLst>
                          </p:cTn>
                        </p:par>
                        <p:par>
                          <p:cTn id="42" fill="hold">
                            <p:stCondLst>
                              <p:cond delay="1500"/>
                            </p:stCondLst>
                            <p:childTnLst>
                              <p:par>
                                <p:cTn id="43" presetID="22" presetClass="entr" presetSubtype="4"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wipe(down)">
                                      <p:cBhvr>
                                        <p:cTn id="45" dur="500"/>
                                        <p:tgtEl>
                                          <p:spTgt spid="54"/>
                                        </p:tgtEl>
                                      </p:cBhvr>
                                    </p:animEffect>
                                  </p:childTnLst>
                                </p:cTn>
                              </p:par>
                            </p:childTnLst>
                          </p:cTn>
                        </p:par>
                        <p:par>
                          <p:cTn id="46" fill="hold">
                            <p:stCondLst>
                              <p:cond delay="2000"/>
                            </p:stCondLst>
                            <p:childTnLst>
                              <p:par>
                                <p:cTn id="47" presetID="1" presetClass="entr" presetSubtype="0" fill="hold" grpId="0" nodeType="afterEffect">
                                  <p:stCondLst>
                                    <p:cond delay="0"/>
                                  </p:stCondLst>
                                  <p:childTnLst>
                                    <p:set>
                                      <p:cBhvr>
                                        <p:cTn id="48" dur="1" fill="hold">
                                          <p:stCondLst>
                                            <p:cond delay="0"/>
                                          </p:stCondLst>
                                        </p:cTn>
                                        <p:tgtEl>
                                          <p:spTgt spid="9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90"/>
                                        </p:tgtEl>
                                        <p:attrNameLst>
                                          <p:attrName>style.visibility</p:attrName>
                                        </p:attrNameLst>
                                      </p:cBhvr>
                                      <p:to>
                                        <p:strVal val="visible"/>
                                      </p:to>
                                    </p:set>
                                    <p:animEffect transition="in" filter="fade">
                                      <p:cBhvr>
                                        <p:cTn id="53" dur="500"/>
                                        <p:tgtEl>
                                          <p:spTgt spid="90"/>
                                        </p:tgtEl>
                                      </p:cBhvr>
                                    </p:animEffect>
                                  </p:childTnLst>
                                </p:cTn>
                              </p:par>
                            </p:childTnLst>
                          </p:cTn>
                        </p:par>
                        <p:par>
                          <p:cTn id="54" fill="hold">
                            <p:stCondLst>
                              <p:cond delay="500"/>
                            </p:stCondLst>
                            <p:childTnLst>
                              <p:par>
                                <p:cTn id="55" presetID="10" presetClass="exit" presetSubtype="0" fill="hold" nodeType="after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childTnLst>
                          </p:cTn>
                        </p:par>
                        <p:par>
                          <p:cTn id="58" fill="hold">
                            <p:stCondLst>
                              <p:cond delay="1000"/>
                            </p:stCondLst>
                            <p:childTnLst>
                              <p:par>
                                <p:cTn id="59" presetID="22" presetClass="entr" presetSubtype="4"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down)">
                                      <p:cBhvr>
                                        <p:cTn id="61" dur="500"/>
                                        <p:tgtEl>
                                          <p:spTgt spid="29"/>
                                        </p:tgtEl>
                                      </p:cBhvr>
                                    </p:animEffect>
                                  </p:childTnLst>
                                </p:cTn>
                              </p:par>
                            </p:childTnLst>
                          </p:cTn>
                        </p:par>
                        <p:par>
                          <p:cTn id="62" fill="hold">
                            <p:stCondLst>
                              <p:cond delay="1500"/>
                            </p:stCondLst>
                            <p:childTnLst>
                              <p:par>
                                <p:cTn id="63" presetID="1"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childTnLst>
                                </p:cTn>
                              </p:par>
                            </p:childTnLst>
                          </p:cTn>
                        </p:par>
                        <p:par>
                          <p:cTn id="65" fill="hold">
                            <p:stCondLst>
                              <p:cond delay="1500"/>
                            </p:stCondLst>
                            <p:childTnLst>
                              <p:par>
                                <p:cTn id="66" presetID="22" presetClass="entr" presetSubtype="4" fill="hold"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wipe(down)">
                                      <p:cBhvr>
                                        <p:cTn id="68" dur="500"/>
                                        <p:tgtEl>
                                          <p:spTgt spid="62"/>
                                        </p:tgtEl>
                                      </p:cBhvr>
                                    </p:animEffect>
                                  </p:childTnLst>
                                </p:cTn>
                              </p:par>
                            </p:childTnLst>
                          </p:cTn>
                        </p:par>
                        <p:par>
                          <p:cTn id="69" fill="hold">
                            <p:stCondLst>
                              <p:cond delay="2000"/>
                            </p:stCondLst>
                            <p:childTnLst>
                              <p:par>
                                <p:cTn id="70" presetID="1" presetClass="entr" presetSubtype="0" fill="hold" grpId="0" nodeType="afterEffect">
                                  <p:stCondLst>
                                    <p:cond delay="0"/>
                                  </p:stCondLst>
                                  <p:childTnLst>
                                    <p:set>
                                      <p:cBhvr>
                                        <p:cTn id="71" dur="1" fill="hold">
                                          <p:stCondLst>
                                            <p:cond delay="0"/>
                                          </p:stCondLst>
                                        </p:cTn>
                                        <p:tgtEl>
                                          <p:spTgt spid="95"/>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nodeType="clickEffect">
                                  <p:stCondLst>
                                    <p:cond delay="0"/>
                                  </p:stCondLst>
                                  <p:childTnLst>
                                    <p:set>
                                      <p:cBhvr>
                                        <p:cTn id="75" dur="1" fill="hold">
                                          <p:stCondLst>
                                            <p:cond delay="0"/>
                                          </p:stCondLst>
                                        </p:cTn>
                                        <p:tgtEl>
                                          <p:spTgt spid="92"/>
                                        </p:tgtEl>
                                        <p:attrNameLst>
                                          <p:attrName>style.visibility</p:attrName>
                                        </p:attrNameLst>
                                      </p:cBhvr>
                                      <p:to>
                                        <p:strVal val="visible"/>
                                      </p:to>
                                    </p:set>
                                    <p:animEffect transition="in" filter="fade">
                                      <p:cBhvr>
                                        <p:cTn id="76" dur="500"/>
                                        <p:tgtEl>
                                          <p:spTgt spid="92"/>
                                        </p:tgtEl>
                                      </p:cBhvr>
                                    </p:animEffect>
                                  </p:childTnLst>
                                </p:cTn>
                              </p:par>
                            </p:childTnLst>
                          </p:cTn>
                        </p:par>
                        <p:par>
                          <p:cTn id="77" fill="hold">
                            <p:stCondLst>
                              <p:cond delay="500"/>
                            </p:stCondLst>
                            <p:childTnLst>
                              <p:par>
                                <p:cTn id="78" presetID="10" presetClass="exit" presetSubtype="0" fill="hold" nodeType="afterEffect">
                                  <p:stCondLst>
                                    <p:cond delay="0"/>
                                  </p:stCondLst>
                                  <p:childTnLst>
                                    <p:animEffect transition="out" filter="fade">
                                      <p:cBhvr>
                                        <p:cTn id="79" dur="500"/>
                                        <p:tgtEl>
                                          <p:spTgt spid="92"/>
                                        </p:tgtEl>
                                      </p:cBhvr>
                                    </p:animEffect>
                                    <p:set>
                                      <p:cBhvr>
                                        <p:cTn id="80" dur="1" fill="hold">
                                          <p:stCondLst>
                                            <p:cond delay="499"/>
                                          </p:stCondLst>
                                        </p:cTn>
                                        <p:tgtEl>
                                          <p:spTgt spid="92"/>
                                        </p:tgtEl>
                                        <p:attrNameLst>
                                          <p:attrName>style.visibility</p:attrName>
                                        </p:attrNameLst>
                                      </p:cBhvr>
                                      <p:to>
                                        <p:strVal val="hidden"/>
                                      </p:to>
                                    </p:set>
                                  </p:childTnLst>
                                </p:cTn>
                              </p:par>
                            </p:childTnLst>
                          </p:cTn>
                        </p:par>
                        <p:par>
                          <p:cTn id="81" fill="hold">
                            <p:stCondLst>
                              <p:cond delay="1000"/>
                            </p:stCondLst>
                            <p:childTnLst>
                              <p:par>
                                <p:cTn id="82" presetID="22" presetClass="entr" presetSubtype="4" fill="hold" nodeType="afterEffect">
                                  <p:stCondLst>
                                    <p:cond delay="0"/>
                                  </p:stCondLst>
                                  <p:childTnLst>
                                    <p:set>
                                      <p:cBhvr>
                                        <p:cTn id="83" dur="1" fill="hold">
                                          <p:stCondLst>
                                            <p:cond delay="0"/>
                                          </p:stCondLst>
                                        </p:cTn>
                                        <p:tgtEl>
                                          <p:spTgt spid="96"/>
                                        </p:tgtEl>
                                        <p:attrNameLst>
                                          <p:attrName>style.visibility</p:attrName>
                                        </p:attrNameLst>
                                      </p:cBhvr>
                                      <p:to>
                                        <p:strVal val="visible"/>
                                      </p:to>
                                    </p:set>
                                    <p:animEffect transition="in" filter="wipe(down)">
                                      <p:cBhvr>
                                        <p:cTn id="84" dur="500"/>
                                        <p:tgtEl>
                                          <p:spTgt spid="96"/>
                                        </p:tgtEl>
                                      </p:cBhvr>
                                    </p:animEffect>
                                  </p:childTnLst>
                                </p:cTn>
                              </p:par>
                            </p:childTnLst>
                          </p:cTn>
                        </p:par>
                        <p:par>
                          <p:cTn id="85" fill="hold">
                            <p:stCondLst>
                              <p:cond delay="1500"/>
                            </p:stCondLst>
                            <p:childTnLst>
                              <p:par>
                                <p:cTn id="86" presetID="1" presetClass="entr" presetSubtype="0" fill="hold" grpId="0" nodeType="afterEffect">
                                  <p:stCondLst>
                                    <p:cond delay="0"/>
                                  </p:stCondLst>
                                  <p:childTnLst>
                                    <p:set>
                                      <p:cBhvr>
                                        <p:cTn id="87" dur="1" fill="hold">
                                          <p:stCondLst>
                                            <p:cond delay="0"/>
                                          </p:stCondLst>
                                        </p:cTn>
                                        <p:tgtEl>
                                          <p:spTgt spid="66"/>
                                        </p:tgtEl>
                                        <p:attrNameLst>
                                          <p:attrName>style.visibility</p:attrName>
                                        </p:attrNameLst>
                                      </p:cBhvr>
                                      <p:to>
                                        <p:strVal val="visible"/>
                                      </p:to>
                                    </p:set>
                                  </p:childTnLst>
                                </p:cTn>
                              </p:par>
                            </p:childTnLst>
                          </p:cTn>
                        </p:par>
                        <p:par>
                          <p:cTn id="88" fill="hold">
                            <p:stCondLst>
                              <p:cond delay="1500"/>
                            </p:stCondLst>
                            <p:childTnLst>
                              <p:par>
                                <p:cTn id="89" presetID="22" presetClass="entr" presetSubtype="4" fill="hold" nodeType="after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wipe(down)">
                                      <p:cBhvr>
                                        <p:cTn id="91" dur="500"/>
                                        <p:tgtEl>
                                          <p:spTgt spid="67"/>
                                        </p:tgtEl>
                                      </p:cBhvr>
                                    </p:animEffect>
                                  </p:childTnLst>
                                </p:cTn>
                              </p:par>
                            </p:childTnLst>
                          </p:cTn>
                        </p:par>
                        <p:par>
                          <p:cTn id="92" fill="hold">
                            <p:stCondLst>
                              <p:cond delay="2000"/>
                            </p:stCondLst>
                            <p:childTnLst>
                              <p:par>
                                <p:cTn id="93" presetID="1" presetClass="entr" presetSubtype="0" fill="hold" grpId="0" nodeType="afterEffect">
                                  <p:stCondLst>
                                    <p:cond delay="0"/>
                                  </p:stCondLst>
                                  <p:childTnLst>
                                    <p:set>
                                      <p:cBhvr>
                                        <p:cTn id="94" dur="1" fill="hold">
                                          <p:stCondLst>
                                            <p:cond delay="0"/>
                                          </p:stCondLst>
                                        </p:cTn>
                                        <p:tgtEl>
                                          <p:spTgt spid="100"/>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nodeType="clickEffect">
                                  <p:stCondLst>
                                    <p:cond delay="0"/>
                                  </p:stCondLst>
                                  <p:childTnLst>
                                    <p:set>
                                      <p:cBhvr>
                                        <p:cTn id="98" dur="1" fill="hold">
                                          <p:stCondLst>
                                            <p:cond delay="0"/>
                                          </p:stCondLst>
                                        </p:cTn>
                                        <p:tgtEl>
                                          <p:spTgt spid="97"/>
                                        </p:tgtEl>
                                        <p:attrNameLst>
                                          <p:attrName>style.visibility</p:attrName>
                                        </p:attrNameLst>
                                      </p:cBhvr>
                                      <p:to>
                                        <p:strVal val="visible"/>
                                      </p:to>
                                    </p:set>
                                    <p:animEffect transition="in" filter="fade">
                                      <p:cBhvr>
                                        <p:cTn id="99" dur="500"/>
                                        <p:tgtEl>
                                          <p:spTgt spid="97"/>
                                        </p:tgtEl>
                                      </p:cBhvr>
                                    </p:animEffect>
                                  </p:childTnLst>
                                </p:cTn>
                              </p:par>
                            </p:childTnLst>
                          </p:cTn>
                        </p:par>
                        <p:par>
                          <p:cTn id="100" fill="hold">
                            <p:stCondLst>
                              <p:cond delay="500"/>
                            </p:stCondLst>
                            <p:childTnLst>
                              <p:par>
                                <p:cTn id="101" presetID="10" presetClass="exit" presetSubtype="0" fill="hold" nodeType="afterEffect">
                                  <p:stCondLst>
                                    <p:cond delay="0"/>
                                  </p:stCondLst>
                                  <p:childTnLst>
                                    <p:animEffect transition="out" filter="fade">
                                      <p:cBhvr>
                                        <p:cTn id="102" dur="500"/>
                                        <p:tgtEl>
                                          <p:spTgt spid="97"/>
                                        </p:tgtEl>
                                      </p:cBhvr>
                                    </p:animEffect>
                                    <p:set>
                                      <p:cBhvr>
                                        <p:cTn id="103" dur="1" fill="hold">
                                          <p:stCondLst>
                                            <p:cond delay="499"/>
                                          </p:stCondLst>
                                        </p:cTn>
                                        <p:tgtEl>
                                          <p:spTgt spid="97"/>
                                        </p:tgtEl>
                                        <p:attrNameLst>
                                          <p:attrName>style.visibility</p:attrName>
                                        </p:attrNameLst>
                                      </p:cBhvr>
                                      <p:to>
                                        <p:strVal val="hidden"/>
                                      </p:to>
                                    </p:set>
                                  </p:childTnLst>
                                </p:cTn>
                              </p:par>
                            </p:childTnLst>
                          </p:cTn>
                        </p:par>
                        <p:par>
                          <p:cTn id="104" fill="hold">
                            <p:stCondLst>
                              <p:cond delay="1000"/>
                            </p:stCondLst>
                            <p:childTnLst>
                              <p:par>
                                <p:cTn id="105" presetID="22" presetClass="entr" presetSubtype="4" fill="hold" nodeType="afterEffect">
                                  <p:stCondLst>
                                    <p:cond delay="0"/>
                                  </p:stCondLst>
                                  <p:childTnLst>
                                    <p:set>
                                      <p:cBhvr>
                                        <p:cTn id="106" dur="1" fill="hold">
                                          <p:stCondLst>
                                            <p:cond delay="0"/>
                                          </p:stCondLst>
                                        </p:cTn>
                                        <p:tgtEl>
                                          <p:spTgt spid="98"/>
                                        </p:tgtEl>
                                        <p:attrNameLst>
                                          <p:attrName>style.visibility</p:attrName>
                                        </p:attrNameLst>
                                      </p:cBhvr>
                                      <p:to>
                                        <p:strVal val="visible"/>
                                      </p:to>
                                    </p:set>
                                    <p:animEffect transition="in" filter="wipe(down)">
                                      <p:cBhvr>
                                        <p:cTn id="107" dur="500"/>
                                        <p:tgtEl>
                                          <p:spTgt spid="98"/>
                                        </p:tgtEl>
                                      </p:cBhvr>
                                    </p:animEffect>
                                  </p:childTnLst>
                                </p:cTn>
                              </p:par>
                            </p:childTnLst>
                          </p:cTn>
                        </p:par>
                        <p:par>
                          <p:cTn id="108" fill="hold">
                            <p:stCondLst>
                              <p:cond delay="1500"/>
                            </p:stCondLst>
                            <p:childTnLst>
                              <p:par>
                                <p:cTn id="109" presetID="1" presetClass="entr" presetSubtype="0" fill="hold" grpId="0" nodeType="afterEffect">
                                  <p:stCondLst>
                                    <p:cond delay="0"/>
                                  </p:stCondLst>
                                  <p:childTnLst>
                                    <p:set>
                                      <p:cBhvr>
                                        <p:cTn id="110" dur="1" fill="hold">
                                          <p:stCondLst>
                                            <p:cond delay="0"/>
                                          </p:stCondLst>
                                        </p:cTn>
                                        <p:tgtEl>
                                          <p:spTgt spid="71"/>
                                        </p:tgtEl>
                                        <p:attrNameLst>
                                          <p:attrName>style.visibility</p:attrName>
                                        </p:attrNameLst>
                                      </p:cBhvr>
                                      <p:to>
                                        <p:strVal val="visible"/>
                                      </p:to>
                                    </p:set>
                                  </p:childTnLst>
                                </p:cTn>
                              </p:par>
                            </p:childTnLst>
                          </p:cTn>
                        </p:par>
                        <p:par>
                          <p:cTn id="111" fill="hold">
                            <p:stCondLst>
                              <p:cond delay="1500"/>
                            </p:stCondLst>
                            <p:childTnLst>
                              <p:par>
                                <p:cTn id="112" presetID="22" presetClass="entr" presetSubtype="4" fill="hold" nodeType="afterEffect">
                                  <p:stCondLst>
                                    <p:cond delay="0"/>
                                  </p:stCondLst>
                                  <p:childTnLst>
                                    <p:set>
                                      <p:cBhvr>
                                        <p:cTn id="113" dur="1" fill="hold">
                                          <p:stCondLst>
                                            <p:cond delay="0"/>
                                          </p:stCondLst>
                                        </p:cTn>
                                        <p:tgtEl>
                                          <p:spTgt spid="72"/>
                                        </p:tgtEl>
                                        <p:attrNameLst>
                                          <p:attrName>style.visibility</p:attrName>
                                        </p:attrNameLst>
                                      </p:cBhvr>
                                      <p:to>
                                        <p:strVal val="visible"/>
                                      </p:to>
                                    </p:set>
                                    <p:animEffect transition="in" filter="wipe(down)">
                                      <p:cBhvr>
                                        <p:cTn id="114" dur="500"/>
                                        <p:tgtEl>
                                          <p:spTgt spid="72"/>
                                        </p:tgtEl>
                                      </p:cBhvr>
                                    </p:animEffect>
                                  </p:childTnLst>
                                </p:cTn>
                              </p:par>
                            </p:childTnLst>
                          </p:cTn>
                        </p:par>
                        <p:par>
                          <p:cTn id="115" fill="hold">
                            <p:stCondLst>
                              <p:cond delay="2000"/>
                            </p:stCondLst>
                            <p:childTnLst>
                              <p:par>
                                <p:cTn id="116" presetID="1" presetClass="entr" presetSubtype="0" fill="hold" grpId="0" nodeType="afterEffect">
                                  <p:stCondLst>
                                    <p:cond delay="0"/>
                                  </p:stCondLst>
                                  <p:childTnLst>
                                    <p:set>
                                      <p:cBhvr>
                                        <p:cTn id="11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2" grpId="0" animBg="1"/>
      <p:bldP spid="61" grpId="0" animBg="1"/>
      <p:bldP spid="66" grpId="0" animBg="1"/>
      <p:bldP spid="71" grpId="0" animBg="1"/>
      <p:bldP spid="73" grpId="0"/>
      <p:bldP spid="89" grpId="0" animBg="1"/>
      <p:bldP spid="93" grpId="0" animBg="1"/>
      <p:bldP spid="95" grpId="0" animBg="1"/>
      <p:bldP spid="100" grpId="0" animBg="1"/>
      <p:bldP spid="10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6066" y="-603448"/>
            <a:ext cx="4586197" cy="5935303"/>
          </a:xfrm>
          <a:prstGeom prst="rect">
            <a:avLst/>
          </a:prstGeom>
        </p:spPr>
      </p:pic>
      <p:sp>
        <p:nvSpPr>
          <p:cNvPr id="36" name="TextBox 35"/>
          <p:cNvSpPr txBox="1"/>
          <p:nvPr/>
        </p:nvSpPr>
        <p:spPr>
          <a:xfrm>
            <a:off x="107504" y="5949280"/>
            <a:ext cx="8245423" cy="307777"/>
          </a:xfrm>
          <a:prstGeom prst="rect">
            <a:avLst/>
          </a:prstGeom>
          <a:noFill/>
        </p:spPr>
        <p:txBody>
          <a:bodyPr wrap="square" rtlCol="0">
            <a:spAutoFit/>
          </a:bodyPr>
          <a:lstStyle/>
          <a:p>
            <a:r>
              <a:rPr lang="en-NZ" sz="1400" dirty="0" smtClean="0">
                <a:solidFill>
                  <a:schemeClr val="bg1"/>
                </a:solidFill>
              </a:rPr>
              <a:t>Make note of any significant events that occurred on the day at the bottom of the chart.</a:t>
            </a:r>
            <a:endParaRPr lang="en-NZ" sz="1400" dirty="0">
              <a:solidFill>
                <a:schemeClr val="bg1"/>
              </a:solidFill>
            </a:endParaRPr>
          </a:p>
        </p:txBody>
      </p:sp>
      <p:sp>
        <p:nvSpPr>
          <p:cNvPr id="56" name="Title 1"/>
          <p:cNvSpPr txBox="1">
            <a:spLocks/>
          </p:cNvSpPr>
          <p:nvPr/>
        </p:nvSpPr>
        <p:spPr>
          <a:xfrm>
            <a:off x="300445" y="260648"/>
            <a:ext cx="8592035" cy="504056"/>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Step 5: Annotate the CFD</a:t>
            </a:r>
            <a:endParaRPr lang="en-US" i="1" dirty="0"/>
          </a:p>
        </p:txBody>
      </p:sp>
      <p:sp>
        <p:nvSpPr>
          <p:cNvPr id="48" name="Oval 47"/>
          <p:cNvSpPr/>
          <p:nvPr/>
        </p:nvSpPr>
        <p:spPr>
          <a:xfrm>
            <a:off x="2903390" y="4237976"/>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0" name="Straight Arrow Connector 49"/>
          <p:cNvCxnSpPr/>
          <p:nvPr/>
        </p:nvCxnSpPr>
        <p:spPr>
          <a:xfrm flipV="1">
            <a:off x="2683993" y="4277380"/>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2896151" y="4234564"/>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4" name="Straight Arrow Connector 53"/>
          <p:cNvCxnSpPr/>
          <p:nvPr/>
        </p:nvCxnSpPr>
        <p:spPr>
          <a:xfrm flipV="1">
            <a:off x="2688756" y="4267855"/>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2907328" y="3897917"/>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2" name="Straight Arrow Connector 61"/>
          <p:cNvCxnSpPr/>
          <p:nvPr/>
        </p:nvCxnSpPr>
        <p:spPr>
          <a:xfrm flipV="1">
            <a:off x="2683993" y="3936862"/>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2893295" y="3446900"/>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7" name="Straight Arrow Connector 66"/>
          <p:cNvCxnSpPr/>
          <p:nvPr/>
        </p:nvCxnSpPr>
        <p:spPr>
          <a:xfrm flipV="1">
            <a:off x="2716618" y="3482403"/>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2897803" y="2774965"/>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2" name="Straight Arrow Connector 71"/>
          <p:cNvCxnSpPr/>
          <p:nvPr/>
        </p:nvCxnSpPr>
        <p:spPr>
          <a:xfrm flipV="1">
            <a:off x="2686374" y="2808149"/>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rot="19117124">
            <a:off x="2749238" y="4746572"/>
            <a:ext cx="441146" cy="307777"/>
          </a:xfrm>
          <a:prstGeom prst="rect">
            <a:avLst/>
          </a:prstGeom>
          <a:noFill/>
        </p:spPr>
        <p:txBody>
          <a:bodyPr wrap="none" rtlCol="0">
            <a:spAutoFit/>
          </a:bodyPr>
          <a:lstStyle/>
          <a:p>
            <a:pPr algn="ctr"/>
            <a:r>
              <a:rPr lang="en-NZ" sz="700" b="1" dirty="0" smtClean="0">
                <a:latin typeface="Comic Sans MS" pitchFamily="66" charset="0"/>
              </a:rPr>
              <a:t>We’re</a:t>
            </a:r>
          </a:p>
          <a:p>
            <a:pPr algn="ctr"/>
            <a:r>
              <a:rPr lang="en-NZ" sz="700" b="1" dirty="0">
                <a:latin typeface="Comic Sans MS" pitchFamily="66" charset="0"/>
              </a:rPr>
              <a:t>o</a:t>
            </a:r>
            <a:r>
              <a:rPr lang="en-NZ" sz="700" b="1" dirty="0" smtClean="0">
                <a:latin typeface="Comic Sans MS" pitchFamily="66" charset="0"/>
              </a:rPr>
              <a:t>ff!</a:t>
            </a:r>
            <a:endParaRPr lang="en-NZ" sz="700" b="1" dirty="0">
              <a:latin typeface="Comic Sans MS" pitchFamily="66" charset="0"/>
            </a:endParaRPr>
          </a:p>
        </p:txBody>
      </p:sp>
      <p:sp>
        <p:nvSpPr>
          <p:cNvPr id="83" name="Oval 82"/>
          <p:cNvSpPr/>
          <p:nvPr/>
        </p:nvSpPr>
        <p:spPr>
          <a:xfrm>
            <a:off x="2715185" y="4701358"/>
            <a:ext cx="520426" cy="398204"/>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627956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83"/>
                                        </p:tgtEl>
                                        <p:attrNameLst>
                                          <p:attrName>style.visibility</p:attrName>
                                        </p:attrNameLst>
                                      </p:cBhvr>
                                      <p:to>
                                        <p:strVal val="visible"/>
                                      </p:to>
                                    </p:set>
                                    <p:animEffect transition="in" filter="wedge">
                                      <p:cBhvr>
                                        <p:cTn id="7" dur="200"/>
                                        <p:tgtEl>
                                          <p:spTgt spid="83"/>
                                        </p:tgtEl>
                                      </p:cBhvr>
                                    </p:animEffect>
                                  </p:childTnLst>
                                </p:cTn>
                              </p:par>
                            </p:childTnLst>
                          </p:cTn>
                        </p:par>
                        <p:par>
                          <p:cTn id="8" fill="hold">
                            <p:stCondLst>
                              <p:cond delay="400"/>
                            </p:stCondLst>
                            <p:childTnLst>
                              <p:par>
                                <p:cTn id="9" presetID="22" presetClass="entr" presetSubtype="8" fill="hold" nodeType="afterEffect">
                                  <p:stCondLst>
                                    <p:cond delay="400"/>
                                  </p:stCondLst>
                                  <p:childTnLst>
                                    <p:set>
                                      <p:cBhvr>
                                        <p:cTn id="10" dur="1" fill="hold">
                                          <p:stCondLst>
                                            <p:cond delay="0"/>
                                          </p:stCondLst>
                                        </p:cTn>
                                        <p:tgtEl>
                                          <p:spTgt spid="82">
                                            <p:txEl>
                                              <p:pRg st="0" end="0"/>
                                            </p:txEl>
                                          </p:spTgt>
                                        </p:tgtEl>
                                        <p:attrNameLst>
                                          <p:attrName>style.visibility</p:attrName>
                                        </p:attrNameLst>
                                      </p:cBhvr>
                                      <p:to>
                                        <p:strVal val="visible"/>
                                      </p:to>
                                    </p:set>
                                    <p:animEffect transition="in" filter="wipe(left)">
                                      <p:cBhvr>
                                        <p:cTn id="11" dur="200"/>
                                        <p:tgtEl>
                                          <p:spTgt spid="82">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2">
                                            <p:txEl>
                                              <p:pRg st="1" end="1"/>
                                            </p:txEl>
                                          </p:spTgt>
                                        </p:tgtEl>
                                        <p:attrNameLst>
                                          <p:attrName>style.visibility</p:attrName>
                                        </p:attrNameLst>
                                      </p:cBhvr>
                                      <p:to>
                                        <p:strVal val="visible"/>
                                      </p:to>
                                    </p:set>
                                    <p:animEffect transition="in" filter="wipe(left)">
                                      <p:cBhvr>
                                        <p:cTn id="15" dur="200"/>
                                        <p:tgtEl>
                                          <p:spTgt spid="82">
                                            <p:txEl>
                                              <p:pRg st="1" end="1"/>
                                            </p:txEl>
                                          </p:spTgt>
                                        </p:tgtEl>
                                      </p:cBhvr>
                                    </p:animEffect>
                                  </p:childTnLst>
                                </p:cTn>
                              </p:par>
                            </p:childTnLst>
                          </p:cTn>
                        </p:par>
                        <p:par>
                          <p:cTn id="16" fill="hold">
                            <p:stCondLst>
                              <p:cond delay="1200"/>
                            </p:stCondLst>
                            <p:childTnLst>
                              <p:par>
                                <p:cTn id="17" presetID="20" presetClass="exit" presetSubtype="0" fill="hold" grpId="1" nodeType="afterEffect">
                                  <p:stCondLst>
                                    <p:cond delay="0"/>
                                  </p:stCondLst>
                                  <p:childTnLst>
                                    <p:animEffect transition="out" filter="wedge">
                                      <p:cBhvr>
                                        <p:cTn id="18" dur="200"/>
                                        <p:tgtEl>
                                          <p:spTgt spid="83"/>
                                        </p:tgtEl>
                                      </p:cBhvr>
                                    </p:animEffect>
                                    <p:set>
                                      <p:cBhvr>
                                        <p:cTn id="19" dur="1" fill="hold">
                                          <p:stCondLst>
                                            <p:cond delay="199"/>
                                          </p:stCondLst>
                                        </p:cTn>
                                        <p:tgtEl>
                                          <p:spTgt spid="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3" grpId="1"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092" y="-1322005"/>
            <a:ext cx="8872511" cy="6856478"/>
          </a:xfrm>
          <a:prstGeom prst="rect">
            <a:avLst/>
          </a:prstGeom>
        </p:spPr>
      </p:pic>
      <p:sp>
        <p:nvSpPr>
          <p:cNvPr id="10" name="TextBox 9"/>
          <p:cNvSpPr txBox="1"/>
          <p:nvPr/>
        </p:nvSpPr>
        <p:spPr>
          <a:xfrm>
            <a:off x="4355976" y="6310971"/>
            <a:ext cx="1037463" cy="307777"/>
          </a:xfrm>
          <a:prstGeom prst="rect">
            <a:avLst/>
          </a:prstGeom>
          <a:noFill/>
        </p:spPr>
        <p:txBody>
          <a:bodyPr wrap="none" rtlCol="0">
            <a:spAutoFit/>
          </a:bodyPr>
          <a:lstStyle/>
          <a:p>
            <a:r>
              <a:rPr lang="en-NZ" sz="1400" b="1" dirty="0" smtClean="0">
                <a:latin typeface="Comic Sans MS" pitchFamily="66" charset="0"/>
              </a:rPr>
              <a:t>Faster Co</a:t>
            </a:r>
            <a:endParaRPr lang="en-NZ" b="1" dirty="0">
              <a:latin typeface="Comic Sans MS" pitchFamily="66" charset="0"/>
            </a:endParaRPr>
          </a:p>
        </p:txBody>
      </p:sp>
      <p:sp>
        <p:nvSpPr>
          <p:cNvPr id="11" name="TextBox 10"/>
          <p:cNvSpPr txBox="1"/>
          <p:nvPr/>
        </p:nvSpPr>
        <p:spPr>
          <a:xfrm>
            <a:off x="6372200" y="6310971"/>
            <a:ext cx="554960" cy="307777"/>
          </a:xfrm>
          <a:prstGeom prst="rect">
            <a:avLst/>
          </a:prstGeom>
          <a:noFill/>
        </p:spPr>
        <p:txBody>
          <a:bodyPr wrap="none" rtlCol="0">
            <a:spAutoFit/>
          </a:bodyPr>
          <a:lstStyle/>
          <a:p>
            <a:r>
              <a:rPr lang="en-NZ" sz="1400" b="1" dirty="0" smtClean="0">
                <a:latin typeface="Comic Sans MS" pitchFamily="66" charset="0"/>
              </a:rPr>
              <a:t>NYC</a:t>
            </a:r>
            <a:endParaRPr lang="en-NZ" b="1" dirty="0">
              <a:latin typeface="Comic Sans MS" pitchFamily="66" charset="0"/>
            </a:endParaRPr>
          </a:p>
        </p:txBody>
      </p:sp>
      <p:sp>
        <p:nvSpPr>
          <p:cNvPr id="12" name="TextBox 11"/>
          <p:cNvSpPr txBox="1"/>
          <p:nvPr/>
        </p:nvSpPr>
        <p:spPr>
          <a:xfrm>
            <a:off x="8007032" y="6320202"/>
            <a:ext cx="720069" cy="276999"/>
          </a:xfrm>
          <a:prstGeom prst="rect">
            <a:avLst/>
          </a:prstGeom>
          <a:noFill/>
        </p:spPr>
        <p:txBody>
          <a:bodyPr wrap="none" rtlCol="0">
            <a:spAutoFit/>
          </a:bodyPr>
          <a:lstStyle/>
          <a:p>
            <a:r>
              <a:rPr lang="en-NZ" sz="1200" b="1" dirty="0" smtClean="0">
                <a:latin typeface="Comic Sans MS" pitchFamily="66" charset="0"/>
              </a:rPr>
              <a:t>3/5/12</a:t>
            </a:r>
            <a:endParaRPr lang="en-NZ" sz="1200" b="1" dirty="0">
              <a:latin typeface="Comic Sans MS" pitchFamily="66" charset="0"/>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7352" y="879592"/>
            <a:ext cx="9126497" cy="4499139"/>
          </a:xfrm>
          <a:prstGeom prst="rect">
            <a:avLst/>
          </a:prstGeom>
        </p:spPr>
      </p:pic>
      <p:grpSp>
        <p:nvGrpSpPr>
          <p:cNvPr id="15" name="Group 14"/>
          <p:cNvGrpSpPr/>
          <p:nvPr/>
        </p:nvGrpSpPr>
        <p:grpSpPr>
          <a:xfrm>
            <a:off x="626250" y="2257394"/>
            <a:ext cx="742272" cy="1543803"/>
            <a:chOff x="7274137" y="2619810"/>
            <a:chExt cx="742272" cy="1543803"/>
          </a:xfrm>
        </p:grpSpPr>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19" name="Straight Connector 18"/>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sp>
        <p:nvSpPr>
          <p:cNvPr id="21" name="TextBox 20"/>
          <p:cNvSpPr txBox="1"/>
          <p:nvPr/>
        </p:nvSpPr>
        <p:spPr>
          <a:xfrm>
            <a:off x="1114858" y="2580527"/>
            <a:ext cx="239168" cy="200055"/>
          </a:xfrm>
          <a:prstGeom prst="rect">
            <a:avLst/>
          </a:prstGeom>
          <a:noFill/>
        </p:spPr>
        <p:txBody>
          <a:bodyPr wrap="none" rtlCol="0">
            <a:spAutoFit/>
          </a:bodyPr>
          <a:lstStyle/>
          <a:p>
            <a:r>
              <a:rPr lang="en-NZ" sz="700" b="1" dirty="0" smtClean="0">
                <a:latin typeface="Comic Sans MS" pitchFamily="66" charset="0"/>
              </a:rPr>
              <a:t>5</a:t>
            </a:r>
            <a:endParaRPr lang="en-NZ" sz="700" b="1" dirty="0">
              <a:latin typeface="Comic Sans MS" pitchFamily="66" charset="0"/>
            </a:endParaRPr>
          </a:p>
        </p:txBody>
      </p:sp>
      <p:sp>
        <p:nvSpPr>
          <p:cNvPr id="22" name="TextBox 21"/>
          <p:cNvSpPr txBox="1"/>
          <p:nvPr/>
        </p:nvSpPr>
        <p:spPr>
          <a:xfrm>
            <a:off x="1148989" y="3153615"/>
            <a:ext cx="239168" cy="200055"/>
          </a:xfrm>
          <a:prstGeom prst="rect">
            <a:avLst/>
          </a:prstGeom>
          <a:noFill/>
        </p:spPr>
        <p:txBody>
          <a:bodyPr wrap="none" rtlCol="0">
            <a:spAutoFit/>
          </a:bodyPr>
          <a:lstStyle/>
          <a:p>
            <a:r>
              <a:rPr lang="en-NZ" sz="700" b="1" dirty="0" smtClean="0">
                <a:latin typeface="Comic Sans MS" pitchFamily="66" charset="0"/>
              </a:rPr>
              <a:t>6</a:t>
            </a:r>
            <a:endParaRPr lang="en-NZ" sz="700" b="1" dirty="0">
              <a:latin typeface="Comic Sans MS" pitchFamily="66" charset="0"/>
            </a:endParaRPr>
          </a:p>
        </p:txBody>
      </p:sp>
      <p:sp>
        <p:nvSpPr>
          <p:cNvPr id="23" name="TextBox 22"/>
          <p:cNvSpPr txBox="1"/>
          <p:nvPr/>
        </p:nvSpPr>
        <p:spPr>
          <a:xfrm>
            <a:off x="1121738" y="3652204"/>
            <a:ext cx="293670" cy="200055"/>
          </a:xfrm>
          <a:prstGeom prst="rect">
            <a:avLst/>
          </a:prstGeom>
          <a:noFill/>
        </p:spPr>
        <p:txBody>
          <a:bodyPr wrap="none" rtlCol="0">
            <a:spAutoFit/>
          </a:bodyPr>
          <a:lstStyle/>
          <a:p>
            <a:r>
              <a:rPr lang="en-NZ" sz="700" b="1" dirty="0" smtClean="0">
                <a:latin typeface="Comic Sans MS" pitchFamily="66" charset="0"/>
              </a:rPr>
              <a:t>10</a:t>
            </a:r>
            <a:endParaRPr lang="en-NZ" sz="700" b="1" dirty="0">
              <a:latin typeface="Comic Sans MS" pitchFamily="66" charset="0"/>
            </a:endParaRPr>
          </a:p>
        </p:txBody>
      </p:sp>
      <p:sp>
        <p:nvSpPr>
          <p:cNvPr id="24" name="TextBox 23"/>
          <p:cNvSpPr txBox="1"/>
          <p:nvPr/>
        </p:nvSpPr>
        <p:spPr>
          <a:xfrm>
            <a:off x="600820" y="258528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5" name="TextBox 24"/>
          <p:cNvSpPr txBox="1"/>
          <p:nvPr/>
        </p:nvSpPr>
        <p:spPr>
          <a:xfrm>
            <a:off x="935749" y="2585329"/>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26" name="TextBox 25"/>
          <p:cNvSpPr txBox="1"/>
          <p:nvPr/>
        </p:nvSpPr>
        <p:spPr>
          <a:xfrm>
            <a:off x="640248" y="3154067"/>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7" name="TextBox 26"/>
          <p:cNvSpPr txBox="1"/>
          <p:nvPr/>
        </p:nvSpPr>
        <p:spPr>
          <a:xfrm>
            <a:off x="975177" y="3154107"/>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28" name="TextBox 27"/>
          <p:cNvSpPr txBox="1"/>
          <p:nvPr/>
        </p:nvSpPr>
        <p:spPr>
          <a:xfrm>
            <a:off x="636548" y="365216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9" name="TextBox 28"/>
          <p:cNvSpPr txBox="1"/>
          <p:nvPr/>
        </p:nvSpPr>
        <p:spPr>
          <a:xfrm>
            <a:off x="971477" y="3652204"/>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30" name="Oval 29"/>
          <p:cNvSpPr/>
          <p:nvPr/>
        </p:nvSpPr>
        <p:spPr>
          <a:xfrm rot="-5400000">
            <a:off x="343964" y="3062674"/>
            <a:ext cx="1469886" cy="270877"/>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TextBox 42"/>
          <p:cNvSpPr txBox="1"/>
          <p:nvPr/>
        </p:nvSpPr>
        <p:spPr>
          <a:xfrm>
            <a:off x="3420018" y="5070954"/>
            <a:ext cx="1037463" cy="307777"/>
          </a:xfrm>
          <a:prstGeom prst="rect">
            <a:avLst/>
          </a:prstGeom>
          <a:noFill/>
        </p:spPr>
        <p:txBody>
          <a:bodyPr wrap="none" rtlCol="0">
            <a:spAutoFit/>
          </a:bodyPr>
          <a:lstStyle/>
          <a:p>
            <a:r>
              <a:rPr lang="en-NZ" sz="1400" b="1" dirty="0" smtClean="0">
                <a:latin typeface="Comic Sans MS" pitchFamily="66" charset="0"/>
              </a:rPr>
              <a:t>Faster Co</a:t>
            </a:r>
            <a:endParaRPr lang="en-NZ" b="1" dirty="0">
              <a:latin typeface="Comic Sans MS" pitchFamily="66" charset="0"/>
            </a:endParaRPr>
          </a:p>
        </p:txBody>
      </p:sp>
      <p:sp>
        <p:nvSpPr>
          <p:cNvPr id="44" name="TextBox 43"/>
          <p:cNvSpPr txBox="1"/>
          <p:nvPr/>
        </p:nvSpPr>
        <p:spPr>
          <a:xfrm>
            <a:off x="0" y="5709524"/>
            <a:ext cx="9144000" cy="1169551"/>
          </a:xfrm>
          <a:prstGeom prst="rect">
            <a:avLst/>
          </a:prstGeom>
          <a:noFill/>
        </p:spPr>
        <p:txBody>
          <a:bodyPr wrap="square" rtlCol="0">
            <a:spAutoFit/>
          </a:bodyPr>
          <a:lstStyle/>
          <a:p>
            <a:r>
              <a:rPr lang="en-NZ" sz="1400" dirty="0" smtClean="0">
                <a:solidFill>
                  <a:schemeClr val="bg1"/>
                </a:solidFill>
              </a:rPr>
              <a:t>The Control Chart is tracked very differently from the CFD.</a:t>
            </a:r>
          </a:p>
          <a:p>
            <a:r>
              <a:rPr lang="en-NZ" sz="1400" dirty="0" smtClean="0">
                <a:solidFill>
                  <a:schemeClr val="bg1"/>
                </a:solidFill>
              </a:rPr>
              <a:t>On the Control Chart, track the Cycle Time of one ticket per vertical line on the chart.</a:t>
            </a:r>
          </a:p>
          <a:p>
            <a:r>
              <a:rPr lang="en-NZ" sz="1400" dirty="0" smtClean="0">
                <a:solidFill>
                  <a:schemeClr val="bg1"/>
                </a:solidFill>
              </a:rPr>
              <a:t>Track using the same marker pen </a:t>
            </a:r>
            <a:r>
              <a:rPr lang="en-NZ" sz="1400" dirty="0" err="1" smtClean="0">
                <a:solidFill>
                  <a:schemeClr val="bg1"/>
                </a:solidFill>
              </a:rPr>
              <a:t>color</a:t>
            </a:r>
            <a:r>
              <a:rPr lang="en-NZ" sz="1400" dirty="0" smtClean="0">
                <a:solidFill>
                  <a:schemeClr val="bg1"/>
                </a:solidFill>
              </a:rPr>
              <a:t> as the ticket (e.g. use the brown marker pen for brown tickets).</a:t>
            </a:r>
          </a:p>
          <a:p>
            <a:r>
              <a:rPr lang="en-NZ" sz="1400" dirty="0" smtClean="0">
                <a:solidFill>
                  <a:schemeClr val="bg1"/>
                </a:solidFill>
              </a:rPr>
              <a:t>Indicate the day a ticket or group of tickets were deployed.</a:t>
            </a:r>
            <a:endParaRPr lang="en-NZ" sz="1400" dirty="0">
              <a:solidFill>
                <a:schemeClr val="bg1"/>
              </a:solidFill>
            </a:endParaRPr>
          </a:p>
          <a:p>
            <a:endParaRPr lang="en-NZ" sz="1400" dirty="0">
              <a:solidFill>
                <a:schemeClr val="bg1"/>
              </a:solidFill>
            </a:endParaRPr>
          </a:p>
        </p:txBody>
      </p:sp>
      <p:cxnSp>
        <p:nvCxnSpPr>
          <p:cNvPr id="47" name="Straight Arrow Connector 46"/>
          <p:cNvCxnSpPr/>
          <p:nvPr/>
        </p:nvCxnSpPr>
        <p:spPr>
          <a:xfrm>
            <a:off x="1130300" y="2686050"/>
            <a:ext cx="1212850" cy="69850"/>
          </a:xfrm>
          <a:prstGeom prst="straightConnector1">
            <a:avLst/>
          </a:prstGeom>
          <a:ln w="57150" cap="rnd">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436019" y="2709862"/>
            <a:ext cx="119757" cy="119529"/>
          </a:xfrm>
          <a:prstGeom prst="line">
            <a:avLst/>
          </a:prstGeom>
          <a:ln w="254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2434332" y="2717006"/>
            <a:ext cx="137418" cy="107061"/>
          </a:xfrm>
          <a:prstGeom prst="line">
            <a:avLst/>
          </a:prstGeom>
          <a:ln w="254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flipV="1">
            <a:off x="1152525" y="2805113"/>
            <a:ext cx="1469231" cy="438150"/>
          </a:xfrm>
          <a:prstGeom prst="straightConnector1">
            <a:avLst/>
          </a:prstGeom>
          <a:ln w="57150" cap="rnd">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614402" y="2698749"/>
            <a:ext cx="119757" cy="119529"/>
          </a:xfrm>
          <a:prstGeom prst="line">
            <a:avLst/>
          </a:prstGeom>
          <a:ln w="254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2612715" y="2705893"/>
            <a:ext cx="137418" cy="107061"/>
          </a:xfrm>
          <a:prstGeom prst="line">
            <a:avLst/>
          </a:prstGeom>
          <a:ln w="254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1166813" y="2824163"/>
            <a:ext cx="1652587" cy="914400"/>
          </a:xfrm>
          <a:prstGeom prst="straightConnector1">
            <a:avLst/>
          </a:prstGeom>
          <a:ln w="57150" cap="rnd">
            <a:solidFill>
              <a:schemeClr val="accent6">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815903" y="2698749"/>
            <a:ext cx="119757" cy="119529"/>
          </a:xfrm>
          <a:prstGeom prst="line">
            <a:avLst/>
          </a:prstGeom>
          <a:ln w="254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a:off x="2814216" y="2705893"/>
            <a:ext cx="137418" cy="107061"/>
          </a:xfrm>
          <a:prstGeom prst="line">
            <a:avLst/>
          </a:prstGeom>
          <a:ln w="25400" cap="rnd">
            <a:solidFill>
              <a:schemeClr val="accent6">
                <a:lumMod val="50000"/>
              </a:schemeClr>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2537951" y="4626395"/>
            <a:ext cx="293670" cy="307777"/>
          </a:xfrm>
          <a:prstGeom prst="rect">
            <a:avLst/>
          </a:prstGeom>
          <a:noFill/>
        </p:spPr>
        <p:txBody>
          <a:bodyPr wrap="none" rtlCol="0">
            <a:spAutoFit/>
          </a:bodyPr>
          <a:lstStyle/>
          <a:p>
            <a:r>
              <a:rPr lang="en-NZ" sz="1400" b="1" dirty="0" smtClean="0">
                <a:latin typeface="Comic Sans MS" pitchFamily="66" charset="0"/>
              </a:rPr>
              <a:t>9</a:t>
            </a:r>
            <a:endParaRPr lang="en-NZ" sz="1400" b="1" dirty="0">
              <a:latin typeface="Comic Sans MS" pitchFamily="66" charset="0"/>
            </a:endParaRPr>
          </a:p>
        </p:txBody>
      </p:sp>
      <p:sp>
        <p:nvSpPr>
          <p:cNvPr id="46" name="Rounded Rectangle 45"/>
          <p:cNvSpPr/>
          <p:nvPr/>
        </p:nvSpPr>
        <p:spPr>
          <a:xfrm>
            <a:off x="7308304" y="-387424"/>
            <a:ext cx="2376264" cy="936104"/>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ng 1"/>
          <p:cNvSpPr/>
          <p:nvPr/>
        </p:nvSpPr>
        <p:spPr>
          <a:xfrm>
            <a:off x="7833867"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Click 1"/>
          <p:cNvSpPr/>
          <p:nvPr/>
        </p:nvSpPr>
        <p:spPr>
          <a:xfrm>
            <a:off x="7841433"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ing 1"/>
          <p:cNvSpPr/>
          <p:nvPr/>
        </p:nvSpPr>
        <p:spPr>
          <a:xfrm>
            <a:off x="8100512"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Click 1"/>
          <p:cNvSpPr/>
          <p:nvPr/>
        </p:nvSpPr>
        <p:spPr>
          <a:xfrm>
            <a:off x="8108078"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ing 1"/>
          <p:cNvSpPr/>
          <p:nvPr/>
        </p:nvSpPr>
        <p:spPr>
          <a:xfrm>
            <a:off x="8363265"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Click 1"/>
          <p:cNvSpPr/>
          <p:nvPr/>
        </p:nvSpPr>
        <p:spPr>
          <a:xfrm>
            <a:off x="8370831"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p:cNvCxnSpPr/>
          <p:nvPr/>
        </p:nvCxnSpPr>
        <p:spPr>
          <a:xfrm>
            <a:off x="2967246" y="4581128"/>
            <a:ext cx="0" cy="199155"/>
          </a:xfrm>
          <a:prstGeom prst="line">
            <a:avLst/>
          </a:prstGeom>
          <a:ln w="381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2267745" y="4437113"/>
            <a:ext cx="864096" cy="575610"/>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320288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200"/>
                                  </p:stCondLst>
                                  <p:childTnLst>
                                    <p:set>
                                      <p:cBhvr>
                                        <p:cTn id="6" dur="1" fill="hold">
                                          <p:stCondLst>
                                            <p:cond delay="0"/>
                                          </p:stCondLst>
                                        </p:cTn>
                                        <p:tgtEl>
                                          <p:spTgt spid="30"/>
                                        </p:tgtEl>
                                        <p:attrNameLst>
                                          <p:attrName>style.visibility</p:attrName>
                                        </p:attrNameLst>
                                      </p:cBhvr>
                                      <p:to>
                                        <p:strVal val="visible"/>
                                      </p:to>
                                    </p:set>
                                    <p:animEffect transition="in" filter="wedge">
                                      <p:cBhvr>
                                        <p:cTn id="7" dur="500"/>
                                        <p:tgtEl>
                                          <p:spTgt spid="30"/>
                                        </p:tgtEl>
                                      </p:cBhvr>
                                    </p:animEffect>
                                  </p:childTnLst>
                                </p:cTn>
                              </p:par>
                            </p:childTnLst>
                          </p:cTn>
                        </p:par>
                        <p:par>
                          <p:cTn id="8" fill="hold">
                            <p:stCondLst>
                              <p:cond delay="700"/>
                            </p:stCondLst>
                            <p:childTnLst>
                              <p:par>
                                <p:cTn id="9" presetID="1" presetClass="entr" presetSubtype="0"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xit" presetSubtype="1" fill="hold" grpId="1" nodeType="clickEffect">
                                  <p:stCondLst>
                                    <p:cond delay="0"/>
                                  </p:stCondLst>
                                  <p:childTnLst>
                                    <p:animEffect transition="out" filter="wipe(up)">
                                      <p:cBhvr>
                                        <p:cTn id="14" dur="500"/>
                                        <p:tgtEl>
                                          <p:spTgt spid="30"/>
                                        </p:tgtEl>
                                      </p:cBhvr>
                                    </p:animEffect>
                                    <p:set>
                                      <p:cBhvr>
                                        <p:cTn id="15" dur="1" fill="hold">
                                          <p:stCondLst>
                                            <p:cond delay="499"/>
                                          </p:stCondLst>
                                        </p:cTn>
                                        <p:tgtEl>
                                          <p:spTgt spid="30"/>
                                        </p:tgtEl>
                                        <p:attrNameLst>
                                          <p:attrName>style.visibility</p:attrName>
                                        </p:attrNameLst>
                                      </p:cBhvr>
                                      <p:to>
                                        <p:strVal val="hidden"/>
                                      </p:to>
                                    </p:set>
                                  </p:childTnLst>
                                </p:cTn>
                              </p:par>
                            </p:childTnLst>
                          </p:cTn>
                        </p:par>
                        <p:par>
                          <p:cTn id="16" fill="hold">
                            <p:stCondLst>
                              <p:cond delay="500"/>
                            </p:stCondLst>
                            <p:childTnLst>
                              <p:par>
                                <p:cTn id="17" presetID="22" presetClass="entr" presetSubtype="8" fill="hold" nodeType="afterEffect">
                                  <p:stCondLst>
                                    <p:cond delay="200"/>
                                  </p:stCondLst>
                                  <p:childTnLst>
                                    <p:set>
                                      <p:cBhvr>
                                        <p:cTn id="18" dur="1" fill="hold">
                                          <p:stCondLst>
                                            <p:cond delay="0"/>
                                          </p:stCondLst>
                                        </p:cTn>
                                        <p:tgtEl>
                                          <p:spTgt spid="47"/>
                                        </p:tgtEl>
                                        <p:attrNameLst>
                                          <p:attrName>style.visibility</p:attrName>
                                        </p:attrNameLst>
                                      </p:cBhvr>
                                      <p:to>
                                        <p:strVal val="visible"/>
                                      </p:to>
                                    </p:set>
                                    <p:animEffect transition="in" filter="wipe(left)">
                                      <p:cBhvr>
                                        <p:cTn id="19" dur="400"/>
                                        <p:tgtEl>
                                          <p:spTgt spid="47"/>
                                        </p:tgtEl>
                                      </p:cBhvr>
                                    </p:animEffect>
                                  </p:childTnLst>
                                </p:cTn>
                              </p:par>
                            </p:childTnLst>
                          </p:cTn>
                        </p:par>
                        <p:par>
                          <p:cTn id="20" fill="hold">
                            <p:stCondLst>
                              <p:cond delay="1100"/>
                            </p:stCondLst>
                            <p:childTnLst>
                              <p:par>
                                <p:cTn id="21" presetID="22" presetClass="entr" presetSubtype="8" fill="hold" nodeType="afterEffect">
                                  <p:stCondLst>
                                    <p:cond delay="20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00"/>
                                        <p:tgtEl>
                                          <p:spTgt spid="54"/>
                                        </p:tgtEl>
                                      </p:cBhvr>
                                    </p:animEffect>
                                  </p:childTnLst>
                                </p:cTn>
                              </p:par>
                            </p:childTnLst>
                          </p:cTn>
                        </p:par>
                        <p:par>
                          <p:cTn id="24" fill="hold">
                            <p:stCondLst>
                              <p:cond delay="1500"/>
                            </p:stCondLst>
                            <p:childTnLst>
                              <p:par>
                                <p:cTn id="25" presetID="22" presetClass="entr" presetSubtype="2"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right)">
                                      <p:cBhvr>
                                        <p:cTn id="27" dur="200"/>
                                        <p:tgtEl>
                                          <p:spTgt spid="56"/>
                                        </p:tgtEl>
                                      </p:cBhvr>
                                    </p:animEffect>
                                  </p:childTnLst>
                                </p:cTn>
                              </p:par>
                            </p:childTnLst>
                          </p:cTn>
                        </p:par>
                        <p:par>
                          <p:cTn id="28" fill="hold">
                            <p:stCondLst>
                              <p:cond delay="1700"/>
                            </p:stCondLst>
                            <p:childTnLst>
                              <p:par>
                                <p:cTn id="29" presetID="10" presetClass="exit" presetSubtype="0" fill="hold" nodeType="afterEffect">
                                  <p:stCondLst>
                                    <p:cond delay="0"/>
                                  </p:stCondLst>
                                  <p:childTnLst>
                                    <p:animEffect transition="out" filter="fade">
                                      <p:cBhvr>
                                        <p:cTn id="30" dur="200"/>
                                        <p:tgtEl>
                                          <p:spTgt spid="47"/>
                                        </p:tgtEl>
                                      </p:cBhvr>
                                    </p:animEffect>
                                    <p:set>
                                      <p:cBhvr>
                                        <p:cTn id="31" dur="1" fill="hold">
                                          <p:stCondLst>
                                            <p:cond delay="199"/>
                                          </p:stCondLst>
                                        </p:cTn>
                                        <p:tgtEl>
                                          <p:spTgt spid="47"/>
                                        </p:tgtEl>
                                        <p:attrNameLst>
                                          <p:attrName>style.visibility</p:attrName>
                                        </p:attrNameLst>
                                      </p:cBhvr>
                                      <p:to>
                                        <p:strVal val="hidden"/>
                                      </p:to>
                                    </p:set>
                                  </p:childTnLst>
                                </p:cTn>
                              </p:par>
                            </p:childTnLst>
                          </p:cTn>
                        </p:par>
                        <p:par>
                          <p:cTn id="32" fill="hold">
                            <p:stCondLst>
                              <p:cond delay="1900"/>
                            </p:stCondLst>
                            <p:childTnLst>
                              <p:par>
                                <p:cTn id="33" presetID="1" presetClass="entr" presetSubtype="0" fill="hold" grpId="0" nodeType="after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left)">
                                      <p:cBhvr>
                                        <p:cTn id="39" dur="500"/>
                                        <p:tgtEl>
                                          <p:spTgt spid="60"/>
                                        </p:tgtEl>
                                      </p:cBhvr>
                                    </p:animEffect>
                                  </p:childTnLst>
                                </p:cTn>
                              </p:par>
                            </p:childTnLst>
                          </p:cTn>
                        </p:par>
                        <p:par>
                          <p:cTn id="40" fill="hold">
                            <p:stCondLst>
                              <p:cond delay="500"/>
                            </p:stCondLst>
                            <p:childTnLst>
                              <p:par>
                                <p:cTn id="41" presetID="22" presetClass="entr" presetSubtype="8" fill="hold" nodeType="afterEffect">
                                  <p:stCondLst>
                                    <p:cond delay="20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200"/>
                                        <p:tgtEl>
                                          <p:spTgt spid="61"/>
                                        </p:tgtEl>
                                      </p:cBhvr>
                                    </p:animEffect>
                                  </p:childTnLst>
                                </p:cTn>
                              </p:par>
                            </p:childTnLst>
                          </p:cTn>
                        </p:par>
                        <p:par>
                          <p:cTn id="44" fill="hold">
                            <p:stCondLst>
                              <p:cond delay="900"/>
                            </p:stCondLst>
                            <p:childTnLst>
                              <p:par>
                                <p:cTn id="45" presetID="22" presetClass="entr" presetSubtype="2" fill="hold"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right)">
                                      <p:cBhvr>
                                        <p:cTn id="47" dur="200"/>
                                        <p:tgtEl>
                                          <p:spTgt spid="62"/>
                                        </p:tgtEl>
                                      </p:cBhvr>
                                    </p:animEffect>
                                  </p:childTnLst>
                                </p:cTn>
                              </p:par>
                            </p:childTnLst>
                          </p:cTn>
                        </p:par>
                        <p:par>
                          <p:cTn id="48" fill="hold">
                            <p:stCondLst>
                              <p:cond delay="1100"/>
                            </p:stCondLst>
                            <p:childTnLst>
                              <p:par>
                                <p:cTn id="49" presetID="10" presetClass="exit" presetSubtype="0" fill="hold" nodeType="afterEffect">
                                  <p:stCondLst>
                                    <p:cond delay="0"/>
                                  </p:stCondLst>
                                  <p:childTnLst>
                                    <p:animEffect transition="out" filter="fade">
                                      <p:cBhvr>
                                        <p:cTn id="50" dur="200"/>
                                        <p:tgtEl>
                                          <p:spTgt spid="60"/>
                                        </p:tgtEl>
                                      </p:cBhvr>
                                    </p:animEffect>
                                    <p:set>
                                      <p:cBhvr>
                                        <p:cTn id="51" dur="1" fill="hold">
                                          <p:stCondLst>
                                            <p:cond delay="199"/>
                                          </p:stCondLst>
                                        </p:cTn>
                                        <p:tgtEl>
                                          <p:spTgt spid="60"/>
                                        </p:tgtEl>
                                        <p:attrNameLst>
                                          <p:attrName>style.visibility</p:attrName>
                                        </p:attrNameLst>
                                      </p:cBhvr>
                                      <p:to>
                                        <p:strVal val="hidden"/>
                                      </p:to>
                                    </p:set>
                                  </p:childTnLst>
                                </p:cTn>
                              </p:par>
                            </p:childTnLst>
                          </p:cTn>
                        </p:par>
                        <p:par>
                          <p:cTn id="52" fill="hold">
                            <p:stCondLst>
                              <p:cond delay="1300"/>
                            </p:stCondLst>
                            <p:childTnLst>
                              <p:par>
                                <p:cTn id="53" presetID="1" presetClass="entr" presetSubtype="0" fill="hold" grpId="0" nodeType="afterEffect">
                                  <p:stCondLst>
                                    <p:cond delay="0"/>
                                  </p:stCondLst>
                                  <p:childTnLst>
                                    <p:set>
                                      <p:cBhvr>
                                        <p:cTn id="54" dur="1" fill="hold">
                                          <p:stCondLst>
                                            <p:cond delay="0"/>
                                          </p:stCondLst>
                                        </p:cTn>
                                        <p:tgtEl>
                                          <p:spTgt spid="6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wipe(left)">
                                      <p:cBhvr>
                                        <p:cTn id="59" dur="600"/>
                                        <p:tgtEl>
                                          <p:spTgt spid="65"/>
                                        </p:tgtEl>
                                      </p:cBhvr>
                                    </p:animEffect>
                                  </p:childTnLst>
                                </p:cTn>
                              </p:par>
                            </p:childTnLst>
                          </p:cTn>
                        </p:par>
                        <p:par>
                          <p:cTn id="60" fill="hold">
                            <p:stCondLst>
                              <p:cond delay="600"/>
                            </p:stCondLst>
                            <p:childTnLst>
                              <p:par>
                                <p:cTn id="61" presetID="22" presetClass="entr" presetSubtype="8" fill="hold" nodeType="afterEffect">
                                  <p:stCondLst>
                                    <p:cond delay="200"/>
                                  </p:stCondLst>
                                  <p:childTnLst>
                                    <p:set>
                                      <p:cBhvr>
                                        <p:cTn id="62" dur="1" fill="hold">
                                          <p:stCondLst>
                                            <p:cond delay="0"/>
                                          </p:stCondLst>
                                        </p:cTn>
                                        <p:tgtEl>
                                          <p:spTgt spid="66"/>
                                        </p:tgtEl>
                                        <p:attrNameLst>
                                          <p:attrName>style.visibility</p:attrName>
                                        </p:attrNameLst>
                                      </p:cBhvr>
                                      <p:to>
                                        <p:strVal val="visible"/>
                                      </p:to>
                                    </p:set>
                                    <p:animEffect transition="in" filter="wipe(left)">
                                      <p:cBhvr>
                                        <p:cTn id="63" dur="200"/>
                                        <p:tgtEl>
                                          <p:spTgt spid="66"/>
                                        </p:tgtEl>
                                      </p:cBhvr>
                                    </p:animEffect>
                                  </p:childTnLst>
                                </p:cTn>
                              </p:par>
                            </p:childTnLst>
                          </p:cTn>
                        </p:par>
                        <p:par>
                          <p:cTn id="64" fill="hold">
                            <p:stCondLst>
                              <p:cond delay="1000"/>
                            </p:stCondLst>
                            <p:childTnLst>
                              <p:par>
                                <p:cTn id="65" presetID="22" presetClass="entr" presetSubtype="2" fill="hold"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wipe(right)">
                                      <p:cBhvr>
                                        <p:cTn id="67" dur="200"/>
                                        <p:tgtEl>
                                          <p:spTgt spid="67"/>
                                        </p:tgtEl>
                                      </p:cBhvr>
                                    </p:animEffect>
                                  </p:childTnLst>
                                </p:cTn>
                              </p:par>
                            </p:childTnLst>
                          </p:cTn>
                        </p:par>
                        <p:par>
                          <p:cTn id="68" fill="hold">
                            <p:stCondLst>
                              <p:cond delay="1200"/>
                            </p:stCondLst>
                            <p:childTnLst>
                              <p:par>
                                <p:cTn id="69" presetID="10" presetClass="exit" presetSubtype="0" fill="hold" nodeType="afterEffect">
                                  <p:stCondLst>
                                    <p:cond delay="0"/>
                                  </p:stCondLst>
                                  <p:childTnLst>
                                    <p:animEffect transition="out" filter="fade">
                                      <p:cBhvr>
                                        <p:cTn id="70" dur="200"/>
                                        <p:tgtEl>
                                          <p:spTgt spid="65"/>
                                        </p:tgtEl>
                                      </p:cBhvr>
                                    </p:animEffect>
                                    <p:set>
                                      <p:cBhvr>
                                        <p:cTn id="71" dur="1" fill="hold">
                                          <p:stCondLst>
                                            <p:cond delay="199"/>
                                          </p:stCondLst>
                                        </p:cTn>
                                        <p:tgtEl>
                                          <p:spTgt spid="65"/>
                                        </p:tgtEl>
                                        <p:attrNameLst>
                                          <p:attrName>style.visibility</p:attrName>
                                        </p:attrNameLst>
                                      </p:cBhvr>
                                      <p:to>
                                        <p:strVal val="hidden"/>
                                      </p:to>
                                    </p:set>
                                  </p:childTnLst>
                                </p:cTn>
                              </p:par>
                            </p:childTnLst>
                          </p:cTn>
                        </p:par>
                        <p:par>
                          <p:cTn id="72" fill="hold">
                            <p:stCondLst>
                              <p:cond delay="1400"/>
                            </p:stCondLst>
                            <p:childTnLst>
                              <p:par>
                                <p:cTn id="73" presetID="1" presetClass="entr" presetSubtype="0" fill="hold" grpId="0" nodeType="afterEffect">
                                  <p:stCondLst>
                                    <p:cond delay="0"/>
                                  </p:stCondLst>
                                  <p:childTnLst>
                                    <p:set>
                                      <p:cBhvr>
                                        <p:cTn id="74" dur="1" fill="hold">
                                          <p:stCondLst>
                                            <p:cond delay="0"/>
                                          </p:stCondLst>
                                        </p:cTn>
                                        <p:tgtEl>
                                          <p:spTgt spid="6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20" presetClass="entr" presetSubtype="0" fill="hold" grpId="0"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wedge">
                                      <p:cBhvr>
                                        <p:cTn id="79" dur="200"/>
                                        <p:tgtEl>
                                          <p:spTgt spid="53"/>
                                        </p:tgtEl>
                                      </p:cBhvr>
                                    </p:animEffect>
                                  </p:childTnLst>
                                </p:cTn>
                              </p:par>
                            </p:childTnLst>
                          </p:cTn>
                        </p:par>
                        <p:par>
                          <p:cTn id="80" fill="hold">
                            <p:stCondLst>
                              <p:cond delay="200"/>
                            </p:stCondLst>
                            <p:childTnLst>
                              <p:par>
                                <p:cTn id="81" presetID="22" presetClass="entr" presetSubtype="1" fill="hold" nodeType="after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up)">
                                      <p:cBhvr>
                                        <p:cTn id="83" dur="500"/>
                                        <p:tgtEl>
                                          <p:spTgt spid="6"/>
                                        </p:tgtEl>
                                      </p:cBhvr>
                                    </p:animEffect>
                                  </p:childTnLst>
                                </p:cTn>
                              </p:par>
                            </p:childTnLst>
                          </p:cTn>
                        </p:par>
                        <p:par>
                          <p:cTn id="84" fill="hold">
                            <p:stCondLst>
                              <p:cond delay="700"/>
                            </p:stCondLst>
                            <p:childTnLst>
                              <p:par>
                                <p:cTn id="85" presetID="22" presetClass="entr" presetSubtype="8"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500"/>
                                        <p:tgtEl>
                                          <p:spTgt spid="50"/>
                                        </p:tgtEl>
                                      </p:cBhvr>
                                    </p:animEffect>
                                  </p:childTnLst>
                                </p:cTn>
                              </p:par>
                            </p:childTnLst>
                          </p:cTn>
                        </p:par>
                        <p:par>
                          <p:cTn id="88" fill="hold">
                            <p:stCondLst>
                              <p:cond delay="1200"/>
                            </p:stCondLst>
                            <p:childTnLst>
                              <p:par>
                                <p:cTn id="89" presetID="20" presetClass="exit" presetSubtype="0" fill="hold" grpId="1" nodeType="afterEffect">
                                  <p:stCondLst>
                                    <p:cond delay="0"/>
                                  </p:stCondLst>
                                  <p:childTnLst>
                                    <p:animEffect transition="out" filter="wedge">
                                      <p:cBhvr>
                                        <p:cTn id="90" dur="200"/>
                                        <p:tgtEl>
                                          <p:spTgt spid="53"/>
                                        </p:tgtEl>
                                      </p:cBhvr>
                                    </p:animEffect>
                                    <p:set>
                                      <p:cBhvr>
                                        <p:cTn id="91" dur="1" fill="hold">
                                          <p:stCondLst>
                                            <p:cond delay="199"/>
                                          </p:stCondLst>
                                        </p:cTn>
                                        <p:tgtEl>
                                          <p:spTgt spid="53"/>
                                        </p:tgtEl>
                                        <p:attrNameLst>
                                          <p:attrName>style.visibility</p:attrName>
                                        </p:attrNameLst>
                                      </p:cBhvr>
                                      <p:to>
                                        <p:strVal val="hidden"/>
                                      </p:to>
                                    </p:set>
                                  </p:childTnLst>
                                </p:cTn>
                              </p:par>
                            </p:childTnLst>
                          </p:cTn>
                        </p:par>
                        <p:par>
                          <p:cTn id="92" fill="hold">
                            <p:stCondLst>
                              <p:cond delay="1400"/>
                            </p:stCondLst>
                            <p:childTnLst>
                              <p:par>
                                <p:cTn id="93" presetID="1" presetClass="entr" presetSubtype="0" fill="hold" grpId="0" nodeType="afterEffect">
                                  <p:stCondLst>
                                    <p:cond delay="0"/>
                                  </p:stCondLst>
                                  <p:childTnLst>
                                    <p:set>
                                      <p:cBhvr>
                                        <p:cTn id="94"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50" grpId="0"/>
      <p:bldP spid="57" grpId="0" animBg="1"/>
      <p:bldP spid="59" grpId="0" animBg="1"/>
      <p:bldP spid="64" grpId="0" animBg="1"/>
      <p:bldP spid="69" grpId="0" animBg="1"/>
      <p:bldP spid="71" grpId="0" animBg="1"/>
      <p:bldP spid="53" grpId="0" animBg="1"/>
      <p:bldP spid="53" grpId="1"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092" y="-1312680"/>
            <a:ext cx="8872511" cy="6856478"/>
          </a:xfrm>
          <a:prstGeom prst="rect">
            <a:avLst/>
          </a:prstGeom>
        </p:spPr>
      </p:pic>
      <p:sp>
        <p:nvSpPr>
          <p:cNvPr id="10" name="TextBox 9"/>
          <p:cNvSpPr txBox="1"/>
          <p:nvPr/>
        </p:nvSpPr>
        <p:spPr>
          <a:xfrm>
            <a:off x="4355976" y="6310971"/>
            <a:ext cx="1037463" cy="307777"/>
          </a:xfrm>
          <a:prstGeom prst="rect">
            <a:avLst/>
          </a:prstGeom>
          <a:noFill/>
        </p:spPr>
        <p:txBody>
          <a:bodyPr wrap="none" rtlCol="0">
            <a:spAutoFit/>
          </a:bodyPr>
          <a:lstStyle/>
          <a:p>
            <a:r>
              <a:rPr lang="en-NZ" sz="1400" b="1" dirty="0" smtClean="0">
                <a:latin typeface="Comic Sans MS" pitchFamily="66" charset="0"/>
              </a:rPr>
              <a:t>Faster Co</a:t>
            </a:r>
            <a:endParaRPr lang="en-NZ" b="1" dirty="0">
              <a:latin typeface="Comic Sans MS" pitchFamily="66" charset="0"/>
            </a:endParaRPr>
          </a:p>
        </p:txBody>
      </p:sp>
      <p:sp>
        <p:nvSpPr>
          <p:cNvPr id="11" name="TextBox 10"/>
          <p:cNvSpPr txBox="1"/>
          <p:nvPr/>
        </p:nvSpPr>
        <p:spPr>
          <a:xfrm>
            <a:off x="6372200" y="6310971"/>
            <a:ext cx="554960" cy="307777"/>
          </a:xfrm>
          <a:prstGeom prst="rect">
            <a:avLst/>
          </a:prstGeom>
          <a:noFill/>
        </p:spPr>
        <p:txBody>
          <a:bodyPr wrap="none" rtlCol="0">
            <a:spAutoFit/>
          </a:bodyPr>
          <a:lstStyle/>
          <a:p>
            <a:r>
              <a:rPr lang="en-NZ" sz="1400" b="1" dirty="0" smtClean="0">
                <a:latin typeface="Comic Sans MS" pitchFamily="66" charset="0"/>
              </a:rPr>
              <a:t>NYC</a:t>
            </a:r>
            <a:endParaRPr lang="en-NZ" b="1" dirty="0">
              <a:latin typeface="Comic Sans MS" pitchFamily="66" charset="0"/>
            </a:endParaRPr>
          </a:p>
        </p:txBody>
      </p:sp>
      <p:sp>
        <p:nvSpPr>
          <p:cNvPr id="12" name="TextBox 11"/>
          <p:cNvSpPr txBox="1"/>
          <p:nvPr/>
        </p:nvSpPr>
        <p:spPr>
          <a:xfrm>
            <a:off x="8007032" y="6320202"/>
            <a:ext cx="720069" cy="276999"/>
          </a:xfrm>
          <a:prstGeom prst="rect">
            <a:avLst/>
          </a:prstGeom>
          <a:noFill/>
        </p:spPr>
        <p:txBody>
          <a:bodyPr wrap="none" rtlCol="0">
            <a:spAutoFit/>
          </a:bodyPr>
          <a:lstStyle/>
          <a:p>
            <a:r>
              <a:rPr lang="en-NZ" sz="1200" b="1" dirty="0" smtClean="0">
                <a:latin typeface="Comic Sans MS" pitchFamily="66" charset="0"/>
              </a:rPr>
              <a:t>3/5/12</a:t>
            </a:r>
            <a:endParaRPr lang="en-NZ" sz="1200" b="1" dirty="0">
              <a:latin typeface="Comic Sans MS" pitchFamily="66" charset="0"/>
            </a:endParaRP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97352" y="879592"/>
            <a:ext cx="9126497" cy="4499139"/>
          </a:xfrm>
          <a:prstGeom prst="rect">
            <a:avLst/>
          </a:prstGeom>
        </p:spPr>
      </p:pic>
      <p:grpSp>
        <p:nvGrpSpPr>
          <p:cNvPr id="15" name="Group 14"/>
          <p:cNvGrpSpPr/>
          <p:nvPr/>
        </p:nvGrpSpPr>
        <p:grpSpPr>
          <a:xfrm>
            <a:off x="626250" y="2257394"/>
            <a:ext cx="742272" cy="1543803"/>
            <a:chOff x="7274137" y="2619810"/>
            <a:chExt cx="742272" cy="1543803"/>
          </a:xfrm>
        </p:grpSpPr>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74137" y="2619810"/>
              <a:ext cx="703071" cy="472045"/>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3338" y="3191808"/>
              <a:ext cx="703071" cy="472045"/>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10480" y="3691568"/>
              <a:ext cx="703071" cy="472045"/>
            </a:xfrm>
            <a:prstGeom prst="rect">
              <a:avLst/>
            </a:prstGeom>
          </p:spPr>
        </p:pic>
        <p:cxnSp>
          <p:nvCxnSpPr>
            <p:cNvPr id="19" name="Straight Connector 18"/>
            <p:cNvCxnSpPr/>
            <p:nvPr/>
          </p:nvCxnSpPr>
          <p:spPr>
            <a:xfrm>
              <a:off x="7611864" y="3516523"/>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20" name="Straight Connector 19"/>
            <p:cNvCxnSpPr/>
            <p:nvPr/>
          </p:nvCxnSpPr>
          <p:spPr>
            <a:xfrm>
              <a:off x="7561858" y="3971342"/>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grpSp>
      <p:sp>
        <p:nvSpPr>
          <p:cNvPr id="21" name="TextBox 20"/>
          <p:cNvSpPr txBox="1"/>
          <p:nvPr/>
        </p:nvSpPr>
        <p:spPr>
          <a:xfrm>
            <a:off x="1114858" y="2580527"/>
            <a:ext cx="239168" cy="200055"/>
          </a:xfrm>
          <a:prstGeom prst="rect">
            <a:avLst/>
          </a:prstGeom>
          <a:noFill/>
        </p:spPr>
        <p:txBody>
          <a:bodyPr wrap="none" rtlCol="0">
            <a:spAutoFit/>
          </a:bodyPr>
          <a:lstStyle/>
          <a:p>
            <a:r>
              <a:rPr lang="en-NZ" sz="700" b="1" dirty="0" smtClean="0">
                <a:latin typeface="Comic Sans MS" pitchFamily="66" charset="0"/>
              </a:rPr>
              <a:t>5</a:t>
            </a:r>
            <a:endParaRPr lang="en-NZ" sz="700" b="1" dirty="0">
              <a:latin typeface="Comic Sans MS" pitchFamily="66" charset="0"/>
            </a:endParaRPr>
          </a:p>
        </p:txBody>
      </p:sp>
      <p:sp>
        <p:nvSpPr>
          <p:cNvPr id="22" name="TextBox 21"/>
          <p:cNvSpPr txBox="1"/>
          <p:nvPr/>
        </p:nvSpPr>
        <p:spPr>
          <a:xfrm>
            <a:off x="1148989" y="3153615"/>
            <a:ext cx="239168" cy="200055"/>
          </a:xfrm>
          <a:prstGeom prst="rect">
            <a:avLst/>
          </a:prstGeom>
          <a:noFill/>
        </p:spPr>
        <p:txBody>
          <a:bodyPr wrap="none" rtlCol="0">
            <a:spAutoFit/>
          </a:bodyPr>
          <a:lstStyle/>
          <a:p>
            <a:r>
              <a:rPr lang="en-NZ" sz="700" b="1" dirty="0" smtClean="0">
                <a:latin typeface="Comic Sans MS" pitchFamily="66" charset="0"/>
              </a:rPr>
              <a:t>6</a:t>
            </a:r>
            <a:endParaRPr lang="en-NZ" sz="700" b="1" dirty="0">
              <a:latin typeface="Comic Sans MS" pitchFamily="66" charset="0"/>
            </a:endParaRPr>
          </a:p>
        </p:txBody>
      </p:sp>
      <p:sp>
        <p:nvSpPr>
          <p:cNvPr id="23" name="TextBox 22"/>
          <p:cNvSpPr txBox="1"/>
          <p:nvPr/>
        </p:nvSpPr>
        <p:spPr>
          <a:xfrm>
            <a:off x="1121738" y="3652204"/>
            <a:ext cx="293670" cy="200055"/>
          </a:xfrm>
          <a:prstGeom prst="rect">
            <a:avLst/>
          </a:prstGeom>
          <a:noFill/>
        </p:spPr>
        <p:txBody>
          <a:bodyPr wrap="none" rtlCol="0">
            <a:spAutoFit/>
          </a:bodyPr>
          <a:lstStyle/>
          <a:p>
            <a:r>
              <a:rPr lang="en-NZ" sz="700" b="1" dirty="0" smtClean="0">
                <a:latin typeface="Comic Sans MS" pitchFamily="66" charset="0"/>
              </a:rPr>
              <a:t>10</a:t>
            </a:r>
            <a:endParaRPr lang="en-NZ" sz="700" b="1" dirty="0">
              <a:latin typeface="Comic Sans MS" pitchFamily="66" charset="0"/>
            </a:endParaRPr>
          </a:p>
        </p:txBody>
      </p:sp>
      <p:sp>
        <p:nvSpPr>
          <p:cNvPr id="24" name="TextBox 23"/>
          <p:cNvSpPr txBox="1"/>
          <p:nvPr/>
        </p:nvSpPr>
        <p:spPr>
          <a:xfrm>
            <a:off x="600820" y="258528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5" name="TextBox 24"/>
          <p:cNvSpPr txBox="1"/>
          <p:nvPr/>
        </p:nvSpPr>
        <p:spPr>
          <a:xfrm>
            <a:off x="935749" y="2585329"/>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26" name="TextBox 25"/>
          <p:cNvSpPr txBox="1"/>
          <p:nvPr/>
        </p:nvSpPr>
        <p:spPr>
          <a:xfrm>
            <a:off x="640248" y="3154067"/>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7" name="TextBox 26"/>
          <p:cNvSpPr txBox="1"/>
          <p:nvPr/>
        </p:nvSpPr>
        <p:spPr>
          <a:xfrm>
            <a:off x="975177" y="3154107"/>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28" name="TextBox 27"/>
          <p:cNvSpPr txBox="1"/>
          <p:nvPr/>
        </p:nvSpPr>
        <p:spPr>
          <a:xfrm>
            <a:off x="636548" y="365216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29" name="TextBox 28"/>
          <p:cNvSpPr txBox="1"/>
          <p:nvPr/>
        </p:nvSpPr>
        <p:spPr>
          <a:xfrm>
            <a:off x="971477" y="3652204"/>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sp>
        <p:nvSpPr>
          <p:cNvPr id="30" name="Oval 29"/>
          <p:cNvSpPr/>
          <p:nvPr/>
        </p:nvSpPr>
        <p:spPr>
          <a:xfrm rot="-5400000">
            <a:off x="343964" y="3062674"/>
            <a:ext cx="1469886" cy="270877"/>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TextBox 42"/>
          <p:cNvSpPr txBox="1"/>
          <p:nvPr/>
        </p:nvSpPr>
        <p:spPr>
          <a:xfrm>
            <a:off x="3420018" y="5070954"/>
            <a:ext cx="1037463" cy="307777"/>
          </a:xfrm>
          <a:prstGeom prst="rect">
            <a:avLst/>
          </a:prstGeom>
          <a:noFill/>
        </p:spPr>
        <p:txBody>
          <a:bodyPr wrap="none" rtlCol="0">
            <a:spAutoFit/>
          </a:bodyPr>
          <a:lstStyle/>
          <a:p>
            <a:r>
              <a:rPr lang="en-NZ" sz="1400" b="1" dirty="0" smtClean="0">
                <a:latin typeface="Comic Sans MS" pitchFamily="66" charset="0"/>
              </a:rPr>
              <a:t>Faster Co</a:t>
            </a:r>
            <a:endParaRPr lang="en-NZ" b="1" dirty="0">
              <a:latin typeface="Comic Sans MS" pitchFamily="66" charset="0"/>
            </a:endParaRPr>
          </a:p>
        </p:txBody>
      </p:sp>
      <p:sp>
        <p:nvSpPr>
          <p:cNvPr id="44" name="TextBox 43"/>
          <p:cNvSpPr txBox="1"/>
          <p:nvPr/>
        </p:nvSpPr>
        <p:spPr>
          <a:xfrm>
            <a:off x="107504" y="5709524"/>
            <a:ext cx="9001000" cy="523220"/>
          </a:xfrm>
          <a:prstGeom prst="rect">
            <a:avLst/>
          </a:prstGeom>
          <a:noFill/>
        </p:spPr>
        <p:txBody>
          <a:bodyPr wrap="square" rtlCol="0">
            <a:spAutoFit/>
          </a:bodyPr>
          <a:lstStyle/>
          <a:p>
            <a:r>
              <a:rPr lang="en-NZ" sz="1400" dirty="0" smtClean="0">
                <a:solidFill>
                  <a:schemeClr val="bg1"/>
                </a:solidFill>
              </a:rPr>
              <a:t>On the Spectral Analysis Chart, tally the Cycle Time of each ticket against the Cycle Time provided on the chart. Use a black marker pen.</a:t>
            </a:r>
          </a:p>
        </p:txBody>
      </p:sp>
      <p:cxnSp>
        <p:nvCxnSpPr>
          <p:cNvPr id="47" name="Straight Arrow Connector 46"/>
          <p:cNvCxnSpPr/>
          <p:nvPr/>
        </p:nvCxnSpPr>
        <p:spPr>
          <a:xfrm>
            <a:off x="1130300" y="2686050"/>
            <a:ext cx="3619500" cy="1593850"/>
          </a:xfrm>
          <a:prstGeom prst="straightConnector1">
            <a:avLst/>
          </a:prstGeom>
          <a:ln w="57150" cap="rnd">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4772819" y="4246562"/>
            <a:ext cx="119757" cy="119529"/>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4771132" y="4253706"/>
            <a:ext cx="137418" cy="107061"/>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1152525" y="3243263"/>
            <a:ext cx="3596695" cy="763167"/>
          </a:xfrm>
          <a:prstGeom prst="straightConnector1">
            <a:avLst/>
          </a:prstGeom>
          <a:ln w="57150" cap="rnd">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4775303" y="3945756"/>
            <a:ext cx="119757" cy="119529"/>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4773616" y="3952900"/>
            <a:ext cx="137418" cy="107061"/>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1166813" y="3734021"/>
            <a:ext cx="3549203" cy="4542"/>
          </a:xfrm>
          <a:prstGeom prst="straightConnector1">
            <a:avLst/>
          </a:prstGeom>
          <a:ln w="57150" cap="rnd">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4750907" y="3674257"/>
            <a:ext cx="119757" cy="119529"/>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H="1">
            <a:off x="4749220" y="3681401"/>
            <a:ext cx="137418" cy="107061"/>
          </a:xfrm>
          <a:prstGeom prst="line">
            <a:avLst/>
          </a:prstGeom>
          <a:ln w="25400"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Rounded Rectangle 34"/>
          <p:cNvSpPr/>
          <p:nvPr/>
        </p:nvSpPr>
        <p:spPr>
          <a:xfrm>
            <a:off x="7812360" y="-387424"/>
            <a:ext cx="1872208" cy="936104"/>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ing 1"/>
          <p:cNvSpPr/>
          <p:nvPr/>
        </p:nvSpPr>
        <p:spPr>
          <a:xfrm>
            <a:off x="8100512"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lick 1"/>
          <p:cNvSpPr/>
          <p:nvPr/>
        </p:nvSpPr>
        <p:spPr>
          <a:xfrm>
            <a:off x="8108078"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ing 1"/>
          <p:cNvSpPr/>
          <p:nvPr/>
        </p:nvSpPr>
        <p:spPr>
          <a:xfrm>
            <a:off x="8363265" y="188640"/>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Click 1"/>
          <p:cNvSpPr/>
          <p:nvPr/>
        </p:nvSpPr>
        <p:spPr>
          <a:xfrm>
            <a:off x="8370831" y="196206"/>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5826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edge">
                                      <p:cBhvr>
                                        <p:cTn id="7" dur="500"/>
                                        <p:tgtEl>
                                          <p:spTgt spid="30"/>
                                        </p:tgtEl>
                                      </p:cBhvr>
                                    </p:animEffect>
                                  </p:childTnLst>
                                </p:cTn>
                              </p:par>
                            </p:childTnLst>
                          </p:cTn>
                        </p:par>
                        <p:par>
                          <p:cTn id="8" fill="hold">
                            <p:stCondLst>
                              <p:cond delay="500"/>
                            </p:stCondLst>
                            <p:childTnLst>
                              <p:par>
                                <p:cTn id="9" presetID="22" presetClass="exit" presetSubtype="1" fill="hold" grpId="1" nodeType="afterEffect">
                                  <p:stCondLst>
                                    <p:cond delay="0"/>
                                  </p:stCondLst>
                                  <p:childTnLst>
                                    <p:animEffect transition="out" filter="wipe(up)">
                                      <p:cBhvr>
                                        <p:cTn id="10" dur="500"/>
                                        <p:tgtEl>
                                          <p:spTgt spid="30"/>
                                        </p:tgtEl>
                                      </p:cBhvr>
                                    </p:animEffect>
                                    <p:set>
                                      <p:cBhvr>
                                        <p:cTn id="11" dur="1" fill="hold">
                                          <p:stCondLst>
                                            <p:cond delay="499"/>
                                          </p:stCondLst>
                                        </p:cTn>
                                        <p:tgtEl>
                                          <p:spTgt spid="30"/>
                                        </p:tgtEl>
                                        <p:attrNameLst>
                                          <p:attrName>style.visibility</p:attrName>
                                        </p:attrNameLst>
                                      </p:cBhvr>
                                      <p:to>
                                        <p:strVal val="hidden"/>
                                      </p:to>
                                    </p:se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left)">
                                      <p:cBhvr>
                                        <p:cTn id="19" dur="600"/>
                                        <p:tgtEl>
                                          <p:spTgt spid="47"/>
                                        </p:tgtEl>
                                      </p:cBhvr>
                                    </p:animEffect>
                                  </p:childTnLst>
                                </p:cTn>
                              </p:par>
                            </p:childTnLst>
                          </p:cTn>
                        </p:par>
                        <p:par>
                          <p:cTn id="20" fill="hold">
                            <p:stCondLst>
                              <p:cond delay="600"/>
                            </p:stCondLst>
                            <p:childTnLst>
                              <p:par>
                                <p:cTn id="21" presetID="22" presetClass="entr" presetSubtype="8" fill="hold" nodeType="afterEffect">
                                  <p:stCondLst>
                                    <p:cond delay="20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200"/>
                                        <p:tgtEl>
                                          <p:spTgt spid="54"/>
                                        </p:tgtEl>
                                      </p:cBhvr>
                                    </p:animEffect>
                                  </p:childTnLst>
                                </p:cTn>
                              </p:par>
                            </p:childTnLst>
                          </p:cTn>
                        </p:par>
                        <p:par>
                          <p:cTn id="24" fill="hold">
                            <p:stCondLst>
                              <p:cond delay="1000"/>
                            </p:stCondLst>
                            <p:childTnLst>
                              <p:par>
                                <p:cTn id="25" presetID="22" presetClass="entr" presetSubtype="2"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right)">
                                      <p:cBhvr>
                                        <p:cTn id="27" dur="200"/>
                                        <p:tgtEl>
                                          <p:spTgt spid="56"/>
                                        </p:tgtEl>
                                      </p:cBhvr>
                                    </p:animEffect>
                                  </p:childTnLst>
                                </p:cTn>
                              </p:par>
                            </p:childTnLst>
                          </p:cTn>
                        </p:par>
                        <p:par>
                          <p:cTn id="28" fill="hold">
                            <p:stCondLst>
                              <p:cond delay="1200"/>
                            </p:stCondLst>
                            <p:childTnLst>
                              <p:par>
                                <p:cTn id="29" presetID="10" presetClass="exit" presetSubtype="0" fill="hold" nodeType="afterEffect">
                                  <p:stCondLst>
                                    <p:cond delay="0"/>
                                  </p:stCondLst>
                                  <p:childTnLst>
                                    <p:animEffect transition="out" filter="fade">
                                      <p:cBhvr>
                                        <p:cTn id="30" dur="200"/>
                                        <p:tgtEl>
                                          <p:spTgt spid="47"/>
                                        </p:tgtEl>
                                      </p:cBhvr>
                                    </p:animEffect>
                                    <p:set>
                                      <p:cBhvr>
                                        <p:cTn id="31" dur="1" fill="hold">
                                          <p:stCondLst>
                                            <p:cond delay="199"/>
                                          </p:stCondLst>
                                        </p:cTn>
                                        <p:tgtEl>
                                          <p:spTgt spid="47"/>
                                        </p:tgtEl>
                                        <p:attrNameLst>
                                          <p:attrName>style.visibility</p:attrName>
                                        </p:attrNameLst>
                                      </p:cBhvr>
                                      <p:to>
                                        <p:strVal val="hidden"/>
                                      </p:to>
                                    </p:set>
                                  </p:childTnLst>
                                </p:cTn>
                              </p:par>
                            </p:childTnLst>
                          </p:cTn>
                        </p:par>
                        <p:par>
                          <p:cTn id="32" fill="hold">
                            <p:stCondLst>
                              <p:cond delay="1400"/>
                            </p:stCondLst>
                            <p:childTnLst>
                              <p:par>
                                <p:cTn id="33" presetID="1" presetClass="entr" presetSubtype="0" fill="hold" grpId="0" nodeType="after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wipe(left)">
                                      <p:cBhvr>
                                        <p:cTn id="39" dur="500"/>
                                        <p:tgtEl>
                                          <p:spTgt spid="60"/>
                                        </p:tgtEl>
                                      </p:cBhvr>
                                    </p:animEffect>
                                  </p:childTnLst>
                                </p:cTn>
                              </p:par>
                            </p:childTnLst>
                          </p:cTn>
                        </p:par>
                        <p:par>
                          <p:cTn id="40" fill="hold">
                            <p:stCondLst>
                              <p:cond delay="500"/>
                            </p:stCondLst>
                            <p:childTnLst>
                              <p:par>
                                <p:cTn id="41" presetID="22" presetClass="entr" presetSubtype="8" fill="hold" nodeType="afterEffect">
                                  <p:stCondLst>
                                    <p:cond delay="200"/>
                                  </p:stCondLst>
                                  <p:childTnLst>
                                    <p:set>
                                      <p:cBhvr>
                                        <p:cTn id="42" dur="1" fill="hold">
                                          <p:stCondLst>
                                            <p:cond delay="0"/>
                                          </p:stCondLst>
                                        </p:cTn>
                                        <p:tgtEl>
                                          <p:spTgt spid="61"/>
                                        </p:tgtEl>
                                        <p:attrNameLst>
                                          <p:attrName>style.visibility</p:attrName>
                                        </p:attrNameLst>
                                      </p:cBhvr>
                                      <p:to>
                                        <p:strVal val="visible"/>
                                      </p:to>
                                    </p:set>
                                    <p:animEffect transition="in" filter="wipe(left)">
                                      <p:cBhvr>
                                        <p:cTn id="43" dur="200"/>
                                        <p:tgtEl>
                                          <p:spTgt spid="61"/>
                                        </p:tgtEl>
                                      </p:cBhvr>
                                    </p:animEffect>
                                  </p:childTnLst>
                                </p:cTn>
                              </p:par>
                            </p:childTnLst>
                          </p:cTn>
                        </p:par>
                        <p:par>
                          <p:cTn id="44" fill="hold">
                            <p:stCondLst>
                              <p:cond delay="900"/>
                            </p:stCondLst>
                            <p:childTnLst>
                              <p:par>
                                <p:cTn id="45" presetID="22" presetClass="entr" presetSubtype="2" fill="hold"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right)">
                                      <p:cBhvr>
                                        <p:cTn id="47" dur="200"/>
                                        <p:tgtEl>
                                          <p:spTgt spid="62"/>
                                        </p:tgtEl>
                                      </p:cBhvr>
                                    </p:animEffect>
                                  </p:childTnLst>
                                </p:cTn>
                              </p:par>
                            </p:childTnLst>
                          </p:cTn>
                        </p:par>
                        <p:par>
                          <p:cTn id="48" fill="hold">
                            <p:stCondLst>
                              <p:cond delay="1100"/>
                            </p:stCondLst>
                            <p:childTnLst>
                              <p:par>
                                <p:cTn id="49" presetID="10" presetClass="exit" presetSubtype="0" fill="hold" nodeType="afterEffect">
                                  <p:stCondLst>
                                    <p:cond delay="0"/>
                                  </p:stCondLst>
                                  <p:childTnLst>
                                    <p:animEffect transition="out" filter="fade">
                                      <p:cBhvr>
                                        <p:cTn id="50" dur="200"/>
                                        <p:tgtEl>
                                          <p:spTgt spid="60"/>
                                        </p:tgtEl>
                                      </p:cBhvr>
                                    </p:animEffect>
                                    <p:set>
                                      <p:cBhvr>
                                        <p:cTn id="51" dur="1" fill="hold">
                                          <p:stCondLst>
                                            <p:cond delay="199"/>
                                          </p:stCondLst>
                                        </p:cTn>
                                        <p:tgtEl>
                                          <p:spTgt spid="60"/>
                                        </p:tgtEl>
                                        <p:attrNameLst>
                                          <p:attrName>style.visibility</p:attrName>
                                        </p:attrNameLst>
                                      </p:cBhvr>
                                      <p:to>
                                        <p:strVal val="hidden"/>
                                      </p:to>
                                    </p:set>
                                  </p:childTnLst>
                                </p:cTn>
                              </p:par>
                            </p:childTnLst>
                          </p:cTn>
                        </p:par>
                        <p:par>
                          <p:cTn id="52" fill="hold">
                            <p:stCondLst>
                              <p:cond delay="1300"/>
                            </p:stCondLst>
                            <p:childTnLst>
                              <p:par>
                                <p:cTn id="53" presetID="1" presetClass="entr" presetSubtype="0"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wipe(left)">
                                      <p:cBhvr>
                                        <p:cTn id="59" dur="500"/>
                                        <p:tgtEl>
                                          <p:spTgt spid="65"/>
                                        </p:tgtEl>
                                      </p:cBhvr>
                                    </p:animEffect>
                                  </p:childTnLst>
                                </p:cTn>
                              </p:par>
                            </p:childTnLst>
                          </p:cTn>
                        </p:par>
                        <p:par>
                          <p:cTn id="60" fill="hold">
                            <p:stCondLst>
                              <p:cond delay="500"/>
                            </p:stCondLst>
                            <p:childTnLst>
                              <p:par>
                                <p:cTn id="61" presetID="22" presetClass="entr" presetSubtype="8" fill="hold" nodeType="afterEffect">
                                  <p:stCondLst>
                                    <p:cond delay="200"/>
                                  </p:stCondLst>
                                  <p:childTnLst>
                                    <p:set>
                                      <p:cBhvr>
                                        <p:cTn id="62" dur="1" fill="hold">
                                          <p:stCondLst>
                                            <p:cond delay="0"/>
                                          </p:stCondLst>
                                        </p:cTn>
                                        <p:tgtEl>
                                          <p:spTgt spid="66"/>
                                        </p:tgtEl>
                                        <p:attrNameLst>
                                          <p:attrName>style.visibility</p:attrName>
                                        </p:attrNameLst>
                                      </p:cBhvr>
                                      <p:to>
                                        <p:strVal val="visible"/>
                                      </p:to>
                                    </p:set>
                                    <p:animEffect transition="in" filter="wipe(left)">
                                      <p:cBhvr>
                                        <p:cTn id="63" dur="200"/>
                                        <p:tgtEl>
                                          <p:spTgt spid="66"/>
                                        </p:tgtEl>
                                      </p:cBhvr>
                                    </p:animEffect>
                                  </p:childTnLst>
                                </p:cTn>
                              </p:par>
                            </p:childTnLst>
                          </p:cTn>
                        </p:par>
                        <p:par>
                          <p:cTn id="64" fill="hold">
                            <p:stCondLst>
                              <p:cond delay="900"/>
                            </p:stCondLst>
                            <p:childTnLst>
                              <p:par>
                                <p:cTn id="65" presetID="22" presetClass="entr" presetSubtype="2" fill="hold"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wipe(right)">
                                      <p:cBhvr>
                                        <p:cTn id="67" dur="200"/>
                                        <p:tgtEl>
                                          <p:spTgt spid="67"/>
                                        </p:tgtEl>
                                      </p:cBhvr>
                                    </p:animEffect>
                                  </p:childTnLst>
                                </p:cTn>
                              </p:par>
                            </p:childTnLst>
                          </p:cTn>
                        </p:par>
                        <p:par>
                          <p:cTn id="68" fill="hold">
                            <p:stCondLst>
                              <p:cond delay="1100"/>
                            </p:stCondLst>
                            <p:childTnLst>
                              <p:par>
                                <p:cTn id="69" presetID="10" presetClass="exit" presetSubtype="0" fill="hold" nodeType="afterEffect">
                                  <p:stCondLst>
                                    <p:cond delay="0"/>
                                  </p:stCondLst>
                                  <p:childTnLst>
                                    <p:animEffect transition="out" filter="fade">
                                      <p:cBhvr>
                                        <p:cTn id="70" dur="200"/>
                                        <p:tgtEl>
                                          <p:spTgt spid="65"/>
                                        </p:tgtEl>
                                      </p:cBhvr>
                                    </p:animEffect>
                                    <p:set>
                                      <p:cBhvr>
                                        <p:cTn id="71" dur="1" fill="hold">
                                          <p:stCondLst>
                                            <p:cond delay="199"/>
                                          </p:stCondLst>
                                        </p:cTn>
                                        <p:tgtEl>
                                          <p:spTgt spid="65"/>
                                        </p:tgtEl>
                                        <p:attrNameLst>
                                          <p:attrName>style.visibility</p:attrName>
                                        </p:attrNameLst>
                                      </p:cBhvr>
                                      <p:to>
                                        <p:strVal val="hidden"/>
                                      </p:to>
                                    </p:set>
                                  </p:childTnLst>
                                </p:cTn>
                              </p:par>
                            </p:childTnLst>
                          </p:cTn>
                        </p:par>
                        <p:par>
                          <p:cTn id="72" fill="hold">
                            <p:stCondLst>
                              <p:cond delay="1300"/>
                            </p:stCondLst>
                            <p:childTnLst>
                              <p:par>
                                <p:cTn id="73" presetID="1" presetClass="entr" presetSubtype="0" fill="hold" grpId="0" nodeType="afterEffect">
                                  <p:stCondLst>
                                    <p:cond delay="0"/>
                                  </p:stCondLst>
                                  <p:childTnLst>
                                    <p:set>
                                      <p:cBhvr>
                                        <p:cTn id="7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0" grpId="1" animBg="1"/>
      <p:bldP spid="41" grpId="0" animBg="1"/>
      <p:bldP spid="45" grpId="0" animBg="1"/>
      <p:bldP spid="48" grpId="0" animBg="1"/>
      <p:bldP spid="5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4666048"/>
            <a:ext cx="7619144" cy="11776212"/>
          </a:xfrm>
          <a:prstGeom prst="rect">
            <a:avLst/>
          </a:prstGeom>
        </p:spPr>
      </p:pic>
      <p:sp>
        <p:nvSpPr>
          <p:cNvPr id="6" name="Rounded Rectangle 5"/>
          <p:cNvSpPr/>
          <p:nvPr/>
        </p:nvSpPr>
        <p:spPr>
          <a:xfrm>
            <a:off x="1403246" y="3501008"/>
            <a:ext cx="6624736" cy="1800200"/>
          </a:xfrm>
          <a:prstGeom prst="roundRect">
            <a:avLst/>
          </a:prstGeom>
          <a:solidFill>
            <a:srgbClr val="FFC000">
              <a:alpha val="12000"/>
            </a:srgb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val="2343166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5E-6 3.33333E-6 L 5E-6 0.22777 " pathEditMode="relative" rAng="0" ptsTypes="AA">
                                      <p:cBhvr>
                                        <p:cTn id="6" dur="500" fill="hold"/>
                                        <p:tgtEl>
                                          <p:spTgt spid="6"/>
                                        </p:tgtEl>
                                        <p:attrNameLst>
                                          <p:attrName>ppt_x</p:attrName>
                                          <p:attrName>ppt_y</p:attrName>
                                        </p:attrNameLst>
                                      </p:cBhvr>
                                      <p:rCtr x="0" y="113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5122"/>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7023" y="3605012"/>
            <a:ext cx="704491" cy="472998"/>
          </a:xfrm>
          <a:prstGeom prst="rect">
            <a:avLst/>
          </a:prstGeom>
        </p:spPr>
      </p:pic>
      <p:grpSp>
        <p:nvGrpSpPr>
          <p:cNvPr id="53" name="Group 52"/>
          <p:cNvGrpSpPr/>
          <p:nvPr/>
        </p:nvGrpSpPr>
        <p:grpSpPr>
          <a:xfrm>
            <a:off x="4352024" y="2506412"/>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71108" y="4055780"/>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18537" y="2514172"/>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1466" y="1321932"/>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66955" y="3066384"/>
            <a:ext cx="704491" cy="472998"/>
          </a:xfrm>
          <a:prstGeom prst="rect">
            <a:avLst/>
          </a:prstGeom>
        </p:spPr>
      </p:pic>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78050" y="2498272"/>
            <a:ext cx="703071" cy="472045"/>
          </a:xfrm>
          <a:prstGeom prst="rect">
            <a:avLst/>
          </a:prstGeom>
        </p:spPr>
      </p:pic>
      <p:pic>
        <p:nvPicPr>
          <p:cNvPr id="16" name="Picture 1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55650" y="4250141"/>
            <a:ext cx="704491" cy="472998"/>
          </a:xfrm>
          <a:prstGeom prst="rect">
            <a:avLst/>
          </a:prstGeom>
        </p:spPr>
      </p:pic>
      <p:pic>
        <p:nvPicPr>
          <p:cNvPr id="17" name="Pictur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7770" y="3518080"/>
            <a:ext cx="704491" cy="472998"/>
          </a:xfrm>
          <a:prstGeom prst="rect">
            <a:avLst/>
          </a:prstGeom>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0052" y="3506310"/>
            <a:ext cx="704491" cy="472998"/>
          </a:xfrm>
          <a:prstGeom prst="rect">
            <a:avLst/>
          </a:prstGeom>
        </p:spPr>
      </p:pic>
      <p:pic>
        <p:nvPicPr>
          <p:cNvPr id="19" name="Picture 18"/>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59328" y="3693642"/>
            <a:ext cx="704491" cy="470859"/>
          </a:xfrm>
          <a:prstGeom prst="rect">
            <a:avLst/>
          </a:prstGeom>
        </p:spPr>
      </p:pic>
      <p:pic>
        <p:nvPicPr>
          <p:cNvPr id="20" name="Picture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466693" y="3131667"/>
            <a:ext cx="704491" cy="470859"/>
          </a:xfrm>
          <a:prstGeom prst="rect">
            <a:avLst/>
          </a:prstGeom>
        </p:spPr>
      </p:pic>
      <p:pic>
        <p:nvPicPr>
          <p:cNvPr id="21" name="Picture 2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458508" y="2541117"/>
            <a:ext cx="704491" cy="470859"/>
          </a:xfrm>
          <a:prstGeom prst="rect">
            <a:avLst/>
          </a:prstGeom>
        </p:spPr>
      </p:pic>
      <p:pic>
        <p:nvPicPr>
          <p:cNvPr id="22" name="Picture 21"/>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419293" y="3110478"/>
            <a:ext cx="704491" cy="472998"/>
          </a:xfrm>
          <a:prstGeom prst="rect">
            <a:avLst/>
          </a:prstGeom>
        </p:spPr>
      </p:pic>
      <p:sp>
        <p:nvSpPr>
          <p:cNvPr id="36" name="TextBox 35"/>
          <p:cNvSpPr txBox="1"/>
          <p:nvPr/>
        </p:nvSpPr>
        <p:spPr>
          <a:xfrm>
            <a:off x="0" y="6021288"/>
            <a:ext cx="8352927" cy="307777"/>
          </a:xfrm>
          <a:prstGeom prst="rect">
            <a:avLst/>
          </a:prstGeom>
          <a:noFill/>
        </p:spPr>
        <p:txBody>
          <a:bodyPr wrap="square" rtlCol="0">
            <a:spAutoFit/>
          </a:bodyPr>
          <a:lstStyle/>
          <a:p>
            <a:r>
              <a:rPr lang="en-NZ" sz="1400" dirty="0" smtClean="0">
                <a:solidFill>
                  <a:schemeClr val="bg1"/>
                </a:solidFill>
              </a:rPr>
              <a:t>Stack any deployed tickets </a:t>
            </a:r>
            <a:r>
              <a:rPr lang="en-NZ" sz="1400" dirty="0">
                <a:solidFill>
                  <a:schemeClr val="bg1"/>
                </a:solidFill>
              </a:rPr>
              <a:t>and set aside </a:t>
            </a:r>
            <a:r>
              <a:rPr lang="en-NZ" sz="1400" dirty="0" smtClean="0">
                <a:solidFill>
                  <a:schemeClr val="bg1"/>
                </a:solidFill>
              </a:rPr>
              <a:t>to reduce clutter.</a:t>
            </a:r>
            <a:endParaRPr lang="en-NZ" sz="1400" dirty="0">
              <a:solidFill>
                <a:schemeClr val="bg1"/>
              </a:solidFill>
            </a:endParaRPr>
          </a:p>
        </p:txBody>
      </p:sp>
      <p:cxnSp>
        <p:nvCxnSpPr>
          <p:cNvPr id="45" name="Straight Connector 44"/>
          <p:cNvCxnSpPr/>
          <p:nvPr/>
        </p:nvCxnSpPr>
        <p:spPr>
          <a:xfrm>
            <a:off x="6529488" y="2779246"/>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25973" y="3798210"/>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501761" y="3841511"/>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4736486" y="415516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56" name="Title 1"/>
          <p:cNvSpPr txBox="1">
            <a:spLocks/>
          </p:cNvSpPr>
          <p:nvPr/>
        </p:nvSpPr>
        <p:spPr>
          <a:xfrm>
            <a:off x="300445" y="260648"/>
            <a:ext cx="8592035" cy="504056"/>
          </a:xfrm>
          <a:prstGeom prst="rect">
            <a:avLst/>
          </a:prstGeom>
        </p:spPr>
        <p:txBody>
          <a:bodyPr vert="horz" lIns="91440" tIns="45720" rIns="91440" bIns="45720" rtlCol="0" anchor="ctr">
            <a:normAutofit fontScale="82500" lnSpcReduction="100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Step 6: End of Day – Stack and Set Aside Deployed Tickets</a:t>
            </a:r>
            <a:endParaRPr lang="en-US" i="1" dirty="0"/>
          </a:p>
        </p:txBody>
      </p:sp>
      <p:cxnSp>
        <p:nvCxnSpPr>
          <p:cNvPr id="59" name="Straight Connector 58"/>
          <p:cNvCxnSpPr/>
          <p:nvPr/>
        </p:nvCxnSpPr>
        <p:spPr>
          <a:xfrm>
            <a:off x="2673116" y="2618349"/>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6" name="Straight Connector 45"/>
          <p:cNvCxnSpPr/>
          <p:nvPr/>
        </p:nvCxnSpPr>
        <p:spPr>
          <a:xfrm flipV="1">
            <a:off x="4598459" y="269903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47" name="Picture 4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03362" y="2876808"/>
            <a:ext cx="705941" cy="474208"/>
          </a:xfrm>
          <a:prstGeom prst="rect">
            <a:avLst/>
          </a:prstGeom>
        </p:spPr>
      </p:pic>
      <p:pic>
        <p:nvPicPr>
          <p:cNvPr id="50" name="Picture 49"/>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09205" y="4158214"/>
            <a:ext cx="705941" cy="474208"/>
          </a:xfrm>
          <a:prstGeom prst="rect">
            <a:avLst/>
          </a:prstGeom>
        </p:spPr>
      </p:pic>
      <p:pic>
        <p:nvPicPr>
          <p:cNvPr id="51" name="Picture 50"/>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98602" y="4152357"/>
            <a:ext cx="705941" cy="474208"/>
          </a:xfrm>
          <a:prstGeom prst="rect">
            <a:avLst/>
          </a:prstGeom>
        </p:spPr>
      </p:pic>
      <p:sp>
        <p:nvSpPr>
          <p:cNvPr id="52" name="TextBox 51"/>
          <p:cNvSpPr txBox="1"/>
          <p:nvPr/>
        </p:nvSpPr>
        <p:spPr>
          <a:xfrm>
            <a:off x="2734476" y="344015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54" name="TextBox 53"/>
          <p:cNvSpPr txBox="1"/>
          <p:nvPr/>
        </p:nvSpPr>
        <p:spPr>
          <a:xfrm>
            <a:off x="1770118" y="286899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57" name="TextBox 56"/>
          <p:cNvSpPr txBox="1"/>
          <p:nvPr/>
        </p:nvSpPr>
        <p:spPr>
          <a:xfrm>
            <a:off x="1779643" y="345666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58" name="TextBox 57"/>
          <p:cNvSpPr txBox="1"/>
          <p:nvPr/>
        </p:nvSpPr>
        <p:spPr>
          <a:xfrm>
            <a:off x="1770118" y="4016096"/>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0" name="TextBox 59"/>
          <p:cNvSpPr txBox="1"/>
          <p:nvPr/>
        </p:nvSpPr>
        <p:spPr>
          <a:xfrm>
            <a:off x="1766726" y="4581128"/>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nvGrpSpPr>
          <p:cNvPr id="24" name="Group 23"/>
          <p:cNvGrpSpPr/>
          <p:nvPr/>
        </p:nvGrpSpPr>
        <p:grpSpPr>
          <a:xfrm>
            <a:off x="8202777" y="2472924"/>
            <a:ext cx="748601" cy="532207"/>
            <a:chOff x="8202777" y="2472924"/>
            <a:chExt cx="748601" cy="532207"/>
          </a:xfrm>
        </p:grpSpPr>
        <p:pic>
          <p:nvPicPr>
            <p:cNvPr id="11" name="Picture 10"/>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223602" y="2472924"/>
              <a:ext cx="703071" cy="472045"/>
            </a:xfrm>
            <a:prstGeom prst="rect">
              <a:avLst/>
            </a:prstGeom>
          </p:spPr>
        </p:pic>
        <p:sp>
          <p:nvSpPr>
            <p:cNvPr id="41" name="TextBox 40"/>
            <p:cNvSpPr txBox="1"/>
            <p:nvPr/>
          </p:nvSpPr>
          <p:spPr>
            <a:xfrm>
              <a:off x="8712210" y="2796057"/>
              <a:ext cx="239168" cy="200055"/>
            </a:xfrm>
            <a:prstGeom prst="rect">
              <a:avLst/>
            </a:prstGeom>
            <a:noFill/>
          </p:spPr>
          <p:txBody>
            <a:bodyPr wrap="none" rtlCol="0">
              <a:spAutoFit/>
            </a:bodyPr>
            <a:lstStyle/>
            <a:p>
              <a:r>
                <a:rPr lang="en-NZ" sz="700" b="1" dirty="0" smtClean="0">
                  <a:latin typeface="Comic Sans MS" pitchFamily="66" charset="0"/>
                </a:rPr>
                <a:t>5</a:t>
              </a:r>
              <a:endParaRPr lang="en-NZ" sz="700" b="1" dirty="0">
                <a:latin typeface="Comic Sans MS" pitchFamily="66" charset="0"/>
              </a:endParaRPr>
            </a:p>
          </p:txBody>
        </p:sp>
        <p:sp>
          <p:nvSpPr>
            <p:cNvPr id="61" name="TextBox 60"/>
            <p:cNvSpPr txBox="1"/>
            <p:nvPr/>
          </p:nvSpPr>
          <p:spPr>
            <a:xfrm>
              <a:off x="8202777" y="2805036"/>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2" name="TextBox 61"/>
            <p:cNvSpPr txBox="1"/>
            <p:nvPr/>
          </p:nvSpPr>
          <p:spPr>
            <a:xfrm>
              <a:off x="8537706" y="2805076"/>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grpSp>
      <p:grpSp>
        <p:nvGrpSpPr>
          <p:cNvPr id="28" name="Group 27"/>
          <p:cNvGrpSpPr/>
          <p:nvPr/>
        </p:nvGrpSpPr>
        <p:grpSpPr>
          <a:xfrm>
            <a:off x="8242205" y="3044922"/>
            <a:ext cx="750448" cy="528987"/>
            <a:chOff x="8242205" y="3044922"/>
            <a:chExt cx="750448" cy="528987"/>
          </a:xfrm>
        </p:grpSpPr>
        <p:grpSp>
          <p:nvGrpSpPr>
            <p:cNvPr id="23" name="Group 22"/>
            <p:cNvGrpSpPr/>
            <p:nvPr/>
          </p:nvGrpSpPr>
          <p:grpSpPr>
            <a:xfrm>
              <a:off x="8262803" y="3044922"/>
              <a:ext cx="729850" cy="519515"/>
              <a:chOff x="8262803" y="3044922"/>
              <a:chExt cx="729850" cy="519515"/>
            </a:xfrm>
          </p:grpSpPr>
          <p:pic>
            <p:nvPicPr>
              <p:cNvPr id="12" name="Picture 11"/>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262803" y="3044922"/>
                <a:ext cx="703071" cy="472045"/>
              </a:xfrm>
              <a:prstGeom prst="rect">
                <a:avLst/>
              </a:prstGeom>
            </p:spPr>
          </p:pic>
          <p:sp>
            <p:nvSpPr>
              <p:cNvPr id="42" name="TextBox 41"/>
              <p:cNvSpPr txBox="1"/>
              <p:nvPr/>
            </p:nvSpPr>
            <p:spPr>
              <a:xfrm>
                <a:off x="8753485" y="3364382"/>
                <a:ext cx="239168" cy="200055"/>
              </a:xfrm>
              <a:prstGeom prst="rect">
                <a:avLst/>
              </a:prstGeom>
              <a:noFill/>
            </p:spPr>
            <p:txBody>
              <a:bodyPr wrap="none" rtlCol="0">
                <a:spAutoFit/>
              </a:bodyPr>
              <a:lstStyle/>
              <a:p>
                <a:r>
                  <a:rPr lang="en-NZ" sz="700" b="1" dirty="0" smtClean="0">
                    <a:latin typeface="Comic Sans MS" pitchFamily="66" charset="0"/>
                  </a:rPr>
                  <a:t>6</a:t>
                </a:r>
                <a:endParaRPr lang="en-NZ" sz="700" b="1" dirty="0">
                  <a:latin typeface="Comic Sans MS" pitchFamily="66" charset="0"/>
                </a:endParaRPr>
              </a:p>
            </p:txBody>
          </p:sp>
        </p:grpSp>
        <p:cxnSp>
          <p:nvCxnSpPr>
            <p:cNvPr id="37" name="Straight Connector 36"/>
            <p:cNvCxnSpPr/>
            <p:nvPr/>
          </p:nvCxnSpPr>
          <p:spPr>
            <a:xfrm>
              <a:off x="8561329" y="3369637"/>
              <a:ext cx="84212" cy="0"/>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63" name="TextBox 62"/>
            <p:cNvSpPr txBox="1"/>
            <p:nvPr/>
          </p:nvSpPr>
          <p:spPr>
            <a:xfrm>
              <a:off x="8242205" y="337381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4" name="TextBox 63"/>
            <p:cNvSpPr txBox="1"/>
            <p:nvPr/>
          </p:nvSpPr>
          <p:spPr>
            <a:xfrm>
              <a:off x="8577134" y="3373854"/>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grpSp>
      <p:grpSp>
        <p:nvGrpSpPr>
          <p:cNvPr id="29" name="Group 28"/>
          <p:cNvGrpSpPr/>
          <p:nvPr/>
        </p:nvGrpSpPr>
        <p:grpSpPr>
          <a:xfrm>
            <a:off x="8238505" y="3544682"/>
            <a:ext cx="761363" cy="527324"/>
            <a:chOff x="8238505" y="3544682"/>
            <a:chExt cx="761363" cy="527324"/>
          </a:xfrm>
        </p:grpSpPr>
        <p:pic>
          <p:nvPicPr>
            <p:cNvPr id="14" name="Picture 13"/>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244408" y="3544682"/>
              <a:ext cx="703071" cy="472045"/>
            </a:xfrm>
            <a:prstGeom prst="rect">
              <a:avLst/>
            </a:prstGeom>
          </p:spPr>
        </p:pic>
        <p:sp>
          <p:nvSpPr>
            <p:cNvPr id="43" name="TextBox 42"/>
            <p:cNvSpPr txBox="1"/>
            <p:nvPr/>
          </p:nvSpPr>
          <p:spPr>
            <a:xfrm>
              <a:off x="8706198" y="3867734"/>
              <a:ext cx="293670" cy="200055"/>
            </a:xfrm>
            <a:prstGeom prst="rect">
              <a:avLst/>
            </a:prstGeom>
            <a:noFill/>
          </p:spPr>
          <p:txBody>
            <a:bodyPr wrap="none" rtlCol="0">
              <a:spAutoFit/>
            </a:bodyPr>
            <a:lstStyle/>
            <a:p>
              <a:r>
                <a:rPr lang="en-NZ" sz="700" b="1" dirty="0" smtClean="0">
                  <a:latin typeface="Comic Sans MS" pitchFamily="66" charset="0"/>
                </a:rPr>
                <a:t>10</a:t>
              </a:r>
              <a:endParaRPr lang="en-NZ" sz="700" b="1" dirty="0">
                <a:latin typeface="Comic Sans MS" pitchFamily="66" charset="0"/>
              </a:endParaRPr>
            </a:p>
          </p:txBody>
        </p:sp>
        <p:cxnSp>
          <p:nvCxnSpPr>
            <p:cNvPr id="40" name="Straight Connector 39"/>
            <p:cNvCxnSpPr/>
            <p:nvPr/>
          </p:nvCxnSpPr>
          <p:spPr>
            <a:xfrm>
              <a:off x="8511323" y="3824456"/>
              <a:ext cx="182984" cy="0"/>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65" name="TextBox 64"/>
            <p:cNvSpPr txBox="1"/>
            <p:nvPr/>
          </p:nvSpPr>
          <p:spPr>
            <a:xfrm>
              <a:off x="8238505" y="3871911"/>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6" name="TextBox 65"/>
            <p:cNvSpPr txBox="1"/>
            <p:nvPr/>
          </p:nvSpPr>
          <p:spPr>
            <a:xfrm>
              <a:off x="8573434" y="3871951"/>
              <a:ext cx="239168" cy="200055"/>
            </a:xfrm>
            <a:prstGeom prst="rect">
              <a:avLst/>
            </a:prstGeom>
            <a:noFill/>
          </p:spPr>
          <p:txBody>
            <a:bodyPr wrap="none" rtlCol="0">
              <a:spAutoFit/>
            </a:bodyPr>
            <a:lstStyle/>
            <a:p>
              <a:r>
                <a:rPr lang="en-NZ" sz="700" b="1" dirty="0" smtClean="0">
                  <a:latin typeface="Comic Sans MS" pitchFamily="66" charset="0"/>
                </a:rPr>
                <a:t>8</a:t>
              </a:r>
              <a:endParaRPr lang="en-NZ" sz="700" b="1" dirty="0">
                <a:latin typeface="Comic Sans MS" pitchFamily="66" charset="0"/>
              </a:endParaRPr>
            </a:p>
          </p:txBody>
        </p:sp>
      </p:grpSp>
      <p:sp>
        <p:nvSpPr>
          <p:cNvPr id="67"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56797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11111E-6 2.59259E-6 L -1.11111E-6 -0.0875 " pathEditMode="relative" rAng="0" ptsTypes="AA">
                                      <p:cBhvr>
                                        <p:cTn id="6" dur="500" fill="hold"/>
                                        <p:tgtEl>
                                          <p:spTgt spid="28"/>
                                        </p:tgtEl>
                                        <p:attrNameLst>
                                          <p:attrName>ppt_x</p:attrName>
                                          <p:attrName>ppt_y</p:attrName>
                                        </p:attrNameLst>
                                      </p:cBhvr>
                                      <p:rCtr x="0" y="-4375"/>
                                    </p:animMotion>
                                  </p:childTnLst>
                                </p:cTn>
                              </p:par>
                              <p:par>
                                <p:cTn id="7" presetID="42" presetClass="path" presetSubtype="0" accel="50000" decel="50000" fill="hold" nodeType="withEffect">
                                  <p:stCondLst>
                                    <p:cond delay="0"/>
                                  </p:stCondLst>
                                  <p:childTnLst>
                                    <p:animMotion origin="layout" path="M -4.72222E-6 -4.07407E-6 L -4.72222E-6 -0.16041 " pathEditMode="relative" rAng="0" ptsTypes="AA">
                                      <p:cBhvr>
                                        <p:cTn id="8" dur="500" fill="hold"/>
                                        <p:tgtEl>
                                          <p:spTgt spid="29"/>
                                        </p:tgtEl>
                                        <p:attrNameLst>
                                          <p:attrName>ppt_x</p:attrName>
                                          <p:attrName>ppt_y</p:attrName>
                                        </p:attrNameLst>
                                      </p:cBhvr>
                                      <p:rCtr x="0" y="-8032"/>
                                    </p:animMotion>
                                  </p:childTnLst>
                                </p:cTn>
                              </p:par>
                            </p:childTnLst>
                          </p:cTn>
                        </p:par>
                        <p:par>
                          <p:cTn id="9" fill="hold">
                            <p:stCondLst>
                              <p:cond delay="500"/>
                            </p:stCondLst>
                            <p:childTnLst>
                              <p:par>
                                <p:cTn id="10" presetID="2" presetClass="exit" presetSubtype="2" fill="hold" nodeType="afterEffect">
                                  <p:stCondLst>
                                    <p:cond delay="200"/>
                                  </p:stCondLst>
                                  <p:childTnLst>
                                    <p:anim calcmode="lin" valueType="num">
                                      <p:cBhvr additive="base">
                                        <p:cTn id="11" dur="500"/>
                                        <p:tgtEl>
                                          <p:spTgt spid="28"/>
                                        </p:tgtEl>
                                        <p:attrNameLst>
                                          <p:attrName>ppt_x</p:attrName>
                                        </p:attrNameLst>
                                      </p:cBhvr>
                                      <p:tavLst>
                                        <p:tav tm="0">
                                          <p:val>
                                            <p:strVal val="ppt_x"/>
                                          </p:val>
                                        </p:tav>
                                        <p:tav tm="100000">
                                          <p:val>
                                            <p:strVal val="1+ppt_w/2"/>
                                          </p:val>
                                        </p:tav>
                                      </p:tavLst>
                                    </p:anim>
                                    <p:anim calcmode="lin" valueType="num">
                                      <p:cBhvr additive="base">
                                        <p:cTn id="12" dur="500"/>
                                        <p:tgtEl>
                                          <p:spTgt spid="28"/>
                                        </p:tgtEl>
                                        <p:attrNameLst>
                                          <p:attrName>ppt_y</p:attrName>
                                        </p:attrNameLst>
                                      </p:cBhvr>
                                      <p:tavLst>
                                        <p:tav tm="0">
                                          <p:val>
                                            <p:strVal val="ppt_y"/>
                                          </p:val>
                                        </p:tav>
                                        <p:tav tm="100000">
                                          <p:val>
                                            <p:strVal val="ppt_y"/>
                                          </p:val>
                                        </p:tav>
                                      </p:tavLst>
                                    </p:anim>
                                    <p:set>
                                      <p:cBhvr>
                                        <p:cTn id="13" dur="1" fill="hold">
                                          <p:stCondLst>
                                            <p:cond delay="499"/>
                                          </p:stCondLst>
                                        </p:cTn>
                                        <p:tgtEl>
                                          <p:spTgt spid="28"/>
                                        </p:tgtEl>
                                        <p:attrNameLst>
                                          <p:attrName>style.visibility</p:attrName>
                                        </p:attrNameLst>
                                      </p:cBhvr>
                                      <p:to>
                                        <p:strVal val="hidden"/>
                                      </p:to>
                                    </p:set>
                                  </p:childTnLst>
                                </p:cTn>
                              </p:par>
                              <p:par>
                                <p:cTn id="14" presetID="2" presetClass="exit" presetSubtype="2" fill="hold" nodeType="withEffect">
                                  <p:stCondLst>
                                    <p:cond delay="0"/>
                                  </p:stCondLst>
                                  <p:childTnLst>
                                    <p:anim calcmode="lin" valueType="num">
                                      <p:cBhvr additive="base">
                                        <p:cTn id="15" dur="500"/>
                                        <p:tgtEl>
                                          <p:spTgt spid="29"/>
                                        </p:tgtEl>
                                        <p:attrNameLst>
                                          <p:attrName>ppt_x</p:attrName>
                                        </p:attrNameLst>
                                      </p:cBhvr>
                                      <p:tavLst>
                                        <p:tav tm="0">
                                          <p:val>
                                            <p:strVal val="ppt_x"/>
                                          </p:val>
                                        </p:tav>
                                        <p:tav tm="100000">
                                          <p:val>
                                            <p:strVal val="1+ppt_w/2"/>
                                          </p:val>
                                        </p:tav>
                                      </p:tavLst>
                                    </p:anim>
                                    <p:anim calcmode="lin" valueType="num">
                                      <p:cBhvr additive="base">
                                        <p:cTn id="16" dur="500"/>
                                        <p:tgtEl>
                                          <p:spTgt spid="29"/>
                                        </p:tgtEl>
                                        <p:attrNameLst>
                                          <p:attrName>ppt_y</p:attrName>
                                        </p:attrNameLst>
                                      </p:cBhvr>
                                      <p:tavLst>
                                        <p:tav tm="0">
                                          <p:val>
                                            <p:strVal val="ppt_y"/>
                                          </p:val>
                                        </p:tav>
                                        <p:tav tm="100000">
                                          <p:val>
                                            <p:strVal val="ppt_y"/>
                                          </p:val>
                                        </p:tav>
                                      </p:tavLst>
                                    </p:anim>
                                    <p:set>
                                      <p:cBhvr>
                                        <p:cTn id="17" dur="1" fill="hold">
                                          <p:stCondLst>
                                            <p:cond delay="499"/>
                                          </p:stCondLst>
                                        </p:cTn>
                                        <p:tgtEl>
                                          <p:spTgt spid="29"/>
                                        </p:tgtEl>
                                        <p:attrNameLst>
                                          <p:attrName>style.visibility</p:attrName>
                                        </p:attrNameLst>
                                      </p:cBhvr>
                                      <p:to>
                                        <p:strVal val="hidden"/>
                                      </p:to>
                                    </p:set>
                                  </p:childTnLst>
                                </p:cTn>
                              </p:par>
                              <p:par>
                                <p:cTn id="18" presetID="2" presetClass="exit" presetSubtype="2" fill="hold" nodeType="withEffect">
                                  <p:stCondLst>
                                    <p:cond delay="0"/>
                                  </p:stCondLst>
                                  <p:childTnLst>
                                    <p:anim calcmode="lin" valueType="num">
                                      <p:cBhvr additive="base">
                                        <p:cTn id="19" dur="500"/>
                                        <p:tgtEl>
                                          <p:spTgt spid="24"/>
                                        </p:tgtEl>
                                        <p:attrNameLst>
                                          <p:attrName>ppt_x</p:attrName>
                                        </p:attrNameLst>
                                      </p:cBhvr>
                                      <p:tavLst>
                                        <p:tav tm="0">
                                          <p:val>
                                            <p:strVal val="ppt_x"/>
                                          </p:val>
                                        </p:tav>
                                        <p:tav tm="100000">
                                          <p:val>
                                            <p:strVal val="1+ppt_w/2"/>
                                          </p:val>
                                        </p:tav>
                                      </p:tavLst>
                                    </p:anim>
                                    <p:anim calcmode="lin" valueType="num">
                                      <p:cBhvr additive="base">
                                        <p:cTn id="20" dur="500"/>
                                        <p:tgtEl>
                                          <p:spTgt spid="24"/>
                                        </p:tgtEl>
                                        <p:attrNameLst>
                                          <p:attrName>ppt_y</p:attrName>
                                        </p:attrNameLst>
                                      </p:cBhvr>
                                      <p:tavLst>
                                        <p:tav tm="0">
                                          <p:val>
                                            <p:strVal val="ppt_y"/>
                                          </p:val>
                                        </p:tav>
                                        <p:tav tm="100000">
                                          <p:val>
                                            <p:strVal val="ppt_y"/>
                                          </p:val>
                                        </p:tav>
                                      </p:tavLst>
                                    </p:anim>
                                    <p:set>
                                      <p:cBhvr>
                                        <p:cTn id="21" dur="1" fill="hold">
                                          <p:stCondLst>
                                            <p:cond delay="499"/>
                                          </p:stCondLst>
                                        </p:cTn>
                                        <p:tgtEl>
                                          <p:spTgt spid="24"/>
                                        </p:tgtEl>
                                        <p:attrNameLst>
                                          <p:attrName>style.visibility</p:attrName>
                                        </p:attrNameLst>
                                      </p:cBhvr>
                                      <p:to>
                                        <p:strVal val="hidden"/>
                                      </p:to>
                                    </p:set>
                                  </p:childTnLst>
                                </p:cTn>
                              </p:par>
                            </p:childTnLst>
                          </p:cTn>
                        </p:par>
                        <p:par>
                          <p:cTn id="22" fill="hold">
                            <p:stCondLst>
                              <p:cond delay="1200"/>
                            </p:stCondLst>
                            <p:childTnLst>
                              <p:par>
                                <p:cTn id="23" presetID="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5744" y="0"/>
            <a:ext cx="8872511" cy="6858000"/>
            <a:chOff x="135744" y="0"/>
            <a:chExt cx="8872511" cy="685800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744" y="0"/>
              <a:ext cx="8872511" cy="6858000"/>
            </a:xfrm>
            <a:prstGeom prst="rect">
              <a:avLst/>
            </a:prstGeom>
          </p:spPr>
        </p:pic>
        <p:sp>
          <p:nvSpPr>
            <p:cNvPr id="5" name="TextBox 4"/>
            <p:cNvSpPr txBox="1"/>
            <p:nvPr/>
          </p:nvSpPr>
          <p:spPr>
            <a:xfrm>
              <a:off x="2521553" y="2019068"/>
              <a:ext cx="402674" cy="307777"/>
            </a:xfrm>
            <a:prstGeom prst="rect">
              <a:avLst/>
            </a:prstGeom>
            <a:noFill/>
          </p:spPr>
          <p:txBody>
            <a:bodyPr wrap="none" rtlCol="0">
              <a:spAutoFit/>
            </a:bodyPr>
            <a:lstStyle/>
            <a:p>
              <a:r>
                <a:rPr lang="en-NZ" sz="1400" b="1" dirty="0" smtClean="0">
                  <a:latin typeface="Comic Sans MS" pitchFamily="66" charset="0"/>
                </a:rPr>
                <a:t>21</a:t>
              </a:r>
              <a:endParaRPr lang="en-NZ" b="1" dirty="0">
                <a:latin typeface="Comic Sans MS" pitchFamily="66" charset="0"/>
              </a:endParaRPr>
            </a:p>
          </p:txBody>
        </p:sp>
        <p:sp>
          <p:nvSpPr>
            <p:cNvPr id="6" name="TextBox 5"/>
            <p:cNvSpPr txBox="1"/>
            <p:nvPr/>
          </p:nvSpPr>
          <p:spPr>
            <a:xfrm>
              <a:off x="2524352" y="2667140"/>
              <a:ext cx="402674" cy="307777"/>
            </a:xfrm>
            <a:prstGeom prst="rect">
              <a:avLst/>
            </a:prstGeom>
            <a:noFill/>
          </p:spPr>
          <p:txBody>
            <a:bodyPr wrap="none" rtlCol="0">
              <a:spAutoFit/>
            </a:bodyPr>
            <a:lstStyle/>
            <a:p>
              <a:r>
                <a:rPr lang="en-NZ" sz="1400" b="1" dirty="0" smtClean="0">
                  <a:latin typeface="Comic Sans MS" pitchFamily="66" charset="0"/>
                </a:rPr>
                <a:t>21</a:t>
              </a:r>
              <a:endParaRPr lang="en-NZ" b="1" dirty="0">
                <a:latin typeface="Comic Sans MS" pitchFamily="66" charset="0"/>
              </a:endParaRPr>
            </a:p>
          </p:txBody>
        </p:sp>
        <p:sp>
          <p:nvSpPr>
            <p:cNvPr id="7" name="TextBox 6"/>
            <p:cNvSpPr txBox="1"/>
            <p:nvPr/>
          </p:nvSpPr>
          <p:spPr>
            <a:xfrm>
              <a:off x="2451581" y="3300098"/>
              <a:ext cx="511679" cy="307777"/>
            </a:xfrm>
            <a:prstGeom prst="rect">
              <a:avLst/>
            </a:prstGeom>
            <a:noFill/>
          </p:spPr>
          <p:txBody>
            <a:bodyPr wrap="none" rtlCol="0">
              <a:spAutoFit/>
            </a:bodyPr>
            <a:lstStyle/>
            <a:p>
              <a:r>
                <a:rPr lang="en-NZ" sz="1400" b="1" dirty="0" smtClean="0">
                  <a:latin typeface="Comic Sans MS" pitchFamily="66" charset="0"/>
                </a:rPr>
                <a:t>210</a:t>
              </a:r>
              <a:endParaRPr lang="en-NZ" b="1" dirty="0">
                <a:latin typeface="Comic Sans MS" pitchFamily="66" charset="0"/>
              </a:endParaRPr>
            </a:p>
          </p:txBody>
        </p:sp>
        <p:sp>
          <p:nvSpPr>
            <p:cNvPr id="8" name="TextBox 7"/>
            <p:cNvSpPr txBox="1"/>
            <p:nvPr/>
          </p:nvSpPr>
          <p:spPr>
            <a:xfrm>
              <a:off x="2460398" y="4759864"/>
              <a:ext cx="511679" cy="307777"/>
            </a:xfrm>
            <a:prstGeom prst="rect">
              <a:avLst/>
            </a:prstGeom>
            <a:noFill/>
          </p:spPr>
          <p:txBody>
            <a:bodyPr wrap="none" rtlCol="0">
              <a:spAutoFit/>
            </a:bodyPr>
            <a:lstStyle/>
            <a:p>
              <a:r>
                <a:rPr lang="en-NZ" sz="1400" b="1" dirty="0" smtClean="0">
                  <a:latin typeface="Comic Sans MS" pitchFamily="66" charset="0"/>
                </a:rPr>
                <a:t>210</a:t>
              </a:r>
              <a:endParaRPr lang="en-NZ" b="1" dirty="0">
                <a:latin typeface="Comic Sans MS" pitchFamily="66" charset="0"/>
              </a:endParaRPr>
            </a:p>
          </p:txBody>
        </p:sp>
        <p:sp>
          <p:nvSpPr>
            <p:cNvPr id="9" name="TextBox 8"/>
            <p:cNvSpPr txBox="1"/>
            <p:nvPr/>
          </p:nvSpPr>
          <p:spPr>
            <a:xfrm>
              <a:off x="2438986" y="5403471"/>
              <a:ext cx="511679" cy="307777"/>
            </a:xfrm>
            <a:prstGeom prst="rect">
              <a:avLst/>
            </a:prstGeom>
            <a:noFill/>
          </p:spPr>
          <p:txBody>
            <a:bodyPr wrap="none" rtlCol="0">
              <a:spAutoFit/>
            </a:bodyPr>
            <a:lstStyle/>
            <a:p>
              <a:r>
                <a:rPr lang="en-NZ" sz="1400" b="1" dirty="0" smtClean="0">
                  <a:latin typeface="Comic Sans MS" pitchFamily="66" charset="0"/>
                </a:rPr>
                <a:t>210</a:t>
              </a:r>
              <a:endParaRPr lang="en-NZ" b="1" dirty="0">
                <a:latin typeface="Comic Sans MS" pitchFamily="66" charset="0"/>
              </a:endParaRPr>
            </a:p>
          </p:txBody>
        </p:sp>
        <p:sp>
          <p:nvSpPr>
            <p:cNvPr id="10" name="TextBox 9"/>
            <p:cNvSpPr txBox="1"/>
            <p:nvPr/>
          </p:nvSpPr>
          <p:spPr>
            <a:xfrm>
              <a:off x="1475656" y="6310971"/>
              <a:ext cx="1037463" cy="307777"/>
            </a:xfrm>
            <a:prstGeom prst="rect">
              <a:avLst/>
            </a:prstGeom>
            <a:noFill/>
          </p:spPr>
          <p:txBody>
            <a:bodyPr wrap="none" rtlCol="0">
              <a:spAutoFit/>
            </a:bodyPr>
            <a:lstStyle/>
            <a:p>
              <a:r>
                <a:rPr lang="en-NZ" sz="1400" b="1" dirty="0" smtClean="0">
                  <a:latin typeface="Comic Sans MS" pitchFamily="66" charset="0"/>
                </a:rPr>
                <a:t>Faster Co</a:t>
              </a:r>
              <a:endParaRPr lang="en-NZ" b="1" dirty="0">
                <a:latin typeface="Comic Sans MS" pitchFamily="66" charset="0"/>
              </a:endParaRPr>
            </a:p>
          </p:txBody>
        </p:sp>
        <p:sp>
          <p:nvSpPr>
            <p:cNvPr id="11" name="TextBox 10"/>
            <p:cNvSpPr txBox="1"/>
            <p:nvPr/>
          </p:nvSpPr>
          <p:spPr>
            <a:xfrm>
              <a:off x="3491880" y="6310971"/>
              <a:ext cx="554960" cy="307777"/>
            </a:xfrm>
            <a:prstGeom prst="rect">
              <a:avLst/>
            </a:prstGeom>
            <a:noFill/>
          </p:spPr>
          <p:txBody>
            <a:bodyPr wrap="none" rtlCol="0">
              <a:spAutoFit/>
            </a:bodyPr>
            <a:lstStyle/>
            <a:p>
              <a:r>
                <a:rPr lang="en-NZ" sz="1400" b="1" dirty="0" smtClean="0">
                  <a:latin typeface="Comic Sans MS" pitchFamily="66" charset="0"/>
                </a:rPr>
                <a:t>NYC</a:t>
              </a:r>
              <a:endParaRPr lang="en-NZ" b="1" dirty="0">
                <a:latin typeface="Comic Sans MS" pitchFamily="66" charset="0"/>
              </a:endParaRPr>
            </a:p>
          </p:txBody>
        </p:sp>
        <p:sp>
          <p:nvSpPr>
            <p:cNvPr id="12" name="TextBox 11"/>
            <p:cNvSpPr txBox="1"/>
            <p:nvPr/>
          </p:nvSpPr>
          <p:spPr>
            <a:xfrm>
              <a:off x="5126712" y="6320202"/>
              <a:ext cx="720069" cy="276999"/>
            </a:xfrm>
            <a:prstGeom prst="rect">
              <a:avLst/>
            </a:prstGeom>
            <a:noFill/>
          </p:spPr>
          <p:txBody>
            <a:bodyPr wrap="none" rtlCol="0">
              <a:spAutoFit/>
            </a:bodyPr>
            <a:lstStyle/>
            <a:p>
              <a:r>
                <a:rPr lang="en-NZ" sz="1200" b="1" dirty="0" smtClean="0">
                  <a:latin typeface="Comic Sans MS" pitchFamily="66" charset="0"/>
                </a:rPr>
                <a:t>3/5/12</a:t>
              </a:r>
              <a:endParaRPr lang="en-NZ" sz="1200" b="1" dirty="0">
                <a:latin typeface="Comic Sans MS" pitchFamily="66" charset="0"/>
              </a:endParaRPr>
            </a:p>
          </p:txBody>
        </p:sp>
      </p:grpSp>
      <p:sp>
        <p:nvSpPr>
          <p:cNvPr id="13" name="Freeform 12"/>
          <p:cNvSpPr/>
          <p:nvPr/>
        </p:nvSpPr>
        <p:spPr>
          <a:xfrm>
            <a:off x="5175759" y="1636398"/>
            <a:ext cx="520671" cy="435520"/>
          </a:xfrm>
          <a:custGeom>
            <a:avLst/>
            <a:gdLst>
              <a:gd name="connsiteX0" fmla="*/ 0 w 234268"/>
              <a:gd name="connsiteY0" fmla="*/ 98241 h 184547"/>
              <a:gd name="connsiteX1" fmla="*/ 90684 w 234268"/>
              <a:gd name="connsiteY1" fmla="*/ 181368 h 184547"/>
              <a:gd name="connsiteX2" fmla="*/ 234268 w 234268"/>
              <a:gd name="connsiteY2" fmla="*/ 0 h 184547"/>
              <a:gd name="connsiteX0" fmla="*/ 0 w 234268"/>
              <a:gd name="connsiteY0" fmla="*/ 98241 h 183214"/>
              <a:gd name="connsiteX1" fmla="*/ 90684 w 234268"/>
              <a:gd name="connsiteY1" fmla="*/ 181368 h 183214"/>
              <a:gd name="connsiteX2" fmla="*/ 234268 w 234268"/>
              <a:gd name="connsiteY2" fmla="*/ 0 h 183214"/>
              <a:gd name="connsiteX0" fmla="*/ 0 w 234268"/>
              <a:gd name="connsiteY0" fmla="*/ 98241 h 182633"/>
              <a:gd name="connsiteX1" fmla="*/ 90684 w 234268"/>
              <a:gd name="connsiteY1" fmla="*/ 181368 h 182633"/>
              <a:gd name="connsiteX2" fmla="*/ 234268 w 234268"/>
              <a:gd name="connsiteY2" fmla="*/ 0 h 182633"/>
              <a:gd name="connsiteX0" fmla="*/ 0 w 234268"/>
              <a:gd name="connsiteY0" fmla="*/ 98241 h 181455"/>
              <a:gd name="connsiteX1" fmla="*/ 90684 w 234268"/>
              <a:gd name="connsiteY1" fmla="*/ 181368 h 181455"/>
              <a:gd name="connsiteX2" fmla="*/ 234268 w 234268"/>
              <a:gd name="connsiteY2" fmla="*/ 0 h 181455"/>
              <a:gd name="connsiteX0" fmla="*/ 0 w 234268"/>
              <a:gd name="connsiteY0" fmla="*/ 98241 h 181450"/>
              <a:gd name="connsiteX1" fmla="*/ 90684 w 234268"/>
              <a:gd name="connsiteY1" fmla="*/ 181368 h 181450"/>
              <a:gd name="connsiteX2" fmla="*/ 234268 w 234268"/>
              <a:gd name="connsiteY2" fmla="*/ 0 h 181450"/>
              <a:gd name="connsiteX0" fmla="*/ 0 w 234268"/>
              <a:gd name="connsiteY0" fmla="*/ 98241 h 181450"/>
              <a:gd name="connsiteX1" fmla="*/ 90684 w 234268"/>
              <a:gd name="connsiteY1" fmla="*/ 181368 h 181450"/>
              <a:gd name="connsiteX2" fmla="*/ 234268 w 234268"/>
              <a:gd name="connsiteY2" fmla="*/ 0 h 181450"/>
              <a:gd name="connsiteX0" fmla="*/ 0 w 234268"/>
              <a:gd name="connsiteY0" fmla="*/ 98241 h 181450"/>
              <a:gd name="connsiteX1" fmla="*/ 90684 w 234268"/>
              <a:gd name="connsiteY1" fmla="*/ 181368 h 181450"/>
              <a:gd name="connsiteX2" fmla="*/ 234268 w 234268"/>
              <a:gd name="connsiteY2" fmla="*/ 0 h 181450"/>
              <a:gd name="connsiteX0" fmla="*/ 0 w 234268"/>
              <a:gd name="connsiteY0" fmla="*/ 98241 h 181368"/>
              <a:gd name="connsiteX1" fmla="*/ 90684 w 234268"/>
              <a:gd name="connsiteY1" fmla="*/ 181368 h 181368"/>
              <a:gd name="connsiteX2" fmla="*/ 234268 w 234268"/>
              <a:gd name="connsiteY2" fmla="*/ 0 h 181368"/>
              <a:gd name="connsiteX0" fmla="*/ 0 w 234268"/>
              <a:gd name="connsiteY0" fmla="*/ 98241 h 181368"/>
              <a:gd name="connsiteX1" fmla="*/ 90684 w 234268"/>
              <a:gd name="connsiteY1" fmla="*/ 181368 h 181368"/>
              <a:gd name="connsiteX2" fmla="*/ 234268 w 234268"/>
              <a:gd name="connsiteY2" fmla="*/ 0 h 181368"/>
              <a:gd name="connsiteX0" fmla="*/ 0 w 234268"/>
              <a:gd name="connsiteY0" fmla="*/ 98241 h 181368"/>
              <a:gd name="connsiteX1" fmla="*/ 90684 w 234268"/>
              <a:gd name="connsiteY1" fmla="*/ 181368 h 181368"/>
              <a:gd name="connsiteX2" fmla="*/ 234268 w 234268"/>
              <a:gd name="connsiteY2" fmla="*/ 0 h 181368"/>
              <a:gd name="connsiteX0" fmla="*/ 0 w 234268"/>
              <a:gd name="connsiteY0" fmla="*/ 98241 h 181368"/>
              <a:gd name="connsiteX1" fmla="*/ 90684 w 234268"/>
              <a:gd name="connsiteY1" fmla="*/ 181368 h 181368"/>
              <a:gd name="connsiteX2" fmla="*/ 234268 w 234268"/>
              <a:gd name="connsiteY2" fmla="*/ 0 h 181368"/>
              <a:gd name="connsiteX0" fmla="*/ 0 w 208075"/>
              <a:gd name="connsiteY0" fmla="*/ 100622 h 181368"/>
              <a:gd name="connsiteX1" fmla="*/ 64491 w 208075"/>
              <a:gd name="connsiteY1" fmla="*/ 181368 h 181368"/>
              <a:gd name="connsiteX2" fmla="*/ 208075 w 208075"/>
              <a:gd name="connsiteY2" fmla="*/ 0 h 181368"/>
              <a:gd name="connsiteX0" fmla="*/ 0 w 208075"/>
              <a:gd name="connsiteY0" fmla="*/ 100622 h 181368"/>
              <a:gd name="connsiteX1" fmla="*/ 64491 w 208075"/>
              <a:gd name="connsiteY1" fmla="*/ 181368 h 181368"/>
              <a:gd name="connsiteX2" fmla="*/ 208075 w 208075"/>
              <a:gd name="connsiteY2" fmla="*/ 0 h 181368"/>
              <a:gd name="connsiteX0" fmla="*/ 0 w 208075"/>
              <a:gd name="connsiteY0" fmla="*/ 100622 h 181368"/>
              <a:gd name="connsiteX1" fmla="*/ 64491 w 208075"/>
              <a:gd name="connsiteY1" fmla="*/ 181368 h 181368"/>
              <a:gd name="connsiteX2" fmla="*/ 208075 w 208075"/>
              <a:gd name="connsiteY2" fmla="*/ 0 h 181368"/>
              <a:gd name="connsiteX0" fmla="*/ 0 w 208075"/>
              <a:gd name="connsiteY0" fmla="*/ 100622 h 181368"/>
              <a:gd name="connsiteX1" fmla="*/ 64491 w 208075"/>
              <a:gd name="connsiteY1" fmla="*/ 181368 h 181368"/>
              <a:gd name="connsiteX2" fmla="*/ 208075 w 208075"/>
              <a:gd name="connsiteY2" fmla="*/ 0 h 181368"/>
            </a:gdLst>
            <a:ahLst/>
            <a:cxnLst>
              <a:cxn ang="0">
                <a:pos x="connsiteX0" y="connsiteY0"/>
              </a:cxn>
              <a:cxn ang="0">
                <a:pos x="connsiteX1" y="connsiteY1"/>
              </a:cxn>
              <a:cxn ang="0">
                <a:pos x="connsiteX2" y="connsiteY2"/>
              </a:cxn>
            </a:cxnLst>
            <a:rect l="l" t="t" r="r" b="b"/>
            <a:pathLst>
              <a:path w="208075" h="181368">
                <a:moveTo>
                  <a:pt x="0" y="100622"/>
                </a:moveTo>
                <a:cubicBezTo>
                  <a:pt x="54394" y="157514"/>
                  <a:pt x="25445" y="128620"/>
                  <a:pt x="64491" y="181368"/>
                </a:cubicBezTo>
                <a:cubicBezTo>
                  <a:pt x="98773" y="103082"/>
                  <a:pt x="120086" y="72972"/>
                  <a:pt x="208075" y="0"/>
                </a:cubicBezTo>
              </a:path>
            </a:pathLst>
          </a:custGeom>
          <a:noFill/>
          <a:ln w="76200" cap="rnd">
            <a:solidFill>
              <a:schemeClr val="tx1">
                <a:lumMod val="85000"/>
                <a:lumOff val="15000"/>
                <a:alpha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4" name="Oval 13"/>
          <p:cNvSpPr/>
          <p:nvPr/>
        </p:nvSpPr>
        <p:spPr>
          <a:xfrm>
            <a:off x="4572000" y="1418638"/>
            <a:ext cx="1656184" cy="914069"/>
          </a:xfrm>
          <a:prstGeom prst="ellipse">
            <a:avLst/>
          </a:prstGeom>
          <a:solidFill>
            <a:srgbClr val="FFC000">
              <a:alpha val="12000"/>
            </a:srgbClr>
          </a:solidFill>
          <a:ln w="5715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6" name="Rounded Rectangle 15"/>
          <p:cNvSpPr/>
          <p:nvPr/>
        </p:nvSpPr>
        <p:spPr>
          <a:xfrm>
            <a:off x="8388424" y="-387424"/>
            <a:ext cx="1296144" cy="936104"/>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1753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500" fill="hold"/>
                                        <p:tgtEl>
                                          <p:spTgt spid="3"/>
                                        </p:tgtEl>
                                      </p:cBhvr>
                                      <p:by x="200000" y="200000"/>
                                    </p:animScale>
                                  </p:childTnLst>
                                </p:cTn>
                              </p:par>
                              <p:par>
                                <p:cTn id="7" presetID="42" presetClass="path" presetSubtype="0" fill="hold" nodeType="withEffect">
                                  <p:stCondLst>
                                    <p:cond delay="0"/>
                                  </p:stCondLst>
                                  <p:childTnLst>
                                    <p:animMotion origin="layout" path="M 0 0 L 0.47257 0.5 " pathEditMode="relative" rAng="0" ptsTypes="AA">
                                      <p:cBhvr>
                                        <p:cTn id="8" dur="500" fill="hold"/>
                                        <p:tgtEl>
                                          <p:spTgt spid="3"/>
                                        </p:tgtEl>
                                        <p:attrNameLst>
                                          <p:attrName>ppt_x</p:attrName>
                                          <p:attrName>ppt_y</p:attrName>
                                        </p:attrNameLst>
                                      </p:cBhvr>
                                      <p:rCtr x="23628" y="25000"/>
                                    </p:animMotion>
                                  </p:childTnLst>
                                </p:cTn>
                              </p:par>
                            </p:childTnLst>
                          </p:cTn>
                        </p:par>
                        <p:par>
                          <p:cTn id="9" fill="hold">
                            <p:stCondLst>
                              <p:cond delay="500"/>
                            </p:stCondLst>
                            <p:childTnLst>
                              <p:par>
                                <p:cTn id="10" presetID="20" presetClass="entr" presetSubtype="0" fill="hold" grpId="0" nodeType="afterEffect">
                                  <p:stCondLst>
                                    <p:cond delay="200"/>
                                  </p:stCondLst>
                                  <p:childTnLst>
                                    <p:set>
                                      <p:cBhvr>
                                        <p:cTn id="11" dur="1" fill="hold">
                                          <p:stCondLst>
                                            <p:cond delay="0"/>
                                          </p:stCondLst>
                                        </p:cTn>
                                        <p:tgtEl>
                                          <p:spTgt spid="14"/>
                                        </p:tgtEl>
                                        <p:attrNameLst>
                                          <p:attrName>style.visibility</p:attrName>
                                        </p:attrNameLst>
                                      </p:cBhvr>
                                      <p:to>
                                        <p:strVal val="visible"/>
                                      </p:to>
                                    </p:set>
                                    <p:animEffect transition="in" filter="wedge">
                                      <p:cBhvr>
                                        <p:cTn id="12" dur="200"/>
                                        <p:tgtEl>
                                          <p:spTgt spid="14"/>
                                        </p:tgtEl>
                                      </p:cBhvr>
                                    </p:animEffect>
                                  </p:childTnLst>
                                </p:cTn>
                              </p:par>
                            </p:childTnLst>
                          </p:cTn>
                        </p:par>
                        <p:par>
                          <p:cTn id="13" fill="hold">
                            <p:stCondLst>
                              <p:cond delay="900"/>
                            </p:stCondLst>
                            <p:childTnLst>
                              <p:par>
                                <p:cTn id="14" presetID="2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childTnLst>
                          </p:cTn>
                        </p:par>
                        <p:par>
                          <p:cTn id="17" fill="hold">
                            <p:stCondLst>
                              <p:cond delay="1400"/>
                            </p:stCondLst>
                            <p:childTnLst>
                              <p:par>
                                <p:cTn id="18" presetID="1" presetClass="entr" presetSubtype="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492896"/>
            <a:ext cx="7128792" cy="1800200"/>
          </a:xfrm>
        </p:spPr>
        <p:txBody>
          <a:bodyPr>
            <a:noAutofit/>
          </a:bodyPr>
          <a:lstStyle/>
          <a:p>
            <a:r>
              <a:rPr lang="en-NZ" sz="3200" dirty="0" smtClean="0"/>
              <a:t>I</a:t>
            </a:r>
            <a:r>
              <a:rPr lang="en-NZ" dirty="0" smtClean="0"/>
              <a:t>t </a:t>
            </a:r>
            <a:r>
              <a:rPr lang="en-NZ" dirty="0"/>
              <a:t>is important to understand what the Fixed Delivery Date tickets are </a:t>
            </a:r>
            <a:r>
              <a:rPr lang="en-NZ" dirty="0" smtClean="0"/>
              <a:t>for</a:t>
            </a:r>
            <a:r>
              <a:rPr lang="en-NZ" sz="3200" dirty="0" smtClean="0"/>
              <a:t> …</a:t>
            </a:r>
            <a:endParaRPr lang="en-NZ" sz="3200" dirty="0"/>
          </a:p>
        </p:txBody>
      </p:sp>
    </p:spTree>
    <p:extLst>
      <p:ext uri="{BB962C8B-B14F-4D97-AF65-F5344CB8AC3E}">
        <p14:creationId xmlns:p14="http://schemas.microsoft.com/office/powerpoint/2010/main" val="176913547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600" y="2564904"/>
            <a:ext cx="2285829" cy="1603709"/>
          </a:xfrm>
          <a:prstGeom prst="rect">
            <a:avLst/>
          </a:prstGeom>
        </p:spPr>
      </p:pic>
      <p:sp>
        <p:nvSpPr>
          <p:cNvPr id="6" name="Content Placeholder 2"/>
          <p:cNvSpPr txBox="1">
            <a:spLocks/>
          </p:cNvSpPr>
          <p:nvPr/>
        </p:nvSpPr>
        <p:spPr>
          <a:xfrm>
            <a:off x="3707904" y="2492896"/>
            <a:ext cx="4896544" cy="2016224"/>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en-NZ" sz="2000" dirty="0" smtClean="0"/>
              <a:t>Following a number of high-profile security breaches, new regulations require regular audits of customer data security.</a:t>
            </a:r>
          </a:p>
          <a:p>
            <a:pPr marL="0" indent="0" algn="just">
              <a:buFont typeface="Arial" pitchFamily="34" charset="0"/>
              <a:buNone/>
            </a:pPr>
            <a:r>
              <a:rPr lang="en-NZ" sz="2000" dirty="0" smtClean="0"/>
              <a:t>This ticket is to correct a design flaw that would cause us to fail the audit. If we have not finished this ticket by the end of Day 15, we will be fined $2,500.</a:t>
            </a:r>
            <a:endParaRPr lang="en-NZ" sz="2000" dirty="0"/>
          </a:p>
        </p:txBody>
      </p:sp>
      <p:sp>
        <p:nvSpPr>
          <p:cNvPr id="7" name="Title 1"/>
          <p:cNvSpPr txBox="1">
            <a:spLocks/>
          </p:cNvSpPr>
          <p:nvPr/>
        </p:nvSpPr>
        <p:spPr>
          <a:xfrm>
            <a:off x="300445" y="260648"/>
            <a:ext cx="8592035" cy="93610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F1: Security Audit</a:t>
            </a:r>
            <a:endParaRPr lang="en-US" i="1" dirty="0"/>
          </a:p>
        </p:txBody>
      </p:sp>
    </p:spTree>
    <p:extLst>
      <p:ext uri="{BB962C8B-B14F-4D97-AF65-F5344CB8AC3E}">
        <p14:creationId xmlns:p14="http://schemas.microsoft.com/office/powerpoint/2010/main" val="33891886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598" y="2564904"/>
            <a:ext cx="2285829" cy="1603709"/>
          </a:xfrm>
          <a:prstGeom prst="rect">
            <a:avLst/>
          </a:prstGeom>
        </p:spPr>
      </p:pic>
      <p:sp>
        <p:nvSpPr>
          <p:cNvPr id="6" name="Content Placeholder 2"/>
          <p:cNvSpPr txBox="1">
            <a:spLocks/>
          </p:cNvSpPr>
          <p:nvPr/>
        </p:nvSpPr>
        <p:spPr>
          <a:xfrm>
            <a:off x="3707904" y="1988840"/>
            <a:ext cx="4896544" cy="3096344"/>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1200"/>
              </a:spcBef>
              <a:buFont typeface="Arial" pitchFamily="34" charset="0"/>
              <a:buNone/>
            </a:pPr>
            <a:r>
              <a:rPr lang="en-NZ" sz="2000" dirty="0" smtClean="0"/>
              <a:t>There is an industry trade show on Day 20.</a:t>
            </a:r>
          </a:p>
          <a:p>
            <a:pPr marL="0" indent="0" algn="just">
              <a:spcBef>
                <a:spcPts val="1200"/>
              </a:spcBef>
              <a:buFont typeface="Arial" pitchFamily="34" charset="0"/>
              <a:buNone/>
            </a:pPr>
            <a:r>
              <a:rPr lang="en-NZ" sz="2000" dirty="0" smtClean="0"/>
              <a:t>Rumour has it that our arch-rival </a:t>
            </a:r>
            <a:r>
              <a:rPr lang="en-NZ" sz="2000" dirty="0" err="1" smtClean="0"/>
              <a:t>MeToo</a:t>
            </a:r>
            <a:r>
              <a:rPr lang="en-NZ" sz="2000" dirty="0" smtClean="0"/>
              <a:t> </a:t>
            </a:r>
            <a:r>
              <a:rPr lang="en-NZ" sz="2000" dirty="0" err="1" smtClean="0"/>
              <a:t>Inc</a:t>
            </a:r>
            <a:r>
              <a:rPr lang="en-NZ" sz="2000" dirty="0" smtClean="0"/>
              <a:t> will have a new feature ready in time for the show. If we don’t have the same feature in time, </a:t>
            </a:r>
            <a:r>
              <a:rPr lang="en-NZ" sz="2000" dirty="0" err="1" smtClean="0"/>
              <a:t>MeToo</a:t>
            </a:r>
            <a:r>
              <a:rPr lang="en-NZ" sz="2000" dirty="0" smtClean="0"/>
              <a:t> will attract all the potential subscribers at the show, and none will be interested in us.</a:t>
            </a:r>
          </a:p>
          <a:p>
            <a:pPr marL="0" indent="0" algn="just">
              <a:spcBef>
                <a:spcPts val="1200"/>
              </a:spcBef>
              <a:buFont typeface="Arial" pitchFamily="34" charset="0"/>
              <a:buNone/>
            </a:pPr>
            <a:r>
              <a:rPr lang="en-NZ" sz="2000" dirty="0" smtClean="0"/>
              <a:t>If we have F2 ready by Day 19, in time for the show, we can expect to gain 30 new subscribers, if not, we will gain no new subscribers from the trade show.</a:t>
            </a:r>
            <a:endParaRPr lang="en-NZ" sz="2000" dirty="0"/>
          </a:p>
        </p:txBody>
      </p:sp>
      <p:sp>
        <p:nvSpPr>
          <p:cNvPr id="7" name="Title 1"/>
          <p:cNvSpPr txBox="1">
            <a:spLocks/>
          </p:cNvSpPr>
          <p:nvPr/>
        </p:nvSpPr>
        <p:spPr>
          <a:xfrm>
            <a:off x="300445" y="260648"/>
            <a:ext cx="8592035" cy="93610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F2: Trade Show</a:t>
            </a:r>
            <a:endParaRPr lang="en-US" i="1"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68344" y="476672"/>
            <a:ext cx="864097" cy="504056"/>
          </a:xfrm>
          <a:prstGeom prst="rect">
            <a:avLst/>
          </a:prstGeom>
        </p:spPr>
      </p:pic>
    </p:spTree>
    <p:extLst>
      <p:ext uri="{BB962C8B-B14F-4D97-AF65-F5344CB8AC3E}">
        <p14:creationId xmlns:p14="http://schemas.microsoft.com/office/powerpoint/2010/main" val="204129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00"/>
                                  </p:stCondLst>
                                  <p:childTnLst>
                                    <p:set>
                                      <p:cBhvr>
                                        <p:cTn id="6" dur="1" fill="hold">
                                          <p:stCondLst>
                                            <p:cond delay="0"/>
                                          </p:stCondLst>
                                        </p:cTn>
                                        <p:tgtEl>
                                          <p:spTgt spid="4"/>
                                        </p:tgtEl>
                                        <p:attrNameLst>
                                          <p:attrName>style.visibility</p:attrName>
                                        </p:attrNameLst>
                                      </p:cBhvr>
                                      <p:to>
                                        <p:strVal val="visible"/>
                                      </p:to>
                                    </p:set>
                                    <p:anim calcmode="lin" valueType="num">
                                      <p:cBhvr>
                                        <p:cTn id="7" dur="200" fill="hold"/>
                                        <p:tgtEl>
                                          <p:spTgt spid="4"/>
                                        </p:tgtEl>
                                        <p:attrNameLst>
                                          <p:attrName>ppt_w</p:attrName>
                                        </p:attrNameLst>
                                      </p:cBhvr>
                                      <p:tavLst>
                                        <p:tav tm="0">
                                          <p:val>
                                            <p:fltVal val="0"/>
                                          </p:val>
                                        </p:tav>
                                        <p:tav tm="100000">
                                          <p:val>
                                            <p:strVal val="#ppt_w"/>
                                          </p:val>
                                        </p:tav>
                                      </p:tavLst>
                                    </p:anim>
                                    <p:anim calcmode="lin" valueType="num">
                                      <p:cBhvr>
                                        <p:cTn id="8" dur="200" fill="hold"/>
                                        <p:tgtEl>
                                          <p:spTgt spid="4"/>
                                        </p:tgtEl>
                                        <p:attrNameLst>
                                          <p:attrName>ppt_h</p:attrName>
                                        </p:attrNameLst>
                                      </p:cBhvr>
                                      <p:tavLst>
                                        <p:tav tm="0">
                                          <p:val>
                                            <p:fltVal val="0"/>
                                          </p:val>
                                        </p:tav>
                                        <p:tav tm="100000">
                                          <p:val>
                                            <p:strVal val="#ppt_h"/>
                                          </p:val>
                                        </p:tav>
                                      </p:tavLst>
                                    </p:anim>
                                    <p:animEffect transition="in" filter="fade">
                                      <p:cBhvr>
                                        <p:cTn id="9" dur="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95122"/>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7023" y="3605012"/>
            <a:ext cx="704491" cy="472998"/>
          </a:xfrm>
          <a:prstGeom prst="rect">
            <a:avLst/>
          </a:prstGeom>
        </p:spPr>
      </p:pic>
      <p:grpSp>
        <p:nvGrpSpPr>
          <p:cNvPr id="53" name="Group 52"/>
          <p:cNvGrpSpPr/>
          <p:nvPr/>
        </p:nvGrpSpPr>
        <p:grpSpPr>
          <a:xfrm>
            <a:off x="4352024" y="2506412"/>
            <a:ext cx="721196" cy="1496720"/>
            <a:chOff x="4337437" y="3152408"/>
            <a:chExt cx="721196" cy="1496720"/>
          </a:xfrm>
        </p:grpSpPr>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7437" y="3152408"/>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37437" y="3683402"/>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54142" y="4176130"/>
              <a:ext cx="704491" cy="472998"/>
            </a:xfrm>
            <a:prstGeom prst="rect">
              <a:avLst/>
            </a:prstGeom>
          </p:spPr>
        </p:pic>
      </p:gr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71108" y="4055780"/>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18537" y="2514172"/>
            <a:ext cx="704491" cy="472998"/>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66955" y="3066384"/>
            <a:ext cx="704491" cy="472998"/>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278050" y="2498272"/>
            <a:ext cx="703071" cy="472045"/>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55650" y="4250141"/>
            <a:ext cx="704491" cy="47299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07770" y="3518080"/>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00052" y="3506310"/>
            <a:ext cx="704491" cy="472998"/>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59328" y="3693642"/>
            <a:ext cx="704491" cy="470859"/>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466693" y="3131667"/>
            <a:ext cx="704491" cy="470859"/>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458508" y="2541117"/>
            <a:ext cx="704491" cy="470859"/>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419293" y="3110478"/>
            <a:ext cx="704491" cy="472998"/>
          </a:xfrm>
          <a:prstGeom prst="rect">
            <a:avLst/>
          </a:prstGeom>
        </p:spPr>
      </p:pic>
      <p:sp>
        <p:nvSpPr>
          <p:cNvPr id="36" name="TextBox 35"/>
          <p:cNvSpPr txBox="1"/>
          <p:nvPr/>
        </p:nvSpPr>
        <p:spPr>
          <a:xfrm>
            <a:off x="107504" y="5858688"/>
            <a:ext cx="8856984" cy="738664"/>
          </a:xfrm>
          <a:prstGeom prst="rect">
            <a:avLst/>
          </a:prstGeom>
          <a:noFill/>
        </p:spPr>
        <p:txBody>
          <a:bodyPr wrap="square" rtlCol="0">
            <a:spAutoFit/>
          </a:bodyPr>
          <a:lstStyle/>
          <a:p>
            <a:r>
              <a:rPr lang="en-NZ" sz="1400" dirty="0" smtClean="0">
                <a:solidFill>
                  <a:schemeClr val="bg1"/>
                </a:solidFill>
              </a:rPr>
              <a:t>Project Manager: Pick up the end of day Event Card for Day 9, and read aloud.</a:t>
            </a:r>
          </a:p>
          <a:p>
            <a:r>
              <a:rPr lang="en-NZ" sz="1400" dirty="0" smtClean="0">
                <a:solidFill>
                  <a:schemeClr val="bg1"/>
                </a:solidFill>
              </a:rPr>
              <a:t>The Event Card for Day 9 has a section with an Advanced Mode (</a:t>
            </a:r>
            <a:r>
              <a:rPr lang="en-NZ" sz="1400" dirty="0" err="1" smtClean="0">
                <a:solidFill>
                  <a:schemeClr val="bg1"/>
                </a:solidFill>
              </a:rPr>
              <a:t>Adv</a:t>
            </a:r>
            <a:r>
              <a:rPr lang="en-NZ" sz="1400" dirty="0" smtClean="0">
                <a:solidFill>
                  <a:schemeClr val="bg1"/>
                </a:solidFill>
              </a:rPr>
              <a:t>) label. If you are playing in Advanced mode, read and discuss this section. If you are playing in Standard mode then ignore this section.</a:t>
            </a:r>
            <a:endParaRPr lang="en-NZ" sz="1400" dirty="0">
              <a:solidFill>
                <a:schemeClr val="bg1"/>
              </a:solidFill>
            </a:endParaRPr>
          </a:p>
        </p:txBody>
      </p:sp>
      <p:cxnSp>
        <p:nvCxnSpPr>
          <p:cNvPr id="45" name="Straight Connector 44"/>
          <p:cNvCxnSpPr/>
          <p:nvPr/>
        </p:nvCxnSpPr>
        <p:spPr>
          <a:xfrm>
            <a:off x="6529488" y="2779246"/>
            <a:ext cx="142949" cy="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flipV="1">
            <a:off x="6625973" y="3798210"/>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6501761" y="3841511"/>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24" name="Picture 23"/>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rot="5400000">
            <a:off x="8882" y="1537554"/>
            <a:ext cx="1316616" cy="923047"/>
          </a:xfrm>
          <a:prstGeom prst="rect">
            <a:avLst/>
          </a:prstGeom>
        </p:spPr>
      </p:pic>
      <p:cxnSp>
        <p:nvCxnSpPr>
          <p:cNvPr id="55" name="Straight Connector 54"/>
          <p:cNvCxnSpPr/>
          <p:nvPr/>
        </p:nvCxnSpPr>
        <p:spPr>
          <a:xfrm>
            <a:off x="4736486" y="415516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56" name="Title 1"/>
          <p:cNvSpPr txBox="1">
            <a:spLocks/>
          </p:cNvSpPr>
          <p:nvPr/>
        </p:nvSpPr>
        <p:spPr>
          <a:xfrm>
            <a:off x="107504" y="260648"/>
            <a:ext cx="8592035" cy="504056"/>
          </a:xfrm>
          <a:prstGeom prst="rect">
            <a:avLst/>
          </a:prstGeom>
        </p:spPr>
        <p:txBody>
          <a:bodyPr vert="horz" lIns="91440" tIns="45720" rIns="91440" bIns="45720" rtlCol="0" anchor="ctr">
            <a:normAutofit fontScale="90000" lnSpcReduction="10000"/>
          </a:bodyPr>
          <a:lstStyle>
            <a:lvl1pPr algn="ctr" defTabSz="914400" rtl="0" eaLnBrk="1" latinLnBrk="0" hangingPunct="1">
              <a:spcBef>
                <a:spcPct val="0"/>
              </a:spcBef>
              <a:buNone/>
              <a:defRPr sz="3200" kern="1200">
                <a:solidFill>
                  <a:schemeClr val="bg1"/>
                </a:solidFill>
                <a:latin typeface="+mj-lt"/>
                <a:ea typeface="+mj-ea"/>
                <a:cs typeface="+mj-cs"/>
              </a:defRPr>
            </a:lvl1pPr>
          </a:lstStyle>
          <a:p>
            <a:pPr algn="l"/>
            <a:r>
              <a:rPr lang="en-US" dirty="0" smtClean="0"/>
              <a:t>Step 6: End of Day – PM Pick up End of Day Event Card</a:t>
            </a:r>
            <a:endParaRPr lang="en-US" i="1" dirty="0"/>
          </a:p>
        </p:txBody>
      </p:sp>
      <p:cxnSp>
        <p:nvCxnSpPr>
          <p:cNvPr id="59" name="Straight Connector 58"/>
          <p:cNvCxnSpPr/>
          <p:nvPr/>
        </p:nvCxnSpPr>
        <p:spPr>
          <a:xfrm>
            <a:off x="2673116" y="2618349"/>
            <a:ext cx="68001" cy="349"/>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10" name="Picture 9"/>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62797" y="1309589"/>
            <a:ext cx="989735" cy="1355163"/>
          </a:xfrm>
          <a:prstGeom prst="rect">
            <a:avLst/>
          </a:prstGeom>
        </p:spPr>
      </p:pic>
      <p:grpSp>
        <p:nvGrpSpPr>
          <p:cNvPr id="11" name="Group 10"/>
          <p:cNvGrpSpPr/>
          <p:nvPr/>
        </p:nvGrpSpPr>
        <p:grpSpPr>
          <a:xfrm>
            <a:off x="1766726" y="2868999"/>
            <a:ext cx="1206918" cy="1912184"/>
            <a:chOff x="1766726" y="2868999"/>
            <a:chExt cx="1206918" cy="1912184"/>
          </a:xfrm>
        </p:grpSpPr>
        <p:sp>
          <p:nvSpPr>
            <p:cNvPr id="54" name="TextBox 53"/>
            <p:cNvSpPr txBox="1"/>
            <p:nvPr/>
          </p:nvSpPr>
          <p:spPr>
            <a:xfrm>
              <a:off x="2734476" y="344015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57" name="TextBox 56"/>
            <p:cNvSpPr txBox="1"/>
            <p:nvPr/>
          </p:nvSpPr>
          <p:spPr>
            <a:xfrm>
              <a:off x="1770118" y="286899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58" name="TextBox 57"/>
            <p:cNvSpPr txBox="1"/>
            <p:nvPr/>
          </p:nvSpPr>
          <p:spPr>
            <a:xfrm>
              <a:off x="1779643" y="345666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0" name="TextBox 59"/>
            <p:cNvSpPr txBox="1"/>
            <p:nvPr/>
          </p:nvSpPr>
          <p:spPr>
            <a:xfrm>
              <a:off x="1770118" y="4016096"/>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61" name="TextBox 60"/>
            <p:cNvSpPr txBox="1"/>
            <p:nvPr/>
          </p:nvSpPr>
          <p:spPr>
            <a:xfrm>
              <a:off x="1766726" y="4581128"/>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pic>
        <p:nvPicPr>
          <p:cNvPr id="28" name="Picture 27"/>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05925" y="1589673"/>
            <a:ext cx="3239844" cy="2271375"/>
          </a:xfrm>
          <a:prstGeom prst="rect">
            <a:avLst/>
          </a:prstGeom>
        </p:spPr>
      </p:pic>
      <p:pic>
        <p:nvPicPr>
          <p:cNvPr id="29" name="Picture 28"/>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05667" y="1584278"/>
            <a:ext cx="3240360" cy="2268553"/>
          </a:xfrm>
          <a:prstGeom prst="rect">
            <a:avLst/>
          </a:prstGeom>
        </p:spPr>
      </p:pic>
      <p:cxnSp>
        <p:nvCxnSpPr>
          <p:cNvPr id="34" name="Straight Connector 33"/>
          <p:cNvCxnSpPr/>
          <p:nvPr/>
        </p:nvCxnSpPr>
        <p:spPr>
          <a:xfrm flipV="1">
            <a:off x="4599218" y="2691765"/>
            <a:ext cx="276054" cy="3424"/>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40" name="Picture 39"/>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07168" y="4146910"/>
            <a:ext cx="705941" cy="474208"/>
          </a:xfrm>
          <a:prstGeom prst="rect">
            <a:avLst/>
          </a:prstGeom>
        </p:spPr>
      </p:pic>
      <p:pic>
        <p:nvPicPr>
          <p:cNvPr id="41" name="Picture 40"/>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96565" y="4141053"/>
            <a:ext cx="705941" cy="474208"/>
          </a:xfrm>
          <a:prstGeom prst="rect">
            <a:avLst/>
          </a:prstGeom>
        </p:spPr>
      </p:pic>
      <p:sp>
        <p:nvSpPr>
          <p:cNvPr id="43"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53825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5400000">
                                      <p:cBhvr>
                                        <p:cTn id="6" dur="500" fill="hold"/>
                                        <p:tgtEl>
                                          <p:spTgt spid="10"/>
                                        </p:tgtEl>
                                        <p:attrNameLst>
                                          <p:attrName>r</p:attrName>
                                        </p:attrNameLst>
                                      </p:cBhvr>
                                    </p:animRot>
                                  </p:childTnLst>
                                </p:cTn>
                              </p:par>
                              <p:par>
                                <p:cTn id="7" presetID="2" presetClass="exit" presetSubtype="8" fill="hold" nodeType="withEffect">
                                  <p:stCondLst>
                                    <p:cond delay="0"/>
                                  </p:stCondLst>
                                  <p:childTnLst>
                                    <p:anim calcmode="lin" valueType="num">
                                      <p:cBhvr additive="base">
                                        <p:cTn id="8" dur="500"/>
                                        <p:tgtEl>
                                          <p:spTgt spid="10"/>
                                        </p:tgtEl>
                                        <p:attrNameLst>
                                          <p:attrName>ppt_x</p:attrName>
                                        </p:attrNameLst>
                                      </p:cBhvr>
                                      <p:tavLst>
                                        <p:tav tm="0">
                                          <p:val>
                                            <p:strVal val="ppt_x"/>
                                          </p:val>
                                        </p:tav>
                                        <p:tav tm="100000">
                                          <p:val>
                                            <p:strVal val="0-ppt_w/2"/>
                                          </p:val>
                                        </p:tav>
                                      </p:tavLst>
                                    </p:anim>
                                    <p:anim calcmode="lin" valueType="num">
                                      <p:cBhvr additive="base">
                                        <p:cTn id="9" dur="500"/>
                                        <p:tgtEl>
                                          <p:spTgt spid="10"/>
                                        </p:tgtEl>
                                        <p:attrNameLst>
                                          <p:attrName>ppt_y</p:attrName>
                                        </p:attrNameLst>
                                      </p:cBhvr>
                                      <p:tavLst>
                                        <p:tav tm="0">
                                          <p:val>
                                            <p:strVal val="ppt_y"/>
                                          </p:val>
                                        </p:tav>
                                        <p:tav tm="100000">
                                          <p:val>
                                            <p:strVal val="ppt_y"/>
                                          </p:val>
                                        </p:tav>
                                      </p:tavLst>
                                    </p:anim>
                                    <p:set>
                                      <p:cBhvr>
                                        <p:cTn id="10" dur="1" fill="hold">
                                          <p:stCondLst>
                                            <p:cond delay="499"/>
                                          </p:stCondLst>
                                        </p:cTn>
                                        <p:tgtEl>
                                          <p:spTgt spid="10"/>
                                        </p:tgtEl>
                                        <p:attrNameLst>
                                          <p:attrName>style.visibility</p:attrName>
                                        </p:attrNameLst>
                                      </p:cBhvr>
                                      <p:to>
                                        <p:strVal val="hidden"/>
                                      </p:to>
                                    </p:set>
                                  </p:childTnLst>
                                </p:cTn>
                              </p:par>
                            </p:childTnLst>
                          </p:cTn>
                        </p:par>
                        <p:par>
                          <p:cTn id="11" fill="hold">
                            <p:stCondLst>
                              <p:cond delay="500"/>
                            </p:stCondLst>
                            <p:childTnLst>
                              <p:par>
                                <p:cTn id="12" presetID="2" presetClass="entr" presetSubtype="8" fill="hold" nodeType="afterEffect">
                                  <p:stCondLst>
                                    <p:cond delay="20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0-#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childTnLst>
                          </p:cTn>
                        </p:par>
                        <p:par>
                          <p:cTn id="16" fill="hold">
                            <p:stCondLst>
                              <p:cond delay="12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500"/>
                                        <p:tgtEl>
                                          <p:spTgt spid="29"/>
                                        </p:tgtEl>
                                      </p:cBhvr>
                                    </p:animEffect>
                                  </p:childTnLst>
                                </p:cTn>
                              </p:par>
                            </p:childTnLst>
                          </p:cTn>
                        </p:par>
                        <p:par>
                          <p:cTn id="20" fill="hold">
                            <p:stCondLst>
                              <p:cond delay="1700"/>
                            </p:stCondLst>
                            <p:childTnLst>
                              <p:par>
                                <p:cTn id="21" presetID="1"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Rules: Dice, Work, Tickets</a:t>
            </a:r>
            <a:endParaRPr lang="en-NZ" dirty="0"/>
          </a:p>
        </p:txBody>
      </p:sp>
      <p:sp>
        <p:nvSpPr>
          <p:cNvPr id="3" name="Content Placeholder 2"/>
          <p:cNvSpPr>
            <a:spLocks noGrp="1"/>
          </p:cNvSpPr>
          <p:nvPr>
            <p:ph idx="1"/>
          </p:nvPr>
        </p:nvSpPr>
        <p:spPr>
          <a:xfrm>
            <a:off x="323528" y="1268760"/>
            <a:ext cx="8496944" cy="4824536"/>
          </a:xfrm>
        </p:spPr>
        <p:txBody>
          <a:bodyPr>
            <a:normAutofit/>
          </a:bodyPr>
          <a:lstStyle/>
          <a:p>
            <a:pPr>
              <a:spcBef>
                <a:spcPts val="1800"/>
              </a:spcBef>
            </a:pPr>
            <a:r>
              <a:rPr lang="en-NZ" sz="2200" dirty="0" smtClean="0"/>
              <a:t>Dice allocation must be done at the stand-up meeting. All dice must be allocated before any are rolled.</a:t>
            </a:r>
          </a:p>
          <a:p>
            <a:pPr>
              <a:spcBef>
                <a:spcPts val="1800"/>
              </a:spcBef>
            </a:pPr>
            <a:r>
              <a:rPr lang="en-NZ" sz="2200" dirty="0" smtClean="0"/>
              <a:t>Tickets within each column should be prioritized during the stand-up meeting. When work is struck off tickets, start with the ticket at the top of the column, and work down (i.e. in priority order).</a:t>
            </a:r>
          </a:p>
          <a:p>
            <a:pPr>
              <a:spcBef>
                <a:spcPts val="1800"/>
              </a:spcBef>
            </a:pPr>
            <a:r>
              <a:rPr lang="en-NZ" sz="2200" dirty="0" smtClean="0"/>
              <a:t>Tickets may be pulled in any order, both from the backlog, and across the board, and may be pulled into any position in the receiving column.</a:t>
            </a:r>
          </a:p>
          <a:p>
            <a:pPr>
              <a:spcBef>
                <a:spcPts val="1800"/>
              </a:spcBef>
            </a:pPr>
            <a:r>
              <a:rPr lang="en-NZ" sz="2200" dirty="0"/>
              <a:t>Tickets must be pulled to satisfy WIP limits if possible</a:t>
            </a:r>
            <a:r>
              <a:rPr lang="en-NZ" sz="2200" dirty="0" smtClean="0"/>
              <a:t>.</a:t>
            </a:r>
            <a:endParaRPr lang="en-NZ" sz="2200" dirty="0"/>
          </a:p>
          <a:p>
            <a:pPr>
              <a:spcBef>
                <a:spcPts val="1800"/>
              </a:spcBef>
            </a:pPr>
            <a:r>
              <a:rPr lang="en-NZ" sz="2200" dirty="0" smtClean="0"/>
              <a:t>There are no additional rules to restrict how dice are rolled, how work is struck off tickets, or how tickets are selected or pulled.</a:t>
            </a:r>
            <a:endParaRPr lang="en-NZ" sz="2200" dirty="0"/>
          </a:p>
        </p:txBody>
      </p:sp>
    </p:spTree>
    <p:extLst>
      <p:ext uri="{BB962C8B-B14F-4D97-AF65-F5344CB8AC3E}">
        <p14:creationId xmlns:p14="http://schemas.microsoft.com/office/powerpoint/2010/main" val="2168220407"/>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700808"/>
            <a:ext cx="8229600" cy="1143000"/>
          </a:xfrm>
        </p:spPr>
        <p:txBody>
          <a:bodyPr>
            <a:noAutofit/>
          </a:bodyPr>
          <a:lstStyle/>
          <a:p>
            <a:r>
              <a:rPr lang="en-NZ" sz="3200" dirty="0" smtClean="0"/>
              <a:t>It’s now the beginning of Day 10, and your turn!</a:t>
            </a:r>
            <a:endParaRPr lang="en-NZ" sz="3200" dirty="0"/>
          </a:p>
        </p:txBody>
      </p:sp>
      <p:sp>
        <p:nvSpPr>
          <p:cNvPr id="3" name="TextBox 2"/>
          <p:cNvSpPr txBox="1"/>
          <p:nvPr/>
        </p:nvSpPr>
        <p:spPr>
          <a:xfrm>
            <a:off x="611560" y="3212976"/>
            <a:ext cx="7920880" cy="2092881"/>
          </a:xfrm>
          <a:prstGeom prst="rect">
            <a:avLst/>
          </a:prstGeom>
          <a:noFill/>
        </p:spPr>
        <p:txBody>
          <a:bodyPr wrap="square" rtlCol="0">
            <a:spAutoFit/>
          </a:bodyPr>
          <a:lstStyle/>
          <a:p>
            <a:pPr algn="ctr">
              <a:spcBef>
                <a:spcPts val="1800"/>
              </a:spcBef>
            </a:pPr>
            <a:r>
              <a:rPr lang="en-NZ" sz="2000" dirty="0" smtClean="0">
                <a:solidFill>
                  <a:schemeClr val="bg1"/>
                </a:solidFill>
              </a:rPr>
              <a:t>Continue, starting </a:t>
            </a:r>
            <a:r>
              <a:rPr lang="en-NZ" sz="2000" dirty="0">
                <a:solidFill>
                  <a:schemeClr val="bg1"/>
                </a:solidFill>
              </a:rPr>
              <a:t>at Step 1 of the Daily Steps Guide.</a:t>
            </a:r>
            <a:endParaRPr lang="en-NZ" sz="2000" dirty="0" smtClean="0">
              <a:solidFill>
                <a:schemeClr val="bg1"/>
              </a:solidFill>
            </a:endParaRPr>
          </a:p>
          <a:p>
            <a:pPr algn="ctr">
              <a:spcBef>
                <a:spcPts val="1800"/>
              </a:spcBef>
            </a:pPr>
            <a:r>
              <a:rPr lang="en-NZ" sz="2000" dirty="0" smtClean="0">
                <a:solidFill>
                  <a:srgbClr val="FF0000"/>
                </a:solidFill>
              </a:rPr>
              <a:t>Important:</a:t>
            </a:r>
            <a:r>
              <a:rPr lang="en-NZ" sz="2000" dirty="0" smtClean="0">
                <a:solidFill>
                  <a:schemeClr val="bg1"/>
                </a:solidFill>
              </a:rPr>
              <a:t> Pause before you turn over the Event Card at the end of Day 10. You will then be given some final instructions.</a:t>
            </a:r>
          </a:p>
          <a:p>
            <a:pPr algn="ctr">
              <a:spcBef>
                <a:spcPts val="1800"/>
              </a:spcBef>
            </a:pPr>
            <a:r>
              <a:rPr lang="en-NZ" sz="2000" dirty="0" smtClean="0">
                <a:solidFill>
                  <a:schemeClr val="bg1"/>
                </a:solidFill>
              </a:rPr>
              <a:t>CFD Tracker, if you don’t yet understand how to track your chart, you may wait until the end of the day, when we will go through it again together.</a:t>
            </a:r>
            <a:endParaRPr lang="en-NZ" sz="2000" dirty="0">
              <a:solidFill>
                <a:schemeClr val="bg1"/>
              </a:solidFill>
            </a:endParaRPr>
          </a:p>
        </p:txBody>
      </p:sp>
    </p:spTree>
    <p:extLst>
      <p:ext uri="{BB962C8B-B14F-4D97-AF65-F5344CB8AC3E}">
        <p14:creationId xmlns:p14="http://schemas.microsoft.com/office/powerpoint/2010/main" val="406558108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836712"/>
            <a:ext cx="8229600" cy="1143000"/>
          </a:xfrm>
        </p:spPr>
        <p:txBody>
          <a:bodyPr>
            <a:noAutofit/>
          </a:bodyPr>
          <a:lstStyle/>
          <a:p>
            <a:r>
              <a:rPr lang="en-NZ" sz="2800" dirty="0" smtClean="0"/>
              <a:t>End of Day 10</a:t>
            </a:r>
            <a:br>
              <a:rPr lang="en-NZ" sz="2800" dirty="0" smtClean="0"/>
            </a:br>
            <a:r>
              <a:rPr lang="en-NZ" sz="2800" dirty="0" smtClean="0"/>
              <a:t>(before turning over the Event Card)</a:t>
            </a:r>
            <a:endParaRPr lang="en-NZ" sz="2800" dirty="0"/>
          </a:p>
        </p:txBody>
      </p:sp>
      <p:sp>
        <p:nvSpPr>
          <p:cNvPr id="3" name="TextBox 2"/>
          <p:cNvSpPr txBox="1"/>
          <p:nvPr/>
        </p:nvSpPr>
        <p:spPr>
          <a:xfrm>
            <a:off x="971600" y="2420888"/>
            <a:ext cx="7128792" cy="3170099"/>
          </a:xfrm>
          <a:prstGeom prst="rect">
            <a:avLst/>
          </a:prstGeom>
          <a:noFill/>
        </p:spPr>
        <p:txBody>
          <a:bodyPr wrap="square" rtlCol="0">
            <a:spAutoFit/>
          </a:bodyPr>
          <a:lstStyle/>
          <a:p>
            <a:pPr>
              <a:spcBef>
                <a:spcPts val="1200"/>
              </a:spcBef>
            </a:pPr>
            <a:r>
              <a:rPr lang="en-NZ" sz="2000" dirty="0" smtClean="0">
                <a:solidFill>
                  <a:schemeClr val="bg1"/>
                </a:solidFill>
              </a:rPr>
              <a:t>Remember:</a:t>
            </a:r>
          </a:p>
          <a:p>
            <a:pPr marL="342900" indent="-342900">
              <a:spcBef>
                <a:spcPts val="1200"/>
              </a:spcBef>
              <a:buFont typeface="Arial" pitchFamily="34" charset="0"/>
              <a:buChar char="•"/>
            </a:pPr>
            <a:r>
              <a:rPr lang="en-NZ" sz="2000" dirty="0" smtClean="0">
                <a:solidFill>
                  <a:schemeClr val="bg1"/>
                </a:solidFill>
              </a:rPr>
              <a:t>we </a:t>
            </a:r>
            <a:r>
              <a:rPr lang="en-NZ" sz="2000" dirty="0">
                <a:solidFill>
                  <a:schemeClr val="bg1"/>
                </a:solidFill>
              </a:rPr>
              <a:t>only deploy tickets at the end of a billing </a:t>
            </a:r>
            <a:r>
              <a:rPr lang="en-NZ" sz="2000" dirty="0" smtClean="0">
                <a:solidFill>
                  <a:schemeClr val="bg1"/>
                </a:solidFill>
              </a:rPr>
              <a:t>cycle.</a:t>
            </a:r>
          </a:p>
          <a:p>
            <a:pPr marL="342900" indent="-342900">
              <a:spcBef>
                <a:spcPts val="1200"/>
              </a:spcBef>
              <a:buFont typeface="Arial" pitchFamily="34" charset="0"/>
              <a:buChar char="•"/>
            </a:pPr>
            <a:r>
              <a:rPr lang="en-NZ" sz="2000" dirty="0" smtClean="0">
                <a:solidFill>
                  <a:schemeClr val="bg1"/>
                </a:solidFill>
              </a:rPr>
              <a:t>we meet with Margaret from Marketing at </a:t>
            </a:r>
            <a:r>
              <a:rPr lang="en-NZ" sz="2000" dirty="0">
                <a:solidFill>
                  <a:schemeClr val="bg1"/>
                </a:solidFill>
              </a:rPr>
              <a:t>the end of a billing </a:t>
            </a:r>
            <a:r>
              <a:rPr lang="en-NZ" sz="2000" dirty="0" smtClean="0">
                <a:solidFill>
                  <a:schemeClr val="bg1"/>
                </a:solidFill>
              </a:rPr>
              <a:t>cycle, and only then do we replenish the Ready queue.</a:t>
            </a:r>
          </a:p>
          <a:p>
            <a:pPr>
              <a:spcBef>
                <a:spcPts val="1200"/>
              </a:spcBef>
            </a:pPr>
            <a:r>
              <a:rPr lang="en-NZ" sz="2000" dirty="0" smtClean="0">
                <a:solidFill>
                  <a:schemeClr val="bg1"/>
                </a:solidFill>
              </a:rPr>
              <a:t>So we don’t deploy any tickets or replenish the Ready queue today.</a:t>
            </a:r>
          </a:p>
          <a:p>
            <a:pPr>
              <a:spcBef>
                <a:spcPts val="1200"/>
              </a:spcBef>
            </a:pPr>
            <a:r>
              <a:rPr lang="en-NZ" sz="2000" dirty="0" smtClean="0">
                <a:solidFill>
                  <a:schemeClr val="bg1"/>
                </a:solidFill>
              </a:rPr>
              <a:t>Since we don’t deploy any tickets today, there is nothing for the Control Chart Tracker, or the Spectral Analysis Tracker to track. The CFD Tracker has a job to do at the end of every day. </a:t>
            </a:r>
          </a:p>
        </p:txBody>
      </p:sp>
    </p:spTree>
    <p:extLst>
      <p:ext uri="{BB962C8B-B14F-4D97-AF65-F5344CB8AC3E}">
        <p14:creationId xmlns:p14="http://schemas.microsoft.com/office/powerpoint/2010/main" val="152930325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707904" y="1772816"/>
            <a:ext cx="4896544" cy="316835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1200"/>
              </a:spcBef>
              <a:buFont typeface="Arial" pitchFamily="34" charset="0"/>
              <a:buNone/>
            </a:pPr>
            <a:r>
              <a:rPr lang="en-NZ" sz="2000" dirty="0" smtClean="0"/>
              <a:t>Intangible ticket I1 is to automate deployments.</a:t>
            </a:r>
          </a:p>
          <a:p>
            <a:pPr marL="0" indent="0" algn="just">
              <a:spcBef>
                <a:spcPts val="1200"/>
              </a:spcBef>
              <a:buFont typeface="Arial" pitchFamily="34" charset="0"/>
              <a:buNone/>
            </a:pPr>
            <a:r>
              <a:rPr lang="en-NZ" sz="2000" dirty="0" smtClean="0"/>
              <a:t>Intangible ticket I2 is to automate regression tests.</a:t>
            </a:r>
          </a:p>
          <a:p>
            <a:pPr marL="0" indent="0" algn="just">
              <a:spcBef>
                <a:spcPts val="1200"/>
              </a:spcBef>
              <a:buNone/>
            </a:pPr>
            <a:r>
              <a:rPr lang="en-NZ" sz="2000" dirty="0"/>
              <a:t>Intangible tickets </a:t>
            </a:r>
            <a:r>
              <a:rPr lang="en-NZ" sz="2000" dirty="0" smtClean="0"/>
              <a:t>may </a:t>
            </a:r>
            <a:r>
              <a:rPr lang="en-NZ" sz="2000" dirty="0"/>
              <a:t>be deployed immediately, they do not need to wait for the end of a billing cycle. When you deploy an Intangible ticket, ask the Facilitator for the outcome.</a:t>
            </a:r>
          </a:p>
        </p:txBody>
      </p:sp>
      <p:sp>
        <p:nvSpPr>
          <p:cNvPr id="7" name="Title 1"/>
          <p:cNvSpPr txBox="1">
            <a:spLocks/>
          </p:cNvSpPr>
          <p:nvPr/>
        </p:nvSpPr>
        <p:spPr>
          <a:xfrm>
            <a:off x="300445" y="260648"/>
            <a:ext cx="8592035" cy="936104"/>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US" dirty="0" smtClean="0"/>
              <a:t>The Intangible Tickets</a:t>
            </a:r>
            <a:endParaRPr lang="en-US" i="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152" y="1628800"/>
            <a:ext cx="2285829" cy="160370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152" y="3578999"/>
            <a:ext cx="2285829" cy="1603709"/>
          </a:xfrm>
          <a:prstGeom prst="rect">
            <a:avLst/>
          </a:prstGeom>
        </p:spPr>
      </p:pic>
    </p:spTree>
    <p:extLst>
      <p:ext uri="{BB962C8B-B14F-4D97-AF65-F5344CB8AC3E}">
        <p14:creationId xmlns:p14="http://schemas.microsoft.com/office/powerpoint/2010/main" val="22468017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97892"/>
            <a:ext cx="9144000" cy="4719340"/>
          </a:xfrm>
          <a:prstGeom prst="rect">
            <a:avLst/>
          </a:prstGeom>
        </p:spPr>
      </p:pic>
      <p:sp>
        <p:nvSpPr>
          <p:cNvPr id="16" name="Title 1"/>
          <p:cNvSpPr>
            <a:spLocks noGrp="1"/>
          </p:cNvSpPr>
          <p:nvPr>
            <p:ph type="title"/>
          </p:nvPr>
        </p:nvSpPr>
        <p:spPr>
          <a:xfrm>
            <a:off x="457200" y="0"/>
            <a:ext cx="8229600" cy="797892"/>
          </a:xfrm>
        </p:spPr>
        <p:txBody>
          <a:bodyPr/>
          <a:lstStyle/>
          <a:p>
            <a:r>
              <a:rPr lang="en-US" dirty="0" smtClean="0"/>
              <a:t>The Expedite Lane</a:t>
            </a:r>
            <a:endParaRPr lang="en-US" dirty="0"/>
          </a:p>
        </p:txBody>
      </p:sp>
      <p:sp>
        <p:nvSpPr>
          <p:cNvPr id="21" name="TextBox 20"/>
          <p:cNvSpPr txBox="1"/>
          <p:nvPr/>
        </p:nvSpPr>
        <p:spPr>
          <a:xfrm>
            <a:off x="107505" y="5589240"/>
            <a:ext cx="8928992" cy="1169551"/>
          </a:xfrm>
          <a:prstGeom prst="rect">
            <a:avLst/>
          </a:prstGeom>
          <a:noFill/>
        </p:spPr>
        <p:txBody>
          <a:bodyPr wrap="square" rtlCol="0">
            <a:spAutoFit/>
          </a:bodyPr>
          <a:lstStyle/>
          <a:p>
            <a:r>
              <a:rPr lang="en-NZ" sz="1400" dirty="0" smtClean="0">
                <a:solidFill>
                  <a:schemeClr val="bg1"/>
                </a:solidFill>
              </a:rPr>
              <a:t>The Expedite Lane may be used to fast-track white Expedite tickets which will be introduced during the game. It may also be used to fast-track orange Fixed Delivery Date tickets if they are due in less than 3 days. It may not be used for brown Standard tickets. </a:t>
            </a:r>
          </a:p>
          <a:p>
            <a:r>
              <a:rPr lang="en-NZ" sz="1400" dirty="0" smtClean="0">
                <a:solidFill>
                  <a:schemeClr val="bg1"/>
                </a:solidFill>
              </a:rPr>
              <a:t>The Expedite Lane has a WIP limit of 1 which applies horizontally across the lane. It is in addition to the column limits. There may be at most one ticket in the Expedite lane at a time.</a:t>
            </a:r>
          </a:p>
        </p:txBody>
      </p:sp>
      <p:sp>
        <p:nvSpPr>
          <p:cNvPr id="13" name="Rounded Rectangle 12"/>
          <p:cNvSpPr/>
          <p:nvPr/>
        </p:nvSpPr>
        <p:spPr>
          <a:xfrm>
            <a:off x="1187624" y="1412776"/>
            <a:ext cx="7956376" cy="864096"/>
          </a:xfrm>
          <a:prstGeom prst="roundRect">
            <a:avLst/>
          </a:prstGeom>
          <a:solidFill>
            <a:srgbClr val="FFC000">
              <a:alpha val="12000"/>
            </a:srgbClr>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379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492896"/>
            <a:ext cx="7128792" cy="1800200"/>
          </a:xfrm>
        </p:spPr>
        <p:txBody>
          <a:bodyPr>
            <a:noAutofit/>
          </a:bodyPr>
          <a:lstStyle/>
          <a:p>
            <a:r>
              <a:rPr lang="en-NZ" sz="3200" dirty="0" smtClean="0"/>
              <a:t>We are going to take one last look at the CFD, to make sure the CFD Tracker fully understands how to track it…</a:t>
            </a:r>
            <a:endParaRPr lang="en-NZ" sz="3200" dirty="0"/>
          </a:p>
        </p:txBody>
      </p:sp>
    </p:spTree>
    <p:extLst>
      <p:ext uri="{BB962C8B-B14F-4D97-AF65-F5344CB8AC3E}">
        <p14:creationId xmlns:p14="http://schemas.microsoft.com/office/powerpoint/2010/main" val="285667902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933" y="370021"/>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936" y="2254599"/>
            <a:ext cx="704491" cy="47299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1935" y="2831597"/>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1" y="1720454"/>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3796" y="1720454"/>
            <a:ext cx="704491" cy="472998"/>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3795" y="2256911"/>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53794" y="2831517"/>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67" y="596831"/>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1868" y="1715971"/>
            <a:ext cx="704491" cy="472998"/>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6224" y="2941096"/>
            <a:ext cx="704491" cy="47299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163" y="2792979"/>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4881" y="2781209"/>
            <a:ext cx="704491" cy="472998"/>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4395" y="2353329"/>
            <a:ext cx="704491" cy="470859"/>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395" y="1760091"/>
            <a:ext cx="704491" cy="470859"/>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4358" y="2305122"/>
            <a:ext cx="704491" cy="470859"/>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04359" y="1760446"/>
            <a:ext cx="704491" cy="472998"/>
          </a:xfrm>
          <a:prstGeom prst="rect">
            <a:avLst/>
          </a:prstGeom>
        </p:spPr>
      </p:pic>
      <p:sp>
        <p:nvSpPr>
          <p:cNvPr id="36" name="TextBox 35"/>
          <p:cNvSpPr txBox="1"/>
          <p:nvPr/>
        </p:nvSpPr>
        <p:spPr>
          <a:xfrm>
            <a:off x="0" y="5085184"/>
            <a:ext cx="8100391" cy="1077218"/>
          </a:xfrm>
          <a:prstGeom prst="rect">
            <a:avLst/>
          </a:prstGeom>
          <a:noFill/>
        </p:spPr>
        <p:txBody>
          <a:bodyPr wrap="square" rtlCol="0">
            <a:spAutoFit/>
          </a:bodyPr>
          <a:lstStyle/>
          <a:p>
            <a:pPr>
              <a:spcBef>
                <a:spcPts val="1200"/>
              </a:spcBef>
            </a:pPr>
            <a:r>
              <a:rPr lang="en-NZ" dirty="0" smtClean="0">
                <a:solidFill>
                  <a:schemeClr val="bg1"/>
                </a:solidFill>
              </a:rPr>
              <a:t>Let’s assume the board looks like this at the end of Day 10.</a:t>
            </a:r>
          </a:p>
          <a:p>
            <a:pPr>
              <a:spcBef>
                <a:spcPts val="1200"/>
              </a:spcBef>
            </a:pPr>
            <a:r>
              <a:rPr lang="en-NZ" dirty="0" smtClean="0">
                <a:solidFill>
                  <a:schemeClr val="bg1"/>
                </a:solidFill>
              </a:rPr>
              <a:t>First, notice that no new tickets have passed the black line since yesterday, so the black line on the CFD will stay flat.</a:t>
            </a:r>
          </a:p>
        </p:txBody>
      </p:sp>
      <p:cxnSp>
        <p:nvCxnSpPr>
          <p:cNvPr id="44" name="Straight Connector 43"/>
          <p:cNvCxnSpPr/>
          <p:nvPr/>
        </p:nvCxnSpPr>
        <p:spPr>
          <a:xfrm flipV="1">
            <a:off x="5420886" y="2447797"/>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5296674" y="2491098"/>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3519173" y="2356298"/>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3408373" y="2935694"/>
            <a:ext cx="154717" cy="540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39" name="Picture 3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56376" y="184091"/>
            <a:ext cx="4587038" cy="5936392"/>
          </a:xfrm>
          <a:prstGeom prst="rect">
            <a:avLst/>
          </a:prstGeom>
        </p:spPr>
      </p:pic>
      <p:sp>
        <p:nvSpPr>
          <p:cNvPr id="48" name="Oval 47"/>
          <p:cNvSpPr/>
          <p:nvPr/>
        </p:nvSpPr>
        <p:spPr>
          <a:xfrm>
            <a:off x="8556823" y="5025515"/>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0" name="Straight Arrow Connector 49"/>
          <p:cNvCxnSpPr/>
          <p:nvPr/>
        </p:nvCxnSpPr>
        <p:spPr>
          <a:xfrm flipV="1">
            <a:off x="8337426" y="5064919"/>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8549584" y="5022103"/>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4" name="Straight Arrow Connector 53"/>
          <p:cNvCxnSpPr/>
          <p:nvPr/>
        </p:nvCxnSpPr>
        <p:spPr>
          <a:xfrm flipV="1">
            <a:off x="8342189" y="5055394"/>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8560761" y="468545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2" name="Straight Arrow Connector 61"/>
          <p:cNvCxnSpPr/>
          <p:nvPr/>
        </p:nvCxnSpPr>
        <p:spPr>
          <a:xfrm flipV="1">
            <a:off x="8337426" y="4724401"/>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8546728" y="4234439"/>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7" name="Straight Arrow Connector 66"/>
          <p:cNvCxnSpPr/>
          <p:nvPr/>
        </p:nvCxnSpPr>
        <p:spPr>
          <a:xfrm flipV="1">
            <a:off x="8370051" y="4269942"/>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8551236" y="3562504"/>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2" name="Straight Arrow Connector 71"/>
          <p:cNvCxnSpPr/>
          <p:nvPr/>
        </p:nvCxnSpPr>
        <p:spPr>
          <a:xfrm flipV="1">
            <a:off x="8339807" y="3595688"/>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316943" y="3021961"/>
            <a:ext cx="422189" cy="7776"/>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75" name="TextBox 74"/>
          <p:cNvSpPr txBox="1"/>
          <p:nvPr/>
        </p:nvSpPr>
        <p:spPr>
          <a:xfrm>
            <a:off x="1352257" y="208932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1353135" y="263033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394835" y="208509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TextBox 79"/>
          <p:cNvSpPr txBox="1"/>
          <p:nvPr/>
        </p:nvSpPr>
        <p:spPr>
          <a:xfrm>
            <a:off x="392352" y="26764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1" name="TextBox 80"/>
          <p:cNvSpPr txBox="1"/>
          <p:nvPr/>
        </p:nvSpPr>
        <p:spPr>
          <a:xfrm>
            <a:off x="424809" y="327351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nvGrpSpPr>
          <p:cNvPr id="26" name="Group 25"/>
          <p:cNvGrpSpPr/>
          <p:nvPr/>
        </p:nvGrpSpPr>
        <p:grpSpPr>
          <a:xfrm>
            <a:off x="6084168" y="1715971"/>
            <a:ext cx="703071" cy="472045"/>
            <a:chOff x="5063117" y="1773171"/>
            <a:chExt cx="703071" cy="472045"/>
          </a:xfrm>
        </p:grpSpPr>
        <p:pic>
          <p:nvPicPr>
            <p:cNvPr id="13" name="Picture 1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063117" y="1773171"/>
              <a:ext cx="703071" cy="472045"/>
            </a:xfrm>
            <a:prstGeom prst="rect">
              <a:avLst/>
            </a:prstGeom>
          </p:spPr>
        </p:pic>
        <p:cxnSp>
          <p:nvCxnSpPr>
            <p:cNvPr id="45" name="Straight Connector 44"/>
            <p:cNvCxnSpPr/>
            <p:nvPr/>
          </p:nvCxnSpPr>
          <p:spPr>
            <a:xfrm>
              <a:off x="5314555" y="2054145"/>
              <a:ext cx="438545" cy="325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3" name="Straight Connector 102"/>
            <p:cNvCxnSpPr/>
            <p:nvPr/>
          </p:nvCxnSpPr>
          <p:spPr>
            <a:xfrm flipV="1">
              <a:off x="5305030" y="2095500"/>
              <a:ext cx="48020" cy="1508"/>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104" name="Straight Connector 103"/>
          <p:cNvCxnSpPr/>
          <p:nvPr/>
        </p:nvCxnSpPr>
        <p:spPr>
          <a:xfrm>
            <a:off x="5296674" y="2000200"/>
            <a:ext cx="165914" cy="5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5" name="Straight Connector 104"/>
          <p:cNvCxnSpPr/>
          <p:nvPr/>
        </p:nvCxnSpPr>
        <p:spPr>
          <a:xfrm>
            <a:off x="5301111" y="3068096"/>
            <a:ext cx="42733" cy="625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6" name="Straight Connector 105"/>
          <p:cNvCxnSpPr/>
          <p:nvPr/>
        </p:nvCxnSpPr>
        <p:spPr>
          <a:xfrm>
            <a:off x="4393408" y="1911857"/>
            <a:ext cx="271815" cy="1367"/>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7" name="Straight Connector 106"/>
          <p:cNvCxnSpPr/>
          <p:nvPr/>
        </p:nvCxnSpPr>
        <p:spPr>
          <a:xfrm>
            <a:off x="3402808" y="1913128"/>
            <a:ext cx="89692" cy="584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8" name="Straight Connector 107"/>
          <p:cNvCxnSpPr/>
          <p:nvPr/>
        </p:nvCxnSpPr>
        <p:spPr>
          <a:xfrm>
            <a:off x="1462978" y="186495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109" name="Oval 108"/>
          <p:cNvSpPr/>
          <p:nvPr/>
        </p:nvSpPr>
        <p:spPr>
          <a:xfrm>
            <a:off x="8788376" y="5019390"/>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1" name="Straight Arrow Connector 110"/>
          <p:cNvCxnSpPr/>
          <p:nvPr/>
        </p:nvCxnSpPr>
        <p:spPr>
          <a:xfrm>
            <a:off x="8580120" y="5059680"/>
            <a:ext cx="251460" cy="0"/>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12" name="Right Arrow 111"/>
          <p:cNvSpPr/>
          <p:nvPr/>
        </p:nvSpPr>
        <p:spPr>
          <a:xfrm rot="14351389">
            <a:off x="8451953" y="5263700"/>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a:off x="6961916" y="3670569"/>
            <a:ext cx="840778" cy="197900"/>
          </a:xfrm>
          <a:custGeom>
            <a:avLst/>
            <a:gdLst>
              <a:gd name="connsiteX0" fmla="*/ 0 w 9144000"/>
              <a:gd name="connsiteY0" fmla="*/ 9525 h 9525"/>
              <a:gd name="connsiteX1" fmla="*/ 4448175 w 9144000"/>
              <a:gd name="connsiteY1" fmla="*/ 9525 h 9525"/>
              <a:gd name="connsiteX2" fmla="*/ 9144000 w 9144000"/>
              <a:gd name="connsiteY2" fmla="*/ 0 h 9525"/>
              <a:gd name="connsiteX3" fmla="*/ 9144000 w 9144000"/>
              <a:gd name="connsiteY3" fmla="*/ 0 h 9525"/>
              <a:gd name="connsiteX0" fmla="*/ 0 w 10000"/>
              <a:gd name="connsiteY0" fmla="*/ 10000 h 10000"/>
              <a:gd name="connsiteX1" fmla="*/ 4865 w 10000"/>
              <a:gd name="connsiteY1" fmla="*/ 10000 h 10000"/>
              <a:gd name="connsiteX2" fmla="*/ 10000 w 10000"/>
              <a:gd name="connsiteY2" fmla="*/ 0 h 1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6808 h 573494"/>
              <a:gd name="connsiteX1" fmla="*/ 4928 w 10000"/>
              <a:gd name="connsiteY1" fmla="*/ 546808 h 573494"/>
              <a:gd name="connsiteX2" fmla="*/ 10000 w 10000"/>
              <a:gd name="connsiteY2" fmla="*/ 66808 h 573494"/>
              <a:gd name="connsiteX0" fmla="*/ 0 w 10000"/>
              <a:gd name="connsiteY0" fmla="*/ 10000 h 506687"/>
              <a:gd name="connsiteX1" fmla="*/ 4928 w 10000"/>
              <a:gd name="connsiteY1" fmla="*/ 480000 h 506687"/>
              <a:gd name="connsiteX2" fmla="*/ 10000 w 10000"/>
              <a:gd name="connsiteY2" fmla="*/ 0 h 506687"/>
            </a:gdLst>
            <a:ahLst/>
            <a:cxnLst>
              <a:cxn ang="0">
                <a:pos x="connsiteX0" y="connsiteY0"/>
              </a:cxn>
              <a:cxn ang="0">
                <a:pos x="connsiteX1" y="connsiteY1"/>
              </a:cxn>
              <a:cxn ang="0">
                <a:pos x="connsiteX2" y="connsiteY2"/>
              </a:cxn>
            </a:cxnLst>
            <a:rect l="l" t="t" r="r" b="b"/>
            <a:pathLst>
              <a:path w="10000" h="506687">
                <a:moveTo>
                  <a:pt x="0" y="10000"/>
                </a:moveTo>
                <a:cubicBezTo>
                  <a:pt x="1987" y="1326668"/>
                  <a:pt x="4297" y="-504999"/>
                  <a:pt x="4928" y="480000"/>
                </a:cubicBezTo>
                <a:cubicBezTo>
                  <a:pt x="5515" y="-490001"/>
                  <a:pt x="7726" y="1180000"/>
                  <a:pt x="10000" y="0"/>
                </a:cubicBezTo>
              </a:path>
            </a:pathLst>
          </a:custGeom>
          <a:noFill/>
          <a:ln w="63500" cap="rnd">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extBox 113"/>
          <p:cNvSpPr txBox="1"/>
          <p:nvPr/>
        </p:nvSpPr>
        <p:spPr>
          <a:xfrm>
            <a:off x="7192848" y="3947277"/>
            <a:ext cx="466794" cy="646331"/>
          </a:xfrm>
          <a:prstGeom prst="rect">
            <a:avLst/>
          </a:prstGeom>
          <a:noFill/>
        </p:spPr>
        <p:txBody>
          <a:bodyPr wrap="none" rtlCol="0">
            <a:spAutoFit/>
          </a:bodyPr>
          <a:lstStyle/>
          <a:p>
            <a:r>
              <a:rPr lang="en-NZ" sz="3600" b="1" dirty="0">
                <a:latin typeface="Comic Sans MS" pitchFamily="66" charset="0"/>
              </a:rPr>
              <a:t>0</a:t>
            </a:r>
          </a:p>
        </p:txBody>
      </p:sp>
      <p:sp>
        <p:nvSpPr>
          <p:cNvPr id="115" name="Rounded Rectangle 114"/>
          <p:cNvSpPr/>
          <p:nvPr/>
        </p:nvSpPr>
        <p:spPr>
          <a:xfrm>
            <a:off x="7308304" y="-99392"/>
            <a:ext cx="2016224" cy="720080"/>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ing 1"/>
          <p:cNvSpPr/>
          <p:nvPr/>
        </p:nvSpPr>
        <p:spPr>
          <a:xfrm>
            <a:off x="8890483" y="314681"/>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376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par>
                          <p:cTn id="8" fill="hold">
                            <p:stCondLst>
                              <p:cond delay="700"/>
                            </p:stCondLst>
                            <p:childTnLst>
                              <p:par>
                                <p:cTn id="9" presetID="21" presetClass="entr" presetSubtype="1" fill="hold" grpId="0" nodeType="afterEffect">
                                  <p:stCondLst>
                                    <p:cond delay="0"/>
                                  </p:stCondLst>
                                  <p:childTnLst>
                                    <p:set>
                                      <p:cBhvr>
                                        <p:cTn id="10" dur="1" fill="hold">
                                          <p:stCondLst>
                                            <p:cond delay="0"/>
                                          </p:stCondLst>
                                        </p:cTn>
                                        <p:tgtEl>
                                          <p:spTgt spid="114"/>
                                        </p:tgtEl>
                                        <p:attrNameLst>
                                          <p:attrName>style.visibility</p:attrName>
                                        </p:attrNameLst>
                                      </p:cBhvr>
                                      <p:to>
                                        <p:strVal val="visible"/>
                                      </p:to>
                                    </p:set>
                                    <p:animEffect transition="in" filter="wheel(1)">
                                      <p:cBhvr>
                                        <p:cTn id="11" dur="500"/>
                                        <p:tgtEl>
                                          <p:spTgt spid="114"/>
                                        </p:tgtEl>
                                      </p:cBhvr>
                                    </p:animEffect>
                                  </p:childTnLst>
                                </p:cTn>
                              </p:par>
                            </p:childTnLst>
                          </p:cTn>
                        </p:par>
                        <p:par>
                          <p:cTn id="12" fill="hold">
                            <p:stCondLst>
                              <p:cond delay="1200"/>
                            </p:stCondLst>
                            <p:childTnLst>
                              <p:par>
                                <p:cTn id="13" presetID="1" presetClass="entr" presetSubtype="0" fill="hold" grpId="0" nodeType="afterEffect">
                                  <p:stCondLst>
                                    <p:cond delay="0"/>
                                  </p:stCondLst>
                                  <p:childTnLst>
                                    <p:set>
                                      <p:cBhvr>
                                        <p:cTn id="14" dur="1" fill="hold">
                                          <p:stCondLst>
                                            <p:cond delay="0"/>
                                          </p:stCondLst>
                                        </p:cTn>
                                        <p:tgtEl>
                                          <p:spTgt spid="1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9"/>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grpId="0" nodeType="afterEffect">
                                  <p:stCondLst>
                                    <p:cond delay="20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childTnLst>
                          </p:cTn>
                        </p:par>
                        <p:par>
                          <p:cTn id="23" fill="hold">
                            <p:stCondLst>
                              <p:cond delay="700"/>
                            </p:stCondLst>
                            <p:childTnLst>
                              <p:par>
                                <p:cTn id="24" presetID="22" presetClass="entr" presetSubtype="8" fill="hold" nodeType="after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wipe(left)">
                                      <p:cBhvr>
                                        <p:cTn id="26" dur="500"/>
                                        <p:tgtEl>
                                          <p:spTgt spid="111"/>
                                        </p:tgtEl>
                                      </p:cBhvr>
                                    </p:animEffect>
                                  </p:childTnLst>
                                </p:cTn>
                              </p:par>
                              <p:par>
                                <p:cTn id="27" presetID="42" presetClass="path" presetSubtype="0" accel="50000" decel="50000" fill="hold" grpId="1" nodeType="withEffect">
                                  <p:stCondLst>
                                    <p:cond delay="0"/>
                                  </p:stCondLst>
                                  <p:childTnLst>
                                    <p:animMotion origin="layout" path="M -2.77778E-6 -4.07407E-6 L 0.02726 -0.00046 " pathEditMode="relative" rAng="0" ptsTypes="AA">
                                      <p:cBhvr>
                                        <p:cTn id="28" dur="500" fill="hold"/>
                                        <p:tgtEl>
                                          <p:spTgt spid="112"/>
                                        </p:tgtEl>
                                        <p:attrNameLst>
                                          <p:attrName>ppt_x</p:attrName>
                                          <p:attrName>ppt_y</p:attrName>
                                        </p:attrNameLst>
                                      </p:cBhvr>
                                      <p:rCtr x="1354" y="-23"/>
                                    </p:animMotion>
                                  </p:childTnLst>
                                </p:cTn>
                              </p:par>
                            </p:childTnLst>
                          </p:cTn>
                        </p:par>
                        <p:par>
                          <p:cTn id="29" fill="hold">
                            <p:stCondLst>
                              <p:cond delay="1200"/>
                            </p:stCondLst>
                            <p:childTnLst>
                              <p:par>
                                <p:cTn id="30" presetID="1" presetClass="entr" presetSubtype="0" fill="hold" grpId="0" nodeType="afterEffect">
                                  <p:stCondLst>
                                    <p:cond delay="0"/>
                                  </p:stCondLst>
                                  <p:childTnLst>
                                    <p:set>
                                      <p:cBhvr>
                                        <p:cTn id="31"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2" grpId="0" animBg="1"/>
      <p:bldP spid="112" grpId="1" animBg="1"/>
      <p:bldP spid="68" grpId="0" animBg="1"/>
      <p:bldP spid="114" grpId="0"/>
      <p:bldP spid="117" grpId="0" animBg="1"/>
      <p:bldP spid="119"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933" y="370021"/>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936" y="2254599"/>
            <a:ext cx="704491" cy="47299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1935" y="2831597"/>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1" y="1720454"/>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3796" y="1720454"/>
            <a:ext cx="704491" cy="472998"/>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3795" y="2256911"/>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53794" y="2831517"/>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67" y="596831"/>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1868" y="1715971"/>
            <a:ext cx="704491" cy="472998"/>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6224" y="2941096"/>
            <a:ext cx="704491" cy="47299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163" y="2792979"/>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4881" y="2781209"/>
            <a:ext cx="704491" cy="472998"/>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4395" y="2353329"/>
            <a:ext cx="704491" cy="470859"/>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395" y="1760091"/>
            <a:ext cx="704491" cy="470859"/>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4358" y="2305122"/>
            <a:ext cx="704491" cy="470859"/>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04359" y="1760446"/>
            <a:ext cx="704491" cy="472998"/>
          </a:xfrm>
          <a:prstGeom prst="rect">
            <a:avLst/>
          </a:prstGeom>
        </p:spPr>
      </p:pic>
      <p:sp>
        <p:nvSpPr>
          <p:cNvPr id="36" name="TextBox 35"/>
          <p:cNvSpPr txBox="1"/>
          <p:nvPr/>
        </p:nvSpPr>
        <p:spPr>
          <a:xfrm>
            <a:off x="0" y="4905161"/>
            <a:ext cx="7977883" cy="1908215"/>
          </a:xfrm>
          <a:prstGeom prst="rect">
            <a:avLst/>
          </a:prstGeom>
          <a:noFill/>
        </p:spPr>
        <p:txBody>
          <a:bodyPr wrap="square" rtlCol="0">
            <a:spAutoFit/>
          </a:bodyPr>
          <a:lstStyle/>
          <a:p>
            <a:pPr>
              <a:spcBef>
                <a:spcPts val="600"/>
              </a:spcBef>
            </a:pPr>
            <a:r>
              <a:rPr lang="en-NZ" dirty="0" smtClean="0">
                <a:solidFill>
                  <a:schemeClr val="bg1"/>
                </a:solidFill>
              </a:rPr>
              <a:t>Second, count how many tickets have passed the green line, but have not yet passed the black line. In this case, there is one ticket, S3.</a:t>
            </a:r>
          </a:p>
          <a:p>
            <a:pPr>
              <a:spcBef>
                <a:spcPts val="600"/>
              </a:spcBef>
            </a:pPr>
            <a:r>
              <a:rPr lang="en-NZ" dirty="0" smtClean="0">
                <a:solidFill>
                  <a:schemeClr val="bg1"/>
                </a:solidFill>
              </a:rPr>
              <a:t>So count one horizontal line up from the black line on the CFD, and track the data point in green.</a:t>
            </a:r>
          </a:p>
          <a:p>
            <a:pPr>
              <a:spcBef>
                <a:spcPts val="600"/>
              </a:spcBef>
            </a:pPr>
            <a:r>
              <a:rPr lang="en-NZ" dirty="0" smtClean="0">
                <a:solidFill>
                  <a:schemeClr val="bg1"/>
                </a:solidFill>
              </a:rPr>
              <a:t>Notice that if there are no tickets in the Ready to Deploy column, the green data point will be the same as the black one, as it was at the end of Day 9.</a:t>
            </a:r>
          </a:p>
        </p:txBody>
      </p:sp>
      <p:cxnSp>
        <p:nvCxnSpPr>
          <p:cNvPr id="44" name="Straight Connector 43"/>
          <p:cNvCxnSpPr/>
          <p:nvPr/>
        </p:nvCxnSpPr>
        <p:spPr>
          <a:xfrm flipV="1">
            <a:off x="5420886" y="2447797"/>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5296674" y="2491098"/>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3519173" y="2356298"/>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3408373" y="2935694"/>
            <a:ext cx="154717" cy="540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39" name="Picture 3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56376" y="184091"/>
            <a:ext cx="4587038" cy="5936392"/>
          </a:xfrm>
          <a:prstGeom prst="rect">
            <a:avLst/>
          </a:prstGeom>
        </p:spPr>
      </p:pic>
      <p:sp>
        <p:nvSpPr>
          <p:cNvPr id="48" name="Oval 47"/>
          <p:cNvSpPr/>
          <p:nvPr/>
        </p:nvSpPr>
        <p:spPr>
          <a:xfrm>
            <a:off x="8556823" y="5025515"/>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0" name="Straight Arrow Connector 49"/>
          <p:cNvCxnSpPr/>
          <p:nvPr/>
        </p:nvCxnSpPr>
        <p:spPr>
          <a:xfrm flipV="1">
            <a:off x="8337426" y="5064919"/>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8549584" y="5022103"/>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4" name="Straight Arrow Connector 53"/>
          <p:cNvCxnSpPr/>
          <p:nvPr/>
        </p:nvCxnSpPr>
        <p:spPr>
          <a:xfrm flipV="1">
            <a:off x="8342189" y="5055394"/>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8560761" y="468545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2" name="Straight Arrow Connector 61"/>
          <p:cNvCxnSpPr/>
          <p:nvPr/>
        </p:nvCxnSpPr>
        <p:spPr>
          <a:xfrm flipV="1">
            <a:off x="8337426" y="4724401"/>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8546728" y="4234439"/>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7" name="Straight Arrow Connector 66"/>
          <p:cNvCxnSpPr/>
          <p:nvPr/>
        </p:nvCxnSpPr>
        <p:spPr>
          <a:xfrm flipV="1">
            <a:off x="8370051" y="4269942"/>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8551236" y="3562504"/>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2" name="Straight Arrow Connector 71"/>
          <p:cNvCxnSpPr/>
          <p:nvPr/>
        </p:nvCxnSpPr>
        <p:spPr>
          <a:xfrm flipV="1">
            <a:off x="8339807" y="3595688"/>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316943" y="3021961"/>
            <a:ext cx="422189" cy="7776"/>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75" name="TextBox 74"/>
          <p:cNvSpPr txBox="1"/>
          <p:nvPr/>
        </p:nvSpPr>
        <p:spPr>
          <a:xfrm>
            <a:off x="1352257" y="208932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1353135" y="263033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394835" y="208509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TextBox 79"/>
          <p:cNvSpPr txBox="1"/>
          <p:nvPr/>
        </p:nvSpPr>
        <p:spPr>
          <a:xfrm>
            <a:off x="392352" y="26764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1" name="TextBox 80"/>
          <p:cNvSpPr txBox="1"/>
          <p:nvPr/>
        </p:nvSpPr>
        <p:spPr>
          <a:xfrm>
            <a:off x="424809" y="327351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nvGrpSpPr>
          <p:cNvPr id="26" name="Group 25"/>
          <p:cNvGrpSpPr/>
          <p:nvPr/>
        </p:nvGrpSpPr>
        <p:grpSpPr>
          <a:xfrm>
            <a:off x="6084168" y="1715971"/>
            <a:ext cx="703071" cy="472045"/>
            <a:chOff x="5063117" y="1773171"/>
            <a:chExt cx="703071" cy="472045"/>
          </a:xfrm>
        </p:grpSpPr>
        <p:pic>
          <p:nvPicPr>
            <p:cNvPr id="13" name="Picture 1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063117" y="1773171"/>
              <a:ext cx="703071" cy="472045"/>
            </a:xfrm>
            <a:prstGeom prst="rect">
              <a:avLst/>
            </a:prstGeom>
          </p:spPr>
        </p:pic>
        <p:cxnSp>
          <p:nvCxnSpPr>
            <p:cNvPr id="45" name="Straight Connector 44"/>
            <p:cNvCxnSpPr/>
            <p:nvPr/>
          </p:nvCxnSpPr>
          <p:spPr>
            <a:xfrm>
              <a:off x="5314555" y="2054145"/>
              <a:ext cx="438545" cy="325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3" name="Straight Connector 102"/>
            <p:cNvCxnSpPr/>
            <p:nvPr/>
          </p:nvCxnSpPr>
          <p:spPr>
            <a:xfrm flipV="1">
              <a:off x="5305030" y="2095500"/>
              <a:ext cx="48020" cy="1508"/>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104" name="Straight Connector 103"/>
          <p:cNvCxnSpPr/>
          <p:nvPr/>
        </p:nvCxnSpPr>
        <p:spPr>
          <a:xfrm>
            <a:off x="5296674" y="2000200"/>
            <a:ext cx="165914" cy="5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5" name="Straight Connector 104"/>
          <p:cNvCxnSpPr/>
          <p:nvPr/>
        </p:nvCxnSpPr>
        <p:spPr>
          <a:xfrm>
            <a:off x="5301111" y="3068096"/>
            <a:ext cx="42733" cy="625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6" name="Straight Connector 105"/>
          <p:cNvCxnSpPr/>
          <p:nvPr/>
        </p:nvCxnSpPr>
        <p:spPr>
          <a:xfrm>
            <a:off x="4393408" y="1911857"/>
            <a:ext cx="271815" cy="1367"/>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7" name="Straight Connector 106"/>
          <p:cNvCxnSpPr/>
          <p:nvPr/>
        </p:nvCxnSpPr>
        <p:spPr>
          <a:xfrm>
            <a:off x="3402808" y="1913128"/>
            <a:ext cx="89692" cy="584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8" name="Straight Connector 107"/>
          <p:cNvCxnSpPr/>
          <p:nvPr/>
        </p:nvCxnSpPr>
        <p:spPr>
          <a:xfrm>
            <a:off x="1462978" y="186495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109" name="Oval 108"/>
          <p:cNvSpPr/>
          <p:nvPr/>
        </p:nvSpPr>
        <p:spPr>
          <a:xfrm>
            <a:off x="8788376" y="5019390"/>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0" name="Oval 109"/>
          <p:cNvSpPr/>
          <p:nvPr/>
        </p:nvSpPr>
        <p:spPr>
          <a:xfrm>
            <a:off x="8801996" y="4908585"/>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1" name="Straight Arrow Connector 110"/>
          <p:cNvCxnSpPr/>
          <p:nvPr/>
        </p:nvCxnSpPr>
        <p:spPr>
          <a:xfrm>
            <a:off x="8580120" y="5059680"/>
            <a:ext cx="251460" cy="0"/>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8575675" y="4953002"/>
            <a:ext cx="257175" cy="111123"/>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76" name="Freeform 75"/>
          <p:cNvSpPr/>
          <p:nvPr/>
        </p:nvSpPr>
        <p:spPr>
          <a:xfrm>
            <a:off x="6035478" y="3670569"/>
            <a:ext cx="840778" cy="197900"/>
          </a:xfrm>
          <a:custGeom>
            <a:avLst/>
            <a:gdLst>
              <a:gd name="connsiteX0" fmla="*/ 0 w 9144000"/>
              <a:gd name="connsiteY0" fmla="*/ 9525 h 9525"/>
              <a:gd name="connsiteX1" fmla="*/ 4448175 w 9144000"/>
              <a:gd name="connsiteY1" fmla="*/ 9525 h 9525"/>
              <a:gd name="connsiteX2" fmla="*/ 9144000 w 9144000"/>
              <a:gd name="connsiteY2" fmla="*/ 0 h 9525"/>
              <a:gd name="connsiteX3" fmla="*/ 9144000 w 9144000"/>
              <a:gd name="connsiteY3" fmla="*/ 0 h 9525"/>
              <a:gd name="connsiteX0" fmla="*/ 0 w 10000"/>
              <a:gd name="connsiteY0" fmla="*/ 10000 h 10000"/>
              <a:gd name="connsiteX1" fmla="*/ 4865 w 10000"/>
              <a:gd name="connsiteY1" fmla="*/ 10000 h 10000"/>
              <a:gd name="connsiteX2" fmla="*/ 10000 w 10000"/>
              <a:gd name="connsiteY2" fmla="*/ 0 h 1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6808 h 573494"/>
              <a:gd name="connsiteX1" fmla="*/ 4928 w 10000"/>
              <a:gd name="connsiteY1" fmla="*/ 546808 h 573494"/>
              <a:gd name="connsiteX2" fmla="*/ 10000 w 10000"/>
              <a:gd name="connsiteY2" fmla="*/ 66808 h 573494"/>
              <a:gd name="connsiteX0" fmla="*/ 0 w 10000"/>
              <a:gd name="connsiteY0" fmla="*/ 10000 h 506687"/>
              <a:gd name="connsiteX1" fmla="*/ 4928 w 10000"/>
              <a:gd name="connsiteY1" fmla="*/ 480000 h 506687"/>
              <a:gd name="connsiteX2" fmla="*/ 10000 w 10000"/>
              <a:gd name="connsiteY2" fmla="*/ 0 h 506687"/>
            </a:gdLst>
            <a:ahLst/>
            <a:cxnLst>
              <a:cxn ang="0">
                <a:pos x="connsiteX0" y="connsiteY0"/>
              </a:cxn>
              <a:cxn ang="0">
                <a:pos x="connsiteX1" y="connsiteY1"/>
              </a:cxn>
              <a:cxn ang="0">
                <a:pos x="connsiteX2" y="connsiteY2"/>
              </a:cxn>
            </a:cxnLst>
            <a:rect l="l" t="t" r="r" b="b"/>
            <a:pathLst>
              <a:path w="10000" h="506687">
                <a:moveTo>
                  <a:pt x="0" y="10000"/>
                </a:moveTo>
                <a:cubicBezTo>
                  <a:pt x="1987" y="1326668"/>
                  <a:pt x="4297" y="-504999"/>
                  <a:pt x="4928" y="480000"/>
                </a:cubicBezTo>
                <a:cubicBezTo>
                  <a:pt x="5515" y="-490001"/>
                  <a:pt x="7726" y="1180000"/>
                  <a:pt x="10000" y="0"/>
                </a:cubicBezTo>
              </a:path>
            </a:pathLst>
          </a:custGeom>
          <a:noFill/>
          <a:ln w="63500" cap="rnd">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TextBox 76"/>
          <p:cNvSpPr txBox="1"/>
          <p:nvPr/>
        </p:nvSpPr>
        <p:spPr>
          <a:xfrm>
            <a:off x="6266410" y="3947277"/>
            <a:ext cx="466794" cy="646331"/>
          </a:xfrm>
          <a:prstGeom prst="rect">
            <a:avLst/>
          </a:prstGeom>
          <a:noFill/>
        </p:spPr>
        <p:txBody>
          <a:bodyPr wrap="none" rtlCol="0">
            <a:spAutoFit/>
          </a:bodyPr>
          <a:lstStyle/>
          <a:p>
            <a:r>
              <a:rPr lang="en-NZ" sz="3600" b="1" dirty="0" smtClean="0">
                <a:solidFill>
                  <a:srgbClr val="008000"/>
                </a:solidFill>
                <a:latin typeface="Comic Sans MS" pitchFamily="66" charset="0"/>
              </a:rPr>
              <a:t>1</a:t>
            </a:r>
            <a:endParaRPr lang="en-NZ" sz="3600" b="1" dirty="0">
              <a:solidFill>
                <a:srgbClr val="008000"/>
              </a:solidFill>
              <a:latin typeface="Comic Sans MS" pitchFamily="66" charset="0"/>
            </a:endParaRPr>
          </a:p>
        </p:txBody>
      </p:sp>
      <p:sp>
        <p:nvSpPr>
          <p:cNvPr id="83" name="Right Arrow 82"/>
          <p:cNvSpPr/>
          <p:nvPr/>
        </p:nvSpPr>
        <p:spPr>
          <a:xfrm rot="10800000">
            <a:off x="8896438" y="4845495"/>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ounded Rectangle 83"/>
          <p:cNvSpPr/>
          <p:nvPr/>
        </p:nvSpPr>
        <p:spPr>
          <a:xfrm>
            <a:off x="7308304" y="-99392"/>
            <a:ext cx="2016224" cy="720080"/>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ing 1"/>
          <p:cNvSpPr/>
          <p:nvPr/>
        </p:nvSpPr>
        <p:spPr>
          <a:xfrm>
            <a:off x="8890483" y="314681"/>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578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700"/>
                            </p:stCondLst>
                            <p:childTnLst>
                              <p:par>
                                <p:cTn id="9" presetID="22" presetClass="entr" presetSubtype="1"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up)">
                                      <p:cBhvr>
                                        <p:cTn id="11" dur="500"/>
                                        <p:tgtEl>
                                          <p:spTgt spid="77"/>
                                        </p:tgtEl>
                                      </p:cBhvr>
                                    </p:animEffect>
                                  </p:childTnLst>
                                </p:cTn>
                              </p:par>
                            </p:childTnLst>
                          </p:cTn>
                        </p:par>
                        <p:par>
                          <p:cTn id="12" fill="hold">
                            <p:stCondLst>
                              <p:cond delay="1200"/>
                            </p:stCondLst>
                            <p:childTnLst>
                              <p:par>
                                <p:cTn id="13" presetID="1" presetClass="entr" presetSubtype="0" fill="hold" grpId="0" nodeType="afterEffect">
                                  <p:stCondLst>
                                    <p:cond delay="0"/>
                                  </p:stCondLst>
                                  <p:childTnLst>
                                    <p:set>
                                      <p:cBhvr>
                                        <p:cTn id="14" dur="1" fill="hold">
                                          <p:stCondLst>
                                            <p:cond delay="0"/>
                                          </p:stCondLst>
                                        </p:cTn>
                                        <p:tgtEl>
                                          <p:spTgt spid="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fade">
                                      <p:cBhvr>
                                        <p:cTn id="19" dur="500"/>
                                        <p:tgtEl>
                                          <p:spTgt spid="83"/>
                                        </p:tgtEl>
                                      </p:cBhvr>
                                    </p:animEffect>
                                  </p:childTnLst>
                                </p:cTn>
                              </p:par>
                            </p:childTnLst>
                          </p:cTn>
                        </p:par>
                        <p:par>
                          <p:cTn id="20" fill="hold">
                            <p:stCondLst>
                              <p:cond delay="500"/>
                            </p:stCondLst>
                            <p:childTnLst>
                              <p:par>
                                <p:cTn id="21" presetID="42" presetClass="path" presetSubtype="0" fill="hold" grpId="1" nodeType="afterEffect">
                                  <p:stCondLst>
                                    <p:cond delay="0"/>
                                  </p:stCondLst>
                                  <p:childTnLst>
                                    <p:animMotion origin="layout" path="M 5.55556E-7 -3.7037E-7 L 0.00017 -0.01782 " pathEditMode="relative" rAng="0" ptsTypes="AA">
                                      <p:cBhvr>
                                        <p:cTn id="22" dur="500" fill="hold"/>
                                        <p:tgtEl>
                                          <p:spTgt spid="83"/>
                                        </p:tgtEl>
                                        <p:attrNameLst>
                                          <p:attrName>ppt_x</p:attrName>
                                          <p:attrName>ppt_y</p:attrName>
                                        </p:attrNameLst>
                                      </p:cBhvr>
                                      <p:rCtr x="0" y="-903"/>
                                    </p:animMotion>
                                  </p:childTnLst>
                                </p:cTn>
                              </p:par>
                            </p:childTnLst>
                          </p:cTn>
                        </p:par>
                        <p:par>
                          <p:cTn id="23" fill="hold">
                            <p:stCondLst>
                              <p:cond delay="1000"/>
                            </p:stCondLst>
                            <p:childTnLst>
                              <p:par>
                                <p:cTn id="24" presetID="1" presetClass="entr" presetSubtype="0" fill="hold" grpId="0" nodeType="afterEffect">
                                  <p:stCondLst>
                                    <p:cond delay="200"/>
                                  </p:stCondLst>
                                  <p:childTnLst>
                                    <p:set>
                                      <p:cBhvr>
                                        <p:cTn id="25" dur="1" fill="hold">
                                          <p:stCondLst>
                                            <p:cond delay="0"/>
                                          </p:stCondLst>
                                        </p:cTn>
                                        <p:tgtEl>
                                          <p:spTgt spid="110"/>
                                        </p:tgtEl>
                                        <p:attrNameLst>
                                          <p:attrName>style.visibility</p:attrName>
                                        </p:attrNameLst>
                                      </p:cBhvr>
                                      <p:to>
                                        <p:strVal val="visible"/>
                                      </p:to>
                                    </p:set>
                                  </p:childTnLst>
                                </p:cTn>
                              </p:par>
                            </p:childTnLst>
                          </p:cTn>
                        </p:par>
                        <p:par>
                          <p:cTn id="26" fill="hold">
                            <p:stCondLst>
                              <p:cond delay="1200"/>
                            </p:stCondLst>
                            <p:childTnLst>
                              <p:par>
                                <p:cTn id="27" presetID="22" presetClass="entr" presetSubtype="8" fill="hold" nodeType="afterEffect">
                                  <p:stCondLst>
                                    <p:cond delay="200"/>
                                  </p:stCondLst>
                                  <p:childTnLst>
                                    <p:set>
                                      <p:cBhvr>
                                        <p:cTn id="28" dur="1" fill="hold">
                                          <p:stCondLst>
                                            <p:cond delay="0"/>
                                          </p:stCondLst>
                                        </p:cTn>
                                        <p:tgtEl>
                                          <p:spTgt spid="68"/>
                                        </p:tgtEl>
                                        <p:attrNameLst>
                                          <p:attrName>style.visibility</p:attrName>
                                        </p:attrNameLst>
                                      </p:cBhvr>
                                      <p:to>
                                        <p:strVal val="visible"/>
                                      </p:to>
                                    </p:set>
                                    <p:animEffect transition="in" filter="wipe(left)">
                                      <p:cBhvr>
                                        <p:cTn id="29" dur="500"/>
                                        <p:tgtEl>
                                          <p:spTgt spid="68"/>
                                        </p:tgtEl>
                                      </p:cBhvr>
                                    </p:animEffect>
                                  </p:childTnLst>
                                </p:cTn>
                              </p:par>
                            </p:childTnLst>
                          </p:cTn>
                        </p:par>
                        <p:par>
                          <p:cTn id="30" fill="hold">
                            <p:stCondLst>
                              <p:cond delay="1900"/>
                            </p:stCondLst>
                            <p:childTnLst>
                              <p:par>
                                <p:cTn id="31" presetID="1" presetClass="entr" presetSubtype="0" fill="hold" grpId="0" nodeType="afterEffect">
                                  <p:stCondLst>
                                    <p:cond delay="0"/>
                                  </p:stCondLst>
                                  <p:childTnLst>
                                    <p:set>
                                      <p:cBhvr>
                                        <p:cTn id="32"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76" grpId="0" animBg="1"/>
      <p:bldP spid="77" grpId="0"/>
      <p:bldP spid="83" grpId="0" animBg="1"/>
      <p:bldP spid="83" grpId="1" animBg="1"/>
      <p:bldP spid="98" grpId="0" animBg="1"/>
      <p:bldP spid="11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933" y="370021"/>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936" y="2254599"/>
            <a:ext cx="704491" cy="47299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1935" y="2831597"/>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1" y="1720454"/>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3796" y="1720454"/>
            <a:ext cx="704491" cy="472998"/>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3795" y="2256911"/>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53794" y="2831517"/>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67" y="596831"/>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1868" y="1715971"/>
            <a:ext cx="704491" cy="472998"/>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6224" y="2941096"/>
            <a:ext cx="704491" cy="47299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163" y="2792979"/>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4881" y="2781209"/>
            <a:ext cx="704491" cy="472998"/>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4395" y="2353329"/>
            <a:ext cx="704491" cy="470859"/>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395" y="1760091"/>
            <a:ext cx="704491" cy="470859"/>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4358" y="2305122"/>
            <a:ext cx="704491" cy="470859"/>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04359" y="1760446"/>
            <a:ext cx="704491" cy="472998"/>
          </a:xfrm>
          <a:prstGeom prst="rect">
            <a:avLst/>
          </a:prstGeom>
        </p:spPr>
      </p:pic>
      <p:sp>
        <p:nvSpPr>
          <p:cNvPr id="36" name="TextBox 35"/>
          <p:cNvSpPr txBox="1"/>
          <p:nvPr/>
        </p:nvSpPr>
        <p:spPr>
          <a:xfrm>
            <a:off x="0" y="5157192"/>
            <a:ext cx="7977883" cy="1277273"/>
          </a:xfrm>
          <a:prstGeom prst="rect">
            <a:avLst/>
          </a:prstGeom>
          <a:noFill/>
        </p:spPr>
        <p:txBody>
          <a:bodyPr wrap="square" rtlCol="0">
            <a:spAutoFit/>
          </a:bodyPr>
          <a:lstStyle/>
          <a:p>
            <a:pPr>
              <a:spcBef>
                <a:spcPts val="600"/>
              </a:spcBef>
            </a:pPr>
            <a:r>
              <a:rPr lang="en-NZ" dirty="0" smtClean="0">
                <a:solidFill>
                  <a:schemeClr val="bg1"/>
                </a:solidFill>
              </a:rPr>
              <a:t>Third, count how many tickets have passed the blue line, but have not yet passed the green line. In this case, there are four tickets.</a:t>
            </a:r>
          </a:p>
          <a:p>
            <a:pPr>
              <a:spcBef>
                <a:spcPts val="600"/>
              </a:spcBef>
            </a:pPr>
            <a:r>
              <a:rPr lang="en-NZ" dirty="0" smtClean="0">
                <a:solidFill>
                  <a:schemeClr val="bg1"/>
                </a:solidFill>
              </a:rPr>
              <a:t>So count four horizontal lines up from the green line on the CFD, and track the data point in blue.</a:t>
            </a:r>
          </a:p>
        </p:txBody>
      </p:sp>
      <p:cxnSp>
        <p:nvCxnSpPr>
          <p:cNvPr id="44" name="Straight Connector 43"/>
          <p:cNvCxnSpPr/>
          <p:nvPr/>
        </p:nvCxnSpPr>
        <p:spPr>
          <a:xfrm flipV="1">
            <a:off x="5420886" y="2447797"/>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5296674" y="2491098"/>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3519173" y="2356298"/>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3408373" y="2935694"/>
            <a:ext cx="154717" cy="540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39" name="Picture 3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56376" y="184091"/>
            <a:ext cx="4587038" cy="5936392"/>
          </a:xfrm>
          <a:prstGeom prst="rect">
            <a:avLst/>
          </a:prstGeom>
        </p:spPr>
      </p:pic>
      <p:sp>
        <p:nvSpPr>
          <p:cNvPr id="48" name="Oval 47"/>
          <p:cNvSpPr/>
          <p:nvPr/>
        </p:nvSpPr>
        <p:spPr>
          <a:xfrm>
            <a:off x="8556823" y="5025515"/>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0" name="Straight Arrow Connector 49"/>
          <p:cNvCxnSpPr/>
          <p:nvPr/>
        </p:nvCxnSpPr>
        <p:spPr>
          <a:xfrm flipV="1">
            <a:off x="8337426" y="5064919"/>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8549584" y="5022103"/>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4" name="Straight Arrow Connector 53"/>
          <p:cNvCxnSpPr/>
          <p:nvPr/>
        </p:nvCxnSpPr>
        <p:spPr>
          <a:xfrm flipV="1">
            <a:off x="8342189" y="5055394"/>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8560761" y="468545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2" name="Straight Arrow Connector 61"/>
          <p:cNvCxnSpPr/>
          <p:nvPr/>
        </p:nvCxnSpPr>
        <p:spPr>
          <a:xfrm flipV="1">
            <a:off x="8337426" y="4724401"/>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8546728" y="4234439"/>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7" name="Straight Arrow Connector 66"/>
          <p:cNvCxnSpPr/>
          <p:nvPr/>
        </p:nvCxnSpPr>
        <p:spPr>
          <a:xfrm flipV="1">
            <a:off x="8370051" y="4269942"/>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8551236" y="3562504"/>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2" name="Straight Arrow Connector 71"/>
          <p:cNvCxnSpPr/>
          <p:nvPr/>
        </p:nvCxnSpPr>
        <p:spPr>
          <a:xfrm flipV="1">
            <a:off x="8339807" y="3595688"/>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316943" y="3021961"/>
            <a:ext cx="422189" cy="7776"/>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75" name="TextBox 74"/>
          <p:cNvSpPr txBox="1"/>
          <p:nvPr/>
        </p:nvSpPr>
        <p:spPr>
          <a:xfrm>
            <a:off x="1352257" y="208932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1353135" y="263033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394835" y="208509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TextBox 79"/>
          <p:cNvSpPr txBox="1"/>
          <p:nvPr/>
        </p:nvSpPr>
        <p:spPr>
          <a:xfrm>
            <a:off x="392352" y="26764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1" name="TextBox 80"/>
          <p:cNvSpPr txBox="1"/>
          <p:nvPr/>
        </p:nvSpPr>
        <p:spPr>
          <a:xfrm>
            <a:off x="424809" y="327351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nvGrpSpPr>
          <p:cNvPr id="26" name="Group 25"/>
          <p:cNvGrpSpPr/>
          <p:nvPr/>
        </p:nvGrpSpPr>
        <p:grpSpPr>
          <a:xfrm>
            <a:off x="6084168" y="1715971"/>
            <a:ext cx="703071" cy="472045"/>
            <a:chOff x="5063117" y="1773171"/>
            <a:chExt cx="703071" cy="472045"/>
          </a:xfrm>
        </p:grpSpPr>
        <p:pic>
          <p:nvPicPr>
            <p:cNvPr id="13" name="Picture 1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063117" y="1773171"/>
              <a:ext cx="703071" cy="472045"/>
            </a:xfrm>
            <a:prstGeom prst="rect">
              <a:avLst/>
            </a:prstGeom>
          </p:spPr>
        </p:pic>
        <p:cxnSp>
          <p:nvCxnSpPr>
            <p:cNvPr id="45" name="Straight Connector 44"/>
            <p:cNvCxnSpPr/>
            <p:nvPr/>
          </p:nvCxnSpPr>
          <p:spPr>
            <a:xfrm>
              <a:off x="5314555" y="2054145"/>
              <a:ext cx="438545" cy="325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3" name="Straight Connector 102"/>
            <p:cNvCxnSpPr/>
            <p:nvPr/>
          </p:nvCxnSpPr>
          <p:spPr>
            <a:xfrm flipV="1">
              <a:off x="5305030" y="2095500"/>
              <a:ext cx="48020" cy="1508"/>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104" name="Straight Connector 103"/>
          <p:cNvCxnSpPr/>
          <p:nvPr/>
        </p:nvCxnSpPr>
        <p:spPr>
          <a:xfrm>
            <a:off x="5296674" y="2000200"/>
            <a:ext cx="165914" cy="5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5" name="Straight Connector 104"/>
          <p:cNvCxnSpPr/>
          <p:nvPr/>
        </p:nvCxnSpPr>
        <p:spPr>
          <a:xfrm>
            <a:off x="5301111" y="3068096"/>
            <a:ext cx="42733" cy="625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6" name="Straight Connector 105"/>
          <p:cNvCxnSpPr/>
          <p:nvPr/>
        </p:nvCxnSpPr>
        <p:spPr>
          <a:xfrm>
            <a:off x="4393408" y="1911857"/>
            <a:ext cx="271815" cy="1367"/>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7" name="Straight Connector 106"/>
          <p:cNvCxnSpPr/>
          <p:nvPr/>
        </p:nvCxnSpPr>
        <p:spPr>
          <a:xfrm>
            <a:off x="3402808" y="1913128"/>
            <a:ext cx="89692" cy="584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8" name="Straight Connector 107"/>
          <p:cNvCxnSpPr/>
          <p:nvPr/>
        </p:nvCxnSpPr>
        <p:spPr>
          <a:xfrm>
            <a:off x="1462978" y="186495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109" name="Oval 108"/>
          <p:cNvSpPr/>
          <p:nvPr/>
        </p:nvSpPr>
        <p:spPr>
          <a:xfrm>
            <a:off x="8788376" y="5019390"/>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0" name="Oval 109"/>
          <p:cNvSpPr/>
          <p:nvPr/>
        </p:nvSpPr>
        <p:spPr>
          <a:xfrm>
            <a:off x="8801996" y="4908585"/>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1" name="Straight Arrow Connector 110"/>
          <p:cNvCxnSpPr/>
          <p:nvPr/>
        </p:nvCxnSpPr>
        <p:spPr>
          <a:xfrm>
            <a:off x="8580120" y="5059680"/>
            <a:ext cx="251460" cy="0"/>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8575675" y="4953002"/>
            <a:ext cx="257175" cy="111123"/>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741438" y="3959055"/>
            <a:ext cx="184731" cy="646331"/>
          </a:xfrm>
          <a:prstGeom prst="rect">
            <a:avLst/>
          </a:prstGeom>
          <a:noFill/>
        </p:spPr>
        <p:txBody>
          <a:bodyPr wrap="none" rtlCol="0">
            <a:spAutoFit/>
          </a:bodyPr>
          <a:lstStyle/>
          <a:p>
            <a:endParaRPr lang="en-NZ" sz="3600" b="1" dirty="0">
              <a:solidFill>
                <a:srgbClr val="0000FF"/>
              </a:solidFill>
              <a:latin typeface="Comic Sans MS" pitchFamily="66" charset="0"/>
            </a:endParaRPr>
          </a:p>
        </p:txBody>
      </p:sp>
      <p:sp>
        <p:nvSpPr>
          <p:cNvPr id="77" name="Oval 76"/>
          <p:cNvSpPr/>
          <p:nvPr/>
        </p:nvSpPr>
        <p:spPr>
          <a:xfrm>
            <a:off x="8801996" y="445689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83" name="Straight Arrow Connector 82"/>
          <p:cNvCxnSpPr/>
          <p:nvPr/>
        </p:nvCxnSpPr>
        <p:spPr>
          <a:xfrm flipV="1">
            <a:off x="8586788" y="4498182"/>
            <a:ext cx="245268" cy="226218"/>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84" name="Freeform 83"/>
          <p:cNvSpPr/>
          <p:nvPr/>
        </p:nvSpPr>
        <p:spPr>
          <a:xfrm>
            <a:off x="4139951" y="3562504"/>
            <a:ext cx="1656185" cy="197900"/>
          </a:xfrm>
          <a:custGeom>
            <a:avLst/>
            <a:gdLst>
              <a:gd name="connsiteX0" fmla="*/ 0 w 9144000"/>
              <a:gd name="connsiteY0" fmla="*/ 9525 h 9525"/>
              <a:gd name="connsiteX1" fmla="*/ 4448175 w 9144000"/>
              <a:gd name="connsiteY1" fmla="*/ 9525 h 9525"/>
              <a:gd name="connsiteX2" fmla="*/ 9144000 w 9144000"/>
              <a:gd name="connsiteY2" fmla="*/ 0 h 9525"/>
              <a:gd name="connsiteX3" fmla="*/ 9144000 w 9144000"/>
              <a:gd name="connsiteY3" fmla="*/ 0 h 9525"/>
              <a:gd name="connsiteX0" fmla="*/ 0 w 10000"/>
              <a:gd name="connsiteY0" fmla="*/ 10000 h 10000"/>
              <a:gd name="connsiteX1" fmla="*/ 4865 w 10000"/>
              <a:gd name="connsiteY1" fmla="*/ 10000 h 10000"/>
              <a:gd name="connsiteX2" fmla="*/ 10000 w 10000"/>
              <a:gd name="connsiteY2" fmla="*/ 0 h 1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6808 h 573494"/>
              <a:gd name="connsiteX1" fmla="*/ 4928 w 10000"/>
              <a:gd name="connsiteY1" fmla="*/ 546808 h 573494"/>
              <a:gd name="connsiteX2" fmla="*/ 10000 w 10000"/>
              <a:gd name="connsiteY2" fmla="*/ 66808 h 573494"/>
              <a:gd name="connsiteX0" fmla="*/ 0 w 10000"/>
              <a:gd name="connsiteY0" fmla="*/ 10000 h 506687"/>
              <a:gd name="connsiteX1" fmla="*/ 4928 w 10000"/>
              <a:gd name="connsiteY1" fmla="*/ 480000 h 506687"/>
              <a:gd name="connsiteX2" fmla="*/ 10000 w 10000"/>
              <a:gd name="connsiteY2" fmla="*/ 0 h 506687"/>
            </a:gdLst>
            <a:ahLst/>
            <a:cxnLst>
              <a:cxn ang="0">
                <a:pos x="connsiteX0" y="connsiteY0"/>
              </a:cxn>
              <a:cxn ang="0">
                <a:pos x="connsiteX1" y="connsiteY1"/>
              </a:cxn>
              <a:cxn ang="0">
                <a:pos x="connsiteX2" y="connsiteY2"/>
              </a:cxn>
            </a:cxnLst>
            <a:rect l="l" t="t" r="r" b="b"/>
            <a:pathLst>
              <a:path w="10000" h="506687">
                <a:moveTo>
                  <a:pt x="0" y="10000"/>
                </a:moveTo>
                <a:cubicBezTo>
                  <a:pt x="1987" y="1326668"/>
                  <a:pt x="4297" y="-504999"/>
                  <a:pt x="4928" y="480000"/>
                </a:cubicBezTo>
                <a:cubicBezTo>
                  <a:pt x="5515" y="-490001"/>
                  <a:pt x="7726" y="1180000"/>
                  <a:pt x="10000" y="0"/>
                </a:cubicBezTo>
              </a:path>
            </a:pathLst>
          </a:custGeom>
          <a:noFill/>
          <a:ln w="63500" cap="rnd">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TextBox 87"/>
          <p:cNvSpPr txBox="1"/>
          <p:nvPr/>
        </p:nvSpPr>
        <p:spPr>
          <a:xfrm>
            <a:off x="4723128" y="3839212"/>
            <a:ext cx="466794" cy="646331"/>
          </a:xfrm>
          <a:prstGeom prst="rect">
            <a:avLst/>
          </a:prstGeom>
          <a:noFill/>
        </p:spPr>
        <p:txBody>
          <a:bodyPr wrap="none" rtlCol="0">
            <a:spAutoFit/>
          </a:bodyPr>
          <a:lstStyle/>
          <a:p>
            <a:r>
              <a:rPr lang="en-NZ" sz="3600" b="1" dirty="0" smtClean="0">
                <a:solidFill>
                  <a:srgbClr val="0000FF"/>
                </a:solidFill>
                <a:latin typeface="Comic Sans MS" pitchFamily="66" charset="0"/>
              </a:rPr>
              <a:t>4</a:t>
            </a:r>
            <a:endParaRPr lang="en-NZ" sz="3600" b="1" dirty="0">
              <a:solidFill>
                <a:srgbClr val="0000FF"/>
              </a:solidFill>
              <a:latin typeface="Comic Sans MS" pitchFamily="66" charset="0"/>
            </a:endParaRPr>
          </a:p>
        </p:txBody>
      </p:sp>
      <p:sp>
        <p:nvSpPr>
          <p:cNvPr id="90" name="Right Arrow 89"/>
          <p:cNvSpPr/>
          <p:nvPr/>
        </p:nvSpPr>
        <p:spPr>
          <a:xfrm rot="10800000">
            <a:off x="8896438" y="4725144"/>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ounded Rectangle 91"/>
          <p:cNvSpPr/>
          <p:nvPr/>
        </p:nvSpPr>
        <p:spPr>
          <a:xfrm>
            <a:off x="7308304" y="-99392"/>
            <a:ext cx="2016224" cy="720080"/>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ing 1"/>
          <p:cNvSpPr/>
          <p:nvPr/>
        </p:nvSpPr>
        <p:spPr>
          <a:xfrm>
            <a:off x="8890483" y="314681"/>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183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700"/>
                            </p:stCondLst>
                            <p:childTnLst>
                              <p:par>
                                <p:cTn id="9" presetID="22" presetClass="entr" presetSubtype="1"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wipe(up)">
                                      <p:cBhvr>
                                        <p:cTn id="11" dur="500"/>
                                        <p:tgtEl>
                                          <p:spTgt spid="88"/>
                                        </p:tgtEl>
                                      </p:cBhvr>
                                    </p:animEffect>
                                  </p:childTnLst>
                                </p:cTn>
                              </p:par>
                            </p:childTnLst>
                          </p:cTn>
                        </p:par>
                        <p:par>
                          <p:cTn id="12" fill="hold">
                            <p:stCondLst>
                              <p:cond delay="1200"/>
                            </p:stCondLst>
                            <p:childTnLst>
                              <p:par>
                                <p:cTn id="13" presetID="1" presetClass="entr" presetSubtype="0" fill="hold" grpId="0" nodeType="after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fade">
                                      <p:cBhvr>
                                        <p:cTn id="19" dur="500"/>
                                        <p:tgtEl>
                                          <p:spTgt spid="90"/>
                                        </p:tgtEl>
                                      </p:cBhvr>
                                    </p:animEffect>
                                  </p:childTnLst>
                                </p:cTn>
                              </p:par>
                            </p:childTnLst>
                          </p:cTn>
                        </p:par>
                        <p:par>
                          <p:cTn id="20" fill="hold">
                            <p:stCondLst>
                              <p:cond delay="500"/>
                            </p:stCondLst>
                            <p:childTnLst>
                              <p:par>
                                <p:cTn id="21" presetID="42" presetClass="path" presetSubtype="0" fill="hold" grpId="1" nodeType="afterEffect">
                                  <p:stCondLst>
                                    <p:cond delay="100"/>
                                  </p:stCondLst>
                                  <p:childTnLst>
                                    <p:animMotion origin="layout" path="M 5.55556E-7 -3.7037E-7 L 0.00017 -0.01782 " pathEditMode="relative" rAng="0" ptsTypes="AA">
                                      <p:cBhvr>
                                        <p:cTn id="22" dur="200" fill="hold"/>
                                        <p:tgtEl>
                                          <p:spTgt spid="90"/>
                                        </p:tgtEl>
                                        <p:attrNameLst>
                                          <p:attrName>ppt_x</p:attrName>
                                          <p:attrName>ppt_y</p:attrName>
                                        </p:attrNameLst>
                                      </p:cBhvr>
                                      <p:rCtr x="0" y="-903"/>
                                    </p:animMotion>
                                  </p:childTnLst>
                                </p:cTn>
                              </p:par>
                            </p:childTnLst>
                          </p:cTn>
                        </p:par>
                        <p:par>
                          <p:cTn id="23" fill="hold">
                            <p:stCondLst>
                              <p:cond delay="800"/>
                            </p:stCondLst>
                            <p:childTnLst>
                              <p:par>
                                <p:cTn id="24" presetID="42" presetClass="path" presetSubtype="0" accel="50000" decel="50000" fill="hold" grpId="2" nodeType="afterEffect">
                                  <p:stCondLst>
                                    <p:cond delay="100"/>
                                  </p:stCondLst>
                                  <p:childTnLst>
                                    <p:animMotion origin="layout" path="M 0.00018 -0.01782 L 0.00018 -0.03333 " pathEditMode="relative" rAng="0" ptsTypes="AA">
                                      <p:cBhvr>
                                        <p:cTn id="25" dur="200" fill="hold"/>
                                        <p:tgtEl>
                                          <p:spTgt spid="90"/>
                                        </p:tgtEl>
                                        <p:attrNameLst>
                                          <p:attrName>ppt_x</p:attrName>
                                          <p:attrName>ppt_y</p:attrName>
                                        </p:attrNameLst>
                                      </p:cBhvr>
                                      <p:rCtr x="0" y="-787"/>
                                    </p:animMotion>
                                  </p:childTnLst>
                                </p:cTn>
                              </p:par>
                            </p:childTnLst>
                          </p:cTn>
                        </p:par>
                        <p:par>
                          <p:cTn id="26" fill="hold">
                            <p:stCondLst>
                              <p:cond delay="1100"/>
                            </p:stCondLst>
                            <p:childTnLst>
                              <p:par>
                                <p:cTn id="27" presetID="42" presetClass="path" presetSubtype="0" accel="50000" decel="50000" fill="hold" grpId="3" nodeType="afterEffect">
                                  <p:stCondLst>
                                    <p:cond delay="100"/>
                                  </p:stCondLst>
                                  <p:childTnLst>
                                    <p:animMotion origin="layout" path="M 0.00018 -0.03333 L 0.00018 -0.05 " pathEditMode="relative" rAng="0" ptsTypes="AA">
                                      <p:cBhvr>
                                        <p:cTn id="28" dur="200" fill="hold"/>
                                        <p:tgtEl>
                                          <p:spTgt spid="90"/>
                                        </p:tgtEl>
                                        <p:attrNameLst>
                                          <p:attrName>ppt_x</p:attrName>
                                          <p:attrName>ppt_y</p:attrName>
                                        </p:attrNameLst>
                                      </p:cBhvr>
                                      <p:rCtr x="0" y="-833"/>
                                    </p:animMotion>
                                  </p:childTnLst>
                                </p:cTn>
                              </p:par>
                            </p:childTnLst>
                          </p:cTn>
                        </p:par>
                        <p:par>
                          <p:cTn id="29" fill="hold">
                            <p:stCondLst>
                              <p:cond delay="1400"/>
                            </p:stCondLst>
                            <p:childTnLst>
                              <p:par>
                                <p:cTn id="30" presetID="42" presetClass="path" presetSubtype="0" accel="50000" decel="50000" fill="hold" grpId="4" nodeType="afterEffect">
                                  <p:stCondLst>
                                    <p:cond delay="100"/>
                                  </p:stCondLst>
                                  <p:childTnLst>
                                    <p:animMotion origin="layout" path="M 0.00018 -0.05 L -0.00017 -0.06505 " pathEditMode="relative" rAng="0" ptsTypes="AA">
                                      <p:cBhvr>
                                        <p:cTn id="31" dur="200" fill="hold"/>
                                        <p:tgtEl>
                                          <p:spTgt spid="90"/>
                                        </p:tgtEl>
                                        <p:attrNameLst>
                                          <p:attrName>ppt_x</p:attrName>
                                          <p:attrName>ppt_y</p:attrName>
                                        </p:attrNameLst>
                                      </p:cBhvr>
                                      <p:rCtr x="-17" y="-764"/>
                                    </p:animMotion>
                                  </p:childTnLst>
                                </p:cTn>
                              </p:par>
                            </p:childTnLst>
                          </p:cTn>
                        </p:par>
                        <p:par>
                          <p:cTn id="32" fill="hold">
                            <p:stCondLst>
                              <p:cond delay="1700"/>
                            </p:stCondLst>
                            <p:childTnLst>
                              <p:par>
                                <p:cTn id="33" presetID="1" presetClass="entr" presetSubtype="0" fill="hold" grpId="0" nodeType="afterEffect">
                                  <p:stCondLst>
                                    <p:cond delay="0"/>
                                  </p:stCondLst>
                                  <p:childTnLst>
                                    <p:set>
                                      <p:cBhvr>
                                        <p:cTn id="34" dur="1" fill="hold">
                                          <p:stCondLst>
                                            <p:cond delay="0"/>
                                          </p:stCondLst>
                                        </p:cTn>
                                        <p:tgtEl>
                                          <p:spTgt spid="77"/>
                                        </p:tgtEl>
                                        <p:attrNameLst>
                                          <p:attrName>style.visibility</p:attrName>
                                        </p:attrNameLst>
                                      </p:cBhvr>
                                      <p:to>
                                        <p:strVal val="visible"/>
                                      </p:to>
                                    </p:set>
                                  </p:childTnLst>
                                </p:cTn>
                              </p:par>
                            </p:childTnLst>
                          </p:cTn>
                        </p:par>
                        <p:par>
                          <p:cTn id="35" fill="hold">
                            <p:stCondLst>
                              <p:cond delay="1700"/>
                            </p:stCondLst>
                            <p:childTnLst>
                              <p:par>
                                <p:cTn id="36" presetID="22" presetClass="entr" presetSubtype="8"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Effect transition="in" filter="wipe(left)">
                                      <p:cBhvr>
                                        <p:cTn id="38" dur="500"/>
                                        <p:tgtEl>
                                          <p:spTgt spid="83"/>
                                        </p:tgtEl>
                                      </p:cBhvr>
                                    </p:animEffect>
                                  </p:childTnLst>
                                </p:cTn>
                              </p:par>
                            </p:childTnLst>
                          </p:cTn>
                        </p:par>
                        <p:par>
                          <p:cTn id="39" fill="hold">
                            <p:stCondLst>
                              <p:cond delay="2200"/>
                            </p:stCondLst>
                            <p:childTnLst>
                              <p:par>
                                <p:cTn id="40" presetID="1" presetClass="entr" presetSubtype="0" fill="hold" grpId="0" nodeType="afterEffect">
                                  <p:stCondLst>
                                    <p:cond delay="0"/>
                                  </p:stCondLst>
                                  <p:childTnLst>
                                    <p:set>
                                      <p:cBhvr>
                                        <p:cTn id="41" dur="1" fill="hold">
                                          <p:stCondLst>
                                            <p:cond delay="0"/>
                                          </p:stCondLst>
                                        </p:cTn>
                                        <p:tgtEl>
                                          <p:spTgt spid="1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84" grpId="0" animBg="1"/>
      <p:bldP spid="88" grpId="0"/>
      <p:bldP spid="90" grpId="0" animBg="1"/>
      <p:bldP spid="90" grpId="1" animBg="1"/>
      <p:bldP spid="90" grpId="2" animBg="1"/>
      <p:bldP spid="90" grpId="3" animBg="1"/>
      <p:bldP spid="90" grpId="4" animBg="1"/>
      <p:bldP spid="118" grpId="0" animBg="1"/>
      <p:bldP spid="120"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933" y="370021"/>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936" y="2254599"/>
            <a:ext cx="704491" cy="47299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1935" y="2831597"/>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1" y="1720454"/>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3796" y="1720454"/>
            <a:ext cx="704491" cy="472998"/>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3795" y="2256911"/>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53794" y="2831517"/>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67" y="596831"/>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1868" y="1715971"/>
            <a:ext cx="704491" cy="472998"/>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6224" y="2941096"/>
            <a:ext cx="704491" cy="47299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163" y="2792979"/>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4881" y="2781209"/>
            <a:ext cx="704491" cy="472998"/>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4395" y="2353329"/>
            <a:ext cx="704491" cy="470859"/>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395" y="1760091"/>
            <a:ext cx="704491" cy="470859"/>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4358" y="2305122"/>
            <a:ext cx="704491" cy="470859"/>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04359" y="1760446"/>
            <a:ext cx="704491" cy="472998"/>
          </a:xfrm>
          <a:prstGeom prst="rect">
            <a:avLst/>
          </a:prstGeom>
        </p:spPr>
      </p:pic>
      <p:sp>
        <p:nvSpPr>
          <p:cNvPr id="36" name="TextBox 35"/>
          <p:cNvSpPr txBox="1"/>
          <p:nvPr/>
        </p:nvSpPr>
        <p:spPr>
          <a:xfrm>
            <a:off x="0" y="5157192"/>
            <a:ext cx="7977883" cy="1277273"/>
          </a:xfrm>
          <a:prstGeom prst="rect">
            <a:avLst/>
          </a:prstGeom>
          <a:noFill/>
        </p:spPr>
        <p:txBody>
          <a:bodyPr wrap="square" rtlCol="0">
            <a:spAutoFit/>
          </a:bodyPr>
          <a:lstStyle/>
          <a:p>
            <a:pPr>
              <a:spcBef>
                <a:spcPts val="600"/>
              </a:spcBef>
            </a:pPr>
            <a:r>
              <a:rPr lang="en-NZ" dirty="0" smtClean="0">
                <a:solidFill>
                  <a:schemeClr val="bg1"/>
                </a:solidFill>
              </a:rPr>
              <a:t>Fourth, count how many tickets have passed the red line, but have not yet passed the blue line. In this case, there are three tickets.</a:t>
            </a:r>
          </a:p>
          <a:p>
            <a:pPr>
              <a:spcBef>
                <a:spcPts val="600"/>
              </a:spcBef>
            </a:pPr>
            <a:r>
              <a:rPr lang="en-NZ" dirty="0" smtClean="0">
                <a:solidFill>
                  <a:schemeClr val="bg1"/>
                </a:solidFill>
              </a:rPr>
              <a:t>So count three horizontal lines up from the blue line on the CFD, and track the data point in red.</a:t>
            </a:r>
          </a:p>
        </p:txBody>
      </p:sp>
      <p:cxnSp>
        <p:nvCxnSpPr>
          <p:cNvPr id="44" name="Straight Connector 43"/>
          <p:cNvCxnSpPr/>
          <p:nvPr/>
        </p:nvCxnSpPr>
        <p:spPr>
          <a:xfrm flipV="1">
            <a:off x="5420886" y="2447797"/>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5296674" y="2491098"/>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3519173" y="2356298"/>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3408373" y="2935694"/>
            <a:ext cx="154717" cy="540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39" name="Picture 3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56376" y="184091"/>
            <a:ext cx="4587038" cy="5936392"/>
          </a:xfrm>
          <a:prstGeom prst="rect">
            <a:avLst/>
          </a:prstGeom>
        </p:spPr>
      </p:pic>
      <p:sp>
        <p:nvSpPr>
          <p:cNvPr id="48" name="Oval 47"/>
          <p:cNvSpPr/>
          <p:nvPr/>
        </p:nvSpPr>
        <p:spPr>
          <a:xfrm>
            <a:off x="8556823" y="5025515"/>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0" name="Straight Arrow Connector 49"/>
          <p:cNvCxnSpPr/>
          <p:nvPr/>
        </p:nvCxnSpPr>
        <p:spPr>
          <a:xfrm flipV="1">
            <a:off x="8337426" y="5064919"/>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8549584" y="5022103"/>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4" name="Straight Arrow Connector 53"/>
          <p:cNvCxnSpPr/>
          <p:nvPr/>
        </p:nvCxnSpPr>
        <p:spPr>
          <a:xfrm flipV="1">
            <a:off x="8342189" y="5055394"/>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8560761" y="468545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2" name="Straight Arrow Connector 61"/>
          <p:cNvCxnSpPr/>
          <p:nvPr/>
        </p:nvCxnSpPr>
        <p:spPr>
          <a:xfrm flipV="1">
            <a:off x="8337426" y="4724401"/>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8546728" y="4234439"/>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7" name="Straight Arrow Connector 66"/>
          <p:cNvCxnSpPr/>
          <p:nvPr/>
        </p:nvCxnSpPr>
        <p:spPr>
          <a:xfrm flipV="1">
            <a:off x="8370051" y="4269942"/>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8551236" y="3562504"/>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2" name="Straight Arrow Connector 71"/>
          <p:cNvCxnSpPr/>
          <p:nvPr/>
        </p:nvCxnSpPr>
        <p:spPr>
          <a:xfrm flipV="1">
            <a:off x="8339807" y="3595688"/>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316943" y="3021961"/>
            <a:ext cx="422189" cy="7776"/>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75" name="TextBox 74"/>
          <p:cNvSpPr txBox="1"/>
          <p:nvPr/>
        </p:nvSpPr>
        <p:spPr>
          <a:xfrm>
            <a:off x="1352257" y="208932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1353135" y="263033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394835" y="208509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TextBox 79"/>
          <p:cNvSpPr txBox="1"/>
          <p:nvPr/>
        </p:nvSpPr>
        <p:spPr>
          <a:xfrm>
            <a:off x="392352" y="26764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1" name="TextBox 80"/>
          <p:cNvSpPr txBox="1"/>
          <p:nvPr/>
        </p:nvSpPr>
        <p:spPr>
          <a:xfrm>
            <a:off x="424809" y="327351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nvGrpSpPr>
          <p:cNvPr id="26" name="Group 25"/>
          <p:cNvGrpSpPr/>
          <p:nvPr/>
        </p:nvGrpSpPr>
        <p:grpSpPr>
          <a:xfrm>
            <a:off x="6084168" y="1715971"/>
            <a:ext cx="703071" cy="472045"/>
            <a:chOff x="5063117" y="1773171"/>
            <a:chExt cx="703071" cy="472045"/>
          </a:xfrm>
        </p:grpSpPr>
        <p:pic>
          <p:nvPicPr>
            <p:cNvPr id="13" name="Picture 1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063117" y="1773171"/>
              <a:ext cx="703071" cy="472045"/>
            </a:xfrm>
            <a:prstGeom prst="rect">
              <a:avLst/>
            </a:prstGeom>
          </p:spPr>
        </p:pic>
        <p:cxnSp>
          <p:nvCxnSpPr>
            <p:cNvPr id="45" name="Straight Connector 44"/>
            <p:cNvCxnSpPr/>
            <p:nvPr/>
          </p:nvCxnSpPr>
          <p:spPr>
            <a:xfrm>
              <a:off x="5314555" y="2054145"/>
              <a:ext cx="438545" cy="325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3" name="Straight Connector 102"/>
            <p:cNvCxnSpPr/>
            <p:nvPr/>
          </p:nvCxnSpPr>
          <p:spPr>
            <a:xfrm flipV="1">
              <a:off x="5305030" y="2095500"/>
              <a:ext cx="48020" cy="1508"/>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104" name="Straight Connector 103"/>
          <p:cNvCxnSpPr/>
          <p:nvPr/>
        </p:nvCxnSpPr>
        <p:spPr>
          <a:xfrm>
            <a:off x="5296674" y="2000200"/>
            <a:ext cx="165914" cy="5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5" name="Straight Connector 104"/>
          <p:cNvCxnSpPr/>
          <p:nvPr/>
        </p:nvCxnSpPr>
        <p:spPr>
          <a:xfrm>
            <a:off x="5301111" y="3068096"/>
            <a:ext cx="42733" cy="625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6" name="Straight Connector 105"/>
          <p:cNvCxnSpPr/>
          <p:nvPr/>
        </p:nvCxnSpPr>
        <p:spPr>
          <a:xfrm>
            <a:off x="4393408" y="1911857"/>
            <a:ext cx="271815" cy="1367"/>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7" name="Straight Connector 106"/>
          <p:cNvCxnSpPr/>
          <p:nvPr/>
        </p:nvCxnSpPr>
        <p:spPr>
          <a:xfrm>
            <a:off x="3402808" y="1913128"/>
            <a:ext cx="89692" cy="584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8" name="Straight Connector 107"/>
          <p:cNvCxnSpPr/>
          <p:nvPr/>
        </p:nvCxnSpPr>
        <p:spPr>
          <a:xfrm>
            <a:off x="1462978" y="186495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109" name="Oval 108"/>
          <p:cNvSpPr/>
          <p:nvPr/>
        </p:nvSpPr>
        <p:spPr>
          <a:xfrm>
            <a:off x="8788376" y="5019390"/>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0" name="Oval 109"/>
          <p:cNvSpPr/>
          <p:nvPr/>
        </p:nvSpPr>
        <p:spPr>
          <a:xfrm>
            <a:off x="8801996" y="4908585"/>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1" name="Straight Arrow Connector 110"/>
          <p:cNvCxnSpPr/>
          <p:nvPr/>
        </p:nvCxnSpPr>
        <p:spPr>
          <a:xfrm>
            <a:off x="8580120" y="5059680"/>
            <a:ext cx="251460" cy="0"/>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8575675" y="4953002"/>
            <a:ext cx="257175" cy="111123"/>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8796505" y="4456855"/>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0" name="Straight Arrow Connector 69"/>
          <p:cNvCxnSpPr/>
          <p:nvPr/>
        </p:nvCxnSpPr>
        <p:spPr>
          <a:xfrm flipV="1">
            <a:off x="8586788" y="4498181"/>
            <a:ext cx="245268" cy="228601"/>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83" name="Oval 82"/>
          <p:cNvSpPr/>
          <p:nvPr/>
        </p:nvSpPr>
        <p:spPr>
          <a:xfrm>
            <a:off x="8801996" y="4123521"/>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84" name="Straight Arrow Connector 83"/>
          <p:cNvCxnSpPr/>
          <p:nvPr/>
        </p:nvCxnSpPr>
        <p:spPr>
          <a:xfrm flipV="1">
            <a:off x="8586788" y="4164807"/>
            <a:ext cx="245268" cy="111918"/>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88" name="Freeform 87"/>
          <p:cNvSpPr/>
          <p:nvPr/>
        </p:nvSpPr>
        <p:spPr>
          <a:xfrm>
            <a:off x="2195736" y="3562504"/>
            <a:ext cx="1656185" cy="197900"/>
          </a:xfrm>
          <a:custGeom>
            <a:avLst/>
            <a:gdLst>
              <a:gd name="connsiteX0" fmla="*/ 0 w 9144000"/>
              <a:gd name="connsiteY0" fmla="*/ 9525 h 9525"/>
              <a:gd name="connsiteX1" fmla="*/ 4448175 w 9144000"/>
              <a:gd name="connsiteY1" fmla="*/ 9525 h 9525"/>
              <a:gd name="connsiteX2" fmla="*/ 9144000 w 9144000"/>
              <a:gd name="connsiteY2" fmla="*/ 0 h 9525"/>
              <a:gd name="connsiteX3" fmla="*/ 9144000 w 9144000"/>
              <a:gd name="connsiteY3" fmla="*/ 0 h 9525"/>
              <a:gd name="connsiteX0" fmla="*/ 0 w 10000"/>
              <a:gd name="connsiteY0" fmla="*/ 10000 h 10000"/>
              <a:gd name="connsiteX1" fmla="*/ 4865 w 10000"/>
              <a:gd name="connsiteY1" fmla="*/ 10000 h 10000"/>
              <a:gd name="connsiteX2" fmla="*/ 10000 w 10000"/>
              <a:gd name="connsiteY2" fmla="*/ 0 h 1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6808 h 573494"/>
              <a:gd name="connsiteX1" fmla="*/ 4928 w 10000"/>
              <a:gd name="connsiteY1" fmla="*/ 546808 h 573494"/>
              <a:gd name="connsiteX2" fmla="*/ 10000 w 10000"/>
              <a:gd name="connsiteY2" fmla="*/ 66808 h 573494"/>
              <a:gd name="connsiteX0" fmla="*/ 0 w 10000"/>
              <a:gd name="connsiteY0" fmla="*/ 10000 h 506687"/>
              <a:gd name="connsiteX1" fmla="*/ 4928 w 10000"/>
              <a:gd name="connsiteY1" fmla="*/ 480000 h 506687"/>
              <a:gd name="connsiteX2" fmla="*/ 10000 w 10000"/>
              <a:gd name="connsiteY2" fmla="*/ 0 h 506687"/>
            </a:gdLst>
            <a:ahLst/>
            <a:cxnLst>
              <a:cxn ang="0">
                <a:pos x="connsiteX0" y="connsiteY0"/>
              </a:cxn>
              <a:cxn ang="0">
                <a:pos x="connsiteX1" y="connsiteY1"/>
              </a:cxn>
              <a:cxn ang="0">
                <a:pos x="connsiteX2" y="connsiteY2"/>
              </a:cxn>
            </a:cxnLst>
            <a:rect l="l" t="t" r="r" b="b"/>
            <a:pathLst>
              <a:path w="10000" h="506687">
                <a:moveTo>
                  <a:pt x="0" y="10000"/>
                </a:moveTo>
                <a:cubicBezTo>
                  <a:pt x="1987" y="1326668"/>
                  <a:pt x="4297" y="-504999"/>
                  <a:pt x="4928" y="480000"/>
                </a:cubicBezTo>
                <a:cubicBezTo>
                  <a:pt x="5515" y="-490001"/>
                  <a:pt x="7726" y="1180000"/>
                  <a:pt x="10000" y="0"/>
                </a:cubicBezTo>
              </a:path>
            </a:pathLst>
          </a:custGeom>
          <a:noFill/>
          <a:ln w="63500" cap="rnd">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TextBox 89"/>
          <p:cNvSpPr txBox="1"/>
          <p:nvPr/>
        </p:nvSpPr>
        <p:spPr>
          <a:xfrm>
            <a:off x="2778913" y="3839212"/>
            <a:ext cx="466794" cy="646331"/>
          </a:xfrm>
          <a:prstGeom prst="rect">
            <a:avLst/>
          </a:prstGeom>
          <a:noFill/>
        </p:spPr>
        <p:txBody>
          <a:bodyPr wrap="none" rtlCol="0">
            <a:spAutoFit/>
          </a:bodyPr>
          <a:lstStyle/>
          <a:p>
            <a:r>
              <a:rPr lang="en-NZ" sz="3600" b="1" dirty="0" smtClean="0">
                <a:solidFill>
                  <a:srgbClr val="FF0000"/>
                </a:solidFill>
                <a:latin typeface="Comic Sans MS" pitchFamily="66" charset="0"/>
              </a:rPr>
              <a:t>3</a:t>
            </a:r>
            <a:endParaRPr lang="en-NZ" sz="3600" dirty="0">
              <a:solidFill>
                <a:srgbClr val="FF0000"/>
              </a:solidFill>
              <a:latin typeface="Comic Sans MS" pitchFamily="66" charset="0"/>
            </a:endParaRPr>
          </a:p>
        </p:txBody>
      </p:sp>
      <p:sp>
        <p:nvSpPr>
          <p:cNvPr id="92" name="Right Arrow 91"/>
          <p:cNvSpPr/>
          <p:nvPr/>
        </p:nvSpPr>
        <p:spPr>
          <a:xfrm rot="10800000">
            <a:off x="8896438" y="4277469"/>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ounded Rectangle 95"/>
          <p:cNvSpPr/>
          <p:nvPr/>
        </p:nvSpPr>
        <p:spPr>
          <a:xfrm>
            <a:off x="7308304" y="-99392"/>
            <a:ext cx="2016224" cy="720080"/>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4"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8"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0"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4"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Click 1"/>
          <p:cNvSpPr/>
          <p:nvPr/>
        </p:nvSpPr>
        <p:spPr>
          <a:xfrm>
            <a:off x="7839079"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ing 1"/>
          <p:cNvSpPr/>
          <p:nvPr/>
        </p:nvSpPr>
        <p:spPr>
          <a:xfrm>
            <a:off x="8890483" y="314681"/>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9325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500"/>
                                        <p:tgtEl>
                                          <p:spTgt spid="88"/>
                                        </p:tgtEl>
                                      </p:cBhvr>
                                    </p:animEffect>
                                  </p:childTnLst>
                                </p:cTn>
                              </p:par>
                            </p:childTnLst>
                          </p:cTn>
                        </p:par>
                        <p:par>
                          <p:cTn id="8" fill="hold">
                            <p:stCondLst>
                              <p:cond delay="700"/>
                            </p:stCondLst>
                            <p:childTnLst>
                              <p:par>
                                <p:cTn id="9" presetID="22" presetClass="entr" presetSubtype="1" fill="hold" grpId="0" nodeType="afterEffect">
                                  <p:stCondLst>
                                    <p:cond delay="0"/>
                                  </p:stCondLst>
                                  <p:childTnLst>
                                    <p:set>
                                      <p:cBhvr>
                                        <p:cTn id="10" dur="1" fill="hold">
                                          <p:stCondLst>
                                            <p:cond delay="0"/>
                                          </p:stCondLst>
                                        </p:cTn>
                                        <p:tgtEl>
                                          <p:spTgt spid="90"/>
                                        </p:tgtEl>
                                        <p:attrNameLst>
                                          <p:attrName>style.visibility</p:attrName>
                                        </p:attrNameLst>
                                      </p:cBhvr>
                                      <p:to>
                                        <p:strVal val="visible"/>
                                      </p:to>
                                    </p:set>
                                    <p:animEffect transition="in" filter="wipe(up)">
                                      <p:cBhvr>
                                        <p:cTn id="11" dur="500"/>
                                        <p:tgtEl>
                                          <p:spTgt spid="90"/>
                                        </p:tgtEl>
                                      </p:cBhvr>
                                    </p:animEffect>
                                  </p:childTnLst>
                                </p:cTn>
                              </p:par>
                            </p:childTnLst>
                          </p:cTn>
                        </p:par>
                        <p:par>
                          <p:cTn id="12" fill="hold">
                            <p:stCondLst>
                              <p:cond delay="1200"/>
                            </p:stCondLst>
                            <p:childTnLst>
                              <p:par>
                                <p:cTn id="13" presetID="1" presetClass="entr" presetSubtype="0" fill="hold" grpId="0" nodeType="afterEffect">
                                  <p:stCondLst>
                                    <p:cond delay="0"/>
                                  </p:stCondLst>
                                  <p:childTnLst>
                                    <p:set>
                                      <p:cBhvr>
                                        <p:cTn id="14" dur="1" fill="hold">
                                          <p:stCondLst>
                                            <p:cond delay="0"/>
                                          </p:stCondLst>
                                        </p:cTn>
                                        <p:tgtEl>
                                          <p:spTgt spid="1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2"/>
                                        </p:tgtEl>
                                        <p:attrNameLst>
                                          <p:attrName>style.visibility</p:attrName>
                                        </p:attrNameLst>
                                      </p:cBhvr>
                                      <p:to>
                                        <p:strVal val="visible"/>
                                      </p:to>
                                    </p:set>
                                    <p:animEffect transition="in" filter="fade">
                                      <p:cBhvr>
                                        <p:cTn id="19" dur="500"/>
                                        <p:tgtEl>
                                          <p:spTgt spid="92"/>
                                        </p:tgtEl>
                                      </p:cBhvr>
                                    </p:animEffect>
                                  </p:childTnLst>
                                </p:cTn>
                              </p:par>
                            </p:childTnLst>
                          </p:cTn>
                        </p:par>
                        <p:par>
                          <p:cTn id="20" fill="hold">
                            <p:stCondLst>
                              <p:cond delay="500"/>
                            </p:stCondLst>
                            <p:childTnLst>
                              <p:par>
                                <p:cTn id="21" presetID="42" presetClass="path" presetSubtype="0" fill="hold" grpId="1" nodeType="afterEffect">
                                  <p:stCondLst>
                                    <p:cond delay="100"/>
                                  </p:stCondLst>
                                  <p:childTnLst>
                                    <p:animMotion origin="layout" path="M 5.55556E-7 -3.7037E-7 L 0.00017 -0.01782 " pathEditMode="relative" rAng="0" ptsTypes="AA">
                                      <p:cBhvr>
                                        <p:cTn id="22" dur="200" fill="hold"/>
                                        <p:tgtEl>
                                          <p:spTgt spid="92"/>
                                        </p:tgtEl>
                                        <p:attrNameLst>
                                          <p:attrName>ppt_x</p:attrName>
                                          <p:attrName>ppt_y</p:attrName>
                                        </p:attrNameLst>
                                      </p:cBhvr>
                                      <p:rCtr x="0" y="-903"/>
                                    </p:animMotion>
                                  </p:childTnLst>
                                </p:cTn>
                              </p:par>
                            </p:childTnLst>
                          </p:cTn>
                        </p:par>
                        <p:par>
                          <p:cTn id="23" fill="hold">
                            <p:stCondLst>
                              <p:cond delay="800"/>
                            </p:stCondLst>
                            <p:childTnLst>
                              <p:par>
                                <p:cTn id="24" presetID="42" presetClass="path" presetSubtype="0" accel="50000" decel="50000" fill="hold" grpId="2" nodeType="afterEffect">
                                  <p:stCondLst>
                                    <p:cond delay="100"/>
                                  </p:stCondLst>
                                  <p:childTnLst>
                                    <p:animMotion origin="layout" path="M 0.00018 -0.01782 L 0.00018 -0.03333 " pathEditMode="relative" rAng="0" ptsTypes="AA">
                                      <p:cBhvr>
                                        <p:cTn id="25" dur="200" fill="hold"/>
                                        <p:tgtEl>
                                          <p:spTgt spid="92"/>
                                        </p:tgtEl>
                                        <p:attrNameLst>
                                          <p:attrName>ppt_x</p:attrName>
                                          <p:attrName>ppt_y</p:attrName>
                                        </p:attrNameLst>
                                      </p:cBhvr>
                                      <p:rCtr x="0" y="-787"/>
                                    </p:animMotion>
                                  </p:childTnLst>
                                </p:cTn>
                              </p:par>
                            </p:childTnLst>
                          </p:cTn>
                        </p:par>
                        <p:par>
                          <p:cTn id="26" fill="hold">
                            <p:stCondLst>
                              <p:cond delay="1100"/>
                            </p:stCondLst>
                            <p:childTnLst>
                              <p:par>
                                <p:cTn id="27" presetID="42" presetClass="path" presetSubtype="0" accel="50000" decel="50000" fill="hold" grpId="3" nodeType="afterEffect">
                                  <p:stCondLst>
                                    <p:cond delay="100"/>
                                  </p:stCondLst>
                                  <p:childTnLst>
                                    <p:animMotion origin="layout" path="M 0.00018 -0.03333 L 0.00018 -0.05 " pathEditMode="relative" rAng="0" ptsTypes="AA">
                                      <p:cBhvr>
                                        <p:cTn id="28" dur="200" fill="hold"/>
                                        <p:tgtEl>
                                          <p:spTgt spid="92"/>
                                        </p:tgtEl>
                                        <p:attrNameLst>
                                          <p:attrName>ppt_x</p:attrName>
                                          <p:attrName>ppt_y</p:attrName>
                                        </p:attrNameLst>
                                      </p:cBhvr>
                                      <p:rCtr x="0" y="-833"/>
                                    </p:animMotion>
                                  </p:childTnLst>
                                </p:cTn>
                              </p:par>
                            </p:childTnLst>
                          </p:cTn>
                        </p:par>
                        <p:par>
                          <p:cTn id="29" fill="hold">
                            <p:stCondLst>
                              <p:cond delay="1400"/>
                            </p:stCondLst>
                            <p:childTnLst>
                              <p:par>
                                <p:cTn id="30" presetID="1" presetClass="entr" presetSubtype="0" fill="hold" grpId="0" nodeType="afterEffect">
                                  <p:stCondLst>
                                    <p:cond delay="0"/>
                                  </p:stCondLst>
                                  <p:childTnLst>
                                    <p:set>
                                      <p:cBhvr>
                                        <p:cTn id="31" dur="1" fill="hold">
                                          <p:stCondLst>
                                            <p:cond delay="0"/>
                                          </p:stCondLst>
                                        </p:cTn>
                                        <p:tgtEl>
                                          <p:spTgt spid="83"/>
                                        </p:tgtEl>
                                        <p:attrNameLst>
                                          <p:attrName>style.visibility</p:attrName>
                                        </p:attrNameLst>
                                      </p:cBhvr>
                                      <p:to>
                                        <p:strVal val="visible"/>
                                      </p:to>
                                    </p:set>
                                  </p:childTnLst>
                                </p:cTn>
                              </p:par>
                            </p:childTnLst>
                          </p:cTn>
                        </p:par>
                        <p:par>
                          <p:cTn id="32" fill="hold">
                            <p:stCondLst>
                              <p:cond delay="1400"/>
                            </p:stCondLst>
                            <p:childTnLst>
                              <p:par>
                                <p:cTn id="33" presetID="22" presetClass="entr" presetSubtype="8" fill="hold"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ipe(left)">
                                      <p:cBhvr>
                                        <p:cTn id="35" dur="500"/>
                                        <p:tgtEl>
                                          <p:spTgt spid="84"/>
                                        </p:tgtEl>
                                      </p:cBhvr>
                                    </p:animEffect>
                                  </p:childTnLst>
                                </p:cTn>
                              </p:par>
                            </p:childTnLst>
                          </p:cTn>
                        </p:par>
                        <p:par>
                          <p:cTn id="36" fill="hold">
                            <p:stCondLst>
                              <p:cond delay="1900"/>
                            </p:stCondLst>
                            <p:childTnLst>
                              <p:par>
                                <p:cTn id="37" presetID="1" presetClass="entr" presetSubtype="0" fill="hold" grpId="0" nodeType="afterEffect">
                                  <p:stCondLst>
                                    <p:cond delay="0"/>
                                  </p:stCondLst>
                                  <p:childTnLst>
                                    <p:set>
                                      <p:cBhvr>
                                        <p:cTn id="38"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8" grpId="0" animBg="1"/>
      <p:bldP spid="90" grpId="0"/>
      <p:bldP spid="92" grpId="0" animBg="1"/>
      <p:bldP spid="92" grpId="1" animBg="1"/>
      <p:bldP spid="92" grpId="2" animBg="1"/>
      <p:bldP spid="92" grpId="3" animBg="1"/>
      <p:bldP spid="123" grpId="0" animBg="1"/>
      <p:bldP spid="12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933" y="370021"/>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936" y="2254599"/>
            <a:ext cx="704491" cy="47299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1935" y="2831597"/>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1" y="1720454"/>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3796" y="1720454"/>
            <a:ext cx="704491" cy="472998"/>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3795" y="2256911"/>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53794" y="2831517"/>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67" y="596831"/>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1868" y="1715971"/>
            <a:ext cx="704491" cy="472998"/>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6224" y="2941096"/>
            <a:ext cx="704491" cy="47299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163" y="2792979"/>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4881" y="2781209"/>
            <a:ext cx="704491" cy="472998"/>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4395" y="2353329"/>
            <a:ext cx="704491" cy="470859"/>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395" y="1760091"/>
            <a:ext cx="704491" cy="470859"/>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4358" y="2305122"/>
            <a:ext cx="704491" cy="470859"/>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04359" y="1760446"/>
            <a:ext cx="704491" cy="472998"/>
          </a:xfrm>
          <a:prstGeom prst="rect">
            <a:avLst/>
          </a:prstGeom>
        </p:spPr>
      </p:pic>
      <p:sp>
        <p:nvSpPr>
          <p:cNvPr id="36" name="TextBox 35"/>
          <p:cNvSpPr txBox="1"/>
          <p:nvPr/>
        </p:nvSpPr>
        <p:spPr>
          <a:xfrm>
            <a:off x="0" y="4941168"/>
            <a:ext cx="7977883" cy="1908215"/>
          </a:xfrm>
          <a:prstGeom prst="rect">
            <a:avLst/>
          </a:prstGeom>
          <a:noFill/>
        </p:spPr>
        <p:txBody>
          <a:bodyPr wrap="square" rtlCol="0">
            <a:spAutoFit/>
          </a:bodyPr>
          <a:lstStyle/>
          <a:p>
            <a:pPr>
              <a:spcBef>
                <a:spcPts val="600"/>
              </a:spcBef>
            </a:pPr>
            <a:r>
              <a:rPr lang="en-NZ" dirty="0" smtClean="0">
                <a:solidFill>
                  <a:schemeClr val="bg1"/>
                </a:solidFill>
              </a:rPr>
              <a:t>Finally, count how many tickets have passed the purple line, but have not yet passed the red line. In this case, there are five tickets.</a:t>
            </a:r>
          </a:p>
          <a:p>
            <a:pPr>
              <a:spcBef>
                <a:spcPts val="600"/>
              </a:spcBef>
            </a:pPr>
            <a:r>
              <a:rPr lang="en-NZ" dirty="0" smtClean="0">
                <a:solidFill>
                  <a:schemeClr val="bg1"/>
                </a:solidFill>
              </a:rPr>
              <a:t>So count five horizontal lines up from the red line on the CFD, and track the data point in purple.</a:t>
            </a:r>
          </a:p>
          <a:p>
            <a:pPr>
              <a:spcBef>
                <a:spcPts val="600"/>
              </a:spcBef>
            </a:pPr>
            <a:r>
              <a:rPr lang="en-NZ" dirty="0" smtClean="0">
                <a:solidFill>
                  <a:schemeClr val="bg1"/>
                </a:solidFill>
              </a:rPr>
              <a:t>Notice that the purple line is flat between days 9 and 10 on the chart. This correctly represents the fact that no new tickets were pulled onto the board in Day 10.</a:t>
            </a:r>
          </a:p>
        </p:txBody>
      </p:sp>
      <p:cxnSp>
        <p:nvCxnSpPr>
          <p:cNvPr id="44" name="Straight Connector 43"/>
          <p:cNvCxnSpPr/>
          <p:nvPr/>
        </p:nvCxnSpPr>
        <p:spPr>
          <a:xfrm flipV="1">
            <a:off x="5420886" y="2447797"/>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5296674" y="2491098"/>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3519173" y="2356298"/>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3408373" y="2935694"/>
            <a:ext cx="154717" cy="540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39" name="Picture 3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56376" y="184091"/>
            <a:ext cx="4587038" cy="5936392"/>
          </a:xfrm>
          <a:prstGeom prst="rect">
            <a:avLst/>
          </a:prstGeom>
        </p:spPr>
      </p:pic>
      <p:sp>
        <p:nvSpPr>
          <p:cNvPr id="48" name="Oval 47"/>
          <p:cNvSpPr/>
          <p:nvPr/>
        </p:nvSpPr>
        <p:spPr>
          <a:xfrm>
            <a:off x="8556823" y="5025515"/>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0" name="Straight Arrow Connector 49"/>
          <p:cNvCxnSpPr/>
          <p:nvPr/>
        </p:nvCxnSpPr>
        <p:spPr>
          <a:xfrm flipV="1">
            <a:off x="8337426" y="5064919"/>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2" name="Oval 51"/>
          <p:cNvSpPr/>
          <p:nvPr/>
        </p:nvSpPr>
        <p:spPr>
          <a:xfrm>
            <a:off x="8549584" y="5022103"/>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54" name="Straight Arrow Connector 53"/>
          <p:cNvCxnSpPr/>
          <p:nvPr/>
        </p:nvCxnSpPr>
        <p:spPr>
          <a:xfrm flipV="1">
            <a:off x="8342189" y="5055394"/>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1" name="Oval 60"/>
          <p:cNvSpPr/>
          <p:nvPr/>
        </p:nvSpPr>
        <p:spPr>
          <a:xfrm>
            <a:off x="8560761" y="468545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2" name="Straight Arrow Connector 61"/>
          <p:cNvCxnSpPr/>
          <p:nvPr/>
        </p:nvCxnSpPr>
        <p:spPr>
          <a:xfrm flipV="1">
            <a:off x="8337426" y="4724401"/>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66" name="Oval 65"/>
          <p:cNvSpPr/>
          <p:nvPr/>
        </p:nvSpPr>
        <p:spPr>
          <a:xfrm>
            <a:off x="8546728" y="4234439"/>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67" name="Straight Arrow Connector 66"/>
          <p:cNvCxnSpPr/>
          <p:nvPr/>
        </p:nvCxnSpPr>
        <p:spPr>
          <a:xfrm flipV="1">
            <a:off x="8370051" y="4269942"/>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8551236" y="3562504"/>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2" name="Straight Arrow Connector 71"/>
          <p:cNvCxnSpPr/>
          <p:nvPr/>
        </p:nvCxnSpPr>
        <p:spPr>
          <a:xfrm flipV="1">
            <a:off x="8339807" y="3595688"/>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V="1">
            <a:off x="5316943" y="3021961"/>
            <a:ext cx="422189" cy="7776"/>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75" name="TextBox 74"/>
          <p:cNvSpPr txBox="1"/>
          <p:nvPr/>
        </p:nvSpPr>
        <p:spPr>
          <a:xfrm>
            <a:off x="1352257" y="208932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1353135" y="263033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394835" y="208509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TextBox 79"/>
          <p:cNvSpPr txBox="1"/>
          <p:nvPr/>
        </p:nvSpPr>
        <p:spPr>
          <a:xfrm>
            <a:off x="392352" y="26764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1" name="TextBox 80"/>
          <p:cNvSpPr txBox="1"/>
          <p:nvPr/>
        </p:nvSpPr>
        <p:spPr>
          <a:xfrm>
            <a:off x="424809" y="327351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nvGrpSpPr>
          <p:cNvPr id="26" name="Group 25"/>
          <p:cNvGrpSpPr/>
          <p:nvPr/>
        </p:nvGrpSpPr>
        <p:grpSpPr>
          <a:xfrm>
            <a:off x="6084168" y="1715971"/>
            <a:ext cx="703071" cy="472045"/>
            <a:chOff x="5063117" y="1773171"/>
            <a:chExt cx="703071" cy="472045"/>
          </a:xfrm>
        </p:grpSpPr>
        <p:pic>
          <p:nvPicPr>
            <p:cNvPr id="13" name="Picture 1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063117" y="1773171"/>
              <a:ext cx="703071" cy="472045"/>
            </a:xfrm>
            <a:prstGeom prst="rect">
              <a:avLst/>
            </a:prstGeom>
          </p:spPr>
        </p:pic>
        <p:cxnSp>
          <p:nvCxnSpPr>
            <p:cNvPr id="45" name="Straight Connector 44"/>
            <p:cNvCxnSpPr/>
            <p:nvPr/>
          </p:nvCxnSpPr>
          <p:spPr>
            <a:xfrm>
              <a:off x="5314555" y="2054145"/>
              <a:ext cx="438545" cy="325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3" name="Straight Connector 102"/>
            <p:cNvCxnSpPr/>
            <p:nvPr/>
          </p:nvCxnSpPr>
          <p:spPr>
            <a:xfrm flipV="1">
              <a:off x="5305030" y="2095500"/>
              <a:ext cx="48020" cy="1508"/>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104" name="Straight Connector 103"/>
          <p:cNvCxnSpPr/>
          <p:nvPr/>
        </p:nvCxnSpPr>
        <p:spPr>
          <a:xfrm>
            <a:off x="5296674" y="2000200"/>
            <a:ext cx="165914" cy="5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5" name="Straight Connector 104"/>
          <p:cNvCxnSpPr/>
          <p:nvPr/>
        </p:nvCxnSpPr>
        <p:spPr>
          <a:xfrm>
            <a:off x="5301111" y="3068096"/>
            <a:ext cx="42733" cy="625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6" name="Straight Connector 105"/>
          <p:cNvCxnSpPr/>
          <p:nvPr/>
        </p:nvCxnSpPr>
        <p:spPr>
          <a:xfrm>
            <a:off x="4393408" y="1911857"/>
            <a:ext cx="271815" cy="1367"/>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7" name="Straight Connector 106"/>
          <p:cNvCxnSpPr/>
          <p:nvPr/>
        </p:nvCxnSpPr>
        <p:spPr>
          <a:xfrm>
            <a:off x="3402808" y="1913128"/>
            <a:ext cx="89692" cy="584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8" name="Straight Connector 107"/>
          <p:cNvCxnSpPr/>
          <p:nvPr/>
        </p:nvCxnSpPr>
        <p:spPr>
          <a:xfrm>
            <a:off x="1462978" y="186495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109" name="Oval 108"/>
          <p:cNvSpPr/>
          <p:nvPr/>
        </p:nvSpPr>
        <p:spPr>
          <a:xfrm>
            <a:off x="8788376" y="5019390"/>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0" name="Oval 109"/>
          <p:cNvSpPr/>
          <p:nvPr/>
        </p:nvSpPr>
        <p:spPr>
          <a:xfrm>
            <a:off x="8801996" y="4908585"/>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11" name="Straight Arrow Connector 110"/>
          <p:cNvCxnSpPr/>
          <p:nvPr/>
        </p:nvCxnSpPr>
        <p:spPr>
          <a:xfrm>
            <a:off x="8580120" y="5059680"/>
            <a:ext cx="251460" cy="0"/>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8575675" y="4953002"/>
            <a:ext cx="257175" cy="111123"/>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69" name="Oval 68"/>
          <p:cNvSpPr/>
          <p:nvPr/>
        </p:nvSpPr>
        <p:spPr>
          <a:xfrm>
            <a:off x="8796505" y="4456855"/>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70" name="Straight Arrow Connector 69"/>
          <p:cNvCxnSpPr/>
          <p:nvPr/>
        </p:nvCxnSpPr>
        <p:spPr>
          <a:xfrm flipV="1">
            <a:off x="8586788" y="4498181"/>
            <a:ext cx="245268" cy="228601"/>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77" name="Oval 76"/>
          <p:cNvSpPr/>
          <p:nvPr/>
        </p:nvSpPr>
        <p:spPr>
          <a:xfrm>
            <a:off x="8796846" y="4128802"/>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83" name="Straight Arrow Connector 82"/>
          <p:cNvCxnSpPr/>
          <p:nvPr/>
        </p:nvCxnSpPr>
        <p:spPr>
          <a:xfrm flipV="1">
            <a:off x="8585200" y="4165600"/>
            <a:ext cx="247650" cy="111125"/>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90" name="Oval 89"/>
          <p:cNvSpPr/>
          <p:nvPr/>
        </p:nvSpPr>
        <p:spPr>
          <a:xfrm>
            <a:off x="8797233" y="3564611"/>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92" name="Straight Arrow Connector 91"/>
          <p:cNvCxnSpPr/>
          <p:nvPr/>
        </p:nvCxnSpPr>
        <p:spPr>
          <a:xfrm>
            <a:off x="8605838" y="3595688"/>
            <a:ext cx="240505" cy="684"/>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sp>
        <p:nvSpPr>
          <p:cNvPr id="96" name="Right Arrow 95"/>
          <p:cNvSpPr/>
          <p:nvPr/>
        </p:nvSpPr>
        <p:spPr>
          <a:xfrm rot="10800000">
            <a:off x="8896438" y="3942396"/>
            <a:ext cx="692310" cy="432048"/>
          </a:xfrm>
          <a:prstGeom prst="rightArrow">
            <a:avLst/>
          </a:prstGeom>
          <a:solidFill>
            <a:srgbClr val="FFC000"/>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96"/>
          <p:cNvSpPr/>
          <p:nvPr/>
        </p:nvSpPr>
        <p:spPr>
          <a:xfrm>
            <a:off x="323528" y="3564611"/>
            <a:ext cx="1656185" cy="197900"/>
          </a:xfrm>
          <a:custGeom>
            <a:avLst/>
            <a:gdLst>
              <a:gd name="connsiteX0" fmla="*/ 0 w 9144000"/>
              <a:gd name="connsiteY0" fmla="*/ 9525 h 9525"/>
              <a:gd name="connsiteX1" fmla="*/ 4448175 w 9144000"/>
              <a:gd name="connsiteY1" fmla="*/ 9525 h 9525"/>
              <a:gd name="connsiteX2" fmla="*/ 9144000 w 9144000"/>
              <a:gd name="connsiteY2" fmla="*/ 0 h 9525"/>
              <a:gd name="connsiteX3" fmla="*/ 9144000 w 9144000"/>
              <a:gd name="connsiteY3" fmla="*/ 0 h 9525"/>
              <a:gd name="connsiteX0" fmla="*/ 0 w 10000"/>
              <a:gd name="connsiteY0" fmla="*/ 10000 h 10000"/>
              <a:gd name="connsiteX1" fmla="*/ 4865 w 10000"/>
              <a:gd name="connsiteY1" fmla="*/ 10000 h 10000"/>
              <a:gd name="connsiteX2" fmla="*/ 10000 w 10000"/>
              <a:gd name="connsiteY2" fmla="*/ 0 h 1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10000 h 480000"/>
              <a:gd name="connsiteX1" fmla="*/ 4928 w 10000"/>
              <a:gd name="connsiteY1" fmla="*/ 480000 h 480000"/>
              <a:gd name="connsiteX2" fmla="*/ 10000 w 10000"/>
              <a:gd name="connsiteY2" fmla="*/ 0 h 48000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9780 h 549780"/>
              <a:gd name="connsiteX1" fmla="*/ 4928 w 10000"/>
              <a:gd name="connsiteY1" fmla="*/ 549780 h 549780"/>
              <a:gd name="connsiteX2" fmla="*/ 10000 w 10000"/>
              <a:gd name="connsiteY2" fmla="*/ 69780 h 549780"/>
              <a:gd name="connsiteX0" fmla="*/ 0 w 10000"/>
              <a:gd name="connsiteY0" fmla="*/ 76808 h 573494"/>
              <a:gd name="connsiteX1" fmla="*/ 4928 w 10000"/>
              <a:gd name="connsiteY1" fmla="*/ 546808 h 573494"/>
              <a:gd name="connsiteX2" fmla="*/ 10000 w 10000"/>
              <a:gd name="connsiteY2" fmla="*/ 66808 h 573494"/>
              <a:gd name="connsiteX0" fmla="*/ 0 w 10000"/>
              <a:gd name="connsiteY0" fmla="*/ 10000 h 506687"/>
              <a:gd name="connsiteX1" fmla="*/ 4928 w 10000"/>
              <a:gd name="connsiteY1" fmla="*/ 480000 h 506687"/>
              <a:gd name="connsiteX2" fmla="*/ 10000 w 10000"/>
              <a:gd name="connsiteY2" fmla="*/ 0 h 506687"/>
            </a:gdLst>
            <a:ahLst/>
            <a:cxnLst>
              <a:cxn ang="0">
                <a:pos x="connsiteX0" y="connsiteY0"/>
              </a:cxn>
              <a:cxn ang="0">
                <a:pos x="connsiteX1" y="connsiteY1"/>
              </a:cxn>
              <a:cxn ang="0">
                <a:pos x="connsiteX2" y="connsiteY2"/>
              </a:cxn>
            </a:cxnLst>
            <a:rect l="l" t="t" r="r" b="b"/>
            <a:pathLst>
              <a:path w="10000" h="506687">
                <a:moveTo>
                  <a:pt x="0" y="10000"/>
                </a:moveTo>
                <a:cubicBezTo>
                  <a:pt x="1987" y="1326668"/>
                  <a:pt x="4297" y="-504999"/>
                  <a:pt x="4928" y="480000"/>
                </a:cubicBezTo>
                <a:cubicBezTo>
                  <a:pt x="5515" y="-490001"/>
                  <a:pt x="7726" y="1180000"/>
                  <a:pt x="10000" y="0"/>
                </a:cubicBezTo>
              </a:path>
            </a:pathLst>
          </a:custGeom>
          <a:noFill/>
          <a:ln w="63500" cap="rnd">
            <a:solidFill>
              <a:srgbClr val="99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p:cNvSpPr txBox="1"/>
          <p:nvPr/>
        </p:nvSpPr>
        <p:spPr>
          <a:xfrm>
            <a:off x="906705" y="3841319"/>
            <a:ext cx="466794" cy="646331"/>
          </a:xfrm>
          <a:prstGeom prst="rect">
            <a:avLst/>
          </a:prstGeom>
          <a:noFill/>
        </p:spPr>
        <p:txBody>
          <a:bodyPr wrap="none" rtlCol="0">
            <a:spAutoFit/>
          </a:bodyPr>
          <a:lstStyle/>
          <a:p>
            <a:r>
              <a:rPr lang="en-NZ" sz="3600" b="1" dirty="0" smtClean="0">
                <a:solidFill>
                  <a:srgbClr val="990099"/>
                </a:solidFill>
                <a:latin typeface="Comic Sans MS" pitchFamily="66" charset="0"/>
              </a:rPr>
              <a:t>5</a:t>
            </a:r>
            <a:endParaRPr lang="en-NZ" sz="3600" dirty="0">
              <a:solidFill>
                <a:srgbClr val="990099"/>
              </a:solidFill>
              <a:latin typeface="Comic Sans MS" pitchFamily="66" charset="0"/>
            </a:endParaRPr>
          </a:p>
        </p:txBody>
      </p:sp>
      <p:sp>
        <p:nvSpPr>
          <p:cNvPr id="112" name="Rounded Rectangle 111"/>
          <p:cNvSpPr/>
          <p:nvPr/>
        </p:nvSpPr>
        <p:spPr>
          <a:xfrm>
            <a:off x="7308304" y="-99392"/>
            <a:ext cx="2016224" cy="720080"/>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7"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3"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8" name="Click 1"/>
          <p:cNvSpPr/>
          <p:nvPr/>
        </p:nvSpPr>
        <p:spPr>
          <a:xfrm>
            <a:off x="7839079"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Click 1"/>
          <p:cNvSpPr/>
          <p:nvPr/>
        </p:nvSpPr>
        <p:spPr>
          <a:xfrm>
            <a:off x="8368477"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ing 1"/>
          <p:cNvSpPr/>
          <p:nvPr/>
        </p:nvSpPr>
        <p:spPr>
          <a:xfrm>
            <a:off x="8890483" y="314681"/>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8452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
                                  </p:stCondLst>
                                  <p:childTnLst>
                                    <p:set>
                                      <p:cBhvr>
                                        <p:cTn id="6" dur="1" fill="hold">
                                          <p:stCondLst>
                                            <p:cond delay="0"/>
                                          </p:stCondLst>
                                        </p:cTn>
                                        <p:tgtEl>
                                          <p:spTgt spid="97"/>
                                        </p:tgtEl>
                                        <p:attrNameLst>
                                          <p:attrName>style.visibility</p:attrName>
                                        </p:attrNameLst>
                                      </p:cBhvr>
                                      <p:to>
                                        <p:strVal val="visible"/>
                                      </p:to>
                                    </p:set>
                                    <p:animEffect transition="in" filter="wipe(left)">
                                      <p:cBhvr>
                                        <p:cTn id="7" dur="500"/>
                                        <p:tgtEl>
                                          <p:spTgt spid="97"/>
                                        </p:tgtEl>
                                      </p:cBhvr>
                                    </p:animEffect>
                                  </p:childTnLst>
                                </p:cTn>
                              </p:par>
                            </p:childTnLst>
                          </p:cTn>
                        </p:par>
                        <p:par>
                          <p:cTn id="8" fill="hold">
                            <p:stCondLst>
                              <p:cond delay="700"/>
                            </p:stCondLst>
                            <p:childTnLst>
                              <p:par>
                                <p:cTn id="9" presetID="22" presetClass="entr" presetSubtype="1" fill="hold" grpId="0" nodeType="afterEffect">
                                  <p:stCondLst>
                                    <p:cond delay="0"/>
                                  </p:stCondLst>
                                  <p:childTnLst>
                                    <p:set>
                                      <p:cBhvr>
                                        <p:cTn id="10" dur="1" fill="hold">
                                          <p:stCondLst>
                                            <p:cond delay="0"/>
                                          </p:stCondLst>
                                        </p:cTn>
                                        <p:tgtEl>
                                          <p:spTgt spid="98"/>
                                        </p:tgtEl>
                                        <p:attrNameLst>
                                          <p:attrName>style.visibility</p:attrName>
                                        </p:attrNameLst>
                                      </p:cBhvr>
                                      <p:to>
                                        <p:strVal val="visible"/>
                                      </p:to>
                                    </p:set>
                                    <p:animEffect transition="in" filter="wipe(up)">
                                      <p:cBhvr>
                                        <p:cTn id="11" dur="500"/>
                                        <p:tgtEl>
                                          <p:spTgt spid="98"/>
                                        </p:tgtEl>
                                      </p:cBhvr>
                                    </p:animEffect>
                                  </p:childTnLst>
                                </p:cTn>
                              </p:par>
                            </p:childTnLst>
                          </p:cTn>
                        </p:par>
                        <p:par>
                          <p:cTn id="12" fill="hold">
                            <p:stCondLst>
                              <p:cond delay="1200"/>
                            </p:stCondLst>
                            <p:childTnLst>
                              <p:par>
                                <p:cTn id="13" presetID="1" presetClass="entr" presetSubtype="0" fill="hold" grpId="0" nodeType="afterEffect">
                                  <p:stCondLst>
                                    <p:cond delay="0"/>
                                  </p:stCondLst>
                                  <p:childTnLst>
                                    <p:set>
                                      <p:cBhvr>
                                        <p:cTn id="14" dur="1" fill="hold">
                                          <p:stCondLst>
                                            <p:cond delay="0"/>
                                          </p:stCondLst>
                                        </p:cTn>
                                        <p:tgtEl>
                                          <p:spTgt spid="1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6"/>
                                        </p:tgtEl>
                                        <p:attrNameLst>
                                          <p:attrName>style.visibility</p:attrName>
                                        </p:attrNameLst>
                                      </p:cBhvr>
                                      <p:to>
                                        <p:strVal val="visible"/>
                                      </p:to>
                                    </p:set>
                                    <p:animEffect transition="in" filter="fade">
                                      <p:cBhvr>
                                        <p:cTn id="19" dur="500"/>
                                        <p:tgtEl>
                                          <p:spTgt spid="96"/>
                                        </p:tgtEl>
                                      </p:cBhvr>
                                    </p:animEffect>
                                  </p:childTnLst>
                                </p:cTn>
                              </p:par>
                            </p:childTnLst>
                          </p:cTn>
                        </p:par>
                        <p:par>
                          <p:cTn id="20" fill="hold">
                            <p:stCondLst>
                              <p:cond delay="500"/>
                            </p:stCondLst>
                            <p:childTnLst>
                              <p:par>
                                <p:cTn id="21" presetID="42" presetClass="path" presetSubtype="0" fill="hold" grpId="1" nodeType="afterEffect">
                                  <p:stCondLst>
                                    <p:cond delay="100"/>
                                  </p:stCondLst>
                                  <p:childTnLst>
                                    <p:animMotion origin="layout" path="M 5.55556E-7 -3.7037E-7 L 0.00017 -0.01782 " pathEditMode="relative" rAng="0" ptsTypes="AA">
                                      <p:cBhvr>
                                        <p:cTn id="22" dur="200" fill="hold"/>
                                        <p:tgtEl>
                                          <p:spTgt spid="96"/>
                                        </p:tgtEl>
                                        <p:attrNameLst>
                                          <p:attrName>ppt_x</p:attrName>
                                          <p:attrName>ppt_y</p:attrName>
                                        </p:attrNameLst>
                                      </p:cBhvr>
                                      <p:rCtr x="0" y="-903"/>
                                    </p:animMotion>
                                  </p:childTnLst>
                                </p:cTn>
                              </p:par>
                            </p:childTnLst>
                          </p:cTn>
                        </p:par>
                        <p:par>
                          <p:cTn id="23" fill="hold">
                            <p:stCondLst>
                              <p:cond delay="800"/>
                            </p:stCondLst>
                            <p:childTnLst>
                              <p:par>
                                <p:cTn id="24" presetID="42" presetClass="path" presetSubtype="0" accel="50000" decel="50000" fill="hold" grpId="2" nodeType="afterEffect">
                                  <p:stCondLst>
                                    <p:cond delay="100"/>
                                  </p:stCondLst>
                                  <p:childTnLst>
                                    <p:animMotion origin="layout" path="M 0.00018 -0.01782 L 0.00018 -0.03333 " pathEditMode="relative" rAng="0" ptsTypes="AA">
                                      <p:cBhvr>
                                        <p:cTn id="25" dur="200" fill="hold"/>
                                        <p:tgtEl>
                                          <p:spTgt spid="96"/>
                                        </p:tgtEl>
                                        <p:attrNameLst>
                                          <p:attrName>ppt_x</p:attrName>
                                          <p:attrName>ppt_y</p:attrName>
                                        </p:attrNameLst>
                                      </p:cBhvr>
                                      <p:rCtr x="0" y="-787"/>
                                    </p:animMotion>
                                  </p:childTnLst>
                                </p:cTn>
                              </p:par>
                            </p:childTnLst>
                          </p:cTn>
                        </p:par>
                        <p:par>
                          <p:cTn id="26" fill="hold">
                            <p:stCondLst>
                              <p:cond delay="1100"/>
                            </p:stCondLst>
                            <p:childTnLst>
                              <p:par>
                                <p:cTn id="27" presetID="42" presetClass="path" presetSubtype="0" accel="50000" decel="50000" fill="hold" grpId="3" nodeType="afterEffect">
                                  <p:stCondLst>
                                    <p:cond delay="100"/>
                                  </p:stCondLst>
                                  <p:childTnLst>
                                    <p:animMotion origin="layout" path="M 0.00018 -0.03333 L 0.00018 -0.05 " pathEditMode="relative" rAng="0" ptsTypes="AA">
                                      <p:cBhvr>
                                        <p:cTn id="28" dur="200" fill="hold"/>
                                        <p:tgtEl>
                                          <p:spTgt spid="96"/>
                                        </p:tgtEl>
                                        <p:attrNameLst>
                                          <p:attrName>ppt_x</p:attrName>
                                          <p:attrName>ppt_y</p:attrName>
                                        </p:attrNameLst>
                                      </p:cBhvr>
                                      <p:rCtr x="0" y="-833"/>
                                    </p:animMotion>
                                  </p:childTnLst>
                                </p:cTn>
                              </p:par>
                            </p:childTnLst>
                          </p:cTn>
                        </p:par>
                        <p:par>
                          <p:cTn id="29" fill="hold">
                            <p:stCondLst>
                              <p:cond delay="1400"/>
                            </p:stCondLst>
                            <p:childTnLst>
                              <p:par>
                                <p:cTn id="30" presetID="42" presetClass="path" presetSubtype="0" accel="50000" decel="50000" fill="hold" grpId="4" nodeType="afterEffect">
                                  <p:stCondLst>
                                    <p:cond delay="100"/>
                                  </p:stCondLst>
                                  <p:childTnLst>
                                    <p:animMotion origin="layout" path="M 0.00018 -0.05 L -0.00017 -0.06505 " pathEditMode="relative" rAng="0" ptsTypes="AA">
                                      <p:cBhvr>
                                        <p:cTn id="31" dur="200" fill="hold"/>
                                        <p:tgtEl>
                                          <p:spTgt spid="96"/>
                                        </p:tgtEl>
                                        <p:attrNameLst>
                                          <p:attrName>ppt_x</p:attrName>
                                          <p:attrName>ppt_y</p:attrName>
                                        </p:attrNameLst>
                                      </p:cBhvr>
                                      <p:rCtr x="-17" y="-764"/>
                                    </p:animMotion>
                                  </p:childTnLst>
                                </p:cTn>
                              </p:par>
                            </p:childTnLst>
                          </p:cTn>
                        </p:par>
                        <p:par>
                          <p:cTn id="32" fill="hold">
                            <p:stCondLst>
                              <p:cond delay="1700"/>
                            </p:stCondLst>
                            <p:childTnLst>
                              <p:par>
                                <p:cTn id="33" presetID="42" presetClass="path" presetSubtype="0" accel="50000" decel="50000" fill="hold" grpId="5" nodeType="afterEffect">
                                  <p:stCondLst>
                                    <p:cond delay="100"/>
                                  </p:stCondLst>
                                  <p:childTnLst>
                                    <p:animMotion origin="layout" path="M -0.00017 -0.06505 L -0.00052 -0.08194 " pathEditMode="relative" rAng="0" ptsTypes="AA">
                                      <p:cBhvr>
                                        <p:cTn id="34" dur="200" fill="hold"/>
                                        <p:tgtEl>
                                          <p:spTgt spid="96"/>
                                        </p:tgtEl>
                                        <p:attrNameLst>
                                          <p:attrName>ppt_x</p:attrName>
                                          <p:attrName>ppt_y</p:attrName>
                                        </p:attrNameLst>
                                      </p:cBhvr>
                                      <p:rCtr x="-17" y="-856"/>
                                    </p:animMotion>
                                  </p:childTnLst>
                                </p:cTn>
                              </p:par>
                            </p:childTnLst>
                          </p:cTn>
                        </p:par>
                        <p:par>
                          <p:cTn id="35" fill="hold">
                            <p:stCondLst>
                              <p:cond delay="2000"/>
                            </p:stCondLst>
                            <p:childTnLst>
                              <p:par>
                                <p:cTn id="36" presetID="1" presetClass="entr" presetSubtype="0" fill="hold" grpId="0" nodeType="afterEffect">
                                  <p:stCondLst>
                                    <p:cond delay="0"/>
                                  </p:stCondLst>
                                  <p:childTnLst>
                                    <p:set>
                                      <p:cBhvr>
                                        <p:cTn id="37" dur="1" fill="hold">
                                          <p:stCondLst>
                                            <p:cond delay="0"/>
                                          </p:stCondLst>
                                        </p:cTn>
                                        <p:tgtEl>
                                          <p:spTgt spid="90"/>
                                        </p:tgtEl>
                                        <p:attrNameLst>
                                          <p:attrName>style.visibility</p:attrName>
                                        </p:attrNameLst>
                                      </p:cBhvr>
                                      <p:to>
                                        <p:strVal val="visible"/>
                                      </p:to>
                                    </p:set>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92"/>
                                        </p:tgtEl>
                                        <p:attrNameLst>
                                          <p:attrName>style.visibility</p:attrName>
                                        </p:attrNameLst>
                                      </p:cBhvr>
                                      <p:to>
                                        <p:strVal val="visible"/>
                                      </p:to>
                                    </p:set>
                                    <p:animEffect transition="in" filter="wipe(left)">
                                      <p:cBhvr>
                                        <p:cTn id="41" dur="500"/>
                                        <p:tgtEl>
                                          <p:spTgt spid="92"/>
                                        </p:tgtEl>
                                      </p:cBhvr>
                                    </p:animEffect>
                                  </p:childTnLst>
                                </p:cTn>
                              </p:par>
                            </p:childTnLst>
                          </p:cTn>
                        </p:par>
                        <p:par>
                          <p:cTn id="42" fill="hold">
                            <p:stCondLst>
                              <p:cond delay="2500"/>
                            </p:stCondLst>
                            <p:childTnLst>
                              <p:par>
                                <p:cTn id="43" presetID="1" presetClass="entr" presetSubtype="0" fill="hold" grpId="0" nodeType="afterEffect">
                                  <p:stCondLst>
                                    <p:cond delay="0"/>
                                  </p:stCondLst>
                                  <p:childTnLst>
                                    <p:set>
                                      <p:cBhvr>
                                        <p:cTn id="44"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6" grpId="0" animBg="1"/>
      <p:bldP spid="96" grpId="1" animBg="1"/>
      <p:bldP spid="96" grpId="2" animBg="1"/>
      <p:bldP spid="96" grpId="3" animBg="1"/>
      <p:bldP spid="96" grpId="4" animBg="1"/>
      <p:bldP spid="96" grpId="5" animBg="1"/>
      <p:bldP spid="97" grpId="0" animBg="1"/>
      <p:bldP spid="98" grpId="0"/>
      <p:bldP spid="130" grpId="0" animBg="1"/>
      <p:bldP spid="13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933" y="370021"/>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936" y="2254599"/>
            <a:ext cx="704491" cy="47299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1935" y="2831597"/>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1" y="1720454"/>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3796" y="1720454"/>
            <a:ext cx="704491" cy="472998"/>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3795" y="2256911"/>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53794" y="2831517"/>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67" y="596831"/>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1868" y="1715971"/>
            <a:ext cx="704491" cy="472998"/>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6224" y="2941096"/>
            <a:ext cx="704491" cy="47299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163" y="2792979"/>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4881" y="2781209"/>
            <a:ext cx="704491" cy="472998"/>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4395" y="2353329"/>
            <a:ext cx="704491" cy="470859"/>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395" y="1760091"/>
            <a:ext cx="704491" cy="470859"/>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4358" y="2305122"/>
            <a:ext cx="704491" cy="470859"/>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04359" y="1760446"/>
            <a:ext cx="704491" cy="472998"/>
          </a:xfrm>
          <a:prstGeom prst="rect">
            <a:avLst/>
          </a:prstGeom>
        </p:spPr>
      </p:pic>
      <p:sp>
        <p:nvSpPr>
          <p:cNvPr id="36" name="TextBox 35"/>
          <p:cNvSpPr txBox="1"/>
          <p:nvPr/>
        </p:nvSpPr>
        <p:spPr>
          <a:xfrm>
            <a:off x="0" y="5017819"/>
            <a:ext cx="8100391" cy="1723549"/>
          </a:xfrm>
          <a:prstGeom prst="rect">
            <a:avLst/>
          </a:prstGeom>
          <a:noFill/>
        </p:spPr>
        <p:txBody>
          <a:bodyPr wrap="square" rtlCol="0">
            <a:spAutoFit/>
          </a:bodyPr>
          <a:lstStyle/>
          <a:p>
            <a:pPr>
              <a:spcBef>
                <a:spcPts val="600"/>
              </a:spcBef>
            </a:pPr>
            <a:r>
              <a:rPr lang="en-NZ" sz="1600" dirty="0" smtClean="0">
                <a:solidFill>
                  <a:schemeClr val="bg1"/>
                </a:solidFill>
              </a:rPr>
              <a:t>What do the </a:t>
            </a:r>
            <a:r>
              <a:rPr lang="en-NZ" sz="1600" dirty="0" err="1" smtClean="0">
                <a:solidFill>
                  <a:schemeClr val="bg1"/>
                </a:solidFill>
              </a:rPr>
              <a:t>colored</a:t>
            </a:r>
            <a:r>
              <a:rPr lang="en-NZ" sz="1600" dirty="0" smtClean="0">
                <a:solidFill>
                  <a:schemeClr val="bg1"/>
                </a:solidFill>
              </a:rPr>
              <a:t> lines on the board and on the CFD represent?</a:t>
            </a:r>
          </a:p>
          <a:p>
            <a:pPr>
              <a:spcBef>
                <a:spcPts val="600"/>
              </a:spcBef>
            </a:pPr>
            <a:r>
              <a:rPr lang="en-NZ" sz="1600" dirty="0" smtClean="0">
                <a:solidFill>
                  <a:schemeClr val="bg1"/>
                </a:solidFill>
              </a:rPr>
              <a:t>All tickets that have passed the black line on the board have been deployed. The cumulative number of these tickets is tracked in black every day on the CFD.</a:t>
            </a:r>
          </a:p>
          <a:p>
            <a:pPr>
              <a:spcBef>
                <a:spcPts val="600"/>
              </a:spcBef>
            </a:pPr>
            <a:r>
              <a:rPr lang="en-NZ" sz="1600" dirty="0" smtClean="0">
                <a:solidFill>
                  <a:schemeClr val="bg1"/>
                </a:solidFill>
              </a:rPr>
              <a:t>All tickets that have passed the green line have finished Testing. All tickets that have passed the blue line have finished Development. All tickets that have passed the red line have finished Analysis. All tickets that have passed the purple line have been pulled onto the board.</a:t>
            </a:r>
          </a:p>
        </p:txBody>
      </p:sp>
      <p:cxnSp>
        <p:nvCxnSpPr>
          <p:cNvPr id="44" name="Straight Connector 43"/>
          <p:cNvCxnSpPr/>
          <p:nvPr/>
        </p:nvCxnSpPr>
        <p:spPr>
          <a:xfrm flipV="1">
            <a:off x="5420886" y="2447797"/>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5296674" y="2491098"/>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3519173" y="2356298"/>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3408373" y="2935694"/>
            <a:ext cx="154717" cy="540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39" name="Picture 3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56376" y="184091"/>
            <a:ext cx="4587038" cy="5936392"/>
          </a:xfrm>
          <a:prstGeom prst="rect">
            <a:avLst/>
          </a:prstGeom>
        </p:spPr>
      </p:pic>
      <p:cxnSp>
        <p:nvCxnSpPr>
          <p:cNvPr id="58" name="Straight Connector 57"/>
          <p:cNvCxnSpPr/>
          <p:nvPr/>
        </p:nvCxnSpPr>
        <p:spPr>
          <a:xfrm flipV="1">
            <a:off x="5316943" y="3021961"/>
            <a:ext cx="422189" cy="7776"/>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75" name="TextBox 74"/>
          <p:cNvSpPr txBox="1"/>
          <p:nvPr/>
        </p:nvSpPr>
        <p:spPr>
          <a:xfrm>
            <a:off x="1352257" y="208932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1353135" y="263033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394835" y="208509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TextBox 79"/>
          <p:cNvSpPr txBox="1"/>
          <p:nvPr/>
        </p:nvSpPr>
        <p:spPr>
          <a:xfrm>
            <a:off x="392352" y="26764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1" name="TextBox 80"/>
          <p:cNvSpPr txBox="1"/>
          <p:nvPr/>
        </p:nvSpPr>
        <p:spPr>
          <a:xfrm>
            <a:off x="424809" y="327351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nvGrpSpPr>
          <p:cNvPr id="26" name="Group 25"/>
          <p:cNvGrpSpPr/>
          <p:nvPr/>
        </p:nvGrpSpPr>
        <p:grpSpPr>
          <a:xfrm>
            <a:off x="6084168" y="1715971"/>
            <a:ext cx="703071" cy="472045"/>
            <a:chOff x="5063117" y="1773171"/>
            <a:chExt cx="703071" cy="472045"/>
          </a:xfrm>
        </p:grpSpPr>
        <p:pic>
          <p:nvPicPr>
            <p:cNvPr id="13" name="Picture 1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063117" y="1773171"/>
              <a:ext cx="703071" cy="472045"/>
            </a:xfrm>
            <a:prstGeom prst="rect">
              <a:avLst/>
            </a:prstGeom>
          </p:spPr>
        </p:pic>
        <p:cxnSp>
          <p:nvCxnSpPr>
            <p:cNvPr id="45" name="Straight Connector 44"/>
            <p:cNvCxnSpPr/>
            <p:nvPr/>
          </p:nvCxnSpPr>
          <p:spPr>
            <a:xfrm>
              <a:off x="5314555" y="2054145"/>
              <a:ext cx="438545" cy="325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3" name="Straight Connector 102"/>
            <p:cNvCxnSpPr/>
            <p:nvPr/>
          </p:nvCxnSpPr>
          <p:spPr>
            <a:xfrm flipV="1">
              <a:off x="5305030" y="2095500"/>
              <a:ext cx="48020" cy="1508"/>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104" name="Straight Connector 103"/>
          <p:cNvCxnSpPr/>
          <p:nvPr/>
        </p:nvCxnSpPr>
        <p:spPr>
          <a:xfrm>
            <a:off x="5296674" y="2000200"/>
            <a:ext cx="165914" cy="5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5" name="Straight Connector 104"/>
          <p:cNvCxnSpPr/>
          <p:nvPr/>
        </p:nvCxnSpPr>
        <p:spPr>
          <a:xfrm>
            <a:off x="5301111" y="3068096"/>
            <a:ext cx="42733" cy="625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6" name="Straight Connector 105"/>
          <p:cNvCxnSpPr/>
          <p:nvPr/>
        </p:nvCxnSpPr>
        <p:spPr>
          <a:xfrm>
            <a:off x="4393408" y="1911857"/>
            <a:ext cx="271815" cy="1367"/>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7" name="Straight Connector 106"/>
          <p:cNvCxnSpPr/>
          <p:nvPr/>
        </p:nvCxnSpPr>
        <p:spPr>
          <a:xfrm>
            <a:off x="3402808" y="1913128"/>
            <a:ext cx="89692" cy="584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8" name="Straight Connector 107"/>
          <p:cNvCxnSpPr/>
          <p:nvPr/>
        </p:nvCxnSpPr>
        <p:spPr>
          <a:xfrm>
            <a:off x="1462978" y="186495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134" name="Oval 133"/>
          <p:cNvSpPr/>
          <p:nvPr/>
        </p:nvSpPr>
        <p:spPr>
          <a:xfrm>
            <a:off x="8556823" y="5025515"/>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35" name="Straight Arrow Connector 134"/>
          <p:cNvCxnSpPr/>
          <p:nvPr/>
        </p:nvCxnSpPr>
        <p:spPr>
          <a:xfrm flipV="1">
            <a:off x="8337426" y="5064919"/>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6" name="Oval 135"/>
          <p:cNvSpPr/>
          <p:nvPr/>
        </p:nvSpPr>
        <p:spPr>
          <a:xfrm>
            <a:off x="8549584" y="5022103"/>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37" name="Straight Arrow Connector 136"/>
          <p:cNvCxnSpPr/>
          <p:nvPr/>
        </p:nvCxnSpPr>
        <p:spPr>
          <a:xfrm flipV="1">
            <a:off x="8342189" y="5055394"/>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138" name="Oval 137"/>
          <p:cNvSpPr/>
          <p:nvPr/>
        </p:nvSpPr>
        <p:spPr>
          <a:xfrm>
            <a:off x="8560761" y="468545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39" name="Straight Arrow Connector 138"/>
          <p:cNvCxnSpPr/>
          <p:nvPr/>
        </p:nvCxnSpPr>
        <p:spPr>
          <a:xfrm flipV="1">
            <a:off x="8337426" y="4724401"/>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140" name="Oval 139"/>
          <p:cNvSpPr/>
          <p:nvPr/>
        </p:nvSpPr>
        <p:spPr>
          <a:xfrm>
            <a:off x="8546728" y="4234439"/>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41" name="Straight Arrow Connector 140"/>
          <p:cNvCxnSpPr/>
          <p:nvPr/>
        </p:nvCxnSpPr>
        <p:spPr>
          <a:xfrm flipV="1">
            <a:off x="8370051" y="4269942"/>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42" name="Oval 141"/>
          <p:cNvSpPr/>
          <p:nvPr/>
        </p:nvSpPr>
        <p:spPr>
          <a:xfrm>
            <a:off x="8551236" y="3562504"/>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43" name="Straight Arrow Connector 142"/>
          <p:cNvCxnSpPr/>
          <p:nvPr/>
        </p:nvCxnSpPr>
        <p:spPr>
          <a:xfrm flipV="1">
            <a:off x="8339807" y="3595688"/>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sp>
        <p:nvSpPr>
          <p:cNvPr id="144" name="Oval 143"/>
          <p:cNvSpPr/>
          <p:nvPr/>
        </p:nvSpPr>
        <p:spPr>
          <a:xfrm>
            <a:off x="8788376" y="5019390"/>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45" name="Oval 144"/>
          <p:cNvSpPr/>
          <p:nvPr/>
        </p:nvSpPr>
        <p:spPr>
          <a:xfrm>
            <a:off x="8801996" y="4908585"/>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46" name="Straight Arrow Connector 145"/>
          <p:cNvCxnSpPr/>
          <p:nvPr/>
        </p:nvCxnSpPr>
        <p:spPr>
          <a:xfrm>
            <a:off x="8580120" y="5059680"/>
            <a:ext cx="251460" cy="0"/>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flipV="1">
            <a:off x="8575675" y="4953002"/>
            <a:ext cx="257175" cy="111123"/>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148" name="Oval 147"/>
          <p:cNvSpPr/>
          <p:nvPr/>
        </p:nvSpPr>
        <p:spPr>
          <a:xfrm>
            <a:off x="8796505" y="4456855"/>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49" name="Straight Arrow Connector 148"/>
          <p:cNvCxnSpPr/>
          <p:nvPr/>
        </p:nvCxnSpPr>
        <p:spPr>
          <a:xfrm flipV="1">
            <a:off x="8586788" y="4498181"/>
            <a:ext cx="245268" cy="228601"/>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150" name="Oval 149"/>
          <p:cNvSpPr/>
          <p:nvPr/>
        </p:nvSpPr>
        <p:spPr>
          <a:xfrm>
            <a:off x="8796846" y="4128802"/>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51" name="Straight Arrow Connector 150"/>
          <p:cNvCxnSpPr/>
          <p:nvPr/>
        </p:nvCxnSpPr>
        <p:spPr>
          <a:xfrm flipV="1">
            <a:off x="8585200" y="4165600"/>
            <a:ext cx="247650" cy="111125"/>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52" name="Oval 151"/>
          <p:cNvSpPr/>
          <p:nvPr/>
        </p:nvSpPr>
        <p:spPr>
          <a:xfrm>
            <a:off x="8797233" y="3564611"/>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53" name="Straight Arrow Connector 152"/>
          <p:cNvCxnSpPr/>
          <p:nvPr/>
        </p:nvCxnSpPr>
        <p:spPr>
          <a:xfrm>
            <a:off x="8605838" y="3595688"/>
            <a:ext cx="240505" cy="684"/>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sp>
        <p:nvSpPr>
          <p:cNvPr id="154" name="Rounded Rectangle 153"/>
          <p:cNvSpPr/>
          <p:nvPr/>
        </p:nvSpPr>
        <p:spPr>
          <a:xfrm>
            <a:off x="7308304" y="-99392"/>
            <a:ext cx="2016224" cy="720080"/>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2"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Click 1"/>
          <p:cNvSpPr/>
          <p:nvPr/>
        </p:nvSpPr>
        <p:spPr>
          <a:xfrm>
            <a:off x="7839079"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Click 1"/>
          <p:cNvSpPr/>
          <p:nvPr/>
        </p:nvSpPr>
        <p:spPr>
          <a:xfrm>
            <a:off x="8368477"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Click 1"/>
          <p:cNvSpPr/>
          <p:nvPr/>
        </p:nvSpPr>
        <p:spPr>
          <a:xfrm>
            <a:off x="8631287"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ing 1"/>
          <p:cNvSpPr/>
          <p:nvPr/>
        </p:nvSpPr>
        <p:spPr>
          <a:xfrm>
            <a:off x="8890483" y="314681"/>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5937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4933" y="370021"/>
            <a:ext cx="9126497" cy="4499139"/>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51936" y="2254599"/>
            <a:ext cx="704491" cy="472998"/>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1935" y="2831597"/>
            <a:ext cx="704491" cy="472998"/>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9951" y="1720454"/>
            <a:ext cx="704491" cy="472998"/>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3796" y="1720454"/>
            <a:ext cx="704491" cy="472998"/>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3795" y="2256911"/>
            <a:ext cx="704491" cy="472998"/>
          </a:xfrm>
          <a:prstGeom prst="rect">
            <a:avLst/>
          </a:prstGeom>
        </p:spPr>
      </p:pic>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53794" y="2831517"/>
            <a:ext cx="704491" cy="472998"/>
          </a:xfrm>
          <a:prstGeom prst="rect">
            <a:avLst/>
          </a:prstGeom>
        </p:spPr>
      </p:pic>
      <p:pic>
        <p:nvPicPr>
          <p:cNvPr id="10" name="Picture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3467" y="596831"/>
            <a:ext cx="989735" cy="1355163"/>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61868" y="1715971"/>
            <a:ext cx="704491" cy="472998"/>
          </a:xfrm>
          <a:prstGeom prst="rect">
            <a:avLst/>
          </a:prstGeom>
        </p:spPr>
      </p:pic>
      <p:pic>
        <p:nvPicPr>
          <p:cNvPr id="16" name="Picture 1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76224" y="2941096"/>
            <a:ext cx="704491" cy="472998"/>
          </a:xfrm>
          <a:prstGeom prst="rect">
            <a:avLst/>
          </a:prstGeom>
        </p:spPr>
      </p:pic>
      <p:pic>
        <p:nvPicPr>
          <p:cNvPr id="17" name="Picture 1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163" y="2792979"/>
            <a:ext cx="704491" cy="472998"/>
          </a:xfrm>
          <a:prstGeom prst="rect">
            <a:avLst/>
          </a:prstGeom>
        </p:spPr>
      </p:pic>
      <p:pic>
        <p:nvPicPr>
          <p:cNvPr id="18" name="Picture 1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14881" y="2781209"/>
            <a:ext cx="704491" cy="472998"/>
          </a:xfrm>
          <a:prstGeom prst="rect">
            <a:avLst/>
          </a:prstGeom>
        </p:spPr>
      </p:pic>
      <p:pic>
        <p:nvPicPr>
          <p:cNvPr id="19" name="Picture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4395" y="2353329"/>
            <a:ext cx="704491" cy="470859"/>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44395" y="1760091"/>
            <a:ext cx="704491" cy="470859"/>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204358" y="2305122"/>
            <a:ext cx="704491" cy="470859"/>
          </a:xfrm>
          <a:prstGeom prst="rect">
            <a:avLst/>
          </a:prstGeom>
        </p:spPr>
      </p:pic>
      <p:pic>
        <p:nvPicPr>
          <p:cNvPr id="22" name="Picture 2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04359" y="1760446"/>
            <a:ext cx="704491" cy="472998"/>
          </a:xfrm>
          <a:prstGeom prst="rect">
            <a:avLst/>
          </a:prstGeom>
        </p:spPr>
      </p:pic>
      <p:sp>
        <p:nvSpPr>
          <p:cNvPr id="36" name="TextBox 35"/>
          <p:cNvSpPr txBox="1"/>
          <p:nvPr/>
        </p:nvSpPr>
        <p:spPr>
          <a:xfrm>
            <a:off x="1" y="5017819"/>
            <a:ext cx="7712776" cy="1154162"/>
          </a:xfrm>
          <a:prstGeom prst="rect">
            <a:avLst/>
          </a:prstGeom>
          <a:noFill/>
        </p:spPr>
        <p:txBody>
          <a:bodyPr wrap="square" rtlCol="0">
            <a:spAutoFit/>
          </a:bodyPr>
          <a:lstStyle/>
          <a:p>
            <a:pPr>
              <a:spcBef>
                <a:spcPts val="600"/>
              </a:spcBef>
            </a:pPr>
            <a:r>
              <a:rPr lang="en-NZ" sz="1600" dirty="0" smtClean="0">
                <a:solidFill>
                  <a:schemeClr val="bg1"/>
                </a:solidFill>
              </a:rPr>
              <a:t>Notice that the green line will come into contact with the </a:t>
            </a:r>
            <a:r>
              <a:rPr lang="en-NZ" sz="1600" dirty="0">
                <a:solidFill>
                  <a:schemeClr val="bg1"/>
                </a:solidFill>
              </a:rPr>
              <a:t>black </a:t>
            </a:r>
            <a:r>
              <a:rPr lang="en-NZ" sz="1600" dirty="0" smtClean="0">
                <a:solidFill>
                  <a:schemeClr val="bg1"/>
                </a:solidFill>
              </a:rPr>
              <a:t>line whenever there are no tickets sitting in Ready to Deploy, as it did on Day 9.</a:t>
            </a:r>
          </a:p>
          <a:p>
            <a:pPr>
              <a:spcBef>
                <a:spcPts val="600"/>
              </a:spcBef>
            </a:pPr>
            <a:r>
              <a:rPr lang="en-NZ" sz="1600" dirty="0" smtClean="0">
                <a:solidFill>
                  <a:schemeClr val="bg1"/>
                </a:solidFill>
              </a:rPr>
              <a:t>This is correct and will happen whenever all completed tickets are deployed, such as at the end of a billing cycle.</a:t>
            </a:r>
          </a:p>
        </p:txBody>
      </p:sp>
      <p:cxnSp>
        <p:nvCxnSpPr>
          <p:cNvPr id="44" name="Straight Connector 43"/>
          <p:cNvCxnSpPr/>
          <p:nvPr/>
        </p:nvCxnSpPr>
        <p:spPr>
          <a:xfrm flipV="1">
            <a:off x="5420886" y="2447797"/>
            <a:ext cx="322813" cy="5216"/>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5296674" y="2491098"/>
            <a:ext cx="44594" cy="1149"/>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5" name="Straight Connector 54"/>
          <p:cNvCxnSpPr/>
          <p:nvPr/>
        </p:nvCxnSpPr>
        <p:spPr>
          <a:xfrm>
            <a:off x="3519173" y="2356298"/>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59" name="Straight Connector 58"/>
          <p:cNvCxnSpPr/>
          <p:nvPr/>
        </p:nvCxnSpPr>
        <p:spPr>
          <a:xfrm>
            <a:off x="3408373" y="2935694"/>
            <a:ext cx="154717" cy="5402"/>
          </a:xfrm>
          <a:prstGeom prst="line">
            <a:avLst/>
          </a:prstGeom>
          <a:ln w="19050" cap="rnd"/>
          <a:effectLst/>
        </p:spPr>
        <p:style>
          <a:lnRef idx="2">
            <a:schemeClr val="dk1"/>
          </a:lnRef>
          <a:fillRef idx="0">
            <a:schemeClr val="dk1"/>
          </a:fillRef>
          <a:effectRef idx="1">
            <a:schemeClr val="dk1"/>
          </a:effectRef>
          <a:fontRef idx="minor">
            <a:schemeClr val="tx1"/>
          </a:fontRef>
        </p:style>
      </p:cxnSp>
      <p:pic>
        <p:nvPicPr>
          <p:cNvPr id="39" name="Picture 38"/>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956376" y="184091"/>
            <a:ext cx="4587038" cy="5936392"/>
          </a:xfrm>
          <a:prstGeom prst="rect">
            <a:avLst/>
          </a:prstGeom>
        </p:spPr>
      </p:pic>
      <p:cxnSp>
        <p:nvCxnSpPr>
          <p:cNvPr id="58" name="Straight Connector 57"/>
          <p:cNvCxnSpPr/>
          <p:nvPr/>
        </p:nvCxnSpPr>
        <p:spPr>
          <a:xfrm flipV="1">
            <a:off x="5316943" y="3021961"/>
            <a:ext cx="422189" cy="7776"/>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75" name="TextBox 74"/>
          <p:cNvSpPr txBox="1"/>
          <p:nvPr/>
        </p:nvSpPr>
        <p:spPr>
          <a:xfrm>
            <a:off x="1352257" y="2089322"/>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8" name="TextBox 77"/>
          <p:cNvSpPr txBox="1"/>
          <p:nvPr/>
        </p:nvSpPr>
        <p:spPr>
          <a:xfrm>
            <a:off x="1353135" y="2630334"/>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79" name="TextBox 78"/>
          <p:cNvSpPr txBox="1"/>
          <p:nvPr/>
        </p:nvSpPr>
        <p:spPr>
          <a:xfrm>
            <a:off x="394835" y="2085095"/>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0" name="TextBox 79"/>
          <p:cNvSpPr txBox="1"/>
          <p:nvPr/>
        </p:nvSpPr>
        <p:spPr>
          <a:xfrm>
            <a:off x="392352" y="2676443"/>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sp>
        <p:nvSpPr>
          <p:cNvPr id="81" name="TextBox 80"/>
          <p:cNvSpPr txBox="1"/>
          <p:nvPr/>
        </p:nvSpPr>
        <p:spPr>
          <a:xfrm>
            <a:off x="424809" y="3273519"/>
            <a:ext cx="239168" cy="200055"/>
          </a:xfrm>
          <a:prstGeom prst="rect">
            <a:avLst/>
          </a:prstGeom>
          <a:noFill/>
        </p:spPr>
        <p:txBody>
          <a:bodyPr wrap="none" rtlCol="0">
            <a:spAutoFit/>
          </a:bodyPr>
          <a:lstStyle/>
          <a:p>
            <a:r>
              <a:rPr lang="en-NZ" sz="700" b="1" dirty="0" smtClean="0">
                <a:latin typeface="Comic Sans MS" pitchFamily="66" charset="0"/>
              </a:rPr>
              <a:t>9</a:t>
            </a:r>
            <a:endParaRPr lang="en-NZ" sz="700" b="1" dirty="0">
              <a:latin typeface="Comic Sans MS" pitchFamily="66" charset="0"/>
            </a:endParaRPr>
          </a:p>
        </p:txBody>
      </p:sp>
      <p:grpSp>
        <p:nvGrpSpPr>
          <p:cNvPr id="26" name="Group 25"/>
          <p:cNvGrpSpPr/>
          <p:nvPr/>
        </p:nvGrpSpPr>
        <p:grpSpPr>
          <a:xfrm>
            <a:off x="6084168" y="1715971"/>
            <a:ext cx="703071" cy="472045"/>
            <a:chOff x="5063117" y="1773171"/>
            <a:chExt cx="703071" cy="472045"/>
          </a:xfrm>
        </p:grpSpPr>
        <p:pic>
          <p:nvPicPr>
            <p:cNvPr id="13" name="Picture 12"/>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063117" y="1773171"/>
              <a:ext cx="703071" cy="472045"/>
            </a:xfrm>
            <a:prstGeom prst="rect">
              <a:avLst/>
            </a:prstGeom>
          </p:spPr>
        </p:pic>
        <p:cxnSp>
          <p:nvCxnSpPr>
            <p:cNvPr id="45" name="Straight Connector 44"/>
            <p:cNvCxnSpPr/>
            <p:nvPr/>
          </p:nvCxnSpPr>
          <p:spPr>
            <a:xfrm>
              <a:off x="5314555" y="2054145"/>
              <a:ext cx="438545" cy="3255"/>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3" name="Straight Connector 102"/>
            <p:cNvCxnSpPr/>
            <p:nvPr/>
          </p:nvCxnSpPr>
          <p:spPr>
            <a:xfrm flipV="1">
              <a:off x="5305030" y="2095500"/>
              <a:ext cx="48020" cy="1508"/>
            </a:xfrm>
            <a:prstGeom prst="line">
              <a:avLst/>
            </a:prstGeom>
            <a:ln w="19050" cap="rnd"/>
            <a:effectLst/>
          </p:spPr>
          <p:style>
            <a:lnRef idx="2">
              <a:schemeClr val="dk1"/>
            </a:lnRef>
            <a:fillRef idx="0">
              <a:schemeClr val="dk1"/>
            </a:fillRef>
            <a:effectRef idx="1">
              <a:schemeClr val="dk1"/>
            </a:effectRef>
            <a:fontRef idx="minor">
              <a:schemeClr val="tx1"/>
            </a:fontRef>
          </p:style>
        </p:cxnSp>
      </p:grpSp>
      <p:cxnSp>
        <p:nvCxnSpPr>
          <p:cNvPr id="104" name="Straight Connector 103"/>
          <p:cNvCxnSpPr/>
          <p:nvPr/>
        </p:nvCxnSpPr>
        <p:spPr>
          <a:xfrm>
            <a:off x="5296674" y="2000200"/>
            <a:ext cx="165914" cy="50"/>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5" name="Straight Connector 104"/>
          <p:cNvCxnSpPr/>
          <p:nvPr/>
        </p:nvCxnSpPr>
        <p:spPr>
          <a:xfrm>
            <a:off x="5301111" y="3068096"/>
            <a:ext cx="42733" cy="625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6" name="Straight Connector 105"/>
          <p:cNvCxnSpPr/>
          <p:nvPr/>
        </p:nvCxnSpPr>
        <p:spPr>
          <a:xfrm>
            <a:off x="4393408" y="1911857"/>
            <a:ext cx="271815" cy="1367"/>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7" name="Straight Connector 106"/>
          <p:cNvCxnSpPr/>
          <p:nvPr/>
        </p:nvCxnSpPr>
        <p:spPr>
          <a:xfrm>
            <a:off x="3402808" y="1913128"/>
            <a:ext cx="89692" cy="5843"/>
          </a:xfrm>
          <a:prstGeom prst="line">
            <a:avLst/>
          </a:prstGeom>
          <a:ln w="19050" cap="rnd"/>
          <a:effectLst/>
        </p:spPr>
        <p:style>
          <a:lnRef idx="2">
            <a:schemeClr val="dk1"/>
          </a:lnRef>
          <a:fillRef idx="0">
            <a:schemeClr val="dk1"/>
          </a:fillRef>
          <a:effectRef idx="1">
            <a:schemeClr val="dk1"/>
          </a:effectRef>
          <a:fontRef idx="minor">
            <a:schemeClr val="tx1"/>
          </a:fontRef>
        </p:style>
      </p:cxnSp>
      <p:cxnSp>
        <p:nvCxnSpPr>
          <p:cNvPr id="108" name="Straight Connector 107"/>
          <p:cNvCxnSpPr/>
          <p:nvPr/>
        </p:nvCxnSpPr>
        <p:spPr>
          <a:xfrm>
            <a:off x="1462978" y="1864957"/>
            <a:ext cx="313201" cy="7044"/>
          </a:xfrm>
          <a:prstGeom prst="line">
            <a:avLst/>
          </a:prstGeom>
          <a:ln w="19050" cap="rnd"/>
          <a:effectLst/>
        </p:spPr>
        <p:style>
          <a:lnRef idx="2">
            <a:schemeClr val="dk1"/>
          </a:lnRef>
          <a:fillRef idx="0">
            <a:schemeClr val="dk1"/>
          </a:fillRef>
          <a:effectRef idx="1">
            <a:schemeClr val="dk1"/>
          </a:effectRef>
          <a:fontRef idx="minor">
            <a:schemeClr val="tx1"/>
          </a:fontRef>
        </p:style>
      </p:cxnSp>
      <p:sp>
        <p:nvSpPr>
          <p:cNvPr id="134" name="Oval 133"/>
          <p:cNvSpPr/>
          <p:nvPr/>
        </p:nvSpPr>
        <p:spPr>
          <a:xfrm>
            <a:off x="8556823" y="5025515"/>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35" name="Straight Arrow Connector 134"/>
          <p:cNvCxnSpPr/>
          <p:nvPr/>
        </p:nvCxnSpPr>
        <p:spPr>
          <a:xfrm flipV="1">
            <a:off x="8337426" y="5064919"/>
            <a:ext cx="259556" cy="338137"/>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6" name="Oval 135"/>
          <p:cNvSpPr/>
          <p:nvPr/>
        </p:nvSpPr>
        <p:spPr>
          <a:xfrm>
            <a:off x="8549584" y="5022103"/>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37" name="Straight Arrow Connector 136"/>
          <p:cNvCxnSpPr/>
          <p:nvPr/>
        </p:nvCxnSpPr>
        <p:spPr>
          <a:xfrm flipV="1">
            <a:off x="8342189" y="5055394"/>
            <a:ext cx="247650" cy="230982"/>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138" name="Oval 137"/>
          <p:cNvSpPr/>
          <p:nvPr/>
        </p:nvSpPr>
        <p:spPr>
          <a:xfrm>
            <a:off x="8560761" y="4685456"/>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39" name="Straight Arrow Connector 138"/>
          <p:cNvCxnSpPr/>
          <p:nvPr/>
        </p:nvCxnSpPr>
        <p:spPr>
          <a:xfrm flipV="1">
            <a:off x="8337426" y="4724401"/>
            <a:ext cx="254000" cy="114299"/>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140" name="Oval 139"/>
          <p:cNvSpPr/>
          <p:nvPr/>
        </p:nvSpPr>
        <p:spPr>
          <a:xfrm>
            <a:off x="8546728" y="4234439"/>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41" name="Straight Arrow Connector 140"/>
          <p:cNvCxnSpPr/>
          <p:nvPr/>
        </p:nvCxnSpPr>
        <p:spPr>
          <a:xfrm flipV="1">
            <a:off x="8370051" y="4269942"/>
            <a:ext cx="215537" cy="104502"/>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42" name="Oval 141"/>
          <p:cNvSpPr/>
          <p:nvPr/>
        </p:nvSpPr>
        <p:spPr>
          <a:xfrm>
            <a:off x="8551236" y="3562504"/>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43" name="Straight Arrow Connector 142"/>
          <p:cNvCxnSpPr/>
          <p:nvPr/>
        </p:nvCxnSpPr>
        <p:spPr>
          <a:xfrm flipV="1">
            <a:off x="8339807" y="3595688"/>
            <a:ext cx="250032" cy="569118"/>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sp>
        <p:nvSpPr>
          <p:cNvPr id="144" name="Oval 143"/>
          <p:cNvSpPr/>
          <p:nvPr/>
        </p:nvSpPr>
        <p:spPr>
          <a:xfrm>
            <a:off x="8788376" y="5019390"/>
            <a:ext cx="72008" cy="72008"/>
          </a:xfrm>
          <a:prstGeom prst="ellipse">
            <a:avLst/>
          </a:prstGeom>
          <a:solidFill>
            <a:schemeClr val="tx1"/>
          </a:solidFill>
          <a:ln w="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45" name="Oval 144"/>
          <p:cNvSpPr/>
          <p:nvPr/>
        </p:nvSpPr>
        <p:spPr>
          <a:xfrm>
            <a:off x="8801996" y="4908585"/>
            <a:ext cx="72008" cy="72008"/>
          </a:xfrm>
          <a:prstGeom prst="ellipse">
            <a:avLst/>
          </a:prstGeom>
          <a:solidFill>
            <a:srgbClr val="008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46" name="Straight Arrow Connector 145"/>
          <p:cNvCxnSpPr/>
          <p:nvPr/>
        </p:nvCxnSpPr>
        <p:spPr>
          <a:xfrm>
            <a:off x="8580120" y="5059680"/>
            <a:ext cx="251460" cy="0"/>
          </a:xfrm>
          <a:prstGeom prst="straightConnector1">
            <a:avLst/>
          </a:prstGeom>
          <a:ln w="38100" cap="rnd">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47" name="Straight Arrow Connector 146"/>
          <p:cNvCxnSpPr/>
          <p:nvPr/>
        </p:nvCxnSpPr>
        <p:spPr>
          <a:xfrm flipV="1">
            <a:off x="8575675" y="4953002"/>
            <a:ext cx="257175" cy="111123"/>
          </a:xfrm>
          <a:prstGeom prst="straightConnector1">
            <a:avLst/>
          </a:prstGeom>
          <a:ln w="38100" cap="rnd">
            <a:solidFill>
              <a:srgbClr val="008000"/>
            </a:solidFill>
            <a:tailEnd type="none"/>
          </a:ln>
        </p:spPr>
        <p:style>
          <a:lnRef idx="1">
            <a:schemeClr val="accent1"/>
          </a:lnRef>
          <a:fillRef idx="0">
            <a:schemeClr val="accent1"/>
          </a:fillRef>
          <a:effectRef idx="0">
            <a:schemeClr val="accent1"/>
          </a:effectRef>
          <a:fontRef idx="minor">
            <a:schemeClr val="tx1"/>
          </a:fontRef>
        </p:style>
      </p:cxnSp>
      <p:sp>
        <p:nvSpPr>
          <p:cNvPr id="148" name="Oval 147"/>
          <p:cNvSpPr/>
          <p:nvPr/>
        </p:nvSpPr>
        <p:spPr>
          <a:xfrm>
            <a:off x="8796505" y="4456855"/>
            <a:ext cx="72008" cy="72008"/>
          </a:xfrm>
          <a:prstGeom prst="ellipse">
            <a:avLst/>
          </a:prstGeom>
          <a:solidFill>
            <a:srgbClr val="0000FF"/>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49" name="Straight Arrow Connector 148"/>
          <p:cNvCxnSpPr/>
          <p:nvPr/>
        </p:nvCxnSpPr>
        <p:spPr>
          <a:xfrm flipV="1">
            <a:off x="8586788" y="4498181"/>
            <a:ext cx="245268" cy="228601"/>
          </a:xfrm>
          <a:prstGeom prst="straightConnector1">
            <a:avLst/>
          </a:prstGeom>
          <a:ln w="38100" cap="rnd">
            <a:solidFill>
              <a:srgbClr val="0000FF"/>
            </a:solidFill>
            <a:tailEnd type="none"/>
          </a:ln>
        </p:spPr>
        <p:style>
          <a:lnRef idx="1">
            <a:schemeClr val="accent1"/>
          </a:lnRef>
          <a:fillRef idx="0">
            <a:schemeClr val="accent1"/>
          </a:fillRef>
          <a:effectRef idx="0">
            <a:schemeClr val="accent1"/>
          </a:effectRef>
          <a:fontRef idx="minor">
            <a:schemeClr val="tx1"/>
          </a:fontRef>
        </p:style>
      </p:cxnSp>
      <p:sp>
        <p:nvSpPr>
          <p:cNvPr id="150" name="Oval 149"/>
          <p:cNvSpPr/>
          <p:nvPr/>
        </p:nvSpPr>
        <p:spPr>
          <a:xfrm>
            <a:off x="8796846" y="4128802"/>
            <a:ext cx="72008" cy="72008"/>
          </a:xfrm>
          <a:prstGeom prst="ellipse">
            <a:avLst/>
          </a:prstGeom>
          <a:solidFill>
            <a:srgbClr val="FF0000"/>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51" name="Straight Arrow Connector 150"/>
          <p:cNvCxnSpPr/>
          <p:nvPr/>
        </p:nvCxnSpPr>
        <p:spPr>
          <a:xfrm flipV="1">
            <a:off x="8585200" y="4165600"/>
            <a:ext cx="247650" cy="111125"/>
          </a:xfrm>
          <a:prstGeom prst="straightConnector1">
            <a:avLst/>
          </a:prstGeom>
          <a:ln w="38100" cap="rnd">
            <a:solidFill>
              <a:srgbClr val="FF0000"/>
            </a:solidFill>
            <a:tailEnd type="none"/>
          </a:ln>
        </p:spPr>
        <p:style>
          <a:lnRef idx="1">
            <a:schemeClr val="accent1"/>
          </a:lnRef>
          <a:fillRef idx="0">
            <a:schemeClr val="accent1"/>
          </a:fillRef>
          <a:effectRef idx="0">
            <a:schemeClr val="accent1"/>
          </a:effectRef>
          <a:fontRef idx="minor">
            <a:schemeClr val="tx1"/>
          </a:fontRef>
        </p:style>
      </p:cxnSp>
      <p:sp>
        <p:nvSpPr>
          <p:cNvPr id="152" name="Oval 151"/>
          <p:cNvSpPr/>
          <p:nvPr/>
        </p:nvSpPr>
        <p:spPr>
          <a:xfrm>
            <a:off x="8797233" y="3564611"/>
            <a:ext cx="72008" cy="72008"/>
          </a:xfrm>
          <a:prstGeom prst="ellipse">
            <a:avLst/>
          </a:prstGeom>
          <a:solidFill>
            <a:srgbClr val="990099"/>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cxnSp>
        <p:nvCxnSpPr>
          <p:cNvPr id="153" name="Straight Arrow Connector 152"/>
          <p:cNvCxnSpPr/>
          <p:nvPr/>
        </p:nvCxnSpPr>
        <p:spPr>
          <a:xfrm>
            <a:off x="8605838" y="3595688"/>
            <a:ext cx="240505" cy="684"/>
          </a:xfrm>
          <a:prstGeom prst="straightConnector1">
            <a:avLst/>
          </a:prstGeom>
          <a:ln w="38100" cap="rnd">
            <a:solidFill>
              <a:srgbClr val="990099"/>
            </a:solidFill>
            <a:tailEnd type="none"/>
          </a:ln>
        </p:spPr>
        <p:style>
          <a:lnRef idx="1">
            <a:schemeClr val="accent1"/>
          </a:lnRef>
          <a:fillRef idx="0">
            <a:schemeClr val="accent1"/>
          </a:fillRef>
          <a:effectRef idx="0">
            <a:schemeClr val="accent1"/>
          </a:effectRef>
          <a:fontRef idx="minor">
            <a:schemeClr val="tx1"/>
          </a:fontRef>
        </p:style>
      </p:cxnSp>
      <p:sp>
        <p:nvSpPr>
          <p:cNvPr id="154" name="Rounded Rectangle 153"/>
          <p:cNvSpPr/>
          <p:nvPr/>
        </p:nvSpPr>
        <p:spPr>
          <a:xfrm>
            <a:off x="7308304" y="-99392"/>
            <a:ext cx="2016224" cy="720080"/>
          </a:xfrm>
          <a:prstGeom prst="roundRect">
            <a:avLst/>
          </a:prstGeom>
          <a:solidFill>
            <a:schemeClr val="tx1"/>
          </a:solidFill>
          <a:ln>
            <a:noFill/>
          </a:ln>
          <a:effectLst>
            <a:glow rad="190500">
              <a:schemeClr val="tx1"/>
            </a:glo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ing 1"/>
          <p:cNvSpPr/>
          <p:nvPr/>
        </p:nvSpPr>
        <p:spPr>
          <a:xfrm>
            <a:off x="7568760"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Click 1"/>
          <p:cNvSpPr/>
          <p:nvPr/>
        </p:nvSpPr>
        <p:spPr>
          <a:xfrm>
            <a:off x="7576326"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Ring 1"/>
          <p:cNvSpPr/>
          <p:nvPr/>
        </p:nvSpPr>
        <p:spPr>
          <a:xfrm>
            <a:off x="7831513"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Click 1"/>
          <p:cNvSpPr/>
          <p:nvPr/>
        </p:nvSpPr>
        <p:spPr>
          <a:xfrm>
            <a:off x="7839079"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0" name="Ring 1"/>
          <p:cNvSpPr/>
          <p:nvPr/>
        </p:nvSpPr>
        <p:spPr>
          <a:xfrm>
            <a:off x="8098158"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Click 1"/>
          <p:cNvSpPr/>
          <p:nvPr/>
        </p:nvSpPr>
        <p:spPr>
          <a:xfrm>
            <a:off x="8105724"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2" name="Ring 1"/>
          <p:cNvSpPr/>
          <p:nvPr/>
        </p:nvSpPr>
        <p:spPr>
          <a:xfrm>
            <a:off x="8360911" y="71804"/>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Click 1"/>
          <p:cNvSpPr/>
          <p:nvPr/>
        </p:nvSpPr>
        <p:spPr>
          <a:xfrm>
            <a:off x="8368477" y="79370"/>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Ring 1"/>
          <p:cNvSpPr/>
          <p:nvPr/>
        </p:nvSpPr>
        <p:spPr>
          <a:xfrm>
            <a:off x="8623721"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Click 1"/>
          <p:cNvSpPr/>
          <p:nvPr/>
        </p:nvSpPr>
        <p:spPr>
          <a:xfrm>
            <a:off x="8631287"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6" name="Ring 1"/>
          <p:cNvSpPr/>
          <p:nvPr/>
        </p:nvSpPr>
        <p:spPr>
          <a:xfrm>
            <a:off x="8886474" y="72216"/>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Click 1"/>
          <p:cNvSpPr/>
          <p:nvPr/>
        </p:nvSpPr>
        <p:spPr>
          <a:xfrm>
            <a:off x="8894040" y="79782"/>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8" name="Ring 1"/>
          <p:cNvSpPr/>
          <p:nvPr/>
        </p:nvSpPr>
        <p:spPr>
          <a:xfrm>
            <a:off x="7568760"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Click 1"/>
          <p:cNvSpPr/>
          <p:nvPr/>
        </p:nvSpPr>
        <p:spPr>
          <a:xfrm>
            <a:off x="7576326"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Ring 1"/>
          <p:cNvSpPr/>
          <p:nvPr/>
        </p:nvSpPr>
        <p:spPr>
          <a:xfrm>
            <a:off x="7831513"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Click 1"/>
          <p:cNvSpPr/>
          <p:nvPr/>
        </p:nvSpPr>
        <p:spPr>
          <a:xfrm>
            <a:off x="7839079"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Ring 1"/>
          <p:cNvSpPr/>
          <p:nvPr/>
        </p:nvSpPr>
        <p:spPr>
          <a:xfrm>
            <a:off x="8098158"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Click 1"/>
          <p:cNvSpPr/>
          <p:nvPr/>
        </p:nvSpPr>
        <p:spPr>
          <a:xfrm>
            <a:off x="8105724"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ing 1"/>
          <p:cNvSpPr/>
          <p:nvPr/>
        </p:nvSpPr>
        <p:spPr>
          <a:xfrm>
            <a:off x="8360911" y="315457"/>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Click 1"/>
          <p:cNvSpPr/>
          <p:nvPr/>
        </p:nvSpPr>
        <p:spPr>
          <a:xfrm>
            <a:off x="8368477" y="323023"/>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Ring 1"/>
          <p:cNvSpPr/>
          <p:nvPr/>
        </p:nvSpPr>
        <p:spPr>
          <a:xfrm>
            <a:off x="8623721" y="315869"/>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7" name="Click 1"/>
          <p:cNvSpPr/>
          <p:nvPr/>
        </p:nvSpPr>
        <p:spPr>
          <a:xfrm>
            <a:off x="8631287" y="323435"/>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ing 1"/>
          <p:cNvSpPr/>
          <p:nvPr/>
        </p:nvSpPr>
        <p:spPr>
          <a:xfrm>
            <a:off x="8890483" y="314681"/>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Click 1"/>
          <p:cNvSpPr/>
          <p:nvPr/>
        </p:nvSpPr>
        <p:spPr>
          <a:xfrm>
            <a:off x="8898049" y="322247"/>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49082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492896"/>
            <a:ext cx="6984776" cy="1800200"/>
          </a:xfrm>
        </p:spPr>
        <p:txBody>
          <a:bodyPr>
            <a:noAutofit/>
          </a:bodyPr>
          <a:lstStyle/>
          <a:p>
            <a:r>
              <a:rPr lang="en-NZ" sz="3200" dirty="0" smtClean="0"/>
              <a:t>CFD Trackers, make sure you understand how to do your job before moving on. Ask the Facilitator now if you need help.</a:t>
            </a:r>
            <a:endParaRPr lang="en-NZ" sz="3200" dirty="0"/>
          </a:p>
        </p:txBody>
      </p:sp>
    </p:spTree>
    <p:extLst>
      <p:ext uri="{BB962C8B-B14F-4D97-AF65-F5344CB8AC3E}">
        <p14:creationId xmlns:p14="http://schemas.microsoft.com/office/powerpoint/2010/main" val="246250135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052736"/>
            <a:ext cx="8229600" cy="1143000"/>
          </a:xfrm>
        </p:spPr>
        <p:txBody>
          <a:bodyPr>
            <a:noAutofit/>
          </a:bodyPr>
          <a:lstStyle/>
          <a:p>
            <a:r>
              <a:rPr lang="en-NZ" sz="3200" dirty="0" smtClean="0"/>
              <a:t>Trackers: Take Note of Special Tickets and Events</a:t>
            </a:r>
            <a:endParaRPr lang="en-NZ" sz="1400" dirty="0"/>
          </a:p>
        </p:txBody>
      </p:sp>
      <p:sp>
        <p:nvSpPr>
          <p:cNvPr id="5" name="TextBox 4"/>
          <p:cNvSpPr txBox="1"/>
          <p:nvPr/>
        </p:nvSpPr>
        <p:spPr>
          <a:xfrm>
            <a:off x="611560" y="2636912"/>
            <a:ext cx="7920880" cy="2862322"/>
          </a:xfrm>
          <a:prstGeom prst="rect">
            <a:avLst/>
          </a:prstGeom>
          <a:noFill/>
        </p:spPr>
        <p:txBody>
          <a:bodyPr wrap="square" rtlCol="0">
            <a:spAutoFit/>
          </a:bodyPr>
          <a:lstStyle/>
          <a:p>
            <a:pPr algn="ctr">
              <a:spcBef>
                <a:spcPts val="1200"/>
              </a:spcBef>
            </a:pPr>
            <a:r>
              <a:rPr lang="en-NZ" sz="2000" dirty="0" smtClean="0">
                <a:solidFill>
                  <a:schemeClr val="bg1"/>
                </a:solidFill>
              </a:rPr>
              <a:t>If anything special happens to a ticket, put a check mark on the ticket as a reminder. When the ticket is deployed, the Control Chart Tracker and Spectral Analyst should circle the data point on their charts.</a:t>
            </a:r>
          </a:p>
          <a:p>
            <a:pPr algn="ctr">
              <a:spcBef>
                <a:spcPts val="1200"/>
              </a:spcBef>
            </a:pPr>
            <a:r>
              <a:rPr lang="en-NZ" sz="2000" dirty="0" smtClean="0">
                <a:solidFill>
                  <a:schemeClr val="bg1"/>
                </a:solidFill>
              </a:rPr>
              <a:t>For example, a defect is about to be raised in the Event Card for Day 10. Put a red check mark on the affected ticket, and when it is deployed, circle the data point in red on the Control Chart and Spectral Analysis Chart.</a:t>
            </a:r>
          </a:p>
          <a:p>
            <a:pPr algn="ctr">
              <a:spcBef>
                <a:spcPts val="1200"/>
              </a:spcBef>
            </a:pPr>
            <a:r>
              <a:rPr lang="en-NZ" sz="2000" dirty="0">
                <a:solidFill>
                  <a:schemeClr val="bg1"/>
                </a:solidFill>
              </a:rPr>
              <a:t>If anything special happens </a:t>
            </a:r>
            <a:r>
              <a:rPr lang="en-NZ" sz="2000" dirty="0" smtClean="0">
                <a:solidFill>
                  <a:schemeClr val="bg1"/>
                </a:solidFill>
              </a:rPr>
              <a:t>on </a:t>
            </a:r>
            <a:r>
              <a:rPr lang="en-NZ" sz="2000" dirty="0">
                <a:solidFill>
                  <a:schemeClr val="bg1"/>
                </a:solidFill>
              </a:rPr>
              <a:t>a particular day, </a:t>
            </a:r>
            <a:r>
              <a:rPr lang="en-NZ" sz="2000" dirty="0" smtClean="0">
                <a:solidFill>
                  <a:schemeClr val="bg1"/>
                </a:solidFill>
              </a:rPr>
              <a:t>the CFD Tracker should take </a:t>
            </a:r>
            <a:r>
              <a:rPr lang="en-NZ" sz="2000" dirty="0">
                <a:solidFill>
                  <a:schemeClr val="bg1"/>
                </a:solidFill>
              </a:rPr>
              <a:t>note of </a:t>
            </a:r>
            <a:r>
              <a:rPr lang="en-NZ" sz="2000" dirty="0" smtClean="0">
                <a:solidFill>
                  <a:schemeClr val="bg1"/>
                </a:solidFill>
              </a:rPr>
              <a:t>it on their chart.</a:t>
            </a:r>
            <a:endParaRPr lang="en-NZ" sz="2000" dirty="0">
              <a:solidFill>
                <a:schemeClr val="bg1"/>
              </a:solidFill>
            </a:endParaRPr>
          </a:p>
        </p:txBody>
      </p:sp>
    </p:spTree>
    <p:extLst>
      <p:ext uri="{BB962C8B-B14F-4D97-AF65-F5344CB8AC3E}">
        <p14:creationId xmlns:p14="http://schemas.microsoft.com/office/powerpoint/2010/main" val="299059299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918" y="527440"/>
            <a:ext cx="8229600" cy="780685"/>
          </a:xfrm>
        </p:spPr>
        <p:txBody>
          <a:bodyPr>
            <a:noAutofit/>
          </a:bodyPr>
          <a:lstStyle/>
          <a:p>
            <a:r>
              <a:rPr lang="en-NZ" sz="3200" dirty="0" smtClean="0"/>
              <a:t>Optional: Bonus</a:t>
            </a:r>
            <a:endParaRPr lang="en-NZ" sz="1400" dirty="0"/>
          </a:p>
        </p:txBody>
      </p:sp>
      <p:sp>
        <p:nvSpPr>
          <p:cNvPr id="5" name="TextBox 4"/>
          <p:cNvSpPr txBox="1"/>
          <p:nvPr/>
        </p:nvSpPr>
        <p:spPr>
          <a:xfrm>
            <a:off x="539552" y="1506041"/>
            <a:ext cx="8068548" cy="400110"/>
          </a:xfrm>
          <a:prstGeom prst="rect">
            <a:avLst/>
          </a:prstGeom>
          <a:noFill/>
        </p:spPr>
        <p:txBody>
          <a:bodyPr wrap="square" rtlCol="0">
            <a:spAutoFit/>
          </a:bodyPr>
          <a:lstStyle/>
          <a:p>
            <a:pPr algn="ctr">
              <a:spcBef>
                <a:spcPts val="1200"/>
              </a:spcBef>
            </a:pPr>
            <a:r>
              <a:rPr lang="en-NZ" sz="2000" dirty="0" smtClean="0">
                <a:solidFill>
                  <a:schemeClr val="bg1"/>
                </a:solidFill>
              </a:rPr>
              <a:t>The first team to finish will receive an in-game bonus cash prize.</a:t>
            </a:r>
          </a:p>
        </p:txBody>
      </p:sp>
      <p:pic>
        <p:nvPicPr>
          <p:cNvPr id="1028" name="Picture 4" descr="C:\Users\russell\AppData\Local\Microsoft\Windows\Temporary Internet Files\Content.IE5\PY08M9UR\MC90044039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4250847"/>
            <a:ext cx="2304052" cy="2304052"/>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2555776" y="2486943"/>
            <a:ext cx="5400601" cy="707886"/>
          </a:xfrm>
          <a:prstGeom prst="rect">
            <a:avLst/>
          </a:prstGeom>
          <a:noFill/>
        </p:spPr>
        <p:txBody>
          <a:bodyPr wrap="square" rtlCol="0">
            <a:spAutoFit/>
          </a:bodyPr>
          <a:lstStyle/>
          <a:p>
            <a:pPr>
              <a:spcBef>
                <a:spcPts val="1200"/>
              </a:spcBef>
            </a:pPr>
            <a:r>
              <a:rPr lang="en-NZ" sz="2000" dirty="0" smtClean="0">
                <a:solidFill>
                  <a:schemeClr val="bg1"/>
                </a:solidFill>
              </a:rPr>
              <a:t>If playing in Standard mode, the last day is Day 18, and the bonus prize is $2,000.</a:t>
            </a:r>
          </a:p>
        </p:txBody>
      </p:sp>
      <p:sp>
        <p:nvSpPr>
          <p:cNvPr id="18" name="TextBox 17"/>
          <p:cNvSpPr txBox="1"/>
          <p:nvPr/>
        </p:nvSpPr>
        <p:spPr>
          <a:xfrm>
            <a:off x="2555777" y="3372332"/>
            <a:ext cx="5472608" cy="707886"/>
          </a:xfrm>
          <a:prstGeom prst="rect">
            <a:avLst/>
          </a:prstGeom>
          <a:noFill/>
        </p:spPr>
        <p:txBody>
          <a:bodyPr wrap="square" rtlCol="0">
            <a:spAutoFit/>
          </a:bodyPr>
          <a:lstStyle/>
          <a:p>
            <a:pPr>
              <a:spcBef>
                <a:spcPts val="1200"/>
              </a:spcBef>
            </a:pPr>
            <a:r>
              <a:rPr lang="en-NZ" sz="2000" dirty="0" smtClean="0">
                <a:solidFill>
                  <a:schemeClr val="bg1"/>
                </a:solidFill>
              </a:rPr>
              <a:t>If </a:t>
            </a:r>
            <a:r>
              <a:rPr lang="en-NZ" sz="2000" dirty="0">
                <a:solidFill>
                  <a:schemeClr val="bg1"/>
                </a:solidFill>
              </a:rPr>
              <a:t>playing in </a:t>
            </a:r>
            <a:r>
              <a:rPr lang="en-NZ" sz="2000" dirty="0" smtClean="0">
                <a:solidFill>
                  <a:schemeClr val="bg1"/>
                </a:solidFill>
              </a:rPr>
              <a:t>Advanced </a:t>
            </a:r>
            <a:r>
              <a:rPr lang="en-NZ" sz="2000" dirty="0">
                <a:solidFill>
                  <a:schemeClr val="bg1"/>
                </a:solidFill>
              </a:rPr>
              <a:t>mode, the last day is Day </a:t>
            </a:r>
            <a:r>
              <a:rPr lang="en-NZ" sz="2000" dirty="0" smtClean="0">
                <a:solidFill>
                  <a:schemeClr val="bg1"/>
                </a:solidFill>
              </a:rPr>
              <a:t>24, </a:t>
            </a:r>
            <a:r>
              <a:rPr lang="en-NZ" sz="2000" dirty="0">
                <a:solidFill>
                  <a:schemeClr val="bg1"/>
                </a:solidFill>
              </a:rPr>
              <a:t>and the bonus prize is </a:t>
            </a:r>
            <a:r>
              <a:rPr lang="en-NZ" sz="2000" dirty="0" smtClean="0">
                <a:solidFill>
                  <a:schemeClr val="bg1"/>
                </a:solidFill>
              </a:rPr>
              <a:t>$4,000.</a:t>
            </a:r>
            <a:endParaRPr lang="en-NZ" sz="2000" dirty="0">
              <a:solidFill>
                <a:schemeClr val="bg1"/>
              </a:solidFill>
            </a:endParaRPr>
          </a:p>
        </p:txBody>
      </p:sp>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7" y="3372332"/>
            <a:ext cx="1224136" cy="714078"/>
          </a:xfrm>
          <a:prstGeom prst="rect">
            <a:avLst/>
          </a:prstGeom>
        </p:spPr>
      </p:pic>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617" y="2486943"/>
            <a:ext cx="1224136" cy="714078"/>
          </a:xfrm>
          <a:prstGeom prst="rect">
            <a:avLst/>
          </a:prstGeom>
        </p:spPr>
      </p:pic>
    </p:spTree>
    <p:extLst>
      <p:ext uri="{BB962C8B-B14F-4D97-AF65-F5344CB8AC3E}">
        <p14:creationId xmlns:p14="http://schemas.microsoft.com/office/powerpoint/2010/main" val="180691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1+#ppt_w/2"/>
                                          </p:val>
                                        </p:tav>
                                        <p:tav tm="100000">
                                          <p:val>
                                            <p:strVal val="#ppt_x"/>
                                          </p:val>
                                        </p:tav>
                                      </p:tavLst>
                                    </p:anim>
                                    <p:anim calcmode="lin" valueType="num">
                                      <p:cBhvr additive="base">
                                        <p:cTn id="8" dur="500" fill="hold"/>
                                        <p:tgtEl>
                                          <p:spTgt spid="10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3918" y="527440"/>
            <a:ext cx="8229600" cy="780685"/>
          </a:xfrm>
        </p:spPr>
        <p:txBody>
          <a:bodyPr>
            <a:noAutofit/>
          </a:bodyPr>
          <a:lstStyle/>
          <a:p>
            <a:r>
              <a:rPr lang="en-NZ" sz="3200" dirty="0" smtClean="0"/>
              <a:t>Optional: Slack Points</a:t>
            </a:r>
            <a:endParaRPr lang="en-NZ" sz="1400" dirty="0"/>
          </a:p>
        </p:txBody>
      </p:sp>
      <p:sp>
        <p:nvSpPr>
          <p:cNvPr id="5" name="TextBox 4"/>
          <p:cNvSpPr txBox="1"/>
          <p:nvPr/>
        </p:nvSpPr>
        <p:spPr>
          <a:xfrm>
            <a:off x="2267744" y="1340768"/>
            <a:ext cx="6624736" cy="5093702"/>
          </a:xfrm>
          <a:prstGeom prst="rect">
            <a:avLst/>
          </a:prstGeom>
          <a:noFill/>
        </p:spPr>
        <p:txBody>
          <a:bodyPr wrap="square" rtlCol="0">
            <a:spAutoFit/>
          </a:bodyPr>
          <a:lstStyle/>
          <a:p>
            <a:pPr>
              <a:spcBef>
                <a:spcPts val="1800"/>
              </a:spcBef>
            </a:pPr>
            <a:r>
              <a:rPr lang="en-NZ" sz="2000" dirty="0" smtClean="0">
                <a:solidFill>
                  <a:schemeClr val="bg1"/>
                </a:solidFill>
              </a:rPr>
              <a:t>Record every point rolled on the dice that is not used against tickets (except for the pink die). We will call these </a:t>
            </a:r>
            <a:r>
              <a:rPr lang="en-NZ" sz="2000" i="1" dirty="0" smtClean="0">
                <a:solidFill>
                  <a:schemeClr val="bg1"/>
                </a:solidFill>
              </a:rPr>
              <a:t>slack points</a:t>
            </a:r>
            <a:r>
              <a:rPr lang="en-NZ" sz="2000" dirty="0" smtClean="0">
                <a:solidFill>
                  <a:schemeClr val="bg1"/>
                </a:solidFill>
              </a:rPr>
              <a:t>.</a:t>
            </a:r>
          </a:p>
          <a:p>
            <a:pPr>
              <a:spcBef>
                <a:spcPts val="1800"/>
              </a:spcBef>
            </a:pPr>
            <a:r>
              <a:rPr lang="en-NZ" sz="2000" dirty="0" smtClean="0">
                <a:solidFill>
                  <a:schemeClr val="bg1"/>
                </a:solidFill>
              </a:rPr>
              <a:t>At the end of the game, you will receive one extra minute of game time for every slack point, less however many slack points the winning team had collected, up to a maximum of ten minutes. This will give you more time to improve the way you work.</a:t>
            </a:r>
          </a:p>
          <a:p>
            <a:pPr>
              <a:spcBef>
                <a:spcPts val="1800"/>
              </a:spcBef>
            </a:pPr>
            <a:r>
              <a:rPr lang="en-NZ" sz="2000" dirty="0" smtClean="0">
                <a:solidFill>
                  <a:schemeClr val="bg1"/>
                </a:solidFill>
              </a:rPr>
              <a:t>For example if Team A records 8 slack points during the game, and Team B records 2 slack points, Team A may finish the game up to 6 minutes after Team B, and still win the bonus cash prize.</a:t>
            </a:r>
          </a:p>
          <a:p>
            <a:pPr>
              <a:spcBef>
                <a:spcPts val="1800"/>
              </a:spcBef>
            </a:pPr>
            <a:r>
              <a:rPr lang="en-NZ" sz="2000" dirty="0" smtClean="0">
                <a:solidFill>
                  <a:schemeClr val="bg1"/>
                </a:solidFill>
              </a:rPr>
              <a:t>It is the responsibility of the team that finishes first to start the timer (on a phone or similar) and declare how many slack points they had collected.</a:t>
            </a:r>
          </a:p>
        </p:txBody>
      </p:sp>
      <p:pic>
        <p:nvPicPr>
          <p:cNvPr id="2052" name="Picture 4" descr="C:\Users\russell\AppData\Local\Microsoft\Windows\Temporary Internet Files\Content.IE5\EAIVOCED\MC900384022[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492896"/>
            <a:ext cx="1630375" cy="1893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29378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072251"/>
            <a:ext cx="8229600" cy="780685"/>
          </a:xfrm>
        </p:spPr>
        <p:txBody>
          <a:bodyPr>
            <a:noAutofit/>
          </a:bodyPr>
          <a:lstStyle/>
          <a:p>
            <a:r>
              <a:rPr lang="en-NZ" sz="3200" dirty="0" smtClean="0"/>
              <a:t>Does anyone have any questions?</a:t>
            </a:r>
            <a:br>
              <a:rPr lang="en-NZ" sz="3200" dirty="0" smtClean="0"/>
            </a:br>
            <a:r>
              <a:rPr lang="en-NZ" sz="1400" dirty="0" smtClean="0"/>
              <a:t>(See the FAQ section of the Facilitator’s Guide earlier in this slide deck)</a:t>
            </a:r>
            <a:endParaRPr lang="en-NZ" sz="1400" dirty="0"/>
          </a:p>
        </p:txBody>
      </p:sp>
      <p:sp>
        <p:nvSpPr>
          <p:cNvPr id="4" name="Title 1"/>
          <p:cNvSpPr txBox="1">
            <a:spLocks/>
          </p:cNvSpPr>
          <p:nvPr/>
        </p:nvSpPr>
        <p:spPr>
          <a:xfrm>
            <a:off x="539552" y="4005064"/>
            <a:ext cx="8229600" cy="78068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kern="1200">
                <a:solidFill>
                  <a:schemeClr val="bg1"/>
                </a:solidFill>
                <a:latin typeface="+mj-lt"/>
                <a:ea typeface="+mj-ea"/>
                <a:cs typeface="+mj-cs"/>
              </a:defRPr>
            </a:lvl1pPr>
          </a:lstStyle>
          <a:p>
            <a:r>
              <a:rPr lang="en-NZ" dirty="0" smtClean="0"/>
              <a:t>Pick up the Event Card for Day 10 and continue.</a:t>
            </a:r>
            <a:endParaRPr lang="en-NZ" dirty="0"/>
          </a:p>
        </p:txBody>
      </p:sp>
      <p:sp>
        <p:nvSpPr>
          <p:cNvPr id="11" name="Ring 1"/>
          <p:cNvSpPr/>
          <p:nvPr/>
        </p:nvSpPr>
        <p:spPr>
          <a:xfrm>
            <a:off x="8626075"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lick 1"/>
          <p:cNvSpPr/>
          <p:nvPr/>
        </p:nvSpPr>
        <p:spPr>
          <a:xfrm>
            <a:off x="8633641"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ng 1"/>
          <p:cNvSpPr/>
          <p:nvPr/>
        </p:nvSpPr>
        <p:spPr>
          <a:xfrm>
            <a:off x="8888828" y="189052"/>
            <a:ext cx="144016" cy="144016"/>
          </a:xfrm>
          <a:prstGeom prst="ellipse">
            <a:avLst/>
          </a:prstGeom>
          <a:solidFill>
            <a:schemeClr val="tx1">
              <a:lumMod val="75000"/>
              <a:lumOff val="2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lick 1"/>
          <p:cNvSpPr/>
          <p:nvPr/>
        </p:nvSpPr>
        <p:spPr>
          <a:xfrm>
            <a:off x="8896394" y="196618"/>
            <a:ext cx="128884" cy="12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52239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4"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88024" y="2420888"/>
            <a:ext cx="3312368" cy="720080"/>
          </a:xfrm>
        </p:spPr>
        <p:txBody>
          <a:bodyPr>
            <a:noAutofit/>
          </a:bodyPr>
          <a:lstStyle/>
          <a:p>
            <a:pPr algn="l"/>
            <a:r>
              <a:rPr lang="en-NZ" sz="3200" dirty="0" smtClean="0"/>
              <a:t>End of the Game</a:t>
            </a:r>
            <a:endParaRPr lang="en-NZ" sz="3200" dirty="0"/>
          </a:p>
        </p:txBody>
      </p:sp>
      <p:sp>
        <p:nvSpPr>
          <p:cNvPr id="4" name="TextBox 3"/>
          <p:cNvSpPr txBox="1"/>
          <p:nvPr/>
        </p:nvSpPr>
        <p:spPr>
          <a:xfrm>
            <a:off x="4788024" y="3140968"/>
            <a:ext cx="3240360" cy="707886"/>
          </a:xfrm>
          <a:prstGeom prst="rect">
            <a:avLst/>
          </a:prstGeom>
          <a:noFill/>
        </p:spPr>
        <p:txBody>
          <a:bodyPr wrap="square" rtlCol="0">
            <a:spAutoFit/>
          </a:bodyPr>
          <a:lstStyle/>
          <a:p>
            <a:pPr>
              <a:spcBef>
                <a:spcPts val="1200"/>
              </a:spcBef>
            </a:pPr>
            <a:r>
              <a:rPr lang="en-NZ" sz="2000" dirty="0" smtClean="0">
                <a:solidFill>
                  <a:schemeClr val="bg1"/>
                </a:solidFill>
              </a:rPr>
              <a:t>Continue to the end of game and debrief slides</a:t>
            </a:r>
            <a:endParaRPr lang="en-NZ" sz="2000" dirty="0">
              <a:solidFill>
                <a:schemeClr val="bg1"/>
              </a:solidFill>
            </a:endParaRPr>
          </a:p>
        </p:txBody>
      </p:sp>
      <p:pic>
        <p:nvPicPr>
          <p:cNvPr id="1028" name="Picture 4" descr="C:\Users\russell\AppData\Local\Microsoft\Windows\Temporary Internet Files\Content.IE5\PY08M9UR\MC900433916[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412776"/>
            <a:ext cx="3154660" cy="3154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057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2051"/>
            <a:ext cx="8229600" cy="780685"/>
          </a:xfrm>
        </p:spPr>
        <p:txBody>
          <a:bodyPr>
            <a:noAutofit/>
          </a:bodyPr>
          <a:lstStyle/>
          <a:p>
            <a:r>
              <a:rPr lang="en-NZ" sz="3200" dirty="0" smtClean="0"/>
              <a:t>Old Standard Tickets</a:t>
            </a:r>
            <a:endParaRPr lang="en-NZ" sz="1400" dirty="0"/>
          </a:p>
        </p:txBody>
      </p:sp>
      <p:sp>
        <p:nvSpPr>
          <p:cNvPr id="8" name="TextBox 7"/>
          <p:cNvSpPr txBox="1"/>
          <p:nvPr/>
        </p:nvSpPr>
        <p:spPr>
          <a:xfrm>
            <a:off x="539552" y="1664508"/>
            <a:ext cx="8068548" cy="3708708"/>
          </a:xfrm>
          <a:prstGeom prst="rect">
            <a:avLst/>
          </a:prstGeom>
          <a:noFill/>
        </p:spPr>
        <p:txBody>
          <a:bodyPr wrap="square" rtlCol="0">
            <a:spAutoFit/>
          </a:bodyPr>
          <a:lstStyle/>
          <a:p>
            <a:pPr algn="ctr">
              <a:spcBef>
                <a:spcPts val="1800"/>
              </a:spcBef>
            </a:pPr>
            <a:r>
              <a:rPr lang="en-NZ" sz="2000" dirty="0" smtClean="0">
                <a:solidFill>
                  <a:schemeClr val="bg1"/>
                </a:solidFill>
              </a:rPr>
              <a:t>If there are Standard tickets on the board that have been in process for a very long time, and are not yet deployed, they may turn out to lose subscribers when they are eventually deployed. Or if these features are never deployed, you can guarantee our competitors will be offering them, and we’ll lose subscribers.</a:t>
            </a:r>
          </a:p>
          <a:p>
            <a:pPr algn="ctr">
              <a:spcBef>
                <a:spcPts val="1800"/>
              </a:spcBef>
            </a:pPr>
            <a:r>
              <a:rPr lang="en-NZ" sz="2000" dirty="0" smtClean="0">
                <a:solidFill>
                  <a:schemeClr val="bg1"/>
                </a:solidFill>
              </a:rPr>
              <a:t>Calculate the number of subscribers that would be gained (or lost) for any brown Standard tickets that have a Day Ready that is more than eight days ago. If the number of subscribers is negative, you must subtract this number from the number of subscribers gained in the final billing cycle. If the number of subscribers is positive, you don’t get these subscribers, because these features aren’t deployed yet!</a:t>
            </a:r>
          </a:p>
        </p:txBody>
      </p:sp>
    </p:spTree>
    <p:extLst>
      <p:ext uri="{BB962C8B-B14F-4D97-AF65-F5344CB8AC3E}">
        <p14:creationId xmlns:p14="http://schemas.microsoft.com/office/powerpoint/2010/main" val="212040364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930" y="764705"/>
            <a:ext cx="6860139" cy="5333758"/>
          </a:xfrm>
          <a:prstGeom prst="rect">
            <a:avLst/>
          </a:prstGeom>
        </p:spPr>
      </p:pic>
      <p:sp>
        <p:nvSpPr>
          <p:cNvPr id="2" name="Title 1"/>
          <p:cNvSpPr>
            <a:spLocks noGrp="1"/>
          </p:cNvSpPr>
          <p:nvPr>
            <p:ph type="title"/>
          </p:nvPr>
        </p:nvSpPr>
        <p:spPr>
          <a:xfrm>
            <a:off x="539552" y="116632"/>
            <a:ext cx="8229600" cy="648072"/>
          </a:xfrm>
        </p:spPr>
        <p:txBody>
          <a:bodyPr>
            <a:noAutofit/>
          </a:bodyPr>
          <a:lstStyle/>
          <a:p>
            <a:r>
              <a:rPr lang="en-NZ" sz="3200" dirty="0" smtClean="0"/>
              <a:t>Control Chart</a:t>
            </a:r>
            <a:endParaRPr lang="en-NZ" sz="3200" dirty="0"/>
          </a:p>
        </p:txBody>
      </p:sp>
      <p:sp>
        <p:nvSpPr>
          <p:cNvPr id="15" name="TextBox 14"/>
          <p:cNvSpPr txBox="1"/>
          <p:nvPr/>
        </p:nvSpPr>
        <p:spPr>
          <a:xfrm>
            <a:off x="0" y="6165304"/>
            <a:ext cx="9144000" cy="584775"/>
          </a:xfrm>
          <a:prstGeom prst="rect">
            <a:avLst/>
          </a:prstGeom>
          <a:noFill/>
        </p:spPr>
        <p:txBody>
          <a:bodyPr wrap="square" rtlCol="0">
            <a:spAutoFit/>
          </a:bodyPr>
          <a:lstStyle/>
          <a:p>
            <a:pPr algn="ctr">
              <a:spcBef>
                <a:spcPts val="600"/>
              </a:spcBef>
            </a:pPr>
            <a:r>
              <a:rPr lang="en-NZ" sz="1600" dirty="0" smtClean="0">
                <a:solidFill>
                  <a:schemeClr val="bg1"/>
                </a:solidFill>
              </a:rPr>
              <a:t>At the end of the game, the Control Chart Trackers need to connect the data points with the correct </a:t>
            </a:r>
            <a:r>
              <a:rPr lang="en-NZ" sz="1600" dirty="0" err="1" smtClean="0">
                <a:solidFill>
                  <a:schemeClr val="bg1"/>
                </a:solidFill>
              </a:rPr>
              <a:t>colors</a:t>
            </a:r>
            <a:r>
              <a:rPr lang="en-NZ" sz="1600" dirty="0" smtClean="0">
                <a:solidFill>
                  <a:schemeClr val="bg1"/>
                </a:solidFill>
              </a:rPr>
              <a:t> as shown. If they haven’t yet circled the data points for the blocked and defective tickets, they need to do so.</a:t>
            </a:r>
          </a:p>
        </p:txBody>
      </p:sp>
    </p:spTree>
    <p:extLst>
      <p:ext uri="{BB962C8B-B14F-4D97-AF65-F5344CB8AC3E}">
        <p14:creationId xmlns:p14="http://schemas.microsoft.com/office/powerpoint/2010/main" val="2738727713"/>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929" y="760891"/>
            <a:ext cx="6862589" cy="5335663"/>
          </a:xfrm>
          <a:prstGeom prst="rect">
            <a:avLst/>
          </a:prstGeom>
        </p:spPr>
      </p:pic>
      <p:sp>
        <p:nvSpPr>
          <p:cNvPr id="2" name="Title 1"/>
          <p:cNvSpPr>
            <a:spLocks noGrp="1"/>
          </p:cNvSpPr>
          <p:nvPr>
            <p:ph type="title"/>
          </p:nvPr>
        </p:nvSpPr>
        <p:spPr>
          <a:xfrm>
            <a:off x="539552" y="116632"/>
            <a:ext cx="8229600" cy="648072"/>
          </a:xfrm>
        </p:spPr>
        <p:txBody>
          <a:bodyPr>
            <a:noAutofit/>
          </a:bodyPr>
          <a:lstStyle/>
          <a:p>
            <a:r>
              <a:rPr lang="en-NZ" sz="3200" dirty="0" smtClean="0"/>
              <a:t>Spectral Analysis Chart</a:t>
            </a:r>
            <a:endParaRPr lang="en-NZ" sz="3200" dirty="0"/>
          </a:p>
        </p:txBody>
      </p:sp>
      <p:sp>
        <p:nvSpPr>
          <p:cNvPr id="15" name="TextBox 14"/>
          <p:cNvSpPr txBox="1"/>
          <p:nvPr/>
        </p:nvSpPr>
        <p:spPr>
          <a:xfrm>
            <a:off x="431538" y="6156593"/>
            <a:ext cx="8280921" cy="584775"/>
          </a:xfrm>
          <a:prstGeom prst="rect">
            <a:avLst/>
          </a:prstGeom>
          <a:noFill/>
        </p:spPr>
        <p:txBody>
          <a:bodyPr wrap="square" rtlCol="0">
            <a:spAutoFit/>
          </a:bodyPr>
          <a:lstStyle/>
          <a:p>
            <a:pPr algn="ctr">
              <a:spcBef>
                <a:spcPts val="600"/>
              </a:spcBef>
            </a:pPr>
            <a:r>
              <a:rPr lang="en-NZ" sz="1600" dirty="0" smtClean="0">
                <a:solidFill>
                  <a:schemeClr val="bg1"/>
                </a:solidFill>
              </a:rPr>
              <a:t>Spectral Analysis Chart Trackers need to connect the data points on their charts as shown.</a:t>
            </a:r>
            <a:br>
              <a:rPr lang="en-NZ" sz="1600" dirty="0" smtClean="0">
                <a:solidFill>
                  <a:schemeClr val="bg1"/>
                </a:solidFill>
              </a:rPr>
            </a:br>
            <a:r>
              <a:rPr lang="en-NZ" sz="1600" dirty="0" smtClean="0">
                <a:solidFill>
                  <a:schemeClr val="bg1"/>
                </a:solidFill>
              </a:rPr>
              <a:t>If they haven’t yet circled the data points for the blocked and defective tickets, they need to do so.</a:t>
            </a:r>
            <a:endParaRPr lang="en-NZ" sz="1600" dirty="0">
              <a:solidFill>
                <a:schemeClr val="bg1"/>
              </a:solidFill>
            </a:endParaRPr>
          </a:p>
        </p:txBody>
      </p:sp>
    </p:spTree>
    <p:extLst>
      <p:ext uri="{BB962C8B-B14F-4D97-AF65-F5344CB8AC3E}">
        <p14:creationId xmlns:p14="http://schemas.microsoft.com/office/powerpoint/2010/main" val="2629717838"/>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229600" cy="648072"/>
          </a:xfrm>
        </p:spPr>
        <p:txBody>
          <a:bodyPr>
            <a:noAutofit/>
          </a:bodyPr>
          <a:lstStyle/>
          <a:p>
            <a:r>
              <a:rPr lang="en-NZ" sz="2400" dirty="0" smtClean="0"/>
              <a:t>Arrange the Financial Summary Sheet and Charts for Analysis</a:t>
            </a:r>
            <a:endParaRPr lang="en-NZ" sz="2400" dirty="0"/>
          </a:p>
        </p:txBody>
      </p:sp>
      <p:sp>
        <p:nvSpPr>
          <p:cNvPr id="15" name="TextBox 14"/>
          <p:cNvSpPr txBox="1"/>
          <p:nvPr/>
        </p:nvSpPr>
        <p:spPr>
          <a:xfrm>
            <a:off x="107504" y="6021288"/>
            <a:ext cx="8928992" cy="661720"/>
          </a:xfrm>
          <a:prstGeom prst="rect">
            <a:avLst/>
          </a:prstGeom>
          <a:noFill/>
        </p:spPr>
        <p:txBody>
          <a:bodyPr wrap="square" rtlCol="0">
            <a:spAutoFit/>
          </a:bodyPr>
          <a:lstStyle/>
          <a:p>
            <a:pPr algn="ctr">
              <a:spcBef>
                <a:spcPts val="1200"/>
              </a:spcBef>
            </a:pPr>
            <a:r>
              <a:rPr lang="en-NZ" sz="1600" dirty="0">
                <a:solidFill>
                  <a:schemeClr val="bg1"/>
                </a:solidFill>
              </a:rPr>
              <a:t>Be sure to take </a:t>
            </a:r>
            <a:r>
              <a:rPr lang="en-NZ" sz="1600" dirty="0" smtClean="0">
                <a:solidFill>
                  <a:schemeClr val="bg1"/>
                </a:solidFill>
              </a:rPr>
              <a:t>photographs!</a:t>
            </a:r>
          </a:p>
          <a:p>
            <a:pPr algn="ctr">
              <a:spcBef>
                <a:spcPts val="600"/>
              </a:spcBef>
            </a:pPr>
            <a:r>
              <a:rPr lang="en-NZ" sz="1600" dirty="0" smtClean="0">
                <a:solidFill>
                  <a:schemeClr val="bg1"/>
                </a:solidFill>
              </a:rPr>
              <a:t>You </a:t>
            </a:r>
            <a:r>
              <a:rPr lang="en-NZ" sz="1600" dirty="0">
                <a:solidFill>
                  <a:schemeClr val="bg1"/>
                </a:solidFill>
              </a:rPr>
              <a:t>may share </a:t>
            </a:r>
            <a:r>
              <a:rPr lang="en-NZ" sz="1600" dirty="0" smtClean="0">
                <a:solidFill>
                  <a:schemeClr val="bg1"/>
                </a:solidFill>
              </a:rPr>
              <a:t>the photos </a:t>
            </a:r>
            <a:r>
              <a:rPr lang="en-NZ" sz="1600" dirty="0">
                <a:solidFill>
                  <a:schemeClr val="bg1"/>
                </a:solidFill>
              </a:rPr>
              <a:t>with the community if you wish to at </a:t>
            </a:r>
            <a:r>
              <a:rPr lang="en-NZ" sz="1600" dirty="0" smtClean="0">
                <a:solidFill>
                  <a:schemeClr val="bg1"/>
                </a:solidFill>
                <a:hlinkClick r:id="rId2"/>
              </a:rPr>
              <a:t>www.getkanban.com</a:t>
            </a:r>
            <a:r>
              <a:rPr lang="en-NZ" sz="1600" dirty="0" smtClean="0">
                <a:solidFill>
                  <a:schemeClr val="bg1"/>
                </a:solidFill>
              </a:rPr>
              <a:t> </a:t>
            </a:r>
            <a:endParaRPr lang="en-NZ" sz="1600" dirty="0">
              <a:solidFill>
                <a:schemeClr val="bg1"/>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9832" y="1042842"/>
            <a:ext cx="2612044" cy="2030864"/>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51083" y="1042842"/>
            <a:ext cx="2612976" cy="2031589"/>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4381" y="987600"/>
            <a:ext cx="2043924" cy="2612043"/>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6156" y="3717032"/>
            <a:ext cx="2637486" cy="2030864"/>
          </a:xfrm>
          <a:prstGeom prst="rect">
            <a:avLst/>
          </a:prstGeom>
        </p:spPr>
      </p:pic>
    </p:spTree>
    <p:extLst>
      <p:ext uri="{BB962C8B-B14F-4D97-AF65-F5344CB8AC3E}">
        <p14:creationId xmlns:p14="http://schemas.microsoft.com/office/powerpoint/2010/main" val="3847846958"/>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196" y="1700808"/>
            <a:ext cx="8229600" cy="1143000"/>
          </a:xfrm>
        </p:spPr>
        <p:txBody>
          <a:bodyPr>
            <a:noAutofit/>
          </a:bodyPr>
          <a:lstStyle/>
          <a:p>
            <a:r>
              <a:rPr lang="en-NZ" sz="3200" dirty="0" smtClean="0"/>
              <a:t>Debrief</a:t>
            </a:r>
            <a:endParaRPr lang="en-NZ" sz="3200" dirty="0"/>
          </a:p>
        </p:txBody>
      </p:sp>
      <p:sp>
        <p:nvSpPr>
          <p:cNvPr id="4" name="TextBox 3"/>
          <p:cNvSpPr txBox="1"/>
          <p:nvPr/>
        </p:nvSpPr>
        <p:spPr>
          <a:xfrm>
            <a:off x="683568" y="3113673"/>
            <a:ext cx="7776864" cy="1554272"/>
          </a:xfrm>
          <a:prstGeom prst="rect">
            <a:avLst/>
          </a:prstGeom>
          <a:noFill/>
        </p:spPr>
        <p:txBody>
          <a:bodyPr wrap="square" rtlCol="0">
            <a:spAutoFit/>
          </a:bodyPr>
          <a:lstStyle/>
          <a:p>
            <a:pPr algn="ctr">
              <a:spcBef>
                <a:spcPts val="1800"/>
              </a:spcBef>
            </a:pPr>
            <a:r>
              <a:rPr lang="en-NZ" sz="2000" dirty="0" smtClean="0">
                <a:solidFill>
                  <a:schemeClr val="bg1"/>
                </a:solidFill>
              </a:rPr>
              <a:t>The remaining slides are suggested debrief questions . There are a lot of them, so select the most appropriate ones for your session.</a:t>
            </a:r>
          </a:p>
          <a:p>
            <a:pPr algn="ctr">
              <a:spcBef>
                <a:spcPts val="1800"/>
              </a:spcBef>
            </a:pPr>
            <a:r>
              <a:rPr lang="en-NZ" sz="2000" dirty="0" smtClean="0">
                <a:solidFill>
                  <a:schemeClr val="bg1"/>
                </a:solidFill>
              </a:rPr>
              <a:t>You can click through the debrief slides as usual, or you can hover your mouse over a title in the left-hand menu to go to that group of questions.</a:t>
            </a:r>
          </a:p>
        </p:txBody>
      </p:sp>
    </p:spTree>
    <p:extLst>
      <p:ext uri="{BB962C8B-B14F-4D97-AF65-F5344CB8AC3E}">
        <p14:creationId xmlns:p14="http://schemas.microsoft.com/office/powerpoint/2010/main" val="3543164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a:hlinkClick r:id="rId2" action="ppaction://hlinksldjump"/>
            <a:hlinkHover r:id="rId2" action="ppaction://hlinksldjump"/>
          </p:cNvPr>
          <p:cNvSpPr/>
          <p:nvPr/>
        </p:nvSpPr>
        <p:spPr>
          <a:xfrm>
            <a:off x="179512" y="116632"/>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3" name="Rounded Rectangle 22">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4" name="Rounded Rectangle 23">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25" name="Rounded Rectangle 24">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26" name="Rounded Rectangle 25">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27" name="Rounded Rectangle 26">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28" name="Rounded Rectangle 27">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29" name="Rounded Rectangle 28">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30" name="Rounded Rectangle 29">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31" name="Rounded Rectangle 30">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32" name="Rounded Rectangle 31">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33" name="Rounded Rectangle 32">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SLAs</a:t>
            </a:r>
            <a:endParaRPr lang="en-US" sz="1600" dirty="0">
              <a:solidFill>
                <a:schemeClr val="tx1"/>
              </a:solidFill>
            </a:endParaRPr>
          </a:p>
        </p:txBody>
      </p:sp>
      <p:sp>
        <p:nvSpPr>
          <p:cNvPr id="34" name="Rounded Rectangle 33">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35" name="Rounded Rectangle 34">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The Winners</a:t>
            </a:r>
            <a:endParaRPr lang="en-US" sz="1700" b="1" dirty="0">
              <a:solidFill>
                <a:schemeClr val="tx1"/>
              </a:solidFill>
            </a:endParaRPr>
          </a:p>
          <a:p>
            <a:pPr>
              <a:spcBef>
                <a:spcPts val="1200"/>
              </a:spcBef>
            </a:pPr>
            <a:r>
              <a:rPr lang="en-US" sz="1700" dirty="0" smtClean="0">
                <a:solidFill>
                  <a:schemeClr val="tx1"/>
                </a:solidFill>
              </a:rPr>
              <a:t>Congratulate </a:t>
            </a:r>
            <a:r>
              <a:rPr lang="en-US" sz="1700" dirty="0">
                <a:solidFill>
                  <a:schemeClr val="tx1"/>
                </a:solidFill>
              </a:rPr>
              <a:t>the winning team (</a:t>
            </a:r>
            <a:r>
              <a:rPr lang="en-US" sz="1700" dirty="0" smtClean="0">
                <a:solidFill>
                  <a:schemeClr val="tx1"/>
                </a:solidFill>
              </a:rPr>
              <a:t>audit </a:t>
            </a:r>
            <a:r>
              <a:rPr lang="en-US" sz="1700" dirty="0">
                <a:solidFill>
                  <a:schemeClr val="tx1"/>
                </a:solidFill>
              </a:rPr>
              <a:t>their financials first if necessary</a:t>
            </a:r>
            <a:r>
              <a:rPr lang="en-US" sz="1700" dirty="0" smtClean="0">
                <a:solidFill>
                  <a:schemeClr val="tx1"/>
                </a:solidFill>
              </a:rPr>
              <a:t>!)</a:t>
            </a:r>
            <a:endParaRPr lang="en-US" sz="1700" dirty="0">
              <a:solidFill>
                <a:schemeClr val="tx1"/>
              </a:solidFill>
            </a:endParaRPr>
          </a:p>
          <a:p>
            <a:pPr>
              <a:spcBef>
                <a:spcPts val="1200"/>
              </a:spcBef>
            </a:pPr>
            <a:r>
              <a:rPr lang="en-US" sz="1700" dirty="0" smtClean="0">
                <a:solidFill>
                  <a:schemeClr val="tx1"/>
                </a:solidFill>
              </a:rPr>
              <a:t>Review </a:t>
            </a:r>
            <a:r>
              <a:rPr lang="en-US" sz="1700" dirty="0">
                <a:solidFill>
                  <a:schemeClr val="tx1"/>
                </a:solidFill>
              </a:rPr>
              <a:t>the scoreboard:</a:t>
            </a:r>
          </a:p>
          <a:p>
            <a:pPr marL="742950" lvl="1" indent="-285750">
              <a:spcBef>
                <a:spcPts val="1200"/>
              </a:spcBef>
              <a:buFont typeface="Arial" pitchFamily="34" charset="0"/>
              <a:buChar char="•"/>
            </a:pPr>
            <a:r>
              <a:rPr lang="en-US" sz="1700" dirty="0" smtClean="0">
                <a:solidFill>
                  <a:schemeClr val="tx1"/>
                </a:solidFill>
              </a:rPr>
              <a:t>see </a:t>
            </a:r>
            <a:r>
              <a:rPr lang="en-US" sz="1700" dirty="0">
                <a:solidFill>
                  <a:schemeClr val="tx1"/>
                </a:solidFill>
              </a:rPr>
              <a:t>if there is an obvious point at which the winning team pulled away.</a:t>
            </a:r>
          </a:p>
          <a:p>
            <a:pPr marL="742950" lvl="1" indent="-285750">
              <a:spcBef>
                <a:spcPts val="1200"/>
              </a:spcBef>
              <a:buFont typeface="Arial" pitchFamily="34" charset="0"/>
              <a:buChar char="•"/>
            </a:pPr>
            <a:r>
              <a:rPr lang="en-US" sz="1700" dirty="0" smtClean="0">
                <a:solidFill>
                  <a:schemeClr val="tx1"/>
                </a:solidFill>
              </a:rPr>
              <a:t>does </a:t>
            </a:r>
            <a:r>
              <a:rPr lang="en-US" sz="1700" dirty="0">
                <a:solidFill>
                  <a:schemeClr val="tx1"/>
                </a:solidFill>
              </a:rPr>
              <a:t>the scoreboard tell us anything else?</a:t>
            </a:r>
          </a:p>
          <a:p>
            <a:pPr>
              <a:spcBef>
                <a:spcPts val="1200"/>
              </a:spcBef>
            </a:pPr>
            <a:r>
              <a:rPr lang="en-US" sz="1700" dirty="0" smtClean="0">
                <a:solidFill>
                  <a:schemeClr val="tx1"/>
                </a:solidFill>
              </a:rPr>
              <a:t>Review </a:t>
            </a:r>
            <a:r>
              <a:rPr lang="en-US" sz="1700" dirty="0">
                <a:solidFill>
                  <a:schemeClr val="tx1"/>
                </a:solidFill>
              </a:rPr>
              <a:t>the Financial Summary sheets. How many subscribers did each team gain? When did they gain them?</a:t>
            </a:r>
          </a:p>
          <a:p>
            <a:pPr>
              <a:spcBef>
                <a:spcPts val="1200"/>
              </a:spcBef>
            </a:pPr>
            <a:r>
              <a:rPr lang="en-US" sz="1700" dirty="0" smtClean="0">
                <a:solidFill>
                  <a:schemeClr val="tx1"/>
                </a:solidFill>
              </a:rPr>
              <a:t>Winning </a:t>
            </a:r>
            <a:r>
              <a:rPr lang="en-US" sz="1700" dirty="0">
                <a:solidFill>
                  <a:schemeClr val="tx1"/>
                </a:solidFill>
              </a:rPr>
              <a:t>team:</a:t>
            </a:r>
          </a:p>
          <a:p>
            <a:pPr marL="742950" lvl="1" indent="-285750">
              <a:spcBef>
                <a:spcPts val="1200"/>
              </a:spcBef>
              <a:buFont typeface="Arial" pitchFamily="34" charset="0"/>
              <a:buChar char="•"/>
            </a:pPr>
            <a:r>
              <a:rPr lang="en-US" sz="1700" dirty="0" smtClean="0">
                <a:solidFill>
                  <a:schemeClr val="tx1"/>
                </a:solidFill>
              </a:rPr>
              <a:t>what </a:t>
            </a:r>
            <a:r>
              <a:rPr lang="en-US" sz="1700" dirty="0">
                <a:solidFill>
                  <a:schemeClr val="tx1"/>
                </a:solidFill>
              </a:rPr>
              <a:t>strategies, tactics, or events do you think contributed to your victory?</a:t>
            </a:r>
          </a:p>
          <a:p>
            <a:pPr marL="742950" lvl="1" indent="-285750">
              <a:spcBef>
                <a:spcPts val="1200"/>
              </a:spcBef>
              <a:buFont typeface="Arial" pitchFamily="34" charset="0"/>
              <a:buChar char="•"/>
            </a:pPr>
            <a:r>
              <a:rPr lang="en-US" sz="1700" dirty="0" smtClean="0">
                <a:solidFill>
                  <a:schemeClr val="tx1"/>
                </a:solidFill>
              </a:rPr>
              <a:t>what </a:t>
            </a:r>
            <a:r>
              <a:rPr lang="en-US" sz="1700" dirty="0">
                <a:solidFill>
                  <a:schemeClr val="tx1"/>
                </a:solidFill>
              </a:rPr>
              <a:t>might you do differently if you were to play again?</a:t>
            </a:r>
          </a:p>
          <a:p>
            <a:pPr>
              <a:spcBef>
                <a:spcPts val="1200"/>
              </a:spcBef>
            </a:pPr>
            <a:r>
              <a:rPr lang="en-US" sz="1700" dirty="0">
                <a:solidFill>
                  <a:schemeClr val="tx1"/>
                </a:solidFill>
              </a:rPr>
              <a:t>O</a:t>
            </a:r>
            <a:r>
              <a:rPr lang="en-US" sz="1700" dirty="0" smtClean="0">
                <a:solidFill>
                  <a:schemeClr val="tx1"/>
                </a:solidFill>
              </a:rPr>
              <a:t>ther </a:t>
            </a:r>
            <a:r>
              <a:rPr lang="en-US" sz="1700" dirty="0">
                <a:solidFill>
                  <a:schemeClr val="tx1"/>
                </a:solidFill>
              </a:rPr>
              <a:t>teams:</a:t>
            </a:r>
          </a:p>
          <a:p>
            <a:pPr marL="742950" lvl="1" indent="-285750">
              <a:spcBef>
                <a:spcPts val="1200"/>
              </a:spcBef>
              <a:buFont typeface="Arial" pitchFamily="34" charset="0"/>
              <a:buChar char="•"/>
            </a:pPr>
            <a:r>
              <a:rPr lang="en-US" sz="1700" dirty="0" smtClean="0">
                <a:solidFill>
                  <a:schemeClr val="tx1"/>
                </a:solidFill>
              </a:rPr>
              <a:t>what </a:t>
            </a:r>
            <a:r>
              <a:rPr lang="en-US" sz="1700" dirty="0">
                <a:solidFill>
                  <a:schemeClr val="tx1"/>
                </a:solidFill>
              </a:rPr>
              <a:t>were </a:t>
            </a:r>
            <a:r>
              <a:rPr lang="en-US" sz="1700" dirty="0" smtClean="0">
                <a:solidFill>
                  <a:schemeClr val="tx1"/>
                </a:solidFill>
              </a:rPr>
              <a:t>contributing factors to </a:t>
            </a:r>
            <a:r>
              <a:rPr lang="en-US" sz="1700" dirty="0">
                <a:solidFill>
                  <a:schemeClr val="tx1"/>
                </a:solidFill>
              </a:rPr>
              <a:t>your loss?</a:t>
            </a:r>
          </a:p>
          <a:p>
            <a:pPr marL="742950" lvl="1" indent="-285750">
              <a:spcBef>
                <a:spcPts val="1200"/>
              </a:spcBef>
              <a:buFont typeface="Arial" pitchFamily="34" charset="0"/>
              <a:buChar char="•"/>
            </a:pPr>
            <a:r>
              <a:rPr lang="en-US" sz="1700" dirty="0" smtClean="0">
                <a:solidFill>
                  <a:schemeClr val="tx1"/>
                </a:solidFill>
              </a:rPr>
              <a:t>what </a:t>
            </a:r>
            <a:r>
              <a:rPr lang="en-US" sz="1700" dirty="0">
                <a:solidFill>
                  <a:schemeClr val="tx1"/>
                </a:solidFill>
              </a:rPr>
              <a:t>might you do differently if you were to play again?</a:t>
            </a:r>
          </a:p>
        </p:txBody>
      </p:sp>
      <p:sp>
        <p:nvSpPr>
          <p:cNvPr id="37" name="Title 36"/>
          <p:cNvSpPr>
            <a:spLocks noGrp="1"/>
          </p:cNvSpPr>
          <p:nvPr>
            <p:ph type="title"/>
          </p:nvPr>
        </p:nvSpPr>
        <p:spPr>
          <a:xfrm>
            <a:off x="457200" y="-819472"/>
            <a:ext cx="8229600" cy="782960"/>
          </a:xfrm>
        </p:spPr>
        <p:txBody>
          <a:bodyPr/>
          <a:lstStyle/>
          <a:p>
            <a:r>
              <a:rPr lang="en-US" dirty="0" smtClean="0"/>
              <a:t>Debrief: The Winners</a:t>
            </a:r>
            <a:endParaRPr lang="en-US" dirty="0"/>
          </a:p>
        </p:txBody>
      </p:sp>
      <p:sp>
        <p:nvSpPr>
          <p:cNvPr id="38" name="Rounded Rectangle 37">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39" name="Picture 3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a:noFill/>
        </p:spPr>
      </p:pic>
      <p:pic>
        <p:nvPicPr>
          <p:cNvPr id="40" name="Picture 3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a:noFill/>
        </p:spPr>
      </p:pic>
    </p:spTree>
    <p:extLst>
      <p:ext uri="{BB962C8B-B14F-4D97-AF65-F5344CB8AC3E}">
        <p14:creationId xmlns:p14="http://schemas.microsoft.com/office/powerpoint/2010/main" val="107499725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500"/>
              </a:spcBef>
            </a:pPr>
            <a:r>
              <a:rPr lang="en-US" sz="1700" b="1" dirty="0" smtClean="0">
                <a:solidFill>
                  <a:schemeClr val="tx1"/>
                </a:solidFill>
              </a:rPr>
              <a:t>WIP Limits</a:t>
            </a:r>
            <a:endParaRPr lang="en-US" sz="1700" b="1" dirty="0">
              <a:solidFill>
                <a:schemeClr val="tx1"/>
              </a:solidFill>
            </a:endParaRPr>
          </a:p>
          <a:p>
            <a:pPr>
              <a:spcBef>
                <a:spcPts val="1500"/>
              </a:spcBef>
            </a:pPr>
            <a:r>
              <a:rPr lang="en-US" sz="1700" dirty="0" smtClean="0">
                <a:solidFill>
                  <a:schemeClr val="tx1"/>
                </a:solidFill>
              </a:rPr>
              <a:t>Did </a:t>
            </a:r>
            <a:r>
              <a:rPr lang="en-US" sz="1700" dirty="0">
                <a:solidFill>
                  <a:schemeClr val="tx1"/>
                </a:solidFill>
              </a:rPr>
              <a:t>you ever roll more points on the dice than you were able to use on the tickets (i.e. accumulate slack points if you were using that option)? How did it feel, and how did you react to it?</a:t>
            </a:r>
          </a:p>
          <a:p>
            <a:pPr>
              <a:spcBef>
                <a:spcPts val="1500"/>
              </a:spcBef>
            </a:pPr>
            <a:r>
              <a:rPr lang="en-US" sz="1700" dirty="0" smtClean="0">
                <a:solidFill>
                  <a:schemeClr val="tx1"/>
                </a:solidFill>
              </a:rPr>
              <a:t>What </a:t>
            </a:r>
            <a:r>
              <a:rPr lang="en-US" sz="1700" dirty="0">
                <a:solidFill>
                  <a:schemeClr val="tx1"/>
                </a:solidFill>
              </a:rPr>
              <a:t>WIP limit changes did you make and why? How did you determine what limits to set?</a:t>
            </a:r>
          </a:p>
          <a:p>
            <a:pPr>
              <a:spcBef>
                <a:spcPts val="1500"/>
              </a:spcBef>
            </a:pPr>
            <a:r>
              <a:rPr lang="en-US" sz="1700" dirty="0" smtClean="0">
                <a:solidFill>
                  <a:schemeClr val="tx1"/>
                </a:solidFill>
              </a:rPr>
              <a:t>Did </a:t>
            </a:r>
            <a:r>
              <a:rPr lang="en-US" sz="1700" dirty="0">
                <a:solidFill>
                  <a:schemeClr val="tx1"/>
                </a:solidFill>
              </a:rPr>
              <a:t>you feel a tension between reducing WIP limits and avoiding slack? </a:t>
            </a:r>
            <a:r>
              <a:rPr lang="en-US" sz="1700" dirty="0" smtClean="0">
                <a:solidFill>
                  <a:schemeClr val="tx1"/>
                </a:solidFill>
              </a:rPr>
              <a:t>If so:</a:t>
            </a:r>
          </a:p>
          <a:p>
            <a:pPr marL="285750" indent="-285750">
              <a:spcBef>
                <a:spcPts val="1500"/>
              </a:spcBef>
              <a:buFont typeface="Arial" pitchFamily="34" charset="0"/>
              <a:buChar char="•"/>
            </a:pPr>
            <a:r>
              <a:rPr lang="en-US" sz="1700" dirty="0">
                <a:solidFill>
                  <a:schemeClr val="tx1"/>
                </a:solidFill>
              </a:rPr>
              <a:t>d</a:t>
            </a:r>
            <a:r>
              <a:rPr lang="en-US" sz="1700" dirty="0" smtClean="0">
                <a:solidFill>
                  <a:schemeClr val="tx1"/>
                </a:solidFill>
              </a:rPr>
              <a:t>id </a:t>
            </a:r>
            <a:r>
              <a:rPr lang="en-US" sz="1700" dirty="0">
                <a:solidFill>
                  <a:schemeClr val="tx1"/>
                </a:solidFill>
              </a:rPr>
              <a:t>you discuss </a:t>
            </a:r>
            <a:r>
              <a:rPr lang="en-US" sz="1700" dirty="0" smtClean="0">
                <a:solidFill>
                  <a:schemeClr val="tx1"/>
                </a:solidFill>
              </a:rPr>
              <a:t>it?</a:t>
            </a:r>
          </a:p>
          <a:p>
            <a:pPr marL="285750" indent="-285750">
              <a:spcBef>
                <a:spcPts val="1500"/>
              </a:spcBef>
              <a:buFont typeface="Arial" pitchFamily="34" charset="0"/>
              <a:buChar char="•"/>
            </a:pPr>
            <a:r>
              <a:rPr lang="en-US" sz="1700" dirty="0" smtClean="0">
                <a:solidFill>
                  <a:schemeClr val="tx1"/>
                </a:solidFill>
              </a:rPr>
              <a:t>would </a:t>
            </a:r>
            <a:r>
              <a:rPr lang="en-US" sz="1700" dirty="0">
                <a:solidFill>
                  <a:schemeClr val="tx1"/>
                </a:solidFill>
              </a:rPr>
              <a:t>you change your </a:t>
            </a:r>
            <a:r>
              <a:rPr lang="en-US" sz="1700" dirty="0" smtClean="0">
                <a:solidFill>
                  <a:schemeClr val="tx1"/>
                </a:solidFill>
              </a:rPr>
              <a:t>choices of WIP limits if </a:t>
            </a:r>
            <a:r>
              <a:rPr lang="en-US" sz="1700" dirty="0">
                <a:solidFill>
                  <a:schemeClr val="tx1"/>
                </a:solidFill>
              </a:rPr>
              <a:t>you were to play again? If so, how?</a:t>
            </a:r>
          </a:p>
        </p:txBody>
      </p:sp>
      <p:sp>
        <p:nvSpPr>
          <p:cNvPr id="37" name="Title 36"/>
          <p:cNvSpPr>
            <a:spLocks noGrp="1"/>
          </p:cNvSpPr>
          <p:nvPr>
            <p:ph type="title"/>
          </p:nvPr>
        </p:nvSpPr>
        <p:spPr>
          <a:xfrm>
            <a:off x="457200" y="-819472"/>
            <a:ext cx="8229600" cy="782960"/>
          </a:xfrm>
        </p:spPr>
        <p:txBody>
          <a:bodyPr/>
          <a:lstStyle/>
          <a:p>
            <a:r>
              <a:rPr lang="en-US" dirty="0" smtClean="0"/>
              <a:t>Debrief: WIP Limits</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145224825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Cycle Time</a:t>
            </a:r>
            <a:endParaRPr lang="en-US" sz="1700" b="1" dirty="0">
              <a:solidFill>
                <a:schemeClr val="tx1"/>
              </a:solidFill>
            </a:endParaRPr>
          </a:p>
          <a:p>
            <a:pPr>
              <a:spcBef>
                <a:spcPts val="1200"/>
              </a:spcBef>
            </a:pPr>
            <a:r>
              <a:rPr lang="en-US" sz="1700" dirty="0" smtClean="0">
                <a:solidFill>
                  <a:schemeClr val="tx1"/>
                </a:solidFill>
              </a:rPr>
              <a:t>Is </a:t>
            </a:r>
            <a:r>
              <a:rPr lang="en-US" sz="1700" dirty="0">
                <a:solidFill>
                  <a:schemeClr val="tx1"/>
                </a:solidFill>
              </a:rPr>
              <a:t>the relationship between cycle time and the number of subscribers </a:t>
            </a:r>
            <a:r>
              <a:rPr lang="en-US" sz="1700" dirty="0" smtClean="0">
                <a:solidFill>
                  <a:schemeClr val="tx1"/>
                </a:solidFill>
              </a:rPr>
              <a:t>gained realistic (as </a:t>
            </a:r>
            <a:r>
              <a:rPr lang="en-US" sz="1700" dirty="0">
                <a:solidFill>
                  <a:schemeClr val="tx1"/>
                </a:solidFill>
              </a:rPr>
              <a:t>described by the formula on the back of the Standard </a:t>
            </a:r>
            <a:r>
              <a:rPr lang="en-US" sz="1700" dirty="0" smtClean="0">
                <a:solidFill>
                  <a:schemeClr val="tx1"/>
                </a:solidFill>
              </a:rPr>
              <a:t>tickets)?</a:t>
            </a:r>
            <a:endParaRPr lang="en-US" sz="1700" dirty="0">
              <a:solidFill>
                <a:schemeClr val="tx1"/>
              </a:solidFill>
            </a:endParaRPr>
          </a:p>
          <a:p>
            <a:pPr>
              <a:spcBef>
                <a:spcPts val="1200"/>
              </a:spcBef>
            </a:pPr>
            <a:r>
              <a:rPr lang="en-US" sz="1700" dirty="0" smtClean="0">
                <a:solidFill>
                  <a:schemeClr val="tx1"/>
                </a:solidFill>
              </a:rPr>
              <a:t>What </a:t>
            </a:r>
            <a:r>
              <a:rPr lang="en-US" sz="1700" dirty="0">
                <a:solidFill>
                  <a:schemeClr val="tx1"/>
                </a:solidFill>
              </a:rPr>
              <a:t>are some costs resulting from longer cycle time that might have reduced the number of subscribers gained</a:t>
            </a:r>
            <a:r>
              <a:rPr lang="en-US" sz="1700" dirty="0" smtClean="0">
                <a:solidFill>
                  <a:schemeClr val="tx1"/>
                </a:solidFill>
              </a:rPr>
              <a:t>?</a:t>
            </a:r>
            <a:endParaRPr lang="en-US" sz="1700" dirty="0">
              <a:solidFill>
                <a:schemeClr val="tx1"/>
              </a:solidFill>
            </a:endParaRPr>
          </a:p>
        </p:txBody>
      </p:sp>
      <p:sp>
        <p:nvSpPr>
          <p:cNvPr id="37" name="Title 36"/>
          <p:cNvSpPr>
            <a:spLocks noGrp="1"/>
          </p:cNvSpPr>
          <p:nvPr>
            <p:ph type="title"/>
          </p:nvPr>
        </p:nvSpPr>
        <p:spPr>
          <a:xfrm>
            <a:off x="457200" y="-819472"/>
            <a:ext cx="8229600" cy="782960"/>
          </a:xfrm>
        </p:spPr>
        <p:txBody>
          <a:bodyPr/>
          <a:lstStyle/>
          <a:p>
            <a:r>
              <a:rPr lang="en-US" dirty="0" smtClean="0"/>
              <a:t>Debrief: Cycle Time</a:t>
            </a:r>
            <a:endParaRPr lang="en-US" dirty="0"/>
          </a:p>
        </p:txBody>
      </p:sp>
      <p:sp>
        <p:nvSpPr>
          <p:cNvPr id="51" name="Rounded Rectangle 50">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52" name="Rounded Rectangle 51">
            <a:hlinkClick r:id="rId3" action="ppaction://hlinksldjump"/>
            <a:hlinkHover r:id="rId3" action="ppaction://hlinksldjump"/>
          </p:cNvPr>
          <p:cNvSpPr/>
          <p:nvPr/>
        </p:nvSpPr>
        <p:spPr>
          <a:xfrm>
            <a:off x="179512" y="1004984"/>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53" name="Rounded Rectangle 52">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54" name="Rounded Rectangle 53">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55" name="Rounded Rectangle 54">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56" name="Rounded Rectangle 55">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57" name="Rounded Rectangle 56">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58" name="Rounded Rectangle 57">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59" name="Rounded Rectangle 58">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60" name="Rounded Rectangle 59">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61" name="Rounded Rectangle 60">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62" name="Rounded Rectangle 61">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63" name="Rounded Rectangle 62">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64" name="Rounded Rectangle 63">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65" name="Rounded Rectangle 64">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66" name="Picture 6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67" name="Picture 6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225607876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The Team</a:t>
            </a:r>
            <a:endParaRPr lang="en-US" sz="1700" b="1" dirty="0">
              <a:solidFill>
                <a:schemeClr val="tx1"/>
              </a:solidFill>
            </a:endParaRPr>
          </a:p>
          <a:p>
            <a:pPr>
              <a:spcBef>
                <a:spcPts val="1200"/>
              </a:spcBef>
            </a:pPr>
            <a:r>
              <a:rPr lang="en-US" sz="1700" dirty="0" smtClean="0">
                <a:solidFill>
                  <a:schemeClr val="tx1"/>
                </a:solidFill>
              </a:rPr>
              <a:t>Did </a:t>
            </a:r>
            <a:r>
              <a:rPr lang="en-US" sz="1700" dirty="0">
                <a:solidFill>
                  <a:schemeClr val="tx1"/>
                </a:solidFill>
              </a:rPr>
              <a:t>you choose to divide the dice among the team? If so:</a:t>
            </a:r>
          </a:p>
          <a:p>
            <a:pPr marL="742950" lvl="1" indent="-285750">
              <a:spcBef>
                <a:spcPts val="1200"/>
              </a:spcBef>
              <a:buFont typeface="Arial" pitchFamily="34" charset="0"/>
              <a:buChar char="•"/>
            </a:pPr>
            <a:r>
              <a:rPr lang="en-US" sz="1700" dirty="0" smtClean="0">
                <a:solidFill>
                  <a:schemeClr val="tx1"/>
                </a:solidFill>
              </a:rPr>
              <a:t>how </a:t>
            </a:r>
            <a:r>
              <a:rPr lang="en-US" sz="1700" dirty="0">
                <a:solidFill>
                  <a:schemeClr val="tx1"/>
                </a:solidFill>
              </a:rPr>
              <a:t>did the players responsible for each specialization </a:t>
            </a:r>
            <a:r>
              <a:rPr lang="en-US" sz="1700" dirty="0" smtClean="0">
                <a:solidFill>
                  <a:schemeClr val="tx1"/>
                </a:solidFill>
              </a:rPr>
              <a:t>interact with each other?</a:t>
            </a:r>
            <a:endParaRPr lang="en-US" sz="1700" dirty="0">
              <a:solidFill>
                <a:schemeClr val="tx1"/>
              </a:solidFill>
            </a:endParaRPr>
          </a:p>
          <a:p>
            <a:pPr marL="742950" lvl="1" indent="-285750">
              <a:spcBef>
                <a:spcPts val="1200"/>
              </a:spcBef>
              <a:buFont typeface="Arial" pitchFamily="34" charset="0"/>
              <a:buChar char="•"/>
            </a:pPr>
            <a:r>
              <a:rPr lang="en-US" sz="1700" dirty="0" smtClean="0">
                <a:solidFill>
                  <a:schemeClr val="tx1"/>
                </a:solidFill>
              </a:rPr>
              <a:t>what </a:t>
            </a:r>
            <a:r>
              <a:rPr lang="en-US" sz="1700" dirty="0">
                <a:solidFill>
                  <a:schemeClr val="tx1"/>
                </a:solidFill>
              </a:rPr>
              <a:t>impact did the visibility of flow across the value stream have on decision making?</a:t>
            </a:r>
          </a:p>
          <a:p>
            <a:pPr>
              <a:spcBef>
                <a:spcPts val="1200"/>
              </a:spcBef>
            </a:pPr>
            <a:r>
              <a:rPr lang="en-US" sz="1700" dirty="0" smtClean="0">
                <a:solidFill>
                  <a:schemeClr val="tx1"/>
                </a:solidFill>
              </a:rPr>
              <a:t>What </a:t>
            </a:r>
            <a:r>
              <a:rPr lang="en-US" sz="1700" dirty="0">
                <a:solidFill>
                  <a:schemeClr val="tx1"/>
                </a:solidFill>
              </a:rPr>
              <a:t>sorts of things were you discussing in your stand-up meetings?</a:t>
            </a:r>
          </a:p>
          <a:p>
            <a:pPr>
              <a:spcBef>
                <a:spcPts val="1200"/>
              </a:spcBef>
            </a:pPr>
            <a:r>
              <a:rPr lang="en-US" sz="1700" dirty="0" smtClean="0">
                <a:solidFill>
                  <a:schemeClr val="tx1"/>
                </a:solidFill>
              </a:rPr>
              <a:t>How </a:t>
            </a:r>
            <a:r>
              <a:rPr lang="en-US" sz="1700" dirty="0">
                <a:solidFill>
                  <a:schemeClr val="tx1"/>
                </a:solidFill>
              </a:rPr>
              <a:t>did you make decisions, were you making </a:t>
            </a:r>
            <a:r>
              <a:rPr lang="en-US" sz="1700" dirty="0" smtClean="0">
                <a:solidFill>
                  <a:schemeClr val="tx1"/>
                </a:solidFill>
              </a:rPr>
              <a:t>quantitative, </a:t>
            </a:r>
            <a:r>
              <a:rPr lang="en-US" sz="1700" dirty="0">
                <a:solidFill>
                  <a:schemeClr val="tx1"/>
                </a:solidFill>
              </a:rPr>
              <a:t>objective assessments? If so, what data were you using?</a:t>
            </a:r>
          </a:p>
          <a:p>
            <a:pPr>
              <a:spcBef>
                <a:spcPts val="1200"/>
              </a:spcBef>
            </a:pPr>
            <a:r>
              <a:rPr lang="en-US" sz="1700" dirty="0" smtClean="0">
                <a:solidFill>
                  <a:schemeClr val="tx1"/>
                </a:solidFill>
              </a:rPr>
              <a:t>Who </a:t>
            </a:r>
            <a:r>
              <a:rPr lang="en-US" sz="1700" dirty="0">
                <a:solidFill>
                  <a:schemeClr val="tx1"/>
                </a:solidFill>
              </a:rPr>
              <a:t>was participating in the analysis and decision </a:t>
            </a:r>
            <a:r>
              <a:rPr lang="en-US" sz="1700" dirty="0" smtClean="0">
                <a:solidFill>
                  <a:schemeClr val="tx1"/>
                </a:solidFill>
              </a:rPr>
              <a:t>making, one </a:t>
            </a:r>
            <a:r>
              <a:rPr lang="en-US" sz="1700" dirty="0">
                <a:solidFill>
                  <a:schemeClr val="tx1"/>
                </a:solidFill>
              </a:rPr>
              <a:t>person, or many people</a:t>
            </a:r>
            <a:r>
              <a:rPr lang="en-US" sz="1700" dirty="0" smtClean="0">
                <a:solidFill>
                  <a:schemeClr val="tx1"/>
                </a:solidFill>
              </a:rPr>
              <a:t>? How well did this work?</a:t>
            </a:r>
            <a:endParaRPr lang="en-US" sz="1700" dirty="0">
              <a:solidFill>
                <a:schemeClr val="tx1"/>
              </a:solidFill>
            </a:endParaRPr>
          </a:p>
        </p:txBody>
      </p:sp>
      <p:sp>
        <p:nvSpPr>
          <p:cNvPr id="37" name="Title 36"/>
          <p:cNvSpPr>
            <a:spLocks noGrp="1"/>
          </p:cNvSpPr>
          <p:nvPr>
            <p:ph type="title"/>
          </p:nvPr>
        </p:nvSpPr>
        <p:spPr>
          <a:xfrm>
            <a:off x="457200" y="-819472"/>
            <a:ext cx="8229600" cy="782960"/>
          </a:xfrm>
        </p:spPr>
        <p:txBody>
          <a:bodyPr/>
          <a:lstStyle/>
          <a:p>
            <a:r>
              <a:rPr lang="en-US" dirty="0" smtClean="0"/>
              <a:t>Debrief: The Team</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48529599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The Work</a:t>
            </a:r>
          </a:p>
          <a:p>
            <a:pPr>
              <a:spcBef>
                <a:spcPts val="1200"/>
              </a:spcBef>
            </a:pPr>
            <a:r>
              <a:rPr lang="en-US" sz="1700" dirty="0" smtClean="0">
                <a:solidFill>
                  <a:schemeClr val="tx1"/>
                </a:solidFill>
              </a:rPr>
              <a:t>Did </a:t>
            </a:r>
            <a:r>
              <a:rPr lang="en-US" sz="1700" dirty="0">
                <a:solidFill>
                  <a:schemeClr val="tx1"/>
                </a:solidFill>
              </a:rPr>
              <a:t>you </a:t>
            </a:r>
            <a:r>
              <a:rPr lang="en-US" sz="1700" dirty="0" smtClean="0">
                <a:solidFill>
                  <a:schemeClr val="tx1"/>
                </a:solidFill>
              </a:rPr>
              <a:t>analyze </a:t>
            </a:r>
            <a:r>
              <a:rPr lang="en-US" sz="1700" dirty="0">
                <a:solidFill>
                  <a:schemeClr val="tx1"/>
                </a:solidFill>
              </a:rPr>
              <a:t>the backlog to select which tickets to pull, and did you </a:t>
            </a:r>
            <a:r>
              <a:rPr lang="en-US" sz="1700" dirty="0" smtClean="0">
                <a:solidFill>
                  <a:schemeClr val="tx1"/>
                </a:solidFill>
              </a:rPr>
              <a:t>analyze </a:t>
            </a:r>
            <a:r>
              <a:rPr lang="en-US" sz="1700" dirty="0">
                <a:solidFill>
                  <a:schemeClr val="tx1"/>
                </a:solidFill>
              </a:rPr>
              <a:t>the tickets on the board to </a:t>
            </a:r>
            <a:r>
              <a:rPr lang="en-US" sz="1700" dirty="0" smtClean="0">
                <a:solidFill>
                  <a:schemeClr val="tx1"/>
                </a:solidFill>
              </a:rPr>
              <a:t>prioritize </a:t>
            </a:r>
            <a:r>
              <a:rPr lang="en-US" sz="1700" dirty="0">
                <a:solidFill>
                  <a:schemeClr val="tx1"/>
                </a:solidFill>
              </a:rPr>
              <a:t>them within columns? If </a:t>
            </a:r>
            <a:r>
              <a:rPr lang="en-US" sz="1700" dirty="0" smtClean="0">
                <a:solidFill>
                  <a:schemeClr val="tx1"/>
                </a:solidFill>
              </a:rPr>
              <a:t>so</a:t>
            </a:r>
          </a:p>
          <a:p>
            <a:pPr marL="742950" lvl="1" indent="-285750">
              <a:spcBef>
                <a:spcPts val="1200"/>
              </a:spcBef>
              <a:buFont typeface="Arial" pitchFamily="34" charset="0"/>
              <a:buChar char="•"/>
            </a:pPr>
            <a:r>
              <a:rPr lang="en-US" sz="1700" dirty="0" smtClean="0">
                <a:solidFill>
                  <a:schemeClr val="tx1"/>
                </a:solidFill>
              </a:rPr>
              <a:t>what </a:t>
            </a:r>
            <a:r>
              <a:rPr lang="en-US" sz="1700" dirty="0">
                <a:solidFill>
                  <a:schemeClr val="tx1"/>
                </a:solidFill>
              </a:rPr>
              <a:t>factors did you take into account in selecting and </a:t>
            </a:r>
            <a:r>
              <a:rPr lang="en-US" sz="1700" dirty="0" smtClean="0">
                <a:solidFill>
                  <a:schemeClr val="tx1"/>
                </a:solidFill>
              </a:rPr>
              <a:t>prioritizing tickets?</a:t>
            </a:r>
          </a:p>
          <a:p>
            <a:pPr marL="742950" lvl="1" indent="-285750">
              <a:spcBef>
                <a:spcPts val="1200"/>
              </a:spcBef>
              <a:buFont typeface="Arial" pitchFamily="34" charset="0"/>
              <a:buChar char="•"/>
            </a:pPr>
            <a:r>
              <a:rPr lang="en-US" sz="1700" dirty="0" smtClean="0">
                <a:solidFill>
                  <a:schemeClr val="tx1"/>
                </a:solidFill>
              </a:rPr>
              <a:t>Did </a:t>
            </a:r>
            <a:r>
              <a:rPr lang="en-US" sz="1700" dirty="0">
                <a:solidFill>
                  <a:schemeClr val="tx1"/>
                </a:solidFill>
              </a:rPr>
              <a:t>your selection criteria change as the game progressed</a:t>
            </a:r>
            <a:r>
              <a:rPr lang="en-US" sz="1700" dirty="0" smtClean="0">
                <a:solidFill>
                  <a:schemeClr val="tx1"/>
                </a:solidFill>
              </a:rPr>
              <a:t>?</a:t>
            </a:r>
          </a:p>
          <a:p>
            <a:pPr>
              <a:spcBef>
                <a:spcPts val="1200"/>
              </a:spcBef>
            </a:pPr>
            <a:r>
              <a:rPr lang="en-US" sz="1700" dirty="0">
                <a:solidFill>
                  <a:schemeClr val="tx1"/>
                </a:solidFill>
              </a:rPr>
              <a:t>Were some days more important than others for completing work?</a:t>
            </a:r>
          </a:p>
          <a:p>
            <a:pPr>
              <a:spcBef>
                <a:spcPts val="1200"/>
              </a:spcBef>
            </a:pPr>
            <a:r>
              <a:rPr lang="en-US" sz="1700" dirty="0">
                <a:solidFill>
                  <a:schemeClr val="tx1"/>
                </a:solidFill>
              </a:rPr>
              <a:t>Were some billing cycles more important than others</a:t>
            </a:r>
            <a:r>
              <a:rPr lang="en-US" sz="1700" dirty="0" smtClean="0">
                <a:solidFill>
                  <a:schemeClr val="tx1"/>
                </a:solidFill>
              </a:rPr>
              <a:t>?</a:t>
            </a:r>
            <a:endParaRPr lang="en-US" sz="1700" dirty="0">
              <a:solidFill>
                <a:schemeClr val="tx1"/>
              </a:solidFill>
            </a:endParaRPr>
          </a:p>
        </p:txBody>
      </p:sp>
      <p:sp>
        <p:nvSpPr>
          <p:cNvPr id="37" name="Title 36"/>
          <p:cNvSpPr>
            <a:spLocks noGrp="1"/>
          </p:cNvSpPr>
          <p:nvPr>
            <p:ph type="title"/>
          </p:nvPr>
        </p:nvSpPr>
        <p:spPr>
          <a:xfrm>
            <a:off x="457200" y="-819472"/>
            <a:ext cx="8229600" cy="782960"/>
          </a:xfrm>
        </p:spPr>
        <p:txBody>
          <a:bodyPr/>
          <a:lstStyle/>
          <a:p>
            <a:r>
              <a:rPr lang="en-US" dirty="0" smtClean="0"/>
              <a:t>Debrief: The Work</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383661422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The Blocker</a:t>
            </a:r>
            <a:endParaRPr lang="en-US" sz="1700" b="1" dirty="0">
              <a:solidFill>
                <a:schemeClr val="tx1"/>
              </a:solidFill>
            </a:endParaRPr>
          </a:p>
          <a:p>
            <a:pPr>
              <a:spcBef>
                <a:spcPts val="1200"/>
              </a:spcBef>
            </a:pPr>
            <a:r>
              <a:rPr lang="en-US" sz="1700" dirty="0" smtClean="0">
                <a:solidFill>
                  <a:schemeClr val="tx1"/>
                </a:solidFill>
              </a:rPr>
              <a:t>How </a:t>
            </a:r>
            <a:r>
              <a:rPr lang="en-US" sz="1700" dirty="0">
                <a:solidFill>
                  <a:schemeClr val="tx1"/>
                </a:solidFill>
              </a:rPr>
              <a:t>long did it take teams to resolve the blocker? Was there high variability in resolution times between the teams?</a:t>
            </a:r>
          </a:p>
          <a:p>
            <a:pPr>
              <a:spcBef>
                <a:spcPts val="1200"/>
              </a:spcBef>
            </a:pPr>
            <a:r>
              <a:rPr lang="en-US" sz="1700" dirty="0">
                <a:solidFill>
                  <a:schemeClr val="tx1"/>
                </a:solidFill>
              </a:rPr>
              <a:t>What might have been causing the variability in Pete's </a:t>
            </a:r>
            <a:r>
              <a:rPr lang="en-US" sz="1700" dirty="0" smtClean="0">
                <a:solidFill>
                  <a:schemeClr val="tx1"/>
                </a:solidFill>
              </a:rPr>
              <a:t>availability? (</a:t>
            </a:r>
            <a:r>
              <a:rPr lang="en-US" sz="1700" dirty="0">
                <a:solidFill>
                  <a:schemeClr val="tx1"/>
                </a:solidFill>
              </a:rPr>
              <a:t>T</a:t>
            </a:r>
            <a:r>
              <a:rPr lang="en-US" sz="1700" dirty="0" smtClean="0">
                <a:solidFill>
                  <a:schemeClr val="tx1"/>
                </a:solidFill>
              </a:rPr>
              <a:t>he </a:t>
            </a:r>
            <a:r>
              <a:rPr lang="en-US" sz="1700" dirty="0">
                <a:solidFill>
                  <a:schemeClr val="tx1"/>
                </a:solidFill>
              </a:rPr>
              <a:t>pink die was Pete</a:t>
            </a:r>
            <a:r>
              <a:rPr lang="en-US" sz="1700" dirty="0" smtClean="0">
                <a:solidFill>
                  <a:schemeClr val="tx1"/>
                </a:solidFill>
              </a:rPr>
              <a:t>)</a:t>
            </a:r>
            <a:endParaRPr lang="en-US" sz="1700" dirty="0">
              <a:solidFill>
                <a:schemeClr val="tx1"/>
              </a:solidFill>
            </a:endParaRPr>
          </a:p>
          <a:p>
            <a:pPr>
              <a:spcBef>
                <a:spcPts val="1200"/>
              </a:spcBef>
            </a:pPr>
            <a:r>
              <a:rPr lang="en-US" sz="1700" dirty="0">
                <a:solidFill>
                  <a:schemeClr val="tx1"/>
                </a:solidFill>
              </a:rPr>
              <a:t>Could this variability be a concern for us? Why, or why not?</a:t>
            </a:r>
          </a:p>
          <a:p>
            <a:pPr>
              <a:spcBef>
                <a:spcPts val="1200"/>
              </a:spcBef>
            </a:pPr>
            <a:r>
              <a:rPr lang="en-US" sz="1700" dirty="0">
                <a:solidFill>
                  <a:schemeClr val="tx1"/>
                </a:solidFill>
              </a:rPr>
              <a:t>What impact might this </a:t>
            </a:r>
            <a:r>
              <a:rPr lang="en-US" sz="1700" dirty="0" smtClean="0">
                <a:solidFill>
                  <a:schemeClr val="tx1"/>
                </a:solidFill>
              </a:rPr>
              <a:t>have had </a:t>
            </a:r>
            <a:r>
              <a:rPr lang="en-US" sz="1700" dirty="0">
                <a:solidFill>
                  <a:schemeClr val="tx1"/>
                </a:solidFill>
              </a:rPr>
              <a:t>if we </a:t>
            </a:r>
            <a:r>
              <a:rPr lang="en-US" sz="1700" dirty="0" smtClean="0">
                <a:solidFill>
                  <a:schemeClr val="tx1"/>
                </a:solidFill>
              </a:rPr>
              <a:t>were frequently </a:t>
            </a:r>
            <a:r>
              <a:rPr lang="en-US" sz="1700" dirty="0">
                <a:solidFill>
                  <a:schemeClr val="tx1"/>
                </a:solidFill>
              </a:rPr>
              <a:t>dependent on Pete</a:t>
            </a:r>
            <a:r>
              <a:rPr lang="en-US" sz="1700" dirty="0" smtClean="0">
                <a:solidFill>
                  <a:schemeClr val="tx1"/>
                </a:solidFill>
              </a:rPr>
              <a:t>?</a:t>
            </a:r>
          </a:p>
          <a:p>
            <a:pPr>
              <a:spcBef>
                <a:spcPts val="1200"/>
              </a:spcBef>
            </a:pPr>
            <a:r>
              <a:rPr lang="en-US" sz="1700" dirty="0" smtClean="0">
                <a:solidFill>
                  <a:schemeClr val="tx1"/>
                </a:solidFill>
              </a:rPr>
              <a:t>Does this happen in real life?</a:t>
            </a:r>
            <a:endParaRPr lang="en-US" sz="1700" dirty="0">
              <a:solidFill>
                <a:schemeClr val="tx1"/>
              </a:solidFill>
            </a:endParaRPr>
          </a:p>
        </p:txBody>
      </p:sp>
      <p:sp>
        <p:nvSpPr>
          <p:cNvPr id="37" name="Title 36"/>
          <p:cNvSpPr>
            <a:spLocks noGrp="1"/>
          </p:cNvSpPr>
          <p:nvPr>
            <p:ph type="title"/>
          </p:nvPr>
        </p:nvSpPr>
        <p:spPr>
          <a:xfrm>
            <a:off x="457200" y="-819472"/>
            <a:ext cx="8229600" cy="782960"/>
          </a:xfrm>
        </p:spPr>
        <p:txBody>
          <a:bodyPr/>
          <a:lstStyle/>
          <a:p>
            <a:r>
              <a:rPr lang="en-US" dirty="0" smtClean="0"/>
              <a:t>Debrief: The Blocker</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1166499106"/>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Queue Replenishment</a:t>
            </a:r>
            <a:endParaRPr lang="en-US" sz="1700" b="1" dirty="0">
              <a:solidFill>
                <a:schemeClr val="tx1"/>
              </a:solidFill>
            </a:endParaRPr>
          </a:p>
          <a:p>
            <a:pPr>
              <a:spcBef>
                <a:spcPts val="1200"/>
              </a:spcBef>
            </a:pPr>
            <a:r>
              <a:rPr lang="en-US" sz="1700" dirty="0" smtClean="0">
                <a:solidFill>
                  <a:schemeClr val="tx1"/>
                </a:solidFill>
              </a:rPr>
              <a:t>What </a:t>
            </a:r>
            <a:r>
              <a:rPr lang="en-US" sz="1700" dirty="0">
                <a:solidFill>
                  <a:schemeClr val="tx1"/>
                </a:solidFill>
              </a:rPr>
              <a:t>might have caused Margaret to agree to replenish the Ready queue daily?</a:t>
            </a:r>
          </a:p>
          <a:p>
            <a:pPr>
              <a:spcBef>
                <a:spcPts val="1200"/>
              </a:spcBef>
            </a:pPr>
            <a:r>
              <a:rPr lang="en-US" sz="1700" dirty="0">
                <a:solidFill>
                  <a:schemeClr val="tx1"/>
                </a:solidFill>
              </a:rPr>
              <a:t>What benefits did you get from the daily replenishment?</a:t>
            </a:r>
          </a:p>
        </p:txBody>
      </p:sp>
      <p:sp>
        <p:nvSpPr>
          <p:cNvPr id="37" name="Title 36"/>
          <p:cNvSpPr>
            <a:spLocks noGrp="1"/>
          </p:cNvSpPr>
          <p:nvPr>
            <p:ph type="title"/>
          </p:nvPr>
        </p:nvSpPr>
        <p:spPr>
          <a:xfrm>
            <a:off x="457200" y="-819472"/>
            <a:ext cx="8229600" cy="782960"/>
          </a:xfrm>
        </p:spPr>
        <p:txBody>
          <a:bodyPr/>
          <a:lstStyle/>
          <a:p>
            <a:r>
              <a:rPr lang="en-US" dirty="0" smtClean="0"/>
              <a:t>Debrief: Queue Replenishment</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108957082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Carlos’ Testing Policies</a:t>
            </a:r>
          </a:p>
          <a:p>
            <a:pPr>
              <a:spcBef>
                <a:spcPts val="1200"/>
              </a:spcBef>
            </a:pPr>
            <a:r>
              <a:rPr lang="en-US" sz="1700" dirty="0" smtClean="0">
                <a:solidFill>
                  <a:schemeClr val="tx1"/>
                </a:solidFill>
              </a:rPr>
              <a:t>What </a:t>
            </a:r>
            <a:r>
              <a:rPr lang="en-US" sz="1700" dirty="0">
                <a:solidFill>
                  <a:schemeClr val="tx1"/>
                </a:solidFill>
              </a:rPr>
              <a:t>did you observe when Carlos arrived? When he left?</a:t>
            </a:r>
          </a:p>
          <a:p>
            <a:pPr>
              <a:spcBef>
                <a:spcPts val="1200"/>
              </a:spcBef>
            </a:pPr>
            <a:r>
              <a:rPr lang="en-US" sz="1700" dirty="0" smtClean="0">
                <a:solidFill>
                  <a:schemeClr val="tx1"/>
                </a:solidFill>
              </a:rPr>
              <a:t>What </a:t>
            </a:r>
            <a:r>
              <a:rPr lang="en-US" sz="1700" dirty="0">
                <a:solidFill>
                  <a:schemeClr val="tx1"/>
                </a:solidFill>
              </a:rPr>
              <a:t>was the cause of </a:t>
            </a:r>
            <a:r>
              <a:rPr lang="en-US" sz="1700" dirty="0" smtClean="0">
                <a:solidFill>
                  <a:schemeClr val="tx1"/>
                </a:solidFill>
              </a:rPr>
              <a:t>this effect?</a:t>
            </a:r>
            <a:endParaRPr lang="en-US" sz="1700" dirty="0">
              <a:solidFill>
                <a:schemeClr val="tx1"/>
              </a:solidFill>
            </a:endParaRPr>
          </a:p>
          <a:p>
            <a:pPr>
              <a:spcBef>
                <a:spcPts val="1200"/>
              </a:spcBef>
            </a:pPr>
            <a:r>
              <a:rPr lang="en-US" sz="1700" dirty="0" smtClean="0">
                <a:solidFill>
                  <a:schemeClr val="tx1"/>
                </a:solidFill>
              </a:rPr>
              <a:t>What </a:t>
            </a:r>
            <a:r>
              <a:rPr lang="en-US" sz="1700" dirty="0">
                <a:solidFill>
                  <a:schemeClr val="tx1"/>
                </a:solidFill>
              </a:rPr>
              <a:t>was Carlos' reaction to the problem? Do you think his </a:t>
            </a:r>
            <a:r>
              <a:rPr lang="en-US" sz="1700" dirty="0" smtClean="0">
                <a:solidFill>
                  <a:schemeClr val="tx1"/>
                </a:solidFill>
              </a:rPr>
              <a:t>solution would </a:t>
            </a:r>
            <a:r>
              <a:rPr lang="en-US" sz="1700" dirty="0">
                <a:solidFill>
                  <a:schemeClr val="tx1"/>
                </a:solidFill>
              </a:rPr>
              <a:t>have worked? Was it sustainable?</a:t>
            </a:r>
          </a:p>
          <a:p>
            <a:pPr>
              <a:spcBef>
                <a:spcPts val="1200"/>
              </a:spcBef>
            </a:pPr>
            <a:r>
              <a:rPr lang="en-US" sz="1700" dirty="0" smtClean="0">
                <a:solidFill>
                  <a:schemeClr val="tx1"/>
                </a:solidFill>
              </a:rPr>
              <a:t>What </a:t>
            </a:r>
            <a:r>
              <a:rPr lang="en-US" sz="1700" dirty="0">
                <a:solidFill>
                  <a:schemeClr val="tx1"/>
                </a:solidFill>
              </a:rPr>
              <a:t>impact might Carlos' </a:t>
            </a:r>
            <a:r>
              <a:rPr lang="en-US" sz="1700" dirty="0" smtClean="0">
                <a:solidFill>
                  <a:schemeClr val="tx1"/>
                </a:solidFill>
              </a:rPr>
              <a:t>solution </a:t>
            </a:r>
            <a:r>
              <a:rPr lang="en-US" sz="1700" dirty="0">
                <a:solidFill>
                  <a:schemeClr val="tx1"/>
                </a:solidFill>
              </a:rPr>
              <a:t>have had on the Testers?</a:t>
            </a:r>
          </a:p>
          <a:p>
            <a:pPr>
              <a:spcBef>
                <a:spcPts val="1200"/>
              </a:spcBef>
            </a:pPr>
            <a:r>
              <a:rPr lang="en-US" sz="1700" dirty="0" smtClean="0">
                <a:solidFill>
                  <a:schemeClr val="tx1"/>
                </a:solidFill>
              </a:rPr>
              <a:t>Why </a:t>
            </a:r>
            <a:r>
              <a:rPr lang="en-US" sz="1700" dirty="0">
                <a:solidFill>
                  <a:schemeClr val="tx1"/>
                </a:solidFill>
              </a:rPr>
              <a:t>did the problem become manifest so quickly? Are the effects of policy decisions always so obvious? Why, or why not?</a:t>
            </a:r>
          </a:p>
          <a:p>
            <a:pPr>
              <a:spcBef>
                <a:spcPts val="1200"/>
              </a:spcBef>
            </a:pPr>
            <a:r>
              <a:rPr lang="en-US" sz="1700" dirty="0" smtClean="0">
                <a:solidFill>
                  <a:schemeClr val="tx1"/>
                </a:solidFill>
              </a:rPr>
              <a:t>Could this be a real-life scenario?</a:t>
            </a:r>
            <a:endParaRPr lang="en-US" sz="1700" dirty="0">
              <a:solidFill>
                <a:schemeClr val="tx1"/>
              </a:solidFill>
            </a:endParaRPr>
          </a:p>
          <a:p>
            <a:pPr>
              <a:spcBef>
                <a:spcPts val="1200"/>
              </a:spcBef>
            </a:pPr>
            <a:r>
              <a:rPr lang="en-US" sz="1700" dirty="0" smtClean="0">
                <a:solidFill>
                  <a:schemeClr val="tx1"/>
                </a:solidFill>
              </a:rPr>
              <a:t>Why </a:t>
            </a:r>
            <a:r>
              <a:rPr lang="en-US" sz="1700" dirty="0">
                <a:solidFill>
                  <a:schemeClr val="tx1"/>
                </a:solidFill>
              </a:rPr>
              <a:t>would Carlos have set such policies? What might his motivations be?</a:t>
            </a:r>
          </a:p>
          <a:p>
            <a:pPr>
              <a:spcBef>
                <a:spcPts val="1200"/>
              </a:spcBef>
            </a:pPr>
            <a:r>
              <a:rPr lang="en-US" sz="1700" dirty="0" smtClean="0">
                <a:solidFill>
                  <a:schemeClr val="tx1"/>
                </a:solidFill>
              </a:rPr>
              <a:t>How </a:t>
            </a:r>
            <a:r>
              <a:rPr lang="en-US" sz="1700" dirty="0">
                <a:solidFill>
                  <a:schemeClr val="tx1"/>
                </a:solidFill>
              </a:rPr>
              <a:t>might </a:t>
            </a:r>
            <a:r>
              <a:rPr lang="en-US" sz="1700" dirty="0" smtClean="0">
                <a:solidFill>
                  <a:schemeClr val="tx1"/>
                </a:solidFill>
              </a:rPr>
              <a:t>W. </a:t>
            </a:r>
            <a:r>
              <a:rPr lang="en-US" sz="1700" dirty="0">
                <a:solidFill>
                  <a:schemeClr val="tx1"/>
                </a:solidFill>
              </a:rPr>
              <a:t>Edwards Deming have viewed the situation, and what sort of advice might he have given</a:t>
            </a:r>
            <a:r>
              <a:rPr lang="en-US" sz="1700" dirty="0" smtClean="0">
                <a:solidFill>
                  <a:schemeClr val="tx1"/>
                </a:solidFill>
              </a:rPr>
              <a:t>?</a:t>
            </a:r>
          </a:p>
          <a:p>
            <a:pPr>
              <a:spcBef>
                <a:spcPts val="1200"/>
              </a:spcBef>
            </a:pPr>
            <a:r>
              <a:rPr lang="en-US" sz="1700" dirty="0" smtClean="0">
                <a:solidFill>
                  <a:schemeClr val="tx1"/>
                </a:solidFill>
              </a:rPr>
              <a:t>Did </a:t>
            </a:r>
            <a:r>
              <a:rPr lang="en-US" sz="1700" dirty="0">
                <a:solidFill>
                  <a:schemeClr val="tx1"/>
                </a:solidFill>
              </a:rPr>
              <a:t>Alison make good decisions? Why, or why not?</a:t>
            </a:r>
          </a:p>
          <a:p>
            <a:pPr>
              <a:spcBef>
                <a:spcPts val="1200"/>
              </a:spcBef>
            </a:pPr>
            <a:r>
              <a:rPr lang="en-US" sz="1700" dirty="0" smtClean="0">
                <a:solidFill>
                  <a:schemeClr val="tx1"/>
                </a:solidFill>
              </a:rPr>
              <a:t>Did </a:t>
            </a:r>
            <a:r>
              <a:rPr lang="en-US" sz="1700" dirty="0">
                <a:solidFill>
                  <a:schemeClr val="tx1"/>
                </a:solidFill>
              </a:rPr>
              <a:t>you swarm to work down the Testing </a:t>
            </a:r>
            <a:r>
              <a:rPr lang="en-US" sz="1700" dirty="0" smtClean="0">
                <a:solidFill>
                  <a:schemeClr val="tx1"/>
                </a:solidFill>
              </a:rPr>
              <a:t>backlog? </a:t>
            </a:r>
            <a:r>
              <a:rPr lang="en-US" sz="1700" dirty="0">
                <a:solidFill>
                  <a:schemeClr val="tx1"/>
                </a:solidFill>
              </a:rPr>
              <a:t>Did you see a jamming affect upstream</a:t>
            </a:r>
            <a:r>
              <a:rPr lang="en-US" sz="1700" dirty="0" smtClean="0">
                <a:solidFill>
                  <a:schemeClr val="tx1"/>
                </a:solidFill>
              </a:rPr>
              <a:t>? If so, why did this occur?</a:t>
            </a:r>
            <a:endParaRPr lang="en-US" sz="1700" dirty="0">
              <a:solidFill>
                <a:schemeClr val="tx1"/>
              </a:solidFill>
            </a:endParaRPr>
          </a:p>
          <a:p>
            <a:pPr>
              <a:spcBef>
                <a:spcPts val="1200"/>
              </a:spcBef>
            </a:pPr>
            <a:r>
              <a:rPr lang="en-US" sz="1700" dirty="0" smtClean="0">
                <a:solidFill>
                  <a:schemeClr val="tx1"/>
                </a:solidFill>
              </a:rPr>
              <a:t>What </a:t>
            </a:r>
            <a:r>
              <a:rPr lang="en-US" sz="1700" dirty="0">
                <a:solidFill>
                  <a:schemeClr val="tx1"/>
                </a:solidFill>
              </a:rPr>
              <a:t>impact did the additional Tester have on throughput?</a:t>
            </a:r>
          </a:p>
        </p:txBody>
      </p:sp>
      <p:sp>
        <p:nvSpPr>
          <p:cNvPr id="2" name="Title 1"/>
          <p:cNvSpPr>
            <a:spLocks noGrp="1"/>
          </p:cNvSpPr>
          <p:nvPr>
            <p:ph type="title"/>
          </p:nvPr>
        </p:nvSpPr>
        <p:spPr>
          <a:xfrm>
            <a:off x="457200" y="-810344"/>
            <a:ext cx="8229600" cy="782960"/>
          </a:xfrm>
        </p:spPr>
        <p:txBody>
          <a:bodyPr/>
          <a:lstStyle/>
          <a:p>
            <a:r>
              <a:rPr lang="en-US" dirty="0" smtClean="0"/>
              <a:t>Debrief: Carlos’ Testing Policies</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37" name="Rounded Rectangle 36">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8" name="Rounded Rectangle 37">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39" name="Rounded Rectangle 38">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0" name="Rounded Rectangle 39">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1" name="Rounded Rectangle 40">
            <a:hlinkClick r:id="rId8" action="ppaction://hlinksldjump"/>
            <a:hlinkHover r:id="rId8" action="ppaction://hlinksldjump"/>
          </p:cNvPr>
          <p:cNvSpPr/>
          <p:nvPr/>
        </p:nvSpPr>
        <p:spPr>
          <a:xfrm>
            <a:off x="179512" y="3225864"/>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2" name="Rounded Rectangle 41">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3" name="Rounded Rectangle 42">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4" name="Rounded Rectangle 43">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5" name="Rounded Rectangle 44">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6" name="Rounded Rectangle 45">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7" name="Rounded Rectangle 46">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8" name="Rounded Rectangle 47">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49" name="Rounded Rectangle 48">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0" name="Picture 4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3768621758"/>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Fixed Delivery Date Tickets</a:t>
            </a:r>
            <a:endParaRPr lang="en-US" sz="1700" b="1" dirty="0">
              <a:solidFill>
                <a:schemeClr val="tx1"/>
              </a:solidFill>
            </a:endParaRPr>
          </a:p>
          <a:p>
            <a:pPr>
              <a:spcBef>
                <a:spcPts val="1200"/>
              </a:spcBef>
            </a:pPr>
            <a:r>
              <a:rPr lang="en-US" sz="1700" dirty="0" smtClean="0">
                <a:solidFill>
                  <a:schemeClr val="tx1"/>
                </a:solidFill>
              </a:rPr>
              <a:t>When </a:t>
            </a:r>
            <a:r>
              <a:rPr lang="en-US" sz="1700" dirty="0">
                <a:solidFill>
                  <a:schemeClr val="tx1"/>
                </a:solidFill>
              </a:rPr>
              <a:t>did start work on the Fixed Delivery Date tickets, and when did you complete them? Were these sensible decisions?</a:t>
            </a:r>
          </a:p>
          <a:p>
            <a:pPr>
              <a:spcBef>
                <a:spcPts val="1200"/>
              </a:spcBef>
            </a:pPr>
            <a:r>
              <a:rPr lang="en-US" sz="1700" dirty="0">
                <a:solidFill>
                  <a:schemeClr val="tx1"/>
                </a:solidFill>
              </a:rPr>
              <a:t>Did anyone finish F1 early? If so, did this choice have an opportunity cost, and can you quantify it approximately?</a:t>
            </a:r>
          </a:p>
          <a:p>
            <a:pPr lvl="1">
              <a:spcBef>
                <a:spcPts val="1200"/>
              </a:spcBef>
            </a:pPr>
            <a:r>
              <a:rPr lang="en-US" sz="1700" dirty="0">
                <a:solidFill>
                  <a:schemeClr val="tx1"/>
                </a:solidFill>
              </a:rPr>
              <a:t>Did anyone deploy F2 early?</a:t>
            </a:r>
          </a:p>
        </p:txBody>
      </p:sp>
      <p:sp>
        <p:nvSpPr>
          <p:cNvPr id="37" name="Title 36"/>
          <p:cNvSpPr>
            <a:spLocks noGrp="1"/>
          </p:cNvSpPr>
          <p:nvPr>
            <p:ph type="title"/>
          </p:nvPr>
        </p:nvSpPr>
        <p:spPr>
          <a:xfrm>
            <a:off x="457200" y="-819472"/>
            <a:ext cx="8229600" cy="782960"/>
          </a:xfrm>
        </p:spPr>
        <p:txBody>
          <a:bodyPr/>
          <a:lstStyle/>
          <a:p>
            <a:r>
              <a:rPr lang="en-US" dirty="0" smtClean="0"/>
              <a:t>Debrief: Fixed Delivery Date Tickets</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881351" y="2064928"/>
            <a:ext cx="504056" cy="283952"/>
          </a:xfrm>
          <a:prstGeom prst="rect">
            <a:avLst/>
          </a:prstGeom>
        </p:spPr>
      </p:pic>
      <p:pic>
        <p:nvPicPr>
          <p:cNvPr id="52" name="Picture 5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3" name="Picture 5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116837891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Expedite Tickets</a:t>
            </a:r>
            <a:endParaRPr lang="en-US" sz="1700" b="1" dirty="0">
              <a:solidFill>
                <a:schemeClr val="tx1"/>
              </a:solidFill>
            </a:endParaRPr>
          </a:p>
          <a:p>
            <a:pPr>
              <a:spcBef>
                <a:spcPts val="1200"/>
              </a:spcBef>
            </a:pPr>
            <a:r>
              <a:rPr lang="en-US" sz="1700" dirty="0" smtClean="0">
                <a:solidFill>
                  <a:schemeClr val="tx1"/>
                </a:solidFill>
              </a:rPr>
              <a:t>Did </a:t>
            </a:r>
            <a:r>
              <a:rPr lang="en-US" sz="1700" dirty="0">
                <a:solidFill>
                  <a:schemeClr val="tx1"/>
                </a:solidFill>
              </a:rPr>
              <a:t>you decide to do E1? Did you swarm on it? </a:t>
            </a:r>
            <a:r>
              <a:rPr lang="en-US" sz="1700" dirty="0" smtClean="0">
                <a:solidFill>
                  <a:schemeClr val="tx1"/>
                </a:solidFill>
              </a:rPr>
              <a:t>Why </a:t>
            </a:r>
            <a:r>
              <a:rPr lang="en-US" sz="1700" dirty="0">
                <a:solidFill>
                  <a:schemeClr val="tx1"/>
                </a:solidFill>
              </a:rPr>
              <a:t>did you make those decisions?</a:t>
            </a:r>
          </a:p>
          <a:p>
            <a:pPr>
              <a:spcBef>
                <a:spcPts val="1200"/>
              </a:spcBef>
            </a:pPr>
            <a:r>
              <a:rPr lang="en-US" sz="1700" dirty="0" smtClean="0">
                <a:solidFill>
                  <a:schemeClr val="tx1"/>
                </a:solidFill>
              </a:rPr>
              <a:t>What </a:t>
            </a:r>
            <a:r>
              <a:rPr lang="en-US" sz="1700" dirty="0">
                <a:solidFill>
                  <a:schemeClr val="tx1"/>
                </a:solidFill>
              </a:rPr>
              <a:t>impact did working E1 have on the other work in progress?</a:t>
            </a:r>
          </a:p>
          <a:p>
            <a:pPr lvl="1">
              <a:spcBef>
                <a:spcPts val="1200"/>
              </a:spcBef>
            </a:pPr>
            <a:r>
              <a:rPr lang="en-US" sz="1700" dirty="0">
                <a:solidFill>
                  <a:schemeClr val="tx1"/>
                </a:solidFill>
              </a:rPr>
              <a:t>Did you decide to do </a:t>
            </a:r>
            <a:r>
              <a:rPr lang="en-US" sz="1700" dirty="0" smtClean="0">
                <a:solidFill>
                  <a:schemeClr val="tx1"/>
                </a:solidFill>
              </a:rPr>
              <a:t>E2? </a:t>
            </a:r>
            <a:r>
              <a:rPr lang="en-US" sz="1700" dirty="0">
                <a:solidFill>
                  <a:schemeClr val="tx1"/>
                </a:solidFill>
              </a:rPr>
              <a:t>E3? </a:t>
            </a:r>
            <a:r>
              <a:rPr lang="en-US" sz="1700" dirty="0" smtClean="0">
                <a:solidFill>
                  <a:schemeClr val="tx1"/>
                </a:solidFill>
              </a:rPr>
              <a:t>Why </a:t>
            </a:r>
            <a:r>
              <a:rPr lang="en-US" sz="1700" dirty="0">
                <a:solidFill>
                  <a:schemeClr val="tx1"/>
                </a:solidFill>
              </a:rPr>
              <a:t>did you make those decisions?</a:t>
            </a:r>
          </a:p>
          <a:p>
            <a:pPr lvl="1">
              <a:spcBef>
                <a:spcPts val="1200"/>
              </a:spcBef>
            </a:pPr>
            <a:r>
              <a:rPr lang="en-US" sz="1700" dirty="0">
                <a:solidFill>
                  <a:schemeClr val="tx1"/>
                </a:solidFill>
              </a:rPr>
              <a:t>What policy was in place for accepting Expedite tickets? Was it sufficient? If not, why not? What might be an example of a better policy?</a:t>
            </a:r>
          </a:p>
        </p:txBody>
      </p:sp>
      <p:sp>
        <p:nvSpPr>
          <p:cNvPr id="37" name="Title 36"/>
          <p:cNvSpPr>
            <a:spLocks noGrp="1"/>
          </p:cNvSpPr>
          <p:nvPr>
            <p:ph type="title"/>
          </p:nvPr>
        </p:nvSpPr>
        <p:spPr>
          <a:xfrm>
            <a:off x="457200" y="-819472"/>
            <a:ext cx="8229600" cy="782960"/>
          </a:xfrm>
        </p:spPr>
        <p:txBody>
          <a:bodyPr/>
          <a:lstStyle/>
          <a:p>
            <a:r>
              <a:rPr lang="en-US" dirty="0" smtClean="0"/>
              <a:t>Debrief: Expedite Tickets</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881351" y="2492896"/>
            <a:ext cx="504056" cy="283952"/>
          </a:xfrm>
          <a:prstGeom prst="rect">
            <a:avLst/>
          </a:prstGeom>
        </p:spPr>
      </p:pic>
      <p:pic>
        <p:nvPicPr>
          <p:cNvPr id="53" name="Picture 52"/>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4" name="Picture 5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pic>
        <p:nvPicPr>
          <p:cNvPr id="55" name="Picture 5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881351" y="1848904"/>
            <a:ext cx="504056" cy="283952"/>
          </a:xfrm>
          <a:prstGeom prst="rect">
            <a:avLst/>
          </a:prstGeom>
        </p:spPr>
      </p:pic>
    </p:spTree>
    <p:extLst>
      <p:ext uri="{BB962C8B-B14F-4D97-AF65-F5344CB8AC3E}">
        <p14:creationId xmlns:p14="http://schemas.microsoft.com/office/powerpoint/2010/main" val="291787121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Intangible Tickets</a:t>
            </a:r>
            <a:endParaRPr lang="en-US" sz="1700" b="1" dirty="0">
              <a:solidFill>
                <a:schemeClr val="tx1"/>
              </a:solidFill>
            </a:endParaRPr>
          </a:p>
          <a:p>
            <a:pPr>
              <a:spcBef>
                <a:spcPts val="1200"/>
              </a:spcBef>
            </a:pPr>
            <a:r>
              <a:rPr lang="en-US" sz="1700" dirty="0" smtClean="0">
                <a:solidFill>
                  <a:schemeClr val="tx1"/>
                </a:solidFill>
              </a:rPr>
              <a:t>Did </a:t>
            </a:r>
            <a:r>
              <a:rPr lang="en-US" sz="1700" dirty="0">
                <a:solidFill>
                  <a:schemeClr val="tx1"/>
                </a:solidFill>
              </a:rPr>
              <a:t>you decide to work on the intangible tickets?</a:t>
            </a:r>
          </a:p>
          <a:p>
            <a:pPr>
              <a:spcBef>
                <a:spcPts val="1200"/>
              </a:spcBef>
            </a:pPr>
            <a:r>
              <a:rPr lang="en-US" sz="1700" dirty="0">
                <a:solidFill>
                  <a:schemeClr val="tx1"/>
                </a:solidFill>
              </a:rPr>
              <a:t>How did you make those decisions?</a:t>
            </a:r>
          </a:p>
          <a:p>
            <a:pPr>
              <a:spcBef>
                <a:spcPts val="1200"/>
              </a:spcBef>
            </a:pPr>
            <a:r>
              <a:rPr lang="en-US" sz="1700" dirty="0">
                <a:solidFill>
                  <a:schemeClr val="tx1"/>
                </a:solidFill>
              </a:rPr>
              <a:t>How did you </a:t>
            </a:r>
            <a:r>
              <a:rPr lang="en-US" sz="1700" dirty="0" smtClean="0">
                <a:solidFill>
                  <a:schemeClr val="tx1"/>
                </a:solidFill>
              </a:rPr>
              <a:t>prioritize </a:t>
            </a:r>
            <a:r>
              <a:rPr lang="en-US" sz="1700" dirty="0">
                <a:solidFill>
                  <a:schemeClr val="tx1"/>
                </a:solidFill>
              </a:rPr>
              <a:t>the Intangible tickets against the other work items, and why?</a:t>
            </a:r>
          </a:p>
          <a:p>
            <a:pPr>
              <a:spcBef>
                <a:spcPts val="1200"/>
              </a:spcBef>
            </a:pPr>
            <a:r>
              <a:rPr lang="en-US" sz="1700" dirty="0">
                <a:solidFill>
                  <a:schemeClr val="tx1"/>
                </a:solidFill>
              </a:rPr>
              <a:t>If you completed the Intangible tickets, what affect did they have?</a:t>
            </a:r>
          </a:p>
        </p:txBody>
      </p:sp>
      <p:sp>
        <p:nvSpPr>
          <p:cNvPr id="37" name="Title 36"/>
          <p:cNvSpPr>
            <a:spLocks noGrp="1"/>
          </p:cNvSpPr>
          <p:nvPr>
            <p:ph type="title"/>
          </p:nvPr>
        </p:nvSpPr>
        <p:spPr>
          <a:xfrm>
            <a:off x="457200" y="-819472"/>
            <a:ext cx="8229600" cy="782960"/>
          </a:xfrm>
        </p:spPr>
        <p:txBody>
          <a:bodyPr/>
          <a:lstStyle/>
          <a:p>
            <a:r>
              <a:rPr lang="en-US" dirty="0" smtClean="0"/>
              <a:t>Debrief: Intangible Tickets</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182807164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The Defect</a:t>
            </a:r>
            <a:endParaRPr lang="en-US" sz="1700" b="1" dirty="0">
              <a:solidFill>
                <a:schemeClr val="tx1"/>
              </a:solidFill>
            </a:endParaRPr>
          </a:p>
          <a:p>
            <a:pPr>
              <a:spcBef>
                <a:spcPts val="1200"/>
              </a:spcBef>
            </a:pPr>
            <a:r>
              <a:rPr lang="en-US" sz="1700" dirty="0" smtClean="0">
                <a:solidFill>
                  <a:schemeClr val="tx1"/>
                </a:solidFill>
              </a:rPr>
              <a:t>What </a:t>
            </a:r>
            <a:r>
              <a:rPr lang="en-US" sz="1700" dirty="0">
                <a:solidFill>
                  <a:schemeClr val="tx1"/>
                </a:solidFill>
              </a:rPr>
              <a:t>color ticket was the defect found on? What impact did it have?</a:t>
            </a:r>
          </a:p>
          <a:p>
            <a:pPr>
              <a:spcBef>
                <a:spcPts val="1200"/>
              </a:spcBef>
            </a:pPr>
            <a:r>
              <a:rPr lang="en-US" sz="1700" dirty="0">
                <a:solidFill>
                  <a:schemeClr val="tx1"/>
                </a:solidFill>
              </a:rPr>
              <a:t>What priority did you give the defect fix, and why? Was that a good decision? If not, why not?</a:t>
            </a:r>
          </a:p>
          <a:p>
            <a:pPr>
              <a:spcBef>
                <a:spcPts val="1200"/>
              </a:spcBef>
            </a:pPr>
            <a:r>
              <a:rPr lang="en-US" sz="1700" dirty="0">
                <a:solidFill>
                  <a:schemeClr val="tx1"/>
                </a:solidFill>
              </a:rPr>
              <a:t>What are </a:t>
            </a:r>
            <a:r>
              <a:rPr lang="en-US" sz="1700" dirty="0" smtClean="0">
                <a:solidFill>
                  <a:schemeClr val="tx1"/>
                </a:solidFill>
              </a:rPr>
              <a:t>some </a:t>
            </a:r>
            <a:r>
              <a:rPr lang="en-US" sz="1700" dirty="0">
                <a:solidFill>
                  <a:schemeClr val="tx1"/>
                </a:solidFill>
              </a:rPr>
              <a:t>advantages and disadvantages of the approach used for addressing defects? What are some alternative approaches?</a:t>
            </a:r>
          </a:p>
        </p:txBody>
      </p:sp>
      <p:sp>
        <p:nvSpPr>
          <p:cNvPr id="37" name="Title 36"/>
          <p:cNvSpPr>
            <a:spLocks noGrp="1"/>
          </p:cNvSpPr>
          <p:nvPr>
            <p:ph type="title"/>
          </p:nvPr>
        </p:nvSpPr>
        <p:spPr>
          <a:xfrm>
            <a:off x="457200" y="-819472"/>
            <a:ext cx="8229600" cy="782960"/>
          </a:xfrm>
        </p:spPr>
        <p:txBody>
          <a:bodyPr/>
          <a:lstStyle/>
          <a:p>
            <a:r>
              <a:rPr lang="en-US" dirty="0" smtClean="0"/>
              <a:t>Debrief: The Defect</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2" name="Picture 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3" name="Picture 5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pic>
        <p:nvPicPr>
          <p:cNvPr id="54" name="Picture 53"/>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316416" y="276856"/>
            <a:ext cx="504056" cy="283952"/>
          </a:xfrm>
          <a:prstGeom prst="rect">
            <a:avLst/>
          </a:prstGeom>
        </p:spPr>
      </p:pic>
    </p:spTree>
    <p:extLst>
      <p:ext uri="{BB962C8B-B14F-4D97-AF65-F5344CB8AC3E}">
        <p14:creationId xmlns:p14="http://schemas.microsoft.com/office/powerpoint/2010/main" val="1256667792"/>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Service Level Agreements</a:t>
            </a:r>
            <a:endParaRPr lang="en-US" sz="1700" b="1" dirty="0">
              <a:solidFill>
                <a:schemeClr val="tx1"/>
              </a:solidFill>
            </a:endParaRPr>
          </a:p>
          <a:p>
            <a:pPr>
              <a:spcBef>
                <a:spcPts val="1200"/>
              </a:spcBef>
            </a:pPr>
            <a:r>
              <a:rPr lang="en-US" sz="1700" dirty="0" smtClean="0">
                <a:solidFill>
                  <a:schemeClr val="tx1"/>
                </a:solidFill>
              </a:rPr>
              <a:t>What </a:t>
            </a:r>
            <a:r>
              <a:rPr lang="en-US" sz="1700" dirty="0">
                <a:solidFill>
                  <a:schemeClr val="tx1"/>
                </a:solidFill>
              </a:rPr>
              <a:t>SLAs would you choose for Standard class of service tickets? What would a reasonable target cycle time be for an SLA with 95% confidence?</a:t>
            </a:r>
          </a:p>
          <a:p>
            <a:pPr>
              <a:spcBef>
                <a:spcPts val="1200"/>
              </a:spcBef>
            </a:pPr>
            <a:r>
              <a:rPr lang="en-US" sz="1700" dirty="0">
                <a:solidFill>
                  <a:schemeClr val="tx1"/>
                </a:solidFill>
              </a:rPr>
              <a:t>What SLAs would you choose for Fixed Delivery Date class of service tickets?</a:t>
            </a:r>
          </a:p>
          <a:p>
            <a:pPr>
              <a:spcBef>
                <a:spcPts val="1200"/>
              </a:spcBef>
            </a:pPr>
            <a:r>
              <a:rPr lang="en-US" sz="1700" dirty="0">
                <a:solidFill>
                  <a:schemeClr val="tx1"/>
                </a:solidFill>
              </a:rPr>
              <a:t>What information informs your choices of SLA?</a:t>
            </a:r>
          </a:p>
        </p:txBody>
      </p:sp>
      <p:sp>
        <p:nvSpPr>
          <p:cNvPr id="37" name="Title 36"/>
          <p:cNvSpPr>
            <a:spLocks noGrp="1"/>
          </p:cNvSpPr>
          <p:nvPr>
            <p:ph type="title"/>
          </p:nvPr>
        </p:nvSpPr>
        <p:spPr>
          <a:xfrm>
            <a:off x="457200" y="-819472"/>
            <a:ext cx="8229600" cy="782960"/>
          </a:xfrm>
        </p:spPr>
        <p:txBody>
          <a:bodyPr/>
          <a:lstStyle/>
          <a:p>
            <a:r>
              <a:rPr lang="en-US" dirty="0" smtClean="0"/>
              <a:t>Debrief: Service Level Agreements</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22" name="Rounded Rectangle 21">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9" name="Rounded Rectangle 38">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40" name="Rounded Rectangle 39">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1" name="Rounded Rectangle 40">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2" name="Rounded Rectangle 41">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3" name="Rounded Rectangle 42">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4" name="Rounded Rectangle 43">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5" name="Rounded Rectangle 44">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6" name="Rounded Rectangle 45">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7" name="Rounded Rectangle 46">
            <a:hlinkClick r:id="rId13" action="ppaction://hlinksldjump"/>
            <a:hlinkHover r:id="rId13" action="ppaction://hlinksldjump"/>
          </p:cNvPr>
          <p:cNvSpPr/>
          <p:nvPr/>
        </p:nvSpPr>
        <p:spPr>
          <a:xfrm>
            <a:off x="179512" y="5446744"/>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8" name="Rounded Rectangle 47">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9" name="Rounded Rectangle 48">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50" name="Rounded Rectangle 49">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2" name="Picture 51"/>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pic>
        <p:nvPicPr>
          <p:cNvPr id="53" name="Picture 5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316416" y="276856"/>
            <a:ext cx="504056" cy="283952"/>
          </a:xfrm>
          <a:prstGeom prst="rect">
            <a:avLst/>
          </a:prstGeom>
        </p:spPr>
      </p:pic>
    </p:spTree>
    <p:extLst>
      <p:ext uri="{BB962C8B-B14F-4D97-AF65-F5344CB8AC3E}">
        <p14:creationId xmlns:p14="http://schemas.microsoft.com/office/powerpoint/2010/main" val="172113451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The Charts</a:t>
            </a:r>
            <a:endParaRPr lang="en-US" sz="1700" b="1" dirty="0">
              <a:solidFill>
                <a:schemeClr val="tx1"/>
              </a:solidFill>
            </a:endParaRPr>
          </a:p>
          <a:p>
            <a:pPr>
              <a:spcBef>
                <a:spcPts val="1200"/>
              </a:spcBef>
            </a:pPr>
            <a:r>
              <a:rPr lang="en-US" sz="1700" dirty="0" smtClean="0">
                <a:solidFill>
                  <a:schemeClr val="tx1"/>
                </a:solidFill>
              </a:rPr>
              <a:t>What </a:t>
            </a:r>
            <a:r>
              <a:rPr lang="en-US" sz="1700" dirty="0">
                <a:solidFill>
                  <a:schemeClr val="tx1"/>
                </a:solidFill>
              </a:rPr>
              <a:t>stories do your charts tell, can you see the impact of the events that transpired?</a:t>
            </a:r>
          </a:p>
          <a:p>
            <a:pPr>
              <a:spcBef>
                <a:spcPts val="1200"/>
              </a:spcBef>
            </a:pPr>
            <a:r>
              <a:rPr lang="en-US" sz="1700" dirty="0" smtClean="0">
                <a:solidFill>
                  <a:schemeClr val="tx1"/>
                </a:solidFill>
              </a:rPr>
              <a:t>What </a:t>
            </a:r>
            <a:r>
              <a:rPr lang="en-US" sz="1700" dirty="0">
                <a:solidFill>
                  <a:schemeClr val="tx1"/>
                </a:solidFill>
              </a:rPr>
              <a:t>do the "staircases" on the CFD represent, and why do they go away?</a:t>
            </a:r>
          </a:p>
          <a:p>
            <a:pPr>
              <a:spcBef>
                <a:spcPts val="1200"/>
              </a:spcBef>
            </a:pPr>
            <a:r>
              <a:rPr lang="en-US" sz="1700" dirty="0" smtClean="0">
                <a:solidFill>
                  <a:schemeClr val="tx1"/>
                </a:solidFill>
              </a:rPr>
              <a:t>Did </a:t>
            </a:r>
            <a:r>
              <a:rPr lang="en-US" sz="1700" dirty="0">
                <a:solidFill>
                  <a:schemeClr val="tx1"/>
                </a:solidFill>
              </a:rPr>
              <a:t>throughput change at some point, and if so, why do you think it did?</a:t>
            </a:r>
          </a:p>
          <a:p>
            <a:pPr>
              <a:spcBef>
                <a:spcPts val="1200"/>
              </a:spcBef>
            </a:pPr>
            <a:r>
              <a:rPr lang="en-US" sz="1700" dirty="0" smtClean="0">
                <a:solidFill>
                  <a:schemeClr val="tx1"/>
                </a:solidFill>
              </a:rPr>
              <a:t>Can </a:t>
            </a:r>
            <a:r>
              <a:rPr lang="en-US" sz="1700" dirty="0">
                <a:solidFill>
                  <a:schemeClr val="tx1"/>
                </a:solidFill>
              </a:rPr>
              <a:t>you see the relationship between WIP and Cycle Time?</a:t>
            </a:r>
          </a:p>
          <a:p>
            <a:pPr>
              <a:spcBef>
                <a:spcPts val="1200"/>
              </a:spcBef>
            </a:pPr>
            <a:r>
              <a:rPr lang="en-US" sz="1700" dirty="0" smtClean="0">
                <a:solidFill>
                  <a:schemeClr val="tx1"/>
                </a:solidFill>
              </a:rPr>
              <a:t>Can </a:t>
            </a:r>
            <a:r>
              <a:rPr lang="en-US" sz="1700" dirty="0">
                <a:solidFill>
                  <a:schemeClr val="tx1"/>
                </a:solidFill>
              </a:rPr>
              <a:t>you see the impact of Carlos' policies, and how long it took to recover?</a:t>
            </a:r>
          </a:p>
          <a:p>
            <a:pPr>
              <a:spcBef>
                <a:spcPts val="1200"/>
              </a:spcBef>
            </a:pPr>
            <a:r>
              <a:rPr lang="en-US" sz="1700" dirty="0" smtClean="0">
                <a:solidFill>
                  <a:schemeClr val="tx1"/>
                </a:solidFill>
              </a:rPr>
              <a:t>Compare </a:t>
            </a:r>
            <a:r>
              <a:rPr lang="en-US" sz="1700" dirty="0">
                <a:solidFill>
                  <a:schemeClr val="tx1"/>
                </a:solidFill>
              </a:rPr>
              <a:t>the charts of the most profitable and least profitable teams. </a:t>
            </a:r>
            <a:r>
              <a:rPr lang="en-US" sz="1700" dirty="0" smtClean="0">
                <a:solidFill>
                  <a:schemeClr val="tx1"/>
                </a:solidFill>
              </a:rPr>
              <a:t>Could </a:t>
            </a:r>
            <a:r>
              <a:rPr lang="en-US" sz="1700" dirty="0">
                <a:solidFill>
                  <a:schemeClr val="tx1"/>
                </a:solidFill>
              </a:rPr>
              <a:t>you deduce from the charts which team won, and if so, how?</a:t>
            </a:r>
          </a:p>
          <a:p>
            <a:pPr>
              <a:spcBef>
                <a:spcPts val="1200"/>
              </a:spcBef>
            </a:pPr>
            <a:r>
              <a:rPr lang="en-US" sz="1700" dirty="0" smtClean="0">
                <a:solidFill>
                  <a:schemeClr val="tx1"/>
                </a:solidFill>
              </a:rPr>
              <a:t>Can </a:t>
            </a:r>
            <a:r>
              <a:rPr lang="en-US" sz="1700" dirty="0">
                <a:solidFill>
                  <a:schemeClr val="tx1"/>
                </a:solidFill>
              </a:rPr>
              <a:t>you see any relationships or correspondence between the different charts?</a:t>
            </a:r>
          </a:p>
          <a:p>
            <a:pPr>
              <a:spcBef>
                <a:spcPts val="1200"/>
              </a:spcBef>
            </a:pPr>
            <a:r>
              <a:rPr lang="en-US" sz="1700" dirty="0" smtClean="0">
                <a:solidFill>
                  <a:schemeClr val="tx1"/>
                </a:solidFill>
              </a:rPr>
              <a:t>Which </a:t>
            </a:r>
            <a:r>
              <a:rPr lang="en-US" sz="1700" dirty="0">
                <a:solidFill>
                  <a:schemeClr val="tx1"/>
                </a:solidFill>
              </a:rPr>
              <a:t>teams saw the most variation, which saw the least, and what were the contributing factors?</a:t>
            </a:r>
          </a:p>
          <a:p>
            <a:pPr>
              <a:spcBef>
                <a:spcPts val="1200"/>
              </a:spcBef>
            </a:pPr>
            <a:r>
              <a:rPr lang="en-US" sz="1700" dirty="0" smtClean="0">
                <a:solidFill>
                  <a:schemeClr val="tx1"/>
                </a:solidFill>
              </a:rPr>
              <a:t>Does </a:t>
            </a:r>
            <a:r>
              <a:rPr lang="en-US" sz="1700" dirty="0">
                <a:solidFill>
                  <a:schemeClr val="tx1"/>
                </a:solidFill>
              </a:rPr>
              <a:t>variability matter? If so, why, and to whom?</a:t>
            </a:r>
          </a:p>
        </p:txBody>
      </p:sp>
      <p:sp>
        <p:nvSpPr>
          <p:cNvPr id="2" name="Title 1"/>
          <p:cNvSpPr>
            <a:spLocks noGrp="1"/>
          </p:cNvSpPr>
          <p:nvPr>
            <p:ph type="title"/>
          </p:nvPr>
        </p:nvSpPr>
        <p:spPr>
          <a:xfrm>
            <a:off x="457200" y="-810344"/>
            <a:ext cx="8229600" cy="782960"/>
          </a:xfrm>
        </p:spPr>
        <p:txBody>
          <a:bodyPr/>
          <a:lstStyle/>
          <a:p>
            <a:r>
              <a:rPr lang="en-US" dirty="0" smtClean="0"/>
              <a:t>Debrief: The Charts</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37" name="Rounded Rectangle 36">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8" name="Rounded Rectangle 37">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39" name="Rounded Rectangle 38">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0" name="Rounded Rectangle 39">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1" name="Rounded Rectangle 40">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2" name="Rounded Rectangle 41">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3" name="Rounded Rectangle 42">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4" name="Rounded Rectangle 43">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5" name="Rounded Rectangle 44">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6" name="Rounded Rectangle 45">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7" name="Rounded Rectangle 46">
            <a:hlinkClick r:id="rId14" action="ppaction://hlinksldjump"/>
            <a:hlinkHover r:id="rId14" action="ppaction://hlinksldjump"/>
          </p:cNvPr>
          <p:cNvSpPr/>
          <p:nvPr/>
        </p:nvSpPr>
        <p:spPr>
          <a:xfrm>
            <a:off x="179512" y="5890920"/>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8" name="Rounded Rectangle 47">
            <a:hlinkClick r:id="rId15" action="ppaction://hlinksldjump"/>
            <a:hlinkHover r:id="rId15" action="ppaction://hlinksldjump"/>
          </p:cNvPr>
          <p:cNvSpPr/>
          <p:nvPr/>
        </p:nvSpPr>
        <p:spPr>
          <a:xfrm>
            <a:off x="179512" y="6335101"/>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49" name="Rounded Rectangle 48">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0" name="Picture 4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41483320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ounded Rectangle 35"/>
          <p:cNvSpPr/>
          <p:nvPr/>
        </p:nvSpPr>
        <p:spPr>
          <a:xfrm>
            <a:off x="2764852" y="116632"/>
            <a:ext cx="6199636" cy="6557023"/>
          </a:xfrm>
          <a:prstGeom prst="roundRect">
            <a:avLst>
              <a:gd name="adj" fmla="val 10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p>
            <a:pPr algn="ctr">
              <a:spcBef>
                <a:spcPts val="1200"/>
              </a:spcBef>
            </a:pPr>
            <a:r>
              <a:rPr lang="en-US" sz="1700" b="1" dirty="0" smtClean="0">
                <a:solidFill>
                  <a:schemeClr val="tx1"/>
                </a:solidFill>
              </a:rPr>
              <a:t>Options: Bonus and Slack</a:t>
            </a:r>
            <a:endParaRPr lang="en-US" sz="1700" b="1" dirty="0">
              <a:solidFill>
                <a:schemeClr val="tx1"/>
              </a:solidFill>
            </a:endParaRPr>
          </a:p>
          <a:p>
            <a:pPr>
              <a:spcBef>
                <a:spcPts val="1200"/>
              </a:spcBef>
            </a:pPr>
            <a:r>
              <a:rPr lang="en-US" sz="1700" dirty="0" smtClean="0">
                <a:solidFill>
                  <a:schemeClr val="tx1"/>
                </a:solidFill>
              </a:rPr>
              <a:t>If </a:t>
            </a:r>
            <a:r>
              <a:rPr lang="en-US" sz="1700" dirty="0">
                <a:solidFill>
                  <a:schemeClr val="tx1"/>
                </a:solidFill>
              </a:rPr>
              <a:t>playing the bonus option, did your team choose to play quickly for the bonus or not? Did your choice pay off</a:t>
            </a:r>
            <a:r>
              <a:rPr lang="en-US" sz="1700" dirty="0" smtClean="0">
                <a:solidFill>
                  <a:schemeClr val="tx1"/>
                </a:solidFill>
              </a:rPr>
              <a:t>?</a:t>
            </a:r>
          </a:p>
          <a:p>
            <a:pPr>
              <a:spcBef>
                <a:spcPts val="1200"/>
              </a:spcBef>
            </a:pPr>
            <a:r>
              <a:rPr lang="en-US" sz="1700" dirty="0" smtClean="0">
                <a:solidFill>
                  <a:schemeClr val="tx1"/>
                </a:solidFill>
              </a:rPr>
              <a:t>If playing with the slack option, did it make a difference?</a:t>
            </a:r>
          </a:p>
          <a:p>
            <a:pPr>
              <a:spcBef>
                <a:spcPts val="1200"/>
              </a:spcBef>
            </a:pPr>
            <a:r>
              <a:rPr lang="en-US" sz="1700" dirty="0" smtClean="0">
                <a:solidFill>
                  <a:schemeClr val="tx1"/>
                </a:solidFill>
              </a:rPr>
              <a:t>Can slack time be useful in the real world? If so, what for?</a:t>
            </a:r>
            <a:endParaRPr lang="en-US" sz="1700" dirty="0">
              <a:solidFill>
                <a:schemeClr val="tx1"/>
              </a:solidFill>
            </a:endParaRPr>
          </a:p>
        </p:txBody>
      </p:sp>
      <p:sp>
        <p:nvSpPr>
          <p:cNvPr id="2" name="Title 1"/>
          <p:cNvSpPr>
            <a:spLocks noGrp="1"/>
          </p:cNvSpPr>
          <p:nvPr>
            <p:ph type="title"/>
          </p:nvPr>
        </p:nvSpPr>
        <p:spPr>
          <a:xfrm>
            <a:off x="457200" y="-810344"/>
            <a:ext cx="8229600" cy="782960"/>
          </a:xfrm>
        </p:spPr>
        <p:txBody>
          <a:bodyPr/>
          <a:lstStyle/>
          <a:p>
            <a:r>
              <a:rPr lang="en-US" dirty="0" smtClean="0"/>
              <a:t>Debrief: Options: Bonus and Slack</a:t>
            </a:r>
            <a:endParaRPr lang="en-US" dirty="0"/>
          </a:p>
        </p:txBody>
      </p:sp>
      <p:sp>
        <p:nvSpPr>
          <p:cNvPr id="19" name="Rounded Rectangle 18">
            <a:hlinkClick r:id="rId2" action="ppaction://hlinksldjump"/>
            <a:hlinkHover r:id="rId2" action="ppaction://hlinksldjump"/>
          </p:cNvPr>
          <p:cNvSpPr/>
          <p:nvPr/>
        </p:nvSpPr>
        <p:spPr>
          <a:xfrm>
            <a:off x="179512" y="11663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Winners</a:t>
            </a:r>
            <a:endParaRPr lang="en-US" sz="1600" dirty="0">
              <a:solidFill>
                <a:schemeClr val="tx1"/>
              </a:solidFill>
            </a:endParaRPr>
          </a:p>
        </p:txBody>
      </p:sp>
      <p:sp>
        <p:nvSpPr>
          <p:cNvPr id="20" name="Rounded Rectangle 19">
            <a:hlinkClick r:id="rId3" action="ppaction://hlinksldjump"/>
            <a:hlinkHover r:id="rId3" action="ppaction://hlinksldjump"/>
          </p:cNvPr>
          <p:cNvSpPr/>
          <p:nvPr/>
        </p:nvSpPr>
        <p:spPr>
          <a:xfrm>
            <a:off x="179512" y="100498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Cycle Time</a:t>
            </a:r>
            <a:endParaRPr lang="en-US" sz="1600" dirty="0">
              <a:solidFill>
                <a:schemeClr val="tx1"/>
              </a:solidFill>
            </a:endParaRPr>
          </a:p>
        </p:txBody>
      </p:sp>
      <p:sp>
        <p:nvSpPr>
          <p:cNvPr id="37" name="Rounded Rectangle 36">
            <a:hlinkClick r:id="rId4" action="ppaction://hlinksldjump"/>
            <a:hlinkHover r:id="rId4" action="ppaction://hlinksldjump"/>
          </p:cNvPr>
          <p:cNvSpPr/>
          <p:nvPr/>
        </p:nvSpPr>
        <p:spPr>
          <a:xfrm>
            <a:off x="179512" y="144916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Team</a:t>
            </a:r>
            <a:endParaRPr lang="en-US" sz="1600" dirty="0">
              <a:solidFill>
                <a:schemeClr val="tx1"/>
              </a:solidFill>
            </a:endParaRPr>
          </a:p>
        </p:txBody>
      </p:sp>
      <p:sp>
        <p:nvSpPr>
          <p:cNvPr id="38" name="Rounded Rectangle 37">
            <a:hlinkClick r:id="rId5" action="ppaction://hlinksldjump"/>
            <a:hlinkHover r:id="rId5" action="ppaction://hlinksldjump"/>
          </p:cNvPr>
          <p:cNvSpPr/>
          <p:nvPr/>
        </p:nvSpPr>
        <p:spPr>
          <a:xfrm>
            <a:off x="179512" y="189333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Work</a:t>
            </a:r>
            <a:endParaRPr lang="en-US" sz="1600" dirty="0">
              <a:solidFill>
                <a:schemeClr val="tx1"/>
              </a:solidFill>
            </a:endParaRPr>
          </a:p>
        </p:txBody>
      </p:sp>
      <p:sp>
        <p:nvSpPr>
          <p:cNvPr id="39" name="Rounded Rectangle 38">
            <a:hlinkClick r:id="rId6" action="ppaction://hlinksldjump"/>
            <a:hlinkHover r:id="rId6" action="ppaction://hlinksldjump"/>
          </p:cNvPr>
          <p:cNvSpPr/>
          <p:nvPr/>
        </p:nvSpPr>
        <p:spPr>
          <a:xfrm>
            <a:off x="179512" y="233751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Blocker</a:t>
            </a:r>
            <a:endParaRPr lang="en-US" sz="1600" dirty="0">
              <a:solidFill>
                <a:schemeClr val="tx1"/>
              </a:solidFill>
            </a:endParaRPr>
          </a:p>
        </p:txBody>
      </p:sp>
      <p:sp>
        <p:nvSpPr>
          <p:cNvPr id="40" name="Rounded Rectangle 39">
            <a:hlinkClick r:id="rId7" action="ppaction://hlinksldjump"/>
            <a:hlinkHover r:id="rId7" action="ppaction://hlinksldjump"/>
          </p:cNvPr>
          <p:cNvSpPr/>
          <p:nvPr/>
        </p:nvSpPr>
        <p:spPr>
          <a:xfrm>
            <a:off x="179512" y="278168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Queue Replenishment</a:t>
            </a:r>
            <a:endParaRPr lang="en-US" sz="1600" dirty="0">
              <a:solidFill>
                <a:schemeClr val="tx1"/>
              </a:solidFill>
            </a:endParaRPr>
          </a:p>
        </p:txBody>
      </p:sp>
      <p:sp>
        <p:nvSpPr>
          <p:cNvPr id="41" name="Rounded Rectangle 40">
            <a:hlinkClick r:id="rId8" action="ppaction://hlinksldjump"/>
            <a:hlinkHover r:id="rId8" action="ppaction://hlinksldjump"/>
          </p:cNvPr>
          <p:cNvSpPr/>
          <p:nvPr/>
        </p:nvSpPr>
        <p:spPr>
          <a:xfrm>
            <a:off x="179512" y="322586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Carlos’ Testing Policies</a:t>
            </a:r>
            <a:endParaRPr lang="en-US" sz="1600" dirty="0">
              <a:solidFill>
                <a:schemeClr val="tx1"/>
              </a:solidFill>
            </a:endParaRPr>
          </a:p>
        </p:txBody>
      </p:sp>
      <p:sp>
        <p:nvSpPr>
          <p:cNvPr id="42" name="Rounded Rectangle 41">
            <a:hlinkClick r:id="rId9" action="ppaction://hlinksldjump"/>
            <a:hlinkHover r:id="rId9" action="ppaction://hlinksldjump"/>
          </p:cNvPr>
          <p:cNvSpPr/>
          <p:nvPr/>
        </p:nvSpPr>
        <p:spPr>
          <a:xfrm>
            <a:off x="179512" y="367004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Fixed Delivery Date Tickets</a:t>
            </a:r>
            <a:endParaRPr lang="en-US" sz="1600" dirty="0">
              <a:solidFill>
                <a:schemeClr val="tx1"/>
              </a:solidFill>
            </a:endParaRPr>
          </a:p>
        </p:txBody>
      </p:sp>
      <p:sp>
        <p:nvSpPr>
          <p:cNvPr id="43" name="Rounded Rectangle 42">
            <a:hlinkClick r:id="rId10" action="ppaction://hlinksldjump"/>
            <a:hlinkHover r:id="rId10" action="ppaction://hlinksldjump"/>
          </p:cNvPr>
          <p:cNvSpPr/>
          <p:nvPr/>
        </p:nvSpPr>
        <p:spPr>
          <a:xfrm>
            <a:off x="179512" y="4114216"/>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Expedite Tickets</a:t>
            </a:r>
            <a:endParaRPr lang="en-US" sz="1600" dirty="0">
              <a:solidFill>
                <a:schemeClr val="tx1"/>
              </a:solidFill>
            </a:endParaRPr>
          </a:p>
        </p:txBody>
      </p:sp>
      <p:sp>
        <p:nvSpPr>
          <p:cNvPr id="44" name="Rounded Rectangle 43">
            <a:hlinkClick r:id="rId11" action="ppaction://hlinksldjump"/>
            <a:hlinkHover r:id="rId11" action="ppaction://hlinksldjump"/>
          </p:cNvPr>
          <p:cNvSpPr/>
          <p:nvPr/>
        </p:nvSpPr>
        <p:spPr>
          <a:xfrm>
            <a:off x="179512" y="4558392"/>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Intangible Tickets</a:t>
            </a:r>
            <a:endParaRPr lang="en-US" sz="1600" dirty="0">
              <a:solidFill>
                <a:schemeClr val="tx1"/>
              </a:solidFill>
            </a:endParaRPr>
          </a:p>
        </p:txBody>
      </p:sp>
      <p:sp>
        <p:nvSpPr>
          <p:cNvPr id="45" name="Rounded Rectangle 44">
            <a:hlinkClick r:id="rId12" action="ppaction://hlinksldjump"/>
            <a:hlinkHover r:id="rId12" action="ppaction://hlinksldjump"/>
          </p:cNvPr>
          <p:cNvSpPr/>
          <p:nvPr/>
        </p:nvSpPr>
        <p:spPr>
          <a:xfrm>
            <a:off x="179512" y="500256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Defect</a:t>
            </a:r>
            <a:endParaRPr lang="en-US" sz="1600" dirty="0">
              <a:solidFill>
                <a:schemeClr val="tx1"/>
              </a:solidFill>
            </a:endParaRPr>
          </a:p>
        </p:txBody>
      </p:sp>
      <p:sp>
        <p:nvSpPr>
          <p:cNvPr id="46" name="Rounded Rectangle 45">
            <a:hlinkClick r:id="rId13" action="ppaction://hlinksldjump"/>
            <a:hlinkHover r:id="rId13" action="ppaction://hlinksldjump"/>
          </p:cNvPr>
          <p:cNvSpPr/>
          <p:nvPr/>
        </p:nvSpPr>
        <p:spPr>
          <a:xfrm>
            <a:off x="179512" y="5446744"/>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SLAs</a:t>
            </a:r>
          </a:p>
        </p:txBody>
      </p:sp>
      <p:sp>
        <p:nvSpPr>
          <p:cNvPr id="47" name="Rounded Rectangle 46">
            <a:hlinkClick r:id="rId14" action="ppaction://hlinksldjump"/>
            <a:hlinkHover r:id="rId14" action="ppaction://hlinksldjump"/>
          </p:cNvPr>
          <p:cNvSpPr/>
          <p:nvPr/>
        </p:nvSpPr>
        <p:spPr>
          <a:xfrm>
            <a:off x="179512" y="5890920"/>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The Charts</a:t>
            </a:r>
            <a:endParaRPr lang="en-US" sz="1600" dirty="0">
              <a:solidFill>
                <a:schemeClr val="tx1"/>
              </a:solidFill>
            </a:endParaRPr>
          </a:p>
        </p:txBody>
      </p:sp>
      <p:sp>
        <p:nvSpPr>
          <p:cNvPr id="48" name="Rounded Rectangle 47">
            <a:hlinkClick r:id="rId15" action="ppaction://hlinksldjump"/>
            <a:hlinkHover r:id="rId15" action="ppaction://hlinksldjump"/>
          </p:cNvPr>
          <p:cNvSpPr/>
          <p:nvPr/>
        </p:nvSpPr>
        <p:spPr>
          <a:xfrm>
            <a:off x="179512" y="6335101"/>
            <a:ext cx="2422635" cy="3385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Options: Bonus and Slack</a:t>
            </a:r>
            <a:endParaRPr lang="en-US" sz="1600" dirty="0">
              <a:solidFill>
                <a:schemeClr val="tx1"/>
              </a:solidFill>
            </a:endParaRPr>
          </a:p>
        </p:txBody>
      </p:sp>
      <p:sp>
        <p:nvSpPr>
          <p:cNvPr id="49" name="Rounded Rectangle 48">
            <a:hlinkClick r:id="rId16" action="ppaction://hlinksldjump"/>
            <a:hlinkHover r:id="rId16" action="ppaction://hlinksldjump"/>
          </p:cNvPr>
          <p:cNvSpPr/>
          <p:nvPr/>
        </p:nvSpPr>
        <p:spPr>
          <a:xfrm>
            <a:off x="179512" y="560808"/>
            <a:ext cx="2422635" cy="338554"/>
          </a:xfrm>
          <a:prstGeom prst="roundRect">
            <a:avLst/>
          </a:prstGeom>
          <a:solidFill>
            <a:srgbClr val="BD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solidFill>
                  <a:schemeClr val="tx1"/>
                </a:solidFill>
              </a:rPr>
              <a:t>WIP Limits</a:t>
            </a:r>
            <a:endParaRPr lang="en-US" sz="1600" dirty="0">
              <a:solidFill>
                <a:schemeClr val="tx1"/>
              </a:solidFill>
            </a:endParaRPr>
          </a:p>
        </p:txBody>
      </p:sp>
      <p:pic>
        <p:nvPicPr>
          <p:cNvPr id="50" name="Picture 4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029869"/>
            <a:ext cx="504056" cy="283952"/>
          </a:xfrm>
          <a:prstGeom prst="rect">
            <a:avLst/>
          </a:prstGeom>
        </p:spPr>
      </p:pic>
      <p:pic>
        <p:nvPicPr>
          <p:cNvPr id="51" name="Picture 5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065437" y="5474045"/>
            <a:ext cx="504056" cy="283952"/>
          </a:xfrm>
          <a:prstGeom prst="rect">
            <a:avLst/>
          </a:prstGeom>
        </p:spPr>
      </p:pic>
    </p:spTree>
    <p:extLst>
      <p:ext uri="{BB962C8B-B14F-4D97-AF65-F5344CB8AC3E}">
        <p14:creationId xmlns:p14="http://schemas.microsoft.com/office/powerpoint/2010/main" val="3526580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getKanban Black Background">
  <a:themeElements>
    <a:clrScheme name="getKanban">
      <a:dk1>
        <a:sysClr val="windowText" lastClr="000000"/>
      </a:dk1>
      <a:lt1>
        <a:sysClr val="window" lastClr="FFFFFF"/>
      </a:lt1>
      <a:dk2>
        <a:srgbClr val="1F497D"/>
      </a:dk2>
      <a:lt2>
        <a:srgbClr val="EEECE1"/>
      </a:lt2>
      <a:accent1>
        <a:srgbClr val="1F78FF"/>
      </a:accent1>
      <a:accent2>
        <a:srgbClr val="0AF300"/>
      </a:accent2>
      <a:accent3>
        <a:srgbClr val="9BBB59"/>
      </a:accent3>
      <a:accent4>
        <a:srgbClr val="8064A2"/>
      </a:accent4>
      <a:accent5>
        <a:srgbClr val="4BACC6"/>
      </a:accent5>
      <a:accent6>
        <a:srgbClr val="F79646"/>
      </a:accent6>
      <a:hlink>
        <a:srgbClr val="0055D6"/>
      </a:hlink>
      <a:folHlink>
        <a:srgbClr val="005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Kanban White Background">
  <a:themeElements>
    <a:clrScheme name="getKanban">
      <a:dk1>
        <a:sysClr val="windowText" lastClr="000000"/>
      </a:dk1>
      <a:lt1>
        <a:sysClr val="window" lastClr="FFFFFF"/>
      </a:lt1>
      <a:dk2>
        <a:srgbClr val="1F497D"/>
      </a:dk2>
      <a:lt2>
        <a:srgbClr val="EEECE1"/>
      </a:lt2>
      <a:accent1>
        <a:srgbClr val="1F78FF"/>
      </a:accent1>
      <a:accent2>
        <a:srgbClr val="0AF300"/>
      </a:accent2>
      <a:accent3>
        <a:srgbClr val="9BBB59"/>
      </a:accent3>
      <a:accent4>
        <a:srgbClr val="8064A2"/>
      </a:accent4>
      <a:accent5>
        <a:srgbClr val="4BACC6"/>
      </a:accent5>
      <a:accent6>
        <a:srgbClr val="F79646"/>
      </a:accent6>
      <a:hlink>
        <a:srgbClr val="0055D6"/>
      </a:hlink>
      <a:folHlink>
        <a:srgbClr val="005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acilitator's Guide">
  <a:themeElements>
    <a:clrScheme name="getKanban">
      <a:dk1>
        <a:sysClr val="windowText" lastClr="000000"/>
      </a:dk1>
      <a:lt1>
        <a:sysClr val="window" lastClr="FFFFFF"/>
      </a:lt1>
      <a:dk2>
        <a:srgbClr val="1F497D"/>
      </a:dk2>
      <a:lt2>
        <a:srgbClr val="EEECE1"/>
      </a:lt2>
      <a:accent1>
        <a:srgbClr val="1F78FF"/>
      </a:accent1>
      <a:accent2>
        <a:srgbClr val="0AF300"/>
      </a:accent2>
      <a:accent3>
        <a:srgbClr val="9BBB59"/>
      </a:accent3>
      <a:accent4>
        <a:srgbClr val="8064A2"/>
      </a:accent4>
      <a:accent5>
        <a:srgbClr val="4BACC6"/>
      </a:accent5>
      <a:accent6>
        <a:srgbClr val="F79646"/>
      </a:accent6>
      <a:hlink>
        <a:srgbClr val="0055D6"/>
      </a:hlink>
      <a:folHlink>
        <a:srgbClr val="0055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13008</TotalTime>
  <Words>10203</Words>
  <Application>Microsoft Office PowerPoint</Application>
  <PresentationFormat>On-screen Show (4:3)</PresentationFormat>
  <Paragraphs>1122</Paragraphs>
  <Slides>123</Slides>
  <Notes>53</Notes>
  <HiddenSlides>0</HiddenSlides>
  <MMClips>0</MMClips>
  <ScaleCrop>false</ScaleCrop>
  <HeadingPairs>
    <vt:vector size="4" baseType="variant">
      <vt:variant>
        <vt:lpstr>Theme</vt:lpstr>
      </vt:variant>
      <vt:variant>
        <vt:i4>3</vt:i4>
      </vt:variant>
      <vt:variant>
        <vt:lpstr>Slide Titles</vt:lpstr>
      </vt:variant>
      <vt:variant>
        <vt:i4>123</vt:i4>
      </vt:variant>
    </vt:vector>
  </HeadingPairs>
  <TitlesOfParts>
    <vt:vector size="126" baseType="lpstr">
      <vt:lpstr>getKanban Black Background</vt:lpstr>
      <vt:lpstr>getKanban White Background</vt:lpstr>
      <vt:lpstr>Facilitator's Guide</vt:lpstr>
      <vt:lpstr>PowerPoint Presentation</vt:lpstr>
      <vt:lpstr>Facilitator’s Guide</vt:lpstr>
      <vt:lpstr>Modes of play and game duration</vt:lpstr>
      <vt:lpstr>Teams</vt:lpstr>
      <vt:lpstr>Approach</vt:lpstr>
      <vt:lpstr>Approach</vt:lpstr>
      <vt:lpstr>Frequently Asked Questions</vt:lpstr>
      <vt:lpstr>Caveats and Errata</vt:lpstr>
      <vt:lpstr>Game Kit Contents</vt:lpstr>
      <vt:lpstr>PowerPoint Presentation</vt:lpstr>
      <vt:lpstr>PowerPoint Presentation</vt:lpstr>
      <vt:lpstr>PowerPoint Presentation</vt:lpstr>
      <vt:lpstr>Game Setup: Standard and Advanced Modes</vt:lpstr>
      <vt:lpstr>Facilitator: Prepare a Visible Scoreboard</vt:lpstr>
      <vt:lpstr>PowerPoint Presentation</vt:lpstr>
      <vt:lpstr>PowerPoint Presentation</vt:lpstr>
      <vt:lpstr>Game Instructions: Standard and Advanced Modes </vt:lpstr>
      <vt:lpstr>Supplementary Slides</vt:lpstr>
      <vt:lpstr>Examples of Costs Resulting from Long Cycle Time</vt:lpstr>
      <vt:lpstr>W. Edwards Deming</vt:lpstr>
      <vt:lpstr>Kanban Mechanics in a Nutshell</vt:lpstr>
      <vt:lpstr>Team Setup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Background</vt:lpstr>
      <vt:lpstr>Choose a name for your company</vt:lpstr>
      <vt:lpstr>Write your company name at the bottom of your board</vt:lpstr>
      <vt:lpstr>PowerPoint Presentation</vt:lpstr>
      <vt:lpstr>Facilitator: Update Scoreboard with Team Names</vt:lpstr>
      <vt:lpstr>WIP Limits</vt:lpstr>
      <vt:lpstr>PowerPoint Presentation</vt:lpstr>
      <vt:lpstr>PowerPoint Presentation</vt:lpstr>
      <vt:lpstr>PowerPoint Presentation</vt:lpstr>
      <vt:lpstr>PowerPoint Presentation</vt:lpstr>
      <vt:lpstr>PowerPoint Presentation</vt:lpstr>
      <vt:lpstr>Classes of Service</vt:lpstr>
      <vt:lpstr>Ticket Value</vt:lpstr>
      <vt:lpstr>Understand the CFD at the end of Day 8</vt:lpstr>
      <vt:lpstr>Modes of Play</vt:lpstr>
      <vt:lpstr>Day 9</vt:lpstr>
      <vt:lpstr>Daily Steps Guide</vt:lpstr>
      <vt:lpstr>PowerPoint Presentation</vt:lpstr>
      <vt:lpstr>Step 1: Standup Meeting – Sort Tickets in Priority Work Order within each Column</vt:lpstr>
      <vt:lpstr>Step 1: Declare Dice Assignment</vt:lpstr>
      <vt:lpstr>PowerPoint Presentation</vt:lpstr>
      <vt:lpstr>Step 2: Roll Dice</vt:lpstr>
      <vt:lpstr>Step 2: Calculate Work Available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Facilitator: Post Team Scores Visibly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is important to understand what the Fixed Delivery Date tickets are for …</vt:lpstr>
      <vt:lpstr>PowerPoint Presentation</vt:lpstr>
      <vt:lpstr>PowerPoint Presentation</vt:lpstr>
      <vt:lpstr>PowerPoint Presentation</vt:lpstr>
      <vt:lpstr>Rules: Dice, Work, Tickets</vt:lpstr>
      <vt:lpstr>It’s now the beginning of Day 10, and your turn!</vt:lpstr>
      <vt:lpstr>End of Day 10 (before turning over the Event Card)</vt:lpstr>
      <vt:lpstr>PowerPoint Presentation</vt:lpstr>
      <vt:lpstr>The Expedite Lane</vt:lpstr>
      <vt:lpstr>We are going to take one last look at the CFD, to make sure the CFD Tracker fully understands how to track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CFD Trackers, make sure you understand how to do your job before moving on. Ask the Facilitator now if you need help.</vt:lpstr>
      <vt:lpstr>Trackers: Take Note of Special Tickets and Events</vt:lpstr>
      <vt:lpstr>Optional: Bonus</vt:lpstr>
      <vt:lpstr>Optional: Slack Points</vt:lpstr>
      <vt:lpstr>Does anyone have any questions? (See the FAQ section of the Facilitator’s Guide earlier in this slide deck)</vt:lpstr>
      <vt:lpstr>End of the Game</vt:lpstr>
      <vt:lpstr>Old Standard Tickets</vt:lpstr>
      <vt:lpstr>Control Chart</vt:lpstr>
      <vt:lpstr>Spectral Analysis Chart</vt:lpstr>
      <vt:lpstr>Arrange the Financial Summary Sheet and Charts for Analysis</vt:lpstr>
      <vt:lpstr>Debrief</vt:lpstr>
      <vt:lpstr>Debrief: The Winners</vt:lpstr>
      <vt:lpstr>Debrief: WIP Limits</vt:lpstr>
      <vt:lpstr>Debrief: Cycle Time</vt:lpstr>
      <vt:lpstr>Debrief: The Team</vt:lpstr>
      <vt:lpstr>Debrief: The Work</vt:lpstr>
      <vt:lpstr>Debrief: The Blocker</vt:lpstr>
      <vt:lpstr>Debrief: Queue Replenishment</vt:lpstr>
      <vt:lpstr>Debrief: Carlos’ Testing Policies</vt:lpstr>
      <vt:lpstr>Debrief: Fixed Delivery Date Tickets</vt:lpstr>
      <vt:lpstr>Debrief: Expedite Tickets</vt:lpstr>
      <vt:lpstr>Debrief: Intangible Tickets</vt:lpstr>
      <vt:lpstr>Debrief: The Defect</vt:lpstr>
      <vt:lpstr>Debrief: Service Level Agreements</vt:lpstr>
      <vt:lpstr>Debrief: The Charts</vt:lpstr>
      <vt:lpstr>Debrief: Options: Bonus and Slack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Russell</dc:creator>
  <cp:lastModifiedBy>russell</cp:lastModifiedBy>
  <cp:revision>352</cp:revision>
  <dcterms:created xsi:type="dcterms:W3CDTF">2012-01-05T21:27:59Z</dcterms:created>
  <dcterms:modified xsi:type="dcterms:W3CDTF">2012-05-08T03:16:28Z</dcterms:modified>
</cp:coreProperties>
</file>