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577" autoAdjust="0"/>
  </p:normalViewPr>
  <p:slideViewPr>
    <p:cSldViewPr>
      <p:cViewPr>
        <p:scale>
          <a:sx n="66" d="100"/>
          <a:sy n="66" d="100"/>
        </p:scale>
        <p:origin x="-811" y="-10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60C59-8F76-459E-A19B-29B6096D0DC1}" type="datetimeFigureOut">
              <a:rPr lang="en-MY" smtClean="0"/>
              <a:pPr/>
              <a:t>17/12/2016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7B67F-E2F8-498D-B8B0-48E82D33B5E3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46768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87333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575930" y="1276350"/>
            <a:ext cx="3386470" cy="28552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2038350"/>
            <a:ext cx="312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/>
              <a:t>Goal Crushing Shortcuts</a:t>
            </a:r>
            <a:endParaRPr lang="en-US" sz="4000" b="1" dirty="0"/>
          </a:p>
        </p:txBody>
      </p:sp>
      <p:sp>
        <p:nvSpPr>
          <p:cNvPr id="14" name="Rectangle 13"/>
          <p:cNvSpPr/>
          <p:nvPr/>
        </p:nvSpPr>
        <p:spPr>
          <a:xfrm>
            <a:off x="497840" y="1200150"/>
            <a:ext cx="3540760" cy="30063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GB" dirty="0" smtClean="0"/>
              <a:t>A goal or a plan that was put in place would definitely require particular </a:t>
            </a:r>
            <a:r>
              <a:rPr lang="en-GB" b="1" dirty="0" smtClean="0">
                <a:solidFill>
                  <a:srgbClr val="FFC000"/>
                </a:solidFill>
              </a:rPr>
              <a:t>Knowledge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FFC000"/>
                </a:solidFill>
              </a:rPr>
              <a:t>Methods</a:t>
            </a:r>
            <a:r>
              <a:rPr lang="en-GB" dirty="0" smtClean="0"/>
              <a:t> </a:t>
            </a:r>
            <a:r>
              <a:rPr lang="en-GB" dirty="0" smtClean="0"/>
              <a:t>or </a:t>
            </a:r>
            <a:r>
              <a:rPr lang="en-GB" b="1" dirty="0" smtClean="0">
                <a:solidFill>
                  <a:srgbClr val="FFC000"/>
                </a:solidFill>
              </a:rPr>
              <a:t>T</a:t>
            </a:r>
            <a:r>
              <a:rPr lang="en-GB" b="1" dirty="0" smtClean="0">
                <a:solidFill>
                  <a:srgbClr val="FFC000"/>
                </a:solidFill>
              </a:rPr>
              <a:t>ools</a:t>
            </a:r>
            <a:r>
              <a:rPr lang="en-GB" dirty="0" smtClean="0"/>
              <a:t> </a:t>
            </a:r>
            <a:r>
              <a:rPr lang="en-GB" dirty="0" smtClean="0"/>
              <a:t>for us to </a:t>
            </a:r>
            <a:r>
              <a:rPr lang="en-GB" b="1" dirty="0" smtClean="0"/>
              <a:t>Measure Progress </a:t>
            </a:r>
            <a:r>
              <a:rPr lang="en-GB" dirty="0" smtClean="0"/>
              <a:t>as well as to </a:t>
            </a:r>
            <a:r>
              <a:rPr lang="en-GB" b="1" dirty="0" smtClean="0"/>
              <a:t>Analyse Results </a:t>
            </a:r>
            <a:r>
              <a:rPr lang="en-GB" dirty="0" smtClean="0"/>
              <a:t>of our work within stipulated time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8150"/>
            <a:ext cx="8229600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</a:t>
            </a:r>
            <a:r>
              <a:rPr lang="en-GB" sz="2400" dirty="0" smtClean="0"/>
              <a:t>onstantly </a:t>
            </a:r>
            <a:r>
              <a:rPr lang="en-GB" sz="2400" dirty="0" smtClean="0"/>
              <a:t>track our progress to ensure the development of our work towards </a:t>
            </a:r>
            <a:r>
              <a:rPr lang="en-GB" sz="2400" dirty="0" smtClean="0"/>
              <a:t>goals</a:t>
            </a:r>
          </a:p>
          <a:p>
            <a:endParaRPr lang="en-GB" sz="2400" dirty="0" smtClean="0"/>
          </a:p>
          <a:p>
            <a:r>
              <a:rPr lang="en-GB" sz="2400" dirty="0" smtClean="0"/>
              <a:t>There </a:t>
            </a:r>
            <a:r>
              <a:rPr lang="en-GB" sz="2400" dirty="0" smtClean="0"/>
              <a:t>are many ways to track our progress such as providing reports after our work, writing a diary, or recording our work itself in video or other </a:t>
            </a:r>
            <a:r>
              <a:rPr lang="en-GB" sz="2400" dirty="0" smtClean="0"/>
              <a:t>forms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9218" name="Picture 2" descr="Image result for write dia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2800350"/>
            <a:ext cx="3169626" cy="2133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Recording our progress and our work will not merely be a useless review of </a:t>
            </a:r>
            <a:r>
              <a:rPr lang="en-GB" sz="2400" dirty="0" smtClean="0"/>
              <a:t>it</a:t>
            </a:r>
          </a:p>
          <a:p>
            <a:endParaRPr lang="en-GB" sz="2400" dirty="0" smtClean="0"/>
          </a:p>
          <a:p>
            <a:r>
              <a:rPr lang="en-GB" sz="2400" dirty="0" smtClean="0"/>
              <a:t>After </a:t>
            </a:r>
            <a:r>
              <a:rPr lang="en-GB" sz="2400" dirty="0" smtClean="0"/>
              <a:t>the deadline, we can use such records to make further adjustments to our work in the </a:t>
            </a:r>
            <a:r>
              <a:rPr lang="en-GB" sz="2400" dirty="0" smtClean="0"/>
              <a:t>future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GB" sz="2400" dirty="0" smtClean="0"/>
              <a:t>This also enables us to gain experience of overcoming similar obstacles in the </a:t>
            </a:r>
            <a:r>
              <a:rPr lang="en-GB" sz="2400" dirty="0" smtClean="0"/>
              <a:t>future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857250"/>
          </a:xfrm>
        </p:spPr>
        <p:txBody>
          <a:bodyPr>
            <a:noAutofit/>
          </a:bodyPr>
          <a:lstStyle/>
          <a:p>
            <a:r>
              <a:rPr lang="en-GB" sz="3800" b="1" dirty="0" smtClean="0"/>
              <a:t>Conquering Difficulties</a:t>
            </a:r>
            <a:r>
              <a:rPr lang="en-US" sz="3800" dirty="0" smtClean="0"/>
              <a:t/>
            </a:r>
            <a:br>
              <a:rPr lang="en-US" sz="3800" dirty="0" smtClean="0"/>
            </a:b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39447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</a:t>
            </a:r>
            <a:r>
              <a:rPr lang="en-GB" sz="2400" dirty="0" smtClean="0"/>
              <a:t>he </a:t>
            </a:r>
            <a:r>
              <a:rPr lang="en-GB" sz="2400" dirty="0" smtClean="0"/>
              <a:t>most important thing in facing every problem is to understand the core of the causes and our options in solving </a:t>
            </a:r>
            <a:r>
              <a:rPr lang="en-GB" sz="2400" dirty="0" smtClean="0"/>
              <a:t>it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S</a:t>
            </a:r>
            <a:r>
              <a:rPr lang="en-GB" sz="2400" dirty="0" err="1" smtClean="0"/>
              <a:t>tay</a:t>
            </a:r>
            <a:r>
              <a:rPr lang="en-GB" sz="2400" dirty="0" smtClean="0"/>
              <a:t> </a:t>
            </a:r>
            <a:r>
              <a:rPr lang="en-GB" sz="2400" dirty="0" smtClean="0"/>
              <a:t>calm and maintain our composure so that we can evaluate the options we are offered by the </a:t>
            </a:r>
            <a:r>
              <a:rPr lang="en-GB" sz="2400" dirty="0" smtClean="0"/>
              <a:t>circumstances</a:t>
            </a:r>
          </a:p>
          <a:p>
            <a:endParaRPr lang="en-GB" sz="2400" dirty="0" smtClean="0"/>
          </a:p>
          <a:p>
            <a:r>
              <a:rPr lang="en-GB" sz="2400" dirty="0" smtClean="0"/>
              <a:t>This is where a backup plan is extremely useful especially if the problem was anticipated and the backup plan was well prepared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0"/>
            <a:ext cx="8229600" cy="33944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/>
              <a:t> </a:t>
            </a:r>
            <a:r>
              <a:rPr lang="en-US" dirty="0" smtClean="0"/>
              <a:t>Always be </a:t>
            </a:r>
            <a:r>
              <a:rPr lang="en-US" b="1" dirty="0" smtClean="0">
                <a:solidFill>
                  <a:srgbClr val="FFC000"/>
                </a:solidFill>
              </a:rPr>
              <a:t>O</a:t>
            </a:r>
            <a:r>
              <a:rPr lang="en-US" b="1" dirty="0" smtClean="0">
                <a:solidFill>
                  <a:srgbClr val="FFC000"/>
                </a:solidFill>
              </a:rPr>
              <a:t>ptimistic</a:t>
            </a:r>
            <a:r>
              <a:rPr lang="en-US" dirty="0" smtClean="0"/>
              <a:t> that you can </a:t>
            </a:r>
            <a:r>
              <a:rPr lang="en-US" b="1" dirty="0" smtClean="0"/>
              <a:t>Recover</a:t>
            </a:r>
            <a:r>
              <a:rPr lang="en-US" dirty="0" smtClean="0"/>
              <a:t> and </a:t>
            </a:r>
            <a:r>
              <a:rPr lang="en-US" b="1" dirty="0" smtClean="0"/>
              <a:t>Improve</a:t>
            </a:r>
            <a:r>
              <a:rPr lang="en-US" dirty="0" smtClean="0"/>
              <a:t> from such </a:t>
            </a:r>
            <a:r>
              <a:rPr lang="en-US" i="1" dirty="0" smtClean="0"/>
              <a:t>Setbacks</a:t>
            </a:r>
            <a:endParaRPr lang="en-US" i="1" dirty="0"/>
          </a:p>
        </p:txBody>
      </p:sp>
      <p:pic>
        <p:nvPicPr>
          <p:cNvPr id="6148" name="Picture 4" descr="Related image"/>
          <p:cNvPicPr>
            <a:picLocks noChangeAspect="1" noChangeArrowheads="1"/>
          </p:cNvPicPr>
          <p:nvPr/>
        </p:nvPicPr>
        <p:blipFill>
          <a:blip r:embed="rId2"/>
          <a:srcRect l="13793" t="26564" r="18391" b="22350"/>
          <a:stretch>
            <a:fillRect/>
          </a:stretch>
        </p:blipFill>
        <p:spPr bwMode="auto">
          <a:xfrm>
            <a:off x="1371600" y="2114550"/>
            <a:ext cx="6114288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790950"/>
            <a:ext cx="8305800" cy="1143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GB" sz="4800" b="1" dirty="0" smtClean="0">
                <a:solidFill>
                  <a:srgbClr val="FFC000"/>
                </a:solidFill>
              </a:rPr>
              <a:t>FOCUS</a:t>
            </a:r>
            <a:r>
              <a:rPr lang="en-GB" sz="4800" dirty="0" smtClean="0"/>
              <a:t> On What You Can </a:t>
            </a:r>
            <a:r>
              <a:rPr lang="en-GB" sz="4800" dirty="0" smtClean="0"/>
              <a:t>C</a:t>
            </a:r>
            <a:r>
              <a:rPr lang="en-GB" sz="4800" dirty="0" smtClean="0"/>
              <a:t>ontrol</a:t>
            </a:r>
            <a:endParaRPr lang="en-US" sz="4800" dirty="0"/>
          </a:p>
        </p:txBody>
      </p:sp>
      <p:pic>
        <p:nvPicPr>
          <p:cNvPr id="5122" name="Picture 2" descr="Image result for foc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09550"/>
            <a:ext cx="4759853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Learn From Failures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Many people</a:t>
            </a:r>
            <a:r>
              <a:rPr lang="en-GB" sz="2400" dirty="0" smtClean="0"/>
              <a:t> </a:t>
            </a:r>
            <a:r>
              <a:rPr lang="en-GB" sz="2400" dirty="0" smtClean="0"/>
              <a:t>face difficulties in learning from their failures, let alone face their </a:t>
            </a:r>
            <a:r>
              <a:rPr lang="en-GB" sz="2400" dirty="0" smtClean="0"/>
              <a:t>failures</a:t>
            </a:r>
          </a:p>
          <a:p>
            <a:endParaRPr lang="en-GB" sz="2400" dirty="0" smtClean="0"/>
          </a:p>
          <a:p>
            <a:r>
              <a:rPr lang="en-GB" sz="2400" dirty="0" smtClean="0"/>
              <a:t>Be </a:t>
            </a:r>
            <a:r>
              <a:rPr lang="en-GB" sz="2400" dirty="0" smtClean="0"/>
              <a:t>physically and mentally flexible to accept failure and move </a:t>
            </a:r>
            <a:r>
              <a:rPr lang="en-GB" sz="2400" dirty="0" smtClean="0"/>
              <a:t>on</a:t>
            </a:r>
          </a:p>
          <a:p>
            <a:endParaRPr lang="en-GB" sz="2400" dirty="0" smtClean="0"/>
          </a:p>
          <a:p>
            <a:r>
              <a:rPr lang="en-GB" sz="2400" dirty="0" smtClean="0"/>
              <a:t>The </a:t>
            </a:r>
            <a:r>
              <a:rPr lang="en-GB" sz="2400" dirty="0" smtClean="0"/>
              <a:t>truth of success is that examining our failures can help us to adapt to new situations, assess improvised solutions and progress from our setbacks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Steps To Follow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3944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400" dirty="0" smtClean="0"/>
              <a:t>Investigate</a:t>
            </a:r>
            <a:r>
              <a:rPr lang="en-GB" sz="2400" dirty="0" smtClean="0"/>
              <a:t> </a:t>
            </a:r>
            <a:r>
              <a:rPr lang="en-GB" sz="2400" dirty="0" smtClean="0"/>
              <a:t>the causes of </a:t>
            </a:r>
            <a:r>
              <a:rPr lang="en-GB" sz="2400" dirty="0" smtClean="0"/>
              <a:t>your </a:t>
            </a:r>
            <a:r>
              <a:rPr lang="en-GB" sz="2400" dirty="0" smtClean="0"/>
              <a:t>failures by reviewing every step of </a:t>
            </a:r>
            <a:r>
              <a:rPr lang="en-GB" sz="2400" dirty="0" smtClean="0"/>
              <a:t>your preparations</a:t>
            </a:r>
          </a:p>
          <a:p>
            <a:pPr marL="514350" indent="-514350">
              <a:buAutoNum type="arabicPeriod"/>
            </a:pPr>
            <a:endParaRPr lang="en-GB" sz="2400" dirty="0" smtClean="0"/>
          </a:p>
          <a:p>
            <a:pPr marL="514350" indent="-514350">
              <a:buAutoNum type="arabicPeriod"/>
            </a:pPr>
            <a:r>
              <a:rPr lang="en-GB" sz="2400" dirty="0" smtClean="0"/>
              <a:t>Assess your </a:t>
            </a:r>
            <a:r>
              <a:rPr lang="en-GB" sz="2400" dirty="0" smtClean="0"/>
              <a:t>execution of the plans and be honest about </a:t>
            </a:r>
            <a:r>
              <a:rPr lang="en-GB" sz="2400" dirty="0" smtClean="0"/>
              <a:t>your </a:t>
            </a:r>
            <a:r>
              <a:rPr lang="en-GB" sz="2400" dirty="0" smtClean="0"/>
              <a:t>efforts and mistakes in </a:t>
            </a:r>
            <a:r>
              <a:rPr lang="en-GB" sz="2400" dirty="0" smtClean="0"/>
              <a:t>it</a:t>
            </a:r>
          </a:p>
          <a:p>
            <a:pPr marL="514350" indent="-514350">
              <a:buNone/>
            </a:pPr>
            <a:endParaRPr lang="en-GB" sz="2400" dirty="0" smtClean="0"/>
          </a:p>
          <a:p>
            <a:pPr marL="514350" indent="-514350">
              <a:buNone/>
            </a:pPr>
            <a:r>
              <a:rPr lang="en-GB" sz="2400" dirty="0" smtClean="0"/>
              <a:t>3.    Seek </a:t>
            </a:r>
            <a:r>
              <a:rPr lang="en-GB" sz="2400" dirty="0" smtClean="0"/>
              <a:t>the help of experts or more experienced colleagues to assess </a:t>
            </a:r>
            <a:r>
              <a:rPr lang="en-GB" sz="2400" dirty="0" smtClean="0"/>
              <a:t>your </a:t>
            </a:r>
            <a:r>
              <a:rPr lang="en-GB" sz="2400" dirty="0" smtClean="0"/>
              <a:t>work which </a:t>
            </a:r>
            <a:r>
              <a:rPr lang="en-GB" sz="2400" dirty="0" smtClean="0"/>
              <a:t>you </a:t>
            </a:r>
            <a:r>
              <a:rPr lang="en-GB" sz="2400" dirty="0" smtClean="0"/>
              <a:t>have </a:t>
            </a:r>
            <a:r>
              <a:rPr lang="en-GB" sz="2400" dirty="0" smtClean="0"/>
              <a:t>recorded</a:t>
            </a:r>
            <a:endParaRPr lang="en-US" sz="2400" dirty="0" smtClean="0"/>
          </a:p>
          <a:p>
            <a:pPr marL="514350" indent="-514350">
              <a:buAutoNum type="arabicPeriod"/>
            </a:pPr>
            <a:endParaRPr lang="en-GB" dirty="0" smtClean="0"/>
          </a:p>
          <a:p>
            <a:pPr marL="514350" indent="-514350">
              <a:buAutoNum type="arabicPeriod"/>
            </a:pPr>
            <a:endParaRPr lang="en-GB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971550"/>
            <a:ext cx="3810000" cy="41719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2800" dirty="0" smtClean="0"/>
              <a:t>Finally, you </a:t>
            </a:r>
            <a:r>
              <a:rPr lang="en-GB" sz="2800" b="1" dirty="0" smtClean="0"/>
              <a:t>should find ways</a:t>
            </a:r>
            <a:r>
              <a:rPr lang="en-GB" sz="2800" dirty="0" smtClean="0"/>
              <a:t> or </a:t>
            </a:r>
            <a:r>
              <a:rPr lang="en-GB" sz="2800" b="1" dirty="0" smtClean="0"/>
              <a:t>develop a system</a:t>
            </a:r>
            <a:r>
              <a:rPr lang="en-GB" sz="2800" dirty="0" smtClean="0"/>
              <a:t> to </a:t>
            </a:r>
            <a:r>
              <a:rPr lang="en-GB" sz="2800" b="1" dirty="0" smtClean="0">
                <a:solidFill>
                  <a:srgbClr val="FFC000"/>
                </a:solidFill>
              </a:rPr>
              <a:t>help</a:t>
            </a:r>
            <a:r>
              <a:rPr lang="en-GB" sz="2800" dirty="0" smtClean="0"/>
              <a:t> you </a:t>
            </a:r>
            <a:r>
              <a:rPr lang="en-GB" sz="2800" b="1" dirty="0" smtClean="0">
                <a:solidFill>
                  <a:srgbClr val="FFC000"/>
                </a:solidFill>
              </a:rPr>
              <a:t>learn from such mistakes</a:t>
            </a:r>
            <a:r>
              <a:rPr lang="en-GB" sz="2800" dirty="0" smtClean="0"/>
              <a:t> or </a:t>
            </a:r>
            <a:r>
              <a:rPr lang="en-GB" sz="2800" b="1" dirty="0" smtClean="0">
                <a:solidFill>
                  <a:srgbClr val="FFC000"/>
                </a:solidFill>
              </a:rPr>
              <a:t>failures</a:t>
            </a:r>
            <a:r>
              <a:rPr lang="en-GB" sz="2800" dirty="0" smtClean="0"/>
              <a:t> to </a:t>
            </a:r>
            <a:r>
              <a:rPr lang="en-GB" sz="2800" i="1" dirty="0" smtClean="0"/>
              <a:t>anticipate</a:t>
            </a:r>
            <a:r>
              <a:rPr lang="en-GB" sz="2800" dirty="0" smtClean="0"/>
              <a:t> similar </a:t>
            </a:r>
            <a:r>
              <a:rPr lang="en-GB" sz="2800" dirty="0" smtClean="0"/>
              <a:t>problems</a:t>
            </a:r>
            <a:endParaRPr lang="en-US" sz="2800" dirty="0"/>
          </a:p>
        </p:txBody>
      </p:sp>
      <p:pic>
        <p:nvPicPr>
          <p:cNvPr id="4" name="Picture 3" descr="C:\Documents and Settings\user\My Documents\Downloads\Rui's Writing Job\Learning-FailuretoSucces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Celebrating Your Wins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6350"/>
            <a:ext cx="8229600" cy="3394472"/>
          </a:xfrm>
        </p:spPr>
        <p:txBody>
          <a:bodyPr>
            <a:normAutofit fontScale="92500"/>
          </a:bodyPr>
          <a:lstStyle/>
          <a:p>
            <a:r>
              <a:rPr lang="en-GB" sz="2600" dirty="0" smtClean="0"/>
              <a:t>Anything </a:t>
            </a:r>
            <a:r>
              <a:rPr lang="en-GB" sz="2600" dirty="0" smtClean="0"/>
              <a:t>that is not considered a failure should be celebrated as </a:t>
            </a:r>
            <a:r>
              <a:rPr lang="en-GB" sz="2600" dirty="0" smtClean="0"/>
              <a:t>progress</a:t>
            </a:r>
          </a:p>
          <a:p>
            <a:endParaRPr lang="en-GB" sz="2600" dirty="0" smtClean="0"/>
          </a:p>
          <a:p>
            <a:r>
              <a:rPr lang="en-GB" sz="2600" dirty="0" smtClean="0"/>
              <a:t>Reward yourself every now and then to encourage yourself </a:t>
            </a:r>
          </a:p>
          <a:p>
            <a:endParaRPr lang="en-GB" sz="2600" dirty="0" smtClean="0"/>
          </a:p>
          <a:p>
            <a:r>
              <a:rPr lang="en-GB" sz="2600" dirty="0" smtClean="0"/>
              <a:t>By doing so, it will inspire </a:t>
            </a:r>
            <a:r>
              <a:rPr lang="en-GB" sz="2600" dirty="0" smtClean="0"/>
              <a:t>you to progress further in achieving your goals, it will also strengthen your faith in yourself and your belief in achieving your </a:t>
            </a:r>
            <a:r>
              <a:rPr lang="en-GB" sz="2600" dirty="0" smtClean="0"/>
              <a:t>goals</a:t>
            </a:r>
            <a:endParaRPr lang="en-US" sz="2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90550"/>
            <a:ext cx="8229600" cy="857250"/>
          </a:xfrm>
        </p:spPr>
        <p:txBody>
          <a:bodyPr>
            <a:noAutofit/>
          </a:bodyPr>
          <a:lstStyle/>
          <a:p>
            <a:r>
              <a:rPr lang="en-GB" sz="3800" b="1" dirty="0" smtClean="0"/>
              <a:t>Visualise Your Goals</a:t>
            </a:r>
            <a:r>
              <a:rPr lang="en-US" sz="3800" dirty="0" smtClean="0"/>
              <a:t/>
            </a:r>
            <a:br>
              <a:rPr lang="en-US" sz="3800" dirty="0" smtClean="0"/>
            </a:b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305800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Seeing </a:t>
            </a:r>
            <a:r>
              <a:rPr lang="en-GB" sz="2400" dirty="0" smtClean="0"/>
              <a:t>is </a:t>
            </a:r>
            <a:r>
              <a:rPr lang="en-GB" sz="2400" dirty="0" smtClean="0"/>
              <a:t>believing</a:t>
            </a:r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 smtClean="0"/>
          </a:p>
          <a:p>
            <a:r>
              <a:rPr lang="en-GB" sz="2400" dirty="0" smtClean="0"/>
              <a:t>At </a:t>
            </a:r>
            <a:r>
              <a:rPr lang="en-GB" sz="2400" dirty="0" smtClean="0"/>
              <a:t>this stage, we should understand the motivational strength of our mental </a:t>
            </a:r>
            <a:r>
              <a:rPr lang="en-GB" sz="2400" dirty="0" smtClean="0"/>
              <a:t>pictures</a:t>
            </a:r>
          </a:p>
          <a:p>
            <a:endParaRPr lang="en-GB" sz="2400" dirty="0" smtClean="0"/>
          </a:p>
          <a:p>
            <a:r>
              <a:rPr lang="en-GB" sz="2400" dirty="0" smtClean="0"/>
              <a:t>Visualise </a:t>
            </a:r>
            <a:r>
              <a:rPr lang="en-GB" sz="2400" dirty="0" smtClean="0"/>
              <a:t>each step needed to accomplish the </a:t>
            </a:r>
            <a:r>
              <a:rPr lang="en-GB" sz="2400" dirty="0" smtClean="0"/>
              <a:t>goal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Being Accountable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Passion</a:t>
            </a:r>
            <a:r>
              <a:rPr lang="en-GB" sz="2200" dirty="0" smtClean="0"/>
              <a:t>, motivation and inspirations are best paired with a sense of responsibility of our </a:t>
            </a:r>
            <a:r>
              <a:rPr lang="en-GB" sz="2200" dirty="0" smtClean="0"/>
              <a:t>goals</a:t>
            </a:r>
          </a:p>
          <a:p>
            <a:endParaRPr lang="en-GB" sz="2200" dirty="0" smtClean="0"/>
          </a:p>
          <a:p>
            <a:r>
              <a:rPr lang="en-GB" sz="2200" dirty="0" smtClean="0"/>
              <a:t>Developing </a:t>
            </a:r>
            <a:r>
              <a:rPr lang="en-GB" sz="2200" dirty="0" smtClean="0"/>
              <a:t>accountability or responsibility is not just an action plan or an action that we can </a:t>
            </a:r>
            <a:r>
              <a:rPr lang="en-GB" sz="2200" dirty="0" smtClean="0"/>
              <a:t>accomplish</a:t>
            </a:r>
          </a:p>
          <a:p>
            <a:endParaRPr lang="en-GB" sz="2200" dirty="0" smtClean="0"/>
          </a:p>
          <a:p>
            <a:r>
              <a:rPr lang="en-GB" sz="2200" dirty="0" smtClean="0"/>
              <a:t>It </a:t>
            </a:r>
            <a:r>
              <a:rPr lang="en-GB" sz="2200" dirty="0" smtClean="0"/>
              <a:t>is a type of character building that requires longer time to instil in </a:t>
            </a:r>
            <a:r>
              <a:rPr lang="en-GB" sz="2200" dirty="0" smtClean="0"/>
              <a:t>ourselves</a:t>
            </a:r>
            <a:endParaRPr lang="en-US" sz="2200" dirty="0" smtClean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0550"/>
            <a:ext cx="8229600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Subject to individual preferences, many people have various methods of developing such </a:t>
            </a:r>
            <a:r>
              <a:rPr lang="en-GB" sz="2400" dirty="0" smtClean="0"/>
              <a:t>discipline</a:t>
            </a:r>
          </a:p>
          <a:p>
            <a:endParaRPr lang="en-GB" sz="2400" dirty="0" smtClean="0"/>
          </a:p>
          <a:p>
            <a:r>
              <a:rPr lang="en-GB" sz="2400" dirty="0" smtClean="0"/>
              <a:t>Some </a:t>
            </a:r>
            <a:r>
              <a:rPr lang="en-GB" sz="2400" dirty="0" smtClean="0"/>
              <a:t>individuals even subject themselves to the reward-penalty system by penalising themselves if they fail to accomplish a job or a goal</a:t>
            </a:r>
            <a:endParaRPr lang="en-US" sz="2400" dirty="0"/>
          </a:p>
        </p:txBody>
      </p:sp>
      <p:pic>
        <p:nvPicPr>
          <p:cNvPr id="5" name="Picture 4" descr="Image result for responsible person"/>
          <p:cNvPicPr/>
          <p:nvPr/>
        </p:nvPicPr>
        <p:blipFill>
          <a:blip r:embed="rId2" cstate="print"/>
          <a:srcRect t="10425"/>
          <a:stretch>
            <a:fillRect/>
          </a:stretch>
        </p:blipFill>
        <p:spPr bwMode="auto">
          <a:xfrm>
            <a:off x="5486400" y="2743200"/>
            <a:ext cx="36576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38150"/>
            <a:ext cx="8229600" cy="85725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Building Rapport with The Right People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81150"/>
            <a:ext cx="8229600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Building </a:t>
            </a:r>
            <a:r>
              <a:rPr lang="en-GB" sz="2400" dirty="0" smtClean="0"/>
              <a:t>relationship with people means creating an inter-dependence system where both you and them can decide to help each other in the long </a:t>
            </a:r>
            <a:r>
              <a:rPr lang="en-GB" sz="2400" dirty="0" smtClean="0"/>
              <a:t>term</a:t>
            </a:r>
          </a:p>
          <a:p>
            <a:endParaRPr lang="en-GB" sz="2400" dirty="0" smtClean="0"/>
          </a:p>
          <a:p>
            <a:r>
              <a:rPr lang="en-GB" sz="2400" dirty="0" smtClean="0"/>
              <a:t>Once </a:t>
            </a:r>
            <a:r>
              <a:rPr lang="en-GB" sz="2400" dirty="0" smtClean="0"/>
              <a:t>such system of relationships is developed, we should look for opportunities to help others first before they are open themselves up to help us back in return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42950"/>
            <a:ext cx="3505200" cy="3581400"/>
          </a:xfrm>
        </p:spPr>
        <p:txBody>
          <a:bodyPr>
            <a:noAutofit/>
          </a:bodyPr>
          <a:lstStyle/>
          <a:p>
            <a:r>
              <a:rPr lang="en-GB" sz="2800" dirty="0" smtClean="0"/>
              <a:t>In helping out, we will not only receive appreciation and gratitude in return but also </a:t>
            </a:r>
            <a:r>
              <a:rPr lang="en-GB" sz="2800" b="1" dirty="0" smtClean="0"/>
              <a:t>an open mind </a:t>
            </a:r>
            <a:r>
              <a:rPr lang="en-GB" sz="2800" dirty="0" smtClean="0"/>
              <a:t>and </a:t>
            </a:r>
            <a:r>
              <a:rPr lang="en-GB" sz="2800" b="1" dirty="0" smtClean="0"/>
              <a:t>a kind heart</a:t>
            </a:r>
            <a:endParaRPr lang="en-US" sz="2800" b="1" dirty="0"/>
          </a:p>
        </p:txBody>
      </p:sp>
      <p:pic>
        <p:nvPicPr>
          <p:cNvPr id="4" name="Content Placeholder 3" descr="C:\Documents and Settings\user\My Documents\Downloads\Rui's Writing Job\people throwing yo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0"/>
            <a:ext cx="4572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Instilling Willpower in Ourselves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04950"/>
            <a:ext cx="8229600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</a:t>
            </a:r>
            <a:r>
              <a:rPr lang="en-GB" sz="2400" dirty="0" smtClean="0"/>
              <a:t>basic element of focus and motivation is undeniably </a:t>
            </a:r>
            <a:r>
              <a:rPr lang="en-GB" sz="2400" dirty="0" smtClean="0"/>
              <a:t>willpower</a:t>
            </a:r>
          </a:p>
          <a:p>
            <a:endParaRPr lang="en-GB" sz="2400" dirty="0" smtClean="0"/>
          </a:p>
          <a:p>
            <a:r>
              <a:rPr lang="en-GB" sz="2400" dirty="0" smtClean="0"/>
              <a:t>When we have developed our willpower to a certain level, we are able to sacrifice our indulgences just to work more effectively to achieve better results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Fun Facts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Nurture habits which enable us to focus on our progress instead of disrupting </a:t>
            </a:r>
            <a:r>
              <a:rPr lang="en-GB" sz="2200" dirty="0" smtClean="0"/>
              <a:t>us</a:t>
            </a:r>
          </a:p>
          <a:p>
            <a:endParaRPr lang="en-GB" sz="2200" dirty="0" smtClean="0"/>
          </a:p>
          <a:p>
            <a:r>
              <a:rPr lang="en-GB" sz="2200" dirty="0" smtClean="0"/>
              <a:t> </a:t>
            </a:r>
            <a:r>
              <a:rPr lang="en-GB" sz="2200" dirty="0" smtClean="0"/>
              <a:t>Following a routine is another way of cultivating a habit but it is more structured and therefore encourages us to build </a:t>
            </a:r>
            <a:r>
              <a:rPr lang="en-GB" sz="2200" dirty="0" smtClean="0"/>
              <a:t>self-discipline</a:t>
            </a:r>
          </a:p>
          <a:p>
            <a:endParaRPr lang="en-GB" sz="2200" dirty="0" smtClean="0"/>
          </a:p>
          <a:p>
            <a:r>
              <a:rPr lang="en-GB" sz="2200" dirty="0" smtClean="0"/>
              <a:t> The </a:t>
            </a:r>
            <a:r>
              <a:rPr lang="en-GB" sz="2200" dirty="0" smtClean="0"/>
              <a:t>ultimate aim of following routines and cultivating habits is to build self-discipline </a:t>
            </a:r>
            <a:endParaRPr lang="en-US" sz="2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29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/>
              <a:t>Tracking Progress, Analysing Results &amp; Making Adjustments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C:\Documents and Settings\user\My Documents\Downloads\Rui's Writing Job\result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733550"/>
            <a:ext cx="5223510" cy="3183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698</Words>
  <Application>Microsoft Office PowerPoint</Application>
  <PresentationFormat>On-screen Show (16:9)</PresentationFormat>
  <Paragraphs>68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Visualise Your Goals </vt:lpstr>
      <vt:lpstr>Being Accountable</vt:lpstr>
      <vt:lpstr>Slide 4</vt:lpstr>
      <vt:lpstr>Building Rapport with The Right People </vt:lpstr>
      <vt:lpstr>In helping out, we will not only receive appreciation and gratitude in return but also an open mind and a kind heart</vt:lpstr>
      <vt:lpstr>Instilling Willpower in Ourselves</vt:lpstr>
      <vt:lpstr>Fun Facts</vt:lpstr>
      <vt:lpstr>Tracking Progress, Analysing Results &amp; Making Adjustments </vt:lpstr>
      <vt:lpstr>Slide 10</vt:lpstr>
      <vt:lpstr>Slide 11</vt:lpstr>
      <vt:lpstr>Slide 12</vt:lpstr>
      <vt:lpstr>Conquering Difficulties </vt:lpstr>
      <vt:lpstr>Slide 14</vt:lpstr>
      <vt:lpstr>Slide 15</vt:lpstr>
      <vt:lpstr>Learn From Failures</vt:lpstr>
      <vt:lpstr>Steps To Follow</vt:lpstr>
      <vt:lpstr>Slide 18</vt:lpstr>
      <vt:lpstr>Celebrating Your Wins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Samsung</cp:lastModifiedBy>
  <cp:revision>62</cp:revision>
  <dcterms:created xsi:type="dcterms:W3CDTF">2016-12-16T09:40:51Z</dcterms:created>
  <dcterms:modified xsi:type="dcterms:W3CDTF">2016-12-17T16:49:09Z</dcterms:modified>
</cp:coreProperties>
</file>