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577" autoAdjust="0"/>
  </p:normalViewPr>
  <p:slideViewPr>
    <p:cSldViewPr>
      <p:cViewPr>
        <p:scale>
          <a:sx n="63" d="100"/>
          <a:sy n="63" d="100"/>
        </p:scale>
        <p:origin x="-883" y="-14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660C59-8F76-459E-A19B-29B6096D0DC1}" type="datetimeFigureOut">
              <a:rPr lang="en-MY" smtClean="0"/>
              <a:pPr/>
              <a:t>17/12/2016</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F7B67F-E2F8-498D-B8B0-48E82D33B5E3}" type="slidenum">
              <a:rPr lang="en-MY" smtClean="0"/>
              <a:pPr/>
              <a:t>‹#›</a:t>
            </a:fld>
            <a:endParaRPr lang="en-MY"/>
          </a:p>
        </p:txBody>
      </p:sp>
    </p:spTree>
    <p:extLst>
      <p:ext uri="{BB962C8B-B14F-4D97-AF65-F5344CB8AC3E}">
        <p14:creationId xmlns="" xmlns:p14="http://schemas.microsoft.com/office/powerpoint/2010/main" val="146768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17-Dec-16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17-Dec-16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17-Dec-16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83E19D-30E4-4014-8B4B-D3E5E0BD3E84}" type="datetimeFigureOut">
              <a:rPr lang="en-US" smtClean="0"/>
              <a:pPr/>
              <a:t>17-Dec-16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83E19D-30E4-4014-8B4B-D3E5E0BD3E84}" type="datetimeFigureOut">
              <a:rPr lang="en-US" smtClean="0"/>
              <a:pPr/>
              <a:t>17-Dec-16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83E19D-30E4-4014-8B4B-D3E5E0BD3E84}" type="datetimeFigureOut">
              <a:rPr lang="en-US" smtClean="0"/>
              <a:pPr/>
              <a:t>17-Dec-16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83E19D-30E4-4014-8B4B-D3E5E0BD3E84}" type="datetimeFigureOut">
              <a:rPr lang="en-US" smtClean="0"/>
              <a:pPr/>
              <a:t>17-Dec-16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83E19D-30E4-4014-8B4B-D3E5E0BD3E84}" type="datetimeFigureOut">
              <a:rPr lang="en-US" smtClean="0"/>
              <a:pPr/>
              <a:t>17-Dec-16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83E19D-30E4-4014-8B4B-D3E5E0BD3E84}" type="datetimeFigureOut">
              <a:rPr lang="en-US" smtClean="0"/>
              <a:pPr/>
              <a:t>17-Dec-16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3E19D-30E4-4014-8B4B-D3E5E0BD3E84}" type="datetimeFigureOut">
              <a:rPr lang="en-US" smtClean="0"/>
              <a:pPr/>
              <a:t>17-Dec-16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83E19D-30E4-4014-8B4B-D3E5E0BD3E84}" type="datetimeFigureOut">
              <a:rPr lang="en-US" smtClean="0"/>
              <a:pPr/>
              <a:t>17-Dec-16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E16EF-DC6E-4C01-9D7A-E0B01DDFD5E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883E19D-30E4-4014-8B4B-D3E5E0BD3E84}" type="datetimeFigureOut">
              <a:rPr lang="en-US" smtClean="0"/>
              <a:pPr/>
              <a:t>17-Dec-16</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F6E16EF-DC6E-4C01-9D7A-E0B01DDFD5E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Related image"/>
          <p:cNvPicPr>
            <a:picLocks noChangeAspect="1" noChangeArrowheads="1"/>
          </p:cNvPicPr>
          <p:nvPr/>
        </p:nvPicPr>
        <p:blipFill>
          <a:blip r:embed="rId2"/>
          <a:srcRect/>
          <a:stretch>
            <a:fillRect/>
          </a:stretch>
        </p:blipFill>
        <p:spPr bwMode="auto">
          <a:xfrm>
            <a:off x="0" y="0"/>
            <a:ext cx="9144000" cy="5187333"/>
          </a:xfrm>
          <a:prstGeom prst="rect">
            <a:avLst/>
          </a:prstGeom>
          <a:noFill/>
        </p:spPr>
      </p:pic>
      <p:sp>
        <p:nvSpPr>
          <p:cNvPr id="11" name="Rectangle 10"/>
          <p:cNvSpPr/>
          <p:nvPr/>
        </p:nvSpPr>
        <p:spPr>
          <a:xfrm>
            <a:off x="575930" y="1276350"/>
            <a:ext cx="3386470" cy="28552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12" name="TextBox 11"/>
          <p:cNvSpPr txBox="1"/>
          <p:nvPr/>
        </p:nvSpPr>
        <p:spPr>
          <a:xfrm>
            <a:off x="685800" y="2038350"/>
            <a:ext cx="3124200" cy="1323439"/>
          </a:xfrm>
          <a:prstGeom prst="rect">
            <a:avLst/>
          </a:prstGeom>
          <a:noFill/>
        </p:spPr>
        <p:txBody>
          <a:bodyPr wrap="square" rtlCol="0">
            <a:spAutoFit/>
          </a:bodyPr>
          <a:lstStyle/>
          <a:p>
            <a:pPr algn="ctr"/>
            <a:r>
              <a:rPr lang="en-GB" sz="4000" b="1" dirty="0" smtClean="0"/>
              <a:t>Goal Crushing Techniques</a:t>
            </a:r>
            <a:endParaRPr lang="en-US" sz="4000" b="1" dirty="0"/>
          </a:p>
        </p:txBody>
      </p:sp>
      <p:sp>
        <p:nvSpPr>
          <p:cNvPr id="14" name="Rectangle 13"/>
          <p:cNvSpPr/>
          <p:nvPr/>
        </p:nvSpPr>
        <p:spPr>
          <a:xfrm>
            <a:off x="497840" y="1200150"/>
            <a:ext cx="3540760" cy="300630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61950"/>
            <a:ext cx="8229600" cy="3394472"/>
          </a:xfrm>
        </p:spPr>
        <p:txBody>
          <a:bodyPr/>
          <a:lstStyle/>
          <a:p>
            <a:pPr algn="ctr">
              <a:buNone/>
            </a:pPr>
            <a:r>
              <a:rPr lang="en-GB" sz="2400" dirty="0" smtClean="0"/>
              <a:t>We have to </a:t>
            </a:r>
            <a:r>
              <a:rPr lang="en-GB" sz="2400" b="1" dirty="0" smtClean="0">
                <a:solidFill>
                  <a:srgbClr val="FFC000"/>
                </a:solidFill>
              </a:rPr>
              <a:t>adjust the levels </a:t>
            </a:r>
            <a:r>
              <a:rPr lang="en-GB" sz="2400" dirty="0" smtClean="0"/>
              <a:t>of </a:t>
            </a:r>
            <a:r>
              <a:rPr lang="en-GB" sz="2400" b="1" dirty="0" smtClean="0"/>
              <a:t>difficulties</a:t>
            </a:r>
            <a:r>
              <a:rPr lang="en-GB" sz="2400" dirty="0" smtClean="0"/>
              <a:t> to our preferences so as not to fall into our comfort zone or feel de-motivated          in the future</a:t>
            </a:r>
            <a:endParaRPr lang="en-US" sz="2400" dirty="0" smtClean="0"/>
          </a:p>
          <a:p>
            <a:endParaRPr lang="en-US" dirty="0"/>
          </a:p>
        </p:txBody>
      </p:sp>
      <p:pic>
        <p:nvPicPr>
          <p:cNvPr id="4" name="Picture 3" descr="C:\Documents and Settings\user\My Documents\Downloads\Rui's Writing Job\attainable_goal_setting.jpg"/>
          <p:cNvPicPr/>
          <p:nvPr/>
        </p:nvPicPr>
        <p:blipFill>
          <a:blip r:embed="rId2"/>
          <a:srcRect/>
          <a:stretch>
            <a:fillRect/>
          </a:stretch>
        </p:blipFill>
        <p:spPr bwMode="auto">
          <a:xfrm>
            <a:off x="1676400" y="1885950"/>
            <a:ext cx="5410200" cy="29718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Relevant Goals</a:t>
            </a:r>
            <a:endParaRPr lang="en-US" dirty="0"/>
          </a:p>
        </p:txBody>
      </p:sp>
      <p:sp>
        <p:nvSpPr>
          <p:cNvPr id="3" name="Content Placeholder 2"/>
          <p:cNvSpPr>
            <a:spLocks noGrp="1"/>
          </p:cNvSpPr>
          <p:nvPr>
            <p:ph idx="1"/>
          </p:nvPr>
        </p:nvSpPr>
        <p:spPr>
          <a:xfrm>
            <a:off x="457200" y="1276350"/>
            <a:ext cx="8229600" cy="3394472"/>
          </a:xfrm>
        </p:spPr>
        <p:txBody>
          <a:bodyPr>
            <a:noAutofit/>
          </a:bodyPr>
          <a:lstStyle/>
          <a:p>
            <a:r>
              <a:rPr lang="en-GB" sz="2200" dirty="0" smtClean="0"/>
              <a:t>Concentrating on relevant goals does not only save us from unnecessary venture into other distractions</a:t>
            </a:r>
          </a:p>
          <a:p>
            <a:endParaRPr lang="en-GB" sz="2200" dirty="0" smtClean="0"/>
          </a:p>
          <a:p>
            <a:r>
              <a:rPr lang="en-GB" sz="2200" dirty="0" smtClean="0"/>
              <a:t>It also allows us to practise our best skills, expand our knowledge in particular subject and gain invaluable experience for future growth</a:t>
            </a:r>
          </a:p>
          <a:p>
            <a:endParaRPr lang="en-GB" sz="2200" dirty="0" smtClean="0"/>
          </a:p>
          <a:p>
            <a:r>
              <a:rPr lang="en-GB" sz="2200" dirty="0" smtClean="0"/>
              <a:t>It is a primary yet very essential step to ensure our goals are constantly relevant</a:t>
            </a:r>
          </a:p>
          <a:p>
            <a:endParaRPr lang="en-US" sz="2400" dirty="0" smtClean="0"/>
          </a:p>
          <a:p>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Time- Bound Goals </a:t>
            </a:r>
            <a:endParaRPr lang="en-US" dirty="0"/>
          </a:p>
        </p:txBody>
      </p:sp>
      <p:sp>
        <p:nvSpPr>
          <p:cNvPr id="3" name="Content Placeholder 2"/>
          <p:cNvSpPr>
            <a:spLocks noGrp="1"/>
          </p:cNvSpPr>
          <p:nvPr>
            <p:ph idx="1"/>
          </p:nvPr>
        </p:nvSpPr>
        <p:spPr>
          <a:xfrm>
            <a:off x="457200" y="1352550"/>
            <a:ext cx="8229600" cy="3394472"/>
          </a:xfrm>
        </p:spPr>
        <p:txBody>
          <a:bodyPr>
            <a:normAutofit/>
          </a:bodyPr>
          <a:lstStyle/>
          <a:p>
            <a:r>
              <a:rPr lang="en-GB" sz="2200" dirty="0" smtClean="0"/>
              <a:t>Deadlines, time limits or even day by day progress are some of the measures we can set for ourselves to ensure progress</a:t>
            </a:r>
          </a:p>
          <a:p>
            <a:endParaRPr lang="en-GB" sz="2200" dirty="0" smtClean="0"/>
          </a:p>
          <a:p>
            <a:r>
              <a:rPr lang="en-GB" sz="2200" dirty="0" smtClean="0"/>
              <a:t>Besides, setting goals with a certain time frame will help us anticipate delays and prevent any unnecessary delays</a:t>
            </a:r>
          </a:p>
          <a:p>
            <a:endParaRPr lang="en-US" sz="2200" dirty="0" smtClean="0"/>
          </a:p>
          <a:p>
            <a:r>
              <a:rPr lang="en-GB" sz="2200" dirty="0" smtClean="0"/>
              <a:t>Without such sense of timing, there will be less or no urgency for us to complete even the easiest tasks</a:t>
            </a:r>
            <a:endParaRPr lang="en-US" sz="2200"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5350"/>
            <a:ext cx="8229600" cy="857250"/>
          </a:xfrm>
        </p:spPr>
        <p:txBody>
          <a:bodyPr>
            <a:normAutofit fontScale="90000"/>
          </a:bodyPr>
          <a:lstStyle/>
          <a:p>
            <a:r>
              <a:rPr lang="en-GB" b="1" dirty="0" smtClean="0"/>
              <a:t>Writing Your Goals and Keeping Up </a:t>
            </a:r>
            <a:endParaRPr lang="en-US" dirty="0"/>
          </a:p>
        </p:txBody>
      </p:sp>
      <p:pic>
        <p:nvPicPr>
          <p:cNvPr id="2051" name="Picture 3" descr="C:\Users\Samsung\Documents\5\maxresdefault.jpg"/>
          <p:cNvPicPr>
            <a:picLocks noGrp="1" noChangeAspect="1" noChangeArrowheads="1"/>
          </p:cNvPicPr>
          <p:nvPr>
            <p:ph idx="1"/>
          </p:nvPr>
        </p:nvPicPr>
        <p:blipFill>
          <a:blip r:embed="rId2" cstate="print"/>
          <a:srcRect t="10758" r="5706" b="15154"/>
          <a:stretch>
            <a:fillRect/>
          </a:stretch>
        </p:blipFill>
        <p:spPr bwMode="auto">
          <a:xfrm>
            <a:off x="2438400" y="1733550"/>
            <a:ext cx="3810000" cy="299357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62150"/>
            <a:ext cx="3962400" cy="2667000"/>
          </a:xfrm>
        </p:spPr>
        <p:txBody>
          <a:bodyPr>
            <a:noAutofit/>
          </a:bodyPr>
          <a:lstStyle/>
          <a:p>
            <a:r>
              <a:rPr lang="en-GB" sz="3200" dirty="0" smtClean="0"/>
              <a:t> Imagine the success you wish to achieve in your life in the distant future</a:t>
            </a:r>
            <a:br>
              <a:rPr lang="en-GB" sz="3200" dirty="0" smtClean="0"/>
            </a:br>
            <a:r>
              <a:rPr lang="en-GB" sz="2000" dirty="0" smtClean="0"/>
              <a:t/>
            </a:r>
            <a:br>
              <a:rPr lang="en-GB" sz="2000" dirty="0" smtClean="0"/>
            </a:br>
            <a:r>
              <a:rPr lang="en-GB" sz="2000" dirty="0" smtClean="0"/>
              <a:t/>
            </a:r>
            <a:br>
              <a:rPr lang="en-GB" sz="2000" dirty="0" smtClean="0"/>
            </a:br>
            <a:r>
              <a:rPr lang="en-GB" sz="2000" dirty="0" smtClean="0"/>
              <a:t/>
            </a:r>
            <a:br>
              <a:rPr lang="en-GB" sz="2000" dirty="0" smtClean="0"/>
            </a:br>
            <a:r>
              <a:rPr lang="en-GB" sz="2000" dirty="0" smtClean="0"/>
              <a:t/>
            </a:r>
            <a:br>
              <a:rPr lang="en-GB" sz="2000" dirty="0" smtClean="0"/>
            </a:br>
            <a:endParaRPr lang="en-US" sz="2000" dirty="0"/>
          </a:p>
        </p:txBody>
      </p:sp>
      <p:pic>
        <p:nvPicPr>
          <p:cNvPr id="4" name="Content Placeholder 3" descr="C:\Documents and Settings\user\My Documents\Downloads\Rui's Writing Job\big-idea.jpg"/>
          <p:cNvPicPr>
            <a:picLocks noGrp="1"/>
          </p:cNvPicPr>
          <p:nvPr>
            <p:ph idx="1"/>
          </p:nvPr>
        </p:nvPicPr>
        <p:blipFill>
          <a:blip r:embed="rId2"/>
          <a:srcRect/>
          <a:stretch>
            <a:fillRect/>
          </a:stretch>
        </p:blipFill>
        <p:spPr bwMode="auto">
          <a:xfrm>
            <a:off x="4876800" y="0"/>
            <a:ext cx="4267200" cy="51435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9150"/>
            <a:ext cx="8229600" cy="3394472"/>
          </a:xfrm>
        </p:spPr>
        <p:txBody>
          <a:bodyPr>
            <a:noAutofit/>
          </a:bodyPr>
          <a:lstStyle/>
          <a:p>
            <a:r>
              <a:rPr lang="en-GB" sz="2400" dirty="0" smtClean="0"/>
              <a:t>You could either describe this picture by writing, talking about it or even watching videos of people whose success you wish to emulate</a:t>
            </a:r>
          </a:p>
          <a:p>
            <a:endParaRPr lang="en-US" sz="2400" dirty="0" smtClean="0"/>
          </a:p>
          <a:p>
            <a:r>
              <a:rPr lang="en-GB" sz="2400" dirty="0" smtClean="0"/>
              <a:t>The next step is to further refine the details of this success by including the details into the picture or description you have just created</a:t>
            </a:r>
          </a:p>
          <a:p>
            <a:endParaRPr lang="en-GB" sz="2400" dirty="0" smtClean="0"/>
          </a:p>
          <a:p>
            <a:r>
              <a:rPr lang="en-GB" sz="2400" dirty="0" smtClean="0"/>
              <a:t> The more specific, the better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3562350"/>
            <a:ext cx="7543800" cy="1200329"/>
          </a:xfrm>
          <a:prstGeom prst="rect">
            <a:avLst/>
          </a:prstGeom>
        </p:spPr>
        <p:txBody>
          <a:bodyPr wrap="square">
            <a:spAutoFit/>
          </a:bodyPr>
          <a:lstStyle/>
          <a:p>
            <a:pPr algn="ctr"/>
            <a:r>
              <a:rPr lang="en-GB" sz="3600" b="1" dirty="0" smtClean="0">
                <a:solidFill>
                  <a:srgbClr val="FF0000"/>
                </a:solidFill>
              </a:rPr>
              <a:t>Set goals </a:t>
            </a:r>
            <a:r>
              <a:rPr lang="en-GB" sz="3600" dirty="0" smtClean="0"/>
              <a:t>by </a:t>
            </a:r>
            <a:r>
              <a:rPr lang="en-GB" sz="3600" i="1" dirty="0" smtClean="0"/>
              <a:t>writing them down </a:t>
            </a:r>
            <a:r>
              <a:rPr lang="en-GB" sz="3600" dirty="0" smtClean="0"/>
              <a:t>or </a:t>
            </a:r>
            <a:r>
              <a:rPr lang="en-GB" sz="3600" i="1" dirty="0" smtClean="0"/>
              <a:t>recording them </a:t>
            </a:r>
            <a:r>
              <a:rPr lang="en-GB" sz="3600" dirty="0" smtClean="0"/>
              <a:t>in other ways</a:t>
            </a:r>
            <a:endParaRPr lang="en-US" sz="3600" dirty="0"/>
          </a:p>
        </p:txBody>
      </p:sp>
      <p:pic>
        <p:nvPicPr>
          <p:cNvPr id="1028" name="Picture 4" descr="Image result for write goals check"/>
          <p:cNvPicPr>
            <a:picLocks noChangeAspect="1" noChangeArrowheads="1"/>
          </p:cNvPicPr>
          <p:nvPr/>
        </p:nvPicPr>
        <p:blipFill>
          <a:blip r:embed="rId2"/>
          <a:srcRect/>
          <a:stretch>
            <a:fillRect/>
          </a:stretch>
        </p:blipFill>
        <p:spPr bwMode="auto">
          <a:xfrm>
            <a:off x="2286000" y="133350"/>
            <a:ext cx="4469893" cy="3505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6750"/>
            <a:ext cx="8229600" cy="857250"/>
          </a:xfrm>
        </p:spPr>
        <p:txBody>
          <a:bodyPr>
            <a:normAutofit fontScale="90000"/>
          </a:bodyPr>
          <a:lstStyle/>
          <a:p>
            <a:r>
              <a:rPr lang="en-GB" b="1" dirty="0" smtClean="0"/>
              <a:t>Set Goals which are S.M.A.R.T </a:t>
            </a:r>
            <a:r>
              <a:rPr lang="en-US" dirty="0" smtClean="0"/>
              <a:t/>
            </a:r>
            <a:br>
              <a:rPr lang="en-US" dirty="0" smtClean="0"/>
            </a:br>
            <a:endParaRPr lang="en-US" dirty="0"/>
          </a:p>
        </p:txBody>
      </p:sp>
      <p:pic>
        <p:nvPicPr>
          <p:cNvPr id="4" name="Picture 3" descr="C:\Documents and Settings\user\My Documents\Downloads\Rui's Writing Job\SMART goals.png"/>
          <p:cNvPicPr/>
          <p:nvPr/>
        </p:nvPicPr>
        <p:blipFill>
          <a:blip r:embed="rId2"/>
          <a:srcRect/>
          <a:stretch>
            <a:fillRect/>
          </a:stretch>
        </p:blipFill>
        <p:spPr bwMode="auto">
          <a:xfrm>
            <a:off x="1600200" y="1352550"/>
            <a:ext cx="5943600" cy="3406074"/>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Specific Goals</a:t>
            </a:r>
            <a:endParaRPr lang="en-US" dirty="0"/>
          </a:p>
        </p:txBody>
      </p:sp>
      <p:sp>
        <p:nvSpPr>
          <p:cNvPr id="3" name="Content Placeholder 2"/>
          <p:cNvSpPr>
            <a:spLocks noGrp="1"/>
          </p:cNvSpPr>
          <p:nvPr>
            <p:ph idx="1"/>
          </p:nvPr>
        </p:nvSpPr>
        <p:spPr>
          <a:xfrm>
            <a:off x="457200" y="1276350"/>
            <a:ext cx="8229600" cy="3394472"/>
          </a:xfrm>
        </p:spPr>
        <p:txBody>
          <a:bodyPr>
            <a:normAutofit/>
          </a:bodyPr>
          <a:lstStyle/>
          <a:p>
            <a:r>
              <a:rPr lang="en-GB" sz="2200" dirty="0" smtClean="0"/>
              <a:t>Goals which are not clearly defined will not lead us to our desired destinations in life</a:t>
            </a:r>
          </a:p>
          <a:p>
            <a:endParaRPr lang="en-GB" sz="2200" dirty="0" smtClean="0"/>
          </a:p>
          <a:p>
            <a:r>
              <a:rPr lang="en-GB" sz="2200" dirty="0" smtClean="0"/>
              <a:t>If the goals are our destinations but we cannot specify them, we will probably lose our directions during our work even if we are presented with multiple methods to achieve our goals</a:t>
            </a:r>
          </a:p>
          <a:p>
            <a:pPr>
              <a:buNone/>
            </a:pPr>
            <a:endParaRPr lang="en-GB" sz="2200" dirty="0" smtClean="0"/>
          </a:p>
          <a:p>
            <a:r>
              <a:rPr lang="en-GB" sz="2200" dirty="0" smtClean="0"/>
              <a:t>Goals show us the way so we must spell out every single detail to get us to where we want</a:t>
            </a:r>
            <a:endParaRPr lang="en-US" sz="2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8229600" cy="857250"/>
          </a:xfrm>
        </p:spPr>
        <p:txBody>
          <a:bodyPr/>
          <a:lstStyle/>
          <a:p>
            <a:r>
              <a:rPr lang="en-GB" b="1" dirty="0" smtClean="0"/>
              <a:t>Measurable Goals</a:t>
            </a:r>
            <a:endParaRPr lang="en-US" dirty="0"/>
          </a:p>
        </p:txBody>
      </p:sp>
      <p:sp>
        <p:nvSpPr>
          <p:cNvPr id="3" name="Content Placeholder 2"/>
          <p:cNvSpPr>
            <a:spLocks noGrp="1"/>
          </p:cNvSpPr>
          <p:nvPr>
            <p:ph idx="1"/>
          </p:nvPr>
        </p:nvSpPr>
        <p:spPr>
          <a:xfrm>
            <a:off x="457200" y="1581150"/>
            <a:ext cx="8229600" cy="3394472"/>
          </a:xfrm>
        </p:spPr>
        <p:txBody>
          <a:bodyPr>
            <a:normAutofit/>
          </a:bodyPr>
          <a:lstStyle/>
          <a:p>
            <a:r>
              <a:rPr lang="en-GB" sz="2400" dirty="0" smtClean="0"/>
              <a:t>Quantifying both our progress and goals and then comparing both can indicate our performance and success rate</a:t>
            </a:r>
          </a:p>
          <a:p>
            <a:endParaRPr lang="en-GB" sz="2400" dirty="0" smtClean="0"/>
          </a:p>
          <a:p>
            <a:r>
              <a:rPr lang="en-GB" sz="2400" dirty="0" smtClean="0"/>
              <a:t>Using measurements of results, we can tell how much we have improved or progressed and we won’t even miss the celebration without knowing we have achieved certain goals! </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8229600" cy="857250"/>
          </a:xfrm>
        </p:spPr>
        <p:txBody>
          <a:bodyPr>
            <a:normAutofit fontScale="90000"/>
          </a:bodyPr>
          <a:lstStyle/>
          <a:p>
            <a:r>
              <a:rPr lang="en-GB" b="1" dirty="0" smtClean="0"/>
              <a:t>Attainable Goals</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GB" sz="2400" dirty="0" smtClean="0"/>
              <a:t>Setting goals which are realistically possible to achieve means building more success on top of another</a:t>
            </a:r>
          </a:p>
          <a:p>
            <a:endParaRPr lang="en-GB" sz="2400" dirty="0" smtClean="0"/>
          </a:p>
          <a:p>
            <a:r>
              <a:rPr lang="en-GB" sz="2400" dirty="0" smtClean="0"/>
              <a:t>In contrast, working on goals which are impossible or too challenging to achieve will only break our perseverance and determination in the long term</a:t>
            </a:r>
          </a:p>
          <a:p>
            <a:endParaRPr lang="en-GB" sz="2400" dirty="0" smtClean="0"/>
          </a:p>
          <a:p>
            <a:r>
              <a:rPr lang="en-GB" sz="2400" dirty="0" smtClean="0"/>
              <a:t>We will surely lose motivation if we cannot achieve any rewards we wish for despite our best efforts</a:t>
            </a:r>
            <a:endParaRPr lang="en-US" sz="2400"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9150"/>
            <a:ext cx="8229600" cy="3394472"/>
          </a:xfrm>
        </p:spPr>
        <p:txBody>
          <a:bodyPr>
            <a:normAutofit/>
          </a:bodyPr>
          <a:lstStyle/>
          <a:p>
            <a:r>
              <a:rPr lang="en-GB" sz="2400" dirty="0" smtClean="0"/>
              <a:t>We should always resist the appeal of setting goals that are too easy to accomplish</a:t>
            </a:r>
          </a:p>
          <a:p>
            <a:endParaRPr lang="en-GB" sz="2400" dirty="0" smtClean="0"/>
          </a:p>
          <a:p>
            <a:r>
              <a:rPr lang="en-GB" sz="2400" dirty="0" smtClean="0"/>
              <a:t>This is because constantly setting easy goals will generate a comfort zone for u</a:t>
            </a:r>
          </a:p>
          <a:p>
            <a:pPr>
              <a:buNone/>
            </a:pPr>
            <a:endParaRPr lang="en-GB" sz="2400" dirty="0" smtClean="0"/>
          </a:p>
          <a:p>
            <a:r>
              <a:rPr lang="en-GB" sz="2400" dirty="0" smtClean="0"/>
              <a:t>Set attainable goals to be aware of the level of difficulties and the rewards for our efforts</a:t>
            </a:r>
          </a:p>
          <a:p>
            <a:endParaRPr lang="en-GB" sz="2400" dirty="0" smtClean="0"/>
          </a:p>
          <a:p>
            <a:endParaRPr lang="en-GB" sz="2400" dirty="0" smtClean="0"/>
          </a:p>
          <a:p>
            <a:endParaRPr lang="en-GB" dirty="0" smtClean="0"/>
          </a:p>
          <a:p>
            <a:endParaRPr lang="en-GB"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373</TotalTime>
  <Words>471</Words>
  <Application>Microsoft Office PowerPoint</Application>
  <PresentationFormat>On-screen Show (16:9)</PresentationFormat>
  <Paragraphs>47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 Imagine the success you wish to achieve in your life in the distant future     </vt:lpstr>
      <vt:lpstr>Slide 3</vt:lpstr>
      <vt:lpstr>Slide 4</vt:lpstr>
      <vt:lpstr>Set Goals which are S.M.A.R.T  </vt:lpstr>
      <vt:lpstr>Specific Goals</vt:lpstr>
      <vt:lpstr>Measurable Goals</vt:lpstr>
      <vt:lpstr>Attainable Goals </vt:lpstr>
      <vt:lpstr>Slide 9</vt:lpstr>
      <vt:lpstr>Slide 10</vt:lpstr>
      <vt:lpstr>Relevant Goals</vt:lpstr>
      <vt:lpstr>Time- Bound Goals </vt:lpstr>
      <vt:lpstr>Writing Your Goals and Keeping Up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Samsung</cp:lastModifiedBy>
  <cp:revision>44</cp:revision>
  <dcterms:created xsi:type="dcterms:W3CDTF">2016-12-16T09:40:51Z</dcterms:created>
  <dcterms:modified xsi:type="dcterms:W3CDTF">2016-12-17T14:11:22Z</dcterms:modified>
</cp:coreProperties>
</file>