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7" autoAdjust="0"/>
  </p:normalViewPr>
  <p:slideViewPr>
    <p:cSldViewPr>
      <p:cViewPr>
        <p:scale>
          <a:sx n="112" d="100"/>
          <a:sy n="112" d="100"/>
        </p:scale>
        <p:origin x="-512" y="-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60C59-8F76-459E-A19B-29B6096D0DC1}" type="datetimeFigureOut">
              <a:rPr lang="en-MY" smtClean="0"/>
              <a:pPr/>
              <a:t>21/01/17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7B67F-E2F8-498D-B8B0-48E82D33B5E3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676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7B67F-E2F8-498D-B8B0-48E82D33B5E3}" type="slidenum">
              <a:rPr lang="en-MY" smtClean="0"/>
              <a:pPr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5605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3E19D-30E4-4014-8B4B-D3E5E0BD3E84}" type="datetimeFigureOut">
              <a:rPr lang="en-US" smtClean="0"/>
              <a:pPr/>
              <a:t>21/01/17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E16EF-DC6E-4C01-9D7A-E0B01DDFD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87333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75930" y="1504950"/>
            <a:ext cx="3386470" cy="28552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2038350"/>
            <a:ext cx="3124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The </a:t>
            </a:r>
            <a:r>
              <a:rPr lang="en-US" sz="4400" dirty="0"/>
              <a:t>Truth </a:t>
            </a:r>
            <a:r>
              <a:rPr lang="en-US" sz="4400" dirty="0" smtClean="0"/>
              <a:t>About </a:t>
            </a:r>
            <a:r>
              <a:rPr lang="en-US" sz="4400" dirty="0"/>
              <a:t>Goals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7840" y="1428750"/>
            <a:ext cx="3540760" cy="30063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775473"/>
          </a:xfrm>
        </p:spPr>
        <p:txBody>
          <a:bodyPr>
            <a:normAutofit/>
          </a:bodyPr>
          <a:lstStyle/>
          <a:p>
            <a:r>
              <a:rPr lang="en-US" sz="2400" dirty="0"/>
              <a:t>Without a sense of purpose or meaning of the goals, one cannot simply use passionate effort to achieve </a:t>
            </a:r>
            <a:r>
              <a:rPr lang="en-US" sz="2400" dirty="0" smtClean="0"/>
              <a:t>success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Goals are not just tasks on a to-do-list which you can tick off once you’ve completed </a:t>
            </a:r>
            <a:r>
              <a:rPr lang="en-US" sz="2400" dirty="0" smtClean="0"/>
              <a:t>it</a:t>
            </a:r>
          </a:p>
          <a:p>
            <a:endParaRPr lang="en-US" sz="2400" dirty="0"/>
          </a:p>
          <a:p>
            <a:r>
              <a:rPr lang="en-US" sz="2400" dirty="0" smtClean="0"/>
              <a:t>Goals </a:t>
            </a:r>
            <a:r>
              <a:rPr lang="en-US" sz="2400" dirty="0"/>
              <a:t>can also be stepping stones to a bigger cause in </a:t>
            </a:r>
            <a:r>
              <a:rPr lang="en-US" sz="2400" dirty="0" smtClean="0"/>
              <a:t>life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31495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14350"/>
            <a:ext cx="7848600" cy="3333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You </a:t>
            </a:r>
            <a:r>
              <a:rPr lang="en-US" dirty="0"/>
              <a:t>should </a:t>
            </a:r>
            <a:r>
              <a:rPr lang="en-US" b="1" dirty="0" smtClean="0"/>
              <a:t>Define Your </a:t>
            </a:r>
            <a:r>
              <a:rPr lang="en-US" b="1" dirty="0"/>
              <a:t>G</a:t>
            </a:r>
            <a:r>
              <a:rPr lang="en-US" b="1" dirty="0" smtClean="0"/>
              <a:t>oals </a:t>
            </a:r>
            <a:r>
              <a:rPr lang="en-US" dirty="0"/>
              <a:t>clear enough before </a:t>
            </a:r>
            <a:r>
              <a:rPr lang="en-US" dirty="0" smtClean="0"/>
              <a:t>you </a:t>
            </a:r>
            <a:r>
              <a:rPr lang="en-US" b="1" dirty="0">
                <a:solidFill>
                  <a:srgbClr val="FFC000"/>
                </a:solidFill>
              </a:rPr>
              <a:t>S</a:t>
            </a:r>
            <a:r>
              <a:rPr lang="en-US" b="1" dirty="0" smtClean="0">
                <a:solidFill>
                  <a:srgbClr val="FFC000"/>
                </a:solidFill>
              </a:rPr>
              <a:t>et Yourself </a:t>
            </a:r>
            <a:r>
              <a:rPr lang="en-US" b="1" dirty="0">
                <a:solidFill>
                  <a:srgbClr val="FFC000"/>
                </a:solidFill>
              </a:rPr>
              <a:t>O</a:t>
            </a:r>
            <a:r>
              <a:rPr lang="en-US" b="1" dirty="0" smtClean="0">
                <a:solidFill>
                  <a:srgbClr val="FFC000"/>
                </a:solidFill>
              </a:rPr>
              <a:t>n Your Journey</a:t>
            </a:r>
            <a:endParaRPr lang="en-MY" b="1" dirty="0">
              <a:solidFill>
                <a:srgbClr val="FFC000"/>
              </a:solidFill>
            </a:endParaRPr>
          </a:p>
        </p:txBody>
      </p:sp>
      <p:pic>
        <p:nvPicPr>
          <p:cNvPr id="21506" name="Picture 2" descr="Related image"/>
          <p:cNvPicPr>
            <a:picLocks noChangeAspect="1" noChangeArrowheads="1"/>
          </p:cNvPicPr>
          <p:nvPr/>
        </p:nvPicPr>
        <p:blipFill>
          <a:blip r:embed="rId2"/>
          <a:srcRect t="5340" r="3278" b="14555"/>
          <a:stretch>
            <a:fillRect/>
          </a:stretch>
        </p:blipFill>
        <p:spPr bwMode="auto">
          <a:xfrm>
            <a:off x="1828800" y="2038350"/>
            <a:ext cx="569468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6105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/>
              <a:t>2. Writing Only the Long Term Goals</a:t>
            </a:r>
            <a:endParaRPr lang="en-MY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Our </a:t>
            </a:r>
            <a:r>
              <a:rPr lang="en-US" sz="2200" dirty="0"/>
              <a:t>focus on the end results have often derailed us as our progress is not constructively planned 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Setting </a:t>
            </a:r>
            <a:r>
              <a:rPr lang="en-US" sz="2200" dirty="0"/>
              <a:t>short term goals in sight of the long one is to help us focus on one goal at a </a:t>
            </a:r>
            <a:r>
              <a:rPr lang="en-US" sz="2200" dirty="0" smtClean="0"/>
              <a:t>time.</a:t>
            </a:r>
          </a:p>
          <a:p>
            <a:endParaRPr lang="en-US" sz="2200" dirty="0"/>
          </a:p>
          <a:p>
            <a:r>
              <a:rPr lang="en-US" sz="2200" dirty="0" smtClean="0"/>
              <a:t>Also, to </a:t>
            </a:r>
            <a:r>
              <a:rPr lang="en-US" sz="2200" dirty="0"/>
              <a:t>build on each success to reach further and apparently achieve our long term </a:t>
            </a:r>
            <a:r>
              <a:rPr lang="en-US" sz="2200" dirty="0" smtClean="0"/>
              <a:t>goals</a:t>
            </a:r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153974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/>
              <a:t>3. Pre-Belief that It Won’t Work</a:t>
            </a:r>
            <a:endParaRPr lang="en-MY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49"/>
            <a:ext cx="8229600" cy="3165873"/>
          </a:xfrm>
        </p:spPr>
        <p:txBody>
          <a:bodyPr>
            <a:normAutofit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uring </a:t>
            </a:r>
            <a:r>
              <a:rPr lang="en-US" sz="2400" dirty="0"/>
              <a:t>the stages of setting goals, one should embrace the foreseeable challenges after sufficient analysis and not discouraged by </a:t>
            </a:r>
            <a:r>
              <a:rPr lang="en-US" sz="2400" dirty="0" smtClean="0"/>
              <a:t>them</a:t>
            </a:r>
          </a:p>
          <a:p>
            <a:endParaRPr lang="en-US" sz="2400" dirty="0"/>
          </a:p>
          <a:p>
            <a:r>
              <a:rPr lang="en-US" sz="2400" dirty="0"/>
              <a:t>A</a:t>
            </a:r>
            <a:r>
              <a:rPr lang="en-US" sz="2400" dirty="0" smtClean="0"/>
              <a:t>cknowledge </a:t>
            </a:r>
            <a:r>
              <a:rPr lang="en-US" sz="2400" dirty="0"/>
              <a:t>that it would not be possible to answer all the questions and create substantial plans to overcome the foreseeable </a:t>
            </a:r>
            <a:r>
              <a:rPr lang="en-US" sz="2400" dirty="0" smtClean="0"/>
              <a:t>challenges</a:t>
            </a:r>
            <a:endParaRPr lang="en-MY" sz="2400" dirty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29216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5750"/>
            <a:ext cx="8229600" cy="994171"/>
          </a:xfrm>
        </p:spPr>
        <p:txBody>
          <a:bodyPr>
            <a:noAutofit/>
          </a:bodyPr>
          <a:lstStyle/>
          <a:p>
            <a:pPr algn="l"/>
            <a:r>
              <a:rPr lang="en-US" sz="3400" b="1" dirty="0"/>
              <a:t>4. Writing Our Goals as Negative Statements</a:t>
            </a:r>
            <a:endParaRPr lang="en-MY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5344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How we write our goals down can really affect how view </a:t>
            </a:r>
            <a:r>
              <a:rPr lang="en-US" sz="2400" dirty="0" smtClean="0"/>
              <a:t>it</a:t>
            </a:r>
          </a:p>
          <a:p>
            <a:endParaRPr lang="en-US" sz="2400" dirty="0"/>
          </a:p>
          <a:p>
            <a:r>
              <a:rPr lang="en-US" sz="2400" dirty="0" smtClean="0"/>
              <a:t>In </a:t>
            </a:r>
            <a:r>
              <a:rPr lang="en-US" sz="2400" dirty="0"/>
              <a:t>other words, nobody wants their goals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to </a:t>
            </a:r>
            <a:r>
              <a:rPr lang="en-US" sz="2400" dirty="0"/>
              <a:t>sound </a:t>
            </a:r>
            <a:r>
              <a:rPr lang="en-US" sz="2400" dirty="0" smtClean="0"/>
              <a:t>discouraging</a:t>
            </a:r>
            <a:endParaRPr lang="en-MY" sz="2400" dirty="0"/>
          </a:p>
        </p:txBody>
      </p:sp>
      <p:pic>
        <p:nvPicPr>
          <p:cNvPr id="18434" name="Picture 2" descr="Image result for positive on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266950"/>
            <a:ext cx="2857500" cy="2552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7241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user\My Documents\Downloads\Rui's Writing Job\JESS3_Mindjet_BetweenMinds_OptimistVsPessimist_blog-header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763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977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5. Generic Goals</a:t>
            </a:r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/>
              <a:t>Having goals which are often </a:t>
            </a:r>
            <a:r>
              <a:rPr lang="en-US" sz="2400" i="1" dirty="0"/>
              <a:t>too similar </a:t>
            </a:r>
            <a:r>
              <a:rPr lang="en-US" sz="2400" dirty="0"/>
              <a:t>to others around your age usually means the goals you have set are </a:t>
            </a:r>
            <a:r>
              <a:rPr lang="en-US" sz="2400" b="1" dirty="0" smtClean="0">
                <a:solidFill>
                  <a:srgbClr val="FF0000"/>
                </a:solidFill>
              </a:rPr>
              <a:t>Not </a:t>
            </a:r>
            <a:r>
              <a:rPr lang="en-US" sz="2400" b="1" dirty="0">
                <a:solidFill>
                  <a:srgbClr val="FF0000"/>
                </a:solidFill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</a:rPr>
              <a:t>pecific Enough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MY" dirty="0"/>
          </a:p>
        </p:txBody>
      </p:sp>
      <p:pic>
        <p:nvPicPr>
          <p:cNvPr id="16386" name="Picture 2" descr="Image result for be differ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018662"/>
            <a:ext cx="4457700" cy="21248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4884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/>
              <a:t>So how does this </a:t>
            </a:r>
            <a:r>
              <a:rPr lang="en-US" sz="4000" b="1" dirty="0"/>
              <a:t>D</a:t>
            </a:r>
            <a:r>
              <a:rPr lang="en-US" sz="4000" b="1" dirty="0" smtClean="0"/>
              <a:t>eter</a:t>
            </a:r>
            <a:r>
              <a:rPr lang="en-US" sz="4000" dirty="0" smtClean="0"/>
              <a:t> </a:t>
            </a:r>
            <a:r>
              <a:rPr lang="en-US" sz="4000" dirty="0"/>
              <a:t>you from being </a:t>
            </a:r>
            <a:r>
              <a:rPr lang="en-US" sz="4000" b="1" dirty="0">
                <a:solidFill>
                  <a:srgbClr val="FF0000"/>
                </a:solidFill>
              </a:rPr>
              <a:t>S</a:t>
            </a:r>
            <a:r>
              <a:rPr lang="en-US" sz="4000" b="1" dirty="0" smtClean="0">
                <a:solidFill>
                  <a:srgbClr val="FF0000"/>
                </a:solidFill>
              </a:rPr>
              <a:t>uccessful</a:t>
            </a:r>
            <a:r>
              <a:rPr lang="en-US" sz="4000" dirty="0"/>
              <a:t>? </a:t>
            </a: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622722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1950"/>
            <a:ext cx="8001000" cy="1832372"/>
          </a:xfrm>
        </p:spPr>
        <p:txBody>
          <a:bodyPr>
            <a:noAutofit/>
          </a:bodyPr>
          <a:lstStyle/>
          <a:p>
            <a:r>
              <a:rPr lang="en-US" sz="2800" dirty="0"/>
              <a:t>Not having enough details of how your goals should specifically be means the effort which you will use might not be able to help you achieve whatever </a:t>
            </a:r>
            <a:r>
              <a:rPr lang="en-US" sz="2800" dirty="0" smtClean="0"/>
              <a:t>targets</a:t>
            </a:r>
            <a:endParaRPr lang="en-MY" sz="2800" dirty="0"/>
          </a:p>
        </p:txBody>
      </p:sp>
      <p:pic>
        <p:nvPicPr>
          <p:cNvPr id="4" name="Content Placeholder 3" descr="C:\Documents and Settings\user\My Documents\Downloads\Rui's Writing Job\unclear-goa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507751"/>
            <a:ext cx="3562350" cy="2635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3716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381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6</a:t>
            </a:r>
            <a:r>
              <a:rPr lang="en-US" sz="4000" b="1" dirty="0"/>
              <a:t>. Measuring results </a:t>
            </a:r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57350"/>
            <a:ext cx="8229600" cy="3242072"/>
          </a:xfrm>
        </p:spPr>
        <p:txBody>
          <a:bodyPr>
            <a:normAutofit/>
          </a:bodyPr>
          <a:lstStyle/>
          <a:p>
            <a:r>
              <a:rPr lang="en-US" sz="2400" dirty="0"/>
              <a:t>Measuring results is not only a good way of ensuring you are on the right track to your long term </a:t>
            </a:r>
            <a:r>
              <a:rPr lang="en-US" sz="2400" dirty="0" smtClean="0"/>
              <a:t>goals</a:t>
            </a:r>
          </a:p>
          <a:p>
            <a:endParaRPr lang="en-US" sz="2400" dirty="0"/>
          </a:p>
          <a:p>
            <a:r>
              <a:rPr lang="en-US" sz="2400" dirty="0" smtClean="0"/>
              <a:t>Besides</a:t>
            </a:r>
            <a:r>
              <a:rPr lang="en-US" sz="2400" dirty="0"/>
              <a:t>, it gives you the chance to improve results based on the goals you have specified during goal </a:t>
            </a:r>
            <a:r>
              <a:rPr lang="en-US" sz="2400" dirty="0" smtClean="0"/>
              <a:t>setting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06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Goals?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 It is something that any person wishes to achieve but only we </a:t>
            </a:r>
            <a:br>
              <a:rPr lang="en-US" sz="2200" dirty="0" smtClean="0"/>
            </a:br>
            <a:r>
              <a:rPr lang="en-US" sz="2200" dirty="0" smtClean="0"/>
              <a:t> ourselves can truly define our unique goals to ourselves</a:t>
            </a:r>
          </a:p>
          <a:p>
            <a:endParaRPr lang="en-US" sz="2200" dirty="0" smtClean="0"/>
          </a:p>
          <a:p>
            <a:r>
              <a:rPr lang="en-US" sz="2200" dirty="0" smtClean="0"/>
              <a:t>The chances for a person achieving his/her goal can depend on various factors</a:t>
            </a:r>
          </a:p>
          <a:p>
            <a:endParaRPr lang="en-US" sz="2400" dirty="0" smtClean="0"/>
          </a:p>
          <a:p>
            <a:pPr>
              <a:buNone/>
            </a:pPr>
            <a:endParaRPr lang="en-US" sz="2000" dirty="0"/>
          </a:p>
        </p:txBody>
      </p:sp>
      <p:pic>
        <p:nvPicPr>
          <p:cNvPr id="1026" name="Picture 2" descr="C:\Users\Samsung\Documents\5\goals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3879" y="3061716"/>
            <a:ext cx="3140121" cy="2081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MY" sz="4000" b="1" dirty="0" smtClean="0"/>
              <a:t>Did You Know That?</a:t>
            </a:r>
            <a:endParaRPr lang="en-MY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Business leaders and entrepreneurs often face this problem of utilizing the right tools to measure the progress of their </a:t>
            </a:r>
            <a:r>
              <a:rPr lang="en-US" sz="2400" dirty="0" smtClean="0"/>
              <a:t>businesses</a:t>
            </a:r>
          </a:p>
          <a:p>
            <a:endParaRPr lang="en-US" sz="2400" dirty="0"/>
          </a:p>
          <a:p>
            <a:r>
              <a:rPr lang="en-US" sz="2400" dirty="0" smtClean="0"/>
              <a:t>Those </a:t>
            </a:r>
            <a:r>
              <a:rPr lang="en-US" sz="2400" dirty="0"/>
              <a:t>who have no idea how to measure the progress of their work during the goal setting process are doomed to fail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706809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7. Setting </a:t>
            </a:r>
            <a:r>
              <a:rPr lang="en-US" sz="4000" b="1" dirty="0" smtClean="0"/>
              <a:t>Irrelevant Goals</a:t>
            </a:r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242073"/>
          </a:xfrm>
        </p:spPr>
        <p:txBody>
          <a:bodyPr>
            <a:normAutofit/>
          </a:bodyPr>
          <a:lstStyle/>
          <a:p>
            <a:r>
              <a:rPr lang="en-US" sz="2400" dirty="0"/>
              <a:t>Wasting time on goals which are not relevant to the aim or missions in your life will not benefit you in the long </a:t>
            </a:r>
            <a:r>
              <a:rPr lang="en-US" sz="2400" dirty="0" smtClean="0"/>
              <a:t>term</a:t>
            </a:r>
          </a:p>
          <a:p>
            <a:endParaRPr lang="en-US" sz="2400" dirty="0"/>
          </a:p>
          <a:p>
            <a:r>
              <a:rPr lang="en-US" sz="2400" dirty="0" smtClean="0"/>
              <a:t>Besides</a:t>
            </a:r>
            <a:r>
              <a:rPr lang="en-US" sz="2400" dirty="0"/>
              <a:t>, having too many goals at one time and not being able to produce results for each goal after so much effort will only damage your progress towards the long term </a:t>
            </a:r>
            <a:r>
              <a:rPr lang="en-US" sz="2400" dirty="0" smtClean="0"/>
              <a:t>goal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54229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67150"/>
            <a:ext cx="8229600" cy="857250"/>
          </a:xfrm>
        </p:spPr>
        <p:txBody>
          <a:bodyPr>
            <a:noAutofit/>
          </a:bodyPr>
          <a:lstStyle/>
          <a:p>
            <a:r>
              <a:rPr lang="en-MY" sz="2800" b="1" dirty="0"/>
              <a:t> </a:t>
            </a:r>
            <a:r>
              <a:rPr lang="en-US" sz="2800" b="1" dirty="0"/>
              <a:t>Stay focused on the </a:t>
            </a:r>
            <a:r>
              <a:rPr lang="en-US" sz="2800" b="1" dirty="0">
                <a:solidFill>
                  <a:srgbClr val="FFC000"/>
                </a:solidFill>
              </a:rPr>
              <a:t>goals </a:t>
            </a:r>
            <a:r>
              <a:rPr lang="en-US" sz="2800" b="1" dirty="0"/>
              <a:t>and try to achieve one goal after </a:t>
            </a:r>
            <a:r>
              <a:rPr lang="en-US" sz="2800" b="1" dirty="0" smtClean="0"/>
              <a:t>another…</a:t>
            </a:r>
            <a:endParaRPr lang="en-MY" sz="2800" b="1" dirty="0"/>
          </a:p>
        </p:txBody>
      </p:sp>
      <p:pic>
        <p:nvPicPr>
          <p:cNvPr id="4" name="Picture 3" descr="Image result for stay focus targe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85750"/>
            <a:ext cx="77724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7627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8</a:t>
            </a:r>
            <a:r>
              <a:rPr lang="en-US" sz="3600" b="1" dirty="0"/>
              <a:t>. Setting </a:t>
            </a:r>
            <a:r>
              <a:rPr lang="en-US" sz="3600" b="1" dirty="0" smtClean="0"/>
              <a:t>Unrealistic Goals</a:t>
            </a:r>
            <a:endParaRPr lang="en-MY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MY" sz="2200" dirty="0" smtClean="0"/>
              <a:t>Set realistic goals so that you won’t feel discouraged or give up on chasing your goals</a:t>
            </a:r>
          </a:p>
          <a:p>
            <a:endParaRPr lang="en-MY" sz="2200" dirty="0"/>
          </a:p>
          <a:p>
            <a:r>
              <a:rPr lang="en-MY" sz="2200" dirty="0"/>
              <a:t>D</a:t>
            </a:r>
            <a:r>
              <a:rPr lang="en-US" sz="2200" dirty="0" err="1" smtClean="0"/>
              <a:t>on’t</a:t>
            </a:r>
            <a:r>
              <a:rPr lang="en-US" sz="2200" dirty="0" smtClean="0"/>
              <a:t> </a:t>
            </a:r>
            <a:r>
              <a:rPr lang="en-US" sz="2200" dirty="0"/>
              <a:t>kill your chances of achieving your goals by being </a:t>
            </a:r>
            <a:r>
              <a:rPr lang="en-US" sz="2200" dirty="0" smtClean="0"/>
              <a:t>unrealistic</a:t>
            </a:r>
          </a:p>
          <a:p>
            <a:endParaRPr lang="en-US" sz="2200" dirty="0"/>
          </a:p>
          <a:p>
            <a:r>
              <a:rPr lang="en-US" sz="2200" dirty="0" smtClean="0"/>
              <a:t> </a:t>
            </a:r>
            <a:r>
              <a:rPr lang="en-US" sz="2200" dirty="0"/>
              <a:t>In setting your goals, you must set short term goals or stepping stones for you to reach the bigger </a:t>
            </a:r>
            <a:r>
              <a:rPr lang="en-US" sz="2200" dirty="0" smtClean="0"/>
              <a:t>goals</a:t>
            </a:r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3678356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9550"/>
            <a:ext cx="8229600" cy="857250"/>
          </a:xfrm>
        </p:spPr>
        <p:txBody>
          <a:bodyPr>
            <a:noAutofit/>
          </a:bodyPr>
          <a:lstStyle/>
          <a:p>
            <a:r>
              <a:rPr lang="en-MY" sz="3200" dirty="0"/>
              <a:t/>
            </a:r>
            <a:br>
              <a:rPr lang="en-MY" sz="3200" dirty="0"/>
            </a:br>
            <a:r>
              <a:rPr lang="en-US" sz="3200" b="1" dirty="0" smtClean="0"/>
              <a:t>9. Not Having Reasonable Timeframe For Achievement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3013473"/>
          </a:xfrm>
        </p:spPr>
        <p:txBody>
          <a:bodyPr>
            <a:normAutofit/>
          </a:bodyPr>
          <a:lstStyle/>
          <a:p>
            <a:r>
              <a:rPr lang="en-MY" sz="2400" dirty="0"/>
              <a:t>T</a:t>
            </a:r>
            <a:r>
              <a:rPr lang="en-US" sz="2400" dirty="0" err="1" smtClean="0"/>
              <a:t>ime</a:t>
            </a:r>
            <a:r>
              <a:rPr lang="en-US" sz="2400" dirty="0" smtClean="0"/>
              <a:t> </a:t>
            </a:r>
            <a:r>
              <a:rPr lang="en-US" sz="2400" dirty="0"/>
              <a:t>is always an important factor as any delay in achieving your goals means less can be done to achieve </a:t>
            </a:r>
            <a:r>
              <a:rPr lang="en-US" sz="2400" dirty="0" smtClean="0"/>
              <a:t>it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 Some goals have their time limits and so, progress must be measured over certain amount of time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8341288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10. Opinions of others</a:t>
            </a:r>
            <a:endParaRPr lang="en-MY" dirty="0"/>
          </a:p>
        </p:txBody>
      </p:sp>
      <p:pic>
        <p:nvPicPr>
          <p:cNvPr id="4" name="Content Placeholder 3" descr="C:\Documents and Settings\user\My Documents\Downloads\Rui's Writing Job\635966265366228218239604991_opinion2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2137" y="1123950"/>
            <a:ext cx="665972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8077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8862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/>
              <a:t>risk of setting the ‘goals of others’ under the illusion that you share those goals might actually be similar to the risks of setting irrelevant goals </a:t>
            </a:r>
          </a:p>
          <a:p>
            <a:endParaRPr lang="en-US" sz="2200" dirty="0"/>
          </a:p>
          <a:p>
            <a:r>
              <a:rPr lang="en-US" sz="2200" dirty="0"/>
              <a:t> If those goals are solely based on the opinions of others, you will not be able to feel the satisfaction of achieving them especially if they are not truly your </a:t>
            </a:r>
            <a:r>
              <a:rPr lang="en-US" sz="2200" dirty="0" smtClean="0"/>
              <a:t>goals</a:t>
            </a:r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4240994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>
            <a:normAutofit/>
          </a:bodyPr>
          <a:lstStyle/>
          <a:p>
            <a:r>
              <a:rPr lang="en-MY" sz="4000" b="1" dirty="0" smtClean="0"/>
              <a:t>What Is Goal Setting?</a:t>
            </a:r>
            <a:endParaRPr lang="en-MY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9028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t </a:t>
            </a:r>
            <a:r>
              <a:rPr lang="en-US" sz="2400" dirty="0"/>
              <a:t>is easy to believe that we could achieve our goals as long as we could define the obstacles and the methods to </a:t>
            </a:r>
            <a:r>
              <a:rPr lang="en-US" sz="2400" dirty="0" smtClean="0"/>
              <a:t>succeed</a:t>
            </a:r>
          </a:p>
          <a:p>
            <a:endParaRPr lang="en-US" sz="2400" dirty="0"/>
          </a:p>
          <a:p>
            <a:r>
              <a:rPr lang="en-US" sz="2400" dirty="0" smtClean="0"/>
              <a:t>The journey </a:t>
            </a:r>
            <a:r>
              <a:rPr lang="en-US" sz="2400" dirty="0"/>
              <a:t>of pursuing success is the sheer determination to sacrifice many other things along the way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837327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Documents and Settings\user\My Documents\Downloads\Rui's Writing Job\goal-setting-heade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4510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sky's the limit"/>
          <p:cNvPicPr>
            <a:picLocks noChangeAspect="1" noChangeArrowheads="1"/>
          </p:cNvPicPr>
          <p:nvPr/>
        </p:nvPicPr>
        <p:blipFill>
          <a:blip r:embed="rId2"/>
          <a:srcRect b="1033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836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66750"/>
            <a:ext cx="8686800" cy="85725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Industry experts, business people, motivational speakers, entrepreneurs have all shared their: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30134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Knowledge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Methods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Skills</a:t>
            </a:r>
            <a:endParaRPr lang="en-US" sz="2400" dirty="0"/>
          </a:p>
        </p:txBody>
      </p:sp>
      <p:pic>
        <p:nvPicPr>
          <p:cNvPr id="2050" name="Picture 2" descr="C:\Users\Samsung\Documents\5\Speak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733550"/>
            <a:ext cx="4254420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81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S</a:t>
            </a:r>
            <a:r>
              <a:rPr lang="en-US" sz="2800" dirty="0" smtClean="0"/>
              <a:t>etting </a:t>
            </a:r>
            <a:r>
              <a:rPr lang="en-US" sz="2800" dirty="0"/>
              <a:t>goals with only the future rewards in sight </a:t>
            </a:r>
            <a:r>
              <a:rPr lang="en-US" sz="2800" b="1" u="sng" dirty="0">
                <a:solidFill>
                  <a:srgbClr val="FF0000"/>
                </a:solidFill>
              </a:rPr>
              <a:t>will not</a:t>
            </a:r>
            <a:r>
              <a:rPr lang="en-US" sz="2800" dirty="0"/>
              <a:t> prepare us well </a:t>
            </a:r>
            <a:r>
              <a:rPr lang="en-US" sz="2800" dirty="0" smtClean="0"/>
              <a:t>mentally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smtClean="0"/>
              <a:t> </a:t>
            </a:r>
            <a:r>
              <a:rPr lang="en-US" sz="2800" dirty="0"/>
              <a:t>To be the best, we must be able to </a:t>
            </a:r>
            <a:r>
              <a:rPr lang="en-US" sz="2800" i="1" dirty="0"/>
              <a:t>bear</a:t>
            </a:r>
            <a:r>
              <a:rPr lang="en-US" sz="2800" dirty="0"/>
              <a:t> </a:t>
            </a:r>
            <a:r>
              <a:rPr lang="en-US" sz="2800" b="1" dirty="0"/>
              <a:t>all the costs to reach our </a:t>
            </a:r>
            <a:r>
              <a:rPr lang="en-US" sz="2800" b="1" dirty="0" smtClean="0"/>
              <a:t>goals</a:t>
            </a:r>
            <a:endParaRPr lang="en-MY" sz="2800" b="1" dirty="0"/>
          </a:p>
        </p:txBody>
      </p:sp>
    </p:spTree>
    <p:extLst>
      <p:ext uri="{BB962C8B-B14F-4D97-AF65-F5344CB8AC3E}">
        <p14:creationId xmlns:p14="http://schemas.microsoft.com/office/powerpoint/2010/main" val="10553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04950"/>
            <a:ext cx="8686800" cy="3013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000" dirty="0" smtClean="0"/>
              <a:t>Despite that, many have often </a:t>
            </a:r>
            <a:r>
              <a:rPr lang="en-US" sz="3000" b="1" dirty="0" smtClean="0">
                <a:solidFill>
                  <a:srgbClr val="FF0000"/>
                </a:solidFill>
              </a:rPr>
              <a:t>overlooked</a:t>
            </a:r>
            <a:r>
              <a:rPr lang="en-US" sz="3000" dirty="0" smtClean="0"/>
              <a:t> the </a:t>
            </a:r>
            <a:r>
              <a:rPr lang="en-US" sz="3000" b="1" dirty="0" smtClean="0"/>
              <a:t>importance of setting their goals </a:t>
            </a:r>
            <a:r>
              <a:rPr lang="en-US" sz="3000" dirty="0" smtClean="0"/>
              <a:t>clear enough to utilize the information and skills they possess effectively</a:t>
            </a:r>
          </a:p>
          <a:p>
            <a:pPr algn="ctr">
              <a:buNone/>
            </a:pPr>
            <a:endParaRPr lang="en-US" sz="2800" dirty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784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So how do we </a:t>
            </a:r>
            <a:r>
              <a:rPr lang="en-US" sz="3600" b="1" dirty="0" smtClean="0"/>
              <a:t>Perfectly </a:t>
            </a:r>
            <a:r>
              <a:rPr lang="en-US" sz="3600" b="1" dirty="0"/>
              <a:t>S</a:t>
            </a:r>
            <a:r>
              <a:rPr lang="en-US" sz="3600" b="1" dirty="0" smtClean="0"/>
              <a:t>et </a:t>
            </a:r>
            <a:r>
              <a:rPr lang="en-US" sz="3600" b="1" dirty="0"/>
              <a:t>G</a:t>
            </a:r>
            <a:r>
              <a:rPr lang="en-US" sz="3600" b="1" dirty="0" smtClean="0"/>
              <a:t>oals </a:t>
            </a:r>
            <a:r>
              <a:rPr lang="en-US" sz="3600" dirty="0"/>
              <a:t>that will launch our work to </a:t>
            </a:r>
            <a:r>
              <a:rPr lang="en-US" sz="3600" b="1" dirty="0" smtClean="0">
                <a:solidFill>
                  <a:srgbClr val="FFC000"/>
                </a:solidFill>
              </a:rPr>
              <a:t>Success</a:t>
            </a:r>
            <a:r>
              <a:rPr lang="en-US" sz="3600" dirty="0"/>
              <a:t>?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265927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Documents and Settings\user\My Documents\Downloads\Rui's Writing Job\Bruce Lee on Failure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1079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10 Reasons Why People Fail at Setting Goals</a:t>
            </a:r>
            <a:endParaRPr lang="en-MY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sz="2400" dirty="0" smtClean="0"/>
              <a:t>1. Not </a:t>
            </a:r>
            <a:r>
              <a:rPr lang="en-US" sz="2400" dirty="0" err="1"/>
              <a:t>Realising</a:t>
            </a:r>
            <a:r>
              <a:rPr lang="en-US" sz="2400" dirty="0"/>
              <a:t> the Importance of Setting Goals </a:t>
            </a:r>
            <a:endParaRPr lang="en-US" sz="2400" dirty="0" smtClean="0"/>
          </a:p>
          <a:p>
            <a:pPr marL="514350" indent="-51435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dirty="0"/>
              <a:t>. Writing Only the Long Term </a:t>
            </a:r>
            <a:r>
              <a:rPr lang="en-US" sz="2400" dirty="0" smtClean="0"/>
              <a:t>Goals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3. Pre-Belief </a:t>
            </a:r>
            <a:r>
              <a:rPr lang="en-US" sz="2400" dirty="0"/>
              <a:t>that It Won’t </a:t>
            </a:r>
            <a:r>
              <a:rPr lang="en-US" sz="2400" dirty="0" smtClean="0"/>
              <a:t>Work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4. </a:t>
            </a:r>
            <a:r>
              <a:rPr lang="en-US" sz="2400" dirty="0"/>
              <a:t>Writing Our Goals as Negative </a:t>
            </a:r>
            <a:r>
              <a:rPr lang="en-US" sz="2400" dirty="0" smtClean="0"/>
              <a:t>Statements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5. </a:t>
            </a:r>
            <a:r>
              <a:rPr lang="en-US" sz="2400" dirty="0"/>
              <a:t>Generic Goals</a:t>
            </a:r>
            <a:endParaRPr lang="en-MY" sz="2400" dirty="0"/>
          </a:p>
          <a:p>
            <a:pPr marL="0" indent="0">
              <a:buNone/>
            </a:pPr>
            <a:endParaRPr lang="en-MY" dirty="0"/>
          </a:p>
          <a:p>
            <a:pPr marL="514350" indent="-514350">
              <a:buAutoNum type="arabicPeriod"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2270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42950"/>
            <a:ext cx="8229600" cy="41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6. Measuring results </a:t>
            </a:r>
            <a:r>
              <a:rPr lang="en-US" sz="2200" dirty="0" smtClean="0"/>
              <a:t> </a:t>
            </a:r>
            <a:r>
              <a:rPr lang="en-US" sz="2200" dirty="0"/>
              <a:t> </a:t>
            </a:r>
            <a:endParaRPr lang="en-US" sz="2200" dirty="0" smtClean="0"/>
          </a:p>
          <a:p>
            <a:pPr marL="0" indent="0">
              <a:buNone/>
            </a:pPr>
            <a:endParaRPr lang="en-MY" sz="2200" dirty="0"/>
          </a:p>
          <a:p>
            <a:pPr marL="0" indent="0">
              <a:buNone/>
            </a:pPr>
            <a:r>
              <a:rPr lang="en-US" sz="2200" dirty="0"/>
              <a:t>7. Setting irrelevant </a:t>
            </a:r>
            <a:r>
              <a:rPr lang="en-US" sz="2200" dirty="0" smtClean="0"/>
              <a:t>goals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8</a:t>
            </a:r>
            <a:r>
              <a:rPr lang="en-US" sz="2200" dirty="0"/>
              <a:t>. Setting unrealistic </a:t>
            </a:r>
            <a:r>
              <a:rPr lang="en-US" sz="2200" dirty="0" smtClean="0"/>
              <a:t>goals</a:t>
            </a:r>
          </a:p>
          <a:p>
            <a:pPr marL="0" indent="0">
              <a:buNone/>
            </a:pPr>
            <a:endParaRPr lang="en-MY" sz="2200" dirty="0"/>
          </a:p>
          <a:p>
            <a:pPr marL="0" indent="0">
              <a:buNone/>
            </a:pPr>
            <a:r>
              <a:rPr lang="en-US" sz="2200" dirty="0"/>
              <a:t>9. Not having reasonable timeframe for </a:t>
            </a:r>
            <a:r>
              <a:rPr lang="en-US" sz="2200" dirty="0" smtClean="0"/>
              <a:t>achievement</a:t>
            </a:r>
          </a:p>
          <a:p>
            <a:pPr marL="0" indent="0">
              <a:buNone/>
            </a:pPr>
            <a:endParaRPr lang="en-MY" sz="2200" dirty="0"/>
          </a:p>
          <a:p>
            <a:pPr marL="0" indent="0">
              <a:buNone/>
            </a:pPr>
            <a:r>
              <a:rPr lang="en-US" sz="2200" dirty="0"/>
              <a:t>10. Opinions of others</a:t>
            </a:r>
            <a:endParaRPr lang="en-MY" sz="2200" dirty="0"/>
          </a:p>
          <a:p>
            <a:endParaRPr lang="en-MY" dirty="0" smtClean="0"/>
          </a:p>
          <a:p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404814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1162050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b="1" dirty="0" smtClean="0"/>
              <a:t>1. Not </a:t>
            </a:r>
            <a:r>
              <a:rPr lang="en-US" sz="3600" b="1" dirty="0" err="1"/>
              <a:t>Realising</a:t>
            </a:r>
            <a:r>
              <a:rPr lang="en-US" sz="3600" b="1" dirty="0"/>
              <a:t> the Importance of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Setting </a:t>
            </a:r>
            <a:r>
              <a:rPr lang="en-US" sz="3600" b="1" dirty="0"/>
              <a:t>Goals </a:t>
            </a:r>
            <a:r>
              <a:rPr lang="en-MY" dirty="0"/>
              <a:t/>
            </a:r>
            <a:br>
              <a:rPr lang="en-MY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49028"/>
            <a:ext cx="8229600" cy="3394472"/>
          </a:xfrm>
        </p:spPr>
        <p:txBody>
          <a:bodyPr>
            <a:normAutofit/>
          </a:bodyPr>
          <a:lstStyle/>
          <a:p>
            <a:r>
              <a:rPr lang="en-MY" sz="2400" dirty="0" smtClean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most habitual mistake during the planning </a:t>
            </a:r>
            <a:r>
              <a:rPr lang="en-US" sz="2400" dirty="0" smtClean="0"/>
              <a:t>stage</a:t>
            </a:r>
          </a:p>
          <a:p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/>
              <a:t>is to ignore the importance of setting </a:t>
            </a:r>
            <a:r>
              <a:rPr lang="en-US" sz="2400" dirty="0" smtClean="0"/>
              <a:t>goals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It affects an individual/organization’s course of actions as well as the attitude </a:t>
            </a:r>
            <a:r>
              <a:rPr lang="en-US" sz="2400" dirty="0"/>
              <a:t>towards the </a:t>
            </a:r>
            <a:r>
              <a:rPr lang="en-US" sz="2400" dirty="0" smtClean="0"/>
              <a:t>goals 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717001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861</Words>
  <Application>Microsoft Macintosh PowerPoint</Application>
  <PresentationFormat>On-screen Show (16:9)</PresentationFormat>
  <Paragraphs>104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What Are Goals?</vt:lpstr>
      <vt:lpstr>Industry experts, business people, motivational speakers, entrepreneurs have all shared their: </vt:lpstr>
      <vt:lpstr>PowerPoint Presentation</vt:lpstr>
      <vt:lpstr>PowerPoint Presentation</vt:lpstr>
      <vt:lpstr>PowerPoint Presentation</vt:lpstr>
      <vt:lpstr>10 Reasons Why People Fail at Setting Goals</vt:lpstr>
      <vt:lpstr>PowerPoint Presentation</vt:lpstr>
      <vt:lpstr>1. Not Realising the Importance of  Setting Goals  </vt:lpstr>
      <vt:lpstr>PowerPoint Presentation</vt:lpstr>
      <vt:lpstr>PowerPoint Presentation</vt:lpstr>
      <vt:lpstr>2. Writing Only the Long Term Goals</vt:lpstr>
      <vt:lpstr>3. Pre-Belief that It Won’t Work</vt:lpstr>
      <vt:lpstr>4. Writing Our Goals as Negative Statements</vt:lpstr>
      <vt:lpstr>PowerPoint Presentation</vt:lpstr>
      <vt:lpstr>5. Generic Goals</vt:lpstr>
      <vt:lpstr>PowerPoint Presentation</vt:lpstr>
      <vt:lpstr>Not having enough details of how your goals should specifically be means the effort which you will use might not be able to help you achieve whatever targets</vt:lpstr>
      <vt:lpstr>6. Measuring results </vt:lpstr>
      <vt:lpstr>Did You Know That?</vt:lpstr>
      <vt:lpstr>7. Setting Irrelevant Goals</vt:lpstr>
      <vt:lpstr> Stay focused on the goals and try to achieve one goal after another…</vt:lpstr>
      <vt:lpstr>8. Setting Unrealistic Goals</vt:lpstr>
      <vt:lpstr> 9. Not Having Reasonable Timeframe For Achievement</vt:lpstr>
      <vt:lpstr>10. Opinions of others</vt:lpstr>
      <vt:lpstr>PowerPoint Presentation</vt:lpstr>
      <vt:lpstr>What Is Goal Setting?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Yu Shaun Tan</cp:lastModifiedBy>
  <cp:revision>25</cp:revision>
  <dcterms:created xsi:type="dcterms:W3CDTF">2016-12-16T09:40:51Z</dcterms:created>
  <dcterms:modified xsi:type="dcterms:W3CDTF">2017-01-21T01:19:44Z</dcterms:modified>
</cp:coreProperties>
</file>