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577" autoAdjust="0"/>
  </p:normalViewPr>
  <p:slideViewPr>
    <p:cSldViewPr>
      <p:cViewPr>
        <p:scale>
          <a:sx n="66" d="100"/>
          <a:sy n="66" d="100"/>
        </p:scale>
        <p:origin x="-811" y="-10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660C59-8F76-459E-A19B-29B6096D0DC1}" type="datetimeFigureOut">
              <a:rPr lang="en-MY" smtClean="0"/>
              <a:pPr/>
              <a:t>19/12/2016</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F7B67F-E2F8-498D-B8B0-48E82D33B5E3}" type="slidenum">
              <a:rPr lang="en-MY" smtClean="0"/>
              <a:pPr/>
              <a:t>‹#›</a:t>
            </a:fld>
            <a:endParaRPr lang="en-MY"/>
          </a:p>
        </p:txBody>
      </p:sp>
    </p:spTree>
    <p:extLst>
      <p:ext uri="{BB962C8B-B14F-4D97-AF65-F5344CB8AC3E}">
        <p14:creationId xmlns="" xmlns:p14="http://schemas.microsoft.com/office/powerpoint/2010/main" val="146768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19-Dec-16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19-Dec-16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19-Dec-16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19-Dec-16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83E19D-30E4-4014-8B4B-D3E5E0BD3E84}" type="datetimeFigureOut">
              <a:rPr lang="en-US" smtClean="0"/>
              <a:pPr/>
              <a:t>19-Dec-16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83E19D-30E4-4014-8B4B-D3E5E0BD3E84}" type="datetimeFigureOut">
              <a:rPr lang="en-US" smtClean="0"/>
              <a:pPr/>
              <a:t>19-Dec-16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83E19D-30E4-4014-8B4B-D3E5E0BD3E84}" type="datetimeFigureOut">
              <a:rPr lang="en-US" smtClean="0"/>
              <a:pPr/>
              <a:t>19-Dec-16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83E19D-30E4-4014-8B4B-D3E5E0BD3E84}" type="datetimeFigureOut">
              <a:rPr lang="en-US" smtClean="0"/>
              <a:pPr/>
              <a:t>19-Dec-16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83E19D-30E4-4014-8B4B-D3E5E0BD3E84}" type="datetimeFigureOut">
              <a:rPr lang="en-US" smtClean="0"/>
              <a:pPr/>
              <a:t>19-Dec-16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83E19D-30E4-4014-8B4B-D3E5E0BD3E84}" type="datetimeFigureOut">
              <a:rPr lang="en-US" smtClean="0"/>
              <a:pPr/>
              <a:t>19-Dec-16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83E19D-30E4-4014-8B4B-D3E5E0BD3E84}" type="datetimeFigureOut">
              <a:rPr lang="en-US" smtClean="0"/>
              <a:pPr/>
              <a:t>19-Dec-16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883E19D-30E4-4014-8B4B-D3E5E0BD3E84}" type="datetimeFigureOut">
              <a:rPr lang="en-US" smtClean="0"/>
              <a:pPr/>
              <a:t>19-Dec-16</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F6E16EF-DC6E-4C01-9D7A-E0B01DDFD5E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Related image"/>
          <p:cNvPicPr>
            <a:picLocks noChangeAspect="1" noChangeArrowheads="1"/>
          </p:cNvPicPr>
          <p:nvPr/>
        </p:nvPicPr>
        <p:blipFill>
          <a:blip r:embed="rId2"/>
          <a:srcRect/>
          <a:stretch>
            <a:fillRect/>
          </a:stretch>
        </p:blipFill>
        <p:spPr bwMode="auto">
          <a:xfrm>
            <a:off x="0" y="0"/>
            <a:ext cx="9144000" cy="5187333"/>
          </a:xfrm>
          <a:prstGeom prst="rect">
            <a:avLst/>
          </a:prstGeom>
          <a:noFill/>
        </p:spPr>
      </p:pic>
      <p:sp>
        <p:nvSpPr>
          <p:cNvPr id="11" name="Rectangle 10"/>
          <p:cNvSpPr/>
          <p:nvPr/>
        </p:nvSpPr>
        <p:spPr>
          <a:xfrm>
            <a:off x="575930" y="1276350"/>
            <a:ext cx="3386470" cy="28552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12" name="TextBox 11"/>
          <p:cNvSpPr txBox="1"/>
          <p:nvPr/>
        </p:nvSpPr>
        <p:spPr>
          <a:xfrm>
            <a:off x="685800" y="2038350"/>
            <a:ext cx="3124200" cy="1077218"/>
          </a:xfrm>
          <a:prstGeom prst="rect">
            <a:avLst/>
          </a:prstGeom>
          <a:noFill/>
        </p:spPr>
        <p:txBody>
          <a:bodyPr wrap="square" rtlCol="0">
            <a:spAutoFit/>
          </a:bodyPr>
          <a:lstStyle/>
          <a:p>
            <a:pPr algn="ctr"/>
            <a:r>
              <a:rPr lang="en-US" sz="3200" b="1" dirty="0" smtClean="0"/>
              <a:t>Balancing Your Life</a:t>
            </a:r>
            <a:endParaRPr lang="en-US" sz="3200" b="1" dirty="0"/>
          </a:p>
        </p:txBody>
      </p:sp>
      <p:sp>
        <p:nvSpPr>
          <p:cNvPr id="14" name="Rectangle 13"/>
          <p:cNvSpPr/>
          <p:nvPr/>
        </p:nvSpPr>
        <p:spPr>
          <a:xfrm>
            <a:off x="497840" y="1200150"/>
            <a:ext cx="3540760" cy="300630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62150"/>
            <a:ext cx="8229600" cy="857250"/>
          </a:xfrm>
        </p:spPr>
        <p:txBody>
          <a:bodyPr/>
          <a:lstStyle/>
          <a:p>
            <a:r>
              <a:rPr lang="en-GB" dirty="0" smtClean="0"/>
              <a:t>H</a:t>
            </a:r>
            <a:r>
              <a:rPr lang="en-GB" dirty="0" smtClean="0"/>
              <a:t>ow </a:t>
            </a:r>
            <a:r>
              <a:rPr lang="en-GB" i="1" dirty="0" smtClean="0"/>
              <a:t>Important</a:t>
            </a:r>
            <a:r>
              <a:rPr lang="en-GB" dirty="0" smtClean="0"/>
              <a:t> Is Our </a:t>
            </a:r>
            <a:r>
              <a:rPr lang="en-GB" b="1" dirty="0" smtClean="0"/>
              <a:t>Social Life</a:t>
            </a:r>
            <a:r>
              <a:rPr lang="en-GB" dirty="0" smtClean="0"/>
              <a: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19150"/>
            <a:ext cx="8229600" cy="3394472"/>
          </a:xfrm>
        </p:spPr>
        <p:txBody>
          <a:bodyPr>
            <a:normAutofit lnSpcReduction="10000"/>
          </a:bodyPr>
          <a:lstStyle/>
          <a:p>
            <a:r>
              <a:rPr lang="en-GB" sz="2400" dirty="0" smtClean="0"/>
              <a:t>Being socially healthy is as equally important as being mentally and physically </a:t>
            </a:r>
            <a:r>
              <a:rPr lang="en-GB" sz="2400" dirty="0" smtClean="0"/>
              <a:t>healthy</a:t>
            </a:r>
          </a:p>
          <a:p>
            <a:endParaRPr lang="en-GB" sz="2400" dirty="0" smtClean="0"/>
          </a:p>
          <a:p>
            <a:r>
              <a:rPr lang="en-GB" sz="2400" dirty="0" smtClean="0"/>
              <a:t>Spending </a:t>
            </a:r>
            <a:r>
              <a:rPr lang="en-GB" sz="2400" dirty="0" smtClean="0"/>
              <a:t>quality time with our family and friends is one of the social needs of an average person of whatever </a:t>
            </a:r>
            <a:r>
              <a:rPr lang="en-GB" sz="2400" dirty="0" smtClean="0"/>
              <a:t>age</a:t>
            </a:r>
          </a:p>
          <a:p>
            <a:endParaRPr lang="en-GB" sz="2400" dirty="0" smtClean="0"/>
          </a:p>
          <a:p>
            <a:r>
              <a:rPr lang="en-GB" sz="2400" dirty="0" smtClean="0"/>
              <a:t>The idea of a healthy social life benefits ourselves as it keeps us from depression and social isolation which could impact our health at a serious level</a:t>
            </a:r>
          </a:p>
          <a:p>
            <a:endParaRPr lang="en-GB" sz="2400" dirty="0" smtClean="0"/>
          </a:p>
          <a:p>
            <a:endParaRPr lang="en-GB" dirty="0" smtClean="0"/>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0" y="1123950"/>
            <a:ext cx="3581400" cy="3394472"/>
          </a:xfrm>
        </p:spPr>
        <p:txBody>
          <a:bodyPr>
            <a:normAutofit/>
          </a:bodyPr>
          <a:lstStyle/>
          <a:p>
            <a:pPr algn="ctr">
              <a:buNone/>
            </a:pPr>
            <a:endParaRPr lang="en-US" sz="2600" dirty="0" smtClean="0"/>
          </a:p>
          <a:p>
            <a:pPr algn="ctr">
              <a:buNone/>
            </a:pPr>
            <a:r>
              <a:rPr lang="en-GB" sz="2600" dirty="0" smtClean="0"/>
              <a:t>Other than our social needs, being involved in </a:t>
            </a:r>
            <a:r>
              <a:rPr lang="en-GB" sz="2600" b="1" dirty="0" smtClean="0">
                <a:solidFill>
                  <a:srgbClr val="FF0000"/>
                </a:solidFill>
              </a:rPr>
              <a:t>Positive Relationships </a:t>
            </a:r>
            <a:r>
              <a:rPr lang="en-GB" sz="2600" dirty="0" smtClean="0"/>
              <a:t>caters to our </a:t>
            </a:r>
            <a:r>
              <a:rPr lang="en-GB" sz="2600" b="1" dirty="0" smtClean="0"/>
              <a:t>emotional </a:t>
            </a:r>
            <a:r>
              <a:rPr lang="en-GB" sz="2600" b="1" dirty="0" smtClean="0"/>
              <a:t>needs</a:t>
            </a:r>
            <a:endParaRPr lang="en-US" sz="2600" b="1" dirty="0" smtClean="0"/>
          </a:p>
          <a:p>
            <a:endParaRPr lang="en-US" dirty="0"/>
          </a:p>
        </p:txBody>
      </p:sp>
      <p:pic>
        <p:nvPicPr>
          <p:cNvPr id="43010" name="Picture 2" descr="Image result for emotional support"/>
          <p:cNvPicPr>
            <a:picLocks noChangeAspect="1" noChangeArrowheads="1"/>
          </p:cNvPicPr>
          <p:nvPr/>
        </p:nvPicPr>
        <p:blipFill>
          <a:blip r:embed="rId2"/>
          <a:srcRect/>
          <a:stretch>
            <a:fillRect/>
          </a:stretch>
        </p:blipFill>
        <p:spPr bwMode="auto">
          <a:xfrm>
            <a:off x="0" y="0"/>
            <a:ext cx="4191000" cy="51435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885950"/>
            <a:ext cx="8229600" cy="2480073"/>
          </a:xfrm>
        </p:spPr>
        <p:txBody>
          <a:bodyPr>
            <a:normAutofit/>
          </a:bodyPr>
          <a:lstStyle/>
          <a:p>
            <a:pPr algn="ctr">
              <a:buNone/>
            </a:pPr>
            <a:r>
              <a:rPr lang="en-GB" dirty="0" smtClean="0"/>
              <a:t>Relationships and social networks always work on a </a:t>
            </a:r>
            <a:r>
              <a:rPr lang="en-GB" b="1" dirty="0" smtClean="0"/>
              <a:t>Give-And-Take</a:t>
            </a:r>
            <a:r>
              <a:rPr lang="en-GB" dirty="0" smtClean="0"/>
              <a:t> </a:t>
            </a:r>
            <a:r>
              <a:rPr lang="en-GB" dirty="0" smtClean="0"/>
              <a:t>basis</a:t>
            </a:r>
            <a:r>
              <a:rPr lang="en-GB" dirty="0" smtClean="0"/>
              <a:t>...</a:t>
            </a:r>
          </a:p>
          <a:p>
            <a:pPr algn="ctr">
              <a:buNone/>
            </a:pPr>
            <a:endParaRPr lang="en-GB"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8750"/>
            <a:ext cx="8229600" cy="3394472"/>
          </a:xfrm>
        </p:spPr>
        <p:txBody>
          <a:bodyPr/>
          <a:lstStyle/>
          <a:p>
            <a:pPr algn="ctr">
              <a:buNone/>
            </a:pPr>
            <a:r>
              <a:rPr lang="en-GB" i="1" dirty="0" smtClean="0"/>
              <a:t> S</a:t>
            </a:r>
            <a:r>
              <a:rPr lang="en-GB" i="1" dirty="0" smtClean="0"/>
              <a:t>urround </a:t>
            </a:r>
            <a:r>
              <a:rPr lang="en-GB" dirty="0" smtClean="0"/>
              <a:t>ourselves with people who </a:t>
            </a:r>
            <a:r>
              <a:rPr lang="en-GB" b="1" dirty="0" smtClean="0"/>
              <a:t>Understand</a:t>
            </a:r>
            <a:r>
              <a:rPr lang="en-GB" dirty="0" smtClean="0"/>
              <a:t>,</a:t>
            </a:r>
            <a:r>
              <a:rPr lang="en-GB" b="1" dirty="0" smtClean="0"/>
              <a:t> </a:t>
            </a:r>
            <a:r>
              <a:rPr lang="en-GB" b="1" dirty="0" smtClean="0"/>
              <a:t>Encourage </a:t>
            </a:r>
            <a:r>
              <a:rPr lang="en-GB" dirty="0" smtClean="0"/>
              <a:t>and </a:t>
            </a:r>
            <a:r>
              <a:rPr lang="en-GB" b="1" dirty="0" smtClean="0"/>
              <a:t>S</a:t>
            </a:r>
            <a:r>
              <a:rPr lang="en-GB" b="1" dirty="0" smtClean="0"/>
              <a:t>upport </a:t>
            </a:r>
            <a:r>
              <a:rPr lang="en-GB" dirty="0" smtClean="0"/>
              <a:t>us in our lives while we also work to share them our </a:t>
            </a:r>
            <a:r>
              <a:rPr lang="en-GB" b="1" dirty="0" smtClean="0">
                <a:solidFill>
                  <a:srgbClr val="FFC000"/>
                </a:solidFill>
              </a:rPr>
              <a:t>Strength</a:t>
            </a:r>
            <a:r>
              <a:rPr lang="en-GB" dirty="0" smtClean="0"/>
              <a:t> </a:t>
            </a:r>
            <a:r>
              <a:rPr lang="en-GB" dirty="0" smtClean="0"/>
              <a:t>and </a:t>
            </a:r>
            <a:r>
              <a:rPr lang="en-GB" b="1" dirty="0" smtClean="0">
                <a:solidFill>
                  <a:srgbClr val="FFC000"/>
                </a:solidFill>
              </a:rPr>
              <a:t>I</a:t>
            </a:r>
            <a:r>
              <a:rPr lang="en-GB" b="1" dirty="0" smtClean="0">
                <a:solidFill>
                  <a:srgbClr val="FFC000"/>
                </a:solidFill>
              </a:rPr>
              <a:t>nspirations </a:t>
            </a:r>
            <a:endParaRPr lang="en-US" b="1" dirty="0" smtClean="0">
              <a:solidFill>
                <a:srgbClr val="FFC000"/>
              </a:solidFill>
            </a:endParaRPr>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3350"/>
            <a:ext cx="8229600" cy="857250"/>
          </a:xfrm>
        </p:spPr>
        <p:txBody>
          <a:bodyPr>
            <a:noAutofit/>
          </a:bodyPr>
          <a:lstStyle/>
          <a:p>
            <a:r>
              <a:rPr lang="en-US" sz="5400" b="1" dirty="0" smtClean="0"/>
              <a:t>Spending Time Alone</a:t>
            </a:r>
            <a:endParaRPr lang="en-US" sz="5400" b="1" dirty="0"/>
          </a:p>
        </p:txBody>
      </p:sp>
      <p:pic>
        <p:nvPicPr>
          <p:cNvPr id="39938" name="Picture 2" descr="Image result for spending time alone"/>
          <p:cNvPicPr>
            <a:picLocks noChangeAspect="1" noChangeArrowheads="1"/>
          </p:cNvPicPr>
          <p:nvPr/>
        </p:nvPicPr>
        <p:blipFill>
          <a:blip r:embed="rId2"/>
          <a:srcRect/>
          <a:stretch>
            <a:fillRect/>
          </a:stretch>
        </p:blipFill>
        <p:spPr bwMode="auto">
          <a:xfrm>
            <a:off x="1371600" y="1123950"/>
            <a:ext cx="6553200" cy="37528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19150"/>
            <a:ext cx="8229600" cy="3394472"/>
          </a:xfrm>
        </p:spPr>
        <p:txBody>
          <a:bodyPr>
            <a:normAutofit/>
          </a:bodyPr>
          <a:lstStyle/>
          <a:p>
            <a:r>
              <a:rPr lang="en-GB" sz="2400" dirty="0" smtClean="0"/>
              <a:t>One’s social life is never complete without time for only the </a:t>
            </a:r>
            <a:r>
              <a:rPr lang="en-GB" sz="2400" dirty="0" smtClean="0"/>
              <a:t>self</a:t>
            </a:r>
          </a:p>
          <a:p>
            <a:endParaRPr lang="en-GB" sz="2400" dirty="0" smtClean="0"/>
          </a:p>
          <a:p>
            <a:r>
              <a:rPr lang="en-GB" sz="2400" dirty="0" smtClean="0"/>
              <a:t>S</a:t>
            </a:r>
            <a:r>
              <a:rPr lang="en-GB" sz="2400" dirty="0" smtClean="0"/>
              <a:t>elf </a:t>
            </a:r>
            <a:r>
              <a:rPr lang="en-GB" sz="2400" dirty="0" smtClean="0"/>
              <a:t>time allows us to be happy and invigorated for further </a:t>
            </a:r>
            <a:r>
              <a:rPr lang="en-GB" sz="2400" dirty="0" smtClean="0"/>
              <a:t>challenges</a:t>
            </a:r>
          </a:p>
          <a:p>
            <a:endParaRPr lang="en-GB" sz="2400" dirty="0" smtClean="0"/>
          </a:p>
          <a:p>
            <a:r>
              <a:rPr lang="en-GB" sz="2400" dirty="0" smtClean="0"/>
              <a:t>This </a:t>
            </a:r>
            <a:r>
              <a:rPr lang="en-GB" sz="2400" dirty="0" smtClean="0"/>
              <a:t>is also an opportunity for us to reward ourselves when we have achieved a </a:t>
            </a:r>
            <a:r>
              <a:rPr lang="en-GB" sz="2400" dirty="0" smtClean="0"/>
              <a:t>goal</a:t>
            </a:r>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52550"/>
            <a:ext cx="4419600" cy="3394472"/>
          </a:xfrm>
        </p:spPr>
        <p:txBody>
          <a:bodyPr>
            <a:normAutofit/>
          </a:bodyPr>
          <a:lstStyle/>
          <a:p>
            <a:pPr algn="ctr">
              <a:buNone/>
            </a:pPr>
            <a:r>
              <a:rPr lang="en-GB" sz="2600" dirty="0" smtClean="0"/>
              <a:t>Travel the world, take up a new hobby, expand our knowledge in a certain field, or even just playing video games are several ways to revitalise </a:t>
            </a:r>
            <a:r>
              <a:rPr lang="en-GB" sz="2600" dirty="0" smtClean="0"/>
              <a:t>ourselves</a:t>
            </a:r>
            <a:endParaRPr lang="en-US" sz="2600" dirty="0"/>
          </a:p>
        </p:txBody>
      </p:sp>
      <p:pic>
        <p:nvPicPr>
          <p:cNvPr id="46082" name="Picture 2" descr="Image result for travel the world"/>
          <p:cNvPicPr>
            <a:picLocks noChangeAspect="1" noChangeArrowheads="1"/>
          </p:cNvPicPr>
          <p:nvPr/>
        </p:nvPicPr>
        <p:blipFill>
          <a:blip r:embed="rId2"/>
          <a:srcRect t="14444" r="12903"/>
          <a:stretch>
            <a:fillRect/>
          </a:stretch>
        </p:blipFill>
        <p:spPr bwMode="auto">
          <a:xfrm>
            <a:off x="5029200" y="0"/>
            <a:ext cx="4114800" cy="51435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Managing Your Finances!</a:t>
            </a:r>
            <a:endParaRPr lang="en-US" sz="4000" b="1" dirty="0"/>
          </a:p>
        </p:txBody>
      </p:sp>
      <p:pic>
        <p:nvPicPr>
          <p:cNvPr id="65538" name="Picture 2" descr="Image result for personal finance"/>
          <p:cNvPicPr>
            <a:picLocks noChangeAspect="1" noChangeArrowheads="1"/>
          </p:cNvPicPr>
          <p:nvPr/>
        </p:nvPicPr>
        <p:blipFill>
          <a:blip r:embed="rId2"/>
          <a:srcRect/>
          <a:stretch>
            <a:fillRect/>
          </a:stretch>
        </p:blipFill>
        <p:spPr bwMode="auto">
          <a:xfrm>
            <a:off x="1295400" y="1123950"/>
            <a:ext cx="6474279" cy="34861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895350"/>
            <a:ext cx="8229600" cy="3394472"/>
          </a:xfrm>
        </p:spPr>
        <p:txBody>
          <a:bodyPr>
            <a:normAutofit lnSpcReduction="10000"/>
          </a:bodyPr>
          <a:lstStyle/>
          <a:p>
            <a:pPr algn="ctr">
              <a:buNone/>
            </a:pPr>
            <a:r>
              <a:rPr lang="en-GB" b="1" dirty="0" smtClean="0"/>
              <a:t>Money</a:t>
            </a:r>
            <a:r>
              <a:rPr lang="en-GB" dirty="0" smtClean="0"/>
              <a:t> </a:t>
            </a:r>
            <a:r>
              <a:rPr lang="en-GB" dirty="0" smtClean="0"/>
              <a:t>is the root of all </a:t>
            </a:r>
            <a:r>
              <a:rPr lang="en-GB" dirty="0" smtClean="0"/>
              <a:t>Evil?</a:t>
            </a:r>
          </a:p>
          <a:p>
            <a:pPr algn="ctr">
              <a:buNone/>
            </a:pPr>
            <a:endParaRPr lang="en-GB" dirty="0" smtClean="0"/>
          </a:p>
          <a:p>
            <a:pPr algn="ctr">
              <a:buNone/>
            </a:pPr>
            <a:r>
              <a:rPr lang="en-GB" dirty="0" smtClean="0"/>
              <a:t>That </a:t>
            </a:r>
            <a:r>
              <a:rPr lang="en-GB" dirty="0" smtClean="0"/>
              <a:t>only applies when it is in the wrong hands. </a:t>
            </a:r>
            <a:endParaRPr lang="en-GB" dirty="0" smtClean="0"/>
          </a:p>
          <a:p>
            <a:pPr algn="ctr">
              <a:buNone/>
            </a:pPr>
            <a:endParaRPr lang="en-GB" dirty="0" smtClean="0"/>
          </a:p>
          <a:p>
            <a:pPr algn="ctr">
              <a:buNone/>
            </a:pPr>
            <a:r>
              <a:rPr lang="en-GB" b="1" dirty="0" smtClean="0"/>
              <a:t>Be Aware </a:t>
            </a:r>
            <a:r>
              <a:rPr lang="en-GB" dirty="0" smtClean="0"/>
              <a:t>of the good practices to control your finances </a:t>
            </a:r>
            <a:r>
              <a:rPr lang="en-GB" dirty="0" smtClean="0"/>
              <a:t>&amp; actually</a:t>
            </a:r>
            <a:r>
              <a:rPr lang="en-GB" b="1" dirty="0" smtClean="0"/>
              <a:t> Practicing </a:t>
            </a:r>
            <a:r>
              <a:rPr lang="en-GB" dirty="0" smtClean="0"/>
              <a:t>them!</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E:\Products\Goal Crusher\Transcript and Powerpoint\1.jpg"/>
          <p:cNvPicPr>
            <a:picLocks noChangeAspect="1" noChangeArrowheads="1"/>
          </p:cNvPicPr>
          <p:nvPr/>
        </p:nvPicPr>
        <p:blipFill>
          <a:blip r:embed="rId2"/>
          <a:srcRect/>
          <a:stretch>
            <a:fillRect/>
          </a:stretch>
        </p:blipFill>
        <p:spPr bwMode="auto">
          <a:xfrm>
            <a:off x="1" y="0"/>
            <a:ext cx="9144000" cy="51435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sng" dirty="0" smtClean="0"/>
              <a:t>10 H</a:t>
            </a:r>
            <a:r>
              <a:rPr lang="en-GB" b="1" u="sng" dirty="0" smtClean="0"/>
              <a:t>abits </a:t>
            </a:r>
            <a:r>
              <a:rPr lang="en-GB" b="1" u="sng" dirty="0" smtClean="0"/>
              <a:t>to H</a:t>
            </a:r>
            <a:r>
              <a:rPr lang="en-GB" b="1" u="sng" dirty="0" smtClean="0"/>
              <a:t>ealthy Personal Finance</a:t>
            </a:r>
            <a:endParaRPr lang="en-US" b="1" u="sng" dirty="0"/>
          </a:p>
        </p:txBody>
      </p:sp>
      <p:sp>
        <p:nvSpPr>
          <p:cNvPr id="4" name="Title 1"/>
          <p:cNvSpPr txBox="1">
            <a:spLocks/>
          </p:cNvSpPr>
          <p:nvPr/>
        </p:nvSpPr>
        <p:spPr>
          <a:xfrm>
            <a:off x="609600" y="952500"/>
            <a:ext cx="8229600" cy="85725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800" i="0" u="none" strike="noStrike" kern="1200" cap="none" spc="0" normalizeH="0" baseline="0" noProof="0" dirty="0" smtClean="0">
                <a:ln>
                  <a:noFill/>
                </a:ln>
                <a:solidFill>
                  <a:schemeClr val="tx1"/>
                </a:solidFill>
                <a:effectLst/>
                <a:uLnTx/>
                <a:uFillTx/>
                <a:latin typeface="+mj-lt"/>
                <a:ea typeface="+mj-ea"/>
                <a:cs typeface="+mj-cs"/>
              </a:rPr>
              <a:t>1. Tracking Income &amp; Expenses</a:t>
            </a:r>
            <a:endParaRPr kumimoji="0" lang="en-US" sz="3800" i="0" u="none" strike="noStrike" kern="1200" cap="none" spc="0" normalizeH="0" baseline="0" noProof="0" dirty="0">
              <a:ln>
                <a:noFill/>
              </a:ln>
              <a:solidFill>
                <a:schemeClr val="tx1"/>
              </a:solidFill>
              <a:effectLst/>
              <a:uLnTx/>
              <a:uFillTx/>
              <a:latin typeface="+mj-lt"/>
              <a:ea typeface="+mj-ea"/>
              <a:cs typeface="+mj-cs"/>
            </a:endParaRPr>
          </a:p>
        </p:txBody>
      </p:sp>
      <p:pic>
        <p:nvPicPr>
          <p:cNvPr id="63490" name="Picture 2" descr="Image result for track money"/>
          <p:cNvPicPr>
            <a:picLocks noChangeAspect="1" noChangeArrowheads="1"/>
          </p:cNvPicPr>
          <p:nvPr/>
        </p:nvPicPr>
        <p:blipFill>
          <a:blip r:embed="rId2"/>
          <a:srcRect/>
          <a:stretch>
            <a:fillRect/>
          </a:stretch>
        </p:blipFill>
        <p:spPr bwMode="auto">
          <a:xfrm>
            <a:off x="2286000" y="1933000"/>
            <a:ext cx="5067300" cy="29247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sng" dirty="0" smtClean="0"/>
              <a:t>10 H</a:t>
            </a:r>
            <a:r>
              <a:rPr lang="en-GB" b="1" u="sng" dirty="0" smtClean="0"/>
              <a:t>abits </a:t>
            </a:r>
            <a:r>
              <a:rPr lang="en-GB" b="1" u="sng" dirty="0" smtClean="0"/>
              <a:t>to H</a:t>
            </a:r>
            <a:r>
              <a:rPr lang="en-GB" b="1" u="sng" dirty="0" smtClean="0"/>
              <a:t>ealthy Personal Finance</a:t>
            </a:r>
            <a:endParaRPr lang="en-US" b="1" u="sng" dirty="0"/>
          </a:p>
        </p:txBody>
      </p:sp>
      <p:sp>
        <p:nvSpPr>
          <p:cNvPr id="4" name="Title 1"/>
          <p:cNvSpPr txBox="1">
            <a:spLocks/>
          </p:cNvSpPr>
          <p:nvPr/>
        </p:nvSpPr>
        <p:spPr>
          <a:xfrm>
            <a:off x="609600" y="952500"/>
            <a:ext cx="8229600" cy="85725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800" i="0" u="none" strike="noStrike" kern="1200" cap="none" spc="0" normalizeH="0" baseline="0" noProof="0" dirty="0" smtClean="0">
                <a:ln>
                  <a:noFill/>
                </a:ln>
                <a:solidFill>
                  <a:schemeClr val="tx1"/>
                </a:solidFill>
                <a:effectLst/>
                <a:uLnTx/>
                <a:uFillTx/>
                <a:latin typeface="+mj-lt"/>
                <a:ea typeface="+mj-ea"/>
                <a:cs typeface="+mj-cs"/>
              </a:rPr>
              <a:t>2. Priority Allocations</a:t>
            </a:r>
            <a:endParaRPr kumimoji="0" lang="en-US" sz="3800" i="0" u="none" strike="noStrike" kern="1200" cap="none" spc="0" normalizeH="0" baseline="0" noProof="0" dirty="0">
              <a:ln>
                <a:noFill/>
              </a:ln>
              <a:solidFill>
                <a:schemeClr val="tx1"/>
              </a:solidFill>
              <a:effectLst/>
              <a:uLnTx/>
              <a:uFillTx/>
              <a:latin typeface="+mj-lt"/>
              <a:ea typeface="+mj-ea"/>
              <a:cs typeface="+mj-cs"/>
            </a:endParaRPr>
          </a:p>
        </p:txBody>
      </p:sp>
      <p:pic>
        <p:nvPicPr>
          <p:cNvPr id="62466" name="Picture 2" descr="Image result for manage money"/>
          <p:cNvPicPr>
            <a:picLocks noChangeAspect="1" noChangeArrowheads="1"/>
          </p:cNvPicPr>
          <p:nvPr/>
        </p:nvPicPr>
        <p:blipFill>
          <a:blip r:embed="rId2"/>
          <a:srcRect/>
          <a:stretch>
            <a:fillRect/>
          </a:stretch>
        </p:blipFill>
        <p:spPr bwMode="auto">
          <a:xfrm>
            <a:off x="2362200" y="1808179"/>
            <a:ext cx="4800600" cy="30495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sng" dirty="0" smtClean="0"/>
              <a:t>10 H</a:t>
            </a:r>
            <a:r>
              <a:rPr lang="en-GB" b="1" u="sng" dirty="0" smtClean="0"/>
              <a:t>abits </a:t>
            </a:r>
            <a:r>
              <a:rPr lang="en-GB" b="1" u="sng" dirty="0" smtClean="0"/>
              <a:t>to H</a:t>
            </a:r>
            <a:r>
              <a:rPr lang="en-GB" b="1" u="sng" dirty="0" smtClean="0"/>
              <a:t>ealthy Personal Finance</a:t>
            </a:r>
            <a:endParaRPr lang="en-US" b="1" u="sng" dirty="0"/>
          </a:p>
        </p:txBody>
      </p:sp>
      <p:sp>
        <p:nvSpPr>
          <p:cNvPr id="4" name="Title 1"/>
          <p:cNvSpPr txBox="1">
            <a:spLocks/>
          </p:cNvSpPr>
          <p:nvPr/>
        </p:nvSpPr>
        <p:spPr>
          <a:xfrm>
            <a:off x="685800" y="1352550"/>
            <a:ext cx="8229600" cy="85725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700" i="0" u="none" strike="noStrike" kern="1200" cap="none" spc="0" normalizeH="0" baseline="0" noProof="0" dirty="0" smtClean="0">
                <a:ln>
                  <a:noFill/>
                </a:ln>
                <a:solidFill>
                  <a:schemeClr val="tx1"/>
                </a:solidFill>
                <a:effectLst/>
                <a:uLnTx/>
                <a:uFillTx/>
                <a:latin typeface="+mj-lt"/>
                <a:ea typeface="+mj-ea"/>
                <a:cs typeface="+mj-cs"/>
              </a:rPr>
              <a:t>3. Emergency Funds</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GB" sz="3700" dirty="0" smtClean="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700" i="0" u="none" strike="noStrike" kern="1200" cap="none" spc="0" normalizeH="0" baseline="0" noProof="0" dirty="0">
              <a:ln>
                <a:noFill/>
              </a:ln>
              <a:solidFill>
                <a:schemeClr val="tx1"/>
              </a:solidFill>
              <a:effectLst/>
              <a:uLnTx/>
              <a:uFillTx/>
              <a:latin typeface="+mj-lt"/>
              <a:ea typeface="+mj-ea"/>
              <a:cs typeface="+mj-cs"/>
            </a:endParaRPr>
          </a:p>
        </p:txBody>
      </p:sp>
      <p:pic>
        <p:nvPicPr>
          <p:cNvPr id="5" name="Picture 4" descr="C:\Documents and Settings\user\My Documents\Downloads\Rui's Writing Job\emergencyfund.jpg"/>
          <p:cNvPicPr/>
          <p:nvPr/>
        </p:nvPicPr>
        <p:blipFill>
          <a:blip r:embed="rId2"/>
          <a:srcRect r="1179" b="2441"/>
          <a:stretch>
            <a:fillRect/>
          </a:stretch>
        </p:blipFill>
        <p:spPr bwMode="auto">
          <a:xfrm>
            <a:off x="2286000" y="1809750"/>
            <a:ext cx="5029200" cy="2971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sng" dirty="0" smtClean="0"/>
              <a:t>10 H</a:t>
            </a:r>
            <a:r>
              <a:rPr lang="en-GB" b="1" u="sng" dirty="0" smtClean="0"/>
              <a:t>abits </a:t>
            </a:r>
            <a:r>
              <a:rPr lang="en-GB" b="1" u="sng" dirty="0" smtClean="0"/>
              <a:t>to H</a:t>
            </a:r>
            <a:r>
              <a:rPr lang="en-GB" b="1" u="sng" dirty="0" smtClean="0"/>
              <a:t>ealthy Personal Finance</a:t>
            </a:r>
            <a:endParaRPr lang="en-US" b="1" u="sng" dirty="0"/>
          </a:p>
        </p:txBody>
      </p:sp>
      <p:sp>
        <p:nvSpPr>
          <p:cNvPr id="4" name="Title 1"/>
          <p:cNvSpPr txBox="1">
            <a:spLocks/>
          </p:cNvSpPr>
          <p:nvPr/>
        </p:nvSpPr>
        <p:spPr>
          <a:xfrm>
            <a:off x="609600" y="647700"/>
            <a:ext cx="8229600" cy="1466850"/>
          </a:xfrm>
          <a:prstGeom prst="rect">
            <a:avLst/>
          </a:prstGeom>
        </p:spPr>
        <p:txBody>
          <a:bodyPr vert="horz" lIns="91440" tIns="45720" rIns="91440" bIns="45720" rtlCol="0" anchor="ctr">
            <a:normAutofit fontScale="97500"/>
          </a:bodyPr>
          <a:lstStyle/>
          <a:p>
            <a:pPr lvl="0" algn="ctr">
              <a:spcBef>
                <a:spcPct val="0"/>
              </a:spcBef>
            </a:pPr>
            <a:r>
              <a:rPr lang="en-GB" sz="3000" dirty="0" smtClean="0"/>
              <a:t>4. Staying Away from High-Interest Credit or Totally Away from Debts</a:t>
            </a:r>
            <a:endParaRPr kumimoji="0" lang="en-US" sz="3000" i="0" u="none" strike="noStrike" kern="1200" cap="none" spc="0" normalizeH="0" baseline="0" noProof="0" dirty="0">
              <a:ln>
                <a:noFill/>
              </a:ln>
              <a:solidFill>
                <a:schemeClr val="tx1"/>
              </a:solidFill>
              <a:effectLst/>
              <a:uLnTx/>
              <a:uFillTx/>
              <a:latin typeface="+mj-lt"/>
              <a:ea typeface="+mj-ea"/>
              <a:cs typeface="+mj-cs"/>
            </a:endParaRPr>
          </a:p>
        </p:txBody>
      </p:sp>
      <p:sp>
        <p:nvSpPr>
          <p:cNvPr id="60418" name="AutoShape 2" descr="Image result for stay away from deb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0420" name="AutoShape 4" descr="Image result for stay away from deb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0421" name="Picture 5" descr="C:\Users\Samsung\Documents\a\aurelius\Goal Setting\download (3).jpg"/>
          <p:cNvPicPr>
            <a:picLocks noChangeAspect="1" noChangeArrowheads="1"/>
          </p:cNvPicPr>
          <p:nvPr/>
        </p:nvPicPr>
        <p:blipFill>
          <a:blip r:embed="rId2"/>
          <a:srcRect/>
          <a:stretch>
            <a:fillRect/>
          </a:stretch>
        </p:blipFill>
        <p:spPr bwMode="auto">
          <a:xfrm>
            <a:off x="2362200" y="1962150"/>
            <a:ext cx="5033208" cy="29122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sng" dirty="0" smtClean="0"/>
              <a:t>10 H</a:t>
            </a:r>
            <a:r>
              <a:rPr lang="en-GB" b="1" u="sng" dirty="0" smtClean="0"/>
              <a:t>abits </a:t>
            </a:r>
            <a:r>
              <a:rPr lang="en-GB" b="1" u="sng" dirty="0" smtClean="0"/>
              <a:t>to H</a:t>
            </a:r>
            <a:r>
              <a:rPr lang="en-GB" b="1" u="sng" dirty="0" smtClean="0"/>
              <a:t>ealthy Personal Finance</a:t>
            </a:r>
            <a:endParaRPr lang="en-US" b="1" u="sng" dirty="0"/>
          </a:p>
        </p:txBody>
      </p:sp>
      <p:sp>
        <p:nvSpPr>
          <p:cNvPr id="4" name="Title 1"/>
          <p:cNvSpPr txBox="1">
            <a:spLocks/>
          </p:cNvSpPr>
          <p:nvPr/>
        </p:nvSpPr>
        <p:spPr>
          <a:xfrm>
            <a:off x="609600" y="742950"/>
            <a:ext cx="8229600" cy="1009650"/>
          </a:xfrm>
          <a:prstGeom prst="rect">
            <a:avLst/>
          </a:prstGeom>
        </p:spPr>
        <p:txBody>
          <a:bodyPr vert="horz" lIns="91440" tIns="45720" rIns="91440" bIns="45720" rtlCol="0" anchor="ctr">
            <a:normAutofit fontScale="97500"/>
          </a:bodyPr>
          <a:lstStyle/>
          <a:p>
            <a:pPr algn="ctr"/>
            <a:r>
              <a:rPr lang="en-GB" sz="3800" dirty="0" smtClean="0"/>
              <a:t>5. Creating a Shopping </a:t>
            </a:r>
            <a:r>
              <a:rPr lang="en-GB" sz="3800" dirty="0" smtClean="0"/>
              <a:t>List</a:t>
            </a:r>
            <a:endParaRPr lang="en-US" sz="3800" dirty="0"/>
          </a:p>
        </p:txBody>
      </p:sp>
      <p:pic>
        <p:nvPicPr>
          <p:cNvPr id="59394" name="Picture 2" descr="Related image"/>
          <p:cNvPicPr>
            <a:picLocks noChangeAspect="1" noChangeArrowheads="1"/>
          </p:cNvPicPr>
          <p:nvPr/>
        </p:nvPicPr>
        <p:blipFill>
          <a:blip r:embed="rId2"/>
          <a:srcRect/>
          <a:stretch>
            <a:fillRect/>
          </a:stretch>
        </p:blipFill>
        <p:spPr bwMode="auto">
          <a:xfrm>
            <a:off x="2286000" y="1657350"/>
            <a:ext cx="4953000" cy="32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sng" dirty="0" smtClean="0"/>
              <a:t>10 H</a:t>
            </a:r>
            <a:r>
              <a:rPr lang="en-GB" b="1" u="sng" dirty="0" smtClean="0"/>
              <a:t>abits </a:t>
            </a:r>
            <a:r>
              <a:rPr lang="en-GB" b="1" u="sng" dirty="0" smtClean="0"/>
              <a:t>to H</a:t>
            </a:r>
            <a:r>
              <a:rPr lang="en-GB" b="1" u="sng" dirty="0" smtClean="0"/>
              <a:t>ealthy Personal Finance</a:t>
            </a:r>
            <a:endParaRPr lang="en-US" b="1" u="sng" dirty="0"/>
          </a:p>
        </p:txBody>
      </p:sp>
      <p:sp>
        <p:nvSpPr>
          <p:cNvPr id="4" name="Title 1"/>
          <p:cNvSpPr txBox="1">
            <a:spLocks/>
          </p:cNvSpPr>
          <p:nvPr/>
        </p:nvSpPr>
        <p:spPr>
          <a:xfrm>
            <a:off x="609600" y="742950"/>
            <a:ext cx="8229600" cy="1009650"/>
          </a:xfrm>
          <a:prstGeom prst="rect">
            <a:avLst/>
          </a:prstGeom>
        </p:spPr>
        <p:txBody>
          <a:bodyPr vert="horz" lIns="91440" tIns="45720" rIns="91440" bIns="45720" rtlCol="0" anchor="ctr">
            <a:normAutofit fontScale="97500"/>
          </a:bodyPr>
          <a:lstStyle/>
          <a:p>
            <a:pPr algn="ctr"/>
            <a:r>
              <a:rPr lang="en-GB" sz="3700" dirty="0" smtClean="0"/>
              <a:t>6. Purchasing Value</a:t>
            </a:r>
            <a:endParaRPr lang="en-US" sz="3700" dirty="0"/>
          </a:p>
        </p:txBody>
      </p:sp>
      <p:sp>
        <p:nvSpPr>
          <p:cNvPr id="58370" name="AutoShape 2" descr="Image result for purchasing pow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8372" name="Picture 4" descr="Image result for purchasing power"/>
          <p:cNvPicPr>
            <a:picLocks noChangeAspect="1" noChangeArrowheads="1"/>
          </p:cNvPicPr>
          <p:nvPr/>
        </p:nvPicPr>
        <p:blipFill>
          <a:blip r:embed="rId2"/>
          <a:srcRect t="5000" b="2500"/>
          <a:stretch>
            <a:fillRect/>
          </a:stretch>
        </p:blipFill>
        <p:spPr bwMode="auto">
          <a:xfrm>
            <a:off x="2057400" y="1657350"/>
            <a:ext cx="5257800" cy="32423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sng" dirty="0" smtClean="0"/>
              <a:t>10 H</a:t>
            </a:r>
            <a:r>
              <a:rPr lang="en-GB" b="1" u="sng" dirty="0" smtClean="0"/>
              <a:t>abits </a:t>
            </a:r>
            <a:r>
              <a:rPr lang="en-GB" b="1" u="sng" dirty="0" smtClean="0"/>
              <a:t>to H</a:t>
            </a:r>
            <a:r>
              <a:rPr lang="en-GB" b="1" u="sng" dirty="0" smtClean="0"/>
              <a:t>ealthy Personal Finance</a:t>
            </a:r>
            <a:endParaRPr lang="en-US" b="1" u="sng" dirty="0"/>
          </a:p>
        </p:txBody>
      </p:sp>
      <p:sp>
        <p:nvSpPr>
          <p:cNvPr id="4" name="Title 1"/>
          <p:cNvSpPr txBox="1">
            <a:spLocks/>
          </p:cNvSpPr>
          <p:nvPr/>
        </p:nvSpPr>
        <p:spPr>
          <a:xfrm>
            <a:off x="533400" y="819150"/>
            <a:ext cx="8229600" cy="1009650"/>
          </a:xfrm>
          <a:prstGeom prst="rect">
            <a:avLst/>
          </a:prstGeom>
        </p:spPr>
        <p:txBody>
          <a:bodyPr vert="horz" lIns="91440" tIns="45720" rIns="91440" bIns="45720" rtlCol="0" anchor="ctr">
            <a:normAutofit fontScale="97500"/>
          </a:bodyPr>
          <a:lstStyle/>
          <a:p>
            <a:pPr algn="ctr"/>
            <a:r>
              <a:rPr lang="en-GB" sz="3800" dirty="0" smtClean="0"/>
              <a:t>7. Investment</a:t>
            </a:r>
            <a:endParaRPr lang="en-US" sz="3800" dirty="0"/>
          </a:p>
        </p:txBody>
      </p:sp>
      <p:pic>
        <p:nvPicPr>
          <p:cNvPr id="57346" name="Picture 2" descr="Image result for investment"/>
          <p:cNvPicPr>
            <a:picLocks noChangeAspect="1" noChangeArrowheads="1"/>
          </p:cNvPicPr>
          <p:nvPr/>
        </p:nvPicPr>
        <p:blipFill>
          <a:blip r:embed="rId2"/>
          <a:srcRect/>
          <a:stretch>
            <a:fillRect/>
          </a:stretch>
        </p:blipFill>
        <p:spPr bwMode="auto">
          <a:xfrm>
            <a:off x="1981200" y="1657350"/>
            <a:ext cx="5334000" cy="31718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sng" dirty="0" smtClean="0"/>
              <a:t>10 H</a:t>
            </a:r>
            <a:r>
              <a:rPr lang="en-GB" b="1" u="sng" dirty="0" smtClean="0"/>
              <a:t>abits </a:t>
            </a:r>
            <a:r>
              <a:rPr lang="en-GB" b="1" u="sng" dirty="0" smtClean="0"/>
              <a:t>to H</a:t>
            </a:r>
            <a:r>
              <a:rPr lang="en-GB" b="1" u="sng" dirty="0" smtClean="0"/>
              <a:t>ealthy Personal Finance</a:t>
            </a:r>
            <a:endParaRPr lang="en-US" b="1" u="sng" dirty="0"/>
          </a:p>
        </p:txBody>
      </p:sp>
      <p:sp>
        <p:nvSpPr>
          <p:cNvPr id="4" name="Title 1"/>
          <p:cNvSpPr txBox="1">
            <a:spLocks/>
          </p:cNvSpPr>
          <p:nvPr/>
        </p:nvSpPr>
        <p:spPr>
          <a:xfrm>
            <a:off x="609600" y="742950"/>
            <a:ext cx="8229600" cy="1009650"/>
          </a:xfrm>
          <a:prstGeom prst="rect">
            <a:avLst/>
          </a:prstGeom>
        </p:spPr>
        <p:txBody>
          <a:bodyPr vert="horz" lIns="91440" tIns="45720" rIns="91440" bIns="45720" rtlCol="0" anchor="ctr">
            <a:normAutofit fontScale="97500"/>
          </a:bodyPr>
          <a:lstStyle/>
          <a:p>
            <a:pPr algn="ctr"/>
            <a:r>
              <a:rPr lang="en-GB" sz="3800" dirty="0" smtClean="0"/>
              <a:t>8. Retirement Funds</a:t>
            </a:r>
            <a:endParaRPr lang="en-US" sz="3800" dirty="0"/>
          </a:p>
        </p:txBody>
      </p:sp>
      <p:pic>
        <p:nvPicPr>
          <p:cNvPr id="56322" name="Picture 2" descr="Image result for retirement fund"/>
          <p:cNvPicPr>
            <a:picLocks noChangeAspect="1" noChangeArrowheads="1"/>
          </p:cNvPicPr>
          <p:nvPr/>
        </p:nvPicPr>
        <p:blipFill>
          <a:blip r:embed="rId2"/>
          <a:srcRect/>
          <a:stretch>
            <a:fillRect/>
          </a:stretch>
        </p:blipFill>
        <p:spPr bwMode="auto">
          <a:xfrm>
            <a:off x="2133600" y="1657350"/>
            <a:ext cx="5105400" cy="32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sng" dirty="0" smtClean="0"/>
              <a:t>10 H</a:t>
            </a:r>
            <a:r>
              <a:rPr lang="en-GB" b="1" u="sng" dirty="0" smtClean="0"/>
              <a:t>abits </a:t>
            </a:r>
            <a:r>
              <a:rPr lang="en-GB" b="1" u="sng" dirty="0" smtClean="0"/>
              <a:t>to H</a:t>
            </a:r>
            <a:r>
              <a:rPr lang="en-GB" b="1" u="sng" dirty="0" smtClean="0"/>
              <a:t>ealthy Personal Finance</a:t>
            </a:r>
            <a:endParaRPr lang="en-US" b="1" u="sng" dirty="0"/>
          </a:p>
        </p:txBody>
      </p:sp>
      <p:sp>
        <p:nvSpPr>
          <p:cNvPr id="4" name="Title 1"/>
          <p:cNvSpPr txBox="1">
            <a:spLocks/>
          </p:cNvSpPr>
          <p:nvPr/>
        </p:nvSpPr>
        <p:spPr>
          <a:xfrm>
            <a:off x="457200" y="666750"/>
            <a:ext cx="8229600" cy="1009650"/>
          </a:xfrm>
          <a:prstGeom prst="rect">
            <a:avLst/>
          </a:prstGeom>
        </p:spPr>
        <p:txBody>
          <a:bodyPr vert="horz" lIns="91440" tIns="45720" rIns="91440" bIns="45720" rtlCol="0" anchor="ctr">
            <a:normAutofit fontScale="97500"/>
          </a:bodyPr>
          <a:lstStyle/>
          <a:p>
            <a:pPr algn="ctr"/>
            <a:r>
              <a:rPr lang="en-GB" sz="3800" dirty="0" smtClean="0"/>
              <a:t>9</a:t>
            </a:r>
            <a:r>
              <a:rPr lang="en-GB" sz="3800" dirty="0" smtClean="0"/>
              <a:t>. Consistent Raise</a:t>
            </a:r>
            <a:endParaRPr lang="en-US" sz="3800" dirty="0"/>
          </a:p>
        </p:txBody>
      </p:sp>
      <p:pic>
        <p:nvPicPr>
          <p:cNvPr id="55298" name="Picture 2" descr="Image result for money"/>
          <p:cNvPicPr>
            <a:picLocks noChangeAspect="1" noChangeArrowheads="1"/>
          </p:cNvPicPr>
          <p:nvPr/>
        </p:nvPicPr>
        <p:blipFill>
          <a:blip r:embed="rId2"/>
          <a:srcRect/>
          <a:stretch>
            <a:fillRect/>
          </a:stretch>
        </p:blipFill>
        <p:spPr bwMode="auto">
          <a:xfrm>
            <a:off x="2286000" y="1657350"/>
            <a:ext cx="4964654" cy="31956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u="sng" dirty="0" smtClean="0"/>
              <a:t>10 H</a:t>
            </a:r>
            <a:r>
              <a:rPr lang="en-GB" b="1" u="sng" dirty="0" smtClean="0"/>
              <a:t>abits </a:t>
            </a:r>
            <a:r>
              <a:rPr lang="en-GB" b="1" u="sng" dirty="0" smtClean="0"/>
              <a:t>to H</a:t>
            </a:r>
            <a:r>
              <a:rPr lang="en-GB" b="1" u="sng" dirty="0" smtClean="0"/>
              <a:t>ealthy Personal Finance</a:t>
            </a:r>
            <a:endParaRPr lang="en-US" b="1" u="sng" dirty="0"/>
          </a:p>
        </p:txBody>
      </p:sp>
      <p:sp>
        <p:nvSpPr>
          <p:cNvPr id="4" name="Title 1"/>
          <p:cNvSpPr txBox="1">
            <a:spLocks/>
          </p:cNvSpPr>
          <p:nvPr/>
        </p:nvSpPr>
        <p:spPr>
          <a:xfrm>
            <a:off x="381000" y="742950"/>
            <a:ext cx="8763000" cy="1238250"/>
          </a:xfrm>
          <a:prstGeom prst="rect">
            <a:avLst/>
          </a:prstGeom>
        </p:spPr>
        <p:txBody>
          <a:bodyPr vert="horz" lIns="91440" tIns="45720" rIns="91440" bIns="45720" rtlCol="0" anchor="ctr">
            <a:normAutofit fontScale="97500"/>
          </a:bodyPr>
          <a:lstStyle/>
          <a:p>
            <a:pPr algn="ctr"/>
            <a:r>
              <a:rPr lang="en-GB" sz="3000" dirty="0" smtClean="0"/>
              <a:t>10. Analysing Financial Condition and Improvising the Budget</a:t>
            </a:r>
            <a:endParaRPr lang="en-US" sz="3000" dirty="0"/>
          </a:p>
        </p:txBody>
      </p:sp>
      <p:pic>
        <p:nvPicPr>
          <p:cNvPr id="5" name="Picture 4" descr="C:\Documents and Settings\user\My Documents\Downloads\Rui's Writing Job\budget - iStock_000041295790_Large.jpg"/>
          <p:cNvPicPr/>
          <p:nvPr/>
        </p:nvPicPr>
        <p:blipFill>
          <a:blip r:embed="rId2"/>
          <a:srcRect/>
          <a:stretch>
            <a:fillRect/>
          </a:stretch>
        </p:blipFill>
        <p:spPr bwMode="auto">
          <a:xfrm>
            <a:off x="2209800" y="1962150"/>
            <a:ext cx="5181600" cy="29131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47750"/>
            <a:ext cx="4114800" cy="3242073"/>
          </a:xfrm>
        </p:spPr>
        <p:txBody>
          <a:bodyPr>
            <a:noAutofit/>
          </a:bodyPr>
          <a:lstStyle/>
          <a:p>
            <a:pPr algn="ctr">
              <a:buNone/>
            </a:pPr>
            <a:r>
              <a:rPr lang="en-GB" sz="2900" dirty="0" smtClean="0"/>
              <a:t>We </a:t>
            </a:r>
            <a:r>
              <a:rPr lang="en-GB" sz="2900" dirty="0" smtClean="0"/>
              <a:t>have to </a:t>
            </a:r>
            <a:r>
              <a:rPr lang="en-GB" sz="2900" b="1" dirty="0" smtClean="0">
                <a:solidFill>
                  <a:srgbClr val="FFC000"/>
                </a:solidFill>
              </a:rPr>
              <a:t>Balance Our Life </a:t>
            </a:r>
            <a:r>
              <a:rPr lang="en-GB" sz="2900" dirty="0" smtClean="0"/>
              <a:t>of achieving goals and the other important aspects in our life such as our </a:t>
            </a:r>
            <a:r>
              <a:rPr lang="en-GB" sz="2900" b="1" dirty="0" smtClean="0"/>
              <a:t>Health</a:t>
            </a:r>
            <a:r>
              <a:rPr lang="en-GB" sz="2900" dirty="0" smtClean="0"/>
              <a:t>, </a:t>
            </a:r>
            <a:r>
              <a:rPr lang="en-GB" sz="2900" b="1" dirty="0" smtClean="0"/>
              <a:t>Family</a:t>
            </a:r>
            <a:r>
              <a:rPr lang="en-GB" sz="2900" dirty="0" smtClean="0"/>
              <a:t>, </a:t>
            </a:r>
            <a:r>
              <a:rPr lang="en-GB" sz="2900" b="1" dirty="0" smtClean="0"/>
              <a:t>Friends </a:t>
            </a:r>
            <a:r>
              <a:rPr lang="en-GB" sz="2900" dirty="0" smtClean="0"/>
              <a:t>and </a:t>
            </a:r>
            <a:r>
              <a:rPr lang="en-GB" sz="2900" b="1" dirty="0" smtClean="0"/>
              <a:t>L</a:t>
            </a:r>
            <a:r>
              <a:rPr lang="en-GB" sz="2900" b="1" dirty="0" smtClean="0"/>
              <a:t>eisure </a:t>
            </a:r>
            <a:endParaRPr lang="en-US" sz="2900" b="1" dirty="0"/>
          </a:p>
        </p:txBody>
      </p:sp>
      <p:pic>
        <p:nvPicPr>
          <p:cNvPr id="32774" name="Picture 6" descr="Image result for BALANCE LIFE"/>
          <p:cNvPicPr>
            <a:picLocks noChangeAspect="1" noChangeArrowheads="1"/>
          </p:cNvPicPr>
          <p:nvPr/>
        </p:nvPicPr>
        <p:blipFill>
          <a:blip r:embed="rId2"/>
          <a:srcRect t="4074" r="14400" b="12963"/>
          <a:stretch>
            <a:fillRect/>
          </a:stretch>
        </p:blipFill>
        <p:spPr bwMode="auto">
          <a:xfrm>
            <a:off x="4648200" y="0"/>
            <a:ext cx="4495800" cy="51435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normAutofit/>
          </a:bodyPr>
          <a:lstStyle/>
          <a:p>
            <a:r>
              <a:rPr lang="en-GB" b="1" dirty="0" smtClean="0"/>
              <a:t>Chasing Your Passion</a:t>
            </a:r>
            <a:endParaRPr lang="en-US" b="1" dirty="0"/>
          </a:p>
        </p:txBody>
      </p:sp>
      <p:sp>
        <p:nvSpPr>
          <p:cNvPr id="6" name="TextBox 5"/>
          <p:cNvSpPr txBox="1"/>
          <p:nvPr/>
        </p:nvSpPr>
        <p:spPr>
          <a:xfrm>
            <a:off x="914400" y="1657350"/>
            <a:ext cx="7162800" cy="2523768"/>
          </a:xfrm>
          <a:prstGeom prst="rect">
            <a:avLst/>
          </a:prstGeom>
          <a:noFill/>
        </p:spPr>
        <p:txBody>
          <a:bodyPr wrap="square" rtlCol="0">
            <a:spAutoFit/>
          </a:bodyPr>
          <a:lstStyle/>
          <a:p>
            <a:pPr algn="ctr"/>
            <a:r>
              <a:rPr lang="en-GB" sz="2800" dirty="0" smtClean="0"/>
              <a:t>M</a:t>
            </a:r>
            <a:r>
              <a:rPr lang="en-GB" sz="2800" dirty="0" smtClean="0"/>
              <a:t>ore </a:t>
            </a:r>
            <a:r>
              <a:rPr lang="en-GB" sz="2800" dirty="0" smtClean="0"/>
              <a:t>often than not, we would have forgotten the passion we once had when we were young and often contemplate that if it is already too late for us to chase after some of our dreams which were not </a:t>
            </a:r>
            <a:r>
              <a:rPr lang="en-GB" sz="2800" dirty="0" smtClean="0"/>
              <a:t>realistic...</a:t>
            </a:r>
            <a:endParaRPr lang="en-US" sz="2800"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u="sng" dirty="0" smtClean="0"/>
              <a:t>It Is Better LATE Than NEVER!</a:t>
            </a:r>
            <a:endParaRPr lang="en-US" sz="4000" b="1" u="sng" dirty="0"/>
          </a:p>
        </p:txBody>
      </p:sp>
      <p:sp>
        <p:nvSpPr>
          <p:cNvPr id="3" name="Content Placeholder 2"/>
          <p:cNvSpPr>
            <a:spLocks noGrp="1"/>
          </p:cNvSpPr>
          <p:nvPr>
            <p:ph idx="1"/>
          </p:nvPr>
        </p:nvSpPr>
        <p:spPr>
          <a:xfrm>
            <a:off x="457200" y="1428750"/>
            <a:ext cx="8229600" cy="3581399"/>
          </a:xfrm>
        </p:spPr>
        <p:txBody>
          <a:bodyPr>
            <a:normAutofit/>
          </a:bodyPr>
          <a:lstStyle/>
          <a:p>
            <a:r>
              <a:rPr lang="en-GB" sz="2400" dirty="0" smtClean="0"/>
              <a:t>We should take every opportunity to fulfil our dreams while our physical health and fitness conditions still allow </a:t>
            </a:r>
            <a:r>
              <a:rPr lang="en-GB" sz="2400" dirty="0" smtClean="0"/>
              <a:t>us</a:t>
            </a:r>
          </a:p>
          <a:p>
            <a:endParaRPr lang="en-GB" sz="2400" dirty="0" smtClean="0"/>
          </a:p>
          <a:p>
            <a:r>
              <a:rPr lang="en-GB" sz="2400" dirty="0" smtClean="0"/>
              <a:t>Often, this type of passion can be very different from the goals we set to achieve because it might not be related to our daily life or the people around </a:t>
            </a:r>
            <a:r>
              <a:rPr lang="en-GB" sz="2400" dirty="0" smtClean="0"/>
              <a:t>us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895350"/>
            <a:ext cx="8229600" cy="4114800"/>
          </a:xfrm>
        </p:spPr>
        <p:txBody>
          <a:bodyPr>
            <a:normAutofit/>
          </a:bodyPr>
          <a:lstStyle/>
          <a:p>
            <a:r>
              <a:rPr lang="en-GB" sz="2500" dirty="0" smtClean="0"/>
              <a:t>Most of </a:t>
            </a:r>
            <a:r>
              <a:rPr lang="en-GB" sz="2500" dirty="0" smtClean="0"/>
              <a:t>us would love to travel and explore the world but </a:t>
            </a:r>
            <a:r>
              <a:rPr lang="en-GB" sz="2500" b="1" u="sng" dirty="0" smtClean="0">
                <a:solidFill>
                  <a:srgbClr val="FF0000"/>
                </a:solidFill>
              </a:rPr>
              <a:t>lack the time and/or the money</a:t>
            </a:r>
            <a:r>
              <a:rPr lang="en-GB" sz="2500" b="1" dirty="0" smtClean="0">
                <a:solidFill>
                  <a:srgbClr val="FF0000"/>
                </a:solidFill>
              </a:rPr>
              <a:t> </a:t>
            </a:r>
            <a:r>
              <a:rPr lang="en-GB" sz="2500" dirty="0" smtClean="0"/>
              <a:t>to do so</a:t>
            </a:r>
            <a:r>
              <a:rPr lang="en-GB" sz="2500" dirty="0" smtClean="0"/>
              <a:t>.</a:t>
            </a:r>
          </a:p>
          <a:p>
            <a:endParaRPr lang="en-GB" sz="2500" dirty="0" smtClean="0"/>
          </a:p>
          <a:p>
            <a:r>
              <a:rPr lang="en-GB" sz="2500" b="1" dirty="0" smtClean="0"/>
              <a:t>After </a:t>
            </a:r>
            <a:r>
              <a:rPr lang="en-GB" sz="2500" b="1" dirty="0" smtClean="0"/>
              <a:t>spending most of our life</a:t>
            </a:r>
            <a:r>
              <a:rPr lang="en-GB" sz="2500" dirty="0" smtClean="0"/>
              <a:t> trying to create a better future for our family and ensuring the best education for our children, we would not have the sufficient energy levels for certain activities like </a:t>
            </a:r>
            <a:r>
              <a:rPr lang="en-GB" sz="2500" b="1" i="1" dirty="0" smtClean="0"/>
              <a:t>extreme sports </a:t>
            </a:r>
            <a:r>
              <a:rPr lang="en-GB" sz="2500" dirty="0" smtClean="0"/>
              <a:t>or </a:t>
            </a:r>
            <a:r>
              <a:rPr lang="en-GB" sz="2500" b="1" i="1" dirty="0" smtClean="0"/>
              <a:t>contact </a:t>
            </a:r>
            <a:r>
              <a:rPr lang="en-GB" sz="2500" b="1" i="1" dirty="0" smtClean="0"/>
              <a:t>sport</a:t>
            </a:r>
            <a:endParaRPr lang="en-US" sz="2500" dirty="0" smtClean="0"/>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150"/>
            <a:ext cx="8229600" cy="1298972"/>
          </a:xfrm>
        </p:spPr>
        <p:txBody>
          <a:bodyPr>
            <a:normAutofit/>
          </a:bodyPr>
          <a:lstStyle/>
          <a:p>
            <a:r>
              <a:rPr lang="en-US" sz="3700" dirty="0" smtClean="0"/>
              <a:t>In Order </a:t>
            </a:r>
            <a:r>
              <a:rPr lang="en-US" sz="3700" b="1" u="sng" dirty="0" smtClean="0"/>
              <a:t>NOT</a:t>
            </a:r>
            <a:r>
              <a:rPr lang="en-US" sz="3700" dirty="0" smtClean="0"/>
              <a:t> To Miss Out </a:t>
            </a:r>
            <a:br>
              <a:rPr lang="en-US" sz="3700" dirty="0" smtClean="0"/>
            </a:br>
            <a:r>
              <a:rPr lang="en-US" sz="3700" dirty="0" smtClean="0"/>
              <a:t>On Our Passion…</a:t>
            </a:r>
            <a:endParaRPr lang="en-US" sz="3700" dirty="0"/>
          </a:p>
        </p:txBody>
      </p:sp>
      <p:sp>
        <p:nvSpPr>
          <p:cNvPr id="3" name="Content Placeholder 2"/>
          <p:cNvSpPr>
            <a:spLocks noGrp="1"/>
          </p:cNvSpPr>
          <p:nvPr>
            <p:ph idx="1"/>
          </p:nvPr>
        </p:nvSpPr>
        <p:spPr>
          <a:xfrm>
            <a:off x="457200" y="2038350"/>
            <a:ext cx="8229600" cy="3105150"/>
          </a:xfrm>
        </p:spPr>
        <p:txBody>
          <a:bodyPr/>
          <a:lstStyle/>
          <a:p>
            <a:pPr algn="ctr">
              <a:buNone/>
            </a:pPr>
            <a:r>
              <a:rPr lang="en-GB" sz="3000" dirty="0" smtClean="0"/>
              <a:t>We have </a:t>
            </a:r>
            <a:r>
              <a:rPr lang="en-GB" sz="3000" dirty="0" smtClean="0"/>
              <a:t>maintain these particular activities as our </a:t>
            </a:r>
            <a:r>
              <a:rPr lang="en-GB" sz="3000" b="1" dirty="0" smtClean="0">
                <a:solidFill>
                  <a:srgbClr val="FFC000"/>
                </a:solidFill>
              </a:rPr>
              <a:t>Leisure </a:t>
            </a:r>
            <a:r>
              <a:rPr lang="en-GB" sz="3000" dirty="0" smtClean="0"/>
              <a:t>when we are young and therefore, we must </a:t>
            </a:r>
            <a:r>
              <a:rPr lang="en-GB" sz="3000" b="1" i="1" dirty="0" smtClean="0"/>
              <a:t>Manage </a:t>
            </a:r>
            <a:r>
              <a:rPr lang="en-GB" sz="3000" b="1" i="1" dirty="0" smtClean="0"/>
              <a:t>our </a:t>
            </a:r>
            <a:r>
              <a:rPr lang="en-GB" sz="3000" b="1" i="1" dirty="0" smtClean="0"/>
              <a:t>Passion </a:t>
            </a:r>
            <a:r>
              <a:rPr lang="en-GB" sz="3000" dirty="0" smtClean="0"/>
              <a:t>so as not to affect the balance of other life </a:t>
            </a:r>
            <a:r>
              <a:rPr lang="en-GB" sz="3000" dirty="0" smtClean="0"/>
              <a:t>aspects</a:t>
            </a:r>
            <a:endParaRPr lang="en-US" sz="3000"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Image result for donation"/>
          <p:cNvPicPr>
            <a:picLocks noChangeAspect="1" noChangeArrowheads="1"/>
          </p:cNvPicPr>
          <p:nvPr/>
        </p:nvPicPr>
        <p:blipFill>
          <a:blip r:embed="rId2"/>
          <a:srcRect/>
          <a:stretch>
            <a:fillRect/>
          </a:stretch>
        </p:blipFill>
        <p:spPr bwMode="auto">
          <a:xfrm>
            <a:off x="6781800" y="3105150"/>
            <a:ext cx="2362200" cy="2038350"/>
          </a:xfrm>
          <a:prstGeom prst="rect">
            <a:avLst/>
          </a:prstGeom>
          <a:noFill/>
        </p:spPr>
      </p:pic>
      <p:sp>
        <p:nvSpPr>
          <p:cNvPr id="2" name="Title 1"/>
          <p:cNvSpPr>
            <a:spLocks noGrp="1"/>
          </p:cNvSpPr>
          <p:nvPr>
            <p:ph type="title"/>
          </p:nvPr>
        </p:nvSpPr>
        <p:spPr/>
        <p:txBody>
          <a:bodyPr>
            <a:normAutofit/>
          </a:bodyPr>
          <a:lstStyle/>
          <a:p>
            <a:r>
              <a:rPr lang="en-US" sz="4000" b="1" dirty="0" smtClean="0"/>
              <a:t>Making Contributions</a:t>
            </a:r>
            <a:endParaRPr lang="en-US" sz="4000" b="1" dirty="0"/>
          </a:p>
        </p:txBody>
      </p:sp>
      <p:sp>
        <p:nvSpPr>
          <p:cNvPr id="3" name="Content Placeholder 2"/>
          <p:cNvSpPr>
            <a:spLocks noGrp="1"/>
          </p:cNvSpPr>
          <p:nvPr>
            <p:ph idx="1"/>
          </p:nvPr>
        </p:nvSpPr>
        <p:spPr>
          <a:xfrm>
            <a:off x="457200" y="1276350"/>
            <a:ext cx="8229600" cy="3394472"/>
          </a:xfrm>
        </p:spPr>
        <p:txBody>
          <a:bodyPr>
            <a:normAutofit/>
          </a:bodyPr>
          <a:lstStyle/>
          <a:p>
            <a:r>
              <a:rPr lang="en-GB" sz="2400" dirty="0" smtClean="0"/>
              <a:t>Giving back to the society is not merely an act of social responsibility as we understand that most of what we receive is indirectly given by the society and our </a:t>
            </a:r>
            <a:r>
              <a:rPr lang="en-GB" sz="2400" dirty="0" smtClean="0"/>
              <a:t>environments</a:t>
            </a:r>
          </a:p>
          <a:p>
            <a:endParaRPr lang="en-GB" sz="2400" dirty="0" smtClean="0"/>
          </a:p>
          <a:p>
            <a:r>
              <a:rPr lang="en-GB" sz="2400" dirty="0" smtClean="0"/>
              <a:t>Kindness </a:t>
            </a:r>
            <a:r>
              <a:rPr lang="en-GB" sz="2400" dirty="0" smtClean="0"/>
              <a:t>and generosity are the values we want to our next generation to inherit from </a:t>
            </a:r>
            <a:r>
              <a:rPr lang="en-GB" sz="2400" dirty="0" smtClean="0"/>
              <a:t>us</a:t>
            </a:r>
            <a:endParaRPr lang="en-US" sz="2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47750"/>
            <a:ext cx="8229600" cy="3394472"/>
          </a:xfrm>
        </p:spPr>
        <p:txBody>
          <a:bodyPr>
            <a:normAutofit/>
          </a:bodyPr>
          <a:lstStyle/>
          <a:p>
            <a:pPr algn="ctr">
              <a:buNone/>
            </a:pPr>
            <a:r>
              <a:rPr lang="en-GB" dirty="0" smtClean="0"/>
              <a:t>Keeping this aspect in balance with our life will ensure our spirits are nourished and the meanings of our existence expand beyond our own perception to those who </a:t>
            </a:r>
            <a:r>
              <a:rPr lang="en-GB" dirty="0" smtClean="0"/>
              <a:t>                                receive </a:t>
            </a:r>
            <a:r>
              <a:rPr lang="en-GB" dirty="0" smtClean="0"/>
              <a:t>from us</a:t>
            </a:r>
            <a:r>
              <a:rPr lang="en-GB" dirty="0" smtClean="0"/>
              <a: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Related image"/>
          <p:cNvPicPr>
            <a:picLocks noChangeAspect="1" noChangeArrowheads="1"/>
          </p:cNvPicPr>
          <p:nvPr/>
        </p:nvPicPr>
        <p:blipFill>
          <a:blip r:embed="rId2"/>
          <a:srcRect/>
          <a:stretch>
            <a:fillRect/>
          </a:stretch>
        </p:blipFill>
        <p:spPr bwMode="auto">
          <a:xfrm>
            <a:off x="2743200" y="844606"/>
            <a:ext cx="3810000" cy="4298894"/>
          </a:xfrm>
          <a:prstGeom prst="rect">
            <a:avLst/>
          </a:prstGeom>
          <a:noFill/>
        </p:spPr>
      </p:pic>
      <p:sp>
        <p:nvSpPr>
          <p:cNvPr id="2" name="Title 1"/>
          <p:cNvSpPr>
            <a:spLocks noGrp="1"/>
          </p:cNvSpPr>
          <p:nvPr>
            <p:ph type="title"/>
          </p:nvPr>
        </p:nvSpPr>
        <p:spPr>
          <a:xfrm>
            <a:off x="381000" y="590550"/>
            <a:ext cx="8229600" cy="857250"/>
          </a:xfrm>
        </p:spPr>
        <p:txBody>
          <a:bodyPr>
            <a:noAutofit/>
          </a:bodyPr>
          <a:lstStyle/>
          <a:p>
            <a:r>
              <a:rPr lang="en-GB" sz="5400" b="1" dirty="0" smtClean="0"/>
              <a:t>Health </a:t>
            </a:r>
            <a:r>
              <a:rPr lang="en-US" sz="5400" dirty="0" smtClean="0"/>
              <a:t/>
            </a:r>
            <a:br>
              <a:rPr lang="en-US" sz="5400" dirty="0" smtClean="0"/>
            </a:br>
            <a:endParaRPr lang="en-US" sz="5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Image result for health"/>
          <p:cNvPicPr>
            <a:picLocks noChangeAspect="1" noChangeArrowheads="1"/>
          </p:cNvPicPr>
          <p:nvPr/>
        </p:nvPicPr>
        <p:blipFill>
          <a:blip r:embed="rId2" cstate="print"/>
          <a:srcRect/>
          <a:stretch>
            <a:fillRect/>
          </a:stretch>
        </p:blipFill>
        <p:spPr bwMode="auto">
          <a:xfrm>
            <a:off x="228600" y="1790700"/>
            <a:ext cx="3352800" cy="3352800"/>
          </a:xfrm>
          <a:prstGeom prst="rect">
            <a:avLst/>
          </a:prstGeom>
          <a:noFill/>
        </p:spPr>
      </p:pic>
      <p:sp>
        <p:nvSpPr>
          <p:cNvPr id="3" name="Content Placeholder 2"/>
          <p:cNvSpPr>
            <a:spLocks noGrp="1"/>
          </p:cNvSpPr>
          <p:nvPr>
            <p:ph idx="1"/>
          </p:nvPr>
        </p:nvSpPr>
        <p:spPr>
          <a:xfrm>
            <a:off x="1295400" y="1047750"/>
            <a:ext cx="6705600" cy="3394472"/>
          </a:xfrm>
        </p:spPr>
        <p:txBody>
          <a:bodyPr>
            <a:normAutofit/>
          </a:bodyPr>
          <a:lstStyle/>
          <a:p>
            <a:pPr>
              <a:buNone/>
            </a:pPr>
            <a:r>
              <a:rPr lang="en-GB" sz="2300" dirty="0" smtClean="0"/>
              <a:t>When health is absent, wisdom cannot reveal itself, art cannot manifest, strength cannot fight, wealth </a:t>
            </a:r>
            <a:r>
              <a:rPr lang="en-GB" sz="2300" dirty="0" smtClean="0"/>
              <a:t>    </a:t>
            </a:r>
            <a:br>
              <a:rPr lang="en-GB" sz="2300" dirty="0" smtClean="0"/>
            </a:br>
            <a:r>
              <a:rPr lang="en-GB" sz="2300" dirty="0" smtClean="0"/>
              <a:t>              become </a:t>
            </a:r>
            <a:r>
              <a:rPr lang="en-GB" sz="2300" dirty="0" smtClean="0"/>
              <a:t>useless, and </a:t>
            </a:r>
            <a:r>
              <a:rPr lang="en-GB" sz="2300" dirty="0" smtClean="0"/>
              <a:t>intelligence                                                 </a:t>
            </a:r>
            <a:br>
              <a:rPr lang="en-GB" sz="2300" dirty="0" smtClean="0"/>
            </a:br>
            <a:r>
              <a:rPr lang="en-GB" sz="2300" dirty="0" smtClean="0"/>
              <a:t>                                cannot be applied         </a:t>
            </a:r>
            <a:r>
              <a:rPr lang="en-GB" sz="2300" dirty="0" smtClean="0"/>
              <a:t>				</a:t>
            </a:r>
            <a:r>
              <a:rPr lang="en-GB" sz="2400" dirty="0" smtClean="0"/>
              <a:t>									</a:t>
            </a:r>
            <a:r>
              <a:rPr lang="en-GB" sz="2400" dirty="0" smtClean="0"/>
              <a:t>            - </a:t>
            </a:r>
            <a:r>
              <a:rPr lang="en-GB" sz="2400" dirty="0" err="1" smtClean="0"/>
              <a:t>Herophilus</a:t>
            </a:r>
            <a:endParaRPr lang="en-US" sz="2400" dirty="0" smtClean="0"/>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Did You Know That…</a:t>
            </a:r>
            <a:endParaRPr lang="en-US" sz="4000" b="1" dirty="0"/>
          </a:p>
        </p:txBody>
      </p:sp>
      <p:sp>
        <p:nvSpPr>
          <p:cNvPr id="3" name="Content Placeholder 2"/>
          <p:cNvSpPr>
            <a:spLocks noGrp="1"/>
          </p:cNvSpPr>
          <p:nvPr>
            <p:ph idx="1"/>
          </p:nvPr>
        </p:nvSpPr>
        <p:spPr>
          <a:xfrm>
            <a:off x="457200" y="1428750"/>
            <a:ext cx="8229600" cy="3394472"/>
          </a:xfrm>
        </p:spPr>
        <p:txBody>
          <a:bodyPr>
            <a:normAutofit/>
          </a:bodyPr>
          <a:lstStyle/>
          <a:p>
            <a:r>
              <a:rPr lang="en-GB" sz="2400" dirty="0" smtClean="0"/>
              <a:t>Our </a:t>
            </a:r>
            <a:r>
              <a:rPr lang="en-GB" sz="2400" dirty="0" smtClean="0"/>
              <a:t>health is the most vital aspect we cannot neglect whatever age we are </a:t>
            </a:r>
            <a:r>
              <a:rPr lang="en-GB" sz="2400" dirty="0" smtClean="0"/>
              <a:t>at</a:t>
            </a:r>
            <a:endParaRPr lang="en-GB" sz="2400" dirty="0" smtClean="0"/>
          </a:p>
          <a:p>
            <a:endParaRPr lang="en-US" sz="2400" dirty="0" smtClean="0"/>
          </a:p>
          <a:p>
            <a:r>
              <a:rPr lang="en-GB" sz="2400" dirty="0" smtClean="0"/>
              <a:t>Practising a healthy lifestyle will improve the quality of our lives and those around </a:t>
            </a:r>
            <a:r>
              <a:rPr lang="en-GB" sz="2400" dirty="0" smtClean="0"/>
              <a:t>us</a:t>
            </a:r>
          </a:p>
          <a:p>
            <a:endParaRPr lang="en-GB" sz="2400" dirty="0" smtClean="0"/>
          </a:p>
          <a:p>
            <a:r>
              <a:rPr lang="en-GB" sz="2400" dirty="0" smtClean="0"/>
              <a:t>It </a:t>
            </a:r>
            <a:r>
              <a:rPr lang="en-GB" sz="2400" dirty="0" smtClean="0"/>
              <a:t>will not just increase productivity but also prolong our </a:t>
            </a:r>
            <a:r>
              <a:rPr lang="en-GB" sz="2400" dirty="0" smtClean="0"/>
              <a:t>life</a:t>
            </a:r>
            <a:endParaRPr lang="en-US" sz="2400"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00" y="1200151"/>
            <a:ext cx="3810000" cy="3394472"/>
          </a:xfrm>
        </p:spPr>
        <p:txBody>
          <a:bodyPr>
            <a:normAutofit fontScale="92500" lnSpcReduction="10000"/>
          </a:bodyPr>
          <a:lstStyle/>
          <a:p>
            <a:pPr algn="ctr">
              <a:buNone/>
            </a:pPr>
            <a:r>
              <a:rPr lang="en-GB" dirty="0" smtClean="0"/>
              <a:t>It would be </a:t>
            </a:r>
            <a:r>
              <a:rPr lang="en-GB" b="1" dirty="0" smtClean="0"/>
              <a:t>waste</a:t>
            </a:r>
            <a:r>
              <a:rPr lang="en-GB" dirty="0" smtClean="0"/>
              <a:t> of our </a:t>
            </a:r>
            <a:r>
              <a:rPr lang="en-GB" b="1" u="sng" dirty="0" smtClean="0">
                <a:solidFill>
                  <a:srgbClr val="FF0000"/>
                </a:solidFill>
              </a:rPr>
              <a:t>efforts</a:t>
            </a:r>
            <a:r>
              <a:rPr lang="en-GB" dirty="0" smtClean="0"/>
              <a:t> to achieve our lifetime goals if we are not </a:t>
            </a:r>
            <a:r>
              <a:rPr lang="en-GB" b="1" dirty="0" smtClean="0"/>
              <a:t>healthy</a:t>
            </a:r>
            <a:r>
              <a:rPr lang="en-GB" dirty="0" smtClean="0"/>
              <a:t> enough to enjoy the sweetness of our victories longer</a:t>
            </a:r>
            <a:endParaRPr lang="en-US" dirty="0"/>
          </a:p>
        </p:txBody>
      </p:sp>
      <p:pic>
        <p:nvPicPr>
          <p:cNvPr id="35842" name="Picture 2" descr="Related image"/>
          <p:cNvPicPr>
            <a:picLocks noChangeAspect="1" noChangeArrowheads="1"/>
          </p:cNvPicPr>
          <p:nvPr/>
        </p:nvPicPr>
        <p:blipFill>
          <a:blip r:embed="rId2"/>
          <a:srcRect/>
          <a:stretch>
            <a:fillRect/>
          </a:stretch>
        </p:blipFill>
        <p:spPr bwMode="auto">
          <a:xfrm>
            <a:off x="0" y="0"/>
            <a:ext cx="4819650" cy="51435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50"/>
            <a:ext cx="8229600" cy="3394472"/>
          </a:xfrm>
        </p:spPr>
        <p:txBody>
          <a:bodyPr>
            <a:normAutofit/>
          </a:bodyPr>
          <a:lstStyle/>
          <a:p>
            <a:pPr algn="ctr">
              <a:buNone/>
            </a:pPr>
            <a:r>
              <a:rPr lang="en-GB" sz="5400" b="1" dirty="0" smtClean="0"/>
              <a:t>Family and Friends</a:t>
            </a:r>
            <a:endParaRPr lang="en-US" sz="5400" dirty="0"/>
          </a:p>
        </p:txBody>
      </p:sp>
      <p:pic>
        <p:nvPicPr>
          <p:cNvPr id="4" name="Picture 3" descr="C:\Documents and Settings\user\My Documents\Downloads\Rui's Writing Job\Family and friends.jpg"/>
          <p:cNvPicPr/>
          <p:nvPr/>
        </p:nvPicPr>
        <p:blipFill>
          <a:blip r:embed="rId2" cstate="print"/>
          <a:srcRect/>
          <a:stretch>
            <a:fillRect/>
          </a:stretch>
        </p:blipFill>
        <p:spPr bwMode="auto">
          <a:xfrm>
            <a:off x="1524000" y="1276350"/>
            <a:ext cx="6019800"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Fun Facts</a:t>
            </a:r>
            <a:endParaRPr lang="en-US" b="1" dirty="0"/>
          </a:p>
        </p:txBody>
      </p:sp>
      <p:sp>
        <p:nvSpPr>
          <p:cNvPr id="3" name="Content Placeholder 2"/>
          <p:cNvSpPr>
            <a:spLocks noGrp="1"/>
          </p:cNvSpPr>
          <p:nvPr>
            <p:ph idx="1"/>
          </p:nvPr>
        </p:nvSpPr>
        <p:spPr/>
        <p:txBody>
          <a:bodyPr>
            <a:normAutofit/>
          </a:bodyPr>
          <a:lstStyle/>
          <a:p>
            <a:r>
              <a:rPr lang="en-GB" sz="2400" dirty="0" smtClean="0"/>
              <a:t>Humans </a:t>
            </a:r>
            <a:r>
              <a:rPr lang="en-GB" sz="2400" dirty="0" smtClean="0"/>
              <a:t>are social creatures who cannot live without a single relationship with </a:t>
            </a:r>
            <a:r>
              <a:rPr lang="en-GB" sz="2400" dirty="0" smtClean="0"/>
              <a:t>others</a:t>
            </a:r>
            <a:endParaRPr lang="en-GB" sz="2400" dirty="0" smtClean="0"/>
          </a:p>
          <a:p>
            <a:pPr>
              <a:buNone/>
            </a:pPr>
            <a:endParaRPr lang="en-US" sz="2400" dirty="0" smtClean="0"/>
          </a:p>
          <a:p>
            <a:r>
              <a:rPr lang="en-US" sz="2400" dirty="0" smtClean="0"/>
              <a:t>E</a:t>
            </a:r>
            <a:r>
              <a:rPr lang="en-GB" sz="2400" dirty="0" smtClean="0"/>
              <a:t>very </a:t>
            </a:r>
            <a:r>
              <a:rPr lang="en-GB" sz="2400" dirty="0" smtClean="0"/>
              <a:t>human is socially dependent on one another to survive right from our </a:t>
            </a:r>
            <a:r>
              <a:rPr lang="en-GB" sz="2400" dirty="0" smtClean="0"/>
              <a:t>birth  </a:t>
            </a:r>
          </a:p>
          <a:p>
            <a:endParaRPr lang="en-GB" dirty="0" smtClean="0"/>
          </a:p>
          <a:p>
            <a:pPr>
              <a:buNone/>
            </a:pPr>
            <a:endParaRPr lang="en-US" dirty="0"/>
          </a:p>
        </p:txBody>
      </p:sp>
      <p:pic>
        <p:nvPicPr>
          <p:cNvPr id="37890" name="Picture 2" descr="Image result for mum and new born child"/>
          <p:cNvPicPr>
            <a:picLocks noChangeAspect="1" noChangeArrowheads="1"/>
          </p:cNvPicPr>
          <p:nvPr/>
        </p:nvPicPr>
        <p:blipFill>
          <a:blip r:embed="rId2"/>
          <a:srcRect/>
          <a:stretch>
            <a:fillRect/>
          </a:stretch>
        </p:blipFill>
        <p:spPr bwMode="auto">
          <a:xfrm>
            <a:off x="5943600" y="3105150"/>
            <a:ext cx="2819400" cy="1905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985</TotalTime>
  <Words>788</Words>
  <Application>Microsoft Office PowerPoint</Application>
  <PresentationFormat>On-screen Show (16:9)</PresentationFormat>
  <Paragraphs>76</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Slide 1</vt:lpstr>
      <vt:lpstr>Slide 2</vt:lpstr>
      <vt:lpstr>Slide 3</vt:lpstr>
      <vt:lpstr>Health  </vt:lpstr>
      <vt:lpstr>Slide 5</vt:lpstr>
      <vt:lpstr>Did You Know That…</vt:lpstr>
      <vt:lpstr>Slide 7</vt:lpstr>
      <vt:lpstr>Slide 8</vt:lpstr>
      <vt:lpstr>Fun Facts</vt:lpstr>
      <vt:lpstr>How Important Is Our Social Life?</vt:lpstr>
      <vt:lpstr>Slide 11</vt:lpstr>
      <vt:lpstr>Slide 12</vt:lpstr>
      <vt:lpstr>Slide 13</vt:lpstr>
      <vt:lpstr>Slide 14</vt:lpstr>
      <vt:lpstr>Spending Time Alone</vt:lpstr>
      <vt:lpstr>Slide 16</vt:lpstr>
      <vt:lpstr>Slide 17</vt:lpstr>
      <vt:lpstr>Managing Your Finances!</vt:lpstr>
      <vt:lpstr>Slide 19</vt:lpstr>
      <vt:lpstr>10 Habits to Healthy Personal Finance</vt:lpstr>
      <vt:lpstr>10 Habits to Healthy Personal Finance</vt:lpstr>
      <vt:lpstr>10 Habits to Healthy Personal Finance</vt:lpstr>
      <vt:lpstr>10 Habits to Healthy Personal Finance</vt:lpstr>
      <vt:lpstr>10 Habits to Healthy Personal Finance</vt:lpstr>
      <vt:lpstr>10 Habits to Healthy Personal Finance</vt:lpstr>
      <vt:lpstr>10 Habits to Healthy Personal Finance</vt:lpstr>
      <vt:lpstr>10 Habits to Healthy Personal Finance</vt:lpstr>
      <vt:lpstr>10 Habits to Healthy Personal Finance</vt:lpstr>
      <vt:lpstr>10 Habits to Healthy Personal Finance</vt:lpstr>
      <vt:lpstr>Chasing Your Passion</vt:lpstr>
      <vt:lpstr>It Is Better LATE Than NEVER!</vt:lpstr>
      <vt:lpstr>Slide 32</vt:lpstr>
      <vt:lpstr>In Order NOT To Miss Out  On Our Passion…</vt:lpstr>
      <vt:lpstr>Making Contributions</vt:lpstr>
      <vt:lpstr>Slide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Samsung</cp:lastModifiedBy>
  <cp:revision>105</cp:revision>
  <dcterms:created xsi:type="dcterms:W3CDTF">2016-12-16T09:40:51Z</dcterms:created>
  <dcterms:modified xsi:type="dcterms:W3CDTF">2016-12-19T16:13:13Z</dcterms:modified>
</cp:coreProperties>
</file>