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577" autoAdjust="0"/>
  </p:normalViewPr>
  <p:slideViewPr>
    <p:cSldViewPr>
      <p:cViewPr>
        <p:scale>
          <a:sx n="66" d="100"/>
          <a:sy n="66" d="100"/>
        </p:scale>
        <p:origin x="-811" y="-10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660C59-8F76-459E-A19B-29B6096D0DC1}" type="datetimeFigureOut">
              <a:rPr lang="en-MY" smtClean="0"/>
              <a:pPr/>
              <a:t>17/12/2016</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7B67F-E2F8-498D-B8B0-48E82D33B5E3}" type="slidenum">
              <a:rPr lang="en-MY" smtClean="0"/>
              <a:pPr/>
              <a:t>‹#›</a:t>
            </a:fld>
            <a:endParaRPr lang="en-MY"/>
          </a:p>
        </p:txBody>
      </p:sp>
    </p:spTree>
    <p:extLst>
      <p:ext uri="{BB962C8B-B14F-4D97-AF65-F5344CB8AC3E}">
        <p14:creationId xmlns="" xmlns:p14="http://schemas.microsoft.com/office/powerpoint/2010/main" val="146768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83E19D-30E4-4014-8B4B-D3E5E0BD3E84}" type="datetimeFigureOut">
              <a:rPr lang="en-US" smtClean="0"/>
              <a:pPr/>
              <a:t>17-Dec-16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83E19D-30E4-4014-8B4B-D3E5E0BD3E84}" type="datetimeFigureOut">
              <a:rPr lang="en-US" smtClean="0"/>
              <a:pPr/>
              <a:t>17-Dec-16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83E19D-30E4-4014-8B4B-D3E5E0BD3E84}" type="datetimeFigureOut">
              <a:rPr lang="en-US" smtClean="0"/>
              <a:pPr/>
              <a:t>17-Dec-16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83E19D-30E4-4014-8B4B-D3E5E0BD3E84}" type="datetimeFigureOut">
              <a:rPr lang="en-US" smtClean="0"/>
              <a:pPr/>
              <a:t>17-Dec-16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3E19D-30E4-4014-8B4B-D3E5E0BD3E84}" type="datetimeFigureOut">
              <a:rPr lang="en-US" smtClean="0"/>
              <a:pPr/>
              <a:t>17-Dec-16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3E19D-30E4-4014-8B4B-D3E5E0BD3E84}" type="datetimeFigureOut">
              <a:rPr lang="en-US" smtClean="0"/>
              <a:pPr/>
              <a:t>17-Dec-16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883E19D-30E4-4014-8B4B-D3E5E0BD3E84}" type="datetimeFigureOut">
              <a:rPr lang="en-US" smtClean="0"/>
              <a:pPr/>
              <a:t>17-Dec-16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F6E16EF-DC6E-4C01-9D7A-E0B01DDFD5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Related image"/>
          <p:cNvPicPr>
            <a:picLocks noChangeAspect="1" noChangeArrowheads="1"/>
          </p:cNvPicPr>
          <p:nvPr/>
        </p:nvPicPr>
        <p:blipFill>
          <a:blip r:embed="rId2"/>
          <a:srcRect/>
          <a:stretch>
            <a:fillRect/>
          </a:stretch>
        </p:blipFill>
        <p:spPr bwMode="auto">
          <a:xfrm>
            <a:off x="0" y="0"/>
            <a:ext cx="9144000" cy="5187333"/>
          </a:xfrm>
          <a:prstGeom prst="rect">
            <a:avLst/>
          </a:prstGeom>
          <a:noFill/>
        </p:spPr>
      </p:pic>
      <p:sp>
        <p:nvSpPr>
          <p:cNvPr id="11" name="Rectangle 10"/>
          <p:cNvSpPr/>
          <p:nvPr/>
        </p:nvSpPr>
        <p:spPr>
          <a:xfrm>
            <a:off x="575930" y="1276350"/>
            <a:ext cx="3386470" cy="28552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12" name="TextBox 11"/>
          <p:cNvSpPr txBox="1"/>
          <p:nvPr/>
        </p:nvSpPr>
        <p:spPr>
          <a:xfrm>
            <a:off x="685800" y="2038350"/>
            <a:ext cx="3124200" cy="1323439"/>
          </a:xfrm>
          <a:prstGeom prst="rect">
            <a:avLst/>
          </a:prstGeom>
          <a:noFill/>
        </p:spPr>
        <p:txBody>
          <a:bodyPr wrap="square" rtlCol="0">
            <a:spAutoFit/>
          </a:bodyPr>
          <a:lstStyle/>
          <a:p>
            <a:pPr algn="ctr"/>
            <a:r>
              <a:rPr lang="en-GB" sz="4000" b="1" dirty="0" smtClean="0"/>
              <a:t>Reasons Of Failures</a:t>
            </a:r>
            <a:endParaRPr lang="en-US" sz="4000" b="1" dirty="0"/>
          </a:p>
        </p:txBody>
      </p:sp>
      <p:sp>
        <p:nvSpPr>
          <p:cNvPr id="14" name="Rectangle 13"/>
          <p:cNvSpPr/>
          <p:nvPr/>
        </p:nvSpPr>
        <p:spPr>
          <a:xfrm>
            <a:off x="497840" y="1200150"/>
            <a:ext cx="3540760" cy="30063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14350"/>
            <a:ext cx="8229600" cy="857250"/>
          </a:xfrm>
        </p:spPr>
        <p:txBody>
          <a:bodyPr>
            <a:noAutofit/>
          </a:bodyPr>
          <a:lstStyle/>
          <a:p>
            <a:r>
              <a:rPr lang="en-GB" sz="3000" b="1" dirty="0" smtClean="0">
                <a:solidFill>
                  <a:srgbClr val="FFC000"/>
                </a:solidFill>
              </a:rPr>
              <a:t>Lacking actions </a:t>
            </a:r>
            <a:r>
              <a:rPr lang="en-GB" sz="3000" dirty="0" smtClean="0"/>
              <a:t>and </a:t>
            </a:r>
            <a:r>
              <a:rPr lang="en-GB" sz="3000" b="1" dirty="0" smtClean="0">
                <a:solidFill>
                  <a:srgbClr val="FFC000"/>
                </a:solidFill>
              </a:rPr>
              <a:t>motivation</a:t>
            </a:r>
            <a:r>
              <a:rPr lang="en-GB" sz="3000" dirty="0" smtClean="0"/>
              <a:t> can also be the </a:t>
            </a:r>
            <a:r>
              <a:rPr lang="en-GB" sz="3000" i="1" dirty="0" smtClean="0"/>
              <a:t>effects of the </a:t>
            </a:r>
            <a:r>
              <a:rPr lang="en-GB" sz="3000" b="1" i="1" dirty="0" smtClean="0"/>
              <a:t>fear of failure </a:t>
            </a:r>
            <a:r>
              <a:rPr lang="en-GB" sz="3000" i="1" dirty="0" smtClean="0"/>
              <a:t>and </a:t>
            </a:r>
            <a:r>
              <a:rPr lang="en-GB" sz="3000" b="1" i="1" dirty="0" smtClean="0"/>
              <a:t>rejection </a:t>
            </a:r>
            <a:endParaRPr lang="en-US" sz="3000" b="1" i="1" dirty="0"/>
          </a:p>
        </p:txBody>
      </p:sp>
      <p:pic>
        <p:nvPicPr>
          <p:cNvPr id="4" name="Content Placeholder 3" descr="C:\Documents and Settings\user\My Documents\Downloads\Rui's Writing Job\no-motivation_.jpg"/>
          <p:cNvPicPr>
            <a:picLocks noGrp="1"/>
          </p:cNvPicPr>
          <p:nvPr>
            <p:ph idx="1"/>
          </p:nvPr>
        </p:nvPicPr>
        <p:blipFill>
          <a:blip r:embed="rId2"/>
          <a:srcRect/>
          <a:stretch>
            <a:fillRect/>
          </a:stretch>
        </p:blipFill>
        <p:spPr bwMode="auto">
          <a:xfrm>
            <a:off x="1295400" y="1581150"/>
            <a:ext cx="6464905" cy="339407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t>
            </a:r>
            <a:r>
              <a:rPr lang="en-GB" sz="4000" b="1" dirty="0" smtClean="0"/>
              <a:t>4. Fear of Failure</a:t>
            </a:r>
            <a:endParaRPr lang="en-US" sz="4000" dirty="0"/>
          </a:p>
        </p:txBody>
      </p:sp>
      <p:pic>
        <p:nvPicPr>
          <p:cNvPr id="20482" name="Picture 2" descr="C:\Users\Samsung\Documents\5\1410538427046_wps_49_Depressed_man_sitting_on_.jpg"/>
          <p:cNvPicPr>
            <a:picLocks noGrp="1" noChangeAspect="1" noChangeArrowheads="1"/>
          </p:cNvPicPr>
          <p:nvPr>
            <p:ph idx="1"/>
          </p:nvPr>
        </p:nvPicPr>
        <p:blipFill>
          <a:blip r:embed="rId2"/>
          <a:srcRect r="969" b="7317"/>
          <a:stretch>
            <a:fillRect/>
          </a:stretch>
        </p:blipFill>
        <p:spPr bwMode="auto">
          <a:xfrm>
            <a:off x="1981200" y="1428750"/>
            <a:ext cx="5259805"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394472"/>
          </a:xfrm>
        </p:spPr>
        <p:txBody>
          <a:bodyPr>
            <a:normAutofit/>
          </a:bodyPr>
          <a:lstStyle/>
          <a:p>
            <a:r>
              <a:rPr lang="en-US" sz="2400" dirty="0" smtClean="0"/>
              <a:t>The </a:t>
            </a:r>
            <a:r>
              <a:rPr lang="en-GB" sz="2400" dirty="0" smtClean="0"/>
              <a:t>fear </a:t>
            </a:r>
            <a:r>
              <a:rPr lang="en-GB" sz="2400" dirty="0" smtClean="0"/>
              <a:t>of being judged when facing our own </a:t>
            </a:r>
            <a:r>
              <a:rPr lang="en-GB" sz="2400" dirty="0" smtClean="0"/>
              <a:t>failures</a:t>
            </a:r>
          </a:p>
          <a:p>
            <a:endParaRPr lang="en-GB" sz="2400" dirty="0" smtClean="0"/>
          </a:p>
          <a:p>
            <a:r>
              <a:rPr lang="en-GB" sz="2400" dirty="0" smtClean="0"/>
              <a:t>The </a:t>
            </a:r>
            <a:r>
              <a:rPr lang="en-GB" sz="2400" dirty="0" smtClean="0"/>
              <a:t>fear that people including our own families will think negatively of our failures has often deterred most of us from using advanced goal setting techniques to start our </a:t>
            </a:r>
            <a:r>
              <a:rPr lang="en-GB" sz="2400" dirty="0" smtClean="0"/>
              <a:t>plans</a:t>
            </a:r>
          </a:p>
          <a:p>
            <a:endParaRPr lang="en-GB" sz="2400" dirty="0" smtClean="0"/>
          </a:p>
          <a:p>
            <a:r>
              <a:rPr lang="en-GB" sz="2400" dirty="0" smtClean="0"/>
              <a:t>Such </a:t>
            </a:r>
            <a:r>
              <a:rPr lang="en-GB" sz="2400" dirty="0" smtClean="0"/>
              <a:t>mentality can hinder us from any actions towards our </a:t>
            </a:r>
            <a:r>
              <a:rPr lang="en-GB" sz="2400" dirty="0" smtClean="0"/>
              <a:t>goals</a:t>
            </a:r>
            <a:endParaRPr lang="en-US" sz="2400"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normAutofit/>
          </a:bodyPr>
          <a:lstStyle/>
          <a:p>
            <a:r>
              <a:rPr lang="en-GB" sz="3600" b="1" dirty="0" smtClean="0"/>
              <a:t>5. Fear of Rejection </a:t>
            </a:r>
            <a:endParaRPr lang="en-US" sz="3600" dirty="0"/>
          </a:p>
        </p:txBody>
      </p:sp>
      <p:sp>
        <p:nvSpPr>
          <p:cNvPr id="3" name="Content Placeholder 2"/>
          <p:cNvSpPr>
            <a:spLocks noGrp="1"/>
          </p:cNvSpPr>
          <p:nvPr>
            <p:ph idx="1"/>
          </p:nvPr>
        </p:nvSpPr>
        <p:spPr>
          <a:xfrm>
            <a:off x="457200" y="1504950"/>
            <a:ext cx="8229600" cy="3394472"/>
          </a:xfrm>
        </p:spPr>
        <p:txBody>
          <a:bodyPr>
            <a:normAutofit fontScale="70000" lnSpcReduction="20000"/>
          </a:bodyPr>
          <a:lstStyle/>
          <a:p>
            <a:r>
              <a:rPr lang="en-GB" dirty="0" smtClean="0"/>
              <a:t>The fear of being rejected for having goals which are not accepted by the society is a very common psychological </a:t>
            </a:r>
            <a:r>
              <a:rPr lang="en-GB" dirty="0" smtClean="0"/>
              <a:t>obstacle</a:t>
            </a:r>
          </a:p>
          <a:p>
            <a:endParaRPr lang="en-GB" dirty="0" smtClean="0"/>
          </a:p>
          <a:p>
            <a:r>
              <a:rPr lang="en-GB" dirty="0" smtClean="0"/>
              <a:t>While </a:t>
            </a:r>
            <a:r>
              <a:rPr lang="en-GB" dirty="0" smtClean="0"/>
              <a:t>most of us enjoy our work or are proud of our jobs, some families cannot even accept the very different ambitions of their </a:t>
            </a:r>
            <a:r>
              <a:rPr lang="en-GB" dirty="0" smtClean="0"/>
              <a:t>children</a:t>
            </a:r>
          </a:p>
          <a:p>
            <a:endParaRPr lang="en-GB" dirty="0" smtClean="0"/>
          </a:p>
          <a:p>
            <a:r>
              <a:rPr lang="en-GB" dirty="0" smtClean="0"/>
              <a:t> </a:t>
            </a:r>
            <a:r>
              <a:rPr lang="en-GB" dirty="0" smtClean="0"/>
              <a:t>Such children are an example of many whose goal setting and ideas are hampered by constant fear of </a:t>
            </a:r>
            <a:r>
              <a:rPr lang="en-GB" dirty="0" smtClean="0"/>
              <a:t>rejection</a:t>
            </a:r>
            <a:endParaRPr lang="en-US" dirty="0" smtClean="0"/>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smtClean="0"/>
              <a:t>6</a:t>
            </a:r>
            <a:r>
              <a:rPr lang="en-GB" sz="4000" b="1" dirty="0" smtClean="0"/>
              <a:t>. Accountability </a:t>
            </a:r>
            <a:endParaRPr lang="en-US" sz="4000" dirty="0"/>
          </a:p>
        </p:txBody>
      </p:sp>
      <p:sp>
        <p:nvSpPr>
          <p:cNvPr id="5" name="Content Placeholder 4"/>
          <p:cNvSpPr>
            <a:spLocks noGrp="1"/>
          </p:cNvSpPr>
          <p:nvPr>
            <p:ph idx="1"/>
          </p:nvPr>
        </p:nvSpPr>
        <p:spPr>
          <a:xfrm>
            <a:off x="457200" y="1428750"/>
            <a:ext cx="8229600" cy="3394472"/>
          </a:xfrm>
        </p:spPr>
        <p:txBody>
          <a:bodyPr>
            <a:normAutofit/>
          </a:bodyPr>
          <a:lstStyle/>
          <a:p>
            <a:r>
              <a:rPr lang="en-US" sz="2400" dirty="0" smtClean="0"/>
              <a:t>T</a:t>
            </a:r>
            <a:r>
              <a:rPr lang="en-GB" sz="2400" dirty="0" err="1" smtClean="0"/>
              <a:t>rying</a:t>
            </a:r>
            <a:r>
              <a:rPr lang="en-GB" sz="2400" dirty="0" smtClean="0"/>
              <a:t> </a:t>
            </a:r>
            <a:r>
              <a:rPr lang="en-GB" sz="2400" dirty="0" smtClean="0"/>
              <a:t>to accomplish your goals creates a sense of responsibility especially if you share the goals with other </a:t>
            </a:r>
            <a:r>
              <a:rPr lang="en-GB" sz="2400" dirty="0" smtClean="0"/>
              <a:t>people</a:t>
            </a:r>
            <a:endParaRPr lang="en-GB" sz="2400" dirty="0" smtClean="0"/>
          </a:p>
          <a:p>
            <a:endParaRPr lang="en-GB" sz="2400" dirty="0" smtClean="0"/>
          </a:p>
          <a:p>
            <a:r>
              <a:rPr lang="en-GB" sz="2400" dirty="0" smtClean="0"/>
              <a:t>Having </a:t>
            </a:r>
            <a:r>
              <a:rPr lang="en-GB" sz="2400" dirty="0" smtClean="0"/>
              <a:t>responsibilities on your goals means you will not give up easily and will try your best to achieve these goals</a:t>
            </a:r>
            <a:endParaRPr lang="en-US" sz="2400"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76350"/>
            <a:ext cx="4572000" cy="3546872"/>
          </a:xfrm>
        </p:spPr>
        <p:txBody>
          <a:bodyPr>
            <a:normAutofit/>
          </a:bodyPr>
          <a:lstStyle/>
          <a:p>
            <a:pPr algn="ctr">
              <a:buNone/>
            </a:pPr>
            <a:r>
              <a:rPr lang="en-GB" sz="2700" dirty="0" smtClean="0"/>
              <a:t>W</a:t>
            </a:r>
            <a:r>
              <a:rPr lang="en-GB" sz="2700" dirty="0" smtClean="0"/>
              <a:t>e </a:t>
            </a:r>
            <a:r>
              <a:rPr lang="en-GB" sz="2700" b="1" dirty="0" smtClean="0">
                <a:solidFill>
                  <a:srgbClr val="FFC000"/>
                </a:solidFill>
              </a:rPr>
              <a:t>should not</a:t>
            </a:r>
            <a:r>
              <a:rPr lang="en-GB" sz="2700" dirty="0" smtClean="0"/>
              <a:t> see such </a:t>
            </a:r>
            <a:r>
              <a:rPr lang="en-GB" sz="2700" b="1" i="1" dirty="0" smtClean="0"/>
              <a:t>Responsibilities</a:t>
            </a:r>
            <a:r>
              <a:rPr lang="en-GB" sz="2700" dirty="0" smtClean="0"/>
              <a:t> </a:t>
            </a:r>
            <a:r>
              <a:rPr lang="en-GB" sz="2700" dirty="0" smtClean="0"/>
              <a:t>as </a:t>
            </a:r>
            <a:r>
              <a:rPr lang="en-GB" sz="2700" u="sng" dirty="0" smtClean="0"/>
              <a:t>Burdens</a:t>
            </a:r>
            <a:r>
              <a:rPr lang="en-GB" sz="2700" dirty="0" smtClean="0"/>
              <a:t> </a:t>
            </a:r>
            <a:r>
              <a:rPr lang="en-GB" sz="2700" dirty="0" smtClean="0"/>
              <a:t>as we remind ourselves the passion and meaning we derived from our goals in the earlier </a:t>
            </a:r>
            <a:r>
              <a:rPr lang="en-GB" sz="2700" dirty="0" smtClean="0"/>
              <a:t>stages</a:t>
            </a:r>
            <a:endParaRPr lang="en-US" sz="2700" dirty="0" smtClean="0"/>
          </a:p>
          <a:p>
            <a:endParaRPr lang="en-US" dirty="0"/>
          </a:p>
        </p:txBody>
      </p:sp>
      <p:pic>
        <p:nvPicPr>
          <p:cNvPr id="4" name="Picture 3" descr="C:\Documents and Settings\user\My Documents\Downloads\Rui's Writing Job\figure_push_large_custom_ball_14087.png"/>
          <p:cNvPicPr/>
          <p:nvPr/>
        </p:nvPicPr>
        <p:blipFill>
          <a:blip r:embed="rId2"/>
          <a:srcRect/>
          <a:stretch>
            <a:fillRect/>
          </a:stretch>
        </p:blipFill>
        <p:spPr bwMode="auto">
          <a:xfrm>
            <a:off x="4800600" y="590550"/>
            <a:ext cx="4114800" cy="41148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0550"/>
            <a:ext cx="8229600" cy="857250"/>
          </a:xfrm>
        </p:spPr>
        <p:txBody>
          <a:bodyPr>
            <a:noAutofit/>
          </a:bodyPr>
          <a:lstStyle/>
          <a:p>
            <a:r>
              <a:rPr lang="en-GB" sz="3200" b="1" dirty="0" smtClean="0"/>
              <a:t>7. Lack of Review of Work and Analysis of Results </a:t>
            </a:r>
            <a:r>
              <a:rPr lang="en-US" sz="3600" dirty="0" smtClean="0"/>
              <a:t/>
            </a:r>
            <a:br>
              <a:rPr lang="en-US" sz="3600" dirty="0" smtClean="0"/>
            </a:br>
            <a:endParaRPr lang="en-US" sz="3600" dirty="0"/>
          </a:p>
        </p:txBody>
      </p:sp>
      <p:sp>
        <p:nvSpPr>
          <p:cNvPr id="3" name="Content Placeholder 2"/>
          <p:cNvSpPr>
            <a:spLocks noGrp="1"/>
          </p:cNvSpPr>
          <p:nvPr>
            <p:ph idx="1"/>
          </p:nvPr>
        </p:nvSpPr>
        <p:spPr>
          <a:xfrm>
            <a:off x="457200" y="1733550"/>
            <a:ext cx="8229600" cy="3013473"/>
          </a:xfrm>
        </p:spPr>
        <p:txBody>
          <a:bodyPr>
            <a:normAutofit fontScale="70000" lnSpcReduction="20000"/>
          </a:bodyPr>
          <a:lstStyle/>
          <a:p>
            <a:r>
              <a:rPr lang="en-GB" dirty="0" smtClean="0"/>
              <a:t>The </a:t>
            </a:r>
            <a:r>
              <a:rPr lang="en-GB" dirty="0" smtClean="0"/>
              <a:t>rate of improvement in performance can be affected by the lack of review, whether we succeed or fail in our work. </a:t>
            </a:r>
            <a:endParaRPr lang="en-GB" dirty="0" smtClean="0"/>
          </a:p>
          <a:p>
            <a:endParaRPr lang="en-GB" dirty="0" smtClean="0"/>
          </a:p>
          <a:p>
            <a:r>
              <a:rPr lang="en-GB" dirty="0" smtClean="0"/>
              <a:t>Often</a:t>
            </a:r>
            <a:r>
              <a:rPr lang="en-GB" dirty="0" smtClean="0"/>
              <a:t>, we may get the assistance of others to review our work or problems as we may not share the same </a:t>
            </a:r>
            <a:r>
              <a:rPr lang="en-GB" dirty="0" smtClean="0"/>
              <a:t>perspective</a:t>
            </a:r>
          </a:p>
          <a:p>
            <a:endParaRPr lang="en-GB" dirty="0" smtClean="0"/>
          </a:p>
          <a:p>
            <a:r>
              <a:rPr lang="en-GB" dirty="0" smtClean="0"/>
              <a:t>The </a:t>
            </a:r>
            <a:r>
              <a:rPr lang="en-GB" dirty="0" smtClean="0"/>
              <a:t>opinions of an experienced expert or a more knowledgeable colleague will be useful for your learning of your </a:t>
            </a:r>
            <a:r>
              <a:rPr lang="en-GB" dirty="0" smtClean="0"/>
              <a:t>work</a:t>
            </a:r>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normAutofit/>
          </a:bodyPr>
          <a:lstStyle/>
          <a:p>
            <a:r>
              <a:rPr lang="en-GB" sz="3600" b="1" dirty="0" smtClean="0"/>
              <a:t>8. Surrounded by Negative Vibes</a:t>
            </a:r>
            <a:endParaRPr lang="en-US" sz="3600" dirty="0"/>
          </a:p>
        </p:txBody>
      </p:sp>
      <p:sp>
        <p:nvSpPr>
          <p:cNvPr id="3" name="Content Placeholder 2"/>
          <p:cNvSpPr>
            <a:spLocks noGrp="1"/>
          </p:cNvSpPr>
          <p:nvPr>
            <p:ph idx="1"/>
          </p:nvPr>
        </p:nvSpPr>
        <p:spPr>
          <a:xfrm>
            <a:off x="533400" y="1581150"/>
            <a:ext cx="8229600" cy="3394472"/>
          </a:xfrm>
        </p:spPr>
        <p:txBody>
          <a:bodyPr>
            <a:normAutofit/>
          </a:bodyPr>
          <a:lstStyle/>
          <a:p>
            <a:r>
              <a:rPr lang="en-GB" sz="2400" dirty="0" smtClean="0"/>
              <a:t>The </a:t>
            </a:r>
            <a:r>
              <a:rPr lang="en-GB" sz="2400" dirty="0" smtClean="0"/>
              <a:t>closer these people are to us, the more weight their opinions carry on our life </a:t>
            </a:r>
            <a:r>
              <a:rPr lang="en-GB" sz="2400" dirty="0" smtClean="0"/>
              <a:t>decisions</a:t>
            </a:r>
          </a:p>
          <a:p>
            <a:endParaRPr lang="en-GB" sz="2400" dirty="0" smtClean="0"/>
          </a:p>
          <a:p>
            <a:r>
              <a:rPr lang="en-GB" sz="2400" dirty="0" smtClean="0"/>
              <a:t> </a:t>
            </a:r>
            <a:r>
              <a:rPr lang="en-GB" sz="2400" dirty="0" smtClean="0"/>
              <a:t>The common reason is the risk and the costs of pursuing our goals are not worth our resources and time as they are not as </a:t>
            </a:r>
            <a:r>
              <a:rPr lang="en-GB" sz="2400" dirty="0" smtClean="0"/>
              <a:t>rewarding</a:t>
            </a:r>
          </a:p>
          <a:p>
            <a:endParaRPr lang="en-GB"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Image result for work on goals"/>
          <p:cNvPicPr>
            <a:picLocks noChangeAspect="1" noChangeArrowheads="1"/>
          </p:cNvPicPr>
          <p:nvPr/>
        </p:nvPicPr>
        <p:blipFill>
          <a:blip r:embed="rId2"/>
          <a:srcRect r="4000" b="8088"/>
          <a:stretch>
            <a:fillRect/>
          </a:stretch>
        </p:blipFill>
        <p:spPr bwMode="auto">
          <a:xfrm>
            <a:off x="5486400" y="2762250"/>
            <a:ext cx="3657600" cy="2381250"/>
          </a:xfrm>
          <a:prstGeom prst="rect">
            <a:avLst/>
          </a:prstGeom>
          <a:noFill/>
        </p:spPr>
      </p:pic>
      <p:sp>
        <p:nvSpPr>
          <p:cNvPr id="3" name="Content Placeholder 2"/>
          <p:cNvSpPr>
            <a:spLocks noGrp="1"/>
          </p:cNvSpPr>
          <p:nvPr>
            <p:ph idx="1"/>
          </p:nvPr>
        </p:nvSpPr>
        <p:spPr>
          <a:xfrm>
            <a:off x="381000" y="514350"/>
            <a:ext cx="8229600" cy="3394472"/>
          </a:xfrm>
        </p:spPr>
        <p:txBody>
          <a:bodyPr>
            <a:normAutofit/>
          </a:bodyPr>
          <a:lstStyle/>
          <a:p>
            <a:r>
              <a:rPr lang="en-GB" sz="2200" dirty="0" smtClean="0"/>
              <a:t>On a more positive note, we should take their opinions, whatever facts and figures which can help us to research on our goals even </a:t>
            </a:r>
            <a:r>
              <a:rPr lang="en-GB" sz="2200" dirty="0" smtClean="0"/>
              <a:t>more</a:t>
            </a:r>
          </a:p>
          <a:p>
            <a:pPr>
              <a:buNone/>
            </a:pPr>
            <a:endParaRPr lang="en-US" sz="2200" dirty="0" smtClean="0"/>
          </a:p>
          <a:p>
            <a:r>
              <a:rPr lang="en-GB" sz="2200" dirty="0" smtClean="0"/>
              <a:t>As our research helps us gain even more information on our goals, then we can decide to work on our goals </a:t>
            </a:r>
            <a:r>
              <a:rPr lang="en-GB" sz="2200" dirty="0" smtClean="0"/>
              <a:t>or                                                                                            </a:t>
            </a:r>
            <a:r>
              <a:rPr lang="en-GB" sz="2200" dirty="0" smtClean="0"/>
              <a:t>have different goals</a:t>
            </a:r>
            <a:endParaRPr lang="en-US" sz="2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9. Too Much Focus on the Goal Itself</a:t>
            </a:r>
            <a:endParaRPr lang="en-US" sz="3600" dirty="0"/>
          </a:p>
        </p:txBody>
      </p:sp>
      <p:sp>
        <p:nvSpPr>
          <p:cNvPr id="3" name="Content Placeholder 2"/>
          <p:cNvSpPr>
            <a:spLocks noGrp="1"/>
          </p:cNvSpPr>
          <p:nvPr>
            <p:ph idx="1"/>
          </p:nvPr>
        </p:nvSpPr>
        <p:spPr>
          <a:xfrm>
            <a:off x="457200" y="1504950"/>
            <a:ext cx="8229600" cy="3394472"/>
          </a:xfrm>
        </p:spPr>
        <p:txBody>
          <a:bodyPr>
            <a:normAutofit/>
          </a:bodyPr>
          <a:lstStyle/>
          <a:p>
            <a:r>
              <a:rPr lang="en-GB" sz="2400" dirty="0" smtClean="0"/>
              <a:t>Intense concentration on the goal itself might reduce our happiness over the long </a:t>
            </a:r>
            <a:r>
              <a:rPr lang="en-GB" sz="2400" dirty="0" smtClean="0"/>
              <a:t>run</a:t>
            </a:r>
          </a:p>
          <a:p>
            <a:endParaRPr lang="en-GB" sz="2400" dirty="0" smtClean="0"/>
          </a:p>
          <a:p>
            <a:r>
              <a:rPr lang="en-GB" sz="2400" dirty="0" smtClean="0"/>
              <a:t>The </a:t>
            </a:r>
            <a:r>
              <a:rPr lang="en-GB" sz="2400" dirty="0" smtClean="0"/>
              <a:t>more advisable thinking of our goals is to direct our focus on daily practice instead of wishing to achieve long term goals in the least amount of </a:t>
            </a:r>
            <a:r>
              <a:rPr lang="en-GB" sz="2400" dirty="0" smtClean="0"/>
              <a:t>time</a:t>
            </a:r>
          </a:p>
          <a:p>
            <a:endParaRPr lang="en-GB" sz="2000"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857250"/>
          </a:xfrm>
        </p:spPr>
        <p:txBody>
          <a:bodyPr>
            <a:noAutofit/>
          </a:bodyPr>
          <a:lstStyle/>
          <a:p>
            <a:r>
              <a:rPr lang="en-US" sz="3600" dirty="0" smtClean="0"/>
              <a:t>How Do We</a:t>
            </a:r>
            <a:br>
              <a:rPr lang="en-US" sz="3600" dirty="0" smtClean="0"/>
            </a:br>
            <a:r>
              <a:rPr lang="en-GB" sz="3600" dirty="0" smtClean="0"/>
              <a:t>Develop These </a:t>
            </a:r>
            <a:r>
              <a:rPr lang="en-GB" sz="3600" b="1" dirty="0" smtClean="0">
                <a:solidFill>
                  <a:srgbClr val="FFC000"/>
                </a:solidFill>
              </a:rPr>
              <a:t>Self-Learning Habits</a:t>
            </a:r>
            <a:r>
              <a:rPr lang="en-GB" sz="3600" dirty="0" smtClean="0"/>
              <a:t>?</a:t>
            </a:r>
            <a:endParaRPr lang="en-US" sz="3600" dirty="0"/>
          </a:p>
        </p:txBody>
      </p:sp>
      <p:pic>
        <p:nvPicPr>
          <p:cNvPr id="4" name="Picture 3" descr="C:\Documents and Settings\user\My Documents\Downloads\Rui's Writing Job\success.jpg"/>
          <p:cNvPicPr/>
          <p:nvPr/>
        </p:nvPicPr>
        <p:blipFill>
          <a:blip r:embed="rId2" cstate="print"/>
          <a:srcRect r="1563" b="12500"/>
          <a:stretch>
            <a:fillRect/>
          </a:stretch>
        </p:blipFill>
        <p:spPr bwMode="auto">
          <a:xfrm>
            <a:off x="2362200" y="1733550"/>
            <a:ext cx="4800600" cy="32004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90550"/>
            <a:ext cx="8229600" cy="3394472"/>
          </a:xfrm>
        </p:spPr>
        <p:txBody>
          <a:bodyPr>
            <a:normAutofit/>
          </a:bodyPr>
          <a:lstStyle/>
          <a:p>
            <a:r>
              <a:rPr lang="en-GB" sz="2200" dirty="0" smtClean="0"/>
              <a:t>In this condition, we can also question ourselves whether our goal-based mentality is putting so much stress that we ignore life after these </a:t>
            </a:r>
            <a:r>
              <a:rPr lang="en-GB" sz="2200" dirty="0" smtClean="0"/>
              <a:t>goals</a:t>
            </a:r>
          </a:p>
          <a:p>
            <a:endParaRPr lang="en-GB" sz="2200" dirty="0" smtClean="0"/>
          </a:p>
          <a:p>
            <a:r>
              <a:rPr lang="en-GB" sz="2200" dirty="0" smtClean="0"/>
              <a:t>If </a:t>
            </a:r>
            <a:r>
              <a:rPr lang="en-GB" sz="2200" dirty="0" smtClean="0"/>
              <a:t>we wish to progress beyond accomplishing these goals, then we must release the need to obtain results immediately </a:t>
            </a:r>
            <a:r>
              <a:rPr lang="en-GB" sz="2200" dirty="0" smtClean="0"/>
              <a:t>                                           as </a:t>
            </a:r>
            <a:r>
              <a:rPr lang="en-GB" sz="2200" dirty="0" smtClean="0"/>
              <a:t>some goals will inevitably require </a:t>
            </a:r>
            <a:r>
              <a:rPr lang="en-GB" sz="2200" dirty="0" smtClean="0"/>
              <a:t>time</a:t>
            </a:r>
            <a:endParaRPr lang="en-US" sz="2200" dirty="0"/>
          </a:p>
        </p:txBody>
      </p:sp>
      <p:pic>
        <p:nvPicPr>
          <p:cNvPr id="33794" name="Picture 2" descr="Image result for clock"/>
          <p:cNvPicPr>
            <a:picLocks noChangeAspect="1" noChangeArrowheads="1"/>
          </p:cNvPicPr>
          <p:nvPr/>
        </p:nvPicPr>
        <p:blipFill>
          <a:blip r:embed="rId2" cstate="print"/>
          <a:srcRect/>
          <a:stretch>
            <a:fillRect/>
          </a:stretch>
        </p:blipFill>
        <p:spPr bwMode="auto">
          <a:xfrm>
            <a:off x="6629400" y="2647950"/>
            <a:ext cx="2343150" cy="234315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normAutofit/>
          </a:bodyPr>
          <a:lstStyle/>
          <a:p>
            <a:r>
              <a:rPr lang="en-GB" sz="3600" b="1" dirty="0" smtClean="0"/>
              <a:t>10. Downplaying Your Achievements</a:t>
            </a:r>
            <a:endParaRPr lang="en-US" sz="3600" dirty="0"/>
          </a:p>
        </p:txBody>
      </p:sp>
      <p:sp>
        <p:nvSpPr>
          <p:cNvPr id="3" name="Content Placeholder 2"/>
          <p:cNvSpPr>
            <a:spLocks noGrp="1"/>
          </p:cNvSpPr>
          <p:nvPr>
            <p:ph idx="1"/>
          </p:nvPr>
        </p:nvSpPr>
        <p:spPr>
          <a:xfrm>
            <a:off x="457200" y="1504950"/>
            <a:ext cx="8229600" cy="3394472"/>
          </a:xfrm>
        </p:spPr>
        <p:txBody>
          <a:bodyPr>
            <a:normAutofit fontScale="92500"/>
          </a:bodyPr>
          <a:lstStyle/>
          <a:p>
            <a:r>
              <a:rPr lang="en-GB" sz="2600" dirty="0" smtClean="0"/>
              <a:t>One </a:t>
            </a:r>
            <a:r>
              <a:rPr lang="en-GB" sz="2600" dirty="0" smtClean="0"/>
              <a:t>of the ultimate sources of motivation is the reward </a:t>
            </a:r>
            <a:r>
              <a:rPr lang="en-GB" sz="2600" dirty="0" smtClean="0"/>
              <a:t>itself</a:t>
            </a:r>
          </a:p>
          <a:p>
            <a:endParaRPr lang="en-GB" sz="2600" dirty="0" smtClean="0"/>
          </a:p>
          <a:p>
            <a:r>
              <a:rPr lang="en-GB" sz="2600" dirty="0" smtClean="0"/>
              <a:t>Because </a:t>
            </a:r>
            <a:r>
              <a:rPr lang="en-GB" sz="2600" dirty="0" smtClean="0"/>
              <a:t>of this, we must not downplay our achievements or be too humble that we chose not to give credit to </a:t>
            </a:r>
            <a:r>
              <a:rPr lang="en-GB" sz="2600" dirty="0" smtClean="0"/>
              <a:t>ourselves</a:t>
            </a:r>
          </a:p>
          <a:p>
            <a:endParaRPr lang="en-GB" sz="2600" dirty="0" smtClean="0"/>
          </a:p>
          <a:p>
            <a:r>
              <a:rPr lang="en-GB" sz="2600" dirty="0" smtClean="0"/>
              <a:t>This </a:t>
            </a:r>
            <a:r>
              <a:rPr lang="en-GB" sz="2600" dirty="0" smtClean="0"/>
              <a:t>mentality not only depletes us of the necessary fuel to chase after our dreams but also our self-confidence in the long </a:t>
            </a:r>
            <a:r>
              <a:rPr lang="en-GB" sz="2600" dirty="0" smtClean="0"/>
              <a:t>term</a:t>
            </a:r>
            <a:endParaRPr lang="en-US" sz="2600"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n-GB" dirty="0" smtClean="0"/>
              <a:t>While there are </a:t>
            </a:r>
            <a:r>
              <a:rPr lang="en-GB" i="1" dirty="0" smtClean="0"/>
              <a:t>many ways </a:t>
            </a:r>
            <a:r>
              <a:rPr lang="en-GB" dirty="0" smtClean="0"/>
              <a:t>to</a:t>
            </a:r>
            <a:r>
              <a:rPr lang="en-GB" b="1" dirty="0" smtClean="0"/>
              <a:t> </a:t>
            </a:r>
            <a:r>
              <a:rPr lang="en-GB" b="1" dirty="0" smtClean="0"/>
              <a:t>Celebrate </a:t>
            </a:r>
            <a:r>
              <a:rPr lang="en-GB" dirty="0" smtClean="0"/>
              <a:t>an achievement, the </a:t>
            </a:r>
            <a:r>
              <a:rPr lang="en-GB" b="1" dirty="0" smtClean="0">
                <a:solidFill>
                  <a:srgbClr val="FFC000"/>
                </a:solidFill>
              </a:rPr>
              <a:t>Scale </a:t>
            </a:r>
            <a:r>
              <a:rPr lang="en-GB" b="1" dirty="0" smtClean="0">
                <a:solidFill>
                  <a:srgbClr val="FFC000"/>
                </a:solidFill>
              </a:rPr>
              <a:t>of such </a:t>
            </a:r>
            <a:r>
              <a:rPr lang="en-GB" b="1" dirty="0" smtClean="0">
                <a:solidFill>
                  <a:srgbClr val="FFC000"/>
                </a:solidFill>
              </a:rPr>
              <a:t>Celebrations </a:t>
            </a:r>
            <a:r>
              <a:rPr lang="en-GB" i="1" dirty="0" smtClean="0"/>
              <a:t>should not risk </a:t>
            </a:r>
            <a:r>
              <a:rPr lang="en-GB" dirty="0" smtClean="0"/>
              <a:t>our developments of other goals as though we have lived to accomplish that one particular goal in </a:t>
            </a:r>
            <a:r>
              <a:rPr lang="en-GB" dirty="0" smtClean="0"/>
              <a:t>life...</a:t>
            </a:r>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The </a:t>
            </a:r>
            <a:r>
              <a:rPr lang="en-GB" sz="3600" b="1" dirty="0" smtClean="0"/>
              <a:t>10 </a:t>
            </a:r>
            <a:r>
              <a:rPr lang="en-GB" sz="3600" b="1" dirty="0" smtClean="0"/>
              <a:t>Most Common Causes Of Failures </a:t>
            </a:r>
            <a:endParaRPr lang="en-US" sz="3600" b="1" dirty="0"/>
          </a:p>
        </p:txBody>
      </p:sp>
      <p:sp>
        <p:nvSpPr>
          <p:cNvPr id="3" name="Content Placeholder 2"/>
          <p:cNvSpPr>
            <a:spLocks noGrp="1"/>
          </p:cNvSpPr>
          <p:nvPr>
            <p:ph idx="1"/>
          </p:nvPr>
        </p:nvSpPr>
        <p:spPr>
          <a:xfrm>
            <a:off x="457200" y="1504950"/>
            <a:ext cx="8229600" cy="3394472"/>
          </a:xfrm>
        </p:spPr>
        <p:txBody>
          <a:bodyPr>
            <a:normAutofit fontScale="70000" lnSpcReduction="20000"/>
          </a:bodyPr>
          <a:lstStyle/>
          <a:p>
            <a:pPr>
              <a:buNone/>
            </a:pPr>
            <a:r>
              <a:rPr lang="en-US" sz="3400" dirty="0" smtClean="0"/>
              <a:t> </a:t>
            </a:r>
            <a:r>
              <a:rPr lang="en-GB" sz="3400" dirty="0" smtClean="0"/>
              <a:t>1. </a:t>
            </a:r>
            <a:r>
              <a:rPr lang="en-GB" sz="3400" dirty="0" smtClean="0"/>
              <a:t>Disciplines </a:t>
            </a:r>
            <a:r>
              <a:rPr lang="en-GB" sz="3400" dirty="0" smtClean="0"/>
              <a:t>and Habits </a:t>
            </a:r>
            <a:endParaRPr lang="en-GB" sz="3400" dirty="0" smtClean="0"/>
          </a:p>
          <a:p>
            <a:pPr>
              <a:buNone/>
            </a:pPr>
            <a:endParaRPr lang="en-GB" sz="3400" dirty="0" smtClean="0"/>
          </a:p>
          <a:p>
            <a:pPr>
              <a:buNone/>
            </a:pPr>
            <a:r>
              <a:rPr lang="en-GB" sz="3400" dirty="0" smtClean="0"/>
              <a:t>2. Lack of Personalised </a:t>
            </a:r>
            <a:r>
              <a:rPr lang="en-GB" sz="3400" dirty="0" smtClean="0"/>
              <a:t>Planning</a:t>
            </a:r>
          </a:p>
          <a:p>
            <a:pPr>
              <a:buNone/>
            </a:pPr>
            <a:endParaRPr lang="en-US" sz="3400" dirty="0" smtClean="0"/>
          </a:p>
          <a:p>
            <a:pPr marL="514350" indent="-514350">
              <a:buNone/>
            </a:pPr>
            <a:r>
              <a:rPr lang="en-GB" sz="3400" dirty="0" smtClean="0"/>
              <a:t>3. Lack </a:t>
            </a:r>
            <a:r>
              <a:rPr lang="en-GB" sz="3400" dirty="0" smtClean="0"/>
              <a:t>of Actions and </a:t>
            </a:r>
            <a:r>
              <a:rPr lang="en-GB" sz="3400" dirty="0" smtClean="0"/>
              <a:t>Motivation</a:t>
            </a:r>
          </a:p>
          <a:p>
            <a:pPr marL="514350" indent="-514350">
              <a:buAutoNum type="arabicPeriod" startAt="3"/>
            </a:pPr>
            <a:endParaRPr lang="en-US" sz="3400" dirty="0" smtClean="0"/>
          </a:p>
          <a:p>
            <a:pPr>
              <a:buNone/>
            </a:pPr>
            <a:r>
              <a:rPr lang="en-GB" sz="3400" dirty="0" smtClean="0"/>
              <a:t>4. Fear of </a:t>
            </a:r>
            <a:r>
              <a:rPr lang="en-GB" sz="3400" dirty="0" smtClean="0"/>
              <a:t>Failure</a:t>
            </a:r>
          </a:p>
          <a:p>
            <a:pPr>
              <a:buNone/>
            </a:pPr>
            <a:endParaRPr lang="en-US" sz="3400" dirty="0" smtClean="0"/>
          </a:p>
          <a:p>
            <a:pPr>
              <a:buNone/>
            </a:pPr>
            <a:r>
              <a:rPr lang="en-GB" sz="3400" dirty="0" smtClean="0"/>
              <a:t>5. Fear of Rejection </a:t>
            </a:r>
            <a:endParaRPr lang="en-US" sz="3400" dirty="0" smtClean="0"/>
          </a:p>
          <a:p>
            <a:pPr>
              <a:buNone/>
            </a:pPr>
            <a:endParaRPr lang="en-US" dirty="0" smtClean="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0550"/>
            <a:ext cx="8229600" cy="4004073"/>
          </a:xfrm>
        </p:spPr>
        <p:txBody>
          <a:bodyPr>
            <a:normAutofit/>
          </a:bodyPr>
          <a:lstStyle/>
          <a:p>
            <a:pPr>
              <a:buNone/>
            </a:pPr>
            <a:r>
              <a:rPr lang="en-GB" sz="2400" dirty="0" smtClean="0"/>
              <a:t>6. Accountability </a:t>
            </a:r>
          </a:p>
          <a:p>
            <a:pPr>
              <a:buNone/>
            </a:pPr>
            <a:endParaRPr lang="en-GB" sz="2400" dirty="0" smtClean="0"/>
          </a:p>
          <a:p>
            <a:pPr>
              <a:buNone/>
            </a:pPr>
            <a:r>
              <a:rPr lang="en-GB" sz="2400" dirty="0" smtClean="0"/>
              <a:t>7. Lack of Review of Work and Analysis of Results </a:t>
            </a:r>
          </a:p>
          <a:p>
            <a:pPr>
              <a:buNone/>
            </a:pPr>
            <a:endParaRPr lang="en-US" sz="2400" dirty="0" smtClean="0"/>
          </a:p>
          <a:p>
            <a:pPr>
              <a:buNone/>
            </a:pPr>
            <a:r>
              <a:rPr lang="en-GB" sz="2400" dirty="0" smtClean="0"/>
              <a:t>8. Surrounded by Negative </a:t>
            </a:r>
            <a:r>
              <a:rPr lang="en-GB" sz="2400" dirty="0" smtClean="0"/>
              <a:t>Vibes</a:t>
            </a:r>
          </a:p>
          <a:p>
            <a:pPr>
              <a:buNone/>
            </a:pPr>
            <a:endParaRPr lang="en-US" sz="2400" dirty="0" smtClean="0"/>
          </a:p>
          <a:p>
            <a:pPr>
              <a:buNone/>
            </a:pPr>
            <a:r>
              <a:rPr lang="en-GB" sz="2400" dirty="0" smtClean="0"/>
              <a:t>9. Too Much Focus on the Goal </a:t>
            </a:r>
            <a:r>
              <a:rPr lang="en-GB" sz="2400" dirty="0" smtClean="0"/>
              <a:t>Itself</a:t>
            </a:r>
          </a:p>
          <a:p>
            <a:pPr>
              <a:buNone/>
            </a:pPr>
            <a:endParaRPr lang="en-US" sz="2400" dirty="0" smtClean="0"/>
          </a:p>
          <a:p>
            <a:pPr>
              <a:buNone/>
            </a:pPr>
            <a:r>
              <a:rPr lang="en-GB" sz="2400" dirty="0" smtClean="0"/>
              <a:t>10. Downplaying Your Achievements</a:t>
            </a:r>
            <a:endParaRPr lang="en-US" sz="2400" dirty="0" smtClean="0"/>
          </a:p>
          <a:p>
            <a:pPr>
              <a:buNone/>
            </a:pP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857250"/>
          </a:xfrm>
        </p:spPr>
        <p:txBody>
          <a:bodyPr>
            <a:noAutofit/>
          </a:bodyPr>
          <a:lstStyle/>
          <a:p>
            <a:r>
              <a:rPr lang="en-GB" sz="3800" b="1" dirty="0" smtClean="0"/>
              <a:t>1.  Disciplines and Habits </a:t>
            </a:r>
            <a:r>
              <a:rPr lang="en-US" sz="3800" dirty="0" smtClean="0"/>
              <a:t/>
            </a:r>
            <a:br>
              <a:rPr lang="en-US" sz="3800" dirty="0" smtClean="0"/>
            </a:br>
            <a:endParaRPr lang="en-US" sz="3800" dirty="0"/>
          </a:p>
        </p:txBody>
      </p:sp>
      <p:sp>
        <p:nvSpPr>
          <p:cNvPr id="3" name="Content Placeholder 2"/>
          <p:cNvSpPr>
            <a:spLocks noGrp="1"/>
          </p:cNvSpPr>
          <p:nvPr>
            <p:ph idx="1"/>
          </p:nvPr>
        </p:nvSpPr>
        <p:spPr>
          <a:xfrm>
            <a:off x="457200" y="1428750"/>
            <a:ext cx="8229600" cy="3394472"/>
          </a:xfrm>
        </p:spPr>
        <p:txBody>
          <a:bodyPr>
            <a:normAutofit/>
          </a:bodyPr>
          <a:lstStyle/>
          <a:p>
            <a:r>
              <a:rPr lang="en-GB" sz="2200" dirty="0" smtClean="0"/>
              <a:t>In order to secure our goals in a more comfortable and convincing manner, most of us practise certain disciplines to ensure consistency in our </a:t>
            </a:r>
            <a:r>
              <a:rPr lang="en-GB" sz="2200" dirty="0" smtClean="0"/>
              <a:t>efforts</a:t>
            </a:r>
          </a:p>
          <a:p>
            <a:endParaRPr lang="en-GB" sz="2200" dirty="0" smtClean="0"/>
          </a:p>
          <a:p>
            <a:r>
              <a:rPr lang="en-GB" sz="2200" dirty="0" smtClean="0"/>
              <a:t>Once </a:t>
            </a:r>
            <a:r>
              <a:rPr lang="en-GB" sz="2200" dirty="0" smtClean="0"/>
              <a:t>the difficulties in completing the other goals increases, aside from our knowledge and skills, we have to rely on the basic disciplines and experiences we have developed throughout the earlier stages of our projects on our </a:t>
            </a:r>
            <a:r>
              <a:rPr lang="en-GB" sz="2200" dirty="0" smtClean="0"/>
              <a:t>goals</a:t>
            </a:r>
          </a:p>
          <a:p>
            <a:pPr>
              <a:buNone/>
            </a:pP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we are what we do quote"/>
          <p:cNvPicPr>
            <a:picLocks noChangeAspect="1" noChangeArrowheads="1"/>
          </p:cNvPicPr>
          <p:nvPr/>
        </p:nvPicPr>
        <p:blipFill>
          <a:blip r:embed="rId2"/>
          <a:srcRect r="1538" b="8163"/>
          <a:stretch>
            <a:fillRect/>
          </a:stretch>
        </p:blipFill>
        <p:spPr bwMode="auto">
          <a:xfrm>
            <a:off x="0" y="0"/>
            <a:ext cx="9144000" cy="51435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2</a:t>
            </a:r>
            <a:r>
              <a:rPr lang="en-GB" sz="3600" b="1" dirty="0" smtClean="0"/>
              <a:t>. </a:t>
            </a:r>
            <a:r>
              <a:rPr lang="en-GB" sz="3600" b="1" dirty="0" smtClean="0"/>
              <a:t>Lack of Personalised Planning</a:t>
            </a:r>
            <a:endParaRPr lang="en-US" sz="3600" b="1" dirty="0"/>
          </a:p>
        </p:txBody>
      </p:sp>
      <p:sp>
        <p:nvSpPr>
          <p:cNvPr id="3" name="Content Placeholder 2"/>
          <p:cNvSpPr>
            <a:spLocks noGrp="1"/>
          </p:cNvSpPr>
          <p:nvPr>
            <p:ph idx="1"/>
          </p:nvPr>
        </p:nvSpPr>
        <p:spPr>
          <a:xfrm>
            <a:off x="457200" y="1504950"/>
            <a:ext cx="8229600" cy="3394472"/>
          </a:xfrm>
        </p:spPr>
        <p:txBody>
          <a:bodyPr>
            <a:normAutofit/>
          </a:bodyPr>
          <a:lstStyle/>
          <a:p>
            <a:r>
              <a:rPr lang="en-GB" sz="2200" dirty="0" smtClean="0"/>
              <a:t>Goal </a:t>
            </a:r>
            <a:r>
              <a:rPr lang="en-GB" sz="2200" dirty="0" smtClean="0"/>
              <a:t>setting simply is not always a detail plan as to how every action should be </a:t>
            </a:r>
            <a:r>
              <a:rPr lang="en-GB" sz="2200" dirty="0" smtClean="0"/>
              <a:t>executed</a:t>
            </a:r>
          </a:p>
          <a:p>
            <a:endParaRPr lang="en-GB" sz="2200" dirty="0" smtClean="0"/>
          </a:p>
          <a:p>
            <a:r>
              <a:rPr lang="en-GB" sz="2200" dirty="0" smtClean="0"/>
              <a:t>This </a:t>
            </a:r>
            <a:r>
              <a:rPr lang="en-GB" sz="2200" dirty="0" smtClean="0"/>
              <a:t>common misconception meant that many people do not personalise their plans to suit themselves in many </a:t>
            </a:r>
            <a:r>
              <a:rPr lang="en-GB" sz="2200" dirty="0" smtClean="0"/>
              <a:t>aspects</a:t>
            </a:r>
          </a:p>
          <a:p>
            <a:endParaRPr lang="en-GB" sz="2200" dirty="0" smtClean="0"/>
          </a:p>
          <a:p>
            <a:r>
              <a:rPr lang="en-GB" sz="2400" dirty="0" smtClean="0"/>
              <a:t>In </a:t>
            </a:r>
            <a:r>
              <a:rPr lang="en-GB" sz="2400" dirty="0" smtClean="0"/>
              <a:t>many cases, excellent goal setters do not recognise the significance of personalising a plan to achieve their goals</a:t>
            </a:r>
            <a:endParaRPr lang="en-US" sz="2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ocuments and Settings\user\My Documents\Downloads\Rui's Writing Job\personal-branding-road.jpg"/>
          <p:cNvPicPr/>
          <p:nvPr/>
        </p:nvPicPr>
        <p:blipFill>
          <a:blip r:embed="rId2"/>
          <a:srcRect t="15326" r="4139"/>
          <a:stretch>
            <a:fillRect/>
          </a:stretch>
        </p:blipFill>
        <p:spPr bwMode="auto">
          <a:xfrm>
            <a:off x="2133600" y="0"/>
            <a:ext cx="4191000" cy="2105025"/>
          </a:xfrm>
          <a:prstGeom prst="rect">
            <a:avLst/>
          </a:prstGeom>
          <a:noFill/>
          <a:ln w="9525">
            <a:noFill/>
            <a:miter lim="800000"/>
            <a:headEnd/>
            <a:tailEnd/>
          </a:ln>
        </p:spPr>
      </p:pic>
      <p:sp>
        <p:nvSpPr>
          <p:cNvPr id="3" name="Content Placeholder 2"/>
          <p:cNvSpPr>
            <a:spLocks noGrp="1"/>
          </p:cNvSpPr>
          <p:nvPr>
            <p:ph idx="1"/>
          </p:nvPr>
        </p:nvSpPr>
        <p:spPr>
          <a:xfrm>
            <a:off x="533400" y="2114550"/>
            <a:ext cx="8229600" cy="2784872"/>
          </a:xfrm>
        </p:spPr>
        <p:txBody>
          <a:bodyPr>
            <a:normAutofit/>
          </a:bodyPr>
          <a:lstStyle/>
          <a:p>
            <a:r>
              <a:rPr lang="en-GB" sz="2200" dirty="0" smtClean="0"/>
              <a:t>Instead </a:t>
            </a:r>
            <a:r>
              <a:rPr lang="en-GB" sz="2200" dirty="0" smtClean="0"/>
              <a:t>of understanding how their abilities and knowledge can be utilised for the project in a well-planned way, they become poor at executing their plans which are not suitable for </a:t>
            </a:r>
            <a:r>
              <a:rPr lang="en-GB" sz="2200" dirty="0" smtClean="0"/>
              <a:t>themselves</a:t>
            </a:r>
          </a:p>
          <a:p>
            <a:endParaRPr lang="en-GB" sz="2200" dirty="0" smtClean="0"/>
          </a:p>
          <a:p>
            <a:r>
              <a:rPr lang="en-GB" sz="2200" dirty="0" smtClean="0"/>
              <a:t>Asking </a:t>
            </a:r>
            <a:r>
              <a:rPr lang="en-GB" sz="2200" dirty="0" smtClean="0"/>
              <a:t>for help or even forming a team with others who are experts at different skills and arranging tasks and targets which match the difficulties of their expertise might seem a better </a:t>
            </a:r>
            <a:r>
              <a:rPr lang="en-GB" sz="2200" dirty="0" smtClean="0"/>
              <a:t>idea</a:t>
            </a:r>
            <a:endParaRPr lang="en-US" sz="2200" dirty="0" smtClean="0"/>
          </a:p>
          <a:p>
            <a:endParaRPr lang="en-US" sz="2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3.  Lack of Actions and Motivation</a:t>
            </a:r>
            <a:endParaRPr lang="en-US" sz="3600" dirty="0"/>
          </a:p>
        </p:txBody>
      </p:sp>
      <p:sp>
        <p:nvSpPr>
          <p:cNvPr id="3" name="Content Placeholder 2"/>
          <p:cNvSpPr>
            <a:spLocks noGrp="1"/>
          </p:cNvSpPr>
          <p:nvPr>
            <p:ph idx="1"/>
          </p:nvPr>
        </p:nvSpPr>
        <p:spPr>
          <a:xfrm>
            <a:off x="457200" y="1504950"/>
            <a:ext cx="8229600" cy="3394472"/>
          </a:xfrm>
        </p:spPr>
        <p:txBody>
          <a:bodyPr>
            <a:normAutofit fontScale="70000" lnSpcReduction="20000"/>
          </a:bodyPr>
          <a:lstStyle/>
          <a:p>
            <a:r>
              <a:rPr lang="en-GB" dirty="0" smtClean="0"/>
              <a:t>Most </a:t>
            </a:r>
            <a:r>
              <a:rPr lang="en-GB" dirty="0" smtClean="0"/>
              <a:t>of us presume that people who have set goals but do not make any attempts in achieving it as </a:t>
            </a:r>
            <a:r>
              <a:rPr lang="en-GB" dirty="0" smtClean="0"/>
              <a:t>lazy</a:t>
            </a:r>
          </a:p>
          <a:p>
            <a:endParaRPr lang="en-GB" dirty="0" smtClean="0"/>
          </a:p>
          <a:p>
            <a:r>
              <a:rPr lang="en-GB" dirty="0" smtClean="0"/>
              <a:t>What </a:t>
            </a:r>
            <a:r>
              <a:rPr lang="en-GB" dirty="0" smtClean="0"/>
              <a:t>we do not know is the fact that being lazy is human nature that most of us can overturn once we have found the meanings in our </a:t>
            </a:r>
            <a:r>
              <a:rPr lang="en-GB" dirty="0" smtClean="0"/>
              <a:t>goals</a:t>
            </a:r>
          </a:p>
          <a:p>
            <a:endParaRPr lang="en-GB" dirty="0" smtClean="0"/>
          </a:p>
          <a:p>
            <a:r>
              <a:rPr lang="en-GB" dirty="0" smtClean="0"/>
              <a:t>Such </a:t>
            </a:r>
            <a:r>
              <a:rPr lang="en-GB" dirty="0" smtClean="0"/>
              <a:t>meaning is being given higher value over the loss of comfort as motivated people strive to achieve their goals with these meanings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542</TotalTime>
  <Words>952</Words>
  <Application>Microsoft Office PowerPoint</Application>
  <PresentationFormat>On-screen Show (16:9)</PresentationFormat>
  <Paragraphs>85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How Do We Develop These Self-Learning Habits?</vt:lpstr>
      <vt:lpstr>The 10 Most Common Causes Of Failures </vt:lpstr>
      <vt:lpstr>Slide 4</vt:lpstr>
      <vt:lpstr>1.  Disciplines and Habits  </vt:lpstr>
      <vt:lpstr>Slide 6</vt:lpstr>
      <vt:lpstr>2. Lack of Personalised Planning</vt:lpstr>
      <vt:lpstr>Slide 8</vt:lpstr>
      <vt:lpstr>3.  Lack of Actions and Motivation</vt:lpstr>
      <vt:lpstr>Lacking actions and motivation can also be the effects of the fear of failure and rejection </vt:lpstr>
      <vt:lpstr> 4. Fear of Failure</vt:lpstr>
      <vt:lpstr>Slide 12</vt:lpstr>
      <vt:lpstr>5. Fear of Rejection </vt:lpstr>
      <vt:lpstr>6. Accountability </vt:lpstr>
      <vt:lpstr>Slide 15</vt:lpstr>
      <vt:lpstr>7. Lack of Review of Work and Analysis of Results  </vt:lpstr>
      <vt:lpstr>8. Surrounded by Negative Vibes</vt:lpstr>
      <vt:lpstr>Slide 18</vt:lpstr>
      <vt:lpstr>9. Too Much Focus on the Goal Itself</vt:lpstr>
      <vt:lpstr>Slide 20</vt:lpstr>
      <vt:lpstr>10. Downplaying Your Achievements</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Samsung</cp:lastModifiedBy>
  <cp:revision>59</cp:revision>
  <dcterms:created xsi:type="dcterms:W3CDTF">2016-12-16T09:40:51Z</dcterms:created>
  <dcterms:modified xsi:type="dcterms:W3CDTF">2016-12-17T14:01:40Z</dcterms:modified>
</cp:coreProperties>
</file>