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7" r:id="rId3"/>
    <p:sldId id="258" r:id="rId4"/>
    <p:sldId id="259" r:id="rId5"/>
    <p:sldId id="260" r:id="rId6"/>
    <p:sldId id="261" r:id="rId7"/>
    <p:sldId id="264" r:id="rId8"/>
    <p:sldId id="262" r:id="rId9"/>
    <p:sldId id="263" r:id="rId10"/>
    <p:sldId id="265" r:id="rId11"/>
    <p:sldId id="266" r:id="rId12"/>
    <p:sldId id="267" r:id="rId13"/>
    <p:sldId id="268" r:id="rId14"/>
    <p:sldId id="269" r:id="rId15"/>
    <p:sldId id="270" r:id="rId16"/>
    <p:sldId id="271" r:id="rId17"/>
    <p:sldId id="273" r:id="rId18"/>
    <p:sldId id="272" r:id="rId1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88" autoAdjust="0"/>
    <p:restoredTop sz="94577" autoAdjust="0"/>
  </p:normalViewPr>
  <p:slideViewPr>
    <p:cSldViewPr>
      <p:cViewPr>
        <p:scale>
          <a:sx n="66" d="100"/>
          <a:sy n="66" d="100"/>
        </p:scale>
        <p:origin x="-811" y="-106"/>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660C59-8F76-459E-A19B-29B6096D0DC1}" type="datetimeFigureOut">
              <a:rPr lang="en-MY" smtClean="0"/>
              <a:pPr/>
              <a:t>19/12/2016</a:t>
            </a:fld>
            <a:endParaRPr lang="en-MY"/>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MY"/>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MY"/>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F7B67F-E2F8-498D-B8B0-48E82D33B5E3}" type="slidenum">
              <a:rPr lang="en-MY" smtClean="0"/>
              <a:pPr/>
              <a:t>‹#›</a:t>
            </a:fld>
            <a:endParaRPr lang="en-MY"/>
          </a:p>
        </p:txBody>
      </p:sp>
    </p:spTree>
    <p:extLst>
      <p:ext uri="{BB962C8B-B14F-4D97-AF65-F5344CB8AC3E}">
        <p14:creationId xmlns="" xmlns:p14="http://schemas.microsoft.com/office/powerpoint/2010/main" val="1467682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883E19D-30E4-4014-8B4B-D3E5E0BD3E84}" type="datetimeFigureOut">
              <a:rPr lang="en-US" smtClean="0"/>
              <a:pPr/>
              <a:t>19-Dec-16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83E19D-30E4-4014-8B4B-D3E5E0BD3E84}" type="datetimeFigureOut">
              <a:rPr lang="en-US" smtClean="0"/>
              <a:pPr/>
              <a:t>19-Dec-16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83E19D-30E4-4014-8B4B-D3E5E0BD3E84}" type="datetimeFigureOut">
              <a:rPr lang="en-US" smtClean="0"/>
              <a:pPr/>
              <a:t>19-Dec-16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83E19D-30E4-4014-8B4B-D3E5E0BD3E84}" type="datetimeFigureOut">
              <a:rPr lang="en-US" smtClean="0"/>
              <a:pPr/>
              <a:t>19-Dec-16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83E19D-30E4-4014-8B4B-D3E5E0BD3E84}" type="datetimeFigureOut">
              <a:rPr lang="en-US" smtClean="0"/>
              <a:pPr/>
              <a:t>19-Dec-16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883E19D-30E4-4014-8B4B-D3E5E0BD3E84}" type="datetimeFigureOut">
              <a:rPr lang="en-US" smtClean="0"/>
              <a:pPr/>
              <a:t>19-Dec-16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883E19D-30E4-4014-8B4B-D3E5E0BD3E84}" type="datetimeFigureOut">
              <a:rPr lang="en-US" smtClean="0"/>
              <a:pPr/>
              <a:t>19-Dec-16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883E19D-30E4-4014-8B4B-D3E5E0BD3E84}" type="datetimeFigureOut">
              <a:rPr lang="en-US" smtClean="0"/>
              <a:pPr/>
              <a:t>19-Dec-16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83E19D-30E4-4014-8B4B-D3E5E0BD3E84}" type="datetimeFigureOut">
              <a:rPr lang="en-US" smtClean="0"/>
              <a:pPr/>
              <a:t>19-Dec-16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83E19D-30E4-4014-8B4B-D3E5E0BD3E84}" type="datetimeFigureOut">
              <a:rPr lang="en-US" smtClean="0"/>
              <a:pPr/>
              <a:t>19-Dec-16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83E19D-30E4-4014-8B4B-D3E5E0BD3E84}" type="datetimeFigureOut">
              <a:rPr lang="en-US" smtClean="0"/>
              <a:pPr/>
              <a:t>19-Dec-16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883E19D-30E4-4014-8B4B-D3E5E0BD3E84}" type="datetimeFigureOut">
              <a:rPr lang="en-US" smtClean="0"/>
              <a:pPr/>
              <a:t>19-Dec-16</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DF6E16EF-DC6E-4C01-9D7A-E0B01DDFD5E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Related image"/>
          <p:cNvPicPr>
            <a:picLocks noChangeAspect="1" noChangeArrowheads="1"/>
          </p:cNvPicPr>
          <p:nvPr/>
        </p:nvPicPr>
        <p:blipFill>
          <a:blip r:embed="rId2"/>
          <a:srcRect/>
          <a:stretch>
            <a:fillRect/>
          </a:stretch>
        </p:blipFill>
        <p:spPr bwMode="auto">
          <a:xfrm>
            <a:off x="0" y="0"/>
            <a:ext cx="9144000" cy="5187333"/>
          </a:xfrm>
          <a:prstGeom prst="rect">
            <a:avLst/>
          </a:prstGeom>
          <a:noFill/>
        </p:spPr>
      </p:pic>
      <p:sp>
        <p:nvSpPr>
          <p:cNvPr id="11" name="Rectangle 10"/>
          <p:cNvSpPr/>
          <p:nvPr/>
        </p:nvSpPr>
        <p:spPr>
          <a:xfrm>
            <a:off x="575930" y="1276350"/>
            <a:ext cx="3386470" cy="2855259"/>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chemeClr val="bg1"/>
                </a:solidFill>
              </a:ln>
              <a:solidFill>
                <a:schemeClr val="bg1"/>
              </a:solidFill>
            </a:endParaRPr>
          </a:p>
        </p:txBody>
      </p:sp>
      <p:sp>
        <p:nvSpPr>
          <p:cNvPr id="12" name="TextBox 11"/>
          <p:cNvSpPr txBox="1"/>
          <p:nvPr/>
        </p:nvSpPr>
        <p:spPr>
          <a:xfrm>
            <a:off x="685800" y="1962150"/>
            <a:ext cx="3124200" cy="1569660"/>
          </a:xfrm>
          <a:prstGeom prst="rect">
            <a:avLst/>
          </a:prstGeom>
          <a:noFill/>
        </p:spPr>
        <p:txBody>
          <a:bodyPr wrap="square" rtlCol="0">
            <a:spAutoFit/>
          </a:bodyPr>
          <a:lstStyle/>
          <a:p>
            <a:pPr algn="ctr"/>
            <a:r>
              <a:rPr lang="en-US" sz="3200" b="1" dirty="0" smtClean="0"/>
              <a:t>Successful Mindset Conditioning</a:t>
            </a:r>
            <a:endParaRPr lang="en-US" sz="3200" b="1" dirty="0"/>
          </a:p>
        </p:txBody>
      </p:sp>
      <p:sp>
        <p:nvSpPr>
          <p:cNvPr id="14" name="Rectangle 13"/>
          <p:cNvSpPr/>
          <p:nvPr/>
        </p:nvSpPr>
        <p:spPr>
          <a:xfrm>
            <a:off x="497840" y="1200150"/>
            <a:ext cx="3540760" cy="300630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95000"/>
                  <a:lumOff val="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24400" y="514350"/>
            <a:ext cx="4267200" cy="4343400"/>
          </a:xfrm>
        </p:spPr>
        <p:txBody>
          <a:bodyPr>
            <a:normAutofit/>
          </a:bodyPr>
          <a:lstStyle/>
          <a:p>
            <a:r>
              <a:rPr lang="en-US" sz="2100" dirty="0" smtClean="0"/>
              <a:t>Challenging and then breaking old beliefs can inflict certain discomfort or even pain to ourselves but we should keep ourselves mentally healthy by understanding our emotions and our reactions to </a:t>
            </a:r>
            <a:r>
              <a:rPr lang="en-US" sz="2100" dirty="0" smtClean="0"/>
              <a:t>changes</a:t>
            </a:r>
          </a:p>
          <a:p>
            <a:endParaRPr lang="en-US" sz="2100" dirty="0" smtClean="0"/>
          </a:p>
          <a:p>
            <a:r>
              <a:rPr lang="en-US" sz="2100" dirty="0" smtClean="0"/>
              <a:t>Anticipating </a:t>
            </a:r>
            <a:r>
              <a:rPr lang="en-US" sz="2100" dirty="0" smtClean="0"/>
              <a:t>such reactions will ease our adaptation to the differences in our </a:t>
            </a:r>
            <a:r>
              <a:rPr lang="en-US" sz="2100" dirty="0" smtClean="0"/>
              <a:t>lives</a:t>
            </a:r>
            <a:endParaRPr lang="en-US" sz="2100" dirty="0" smtClean="0"/>
          </a:p>
          <a:p>
            <a:endParaRPr lang="en-US" dirty="0" smtClean="0"/>
          </a:p>
          <a:p>
            <a:endParaRPr lang="en-US" dirty="0"/>
          </a:p>
        </p:txBody>
      </p:sp>
      <p:pic>
        <p:nvPicPr>
          <p:cNvPr id="74754" name="Picture 2" descr="Image result for CHALLENGING"/>
          <p:cNvPicPr>
            <a:picLocks noChangeAspect="1" noChangeArrowheads="1"/>
          </p:cNvPicPr>
          <p:nvPr/>
        </p:nvPicPr>
        <p:blipFill>
          <a:blip r:embed="rId2"/>
          <a:srcRect/>
          <a:stretch>
            <a:fillRect/>
          </a:stretch>
        </p:blipFill>
        <p:spPr bwMode="auto">
          <a:xfrm>
            <a:off x="0" y="0"/>
            <a:ext cx="4648200" cy="51435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90550"/>
            <a:ext cx="3733800" cy="4191000"/>
          </a:xfrm>
        </p:spPr>
        <p:txBody>
          <a:bodyPr>
            <a:normAutofit/>
          </a:bodyPr>
          <a:lstStyle/>
          <a:p>
            <a:r>
              <a:rPr lang="en-US" sz="2200" dirty="0" smtClean="0"/>
              <a:t>In another situation, changing our mindset will also mean moving ourselves out of the comfort zone</a:t>
            </a:r>
          </a:p>
          <a:p>
            <a:endParaRPr lang="en-US" sz="2200" dirty="0" smtClean="0"/>
          </a:p>
          <a:p>
            <a:r>
              <a:rPr lang="en-US" sz="2200" dirty="0" smtClean="0"/>
              <a:t>Moving </a:t>
            </a:r>
            <a:r>
              <a:rPr lang="en-US" sz="2200" dirty="0" smtClean="0"/>
              <a:t>out of the comfort zone equals to inevitable obstacles for us to overcome and nurture ourselves towards becoming our better selves</a:t>
            </a:r>
          </a:p>
          <a:p>
            <a:endParaRPr lang="en-US" sz="2200" dirty="0"/>
          </a:p>
        </p:txBody>
      </p:sp>
      <p:pic>
        <p:nvPicPr>
          <p:cNvPr id="73732" name="Picture 4" descr="Image result for overcoming challenges in life"/>
          <p:cNvPicPr>
            <a:picLocks noChangeAspect="1" noChangeArrowheads="1"/>
          </p:cNvPicPr>
          <p:nvPr/>
        </p:nvPicPr>
        <p:blipFill>
          <a:blip r:embed="rId2"/>
          <a:srcRect t="7037" b="8519"/>
          <a:stretch>
            <a:fillRect/>
          </a:stretch>
        </p:blipFill>
        <p:spPr bwMode="auto">
          <a:xfrm>
            <a:off x="4572000" y="0"/>
            <a:ext cx="4572000" cy="51435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85750"/>
            <a:ext cx="8229600" cy="3927873"/>
          </a:xfrm>
        </p:spPr>
        <p:txBody>
          <a:bodyPr>
            <a:normAutofit/>
          </a:bodyPr>
          <a:lstStyle/>
          <a:p>
            <a:pPr algn="ctr">
              <a:buNone/>
            </a:pPr>
            <a:r>
              <a:rPr lang="en-US" sz="3500" b="1" dirty="0" smtClean="0"/>
              <a:t>Shaping and Empowering our New Beliefs</a:t>
            </a:r>
            <a:endParaRPr lang="en-US" sz="3500" dirty="0"/>
          </a:p>
        </p:txBody>
      </p:sp>
      <p:pic>
        <p:nvPicPr>
          <p:cNvPr id="75778" name="Picture 2" descr="Image result for new beliefs"/>
          <p:cNvPicPr>
            <a:picLocks noChangeAspect="1" noChangeArrowheads="1"/>
          </p:cNvPicPr>
          <p:nvPr/>
        </p:nvPicPr>
        <p:blipFill>
          <a:blip r:embed="rId2"/>
          <a:srcRect/>
          <a:stretch>
            <a:fillRect/>
          </a:stretch>
        </p:blipFill>
        <p:spPr bwMode="auto">
          <a:xfrm>
            <a:off x="1752600" y="1200150"/>
            <a:ext cx="5257800" cy="3657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19150"/>
            <a:ext cx="8229600" cy="3775473"/>
          </a:xfrm>
        </p:spPr>
        <p:txBody>
          <a:bodyPr>
            <a:noAutofit/>
          </a:bodyPr>
          <a:lstStyle/>
          <a:p>
            <a:r>
              <a:rPr lang="en-US" sz="2200" dirty="0" smtClean="0"/>
              <a:t>J</a:t>
            </a:r>
            <a:r>
              <a:rPr lang="en-US" sz="2200" dirty="0" smtClean="0"/>
              <a:t>ustify </a:t>
            </a:r>
            <a:r>
              <a:rPr lang="en-US" sz="2200" dirty="0" smtClean="0"/>
              <a:t>our beliefs with constant results and if the results are positive outcomes, our change will be successful and our new beliefs will be further </a:t>
            </a:r>
            <a:r>
              <a:rPr lang="en-US" sz="2200" dirty="0" smtClean="0"/>
              <a:t>strengthened</a:t>
            </a:r>
            <a:endParaRPr lang="en-US" sz="2200" dirty="0" smtClean="0"/>
          </a:p>
          <a:p>
            <a:endParaRPr lang="en-US" sz="2200" dirty="0" smtClean="0"/>
          </a:p>
          <a:p>
            <a:r>
              <a:rPr lang="en-US" sz="2200" dirty="0" smtClean="0"/>
              <a:t>Self-doubts</a:t>
            </a:r>
            <a:r>
              <a:rPr lang="en-US" sz="2200" dirty="0" smtClean="0"/>
              <a:t>, worries, anxieties and fears are constant emotions we cannot avoid in our ways to change whereas only the outcomes of our efforts can defeat such </a:t>
            </a:r>
            <a:r>
              <a:rPr lang="en-US" sz="2200" dirty="0" smtClean="0"/>
              <a:t>emotions</a:t>
            </a:r>
          </a:p>
          <a:p>
            <a:endParaRPr lang="en-US" sz="2200" dirty="0" smtClean="0"/>
          </a:p>
          <a:p>
            <a:r>
              <a:rPr lang="en-US" sz="2200" dirty="0" smtClean="0"/>
              <a:t>Otherwise</a:t>
            </a:r>
            <a:r>
              <a:rPr lang="en-US" sz="2200" dirty="0" smtClean="0"/>
              <a:t>, we must recover from setbacks to establish another new change which will propel us towards another </a:t>
            </a:r>
            <a:r>
              <a:rPr lang="en-US" sz="2200" dirty="0" smtClean="0"/>
              <a:t>success</a:t>
            </a:r>
            <a:endParaRPr lang="en-US" sz="2200" dirty="0" smtClean="0"/>
          </a:p>
          <a:p>
            <a:endParaRPr lang="en-US" sz="2200" dirty="0" smtClean="0"/>
          </a:p>
          <a:p>
            <a:endParaRPr lang="en-US" sz="22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90550"/>
            <a:ext cx="8229600" cy="857250"/>
          </a:xfrm>
        </p:spPr>
        <p:txBody>
          <a:bodyPr>
            <a:normAutofit fontScale="90000"/>
          </a:bodyPr>
          <a:lstStyle/>
          <a:p>
            <a:r>
              <a:rPr lang="en-US" sz="4000" b="1" dirty="0" smtClean="0"/>
              <a:t>Conditioning until Success Becomes Second Nature</a:t>
            </a:r>
            <a:r>
              <a:rPr lang="en-US" dirty="0" smtClean="0"/>
              <a:t/>
            </a:r>
            <a:br>
              <a:rPr lang="en-US" dirty="0" smtClean="0"/>
            </a:br>
            <a:endParaRPr lang="en-US" dirty="0"/>
          </a:p>
        </p:txBody>
      </p:sp>
      <p:pic>
        <p:nvPicPr>
          <p:cNvPr id="4" name="Picture 3" descr="C:\Documents and Settings\user\My Documents\Downloads\Rui's Writing Job\belief.jpg"/>
          <p:cNvPicPr/>
          <p:nvPr/>
        </p:nvPicPr>
        <p:blipFill>
          <a:blip r:embed="rId2"/>
          <a:srcRect l="6067" t="7296" r="6681" b="7695"/>
          <a:stretch>
            <a:fillRect/>
          </a:stretch>
        </p:blipFill>
        <p:spPr bwMode="auto">
          <a:xfrm>
            <a:off x="1676400" y="1504950"/>
            <a:ext cx="5638800" cy="3352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4" name="Picture 4" descr="C:\Users\Samsung\Documents\a\aurelius\Goal Setting\Pokyciai.jpg"/>
          <p:cNvPicPr>
            <a:picLocks noGrp="1" noChangeAspect="1" noChangeArrowheads="1"/>
          </p:cNvPicPr>
          <p:nvPr>
            <p:ph idx="1"/>
          </p:nvPr>
        </p:nvPicPr>
        <p:blipFill>
          <a:blip r:embed="rId2"/>
          <a:srcRect/>
          <a:stretch>
            <a:fillRect/>
          </a:stretch>
        </p:blipFill>
        <p:spPr bwMode="auto">
          <a:xfrm>
            <a:off x="2286000" y="1749425"/>
            <a:ext cx="4525433" cy="3394075"/>
          </a:xfrm>
          <a:prstGeom prst="rect">
            <a:avLst/>
          </a:prstGeom>
          <a:noFill/>
        </p:spPr>
      </p:pic>
      <p:sp>
        <p:nvSpPr>
          <p:cNvPr id="8" name="TextBox 7"/>
          <p:cNvSpPr txBox="1"/>
          <p:nvPr/>
        </p:nvSpPr>
        <p:spPr>
          <a:xfrm>
            <a:off x="1752600" y="514350"/>
            <a:ext cx="5943600" cy="923330"/>
          </a:xfrm>
          <a:prstGeom prst="rect">
            <a:avLst/>
          </a:prstGeom>
          <a:noFill/>
        </p:spPr>
        <p:txBody>
          <a:bodyPr wrap="square" rtlCol="0">
            <a:spAutoFit/>
          </a:bodyPr>
          <a:lstStyle/>
          <a:p>
            <a:r>
              <a:rPr lang="en-US" sz="5400" b="1" dirty="0" smtClean="0"/>
              <a:t>Change</a:t>
            </a:r>
            <a:r>
              <a:rPr lang="en-US" sz="5400" dirty="0" smtClean="0"/>
              <a:t> is </a:t>
            </a:r>
            <a:r>
              <a:rPr lang="en-US" sz="5400" b="1" dirty="0" smtClean="0">
                <a:solidFill>
                  <a:srgbClr val="FF0000"/>
                </a:solidFill>
              </a:rPr>
              <a:t>Inevitable</a:t>
            </a:r>
            <a:endParaRPr lang="en-US" sz="5400" b="1" dirty="0">
              <a:solidFill>
                <a:srgbClr val="FF00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42950"/>
            <a:ext cx="8229600" cy="3851673"/>
          </a:xfrm>
        </p:spPr>
        <p:txBody>
          <a:bodyPr>
            <a:normAutofit/>
          </a:bodyPr>
          <a:lstStyle/>
          <a:p>
            <a:pPr algn="ctr">
              <a:buNone/>
            </a:pPr>
            <a:r>
              <a:rPr lang="en-US" sz="2800" dirty="0" smtClean="0"/>
              <a:t>But </a:t>
            </a:r>
            <a:r>
              <a:rPr lang="en-US" sz="2800" b="1" dirty="0" smtClean="0">
                <a:solidFill>
                  <a:srgbClr val="FF0000"/>
                </a:solidFill>
              </a:rPr>
              <a:t>WHY</a:t>
            </a:r>
            <a:r>
              <a:rPr lang="en-US" sz="2800" dirty="0" smtClean="0"/>
              <a:t> </a:t>
            </a:r>
            <a:r>
              <a:rPr lang="en-US" sz="2800" dirty="0" smtClean="0"/>
              <a:t>change when you are already successful enough</a:t>
            </a:r>
            <a:r>
              <a:rPr lang="en-US" sz="2800" dirty="0" smtClean="0"/>
              <a:t>?</a:t>
            </a:r>
          </a:p>
          <a:p>
            <a:pPr algn="ctr">
              <a:buNone/>
            </a:pPr>
            <a:endParaRPr lang="en-US" sz="2800" dirty="0" smtClean="0"/>
          </a:p>
          <a:p>
            <a:pPr algn="ctr">
              <a:buNone/>
            </a:pPr>
            <a:r>
              <a:rPr lang="en-US" sz="2800" dirty="0" smtClean="0"/>
              <a:t> </a:t>
            </a:r>
            <a:r>
              <a:rPr lang="en-US" sz="2800" dirty="0" smtClean="0"/>
              <a:t>More often than not, we can view success in multiple angles of </a:t>
            </a:r>
            <a:r>
              <a:rPr lang="en-US" sz="2800" dirty="0" smtClean="0"/>
              <a:t>perspectives. If </a:t>
            </a:r>
            <a:r>
              <a:rPr lang="en-US" sz="2800" dirty="0" smtClean="0"/>
              <a:t>you’re in an excellent financial condition, then you can start focusing on other aspects in your </a:t>
            </a:r>
            <a:r>
              <a:rPr lang="en-US" sz="2800" dirty="0" smtClean="0"/>
              <a:t>life</a:t>
            </a:r>
          </a:p>
          <a:p>
            <a:endParaRPr lang="en-US" dirty="0" smtClean="0"/>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742950"/>
            <a:ext cx="8229600" cy="3394472"/>
          </a:xfrm>
        </p:spPr>
        <p:txBody>
          <a:bodyPr/>
          <a:lstStyle/>
          <a:p>
            <a:pPr algn="ctr">
              <a:buNone/>
            </a:pPr>
            <a:endParaRPr lang="en-US" dirty="0" smtClean="0"/>
          </a:p>
          <a:p>
            <a:pPr algn="ctr">
              <a:buNone/>
            </a:pPr>
            <a:r>
              <a:rPr lang="en-US" dirty="0" smtClean="0"/>
              <a:t>While it is true that nobody can be as </a:t>
            </a:r>
            <a:r>
              <a:rPr lang="en-US" b="1" dirty="0" smtClean="0">
                <a:solidFill>
                  <a:srgbClr val="FFC000"/>
                </a:solidFill>
              </a:rPr>
              <a:t>Successful </a:t>
            </a:r>
            <a:r>
              <a:rPr lang="en-US" dirty="0" smtClean="0"/>
              <a:t>in every aspect, it remains a</a:t>
            </a:r>
            <a:r>
              <a:rPr lang="en-US" i="1" dirty="0" smtClean="0"/>
              <a:t> Challenge </a:t>
            </a:r>
            <a:r>
              <a:rPr lang="en-US" dirty="0" smtClean="0"/>
              <a:t>to have a </a:t>
            </a:r>
            <a:r>
              <a:rPr lang="en-US" u="sng" dirty="0" smtClean="0"/>
              <a:t>Balanced</a:t>
            </a:r>
            <a:r>
              <a:rPr lang="en-US" dirty="0" smtClean="0"/>
              <a:t> and </a:t>
            </a:r>
            <a:r>
              <a:rPr lang="en-US" u="sng" dirty="0" smtClean="0"/>
              <a:t>Successful </a:t>
            </a:r>
            <a:r>
              <a:rPr lang="en-US" dirty="0" smtClean="0"/>
              <a:t>Life with </a:t>
            </a:r>
            <a:r>
              <a:rPr lang="en-US" dirty="0" smtClean="0"/>
              <a:t>our </a:t>
            </a:r>
            <a:r>
              <a:rPr lang="en-US" b="1" dirty="0" smtClean="0"/>
              <a:t>Family</a:t>
            </a:r>
            <a:r>
              <a:rPr lang="en-US" dirty="0" smtClean="0"/>
              <a:t>, </a:t>
            </a:r>
            <a:r>
              <a:rPr lang="en-US" b="1" dirty="0" smtClean="0"/>
              <a:t>Friends</a:t>
            </a:r>
            <a:r>
              <a:rPr lang="en-US" dirty="0" smtClean="0"/>
              <a:t>, </a:t>
            </a:r>
            <a:r>
              <a:rPr lang="en-US" b="1" dirty="0" smtClean="0"/>
              <a:t>Business</a:t>
            </a:r>
            <a:r>
              <a:rPr lang="en-US" dirty="0" smtClean="0"/>
              <a:t>, </a:t>
            </a:r>
            <a:r>
              <a:rPr lang="en-US" b="1" dirty="0" smtClean="0"/>
              <a:t>The Society </a:t>
            </a:r>
            <a:r>
              <a:rPr lang="en-US" dirty="0" smtClean="0"/>
              <a:t>and </a:t>
            </a:r>
            <a:r>
              <a:rPr lang="en-US" b="1" dirty="0" smtClean="0"/>
              <a:t>Future </a:t>
            </a:r>
            <a:r>
              <a:rPr lang="en-US" b="1" dirty="0" smtClean="0"/>
              <a:t>Generations</a:t>
            </a:r>
            <a:endParaRPr lang="en-US" b="1" dirty="0" smtClean="0"/>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33550"/>
            <a:ext cx="8229600" cy="2937273"/>
          </a:xfrm>
        </p:spPr>
        <p:txBody>
          <a:bodyPr/>
          <a:lstStyle/>
          <a:p>
            <a:pPr algn="ctr">
              <a:buNone/>
            </a:pPr>
            <a:r>
              <a:rPr lang="en-US" sz="3600" dirty="0" smtClean="0"/>
              <a:t>So why stop when you can be </a:t>
            </a:r>
            <a:r>
              <a:rPr lang="en-US" sz="3600" b="1" dirty="0" smtClean="0">
                <a:solidFill>
                  <a:srgbClr val="FF0000"/>
                </a:solidFill>
              </a:rPr>
              <a:t>Successful</a:t>
            </a:r>
            <a:r>
              <a:rPr lang="en-US" sz="3600" dirty="0" smtClean="0"/>
              <a:t> </a:t>
            </a:r>
            <a:r>
              <a:rPr lang="en-US" sz="3600" dirty="0" smtClean="0"/>
              <a:t>in </a:t>
            </a:r>
            <a:r>
              <a:rPr lang="en-US" sz="3600" b="1" dirty="0" smtClean="0"/>
              <a:t>more than one </a:t>
            </a:r>
            <a:r>
              <a:rPr lang="en-US" sz="3600" dirty="0" smtClean="0"/>
              <a:t>aspect in our lives?</a:t>
            </a:r>
          </a:p>
          <a:p>
            <a:pPr>
              <a:buNone/>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Picture 6" descr="Image result for reality mindset and belief"/>
          <p:cNvPicPr>
            <a:picLocks noChangeAspect="1" noChangeArrowheads="1"/>
          </p:cNvPicPr>
          <p:nvPr/>
        </p:nvPicPr>
        <p:blipFill>
          <a:blip r:embed="rId2"/>
          <a:srcRect/>
          <a:stretch>
            <a:fillRect/>
          </a:stretch>
        </p:blipFill>
        <p:spPr bwMode="auto">
          <a:xfrm>
            <a:off x="0" y="190500"/>
            <a:ext cx="4953000" cy="4953000"/>
          </a:xfrm>
          <a:prstGeom prst="rect">
            <a:avLst/>
          </a:prstGeom>
          <a:noFill/>
        </p:spPr>
      </p:pic>
      <p:sp>
        <p:nvSpPr>
          <p:cNvPr id="8" name="Rectangle 7"/>
          <p:cNvSpPr/>
          <p:nvPr/>
        </p:nvSpPr>
        <p:spPr>
          <a:xfrm>
            <a:off x="4953000" y="1504950"/>
            <a:ext cx="3581400" cy="2246769"/>
          </a:xfrm>
          <a:prstGeom prst="rect">
            <a:avLst/>
          </a:prstGeom>
        </p:spPr>
        <p:txBody>
          <a:bodyPr wrap="square">
            <a:spAutoFit/>
          </a:bodyPr>
          <a:lstStyle/>
          <a:p>
            <a:pPr algn="ctr"/>
            <a:r>
              <a:rPr lang="en-US" sz="2800" dirty="0" smtClean="0"/>
              <a:t>Our </a:t>
            </a:r>
            <a:r>
              <a:rPr lang="en-US" sz="2800" b="1" dirty="0" smtClean="0">
                <a:solidFill>
                  <a:srgbClr val="FF0000"/>
                </a:solidFill>
              </a:rPr>
              <a:t>Beliefs</a:t>
            </a:r>
            <a:r>
              <a:rPr lang="en-US" sz="2800" b="1" dirty="0" smtClean="0"/>
              <a:t> </a:t>
            </a:r>
            <a:r>
              <a:rPr lang="en-US" sz="2800" dirty="0" smtClean="0"/>
              <a:t>or </a:t>
            </a:r>
            <a:r>
              <a:rPr lang="en-US" sz="2800" b="1" dirty="0" smtClean="0">
                <a:solidFill>
                  <a:srgbClr val="FF0000"/>
                </a:solidFill>
              </a:rPr>
              <a:t>Mindset </a:t>
            </a:r>
            <a:r>
              <a:rPr lang="en-US" sz="2800" dirty="0" smtClean="0"/>
              <a:t>that </a:t>
            </a:r>
            <a:r>
              <a:rPr lang="en-US" sz="2800" dirty="0" smtClean="0"/>
              <a:t>Reality </a:t>
            </a:r>
            <a:r>
              <a:rPr lang="en-US" sz="2800" dirty="0" smtClean="0"/>
              <a:t>has imposed so many obstacles on us must be </a:t>
            </a:r>
            <a:r>
              <a:rPr lang="en-US" sz="2800" b="1" dirty="0" smtClean="0"/>
              <a:t>Changed</a:t>
            </a:r>
            <a:endParaRPr lang="en-US" sz="28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Should You Do?</a:t>
            </a:r>
            <a:endParaRPr lang="en-US" b="1" dirty="0"/>
          </a:p>
        </p:txBody>
      </p:sp>
      <p:sp>
        <p:nvSpPr>
          <p:cNvPr id="3" name="Content Placeholder 2"/>
          <p:cNvSpPr>
            <a:spLocks noGrp="1"/>
          </p:cNvSpPr>
          <p:nvPr>
            <p:ph idx="1"/>
          </p:nvPr>
        </p:nvSpPr>
        <p:spPr>
          <a:xfrm>
            <a:off x="457200" y="1428750"/>
            <a:ext cx="8229600" cy="3394472"/>
          </a:xfrm>
        </p:spPr>
        <p:txBody>
          <a:bodyPr>
            <a:normAutofit/>
          </a:bodyPr>
          <a:lstStyle/>
          <a:p>
            <a:r>
              <a:rPr lang="en-US" sz="2300" dirty="0" smtClean="0"/>
              <a:t>First</a:t>
            </a:r>
            <a:r>
              <a:rPr lang="en-US" sz="2300" dirty="0" smtClean="0"/>
              <a:t>, we need to understand that we are able to exceed our limits while we improve ourselves in the pursuit of our goals or before we start to pursue </a:t>
            </a:r>
            <a:r>
              <a:rPr lang="en-US" sz="2300" dirty="0" smtClean="0"/>
              <a:t>them</a:t>
            </a:r>
          </a:p>
          <a:p>
            <a:endParaRPr lang="en-US" sz="2300" dirty="0" smtClean="0"/>
          </a:p>
          <a:p>
            <a:r>
              <a:rPr lang="en-US" sz="2300" dirty="0" smtClean="0"/>
              <a:t>Then</a:t>
            </a:r>
            <a:r>
              <a:rPr lang="en-US" sz="2300" dirty="0" smtClean="0"/>
              <a:t>, we will be able to conquer our self-limiting beliefs and defeat any obstacles in our </a:t>
            </a:r>
            <a:r>
              <a:rPr lang="en-US" sz="2300" dirty="0" smtClean="0"/>
              <a:t>lives</a:t>
            </a:r>
            <a:endParaRPr lang="en-US" sz="2300" dirty="0" smtClean="0"/>
          </a:p>
          <a:p>
            <a:pPr>
              <a:buNone/>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581150"/>
            <a:ext cx="7772400" cy="3394472"/>
          </a:xfrm>
        </p:spPr>
        <p:txBody>
          <a:bodyPr/>
          <a:lstStyle/>
          <a:p>
            <a:pPr algn="ctr">
              <a:buNone/>
            </a:pPr>
            <a:r>
              <a:rPr lang="en-US" sz="4800" b="1" dirty="0" smtClean="0"/>
              <a:t>Words </a:t>
            </a:r>
            <a:r>
              <a:rPr lang="en-US" sz="4800" b="1" dirty="0" smtClean="0">
                <a:solidFill>
                  <a:srgbClr val="FFC000"/>
                </a:solidFill>
              </a:rPr>
              <a:t>DO</a:t>
            </a:r>
            <a:r>
              <a:rPr lang="en-US" sz="4800" b="1" dirty="0" smtClean="0"/>
              <a:t> Have Impact </a:t>
            </a:r>
            <a:r>
              <a:rPr lang="en-US" sz="4800" b="1" dirty="0" smtClean="0"/>
              <a:t>on                                      </a:t>
            </a:r>
            <a:r>
              <a:rPr lang="en-US" sz="4800" b="1" dirty="0" smtClean="0"/>
              <a:t>Our Lives</a:t>
            </a:r>
            <a:endParaRPr lang="en-US" sz="4800" dirty="0" smtClean="0"/>
          </a:p>
          <a:p>
            <a:pPr>
              <a:buNone/>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Solutions</a:t>
            </a:r>
            <a:endParaRPr lang="en-US" b="1" dirty="0"/>
          </a:p>
        </p:txBody>
      </p:sp>
      <p:sp>
        <p:nvSpPr>
          <p:cNvPr id="3" name="Content Placeholder 2"/>
          <p:cNvSpPr>
            <a:spLocks noGrp="1"/>
          </p:cNvSpPr>
          <p:nvPr>
            <p:ph idx="1"/>
          </p:nvPr>
        </p:nvSpPr>
        <p:spPr/>
        <p:txBody>
          <a:bodyPr/>
          <a:lstStyle/>
          <a:p>
            <a:r>
              <a:rPr lang="en-US" sz="2400" dirty="0" smtClean="0"/>
              <a:t>Change the </a:t>
            </a:r>
            <a:r>
              <a:rPr lang="en-US" sz="2400" dirty="0" smtClean="0"/>
              <a:t>words we use in our daily conversations or discussions and </a:t>
            </a:r>
            <a:r>
              <a:rPr lang="en-US" sz="2400" dirty="0" smtClean="0"/>
              <a:t>writing</a:t>
            </a:r>
          </a:p>
          <a:p>
            <a:endParaRPr lang="en-US" sz="2400" dirty="0" smtClean="0"/>
          </a:p>
          <a:p>
            <a:r>
              <a:rPr lang="en-US" sz="2400" dirty="0" smtClean="0"/>
              <a:t>By </a:t>
            </a:r>
            <a:r>
              <a:rPr lang="en-US" sz="2400" dirty="0" smtClean="0"/>
              <a:t>exchanging certain words or reconstructing our sentences, we can definitely change the perception on our </a:t>
            </a:r>
            <a:r>
              <a:rPr lang="en-US" sz="2400" dirty="0" smtClean="0"/>
              <a:t>lives</a:t>
            </a:r>
          </a:p>
          <a:p>
            <a:endParaRPr lang="en-US" sz="2400" dirty="0" smtClean="0"/>
          </a:p>
          <a:p>
            <a:r>
              <a:rPr lang="en-US" sz="2400" dirty="0" smtClean="0"/>
              <a:t>Instead </a:t>
            </a:r>
            <a:r>
              <a:rPr lang="en-US" sz="2400" dirty="0" smtClean="0"/>
              <a:t>of saying to ourselves, “I can do it”, we should encourage ourselves to think that “I will do it.”</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50"/>
            <a:ext cx="8229600" cy="857250"/>
          </a:xfrm>
        </p:spPr>
        <p:txBody>
          <a:bodyPr>
            <a:normAutofit/>
          </a:bodyPr>
          <a:lstStyle/>
          <a:p>
            <a:r>
              <a:rPr lang="en-US" sz="4200" b="1" dirty="0" smtClean="0"/>
              <a:t>Talk To Your Own Mind</a:t>
            </a:r>
            <a:endParaRPr lang="en-US" sz="4200" b="1" dirty="0"/>
          </a:p>
        </p:txBody>
      </p:sp>
      <p:pic>
        <p:nvPicPr>
          <p:cNvPr id="69634" name="Picture 2" descr="Related image"/>
          <p:cNvPicPr>
            <a:picLocks noChangeAspect="1" noChangeArrowheads="1"/>
          </p:cNvPicPr>
          <p:nvPr/>
        </p:nvPicPr>
        <p:blipFill>
          <a:blip r:embed="rId2"/>
          <a:srcRect t="9295" r="2146"/>
          <a:stretch>
            <a:fillRect/>
          </a:stretch>
        </p:blipFill>
        <p:spPr bwMode="auto">
          <a:xfrm>
            <a:off x="2057400" y="1200150"/>
            <a:ext cx="5029200" cy="394335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19150"/>
            <a:ext cx="8229600" cy="3394472"/>
          </a:xfrm>
        </p:spPr>
        <p:txBody>
          <a:bodyPr>
            <a:noAutofit/>
          </a:bodyPr>
          <a:lstStyle/>
          <a:p>
            <a:r>
              <a:rPr lang="en-US" sz="2300" dirty="0" smtClean="0"/>
              <a:t>The </a:t>
            </a:r>
            <a:r>
              <a:rPr lang="en-US" sz="2300" dirty="0" smtClean="0"/>
              <a:t>ability to understand, accept and take actions is really not as simple to every one person as this sentence might suggest</a:t>
            </a:r>
          </a:p>
          <a:p>
            <a:endParaRPr lang="en-US" sz="2300" dirty="0" smtClean="0"/>
          </a:p>
          <a:p>
            <a:r>
              <a:rPr lang="en-US" sz="2300" dirty="0" smtClean="0"/>
              <a:t>The mind cannot always judge what is best for the person himself</a:t>
            </a:r>
          </a:p>
          <a:p>
            <a:endParaRPr lang="en-US" sz="2300" dirty="0" smtClean="0"/>
          </a:p>
          <a:p>
            <a:r>
              <a:rPr lang="en-US" sz="2300" dirty="0" smtClean="0"/>
              <a:t>Therefore, we should improve our awareness of new information, skills, knowledge and any sensation that could enhance our lives</a:t>
            </a:r>
          </a:p>
          <a:p>
            <a:endParaRPr lang="en-US" sz="23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Fun Facts</a:t>
            </a:r>
            <a:endParaRPr lang="en-US" b="1" dirty="0"/>
          </a:p>
        </p:txBody>
      </p:sp>
      <p:sp>
        <p:nvSpPr>
          <p:cNvPr id="3" name="Content Placeholder 2"/>
          <p:cNvSpPr>
            <a:spLocks noGrp="1"/>
          </p:cNvSpPr>
          <p:nvPr>
            <p:ph idx="1"/>
          </p:nvPr>
        </p:nvSpPr>
        <p:spPr>
          <a:xfrm>
            <a:off x="457200" y="1352550"/>
            <a:ext cx="8229600" cy="3394472"/>
          </a:xfrm>
        </p:spPr>
        <p:txBody>
          <a:bodyPr>
            <a:normAutofit/>
          </a:bodyPr>
          <a:lstStyle/>
          <a:p>
            <a:r>
              <a:rPr lang="en-US" sz="2300" dirty="0" smtClean="0"/>
              <a:t>Since </a:t>
            </a:r>
            <a:r>
              <a:rPr lang="en-US" sz="2300" dirty="0" smtClean="0"/>
              <a:t>our awareness is the gateway to our understanding, acceptance and actions, we should always improve it by reviewing our knowledge and perception or study and research on that particular piece of new </a:t>
            </a:r>
            <a:r>
              <a:rPr lang="en-US" sz="2300" dirty="0" smtClean="0"/>
              <a:t>information</a:t>
            </a:r>
          </a:p>
          <a:p>
            <a:endParaRPr lang="en-US" sz="2300" dirty="0" smtClean="0"/>
          </a:p>
          <a:p>
            <a:r>
              <a:rPr lang="en-US" sz="2300" dirty="0" smtClean="0"/>
              <a:t>This </a:t>
            </a:r>
            <a:r>
              <a:rPr lang="en-US" sz="2300" dirty="0" smtClean="0"/>
              <a:t>constantly promotes the awareness of how we think of particular ideas in life and we can change the constructive habits of our </a:t>
            </a:r>
            <a:r>
              <a:rPr lang="en-US" sz="2300" dirty="0" smtClean="0"/>
              <a:t>thinking</a:t>
            </a:r>
            <a:endParaRPr lang="en-US" sz="23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800" b="1" dirty="0" smtClean="0"/>
              <a:t>Associating Pain to Our Beliefs</a:t>
            </a:r>
            <a:endParaRPr lang="en-US" sz="3800" dirty="0"/>
          </a:p>
        </p:txBody>
      </p:sp>
      <p:pic>
        <p:nvPicPr>
          <p:cNvPr id="67586" name="Picture 2" descr="Image result for CHALLENGING"/>
          <p:cNvPicPr>
            <a:picLocks noChangeAspect="1" noChangeArrowheads="1"/>
          </p:cNvPicPr>
          <p:nvPr/>
        </p:nvPicPr>
        <p:blipFill>
          <a:blip r:embed="rId2"/>
          <a:srcRect/>
          <a:stretch>
            <a:fillRect/>
          </a:stretch>
        </p:blipFill>
        <p:spPr bwMode="auto">
          <a:xfrm>
            <a:off x="1905000" y="1200150"/>
            <a:ext cx="5448986" cy="36290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1035</TotalTime>
  <Words>539</Words>
  <Application>Microsoft Office PowerPoint</Application>
  <PresentationFormat>On-screen Show (16:9)</PresentationFormat>
  <Paragraphs>44</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Slide 1</vt:lpstr>
      <vt:lpstr>Slide 2</vt:lpstr>
      <vt:lpstr>What Should You Do?</vt:lpstr>
      <vt:lpstr>Slide 4</vt:lpstr>
      <vt:lpstr>Solutions</vt:lpstr>
      <vt:lpstr>Talk To Your Own Mind</vt:lpstr>
      <vt:lpstr>Slide 7</vt:lpstr>
      <vt:lpstr>Fun Facts</vt:lpstr>
      <vt:lpstr>Associating Pain to Our Beliefs</vt:lpstr>
      <vt:lpstr>Slide 10</vt:lpstr>
      <vt:lpstr>Slide 11</vt:lpstr>
      <vt:lpstr>Slide 12</vt:lpstr>
      <vt:lpstr>Slide 13</vt:lpstr>
      <vt:lpstr>Conditioning until Success Becomes Second Nature </vt:lpstr>
      <vt:lpstr>Slide 15</vt:lpstr>
      <vt:lpstr>Slide 16</vt:lpstr>
      <vt:lpstr>Slide 17</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Samsung</dc:creator>
  <cp:lastModifiedBy>Samsung</cp:lastModifiedBy>
  <cp:revision>109</cp:revision>
  <dcterms:created xsi:type="dcterms:W3CDTF">2016-12-16T09:40:51Z</dcterms:created>
  <dcterms:modified xsi:type="dcterms:W3CDTF">2016-12-19T17:03:25Z</dcterms:modified>
</cp:coreProperties>
</file>