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Default Extension="rels" ContentType="application/vnd.openxmlformats-package.relationship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Default Extension="png" ContentType="image/pn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Default Extension="jpeg" ContentType="image/jpeg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75" r:id="rId13"/>
    <p:sldId id="27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C2"/>
    <a:srgbClr val="25ACFF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671" autoAdjust="0"/>
    <p:restoredTop sz="94187" autoAdjust="0"/>
  </p:normalViewPr>
  <p:slideViewPr>
    <p:cSldViewPr>
      <p:cViewPr varScale="1">
        <p:scale>
          <a:sx n="114" d="100"/>
          <a:sy n="114" d="100"/>
        </p:scale>
        <p:origin x="-169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385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4800" y="685800"/>
            <a:ext cx="4023360" cy="3017520"/>
          </a:xfrm>
          <a:prstGeom prst="rect">
            <a:avLst/>
          </a:prstGeom>
          <a:noFill/>
          <a:ln w="12700">
            <a:solidFill>
              <a:srgbClr val="0079C2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04800" y="4343400"/>
            <a:ext cx="6324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CD6AEC78-FEC8-4061-954C-2982A0F253D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04800"/>
            <a:ext cx="6858000" cy="0"/>
          </a:xfrm>
          <a:prstGeom prst="line">
            <a:avLst/>
          </a:prstGeom>
          <a:ln w="285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04800" y="4267200"/>
            <a:ext cx="6324600" cy="0"/>
          </a:xfrm>
          <a:prstGeom prst="line">
            <a:avLst/>
          </a:prstGeom>
          <a:ln w="28575">
            <a:solidFill>
              <a:srgbClr val="0079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37894" y="3962400"/>
            <a:ext cx="1601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Presenter</a:t>
            </a:r>
            <a:r>
              <a:rPr lang="en-US" sz="1200" b="1" baseline="0" dirty="0" smtClean="0">
                <a:latin typeface="Arial" pitchFamily="34" charset="0"/>
                <a:cs typeface="Arial" pitchFamily="34" charset="0"/>
              </a:rPr>
              <a:t> Direction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19600" y="696951"/>
            <a:ext cx="2133600" cy="301752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73498" y="762000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Description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549698" y="1066800"/>
            <a:ext cx="1851102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296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Progress Toward Degree Presentation</a:t>
            </a:r>
            <a:endParaRPr lang="en-US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053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4950" indent="-234950" algn="l" defTabSz="914400" rtl="0" eaLnBrk="1" latinLnBrk="0" hangingPunct="1">
      <a:spcAft>
        <a:spcPts val="600"/>
      </a:spcAft>
      <a:buFont typeface="Wingdings" pitchFamily="2" charset="2"/>
      <a:buChar char="§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63550" indent="-231775" algn="l" defTabSz="914400" rtl="0" eaLnBrk="1" latinLnBrk="0" hangingPunct="1">
      <a:spcAft>
        <a:spcPts val="600"/>
      </a:spcAft>
      <a:buFont typeface="Courier New" pitchFamily="49" charset="0"/>
      <a:buChar char="o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682625" indent="-219075" algn="l" defTabSz="914400" rtl="0" eaLnBrk="1" latinLnBrk="0" hangingPunct="1">
      <a:spcAft>
        <a:spcPts val="600"/>
      </a:spcAft>
      <a:buFont typeface="Arial" pitchFamily="34" charset="0"/>
      <a:buChar char="•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buFont typeface="Arial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5.jpeg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6.png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slide for information on using this template.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About this template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 slide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70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Reinforce</a:t>
            </a:r>
            <a:r>
              <a:rPr lang="en-US" b="0" dirty="0" smtClean="0"/>
              <a:t> the importance of helping student-athletes cross the finish</a:t>
            </a:r>
            <a:r>
              <a:rPr lang="en-US" b="0" baseline="0" dirty="0" smtClean="0"/>
              <a:t> line and graduate.</a:t>
            </a:r>
            <a:endParaRPr lang="en-US" b="1" dirty="0" smtClean="0"/>
          </a:p>
          <a:p>
            <a:r>
              <a:rPr lang="en-US" b="1" dirty="0" smtClean="0"/>
              <a:t>Tell</a:t>
            </a:r>
            <a:r>
              <a:rPr lang="en-US" dirty="0" smtClean="0"/>
              <a:t> the group that progress toward a degree is increasingly important as educational costs continue to increase. Staying on track </a:t>
            </a:r>
            <a:r>
              <a:rPr lang="en-US" baseline="0" dirty="0" smtClean="0"/>
              <a:t>to complete school on time makes it more likely student-athletes will finish a degree program.</a:t>
            </a:r>
            <a:endParaRPr lang="en-US" dirty="0" smtClean="0"/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examples.</a:t>
            </a:r>
            <a:endParaRPr lang="en-US" b="1" dirty="0" smtClean="0"/>
          </a:p>
          <a:p>
            <a:r>
              <a:rPr lang="en-US" b="1" dirty="0" smtClean="0"/>
              <a:t>Remind</a:t>
            </a:r>
            <a:r>
              <a:rPr lang="en-US" dirty="0" smtClean="0"/>
              <a:t> them that the financial benefits of graduating in 4 years compared to 5 or 6 can be enormous. Helping student-athletes graduate as quickly as possible is truly doing them an important service. For a 126-hour</a:t>
            </a:r>
            <a:r>
              <a:rPr lang="en-US" baseline="0" dirty="0" smtClean="0"/>
              <a:t> degree:</a:t>
            </a:r>
            <a:endParaRPr lang="en-US" dirty="0" smtClean="0"/>
          </a:p>
          <a:p>
            <a:pPr lvl="1"/>
            <a:r>
              <a:rPr lang="en-US" dirty="0" smtClean="0"/>
              <a:t>12 credit hours per term will get student-athletes to a degree in 5-6 years.</a:t>
            </a:r>
          </a:p>
          <a:p>
            <a:pPr lvl="1"/>
            <a:r>
              <a:rPr lang="en-US" dirty="0" smtClean="0"/>
              <a:t>15 credit hours per term will get student-athletes</a:t>
            </a:r>
            <a:r>
              <a:rPr lang="en-US" baseline="0" dirty="0" smtClean="0"/>
              <a:t> to a </a:t>
            </a:r>
            <a:r>
              <a:rPr lang="en-US" dirty="0" smtClean="0"/>
              <a:t>degree in 4-5 years.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Rationale &amp; Resources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(1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51816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130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 </a:t>
            </a:r>
            <a:r>
              <a:rPr lang="en-US" dirty="0" smtClean="0"/>
              <a:t>that the NCAA has provided a toolkit of resources to help educate student-athletes, advisors, administrators and others on the requirements. It includes (but is not limited to):</a:t>
            </a:r>
          </a:p>
          <a:p>
            <a:pPr lvl="1"/>
            <a:r>
              <a:rPr lang="en-US" dirty="0" smtClean="0"/>
              <a:t>A video webisode series introducing the requirements.</a:t>
            </a:r>
          </a:p>
          <a:p>
            <a:pPr lvl="1"/>
            <a:r>
              <a:rPr lang="en-US" dirty="0" smtClean="0"/>
              <a:t>Practice scenarios based on the most common PTD situations.</a:t>
            </a:r>
          </a:p>
          <a:p>
            <a:pPr lvl="1"/>
            <a:r>
              <a:rPr lang="en-US" dirty="0" smtClean="0"/>
              <a:t>Checklists to help student-athletes keep track of coursework.</a:t>
            </a:r>
          </a:p>
          <a:p>
            <a:pPr lvl="1"/>
            <a:r>
              <a:rPr lang="en-US" dirty="0" smtClean="0"/>
              <a:t>Printable posters to hang in common areas (locker rooms, offices, etc.) that reinforce the requirements.</a:t>
            </a:r>
          </a:p>
          <a:p>
            <a:pPr lvl="1"/>
            <a:r>
              <a:rPr lang="en-US" dirty="0" smtClean="0"/>
              <a:t>Presentation templates (like this one!) to use when presenting the requirements to others.</a:t>
            </a:r>
          </a:p>
          <a:p>
            <a:r>
              <a:rPr lang="en-US" b="1" dirty="0" smtClean="0"/>
              <a:t>Show</a:t>
            </a:r>
            <a:r>
              <a:rPr lang="en-US" dirty="0" smtClean="0"/>
              <a:t> the group how to access the toolkit from the NCAA website.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how compliance officers, advisors, and coaches might use the toolkit:</a:t>
            </a:r>
          </a:p>
          <a:p>
            <a:pPr lvl="1"/>
            <a:r>
              <a:rPr lang="en-US" dirty="0" smtClean="0"/>
              <a:t>Use the webisodes or scenarios during presentations or one-on-one meetings.</a:t>
            </a:r>
          </a:p>
          <a:p>
            <a:pPr lvl="1"/>
            <a:r>
              <a:rPr lang="en-US" dirty="0" smtClean="0"/>
              <a:t>Work together with student-athletes to complete the coursework checklist and review major milestones.</a:t>
            </a:r>
          </a:p>
          <a:p>
            <a:pPr lvl="1"/>
            <a:r>
              <a:rPr lang="en-US" dirty="0" smtClean="0"/>
              <a:t>Tweet out links to specific content on the toolkit that’s most relevant to your institution or student-athletes as situations arise.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Rationale &amp; Resources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85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Lead</a:t>
            </a:r>
            <a:r>
              <a:rPr lang="en-US" dirty="0" smtClean="0"/>
              <a:t> an open discussion on the potential challenges the group anticipates with student-athletes meeting the requirements. Consider the following as part of the discussion:</a:t>
            </a:r>
          </a:p>
          <a:p>
            <a:pPr lvl="1"/>
            <a:r>
              <a:rPr lang="en-US" dirty="0" smtClean="0"/>
              <a:t>What’s the challenge?</a:t>
            </a:r>
          </a:p>
          <a:p>
            <a:pPr lvl="1"/>
            <a:r>
              <a:rPr lang="en-US" dirty="0" smtClean="0"/>
              <a:t>What are some potential strategies to help student-athletes overcome this challenge?</a:t>
            </a:r>
          </a:p>
          <a:p>
            <a:r>
              <a:rPr lang="en-US" b="1" dirty="0" smtClean="0"/>
              <a:t>Note to Facilitator: </a:t>
            </a:r>
            <a:r>
              <a:rPr lang="en-US" dirty="0" smtClean="0"/>
              <a:t>Some potential challenges may include:</a:t>
            </a:r>
          </a:p>
          <a:p>
            <a:pPr lvl="1"/>
            <a:r>
              <a:rPr lang="en-US" dirty="0" smtClean="0"/>
              <a:t>Student-athletes struggling to meet the 9 hour requirement during the season.</a:t>
            </a:r>
          </a:p>
          <a:p>
            <a:pPr lvl="1"/>
            <a:r>
              <a:rPr lang="en-US" dirty="0" smtClean="0"/>
              <a:t>Misinformation about new requirements vs. old.</a:t>
            </a:r>
          </a:p>
          <a:p>
            <a:pPr lvl="1"/>
            <a:r>
              <a:rPr lang="en-US" dirty="0" smtClean="0"/>
              <a:t>Misunderstanding of the cumulative credit hour option.</a:t>
            </a:r>
          </a:p>
          <a:p>
            <a:pPr lvl="1"/>
            <a:r>
              <a:rPr lang="en-US" dirty="0" smtClean="0"/>
              <a:t>Effective date for application of new rules.</a:t>
            </a:r>
          </a:p>
          <a:p>
            <a:pPr lvl="1"/>
            <a:r>
              <a:rPr lang="en-US" dirty="0" smtClean="0"/>
              <a:t>Add your own challenges to the list as needed.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</a:t>
            </a:r>
            <a:r>
              <a:rPr lang="en-US" baseline="0" dirty="0" smtClean="0"/>
              <a:t> “</a:t>
            </a:r>
            <a:r>
              <a:rPr lang="en-US" i="1" baseline="0" dirty="0" smtClean="0"/>
              <a:t>Let’s take one last look at the requirements.”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Discussion &amp; Review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419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Review</a:t>
            </a:r>
            <a:r>
              <a:rPr lang="en-US" dirty="0" smtClean="0"/>
              <a:t> the requirements one last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Discussion &amp; Review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6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Ask</a:t>
            </a:r>
            <a:r>
              <a:rPr lang="en-US" dirty="0" smtClean="0"/>
              <a:t> the audience what final questions they have.</a:t>
            </a:r>
          </a:p>
          <a:p>
            <a:r>
              <a:rPr lang="en-US" b="1" dirty="0" smtClean="0"/>
              <a:t>Thank</a:t>
            </a:r>
            <a:r>
              <a:rPr lang="en-US" dirty="0" smtClean="0"/>
              <a:t> them for participating, and for helping student-athletes achieve their dream of graduation!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8407" y="4343400"/>
            <a:ext cx="284162" cy="2841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 Slides (3 of 3)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10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0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Note to Facilitator: </a:t>
            </a:r>
            <a:r>
              <a:rPr lang="en-US" dirty="0" smtClean="0"/>
              <a:t>Use the following slides if you a presenting to an audience interested in two-year transfer requirements. Integrate these slides into the previous</a:t>
            </a:r>
            <a:r>
              <a:rPr lang="en-US" baseline="0" dirty="0" smtClean="0"/>
              <a:t> slides, or use these as a stand-alone presentation as appropriate.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Divider Slide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689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the requirements for two-year college transfers vary, depending on the transfer circumstances. Knowing the rules helps us make their transition to Division</a:t>
            </a:r>
            <a:r>
              <a:rPr lang="en-US" baseline="0" dirty="0" smtClean="0"/>
              <a:t> II go smoothly.</a:t>
            </a:r>
          </a:p>
          <a:p>
            <a:r>
              <a:rPr lang="en-US" b="1" dirty="0" smtClean="0"/>
              <a:t>Review</a:t>
            </a:r>
            <a:r>
              <a:rPr lang="en-US" dirty="0" smtClean="0"/>
              <a:t> the situations on the slide.</a:t>
            </a:r>
          </a:p>
          <a:p>
            <a:r>
              <a:rPr lang="en-US" b="1" dirty="0" smtClean="0"/>
              <a:t>Transition: </a:t>
            </a:r>
            <a:r>
              <a:rPr lang="en-US" i="1" dirty="0" smtClean="0"/>
              <a:t>“Let’s look at each of these situations more closely.”</a:t>
            </a:r>
          </a:p>
          <a:p>
            <a:endParaRPr lang="en-US" baseline="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(1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58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the first situation is student-athletes who graduated from the 2-year college. Those student-athletes are eligible for Division II athletics if:</a:t>
            </a:r>
          </a:p>
          <a:p>
            <a:pPr lvl="1"/>
            <a:r>
              <a:rPr lang="en-US" dirty="0" smtClean="0"/>
              <a:t>They attended that two-year college as a full-time student for at least 2 semesters (or 3 quarters), and;</a:t>
            </a:r>
          </a:p>
          <a:p>
            <a:pPr lvl="1"/>
            <a:r>
              <a:rPr lang="en-US" dirty="0" smtClean="0"/>
              <a:t>At least 25% of the credits applied towards their degree requirements were earned at that two-year college.</a:t>
            </a:r>
          </a:p>
          <a:p>
            <a:r>
              <a:rPr lang="en-US" b="1" dirty="0" smtClean="0"/>
              <a:t>Note: </a:t>
            </a:r>
            <a:r>
              <a:rPr lang="en-US" dirty="0" smtClean="0"/>
              <a:t>remember the PTD requirement of having earned 9 credit hours their last term of full-time enrollment also applies.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(2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783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Tell </a:t>
            </a:r>
            <a:r>
              <a:rPr lang="en-US" dirty="0" smtClean="0"/>
              <a:t>the group that the second main group are student-athletes who were academic qualifiers upon finishing high school, and attended a 2-year college for only one term.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that these student-athletes are eligible for Division II athletics if:</a:t>
            </a:r>
          </a:p>
          <a:p>
            <a:pPr lvl="1"/>
            <a:r>
              <a:rPr lang="en-US" dirty="0" smtClean="0"/>
              <a:t>They earned at least 12 transferable credit hours acceptable to any degree program at your institution, and;</a:t>
            </a:r>
          </a:p>
          <a:p>
            <a:pPr lvl="1"/>
            <a:r>
              <a:rPr lang="en-US" dirty="0" smtClean="0"/>
              <a:t>Their GPA was at least 2.2 for that one term.</a:t>
            </a:r>
          </a:p>
          <a:p>
            <a:r>
              <a:rPr lang="en-US" b="1" dirty="0"/>
              <a:t>Note: </a:t>
            </a:r>
            <a:r>
              <a:rPr lang="en-US" dirty="0"/>
              <a:t>remember the PTD requirement of having earned 9 credit hours their last term of full-time enrollment also applies.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(3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1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 </a:t>
            </a:r>
            <a:r>
              <a:rPr lang="en-US" dirty="0" smtClean="0"/>
              <a:t>that for student-athletes who attended a 2-year college for more than one term but did not graduate, there are more considerations. </a:t>
            </a:r>
          </a:p>
          <a:p>
            <a:r>
              <a:rPr lang="en-US" b="1" dirty="0" smtClean="0"/>
              <a:t>Emphasize </a:t>
            </a:r>
            <a:r>
              <a:rPr lang="en-US" dirty="0" smtClean="0"/>
              <a:t>this applies to qualifiers as well.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these requirements exist to ensure student-athletes are set up for success on the path to graduation. The requirements are:</a:t>
            </a:r>
          </a:p>
          <a:p>
            <a:pPr lvl="1"/>
            <a:r>
              <a:rPr lang="en-US" dirty="0" smtClean="0"/>
              <a:t>They must have a cumulative 2.2 GPA;</a:t>
            </a:r>
          </a:p>
          <a:p>
            <a:pPr lvl="1"/>
            <a:r>
              <a:rPr lang="en-US" dirty="0" smtClean="0"/>
              <a:t>They must have attended that two-year college as a full-time student for at least 2 semesters (or 3 quarters);</a:t>
            </a:r>
          </a:p>
          <a:p>
            <a:pPr lvl="1"/>
            <a:r>
              <a:rPr lang="en-US" dirty="0" smtClean="0"/>
              <a:t>They must have earned at least 12 credit hours acceptable to any degree program at your institution during each of those terms.</a:t>
            </a:r>
          </a:p>
          <a:p>
            <a:r>
              <a:rPr lang="en-US" b="1" dirty="0"/>
              <a:t>Note: </a:t>
            </a:r>
            <a:r>
              <a:rPr lang="en-US" dirty="0"/>
              <a:t>remember the PTD requirement of having earned 9 credit hours their last term of full-time enrollment also applies.</a:t>
            </a:r>
          </a:p>
          <a:p>
            <a:r>
              <a:rPr lang="en-US" b="1" dirty="0" smtClean="0"/>
              <a:t>Transition: </a:t>
            </a:r>
            <a:r>
              <a:rPr lang="en-US" i="1" dirty="0" smtClean="0"/>
              <a:t>“Now let’s take a look at the specific transferable credit hour requirements.”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(4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64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Welcome</a:t>
            </a:r>
            <a:r>
              <a:rPr lang="en-US" dirty="0" smtClean="0"/>
              <a:t> colleagues to the session.</a:t>
            </a:r>
          </a:p>
          <a:p>
            <a:r>
              <a:rPr lang="en-US" b="1" dirty="0" smtClean="0"/>
              <a:t>Lead</a:t>
            </a:r>
            <a:r>
              <a:rPr lang="en-US" dirty="0" smtClean="0"/>
              <a:t> the group in introductions (if necessary).</a:t>
            </a:r>
          </a:p>
          <a:p>
            <a:r>
              <a:rPr lang="en-US" dirty="0" smtClean="0">
                <a:solidFill>
                  <a:srgbClr val="0079C2"/>
                </a:solidFill>
              </a:rPr>
              <a:t>&lt;INSERT INSTITUTION-SPECIFIC INTRODUCTORY INFORMATION HERE&gt;</a:t>
            </a:r>
          </a:p>
          <a:p>
            <a:r>
              <a:rPr lang="en-US" dirty="0" smtClean="0"/>
              <a:t>Briefly share the </a:t>
            </a:r>
            <a:r>
              <a:rPr lang="en-US" b="1" dirty="0" smtClean="0"/>
              <a:t>purpose </a:t>
            </a:r>
            <a:r>
              <a:rPr lang="en-US" dirty="0" smtClean="0"/>
              <a:t>of the session: to review the Path to Graduation requirements and answer any</a:t>
            </a:r>
            <a:r>
              <a:rPr lang="en-US" baseline="0" dirty="0" smtClean="0"/>
              <a:t> questions about how we can best advise student-athletes based on the new requirements</a:t>
            </a:r>
            <a:r>
              <a:rPr lang="en-US" dirty="0" smtClean="0"/>
              <a:t>.</a:t>
            </a:r>
          </a:p>
          <a:p>
            <a:r>
              <a:rPr lang="en-US" b="1" dirty="0" smtClean="0"/>
              <a:t>Transition: “</a:t>
            </a:r>
            <a:r>
              <a:rPr lang="en-US" dirty="0" smtClean="0"/>
              <a:t>Let’s start by taking a look at the progress-toward-degree (PTD) requirements.”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(1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3352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Explain</a:t>
            </a:r>
            <a:r>
              <a:rPr lang="en-US" dirty="0" smtClean="0"/>
              <a:t> that student-athletes in this situation must be able to transfer the following credit hours:</a:t>
            </a:r>
          </a:p>
          <a:p>
            <a:pPr lvl="1"/>
            <a:r>
              <a:rPr lang="en-US" dirty="0"/>
              <a:t>6 semester hours (or 8 quarter hours) in English, </a:t>
            </a:r>
          </a:p>
          <a:p>
            <a:pPr lvl="1"/>
            <a:r>
              <a:rPr lang="en-US" dirty="0"/>
              <a:t>3 semester hours (or 4 quarter hours) in Math, and</a:t>
            </a:r>
          </a:p>
          <a:p>
            <a:pPr lvl="1"/>
            <a:r>
              <a:rPr lang="en-US" dirty="0"/>
              <a:t>3 semester hours (or 4 quarter hours) in natural or physical </a:t>
            </a:r>
            <a:r>
              <a:rPr lang="en-US" dirty="0" smtClean="0"/>
              <a:t>science.</a:t>
            </a:r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PE information.</a:t>
            </a:r>
            <a:endParaRPr lang="en-US" b="1" dirty="0" smtClean="0"/>
          </a:p>
          <a:p>
            <a:r>
              <a:rPr lang="en-US" b="1" dirty="0" smtClean="0"/>
              <a:t>Note</a:t>
            </a:r>
            <a:r>
              <a:rPr lang="en-US" dirty="0" smtClean="0"/>
              <a:t> that in this situation, student-athletes can only count 2 physical education activity credits toward the cumulative GPA and the credit-hour requirement (with the exception of physical education majors).</a:t>
            </a:r>
            <a:endParaRPr lang="en-US" dirty="0"/>
          </a:p>
          <a:p>
            <a:r>
              <a:rPr lang="en-US" b="1" dirty="0"/>
              <a:t>Ask</a:t>
            </a:r>
            <a:r>
              <a:rPr lang="en-US" dirty="0"/>
              <a:t> </a:t>
            </a:r>
            <a:r>
              <a:rPr lang="en-US" dirty="0" smtClean="0"/>
              <a:t>the group what </a:t>
            </a:r>
            <a:r>
              <a:rPr lang="en-US" dirty="0"/>
              <a:t>questions they have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6421438"/>
            <a:ext cx="284162" cy="28416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572000" y="1219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Two-Year College Transfer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(5 of 5)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2" descr="j0430970[1]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5529068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3908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Remind </a:t>
            </a:r>
            <a:r>
              <a:rPr lang="en-US" dirty="0" smtClean="0"/>
              <a:t>the group that these requirements are intended to help student-athletes stay on a path to graduation, and that our goal as advisors/administrators/coaches is not just to help student-athletes remain eligible, but to support them in achieving their degrees.</a:t>
            </a:r>
          </a:p>
          <a:p>
            <a:r>
              <a:rPr lang="en-US" b="1" dirty="0" smtClean="0"/>
              <a:t>Explain </a:t>
            </a:r>
            <a:r>
              <a:rPr lang="en-US" dirty="0" smtClean="0"/>
              <a:t>that these requirements take effect in Fall 2016. Student-athletes must meet these new requirements based on credits earned in the 2015-2016 academic year to be eligible in the fall of 2016.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the point above: the more proactive we are now with advising student-athletes appropriately based on the new requirements, the less likely we are later to have issues with eligibility, filing for waivers, etc.</a:t>
            </a: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Before we move into  specific PTD requirements, let’s review good academic standing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0" y="1219200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 Slides (2 of 2)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Section time: 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61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dirty="0" smtClean="0"/>
              <a:t> the first main eligibility requirement, which is that student-athletes must be in good academic standing.</a:t>
            </a:r>
          </a:p>
          <a:p>
            <a:r>
              <a:rPr lang="en-US" b="1" dirty="0" smtClean="0"/>
              <a:t>Remind</a:t>
            </a:r>
            <a:r>
              <a:rPr lang="en-US" dirty="0" smtClean="0"/>
              <a:t> everyone that good academic standing is defined by your institution.</a:t>
            </a:r>
          </a:p>
          <a:p>
            <a:r>
              <a:rPr lang="en-US" b="1" dirty="0" smtClean="0"/>
              <a:t>Click</a:t>
            </a:r>
            <a:r>
              <a:rPr lang="en-US" dirty="0" smtClean="0"/>
              <a:t> to reveal the question.</a:t>
            </a:r>
          </a:p>
          <a:p>
            <a:r>
              <a:rPr lang="en-US" b="1" dirty="0" smtClean="0"/>
              <a:t>Ask</a:t>
            </a:r>
            <a:r>
              <a:rPr lang="en-US" dirty="0" smtClean="0"/>
              <a:t> the group how your school defines good academic standing.</a:t>
            </a:r>
          </a:p>
          <a:p>
            <a:r>
              <a:rPr lang="en-US" dirty="0" smtClean="0">
                <a:solidFill>
                  <a:srgbClr val="0079C2"/>
                </a:solidFill>
              </a:rPr>
              <a:t>&lt;INSERT YOUR INSTITUTION AND/OR CONFERENCE’S DEFINITION HERE&gt;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that eligibility depends on good academic standing, even if PTD requirements are met.</a:t>
            </a:r>
          </a:p>
          <a:p>
            <a:r>
              <a:rPr lang="en-US" b="1" dirty="0" smtClean="0"/>
              <a:t>Reinforce </a:t>
            </a:r>
            <a:r>
              <a:rPr lang="en-US" dirty="0" smtClean="0"/>
              <a:t>that the NCAA does not define good academic standing for institutions.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Let’s move on to examine the other PTD requirements one at a time</a:t>
            </a:r>
            <a:r>
              <a:rPr lang="en-US" dirty="0" smtClean="0"/>
              <a:t>.”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(1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288" y="49530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5303520"/>
            <a:ext cx="284162" cy="2841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086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b="0" dirty="0" smtClean="0"/>
              <a:t> that student-athletes</a:t>
            </a:r>
            <a:r>
              <a:rPr lang="en-US" b="0" baseline="0" dirty="0" smtClean="0"/>
              <a:t> must meet several requirements related to credit hours to stay on course.</a:t>
            </a:r>
          </a:p>
          <a:p>
            <a:r>
              <a:rPr lang="en-US" b="1" dirty="0" smtClean="0"/>
              <a:t>Remind </a:t>
            </a:r>
            <a:r>
              <a:rPr lang="en-US" dirty="0" smtClean="0"/>
              <a:t>the group that student-athletes must be registered as full-time student-athletes with a minimum of 12 credit hours per term.</a:t>
            </a:r>
          </a:p>
          <a:p>
            <a:r>
              <a:rPr lang="en-US" b="1" dirty="0" smtClean="0"/>
              <a:t>Click</a:t>
            </a:r>
            <a:r>
              <a:rPr lang="en-US" dirty="0" smtClean="0"/>
              <a:t> to</a:t>
            </a:r>
            <a:r>
              <a:rPr lang="en-US" baseline="0" dirty="0" smtClean="0"/>
              <a:t> reveal the first requirement.</a:t>
            </a:r>
            <a:endParaRPr lang="en-US" dirty="0" smtClean="0"/>
          </a:p>
          <a:p>
            <a:r>
              <a:rPr lang="en-US" b="1" dirty="0" smtClean="0"/>
              <a:t>Explain </a:t>
            </a:r>
            <a:r>
              <a:rPr lang="en-US" dirty="0" smtClean="0"/>
              <a:t>that student-athletes are required to earn at least 9 credit hours in their last term of full-time enrollment to maintain eligibility. </a:t>
            </a:r>
          </a:p>
          <a:p>
            <a:r>
              <a:rPr lang="en-US" b="1" dirty="0" smtClean="0"/>
              <a:t>Lead</a:t>
            </a:r>
            <a:r>
              <a:rPr lang="en-US" dirty="0" smtClean="0"/>
              <a:t> a brief discussion about the potential challenges of this requirement. (What are student-athletes most likely to struggle with? How can we best advise them on selecting coursework that helps them meet the requirements and stay on the path to graduation?)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only the previous full-time term determines whether this requirement is met. In the Fall term, you look at the student-athlete’s previous Spring semester (if enrolled full-time), and vice-versa. </a:t>
            </a:r>
          </a:p>
          <a:p>
            <a:r>
              <a:rPr lang="en-US" b="1" dirty="0" smtClean="0"/>
              <a:t>Emphasize</a:t>
            </a:r>
            <a:r>
              <a:rPr lang="en-US" dirty="0" smtClean="0"/>
              <a:t> that you cannot make this requirement up in the summer (or between terms).</a:t>
            </a:r>
          </a:p>
          <a:p>
            <a:r>
              <a:rPr lang="en-US" b="1" dirty="0" smtClean="0"/>
              <a:t>Transition:</a:t>
            </a:r>
            <a:r>
              <a:rPr lang="en-US" dirty="0" smtClean="0"/>
              <a:t> “</a:t>
            </a:r>
            <a:r>
              <a:rPr lang="en-US" i="1" dirty="0" smtClean="0"/>
              <a:t>The next requirement does take into account the whole academic year</a:t>
            </a:r>
            <a:r>
              <a:rPr lang="en-US" dirty="0" smtClean="0"/>
              <a:t>.”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5155" y="5181600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(2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82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 </a:t>
            </a:r>
            <a:r>
              <a:rPr lang="en-US" dirty="0" smtClean="0"/>
              <a:t>that student-athletes must earn at least 18 credit hours during the regular academic year (from the first day of classes in the Fall to Spring commencement).</a:t>
            </a:r>
          </a:p>
          <a:p>
            <a:pPr lvl="1"/>
            <a:r>
              <a:rPr lang="en-US" b="1" dirty="0"/>
              <a:t>Emphasize</a:t>
            </a:r>
            <a:r>
              <a:rPr lang="en-US" dirty="0"/>
              <a:t> that </a:t>
            </a:r>
            <a:r>
              <a:rPr lang="en-US" dirty="0" smtClean="0"/>
              <a:t>student-athletes who do not meet this requirement in the fall can regain eligibility by </a:t>
            </a:r>
            <a:r>
              <a:rPr lang="en-US" dirty="0"/>
              <a:t>certifying </a:t>
            </a:r>
            <a:r>
              <a:rPr lang="en-US" dirty="0" smtClean="0"/>
              <a:t>they earned </a:t>
            </a:r>
            <a:r>
              <a:rPr lang="en-US" dirty="0"/>
              <a:t>at least 18 semester hours during the institution’s last two </a:t>
            </a:r>
            <a:r>
              <a:rPr lang="en-US" dirty="0" smtClean="0"/>
              <a:t>terms (e.g., Spring 2016 – Fall 2016).</a:t>
            </a:r>
          </a:p>
          <a:p>
            <a:r>
              <a:rPr lang="en-US" b="1" dirty="0" smtClean="0"/>
              <a:t>Show </a:t>
            </a:r>
            <a:r>
              <a:rPr lang="en-US" dirty="0" smtClean="0"/>
              <a:t>the link between the last requirement and this one.</a:t>
            </a:r>
          </a:p>
          <a:p>
            <a:pPr lvl="1"/>
            <a:r>
              <a:rPr lang="en-US" dirty="0" smtClean="0"/>
              <a:t>If a student-athlete earns 9 credit hours each semester, he/she will meet this requirement as well. </a:t>
            </a:r>
          </a:p>
          <a:p>
            <a:r>
              <a:rPr lang="en-US" b="1" dirty="0" smtClean="0"/>
              <a:t>Ask</a:t>
            </a:r>
            <a:r>
              <a:rPr lang="en-US" dirty="0" smtClean="0"/>
              <a:t> the group whether mini-term credits may be used toward this requirement. </a:t>
            </a:r>
          </a:p>
          <a:p>
            <a:pPr lvl="1"/>
            <a:r>
              <a:rPr lang="en-US" dirty="0" smtClean="0"/>
              <a:t>They can, provided that they fall within the academic year (before graduation).</a:t>
            </a:r>
          </a:p>
          <a:p>
            <a:r>
              <a:rPr lang="en-US" dirty="0">
                <a:solidFill>
                  <a:srgbClr val="0079C2"/>
                </a:solidFill>
              </a:rPr>
              <a:t>&lt;INSERT </a:t>
            </a:r>
            <a:r>
              <a:rPr lang="en-US" dirty="0" smtClean="0">
                <a:solidFill>
                  <a:srgbClr val="0079C2"/>
                </a:solidFill>
              </a:rPr>
              <a:t>INFORMATION HERE ABOUT YOUR INSTITUTION’S MINI-TERMS HERE, AND WHETHER THEY COUNT TOWARD THE REQUIREMENT.&gt;</a:t>
            </a:r>
            <a:endParaRPr lang="en-US" dirty="0">
              <a:solidFill>
                <a:srgbClr val="0079C2"/>
              </a:solidFill>
            </a:endParaRPr>
          </a:p>
          <a:p>
            <a:r>
              <a:rPr lang="en-US" b="1" dirty="0" smtClean="0"/>
              <a:t>Reinforce</a:t>
            </a:r>
            <a:r>
              <a:rPr lang="en-US" dirty="0" smtClean="0"/>
              <a:t> that summer classes do not count towards this requirement.</a:t>
            </a:r>
          </a:p>
          <a:p>
            <a:r>
              <a:rPr lang="en-US" b="1" dirty="0" smtClean="0"/>
              <a:t>Check</a:t>
            </a:r>
            <a:r>
              <a:rPr lang="en-US" dirty="0" smtClean="0"/>
              <a:t> for questions from the group.</a:t>
            </a:r>
          </a:p>
          <a:p>
            <a:r>
              <a:rPr lang="en-US" b="1" dirty="0" smtClean="0"/>
              <a:t>Transition: </a:t>
            </a:r>
            <a:r>
              <a:rPr lang="en-US" dirty="0" smtClean="0"/>
              <a:t>“</a:t>
            </a:r>
            <a:r>
              <a:rPr lang="en-US" i="1" dirty="0" smtClean="0"/>
              <a:t>Summer classes can count toward our next requirement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6116638"/>
            <a:ext cx="284162" cy="284162"/>
          </a:xfrm>
          <a:prstGeom prst="rect">
            <a:avLst/>
          </a:prstGeom>
          <a:noFill/>
        </p:spPr>
      </p:pic>
      <p:pic>
        <p:nvPicPr>
          <p:cNvPr id="8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7335838"/>
            <a:ext cx="284162" cy="28416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(3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20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Explain</a:t>
            </a:r>
            <a:r>
              <a:rPr lang="en-US" dirty="0" smtClean="0"/>
              <a:t> that</a:t>
            </a:r>
            <a:r>
              <a:rPr lang="en-US" baseline="0" dirty="0" smtClean="0"/>
              <a:t> s</a:t>
            </a:r>
            <a:r>
              <a:rPr lang="en-US" dirty="0" smtClean="0"/>
              <a:t>tudent-athletes must earn at least 24 credit hours during any year in which they are enrolled full-time.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that summer hours can be used to meet this requirement.</a:t>
            </a:r>
          </a:p>
          <a:p>
            <a:r>
              <a:rPr lang="en-US" b="1" dirty="0" smtClean="0"/>
              <a:t>Explain</a:t>
            </a:r>
            <a:r>
              <a:rPr lang="en-US" dirty="0" smtClean="0"/>
              <a:t> that this requirement is calculated starting in the Fall term.</a:t>
            </a:r>
          </a:p>
          <a:p>
            <a:r>
              <a:rPr lang="en-US" b="1" dirty="0" smtClean="0"/>
              <a:t>Note </a:t>
            </a:r>
            <a:r>
              <a:rPr lang="en-US" dirty="0" smtClean="0"/>
              <a:t>that there is a cumulative option that can be applied at the end of the second year. For student-athletes to take advantage of the 48-hour cumulative option, they must earn </a:t>
            </a:r>
            <a:r>
              <a:rPr lang="en-US" u="sng" dirty="0" smtClean="0"/>
              <a:t>more</a:t>
            </a:r>
            <a:r>
              <a:rPr lang="en-US" dirty="0" smtClean="0"/>
              <a:t> than 24 credits their first year.</a:t>
            </a:r>
          </a:p>
          <a:p>
            <a:pPr lvl="1"/>
            <a:r>
              <a:rPr lang="en-US" dirty="0" smtClean="0"/>
              <a:t>As an example, if Joe earns 27 credits his first year and 21 credits his second year, he has met the requirement, even though he did not earn 24 credits in year 2.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 “</a:t>
            </a:r>
            <a:r>
              <a:rPr lang="en-US" i="1" dirty="0" smtClean="0"/>
              <a:t>We’re almost there! We know how many credit hours are needed, so let’s take a quick look at how student-athletes need to perform in those classes.”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(4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5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Tell </a:t>
            </a:r>
            <a:r>
              <a:rPr lang="en-US" dirty="0" smtClean="0"/>
              <a:t>the group that student-athletes must have a 2.0 cumulative GPA to maintain eligibility.</a:t>
            </a:r>
          </a:p>
          <a:p>
            <a:r>
              <a:rPr lang="en-US" b="1" dirty="0" smtClean="0"/>
              <a:t>Ask </a:t>
            </a:r>
            <a:r>
              <a:rPr lang="en-US" dirty="0" smtClean="0"/>
              <a:t>the group how this is calculated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Tell </a:t>
            </a:r>
            <a:r>
              <a:rPr lang="en-US" dirty="0" smtClean="0"/>
              <a:t>the group that this is calculated based on the method used for calculating GPA for all students.</a:t>
            </a:r>
          </a:p>
          <a:p>
            <a:pPr lvl="1"/>
            <a:r>
              <a:rPr lang="en-US" dirty="0" smtClean="0">
                <a:solidFill>
                  <a:srgbClr val="0079C2"/>
                </a:solidFill>
              </a:rPr>
              <a:t>&lt;INSERT INSTITUTION’S METHOD FOR CALCULATING GPA&gt;</a:t>
            </a:r>
          </a:p>
          <a:p>
            <a:r>
              <a:rPr lang="en-US" b="1" dirty="0" smtClean="0"/>
              <a:t>Explain </a:t>
            </a:r>
            <a:r>
              <a:rPr lang="en-US" dirty="0" smtClean="0"/>
              <a:t>that this is the cumulative GPA. If a student-athlete does not meet the requirement, he/she can be recertified the following term.</a:t>
            </a:r>
          </a:p>
          <a:p>
            <a:r>
              <a:rPr lang="en-US" b="1" dirty="0" smtClean="0"/>
              <a:t>Transition</a:t>
            </a:r>
            <a:r>
              <a:rPr lang="en-US" dirty="0" smtClean="0"/>
              <a:t>: </a:t>
            </a:r>
            <a:r>
              <a:rPr lang="en-US" i="1" dirty="0" smtClean="0"/>
              <a:t>“And now, the final piece of the puzzle.”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1" descr="C:\Users\Alicia\AppData\Local\Microsoft\Windows\INetCache\IE\5NF58HDN\question-mark-in-blue-round-button-6154-large[1]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0082CA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6200" y="4780155"/>
            <a:ext cx="284162" cy="2841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(5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863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4800" y="685800"/>
            <a:ext cx="4022725" cy="30178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Note </a:t>
            </a:r>
            <a:r>
              <a:rPr lang="en-US" b="0" dirty="0" smtClean="0"/>
              <a:t>that</a:t>
            </a:r>
            <a:r>
              <a:rPr lang="en-US" b="0" baseline="0" dirty="0" smtClean="0"/>
              <a:t> student-athletes need to have all the bases covered to stay on the path to graduation. Declaring a degree is a critical part of the journey.</a:t>
            </a:r>
            <a:endParaRPr lang="en-US" b="1" dirty="0" smtClean="0"/>
          </a:p>
          <a:p>
            <a:r>
              <a:rPr lang="en-US" b="1" dirty="0" smtClean="0"/>
              <a:t>Explain</a:t>
            </a:r>
            <a:r>
              <a:rPr lang="en-US" dirty="0" smtClean="0"/>
              <a:t> that student-athletes must declare a degree by the beginning of their </a:t>
            </a:r>
            <a:r>
              <a:rPr lang="en-US" dirty="0" smtClean="0"/>
              <a:t>fifth semester </a:t>
            </a:r>
            <a:r>
              <a:rPr lang="en-US" dirty="0" smtClean="0"/>
              <a:t>(typically their </a:t>
            </a:r>
            <a:r>
              <a:rPr lang="en-US" dirty="0" smtClean="0"/>
              <a:t>third year</a:t>
            </a:r>
            <a:r>
              <a:rPr lang="en-US" dirty="0" smtClean="0"/>
              <a:t>).</a:t>
            </a:r>
          </a:p>
          <a:p>
            <a:r>
              <a:rPr lang="en-US" b="1" dirty="0" smtClean="0"/>
              <a:t>Tell</a:t>
            </a:r>
            <a:r>
              <a:rPr lang="en-US" dirty="0" smtClean="0"/>
              <a:t> the group from the 5</a:t>
            </a:r>
            <a:r>
              <a:rPr lang="en-US" baseline="30000" dirty="0" smtClean="0"/>
              <a:t>th</a:t>
            </a:r>
            <a:r>
              <a:rPr lang="en-US" dirty="0" smtClean="0"/>
              <a:t> semester onward, credits must apply to the degree to meet the other requirements:</a:t>
            </a:r>
          </a:p>
          <a:p>
            <a:pPr lvl="1"/>
            <a:r>
              <a:rPr lang="en-US" dirty="0" smtClean="0"/>
              <a:t>9 credit hours per semester;</a:t>
            </a:r>
          </a:p>
          <a:p>
            <a:pPr lvl="1"/>
            <a:r>
              <a:rPr lang="en-US" dirty="0" smtClean="0"/>
              <a:t>18 credit hours per academic year; </a:t>
            </a:r>
          </a:p>
          <a:p>
            <a:pPr lvl="1"/>
            <a:r>
              <a:rPr lang="en-US" dirty="0" smtClean="0"/>
              <a:t>24 credit hours per year.</a:t>
            </a:r>
          </a:p>
          <a:p>
            <a:r>
              <a:rPr lang="en-US" b="1" dirty="0" smtClean="0"/>
              <a:t>Click</a:t>
            </a:r>
            <a:r>
              <a:rPr lang="en-US" b="0" dirty="0" smtClean="0"/>
              <a:t> to reveal the verbal declarations note.</a:t>
            </a:r>
            <a:endParaRPr lang="en-US" b="1" dirty="0" smtClean="0"/>
          </a:p>
          <a:p>
            <a:r>
              <a:rPr lang="en-US" b="1" dirty="0" smtClean="0"/>
              <a:t>Remind </a:t>
            </a:r>
            <a:r>
              <a:rPr lang="en-US" dirty="0" smtClean="0"/>
              <a:t>the group that the degree declaration must be documented.</a:t>
            </a:r>
          </a:p>
          <a:p>
            <a:pPr lvl="1"/>
            <a:r>
              <a:rPr lang="en-US" b="1" dirty="0" smtClean="0"/>
              <a:t>Verbal declarations do not count!</a:t>
            </a:r>
          </a:p>
          <a:p>
            <a:r>
              <a:rPr lang="en-US" b="1" dirty="0" smtClean="0"/>
              <a:t>Reinforce</a:t>
            </a:r>
            <a:r>
              <a:rPr lang="en-US" dirty="0" smtClean="0"/>
              <a:t> that we can help student-athletes with this requirement by talking about possible degrees at every advising opportunity – not just when student-athletes get to their third year. This helps student-athletes focus on what comes after graduation (career goals) as opposed to just focusing on eligibility. </a:t>
            </a:r>
            <a:endParaRPr lang="en-US" b="1" dirty="0" smtClean="0"/>
          </a:p>
          <a:p>
            <a:r>
              <a:rPr lang="en-US" b="1" dirty="0" smtClean="0"/>
              <a:t>Transition:</a:t>
            </a:r>
            <a:r>
              <a:rPr lang="en-US" dirty="0" smtClean="0"/>
              <a:t> “</a:t>
            </a:r>
            <a:r>
              <a:rPr lang="en-US" i="1" dirty="0" smtClean="0"/>
              <a:t>Why is this important? Remember, this is all about encouraging student-athletes to stay on track for their degrees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AEC78-FEC8-4061-954C-2982A0F253D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9" name="Picture 22" descr="j0430970[1]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6214868"/>
            <a:ext cx="502355" cy="33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72000" y="1219200"/>
            <a:ext cx="190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Academic Requirements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Slides (6 of 6)</a:t>
            </a:r>
          </a:p>
          <a:p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minutes</a:t>
            </a:r>
            <a:endParaRPr 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37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0375"/>
            <a:ext cx="9144000" cy="2169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667000"/>
            <a:ext cx="7772400" cy="1470025"/>
          </a:xfrm>
        </p:spPr>
        <p:txBody>
          <a:bodyPr/>
          <a:lstStyle>
            <a:lvl1pPr algn="ctr">
              <a:defRPr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Path to Graduation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191000"/>
            <a:ext cx="64008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&lt;enter date here&gt;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3173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37698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048DE-F63C-4082-94A2-EFC91EA5C167}" type="datetimeFigureOut">
              <a:rPr lang="en-US" smtClean="0"/>
              <a:pPr/>
              <a:t>10/21/2015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32E71-1BAF-4BDF-891F-5D80A0158E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ts val="600"/>
        </a:spcBef>
        <a:spcAft>
          <a:spcPts val="60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this template: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1066800"/>
            <a:ext cx="8763000" cy="5481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 smtClean="0"/>
              <a:t>Purpose</a:t>
            </a:r>
          </a:p>
          <a:p>
            <a:r>
              <a:rPr lang="en-US" sz="1500" dirty="0" smtClean="0"/>
              <a:t>This presentation is intended to inform collegiate staff responsible for advising student-athletes and institution colleagues (coaches, advisors, etc.) on the new Path to Graduation requirements.</a:t>
            </a:r>
          </a:p>
          <a:p>
            <a:r>
              <a:rPr lang="en-US" sz="1500" dirty="0" smtClean="0"/>
              <a:t>Use this presentation when sharing the requirements with groups, or in one-on-one situations as appropriate.</a:t>
            </a:r>
          </a:p>
          <a:p>
            <a:r>
              <a:rPr lang="en-US" sz="1500" dirty="0" smtClean="0"/>
              <a:t>The primary focus of this presentation is Progress Toward Degree. Content on two-year college transfer requirements is located at the end of the presentation.</a:t>
            </a:r>
          </a:p>
          <a:p>
            <a:pPr marL="0" indent="0">
              <a:buNone/>
            </a:pPr>
            <a:r>
              <a:rPr lang="en-US" sz="1500" b="1" dirty="0" smtClean="0"/>
              <a:t>Customization</a:t>
            </a:r>
          </a:p>
          <a:p>
            <a:r>
              <a:rPr lang="en-US" sz="1500" dirty="0" smtClean="0"/>
              <a:t>This presentation includes the NCAA Division II Path to Graduation requirements, and is branded with NCAA logos and color schemes. Customize the content and images as appropriate for your institution.</a:t>
            </a:r>
          </a:p>
          <a:p>
            <a:r>
              <a:rPr lang="en-US" sz="1500" dirty="0" smtClean="0"/>
              <a:t>Notes in blue within the facilitator direction indicate specific places you may want to add institution-specific information (e.g., Good Academic Standing, etc.).</a:t>
            </a:r>
          </a:p>
          <a:p>
            <a:pPr marL="0" indent="0">
              <a:buNone/>
            </a:pPr>
            <a:r>
              <a:rPr lang="en-US" sz="1500" b="1" dirty="0" smtClean="0"/>
              <a:t>Using this slide deck</a:t>
            </a:r>
          </a:p>
          <a:p>
            <a:r>
              <a:rPr lang="en-US" sz="1500" dirty="0" smtClean="0"/>
              <a:t>Content on each slide is intended to reinforce the must-have key points (it’s not a script).</a:t>
            </a:r>
          </a:p>
          <a:p>
            <a:r>
              <a:rPr lang="en-US" sz="1500" dirty="0" smtClean="0"/>
              <a:t>Specific facilitator notes are located in the Notes Page View of this document. View and/or print the Notes Page View of this file to see all the relevant content.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564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icia\AppData\Local\Temp\SNAGHTML987c4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-10601"/>
            <a:ext cx="8250638" cy="688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it matters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657600"/>
            <a:ext cx="5181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12 hours/term = degree in 5-6 years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3855" y="4876800"/>
            <a:ext cx="5181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15 hours/term = degree in 4-5 years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NCAA Division II: Path to Graduation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762000"/>
            <a:ext cx="7772400" cy="121381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75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TOOLKIT</a:t>
            </a:r>
            <a:endParaRPr lang="en-US" sz="75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C:\Users\Alicia\AppData\Local\Temp\SNAGHTML1d322b0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799"/>
            <a:ext cx="91440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C:\Users\Alicia\AppData\Local\Temp\SNAGHTML1d3340a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-1"/>
            <a:ext cx="52673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Concerns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2" y="2003299"/>
            <a:ext cx="4114802" cy="11430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are the challenges?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445329"/>
            <a:ext cx="4114802" cy="11430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What can we do about them?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Users\Alicia\AppData\Local\Temp\SNAGHTML15acd54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7" b="6299"/>
          <a:stretch/>
        </p:blipFill>
        <p:spPr bwMode="auto">
          <a:xfrm>
            <a:off x="0" y="736761"/>
            <a:ext cx="9144000" cy="612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Review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233082" y="4056863"/>
            <a:ext cx="2063309" cy="2362200"/>
            <a:chOff x="309282" y="4114800"/>
            <a:chExt cx="2063309" cy="2362200"/>
          </a:xfrm>
        </p:grpSpPr>
        <p:sp>
          <p:nvSpPr>
            <p:cNvPr id="38" name="Rectangle 37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24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36973" y="4059022"/>
            <a:ext cx="2058827" cy="2362200"/>
            <a:chOff x="4719918" y="4128247"/>
            <a:chExt cx="2058827" cy="2362200"/>
          </a:xfrm>
        </p:grpSpPr>
        <p:sp>
          <p:nvSpPr>
            <p:cNvPr id="41" name="Rectangle 40"/>
            <p:cNvSpPr/>
            <p:nvPr/>
          </p:nvSpPr>
          <p:spPr>
            <a:xfrm>
              <a:off x="4719918" y="4128247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c</a:t>
              </a:r>
              <a:r>
                <a:rPr lang="en-US" sz="2500" dirty="0" smtClean="0">
                  <a:latin typeface="Arial"/>
                  <a:cs typeface="Arial"/>
                </a:rPr>
                <a:t>umulative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2.0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21345" y="4128247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ANNUAL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8600" y="1563687"/>
            <a:ext cx="2057400" cy="2362200"/>
            <a:chOff x="2514600" y="1632912"/>
            <a:chExt cx="2057400" cy="2362200"/>
          </a:xfrm>
        </p:grpSpPr>
        <p:sp>
          <p:nvSpPr>
            <p:cNvPr id="44" name="Rectangle 43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9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SEMESTER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438400" y="1563687"/>
            <a:ext cx="2057400" cy="2362200"/>
            <a:chOff x="4724400" y="1632912"/>
            <a:chExt cx="2057400" cy="2362200"/>
          </a:xfrm>
        </p:grpSpPr>
        <p:sp>
          <p:nvSpPr>
            <p:cNvPr id="47" name="Rectangle 46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18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273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licia\AppData\Local\Temp\SNAGHTML15aed8c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19075" y="2171700"/>
            <a:ext cx="7400925" cy="2514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6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b="1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</a:t>
            </a:r>
            <a:r>
              <a:rPr lang="en-US" sz="6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uestions?</a:t>
            </a:r>
            <a:endParaRPr lang="en-US" sz="60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7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Two-Year College transfer Requirements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 information: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Situations: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Two-Year College Transfer</a:t>
            </a:r>
            <a:endParaRPr lang="en-US" b="1" dirty="0">
              <a:solidFill>
                <a:srgbClr val="0079C2"/>
              </a:solidFill>
            </a:endParaRPr>
          </a:p>
        </p:txBody>
      </p:sp>
      <p:pic>
        <p:nvPicPr>
          <p:cNvPr id="1026" name="Picture 2" descr="C:\Users\Alicia\AppData\Local\Temp\SNAGHTML177ad6a8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33"/>
          <a:stretch/>
        </p:blipFill>
        <p:spPr bwMode="auto">
          <a:xfrm>
            <a:off x="5410200" y="-1"/>
            <a:ext cx="3747168" cy="688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286000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Graduated from the two-year college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19475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High school qualifier; completed only one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9525" y="4552950"/>
            <a:ext cx="4038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for more than one term, but did not graduate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64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Two-Year College Transfer: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Graduated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828800"/>
            <a:ext cx="4038600" cy="1371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full time for 2 semesters (or 3 quarters)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22611" y="1828800"/>
            <a:ext cx="4038600" cy="1371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25% of credits applied toward degree earned at the two-year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4162" y="2237601"/>
            <a:ext cx="10166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endParaRPr lang="en-US" sz="30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licia\AppData\Local\Temp\SNAGHTML1d25a87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" y="3276600"/>
            <a:ext cx="91440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8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licia\AppData\Local\Temp\SNAGHTML1d26fe1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0"/>
          <a:stretch/>
        </p:blipFill>
        <p:spPr bwMode="auto">
          <a:xfrm>
            <a:off x="3733799" y="1205143"/>
            <a:ext cx="5410200" cy="565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610600" cy="1069848"/>
          </a:xfrm>
        </p:spPr>
        <p:txBody>
          <a:bodyPr>
            <a:normAutofit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High School Qualifier/Attended One Term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590800"/>
            <a:ext cx="3505200" cy="1676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Earned at least 12 transferable credit hours acceptable to a degree program at this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495800"/>
            <a:ext cx="3505200" cy="835152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2.2 GPA for the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licia\AppData\Local\Temp\SNAGHTML1d283b4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3024"/>
            <a:ext cx="5334000" cy="551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069848"/>
          </a:xfrm>
        </p:spPr>
        <p:txBody>
          <a:bodyPr>
            <a:normAutofit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sz="2800" b="1" dirty="0" smtClean="0">
                <a:solidFill>
                  <a:srgbClr val="0079C2"/>
                </a:solidFill>
              </a:rPr>
              <a:t>Attended More Than One Term/Did Not Graduate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347368" y="1905000"/>
            <a:ext cx="3809999" cy="835152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Cumulative 2.2 GPA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47368" y="2895600"/>
            <a:ext cx="3810000" cy="9906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Attended full time at least 2 semesters (or 3 quarters)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7546" y="4108704"/>
            <a:ext cx="3811479" cy="1911096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Earned at least 12 transferable credit hours acceptable to a degree program at this institution each term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2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67001"/>
            <a:ext cx="7772400" cy="1143000"/>
          </a:xfrm>
        </p:spPr>
        <p:txBody>
          <a:bodyPr/>
          <a:lstStyle/>
          <a:p>
            <a:r>
              <a:rPr lang="en-US" dirty="0" smtClean="0"/>
              <a:t>Path to Graduation Requirements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685800"/>
          </a:xfrm>
        </p:spPr>
        <p:txBody>
          <a:bodyPr/>
          <a:lstStyle/>
          <a:p>
            <a:r>
              <a:rPr lang="en-US" dirty="0" smtClean="0"/>
              <a:t>&lt;Insert Date Here&gt;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15400" cy="1069848"/>
          </a:xfrm>
        </p:spPr>
        <p:txBody>
          <a:bodyPr>
            <a:normAutofit fontScale="90000"/>
          </a:bodyPr>
          <a:lstStyle/>
          <a:p>
            <a:r>
              <a:rPr lang="en-US" dirty="0"/>
              <a:t>Two-Year College Transfer:</a:t>
            </a:r>
            <a:br>
              <a:rPr lang="en-US" dirty="0"/>
            </a:br>
            <a:r>
              <a:rPr lang="en-US" b="1" dirty="0">
                <a:solidFill>
                  <a:srgbClr val="0079C2"/>
                </a:solidFill>
              </a:rPr>
              <a:t>Attended More Than One Term/Did Not Graduate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04799" y="1524000"/>
            <a:ext cx="8514521" cy="1219200"/>
            <a:chOff x="304800" y="1632912"/>
            <a:chExt cx="2057400" cy="2362200"/>
          </a:xfrm>
        </p:grpSpPr>
        <p:sp>
          <p:nvSpPr>
            <p:cNvPr id="23" name="Rectangle 22"/>
            <p:cNvSpPr/>
            <p:nvPr/>
          </p:nvSpPr>
          <p:spPr>
            <a:xfrm>
              <a:off x="3048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ctr"/>
            <a:lstStyle/>
            <a:p>
              <a:pPr lvl="4"/>
              <a:r>
                <a:rPr lang="en-US" sz="2000" dirty="0" smtClean="0">
                  <a:latin typeface="Arial"/>
                  <a:cs typeface="Arial"/>
                </a:rPr>
                <a:t>Only</a:t>
              </a:r>
              <a:r>
                <a:rPr lang="en-US" sz="2000" b="1" dirty="0" smtClean="0">
                  <a:latin typeface="Arial"/>
                  <a:cs typeface="Arial"/>
                </a:rPr>
                <a:t> </a:t>
              </a:r>
              <a:r>
                <a:rPr lang="en-US" sz="5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</a:t>
              </a:r>
              <a:r>
                <a:rPr lang="en-US" sz="2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2000" dirty="0" smtClean="0">
                  <a:latin typeface="Arial"/>
                  <a:cs typeface="Arial"/>
                </a:rPr>
                <a:t>activity credits count toward cumulative GPA</a:t>
              </a:r>
              <a:br>
                <a:rPr lang="en-US" sz="2000" dirty="0" smtClean="0">
                  <a:latin typeface="Arial"/>
                  <a:cs typeface="Arial"/>
                </a:rPr>
              </a:br>
              <a:r>
                <a:rPr lang="en-US" sz="2000" dirty="0" smtClean="0">
                  <a:latin typeface="Arial"/>
                  <a:cs typeface="Arial"/>
                </a:rPr>
                <a:t>and the credit-hour requirement</a:t>
              </a:r>
              <a:endParaRPr lang="en-US" sz="2000" dirty="0">
                <a:latin typeface="Arial"/>
                <a:cs typeface="Arial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04800" y="1632912"/>
              <a:ext cx="405076" cy="23622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PHYSICAL EDUCATION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04800" y="2895600"/>
            <a:ext cx="2743200" cy="3333750"/>
            <a:chOff x="304800" y="2895600"/>
            <a:chExt cx="2743200" cy="3333750"/>
          </a:xfrm>
        </p:grpSpPr>
        <p:pic>
          <p:nvPicPr>
            <p:cNvPr id="26" name="Picture 2" descr="C:\Users\Alicia\AppData\Local\Temp\SNAGHTML1d29d17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2895600"/>
              <a:ext cx="2743200" cy="3200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304800" y="4857750"/>
              <a:ext cx="2743200" cy="1371600"/>
              <a:chOff x="304800" y="1632912"/>
              <a:chExt cx="2057400" cy="2362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6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8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ENGLISH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3195430" y="2895600"/>
            <a:ext cx="2743200" cy="3333750"/>
            <a:chOff x="3195430" y="2895600"/>
            <a:chExt cx="2743200" cy="3333750"/>
          </a:xfrm>
        </p:grpSpPr>
        <p:pic>
          <p:nvPicPr>
            <p:cNvPr id="31" name="Picture 4" descr="C:\Users\Alicia\AppData\Local\Temp\SNAGHTML1d2c45bf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430" y="2895600"/>
              <a:ext cx="2743200" cy="267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3195430" y="4857750"/>
              <a:ext cx="2743200" cy="1371600"/>
              <a:chOff x="304800" y="1632912"/>
              <a:chExt cx="2057400" cy="236220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3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4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MATH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069495" y="2895600"/>
            <a:ext cx="2743200" cy="3333750"/>
            <a:chOff x="6069495" y="2895600"/>
            <a:chExt cx="2743200" cy="3333750"/>
          </a:xfrm>
        </p:grpSpPr>
        <p:pic>
          <p:nvPicPr>
            <p:cNvPr id="36" name="Picture 6" descr="C:\Users\Alicia\AppData\Local\Temp\SNAGHTML1d2d323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9495" y="2895600"/>
              <a:ext cx="2743200" cy="2009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/>
            <p:cNvGrpSpPr/>
            <p:nvPr/>
          </p:nvGrpSpPr>
          <p:grpSpPr>
            <a:xfrm>
              <a:off x="6069495" y="4857750"/>
              <a:ext cx="2743200" cy="1371600"/>
              <a:chOff x="304800" y="1632912"/>
              <a:chExt cx="2057400" cy="23622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304800" y="1632912"/>
                <a:ext cx="2057400" cy="2362200"/>
              </a:xfrm>
              <a:prstGeom prst="rect">
                <a:avLst/>
              </a:prstGeom>
              <a:solidFill>
                <a:srgbClr val="0079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bIns="0" rtlCol="0" anchor="ctr"/>
              <a:lstStyle/>
              <a:p>
                <a:pPr algn="ctr"/>
                <a:r>
                  <a:rPr lang="en-US" sz="5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3</a:t>
                </a:r>
                <a:r>
                  <a:rPr lang="en-US" sz="20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/>
                    <a:cs typeface="Arial"/>
                  </a:rPr>
                  <a:t> </a:t>
                </a:r>
                <a:r>
                  <a:rPr lang="en-US" sz="2000" dirty="0" smtClean="0">
                    <a:latin typeface="Arial"/>
                    <a:cs typeface="Arial"/>
                  </a:rPr>
                  <a:t>semester hours </a:t>
                </a:r>
              </a:p>
              <a:p>
                <a:pPr algn="ctr"/>
                <a:r>
                  <a:rPr lang="en-US" sz="2000" dirty="0" smtClean="0">
                    <a:latin typeface="Arial"/>
                    <a:cs typeface="Arial"/>
                  </a:rPr>
                  <a:t>(</a:t>
                </a:r>
                <a:r>
                  <a:rPr lang="en-US" sz="2000" b="1" dirty="0" smtClean="0">
                    <a:latin typeface="Arial"/>
                    <a:cs typeface="Arial"/>
                  </a:rPr>
                  <a:t>4 </a:t>
                </a:r>
                <a:r>
                  <a:rPr lang="en-US" sz="2000" dirty="0" smtClean="0">
                    <a:latin typeface="Arial"/>
                    <a:cs typeface="Arial"/>
                  </a:rPr>
                  <a:t>quarter hours)</a:t>
                </a:r>
                <a:endParaRPr lang="en-US" sz="2000" dirty="0">
                  <a:latin typeface="Arial"/>
                  <a:cs typeface="Arial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04800" y="1632912"/>
                <a:ext cx="2057400" cy="425196"/>
              </a:xfrm>
              <a:prstGeom prst="rect">
                <a:avLst/>
              </a:prstGeom>
              <a:solidFill>
                <a:srgbClr val="25A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SCIENCE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47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goal?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1213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500" b="1" dirty="0" smtClean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GRADUATION!</a:t>
            </a:r>
            <a:endParaRPr lang="en-US" sz="7500" b="1" dirty="0">
              <a:solidFill>
                <a:srgbClr val="0079C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Alicia\AppData\Local\Temp\SNAGHTML1d1764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135"/>
            <a:ext cx="91440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licia\AppData\Local\Temp\SNAGHTML1d181bb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0" y="-2648"/>
            <a:ext cx="45529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Requirement: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Good Academic Standing</a:t>
            </a:r>
            <a:endParaRPr lang="en-US" b="1" dirty="0">
              <a:solidFill>
                <a:srgbClr val="0079C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905000"/>
            <a:ext cx="4668758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Defined by the institution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978484"/>
            <a:ext cx="4668758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Eligibility depends on it – even if other PTD requirements are met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926" y="3687901"/>
            <a:ext cx="4130099" cy="3170099"/>
            <a:chOff x="213301" y="4145101"/>
            <a:chExt cx="4130099" cy="3170099"/>
          </a:xfrm>
        </p:grpSpPr>
        <p:sp>
          <p:nvSpPr>
            <p:cNvPr id="9" name="Rectangle 8"/>
            <p:cNvSpPr/>
            <p:nvPr/>
          </p:nvSpPr>
          <p:spPr>
            <a:xfrm>
              <a:off x="921575" y="5029200"/>
              <a:ext cx="3421825" cy="13716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628650" lvl="2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How does our school define good academic standing?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3301" y="4145101"/>
              <a:ext cx="1470274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b="1" dirty="0" smtClean="0">
                  <a:solidFill>
                    <a:srgbClr val="0079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panose="020B0604020202020204" pitchFamily="34" charset="0"/>
                </a:rPr>
                <a:t>?</a:t>
              </a:r>
              <a:endParaRPr lang="en-US" sz="20000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305800" cy="1069848"/>
          </a:xfrm>
        </p:spPr>
        <p:txBody>
          <a:bodyPr>
            <a:normAutofit/>
          </a:bodyPr>
          <a:lstStyle/>
          <a:p>
            <a:r>
              <a:rPr lang="en-US" dirty="0" smtClean="0"/>
              <a:t>Minimum Requirements: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17" name="Rectangle 16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9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SEMESTER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28" name="Rectangle 27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9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SEMESTER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31" name="Rectangle 30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18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1223682" y="4017176"/>
            <a:ext cx="2063309" cy="2362200"/>
            <a:chOff x="309282" y="4114800"/>
            <a:chExt cx="2063309" cy="2362200"/>
          </a:xfrm>
        </p:grpSpPr>
        <p:sp>
          <p:nvSpPr>
            <p:cNvPr id="34" name="Rectangle 33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24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40" name="Rectangle 39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9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SEMESTER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43" name="Rectangle 42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18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C:\Users\Alicia\AppData\Local\Temp\SNAGHTML94baf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75" y="0"/>
            <a:ext cx="8342343" cy="687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223682" y="4017176"/>
            <a:ext cx="2063309" cy="2362200"/>
            <a:chOff x="309282" y="4114800"/>
            <a:chExt cx="2063309" cy="2362200"/>
          </a:xfrm>
        </p:grpSpPr>
        <p:sp>
          <p:nvSpPr>
            <p:cNvPr id="20" name="Rectangle 19"/>
            <p:cNvSpPr/>
            <p:nvPr/>
          </p:nvSpPr>
          <p:spPr>
            <a:xfrm>
              <a:off x="309282" y="4114800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24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15191" y="4114800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FULL YEAR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152400" y="152400"/>
            <a:ext cx="8305800" cy="106984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Minimum Requirements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b="1" dirty="0" smtClean="0">
                <a:solidFill>
                  <a:srgbClr val="0079C2"/>
                </a:solidFill>
              </a:rPr>
              <a:t>By the Numbers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3427573" y="4019335"/>
            <a:ext cx="2058827" cy="2362200"/>
            <a:chOff x="4719918" y="4128247"/>
            <a:chExt cx="2058827" cy="2362200"/>
          </a:xfrm>
        </p:grpSpPr>
        <p:sp>
          <p:nvSpPr>
            <p:cNvPr id="12" name="Rectangle 11"/>
            <p:cNvSpPr/>
            <p:nvPr/>
          </p:nvSpPr>
          <p:spPr>
            <a:xfrm>
              <a:off x="4719918" y="4128247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c</a:t>
              </a:r>
              <a:r>
                <a:rPr lang="en-US" sz="2500" dirty="0" smtClean="0">
                  <a:latin typeface="Arial"/>
                  <a:cs typeface="Arial"/>
                </a:rPr>
                <a:t>umulative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2.0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721345" y="4128247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ANNUAL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219200" y="1524000"/>
            <a:ext cx="2057400" cy="2362200"/>
            <a:chOff x="2514600" y="1632912"/>
            <a:chExt cx="2057400" cy="2362200"/>
          </a:xfrm>
        </p:grpSpPr>
        <p:sp>
          <p:nvSpPr>
            <p:cNvPr id="26" name="Rectangle 25"/>
            <p:cNvSpPr/>
            <p:nvPr/>
          </p:nvSpPr>
          <p:spPr>
            <a:xfrm>
              <a:off x="25146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9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5146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SEMESTER</a:t>
              </a:r>
              <a:endParaRPr lang="en-US" dirty="0">
                <a:latin typeface="Arial"/>
                <a:cs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429000" y="1524000"/>
            <a:ext cx="2057400" cy="2362200"/>
            <a:chOff x="4724400" y="1632912"/>
            <a:chExt cx="2057400" cy="2362200"/>
          </a:xfrm>
        </p:grpSpPr>
        <p:sp>
          <p:nvSpPr>
            <p:cNvPr id="29" name="Rectangle 28"/>
            <p:cNvSpPr/>
            <p:nvPr/>
          </p:nvSpPr>
          <p:spPr>
            <a:xfrm>
              <a:off x="4724400" y="1632912"/>
              <a:ext cx="2057400" cy="2362200"/>
            </a:xfrm>
            <a:prstGeom prst="rect">
              <a:avLst/>
            </a:prstGeom>
            <a:solidFill>
              <a:srgbClr val="0079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0" rtlCol="0" anchor="b"/>
            <a:lstStyle/>
            <a:p>
              <a:pPr algn="ctr"/>
              <a:r>
                <a:rPr lang="en-US" sz="2500" dirty="0">
                  <a:latin typeface="Arial"/>
                  <a:cs typeface="Arial"/>
                </a:rPr>
                <a:t>e</a:t>
              </a:r>
              <a:r>
                <a:rPr lang="en-US" sz="2500" dirty="0" smtClean="0">
                  <a:latin typeface="Arial"/>
                  <a:cs typeface="Arial"/>
                </a:rPr>
                <a:t>arn at least </a:t>
              </a:r>
              <a:r>
                <a:rPr lang="en-US" sz="100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18</a:t>
              </a:r>
              <a:endParaRPr lang="en-US" sz="10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724400" y="1632912"/>
              <a:ext cx="2057400" cy="348288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ACADEMIC YEAR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152400"/>
            <a:ext cx="8229600" cy="1069975"/>
          </a:xfrm>
        </p:spPr>
        <p:txBody>
          <a:bodyPr>
            <a:normAutofit/>
          </a:bodyPr>
          <a:lstStyle/>
          <a:p>
            <a:r>
              <a:rPr lang="en-US" dirty="0"/>
              <a:t>Requirement:</a:t>
            </a:r>
            <a:br>
              <a:rPr lang="en-US" dirty="0"/>
            </a:br>
            <a:r>
              <a:rPr lang="en-US" b="1" dirty="0" smtClean="0">
                <a:solidFill>
                  <a:srgbClr val="0079C2"/>
                </a:solidFill>
              </a:rPr>
              <a:t>Declaration of Degree</a:t>
            </a:r>
            <a:endParaRPr lang="en-US" dirty="0"/>
          </a:p>
        </p:txBody>
      </p:sp>
      <p:pic>
        <p:nvPicPr>
          <p:cNvPr id="6146" name="Picture 2" descr="C:\Users\Alicia\AppData\Local\Temp\SNAGHTML963aef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88773"/>
            <a:ext cx="9150249" cy="316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1" y="1905000"/>
            <a:ext cx="4724401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Declare degree by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0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semester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400" y="3048000"/>
            <a:ext cx="7086600" cy="914400"/>
          </a:xfrm>
          <a:prstGeom prst="rect">
            <a:avLst/>
          </a:prstGeom>
          <a:solidFill>
            <a:srgbClr val="0079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Ins="182880" rtlCol="0" anchor="ctr"/>
          <a:lstStyle/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Starting with 5</a:t>
            </a:r>
            <a:r>
              <a:rPr lang="en-US" sz="2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semester, all credits used to meet PTD requirements must apply to the declared degree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05400" y="3640939"/>
            <a:ext cx="3733800" cy="3170099"/>
            <a:chOff x="762000" y="3965224"/>
            <a:chExt cx="3733800" cy="3170099"/>
          </a:xfrm>
        </p:grpSpPr>
        <p:sp>
          <p:nvSpPr>
            <p:cNvPr id="9" name="Rectangle 8"/>
            <p:cNvSpPr/>
            <p:nvPr/>
          </p:nvSpPr>
          <p:spPr>
            <a:xfrm>
              <a:off x="1219200" y="5029200"/>
              <a:ext cx="3276600" cy="1066800"/>
            </a:xfrm>
            <a:prstGeom prst="rect">
              <a:avLst/>
            </a:prstGeom>
            <a:solidFill>
              <a:srgbClr val="25A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/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Document the degree; verbal declarations do not count!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62000" y="3965224"/>
              <a:ext cx="1039067" cy="3170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0" b="1" dirty="0" smtClean="0">
                  <a:solidFill>
                    <a:srgbClr val="0079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sz="20000" b="1" dirty="0">
                <a:solidFill>
                  <a:srgbClr val="0079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8AA6B2BC6BCF4AAF54247D0860F53A" ma:contentTypeVersion="2" ma:contentTypeDescription="Create a new document." ma:contentTypeScope="" ma:versionID="5928f63613eb79c58fdb6b671d8e8bba">
  <xsd:schema xmlns:xsd="http://www.w3.org/2001/XMLSchema" xmlns:p="http://schemas.microsoft.com/office/2006/metadata/properties" xmlns:ns2="0cf567fb-94c1-41e0-9eaa-c8fdcaf98d19" targetNamespace="http://schemas.microsoft.com/office/2006/metadata/properties" ma:root="true" ma:fieldsID="e61ffcfa49b0517290a1c2526d4df395" ns2:_="">
    <xsd:import namespace="0cf567fb-94c1-41e0-9eaa-c8fdcaf98d19"/>
    <xsd:element name="properties">
      <xsd:complexType>
        <xsd:sequence>
          <xsd:element name="documentManagement">
            <xsd:complexType>
              <xsd:all>
                <xsd:element ref="ns2:Today_x0027_s_x0020_Date" minOccurs="0"/>
                <xsd:element ref="ns2:Target_x0020_Audiences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0cf567fb-94c1-41e0-9eaa-c8fdcaf98d19" elementFormDefault="qualified">
    <xsd:import namespace="http://schemas.microsoft.com/office/2006/documentManagement/types"/>
    <xsd:element name="Today_x0027_s_x0020_Date" ma:index="8" nillable="true" ma:displayName="Today" ma:default="[today]" ma:format="DateOnly" ma:internalName="Today_x0027_s_x0020_Date">
      <xsd:simpleType>
        <xsd:restriction base="dms:DateTime"/>
      </xsd:simpleType>
    </xsd:element>
    <xsd:element name="Target_x0020_Audiences" ma:index="9" nillable="true" ma:displayName="Target Audiences" ma:internalName="Target_x0020_Audiences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Today_x0027_s_x0020_Date xmlns="0cf567fb-94c1-41e0-9eaa-c8fdcaf98d19">2015-12-10T00:28:41+00:00</Today_x0027_s_x0020_Date>
    <Target_x0020_Audiences xmlns="0cf567fb-94c1-41e0-9eaa-c8fdcaf98d19" xsi:nil="true"/>
  </documentManagement>
</p:properties>
</file>

<file path=customXml/itemProps1.xml><?xml version="1.0" encoding="utf-8"?>
<ds:datastoreItem xmlns:ds="http://schemas.openxmlformats.org/officeDocument/2006/customXml" ds:itemID="{84102343-E5F2-4B78-B351-1C30BCE3AAC8}"/>
</file>

<file path=customXml/itemProps2.xml><?xml version="1.0" encoding="utf-8"?>
<ds:datastoreItem xmlns:ds="http://schemas.openxmlformats.org/officeDocument/2006/customXml" ds:itemID="{527F3C42-A05E-4203-A093-09BB37B62154}"/>
</file>

<file path=customXml/itemProps3.xml><?xml version="1.0" encoding="utf-8"?>
<ds:datastoreItem xmlns:ds="http://schemas.openxmlformats.org/officeDocument/2006/customXml" ds:itemID="{88A39FFE-1035-4D5E-BEF3-C33B43A9B551}"/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2882</Words>
  <Application>Microsoft Office PowerPoint</Application>
  <PresentationFormat>On-screen Show (4:3)</PresentationFormat>
  <Paragraphs>331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About this template:</vt:lpstr>
      <vt:lpstr>Path to Graduation Requirements</vt:lpstr>
      <vt:lpstr>What’s the goal?</vt:lpstr>
      <vt:lpstr>Requirement: Good Academic Standing</vt:lpstr>
      <vt:lpstr>Minimum Requirements: By the Numbers</vt:lpstr>
      <vt:lpstr>PowerPoint Presentation</vt:lpstr>
      <vt:lpstr>PowerPoint Presentation</vt:lpstr>
      <vt:lpstr>PowerPoint Presentation</vt:lpstr>
      <vt:lpstr>Requirement: Declaration of Degree</vt:lpstr>
      <vt:lpstr>Why it matters</vt:lpstr>
      <vt:lpstr>NCAA Division II: Path to Graduation</vt:lpstr>
      <vt:lpstr>Potential Concerns </vt:lpstr>
      <vt:lpstr>Final Review</vt:lpstr>
      <vt:lpstr>Thank you!</vt:lpstr>
      <vt:lpstr>Two-Year College transfer Requirements</vt:lpstr>
      <vt:lpstr>Situations: Two-Year College Transfer</vt:lpstr>
      <vt:lpstr>Two-Year College Transfer: Graduated</vt:lpstr>
      <vt:lpstr>Two-Year College Transfer: High School Qualifier/Attended One Term</vt:lpstr>
      <vt:lpstr>Two-Year College Transfer: Attended More Than One Term/Did Not Graduate</vt:lpstr>
      <vt:lpstr>Two-Year College Transfer: Attended More Than One Term/Did Not Graduate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Alicia</dc:creator>
  <cp:lastModifiedBy>Schwarb, Amy</cp:lastModifiedBy>
  <cp:revision>295</cp:revision>
  <dcterms:created xsi:type="dcterms:W3CDTF">2015-07-16T13:47:24Z</dcterms:created>
  <dcterms:modified xsi:type="dcterms:W3CDTF">2015-10-21T14:03:48Z</dcterms:modified>
</cp:coreProperties>
</file>