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77" r:id="rId2"/>
    <p:sldId id="257" r:id="rId3"/>
    <p:sldId id="341" r:id="rId4"/>
    <p:sldId id="259" r:id="rId5"/>
    <p:sldId id="378" r:id="rId6"/>
    <p:sldId id="261" r:id="rId7"/>
    <p:sldId id="262" r:id="rId8"/>
    <p:sldId id="263" r:id="rId9"/>
    <p:sldId id="264" r:id="rId10"/>
    <p:sldId id="265" r:id="rId11"/>
    <p:sldId id="266" r:id="rId12"/>
    <p:sldId id="267" r:id="rId13"/>
    <p:sldId id="330" r:id="rId14"/>
    <p:sldId id="375" r:id="rId15"/>
    <p:sldId id="386" r:id="rId16"/>
    <p:sldId id="379" r:id="rId17"/>
    <p:sldId id="272" r:id="rId18"/>
    <p:sldId id="387" r:id="rId19"/>
    <p:sldId id="274" r:id="rId20"/>
    <p:sldId id="275" r:id="rId21"/>
    <p:sldId id="388" r:id="rId22"/>
    <p:sldId id="331" r:id="rId23"/>
    <p:sldId id="332" r:id="rId24"/>
    <p:sldId id="333" r:id="rId25"/>
    <p:sldId id="277" r:id="rId26"/>
    <p:sldId id="278" r:id="rId27"/>
    <p:sldId id="279" r:id="rId28"/>
    <p:sldId id="280" r:id="rId29"/>
    <p:sldId id="281" r:id="rId30"/>
    <p:sldId id="380" r:id="rId31"/>
    <p:sldId id="287" r:id="rId32"/>
    <p:sldId id="340" r:id="rId33"/>
    <p:sldId id="282" r:id="rId34"/>
    <p:sldId id="289" r:id="rId35"/>
    <p:sldId id="381" r:id="rId36"/>
    <p:sldId id="290" r:id="rId37"/>
    <p:sldId id="291" r:id="rId38"/>
    <p:sldId id="382" r:id="rId39"/>
    <p:sldId id="293" r:id="rId40"/>
    <p:sldId id="294" r:id="rId41"/>
    <p:sldId id="295" r:id="rId42"/>
    <p:sldId id="296" r:id="rId43"/>
    <p:sldId id="383" r:id="rId44"/>
    <p:sldId id="342" r:id="rId45"/>
    <p:sldId id="396" r:id="rId46"/>
    <p:sldId id="344" r:id="rId47"/>
    <p:sldId id="366" r:id="rId48"/>
    <p:sldId id="367" r:id="rId49"/>
    <p:sldId id="368" r:id="rId50"/>
    <p:sldId id="347" r:id="rId51"/>
    <p:sldId id="348" r:id="rId52"/>
    <p:sldId id="349" r:id="rId53"/>
    <p:sldId id="350" r:id="rId54"/>
    <p:sldId id="351" r:id="rId55"/>
    <p:sldId id="352" r:id="rId56"/>
    <p:sldId id="389" r:id="rId57"/>
    <p:sldId id="354" r:id="rId58"/>
    <p:sldId id="355" r:id="rId59"/>
    <p:sldId id="356" r:id="rId60"/>
    <p:sldId id="358" r:id="rId61"/>
    <p:sldId id="384" r:id="rId62"/>
    <p:sldId id="357" r:id="rId63"/>
    <p:sldId id="403" r:id="rId64"/>
    <p:sldId id="399" r:id="rId65"/>
    <p:sldId id="405" r:id="rId66"/>
    <p:sldId id="393" r:id="rId67"/>
    <p:sldId id="360" r:id="rId68"/>
    <p:sldId id="394" r:id="rId69"/>
    <p:sldId id="361" r:id="rId70"/>
    <p:sldId id="362" r:id="rId71"/>
    <p:sldId id="371" r:id="rId72"/>
    <p:sldId id="372" r:id="rId73"/>
    <p:sldId id="373" r:id="rId74"/>
    <p:sldId id="320" r:id="rId75"/>
    <p:sldId id="314" r:id="rId76"/>
    <p:sldId id="385" r:id="rId77"/>
    <p:sldId id="363" r:id="rId78"/>
    <p:sldId id="370" r:id="rId79"/>
    <p:sldId id="323" r:id="rId80"/>
    <p:sldId id="321" r:id="rId81"/>
    <p:sldId id="401" r:id="rId82"/>
    <p:sldId id="402" r:id="rId83"/>
    <p:sldId id="40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CC"/>
    <a:srgbClr val="8EB4E3"/>
    <a:srgbClr val="FFFFFF"/>
    <a:srgbClr val="29A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2" autoAdjust="0"/>
    <p:restoredTop sz="85053" autoAdjust="0"/>
  </p:normalViewPr>
  <p:slideViewPr>
    <p:cSldViewPr>
      <p:cViewPr>
        <p:scale>
          <a:sx n="50" d="100"/>
          <a:sy n="50" d="100"/>
        </p:scale>
        <p:origin x="-2058" y="-354"/>
      </p:cViewPr>
      <p:guideLst>
        <p:guide orient="horz" pos="2160"/>
        <p:guide pos="2880"/>
      </p:guideLst>
    </p:cSldViewPr>
  </p:slideViewPr>
  <p:outlineViewPr>
    <p:cViewPr>
      <p:scale>
        <a:sx n="33" d="100"/>
        <a:sy n="33" d="100"/>
      </p:scale>
      <p:origin x="0" y="93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AFC41D-7D2E-48D3-A299-55248BFF9C1E}" type="datetimeFigureOut">
              <a:rPr lang="en-GB" smtClean="0"/>
              <a:t>31/12/2018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D3DCD6-17D9-4CFF-B8EA-2415A2FEB9A6}" type="slidenum">
              <a:rPr lang="en-GB" smtClean="0"/>
              <a:t>‹#›</a:t>
            </a:fld>
            <a:endParaRPr lang="en-GB"/>
          </a:p>
        </p:txBody>
      </p:sp>
    </p:spTree>
    <p:extLst>
      <p:ext uri="{BB962C8B-B14F-4D97-AF65-F5344CB8AC3E}">
        <p14:creationId xmlns:p14="http://schemas.microsoft.com/office/powerpoint/2010/main" val="181804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story of Ozzie Ostrich. I think he'd want to introduce himself and he'd say...</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a:t>
            </a:fld>
            <a:endParaRPr lang="en-GB"/>
          </a:p>
        </p:txBody>
      </p:sp>
    </p:spTree>
    <p:extLst>
      <p:ext uri="{BB962C8B-B14F-4D97-AF65-F5344CB8AC3E}">
        <p14:creationId xmlns:p14="http://schemas.microsoft.com/office/powerpoint/2010/main" val="343747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the ostriches loved playing and they could play at Sunny Valley.  One favourite games was football. Boy ostriches are bigger than the girls but still they didn't always win the game. For instance, once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10</a:t>
            </a:fld>
            <a:endParaRPr lang="en-GB"/>
          </a:p>
        </p:txBody>
      </p:sp>
    </p:spTree>
    <p:extLst>
      <p:ext uri="{BB962C8B-B14F-4D97-AF65-F5344CB8AC3E}">
        <p14:creationId xmlns:p14="http://schemas.microsoft.com/office/powerpoint/2010/main" val="14201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…when Ozzie had the ball and was smiling proudly at those watching the game,  … </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11</a:t>
            </a:fld>
            <a:endParaRPr lang="en-GB"/>
          </a:p>
        </p:txBody>
      </p:sp>
    </p:spTree>
    <p:extLst>
      <p:ext uri="{BB962C8B-B14F-4D97-AF65-F5344CB8AC3E}">
        <p14:creationId xmlns:p14="http://schemas.microsoft.com/office/powerpoint/2010/main" val="103699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Olive sneaked in and took the ball!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D3DCD6-17D9-4CFF-B8EA-2415A2FEB9A6}" type="slidenum">
              <a:rPr lang="en-GB" smtClean="0"/>
              <a:t>12</a:t>
            </a:fld>
            <a:endParaRPr lang="en-GB"/>
          </a:p>
        </p:txBody>
      </p:sp>
    </p:spTree>
    <p:extLst>
      <p:ext uri="{BB962C8B-B14F-4D97-AF65-F5344CB8AC3E}">
        <p14:creationId xmlns:p14="http://schemas.microsoft.com/office/powerpoint/2010/main" val="1740330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Then she kicked really high…</a:t>
            </a:r>
          </a:p>
        </p:txBody>
      </p:sp>
      <p:sp>
        <p:nvSpPr>
          <p:cNvPr id="4" name="Slide Number Placeholder 3"/>
          <p:cNvSpPr>
            <a:spLocks noGrp="1"/>
          </p:cNvSpPr>
          <p:nvPr>
            <p:ph type="sldNum" sz="quarter" idx="10"/>
          </p:nvPr>
        </p:nvSpPr>
        <p:spPr/>
        <p:txBody>
          <a:bodyPr/>
          <a:lstStyle/>
          <a:p>
            <a:fld id="{70D3DCD6-17D9-4CFF-B8EA-2415A2FEB9A6}" type="slidenum">
              <a:rPr lang="en-GB" smtClean="0"/>
              <a:t>13</a:t>
            </a:fld>
            <a:endParaRPr lang="en-GB"/>
          </a:p>
        </p:txBody>
      </p:sp>
    </p:spTree>
    <p:extLst>
      <p:ext uri="{BB962C8B-B14F-4D97-AF65-F5344CB8AC3E}">
        <p14:creationId xmlns:p14="http://schemas.microsoft.com/office/powerpoint/2010/main" val="186114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scored an amazing goal! This was funny and all the ostriches were impressed!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14</a:t>
            </a:fld>
            <a:endParaRPr lang="en-GB"/>
          </a:p>
        </p:txBody>
      </p:sp>
    </p:spTree>
    <p:extLst>
      <p:ext uri="{BB962C8B-B14F-4D97-AF65-F5344CB8AC3E}">
        <p14:creationId xmlns:p14="http://schemas.microsoft.com/office/powerpoint/2010/main" val="251249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only the ostriches in her team but both teams shouted, “Well done Olive!” because they were all such good sports.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15</a:t>
            </a:fld>
            <a:endParaRPr lang="en-GB"/>
          </a:p>
        </p:txBody>
      </p:sp>
    </p:spTree>
    <p:extLst>
      <p:ext uri="{BB962C8B-B14F-4D97-AF65-F5344CB8AC3E}">
        <p14:creationId xmlns:p14="http://schemas.microsoft.com/office/powerpoint/2010/main" val="191733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sometimes the ostriches misbehaved!  Ozzie and Olly would fight! And the more they fought the more angry and unhappy they got!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16</a:t>
            </a:fld>
            <a:endParaRPr lang="en-GB"/>
          </a:p>
        </p:txBody>
      </p:sp>
    </p:spTree>
    <p:extLst>
      <p:ext uri="{BB962C8B-B14F-4D97-AF65-F5344CB8AC3E}">
        <p14:creationId xmlns:p14="http://schemas.microsoft.com/office/powerpoint/2010/main" val="1991136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girls were just as bad because they too would argue and even pull feathers out of each other!</a:t>
            </a:r>
          </a:p>
        </p:txBody>
      </p:sp>
      <p:sp>
        <p:nvSpPr>
          <p:cNvPr id="4" name="Slide Number Placeholder 3"/>
          <p:cNvSpPr>
            <a:spLocks noGrp="1"/>
          </p:cNvSpPr>
          <p:nvPr>
            <p:ph type="sldNum" sz="quarter" idx="10"/>
          </p:nvPr>
        </p:nvSpPr>
        <p:spPr/>
        <p:txBody>
          <a:bodyPr/>
          <a:lstStyle/>
          <a:p>
            <a:fld id="{70D3DCD6-17D9-4CFF-B8EA-2415A2FEB9A6}" type="slidenum">
              <a:rPr lang="en-GB" smtClean="0"/>
              <a:t>17</a:t>
            </a:fld>
            <a:endParaRPr lang="en-GB"/>
          </a:p>
        </p:txBody>
      </p:sp>
    </p:spTree>
    <p:extLst>
      <p:ext uri="{BB962C8B-B14F-4D97-AF65-F5344CB8AC3E}">
        <p14:creationId xmlns:p14="http://schemas.microsoft.com/office/powerpoint/2010/main" val="3603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 Tom would call to them “Hey you lot, stop fighting and arguing! You know this is not the way to behave!”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18</a:t>
            </a:fld>
            <a:endParaRPr lang="en-GB"/>
          </a:p>
        </p:txBody>
      </p:sp>
    </p:spTree>
    <p:extLst>
      <p:ext uri="{BB962C8B-B14F-4D97-AF65-F5344CB8AC3E}">
        <p14:creationId xmlns:p14="http://schemas.microsoft.com/office/powerpoint/2010/main" val="68418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ostriches knew when they weren't pleasing Tom, who had rescued them.  They felt ashamed that they'd let him down so they’d come to him to say “Sorry!”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19</a:t>
            </a:fld>
            <a:endParaRPr lang="en-GB"/>
          </a:p>
        </p:txBody>
      </p:sp>
    </p:spTree>
    <p:extLst>
      <p:ext uri="{BB962C8B-B14F-4D97-AF65-F5344CB8AC3E}">
        <p14:creationId xmlns:p14="http://schemas.microsoft.com/office/powerpoint/2010/main" val="108910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"Hi! I'm Ozzie!”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a:t>
            </a:fld>
            <a:endParaRPr lang="en-GB"/>
          </a:p>
        </p:txBody>
      </p:sp>
    </p:spTree>
    <p:extLst>
      <p:ext uri="{BB962C8B-B14F-4D97-AF65-F5344CB8AC3E}">
        <p14:creationId xmlns:p14="http://schemas.microsoft.com/office/powerpoint/2010/main" val="65830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Tom would say, “I want you to know that I still love you and I forgive you but, listen! You mustn’t hurt each other by what you say or do. This is wrong! Do what I ask you and you will have the good life I have planned for you.”</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20</a:t>
            </a:fld>
            <a:endParaRPr lang="en-GB"/>
          </a:p>
        </p:txBody>
      </p:sp>
    </p:spTree>
    <p:extLst>
      <p:ext uri="{BB962C8B-B14F-4D97-AF65-F5344CB8AC3E}">
        <p14:creationId xmlns:p14="http://schemas.microsoft.com/office/powerpoint/2010/main" val="3571255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although Sunny Valley was a safe place to be, at night when it got dark, Tom or his helpers would call to Ozzie and the others “Come on girls! Come on boys! It's time to go into your ostrich house!” </a:t>
            </a:r>
          </a:p>
          <a:p>
            <a:r>
              <a:rPr lang="en-GB" dirty="0" smtClean="0"/>
              <a:t>The ostriches loved their warm, cosy, safe place and they made happy ostrich sounds as they raced in.  </a:t>
            </a:r>
          </a:p>
          <a:p>
            <a:r>
              <a:rPr lang="en-GB" dirty="0" smtClean="0"/>
              <a:t>Now they really needed to be in this safe place because, although they didn't know it, someone was planning to steal from them. </a:t>
            </a:r>
          </a:p>
        </p:txBody>
      </p:sp>
      <p:sp>
        <p:nvSpPr>
          <p:cNvPr id="4" name="Slide Number Placeholder 3"/>
          <p:cNvSpPr>
            <a:spLocks noGrp="1"/>
          </p:cNvSpPr>
          <p:nvPr>
            <p:ph type="sldNum" sz="quarter" idx="10"/>
          </p:nvPr>
        </p:nvSpPr>
        <p:spPr/>
        <p:txBody>
          <a:bodyPr/>
          <a:lstStyle/>
          <a:p>
            <a:fld id="{70D3DCD6-17D9-4CFF-B8EA-2415A2FEB9A6}" type="slidenum">
              <a:rPr lang="en-GB" smtClean="0"/>
              <a:t>21</a:t>
            </a:fld>
            <a:endParaRPr lang="en-GB"/>
          </a:p>
        </p:txBody>
      </p:sp>
    </p:spTree>
    <p:extLst>
      <p:ext uri="{BB962C8B-B14F-4D97-AF65-F5344CB8AC3E}">
        <p14:creationId xmlns:p14="http://schemas.microsoft.com/office/powerpoint/2010/main" val="234862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few days before, Bad Bertie, who liked doing bad things, had noticed a shop that sold things made from ostrich feathers.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22</a:t>
            </a:fld>
            <a:endParaRPr lang="en-GB"/>
          </a:p>
        </p:txBody>
      </p:sp>
    </p:spTree>
    <p:extLst>
      <p:ext uri="{BB962C8B-B14F-4D97-AF65-F5344CB8AC3E}">
        <p14:creationId xmlns:p14="http://schemas.microsoft.com/office/powerpoint/2010/main" val="2317255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what took his attention was the poster in the window that said 'We buy ostrich feathers'</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23</a:t>
            </a:fld>
            <a:endParaRPr lang="en-GB"/>
          </a:p>
        </p:txBody>
      </p:sp>
    </p:spTree>
    <p:extLst>
      <p:ext uri="{BB962C8B-B14F-4D97-AF65-F5344CB8AC3E}">
        <p14:creationId xmlns:p14="http://schemas.microsoft.com/office/powerpoint/2010/main" val="139600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Bertie thought,  "I know where I can get loads of feathers that will cost me nothing!   I'll go to Sunny Valley when it's dark. Some silly ostrich will probably decide to sleep outside the ostrich house. I'll find that bird and pull out its tail feathers then I'll have plenty to sell to this shop. I’ll be rich!"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24</a:t>
            </a:fld>
            <a:endParaRPr lang="en-GB"/>
          </a:p>
        </p:txBody>
      </p:sp>
    </p:spTree>
    <p:extLst>
      <p:ext uri="{BB962C8B-B14F-4D97-AF65-F5344CB8AC3E}">
        <p14:creationId xmlns:p14="http://schemas.microsoft.com/office/powerpoint/2010/main" val="35643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off Bad Bertie went to Sunny Valley to plan how he would break in and steal the feathers. The ostriches were playing football when bad Bertie arrived.  But he wasn't interested in the game. He was saying to himself, “I was right. Those ostrich feathers will make me lots of money."</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25</a:t>
            </a:fld>
            <a:endParaRPr lang="en-GB"/>
          </a:p>
        </p:txBody>
      </p:sp>
    </p:spTree>
    <p:extLst>
      <p:ext uri="{BB962C8B-B14F-4D97-AF65-F5344CB8AC3E}">
        <p14:creationId xmlns:p14="http://schemas.microsoft.com/office/powerpoint/2010/main" val="2753272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Bertie was speaking his thoughts out loud and Olly, passing by, heard him. So…</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26</a:t>
            </a:fld>
            <a:endParaRPr lang="en-GB"/>
          </a:p>
        </p:txBody>
      </p:sp>
    </p:spTree>
    <p:extLst>
      <p:ext uri="{BB962C8B-B14F-4D97-AF65-F5344CB8AC3E}">
        <p14:creationId xmlns:p14="http://schemas.microsoft.com/office/powerpoint/2010/main" val="255502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told Ozzie and all the other ostriches. He said, "Listen guys, we all know that we have our ostrich house where we can sleep safely at night. Let’s make sure we run into that safe place in good time."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27</a:t>
            </a:fld>
            <a:endParaRPr lang="en-GB"/>
          </a:p>
        </p:txBody>
      </p:sp>
    </p:spTree>
    <p:extLst>
      <p:ext uri="{BB962C8B-B14F-4D97-AF65-F5344CB8AC3E}">
        <p14:creationId xmlns:p14="http://schemas.microsoft.com/office/powerpoint/2010/main" val="3151056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"That's right!" said Olive,  "Tom, makes sure that no one can get into the house to frighten, hurt or steal from us. </a:t>
            </a:r>
            <a:r>
              <a:rPr lang="en-GB" dirty="0" err="1" smtClean="0"/>
              <a:t>So.</a:t>
            </a:r>
            <a:r>
              <a:rPr lang="en-GB" dirty="0" smtClean="0"/>
              <a:t>.. "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28</a:t>
            </a:fld>
            <a:endParaRPr lang="en-GB"/>
          </a:p>
        </p:txBody>
      </p:sp>
    </p:spTree>
    <p:extLst>
      <p:ext uri="{BB962C8B-B14F-4D97-AF65-F5344CB8AC3E}">
        <p14:creationId xmlns:p14="http://schemas.microsoft.com/office/powerpoint/2010/main" val="1375437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  When it begins to get dark are we are all going to run to our house where Tom keeps us safe at night?"</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29</a:t>
            </a:fld>
            <a:endParaRPr lang="en-GB"/>
          </a:p>
        </p:txBody>
      </p:sp>
    </p:spTree>
    <p:extLst>
      <p:ext uri="{BB962C8B-B14F-4D97-AF65-F5344CB8AC3E}">
        <p14:creationId xmlns:p14="http://schemas.microsoft.com/office/powerpoint/2010/main" val="160100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Ozzie lived with his brother Olly …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a:t>
            </a:fld>
            <a:endParaRPr lang="en-GB"/>
          </a:p>
        </p:txBody>
      </p:sp>
    </p:spTree>
    <p:extLst>
      <p:ext uri="{BB962C8B-B14F-4D97-AF65-F5344CB8AC3E}">
        <p14:creationId xmlns:p14="http://schemas.microsoft.com/office/powerpoint/2010/main" val="385578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"Yes," said Olga "...and we need to get ready right now! Do we all agree?" she asked the others.</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30</a:t>
            </a:fld>
            <a:endParaRPr lang="en-GB"/>
          </a:p>
        </p:txBody>
      </p:sp>
    </p:spTree>
    <p:extLst>
      <p:ext uri="{BB962C8B-B14F-4D97-AF65-F5344CB8AC3E}">
        <p14:creationId xmlns:p14="http://schemas.microsoft.com/office/powerpoint/2010/main" val="476558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they all took a deep breath and shouted together "Y E S!!" But Ozzie kept very quiet. Can you see him with his beak tight shut?  He was thinking hard. He thought, “It will be far more exciting to stay outside when it's dark and that’s what I will do tonight. Wow! What an adventure!”</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31</a:t>
            </a:fld>
            <a:endParaRPr lang="en-GB"/>
          </a:p>
        </p:txBody>
      </p:sp>
    </p:spTree>
    <p:extLst>
      <p:ext uri="{BB962C8B-B14F-4D97-AF65-F5344CB8AC3E}">
        <p14:creationId xmlns:p14="http://schemas.microsoft.com/office/powerpoint/2010/main" val="3984412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now it was beginning to get dark so all the ostriches  trotted into the safe house - that is, all the ostriches except for one - Ozzie!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32</a:t>
            </a:fld>
            <a:endParaRPr lang="en-GB"/>
          </a:p>
        </p:txBody>
      </p:sp>
    </p:spTree>
    <p:extLst>
      <p:ext uri="{BB962C8B-B14F-4D97-AF65-F5344CB8AC3E}">
        <p14:creationId xmlns:p14="http://schemas.microsoft.com/office/powerpoint/2010/main" val="97799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Quickly he had run behind a bush. “I'll hide here.” he said to himself. “No one will see me. I'll be safe here."</a:t>
            </a:r>
          </a:p>
          <a:p>
            <a:r>
              <a:rPr lang="en-GB" dirty="0" smtClean="0"/>
              <a:t>He laughed as he thought, "I can't wait to see their faces when I tell them tomorrow that I've been outside in the dark by myself all night!"</a:t>
            </a:r>
          </a:p>
          <a:p>
            <a:r>
              <a:rPr lang="en-GB" dirty="0" smtClean="0"/>
              <a:t>  </a:t>
            </a:r>
          </a:p>
          <a:p>
            <a:r>
              <a:rPr lang="en-GB" dirty="0" smtClean="0"/>
              <a:t>"They'll have to admit that I'm the very bravest ostrich in the whole of Sunny Valley - maybe even the bravest in the whole world!" </a:t>
            </a:r>
          </a:p>
          <a:p>
            <a:r>
              <a:rPr lang="en-GB" dirty="0" smtClean="0"/>
              <a:t>Ozzie thought that he knew better than Tom who took care of them but Ozzie was putting himself in danger and that wasn't a good idea.</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33</a:t>
            </a:fld>
            <a:endParaRPr lang="en-GB"/>
          </a:p>
        </p:txBody>
      </p:sp>
    </p:spTree>
    <p:extLst>
      <p:ext uri="{BB962C8B-B14F-4D97-AF65-F5344CB8AC3E}">
        <p14:creationId xmlns:p14="http://schemas.microsoft.com/office/powerpoint/2010/main" val="2215944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the last ostrich went into the safe house while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34</a:t>
            </a:fld>
            <a:endParaRPr lang="en-GB"/>
          </a:p>
        </p:txBody>
      </p:sp>
    </p:spTree>
    <p:extLst>
      <p:ext uri="{BB962C8B-B14F-4D97-AF65-F5344CB8AC3E}">
        <p14:creationId xmlns:p14="http://schemas.microsoft.com/office/powerpoint/2010/main" val="2081520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Ozzie behind the bush, is thinking,  "I know Tom has said it isn't good to stay outside.  But I'm staying outside tonight. One night outside won't harm me." Ozzie wasn't going to do what Tom had told the ostriches they must do to be safe.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35</a:t>
            </a:fld>
            <a:endParaRPr lang="en-GB"/>
          </a:p>
        </p:txBody>
      </p:sp>
    </p:spTree>
    <p:extLst>
      <p:ext uri="{BB962C8B-B14F-4D97-AF65-F5344CB8AC3E}">
        <p14:creationId xmlns:p14="http://schemas.microsoft.com/office/powerpoint/2010/main" val="2874114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if we don't do what the grownups we can trust tell us, that's not good for us either. </a:t>
            </a:r>
          </a:p>
          <a:p>
            <a:endParaRPr lang="en-GB" dirty="0" smtClean="0"/>
          </a:p>
          <a:p>
            <a:r>
              <a:rPr lang="en-GB" dirty="0" smtClean="0"/>
              <a:t>We need to obey those grownups who take care of us - those where we live, those in school and those in other places. </a:t>
            </a:r>
          </a:p>
        </p:txBody>
      </p:sp>
      <p:sp>
        <p:nvSpPr>
          <p:cNvPr id="4" name="Slide Number Placeholder 3"/>
          <p:cNvSpPr>
            <a:spLocks noGrp="1"/>
          </p:cNvSpPr>
          <p:nvPr>
            <p:ph type="sldNum" sz="quarter" idx="10"/>
          </p:nvPr>
        </p:nvSpPr>
        <p:spPr/>
        <p:txBody>
          <a:bodyPr/>
          <a:lstStyle/>
          <a:p>
            <a:fld id="{70D3DCD6-17D9-4CFF-B8EA-2415A2FEB9A6}" type="slidenum">
              <a:rPr lang="en-GB" smtClean="0"/>
              <a:t>36</a:t>
            </a:fld>
            <a:endParaRPr lang="en-GB"/>
          </a:p>
        </p:txBody>
      </p:sp>
    </p:spTree>
    <p:extLst>
      <p:ext uri="{BB962C8B-B14F-4D97-AF65-F5344CB8AC3E}">
        <p14:creationId xmlns:p14="http://schemas.microsoft.com/office/powerpoint/2010/main" val="1109872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God also tells us in the Bible what we must do to put our lives in his care. </a:t>
            </a:r>
          </a:p>
          <a:p>
            <a:endParaRPr lang="en-GB" dirty="0" smtClean="0"/>
          </a:p>
          <a:p>
            <a:r>
              <a:rPr lang="en-GB" b="1" dirty="0" smtClean="0"/>
              <a:t>Click Again - [Obey God ]</a:t>
            </a:r>
          </a:p>
          <a:p>
            <a:r>
              <a:rPr lang="en-GB" dirty="0" smtClean="0"/>
              <a:t>We need to do what he tells us - that is obey him</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37</a:t>
            </a:fld>
            <a:endParaRPr lang="en-GB"/>
          </a:p>
        </p:txBody>
      </p:sp>
    </p:spTree>
    <p:extLst>
      <p:ext uri="{BB962C8B-B14F-4D97-AF65-F5344CB8AC3E}">
        <p14:creationId xmlns:p14="http://schemas.microsoft.com/office/powerpoint/2010/main" val="2350472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that night as the moon slipped behind thick clouds it grew dark. Out in the dark, Ozzie heard noises he didn't hear when he was inside the ostrich house.  He was scared and now he shivered with fright. Would he really be safe outside in the dark or would something terrible happen?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[If telling this story in 2 parts this could be the end of Part one. This Slide 38 may be repeated to start Part two.]</a:t>
            </a:r>
            <a:endParaRPr lang="en-GB" sz="1200" kern="1200" dirty="0" smtClean="0">
              <a:solidFill>
                <a:schemeClr val="tx1"/>
              </a:solidFill>
              <a:effectLst/>
              <a:latin typeface="+mn-lt"/>
              <a:ea typeface="+mn-ea"/>
              <a:cs typeface="+mn-cs"/>
            </a:endParaRP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38</a:t>
            </a:fld>
            <a:endParaRPr lang="en-GB"/>
          </a:p>
        </p:txBody>
      </p:sp>
    </p:spTree>
    <p:extLst>
      <p:ext uri="{BB962C8B-B14F-4D97-AF65-F5344CB8AC3E}">
        <p14:creationId xmlns:p14="http://schemas.microsoft.com/office/powerpoint/2010/main" val="3546514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lie down to be better hidden." he thought but he was still shivering. "It's so very dark and not like being in the safe ostrich house."</a:t>
            </a:r>
          </a:p>
          <a:p>
            <a:r>
              <a:rPr lang="en-GB" dirty="0" smtClean="0"/>
              <a:t>Then although his voice sounded high and trembling he said, "Still, I'm not scared. I'm the bravest ostrich in the world!"</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39</a:t>
            </a:fld>
            <a:endParaRPr lang="en-GB"/>
          </a:p>
        </p:txBody>
      </p:sp>
    </p:spTree>
    <p:extLst>
      <p:ext uri="{BB962C8B-B14F-4D97-AF65-F5344CB8AC3E}">
        <p14:creationId xmlns:p14="http://schemas.microsoft.com/office/powerpoint/2010/main" val="163203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his sisters Olive ….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a:t>
            </a:fld>
            <a:endParaRPr lang="en-GB"/>
          </a:p>
        </p:txBody>
      </p:sp>
    </p:spTree>
    <p:extLst>
      <p:ext uri="{BB962C8B-B14F-4D97-AF65-F5344CB8AC3E}">
        <p14:creationId xmlns:p14="http://schemas.microsoft.com/office/powerpoint/2010/main" val="190877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really he was so frightened he was shaking all the more. "I don't want my tail to become a feather duster!" he whimpered.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40</a:t>
            </a:fld>
            <a:endParaRPr lang="en-GB"/>
          </a:p>
        </p:txBody>
      </p:sp>
    </p:spTree>
    <p:extLst>
      <p:ext uri="{BB962C8B-B14F-4D97-AF65-F5344CB8AC3E}">
        <p14:creationId xmlns:p14="http://schemas.microsoft.com/office/powerpoint/2010/main" val="535525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 a lady's hat!"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41</a:t>
            </a:fld>
            <a:endParaRPr lang="en-GB"/>
          </a:p>
        </p:txBody>
      </p:sp>
    </p:spTree>
    <p:extLst>
      <p:ext uri="{BB962C8B-B14F-4D97-AF65-F5344CB8AC3E}">
        <p14:creationId xmlns:p14="http://schemas.microsoft.com/office/powerpoint/2010/main" val="768600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"I don't want a lady to get my tail for her hat!"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42</a:t>
            </a:fld>
            <a:endParaRPr lang="en-GB"/>
          </a:p>
        </p:txBody>
      </p:sp>
    </p:spTree>
    <p:extLst>
      <p:ext uri="{BB962C8B-B14F-4D97-AF65-F5344CB8AC3E}">
        <p14:creationId xmlns:p14="http://schemas.microsoft.com/office/powerpoint/2010/main" val="1801299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lie down flat in this sandy hollow. I don't want bad Bertie to take my tail! Now I can't see anything so now no one, not even bad Bertie, will see me!”</a:t>
            </a:r>
          </a:p>
          <a:p>
            <a:r>
              <a:rPr lang="en-GB" dirty="0" smtClean="0"/>
              <a:t>But is he right? Can you see Ozzie? Of course we can all see Ozzie!!</a:t>
            </a:r>
          </a:p>
          <a:p>
            <a:r>
              <a:rPr lang="en-GB" dirty="0" smtClean="0"/>
              <a:t>What a silly bird! He thought that when he couldn't see anyone, no one could see him!</a:t>
            </a:r>
          </a:p>
        </p:txBody>
      </p:sp>
      <p:sp>
        <p:nvSpPr>
          <p:cNvPr id="4" name="Slide Number Placeholder 3"/>
          <p:cNvSpPr>
            <a:spLocks noGrp="1"/>
          </p:cNvSpPr>
          <p:nvPr>
            <p:ph type="sldNum" sz="quarter" idx="10"/>
          </p:nvPr>
        </p:nvSpPr>
        <p:spPr/>
        <p:txBody>
          <a:bodyPr/>
          <a:lstStyle/>
          <a:p>
            <a:fld id="{70D3DCD6-17D9-4CFF-B8EA-2415A2FEB9A6}" type="slidenum">
              <a:rPr lang="en-GB" smtClean="0"/>
              <a:t>43</a:t>
            </a:fld>
            <a:endParaRPr lang="en-GB"/>
          </a:p>
        </p:txBody>
      </p:sp>
    </p:spTree>
    <p:extLst>
      <p:ext uri="{BB962C8B-B14F-4D97-AF65-F5344CB8AC3E}">
        <p14:creationId xmlns:p14="http://schemas.microsoft.com/office/powerpoint/2010/main" val="770179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can't see God but the Bible says that he can see everything. </a:t>
            </a:r>
          </a:p>
          <a:p>
            <a:r>
              <a:rPr lang="en-GB" b="1" i="0" dirty="0" smtClean="0"/>
              <a:t>Click Again</a:t>
            </a:r>
            <a:r>
              <a:rPr lang="en-GB" b="1" dirty="0" smtClean="0"/>
              <a:t> [God sees everything]</a:t>
            </a:r>
          </a:p>
          <a:p>
            <a:r>
              <a:rPr lang="en-GB" dirty="0" smtClean="0"/>
              <a:t>This means that God can see us at all times. </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44</a:t>
            </a:fld>
            <a:endParaRPr lang="en-GB"/>
          </a:p>
        </p:txBody>
      </p:sp>
    </p:spTree>
    <p:extLst>
      <p:ext uri="{BB962C8B-B14F-4D97-AF65-F5344CB8AC3E}">
        <p14:creationId xmlns:p14="http://schemas.microsoft.com/office/powerpoint/2010/main" val="2879701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sees us when we do good things… </a:t>
            </a:r>
          </a:p>
          <a:p>
            <a:r>
              <a:rPr lang="en-GB" b="1" dirty="0" smtClean="0"/>
              <a:t>Click again -[Angry boy]</a:t>
            </a:r>
          </a:p>
          <a:p>
            <a:r>
              <a:rPr lang="en-GB" dirty="0" smtClean="0"/>
              <a:t>…or when we do bad. God doesn't promise to help us if we are determined to keep on doing  things that are bad.</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45</a:t>
            </a:fld>
            <a:endParaRPr lang="en-GB"/>
          </a:p>
        </p:txBody>
      </p:sp>
    </p:spTree>
    <p:extLst>
      <p:ext uri="{BB962C8B-B14F-4D97-AF65-F5344CB8AC3E}">
        <p14:creationId xmlns:p14="http://schemas.microsoft.com/office/powerpoint/2010/main" val="6214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he will forgive us and make us clean from the wrong things we think or say or do if we…</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46</a:t>
            </a:fld>
            <a:endParaRPr lang="en-GB"/>
          </a:p>
        </p:txBody>
      </p:sp>
    </p:spTree>
    <p:extLst>
      <p:ext uri="{BB962C8B-B14F-4D97-AF65-F5344CB8AC3E}">
        <p14:creationId xmlns:p14="http://schemas.microsoft.com/office/powerpoint/2010/main" val="460399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 admit we have done wrong things.</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47</a:t>
            </a:fld>
            <a:endParaRPr lang="en-GB"/>
          </a:p>
        </p:txBody>
      </p:sp>
    </p:spTree>
    <p:extLst>
      <p:ext uri="{BB962C8B-B14F-4D97-AF65-F5344CB8AC3E}">
        <p14:creationId xmlns:p14="http://schemas.microsoft.com/office/powerpoint/2010/main" val="3206660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 be really sorry for our sin and ask Jesus to forgive us and make us clean.</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48</a:t>
            </a:fld>
            <a:endParaRPr lang="en-GB"/>
          </a:p>
        </p:txBody>
      </p:sp>
    </p:spTree>
    <p:extLst>
      <p:ext uri="{BB962C8B-B14F-4D97-AF65-F5344CB8AC3E}">
        <p14:creationId xmlns:p14="http://schemas.microsoft.com/office/powerpoint/2010/main" val="3245584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 come to Jesus in our thoughts and ask him to be the Leader of our life. Then from now on ask Jesus’ help us so we can behave differently.</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49</a:t>
            </a:fld>
            <a:endParaRPr lang="en-GB"/>
          </a:p>
        </p:txBody>
      </p:sp>
    </p:spTree>
    <p:extLst>
      <p:ext uri="{BB962C8B-B14F-4D97-AF65-F5344CB8AC3E}">
        <p14:creationId xmlns:p14="http://schemas.microsoft.com/office/powerpoint/2010/main" val="310480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Olga ...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a:t>
            </a:fld>
            <a:endParaRPr lang="en-GB"/>
          </a:p>
        </p:txBody>
      </p:sp>
    </p:spTree>
    <p:extLst>
      <p:ext uri="{BB962C8B-B14F-4D97-AF65-F5344CB8AC3E}">
        <p14:creationId xmlns:p14="http://schemas.microsoft.com/office/powerpoint/2010/main" val="575503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Ozzie was miserable and so tired soon he fell sound asleep.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50</a:t>
            </a:fld>
            <a:endParaRPr lang="en-GB"/>
          </a:p>
        </p:txBody>
      </p:sp>
    </p:spTree>
    <p:extLst>
      <p:ext uri="{BB962C8B-B14F-4D97-AF65-F5344CB8AC3E}">
        <p14:creationId xmlns:p14="http://schemas.microsoft.com/office/powerpoint/2010/main" val="1891131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was then that bad Bertie came! He soon saw Ozzie and…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51</a:t>
            </a:fld>
            <a:endParaRPr lang="en-GB"/>
          </a:p>
        </p:txBody>
      </p:sp>
    </p:spTree>
    <p:extLst>
      <p:ext uri="{BB962C8B-B14F-4D97-AF65-F5344CB8AC3E}">
        <p14:creationId xmlns:p14="http://schemas.microsoft.com/office/powerpoint/2010/main" val="2663537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more clouds drifted over the moon it grew even darker and Bad Bertie was busy. There were soft pinging sounds - ping! ping! ping!  Something was happening!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52</a:t>
            </a:fld>
            <a:endParaRPr lang="en-GB"/>
          </a:p>
        </p:txBody>
      </p:sp>
    </p:spTree>
    <p:extLst>
      <p:ext uri="{BB962C8B-B14F-4D97-AF65-F5344CB8AC3E}">
        <p14:creationId xmlns:p14="http://schemas.microsoft.com/office/powerpoint/2010/main" val="2877679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Next morning Ozzie woke up! What a shock he got!</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53</a:t>
            </a:fld>
            <a:endParaRPr lang="en-GB"/>
          </a:p>
        </p:txBody>
      </p:sp>
    </p:spTree>
    <p:extLst>
      <p:ext uri="{BB962C8B-B14F-4D97-AF65-F5344CB8AC3E}">
        <p14:creationId xmlns:p14="http://schemas.microsoft.com/office/powerpoint/2010/main" val="2877367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looked in horror! His tail was gone!</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54</a:t>
            </a:fld>
            <a:endParaRPr lang="en-GB"/>
          </a:p>
        </p:txBody>
      </p:sp>
    </p:spTree>
    <p:extLst>
      <p:ext uri="{BB962C8B-B14F-4D97-AF65-F5344CB8AC3E}">
        <p14:creationId xmlns:p14="http://schemas.microsoft.com/office/powerpoint/2010/main" val="4092514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Ozzie wished he had gone to the safe place when Tom called. He was feeling miserable too, because he had let Tom down and he was so ashamed.</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55</a:t>
            </a:fld>
            <a:endParaRPr lang="en-GB"/>
          </a:p>
        </p:txBody>
      </p:sp>
    </p:spTree>
    <p:extLst>
      <p:ext uri="{BB962C8B-B14F-4D97-AF65-F5344CB8AC3E}">
        <p14:creationId xmlns:p14="http://schemas.microsoft.com/office/powerpoint/2010/main" val="3545849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his brother and sisters saw what had happened, they couldn't believe their eyes. Olly said “Oh Ozzie, your bottom looks like a plucked chicken!  Where has your tail gone?”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56</a:t>
            </a:fld>
            <a:endParaRPr lang="en-GB"/>
          </a:p>
        </p:txBody>
      </p:sp>
    </p:spTree>
    <p:extLst>
      <p:ext uri="{BB962C8B-B14F-4D97-AF65-F5344CB8AC3E}">
        <p14:creationId xmlns:p14="http://schemas.microsoft.com/office/powerpoint/2010/main" val="4173884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think a lady is wearing it now." Ozzie wailed</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57</a:t>
            </a:fld>
            <a:endParaRPr lang="en-GB"/>
          </a:p>
        </p:txBody>
      </p:sp>
    </p:spTree>
    <p:extLst>
      <p:ext uri="{BB962C8B-B14F-4D97-AF65-F5344CB8AC3E}">
        <p14:creationId xmlns:p14="http://schemas.microsoft.com/office/powerpoint/2010/main" val="345922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 Ozzie realised he what he’d said had sounded funny and he laughed with his brother and sisters. They were all imagining the lady being as shocked as Ozzie was when she finds she’s wearing an ostrich tail on her bottom! </a:t>
            </a:r>
          </a:p>
          <a:p>
            <a:r>
              <a:rPr lang="en-GB" dirty="0" smtClean="0"/>
              <a:t>“I meant she’ll be wear my tail on a hat!” he explained.</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58</a:t>
            </a:fld>
            <a:endParaRPr lang="en-GB"/>
          </a:p>
        </p:txBody>
      </p:sp>
    </p:spTree>
    <p:extLst>
      <p:ext uri="{BB962C8B-B14F-4D97-AF65-F5344CB8AC3E}">
        <p14:creationId xmlns:p14="http://schemas.microsoft.com/office/powerpoint/2010/main" val="472435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Ozzie still felt ashamed.  </a:t>
            </a:r>
          </a:p>
          <a:p>
            <a:r>
              <a:rPr lang="en-GB" dirty="0" smtClean="0"/>
              <a:t>Sometimes bad things happen to us that are not our fault. But this was Ozzie's own fault.  </a:t>
            </a:r>
          </a:p>
          <a:p>
            <a:r>
              <a:rPr lang="en-GB" dirty="0" smtClean="0"/>
              <a:t>Ozzie knew that he should have done what Tom, who knew best, had said. He should have run to the safe place.  </a:t>
            </a:r>
          </a:p>
          <a:p>
            <a:endParaRPr lang="en-GB" dirty="0" smtClean="0"/>
          </a:p>
          <a:p>
            <a:r>
              <a:rPr lang="en-GB" dirty="0" smtClean="0"/>
              <a:t>His brother and sisters could see he was still very upset not just because he was feeling sore but because he had let Tom down by being so disobedient and not going to the safe house.</a:t>
            </a:r>
          </a:p>
          <a:p>
            <a:r>
              <a:rPr lang="en-GB" dirty="0" smtClean="0"/>
              <a:t> </a:t>
            </a:r>
          </a:p>
          <a:p>
            <a:r>
              <a:rPr lang="en-GB" dirty="0" smtClean="0"/>
              <a:t>Olly said, “Cheer up Ozzie, you don't need to stay upset. Go to Tom. He will help you.” </a:t>
            </a:r>
          </a:p>
          <a:p>
            <a:endParaRPr lang="en-GB" dirty="0" smtClean="0"/>
          </a:p>
          <a:p>
            <a:r>
              <a:rPr lang="en-GB" dirty="0" smtClean="0"/>
              <a:t>"YES!” agreed Olive and Olga, who were smiling too, “You’re sorry that you’ve done wrong and you are also hurting because feathers were pulled out but Tom will help you.”</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59</a:t>
            </a:fld>
            <a:endParaRPr lang="en-GB"/>
          </a:p>
        </p:txBody>
      </p:sp>
    </p:spTree>
    <p:extLst>
      <p:ext uri="{BB962C8B-B14F-4D97-AF65-F5344CB8AC3E}">
        <p14:creationId xmlns:p14="http://schemas.microsoft.com/office/powerpoint/2010/main" val="138284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Sunny Valley Rescue Park.  Some of the animals and birds living there had been neglected or cruelly treated before they had come to Sunny Valley.   All had been hurt and scared but, now, it was so different!</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a:t>
            </a:fld>
            <a:endParaRPr lang="en-GB"/>
          </a:p>
        </p:txBody>
      </p:sp>
    </p:spTree>
    <p:extLst>
      <p:ext uri="{BB962C8B-B14F-4D97-AF65-F5344CB8AC3E}">
        <p14:creationId xmlns:p14="http://schemas.microsoft.com/office/powerpoint/2010/main" val="2386608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Ozzie went to Tom to say “Sorry!” </a:t>
            </a:r>
          </a:p>
          <a:p>
            <a:r>
              <a:rPr lang="en-GB" dirty="0" smtClean="0"/>
              <a:t>Ozzie didn't want to keep on doing wrong and he decided that from now on he would do what Tom wanted him to do. </a:t>
            </a:r>
          </a:p>
          <a:p>
            <a:r>
              <a:rPr lang="en-GB" dirty="0" smtClean="0"/>
              <a:t>Tom was very kind to Ozzie. He said, “Ozzie, I've cleaned away the dirt that’s on you and now I'm going to put on some ointment that will soothe away the soreness from where you hurt. And Ozzie, remember I still love you.</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60</a:t>
            </a:fld>
            <a:endParaRPr lang="en-GB"/>
          </a:p>
        </p:txBody>
      </p:sp>
    </p:spTree>
    <p:extLst>
      <p:ext uri="{BB962C8B-B14F-4D97-AF65-F5344CB8AC3E}">
        <p14:creationId xmlns:p14="http://schemas.microsoft.com/office/powerpoint/2010/main" val="845229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Tom soothed Ozzie's hurts, but, best of all, Ozzie was so happy because when he'd told Tom he was sorry for doing wrong Tom had forgiven him. </a:t>
            </a:r>
          </a:p>
          <a:p>
            <a:r>
              <a:rPr lang="en-GB" dirty="0" smtClean="0"/>
              <a:t>Ozzie knew that Tom loved him and was his very close friend and Ozzie was so happy to know he was loved and forgiven he bent down to be closer to Tom.</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61</a:t>
            </a:fld>
            <a:endParaRPr lang="en-GB"/>
          </a:p>
        </p:txBody>
      </p:sp>
    </p:spTree>
    <p:extLst>
      <p:ext uri="{BB962C8B-B14F-4D97-AF65-F5344CB8AC3E}">
        <p14:creationId xmlns:p14="http://schemas.microsoft.com/office/powerpoint/2010/main" val="851825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sometimes we hurt - not because we have done anything wrong, but because of someone else who has said something or done something that has made us hurt inside. And Jesus can help us when we hurt in that way.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62</a:t>
            </a:fld>
            <a:endParaRPr lang="en-GB"/>
          </a:p>
        </p:txBody>
      </p:sp>
    </p:spTree>
    <p:extLst>
      <p:ext uri="{BB962C8B-B14F-4D97-AF65-F5344CB8AC3E}">
        <p14:creationId xmlns:p14="http://schemas.microsoft.com/office/powerpoint/2010/main" val="3097873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Jesus says “Come to me, all you who are weary and burdened, and I will give you rest.” Matthew 11:28 New International Version (NIV)</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63</a:t>
            </a:fld>
            <a:endParaRPr lang="en-GB"/>
          </a:p>
        </p:txBody>
      </p:sp>
    </p:spTree>
    <p:extLst>
      <p:ext uri="{BB962C8B-B14F-4D97-AF65-F5344CB8AC3E}">
        <p14:creationId xmlns:p14="http://schemas.microsoft.com/office/powerpoint/2010/main" val="165622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goes on to say, "Take my yoke upon you and learn from me,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CLICK AGAIN [“for I am gentle, </a:t>
            </a:r>
            <a:r>
              <a:rPr lang="en-GB" sz="1200" b="1" kern="1200" dirty="0" err="1" smtClean="0">
                <a:solidFill>
                  <a:schemeClr val="tx1"/>
                </a:solidFill>
                <a:effectLst/>
                <a:latin typeface="+mn-lt"/>
                <a:ea typeface="+mn-ea"/>
                <a:cs typeface="+mn-cs"/>
              </a:rPr>
              <a:t>etc</a:t>
            </a:r>
            <a:r>
              <a:rPr lang="en-GB" sz="1200" b="1"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for I am gentle -  and you will find rest for your souls."</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64</a:t>
            </a:fld>
            <a:endParaRPr lang="en-GB"/>
          </a:p>
        </p:txBody>
      </p:sp>
    </p:spTree>
    <p:extLst>
      <p:ext uri="{BB962C8B-B14F-4D97-AF65-F5344CB8AC3E}">
        <p14:creationId xmlns:p14="http://schemas.microsoft.com/office/powerpoint/2010/main" val="1298929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And simply, what Jesus is saying to us is:  </a:t>
            </a:r>
          </a:p>
          <a:p>
            <a:r>
              <a:rPr lang="en-GB" sz="1200" kern="1200" dirty="0" smtClean="0">
                <a:solidFill>
                  <a:schemeClr val="tx1"/>
                </a:solidFill>
                <a:effectLst/>
                <a:latin typeface="+mn-lt"/>
                <a:ea typeface="+mn-ea"/>
                <a:cs typeface="+mn-cs"/>
              </a:rPr>
              <a:t>"Come to me when you're worn out and weighed down by hurt feelings or fears you can't get rid of - they go round and round your mind hurting you. "Come to me - give me your hurts and fears</a:t>
            </a:r>
            <a:r>
              <a:rPr lang="en-GB" sz="1200" i="1"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Jesus says,</a:t>
            </a:r>
          </a:p>
          <a:p>
            <a:r>
              <a:rPr lang="en-GB" sz="1200" b="1" kern="1200" dirty="0" smtClean="0">
                <a:solidFill>
                  <a:schemeClr val="tx1"/>
                </a:solidFill>
                <a:effectLst/>
                <a:latin typeface="+mn-lt"/>
                <a:ea typeface="+mn-ea"/>
                <a:cs typeface="+mn-cs"/>
              </a:rPr>
              <a:t>CLICK  -</a:t>
            </a:r>
            <a:r>
              <a:rPr lang="en-GB" sz="1200" b="1"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Let me take control in your life </a:t>
            </a:r>
          </a:p>
          <a:p>
            <a:r>
              <a:rPr lang="en-GB" sz="1200" b="1" kern="1200" dirty="0" smtClean="0">
                <a:solidFill>
                  <a:schemeClr val="tx1"/>
                </a:solidFill>
                <a:effectLst/>
                <a:latin typeface="+mn-lt"/>
                <a:ea typeface="+mn-ea"/>
                <a:cs typeface="+mn-cs"/>
              </a:rPr>
              <a:t>CLICK -  </a:t>
            </a:r>
            <a:r>
              <a:rPr lang="en-GB" sz="1200" kern="1200" dirty="0" smtClean="0">
                <a:solidFill>
                  <a:schemeClr val="tx1"/>
                </a:solidFill>
                <a:effectLst/>
                <a:latin typeface="+mn-lt"/>
                <a:ea typeface="+mn-ea"/>
                <a:cs typeface="+mn-cs"/>
              </a:rPr>
              <a:t>Learn what I'm really like and I'll give you peace."</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65</a:t>
            </a:fld>
            <a:endParaRPr lang="en-GB"/>
          </a:p>
        </p:txBody>
      </p:sp>
    </p:spTree>
    <p:extLst>
      <p:ext uri="{BB962C8B-B14F-4D97-AF65-F5344CB8AC3E}">
        <p14:creationId xmlns:p14="http://schemas.microsoft.com/office/powerpoint/2010/main" val="39949294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Someone else had done wrong - bad Bertie! Because he hadn’t been caught stealing the feathers he came again to the ostriches’ yard to pick up some feathers that he’d dropped in the dark the night before…but Olga saw him so ...</a:t>
            </a:r>
          </a:p>
        </p:txBody>
      </p:sp>
      <p:sp>
        <p:nvSpPr>
          <p:cNvPr id="4" name="Slide Number Placeholder 3"/>
          <p:cNvSpPr>
            <a:spLocks noGrp="1"/>
          </p:cNvSpPr>
          <p:nvPr>
            <p:ph type="sldNum" sz="quarter" idx="10"/>
          </p:nvPr>
        </p:nvSpPr>
        <p:spPr/>
        <p:txBody>
          <a:bodyPr/>
          <a:lstStyle/>
          <a:p>
            <a:fld id="{70D3DCD6-17D9-4CFF-B8EA-2415A2FEB9A6}" type="slidenum">
              <a:rPr lang="en-GB" smtClean="0"/>
              <a:t>66</a:t>
            </a:fld>
            <a:endParaRPr lang="en-GB"/>
          </a:p>
        </p:txBody>
      </p:sp>
    </p:spTree>
    <p:extLst>
      <p:ext uri="{BB962C8B-B14F-4D97-AF65-F5344CB8AC3E}">
        <p14:creationId xmlns:p14="http://schemas.microsoft.com/office/powerpoint/2010/main" val="1970211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...she picked him up and held on while Bertie squirmed to get away.</a:t>
            </a:r>
          </a:p>
        </p:txBody>
      </p:sp>
      <p:sp>
        <p:nvSpPr>
          <p:cNvPr id="4" name="Slide Number Placeholder 3"/>
          <p:cNvSpPr>
            <a:spLocks noGrp="1"/>
          </p:cNvSpPr>
          <p:nvPr>
            <p:ph type="sldNum" sz="quarter" idx="10"/>
          </p:nvPr>
        </p:nvSpPr>
        <p:spPr/>
        <p:txBody>
          <a:bodyPr/>
          <a:lstStyle/>
          <a:p>
            <a:fld id="{70D3DCD6-17D9-4CFF-B8EA-2415A2FEB9A6}" type="slidenum">
              <a:rPr lang="en-GB" smtClean="0"/>
              <a:t>67</a:t>
            </a:fld>
            <a:endParaRPr lang="en-GB"/>
          </a:p>
        </p:txBody>
      </p:sp>
    </p:spTree>
    <p:extLst>
      <p:ext uri="{BB962C8B-B14F-4D97-AF65-F5344CB8AC3E}">
        <p14:creationId xmlns:p14="http://schemas.microsoft.com/office/powerpoint/2010/main" val="32785609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she dangled him over the fence to drop him out of their yard.</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68</a:t>
            </a:fld>
            <a:endParaRPr lang="en-GB"/>
          </a:p>
        </p:txBody>
      </p:sp>
    </p:spTree>
    <p:extLst>
      <p:ext uri="{BB962C8B-B14F-4D97-AF65-F5344CB8AC3E}">
        <p14:creationId xmlns:p14="http://schemas.microsoft.com/office/powerpoint/2010/main" val="1495373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But as she dropped Bertie, the piece of his trousers that she'd had in her beak ripped off! "Oh I didn't mean to do that!" thought Olga , “but this wouldn't have happened if he hadn't been stealing feathers and hurting Ozzie.”</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69</a:t>
            </a:fld>
            <a:endParaRPr lang="en-GB"/>
          </a:p>
        </p:txBody>
      </p:sp>
    </p:spTree>
    <p:extLst>
      <p:ext uri="{BB962C8B-B14F-4D97-AF65-F5344CB8AC3E}">
        <p14:creationId xmlns:p14="http://schemas.microsoft.com/office/powerpoint/2010/main" val="182865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Tom, the man who had saved their lives, brought them there. He said, “I'll take care of you.” and he did.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7</a:t>
            </a:fld>
            <a:endParaRPr lang="en-GB"/>
          </a:p>
        </p:txBody>
      </p:sp>
    </p:spTree>
    <p:extLst>
      <p:ext uri="{BB962C8B-B14F-4D97-AF65-F5344CB8AC3E}">
        <p14:creationId xmlns:p14="http://schemas.microsoft.com/office/powerpoint/2010/main" val="1992513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Bad Bertie ran away terrified and now he knew that he was in trouble. His mother would be angry when she saw his damaged trousers and she would want to know how this had happened.</a:t>
            </a:r>
          </a:p>
          <a:p>
            <a:r>
              <a:rPr lang="en-GB" sz="1200" kern="1200" dirty="0" smtClean="0">
                <a:solidFill>
                  <a:schemeClr val="tx1"/>
                </a:solidFill>
                <a:effectLst/>
                <a:latin typeface="+mn-lt"/>
                <a:ea typeface="+mn-ea"/>
                <a:cs typeface="+mn-cs"/>
              </a:rPr>
              <a:t>Bertie never troubled the ostriches and others in Sunny Valley again.</a:t>
            </a:r>
          </a:p>
        </p:txBody>
      </p:sp>
      <p:sp>
        <p:nvSpPr>
          <p:cNvPr id="4" name="Slide Number Placeholder 3"/>
          <p:cNvSpPr>
            <a:spLocks noGrp="1"/>
          </p:cNvSpPr>
          <p:nvPr>
            <p:ph type="sldNum" sz="quarter" idx="10"/>
          </p:nvPr>
        </p:nvSpPr>
        <p:spPr/>
        <p:txBody>
          <a:bodyPr/>
          <a:lstStyle/>
          <a:p>
            <a:fld id="{70D3DCD6-17D9-4CFF-B8EA-2415A2FEB9A6}" type="slidenum">
              <a:rPr lang="en-GB" smtClean="0"/>
              <a:t>70</a:t>
            </a:fld>
            <a:endParaRPr lang="en-GB"/>
          </a:p>
        </p:txBody>
      </p:sp>
    </p:spTree>
    <p:extLst>
      <p:ext uri="{BB962C8B-B14F-4D97-AF65-F5344CB8AC3E}">
        <p14:creationId xmlns:p14="http://schemas.microsoft.com/office/powerpoint/2010/main" val="2757286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Sometimes even when we are Christians we may choose to </a:t>
            </a:r>
            <a:r>
              <a:rPr lang="en-GB" sz="1200" u="sng" kern="1200" dirty="0" smtClean="0">
                <a:solidFill>
                  <a:schemeClr val="tx1"/>
                </a:solidFill>
                <a:effectLst/>
                <a:latin typeface="+mn-lt"/>
                <a:ea typeface="+mn-ea"/>
                <a:cs typeface="+mn-cs"/>
              </a:rPr>
              <a:t>think</a:t>
            </a:r>
            <a:r>
              <a:rPr lang="en-GB" sz="1200" kern="1200" dirty="0" smtClean="0">
                <a:solidFill>
                  <a:schemeClr val="tx1"/>
                </a:solidFill>
                <a:effectLst/>
                <a:latin typeface="+mn-lt"/>
                <a:ea typeface="+mn-ea"/>
                <a:cs typeface="+mn-cs"/>
              </a:rPr>
              <a:t> wrong things</a:t>
            </a:r>
          </a:p>
        </p:txBody>
      </p:sp>
      <p:sp>
        <p:nvSpPr>
          <p:cNvPr id="4" name="Slide Number Placeholder 3"/>
          <p:cNvSpPr>
            <a:spLocks noGrp="1"/>
          </p:cNvSpPr>
          <p:nvPr>
            <p:ph type="sldNum" sz="quarter" idx="10"/>
          </p:nvPr>
        </p:nvSpPr>
        <p:spPr/>
        <p:txBody>
          <a:bodyPr/>
          <a:lstStyle/>
          <a:p>
            <a:fld id="{70D3DCD6-17D9-4CFF-B8EA-2415A2FEB9A6}" type="slidenum">
              <a:rPr lang="en-GB" smtClean="0"/>
              <a:t>71</a:t>
            </a:fld>
            <a:endParaRPr lang="en-GB"/>
          </a:p>
        </p:txBody>
      </p:sp>
    </p:spTree>
    <p:extLst>
      <p:ext uri="{BB962C8B-B14F-4D97-AF65-F5344CB8AC3E}">
        <p14:creationId xmlns:p14="http://schemas.microsoft.com/office/powerpoint/2010/main" val="995190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or </a:t>
            </a:r>
            <a:r>
              <a:rPr lang="en-GB" sz="1200" u="sng" kern="1200" dirty="0" smtClean="0">
                <a:solidFill>
                  <a:schemeClr val="tx1"/>
                </a:solidFill>
                <a:effectLst/>
                <a:latin typeface="+mn-lt"/>
                <a:ea typeface="+mn-ea"/>
                <a:cs typeface="+mn-cs"/>
              </a:rPr>
              <a:t>say</a:t>
            </a:r>
            <a:r>
              <a:rPr lang="en-GB" sz="1200" kern="1200" dirty="0" smtClean="0">
                <a:solidFill>
                  <a:schemeClr val="tx1"/>
                </a:solidFill>
                <a:effectLst/>
                <a:latin typeface="+mn-lt"/>
                <a:ea typeface="+mn-ea"/>
                <a:cs typeface="+mn-cs"/>
              </a:rPr>
              <a:t> things we shouldn't say </a:t>
            </a:r>
          </a:p>
        </p:txBody>
      </p:sp>
      <p:sp>
        <p:nvSpPr>
          <p:cNvPr id="4" name="Slide Number Placeholder 3"/>
          <p:cNvSpPr>
            <a:spLocks noGrp="1"/>
          </p:cNvSpPr>
          <p:nvPr>
            <p:ph type="sldNum" sz="quarter" idx="10"/>
          </p:nvPr>
        </p:nvSpPr>
        <p:spPr/>
        <p:txBody>
          <a:bodyPr/>
          <a:lstStyle/>
          <a:p>
            <a:fld id="{70D3DCD6-17D9-4CFF-B8EA-2415A2FEB9A6}" type="slidenum">
              <a:rPr lang="en-GB" smtClean="0"/>
              <a:t>72</a:t>
            </a:fld>
            <a:endParaRPr lang="en-GB"/>
          </a:p>
        </p:txBody>
      </p:sp>
    </p:spTree>
    <p:extLst>
      <p:ext uri="{BB962C8B-B14F-4D97-AF65-F5344CB8AC3E}">
        <p14:creationId xmlns:p14="http://schemas.microsoft.com/office/powerpoint/2010/main" val="1956898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or </a:t>
            </a:r>
            <a:r>
              <a:rPr lang="en-GB" sz="1200" u="sng" kern="1200" dirty="0" smtClean="0">
                <a:solidFill>
                  <a:schemeClr val="tx1"/>
                </a:solidFill>
                <a:effectLst/>
                <a:latin typeface="+mn-lt"/>
                <a:ea typeface="+mn-ea"/>
                <a:cs typeface="+mn-cs"/>
              </a:rPr>
              <a:t>do</a:t>
            </a:r>
            <a:r>
              <a:rPr lang="en-GB" sz="1200" kern="1200" dirty="0" smtClean="0">
                <a:solidFill>
                  <a:schemeClr val="tx1"/>
                </a:solidFill>
                <a:effectLst/>
                <a:latin typeface="+mn-lt"/>
                <a:ea typeface="+mn-ea"/>
                <a:cs typeface="+mn-cs"/>
              </a:rPr>
              <a:t> something that is wrong.</a:t>
            </a:r>
          </a:p>
        </p:txBody>
      </p:sp>
      <p:sp>
        <p:nvSpPr>
          <p:cNvPr id="4" name="Slide Number Placeholder 3"/>
          <p:cNvSpPr>
            <a:spLocks noGrp="1"/>
          </p:cNvSpPr>
          <p:nvPr>
            <p:ph type="sldNum" sz="quarter" idx="10"/>
          </p:nvPr>
        </p:nvSpPr>
        <p:spPr/>
        <p:txBody>
          <a:bodyPr/>
          <a:lstStyle/>
          <a:p>
            <a:fld id="{70D3DCD6-17D9-4CFF-B8EA-2415A2FEB9A6}" type="slidenum">
              <a:rPr lang="en-GB" smtClean="0"/>
              <a:t>73</a:t>
            </a:fld>
            <a:endParaRPr lang="en-GB"/>
          </a:p>
        </p:txBody>
      </p:sp>
    </p:spTree>
    <p:extLst>
      <p:ext uri="{BB962C8B-B14F-4D97-AF65-F5344CB8AC3E}">
        <p14:creationId xmlns:p14="http://schemas.microsoft.com/office/powerpoint/2010/main" val="15543484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But if we are sorry and want to be forgiven for our sin and change our bad behaviour…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74</a:t>
            </a:fld>
            <a:endParaRPr lang="en-GB"/>
          </a:p>
        </p:txBody>
      </p:sp>
    </p:spTree>
    <p:extLst>
      <p:ext uri="{BB962C8B-B14F-4D97-AF65-F5344CB8AC3E}">
        <p14:creationId xmlns:p14="http://schemas.microsoft.com/office/powerpoint/2010/main" val="2976553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can tell Jesus how we feel - that we are really sorry and don't want to keep making the wrong choices, and he will forgive us.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D3DCD6-17D9-4CFF-B8EA-2415A2FEB9A6}" type="slidenum">
              <a:rPr lang="en-GB" smtClean="0"/>
              <a:t>75</a:t>
            </a:fld>
            <a:endParaRPr lang="en-GB"/>
          </a:p>
        </p:txBody>
      </p:sp>
    </p:spTree>
    <p:extLst>
      <p:ext uri="{BB962C8B-B14F-4D97-AF65-F5344CB8AC3E}">
        <p14:creationId xmlns:p14="http://schemas.microsoft.com/office/powerpoint/2010/main" val="27139959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Then each day, if we tell him we want to live right, he will help us make the right choices for that day. </a:t>
            </a:r>
          </a:p>
        </p:txBody>
      </p:sp>
      <p:sp>
        <p:nvSpPr>
          <p:cNvPr id="4" name="Slide Number Placeholder 3"/>
          <p:cNvSpPr>
            <a:spLocks noGrp="1"/>
          </p:cNvSpPr>
          <p:nvPr>
            <p:ph type="sldNum" sz="quarter" idx="10"/>
          </p:nvPr>
        </p:nvSpPr>
        <p:spPr/>
        <p:txBody>
          <a:bodyPr/>
          <a:lstStyle/>
          <a:p>
            <a:fld id="{70D3DCD6-17D9-4CFF-B8EA-2415A2FEB9A6}" type="slidenum">
              <a:rPr lang="en-GB" smtClean="0"/>
              <a:t>76</a:t>
            </a:fld>
            <a:endParaRPr lang="en-GB"/>
          </a:p>
        </p:txBody>
      </p:sp>
    </p:spTree>
    <p:extLst>
      <p:ext uri="{BB962C8B-B14F-4D97-AF65-F5344CB8AC3E}">
        <p14:creationId xmlns:p14="http://schemas.microsoft.com/office/powerpoint/2010/main" val="689190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Because Ozzie didn't keep on choosing to do wrong, new feathers began to grow. He was so excited when he saw that now he had a beautiful tail once more. "Wow!” he said. "My tail has grown again!"</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77</a:t>
            </a:fld>
            <a:endParaRPr lang="en-GB"/>
          </a:p>
        </p:txBody>
      </p:sp>
    </p:spTree>
    <p:extLst>
      <p:ext uri="{BB962C8B-B14F-4D97-AF65-F5344CB8AC3E}">
        <p14:creationId xmlns:p14="http://schemas.microsoft.com/office/powerpoint/2010/main" val="30832354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Ozzie became the lovely ostrich God meant him to be.</a:t>
            </a:r>
          </a:p>
        </p:txBody>
      </p:sp>
      <p:sp>
        <p:nvSpPr>
          <p:cNvPr id="4" name="Slide Number Placeholder 3"/>
          <p:cNvSpPr>
            <a:spLocks noGrp="1"/>
          </p:cNvSpPr>
          <p:nvPr>
            <p:ph type="sldNum" sz="quarter" idx="10"/>
          </p:nvPr>
        </p:nvSpPr>
        <p:spPr/>
        <p:txBody>
          <a:bodyPr/>
          <a:lstStyle/>
          <a:p>
            <a:fld id="{70D3DCD6-17D9-4CFF-B8EA-2415A2FEB9A6}" type="slidenum">
              <a:rPr lang="en-GB" smtClean="0"/>
              <a:t>78</a:t>
            </a:fld>
            <a:endParaRPr lang="en-GB"/>
          </a:p>
        </p:txBody>
      </p:sp>
    </p:spTree>
    <p:extLst>
      <p:ext uri="{BB962C8B-B14F-4D97-AF65-F5344CB8AC3E}">
        <p14:creationId xmlns:p14="http://schemas.microsoft.com/office/powerpoint/2010/main" val="2223400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Now God means you to enjoy the wonderful plan he has for you. </a:t>
            </a:r>
          </a:p>
          <a:p>
            <a:r>
              <a:rPr lang="en-GB" sz="1200" kern="1200" dirty="0" smtClean="0">
                <a:solidFill>
                  <a:schemeClr val="tx1"/>
                </a:solidFill>
                <a:effectLst/>
                <a:latin typeface="+mn-lt"/>
                <a:ea typeface="+mn-ea"/>
                <a:cs typeface="+mn-cs"/>
              </a:rPr>
              <a:t>And day by day his plan for you will work out as you do what he tells us in his book - the Bible.</a:t>
            </a:r>
          </a:p>
        </p:txBody>
      </p:sp>
      <p:sp>
        <p:nvSpPr>
          <p:cNvPr id="4" name="Slide Number Placeholder 3"/>
          <p:cNvSpPr>
            <a:spLocks noGrp="1"/>
          </p:cNvSpPr>
          <p:nvPr>
            <p:ph type="sldNum" sz="quarter" idx="10"/>
          </p:nvPr>
        </p:nvSpPr>
        <p:spPr/>
        <p:txBody>
          <a:bodyPr/>
          <a:lstStyle/>
          <a:p>
            <a:fld id="{70D3DCD6-17D9-4CFF-B8EA-2415A2FEB9A6}" type="slidenum">
              <a:rPr lang="en-GB" smtClean="0"/>
              <a:t>79</a:t>
            </a:fld>
            <a:endParaRPr lang="en-GB"/>
          </a:p>
        </p:txBody>
      </p:sp>
    </p:spTree>
    <p:extLst>
      <p:ext uri="{BB962C8B-B14F-4D97-AF65-F5344CB8AC3E}">
        <p14:creationId xmlns:p14="http://schemas.microsoft.com/office/powerpoint/2010/main" val="287103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fed them fruit they liked and the ostriches felt safe and happy.  Tom had given them a new life.</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8</a:t>
            </a:fld>
            <a:endParaRPr lang="en-GB"/>
          </a:p>
        </p:txBody>
      </p:sp>
    </p:spTree>
    <p:extLst>
      <p:ext uri="{BB962C8B-B14F-4D97-AF65-F5344CB8AC3E}">
        <p14:creationId xmlns:p14="http://schemas.microsoft.com/office/powerpoint/2010/main" val="18387965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 can tell Jesus right now that you don't want to make wrong selfish choices. Instead, you want to choose to do what he wants, and be the lovely person he means you to be.  </a:t>
            </a:r>
          </a:p>
          <a:p>
            <a:r>
              <a:rPr lang="en-GB" sz="1200" kern="1200" dirty="0" smtClean="0">
                <a:solidFill>
                  <a:schemeClr val="tx1"/>
                </a:solidFill>
                <a:effectLst/>
                <a:latin typeface="+mn-lt"/>
                <a:ea typeface="+mn-ea"/>
                <a:cs typeface="+mn-cs"/>
              </a:rPr>
              <a:t>People will begin to see the difference in your behaviour and be so glad that they know you. </a:t>
            </a:r>
          </a:p>
          <a:p>
            <a:r>
              <a:rPr lang="en-GB" sz="1200" kern="1200" dirty="0" smtClean="0">
                <a:solidFill>
                  <a:schemeClr val="tx1"/>
                </a:solidFill>
                <a:effectLst/>
                <a:latin typeface="+mn-lt"/>
                <a:ea typeface="+mn-ea"/>
                <a:cs typeface="+mn-cs"/>
              </a:rPr>
              <a:t>Keep following Jesus and he will lead you in the wonderful adventure he has planned for your life.</a:t>
            </a:r>
          </a:p>
          <a:p>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80</a:t>
            </a:fld>
            <a:endParaRPr lang="en-GB"/>
          </a:p>
        </p:txBody>
      </p:sp>
    </p:spTree>
    <p:extLst>
      <p:ext uri="{BB962C8B-B14F-4D97-AF65-F5344CB8AC3E}">
        <p14:creationId xmlns:p14="http://schemas.microsoft.com/office/powerpoint/2010/main" val="296477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made sure they had plenty of the other good food and everything else they needed. </a:t>
            </a:r>
            <a:endParaRPr lang="en-GB" dirty="0"/>
          </a:p>
        </p:txBody>
      </p:sp>
      <p:sp>
        <p:nvSpPr>
          <p:cNvPr id="4" name="Slide Number Placeholder 3"/>
          <p:cNvSpPr>
            <a:spLocks noGrp="1"/>
          </p:cNvSpPr>
          <p:nvPr>
            <p:ph type="sldNum" sz="quarter" idx="10"/>
          </p:nvPr>
        </p:nvSpPr>
        <p:spPr/>
        <p:txBody>
          <a:bodyPr/>
          <a:lstStyle/>
          <a:p>
            <a:fld id="{70D3DCD6-17D9-4CFF-B8EA-2415A2FEB9A6}" type="slidenum">
              <a:rPr lang="en-GB" smtClean="0"/>
              <a:t>9</a:t>
            </a:fld>
            <a:endParaRPr lang="en-GB"/>
          </a:p>
        </p:txBody>
      </p:sp>
    </p:spTree>
    <p:extLst>
      <p:ext uri="{BB962C8B-B14F-4D97-AF65-F5344CB8AC3E}">
        <p14:creationId xmlns:p14="http://schemas.microsoft.com/office/powerpoint/2010/main" val="283297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7C5B7D-C3D9-42C7-9D90-2DC2F0D4E2CA}" type="datetimeFigureOut">
              <a:rPr lang="en-GB" smtClean="0"/>
              <a:t>31/12/2018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106461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7C5B7D-C3D9-42C7-9D90-2DC2F0D4E2CA}" type="datetimeFigureOut">
              <a:rPr lang="en-GB" smtClean="0"/>
              <a:t>31/12/2018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11824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7C5B7D-C3D9-42C7-9D90-2DC2F0D4E2CA}" type="datetimeFigureOut">
              <a:rPr lang="en-GB" smtClean="0"/>
              <a:t>31/12/2018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271158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7C5B7D-C3D9-42C7-9D90-2DC2F0D4E2CA}" type="datetimeFigureOut">
              <a:rPr lang="en-GB" smtClean="0"/>
              <a:t>31/12/2018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32329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7C5B7D-C3D9-42C7-9D90-2DC2F0D4E2CA}" type="datetimeFigureOut">
              <a:rPr lang="en-GB" smtClean="0"/>
              <a:t>31/12/2018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15336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7C5B7D-C3D9-42C7-9D90-2DC2F0D4E2CA}" type="datetimeFigureOut">
              <a:rPr lang="en-GB" smtClean="0"/>
              <a:t>31/12/2018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8665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7C5B7D-C3D9-42C7-9D90-2DC2F0D4E2CA}" type="datetimeFigureOut">
              <a:rPr lang="en-GB" smtClean="0"/>
              <a:t>31/12/2018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6366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7C5B7D-C3D9-42C7-9D90-2DC2F0D4E2CA}" type="datetimeFigureOut">
              <a:rPr lang="en-GB" smtClean="0"/>
              <a:t>31/12/2018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106004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C5B7D-C3D9-42C7-9D90-2DC2F0D4E2CA}" type="datetimeFigureOut">
              <a:rPr lang="en-GB" smtClean="0"/>
              <a:t>31/12/2018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162902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C5B7D-C3D9-42C7-9D90-2DC2F0D4E2CA}" type="datetimeFigureOut">
              <a:rPr lang="en-GB" smtClean="0"/>
              <a:t>31/12/2018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86897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C5B7D-C3D9-42C7-9D90-2DC2F0D4E2CA}" type="datetimeFigureOut">
              <a:rPr lang="en-GB" smtClean="0"/>
              <a:t>31/12/2018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14C3E-BAEE-4980-A2BC-BC7DCB2292B1}" type="slidenum">
              <a:rPr lang="en-GB" smtClean="0"/>
              <a:t>‹#›</a:t>
            </a:fld>
            <a:endParaRPr lang="en-GB"/>
          </a:p>
        </p:txBody>
      </p:sp>
    </p:spTree>
    <p:extLst>
      <p:ext uri="{BB962C8B-B14F-4D97-AF65-F5344CB8AC3E}">
        <p14:creationId xmlns:p14="http://schemas.microsoft.com/office/powerpoint/2010/main" val="362866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C5B7D-C3D9-42C7-9D90-2DC2F0D4E2CA}" type="datetimeFigureOut">
              <a:rPr lang="en-GB" smtClean="0"/>
              <a:t>31/12/2018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14C3E-BAEE-4980-A2BC-BC7DCB2292B1}" type="slidenum">
              <a:rPr lang="en-GB" smtClean="0"/>
              <a:t>‹#›</a:t>
            </a:fld>
            <a:endParaRPr lang="en-GB"/>
          </a:p>
        </p:txBody>
      </p:sp>
    </p:spTree>
    <p:extLst>
      <p:ext uri="{BB962C8B-B14F-4D97-AF65-F5344CB8AC3E}">
        <p14:creationId xmlns:p14="http://schemas.microsoft.com/office/powerpoint/2010/main" val="3141031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Box 7"/>
          <p:cNvSpPr txBox="1">
            <a:spLocks noChangeArrowheads="1"/>
          </p:cNvSpPr>
          <p:nvPr/>
        </p:nvSpPr>
        <p:spPr bwMode="auto">
          <a:xfrm>
            <a:off x="4211960" y="224929"/>
            <a:ext cx="4116833" cy="452431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9600" b="1" dirty="0" smtClean="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rPr>
              <a:t>Ozzie’s</a:t>
            </a:r>
            <a:br>
              <a:rPr lang="en-GB" altLang="en-US" sz="9600" b="1" dirty="0" smtClean="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rPr>
            </a:br>
            <a:r>
              <a:rPr lang="en-GB" altLang="en-US" sz="9600" b="1" dirty="0" smtClean="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rPr>
              <a:t>Scary </a:t>
            </a:r>
            <a:br>
              <a:rPr lang="en-GB" altLang="en-US" sz="9600" b="1" dirty="0" smtClean="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rPr>
            </a:br>
            <a:r>
              <a:rPr lang="en-GB" altLang="en-US" sz="9600" b="1" dirty="0" smtClean="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rPr>
              <a:t>Night</a:t>
            </a:r>
            <a:endParaRPr lang="en-GB" altLang="en-US" sz="9600" b="1" dirty="0">
              <a:ln w="28575" cmpd="sng">
                <a:solidFill>
                  <a:schemeClr val="bg1"/>
                </a:solidFill>
                <a:prstDash val="solid"/>
              </a:ln>
              <a:solidFill>
                <a:srgbClr val="FF0000"/>
              </a:solidFill>
              <a:effectLst>
                <a:outerShdw blurRad="63500" dir="3600000" algn="tl" rotWithShape="0">
                  <a:srgbClr val="000000">
                    <a:alpha val="70000"/>
                  </a:srgbClr>
                </a:outerShdw>
              </a:effectLst>
              <a:latin typeface="Cambria" panose="02040503050406030204" pitchFamily="18" charset="0"/>
            </a:endParaRPr>
          </a:p>
        </p:txBody>
      </p:sp>
      <p:sp>
        <p:nvSpPr>
          <p:cNvPr id="4" name="TextBox 3"/>
          <p:cNvSpPr txBox="1"/>
          <p:nvPr/>
        </p:nvSpPr>
        <p:spPr>
          <a:xfrm>
            <a:off x="847340" y="5847975"/>
            <a:ext cx="7685100" cy="707886"/>
          </a:xfrm>
          <a:prstGeom prst="rect">
            <a:avLst/>
          </a:prstGeom>
          <a:noFill/>
        </p:spPr>
        <p:txBody>
          <a:bodyPr wrap="square" rtlCol="0">
            <a:spAutoFit/>
          </a:bodyPr>
          <a:lstStyle/>
          <a:p>
            <a:pPr algn="ctr"/>
            <a:r>
              <a:rPr lang="en-GB" sz="4000" b="1" dirty="0" smtClean="0">
                <a:latin typeface="Candara" panose="020E0502030303020204" pitchFamily="34" charset="0"/>
              </a:rPr>
              <a:t>  </a:t>
            </a:r>
            <a:r>
              <a:rPr lang="en-GB" sz="4000" b="1" dirty="0" smtClean="0">
                <a:solidFill>
                  <a:schemeClr val="bg1"/>
                </a:solidFill>
                <a:latin typeface="Candara" panose="020E0502030303020204" pitchFamily="34" charset="0"/>
              </a:rPr>
              <a:t>FreeMinistryResources.org</a:t>
            </a:r>
            <a:endParaRPr lang="en-GB" sz="4000" b="1" dirty="0">
              <a:solidFill>
                <a:schemeClr val="bg1"/>
              </a:solidFill>
              <a:latin typeface="Candara" panose="020E0502030303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111" y="5806146"/>
            <a:ext cx="668585" cy="647190"/>
          </a:xfrm>
          <a:prstGeom prst="rect">
            <a:avLst/>
          </a:prstGeom>
        </p:spPr>
      </p:pic>
      <p:sp>
        <p:nvSpPr>
          <p:cNvPr id="6" name="TextBox 5"/>
          <p:cNvSpPr txBox="1"/>
          <p:nvPr/>
        </p:nvSpPr>
        <p:spPr>
          <a:xfrm>
            <a:off x="4006440" y="4809601"/>
            <a:ext cx="4537782" cy="1077218"/>
          </a:xfrm>
          <a:prstGeom prst="rect">
            <a:avLst/>
          </a:prstGeom>
          <a:noFill/>
        </p:spPr>
        <p:txBody>
          <a:bodyPr wrap="none" rtlCol="0">
            <a:spAutoFit/>
          </a:bodyPr>
          <a:lstStyle/>
          <a:p>
            <a:pPr algn="ctr"/>
            <a:r>
              <a:rPr lang="en-GB" sz="3200" dirty="0" smtClean="0"/>
              <a:t>Written and illustrated by </a:t>
            </a:r>
          </a:p>
          <a:p>
            <a:pPr algn="ctr"/>
            <a:r>
              <a:rPr lang="en-GB" sz="3200" dirty="0" smtClean="0"/>
              <a:t>Catherine Slight</a:t>
            </a:r>
            <a:endParaRPr lang="en-GB" sz="3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547056"/>
            <a:ext cx="3596820" cy="5198120"/>
          </a:xfrm>
          <a:prstGeom prst="rect">
            <a:avLst/>
          </a:prstGeom>
        </p:spPr>
      </p:pic>
    </p:spTree>
    <p:extLst>
      <p:ext uri="{BB962C8B-B14F-4D97-AF65-F5344CB8AC3E}">
        <p14:creationId xmlns:p14="http://schemas.microsoft.com/office/powerpoint/2010/main" val="28799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82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3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140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5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809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43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63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2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808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953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64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1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371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018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402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982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053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820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683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50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309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20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46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368754" y="330091"/>
            <a:ext cx="3901072" cy="3046988"/>
          </a:xfrm>
          <a:prstGeom prst="rect">
            <a:avLst/>
          </a:prstGeom>
          <a:noFill/>
        </p:spPr>
        <p:txBody>
          <a:bodyPr wrap="square" rtlCol="0">
            <a:spAutoFit/>
          </a:bodyPr>
          <a:lstStyle/>
          <a:p>
            <a:r>
              <a:rPr lang="en-GB" sz="4800" b="1" dirty="0" smtClean="0"/>
              <a:t>We need to obey the</a:t>
            </a:r>
            <a:br>
              <a:rPr lang="en-GB" sz="4800" b="1" dirty="0" smtClean="0"/>
            </a:br>
            <a:r>
              <a:rPr lang="en-GB" sz="4800" b="1" dirty="0" smtClean="0"/>
              <a:t>grown-ups</a:t>
            </a:r>
          </a:p>
          <a:p>
            <a:r>
              <a:rPr lang="en-GB" sz="4800" b="1" dirty="0"/>
              <a:t>w</a:t>
            </a:r>
            <a:r>
              <a:rPr lang="en-GB" sz="4800" b="1" dirty="0" smtClean="0"/>
              <a:t>e can trust</a:t>
            </a:r>
            <a:endParaRPr lang="en-GB" sz="48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37" t="16311" r="22711" b="14367"/>
          <a:stretch/>
        </p:blipFill>
        <p:spPr>
          <a:xfrm>
            <a:off x="4825249" y="3555811"/>
            <a:ext cx="3275143" cy="2825517"/>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392301"/>
            <a:ext cx="3123126" cy="31231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024" y="360957"/>
            <a:ext cx="3427592" cy="25167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672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Lin Pearson\Documents\Web sites\Freeministryresources\TO PREPARE\STORIES\Ten minute Tales\Ozzie 2018\Possible pics\bible_open_pixa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6" y="535032"/>
            <a:ext cx="9036496" cy="5351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8201" y="2651428"/>
            <a:ext cx="5254772" cy="1569660"/>
          </a:xfrm>
          <a:prstGeom prst="rect">
            <a:avLst/>
          </a:prstGeom>
          <a:noFill/>
        </p:spPr>
        <p:txBody>
          <a:bodyPr wrap="none" rtlCol="0">
            <a:spAutoFit/>
          </a:bodyPr>
          <a:lstStyle/>
          <a:p>
            <a:r>
              <a:rPr lang="en-GB" sz="9600" b="1" dirty="0" smtClean="0">
                <a:solidFill>
                  <a:srgbClr val="FFFF00"/>
                </a:solidFill>
                <a:effectLst>
                  <a:outerShdw blurRad="38100" dist="38100" dir="2700000" algn="tl">
                    <a:srgbClr val="000000">
                      <a:alpha val="43137"/>
                    </a:srgbClr>
                  </a:outerShdw>
                </a:effectLst>
              </a:rPr>
              <a:t>Obey God</a:t>
            </a:r>
            <a:endParaRPr lang="en-GB" sz="96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79030" y="260648"/>
            <a:ext cx="8333115" cy="1015663"/>
          </a:xfrm>
          <a:prstGeom prst="rect">
            <a:avLst/>
          </a:prstGeom>
          <a:noFill/>
        </p:spPr>
        <p:txBody>
          <a:bodyPr wrap="none" rtlCol="0">
            <a:spAutoFit/>
          </a:bodyPr>
          <a:lstStyle/>
          <a:p>
            <a:r>
              <a:rPr lang="en-GB" sz="6000" b="1" dirty="0" smtClean="0">
                <a:ln w="28575">
                  <a:noFill/>
                </a:ln>
                <a:solidFill>
                  <a:srgbClr val="FF0000"/>
                </a:solidFill>
              </a:rPr>
              <a:t>Put your life in God’s care</a:t>
            </a:r>
            <a:endParaRPr lang="en-GB" sz="6000" b="1" dirty="0">
              <a:ln w="28575">
                <a:noFill/>
              </a:ln>
              <a:solidFill>
                <a:srgbClr val="FF0000"/>
              </a:solidFill>
            </a:endParaRPr>
          </a:p>
        </p:txBody>
      </p:sp>
    </p:spTree>
    <p:extLst>
      <p:ext uri="{BB962C8B-B14F-4D97-AF65-F5344CB8AC3E}">
        <p14:creationId xmlns:p14="http://schemas.microsoft.com/office/powerpoint/2010/main" val="5724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606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200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335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896" y="1268760"/>
            <a:ext cx="2160240" cy="523220"/>
          </a:xfrm>
          <a:prstGeom prst="rect">
            <a:avLst/>
          </a:prstGeom>
          <a:noFill/>
        </p:spPr>
        <p:txBody>
          <a:bodyPr wrap="square" rtlCol="0">
            <a:spAutoFit/>
          </a:bodyPr>
          <a:lstStyle/>
          <a:p>
            <a:r>
              <a:rPr lang="en-GB" sz="2800" dirty="0" smtClean="0">
                <a:solidFill>
                  <a:schemeClr val="bg1"/>
                </a:solidFill>
              </a:rPr>
              <a:t>No lady!!!</a:t>
            </a:r>
            <a:endParaRPr lang="en-GB" sz="2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360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27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70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79" y="0"/>
            <a:ext cx="10205358" cy="6858000"/>
          </a:xfrm>
          <a:prstGeom prst="rect">
            <a:avLst/>
          </a:prstGeom>
        </p:spPr>
      </p:pic>
      <p:sp>
        <p:nvSpPr>
          <p:cNvPr id="3" name="Rectangle 2"/>
          <p:cNvSpPr/>
          <p:nvPr/>
        </p:nvSpPr>
        <p:spPr>
          <a:xfrm>
            <a:off x="467544" y="283298"/>
            <a:ext cx="7989751" cy="1323439"/>
          </a:xfrm>
          <a:prstGeom prst="rect">
            <a:avLst/>
          </a:prstGeom>
          <a:noFill/>
        </p:spPr>
        <p:txBody>
          <a:bodyPr wrap="none" lIns="91440" tIns="45720" rIns="91440" bIns="45720">
            <a:spAutoFit/>
          </a:bodyPr>
          <a:lstStyle/>
          <a:p>
            <a:pPr algn="ctr"/>
            <a:r>
              <a:rPr lang="en-US" sz="8000" b="1" dirty="0" smtClean="0">
                <a:ln w="28575">
                  <a:solidFill>
                    <a:schemeClr val="bg1"/>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rPr>
              <a:t>We can’t see God</a:t>
            </a:r>
            <a:endParaRPr lang="en-US" sz="8000" b="1" dirty="0">
              <a:ln w="28575">
                <a:solidFill>
                  <a:schemeClr val="bg1"/>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ndParaRPr>
          </a:p>
        </p:txBody>
      </p:sp>
      <p:sp>
        <p:nvSpPr>
          <p:cNvPr id="4" name="Rectangle 3"/>
          <p:cNvSpPr/>
          <p:nvPr/>
        </p:nvSpPr>
        <p:spPr>
          <a:xfrm>
            <a:off x="473529" y="298391"/>
            <a:ext cx="5253298" cy="2554545"/>
          </a:xfrm>
          <a:prstGeom prst="rect">
            <a:avLst/>
          </a:prstGeom>
          <a:noFill/>
        </p:spPr>
        <p:txBody>
          <a:bodyPr wrap="none" lIns="91440" tIns="45720" rIns="91440" bIns="45720">
            <a:spAutoFit/>
          </a:bodyPr>
          <a:lstStyle/>
          <a:p>
            <a:r>
              <a:rPr lang="en-US" sz="8000" b="1" dirty="0" smtClean="0">
                <a:ln w="28575">
                  <a:solidFill>
                    <a:schemeClr val="bg1"/>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rPr>
              <a:t>God sees </a:t>
            </a:r>
          </a:p>
          <a:p>
            <a:r>
              <a:rPr lang="en-US" sz="8000" b="1" dirty="0" smtClean="0">
                <a:ln w="28575">
                  <a:solidFill>
                    <a:schemeClr val="bg1"/>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rPr>
              <a:t>everything</a:t>
            </a:r>
            <a:endParaRPr lang="en-US" sz="8000" b="1" dirty="0">
              <a:ln w="28575">
                <a:solidFill>
                  <a:schemeClr val="bg1"/>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ndParaRPr>
          </a:p>
        </p:txBody>
      </p:sp>
    </p:spTree>
    <p:extLst>
      <p:ext uri="{BB962C8B-B14F-4D97-AF65-F5344CB8AC3E}">
        <p14:creationId xmlns:p14="http://schemas.microsoft.com/office/powerpoint/2010/main" val="27841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 y="0"/>
            <a:ext cx="10508119" cy="7008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4436"/>
            <a:ext cx="10535975" cy="7023983"/>
          </a:xfrm>
          <a:prstGeom prst="rect">
            <a:avLst/>
          </a:prstGeom>
        </p:spPr>
      </p:pic>
    </p:spTree>
    <p:extLst>
      <p:ext uri="{BB962C8B-B14F-4D97-AF65-F5344CB8AC3E}">
        <p14:creationId xmlns:p14="http://schemas.microsoft.com/office/powerpoint/2010/main" val="11853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4"/>
                                        </p:tgtEl>
                                      </p:cBhvr>
                                    </p:animEffect>
                                    <p:set>
                                      <p:cBhvr>
                                        <p:cTn id="7" dur="1" fill="hold">
                                          <p:stCondLst>
                                            <p:cond delay="74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in Pearson\Documents\Web sites\Freeministryresources\TO PREPARE\STORIES\Ten minute Tales\Ozzie 2018\Possible pics\girl praying pixabay 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74979" cy="686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n Pearson\Documents\Web sites\Freeministryresources\TO PREPARE\STORIES\Ten minute Tales\Ozzie 2018\Possible pics\girl praying pixabay 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74979" cy="68626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5576" y="483318"/>
            <a:ext cx="1856598" cy="3170099"/>
          </a:xfrm>
          <a:prstGeom prst="rect">
            <a:avLst/>
          </a:prstGeom>
          <a:noFill/>
        </p:spPr>
        <p:txBody>
          <a:bodyPr wrap="none" rtlCol="0">
            <a:spAutoFit/>
          </a:bodyPr>
          <a:lstStyle/>
          <a:p>
            <a:r>
              <a:rPr lang="en-GB" sz="20000" b="1" dirty="0" smtClean="0">
                <a:ln w="28575">
                  <a:solidFill>
                    <a:schemeClr val="bg1"/>
                  </a:solidFill>
                </a:ln>
                <a:solidFill>
                  <a:srgbClr val="FF0000"/>
                </a:solidFill>
                <a:latin typeface="Cambria" panose="02040503050406030204" pitchFamily="18" charset="0"/>
              </a:rPr>
              <a:t>A</a:t>
            </a:r>
            <a:endParaRPr lang="en-GB" sz="20000" b="1" dirty="0">
              <a:ln w="28575">
                <a:solidFill>
                  <a:schemeClr val="bg1"/>
                </a:solidFill>
              </a:ln>
              <a:solidFill>
                <a:srgbClr val="FF0000"/>
              </a:solidFill>
              <a:latin typeface="Cambria" panose="02040503050406030204" pitchFamily="18" charset="0"/>
            </a:endParaRPr>
          </a:p>
        </p:txBody>
      </p:sp>
      <p:sp>
        <p:nvSpPr>
          <p:cNvPr id="18" name="TextBox 17"/>
          <p:cNvSpPr txBox="1"/>
          <p:nvPr/>
        </p:nvSpPr>
        <p:spPr>
          <a:xfrm>
            <a:off x="755576" y="3641248"/>
            <a:ext cx="6013634" cy="1938992"/>
          </a:xfrm>
          <a:prstGeom prst="rect">
            <a:avLst/>
          </a:prstGeom>
          <a:noFill/>
        </p:spPr>
        <p:txBody>
          <a:bodyPr wrap="none" rtlCol="0">
            <a:spAutoFit/>
          </a:bodyPr>
          <a:lstStyle/>
          <a:p>
            <a:r>
              <a:rPr lang="en-GB" sz="6000" dirty="0" smtClean="0">
                <a:solidFill>
                  <a:srgbClr val="FF0000"/>
                </a:solidFill>
                <a:effectLst>
                  <a:outerShdw blurRad="38100" dist="38100" dir="2700000" algn="tl">
                    <a:srgbClr val="000000">
                      <a:alpha val="43137"/>
                    </a:srgbClr>
                  </a:outerShdw>
                </a:effectLst>
              </a:rPr>
              <a:t>Admit</a:t>
            </a:r>
            <a:r>
              <a:rPr lang="en-GB" sz="6000" dirty="0" smtClean="0">
                <a:solidFill>
                  <a:schemeClr val="bg1"/>
                </a:solidFill>
                <a:effectLst>
                  <a:outerShdw blurRad="38100" dist="38100" dir="2700000" algn="tl">
                    <a:srgbClr val="000000">
                      <a:alpha val="43137"/>
                    </a:srgbClr>
                  </a:outerShdw>
                </a:effectLst>
              </a:rPr>
              <a:t> I have </a:t>
            </a:r>
            <a:br>
              <a:rPr lang="en-GB" sz="6000" dirty="0" smtClean="0">
                <a:solidFill>
                  <a:schemeClr val="bg1"/>
                </a:solidFill>
                <a:effectLst>
                  <a:outerShdw blurRad="38100" dist="38100" dir="2700000" algn="tl">
                    <a:srgbClr val="000000">
                      <a:alpha val="43137"/>
                    </a:srgbClr>
                  </a:outerShdw>
                </a:effectLst>
              </a:rPr>
            </a:br>
            <a:r>
              <a:rPr lang="en-GB" sz="6000" dirty="0" smtClean="0">
                <a:solidFill>
                  <a:schemeClr val="bg1"/>
                </a:solidFill>
                <a:effectLst>
                  <a:outerShdw blurRad="38100" dist="38100" dir="2700000" algn="tl">
                    <a:srgbClr val="000000">
                      <a:alpha val="43137"/>
                    </a:srgbClr>
                  </a:outerShdw>
                </a:effectLst>
              </a:rPr>
              <a:t>done wrong things</a:t>
            </a:r>
            <a:endParaRPr lang="en-GB"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05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n Pearson\Documents\Web sites\Freeministryresources\TO PREPARE\STORIES\Ten minute Tales\Ozzie 2018\Possible pics\girl praying pixabay 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74979" cy="68626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39552" y="188640"/>
            <a:ext cx="1854995" cy="3170099"/>
          </a:xfrm>
          <a:prstGeom prst="rect">
            <a:avLst/>
          </a:prstGeom>
          <a:noFill/>
        </p:spPr>
        <p:txBody>
          <a:bodyPr wrap="none" rtlCol="0">
            <a:spAutoFit/>
          </a:bodyPr>
          <a:lstStyle/>
          <a:p>
            <a:r>
              <a:rPr lang="en-GB" sz="20000" b="1" dirty="0" smtClean="0">
                <a:ln w="28575">
                  <a:solidFill>
                    <a:schemeClr val="bg1"/>
                  </a:solidFill>
                </a:ln>
                <a:solidFill>
                  <a:srgbClr val="FF0000"/>
                </a:solidFill>
                <a:latin typeface="Cambria" panose="02040503050406030204" pitchFamily="18" charset="0"/>
              </a:rPr>
              <a:t>B</a:t>
            </a:r>
            <a:endParaRPr lang="en-GB" sz="20000" b="1" dirty="0">
              <a:ln w="28575">
                <a:solidFill>
                  <a:schemeClr val="bg1"/>
                </a:solidFill>
              </a:ln>
              <a:solidFill>
                <a:srgbClr val="FF0000"/>
              </a:solidFill>
              <a:latin typeface="Cambria" panose="02040503050406030204" pitchFamily="18" charset="0"/>
            </a:endParaRPr>
          </a:p>
        </p:txBody>
      </p:sp>
      <p:sp>
        <p:nvSpPr>
          <p:cNvPr id="20" name="TextBox 19"/>
          <p:cNvSpPr txBox="1"/>
          <p:nvPr/>
        </p:nvSpPr>
        <p:spPr>
          <a:xfrm>
            <a:off x="539552" y="3284984"/>
            <a:ext cx="7883953" cy="2862322"/>
          </a:xfrm>
          <a:prstGeom prst="rect">
            <a:avLst/>
          </a:prstGeom>
          <a:noFill/>
        </p:spPr>
        <p:txBody>
          <a:bodyPr wrap="none" rtlCol="0">
            <a:spAutoFit/>
          </a:bodyPr>
          <a:lstStyle/>
          <a:p>
            <a:r>
              <a:rPr lang="en-GB" sz="6000" dirty="0" smtClean="0">
                <a:solidFill>
                  <a:srgbClr val="FF0000"/>
                </a:solidFill>
                <a:effectLst>
                  <a:outerShdw blurRad="38100" dist="38100" dir="2700000" algn="tl">
                    <a:srgbClr val="000000">
                      <a:alpha val="43137"/>
                    </a:srgbClr>
                  </a:outerShdw>
                </a:effectLst>
              </a:rPr>
              <a:t>Be really sorry </a:t>
            </a:r>
            <a:r>
              <a:rPr lang="en-GB" sz="6000" dirty="0" smtClean="0">
                <a:solidFill>
                  <a:schemeClr val="bg1"/>
                </a:solidFill>
                <a:effectLst>
                  <a:outerShdw blurRad="38100" dist="38100" dir="2700000" algn="tl">
                    <a:srgbClr val="000000">
                      <a:alpha val="43137"/>
                    </a:srgbClr>
                  </a:outerShdw>
                </a:effectLst>
              </a:rPr>
              <a:t>for my sin</a:t>
            </a:r>
          </a:p>
          <a:p>
            <a:r>
              <a:rPr lang="en-GB" sz="6000" dirty="0">
                <a:solidFill>
                  <a:schemeClr val="bg1"/>
                </a:solidFill>
                <a:effectLst>
                  <a:outerShdw blurRad="38100" dist="38100" dir="2700000" algn="tl">
                    <a:srgbClr val="000000">
                      <a:alpha val="43137"/>
                    </a:srgbClr>
                  </a:outerShdw>
                </a:effectLst>
              </a:rPr>
              <a:t>a</a:t>
            </a:r>
            <a:r>
              <a:rPr lang="en-GB" sz="6000" dirty="0" smtClean="0">
                <a:solidFill>
                  <a:schemeClr val="bg1"/>
                </a:solidFill>
                <a:effectLst>
                  <a:outerShdw blurRad="38100" dist="38100" dir="2700000" algn="tl">
                    <a:srgbClr val="000000">
                      <a:alpha val="43137"/>
                    </a:srgbClr>
                  </a:outerShdw>
                </a:effectLst>
              </a:rPr>
              <a:t>nd ask God to </a:t>
            </a:r>
            <a:br>
              <a:rPr lang="en-GB" sz="6000" dirty="0" smtClean="0">
                <a:solidFill>
                  <a:schemeClr val="bg1"/>
                </a:solidFill>
                <a:effectLst>
                  <a:outerShdw blurRad="38100" dist="38100" dir="2700000" algn="tl">
                    <a:srgbClr val="000000">
                      <a:alpha val="43137"/>
                    </a:srgbClr>
                  </a:outerShdw>
                </a:effectLst>
              </a:rPr>
            </a:br>
            <a:r>
              <a:rPr lang="en-GB" sz="6000" dirty="0" smtClean="0">
                <a:solidFill>
                  <a:schemeClr val="bg1"/>
                </a:solidFill>
                <a:effectLst>
                  <a:outerShdw blurRad="38100" dist="38100" dir="2700000" algn="tl">
                    <a:srgbClr val="000000">
                      <a:alpha val="43137"/>
                    </a:srgbClr>
                  </a:outerShdw>
                </a:effectLst>
              </a:rPr>
              <a:t>forgive me</a:t>
            </a:r>
            <a:endParaRPr lang="en-GB"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332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n Pearson\Documents\Web sites\Freeministryresources\TO PREPARE\STORIES\Ten minute Tales\Ozzie 2018\Possible pics\girl praying pixabay 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74979" cy="68626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55576" y="7144"/>
            <a:ext cx="1654620" cy="3170099"/>
          </a:xfrm>
          <a:prstGeom prst="rect">
            <a:avLst/>
          </a:prstGeom>
          <a:noFill/>
        </p:spPr>
        <p:txBody>
          <a:bodyPr wrap="none" rtlCol="0">
            <a:spAutoFit/>
          </a:bodyPr>
          <a:lstStyle/>
          <a:p>
            <a:r>
              <a:rPr lang="en-GB" sz="20000" b="1" dirty="0" smtClean="0">
                <a:ln w="28575">
                  <a:solidFill>
                    <a:schemeClr val="bg1"/>
                  </a:solidFill>
                </a:ln>
                <a:solidFill>
                  <a:srgbClr val="FF0000"/>
                </a:solidFill>
                <a:latin typeface="Cambria" panose="02040503050406030204" pitchFamily="18" charset="0"/>
              </a:rPr>
              <a:t>C</a:t>
            </a:r>
            <a:endParaRPr lang="en-GB" sz="20000" b="1" dirty="0">
              <a:ln w="28575">
                <a:solidFill>
                  <a:schemeClr val="bg1"/>
                </a:solidFill>
              </a:ln>
              <a:solidFill>
                <a:srgbClr val="FF0000"/>
              </a:solidFill>
              <a:latin typeface="Cambria" panose="02040503050406030204" pitchFamily="18" charset="0"/>
            </a:endParaRPr>
          </a:p>
        </p:txBody>
      </p:sp>
      <p:sp>
        <p:nvSpPr>
          <p:cNvPr id="21" name="TextBox 20"/>
          <p:cNvSpPr txBox="1"/>
          <p:nvPr/>
        </p:nvSpPr>
        <p:spPr>
          <a:xfrm>
            <a:off x="971600" y="3177243"/>
            <a:ext cx="7685630" cy="2862322"/>
          </a:xfrm>
          <a:prstGeom prst="rect">
            <a:avLst/>
          </a:prstGeom>
          <a:noFill/>
        </p:spPr>
        <p:txBody>
          <a:bodyPr wrap="none" rtlCol="0">
            <a:spAutoFit/>
          </a:bodyPr>
          <a:lstStyle/>
          <a:p>
            <a:r>
              <a:rPr lang="en-GB" sz="6000" dirty="0" smtClean="0">
                <a:solidFill>
                  <a:srgbClr val="FF0000"/>
                </a:solidFill>
                <a:effectLst>
                  <a:outerShdw blurRad="38100" dist="38100" dir="2700000" algn="tl">
                    <a:srgbClr val="000000">
                      <a:alpha val="43137"/>
                    </a:srgbClr>
                  </a:outerShdw>
                </a:effectLst>
              </a:rPr>
              <a:t>Come to Jesus </a:t>
            </a:r>
            <a:r>
              <a:rPr lang="en-GB" sz="6000" dirty="0" smtClean="0">
                <a:solidFill>
                  <a:schemeClr val="bg1"/>
                </a:solidFill>
                <a:effectLst>
                  <a:outerShdw blurRad="38100" dist="38100" dir="2700000" algn="tl">
                    <a:srgbClr val="000000">
                      <a:alpha val="43137"/>
                    </a:srgbClr>
                  </a:outerShdw>
                </a:effectLst>
              </a:rPr>
              <a:t>and ask </a:t>
            </a:r>
          </a:p>
          <a:p>
            <a:r>
              <a:rPr lang="en-GB" sz="6000" dirty="0" smtClean="0">
                <a:solidFill>
                  <a:schemeClr val="bg1"/>
                </a:solidFill>
                <a:effectLst>
                  <a:outerShdw blurRad="38100" dist="38100" dir="2700000" algn="tl">
                    <a:srgbClr val="000000">
                      <a:alpha val="43137"/>
                    </a:srgbClr>
                  </a:outerShdw>
                </a:effectLst>
              </a:rPr>
              <a:t>him to be the Leader of </a:t>
            </a:r>
            <a:br>
              <a:rPr lang="en-GB" sz="6000" dirty="0" smtClean="0">
                <a:solidFill>
                  <a:schemeClr val="bg1"/>
                </a:solidFill>
                <a:effectLst>
                  <a:outerShdw blurRad="38100" dist="38100" dir="2700000" algn="tl">
                    <a:srgbClr val="000000">
                      <a:alpha val="43137"/>
                    </a:srgbClr>
                  </a:outerShdw>
                </a:effectLst>
              </a:rPr>
            </a:br>
            <a:r>
              <a:rPr lang="en-GB" sz="6000" dirty="0" smtClean="0">
                <a:solidFill>
                  <a:schemeClr val="bg1"/>
                </a:solidFill>
                <a:effectLst>
                  <a:outerShdw blurRad="38100" dist="38100" dir="2700000" algn="tl">
                    <a:srgbClr val="000000">
                      <a:alpha val="43137"/>
                    </a:srgbClr>
                  </a:outerShdw>
                </a:effectLst>
              </a:rPr>
              <a:t>my life.</a:t>
            </a:r>
            <a:endParaRPr lang="en-GB"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072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032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72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252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309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491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1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796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77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910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27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31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21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14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75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12576" y="1196752"/>
            <a:ext cx="10116616" cy="4924425"/>
          </a:xfrm>
          <a:prstGeom prst="rect">
            <a:avLst/>
          </a:prstGeom>
          <a:solidFill>
            <a:srgbClr val="8EB4E3">
              <a:alpha val="65098"/>
            </a:srgbClr>
          </a:solidFill>
        </p:spPr>
        <p:txBody>
          <a:bodyPr wrap="square" rtlCol="0">
            <a:spAutoFit/>
          </a:bodyPr>
          <a:lstStyle/>
          <a:p>
            <a:pPr algn="ctr"/>
            <a:r>
              <a:rPr lang="en-GB" sz="6000" b="1" dirty="0">
                <a:solidFill>
                  <a:schemeClr val="bg1"/>
                </a:solidFill>
                <a:effectLst>
                  <a:outerShdw blurRad="50800" dist="38100" dir="2700000" algn="tl" rotWithShape="0">
                    <a:prstClr val="black"/>
                  </a:outerShdw>
                </a:effectLst>
              </a:rPr>
              <a:t>“Come to me, </a:t>
            </a:r>
            <a:endParaRPr lang="en-GB" sz="6000" b="1" dirty="0" smtClean="0">
              <a:solidFill>
                <a:schemeClr val="bg1"/>
              </a:solidFill>
              <a:effectLst>
                <a:outerShdw blurRad="50800" dist="38100" dir="2700000" algn="tl" rotWithShape="0">
                  <a:prstClr val="black"/>
                </a:outerShdw>
              </a:effectLst>
            </a:endParaRPr>
          </a:p>
          <a:p>
            <a:pPr algn="ctr"/>
            <a:r>
              <a:rPr lang="en-GB" sz="6000" b="1" dirty="0" smtClean="0">
                <a:solidFill>
                  <a:schemeClr val="bg1"/>
                </a:solidFill>
                <a:effectLst>
                  <a:outerShdw blurRad="50800" dist="38100" dir="2700000" algn="tl" rotWithShape="0">
                    <a:prstClr val="black"/>
                  </a:outerShdw>
                </a:effectLst>
              </a:rPr>
              <a:t>all </a:t>
            </a:r>
            <a:r>
              <a:rPr lang="en-GB" sz="6000" b="1" dirty="0">
                <a:solidFill>
                  <a:schemeClr val="bg1"/>
                </a:solidFill>
                <a:effectLst>
                  <a:outerShdw blurRad="50800" dist="38100" dir="2700000" algn="tl" rotWithShape="0">
                    <a:prstClr val="black"/>
                  </a:outerShdw>
                </a:effectLst>
              </a:rPr>
              <a:t>you who are </a:t>
            </a:r>
            <a:endParaRPr lang="en-GB" sz="6000" b="1" dirty="0" smtClean="0">
              <a:solidFill>
                <a:schemeClr val="bg1"/>
              </a:solidFill>
              <a:effectLst>
                <a:outerShdw blurRad="50800" dist="38100" dir="2700000" algn="tl" rotWithShape="0">
                  <a:prstClr val="black"/>
                </a:outerShdw>
              </a:effectLst>
            </a:endParaRPr>
          </a:p>
          <a:p>
            <a:pPr algn="ctr"/>
            <a:r>
              <a:rPr lang="en-GB" sz="6000" b="1" dirty="0" smtClean="0">
                <a:solidFill>
                  <a:schemeClr val="bg1"/>
                </a:solidFill>
                <a:effectLst>
                  <a:outerShdw blurRad="50800" dist="38100" dir="2700000" algn="tl" rotWithShape="0">
                    <a:prstClr val="black"/>
                  </a:outerShdw>
                </a:effectLst>
              </a:rPr>
              <a:t>weary </a:t>
            </a:r>
            <a:r>
              <a:rPr lang="en-GB" sz="6000" b="1" dirty="0">
                <a:solidFill>
                  <a:schemeClr val="bg1"/>
                </a:solidFill>
                <a:effectLst>
                  <a:outerShdw blurRad="50800" dist="38100" dir="2700000" algn="tl" rotWithShape="0">
                    <a:prstClr val="black"/>
                  </a:outerShdw>
                </a:effectLst>
              </a:rPr>
              <a:t>and burdened, </a:t>
            </a:r>
            <a:br>
              <a:rPr lang="en-GB" sz="6000" b="1" dirty="0">
                <a:solidFill>
                  <a:schemeClr val="bg1"/>
                </a:solidFill>
                <a:effectLst>
                  <a:outerShdw blurRad="50800" dist="38100" dir="2700000" algn="tl" rotWithShape="0">
                    <a:prstClr val="black"/>
                  </a:outerShdw>
                </a:effectLst>
              </a:rPr>
            </a:br>
            <a:r>
              <a:rPr lang="en-GB" sz="6000" b="1" dirty="0">
                <a:solidFill>
                  <a:schemeClr val="bg1"/>
                </a:solidFill>
                <a:effectLst>
                  <a:outerShdw blurRad="50800" dist="38100" dir="2700000" algn="tl" rotWithShape="0">
                    <a:prstClr val="black"/>
                  </a:outerShdw>
                </a:effectLst>
              </a:rPr>
              <a:t>and I will give you rest</a:t>
            </a:r>
            <a:r>
              <a:rPr lang="en-GB" sz="6000" b="1" dirty="0" smtClean="0">
                <a:solidFill>
                  <a:schemeClr val="bg1"/>
                </a:solidFill>
                <a:effectLst>
                  <a:outerShdw blurRad="50800" dist="38100" dir="2700000" algn="tl" rotWithShape="0">
                    <a:prstClr val="black"/>
                  </a:outerShdw>
                </a:effectLst>
              </a:rPr>
              <a:t>.”</a:t>
            </a:r>
          </a:p>
          <a:p>
            <a:pPr algn="ctr"/>
            <a:endParaRPr lang="en-GB" sz="2800" i="1" dirty="0" smtClean="0"/>
          </a:p>
          <a:p>
            <a:pPr algn="ctr"/>
            <a:r>
              <a:rPr lang="en-GB" sz="2800" i="1" dirty="0" smtClean="0"/>
              <a:t>Matthew </a:t>
            </a:r>
            <a:r>
              <a:rPr lang="en-GB" sz="2800" i="1" dirty="0"/>
              <a:t>11:28 New International Version </a:t>
            </a:r>
            <a:r>
              <a:rPr lang="en-GB" sz="6000" b="1" dirty="0">
                <a:solidFill>
                  <a:schemeClr val="bg1"/>
                </a:solidFill>
              </a:rPr>
              <a:t/>
            </a:r>
            <a:br>
              <a:rPr lang="en-GB" sz="6000" b="1" dirty="0">
                <a:solidFill>
                  <a:schemeClr val="bg1"/>
                </a:solidFill>
              </a:rPr>
            </a:br>
            <a:endParaRPr lang="en-GB" dirty="0"/>
          </a:p>
        </p:txBody>
      </p:sp>
    </p:spTree>
    <p:extLst>
      <p:ext uri="{BB962C8B-B14F-4D97-AF65-F5344CB8AC3E}">
        <p14:creationId xmlns:p14="http://schemas.microsoft.com/office/powerpoint/2010/main" val="39527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69" y="-99392"/>
            <a:ext cx="10236055" cy="6984776"/>
          </a:xfrm>
          <a:prstGeom prst="rect">
            <a:avLst/>
          </a:prstGeom>
        </p:spPr>
      </p:pic>
      <p:sp>
        <p:nvSpPr>
          <p:cNvPr id="3" name="TextBox 2"/>
          <p:cNvSpPr txBox="1"/>
          <p:nvPr/>
        </p:nvSpPr>
        <p:spPr>
          <a:xfrm>
            <a:off x="323528" y="620688"/>
            <a:ext cx="7374904" cy="1754326"/>
          </a:xfrm>
          <a:prstGeom prst="rect">
            <a:avLst/>
          </a:prstGeom>
          <a:noFill/>
        </p:spPr>
        <p:txBody>
          <a:bodyPr wrap="none" rtlCol="0">
            <a:spAutoFit/>
          </a:bodyPr>
          <a:lstStyle/>
          <a:p>
            <a:r>
              <a:rPr lang="en-GB" sz="5400" b="1" dirty="0" smtClean="0">
                <a:solidFill>
                  <a:srgbClr val="FFFF00"/>
                </a:solidFill>
                <a:effectLst>
                  <a:outerShdw blurRad="50800" dist="38100" dir="2700000" algn="tl" rotWithShape="0">
                    <a:prstClr val="black"/>
                  </a:outerShdw>
                </a:effectLst>
              </a:rPr>
              <a:t>“Take </a:t>
            </a:r>
            <a:r>
              <a:rPr lang="en-GB" sz="5400" b="1" dirty="0">
                <a:solidFill>
                  <a:srgbClr val="FFFF00"/>
                </a:solidFill>
                <a:effectLst>
                  <a:outerShdw blurRad="50800" dist="38100" dir="2700000" algn="tl" rotWithShape="0">
                    <a:prstClr val="black"/>
                  </a:outerShdw>
                </a:effectLst>
              </a:rPr>
              <a:t>my yoke upon you </a:t>
            </a:r>
            <a:endParaRPr lang="en-GB" sz="5400" b="1" dirty="0" smtClean="0">
              <a:solidFill>
                <a:srgbClr val="FFFF00"/>
              </a:solidFill>
              <a:effectLst>
                <a:outerShdw blurRad="50800" dist="38100" dir="2700000" algn="tl" rotWithShape="0">
                  <a:prstClr val="black"/>
                </a:outerShdw>
              </a:effectLst>
            </a:endParaRPr>
          </a:p>
          <a:p>
            <a:r>
              <a:rPr lang="en-GB" sz="5400" b="1" dirty="0" smtClean="0">
                <a:solidFill>
                  <a:srgbClr val="FFFF00"/>
                </a:solidFill>
                <a:effectLst>
                  <a:outerShdw blurRad="50800" dist="38100" dir="2700000" algn="tl" rotWithShape="0">
                    <a:prstClr val="black"/>
                  </a:outerShdw>
                </a:effectLst>
              </a:rPr>
              <a:t>and </a:t>
            </a:r>
            <a:r>
              <a:rPr lang="en-GB" sz="5400" b="1" dirty="0">
                <a:solidFill>
                  <a:srgbClr val="FFFF00"/>
                </a:solidFill>
                <a:effectLst>
                  <a:outerShdw blurRad="50800" dist="38100" dir="2700000" algn="tl" rotWithShape="0">
                    <a:prstClr val="black"/>
                  </a:outerShdw>
                </a:effectLst>
              </a:rPr>
              <a:t>learn from </a:t>
            </a:r>
            <a:r>
              <a:rPr lang="en-GB" sz="5400" b="1" dirty="0" smtClean="0">
                <a:solidFill>
                  <a:srgbClr val="FFFF00"/>
                </a:solidFill>
                <a:effectLst>
                  <a:outerShdw blurRad="50800" dist="38100" dir="2700000" algn="tl" rotWithShape="0">
                    <a:prstClr val="black"/>
                  </a:outerShdw>
                </a:effectLst>
              </a:rPr>
              <a:t>me…</a:t>
            </a:r>
            <a:endParaRPr lang="en-GB" sz="5400" dirty="0">
              <a:solidFill>
                <a:srgbClr val="FFFF00"/>
              </a:solidFill>
              <a:effectLst>
                <a:outerShdw blurRad="50800" dist="38100" dir="2700000" algn="tl" rotWithShape="0">
                  <a:prstClr val="black"/>
                </a:outerShdw>
              </a:effectLst>
            </a:endParaRPr>
          </a:p>
        </p:txBody>
      </p:sp>
      <p:sp>
        <p:nvSpPr>
          <p:cNvPr id="4" name="TextBox 3"/>
          <p:cNvSpPr txBox="1"/>
          <p:nvPr/>
        </p:nvSpPr>
        <p:spPr>
          <a:xfrm>
            <a:off x="323528" y="608618"/>
            <a:ext cx="6912768" cy="4708981"/>
          </a:xfrm>
          <a:prstGeom prst="rect">
            <a:avLst/>
          </a:prstGeom>
          <a:noFill/>
        </p:spPr>
        <p:txBody>
          <a:bodyPr wrap="square" rtlCol="0">
            <a:spAutoFit/>
          </a:bodyPr>
          <a:lstStyle/>
          <a:p>
            <a:r>
              <a:rPr lang="en-GB" sz="5400" b="1" dirty="0" smtClean="0">
                <a:solidFill>
                  <a:srgbClr val="FFFF00"/>
                </a:solidFill>
                <a:effectLst>
                  <a:outerShdw blurRad="50800" dist="38100" dir="2700000" algn="tl" rotWithShape="0">
                    <a:prstClr val="black"/>
                  </a:outerShdw>
                </a:effectLst>
              </a:rPr>
              <a:t>…for </a:t>
            </a:r>
            <a:r>
              <a:rPr lang="en-GB" sz="5400" b="1" dirty="0">
                <a:solidFill>
                  <a:srgbClr val="FFFF00"/>
                </a:solidFill>
                <a:effectLst>
                  <a:outerShdw blurRad="50800" dist="38100" dir="2700000" algn="tl" rotWithShape="0">
                    <a:prstClr val="black"/>
                  </a:outerShdw>
                </a:effectLst>
              </a:rPr>
              <a:t>I am gentle </a:t>
            </a:r>
            <a:r>
              <a:rPr lang="en-GB" sz="5400" b="1" dirty="0" smtClean="0">
                <a:solidFill>
                  <a:srgbClr val="FFFF00"/>
                </a:solidFill>
                <a:effectLst>
                  <a:outerShdw blurRad="50800" dist="38100" dir="2700000" algn="tl" rotWithShape="0">
                    <a:prstClr val="black"/>
                  </a:outerShdw>
                </a:effectLst>
              </a:rPr>
              <a:t>– and </a:t>
            </a:r>
          </a:p>
          <a:p>
            <a:r>
              <a:rPr lang="en-GB" sz="5400" b="1" dirty="0" smtClean="0">
                <a:solidFill>
                  <a:srgbClr val="FFFF00"/>
                </a:solidFill>
                <a:effectLst>
                  <a:outerShdw blurRad="50800" dist="38100" dir="2700000" algn="tl" rotWithShape="0">
                    <a:prstClr val="black"/>
                  </a:outerShdw>
                </a:effectLst>
              </a:rPr>
              <a:t>you </a:t>
            </a:r>
            <a:r>
              <a:rPr lang="en-GB" sz="5400" b="1" dirty="0">
                <a:solidFill>
                  <a:srgbClr val="FFFF00"/>
                </a:solidFill>
                <a:effectLst>
                  <a:outerShdw blurRad="50800" dist="38100" dir="2700000" algn="tl" rotWithShape="0">
                    <a:prstClr val="black"/>
                  </a:outerShdw>
                </a:effectLst>
              </a:rPr>
              <a:t>will find rest </a:t>
            </a:r>
            <a:r>
              <a:rPr lang="en-GB" sz="5400" b="1" dirty="0" smtClean="0">
                <a:solidFill>
                  <a:srgbClr val="FFFF00"/>
                </a:solidFill>
                <a:effectLst>
                  <a:outerShdw blurRad="50800" dist="38100" dir="2700000" algn="tl" rotWithShape="0">
                    <a:prstClr val="black"/>
                  </a:outerShdw>
                </a:effectLst>
              </a:rPr>
              <a:t>for </a:t>
            </a:r>
          </a:p>
          <a:p>
            <a:r>
              <a:rPr lang="en-GB" sz="5400" b="1" dirty="0" smtClean="0">
                <a:solidFill>
                  <a:srgbClr val="FFFF00"/>
                </a:solidFill>
                <a:effectLst>
                  <a:outerShdw blurRad="50800" dist="38100" dir="2700000" algn="tl" rotWithShape="0">
                    <a:prstClr val="black"/>
                  </a:outerShdw>
                </a:effectLst>
              </a:rPr>
              <a:t>your </a:t>
            </a:r>
          </a:p>
          <a:p>
            <a:r>
              <a:rPr lang="en-GB" sz="5400" b="1" dirty="0" smtClean="0">
                <a:solidFill>
                  <a:srgbClr val="FFFF00"/>
                </a:solidFill>
                <a:effectLst>
                  <a:outerShdw blurRad="50800" dist="38100" dir="2700000" algn="tl" rotWithShape="0">
                    <a:prstClr val="black"/>
                  </a:outerShdw>
                </a:effectLst>
              </a:rPr>
              <a:t>souls.</a:t>
            </a:r>
            <a:r>
              <a:rPr lang="en-GB" sz="5400" i="1" dirty="0"/>
              <a:t> </a:t>
            </a:r>
            <a:r>
              <a:rPr lang="en-GB" sz="5400" b="1" dirty="0" smtClean="0">
                <a:solidFill>
                  <a:srgbClr val="FFFF00"/>
                </a:solidFill>
                <a:effectLst>
                  <a:outerShdw blurRad="50800" dist="38100" dir="2700000" algn="tl" rotWithShape="0">
                    <a:prstClr val="black"/>
                  </a:outerShdw>
                </a:effectLst>
              </a:rPr>
              <a:t>”</a:t>
            </a:r>
          </a:p>
          <a:p>
            <a:endParaRPr lang="en-GB" sz="2800" b="1" i="1" dirty="0" smtClean="0"/>
          </a:p>
          <a:p>
            <a:endParaRPr lang="en-GB" sz="2800" b="1" i="1" dirty="0"/>
          </a:p>
          <a:p>
            <a:r>
              <a:rPr lang="en-GB" sz="2800" b="1" i="1" dirty="0" smtClean="0"/>
              <a:t>Matthew </a:t>
            </a:r>
            <a:r>
              <a:rPr lang="en-GB" sz="2800" b="1" i="1" dirty="0"/>
              <a:t>11: 29 </a:t>
            </a:r>
            <a:r>
              <a:rPr lang="en-GB" sz="2800" b="1" i="1" dirty="0" smtClean="0"/>
              <a:t> NIV</a:t>
            </a:r>
            <a:endParaRPr lang="en-GB" sz="2800" b="1" dirty="0">
              <a:solidFill>
                <a:srgbClr val="FFFF00"/>
              </a:solidFill>
              <a:effectLst>
                <a:outerShdw blurRad="50800" dist="38100" dir="2700000" algn="tl" rotWithShape="0">
                  <a:prstClr val="black"/>
                </a:outerShdw>
              </a:effectLst>
            </a:endParaRPr>
          </a:p>
        </p:txBody>
      </p:sp>
      <p:sp>
        <p:nvSpPr>
          <p:cNvPr id="5" name="TextBox 4"/>
          <p:cNvSpPr txBox="1"/>
          <p:nvPr/>
        </p:nvSpPr>
        <p:spPr>
          <a:xfrm>
            <a:off x="395536" y="-171400"/>
            <a:ext cx="3191899" cy="923330"/>
          </a:xfrm>
          <a:prstGeom prst="rect">
            <a:avLst/>
          </a:prstGeom>
          <a:noFill/>
        </p:spPr>
        <p:txBody>
          <a:bodyPr wrap="none" rtlCol="0">
            <a:spAutoFit/>
          </a:bodyPr>
          <a:lstStyle/>
          <a:p>
            <a:r>
              <a:rPr lang="en-GB" sz="5400" b="1" dirty="0" smtClean="0">
                <a:solidFill>
                  <a:srgbClr val="FF0000"/>
                </a:solidFill>
                <a:effectLst>
                  <a:outerShdw blurRad="38100" dist="38100" dir="2700000" algn="tl">
                    <a:srgbClr val="000000"/>
                  </a:outerShdw>
                </a:effectLst>
              </a:rPr>
              <a:t>Jesus said:</a:t>
            </a:r>
            <a:endParaRPr lang="en-GB" sz="54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203667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69" y="-99392"/>
            <a:ext cx="10236055" cy="6984776"/>
          </a:xfrm>
          <a:prstGeom prst="rect">
            <a:avLst/>
          </a:prstGeom>
        </p:spPr>
      </p:pic>
      <p:sp>
        <p:nvSpPr>
          <p:cNvPr id="4" name="TextBox 3"/>
          <p:cNvSpPr txBox="1"/>
          <p:nvPr/>
        </p:nvSpPr>
        <p:spPr>
          <a:xfrm>
            <a:off x="307826" y="913944"/>
            <a:ext cx="9160718" cy="3416320"/>
          </a:xfrm>
          <a:prstGeom prst="rect">
            <a:avLst/>
          </a:prstGeom>
          <a:noFill/>
        </p:spPr>
        <p:txBody>
          <a:bodyPr wrap="square" rtlCol="0">
            <a:spAutoFit/>
          </a:bodyPr>
          <a:lstStyle/>
          <a:p>
            <a:r>
              <a:rPr lang="en-GB" sz="5400" b="1" dirty="0" smtClean="0">
                <a:solidFill>
                  <a:srgbClr val="00B0F0"/>
                </a:solidFill>
                <a:effectLst>
                  <a:outerShdw blurRad="50800" dist="38100" dir="2700000" algn="tl" rotWithShape="0">
                    <a:prstClr val="black"/>
                  </a:outerShdw>
                </a:effectLst>
              </a:rPr>
              <a:t>Come to me. </a:t>
            </a:r>
          </a:p>
          <a:p>
            <a:r>
              <a:rPr lang="en-GB" sz="5400" b="1" dirty="0" smtClean="0">
                <a:solidFill>
                  <a:srgbClr val="00B0F0"/>
                </a:solidFill>
                <a:effectLst>
                  <a:outerShdw blurRad="50800" dist="38100" dir="2700000" algn="tl" rotWithShape="0">
                    <a:prstClr val="black"/>
                  </a:outerShdw>
                </a:effectLst>
              </a:rPr>
              <a:t>Give </a:t>
            </a:r>
            <a:r>
              <a:rPr lang="en-GB" sz="5400" b="1" dirty="0">
                <a:solidFill>
                  <a:srgbClr val="00B0F0"/>
                </a:solidFill>
                <a:effectLst>
                  <a:outerShdw blurRad="50800" dist="38100" dir="2700000" algn="tl" rotWithShape="0">
                    <a:prstClr val="black"/>
                  </a:outerShdw>
                </a:effectLst>
              </a:rPr>
              <a:t>me </a:t>
            </a:r>
            <a:endParaRPr lang="en-GB" sz="5400" b="1" dirty="0" smtClean="0">
              <a:solidFill>
                <a:srgbClr val="00B0F0"/>
              </a:solidFill>
              <a:effectLst>
                <a:outerShdw blurRad="50800" dist="38100" dir="2700000" algn="tl" rotWithShape="0">
                  <a:prstClr val="black"/>
                </a:outerShdw>
              </a:effectLst>
            </a:endParaRPr>
          </a:p>
          <a:p>
            <a:r>
              <a:rPr lang="en-GB" sz="5400" b="1" dirty="0" smtClean="0">
                <a:solidFill>
                  <a:srgbClr val="00B0F0"/>
                </a:solidFill>
                <a:effectLst>
                  <a:outerShdw blurRad="50800" dist="38100" dir="2700000" algn="tl" rotWithShape="0">
                    <a:prstClr val="black"/>
                  </a:outerShdw>
                </a:effectLst>
              </a:rPr>
              <a:t>your </a:t>
            </a:r>
            <a:r>
              <a:rPr lang="en-GB" sz="5400" b="1" dirty="0">
                <a:solidFill>
                  <a:srgbClr val="00B0F0"/>
                </a:solidFill>
                <a:effectLst>
                  <a:outerShdw blurRad="50800" dist="38100" dir="2700000" algn="tl" rotWithShape="0">
                    <a:prstClr val="black"/>
                  </a:outerShdw>
                </a:effectLst>
              </a:rPr>
              <a:t>hurts </a:t>
            </a:r>
            <a:endParaRPr lang="en-GB" sz="5400" b="1" dirty="0" smtClean="0">
              <a:solidFill>
                <a:srgbClr val="00B0F0"/>
              </a:solidFill>
              <a:effectLst>
                <a:outerShdw blurRad="50800" dist="38100" dir="2700000" algn="tl" rotWithShape="0">
                  <a:prstClr val="black"/>
                </a:outerShdw>
              </a:effectLst>
            </a:endParaRPr>
          </a:p>
          <a:p>
            <a:r>
              <a:rPr lang="en-GB" sz="5400" b="1" dirty="0" smtClean="0">
                <a:solidFill>
                  <a:srgbClr val="00B0F0"/>
                </a:solidFill>
                <a:effectLst>
                  <a:outerShdw blurRad="50800" dist="38100" dir="2700000" algn="tl" rotWithShape="0">
                    <a:prstClr val="black"/>
                  </a:outerShdw>
                </a:effectLst>
              </a:rPr>
              <a:t>and fears.</a:t>
            </a:r>
            <a:endParaRPr lang="en-GB" sz="5400" b="1" dirty="0">
              <a:solidFill>
                <a:srgbClr val="00B0F0"/>
              </a:solidFill>
              <a:effectLst>
                <a:outerShdw blurRad="50800" dist="38100" dir="2700000" algn="tl" rotWithShape="0">
                  <a:prstClr val="black"/>
                </a:outerShdw>
              </a:effectLst>
            </a:endParaRPr>
          </a:p>
        </p:txBody>
      </p:sp>
      <p:sp>
        <p:nvSpPr>
          <p:cNvPr id="5" name="TextBox 4"/>
          <p:cNvSpPr txBox="1"/>
          <p:nvPr/>
        </p:nvSpPr>
        <p:spPr>
          <a:xfrm>
            <a:off x="307826" y="908720"/>
            <a:ext cx="3679277" cy="3416320"/>
          </a:xfrm>
          <a:prstGeom prst="rect">
            <a:avLst/>
          </a:prstGeom>
          <a:noFill/>
        </p:spPr>
        <p:txBody>
          <a:bodyPr wrap="none" rtlCol="0">
            <a:spAutoFit/>
          </a:bodyPr>
          <a:lstStyle/>
          <a:p>
            <a:r>
              <a:rPr lang="en-GB" sz="5400" b="1" dirty="0">
                <a:solidFill>
                  <a:srgbClr val="00B0F0"/>
                </a:solidFill>
                <a:effectLst>
                  <a:outerShdw blurRad="38100" dist="38100" dir="2700000" algn="tl">
                    <a:srgbClr val="000000"/>
                  </a:outerShdw>
                </a:effectLst>
              </a:rPr>
              <a:t>Let me take </a:t>
            </a:r>
            <a:endParaRPr lang="en-GB" sz="5400" b="1" dirty="0" smtClean="0">
              <a:solidFill>
                <a:srgbClr val="00B0F0"/>
              </a:solidFill>
              <a:effectLst>
                <a:outerShdw blurRad="38100" dist="38100" dir="2700000" algn="tl">
                  <a:srgbClr val="000000"/>
                </a:outerShdw>
              </a:effectLst>
            </a:endParaRPr>
          </a:p>
          <a:p>
            <a:r>
              <a:rPr lang="en-GB" sz="5400" b="1" dirty="0" smtClean="0">
                <a:solidFill>
                  <a:srgbClr val="00B0F0"/>
                </a:solidFill>
                <a:effectLst>
                  <a:outerShdw blurRad="38100" dist="38100" dir="2700000" algn="tl">
                    <a:srgbClr val="000000"/>
                  </a:outerShdw>
                </a:effectLst>
              </a:rPr>
              <a:t>control </a:t>
            </a:r>
          </a:p>
          <a:p>
            <a:r>
              <a:rPr lang="en-GB" sz="5400" b="1" dirty="0" smtClean="0">
                <a:solidFill>
                  <a:srgbClr val="00B0F0"/>
                </a:solidFill>
                <a:effectLst>
                  <a:outerShdw blurRad="38100" dist="38100" dir="2700000" algn="tl">
                    <a:srgbClr val="000000"/>
                  </a:outerShdw>
                </a:effectLst>
              </a:rPr>
              <a:t>in </a:t>
            </a:r>
            <a:r>
              <a:rPr lang="en-GB" sz="5400" b="1" dirty="0">
                <a:solidFill>
                  <a:srgbClr val="00B0F0"/>
                </a:solidFill>
                <a:effectLst>
                  <a:outerShdw blurRad="38100" dist="38100" dir="2700000" algn="tl">
                    <a:srgbClr val="000000"/>
                  </a:outerShdw>
                </a:effectLst>
              </a:rPr>
              <a:t>your life </a:t>
            </a:r>
            <a:endParaRPr lang="en-GB" sz="5400" b="1" dirty="0" smtClean="0">
              <a:solidFill>
                <a:srgbClr val="00B0F0"/>
              </a:solidFill>
              <a:effectLst>
                <a:outerShdw blurRad="38100" dist="38100" dir="2700000" algn="tl">
                  <a:srgbClr val="000000"/>
                </a:outerShdw>
              </a:effectLst>
            </a:endParaRPr>
          </a:p>
          <a:p>
            <a:endParaRPr lang="en-GB" sz="5400" b="1" dirty="0">
              <a:solidFill>
                <a:srgbClr val="00B0F0"/>
              </a:solidFill>
              <a:effectLst>
                <a:outerShdw blurRad="38100" dist="38100" dir="2700000" algn="tl">
                  <a:srgbClr val="000000"/>
                </a:outerShdw>
              </a:effectLst>
            </a:endParaRPr>
          </a:p>
        </p:txBody>
      </p:sp>
      <p:sp>
        <p:nvSpPr>
          <p:cNvPr id="6" name="TextBox 5"/>
          <p:cNvSpPr txBox="1"/>
          <p:nvPr/>
        </p:nvSpPr>
        <p:spPr>
          <a:xfrm>
            <a:off x="395536" y="3428513"/>
            <a:ext cx="8690328" cy="1446550"/>
          </a:xfrm>
          <a:prstGeom prst="rect">
            <a:avLst/>
          </a:prstGeom>
          <a:noFill/>
        </p:spPr>
        <p:txBody>
          <a:bodyPr wrap="none" rtlCol="0">
            <a:spAutoFit/>
          </a:bodyPr>
          <a:lstStyle/>
          <a:p>
            <a:r>
              <a:rPr lang="en-GB" sz="8800" b="1" dirty="0" smtClean="0">
                <a:solidFill>
                  <a:srgbClr val="FFCC66"/>
                </a:solidFill>
                <a:effectLst>
                  <a:outerShdw blurRad="38100" dist="38100" dir="2700000" algn="tl">
                    <a:srgbClr val="000000"/>
                  </a:outerShdw>
                </a:effectLst>
              </a:rPr>
              <a:t>I’ll give you PEACE</a:t>
            </a:r>
            <a:endParaRPr lang="en-GB" sz="8800" b="1" dirty="0">
              <a:solidFill>
                <a:srgbClr val="FFCC66"/>
              </a:solidFill>
              <a:effectLst>
                <a:outerShdw blurRad="38100" dist="38100" dir="2700000" algn="tl">
                  <a:srgbClr val="000000"/>
                </a:outerShdw>
              </a:effectLst>
            </a:endParaRPr>
          </a:p>
        </p:txBody>
      </p:sp>
      <p:sp>
        <p:nvSpPr>
          <p:cNvPr id="7" name="TextBox 6"/>
          <p:cNvSpPr txBox="1"/>
          <p:nvPr/>
        </p:nvSpPr>
        <p:spPr>
          <a:xfrm>
            <a:off x="395536" y="116632"/>
            <a:ext cx="3237489" cy="923330"/>
          </a:xfrm>
          <a:prstGeom prst="rect">
            <a:avLst/>
          </a:prstGeom>
          <a:noFill/>
        </p:spPr>
        <p:txBody>
          <a:bodyPr wrap="none" rtlCol="0">
            <a:spAutoFit/>
          </a:bodyPr>
          <a:lstStyle/>
          <a:p>
            <a:r>
              <a:rPr lang="en-GB" sz="5400" b="1" dirty="0" smtClean="0">
                <a:solidFill>
                  <a:srgbClr val="FF0000"/>
                </a:solidFill>
                <a:effectLst>
                  <a:outerShdw blurRad="38100" dist="38100" dir="2700000" algn="tl">
                    <a:srgbClr val="000000"/>
                  </a:outerShdw>
                </a:effectLst>
              </a:rPr>
              <a:t>Jesus says:</a:t>
            </a:r>
            <a:endParaRPr lang="en-GB" sz="54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218393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94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3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181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637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22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271"/>
          <a:stretch/>
        </p:blipFill>
        <p:spPr>
          <a:xfrm>
            <a:off x="0" y="1"/>
            <a:ext cx="9715499" cy="6858000"/>
          </a:xfrm>
          <a:prstGeom prst="rect">
            <a:avLst/>
          </a:prstGeom>
        </p:spPr>
      </p:pic>
      <p:sp>
        <p:nvSpPr>
          <p:cNvPr id="3" name="TextBox 2"/>
          <p:cNvSpPr txBox="1"/>
          <p:nvPr/>
        </p:nvSpPr>
        <p:spPr>
          <a:xfrm>
            <a:off x="994191" y="620688"/>
            <a:ext cx="3863558" cy="2015936"/>
          </a:xfrm>
          <a:prstGeom prst="rect">
            <a:avLst/>
          </a:prstGeom>
          <a:noFill/>
        </p:spPr>
        <p:txBody>
          <a:bodyPr wrap="none" rtlCol="0">
            <a:spAutoFit/>
          </a:bodyPr>
          <a:lstStyle/>
          <a:p>
            <a:r>
              <a:rPr lang="en-GB" sz="12500" b="1" dirty="0" smtClean="0">
                <a:ln w="28575">
                  <a:solidFill>
                    <a:schemeClr val="bg1">
                      <a:lumMod val="95000"/>
                    </a:schemeClr>
                  </a:solidFill>
                </a:ln>
                <a:solidFill>
                  <a:srgbClr val="C00000"/>
                </a:solidFill>
                <a:effectLst>
                  <a:outerShdw blurRad="50800" dist="38100" dir="2700000" algn="tl" rotWithShape="0">
                    <a:prstClr val="black">
                      <a:alpha val="40000"/>
                    </a:prstClr>
                  </a:outerShdw>
                </a:effectLst>
              </a:rPr>
              <a:t>Think</a:t>
            </a:r>
          </a:p>
        </p:txBody>
      </p:sp>
    </p:spTree>
    <p:extLst>
      <p:ext uri="{BB962C8B-B14F-4D97-AF65-F5344CB8AC3E}">
        <p14:creationId xmlns:p14="http://schemas.microsoft.com/office/powerpoint/2010/main" val="83755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2" y="-40149"/>
            <a:ext cx="9468544" cy="7006723"/>
          </a:xfrm>
          <a:prstGeom prst="rect">
            <a:avLst/>
          </a:prstGeom>
        </p:spPr>
      </p:pic>
      <p:sp>
        <p:nvSpPr>
          <p:cNvPr id="3" name="Rectangle 2"/>
          <p:cNvSpPr/>
          <p:nvPr/>
        </p:nvSpPr>
        <p:spPr>
          <a:xfrm>
            <a:off x="5292080" y="1196752"/>
            <a:ext cx="3024336" cy="2015936"/>
          </a:xfrm>
          <a:prstGeom prst="rect">
            <a:avLst/>
          </a:prstGeom>
        </p:spPr>
        <p:txBody>
          <a:bodyPr wrap="square">
            <a:spAutoFit/>
          </a:bodyPr>
          <a:lstStyle/>
          <a:p>
            <a:r>
              <a:rPr lang="en-GB" sz="12500" b="1" dirty="0" smtClean="0">
                <a:ln w="38100">
                  <a:solidFill>
                    <a:schemeClr val="bg1"/>
                  </a:solidFill>
                </a:ln>
                <a:solidFill>
                  <a:srgbClr val="C00000"/>
                </a:solidFill>
                <a:effectLst>
                  <a:outerShdw blurRad="50800" dist="38100" dir="2700000" algn="tl" rotWithShape="0">
                    <a:prstClr val="black">
                      <a:alpha val="40000"/>
                    </a:prstClr>
                  </a:outerShdw>
                </a:effectLst>
              </a:rPr>
              <a:t>Say</a:t>
            </a:r>
            <a:endParaRPr lang="en-GB" sz="12500" b="1" dirty="0">
              <a:ln w="38100">
                <a:solidFill>
                  <a:schemeClr val="bg1"/>
                </a:solidFill>
              </a:ln>
              <a:solidFill>
                <a:srgbClr val="C0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572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82" y="0"/>
            <a:ext cx="10279562" cy="6858000"/>
          </a:xfrm>
          <a:prstGeom prst="rect">
            <a:avLst/>
          </a:prstGeom>
        </p:spPr>
      </p:pic>
      <p:sp>
        <p:nvSpPr>
          <p:cNvPr id="3" name="TextBox 2"/>
          <p:cNvSpPr txBox="1"/>
          <p:nvPr/>
        </p:nvSpPr>
        <p:spPr>
          <a:xfrm>
            <a:off x="1259632" y="620688"/>
            <a:ext cx="2056973" cy="2015936"/>
          </a:xfrm>
          <a:prstGeom prst="rect">
            <a:avLst/>
          </a:prstGeom>
          <a:noFill/>
        </p:spPr>
        <p:txBody>
          <a:bodyPr wrap="none" rtlCol="0">
            <a:spAutoFit/>
          </a:bodyPr>
          <a:lstStyle/>
          <a:p>
            <a:r>
              <a:rPr lang="en-GB" sz="12500" b="1" dirty="0" smtClean="0">
                <a:ln w="38100">
                  <a:solidFill>
                    <a:srgbClr val="FFFFCC"/>
                  </a:solidFill>
                  <a:prstDash val="solid"/>
                </a:ln>
                <a:solidFill>
                  <a:srgbClr val="C00000"/>
                </a:solidFill>
                <a:effectLst>
                  <a:outerShdw blurRad="50800" dist="38100" dir="2700000" algn="tl" rotWithShape="0">
                    <a:prstClr val="black">
                      <a:alpha val="40000"/>
                    </a:prstClr>
                  </a:outerShdw>
                </a:effectLst>
              </a:rPr>
              <a:t>Do</a:t>
            </a:r>
            <a:endParaRPr lang="en-GB" sz="12500" b="1" dirty="0">
              <a:ln w="38100">
                <a:solidFill>
                  <a:srgbClr val="FFFFCC"/>
                </a:solidFill>
                <a:prstDash val="solid"/>
              </a:ln>
              <a:solidFill>
                <a:srgbClr val="C0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93068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in Pearson\Documents\Web sites\Freeministryresources\TO PREPARE\STORIES\Ten minute Tales\Ozzie 2018\Possible pics\pexels-sad boy.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3" r="5553"/>
          <a:stretch/>
        </p:blipFill>
        <p:spPr bwMode="auto">
          <a:xfrm>
            <a:off x="-18372" y="-96868"/>
            <a:ext cx="9405680" cy="7054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592" y="548680"/>
            <a:ext cx="2216504" cy="1200329"/>
          </a:xfrm>
          <a:prstGeom prst="rect">
            <a:avLst/>
          </a:prstGeom>
          <a:noFill/>
        </p:spPr>
        <p:txBody>
          <a:bodyPr wrap="none" rtlCol="0">
            <a:spAutoFit/>
          </a:bodyPr>
          <a:lstStyle/>
          <a:p>
            <a:r>
              <a:rPr lang="en-GB" sz="7200" b="1" dirty="0" smtClean="0">
                <a:solidFill>
                  <a:schemeClr val="bg1"/>
                </a:solidFill>
                <a:effectLst>
                  <a:outerShdw blurRad="50800" dist="38100" dir="2700000" algn="tl" rotWithShape="0">
                    <a:prstClr val="black">
                      <a:alpha val="87000"/>
                    </a:prstClr>
                  </a:outerShdw>
                </a:effectLst>
              </a:rPr>
              <a:t>Sorry</a:t>
            </a:r>
            <a:endParaRPr lang="en-GB" sz="7200" b="1" dirty="0">
              <a:solidFill>
                <a:schemeClr val="bg1"/>
              </a:solidFill>
              <a:effectLst>
                <a:outerShdw blurRad="50800" dist="38100" dir="2700000" algn="tl" rotWithShape="0">
                  <a:prstClr val="black">
                    <a:alpha val="87000"/>
                  </a:prstClr>
                </a:outerShdw>
              </a:effectLst>
            </a:endParaRPr>
          </a:p>
        </p:txBody>
      </p:sp>
    </p:spTree>
    <p:extLst>
      <p:ext uri="{BB962C8B-B14F-4D97-AF65-F5344CB8AC3E}">
        <p14:creationId xmlns:p14="http://schemas.microsoft.com/office/powerpoint/2010/main" val="130334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in Pearson\Documents\Web sites\Freeministryresources\TO PREPARE\STORIES\Ten minute Tales\Ozzie 2018\Possible pics\boy-pray_pixa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5" y="0"/>
            <a:ext cx="10291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116632"/>
            <a:ext cx="6197787" cy="1200329"/>
          </a:xfrm>
          <a:prstGeom prst="rect">
            <a:avLst/>
          </a:prstGeom>
          <a:noFill/>
        </p:spPr>
        <p:txBody>
          <a:bodyPr wrap="none" rtlCol="0">
            <a:spAutoFit/>
          </a:bodyPr>
          <a:lstStyle/>
          <a:p>
            <a:r>
              <a:rPr lang="en-GB" sz="7200" b="1" dirty="0" smtClean="0">
                <a:solidFill>
                  <a:schemeClr val="bg1"/>
                </a:solidFill>
                <a:effectLst>
                  <a:outerShdw blurRad="50800" dist="38100" dir="2700000" algn="tl" rotWithShape="0">
                    <a:prstClr val="black">
                      <a:alpha val="87000"/>
                    </a:prstClr>
                  </a:outerShdw>
                </a:effectLst>
              </a:rPr>
              <a:t>God will forgive</a:t>
            </a:r>
            <a:endParaRPr lang="en-GB" sz="7200" b="1" dirty="0">
              <a:solidFill>
                <a:schemeClr val="bg1"/>
              </a:solidFill>
              <a:effectLst>
                <a:outerShdw blurRad="50800" dist="38100" dir="2700000" algn="tl" rotWithShape="0">
                  <a:prstClr val="black">
                    <a:alpha val="87000"/>
                  </a:prstClr>
                </a:outerShdw>
              </a:effectLst>
            </a:endParaRPr>
          </a:p>
        </p:txBody>
      </p:sp>
    </p:spTree>
    <p:extLst>
      <p:ext uri="{BB962C8B-B14F-4D97-AF65-F5344CB8AC3E}">
        <p14:creationId xmlns:p14="http://schemas.microsoft.com/office/powerpoint/2010/main" val="19143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1124744"/>
            <a:ext cx="3883627" cy="646331"/>
          </a:xfrm>
          <a:prstGeom prst="rect">
            <a:avLst/>
          </a:prstGeom>
          <a:noFill/>
        </p:spPr>
        <p:txBody>
          <a:bodyPr wrap="none" rtlCol="0">
            <a:spAutoFit/>
          </a:bodyPr>
          <a:lstStyle/>
          <a:p>
            <a:endParaRPr lang="en-GB" dirty="0"/>
          </a:p>
          <a:p>
            <a:r>
              <a:rPr lang="en-GB" dirty="0" smtClean="0"/>
              <a:t>AND HELP US TO MAKE GOOD CHOICES</a:t>
            </a: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831" y="0"/>
            <a:ext cx="9243072" cy="7317432"/>
          </a:xfrm>
          <a:prstGeom prst="rect">
            <a:avLst/>
          </a:prstGeom>
        </p:spPr>
      </p:pic>
    </p:spTree>
    <p:extLst>
      <p:ext uri="{BB962C8B-B14F-4D97-AF65-F5344CB8AC3E}">
        <p14:creationId xmlns:p14="http://schemas.microsoft.com/office/powerpoint/2010/main" val="15891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182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78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23528" y="768057"/>
            <a:ext cx="8678594" cy="923330"/>
          </a:xfrm>
          <a:prstGeom prst="rect">
            <a:avLst/>
          </a:prstGeom>
          <a:noFill/>
        </p:spPr>
        <p:txBody>
          <a:bodyPr wrap="none" rtlCol="0">
            <a:spAutoFit/>
          </a:bodyPr>
          <a:lstStyle/>
          <a:p>
            <a:r>
              <a:rPr lang="en-GB" sz="5400" b="1" dirty="0" smtClean="0">
                <a:ln w="28575">
                  <a:solidFill>
                    <a:schemeClr val="bg1"/>
                  </a:solidFill>
                </a:ln>
                <a:solidFill>
                  <a:srgbClr val="FFFF00"/>
                </a:solidFill>
                <a:effectLst>
                  <a:outerShdw blurRad="38100" dist="38100" dir="2700000" algn="tl">
                    <a:srgbClr val="000000">
                      <a:alpha val="43137"/>
                    </a:srgbClr>
                  </a:outerShdw>
                </a:effectLst>
                <a:latin typeface="Cambria" panose="02040503050406030204" pitchFamily="18" charset="0"/>
              </a:rPr>
              <a:t>God has a plan for your life</a:t>
            </a:r>
            <a:endParaRPr lang="en-GB" sz="5400" b="1" dirty="0">
              <a:ln w="28575">
                <a:solidFill>
                  <a:schemeClr val="bg1"/>
                </a:solidFill>
              </a:ln>
              <a:solidFill>
                <a:srgbClr val="FFFF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50952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9384"/>
            <a:ext cx="9144000" cy="6096000"/>
          </a:xfrm>
          <a:prstGeom prst="rect">
            <a:avLst/>
          </a:prstGeom>
        </p:spPr>
      </p:pic>
    </p:spTree>
    <p:extLst>
      <p:ext uri="{BB962C8B-B14F-4D97-AF65-F5344CB8AC3E}">
        <p14:creationId xmlns:p14="http://schemas.microsoft.com/office/powerpoint/2010/main" val="49829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9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755576" y="1124744"/>
            <a:ext cx="7992772" cy="3539430"/>
          </a:xfrm>
          <a:prstGeom prst="rect">
            <a:avLst/>
          </a:prstGeom>
          <a:noFill/>
        </p:spPr>
        <p:txBody>
          <a:bodyPr wrap="square" rtlCol="0">
            <a:spAutoFit/>
          </a:bodyPr>
          <a:lstStyle/>
          <a:p>
            <a:r>
              <a:rPr lang="en-GB" sz="3200" b="1" dirty="0" smtClean="0"/>
              <a:t>Presentation Notes</a:t>
            </a:r>
          </a:p>
          <a:p>
            <a:r>
              <a:rPr lang="en-GB" sz="3200" dirty="0" smtClean="0"/>
              <a:t>The script for this presentation is available </a:t>
            </a:r>
          </a:p>
          <a:p>
            <a:r>
              <a:rPr lang="en-GB" sz="3200" dirty="0" smtClean="0"/>
              <a:t>to download, free of charge. Go to </a:t>
            </a:r>
          </a:p>
          <a:p>
            <a:r>
              <a:rPr lang="en-GB" sz="3200" dirty="0">
                <a:solidFill>
                  <a:srgbClr val="C00000"/>
                </a:solidFill>
              </a:rPr>
              <a:t>https://</a:t>
            </a:r>
            <a:r>
              <a:rPr lang="en-GB" sz="3200" dirty="0" smtClean="0">
                <a:solidFill>
                  <a:srgbClr val="C00000"/>
                </a:solidFill>
              </a:rPr>
              <a:t>freeministryresources.org/ozzies-scary-night</a:t>
            </a:r>
            <a:endParaRPr lang="en-GB" sz="3200" dirty="0">
              <a:solidFill>
                <a:srgbClr val="C00000"/>
              </a:solidFill>
            </a:endParaRPr>
          </a:p>
          <a:p>
            <a:endParaRPr lang="en-GB" sz="3200" dirty="0">
              <a:solidFill>
                <a:srgbClr val="C00000"/>
              </a:solidFill>
            </a:endParaRPr>
          </a:p>
          <a:p>
            <a:r>
              <a:rPr lang="en-GB" sz="3200" b="1" dirty="0" smtClean="0">
                <a:solidFill>
                  <a:srgbClr val="C00000"/>
                </a:solidFill>
              </a:rPr>
              <a:t>See terms of use on the next slide</a:t>
            </a:r>
            <a:endParaRPr lang="en-GB" sz="3200" b="1" dirty="0">
              <a:solidFill>
                <a:srgbClr val="C00000"/>
              </a:solidFill>
            </a:endParaRPr>
          </a:p>
        </p:txBody>
      </p:sp>
    </p:spTree>
    <p:extLst>
      <p:ext uri="{BB962C8B-B14F-4D97-AF65-F5344CB8AC3E}">
        <p14:creationId xmlns:p14="http://schemas.microsoft.com/office/powerpoint/2010/main" val="196530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250824" y="404664"/>
            <a:ext cx="8569647"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400" b="1" dirty="0">
                <a:latin typeface="Calibri" pitchFamily="34" charset="0"/>
              </a:rPr>
              <a:t>Terms of Use</a:t>
            </a:r>
          </a:p>
          <a:p>
            <a:pPr marL="0" indent="0" eaLnBrk="1" hangingPunct="1">
              <a:buFontTx/>
              <a:buNone/>
              <a:defRPr/>
            </a:pPr>
            <a:r>
              <a:rPr lang="en-GB" altLang="en-US" sz="1400" dirty="0" smtClean="0"/>
              <a:t>This </a:t>
            </a:r>
            <a:r>
              <a:rPr lang="en-GB" altLang="en-US" sz="1400" dirty="0"/>
              <a:t>presentation is the work of Catherine </a:t>
            </a:r>
            <a:r>
              <a:rPr lang="en-GB" altLang="en-US" sz="1400" dirty="0" smtClean="0"/>
              <a:t>Slight (author and illustrator) </a:t>
            </a:r>
            <a:r>
              <a:rPr lang="en-GB" altLang="en-US" sz="1400" dirty="0"/>
              <a:t>and Lin </a:t>
            </a:r>
            <a:r>
              <a:rPr lang="en-GB" altLang="en-US" sz="1400" dirty="0" smtClean="0"/>
              <a:t>Pearson (PowerPoint), </a:t>
            </a:r>
            <a:r>
              <a:rPr lang="en-GB" altLang="en-US" sz="1400" dirty="0"/>
              <a:t>and is copyrighted*, and may be used under the following  terms. </a:t>
            </a:r>
          </a:p>
          <a:p>
            <a:pPr marL="0" indent="0" eaLnBrk="1" hangingPunct="1">
              <a:buFontTx/>
              <a:buNone/>
              <a:defRPr/>
            </a:pPr>
            <a:r>
              <a:rPr lang="en-GB" altLang="en-US" sz="1400" dirty="0"/>
              <a:t>Any image which has a copyright line must not have that copyright line removed. Where images have no copyright line, this in no way implies that the images are copyright free.</a:t>
            </a:r>
          </a:p>
          <a:p>
            <a:pPr marL="0" indent="0" eaLnBrk="1" hangingPunct="1">
              <a:buFontTx/>
              <a:buNone/>
              <a:defRPr/>
            </a:pPr>
            <a:r>
              <a:rPr lang="en-GB" altLang="en-US" sz="1400" dirty="0"/>
              <a:t>You may use </a:t>
            </a:r>
            <a:r>
              <a:rPr lang="en-GB" altLang="en-US" sz="1400" dirty="0" smtClean="0"/>
              <a:t>this presentation unaltered </a:t>
            </a:r>
            <a:r>
              <a:rPr lang="en-GB" altLang="en-US" sz="1400" dirty="0"/>
              <a:t>for the purpose of </a:t>
            </a:r>
            <a:r>
              <a:rPr lang="en-GB" altLang="en-US" sz="1400" dirty="0" smtClean="0"/>
              <a:t>teaching</a:t>
            </a:r>
            <a:r>
              <a:rPr lang="en-GB" altLang="en-US" sz="1400" dirty="0"/>
              <a:t>. We will be delighted if you find them of use. </a:t>
            </a:r>
          </a:p>
          <a:p>
            <a:pPr eaLnBrk="1" hangingPunct="1">
              <a:defRPr/>
            </a:pPr>
            <a:endParaRPr lang="en-GB" altLang="en-US" sz="1400" dirty="0" smtClean="0"/>
          </a:p>
          <a:p>
            <a:pPr eaLnBrk="1" hangingPunct="1">
              <a:defRPr/>
            </a:pPr>
            <a:r>
              <a:rPr lang="en-GB" altLang="en-US" sz="1400" b="1" dirty="0" smtClean="0"/>
              <a:t>Copying</a:t>
            </a:r>
          </a:p>
          <a:p>
            <a:pPr eaLnBrk="1" hangingPunct="1">
              <a:defRPr/>
            </a:pPr>
            <a:r>
              <a:rPr lang="en-GB" altLang="en-US" sz="1400" dirty="0" smtClean="0"/>
              <a:t>These </a:t>
            </a:r>
            <a:r>
              <a:rPr lang="en-GB" altLang="en-US" sz="1400" dirty="0"/>
              <a:t>resources are for your personal use. </a:t>
            </a:r>
          </a:p>
          <a:p>
            <a:pPr eaLnBrk="1" hangingPunct="1">
              <a:defRPr/>
            </a:pPr>
            <a:r>
              <a:rPr lang="en-GB" altLang="en-US" sz="1400" dirty="0"/>
              <a:t>If you know of others who might want this story, please direct them to our website where they can </a:t>
            </a:r>
            <a:r>
              <a:rPr lang="en-GB" altLang="en-US" sz="1400" dirty="0" smtClean="0"/>
              <a:t>download </a:t>
            </a:r>
            <a:r>
              <a:rPr lang="en-GB" altLang="en-US" sz="1400" dirty="0"/>
              <a:t>both PowerPoint and script.</a:t>
            </a:r>
          </a:p>
          <a:p>
            <a:pPr eaLnBrk="1" hangingPunct="1">
              <a:defRPr/>
            </a:pPr>
            <a:r>
              <a:rPr lang="en-GB" altLang="en-US" sz="1400" dirty="0"/>
              <a:t>This would benefit our site greatly, as the more visitors the site has, the better it shows up in search engines</a:t>
            </a:r>
            <a:r>
              <a:rPr lang="en-GB" altLang="en-US" sz="1400" dirty="0" smtClean="0"/>
              <a:t>. This </a:t>
            </a:r>
            <a:r>
              <a:rPr lang="en-GB" altLang="en-US" sz="1400" dirty="0"/>
              <a:t>will enable more people to find us and have access to the free resources</a:t>
            </a:r>
            <a:r>
              <a:rPr lang="en-GB" altLang="en-US" sz="1400" dirty="0" smtClean="0"/>
              <a:t>.</a:t>
            </a:r>
            <a:endParaRPr lang="en-GB" altLang="en-US" sz="2400" b="1" dirty="0"/>
          </a:p>
          <a:p>
            <a:pPr eaLnBrk="1" hangingPunct="1"/>
            <a:endParaRPr lang="en-GB" altLang="en-US" sz="1400" dirty="0">
              <a:latin typeface="Calibri" pitchFamily="34" charset="0"/>
            </a:endParaRPr>
          </a:p>
          <a:p>
            <a:pPr eaLnBrk="1" hangingPunct="1"/>
            <a:r>
              <a:rPr lang="en-GB" altLang="en-US" sz="1400" b="1" dirty="0">
                <a:latin typeface="Arial" panose="020B0604020202020204" pitchFamily="34" charset="0"/>
                <a:cs typeface="Arial" panose="020B0604020202020204" pitchFamily="34" charset="0"/>
              </a:rPr>
              <a:t>Reuse of images</a:t>
            </a:r>
          </a:p>
          <a:p>
            <a:pPr eaLnBrk="1" hangingPunct="1"/>
            <a:r>
              <a:rPr lang="en-GB" altLang="en-US" sz="1400" dirty="0">
                <a:latin typeface="Arial" panose="020B0604020202020204" pitchFamily="34" charset="0"/>
                <a:cs typeface="Arial" panose="020B0604020202020204" pitchFamily="34" charset="0"/>
              </a:rPr>
              <a:t>Please do not extract slides or images from any of our items to use in another presentation you wish to make. </a:t>
            </a:r>
            <a:r>
              <a:rPr lang="en-GB" altLang="en-US" sz="1400" dirty="0" smtClean="0">
                <a:latin typeface="Arial" panose="020B0604020202020204" pitchFamily="34" charset="0"/>
                <a:cs typeface="Arial" panose="020B0604020202020204" pitchFamily="34" charset="0"/>
              </a:rPr>
              <a:t>Many </a:t>
            </a:r>
            <a:r>
              <a:rPr lang="en-GB" altLang="en-US" sz="1400" dirty="0">
                <a:latin typeface="Arial" panose="020B0604020202020204" pitchFamily="34" charset="0"/>
                <a:cs typeface="Arial" panose="020B0604020202020204" pitchFamily="34" charset="0"/>
              </a:rPr>
              <a:t>images are licensed to us on the understanding that they are used only in our resources, and are not to be distributed for the use of others</a:t>
            </a:r>
            <a:r>
              <a:rPr lang="en-GB" altLang="en-US" sz="1400" dirty="0" smtClean="0">
                <a:latin typeface="Arial" panose="020B0604020202020204" pitchFamily="34" charset="0"/>
                <a:cs typeface="Arial" panose="020B0604020202020204" pitchFamily="34" charset="0"/>
              </a:rPr>
              <a:t>.</a:t>
            </a:r>
          </a:p>
          <a:p>
            <a:pPr eaLnBrk="1" hangingPunct="1"/>
            <a:endParaRPr lang="en-GB" altLang="en-US" sz="1400" dirty="0">
              <a:latin typeface="+mj-lt"/>
            </a:endParaRPr>
          </a:p>
          <a:p>
            <a:r>
              <a:rPr lang="en-GB" sz="1400" b="1" dirty="0"/>
              <a:t>Image credits</a:t>
            </a:r>
          </a:p>
          <a:p>
            <a:r>
              <a:rPr lang="en-GB" sz="1400" dirty="0">
                <a:latin typeface="Arial" panose="020B0604020202020204" pitchFamily="34" charset="0"/>
                <a:cs typeface="Arial" panose="020B0604020202020204" pitchFamily="34" charset="0"/>
              </a:rPr>
              <a:t>Many thanks to Pixabay.com and Freepik.com </a:t>
            </a:r>
            <a:r>
              <a:rPr lang="en-GB" sz="1400" dirty="0" smtClean="0">
                <a:latin typeface="Arial" panose="020B0604020202020204" pitchFamily="34" charset="0"/>
                <a:cs typeface="Arial" panose="020B0604020202020204" pitchFamily="34" charset="0"/>
              </a:rPr>
              <a:t>for </a:t>
            </a:r>
            <a:r>
              <a:rPr lang="en-GB" sz="1400" dirty="0">
                <a:latin typeface="Arial" panose="020B0604020202020204" pitchFamily="34" charset="0"/>
                <a:cs typeface="Arial" panose="020B0604020202020204" pitchFamily="34" charset="0"/>
              </a:rPr>
              <a:t>photographs used in this presentation.</a:t>
            </a:r>
          </a:p>
          <a:p>
            <a:pPr eaLnBrk="1" hangingPunct="1"/>
            <a:endParaRPr lang="en-GB" altLang="en-US" sz="1400" dirty="0" smtClean="0">
              <a:latin typeface="+mj-lt"/>
            </a:endParaRPr>
          </a:p>
          <a:p>
            <a:pPr eaLnBrk="1" hangingPunct="1"/>
            <a:endParaRPr lang="en-GB" altLang="en-US" sz="1400" dirty="0">
              <a:latin typeface="+mj-lt"/>
            </a:endParaRPr>
          </a:p>
          <a:p>
            <a:pPr eaLnBrk="1" hangingPunct="1"/>
            <a:r>
              <a:rPr lang="en-GB" altLang="en-US" sz="1400" dirty="0">
                <a:latin typeface="+mj-lt"/>
              </a:rPr>
              <a:t>*FreeMinistryResources.org, including all its resources by Catherine Slight and Lin Pearson, is licensed under the following license:</a:t>
            </a:r>
          </a:p>
          <a:p>
            <a:pPr eaLnBrk="1" hangingPunct="1"/>
            <a:r>
              <a:rPr lang="en-GB" altLang="en-US" sz="1400" dirty="0">
                <a:latin typeface="+mj-lt"/>
              </a:rPr>
              <a:t> Creative Commons Attribution-Non-Commercial-No Derivative Works </a:t>
            </a:r>
            <a:r>
              <a:rPr lang="en-GB" altLang="en-US" sz="1400" dirty="0" smtClean="0">
                <a:latin typeface="+mj-lt"/>
              </a:rPr>
              <a:t>4.0</a:t>
            </a:r>
            <a:endParaRPr lang="en-GB" altLang="en-US" sz="1400" dirty="0">
              <a:latin typeface="Calibri" pitchFamily="34" charset="0"/>
            </a:endParaRPr>
          </a:p>
          <a:p>
            <a:pPr eaLnBrk="1" hangingPunct="1"/>
            <a:endParaRPr lang="en-GB" altLang="en-US" sz="1400" dirty="0">
              <a:latin typeface="Calibri" pitchFamily="34" charset="0"/>
            </a:endParaRPr>
          </a:p>
          <a:p>
            <a:pPr eaLnBrk="1" hangingPunct="1"/>
            <a:endParaRPr lang="en-GB" altLang="en-US" sz="1400" dirty="0">
              <a:latin typeface="Calibri" pitchFamily="34" charset="0"/>
            </a:endParaRPr>
          </a:p>
        </p:txBody>
      </p:sp>
    </p:spTree>
    <p:extLst>
      <p:ext uri="{BB962C8B-B14F-4D97-AF65-F5344CB8AC3E}">
        <p14:creationId xmlns:p14="http://schemas.microsoft.com/office/powerpoint/2010/main" val="13180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5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TotalTime>
  <Words>3112</Words>
  <Application>Microsoft Office PowerPoint</Application>
  <PresentationFormat>On-screen Show (4:3)</PresentationFormat>
  <Paragraphs>280</Paragraphs>
  <Slides>83</Slides>
  <Notes>80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Pearson;freeminres@gmail.com;Catherine Slight</dc:creator>
  <cp:lastModifiedBy>Lin Pearson</cp:lastModifiedBy>
  <cp:revision>79</cp:revision>
  <dcterms:created xsi:type="dcterms:W3CDTF">2018-02-27T16:02:15Z</dcterms:created>
  <dcterms:modified xsi:type="dcterms:W3CDTF">2018-12-31T19:14:54Z</dcterms:modified>
</cp:coreProperties>
</file>