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9"/>
  </p:notesMasterIdLst>
  <p:handoutMasterIdLst>
    <p:handoutMasterId r:id="rId40"/>
  </p:handoutMasterIdLst>
  <p:sldIdLst>
    <p:sldId id="449" r:id="rId3"/>
    <p:sldId id="371" r:id="rId4"/>
    <p:sldId id="482" r:id="rId5"/>
    <p:sldId id="479" r:id="rId6"/>
    <p:sldId id="372" r:id="rId7"/>
    <p:sldId id="389" r:id="rId8"/>
    <p:sldId id="426" r:id="rId9"/>
    <p:sldId id="427" r:id="rId10"/>
    <p:sldId id="390" r:id="rId11"/>
    <p:sldId id="399" r:id="rId12"/>
    <p:sldId id="481" r:id="rId13"/>
    <p:sldId id="483" r:id="rId14"/>
    <p:sldId id="485" r:id="rId15"/>
    <p:sldId id="378" r:id="rId16"/>
    <p:sldId id="387" r:id="rId17"/>
    <p:sldId id="420" r:id="rId18"/>
    <p:sldId id="379" r:id="rId19"/>
    <p:sldId id="486" r:id="rId20"/>
    <p:sldId id="487" r:id="rId21"/>
    <p:sldId id="488" r:id="rId22"/>
    <p:sldId id="489" r:id="rId23"/>
    <p:sldId id="490" r:id="rId24"/>
    <p:sldId id="495" r:id="rId25"/>
    <p:sldId id="380" r:id="rId26"/>
    <p:sldId id="491" r:id="rId27"/>
    <p:sldId id="381" r:id="rId28"/>
    <p:sldId id="493" r:id="rId29"/>
    <p:sldId id="496" r:id="rId30"/>
    <p:sldId id="492" r:id="rId31"/>
    <p:sldId id="494" r:id="rId32"/>
    <p:sldId id="384" r:id="rId33"/>
    <p:sldId id="419" r:id="rId34"/>
    <p:sldId id="480" r:id="rId35"/>
    <p:sldId id="439" r:id="rId36"/>
    <p:sldId id="497" r:id="rId37"/>
    <p:sldId id="498" r:id="rId38"/>
  </p:sldIdLst>
  <p:sldSz cx="9144000" cy="6858000" type="screen4x3"/>
  <p:notesSz cx="9945688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99"/>
    <a:srgbClr val="00CC99"/>
    <a:srgbClr val="0099FF"/>
    <a:srgbClr val="FFCC99"/>
    <a:srgbClr val="FFFF99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C5C38AB-61BE-472B-BAF1-B05C00457D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14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268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FA9CFF0-83F3-40AC-ACDC-579E2BBDE1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31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0FFC3-1059-430E-9D1D-FCF65440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6772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987E3-35BA-4C8D-BB8F-545AFDC68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33019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8BE0-5FDE-4256-AFAD-656925C10F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08487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AEC420-FFA6-49B6-A2BC-1759F125E1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5F1F3-70FB-4693-A472-4896F513F4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16514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4EE04-1462-4702-8E5F-B93FFD72C6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82893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879A-C395-42CE-92ED-F77E444E7D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12363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1387C-73D9-4715-997E-732946F2E2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5348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09C6F-0C81-4B94-9657-12D9F8A3F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66430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EA18-59A0-450E-8187-AC5EE6A588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25715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97C2-73E7-4FD9-BA84-8E3591FB1C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9996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4E59-8A31-4B2E-BD41-11402EC3E9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45522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AD5B-87B6-4AD3-848E-25DF9E42F3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2947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CFCC3-E0AB-405A-915E-D341BB61DD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087846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7C495-57DF-41EC-87CF-289F745C2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5538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24CA8-C695-4008-AD65-4EB740EA6A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5992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5B31-38CF-43A8-B289-46D2B50156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5743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FFF4-3370-49EC-9C86-FB55CB4B2A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06388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C7A1D-14D9-4826-A6F5-17ACEB5CA6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861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173AF-20FB-4250-AC5D-63CADD890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6489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424C-1DB3-4426-9C68-4B709A81CC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16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BAF0-2742-47CC-9252-D6D2F5BE0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6206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2C8820F-AA16-4212-9A31-E93D0441F2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fld id="{2A854B7A-A094-4B0D-8635-4932EEA576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2697254" y="1268413"/>
            <a:ext cx="518141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 altLang="en-US" dirty="0">
              <a:solidFill>
                <a:srgbClr val="3366FF"/>
              </a:solidFill>
              <a:latin typeface="Verdana" pitchFamily="34" charset="0"/>
            </a:endParaRPr>
          </a:p>
          <a:p>
            <a:pPr algn="ctr"/>
            <a:r>
              <a:rPr lang="en-GB" altLang="en-US" sz="6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GB" altLang="en-US" sz="6000" i="1" dirty="0">
                <a:solidFill>
                  <a:srgbClr val="FF0000"/>
                </a:solidFill>
                <a:latin typeface="Calibri" panose="020F0502020204030204" pitchFamily="34" charset="0"/>
              </a:rPr>
              <a:t>Apocrypha </a:t>
            </a:r>
            <a:endParaRPr lang="en-GB" altLang="en-US" sz="60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altLang="en-US" sz="6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and </a:t>
            </a:r>
            <a:r>
              <a:rPr lang="en-GB" altLang="en-US" sz="6000" i="1" dirty="0">
                <a:solidFill>
                  <a:srgbClr val="FF0000"/>
                </a:solidFill>
                <a:latin typeface="Calibri" panose="020F0502020204030204" pitchFamily="34" charset="0"/>
              </a:rPr>
              <a:t>Gnosticism</a:t>
            </a:r>
          </a:p>
          <a:p>
            <a:pPr algn="ctr"/>
            <a:endParaRPr lang="en-GB" altLang="en-US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9887" y="620688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600" b="1" dirty="0">
                <a:solidFill>
                  <a:srgbClr val="0070C0"/>
                </a:solidFill>
              </a:rPr>
              <a:t>The Bible - Part </a:t>
            </a:r>
            <a:r>
              <a:rPr lang="en-GB" sz="3600" dirty="0">
                <a:solidFill>
                  <a:srgbClr val="0070C0"/>
                </a:solidFill>
              </a:rPr>
              <a:t>7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58825" y="5380038"/>
            <a:ext cx="768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0000"/>
                </a:solidFill>
                <a:latin typeface="Candara" pitchFamily="34" charset="0"/>
              </a:rPr>
              <a:t>  </a:t>
            </a:r>
            <a:r>
              <a:rPr lang="en-GB" altLang="en-US" sz="4000">
                <a:solidFill>
                  <a:srgbClr val="FFFFFF"/>
                </a:solidFill>
                <a:latin typeface="Candara" pitchFamily="34" charset="0"/>
              </a:rPr>
              <a:t>FreeMinistryResources.org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300663"/>
            <a:ext cx="692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7495" y="4111267"/>
            <a:ext cx="633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Calibri" pitchFamily="34" charset="0"/>
              </a:rPr>
              <a:t>By Catherine Slight </a:t>
            </a:r>
            <a:r>
              <a:rPr lang="en-GB" altLang="en-US" b="1" dirty="0" smtClean="0">
                <a:latin typeface="Calibri" pitchFamily="34" charset="0"/>
              </a:rPr>
              <a:t>and Lin Pearson</a:t>
            </a:r>
            <a:endParaRPr lang="en-GB" alt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924300" y="620713"/>
            <a:ext cx="5689600" cy="654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63"/>
              </a:spcBef>
            </a:pPr>
            <a:r>
              <a:rPr lang="en-GB" altLang="en-US" sz="4000" b="0" i="1" dirty="0"/>
              <a:t>Paul said:</a:t>
            </a:r>
            <a:r>
              <a:rPr lang="en-GB" altLang="en-US" sz="4000" b="0" i="1" dirty="0">
                <a:solidFill>
                  <a:srgbClr val="FF3300"/>
                </a:solidFill>
              </a:rPr>
              <a:t/>
            </a:r>
            <a:br>
              <a:rPr lang="en-GB" altLang="en-US" sz="4000" b="0" i="1" dirty="0">
                <a:solidFill>
                  <a:srgbClr val="FF3300"/>
                </a:solidFill>
              </a:rPr>
            </a:br>
            <a:r>
              <a:rPr lang="en-GB" altLang="en-US" sz="4000" b="0" dirty="0">
                <a:solidFill>
                  <a:srgbClr val="FF3300"/>
                </a:solidFill>
              </a:rPr>
              <a:t>Don’t be gullible. </a:t>
            </a:r>
            <a:br>
              <a:rPr lang="en-GB" altLang="en-US" sz="4000" b="0" dirty="0">
                <a:solidFill>
                  <a:srgbClr val="FF3300"/>
                </a:solidFill>
              </a:rPr>
            </a:br>
            <a:r>
              <a:rPr lang="en-GB" altLang="en-US" sz="4000" b="0" dirty="0">
                <a:solidFill>
                  <a:srgbClr val="FF3300"/>
                </a:solidFill>
              </a:rPr>
              <a:t>Check out everything,</a:t>
            </a:r>
            <a:br>
              <a:rPr lang="en-GB" altLang="en-US" sz="4000" b="0" dirty="0">
                <a:solidFill>
                  <a:srgbClr val="FF3300"/>
                </a:solidFill>
              </a:rPr>
            </a:br>
            <a:r>
              <a:rPr lang="en-GB" altLang="en-US" sz="4000" b="0" dirty="0">
                <a:solidFill>
                  <a:srgbClr val="FF3300"/>
                </a:solidFill>
              </a:rPr>
              <a:t>and keep only what’s good. </a:t>
            </a:r>
            <a:br>
              <a:rPr lang="en-GB" altLang="en-US" sz="4000" b="0" dirty="0">
                <a:solidFill>
                  <a:srgbClr val="FF3300"/>
                </a:solidFill>
              </a:rPr>
            </a:br>
            <a:r>
              <a:rPr lang="en-GB" altLang="en-US" sz="4000" b="0" dirty="0">
                <a:solidFill>
                  <a:srgbClr val="FF3300"/>
                </a:solidFill>
              </a:rPr>
              <a:t>Throw out anything tainted with evil.</a:t>
            </a:r>
          </a:p>
          <a:p>
            <a:pPr>
              <a:spcBef>
                <a:spcPts val="563"/>
              </a:spcBef>
            </a:pPr>
            <a:endParaRPr lang="en-GB" altLang="en-US" dirty="0" smtClean="0"/>
          </a:p>
          <a:p>
            <a:pPr>
              <a:spcBef>
                <a:spcPts val="563"/>
              </a:spcBef>
            </a:pPr>
            <a:r>
              <a:rPr lang="en-GB" altLang="en-US" dirty="0" smtClean="0"/>
              <a:t>1 </a:t>
            </a:r>
            <a:r>
              <a:rPr lang="en-GB" altLang="en-US" dirty="0"/>
              <a:t>Thessalonians 5:21 – </a:t>
            </a:r>
            <a:r>
              <a:rPr lang="en-GB" altLang="en-US" i="1" dirty="0"/>
              <a:t>The Message</a:t>
            </a:r>
          </a:p>
          <a:p>
            <a:pPr>
              <a:spcBef>
                <a:spcPts val="563"/>
              </a:spcBef>
            </a:pPr>
            <a:r>
              <a:rPr lang="en-GB" altLang="en-US" sz="4400" b="0" dirty="0">
                <a:solidFill>
                  <a:srgbClr val="FF3300"/>
                </a:solidFill>
              </a:rPr>
              <a:t/>
            </a:r>
            <a:br>
              <a:rPr lang="en-GB" altLang="en-US" sz="4400" b="0" dirty="0">
                <a:solidFill>
                  <a:srgbClr val="FF3300"/>
                </a:solidFill>
              </a:rPr>
            </a:br>
            <a:endParaRPr lang="en-GB" altLang="en-US" sz="4400" b="0" dirty="0">
              <a:solidFill>
                <a:srgbClr val="FF3300"/>
              </a:solidFill>
            </a:endParaRPr>
          </a:p>
        </p:txBody>
      </p:sp>
      <p:pic>
        <p:nvPicPr>
          <p:cNvPr id="199685" name="Picture 5" descr="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0"/>
            <a:ext cx="3590925" cy="34671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20938"/>
            <a:ext cx="7561263" cy="5762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en-GB" altLang="en-US" sz="4000" b="1">
                <a:solidFill>
                  <a:schemeClr val="folHlink"/>
                </a:solidFill>
                <a:latin typeface="Constantia" pitchFamily="18" charset="0"/>
              </a:rPr>
              <a:t>Gnostic gospels or</a:t>
            </a:r>
            <a:br>
              <a:rPr lang="en-GB" altLang="en-US" sz="4000" b="1">
                <a:solidFill>
                  <a:schemeClr val="folHlink"/>
                </a:solidFill>
                <a:latin typeface="Constantia" pitchFamily="18" charset="0"/>
              </a:rPr>
            </a:br>
            <a:r>
              <a:rPr lang="en-GB" altLang="en-US" sz="4000" b="1">
                <a:solidFill>
                  <a:schemeClr val="folHlink"/>
                </a:solidFill>
                <a:latin typeface="Constantia" pitchFamily="18" charset="0"/>
              </a:rPr>
              <a:t> New Testament Apocrypha</a:t>
            </a:r>
            <a:r>
              <a:rPr lang="en-GB" altLang="en-US" sz="4000" b="1">
                <a:solidFill>
                  <a:srgbClr val="FFCC66"/>
                </a:solidFill>
              </a:rPr>
              <a:t/>
            </a:r>
            <a:br>
              <a:rPr lang="en-GB" altLang="en-US" sz="4000" b="1">
                <a:solidFill>
                  <a:srgbClr val="FFCC66"/>
                </a:solidFill>
              </a:rPr>
            </a:br>
            <a:r>
              <a:rPr lang="en-GB" altLang="en-US" sz="4000" b="1">
                <a:solidFill>
                  <a:srgbClr val="FFCC66"/>
                </a:solidFill>
              </a:rPr>
              <a:t/>
            </a:r>
            <a:br>
              <a:rPr lang="en-GB" altLang="en-US" sz="4000" b="1">
                <a:solidFill>
                  <a:srgbClr val="FFCC66"/>
                </a:solidFill>
              </a:rPr>
            </a:br>
            <a:endParaRPr lang="en-GB" altLang="en-US" sz="4000" b="1">
              <a:solidFill>
                <a:srgbClr val="FFCC66"/>
              </a:solidFill>
              <a:latin typeface="Constantia" pitchFamily="18" charset="0"/>
            </a:endParaRP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1692275" y="333375"/>
            <a:ext cx="7175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New Testament</a:t>
            </a:r>
            <a:r>
              <a:rPr lang="en-GB" altLang="en-US">
                <a:latin typeface="Constantia" pitchFamily="18" charset="0"/>
              </a:rPr>
              <a:t> </a:t>
            </a:r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Apocrypha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609600" y="4437063"/>
            <a:ext cx="8534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4000">
                <a:solidFill>
                  <a:srgbClr val="FFCC99"/>
                </a:solidFill>
              </a:rPr>
              <a:t>“Apocrypha” = hidden writings</a:t>
            </a:r>
            <a:r>
              <a:rPr lang="en-GB" altLang="en-US" sz="4000">
                <a:solidFill>
                  <a:srgbClr val="FFCC66"/>
                </a:solidFill>
              </a:rPr>
              <a:t> </a:t>
            </a:r>
            <a:br>
              <a:rPr lang="en-GB" altLang="en-US" sz="4000">
                <a:solidFill>
                  <a:srgbClr val="FFCC66"/>
                </a:solidFill>
              </a:rPr>
            </a:br>
            <a:r>
              <a:rPr lang="en-GB" altLang="en-US" sz="4000">
                <a:solidFill>
                  <a:srgbClr val="FFCC66"/>
                </a:solidFill>
              </a:rPr>
              <a:t/>
            </a:r>
            <a:br>
              <a:rPr lang="en-GB" altLang="en-US" sz="4000">
                <a:solidFill>
                  <a:srgbClr val="FFCC66"/>
                </a:solidFill>
              </a:rPr>
            </a:br>
            <a:endParaRPr lang="en-GB" altLang="en-US" sz="4000">
              <a:solidFill>
                <a:srgbClr val="FFCC66"/>
              </a:solidFill>
              <a:latin typeface="Constantia" pitchFamily="18" charset="0"/>
            </a:endParaRP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5529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rgbClr val="FFCC66"/>
                </a:solidFill>
              </a:rPr>
              <a:t>“gnosis” = knowledge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3" grpId="0"/>
      <p:bldP spid="309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1268413"/>
            <a:ext cx="8821737" cy="18002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/>
            <a:r>
              <a:rPr lang="en-GB" altLang="en-US" sz="4000" b="1">
                <a:solidFill>
                  <a:schemeClr val="folHlink"/>
                </a:solidFill>
                <a:latin typeface="Constantia" pitchFamily="18" charset="0"/>
              </a:rPr>
              <a:t>“HIDDEN WRITINGS”</a:t>
            </a:r>
            <a:r>
              <a:rPr lang="en-GB" altLang="en-US" sz="4000" b="1">
                <a:solidFill>
                  <a:srgbClr val="FFCC66"/>
                </a:solidFill>
              </a:rPr>
              <a:t> </a:t>
            </a:r>
            <a:br>
              <a:rPr lang="en-GB" altLang="en-US" sz="4000" b="1">
                <a:solidFill>
                  <a:srgbClr val="FFCC66"/>
                </a:solidFill>
              </a:rPr>
            </a:br>
            <a:r>
              <a:rPr lang="en-GB" altLang="en-US" sz="4000" b="1">
                <a:solidFill>
                  <a:srgbClr val="FFCC66"/>
                </a:solidFill>
              </a:rPr>
              <a:t/>
            </a:r>
            <a:br>
              <a:rPr lang="en-GB" altLang="en-US" sz="4000" b="1">
                <a:solidFill>
                  <a:srgbClr val="FFCC66"/>
                </a:solidFill>
              </a:rPr>
            </a:br>
            <a:endParaRPr lang="en-GB" altLang="en-US" sz="4000" b="1">
              <a:solidFill>
                <a:srgbClr val="FFCC66"/>
              </a:solidFill>
              <a:latin typeface="Constantia" pitchFamily="18" charset="0"/>
            </a:endParaRP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77358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solidFill>
                  <a:schemeClr val="bg1"/>
                </a:solidFill>
              </a:rPr>
              <a:t>Gnostics said:</a:t>
            </a:r>
          </a:p>
          <a:p>
            <a:pPr>
              <a:buFontTx/>
              <a:buChar char="•"/>
            </a:pPr>
            <a:r>
              <a:rPr lang="en-GB" altLang="en-US" sz="3600" dirty="0"/>
              <a:t> Too deep</a:t>
            </a:r>
          </a:p>
          <a:p>
            <a:pPr>
              <a:buFontTx/>
              <a:buChar char="•"/>
            </a:pPr>
            <a:r>
              <a:rPr lang="en-GB" altLang="en-US" sz="3600" dirty="0"/>
              <a:t> Too hard to understand</a:t>
            </a:r>
          </a:p>
          <a:p>
            <a:pPr>
              <a:buFontTx/>
              <a:buChar char="•"/>
            </a:pPr>
            <a:r>
              <a:rPr lang="en-GB" altLang="en-US" sz="3600" dirty="0"/>
              <a:t> Too sacred to be given to anyone</a:t>
            </a: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692275" y="333375"/>
            <a:ext cx="7175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New Testament</a:t>
            </a:r>
            <a:r>
              <a:rPr lang="en-GB" altLang="en-US">
                <a:latin typeface="Constantia" pitchFamily="18" charset="0"/>
              </a:rPr>
              <a:t> </a:t>
            </a:r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Apocrypha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663575" y="1425575"/>
            <a:ext cx="241935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solidFill>
                  <a:srgbClr val="990033"/>
                </a:solidFill>
              </a:rPr>
              <a:t>Apostolic </a:t>
            </a:r>
            <a:br>
              <a:rPr lang="en-GB" altLang="en-US" sz="3600">
                <a:solidFill>
                  <a:srgbClr val="990033"/>
                </a:solidFill>
              </a:rPr>
            </a:br>
            <a:r>
              <a:rPr lang="en-GB" altLang="en-US" sz="3600">
                <a:solidFill>
                  <a:srgbClr val="990033"/>
                </a:solidFill>
              </a:rPr>
              <a:t>Christians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5508625" y="1989138"/>
            <a:ext cx="21399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solidFill>
                  <a:schemeClr val="accent2"/>
                </a:solidFill>
              </a:rPr>
              <a:t>Gnostics</a:t>
            </a:r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1547813" y="2852738"/>
            <a:ext cx="360362" cy="1223962"/>
          </a:xfrm>
          <a:prstGeom prst="downArrow">
            <a:avLst>
              <a:gd name="adj1" fmla="val 50000"/>
              <a:gd name="adj2" fmla="val 8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6372225" y="2852738"/>
            <a:ext cx="360363" cy="1223962"/>
          </a:xfrm>
          <a:prstGeom prst="downArrow">
            <a:avLst>
              <a:gd name="adj1" fmla="val 50000"/>
              <a:gd name="adj2" fmla="val 8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684213" y="4265613"/>
            <a:ext cx="3475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/>
              <a:t>The Old and New</a:t>
            </a:r>
            <a:br>
              <a:rPr lang="en-GB" altLang="en-US" sz="3200"/>
            </a:br>
            <a:r>
              <a:rPr lang="en-GB" altLang="en-US" sz="3200"/>
              <a:t>Testaments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5580063" y="4297363"/>
            <a:ext cx="25066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/>
              <a:t>No writings </a:t>
            </a:r>
            <a:br>
              <a:rPr lang="en-GB" altLang="en-US" sz="3200"/>
            </a:br>
            <a:r>
              <a:rPr lang="en-GB" altLang="en-US" sz="3200"/>
              <a:t>from</a:t>
            </a:r>
            <a:r>
              <a:rPr lang="en-GB" altLang="en-US"/>
              <a:t> </a:t>
            </a:r>
            <a:br>
              <a:rPr lang="en-GB" altLang="en-US"/>
            </a:br>
            <a:r>
              <a:rPr lang="en-GB" altLang="en-US" sz="3200"/>
              <a:t>Apostles</a:t>
            </a:r>
            <a:br>
              <a:rPr lang="en-GB" altLang="en-US" sz="3200"/>
            </a:br>
            <a:endParaRPr lang="en-GB" altLang="en-US" sz="3200"/>
          </a:p>
        </p:txBody>
      </p:sp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1692275" y="333375"/>
            <a:ext cx="7175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New Testament</a:t>
            </a:r>
            <a:r>
              <a:rPr lang="en-GB" altLang="en-US">
                <a:latin typeface="Constantia" pitchFamily="18" charset="0"/>
              </a:rPr>
              <a:t> </a:t>
            </a:r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Apocrypha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3353" grpId="0" animBg="1"/>
      <p:bldP spid="313354" grpId="0" animBg="1"/>
      <p:bldP spid="313355" grpId="0"/>
      <p:bldP spid="313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58888" y="333375"/>
            <a:ext cx="717708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New Testament Apocrypha</a:t>
            </a:r>
          </a:p>
        </p:txBody>
      </p:sp>
      <p:pic>
        <p:nvPicPr>
          <p:cNvPr id="177156" name="Picture 4" descr="Kodeks_IV_NagHammadi_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022725" cy="346551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23850" y="638175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400" b="0" i="1"/>
              <a:t>Photo:</a:t>
            </a:r>
            <a:r>
              <a:rPr lang="en-GB" altLang="en-US" sz="1400" b="0"/>
              <a:t> Codex Nag Hammadi –Public Domain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978400" y="1838325"/>
            <a:ext cx="29527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The Gnostic </a:t>
            </a:r>
            <a:br>
              <a:rPr lang="en-GB" altLang="en-US" sz="3600">
                <a:solidFill>
                  <a:schemeClr val="bg1"/>
                </a:solidFill>
              </a:rPr>
            </a:br>
            <a:r>
              <a:rPr lang="en-GB" altLang="en-US" sz="3600">
                <a:solidFill>
                  <a:schemeClr val="bg1"/>
                </a:solidFill>
              </a:rPr>
              <a:t>Gospels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55650" y="5013325"/>
            <a:ext cx="8086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rgbClr val="FFCC66"/>
                </a:solidFill>
              </a:rPr>
              <a:t>Rejected by the church because</a:t>
            </a:r>
            <a:r>
              <a:rPr lang="en-GB" altLang="en-US" sz="4000">
                <a:solidFill>
                  <a:schemeClr val="bg1"/>
                </a:solidFill>
              </a:rPr>
              <a:t> </a:t>
            </a:r>
            <a:br>
              <a:rPr lang="en-GB" altLang="en-US" sz="4000">
                <a:solidFill>
                  <a:schemeClr val="bg1"/>
                </a:solidFill>
              </a:rPr>
            </a:br>
            <a:r>
              <a:rPr lang="en-GB" altLang="en-US" sz="4000">
                <a:solidFill>
                  <a:srgbClr val="FFCC66"/>
                </a:solidFill>
              </a:rPr>
              <a:t>of their false teachings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8305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sz="3600"/>
              <a:t> </a:t>
            </a:r>
            <a:r>
              <a:rPr lang="en-GB" altLang="en-US" sz="3600">
                <a:solidFill>
                  <a:srgbClr val="990033"/>
                </a:solidFill>
              </a:rPr>
              <a:t>Similar to New Age</a:t>
            </a:r>
          </a:p>
          <a:p>
            <a:pPr lvl="2"/>
            <a:r>
              <a:rPr lang="en-GB" altLang="en-US" sz="3600" i="1"/>
              <a:t>- “Truth” is a mystery.</a:t>
            </a:r>
          </a:p>
          <a:p>
            <a:pPr lvl="2"/>
            <a:r>
              <a:rPr lang="en-GB" altLang="en-US" sz="3600" i="1"/>
              <a:t>   It is based on your thoughts </a:t>
            </a:r>
            <a:br>
              <a:rPr lang="en-GB" altLang="en-US" sz="3600" i="1"/>
            </a:br>
            <a:r>
              <a:rPr lang="en-GB" altLang="en-US" sz="3600" i="1"/>
              <a:t>   and  feelings</a:t>
            </a:r>
          </a:p>
          <a:p>
            <a:pPr lvl="2"/>
            <a:endParaRPr lang="en-GB" altLang="en-US" sz="3600" i="1"/>
          </a:p>
          <a:p>
            <a:pPr>
              <a:buFontTx/>
              <a:buChar char="•"/>
            </a:pPr>
            <a:r>
              <a:rPr lang="en-GB" altLang="en-US" sz="3600"/>
              <a:t> </a:t>
            </a:r>
            <a:r>
              <a:rPr lang="en-GB" altLang="en-US" sz="3600">
                <a:solidFill>
                  <a:srgbClr val="990033"/>
                </a:solidFill>
              </a:rPr>
              <a:t>Becoming more popular</a:t>
            </a:r>
            <a:br>
              <a:rPr lang="en-GB" altLang="en-US" sz="3600">
                <a:solidFill>
                  <a:srgbClr val="990033"/>
                </a:solidFill>
              </a:rPr>
            </a:br>
            <a:endParaRPr lang="en-GB" altLang="en-US" sz="3600">
              <a:solidFill>
                <a:srgbClr val="990033"/>
              </a:solidFill>
            </a:endParaRPr>
          </a:p>
          <a:p>
            <a:endParaRPr lang="en-GB" altLang="en-US" sz="3600"/>
          </a:p>
          <a:p>
            <a:pPr>
              <a:buFontTx/>
              <a:buChar char="•"/>
            </a:pPr>
            <a:endParaRPr lang="en-GB" altLang="en-US" sz="3600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22685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932363" y="2420938"/>
            <a:ext cx="35290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/>
              <a:t>Famous</a:t>
            </a:r>
            <a:br>
              <a:rPr lang="en-GB" altLang="en-US" sz="3600"/>
            </a:br>
            <a:r>
              <a:rPr lang="en-GB" altLang="en-US" sz="3600"/>
              <a:t>“easy-to-read”   supporters</a:t>
            </a:r>
          </a:p>
          <a:p>
            <a:pPr algn="ctr">
              <a:buFontTx/>
              <a:buChar char="•"/>
            </a:pPr>
            <a:endParaRPr lang="en-GB" altLang="en-US" sz="3600"/>
          </a:p>
        </p:txBody>
      </p:sp>
      <p:pic>
        <p:nvPicPr>
          <p:cNvPr id="223237" name="Picture 5" descr="dan_brown_wiki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922713" cy="5489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 descr="pagels_beyondbelief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086100" cy="4762500"/>
          </a:xfrm>
          <a:prstGeom prst="rect">
            <a:avLst/>
          </a:prstGeom>
          <a:noFill/>
          <a:effectLst>
            <a:outerShdw dist="129515" dir="6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71438" y="1844824"/>
            <a:ext cx="9072562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75"/>
              </a:spcBef>
            </a:pPr>
            <a:r>
              <a:rPr lang="en-GB" altLang="en-US" sz="3600" dirty="0">
                <a:solidFill>
                  <a:srgbClr val="FF9933"/>
                </a:solidFill>
                <a:latin typeface="Rockwell" pitchFamily="18" charset="0"/>
              </a:rPr>
              <a:t>“ By making such profession </a:t>
            </a:r>
            <a:br>
              <a:rPr lang="en-GB" altLang="en-US" sz="3600" dirty="0">
                <a:solidFill>
                  <a:srgbClr val="FF9933"/>
                </a:solidFill>
                <a:latin typeface="Rockwell" pitchFamily="18" charset="0"/>
              </a:rPr>
            </a:br>
            <a:r>
              <a:rPr lang="en-GB" altLang="en-US" sz="3600" dirty="0">
                <a:solidFill>
                  <a:srgbClr val="FF9933"/>
                </a:solidFill>
                <a:latin typeface="Rockwell" pitchFamily="18" charset="0"/>
              </a:rPr>
              <a:t>some have erred (missed the mark) </a:t>
            </a:r>
            <a:br>
              <a:rPr lang="en-GB" altLang="en-US" sz="3600" dirty="0">
                <a:solidFill>
                  <a:srgbClr val="FF9933"/>
                </a:solidFill>
                <a:latin typeface="Rockwell" pitchFamily="18" charset="0"/>
              </a:rPr>
            </a:br>
            <a:r>
              <a:rPr lang="en-GB" altLang="en-US" sz="3600" dirty="0">
                <a:solidFill>
                  <a:srgbClr val="FF9933"/>
                </a:solidFill>
                <a:latin typeface="Rockwell" pitchFamily="18" charset="0"/>
              </a:rPr>
              <a:t>as regards the faith.” (1Tim 6:20)</a:t>
            </a:r>
          </a:p>
          <a:p>
            <a:pPr algn="r"/>
            <a:endParaRPr lang="en-GB" altLang="en-US" sz="3600" dirty="0">
              <a:solidFill>
                <a:srgbClr val="FF9933"/>
              </a:solidFill>
            </a:endParaRP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563938" y="260350"/>
            <a:ext cx="5267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build="allAtOnce"/>
      <p:bldP spid="2232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2685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pic>
        <p:nvPicPr>
          <p:cNvPr id="178185" name="Picture 9" descr="Cyanistes_caeruleus_3_Luc_Viatour_c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671888" cy="4752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54013" y="1982788"/>
            <a:ext cx="4857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1. The material world </a:t>
            </a:r>
            <a:br>
              <a:rPr lang="en-GB" altLang="en-US" sz="3600"/>
            </a:br>
            <a:r>
              <a:rPr lang="en-GB" altLang="en-US" sz="3600"/>
              <a:t>is evil and to be </a:t>
            </a:r>
            <a:br>
              <a:rPr lang="en-GB" altLang="en-US" sz="3600"/>
            </a:br>
            <a:r>
              <a:rPr lang="en-GB" altLang="en-US" sz="3600"/>
              <a:t>shunned.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86360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400">
                <a:solidFill>
                  <a:schemeClr val="accent2"/>
                </a:solidFill>
              </a:rPr>
              <a:t>“God saw all that he had made, </a:t>
            </a:r>
            <a:br>
              <a:rPr lang="en-GB" altLang="en-US" sz="4400">
                <a:solidFill>
                  <a:schemeClr val="accent2"/>
                </a:solidFill>
              </a:rPr>
            </a:br>
            <a:r>
              <a:rPr lang="en-GB" altLang="en-US" sz="4400">
                <a:solidFill>
                  <a:schemeClr val="accent2"/>
                </a:solidFill>
              </a:rPr>
              <a:t>	and it was very good.”</a:t>
            </a:r>
          </a:p>
          <a:p>
            <a:pPr algn="ctr"/>
            <a:r>
              <a:rPr lang="en-GB" altLang="en-US"/>
              <a:t>(Gen 1:31)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4679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/>
              <a:t>2. The God of </a:t>
            </a:r>
            <a:br>
              <a:rPr lang="en-GB" altLang="en-US" sz="3600"/>
            </a:br>
            <a:r>
              <a:rPr lang="en-GB" altLang="en-US" sz="3600"/>
              <a:t>the Bible is a </a:t>
            </a:r>
            <a:br>
              <a:rPr lang="en-GB" altLang="en-US" sz="3600"/>
            </a:br>
            <a:r>
              <a:rPr lang="en-GB" altLang="en-US" sz="3600"/>
              <a:t>lower god who </a:t>
            </a:r>
            <a:br>
              <a:rPr lang="en-GB" altLang="en-US" sz="3600"/>
            </a:br>
            <a:r>
              <a:rPr lang="en-GB" altLang="en-US" sz="3600"/>
              <a:t>caused all evil</a:t>
            </a:r>
            <a:br>
              <a:rPr lang="en-GB" altLang="en-US" sz="3600"/>
            </a:br>
            <a:r>
              <a:rPr lang="en-GB" altLang="en-US" sz="3600"/>
              <a:t>in the world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22685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  <p:pic>
        <p:nvPicPr>
          <p:cNvPr id="315402" name="Picture 10" descr="acts17_27_cev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503396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800"/>
              <a:t>What is the Apocrypha?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7003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Apocrypha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539750" y="2708275"/>
            <a:ext cx="82327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400">
                <a:solidFill>
                  <a:schemeClr val="accent2"/>
                </a:solidFill>
              </a:rPr>
              <a:t>Evil and sin came through </a:t>
            </a:r>
            <a:br>
              <a:rPr lang="en-GB" altLang="en-US" sz="4400">
                <a:solidFill>
                  <a:schemeClr val="accent2"/>
                </a:solidFill>
              </a:rPr>
            </a:br>
            <a:r>
              <a:rPr lang="en-GB" altLang="en-US" sz="4400">
                <a:solidFill>
                  <a:schemeClr val="accent2"/>
                </a:solidFill>
              </a:rPr>
              <a:t>the devil and Adam and Eve’s </a:t>
            </a:r>
            <a:br>
              <a:rPr lang="en-GB" altLang="en-US" sz="4400">
                <a:solidFill>
                  <a:schemeClr val="accent2"/>
                </a:solidFill>
              </a:rPr>
            </a:br>
            <a:r>
              <a:rPr lang="en-GB" altLang="en-US" sz="4400">
                <a:solidFill>
                  <a:schemeClr val="accent2"/>
                </a:solidFill>
              </a:rPr>
              <a:t>rebellion against God</a:t>
            </a:r>
          </a:p>
          <a:p>
            <a:pPr algn="ctr"/>
            <a:r>
              <a:rPr lang="en-GB" altLang="en-US"/>
              <a:t>(Gen. 3)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468313" y="2060575"/>
            <a:ext cx="6591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/>
              <a:t>3. The Absolute </a:t>
            </a:r>
            <a:br>
              <a:rPr lang="en-GB" altLang="en-US" sz="3600"/>
            </a:br>
            <a:r>
              <a:rPr lang="en-GB" altLang="en-US" sz="3600"/>
              <a:t>Supreme Being is unknowable</a:t>
            </a:r>
          </a:p>
        </p:txBody>
      </p:sp>
      <p:pic>
        <p:nvPicPr>
          <p:cNvPr id="317445" name="Picture 5" descr="iStock_000001837316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412875"/>
            <a:ext cx="3349625" cy="4803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22685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116013" y="1557338"/>
            <a:ext cx="7127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chemeClr val="accent2"/>
                </a:solidFill>
              </a:rPr>
              <a:t>Jesus replied, “Have I been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chemeClr val="accent2"/>
                </a:solidFill>
              </a:rPr>
              <a:t>with you all this time, Philip,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chemeClr val="accent2"/>
                </a:solidFill>
              </a:rPr>
              <a:t>and yet you still don’t know</a:t>
            </a:r>
          </a:p>
          <a:p>
            <a:r>
              <a:rPr lang="en-GB" altLang="en-US" sz="4000">
                <a:solidFill>
                  <a:schemeClr val="accent2"/>
                </a:solidFill>
              </a:rPr>
              <a:t>who I am?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chemeClr val="accent2"/>
                </a:solidFill>
              </a:rPr>
              <a:t>Anyone who has seen me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chemeClr val="accent2"/>
                </a:solidFill>
              </a:rPr>
              <a:t>has seen the Father!”</a:t>
            </a:r>
          </a:p>
          <a:p>
            <a:r>
              <a:rPr lang="en-GB" altLang="en-US" sz="2400">
                <a:solidFill>
                  <a:schemeClr val="accent2"/>
                </a:solidFill>
              </a:rPr>
              <a:t>(John 14:9)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28613" y="2133600"/>
            <a:ext cx="881538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chemeClr val="accent2"/>
                </a:solidFill>
              </a:rPr>
              <a:t>“For the Lord sees every heart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chemeClr val="accent2"/>
                </a:solidFill>
              </a:rPr>
              <a:t>and knows every plan and thought. </a:t>
            </a:r>
            <a:br>
              <a:rPr lang="en-GB" altLang="en-US" sz="4000">
                <a:solidFill>
                  <a:schemeClr val="accent2"/>
                </a:solidFill>
              </a:rPr>
            </a:br>
            <a:r>
              <a:rPr lang="en-GB" altLang="en-US" sz="4000">
                <a:solidFill>
                  <a:srgbClr val="990033"/>
                </a:solidFill>
              </a:rPr>
              <a:t>If you seek him, you will find him.</a:t>
            </a:r>
            <a:r>
              <a:rPr lang="en-GB" altLang="en-US" sz="4000">
                <a:solidFill>
                  <a:schemeClr val="accent2"/>
                </a:solidFill>
              </a:rPr>
              <a:t>”</a:t>
            </a:r>
          </a:p>
          <a:p>
            <a:endParaRPr lang="en-GB" altLang="en-US"/>
          </a:p>
          <a:p>
            <a:r>
              <a:rPr lang="en-GB" altLang="en-US"/>
              <a:t>(1 Chronicles 28:9)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2685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Apocrypha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95288" y="2133600"/>
            <a:ext cx="57721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/>
              <a:t>4. Jesus could </a:t>
            </a:r>
            <a:br>
              <a:rPr lang="en-GB" altLang="en-US" sz="3600"/>
            </a:br>
            <a:r>
              <a:rPr lang="en-GB" altLang="en-US" sz="3600"/>
              <a:t>not be </a:t>
            </a:r>
            <a:br>
              <a:rPr lang="en-GB" altLang="en-US" sz="3600"/>
            </a:br>
            <a:r>
              <a:rPr lang="en-GB" altLang="en-US" sz="3600"/>
              <a:t>God in flesh, </a:t>
            </a:r>
            <a:br>
              <a:rPr lang="en-GB" altLang="en-US" sz="3600"/>
            </a:br>
            <a:r>
              <a:rPr lang="en-GB" altLang="en-US" sz="3600"/>
              <a:t>because flesh </a:t>
            </a:r>
            <a:br>
              <a:rPr lang="en-GB" altLang="en-US" sz="3600"/>
            </a:br>
            <a:r>
              <a:rPr lang="en-GB" altLang="en-US" sz="3600"/>
              <a:t>is matter and </a:t>
            </a:r>
            <a:br>
              <a:rPr lang="en-GB" altLang="en-US" sz="3600"/>
            </a:br>
            <a:r>
              <a:rPr lang="en-GB" altLang="en-US" sz="3600"/>
              <a:t>matter is evil. </a:t>
            </a:r>
          </a:p>
        </p:txBody>
      </p:sp>
      <p:pic>
        <p:nvPicPr>
          <p:cNvPr id="179210" name="Picture 10" descr="jesus_disciples_eat_unwashed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1995488" y="2276475"/>
            <a:ext cx="53403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2"/>
                </a:solidFill>
              </a:rPr>
              <a:t>"Christ was revealed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in a human body</a:t>
            </a:r>
            <a:r>
              <a:rPr lang="en-GB" altLang="en-US" sz="4000" dirty="0" smtClean="0">
                <a:solidFill>
                  <a:schemeClr val="accent2"/>
                </a:solidFill>
              </a:rPr>
              <a:t>.”</a:t>
            </a:r>
            <a:endParaRPr lang="en-GB" altLang="en-US" sz="4000" dirty="0">
              <a:solidFill>
                <a:schemeClr val="accent2"/>
              </a:solidFill>
            </a:endParaRPr>
          </a:p>
          <a:p>
            <a:pPr algn="ctr"/>
            <a:r>
              <a:rPr lang="en-GB" altLang="en-US" sz="3200" dirty="0"/>
              <a:t>   </a:t>
            </a:r>
            <a:r>
              <a:rPr lang="en-GB" altLang="en-US" dirty="0"/>
              <a:t>(1 Tim. 3:16)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handle_door_dreamstimefree_3512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648075" cy="5472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4140200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3924300" y="1989138"/>
            <a:ext cx="5213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5. Salvation is through </a:t>
            </a:r>
            <a:br>
              <a:rPr lang="en-GB" altLang="en-US" sz="3600"/>
            </a:br>
            <a:r>
              <a:rPr lang="en-GB" altLang="en-US" sz="3600"/>
              <a:t>mystical knowledge</a:t>
            </a:r>
            <a:br>
              <a:rPr lang="en-GB" altLang="en-US" sz="3600"/>
            </a:br>
            <a:r>
              <a:rPr lang="en-GB" altLang="en-US" sz="3600"/>
              <a:t> (“</a:t>
            </a:r>
            <a:r>
              <a:rPr lang="en-GB" altLang="en-US" sz="3600" i="1"/>
              <a:t>gnosis</a:t>
            </a:r>
            <a:r>
              <a:rPr lang="en-GB" altLang="en-US" sz="3600"/>
              <a:t>”)</a:t>
            </a:r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323850" y="188913"/>
            <a:ext cx="61674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533400" y="2492375"/>
            <a:ext cx="861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 altLang="en-US" dirty="0"/>
          </a:p>
          <a:p>
            <a:pPr algn="ctr"/>
            <a:r>
              <a:rPr lang="en-GB" altLang="en-US" sz="4000" dirty="0">
                <a:solidFill>
                  <a:schemeClr val="accent2"/>
                </a:solidFill>
              </a:rPr>
              <a:t>"Believe on the </a:t>
            </a:r>
            <a:r>
              <a:rPr lang="en-GB" altLang="en-US" sz="4000" u="sng" dirty="0">
                <a:solidFill>
                  <a:schemeClr val="accent2"/>
                </a:solidFill>
              </a:rPr>
              <a:t>Lord Jesus Christ</a:t>
            </a:r>
            <a:r>
              <a:rPr lang="en-GB" altLang="en-US" sz="4000" dirty="0">
                <a:solidFill>
                  <a:schemeClr val="accent2"/>
                </a:solidFill>
              </a:rPr>
              <a:t>,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and thou shalt be saved."</a:t>
            </a:r>
          </a:p>
          <a:p>
            <a:pPr algn="ctr"/>
            <a:r>
              <a:rPr lang="en-GB" altLang="en-US" dirty="0"/>
              <a:t>(Acts 16:31)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388938" y="1916113"/>
            <a:ext cx="8566150" cy="33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 altLang="en-US" dirty="0"/>
          </a:p>
          <a:p>
            <a:pPr algn="ctr"/>
            <a:r>
              <a:rPr lang="en-GB" altLang="en-US" sz="4000" dirty="0">
                <a:solidFill>
                  <a:schemeClr val="accent2"/>
                </a:solidFill>
              </a:rPr>
              <a:t>“There is salvation in </a:t>
            </a:r>
            <a:r>
              <a:rPr lang="en-GB" altLang="en-US" sz="4000" u="sng" dirty="0">
                <a:solidFill>
                  <a:schemeClr val="accent2"/>
                </a:solidFill>
              </a:rPr>
              <a:t>no one else</a:t>
            </a:r>
            <a:r>
              <a:rPr lang="en-GB" altLang="en-US" sz="4000" dirty="0">
                <a:solidFill>
                  <a:schemeClr val="accent2"/>
                </a:solidFill>
              </a:rPr>
              <a:t>!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God has given </a:t>
            </a:r>
            <a:r>
              <a:rPr lang="en-GB" altLang="en-US" sz="4000" u="sng" dirty="0">
                <a:solidFill>
                  <a:schemeClr val="accent2"/>
                </a:solidFill>
              </a:rPr>
              <a:t>no other name </a:t>
            </a:r>
            <a:r>
              <a:rPr lang="en-GB" altLang="en-US" sz="4000" dirty="0">
                <a:solidFill>
                  <a:schemeClr val="accent2"/>
                </a:solidFill>
              </a:rPr>
              <a:t/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under heaven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by which we must be saved.”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/>
              <a:t>(Acts 4:12)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Picture 3" descr="handle_door_dreamstimefree_3512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648075" cy="5472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4140200" y="1196975"/>
            <a:ext cx="47053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bg1"/>
                </a:solidFill>
              </a:rPr>
              <a:t>What is Gnosticism?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4006850" y="2420938"/>
            <a:ext cx="4095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6. Jesus revealed </a:t>
            </a:r>
            <a:br>
              <a:rPr lang="en-GB" altLang="en-US" sz="3600"/>
            </a:br>
            <a:r>
              <a:rPr lang="en-GB" altLang="en-US" sz="3600"/>
              <a:t>truth, but only to </a:t>
            </a:r>
            <a:br>
              <a:rPr lang="en-GB" altLang="en-US" sz="3600"/>
            </a:br>
            <a:r>
              <a:rPr lang="en-GB" altLang="en-US" sz="3600"/>
              <a:t>a select few</a:t>
            </a:r>
            <a:endParaRPr lang="en-GB" altLang="en-US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250825" y="188913"/>
            <a:ext cx="61674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Gnosticism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2263" y="1268760"/>
            <a:ext cx="8821737" cy="1800225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4000" b="1" dirty="0"/>
              <a:t>“Hidden writings”</a:t>
            </a:r>
            <a:r>
              <a:rPr lang="en-GB" altLang="en-US" b="1" dirty="0"/>
              <a:t> </a:t>
            </a:r>
            <a:br>
              <a:rPr lang="en-GB" altLang="en-US" b="1" dirty="0"/>
            </a:br>
            <a:r>
              <a:rPr lang="en-GB" altLang="en-US" b="1" dirty="0"/>
              <a:t/>
            </a:r>
            <a:br>
              <a:rPr lang="en-GB" altLang="en-US" b="1" dirty="0"/>
            </a:br>
            <a:endParaRPr lang="en-GB" altLang="en-US" b="1" dirty="0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700338" y="333375"/>
            <a:ext cx="61674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chemeClr val="hlink"/>
                </a:solidFill>
                <a:latin typeface="Constantia" pitchFamily="18" charset="0"/>
              </a:rPr>
              <a:t>The Apocrypha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539750" y="2078038"/>
            <a:ext cx="8086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rgbClr val="FFCC66"/>
                </a:solidFill>
              </a:rPr>
              <a:t>Rejected by the church because</a:t>
            </a:r>
            <a:r>
              <a:rPr lang="en-GB" altLang="en-US" sz="4000">
                <a:solidFill>
                  <a:schemeClr val="bg1"/>
                </a:solidFill>
              </a:rPr>
              <a:t> </a:t>
            </a:r>
            <a:br>
              <a:rPr lang="en-GB" altLang="en-US" sz="4000">
                <a:solidFill>
                  <a:schemeClr val="bg1"/>
                </a:solidFill>
              </a:rPr>
            </a:br>
            <a:r>
              <a:rPr lang="en-GB" altLang="en-US" sz="4000">
                <a:solidFill>
                  <a:srgbClr val="FFCC66"/>
                </a:solidFill>
              </a:rPr>
              <a:t>of their wrong teachings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469900" y="2133600"/>
            <a:ext cx="86741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2"/>
                </a:solidFill>
              </a:rPr>
              <a:t>"For God so loved </a:t>
            </a:r>
            <a:r>
              <a:rPr lang="en-GB" altLang="en-US" sz="4000" dirty="0">
                <a:solidFill>
                  <a:srgbClr val="990033"/>
                </a:solidFill>
              </a:rPr>
              <a:t>the world</a:t>
            </a:r>
            <a:r>
              <a:rPr lang="en-GB" altLang="en-US" sz="4000" dirty="0">
                <a:solidFill>
                  <a:schemeClr val="accent2"/>
                </a:solidFill>
              </a:rPr>
              <a:t>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that he gave his one and only Son,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that </a:t>
            </a:r>
            <a:r>
              <a:rPr lang="en-GB" altLang="en-US" sz="4000" dirty="0">
                <a:solidFill>
                  <a:srgbClr val="990033"/>
                </a:solidFill>
              </a:rPr>
              <a:t>whoever</a:t>
            </a:r>
            <a:r>
              <a:rPr lang="en-GB" altLang="en-US" sz="4000" dirty="0">
                <a:solidFill>
                  <a:schemeClr val="accent2"/>
                </a:solidFill>
              </a:rPr>
              <a:t> </a:t>
            </a:r>
            <a:r>
              <a:rPr lang="en-GB" altLang="en-US" sz="4000" dirty="0">
                <a:solidFill>
                  <a:srgbClr val="990033"/>
                </a:solidFill>
              </a:rPr>
              <a:t>believes in him </a:t>
            </a:r>
            <a:r>
              <a:rPr lang="en-GB" altLang="en-US" sz="4000" dirty="0">
                <a:solidFill>
                  <a:schemeClr val="accent2"/>
                </a:solidFill>
              </a:rPr>
              <a:t/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shall not perish </a:t>
            </a:r>
            <a:br>
              <a:rPr lang="en-GB" altLang="en-US" sz="4000" dirty="0">
                <a:solidFill>
                  <a:schemeClr val="accent2"/>
                </a:solidFill>
              </a:rPr>
            </a:br>
            <a:r>
              <a:rPr lang="en-GB" altLang="en-US" sz="4000" dirty="0">
                <a:solidFill>
                  <a:schemeClr val="accent2"/>
                </a:solidFill>
              </a:rPr>
              <a:t>but have eternal life.” </a:t>
            </a:r>
          </a:p>
          <a:p>
            <a:pPr algn="ctr"/>
            <a:r>
              <a:rPr lang="en-GB" altLang="en-US" sz="3200" dirty="0"/>
              <a:t>   </a:t>
            </a:r>
            <a:r>
              <a:rPr lang="en-GB" altLang="en-US" dirty="0"/>
              <a:t>(John 3:16)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10" y="-26034"/>
            <a:ext cx="10330086" cy="6884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515" y="858778"/>
            <a:ext cx="7108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990033"/>
                </a:solidFill>
              </a:rPr>
              <a:t>Jesus died for all</a:t>
            </a:r>
            <a:endParaRPr lang="en-GB" sz="6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security guard badge516619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932238"/>
            <a:ext cx="5219701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0" y="549275"/>
            <a:ext cx="9756775" cy="3937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600">
                <a:solidFill>
                  <a:srgbClr val="00CC99"/>
                </a:solidFill>
              </a:rPr>
              <a:t>“O Timothy, guard and keep </a:t>
            </a:r>
            <a:br>
              <a:rPr lang="en-GB" altLang="en-US" sz="3600">
                <a:solidFill>
                  <a:srgbClr val="00CC99"/>
                </a:solidFill>
              </a:rPr>
            </a:br>
            <a:r>
              <a:rPr lang="en-GB" altLang="en-US" sz="3600">
                <a:solidFill>
                  <a:srgbClr val="00CC99"/>
                </a:solidFill>
              </a:rPr>
              <a:t>the deposit entrusted </a:t>
            </a:r>
            <a:r>
              <a:rPr lang="en-GB" altLang="en-US" sz="3600" b="0">
                <a:solidFill>
                  <a:srgbClr val="00CC99"/>
                </a:solidFill>
              </a:rPr>
              <a:t>[</a:t>
            </a:r>
            <a:r>
              <a:rPr lang="en-GB" altLang="en-US" sz="3600">
                <a:solidFill>
                  <a:srgbClr val="00CC99"/>
                </a:solidFill>
              </a:rPr>
              <a:t>to you</a:t>
            </a:r>
            <a:r>
              <a:rPr lang="en-GB" altLang="en-US" sz="3600" b="0">
                <a:solidFill>
                  <a:srgbClr val="00CC99"/>
                </a:solidFill>
              </a:rPr>
              <a:t>]</a:t>
            </a:r>
            <a:r>
              <a:rPr lang="en-GB" altLang="en-US" sz="3600">
                <a:solidFill>
                  <a:srgbClr val="00CC99"/>
                </a:solidFill>
              </a:rPr>
              <a:t>! </a:t>
            </a:r>
            <a:br>
              <a:rPr lang="en-GB" altLang="en-US" sz="3600">
                <a:solidFill>
                  <a:srgbClr val="00CC99"/>
                </a:solidFill>
              </a:rPr>
            </a:br>
            <a:r>
              <a:rPr lang="en-GB" altLang="en-US" sz="3600">
                <a:solidFill>
                  <a:srgbClr val="00CC99"/>
                </a:solidFill>
              </a:rPr>
              <a:t>Turn away from...</a:t>
            </a:r>
            <a:br>
              <a:rPr lang="en-GB" altLang="en-US" sz="3600">
                <a:solidFill>
                  <a:srgbClr val="00CC99"/>
                </a:solidFill>
              </a:rPr>
            </a:br>
            <a:r>
              <a:rPr lang="en-GB" altLang="en-US" sz="3600">
                <a:solidFill>
                  <a:srgbClr val="00CC99"/>
                </a:solidFill>
              </a:rPr>
              <a:t>the subtleties and the contradictions </a:t>
            </a:r>
            <a:br>
              <a:rPr lang="en-GB" altLang="en-US" sz="3600">
                <a:solidFill>
                  <a:srgbClr val="00CC99"/>
                </a:solidFill>
              </a:rPr>
            </a:br>
            <a:r>
              <a:rPr lang="en-GB" altLang="en-US" sz="3600">
                <a:solidFill>
                  <a:srgbClr val="00CC99"/>
                </a:solidFill>
              </a:rPr>
              <a:t>in what is falsely called </a:t>
            </a:r>
            <a:br>
              <a:rPr lang="en-GB" altLang="en-US" sz="3600">
                <a:solidFill>
                  <a:srgbClr val="00CC99"/>
                </a:solidFill>
              </a:rPr>
            </a:br>
            <a:r>
              <a:rPr lang="en-GB" altLang="en-US" sz="3600">
                <a:solidFill>
                  <a:srgbClr val="990033"/>
                </a:solidFill>
              </a:rPr>
              <a:t>knowledge</a:t>
            </a:r>
            <a:r>
              <a:rPr lang="en-GB" altLang="en-US" sz="3600">
                <a:solidFill>
                  <a:srgbClr val="00CC99"/>
                </a:solidFill>
              </a:rPr>
              <a:t> and spiritual </a:t>
            </a:r>
            <a:r>
              <a:rPr lang="en-GB" altLang="en-US" sz="3600">
                <a:solidFill>
                  <a:srgbClr val="990033"/>
                </a:solidFill>
              </a:rPr>
              <a:t>illumination</a:t>
            </a:r>
            <a:r>
              <a:rPr lang="en-GB" altLang="en-US" sz="3600">
                <a:solidFill>
                  <a:srgbClr val="00CC99"/>
                </a:solidFill>
              </a:rPr>
              <a:t>.”</a:t>
            </a:r>
          </a:p>
          <a:p>
            <a:pPr algn="r"/>
            <a:endParaRPr lang="en-GB" altLang="en-US" sz="3600">
              <a:solidFill>
                <a:srgbClr val="00CC99"/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804025" y="443706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 Timothy 6:20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4211638" y="685800"/>
            <a:ext cx="4654550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rgbClr val="FFFFCC"/>
                </a:solidFill>
              </a:rPr>
              <a:t>“Thy word is a lamp </a:t>
            </a:r>
            <a:br>
              <a:rPr lang="en-GB" altLang="en-US" sz="3600">
                <a:solidFill>
                  <a:srgbClr val="FFFFCC"/>
                </a:solidFill>
              </a:rPr>
            </a:br>
            <a:r>
              <a:rPr lang="en-GB" altLang="en-US" sz="3600">
                <a:solidFill>
                  <a:srgbClr val="FFFFCC"/>
                </a:solidFill>
              </a:rPr>
              <a:t>unto my feet</a:t>
            </a:r>
            <a:br>
              <a:rPr lang="en-GB" altLang="en-US" sz="3600">
                <a:solidFill>
                  <a:srgbClr val="FFFFCC"/>
                </a:solidFill>
              </a:rPr>
            </a:br>
            <a:r>
              <a:rPr lang="en-GB" altLang="en-US" sz="3600">
                <a:solidFill>
                  <a:srgbClr val="FFFFCC"/>
                </a:solidFill>
              </a:rPr>
              <a:t>And a light </a:t>
            </a:r>
            <a:br>
              <a:rPr lang="en-GB" altLang="en-US" sz="3600">
                <a:solidFill>
                  <a:srgbClr val="FFFFCC"/>
                </a:solidFill>
              </a:rPr>
            </a:br>
            <a:r>
              <a:rPr lang="en-GB" altLang="en-US" sz="3600">
                <a:solidFill>
                  <a:srgbClr val="FFFFCC"/>
                </a:solidFill>
              </a:rPr>
              <a:t>unto my path.”</a:t>
            </a:r>
            <a:br>
              <a:rPr lang="en-GB" altLang="en-US" sz="3600">
                <a:solidFill>
                  <a:srgbClr val="FFFFCC"/>
                </a:solidFill>
              </a:rPr>
            </a:br>
            <a:endParaRPr lang="en-GB" altLang="en-US" sz="360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4211638" y="3789363"/>
            <a:ext cx="4491037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 dirty="0">
                <a:solidFill>
                  <a:srgbClr val="FFFFCC"/>
                </a:solidFill>
              </a:rPr>
              <a:t>"...the Spirit of truth</a:t>
            </a:r>
            <a:br>
              <a:rPr lang="en-GB" altLang="en-US" sz="3600" dirty="0">
                <a:solidFill>
                  <a:srgbClr val="FFFFCC"/>
                </a:solidFill>
              </a:rPr>
            </a:br>
            <a:r>
              <a:rPr lang="en-GB" altLang="en-US" sz="3600" dirty="0">
                <a:solidFill>
                  <a:srgbClr val="FFFFCC"/>
                </a:solidFill>
              </a:rPr>
              <a:t>...he will guide you </a:t>
            </a:r>
            <a:br>
              <a:rPr lang="en-GB" altLang="en-US" sz="3600" dirty="0">
                <a:solidFill>
                  <a:srgbClr val="FFFFCC"/>
                </a:solidFill>
              </a:rPr>
            </a:br>
            <a:r>
              <a:rPr lang="en-GB" altLang="en-US" sz="3600" dirty="0">
                <a:solidFill>
                  <a:srgbClr val="FFFFCC"/>
                </a:solidFill>
              </a:rPr>
              <a:t>into all truth"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580063" y="55895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FFCC"/>
                </a:solidFill>
              </a:rPr>
              <a:t>(John 16:13)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5435600" y="3141663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FFCC"/>
                </a:solidFill>
              </a:rPr>
              <a:t>(Psalm 119:105)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041230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altLang="en-US" sz="2400" b="1" dirty="0" smtClean="0"/>
              <a:t>	TERMS of USE</a:t>
            </a:r>
            <a:endParaRPr lang="en-GB" altLang="en-US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 smtClean="0"/>
              <a:t>This </a:t>
            </a:r>
            <a:r>
              <a:rPr lang="en-GB" altLang="en-US" sz="1800" dirty="0"/>
              <a:t>presentation is the work of Catherine Slight and Lin Pearson, and is copyrighted*, and may be used under the following  terms.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Any image which has a copyright line must not have that copyright line removed. Where images have no copyright line, this in no way implies that the images are copyright free.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You may use our resources unaltered for the purpose of study and teaching. We will be delighted if you find them of use.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b="1" dirty="0" smtClean="0"/>
              <a:t>Copying</a:t>
            </a:r>
            <a:endParaRPr lang="en-GB" altLang="en-US" sz="1800" b="1" dirty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If you produce extra copies of </a:t>
            </a:r>
            <a:r>
              <a:rPr lang="en-GB" altLang="en-US" sz="1800" dirty="0" err="1"/>
              <a:t>printables</a:t>
            </a:r>
            <a:r>
              <a:rPr lang="en-GB" altLang="en-US" sz="1800" dirty="0"/>
              <a:t> or PowerPoints for other members of your team, please ensure that the copyright line or copyright slide is always included, together with the web address of this site.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 smtClean="0"/>
              <a:t>But </a:t>
            </a:r>
            <a:r>
              <a:rPr lang="en-GB" altLang="en-US" sz="1800" dirty="0"/>
              <a:t>please do not pass on extra copies or files for anyone other than your team. Instead, </a:t>
            </a:r>
            <a:r>
              <a:rPr lang="en-GB" altLang="en-US" sz="1800" b="1" dirty="0"/>
              <a:t>we would be very grateful, and it would benefit our site greatly, if you would direct people to FreeMinistryResources.org</a:t>
            </a:r>
            <a:r>
              <a:rPr lang="en-GB" altLang="en-US" sz="1400" b="1" dirty="0"/>
              <a:t>, </a:t>
            </a:r>
            <a:r>
              <a:rPr lang="en-GB" altLang="en-US" sz="1800" b="1" dirty="0"/>
              <a:t>where they can download  the materials for themselves</a:t>
            </a:r>
            <a:r>
              <a:rPr lang="en-GB" altLang="en-US" sz="1800" b="1" dirty="0" smtClean="0"/>
              <a:t>.</a:t>
            </a:r>
            <a:endParaRPr lang="en-GB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94094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257254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1400" b="1" dirty="0" smtClean="0"/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000" b="1" dirty="0" smtClean="0"/>
              <a:t>Reuse </a:t>
            </a:r>
            <a:r>
              <a:rPr lang="en-GB" altLang="en-US" sz="2000" b="1" dirty="0"/>
              <a:t>of images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Please do not extract slides or images from any of our items to use in another presentation you wish to make.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/>
              <a:t>Many images are licensed to us on the understanding that they are used only in our resources, and are not to be distributed for the use of others</a:t>
            </a:r>
            <a:r>
              <a:rPr lang="en-GB" altLang="en-US" sz="1800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/>
          </a:p>
          <a:p>
            <a:pPr marL="0" indent="0" eaLnBrk="1" hangingPunct="1">
              <a:buNone/>
            </a:pPr>
            <a:r>
              <a:rPr lang="en-GB" altLang="en-US" sz="2000" b="1" dirty="0"/>
              <a:t>Script</a:t>
            </a:r>
          </a:p>
          <a:p>
            <a:pPr marL="0" indent="0" eaLnBrk="1" hangingPunct="1">
              <a:buNone/>
            </a:pPr>
            <a:r>
              <a:rPr lang="en-GB" altLang="en-US" sz="1800" dirty="0"/>
              <a:t>The script for this presentation may be downloaded from</a:t>
            </a:r>
          </a:p>
          <a:p>
            <a:pPr marL="0" indent="0" eaLnBrk="1" hangingPunct="1">
              <a:buNone/>
            </a:pPr>
            <a:r>
              <a:rPr lang="en-GB" altLang="en-US" sz="1800" dirty="0"/>
              <a:t>https://freeministryresources.org/the-apocrypha-and-the-gnostic-writings/</a:t>
            </a:r>
          </a:p>
          <a:p>
            <a:pPr eaLnBrk="1" hangingPunct="1">
              <a:defRPr/>
            </a:pPr>
            <a:endParaRPr lang="en-GB" alt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dirty="0" smtClean="0"/>
              <a:t>*</a:t>
            </a:r>
            <a:r>
              <a:rPr lang="en-GB" altLang="en-US" sz="1800" dirty="0"/>
              <a:t>FreeMinistryResources.org, including all its resources by Catherine Slight and Lin Pearson, </a:t>
            </a:r>
            <a:r>
              <a:rPr lang="en-GB" altLang="en-US" sz="1800" dirty="0" smtClean="0"/>
              <a:t>may be used </a:t>
            </a:r>
            <a:r>
              <a:rPr lang="en-GB" altLang="en-US" sz="1800" dirty="0"/>
              <a:t>under the following license: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1800" i="1" dirty="0" smtClean="0"/>
              <a:t>Creative </a:t>
            </a:r>
            <a:r>
              <a:rPr lang="en-GB" altLang="en-US" sz="1800" i="1" dirty="0"/>
              <a:t>Commons Attribution-Non-Commercial-No Derivative Works 4.0</a:t>
            </a:r>
          </a:p>
        </p:txBody>
      </p:sp>
    </p:spTree>
    <p:extLst>
      <p:ext uri="{BB962C8B-B14F-4D97-AF65-F5344CB8AC3E}">
        <p14:creationId xmlns:p14="http://schemas.microsoft.com/office/powerpoint/2010/main" val="89035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bookshelf_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557338"/>
            <a:ext cx="3819525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1" name="Picture 3" descr="bookshelf_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8763"/>
            <a:ext cx="3744913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2" name="Picture 4" descr="bookshelf_apocrypha_narrow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18129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750888" y="658813"/>
            <a:ext cx="2225675" cy="4667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>
                <a:solidFill>
                  <a:schemeClr val="folHlink"/>
                </a:solidFill>
              </a:rPr>
              <a:t>Old testament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6080125" y="658813"/>
            <a:ext cx="2346325" cy="4667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>
                <a:solidFill>
                  <a:schemeClr val="folHlink"/>
                </a:solidFill>
              </a:rPr>
              <a:t>New testament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648075" y="658813"/>
            <a:ext cx="1785938" cy="4667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>
                <a:solidFill>
                  <a:srgbClr val="FF0066"/>
                </a:solidFill>
              </a:rPr>
              <a:t>Apocrypha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492500" y="4581525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accent2"/>
                </a:solidFill>
              </a:rPr>
              <a:t>About 400 years</a:t>
            </a: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908050" y="45815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accent2"/>
                </a:solidFill>
              </a:rPr>
              <a:t>About 1100 years</a:t>
            </a: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6300788" y="45751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accent2"/>
                </a:solidFill>
              </a:rPr>
              <a:t>About 60 years</a:t>
            </a:r>
          </a:p>
        </p:txBody>
      </p:sp>
      <p:sp>
        <p:nvSpPr>
          <p:cNvPr id="304139" name="AutoShape 11"/>
          <p:cNvSpPr>
            <a:spLocks noChangeArrowheads="1"/>
          </p:cNvSpPr>
          <p:nvPr/>
        </p:nvSpPr>
        <p:spPr bwMode="auto">
          <a:xfrm>
            <a:off x="539750" y="5011738"/>
            <a:ext cx="2879725" cy="217487"/>
          </a:xfrm>
          <a:prstGeom prst="leftRightArrow">
            <a:avLst>
              <a:gd name="adj1" fmla="val 50000"/>
              <a:gd name="adj2" fmla="val 264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4140" name="AutoShape 12"/>
          <p:cNvSpPr>
            <a:spLocks noChangeArrowheads="1"/>
          </p:cNvSpPr>
          <p:nvPr/>
        </p:nvSpPr>
        <p:spPr bwMode="auto">
          <a:xfrm>
            <a:off x="3492500" y="5013325"/>
            <a:ext cx="1871663" cy="215900"/>
          </a:xfrm>
          <a:prstGeom prst="leftRightArrow">
            <a:avLst>
              <a:gd name="adj1" fmla="val 50000"/>
              <a:gd name="adj2" fmla="val 17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4141" name="AutoShape 13"/>
          <p:cNvSpPr>
            <a:spLocks noChangeArrowheads="1"/>
          </p:cNvSpPr>
          <p:nvPr/>
        </p:nvSpPr>
        <p:spPr bwMode="auto">
          <a:xfrm>
            <a:off x="5651500" y="5013325"/>
            <a:ext cx="3168650" cy="215900"/>
          </a:xfrm>
          <a:prstGeom prst="leftRightArrow">
            <a:avLst>
              <a:gd name="adj1" fmla="val 50000"/>
              <a:gd name="adj2" fmla="val 293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7" grpId="0"/>
      <p:bldP spid="304138" grpId="0"/>
      <p:bldP spid="304139" grpId="0" animBg="1"/>
      <p:bldP spid="304140" grpId="0" animBg="1"/>
      <p:bldP spid="304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800"/>
              <a:t>Why are the books of the Apocrypha not in our Bibles?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GB" altLang="en-US">
                <a:solidFill>
                  <a:schemeClr val="hlink"/>
                </a:solidFill>
                <a:latin typeface="Constantia" pitchFamily="18" charset="0"/>
              </a:rPr>
              <a:t>Apocrypha not Accepted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28775"/>
            <a:ext cx="8229600" cy="4525963"/>
          </a:xfrm>
        </p:spPr>
        <p:txBody>
          <a:bodyPr/>
          <a:lstStyle/>
          <a:p>
            <a:r>
              <a:rPr lang="en-GB" altLang="en-US" b="1">
                <a:solidFill>
                  <a:srgbClr val="FF0066"/>
                </a:solidFill>
              </a:rPr>
              <a:t>Do not claim divine inspiration</a:t>
            </a:r>
          </a:p>
          <a:p>
            <a:r>
              <a:rPr lang="en-GB" altLang="en-US" b="1">
                <a:solidFill>
                  <a:srgbClr val="FF0066"/>
                </a:solidFill>
              </a:rPr>
              <a:t>Rejected by the Jews</a:t>
            </a:r>
          </a:p>
          <a:p>
            <a:r>
              <a:rPr lang="en-GB" altLang="en-US" b="1">
                <a:solidFill>
                  <a:srgbClr val="FF0066"/>
                </a:solidFill>
              </a:rPr>
              <a:t>Poor literary style</a:t>
            </a:r>
          </a:p>
          <a:p>
            <a:r>
              <a:rPr lang="en-GB" altLang="en-US" b="1">
                <a:solidFill>
                  <a:srgbClr val="FF0066"/>
                </a:solidFill>
              </a:rPr>
              <a:t>Never validated by Christ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GB" altLang="en-US">
                <a:solidFill>
                  <a:schemeClr val="hlink"/>
                </a:solidFill>
                <a:latin typeface="Constantia" pitchFamily="18" charset="0"/>
              </a:rPr>
              <a:t>Apocrypha not Accepted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28775"/>
            <a:ext cx="8229600" cy="4525963"/>
          </a:xfrm>
        </p:spPr>
        <p:txBody>
          <a:bodyPr/>
          <a:lstStyle/>
          <a:p>
            <a:r>
              <a:rPr lang="en-GB" altLang="en-US" b="1">
                <a:solidFill>
                  <a:srgbClr val="FF0066"/>
                </a:solidFill>
              </a:rPr>
              <a:t>Filled with mistakes. They say: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Jeremiah in Babylon not Egypt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Tobit died aged 158, but was placed </a:t>
            </a:r>
            <a:br>
              <a:rPr lang="en-GB" altLang="en-US" b="1">
                <a:solidFill>
                  <a:schemeClr val="accent2"/>
                </a:solidFill>
              </a:rPr>
            </a:br>
            <a:r>
              <a:rPr lang="en-GB" altLang="en-US" b="1">
                <a:solidFill>
                  <a:schemeClr val="accent2"/>
                </a:solidFill>
              </a:rPr>
              <a:t>at events 210 years apart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Suicide a good thing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Magic drives away demons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GB" altLang="en-US">
                <a:solidFill>
                  <a:schemeClr val="hlink"/>
                </a:solidFill>
                <a:latin typeface="Constantia" pitchFamily="18" charset="0"/>
              </a:rPr>
              <a:t>Apocrypha not Accepted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r>
              <a:rPr lang="en-GB" altLang="en-US" b="1">
                <a:solidFill>
                  <a:srgbClr val="FF0066"/>
                </a:solidFill>
              </a:rPr>
              <a:t>Unbiblical teaching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Prayers can save the dead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Doing good can take away our sin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We can be sinless and perfect now</a:t>
            </a:r>
          </a:p>
          <a:p>
            <a:pPr lvl="1"/>
            <a:r>
              <a:rPr lang="en-GB" altLang="en-US" b="1">
                <a:solidFill>
                  <a:schemeClr val="accent2"/>
                </a:solidFill>
              </a:rPr>
              <a:t>Women are second class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hold tight 5161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727450" cy="55435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hold5342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3733800" cy="5545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106613" y="206375"/>
            <a:ext cx="501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000">
                <a:solidFill>
                  <a:srgbClr val="FFFF00"/>
                </a:solidFill>
                <a:latin typeface="Constantia" pitchFamily="18" charset="0"/>
              </a:rPr>
              <a:t>Hold on to the good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9C661F"/>
      </a:dk2>
      <a:lt2>
        <a:srgbClr val="FFFFFF"/>
      </a:lt2>
      <a:accent1>
        <a:srgbClr val="FFD64D"/>
      </a:accent1>
      <a:accent2>
        <a:srgbClr val="FF8A4D"/>
      </a:accent2>
      <a:accent3>
        <a:srgbClr val="CBB8AB"/>
      </a:accent3>
      <a:accent4>
        <a:srgbClr val="DADADA"/>
      </a:accent4>
      <a:accent5>
        <a:srgbClr val="FFE8B2"/>
      </a:accent5>
      <a:accent6>
        <a:srgbClr val="E77D45"/>
      </a:accent6>
      <a:hlink>
        <a:srgbClr val="FFECC2"/>
      </a:hlink>
      <a:folHlink>
        <a:srgbClr val="FFD6C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9C661F"/>
        </a:dk2>
        <a:lt2>
          <a:srgbClr val="FFFFFF"/>
        </a:lt2>
        <a:accent1>
          <a:srgbClr val="E2B271"/>
        </a:accent1>
        <a:accent2>
          <a:srgbClr val="F1C79A"/>
        </a:accent2>
        <a:accent3>
          <a:srgbClr val="CBB8AB"/>
        </a:accent3>
        <a:accent4>
          <a:srgbClr val="DADADA"/>
        </a:accent4>
        <a:accent5>
          <a:srgbClr val="EED5BB"/>
        </a:accent5>
        <a:accent6>
          <a:srgbClr val="DAB48B"/>
        </a:accent6>
        <a:hlink>
          <a:srgbClr val="E7CFB5"/>
        </a:hlink>
        <a:folHlink>
          <a:srgbClr val="F7EA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9C661F"/>
        </a:dk2>
        <a:lt2>
          <a:srgbClr val="FFFFFF"/>
        </a:lt2>
        <a:accent1>
          <a:srgbClr val="FFD64D"/>
        </a:accent1>
        <a:accent2>
          <a:srgbClr val="FF8A4D"/>
        </a:accent2>
        <a:accent3>
          <a:srgbClr val="CBB8AB"/>
        </a:accent3>
        <a:accent4>
          <a:srgbClr val="DADADA"/>
        </a:accent4>
        <a:accent5>
          <a:srgbClr val="FFE8B2"/>
        </a:accent5>
        <a:accent6>
          <a:srgbClr val="E77D45"/>
        </a:accent6>
        <a:hlink>
          <a:srgbClr val="FFECC2"/>
        </a:hlink>
        <a:folHlink>
          <a:srgbClr val="FFD6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9C661F"/>
        </a:dk2>
        <a:lt2>
          <a:srgbClr val="FFFFFF"/>
        </a:lt2>
        <a:accent1>
          <a:srgbClr val="FFA933"/>
        </a:accent1>
        <a:accent2>
          <a:srgbClr val="33D2FF"/>
        </a:accent2>
        <a:accent3>
          <a:srgbClr val="CBB8AB"/>
        </a:accent3>
        <a:accent4>
          <a:srgbClr val="DADADA"/>
        </a:accent4>
        <a:accent5>
          <a:srgbClr val="FFD1AD"/>
        </a:accent5>
        <a:accent6>
          <a:srgbClr val="2DBEE7"/>
        </a:accent6>
        <a:hlink>
          <a:srgbClr val="FFE8CC"/>
        </a:hlink>
        <a:folHlink>
          <a:srgbClr val="CCC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9C661F"/>
        </a:dk2>
        <a:lt2>
          <a:srgbClr val="FFFFFF"/>
        </a:lt2>
        <a:accent1>
          <a:srgbClr val="FFA433"/>
        </a:accent1>
        <a:accent2>
          <a:srgbClr val="3393FF"/>
        </a:accent2>
        <a:accent3>
          <a:srgbClr val="CBB8AB"/>
        </a:accent3>
        <a:accent4>
          <a:srgbClr val="DADADA"/>
        </a:accent4>
        <a:accent5>
          <a:srgbClr val="FFCFAD"/>
        </a:accent5>
        <a:accent6>
          <a:srgbClr val="2D85E7"/>
        </a:accent6>
        <a:hlink>
          <a:srgbClr val="F4FCCF"/>
        </a:hlink>
        <a:folHlink>
          <a:srgbClr val="FCCF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2B271"/>
        </a:accent1>
        <a:accent2>
          <a:srgbClr val="F1C79A"/>
        </a:accent2>
        <a:accent3>
          <a:srgbClr val="FFFFFF"/>
        </a:accent3>
        <a:accent4>
          <a:srgbClr val="000000"/>
        </a:accent4>
        <a:accent5>
          <a:srgbClr val="EED5BB"/>
        </a:accent5>
        <a:accent6>
          <a:srgbClr val="DAB48B"/>
        </a:accent6>
        <a:hlink>
          <a:srgbClr val="E7CFB5"/>
        </a:hlink>
        <a:folHlink>
          <a:srgbClr val="F7EA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D"/>
        </a:accent1>
        <a:accent2>
          <a:srgbClr val="FF8A4D"/>
        </a:accent2>
        <a:accent3>
          <a:srgbClr val="FFFFFF"/>
        </a:accent3>
        <a:accent4>
          <a:srgbClr val="000000"/>
        </a:accent4>
        <a:accent5>
          <a:srgbClr val="FFE8B2"/>
        </a:accent5>
        <a:accent6>
          <a:srgbClr val="E77D45"/>
        </a:accent6>
        <a:hlink>
          <a:srgbClr val="FFECC2"/>
        </a:hlink>
        <a:folHlink>
          <a:srgbClr val="FFD6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933"/>
        </a:accent1>
        <a:accent2>
          <a:srgbClr val="33D2FF"/>
        </a:accent2>
        <a:accent3>
          <a:srgbClr val="FFFFFF"/>
        </a:accent3>
        <a:accent4>
          <a:srgbClr val="000000"/>
        </a:accent4>
        <a:accent5>
          <a:srgbClr val="FFD1AD"/>
        </a:accent5>
        <a:accent6>
          <a:srgbClr val="2DBEE7"/>
        </a:accent6>
        <a:hlink>
          <a:srgbClr val="FFE8CC"/>
        </a:hlink>
        <a:folHlink>
          <a:srgbClr val="CCC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433"/>
        </a:accent1>
        <a:accent2>
          <a:srgbClr val="3393FF"/>
        </a:accent2>
        <a:accent3>
          <a:srgbClr val="FFFFFF"/>
        </a:accent3>
        <a:accent4>
          <a:srgbClr val="000000"/>
        </a:accent4>
        <a:accent5>
          <a:srgbClr val="FFCFAD"/>
        </a:accent5>
        <a:accent6>
          <a:srgbClr val="2D85E7"/>
        </a:accent6>
        <a:hlink>
          <a:srgbClr val="F4FCCF"/>
        </a:hlink>
        <a:folHlink>
          <a:srgbClr val="FCCF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</TotalTime>
  <Words>397</Words>
  <Application>Microsoft Office PowerPoint</Application>
  <PresentationFormat>On-screen Show (4:3)</PresentationFormat>
  <Paragraphs>132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1_Default Design</vt:lpstr>
      <vt:lpstr>PowerPoint Presentation</vt:lpstr>
      <vt:lpstr>What is the Apocrypha?</vt:lpstr>
      <vt:lpstr>“Hidden writings”   </vt:lpstr>
      <vt:lpstr>PowerPoint Presentation</vt:lpstr>
      <vt:lpstr>Why are the books of the Apocrypha not in our Bibles?</vt:lpstr>
      <vt:lpstr>Apocrypha not Accepted</vt:lpstr>
      <vt:lpstr>Apocrypha not Accepted</vt:lpstr>
      <vt:lpstr>Apocrypha not Accepted</vt:lpstr>
      <vt:lpstr>PowerPoint Presentation</vt:lpstr>
      <vt:lpstr>PowerPoint Presentation</vt:lpstr>
      <vt:lpstr>Gnostic gospels or  New Testament Apocrypha  </vt:lpstr>
      <vt:lpstr>“HIDDEN WRITINGS”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</dc:creator>
  <cp:lastModifiedBy>Lin Pearson</cp:lastModifiedBy>
  <cp:revision>229</cp:revision>
  <dcterms:created xsi:type="dcterms:W3CDTF">2008-05-28T13:20:30Z</dcterms:created>
  <dcterms:modified xsi:type="dcterms:W3CDTF">2018-07-30T22:22:30Z</dcterms:modified>
</cp:coreProperties>
</file>