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357" r:id="rId2"/>
    <p:sldId id="256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38" r:id="rId12"/>
    <p:sldId id="313" r:id="rId13"/>
    <p:sldId id="314" r:id="rId14"/>
    <p:sldId id="341" r:id="rId15"/>
    <p:sldId id="379" r:id="rId16"/>
    <p:sldId id="315" r:id="rId17"/>
    <p:sldId id="388" r:id="rId18"/>
    <p:sldId id="317" r:id="rId19"/>
    <p:sldId id="318" r:id="rId20"/>
    <p:sldId id="319" r:id="rId21"/>
    <p:sldId id="356" r:id="rId22"/>
    <p:sldId id="394" r:id="rId23"/>
    <p:sldId id="390" r:id="rId24"/>
    <p:sldId id="393" r:id="rId25"/>
  </p:sldIdLst>
  <p:sldSz cx="9144000" cy="6858000" type="screen4x3"/>
  <p:notesSz cx="6858000" cy="9144000"/>
  <p:embeddedFontLst>
    <p:embeddedFont>
      <p:font typeface="Candara" panose="020E0502030303020204" pitchFamily="34" charset="0"/>
      <p:regular r:id="rId26"/>
      <p:bold r:id="rId27"/>
      <p:italic r:id="rId28"/>
      <p:boldItalic r:id="rId29"/>
    </p:embeddedFont>
    <p:embeddedFont>
      <p:font typeface="Constantia" panose="02030602050306030303" pitchFamily="18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Monotype Corsiva" panose="03010101010201010101" pitchFamily="66" charset="0"/>
      <p:italic r:id="rId38"/>
    </p:embeddedFont>
    <p:embeddedFont>
      <p:font typeface="Papyrus" panose="03070502060502030205" pitchFamily="66" charset="0"/>
      <p:regular r:id="rId39"/>
    </p:embeddedFont>
    <p:embeddedFont>
      <p:font typeface="Trebuchet MS" panose="020B0603020202020204" pitchFamily="34" charset="0"/>
      <p:regular r:id="rId40"/>
      <p:bold r:id="rId41"/>
      <p:italic r:id="rId42"/>
      <p:boldItalic r:id="rId43"/>
    </p:embeddedFont>
  </p:embeddedFontLst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FFFFFF"/>
    <a:srgbClr val="FF0066"/>
    <a:srgbClr val="FFCC66"/>
    <a:srgbClr val="993300"/>
    <a:srgbClr val="CC6600"/>
    <a:srgbClr val="FF9933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36977-B094-4EB9-A377-6E9F1D99D9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191436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C7F66-CC85-49AB-89B5-615BC1BB54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437682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D24EB-CE9E-4AFD-9720-C4D454637A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49032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72D63-77C0-4F71-A596-44D7B88EA7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750525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02A96-FAA7-4530-90DF-3C8FAF3E42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574294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DE690-9F5C-416E-8BDF-B9EA7DA274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030386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A1623-F1DA-4D2F-88C5-D4E9F06041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90233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F9FE6-8FFE-4B99-802C-21B49E61F1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204310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362F4-8F24-4817-A894-CD4662DB2E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21088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CAE67-A235-4B25-A400-B186448179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222945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7D577-22E3-45C2-BA8D-2B1F069441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823776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B49DB005-0AEB-4432-B991-D54230A158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hyperlink" Target="http://www.bibleplaces.com/" TargetMode="External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8791" y="5164628"/>
            <a:ext cx="768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andara" panose="020E0502030303020204" pitchFamily="34" charset="0"/>
              </a:rPr>
              <a:t>  </a:t>
            </a:r>
            <a:r>
              <a:rPr lang="en-GB" sz="4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FreeMinistryResources.org</a:t>
            </a:r>
            <a:endParaRPr lang="en-GB" sz="4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5" y="5085184"/>
            <a:ext cx="692149" cy="666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6328" y="4141421"/>
            <a:ext cx="6633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By Catherine Slight and Lin Pearson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361519" y="1916832"/>
            <a:ext cx="617092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5400" i="1" dirty="0" smtClean="0">
                <a:solidFill>
                  <a:srgbClr val="FF0000"/>
                </a:solidFill>
                <a:latin typeface="Calibri" pitchFamily="34" charset="0"/>
              </a:rPr>
              <a:t>Unity of Authors </a:t>
            </a:r>
          </a:p>
          <a:p>
            <a:pPr algn="ctr" eaLnBrk="1" hangingPunct="1"/>
            <a:r>
              <a:rPr lang="en-GB" altLang="en-US" sz="5400" i="1" dirty="0" smtClean="0">
                <a:solidFill>
                  <a:srgbClr val="FF0000"/>
                </a:solidFill>
                <a:latin typeface="Calibri" pitchFamily="34" charset="0"/>
              </a:rPr>
              <a:t>and Accurate History</a:t>
            </a:r>
            <a:endParaRPr lang="en-GB" altLang="en-US" sz="54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19887" y="620688"/>
            <a:ext cx="3954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3600" b="1" dirty="0">
                <a:solidFill>
                  <a:srgbClr val="0070C0"/>
                </a:solidFill>
              </a:rPr>
              <a:t>The Bible - Part </a:t>
            </a:r>
            <a:r>
              <a:rPr lang="en-GB" sz="3600" dirty="0">
                <a:solidFill>
                  <a:srgbClr val="0070C0"/>
                </a:solidFill>
              </a:rPr>
              <a:t>1</a:t>
            </a:r>
            <a:endParaRPr lang="en-GB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16013" y="404813"/>
            <a:ext cx="766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en-US" sz="2400">
                <a:solidFill>
                  <a:srgbClr val="993300"/>
                </a:solidFill>
                <a:latin typeface="Constantia" pitchFamily="18" charset="0"/>
              </a:rPr>
              <a:t>Thinking about the Bible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2292" name="Picture 4" descr="51265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133600"/>
            <a:ext cx="5143500" cy="38576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 flipH="1">
            <a:off x="323850" y="1628775"/>
            <a:ext cx="4103688" cy="3384550"/>
          </a:xfrm>
          <a:prstGeom prst="wedgeRoundRectCallout">
            <a:avLst>
              <a:gd name="adj1" fmla="val -75495"/>
              <a:gd name="adj2" fmla="val 3831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19088" y="1773238"/>
            <a:ext cx="4252912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333399"/>
                </a:solidFill>
              </a:rPr>
              <a:t>It’s not the </a:t>
            </a:r>
            <a:br>
              <a:rPr lang="en-GB" altLang="en-US" sz="3600">
                <a:solidFill>
                  <a:srgbClr val="333399"/>
                </a:solidFill>
              </a:rPr>
            </a:br>
            <a:r>
              <a:rPr lang="en-GB" altLang="en-US" sz="3600">
                <a:solidFill>
                  <a:srgbClr val="333399"/>
                </a:solidFill>
              </a:rPr>
              <a:t>thoughts of men, </a:t>
            </a:r>
            <a:br>
              <a:rPr lang="en-GB" altLang="en-US" sz="3600">
                <a:solidFill>
                  <a:srgbClr val="333399"/>
                </a:solidFill>
              </a:rPr>
            </a:br>
            <a:r>
              <a:rPr lang="en-GB" altLang="en-US" sz="3600">
                <a:solidFill>
                  <a:srgbClr val="333399"/>
                </a:solidFill>
              </a:rPr>
              <a:t>but a message</a:t>
            </a:r>
            <a:br>
              <a:rPr lang="en-GB" altLang="en-US" sz="3600">
                <a:solidFill>
                  <a:srgbClr val="333399"/>
                </a:solidFill>
              </a:rPr>
            </a:br>
            <a:r>
              <a:rPr lang="en-GB" altLang="en-US" sz="3600">
                <a:solidFill>
                  <a:srgbClr val="333399"/>
                </a:solidFill>
              </a:rPr>
              <a:t>from God</a:t>
            </a:r>
            <a:br>
              <a:rPr lang="en-GB" altLang="en-US" sz="3600">
                <a:solidFill>
                  <a:srgbClr val="333399"/>
                </a:solidFill>
              </a:rPr>
            </a:br>
            <a:r>
              <a:rPr lang="en-GB" altLang="en-US" sz="3600">
                <a:solidFill>
                  <a:srgbClr val="333399"/>
                </a:solidFill>
              </a:rPr>
              <a:t>inspired by him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316" name="Picture 4" descr="bible f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84213" y="2420938"/>
            <a:ext cx="7796212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 b="0">
                <a:solidFill>
                  <a:schemeClr val="accent2"/>
                </a:solidFill>
                <a:latin typeface="Monotype Corsiva" pitchFamily="66" charset="0"/>
              </a:rPr>
              <a:t>The Bible is</a:t>
            </a:r>
            <a:br>
              <a:rPr lang="en-GB" altLang="en-US" sz="6600" b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en-GB" altLang="en-US" sz="6600" b="0">
                <a:solidFill>
                  <a:schemeClr val="accent2"/>
                </a:solidFill>
                <a:latin typeface="Monotype Corsiva" pitchFamily="66" charset="0"/>
              </a:rPr>
              <a:t>inspired by God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an scroll _GSFreeLWJ07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475" y="-228600"/>
            <a:ext cx="106489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700338" y="188913"/>
            <a:ext cx="5661025" cy="579437"/>
          </a:xfrm>
          <a:prstGeom prst="rect">
            <a:avLst/>
          </a:prstGeom>
          <a:noFill/>
          <a:ln>
            <a:noFill/>
          </a:ln>
          <a:effectLst>
            <a:outerShdw dist="40161" dir="1106097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chemeClr val="bg1"/>
                </a:solidFill>
              </a:rPr>
              <a:t>The Bible is inspired by God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500563" y="2781300"/>
            <a:ext cx="4356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600">
                <a:solidFill>
                  <a:schemeClr val="bg1"/>
                </a:solidFill>
              </a:rPr>
              <a:t>1. Unity of Authors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6600CC"/>
                </a:solidFill>
              </a:rPr>
              <a:t>Unity of Authors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sz="4000" dirty="0" smtClean="0"/>
              <a:t>40 writers</a:t>
            </a:r>
          </a:p>
          <a:p>
            <a:pPr eaLnBrk="1" hangingPunct="1"/>
            <a:r>
              <a:rPr lang="en-GB" altLang="en-US" sz="4000" dirty="0" smtClean="0"/>
              <a:t>Different historical periods </a:t>
            </a:r>
            <a:br>
              <a:rPr lang="en-GB" altLang="en-US" sz="4000" dirty="0" smtClean="0"/>
            </a:br>
            <a:r>
              <a:rPr lang="en-GB" altLang="en-US" sz="4000" dirty="0" smtClean="0"/>
              <a:t>– over 1,600 years</a:t>
            </a:r>
          </a:p>
          <a:p>
            <a:pPr eaLnBrk="1" hangingPunct="1"/>
            <a:r>
              <a:rPr lang="en-GB" altLang="en-US" sz="4000" dirty="0" smtClean="0"/>
              <a:t>Different educational background</a:t>
            </a:r>
          </a:p>
          <a:p>
            <a:pPr eaLnBrk="1" hangingPunct="1"/>
            <a:r>
              <a:rPr lang="en-GB" altLang="en-US" sz="4000" dirty="0" smtClean="0"/>
              <a:t>Different careers</a:t>
            </a:r>
          </a:p>
          <a:p>
            <a:pPr eaLnBrk="1" hangingPunct="1"/>
            <a:r>
              <a:rPr lang="en-GB" altLang="en-US" sz="4000" dirty="0" smtClean="0"/>
              <a:t>Different personalities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692275" y="2276475"/>
            <a:ext cx="5743575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25724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4800" i="1">
                <a:solidFill>
                  <a:srgbClr val="6600CC"/>
                </a:solidFill>
                <a:latin typeface="Trebuchet MS" pitchFamily="34" charset="0"/>
              </a:rPr>
              <a:t>But they all agreed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6600CC"/>
                </a:solidFill>
              </a:rPr>
              <a:t>Unity of Authors</a:t>
            </a:r>
            <a:endParaRPr lang="en-GB" altLang="en-US" dirty="0" smtClean="0">
              <a:solidFill>
                <a:srgbClr val="6600CC"/>
              </a:solidFill>
              <a:latin typeface="Papyrus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73488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>Their record of history</a:t>
            </a:r>
          </a:p>
          <a:p>
            <a:pPr eaLnBrk="1" hangingPunct="1"/>
            <a:r>
              <a:rPr lang="en-GB" altLang="en-US" sz="4000" smtClean="0"/>
              <a:t>Their idea of what God was like</a:t>
            </a:r>
          </a:p>
          <a:p>
            <a:pPr eaLnBrk="1" hangingPunct="1"/>
            <a:r>
              <a:rPr lang="en-GB" altLang="en-US" sz="4000" smtClean="0"/>
              <a:t>Their rules for living</a:t>
            </a:r>
          </a:p>
          <a:p>
            <a:pPr eaLnBrk="1" hangingPunct="1"/>
            <a:r>
              <a:rPr lang="en-GB" altLang="en-US" sz="4000" smtClean="0"/>
              <a:t>Their view of man’s sinfulness</a:t>
            </a:r>
          </a:p>
          <a:p>
            <a:pPr eaLnBrk="1" hangingPunct="1"/>
            <a:r>
              <a:rPr lang="en-GB" altLang="en-US" sz="4000" smtClean="0"/>
              <a:t>Their predictions of the future</a:t>
            </a:r>
          </a:p>
          <a:p>
            <a:pPr eaLnBrk="1" hangingPunct="1"/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936750" y="5300663"/>
            <a:ext cx="496728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4800" i="1">
                <a:solidFill>
                  <a:srgbClr val="6600CC"/>
                </a:solidFill>
                <a:latin typeface="Trebuchet MS" pitchFamily="34" charset="0"/>
              </a:rPr>
              <a:t>They all agreed!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11188" y="1700808"/>
            <a:ext cx="7777162" cy="424731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3600" dirty="0">
                <a:solidFill>
                  <a:srgbClr val="FFCC66"/>
                </a:solidFill>
              </a:rPr>
              <a:t>“No prophecy in Scripture ever came from</a:t>
            </a:r>
            <a:br>
              <a:rPr lang="en-GB" altLang="en-US" sz="3600" dirty="0">
                <a:solidFill>
                  <a:srgbClr val="FFCC66"/>
                </a:solidFill>
              </a:rPr>
            </a:br>
            <a:r>
              <a:rPr lang="en-GB" altLang="en-US" sz="3600" dirty="0">
                <a:solidFill>
                  <a:srgbClr val="FFCC66"/>
                </a:solidFill>
              </a:rPr>
              <a:t>the prophet’s own understanding, </a:t>
            </a:r>
            <a:br>
              <a:rPr lang="en-GB" altLang="en-US" sz="3600" dirty="0">
                <a:solidFill>
                  <a:srgbClr val="FFCC66"/>
                </a:solidFill>
              </a:rPr>
            </a:br>
            <a:r>
              <a:rPr lang="en-GB" altLang="en-US" sz="3600" dirty="0">
                <a:solidFill>
                  <a:srgbClr val="FFCC66"/>
                </a:solidFill>
              </a:rPr>
              <a:t>or from human initiative. </a:t>
            </a:r>
            <a:br>
              <a:rPr lang="en-GB" altLang="en-US" sz="3600" dirty="0">
                <a:solidFill>
                  <a:srgbClr val="FFCC66"/>
                </a:solidFill>
              </a:rPr>
            </a:br>
            <a:r>
              <a:rPr lang="en-GB" altLang="en-US" sz="3600" dirty="0">
                <a:solidFill>
                  <a:srgbClr val="FFCC66"/>
                </a:solidFill>
              </a:rPr>
              <a:t>No, those prophets </a:t>
            </a:r>
            <a:br>
              <a:rPr lang="en-GB" altLang="en-US" sz="3600" dirty="0">
                <a:solidFill>
                  <a:srgbClr val="FFCC66"/>
                </a:solidFill>
              </a:rPr>
            </a:br>
            <a:r>
              <a:rPr lang="en-GB" altLang="en-US" sz="3600" dirty="0">
                <a:solidFill>
                  <a:srgbClr val="FFCC66"/>
                </a:solidFill>
              </a:rPr>
              <a:t>were moved by the Holy Spirit, </a:t>
            </a:r>
            <a:br>
              <a:rPr lang="en-GB" altLang="en-US" sz="3600" dirty="0">
                <a:solidFill>
                  <a:srgbClr val="FFCC66"/>
                </a:solidFill>
              </a:rPr>
            </a:br>
            <a:r>
              <a:rPr lang="en-GB" altLang="en-US" sz="3600" dirty="0">
                <a:solidFill>
                  <a:srgbClr val="FFCC66"/>
                </a:solidFill>
              </a:rPr>
              <a:t>and they spoke from God.” </a:t>
            </a:r>
            <a:br>
              <a:rPr lang="en-GB" altLang="en-US" sz="3600" dirty="0">
                <a:solidFill>
                  <a:srgbClr val="FFCC66"/>
                </a:solidFill>
              </a:rPr>
            </a:br>
            <a:r>
              <a:rPr lang="en-GB" altLang="en-US" b="0" dirty="0">
                <a:solidFill>
                  <a:srgbClr val="FFCC66"/>
                </a:solidFill>
              </a:rPr>
              <a:t>(2 Peter 1:20-21 NIV)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an scroll _GSFreeLWJ07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475" y="-228600"/>
            <a:ext cx="106489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700338" y="188913"/>
            <a:ext cx="5661025" cy="579437"/>
          </a:xfrm>
          <a:prstGeom prst="rect">
            <a:avLst/>
          </a:prstGeom>
          <a:noFill/>
          <a:ln>
            <a:noFill/>
          </a:ln>
          <a:effectLst>
            <a:outerShdw dist="64758" dir="678596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chemeClr val="bg1"/>
                </a:solidFill>
              </a:rPr>
              <a:t>The Bible is inspired by God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00563" y="2781300"/>
            <a:ext cx="4356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600">
                <a:solidFill>
                  <a:schemeClr val="bg1"/>
                </a:solidFill>
              </a:rPr>
              <a:t>1. Unity of Authors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559300" y="3789363"/>
            <a:ext cx="2749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chemeClr val="bg1"/>
                </a:solidFill>
              </a:rPr>
              <a:t>2. Accuracy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en-GB" altLang="en-US" sz="4000" smtClean="0">
                <a:solidFill>
                  <a:schemeClr val="bg1"/>
                </a:solidFill>
              </a:rPr>
              <a:t>Accurate History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3683000" cy="3776662"/>
          </a:xfrm>
        </p:spPr>
        <p:txBody>
          <a:bodyPr/>
          <a:lstStyle/>
          <a:p>
            <a:pPr eaLnBrk="1" hangingPunct="1"/>
            <a:r>
              <a:rPr lang="en-GB" altLang="en-US" smtClean="0"/>
              <a:t>The Hittites</a:t>
            </a:r>
          </a:p>
          <a:p>
            <a:pPr eaLnBrk="1" hangingPunct="1"/>
            <a:r>
              <a:rPr lang="en-GB" altLang="en-US" smtClean="0"/>
              <a:t>Egyptian bricks</a:t>
            </a:r>
          </a:p>
          <a:p>
            <a:pPr eaLnBrk="1" hangingPunct="1"/>
            <a:r>
              <a:rPr lang="en-GB" altLang="en-US" smtClean="0"/>
              <a:t>Jericho’s </a:t>
            </a:r>
            <a:br>
              <a:rPr lang="en-GB" altLang="en-US" smtClean="0"/>
            </a:br>
            <a:r>
              <a:rPr lang="en-GB" altLang="en-US" smtClean="0"/>
              <a:t>destruction</a:t>
            </a:r>
          </a:p>
          <a:p>
            <a:pPr eaLnBrk="1" hangingPunct="1">
              <a:buFontTx/>
              <a:buNone/>
            </a:pPr>
            <a:endParaRPr lang="en-GB" altLang="en-US" smtClean="0"/>
          </a:p>
        </p:txBody>
      </p:sp>
      <p:pic>
        <p:nvPicPr>
          <p:cNvPr id="19460" name="Picture 4" descr="HittiteGoddessAndChildAnatolia15th-13thCenturyBCE_c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989138"/>
            <a:ext cx="2754312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egyptian_slave_ma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05038"/>
            <a:ext cx="253682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39750" y="1125538"/>
            <a:ext cx="55451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sz="2800" i="1">
                <a:solidFill>
                  <a:srgbClr val="A50021"/>
                </a:solidFill>
              </a:rPr>
              <a:t>1. Archaeology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52425" y="6092825"/>
            <a:ext cx="3571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1600" b="0" i="1"/>
              <a:t>Photos from </a:t>
            </a:r>
            <a:r>
              <a:rPr lang="en-GB" altLang="en-US" sz="1600" b="0" i="1" u="sng">
                <a:hlinkClick r:id="rId4"/>
              </a:rPr>
              <a:t>www.bibleplaces.com</a:t>
            </a:r>
            <a:endParaRPr lang="en-GB" altLang="en-US" sz="1600" b="0" i="1" u="sng"/>
          </a:p>
          <a:p>
            <a:pPr algn="l" eaLnBrk="1" hangingPunct="1"/>
            <a:r>
              <a:rPr lang="en-GB" altLang="en-US" sz="1600" b="0" i="1"/>
              <a:t>and Creative Commons license</a:t>
            </a:r>
          </a:p>
        </p:txBody>
      </p:sp>
      <p:pic>
        <p:nvPicPr>
          <p:cNvPr id="19464" name="Picture 8" descr="Hittite_Chariot_wiki_c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05263"/>
            <a:ext cx="3240087" cy="1965325"/>
          </a:xfrm>
          <a:prstGeom prst="rect">
            <a:avLst/>
          </a:prstGeom>
          <a:noFill/>
          <a:ln w="2857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Pithom_best_cc_cn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916113"/>
            <a:ext cx="51117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walls_of_jericho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73238"/>
            <a:ext cx="3265488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Jericho_MB_Revetment_wall_tb_n011700_w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787650"/>
            <a:ext cx="48641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Jericho_collapsed_mudbrick_wall_with_Bryant_Wood_94-23tb_s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565400"/>
            <a:ext cx="50673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brick_making-egypt-3pubdo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6702425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en-GB" altLang="en-US" sz="4000" smtClean="0">
                <a:solidFill>
                  <a:schemeClr val="bg1"/>
                </a:solidFill>
              </a:rPr>
              <a:t>Accurate History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3683000" cy="3095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Structure of Roman government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Titles and names of individual Roman officials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Locations of certain cities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9750" y="1125538"/>
            <a:ext cx="5545138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sz="2800" i="1">
                <a:solidFill>
                  <a:srgbClr val="A50021"/>
                </a:solidFill>
              </a:rPr>
              <a:t>2. Sir William M Ramsay</a:t>
            </a:r>
            <a:r>
              <a:rPr lang="en-GB" altLang="en-US" sz="2800" i="1"/>
              <a:t> </a:t>
            </a:r>
            <a:r>
              <a:rPr lang="en-GB" altLang="en-US" sz="2400" b="0" i="1"/>
              <a:t>Researched Book of Acts</a:t>
            </a:r>
          </a:p>
        </p:txBody>
      </p:sp>
      <p:pic>
        <p:nvPicPr>
          <p:cNvPr id="20485" name="Picture 5" descr="Centurio_70_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341438"/>
            <a:ext cx="2644775" cy="48688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en-GB" altLang="en-US" sz="4000" smtClean="0">
                <a:solidFill>
                  <a:schemeClr val="bg1"/>
                </a:solidFill>
              </a:rPr>
              <a:t>Accurate History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349500"/>
            <a:ext cx="7632700" cy="3095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mtClean="0">
                <a:solidFill>
                  <a:schemeClr val="accent2"/>
                </a:solidFill>
              </a:rPr>
              <a:t>Peter said</a:t>
            </a:r>
            <a:r>
              <a:rPr lang="en-GB" altLang="en-US" smtClean="0"/>
              <a:t>: </a:t>
            </a:r>
            <a:br>
              <a:rPr lang="en-GB" altLang="en-US" smtClean="0"/>
            </a:br>
            <a:r>
              <a:rPr lang="en-GB" altLang="en-US" smtClean="0"/>
              <a:t>“</a:t>
            </a:r>
            <a:r>
              <a:rPr lang="en-GB" altLang="en-US" i="1" smtClean="0"/>
              <a:t>We did not follow cleverly invented stories when we told you about the power and coming of our Lord Jesus Christ, but </a:t>
            </a:r>
            <a:r>
              <a:rPr lang="en-GB" altLang="en-US" i="1" smtClean="0">
                <a:solidFill>
                  <a:srgbClr val="FFFF99"/>
                </a:solidFill>
              </a:rPr>
              <a:t>we were eye-witnesses</a:t>
            </a:r>
            <a:r>
              <a:rPr lang="en-GB" altLang="en-US" i="1" smtClean="0"/>
              <a:t> of his majesty” (2 Peter 1:16</a:t>
            </a:r>
            <a:r>
              <a:rPr lang="en-GB" altLang="en-US" smtClean="0"/>
              <a:t>)  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9750" y="1125538"/>
            <a:ext cx="55451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sz="2800" i="1">
                <a:solidFill>
                  <a:srgbClr val="A50021"/>
                </a:solidFill>
              </a:rPr>
              <a:t>3. Eye-witnesses</a:t>
            </a:r>
            <a:endParaRPr lang="en-GB" altLang="en-US" sz="2400" b="0" i="1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100" name="Picture 4" descr="bible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en-GB" altLang="en-US" sz="4000" smtClean="0">
                <a:solidFill>
                  <a:schemeClr val="bg1"/>
                </a:solidFill>
              </a:rPr>
              <a:t>Accurate History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07375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smtClean="0">
                <a:solidFill>
                  <a:schemeClr val="accent2"/>
                </a:solidFill>
              </a:rPr>
              <a:t>Luke wrote</a:t>
            </a:r>
            <a:r>
              <a:rPr lang="en-GB" altLang="en-US" sz="2800" b="1" smtClean="0"/>
              <a:t> </a:t>
            </a:r>
            <a:r>
              <a:rPr lang="en-GB" altLang="en-US" sz="2800" b="1" smtClean="0">
                <a:solidFill>
                  <a:schemeClr val="accent2"/>
                </a:solidFill>
              </a:rPr>
              <a:t>about things…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3600" i="1" smtClean="0"/>
              <a:t>“…just as they were handed down to us by those who from the first </a:t>
            </a:r>
            <a:br>
              <a:rPr lang="en-GB" altLang="en-US" sz="3600" i="1" smtClean="0"/>
            </a:br>
            <a:r>
              <a:rPr lang="en-GB" altLang="en-US" sz="3600" i="1" u="sng" smtClean="0">
                <a:solidFill>
                  <a:srgbClr val="FFFF99"/>
                </a:solidFill>
              </a:rPr>
              <a:t>were eye-witnesses</a:t>
            </a:r>
            <a:r>
              <a:rPr lang="en-GB" altLang="en-US" sz="3600" i="1" smtClean="0">
                <a:solidFill>
                  <a:srgbClr val="FFFF99"/>
                </a:solidFill>
              </a:rPr>
              <a:t> …”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3600" i="1" smtClean="0"/>
              <a:t>“I myself have </a:t>
            </a:r>
            <a:r>
              <a:rPr lang="en-GB" altLang="en-US" sz="3600" i="1" u="sng" smtClean="0">
                <a:solidFill>
                  <a:srgbClr val="FFFF99"/>
                </a:solidFill>
              </a:rPr>
              <a:t>carefully investigated everything</a:t>
            </a:r>
            <a:r>
              <a:rPr lang="en-GB" altLang="en-US" sz="3600" i="1" smtClean="0"/>
              <a:t> from the beginning,. . . so that you may know the certainty of the things you have been taught.’ 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GB" altLang="en-US" sz="2400" i="1" smtClean="0"/>
              <a:t>(Luke 1:1-3).</a:t>
            </a:r>
            <a:r>
              <a:rPr lang="en-GB" altLang="en-US" sz="3600" smtClean="0"/>
              <a:t> 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9750" y="1125538"/>
            <a:ext cx="55451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sz="2800" i="1">
                <a:solidFill>
                  <a:srgbClr val="A50021"/>
                </a:solidFill>
              </a:rPr>
              <a:t>3. Eye-witnesses</a:t>
            </a:r>
            <a:endParaRPr lang="en-GB" altLang="en-US" sz="2400" b="0" i="1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00 percent tr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4813"/>
            <a:ext cx="5467350" cy="590391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637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08720"/>
            <a:ext cx="8229600" cy="5184576"/>
          </a:xfrm>
          <a:solidFill>
            <a:srgbClr val="FFFFCC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2400" b="1" dirty="0" smtClean="0"/>
              <a:t>	TERMS of USE</a:t>
            </a:r>
            <a:endParaRPr lang="en-GB" altLang="en-US" sz="2400" dirty="0" smtClean="0"/>
          </a:p>
          <a:p>
            <a:pPr marL="0" indent="0" eaLnBrk="1" hangingPunct="1">
              <a:buNone/>
            </a:pPr>
            <a:r>
              <a:rPr lang="en-GB" altLang="en-US" sz="1600" dirty="0" smtClean="0"/>
              <a:t>This </a:t>
            </a:r>
            <a:r>
              <a:rPr lang="en-GB" altLang="en-US" sz="1600" dirty="0"/>
              <a:t>presentation is the work of Catherine Slight and Lin Pearson, and is copyrighted*, and may be used under the following  terms. </a:t>
            </a:r>
            <a:endParaRPr lang="en-GB" altLang="en-US" sz="1600" dirty="0" smtClean="0"/>
          </a:p>
          <a:p>
            <a:pPr marL="0" indent="0" eaLnBrk="1" hangingPunct="1">
              <a:buNone/>
            </a:pPr>
            <a:endParaRPr lang="en-GB" altLang="en-US" sz="1600" dirty="0"/>
          </a:p>
          <a:p>
            <a:pPr marL="0" indent="0" eaLnBrk="1" hangingPunct="1">
              <a:buNone/>
            </a:pPr>
            <a:r>
              <a:rPr lang="en-GB" altLang="en-US" sz="1600" b="1" dirty="0" smtClean="0"/>
              <a:t>Images</a:t>
            </a:r>
          </a:p>
          <a:p>
            <a:pPr marL="0" indent="0" eaLnBrk="1" hangingPunct="1">
              <a:buNone/>
            </a:pPr>
            <a:r>
              <a:rPr lang="en-GB" altLang="en-US" sz="1600" dirty="0" smtClean="0"/>
              <a:t>Any </a:t>
            </a:r>
            <a:r>
              <a:rPr lang="en-GB" altLang="en-US" sz="1600" dirty="0"/>
              <a:t>image which has a copyright line must not have that copyright line removed. Where images have no copyright line, this in no way implies that the images are copyright free.</a:t>
            </a:r>
          </a:p>
          <a:p>
            <a:pPr marL="0" indent="0" eaLnBrk="1" hangingPunct="1">
              <a:buNone/>
            </a:pPr>
            <a:r>
              <a:rPr lang="en-GB" altLang="en-US" sz="1600" dirty="0"/>
              <a:t>You may use our resources unaltered for the purpose of study and teaching. We will be delighted if you find them of use.</a:t>
            </a:r>
          </a:p>
          <a:p>
            <a:pPr marL="0" indent="0" eaLnBrk="1" hangingPunct="1">
              <a:buNone/>
            </a:pPr>
            <a:endParaRPr lang="en-GB" altLang="en-US" sz="1600" b="1" dirty="0" smtClean="0"/>
          </a:p>
          <a:p>
            <a:pPr marL="0" indent="0" eaLnBrk="1" hangingPunct="1">
              <a:buNone/>
            </a:pPr>
            <a:r>
              <a:rPr lang="en-GB" altLang="en-US" sz="1600" b="1" dirty="0" smtClean="0"/>
              <a:t>Copying</a:t>
            </a:r>
            <a:endParaRPr lang="en-GB" altLang="en-US" sz="1600" b="1" dirty="0"/>
          </a:p>
          <a:p>
            <a:pPr marL="0" indent="0" eaLnBrk="1" hangingPunct="1">
              <a:buNone/>
            </a:pPr>
            <a:r>
              <a:rPr lang="en-GB" altLang="en-US" sz="1600" dirty="0"/>
              <a:t>If you produce extra copies of </a:t>
            </a:r>
            <a:r>
              <a:rPr lang="en-GB" altLang="en-US" sz="1600" dirty="0" err="1"/>
              <a:t>printables</a:t>
            </a:r>
            <a:r>
              <a:rPr lang="en-GB" altLang="en-US" sz="1600" dirty="0"/>
              <a:t> or PowerPoints for other members of your team, please ensure that the copyright line or copyright slide is always included, together with the web address of this site. </a:t>
            </a:r>
          </a:p>
          <a:p>
            <a:pPr marL="0" indent="0" eaLnBrk="1" hangingPunct="1">
              <a:buNone/>
            </a:pPr>
            <a:r>
              <a:rPr lang="en-GB" altLang="en-US" sz="1600" dirty="0" smtClean="0"/>
              <a:t>But </a:t>
            </a:r>
            <a:r>
              <a:rPr lang="en-GB" altLang="en-US" sz="1600" dirty="0"/>
              <a:t>please do not pass on extra copies or files for anyone other than your team. Instead, </a:t>
            </a:r>
            <a:r>
              <a:rPr lang="en-GB" altLang="en-US" sz="1600" b="1" dirty="0"/>
              <a:t>we would be very grateful, and it would benefit our site greatly, if you would direct people to FreeMinistryResources.org, where they can download  the materials for themselves</a:t>
            </a:r>
            <a:r>
              <a:rPr lang="en-GB" altLang="en-US" sz="1600" b="1" dirty="0" smtClean="0"/>
              <a:t>.</a:t>
            </a:r>
            <a:endParaRPr lang="en-GB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11234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08720"/>
            <a:ext cx="8229600" cy="5112568"/>
          </a:xfrm>
          <a:solidFill>
            <a:srgbClr val="FFFFCC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400" b="1" dirty="0" smtClean="0"/>
              <a:t>	</a:t>
            </a:r>
          </a:p>
          <a:p>
            <a:pPr marL="0" indent="0" eaLnBrk="1" hangingPunct="1">
              <a:buNone/>
            </a:pPr>
            <a:r>
              <a:rPr lang="en-GB" altLang="en-US" sz="2000" b="1" dirty="0" smtClean="0"/>
              <a:t>Reuse </a:t>
            </a:r>
            <a:r>
              <a:rPr lang="en-GB" altLang="en-US" sz="2000" b="1" dirty="0"/>
              <a:t>of images</a:t>
            </a:r>
          </a:p>
          <a:p>
            <a:pPr marL="0" indent="0" eaLnBrk="1" hangingPunct="1">
              <a:buNone/>
            </a:pPr>
            <a:r>
              <a:rPr lang="en-GB" altLang="en-US" sz="1800" dirty="0"/>
              <a:t>Please do not extract slides or images from any of our items to use in another presentation you wish to make. </a:t>
            </a:r>
          </a:p>
          <a:p>
            <a:pPr marL="0" indent="0" eaLnBrk="1" hangingPunct="1">
              <a:buNone/>
            </a:pPr>
            <a:r>
              <a:rPr lang="en-GB" altLang="en-US" sz="1800" dirty="0"/>
              <a:t>Many images are licensed to us on the understanding that they are used only in our resources, and are not to be distributed for the use of others</a:t>
            </a:r>
            <a:r>
              <a:rPr lang="en-GB" altLang="en-US" sz="1800" dirty="0" smtClean="0"/>
              <a:t>.</a:t>
            </a:r>
          </a:p>
          <a:p>
            <a:pPr marL="0" indent="0" eaLnBrk="1" hangingPunct="1">
              <a:buNone/>
            </a:pPr>
            <a:endParaRPr lang="en-GB" altLang="en-US" sz="1800" dirty="0"/>
          </a:p>
          <a:p>
            <a:pPr marL="0" indent="0" eaLnBrk="1" hangingPunct="1">
              <a:buNone/>
            </a:pPr>
            <a:r>
              <a:rPr lang="en-GB" altLang="en-US" sz="2000" b="1" dirty="0" smtClean="0"/>
              <a:t>Script</a:t>
            </a:r>
          </a:p>
          <a:p>
            <a:pPr marL="0" indent="0" eaLnBrk="1" hangingPunct="1">
              <a:buNone/>
            </a:pPr>
            <a:r>
              <a:rPr lang="en-GB" altLang="en-US" sz="1800" dirty="0" smtClean="0"/>
              <a:t>The script for this presentation may be downloaded from</a:t>
            </a:r>
          </a:p>
          <a:p>
            <a:pPr marL="0" indent="0" eaLnBrk="1" hangingPunct="1">
              <a:buNone/>
            </a:pPr>
            <a:r>
              <a:rPr lang="en-GB" altLang="en-US" sz="1800" dirty="0" smtClean="0"/>
              <a:t>https://freeministryresources.org/two-reasons-for-believing-the-bible-its-harmony-and-accurate-history</a:t>
            </a:r>
            <a:r>
              <a:rPr lang="en-GB" altLang="en-US" sz="1800" dirty="0"/>
              <a:t>/</a:t>
            </a:r>
          </a:p>
          <a:p>
            <a:pPr eaLnBrk="1" hangingPunct="1"/>
            <a:endParaRPr lang="en-GB" altLang="en-US" sz="1800" dirty="0" smtClean="0"/>
          </a:p>
          <a:p>
            <a:pPr marL="0" indent="0" eaLnBrk="1" hangingPunct="1">
              <a:buNone/>
            </a:pPr>
            <a:r>
              <a:rPr lang="en-GB" altLang="en-US" sz="1800" dirty="0"/>
              <a:t>© 2018 Catherine Slight and Lin </a:t>
            </a:r>
            <a:r>
              <a:rPr lang="en-GB" altLang="en-US" sz="1800" dirty="0" smtClean="0"/>
              <a:t>Pearson</a:t>
            </a:r>
          </a:p>
          <a:p>
            <a:pPr marL="0" indent="0" eaLnBrk="1" hangingPunct="1">
              <a:buNone/>
            </a:pPr>
            <a:r>
              <a:rPr lang="en-GB" altLang="en-US" sz="1800" dirty="0" smtClean="0"/>
              <a:t>*</a:t>
            </a:r>
            <a:r>
              <a:rPr lang="en-GB" altLang="en-US" sz="1800" dirty="0"/>
              <a:t>FreeMinistryResources.org</a:t>
            </a:r>
            <a:r>
              <a:rPr lang="en-GB" altLang="en-US" sz="1800" dirty="0"/>
              <a:t>, including all its resources by Catherine Slight and Lin Pearson, </a:t>
            </a:r>
            <a:r>
              <a:rPr lang="en-GB" altLang="en-US" sz="1800" dirty="0" smtClean="0"/>
              <a:t>may be used </a:t>
            </a:r>
            <a:r>
              <a:rPr lang="en-GB" altLang="en-US" sz="1800" dirty="0"/>
              <a:t>under the following license:</a:t>
            </a:r>
          </a:p>
          <a:p>
            <a:pPr marL="0" indent="0" eaLnBrk="1" hangingPunct="1">
              <a:buNone/>
            </a:pPr>
            <a:r>
              <a:rPr lang="en-GB" altLang="en-US" sz="1800" i="1" dirty="0" smtClean="0"/>
              <a:t>Creative </a:t>
            </a:r>
            <a:r>
              <a:rPr lang="en-GB" altLang="en-US" sz="1800" i="1" dirty="0"/>
              <a:t>Commons Attribution-Non-Commercial-No Derivative Works 4.0</a:t>
            </a:r>
          </a:p>
        </p:txBody>
      </p:sp>
    </p:spTree>
    <p:extLst>
      <p:ext uri="{BB962C8B-B14F-4D97-AF65-F5344CB8AC3E}">
        <p14:creationId xmlns:p14="http://schemas.microsoft.com/office/powerpoint/2010/main" val="3172026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51569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557338"/>
            <a:ext cx="3213100" cy="4826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AutoShape 3"/>
          <p:cNvSpPr>
            <a:spLocks noChangeArrowheads="1"/>
          </p:cNvSpPr>
          <p:nvPr/>
        </p:nvSpPr>
        <p:spPr bwMode="auto">
          <a:xfrm flipH="1">
            <a:off x="1331913" y="1916113"/>
            <a:ext cx="3348037" cy="1944687"/>
          </a:xfrm>
          <a:prstGeom prst="wedgeRoundRectCallout">
            <a:avLst>
              <a:gd name="adj1" fmla="val -90403"/>
              <a:gd name="adj2" fmla="val 5146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763713" y="1916113"/>
            <a:ext cx="23431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3600"/>
              <a:t>It isn’t </a:t>
            </a:r>
            <a:br>
              <a:rPr lang="en-GB" altLang="en-US" sz="3600"/>
            </a:br>
            <a:r>
              <a:rPr lang="en-GB" altLang="en-US" sz="3600"/>
              <a:t>relevant </a:t>
            </a:r>
            <a:br>
              <a:rPr lang="en-GB" altLang="en-US" sz="3600"/>
            </a:br>
            <a:r>
              <a:rPr lang="en-GB" altLang="en-US" sz="3600"/>
              <a:t>any more.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116013" y="404813"/>
            <a:ext cx="766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en-US" sz="2400">
                <a:solidFill>
                  <a:srgbClr val="993300"/>
                </a:solidFill>
                <a:latin typeface="Constantia" pitchFamily="18" charset="0"/>
              </a:rPr>
              <a:t>Thinking about the Bible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116013" y="404813"/>
            <a:ext cx="766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en-US" sz="2400">
                <a:solidFill>
                  <a:srgbClr val="993300"/>
                </a:solidFill>
                <a:latin typeface="Constantia" pitchFamily="18" charset="0"/>
              </a:rPr>
              <a:t>Thinking about the Bible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148" name="Picture 4" descr="50937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6408737" cy="42640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AutoShape 5"/>
          <p:cNvSpPr>
            <a:spLocks noChangeArrowheads="1"/>
          </p:cNvSpPr>
          <p:nvPr/>
        </p:nvSpPr>
        <p:spPr bwMode="auto">
          <a:xfrm flipH="1">
            <a:off x="4932363" y="1196975"/>
            <a:ext cx="3563937" cy="3024188"/>
          </a:xfrm>
          <a:prstGeom prst="wedgeRoundRectCallout">
            <a:avLst>
              <a:gd name="adj1" fmla="val 83630"/>
              <a:gd name="adj2" fmla="val 3272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038725" y="1341438"/>
            <a:ext cx="33591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333399"/>
                </a:solidFill>
              </a:rPr>
              <a:t>It’s bang </a:t>
            </a:r>
            <a:br>
              <a:rPr lang="en-GB" altLang="en-US" sz="3600">
                <a:solidFill>
                  <a:srgbClr val="333399"/>
                </a:solidFill>
              </a:rPr>
            </a:br>
            <a:r>
              <a:rPr lang="en-GB" altLang="en-US" sz="3600">
                <a:solidFill>
                  <a:srgbClr val="333399"/>
                </a:solidFill>
              </a:rPr>
              <a:t>up-to-date and</a:t>
            </a:r>
            <a:br>
              <a:rPr lang="en-GB" altLang="en-US" sz="3600">
                <a:solidFill>
                  <a:srgbClr val="333399"/>
                </a:solidFill>
              </a:rPr>
            </a:br>
            <a:r>
              <a:rPr lang="en-GB" altLang="en-US" sz="3600">
                <a:solidFill>
                  <a:srgbClr val="333399"/>
                </a:solidFill>
              </a:rPr>
              <a:t>relevant to</a:t>
            </a:r>
            <a:br>
              <a:rPr lang="en-GB" altLang="en-US" sz="3600">
                <a:solidFill>
                  <a:srgbClr val="333399"/>
                </a:solidFill>
              </a:rPr>
            </a:br>
            <a:r>
              <a:rPr lang="en-GB" altLang="en-US" sz="3600">
                <a:solidFill>
                  <a:srgbClr val="333399"/>
                </a:solidFill>
              </a:rPr>
              <a:t>our culture</a:t>
            </a:r>
            <a:br>
              <a:rPr lang="en-GB" altLang="en-US" sz="3600">
                <a:solidFill>
                  <a:srgbClr val="333399"/>
                </a:solidFill>
              </a:rPr>
            </a:br>
            <a:r>
              <a:rPr lang="en-GB" altLang="en-US" sz="3600">
                <a:solidFill>
                  <a:srgbClr val="333399"/>
                </a:solidFill>
              </a:rPr>
              <a:t>today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116013" y="404813"/>
            <a:ext cx="766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en-US" sz="2400">
                <a:solidFill>
                  <a:srgbClr val="993300"/>
                </a:solidFill>
                <a:latin typeface="Constantia" pitchFamily="18" charset="0"/>
              </a:rPr>
              <a:t>Thinking about the Bible</a:t>
            </a: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172" name="Picture 7" descr="4033255-800x4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3532187" cy="532923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AutoShape 8"/>
          <p:cNvSpPr>
            <a:spLocks noChangeArrowheads="1"/>
          </p:cNvSpPr>
          <p:nvPr/>
        </p:nvSpPr>
        <p:spPr bwMode="auto">
          <a:xfrm flipH="1">
            <a:off x="4932363" y="1196975"/>
            <a:ext cx="3563937" cy="2447925"/>
          </a:xfrm>
          <a:prstGeom prst="wedgeRoundRectCallout">
            <a:avLst>
              <a:gd name="adj1" fmla="val 109597"/>
              <a:gd name="adj2" fmla="val -194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5521325" y="1341438"/>
            <a:ext cx="24701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3600"/>
              <a:t>It’s full of</a:t>
            </a:r>
            <a:br>
              <a:rPr lang="en-GB" altLang="en-US" sz="3600"/>
            </a:br>
            <a:r>
              <a:rPr lang="en-GB" altLang="en-US" sz="3600"/>
              <a:t>myths and</a:t>
            </a:r>
            <a:br>
              <a:rPr lang="en-GB" altLang="en-US" sz="3600"/>
            </a:br>
            <a:r>
              <a:rPr lang="en-GB" altLang="en-US" sz="3600"/>
              <a:t>legends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16013" y="404813"/>
            <a:ext cx="766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en-US" sz="2400">
                <a:solidFill>
                  <a:srgbClr val="993300"/>
                </a:solidFill>
                <a:latin typeface="Constantia" pitchFamily="18" charset="0"/>
              </a:rPr>
              <a:t>Thinking about the Bible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8196" name="Picture 4" descr="120388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3600450" cy="54022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 flipH="1">
            <a:off x="5003800" y="1916113"/>
            <a:ext cx="3563938" cy="2447925"/>
          </a:xfrm>
          <a:prstGeom prst="wedgeRoundRectCallout">
            <a:avLst>
              <a:gd name="adj1" fmla="val 88662"/>
              <a:gd name="adj2" fmla="val 5512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64163" y="2205038"/>
            <a:ext cx="30035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333399"/>
                </a:solidFill>
              </a:rPr>
              <a:t>It’s true,</a:t>
            </a:r>
            <a:br>
              <a:rPr lang="en-GB" altLang="en-US" sz="3600">
                <a:solidFill>
                  <a:srgbClr val="333399"/>
                </a:solidFill>
              </a:rPr>
            </a:br>
            <a:r>
              <a:rPr lang="en-GB" altLang="en-US" sz="3600">
                <a:solidFill>
                  <a:srgbClr val="333399"/>
                </a:solidFill>
              </a:rPr>
              <a:t>accurate and</a:t>
            </a:r>
            <a:br>
              <a:rPr lang="en-GB" altLang="en-US" sz="3600">
                <a:solidFill>
                  <a:srgbClr val="333399"/>
                </a:solidFill>
              </a:rPr>
            </a:br>
            <a:r>
              <a:rPr lang="en-GB" altLang="en-US" sz="3600">
                <a:solidFill>
                  <a:srgbClr val="333399"/>
                </a:solidFill>
              </a:rPr>
              <a:t>reliable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116013" y="404813"/>
            <a:ext cx="766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en-US" sz="2400">
                <a:solidFill>
                  <a:srgbClr val="993300"/>
                </a:solidFill>
                <a:latin typeface="Constantia" pitchFamily="18" charset="0"/>
              </a:rPr>
              <a:t>Thinking about the Bible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9220" name="Picture 4" descr="119457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412875"/>
            <a:ext cx="5819775" cy="49815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 flipH="1">
            <a:off x="323850" y="2349500"/>
            <a:ext cx="3563938" cy="2879725"/>
          </a:xfrm>
          <a:prstGeom prst="wedgeRoundRectCallout">
            <a:avLst>
              <a:gd name="adj1" fmla="val -78333"/>
              <a:gd name="adj2" fmla="val 3770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34988" y="2636838"/>
            <a:ext cx="31559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3600"/>
              <a:t>It’s beautiful</a:t>
            </a:r>
            <a:br>
              <a:rPr lang="en-GB" altLang="en-US" sz="3600"/>
            </a:br>
            <a:r>
              <a:rPr lang="en-GB" altLang="en-US" sz="3600"/>
              <a:t>literature -</a:t>
            </a:r>
            <a:br>
              <a:rPr lang="en-GB" altLang="en-US" sz="3600"/>
            </a:br>
            <a:r>
              <a:rPr lang="en-GB" altLang="en-US" sz="3600"/>
              <a:t>but so is </a:t>
            </a:r>
            <a:br>
              <a:rPr lang="en-GB" altLang="en-US" sz="3600"/>
            </a:br>
            <a:r>
              <a:rPr lang="en-GB" altLang="en-US" sz="3600"/>
              <a:t>Shakespeare!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116013" y="404813"/>
            <a:ext cx="766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en-US" sz="2400">
                <a:solidFill>
                  <a:srgbClr val="993300"/>
                </a:solidFill>
                <a:latin typeface="Constantia" pitchFamily="18" charset="0"/>
              </a:rPr>
              <a:t>Thinking about the Bible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244" name="Picture 4" descr="51223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93863"/>
            <a:ext cx="5543550" cy="41576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 flipH="1">
            <a:off x="5076825" y="1268413"/>
            <a:ext cx="3563938" cy="3313112"/>
          </a:xfrm>
          <a:prstGeom prst="wedgeRoundRectCallout">
            <a:avLst>
              <a:gd name="adj1" fmla="val 90130"/>
              <a:gd name="adj2" fmla="val 2513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859338" y="1557338"/>
            <a:ext cx="3887787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333399"/>
                </a:solidFill>
              </a:rPr>
              <a:t>It’s more than</a:t>
            </a:r>
            <a:br>
              <a:rPr lang="en-GB" altLang="en-US" sz="3600">
                <a:solidFill>
                  <a:srgbClr val="333399"/>
                </a:solidFill>
              </a:rPr>
            </a:br>
            <a:r>
              <a:rPr lang="en-GB" altLang="en-US" sz="3600">
                <a:solidFill>
                  <a:srgbClr val="333399"/>
                </a:solidFill>
              </a:rPr>
              <a:t>literature. </a:t>
            </a:r>
          </a:p>
          <a:p>
            <a:pPr eaLnBrk="1" hangingPunct="1"/>
            <a:r>
              <a:rPr lang="en-GB" altLang="en-US" sz="3600">
                <a:solidFill>
                  <a:srgbClr val="333399"/>
                </a:solidFill>
              </a:rPr>
              <a:t>It contains</a:t>
            </a:r>
            <a:br>
              <a:rPr lang="en-GB" altLang="en-US" sz="3600">
                <a:solidFill>
                  <a:srgbClr val="333399"/>
                </a:solidFill>
              </a:rPr>
            </a:br>
            <a:r>
              <a:rPr lang="en-GB" altLang="en-US" sz="3600">
                <a:solidFill>
                  <a:srgbClr val="333399"/>
                </a:solidFill>
              </a:rPr>
              <a:t>life-changing</a:t>
            </a:r>
            <a:br>
              <a:rPr lang="en-GB" altLang="en-US" sz="3600">
                <a:solidFill>
                  <a:srgbClr val="333399"/>
                </a:solidFill>
              </a:rPr>
            </a:br>
            <a:r>
              <a:rPr lang="en-GB" altLang="en-US" sz="3600">
                <a:solidFill>
                  <a:srgbClr val="333399"/>
                </a:solidFill>
              </a:rPr>
              <a:t>principles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16013" y="404813"/>
            <a:ext cx="766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en-US" sz="2400">
                <a:solidFill>
                  <a:srgbClr val="993300"/>
                </a:solidFill>
                <a:latin typeface="Constantia" pitchFamily="18" charset="0"/>
              </a:rPr>
              <a:t>Thinking about the Bible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38100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1268" name="Picture 4" descr="11888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5603875" cy="40243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AutoShape 5"/>
          <p:cNvSpPr>
            <a:spLocks noChangeArrowheads="1"/>
          </p:cNvSpPr>
          <p:nvPr/>
        </p:nvSpPr>
        <p:spPr bwMode="auto">
          <a:xfrm flipH="1">
            <a:off x="5076825" y="1196975"/>
            <a:ext cx="3563938" cy="3313113"/>
          </a:xfrm>
          <a:prstGeom prst="wedgeRoundRectCallout">
            <a:avLst>
              <a:gd name="adj1" fmla="val 89287"/>
              <a:gd name="adj2" fmla="val 3648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859338" y="1341438"/>
            <a:ext cx="3887787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3600"/>
              <a:t>It’s has a philosophy worth considering – among others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On-screen Show (4:3)</PresentationFormat>
  <Paragraphs>86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Candara</vt:lpstr>
      <vt:lpstr>Constantia</vt:lpstr>
      <vt:lpstr>Calibri</vt:lpstr>
      <vt:lpstr>Monotype Corsiva</vt:lpstr>
      <vt:lpstr>Papyrus</vt:lpstr>
      <vt:lpstr>Trebuchet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Unity of Authors</vt:lpstr>
      <vt:lpstr>Unity of Authors</vt:lpstr>
      <vt:lpstr>PowerPoint Presentation</vt:lpstr>
      <vt:lpstr>PowerPoint Presentation</vt:lpstr>
      <vt:lpstr>Accurate History</vt:lpstr>
      <vt:lpstr>Accurate History</vt:lpstr>
      <vt:lpstr>Accurate History</vt:lpstr>
      <vt:lpstr>Accurate History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2018-04-23T14:53:26Z</dcterms:created>
  <dcterms:modified xsi:type="dcterms:W3CDTF">2018-07-22T21:05:54Z</dcterms:modified>
</cp:coreProperties>
</file>