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318" r:id="rId3"/>
    <p:sldId id="290" r:id="rId4"/>
    <p:sldId id="289" r:id="rId5"/>
    <p:sldId id="259" r:id="rId6"/>
    <p:sldId id="258" r:id="rId7"/>
    <p:sldId id="319" r:id="rId8"/>
    <p:sldId id="291" r:id="rId9"/>
    <p:sldId id="292" r:id="rId10"/>
    <p:sldId id="293" r:id="rId11"/>
    <p:sldId id="295" r:id="rId12"/>
    <p:sldId id="296" r:id="rId13"/>
    <p:sldId id="297" r:id="rId14"/>
    <p:sldId id="298" r:id="rId15"/>
    <p:sldId id="262" r:id="rId16"/>
    <p:sldId id="321" r:id="rId17"/>
    <p:sldId id="324" r:id="rId18"/>
    <p:sldId id="263" r:id="rId19"/>
    <p:sldId id="260" r:id="rId20"/>
    <p:sldId id="261" r:id="rId21"/>
    <p:sldId id="266" r:id="rId22"/>
    <p:sldId id="267" r:id="rId23"/>
    <p:sldId id="268" r:id="rId24"/>
    <p:sldId id="306" r:id="rId25"/>
    <p:sldId id="307" r:id="rId26"/>
    <p:sldId id="325" r:id="rId27"/>
    <p:sldId id="308" r:id="rId28"/>
    <p:sldId id="309" r:id="rId29"/>
    <p:sldId id="310" r:id="rId30"/>
    <p:sldId id="311" r:id="rId31"/>
    <p:sldId id="322" r:id="rId32"/>
    <p:sldId id="312" r:id="rId33"/>
    <p:sldId id="323" r:id="rId34"/>
    <p:sldId id="31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>
        <p:scale>
          <a:sx n="135" d="100"/>
          <a:sy n="135" d="100"/>
        </p:scale>
        <p:origin x="296" y="-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AB00F-FDF3-B24F-B608-A69DDC73C58A}" type="datetimeFigureOut">
              <a:rPr lang="en-US" smtClean="0"/>
              <a:t>7/21/19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04AC9-48E4-FC42-BE97-899A380B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0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algorithms.  We</a:t>
            </a:r>
            <a:r>
              <a:rPr lang="en-US" baseline="0" dirty="0"/>
              <a:t> can compare sexual </a:t>
            </a:r>
            <a:r>
              <a:rPr lang="en-US" baseline="0" dirty="0" err="1"/>
              <a:t>vs</a:t>
            </a:r>
            <a:r>
              <a:rPr lang="en-US" baseline="0" dirty="0"/>
              <a:t> asexual, with everything the same except recombination, to try to understand the difference between them. </a:t>
            </a:r>
          </a:p>
          <a:p>
            <a:endParaRPr lang="en-US" baseline="0" dirty="0"/>
          </a:p>
          <a:p>
            <a:r>
              <a:rPr lang="en-US" baseline="0" dirty="0"/>
              <a:t>These algorithms not intended to be practical.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6CD4A-7591-A84E-B65B-16DD232A82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32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04AC9-48E4-FC42-BE97-899A380B74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2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do a priori biology?  How much can</a:t>
            </a:r>
            <a:r>
              <a:rPr lang="en-US" baseline="0" dirty="0"/>
              <a:t> we explain by a priori reasoning?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6CD4A-7591-A84E-B65B-16DD232A82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9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though horses and mules 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04AC9-48E4-FC42-BE97-899A380B74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2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artificial and simple selection scheme.</a:t>
            </a:r>
            <a:r>
              <a:rPr lang="en-US" baseline="0" dirty="0"/>
              <a:t>  However, has the advantage – for the purposes of comparison – of being perhaps the most efficient selection method.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6CD4A-7591-A84E-B65B-16DD232A82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3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genome length tends to infinity, both curves will asymptote approaching 0.5 from below.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6CD4A-7591-A84E-B65B-16DD232A82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64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is already a logarithm,</a:t>
            </a:r>
            <a:r>
              <a:rPr lang="en-US" baseline="0" dirty="0"/>
              <a:t> so y axis is a log-log scale, which you don’t often see</a:t>
            </a:r>
            <a:endParaRPr lang="en-US" dirty="0"/>
          </a:p>
          <a:p>
            <a:r>
              <a:rPr lang="en-US" dirty="0"/>
              <a:t>As u tends to zero, the asympt</a:t>
            </a:r>
            <a:r>
              <a:rPr lang="en-US" baseline="0" dirty="0"/>
              <a:t>otic channel capacity for large enough L is 1/u squared for sexual, and 1/u for asexual</a:t>
            </a:r>
          </a:p>
          <a:p>
            <a:r>
              <a:rPr lang="en-US" baseline="0" dirty="0"/>
              <a:t>Now here is a big difference !  </a:t>
            </a:r>
          </a:p>
          <a:p>
            <a:endParaRPr lang="en-US" baseline="0" dirty="0"/>
          </a:p>
          <a:p>
            <a:r>
              <a:rPr lang="en-US" baseline="0" dirty="0"/>
              <a:t>Note that channel capacity is a difference of entropies, which is a logarithm: these logs are plotted on a log scale.  </a:t>
            </a:r>
          </a:p>
          <a:p>
            <a:endParaRPr lang="en-US" baseline="0" dirty="0"/>
          </a:p>
          <a:p>
            <a:r>
              <a:rPr lang="en-US" baseline="0" dirty="0"/>
              <a:t>This is highly suggestive : is this the big and significant difference between sexual and asexual reproduction? is this “channel capacity” real? Can it actually be biologically used? </a:t>
            </a:r>
          </a:p>
          <a:p>
            <a:endParaRPr lang="en-US" baseline="0" dirty="0"/>
          </a:p>
          <a:p>
            <a:r>
              <a:rPr lang="en-US" baseline="0" dirty="0"/>
              <a:t>Suggests sexual organisms should make use of highly redundant distributed genetic codes, and development analogous to error-correction in communication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6CD4A-7591-A84E-B65B-16DD232A82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does this information mean? </a:t>
            </a:r>
            <a:endParaRPr lang="en-US" dirty="0"/>
          </a:p>
          <a:p>
            <a:r>
              <a:rPr lang="en-US" dirty="0"/>
              <a:t>The point here is that the Drosophila</a:t>
            </a:r>
            <a:r>
              <a:rPr lang="en-US" baseline="0" dirty="0"/>
              <a:t> game is a real communication channel that could actually be used. The Cambridge department of genetics could send messages to the EMBL in Heidelberg, coded as fruit flies. </a:t>
            </a:r>
          </a:p>
          <a:p>
            <a:endParaRPr lang="en-US" baseline="0" dirty="0"/>
          </a:p>
          <a:p>
            <a:r>
              <a:rPr lang="en-US" baseline="0" dirty="0"/>
              <a:t>The significance of the message is that B finds information that must be in each individual fly.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6CD4A-7591-A84E-B65B-16DD232A82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81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</a:t>
            </a:r>
            <a:r>
              <a:rPr lang="en-US" baseline="0" dirty="0"/>
              <a:t> has all gone horribly wrong: the decoding makes things worse. </a:t>
            </a:r>
          </a:p>
          <a:p>
            <a:r>
              <a:rPr lang="en-US" baseline="0" dirty="0"/>
              <a:t>300-bit genomes get 3x as many mutations. Each 3-bit group acts as a single noisy allele.</a:t>
            </a:r>
          </a:p>
          <a:p>
            <a:endParaRPr lang="en-US" baseline="0" dirty="0"/>
          </a:p>
          <a:p>
            <a:r>
              <a:rPr lang="en-US" baseline="0" dirty="0"/>
              <a:t>Simple repetition coding is effective (but inefficient) for communication over a noisy channel – but it doesn’t work here. Each group of 3 elements accumulates silent mutations until it is on the edge...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6CD4A-7591-A84E-B65B-16DD232A82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5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shows</a:t>
            </a:r>
            <a:r>
              <a:rPr lang="en-US" baseline="0" dirty="0"/>
              <a:t> that “adaptive channel capacity” is (at least partly) real.  It IS possible to find non-linear interactions such that the system can evolve to a high-information state. </a:t>
            </a:r>
          </a:p>
          <a:p>
            <a:endParaRPr lang="en-US" baseline="0" dirty="0"/>
          </a:p>
          <a:p>
            <a:r>
              <a:rPr lang="en-US" baseline="0" dirty="0"/>
              <a:t>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6CD4A-7591-A84E-B65B-16DD232A82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5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C4-165A-AB43-AFB9-C7BD5A2B9C7F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A3-24C2-AF4F-8808-415B0ACB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5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C4-165A-AB43-AFB9-C7BD5A2B9C7F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A3-24C2-AF4F-8808-415B0ACB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6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C4-165A-AB43-AFB9-C7BD5A2B9C7F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A3-24C2-AF4F-8808-415B0ACB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8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C4-165A-AB43-AFB9-C7BD5A2B9C7F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A3-24C2-AF4F-8808-415B0ACB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2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C4-165A-AB43-AFB9-C7BD5A2B9C7F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A3-24C2-AF4F-8808-415B0ACB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3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C4-165A-AB43-AFB9-C7BD5A2B9C7F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A3-24C2-AF4F-8808-415B0ACB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7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C4-165A-AB43-AFB9-C7BD5A2B9C7F}" type="datetimeFigureOut">
              <a:rPr lang="en-US" smtClean="0"/>
              <a:t>7/18/19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A3-24C2-AF4F-8808-415B0ACB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9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C4-165A-AB43-AFB9-C7BD5A2B9C7F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A3-24C2-AF4F-8808-415B0ACB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C4-165A-AB43-AFB9-C7BD5A2B9C7F}" type="datetimeFigureOut">
              <a:rPr lang="en-US" smtClean="0"/>
              <a:t>7/18/19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A3-24C2-AF4F-8808-415B0ACB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7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C4-165A-AB43-AFB9-C7BD5A2B9C7F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A3-24C2-AF4F-8808-415B0ACB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7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C4-165A-AB43-AFB9-C7BD5A2B9C7F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EA3-24C2-AF4F-8808-415B0ACB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4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A6C4-165A-AB43-AFB9-C7BD5A2B9C7F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FEA3-24C2-AF4F-8808-415B0ACB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Self-published_work" TargetMode="External"/><Relationship Id="rId2" Type="http://schemas.openxmlformats.org/officeDocument/2006/relationships/hyperlink" Target="https://commons.wikimedia.org/wiki/Category:CC-BY-SA-4.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s://commons.wikimedia.org/wiki/Category:Files_by_User:Gillfot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9892-C397-424E-8B31-4B7209663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Precision of adaptation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743BC-187D-AF4D-993F-2A9B8E0A3B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 Watkins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Royal Holloway</a:t>
            </a:r>
          </a:p>
        </p:txBody>
      </p:sp>
    </p:spTree>
    <p:extLst>
      <p:ext uri="{BB962C8B-B14F-4D97-AF65-F5344CB8AC3E}">
        <p14:creationId xmlns:p14="http://schemas.microsoft.com/office/powerpoint/2010/main" val="43313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lkplot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52" y="1602855"/>
            <a:ext cx="6253748" cy="4690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7137" y="5985702"/>
            <a:ext cx="303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Genome length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2919" y="3861896"/>
            <a:ext cx="139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Asexual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5607" y="2071164"/>
            <a:ext cx="139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Sexual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977" y="2939930"/>
            <a:ext cx="2339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Adaptive Channel </a:t>
            </a:r>
          </a:p>
          <a:p>
            <a:r>
              <a:rPr lang="en-US" sz="2400" dirty="0"/>
              <a:t>Capacity</a:t>
            </a:r>
          </a:p>
          <a:p>
            <a:r>
              <a:rPr lang="en-US" sz="2400" dirty="0"/>
              <a:t>(bits)</a:t>
            </a:r>
          </a:p>
          <a:p>
            <a:endParaRPr lang="en-US" sz="2400" dirty="0"/>
          </a:p>
          <a:p>
            <a:r>
              <a:rPr lang="en-US" sz="2400" dirty="0"/>
              <a:t>(log scale)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640" y="325120"/>
            <a:ext cx="842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Same data </a:t>
            </a:r>
            <a:r>
              <a:rPr lang="en-US" sz="2400" dirty="0" err="1"/>
              <a:t>replotted</a:t>
            </a:r>
            <a:r>
              <a:rPr lang="en-US" sz="2400" dirty="0"/>
              <a:t> as channel capacity </a:t>
            </a:r>
            <a:r>
              <a:rPr lang="en-US" sz="2400" dirty="0" err="1"/>
              <a:t>vs</a:t>
            </a:r>
            <a:r>
              <a:rPr lang="en-US" sz="2400" dirty="0"/>
              <a:t> genome length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1086428"/>
            <a:ext cx="4886960" cy="3470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99760" y="923868"/>
            <a:ext cx="323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 p is error rate, and h</a:t>
            </a:r>
            <a:r>
              <a:rPr lang="en-US" sz="2000" baseline="-25000" dirty="0"/>
              <a:t>2</a:t>
            </a:r>
            <a:r>
              <a:rPr lang="en-US" sz="2000" dirty="0"/>
              <a:t>(p) is entropy in bits</a:t>
            </a:r>
          </a:p>
        </p:txBody>
      </p:sp>
    </p:spTree>
    <p:extLst>
      <p:ext uri="{BB962C8B-B14F-4D97-AF65-F5344CB8AC3E}">
        <p14:creationId xmlns:p14="http://schemas.microsoft.com/office/powerpoint/2010/main" val="156976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" y="162560"/>
            <a:ext cx="8666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Drosophila Game: a thought-experiment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800" y="701040"/>
            <a:ext cx="8503920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two geneticists – A and B – wish to communicate. </a:t>
            </a:r>
          </a:p>
          <a:p>
            <a:r>
              <a:rPr lang="en-US" dirty="0"/>
              <a:t>First, they agree on a code-book of varieties of Drosophila</a:t>
            </a:r>
          </a:p>
          <a:p>
            <a:r>
              <a:rPr lang="en-US" dirty="0"/>
              <a:t>	- could use binary traits: red/black eyes, long/stubby wings, smooth/hairy,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	- could use a binary code on polymorphic SNPs</a:t>
            </a:r>
          </a:p>
          <a:p>
            <a:endParaRPr lang="en-US" dirty="0"/>
          </a:p>
          <a:p>
            <a:r>
              <a:rPr lang="en-US" dirty="0"/>
              <a:t>A decides on the message to send. </a:t>
            </a:r>
          </a:p>
          <a:p>
            <a:r>
              <a:rPr lang="en-US" dirty="0"/>
              <a:t>She then breeds a population of N Drosophila in her office; after each generation she has 2N, and she squashes half of them, and continues to breed the rest. </a:t>
            </a:r>
          </a:p>
          <a:p>
            <a:r>
              <a:rPr lang="en-US" dirty="0"/>
              <a:t>	By keeping the flies most similar to the variety she wants, A can breed her population to have the binary trait values she desired. </a:t>
            </a:r>
          </a:p>
          <a:p>
            <a:endParaRPr lang="en-US" dirty="0"/>
          </a:p>
          <a:p>
            <a:r>
              <a:rPr lang="en-US" dirty="0"/>
              <a:t>Finally A sends her message: she releases her final selected population of N flies, and B catches one. </a:t>
            </a:r>
          </a:p>
          <a:p>
            <a:r>
              <a:rPr lang="en-US" dirty="0"/>
              <a:t>	B examines (or sequences) the fly, and determines which variety in the code-book it belongs to, and so decodes A’s message. </a:t>
            </a:r>
          </a:p>
          <a:p>
            <a:endParaRPr lang="en-US" dirty="0"/>
          </a:p>
          <a:p>
            <a:r>
              <a:rPr lang="en-US" dirty="0"/>
              <a:t>If A can reliably set, say, 10 different binary traits, she can produce 1024 different varieties of fly, and so send 10 bits.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channel capacity</a:t>
            </a:r>
            <a:r>
              <a:rPr lang="en-US" dirty="0"/>
              <a:t> measures how precisely the flies can adapt to A’s selective breeding</a:t>
            </a:r>
          </a:p>
        </p:txBody>
      </p:sp>
    </p:spTree>
    <p:extLst>
      <p:ext uri="{BB962C8B-B14F-4D97-AF65-F5344CB8AC3E}">
        <p14:creationId xmlns:p14="http://schemas.microsoft.com/office/powerpoint/2010/main" val="403675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lkplot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5" y="1360222"/>
            <a:ext cx="6858000" cy="5143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0372" y="6143015"/>
            <a:ext cx="3342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Mutation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6631" y="4116345"/>
            <a:ext cx="33822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300-bit genomes decoded by majority </a:t>
            </a:r>
          </a:p>
          <a:p>
            <a:r>
              <a:rPr lang="en-US" sz="2400" dirty="0"/>
              <a:t>vote in groups of three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9917" y="1573582"/>
            <a:ext cx="314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100-bit genomes with no decoding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5948" y="1895151"/>
            <a:ext cx="23394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Adaptive Channel </a:t>
            </a:r>
          </a:p>
          <a:p>
            <a:r>
              <a:rPr lang="en-US" sz="2400" dirty="0"/>
              <a:t>Capacity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680" y="213360"/>
            <a:ext cx="834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Simple redundancy: 300 bit genome, decoded to 100 bits by majority votes on 100 separate groups of 3 bits. </a:t>
            </a:r>
          </a:p>
        </p:txBody>
      </p:sp>
    </p:spTree>
    <p:extLst>
      <p:ext uri="{BB962C8B-B14F-4D97-AF65-F5344CB8AC3E}">
        <p14:creationId xmlns:p14="http://schemas.microsoft.com/office/powerpoint/2010/main" val="309019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lkplot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95" y="1362228"/>
            <a:ext cx="6601326" cy="4950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0372" y="6143015"/>
            <a:ext cx="3342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Mutation 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977" y="3688561"/>
            <a:ext cx="23394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Adaptive Channel </a:t>
            </a:r>
          </a:p>
          <a:p>
            <a:r>
              <a:rPr lang="en-US" sz="2400" dirty="0"/>
              <a:t>Capacity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3268" y="1496176"/>
            <a:ext cx="258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Error Correction Decoding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9844" y="3457992"/>
            <a:ext cx="258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Decoding:</a:t>
            </a:r>
          </a:p>
          <a:p>
            <a:r>
              <a:rPr lang="en-US" sz="2400" dirty="0"/>
              <a:t>100-bit genomes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680" y="213360"/>
            <a:ext cx="834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Non-linear decoding: 300 bit genomes, decoded to 100 bits using  much-simplified LDPC decoding</a:t>
            </a:r>
          </a:p>
        </p:txBody>
      </p:sp>
    </p:spTree>
    <p:extLst>
      <p:ext uri="{BB962C8B-B14F-4D97-AF65-F5344CB8AC3E}">
        <p14:creationId xmlns:p14="http://schemas.microsoft.com/office/powerpoint/2010/main" val="104106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lkplot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43" y="1373606"/>
            <a:ext cx="6871342" cy="5153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0372" y="6143015"/>
            <a:ext cx="3342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Mutation 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7658" y="4570918"/>
            <a:ext cx="3382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 </a:t>
            </a:r>
          </a:p>
          <a:p>
            <a:r>
              <a:rPr lang="en-US" sz="2400" dirty="0"/>
              <a:t>Correction Decoding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4370" y="2642518"/>
            <a:ext cx="258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Decoding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977" y="3353281"/>
            <a:ext cx="23394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Adaptive Channel </a:t>
            </a:r>
          </a:p>
          <a:p>
            <a:r>
              <a:rPr lang="en-US" sz="2400" dirty="0"/>
              <a:t>Capacity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" y="213360"/>
            <a:ext cx="65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" y="254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LDPC decoding compared with no decoding for </a:t>
            </a:r>
            <a:r>
              <a:rPr lang="en-US" sz="3200" b="1" dirty="0"/>
              <a:t>Asexual GA.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1920" y="955040"/>
            <a:ext cx="2275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Asexual GA has no adaptive channel capacity to access, and cannot </a:t>
            </a:r>
            <a:r>
              <a:rPr lang="en-US" dirty="0" err="1"/>
              <a:t>optimise</a:t>
            </a:r>
            <a:r>
              <a:rPr lang="en-US" dirty="0"/>
              <a:t> the encoding. </a:t>
            </a:r>
          </a:p>
        </p:txBody>
      </p:sp>
    </p:spTree>
    <p:extLst>
      <p:ext uri="{BB962C8B-B14F-4D97-AF65-F5344CB8AC3E}">
        <p14:creationId xmlns:p14="http://schemas.microsoft.com/office/powerpoint/2010/main" val="139004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F835FD-51CF-8943-93BF-1F210CDCD7A4}"/>
              </a:ext>
            </a:extLst>
          </p:cNvPr>
          <p:cNvSpPr txBox="1"/>
          <p:nvPr/>
        </p:nvSpPr>
        <p:spPr>
          <a:xfrm>
            <a:off x="526334" y="659826"/>
            <a:ext cx="636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Stabilising</a:t>
            </a:r>
            <a:r>
              <a:rPr lang="en-US" sz="2800" dirty="0"/>
              <a:t> selection: an important case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293B3-22F5-E944-A510-35DD7B371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2098785"/>
            <a:ext cx="4216400" cy="2933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BFBB28-DA9D-F64A-A381-8F7BD9A50BD1}"/>
              </a:ext>
            </a:extLst>
          </p:cNvPr>
          <p:cNvSpPr txBox="1"/>
          <p:nvPr/>
        </p:nvSpPr>
        <p:spPr>
          <a:xfrm>
            <a:off x="3794234" y="5937713"/>
            <a:ext cx="155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Optimal value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419C1-2F18-524E-ABD4-1D33A4FDA1A6}"/>
              </a:ext>
            </a:extLst>
          </p:cNvPr>
          <p:cNvSpPr txBox="1"/>
          <p:nvPr/>
        </p:nvSpPr>
        <p:spPr>
          <a:xfrm>
            <a:off x="4361794" y="5014709"/>
            <a:ext cx="68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2B3DC-D8CC-0D42-82CE-361DB4FFCC5E}"/>
              </a:ext>
            </a:extLst>
          </p:cNvPr>
          <p:cNvSpPr txBox="1"/>
          <p:nvPr/>
        </p:nvSpPr>
        <p:spPr>
          <a:xfrm>
            <a:off x="6211614" y="4996933"/>
            <a:ext cx="68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48C59-C5C8-2445-BFE6-D877F014432C}"/>
              </a:ext>
            </a:extLst>
          </p:cNvPr>
          <p:cNvSpPr txBox="1"/>
          <p:nvPr/>
        </p:nvSpPr>
        <p:spPr>
          <a:xfrm>
            <a:off x="2343806" y="4965888"/>
            <a:ext cx="68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D6AE5-36F0-254D-B87E-29692272A979}"/>
              </a:ext>
            </a:extLst>
          </p:cNvPr>
          <p:cNvSpPr txBox="1"/>
          <p:nvPr/>
        </p:nvSpPr>
        <p:spPr>
          <a:xfrm>
            <a:off x="526334" y="1545021"/>
            <a:ext cx="2952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Selection that maintains a ‘quantitative trait’ – a design parameter – close to an optimal value</a:t>
            </a:r>
          </a:p>
        </p:txBody>
      </p:sp>
    </p:spTree>
    <p:extLst>
      <p:ext uri="{BB962C8B-B14F-4D97-AF65-F5344CB8AC3E}">
        <p14:creationId xmlns:p14="http://schemas.microsoft.com/office/powerpoint/2010/main" val="167020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0544E5-8712-5147-A178-2660EB960E94}"/>
              </a:ext>
            </a:extLst>
          </p:cNvPr>
          <p:cNvSpPr txBox="1"/>
          <p:nvPr/>
        </p:nvSpPr>
        <p:spPr>
          <a:xfrm>
            <a:off x="526334" y="659826"/>
            <a:ext cx="636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Decoding from a genome to a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6D4B31-154C-8242-AE39-C886857E67B5}"/>
              </a:ext>
            </a:extLst>
          </p:cNvPr>
          <p:cNvSpPr txBox="1"/>
          <p:nvPr/>
        </p:nvSpPr>
        <p:spPr>
          <a:xfrm>
            <a:off x="526334" y="1566044"/>
            <a:ext cx="4802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Simplest model: linear mapping</a:t>
            </a:r>
          </a:p>
          <a:p>
            <a:endParaRPr lang="en-US" sz="2400" dirty="0"/>
          </a:p>
          <a:p>
            <a:r>
              <a:rPr lang="en-US" sz="2400" dirty="0"/>
              <a:t>View genome as a vector  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B8EF0-6295-914C-8EC0-3D0BDD8AF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4420" y="5374864"/>
            <a:ext cx="1549400" cy="40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C6CCBD-41BE-1849-8305-A76431CF09EE}"/>
              </a:ext>
            </a:extLst>
          </p:cNvPr>
          <p:cNvSpPr txBox="1"/>
          <p:nvPr/>
        </p:nvSpPr>
        <p:spPr>
          <a:xfrm>
            <a:off x="526334" y="3122132"/>
            <a:ext cx="523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quantitative trait       is determined as</a:t>
            </a:r>
          </a:p>
          <a:p>
            <a:r>
              <a:rPr lang="en-US" sz="2400" dirty="0"/>
              <a:t>the sum of effects of each element of genome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80EDEE-FBF2-6140-B947-622774D26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390" y="3250808"/>
            <a:ext cx="241300" cy="215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C404C3-80BB-8445-8504-19853F83F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709" y="2454384"/>
            <a:ext cx="155711" cy="2076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1B9C13-276F-3D46-AD51-06C47A979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7103" y="3722296"/>
            <a:ext cx="2286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6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F835FD-51CF-8943-93BF-1F210CDCD7A4}"/>
              </a:ext>
            </a:extLst>
          </p:cNvPr>
          <p:cNvSpPr txBox="1"/>
          <p:nvPr/>
        </p:nvSpPr>
        <p:spPr>
          <a:xfrm>
            <a:off x="526333" y="521700"/>
            <a:ext cx="687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Stabilising</a:t>
            </a:r>
            <a:r>
              <a:rPr lang="en-US" sz="2800" dirty="0"/>
              <a:t> selection: small and large effects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293B3-22F5-E944-A510-35DD7B371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2098785"/>
            <a:ext cx="4216400" cy="2933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BFBB28-DA9D-F64A-A381-8F7BD9A50BD1}"/>
              </a:ext>
            </a:extLst>
          </p:cNvPr>
          <p:cNvSpPr txBox="1"/>
          <p:nvPr/>
        </p:nvSpPr>
        <p:spPr>
          <a:xfrm>
            <a:off x="3794234" y="5937713"/>
            <a:ext cx="155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Optimal value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419C1-2F18-524E-ABD4-1D33A4FDA1A6}"/>
              </a:ext>
            </a:extLst>
          </p:cNvPr>
          <p:cNvSpPr txBox="1"/>
          <p:nvPr/>
        </p:nvSpPr>
        <p:spPr>
          <a:xfrm>
            <a:off x="4361794" y="5014709"/>
            <a:ext cx="68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2B3DC-D8CC-0D42-82CE-361DB4FFCC5E}"/>
              </a:ext>
            </a:extLst>
          </p:cNvPr>
          <p:cNvSpPr txBox="1"/>
          <p:nvPr/>
        </p:nvSpPr>
        <p:spPr>
          <a:xfrm>
            <a:off x="6211614" y="4996933"/>
            <a:ext cx="68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48C59-C5C8-2445-BFE6-D877F014432C}"/>
              </a:ext>
            </a:extLst>
          </p:cNvPr>
          <p:cNvSpPr txBox="1"/>
          <p:nvPr/>
        </p:nvSpPr>
        <p:spPr>
          <a:xfrm>
            <a:off x="2343806" y="4965888"/>
            <a:ext cx="68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Unfit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7F7EFD-E20B-174D-84FF-2CC4CA22CFD8}"/>
              </a:ext>
            </a:extLst>
          </p:cNvPr>
          <p:cNvCxnSpPr/>
          <p:nvPr/>
        </p:nvCxnSpPr>
        <p:spPr>
          <a:xfrm>
            <a:off x="4807670" y="2432115"/>
            <a:ext cx="2372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86DE87-51CF-164C-89E4-F5BF283D634B}"/>
              </a:ext>
            </a:extLst>
          </p:cNvPr>
          <p:cNvCxnSpPr>
            <a:cxnSpLocks/>
          </p:cNvCxnSpPr>
          <p:nvPr/>
        </p:nvCxnSpPr>
        <p:spPr>
          <a:xfrm>
            <a:off x="4807670" y="4025245"/>
            <a:ext cx="4223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B7F2521-4B99-B34E-941D-C264CE42269E}"/>
              </a:ext>
            </a:extLst>
          </p:cNvPr>
          <p:cNvSpPr txBox="1"/>
          <p:nvPr/>
        </p:nvSpPr>
        <p:spPr>
          <a:xfrm>
            <a:off x="4872358" y="1980041"/>
            <a:ext cx="307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effect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CEB09D-3FB4-394D-91FD-F986C4A0FAF1}"/>
              </a:ext>
            </a:extLst>
          </p:cNvPr>
          <p:cNvSpPr txBox="1"/>
          <p:nvPr/>
        </p:nvSpPr>
        <p:spPr>
          <a:xfrm>
            <a:off x="6800194" y="3429000"/>
            <a:ext cx="131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effect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AAC11-4866-044A-AE6F-241D296B8681}"/>
              </a:ext>
            </a:extLst>
          </p:cNvPr>
          <p:cNvSpPr txBox="1"/>
          <p:nvPr/>
        </p:nvSpPr>
        <p:spPr>
          <a:xfrm>
            <a:off x="526333" y="1715678"/>
            <a:ext cx="2311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‘small’ effect is smaller than the natural range of variation of the trait. </a:t>
            </a:r>
          </a:p>
          <a:p>
            <a:endParaRPr lang="en-US" dirty="0"/>
          </a:p>
          <a:p>
            <a:r>
              <a:rPr lang="en-US" dirty="0"/>
              <a:t>Hard to select one value for gene locus of small effect!</a:t>
            </a:r>
          </a:p>
        </p:txBody>
      </p:sp>
    </p:spTree>
    <p:extLst>
      <p:ext uri="{BB962C8B-B14F-4D97-AF65-F5344CB8AC3E}">
        <p14:creationId xmlns:p14="http://schemas.microsoft.com/office/powerpoint/2010/main" val="3421879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F04DB6-63E4-F74F-A0FA-A4920D8D796C}"/>
              </a:ext>
            </a:extLst>
          </p:cNvPr>
          <p:cNvSpPr txBox="1"/>
          <p:nvPr/>
        </p:nvSpPr>
        <p:spPr>
          <a:xfrm>
            <a:off x="460989" y="887952"/>
            <a:ext cx="546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Stabilising</a:t>
            </a:r>
            <a:r>
              <a:rPr lang="en-US" sz="2400" dirty="0"/>
              <a:t> selection for two values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DD1D68-B8A9-1242-B173-5F88E4B7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5" y="2057400"/>
            <a:ext cx="41148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9A4386-8C95-534E-9F7E-A6EC390D58A3}"/>
              </a:ext>
            </a:extLst>
          </p:cNvPr>
          <p:cNvSpPr txBox="1"/>
          <p:nvPr/>
        </p:nvSpPr>
        <p:spPr>
          <a:xfrm>
            <a:off x="800095" y="1863147"/>
            <a:ext cx="2024963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Population size: 100</a:t>
            </a:r>
          </a:p>
          <a:p>
            <a:r>
              <a:rPr lang="en-US" sz="1350" dirty="0"/>
              <a:t>Genome length: 400</a:t>
            </a:r>
          </a:p>
          <a:p>
            <a:endParaRPr lang="en-US" sz="1350" dirty="0"/>
          </a:p>
          <a:p>
            <a:r>
              <a:rPr lang="en-US" sz="1350" dirty="0"/>
              <a:t>Mutation rate: 0.01</a:t>
            </a:r>
          </a:p>
          <a:p>
            <a:endParaRPr lang="en-US" sz="1350" dirty="0"/>
          </a:p>
          <a:p>
            <a:r>
              <a:rPr lang="en-US" sz="1350" dirty="0"/>
              <a:t>Truncation fraction: 1/3</a:t>
            </a:r>
          </a:p>
          <a:p>
            <a:endParaRPr lang="en-US" sz="1350" dirty="0"/>
          </a:p>
          <a:p>
            <a:r>
              <a:rPr lang="en-US" sz="1350" dirty="0"/>
              <a:t>Linear effects are normally distributed, scaled to produce range of variation shown. </a:t>
            </a:r>
          </a:p>
          <a:p>
            <a:endParaRPr lang="en-US" sz="1350" dirty="0"/>
          </a:p>
          <a:p>
            <a:r>
              <a:rPr lang="en-US" sz="1350" dirty="0"/>
              <a:t>Maximum range of adaptation:</a:t>
            </a:r>
          </a:p>
          <a:p>
            <a:r>
              <a:rPr lang="en-US" sz="1350" dirty="0"/>
              <a:t> -3 to 3, as shown</a:t>
            </a:r>
          </a:p>
          <a:p>
            <a:endParaRPr lang="en-US" sz="1350" dirty="0"/>
          </a:p>
          <a:p>
            <a:r>
              <a:rPr lang="en-US" sz="1350" dirty="0"/>
              <a:t>Precision of adaptation: </a:t>
            </a:r>
            <a:r>
              <a:rPr lang="en-US" sz="1350" dirty="0" err="1"/>
              <a:t>approx</a:t>
            </a:r>
            <a:r>
              <a:rPr lang="en-US" sz="1350" dirty="0"/>
              <a:t> 6 bits</a:t>
            </a:r>
          </a:p>
          <a:p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034BC-D68F-8B4F-8018-AF9BD3364E12}"/>
              </a:ext>
            </a:extLst>
          </p:cNvPr>
          <p:cNvSpPr txBox="1"/>
          <p:nvPr/>
        </p:nvSpPr>
        <p:spPr>
          <a:xfrm>
            <a:off x="4807670" y="5580668"/>
            <a:ext cx="3374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Histogram of values of the two traits for members of a population at equilibrium.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95E7DF-0C50-3E4B-951D-18841BBF77CA}"/>
              </a:ext>
            </a:extLst>
          </p:cNvPr>
          <p:cNvCxnSpPr/>
          <p:nvPr/>
        </p:nvCxnSpPr>
        <p:spPr>
          <a:xfrm flipV="1">
            <a:off x="5033913" y="4807665"/>
            <a:ext cx="0" cy="179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3F12FA-15F7-A343-B3E5-062E6BFB340D}"/>
              </a:ext>
            </a:extLst>
          </p:cNvPr>
          <p:cNvCxnSpPr/>
          <p:nvPr/>
        </p:nvCxnSpPr>
        <p:spPr>
          <a:xfrm flipV="1">
            <a:off x="7656136" y="4793526"/>
            <a:ext cx="0" cy="179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652C09-1CF6-EB4C-B5EC-0430D83CB0B6}"/>
              </a:ext>
            </a:extLst>
          </p:cNvPr>
          <p:cNvSpPr txBox="1"/>
          <p:nvPr/>
        </p:nvSpPr>
        <p:spPr>
          <a:xfrm>
            <a:off x="4647414" y="5005968"/>
            <a:ext cx="77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60C02-FC45-7F4C-8C0F-9706DFB52260}"/>
              </a:ext>
            </a:extLst>
          </p:cNvPr>
          <p:cNvSpPr txBox="1"/>
          <p:nvPr/>
        </p:nvSpPr>
        <p:spPr>
          <a:xfrm>
            <a:off x="7269637" y="4986775"/>
            <a:ext cx="77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2776307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496604-3C25-A449-9EEE-E658B9915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321" y="1844339"/>
            <a:ext cx="6259624" cy="417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F72AD1-B026-D14A-BC32-01577268DE6E}"/>
              </a:ext>
            </a:extLst>
          </p:cNvPr>
          <p:cNvSpPr txBox="1"/>
          <p:nvPr/>
        </p:nvSpPr>
        <p:spPr>
          <a:xfrm>
            <a:off x="493985" y="357352"/>
            <a:ext cx="746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Better than linear decoding?  Spiral decoding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65271-A567-F84E-9C9E-9B980E262338}"/>
              </a:ext>
            </a:extLst>
          </p:cNvPr>
          <p:cNvSpPr txBox="1"/>
          <p:nvPr/>
        </p:nvSpPr>
        <p:spPr>
          <a:xfrm>
            <a:off x="493985" y="1105674"/>
            <a:ext cx="3201321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Idea: linearly decode genome to two numbers            and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then compute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F19BA8-B181-0640-BCBB-008703D3B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336" y="2449242"/>
            <a:ext cx="419100" cy="27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6FB55D-6554-074F-A82F-5230628BF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049" y="2449242"/>
            <a:ext cx="431800" cy="279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0379ED-FF90-934A-9C03-28711CBC1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98" y="3659459"/>
            <a:ext cx="2540000" cy="469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106275-91CB-8142-BF6A-C02F8A9DC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44" y="5743239"/>
            <a:ext cx="419100" cy="279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FD29E3-B575-294A-B5EE-0C1DB1E0F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339" y="5469837"/>
            <a:ext cx="431800" cy="279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E8F58C-A9B3-C54A-A9F5-BAA5160C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6602" y="3659459"/>
            <a:ext cx="2159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0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1E49F3-9C67-AF42-9FF0-0E3DD33733EC}"/>
              </a:ext>
            </a:extLst>
          </p:cNvPr>
          <p:cNvSpPr txBox="1"/>
          <p:nvPr/>
        </p:nvSpPr>
        <p:spPr>
          <a:xfrm>
            <a:off x="1008993" y="620110"/>
            <a:ext cx="6358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Nature’s no. 1 learning algorithm:   asexual evolution</a:t>
            </a:r>
          </a:p>
          <a:p>
            <a:endParaRPr lang="en-US" dirty="0"/>
          </a:p>
          <a:p>
            <a:r>
              <a:rPr lang="en-US" dirty="0"/>
              <a:t>Nature’s no. 2 learning algorithm:  sexual evolution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Machine learning algorithms ….</a:t>
            </a:r>
          </a:p>
          <a:p>
            <a:endParaRPr lang="en-US" dirty="0"/>
          </a:p>
          <a:p>
            <a:r>
              <a:rPr lang="en-US" dirty="0"/>
              <a:t>         … any connection?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1E59B-4D7E-8543-96DE-CB81E4A46CB6}"/>
              </a:ext>
            </a:extLst>
          </p:cNvPr>
          <p:cNvSpPr txBox="1"/>
          <p:nvPr/>
        </p:nvSpPr>
        <p:spPr>
          <a:xfrm>
            <a:off x="966951" y="3783724"/>
            <a:ext cx="75254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≅  nonparametric Bayesian MCMC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Upper bounds on evolvability via a communication game argument</a:t>
            </a:r>
          </a:p>
          <a:p>
            <a:r>
              <a:rPr lang="en-US" dirty="0"/>
              <a:t>	- Sexual evolution has </a:t>
            </a:r>
            <a:r>
              <a:rPr lang="en-US" i="1" dirty="0"/>
              <a:t>much</a:t>
            </a:r>
            <a:r>
              <a:rPr lang="en-US" dirty="0"/>
              <a:t> higher channel capacity than asexual</a:t>
            </a:r>
          </a:p>
          <a:p>
            <a:r>
              <a:rPr lang="en-US" dirty="0"/>
              <a:t>	- To use this channel capacity requires distributed genetic codes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55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5F0EDE-205A-B14E-8EA3-C62C1F3F9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389" y="1339850"/>
            <a:ext cx="6259625" cy="4178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DC90B4-3ED4-3F41-A985-E59EEA9A1409}"/>
              </a:ext>
            </a:extLst>
          </p:cNvPr>
          <p:cNvSpPr txBox="1"/>
          <p:nvPr/>
        </p:nvSpPr>
        <p:spPr>
          <a:xfrm>
            <a:off x="329938" y="1140643"/>
            <a:ext cx="28186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Imprecise values of </a:t>
            </a:r>
            <a:r>
              <a:rPr lang="en-US" sz="2800" i="1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 and </a:t>
            </a:r>
            <a:r>
              <a:rPr lang="en-US" sz="2800" i="1" dirty="0"/>
              <a:t>x</a:t>
            </a:r>
            <a:r>
              <a:rPr lang="en-US" sz="2800" baseline="-25000" dirty="0"/>
              <a:t>2</a:t>
            </a:r>
            <a:r>
              <a:rPr lang="en-US" sz="2800" dirty="0"/>
              <a:t> can yield a more precise value of </a:t>
            </a:r>
            <a:r>
              <a:rPr lang="en-US" sz="2800" i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151873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386565-84FD-A046-A50E-0710BDB3D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906" y="2463796"/>
            <a:ext cx="3100552" cy="2067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D44B4-0850-5C44-9A96-FA1322046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906" y="312681"/>
            <a:ext cx="3100552" cy="2067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9712D-0C96-2545-B64A-6491B8F57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906" y="4569371"/>
            <a:ext cx="3100552" cy="2067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1C3F0E-B8A1-CD4D-872C-D55B3F1BA5A8}"/>
              </a:ext>
            </a:extLst>
          </p:cNvPr>
          <p:cNvSpPr txBox="1"/>
          <p:nvPr/>
        </p:nvSpPr>
        <p:spPr>
          <a:xfrm>
            <a:off x="1261241" y="588579"/>
            <a:ext cx="297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decoding </a:t>
            </a:r>
          </a:p>
          <a:p>
            <a:r>
              <a:rPr lang="en-US" dirty="0"/>
              <a:t>(small effects)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BAD0A-46AB-E043-AB25-435942FC0A61}"/>
              </a:ext>
            </a:extLst>
          </p:cNvPr>
          <p:cNvSpPr txBox="1"/>
          <p:nvPr/>
        </p:nvSpPr>
        <p:spPr>
          <a:xfrm>
            <a:off x="1334814" y="3020200"/>
            <a:ext cx="238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‘Spiral’ decoding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22D70-9BE1-684D-8F1E-71AA52B30205}"/>
              </a:ext>
            </a:extLst>
          </p:cNvPr>
          <p:cNvSpPr txBox="1"/>
          <p:nvPr/>
        </p:nvSpPr>
        <p:spPr>
          <a:xfrm>
            <a:off x="3720662" y="1660634"/>
            <a:ext cx="157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 6 bits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E1185-BA22-A449-85D9-1177FCBF64EA}"/>
              </a:ext>
            </a:extLst>
          </p:cNvPr>
          <p:cNvSpPr txBox="1"/>
          <p:nvPr/>
        </p:nvSpPr>
        <p:spPr>
          <a:xfrm>
            <a:off x="1334813" y="5323491"/>
            <a:ext cx="310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6- stage ‘Spiral’ decoding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9F826-19B4-1640-97E7-B8B6FDFD5972}"/>
              </a:ext>
            </a:extLst>
          </p:cNvPr>
          <p:cNvSpPr txBox="1"/>
          <p:nvPr/>
        </p:nvSpPr>
        <p:spPr>
          <a:xfrm>
            <a:off x="3647095" y="5969878"/>
            <a:ext cx="157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~ 14 bits</a:t>
            </a:r>
          </a:p>
        </p:txBody>
      </p:sp>
    </p:spTree>
    <p:extLst>
      <p:ext uri="{BB962C8B-B14F-4D97-AF65-F5344CB8AC3E}">
        <p14:creationId xmlns:p14="http://schemas.microsoft.com/office/powerpoint/2010/main" val="868942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6787CC-DDE7-A14D-8CC6-5400982C2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622" y="2368483"/>
            <a:ext cx="5588876" cy="3725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477DF-91BB-6A43-9DAF-81832E3B1720}"/>
              </a:ext>
            </a:extLst>
          </p:cNvPr>
          <p:cNvSpPr txBox="1"/>
          <p:nvPr/>
        </p:nvSpPr>
        <p:spPr>
          <a:xfrm>
            <a:off x="767471" y="774603"/>
            <a:ext cx="743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 not just use binary? A problem with large effects.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A486A-51AA-1A46-8154-C450B6E26685}"/>
              </a:ext>
            </a:extLst>
          </p:cNvPr>
          <p:cNvSpPr txBox="1"/>
          <p:nvPr/>
        </p:nvSpPr>
        <p:spPr>
          <a:xfrm>
            <a:off x="6872140" y="2564090"/>
            <a:ext cx="109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binary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1047D5-CDCD-5548-A067-44D876648C69}"/>
              </a:ext>
            </a:extLst>
          </p:cNvPr>
          <p:cNvSpPr txBox="1"/>
          <p:nvPr/>
        </p:nvSpPr>
        <p:spPr>
          <a:xfrm>
            <a:off x="7562654" y="5019373"/>
            <a:ext cx="14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small effects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3DB24-612C-5C49-B7DA-3D1A437C0321}"/>
              </a:ext>
            </a:extLst>
          </p:cNvPr>
          <p:cNvSpPr txBox="1"/>
          <p:nvPr/>
        </p:nvSpPr>
        <p:spPr>
          <a:xfrm>
            <a:off x="836628" y="3357629"/>
            <a:ext cx="2083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RMS tracking error for stabilizing selection on a slowly varying target value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75AD81-8BF0-FD48-8E6C-77410D52EB36}"/>
              </a:ext>
            </a:extLst>
          </p:cNvPr>
          <p:cNvSpPr txBox="1"/>
          <p:nvPr/>
        </p:nvSpPr>
        <p:spPr>
          <a:xfrm>
            <a:off x="736833" y="1388159"/>
            <a:ext cx="7129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binary, 0111 and 1000 are </a:t>
            </a:r>
            <a:r>
              <a:rPr lang="en-US" sz="2400" dirty="0" err="1"/>
              <a:t>neighbouring</a:t>
            </a:r>
            <a:r>
              <a:rPr lang="en-US" sz="2400" dirty="0"/>
              <a:t> values, but cannot evolve directly from one to the other.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A4296-36D4-0A4A-AD2E-0FE23CD30510}"/>
              </a:ext>
            </a:extLst>
          </p:cNvPr>
          <p:cNvSpPr txBox="1"/>
          <p:nvPr/>
        </p:nvSpPr>
        <p:spPr>
          <a:xfrm>
            <a:off x="4710638" y="4414087"/>
            <a:ext cx="202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medium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effects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305686-57D3-3B40-87AD-6EA68D161A73}"/>
              </a:ext>
            </a:extLst>
          </p:cNvPr>
          <p:cNvSpPr txBox="1"/>
          <p:nvPr/>
        </p:nvSpPr>
        <p:spPr>
          <a:xfrm>
            <a:off x="4830017" y="6195892"/>
            <a:ext cx="391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generations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742AE-B079-8044-8D1C-B80C4B9C9964}"/>
              </a:ext>
            </a:extLst>
          </p:cNvPr>
          <p:cNvSpPr txBox="1"/>
          <p:nvPr/>
        </p:nvSpPr>
        <p:spPr>
          <a:xfrm>
            <a:off x="8540119" y="5538032"/>
            <a:ext cx="136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spiral</a:t>
            </a:r>
          </a:p>
        </p:txBody>
      </p:sp>
    </p:spTree>
    <p:extLst>
      <p:ext uri="{BB962C8B-B14F-4D97-AF65-F5344CB8AC3E}">
        <p14:creationId xmlns:p14="http://schemas.microsoft.com/office/powerpoint/2010/main" val="2172405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A275D2-EAB6-4045-AAAE-653AA34EFBDC}"/>
              </a:ext>
            </a:extLst>
          </p:cNvPr>
          <p:cNvSpPr txBox="1"/>
          <p:nvPr/>
        </p:nvSpPr>
        <p:spPr>
          <a:xfrm>
            <a:off x="893380" y="760030"/>
            <a:ext cx="5108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Is there a unifying simplicity?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AB511-83E2-9A45-B13E-7A6D81091FCB}"/>
              </a:ext>
            </a:extLst>
          </p:cNvPr>
          <p:cNvSpPr txBox="1"/>
          <p:nvPr/>
        </p:nvSpPr>
        <p:spPr>
          <a:xfrm>
            <a:off x="1040524" y="1432873"/>
            <a:ext cx="72362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field of numerous ‘bio-inspired’ genetic algorithms, highly abstracted from genetics. </a:t>
            </a:r>
          </a:p>
          <a:p>
            <a:endParaRPr lang="en-US" dirty="0"/>
          </a:p>
          <a:p>
            <a:r>
              <a:rPr lang="en-US" dirty="0"/>
              <a:t>Each genetic algorithm specifies a Markov chain of populations: these chains are usually intractable to </a:t>
            </a:r>
            <a:r>
              <a:rPr lang="en-US" dirty="0" err="1"/>
              <a:t>analyse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 some sense, there has been ‘evolution of evolvability’ – but in what sense? </a:t>
            </a:r>
          </a:p>
          <a:p>
            <a:endParaRPr lang="en-US" dirty="0"/>
          </a:p>
          <a:p>
            <a:r>
              <a:rPr lang="en-US" dirty="0"/>
              <a:t>Is there a framework that puts genetic algorithms within standard Markov-chain Monte Carlo? </a:t>
            </a:r>
          </a:p>
          <a:p>
            <a:r>
              <a:rPr lang="en-US" dirty="0"/>
              <a:t>     Can we construct a genetic algorithm with a Markov chain of populations that satisfies detailed balance, and for which the stationary distribution can be written in closed form?</a:t>
            </a:r>
          </a:p>
          <a:p>
            <a:endParaRPr lang="en-US" dirty="0"/>
          </a:p>
          <a:p>
            <a:r>
              <a:rPr lang="en-US" dirty="0"/>
              <a:t>Can we relate genetic algorithms to existing ideas in machine learning?</a:t>
            </a:r>
          </a:p>
          <a:p>
            <a:endParaRPr lang="en-US" dirty="0"/>
          </a:p>
          <a:p>
            <a:r>
              <a:rPr lang="en-US" dirty="0"/>
              <a:t>Can we put evolutionary and individual learning within the same model?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38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62569" y="35229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62569" y="36753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62569" y="38277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62569" y="39801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2569" y="41325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58726" y="35229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58726" y="36753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58726" y="38277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58726" y="39801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58726" y="41325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58726" y="42849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54883" y="35229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54883" y="36753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54883" y="39801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54883" y="41325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54883" y="42849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251040" y="35229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51040" y="36753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51040" y="38277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51040" y="39801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251040" y="4132595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ight Brace 37"/>
          <p:cNvSpPr/>
          <p:nvPr/>
        </p:nvSpPr>
        <p:spPr>
          <a:xfrm>
            <a:off x="2138947" y="3418739"/>
            <a:ext cx="187158" cy="8662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326105" y="3827795"/>
            <a:ext cx="732621" cy="457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48104" y="280737"/>
            <a:ext cx="83418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EBT: Exchangeable Breeding with Tournaments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1680" y="2665205"/>
            <a:ext cx="200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Generation 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02935" y="2665205"/>
            <a:ext cx="241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Generation t+1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8103" y="922427"/>
            <a:ext cx="7994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tool for studying mutation-selection equilibrium</a:t>
            </a:r>
          </a:p>
          <a:p>
            <a:endParaRPr lang="en-US" sz="2400" dirty="0"/>
          </a:p>
          <a:p>
            <a:r>
              <a:rPr lang="en-US" sz="2400" dirty="0"/>
              <a:t>‘Genetic algorithm’ that satisfies detailed balance.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99339" y="2296171"/>
            <a:ext cx="208462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Exchangeably</a:t>
            </a:r>
            <a:r>
              <a:rPr lang="en-US" sz="2400" dirty="0"/>
              <a:t> sample one genome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63949" y="2480539"/>
            <a:ext cx="1526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Reject one genome</a:t>
            </a:r>
          </a:p>
        </p:txBody>
      </p:sp>
      <p:pic>
        <p:nvPicPr>
          <p:cNvPr id="48" name="Picture 4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16" y="4644663"/>
            <a:ext cx="4169245" cy="392524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66" y="5112558"/>
            <a:ext cx="3086100" cy="13716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553355" y="5517621"/>
            <a:ext cx="3729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Reject genome k</a:t>
            </a:r>
            <a:br>
              <a:rPr lang="en-US" sz="2400" dirty="0"/>
            </a:br>
            <a:r>
              <a:rPr lang="en-US" sz="2400" dirty="0"/>
              <a:t>            with probability</a:t>
            </a:r>
          </a:p>
        </p:txBody>
      </p:sp>
    </p:spTree>
    <p:extLst>
      <p:ext uri="{BB962C8B-B14F-4D97-AF65-F5344CB8AC3E}">
        <p14:creationId xmlns:p14="http://schemas.microsoft.com/office/powerpoint/2010/main" val="4267257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474" y="601579"/>
            <a:ext cx="75932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Exchangeable Sampling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3" y="2954406"/>
            <a:ext cx="67691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895" y="1430421"/>
            <a:ext cx="635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“Breeding” is by sampling a genome, conditional upon existing genomes.   Joint “breeding distribution” should be exchangeable: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812" y="3890210"/>
            <a:ext cx="7178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a ‘Genetic Algorithm’, use a breeding distribution that is a product of Beta-Bernoulli distributions (or </a:t>
            </a:r>
            <a:r>
              <a:rPr lang="en-US" sz="2400" dirty="0" err="1"/>
              <a:t>Dirichlet</a:t>
            </a:r>
            <a:r>
              <a:rPr lang="en-US" sz="2400" dirty="0"/>
              <a:t> Processes). </a:t>
            </a:r>
          </a:p>
          <a:p>
            <a:br>
              <a:rPr lang="en-US" sz="2400" dirty="0"/>
            </a:br>
            <a:r>
              <a:rPr lang="en-US" sz="2400" dirty="0"/>
              <a:t>That is, each element of a new genome is sampled from an independent </a:t>
            </a:r>
            <a:r>
              <a:rPr lang="en-US" sz="2400" dirty="0" err="1"/>
              <a:t>Dirichlet</a:t>
            </a:r>
            <a:r>
              <a:rPr lang="en-US" sz="2400" dirty="0"/>
              <a:t> process: the ‘genome’ consists of a vector containing a sample from each DP.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3564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2F9D-19B2-3243-BA09-8BE9DA81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46858"/>
          </a:xfrm>
        </p:spPr>
        <p:txBody>
          <a:bodyPr>
            <a:normAutofit/>
          </a:bodyPr>
          <a:lstStyle/>
          <a:p>
            <a:r>
              <a:rPr lang="en-US" sz="3200" dirty="0"/>
              <a:t>Design decisions for an evolutionary model to satisfy detailed balance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97348-7C82-0948-BE1B-C101D8BE3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Propose (i.e. ‘breed’) one genome at a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Sample each part of the new genome from the whole population, not just from 2 parents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Mutations cannot depend on previous value: a ‘mutation’ is an ‘immigrant’ value sampled from an underlying gene pool.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During breeding, all members of population contribute equally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After proposing a new genome, a genome is selected for rejection: less fit genomes more likely to be rejected. </a:t>
            </a:r>
            <a:br>
              <a:rPr lang="en-US" sz="2400" dirty="0"/>
            </a:br>
            <a:r>
              <a:rPr lang="en-US" sz="2400" dirty="0"/>
              <a:t>Differences in fitness modelled as differences in lifespan, not fecundity. </a:t>
            </a:r>
          </a:p>
        </p:txBody>
      </p:sp>
    </p:spTree>
    <p:extLst>
      <p:ext uri="{BB962C8B-B14F-4D97-AF65-F5344CB8AC3E}">
        <p14:creationId xmlns:p14="http://schemas.microsoft.com/office/powerpoint/2010/main" val="1866692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052" y="630989"/>
            <a:ext cx="75237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Tournament Selection by ‘loser ticket’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789" y="1352349"/>
            <a:ext cx="7352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genomes </a:t>
            </a:r>
            <a:r>
              <a:rPr lang="en-US" sz="2800" dirty="0" err="1"/>
              <a:t>i</a:t>
            </a:r>
            <a:r>
              <a:rPr lang="en-US" sz="2800" dirty="0"/>
              <a:t> and j have a ‘tournament’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" y="2059941"/>
            <a:ext cx="6552131" cy="838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389" y="3140509"/>
            <a:ext cx="7352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Suppose there is one ‘loser ticket’. After many tournaments in which the genome currently holding the loser ticket ‘fights’ another genome, and the loser gets the ticket, limit distribution is: </a:t>
            </a:r>
          </a:p>
          <a:p>
            <a:endParaRPr lang="en-US" sz="28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" y="5214620"/>
            <a:ext cx="7028180" cy="11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98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782"/>
            <a:ext cx="8229600" cy="557538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Key point:  Stationary Distribution of EBT can be written in closed form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EBT is a Markov Chain of populations. </a:t>
            </a:r>
          </a:p>
          <a:p>
            <a:pPr marL="0" indent="0">
              <a:buNone/>
            </a:pPr>
            <a:r>
              <a:rPr lang="en-US" sz="2800" dirty="0"/>
              <a:t>Stationary distribution is: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Analogous to a Bayesian posterior, with </a:t>
            </a:r>
            <a:br>
              <a:rPr lang="en-US" sz="2800" dirty="0"/>
            </a:br>
            <a:r>
              <a:rPr lang="en-US" sz="2800" dirty="0"/>
              <a:t>‘breeding distribution’ as prior, and </a:t>
            </a:r>
            <a:br>
              <a:rPr lang="en-US" sz="2800" dirty="0"/>
            </a:br>
            <a:r>
              <a:rPr lang="en-US" sz="2800" dirty="0"/>
              <a:t>fitness as likelihood.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2" y="3462803"/>
            <a:ext cx="6393180" cy="3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46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064"/>
            <a:ext cx="9144000" cy="57853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104" y="294117"/>
            <a:ext cx="503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Proof of detailed balance of EBT: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75157" y="6336627"/>
            <a:ext cx="962526" cy="623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1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312737" y="10347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12737" y="11871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12737" y="13395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12737" y="14919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12737" y="16443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12737" y="17967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22716" y="10347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22716" y="11871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2716" y="13395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22716" y="14919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22716" y="16443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2716" y="17967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67727" y="5775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67727" y="7299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67727" y="8823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67727" y="10347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67727" y="11871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67727" y="13395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67727" y="14919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67727" y="16443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67727" y="17967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67727" y="19491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67727" y="21015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67727" y="2253918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39476" y="45559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339476" y="47083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39476" y="48607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339476" y="50131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339476" y="51655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39476" y="53179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649455" y="45559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649455" y="47083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649455" y="48607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649455" y="50131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649455" y="51655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649455" y="53179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494466" y="40987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94466" y="42511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494466" y="44035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94466" y="45559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94466" y="47083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494466" y="48607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494466" y="50131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494466" y="51655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494466" y="53179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494466" y="54703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494466" y="56227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494466" y="5775166"/>
            <a:ext cx="94915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3261895" y="729918"/>
            <a:ext cx="1205832" cy="304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288634" y="1491918"/>
            <a:ext cx="1205832" cy="457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3261895" y="1034718"/>
            <a:ext cx="1205832" cy="7620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3261895" y="1339518"/>
            <a:ext cx="1205832" cy="1524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288634" y="4555966"/>
            <a:ext cx="1205832" cy="457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3288634" y="5013166"/>
            <a:ext cx="1179093" cy="1524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5443624" y="860924"/>
            <a:ext cx="1179092" cy="173794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5443624" y="1187118"/>
            <a:ext cx="1179092" cy="0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430253" y="1342187"/>
            <a:ext cx="1179092" cy="0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470363" y="1491918"/>
            <a:ext cx="1138982" cy="152400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5443624" y="1644318"/>
            <a:ext cx="1138982" cy="304800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5416885" y="1796718"/>
            <a:ext cx="1165721" cy="457200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497102" y="4404876"/>
            <a:ext cx="1179092" cy="173794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497102" y="4731070"/>
            <a:ext cx="1179092" cy="0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483731" y="4886139"/>
            <a:ext cx="1179092" cy="0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523841" y="5035870"/>
            <a:ext cx="1138982" cy="152400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5497102" y="5188270"/>
            <a:ext cx="1138982" cy="304800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5470363" y="5340670"/>
            <a:ext cx="1165721" cy="457200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96759" y="66852"/>
            <a:ext cx="44115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Genetic Algorithms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33672" y="1106554"/>
            <a:ext cx="17459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Asexual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33672" y="4647828"/>
            <a:ext cx="17459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Sexual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836758" y="2443936"/>
            <a:ext cx="195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Copy, mutate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836758" y="3484152"/>
            <a:ext cx="241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Copy, mutate,</a:t>
            </a:r>
          </a:p>
          <a:p>
            <a:r>
              <a:rPr lang="en-US" sz="2400" b="1" dirty="0">
                <a:solidFill>
                  <a:srgbClr val="FF6600"/>
                </a:solidFill>
              </a:rPr>
              <a:t>recombine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347379" y="2633599"/>
            <a:ext cx="19170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 </a:t>
            </a:r>
            <a:r>
              <a:rPr lang="en-US" sz="2400" dirty="0" err="1"/>
              <a:t>fitnesses</a:t>
            </a:r>
            <a:r>
              <a:rPr lang="en-US" sz="2400" dirty="0"/>
              <a:t>, then select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871586" y="5920881"/>
            <a:ext cx="200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Generation t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101367" y="5920881"/>
            <a:ext cx="241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Generation t+1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374151" y="5920881"/>
            <a:ext cx="123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524461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60946" y="374316"/>
            <a:ext cx="5788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Genetic algorithm with population size 1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9257" y="3227149"/>
            <a:ext cx="5788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EBT with population size 1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46510" y="4315197"/>
            <a:ext cx="6946232" cy="152400"/>
            <a:chOff x="946510" y="5638629"/>
            <a:chExt cx="6946232" cy="1524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945047" y="5638629"/>
              <a:ext cx="949158" cy="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945047" y="5791029"/>
              <a:ext cx="949158" cy="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43584" y="5638629"/>
              <a:ext cx="949158" cy="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46510" y="5638629"/>
              <a:ext cx="949158" cy="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895668" y="5638629"/>
              <a:ext cx="2054731" cy="15240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94205" y="5638629"/>
              <a:ext cx="2049379" cy="10697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933142" y="1446292"/>
            <a:ext cx="6946232" cy="157748"/>
            <a:chOff x="933142" y="1446292"/>
            <a:chExt cx="6946232" cy="15774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931679" y="1446292"/>
              <a:ext cx="949158" cy="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31679" y="1598692"/>
              <a:ext cx="949158" cy="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30216" y="1598692"/>
              <a:ext cx="949158" cy="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33142" y="1446292"/>
              <a:ext cx="949158" cy="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882300" y="1446292"/>
              <a:ext cx="2054731" cy="15240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871596" y="1446292"/>
              <a:ext cx="20547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894205" y="1593343"/>
              <a:ext cx="2049379" cy="10697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946510" y="1898316"/>
            <a:ext cx="402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Breed</a:t>
            </a:r>
            <a:r>
              <a:rPr lang="en-US" sz="2400" b="1" dirty="0"/>
              <a:t> two </a:t>
            </a:r>
            <a:r>
              <a:rPr lang="en-US" sz="2400" dirty="0"/>
              <a:t>new genomes, </a:t>
            </a:r>
          </a:p>
          <a:p>
            <a:r>
              <a:rPr lang="en-US" sz="2400" dirty="0"/>
              <a:t>       </a:t>
            </a:r>
            <a:r>
              <a:rPr lang="en-US" sz="2400" b="1" dirty="0"/>
              <a:t>discard </a:t>
            </a:r>
            <a:r>
              <a:rPr lang="en-US" sz="2400" dirty="0"/>
              <a:t>existing</a:t>
            </a:r>
            <a:r>
              <a:rPr lang="en-US" sz="2400" b="1" dirty="0"/>
              <a:t> </a:t>
            </a:r>
            <a:r>
              <a:rPr lang="en-US" sz="2400" dirty="0"/>
              <a:t>genome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98910" y="4978412"/>
            <a:ext cx="402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Sample</a:t>
            </a:r>
            <a:r>
              <a:rPr lang="en-US" sz="2400" b="1" dirty="0"/>
              <a:t> one </a:t>
            </a:r>
            <a:r>
              <a:rPr lang="en-US" sz="2400" dirty="0"/>
              <a:t>new genome, </a:t>
            </a:r>
          </a:p>
          <a:p>
            <a:r>
              <a:rPr lang="en-US" sz="2400" dirty="0"/>
              <a:t>       </a:t>
            </a:r>
            <a:r>
              <a:rPr lang="en-US" sz="2400" b="1" dirty="0"/>
              <a:t>keep </a:t>
            </a:r>
            <a:r>
              <a:rPr lang="en-US" sz="2400" dirty="0"/>
              <a:t>existing</a:t>
            </a:r>
            <a:r>
              <a:rPr lang="en-US" sz="2400" b="1" dirty="0"/>
              <a:t> </a:t>
            </a:r>
            <a:r>
              <a:rPr lang="en-US" sz="2400" dirty="0"/>
              <a:t>genome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39373" y="1898316"/>
            <a:ext cx="297578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 between two new genomes.</a:t>
            </a:r>
            <a:br>
              <a:rPr lang="en-US" sz="2400" dirty="0"/>
            </a:br>
            <a:r>
              <a:rPr lang="en-US" sz="2400" dirty="0"/>
              <a:t>         Bad algorithm!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91773" y="4978412"/>
            <a:ext cx="297578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Metropolis-Hastings</a:t>
            </a:r>
            <a:br>
              <a:rPr lang="en-US" sz="2400" dirty="0"/>
            </a:br>
            <a:r>
              <a:rPr lang="en-US" sz="2400" dirty="0"/>
              <a:t>(original version)      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3094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243509-2C35-8142-B71B-62C77A7F6D8B}"/>
              </a:ext>
            </a:extLst>
          </p:cNvPr>
          <p:cNvSpPr/>
          <p:nvPr/>
        </p:nvSpPr>
        <p:spPr>
          <a:xfrm>
            <a:off x="2988297" y="1882293"/>
            <a:ext cx="1329179" cy="631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7A143-4AD3-334C-96E1-F8275AF472EA}"/>
              </a:ext>
            </a:extLst>
          </p:cNvPr>
          <p:cNvSpPr/>
          <p:nvPr/>
        </p:nvSpPr>
        <p:spPr>
          <a:xfrm>
            <a:off x="4751112" y="1867351"/>
            <a:ext cx="1329179" cy="631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BFF2AA-6BBF-D24E-90D4-A389D03D5575}"/>
              </a:ext>
            </a:extLst>
          </p:cNvPr>
          <p:cNvSpPr/>
          <p:nvPr/>
        </p:nvSpPr>
        <p:spPr>
          <a:xfrm>
            <a:off x="537328" y="2818617"/>
            <a:ext cx="1329179" cy="631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62F52-77E1-1A41-8EDC-6250E79A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Evolution of evolvability: </a:t>
            </a:r>
            <a:br>
              <a:rPr lang="en-US" sz="3200" dirty="0"/>
            </a:br>
            <a:r>
              <a:rPr lang="en-US" sz="3200" dirty="0"/>
              <a:t>a static hierarchical Bayesian 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5F8389-D198-7544-BB10-57817FF6A387}"/>
              </a:ext>
            </a:extLst>
          </p:cNvPr>
          <p:cNvSpPr txBox="1"/>
          <p:nvPr/>
        </p:nvSpPr>
        <p:spPr>
          <a:xfrm>
            <a:off x="628650" y="2931738"/>
            <a:ext cx="123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 pool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43CDD-B7CD-FF4C-AEA6-07713716E7E1}"/>
              </a:ext>
            </a:extLst>
          </p:cNvPr>
          <p:cNvSpPr txBox="1"/>
          <p:nvPr/>
        </p:nvSpPr>
        <p:spPr>
          <a:xfrm>
            <a:off x="2941163" y="1979629"/>
            <a:ext cx="142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 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635C1-FA41-2E44-86BE-BF9855B21449}"/>
              </a:ext>
            </a:extLst>
          </p:cNvPr>
          <p:cNvSpPr txBox="1"/>
          <p:nvPr/>
        </p:nvSpPr>
        <p:spPr>
          <a:xfrm>
            <a:off x="4930218" y="1998483"/>
            <a:ext cx="105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Fitness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64B62-0014-0442-ACB4-1C47033CAEC1}"/>
              </a:ext>
            </a:extLst>
          </p:cNvPr>
          <p:cNvSpPr/>
          <p:nvPr/>
        </p:nvSpPr>
        <p:spPr>
          <a:xfrm>
            <a:off x="2988297" y="3731860"/>
            <a:ext cx="1329179" cy="631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5F69B2-FC93-5241-B5D5-D32223BAD107}"/>
              </a:ext>
            </a:extLst>
          </p:cNvPr>
          <p:cNvSpPr/>
          <p:nvPr/>
        </p:nvSpPr>
        <p:spPr>
          <a:xfrm>
            <a:off x="4751112" y="3716918"/>
            <a:ext cx="1329179" cy="631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0FA757-ED66-9F4E-97F1-AB75B76A8F69}"/>
              </a:ext>
            </a:extLst>
          </p:cNvPr>
          <p:cNvSpPr txBox="1"/>
          <p:nvPr/>
        </p:nvSpPr>
        <p:spPr>
          <a:xfrm>
            <a:off x="2941163" y="3829196"/>
            <a:ext cx="142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 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D0D7D-A479-954F-886D-4E76E830BEB2}"/>
              </a:ext>
            </a:extLst>
          </p:cNvPr>
          <p:cNvSpPr txBox="1"/>
          <p:nvPr/>
        </p:nvSpPr>
        <p:spPr>
          <a:xfrm>
            <a:off x="4930218" y="3848050"/>
            <a:ext cx="105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Fitness 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FD228E-4C9C-8042-9BB7-03A0CAF56503}"/>
              </a:ext>
            </a:extLst>
          </p:cNvPr>
          <p:cNvSpPr txBox="1"/>
          <p:nvPr/>
        </p:nvSpPr>
        <p:spPr>
          <a:xfrm>
            <a:off x="3318235" y="2740552"/>
            <a:ext cx="125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. .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2010FC-5BA9-124B-ACE0-160845A8DC88}"/>
              </a:ext>
            </a:extLst>
          </p:cNvPr>
          <p:cNvSpPr txBox="1"/>
          <p:nvPr/>
        </p:nvSpPr>
        <p:spPr>
          <a:xfrm>
            <a:off x="5092045" y="2740552"/>
            <a:ext cx="125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. . 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945763-6C46-A34C-BB2F-16CB4B2A5A44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1866507" y="2164295"/>
            <a:ext cx="1074656" cy="95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BFA1C79-8D6F-A14E-BFE3-08FF763F30E4}"/>
              </a:ext>
            </a:extLst>
          </p:cNvPr>
          <p:cNvCxnSpPr>
            <a:stCxn id="4" idx="3"/>
            <a:endCxn id="12" idx="1"/>
          </p:cNvCxnSpPr>
          <p:nvPr/>
        </p:nvCxnSpPr>
        <p:spPr>
          <a:xfrm>
            <a:off x="1866507" y="3116404"/>
            <a:ext cx="1074656" cy="897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71EF3DC-3B79-604B-8808-F2884C0B7AA5}"/>
              </a:ext>
            </a:extLst>
          </p:cNvPr>
          <p:cNvSpPr txBox="1"/>
          <p:nvPr/>
        </p:nvSpPr>
        <p:spPr>
          <a:xfrm>
            <a:off x="537327" y="5052997"/>
            <a:ext cx="132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Hyper-prior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3BB5A9-7AAD-144D-8EEF-BB71DAE7A514}"/>
              </a:ext>
            </a:extLst>
          </p:cNvPr>
          <p:cNvSpPr txBox="1"/>
          <p:nvPr/>
        </p:nvSpPr>
        <p:spPr>
          <a:xfrm>
            <a:off x="2903453" y="5054914"/>
            <a:ext cx="176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Latent variables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4DF9A4-AC9D-B14B-BF63-A88CE73B88D7}"/>
              </a:ext>
            </a:extLst>
          </p:cNvPr>
          <p:cNvSpPr txBox="1"/>
          <p:nvPr/>
        </p:nvSpPr>
        <p:spPr>
          <a:xfrm>
            <a:off x="4751112" y="5052997"/>
            <a:ext cx="200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Likelihood models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64302C-18B4-3440-98AF-325E74766757}"/>
              </a:ext>
            </a:extLst>
          </p:cNvPr>
          <p:cNvSpPr txBox="1"/>
          <p:nvPr/>
        </p:nvSpPr>
        <p:spPr>
          <a:xfrm>
            <a:off x="1866506" y="5816338"/>
            <a:ext cx="112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migration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C76906-FDBC-E043-B38B-40DB36DD2E8A}"/>
              </a:ext>
            </a:extLst>
          </p:cNvPr>
          <p:cNvSpPr txBox="1"/>
          <p:nvPr/>
        </p:nvSpPr>
        <p:spPr>
          <a:xfrm>
            <a:off x="6865855" y="1624701"/>
            <a:ext cx="2083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Populations with migration from the same gene pool must be similar, and </a:t>
            </a:r>
          </a:p>
        </p:txBody>
      </p:sp>
    </p:spTree>
    <p:extLst>
      <p:ext uri="{BB962C8B-B14F-4D97-AF65-F5344CB8AC3E}">
        <p14:creationId xmlns:p14="http://schemas.microsoft.com/office/powerpoint/2010/main" val="3218019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360" y="436880"/>
            <a:ext cx="6492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Conclusions and Further Questions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4560" y="1351280"/>
            <a:ext cx="7630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suggestive difference between the asexual and sexual genetic algorithms is that recombination gives orders of magnitude more ‘adaptive channel capacity’. </a:t>
            </a:r>
          </a:p>
          <a:p>
            <a:endParaRPr lang="en-US" dirty="0"/>
          </a:p>
          <a:p>
            <a:r>
              <a:rPr lang="en-US" dirty="0"/>
              <a:t>A small demonstration that ‘adaptive channel capacity’ can be accessed with suitable decoder. 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Exchangeable Breeding with Tournaments (EBT) is an alternative formulation of GAs, that satisfies detailed balance. </a:t>
            </a:r>
          </a:p>
          <a:p>
            <a:r>
              <a:rPr lang="en-US" dirty="0"/>
              <a:t>        The mechanisms of non-parametric Bayesian MCMC using priors based on </a:t>
            </a:r>
            <a:r>
              <a:rPr lang="en-US" dirty="0" err="1"/>
              <a:t>Dirichlet</a:t>
            </a:r>
            <a:r>
              <a:rPr lang="en-US" dirty="0"/>
              <a:t> distributions can be plausibly interpreted as ‘genetic algorithms’. </a:t>
            </a:r>
          </a:p>
          <a:p>
            <a:endParaRPr lang="en-US" dirty="0"/>
          </a:p>
          <a:p>
            <a:r>
              <a:rPr lang="en-US" dirty="0"/>
              <a:t>Links GAs and MCMC, and enables integrated probability models of evolution and individual learning.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01BB2-0979-DC41-9797-7E5440E853F6}"/>
              </a:ext>
            </a:extLst>
          </p:cNvPr>
          <p:cNvSpPr txBox="1"/>
          <p:nvPr/>
        </p:nvSpPr>
        <p:spPr>
          <a:xfrm>
            <a:off x="3318235" y="2740552"/>
            <a:ext cx="125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297747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22E7BB-6E72-1B41-BE69-A517B0E69A88}"/>
              </a:ext>
            </a:extLst>
          </p:cNvPr>
          <p:cNvSpPr txBox="1"/>
          <p:nvPr/>
        </p:nvSpPr>
        <p:spPr>
          <a:xfrm>
            <a:off x="851338" y="788276"/>
            <a:ext cx="7083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Learning, intelligence, agency…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7B215-20EB-9F4A-B63F-72B7A4C50CE7}"/>
              </a:ext>
            </a:extLst>
          </p:cNvPr>
          <p:cNvSpPr txBox="1"/>
          <p:nvPr/>
        </p:nvSpPr>
        <p:spPr>
          <a:xfrm>
            <a:off x="861848" y="2186152"/>
            <a:ext cx="7073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all except a very few highly sophisticated animals, </a:t>
            </a:r>
          </a:p>
          <a:p>
            <a:endParaRPr lang="en-US" sz="2400" dirty="0"/>
          </a:p>
          <a:p>
            <a:r>
              <a:rPr lang="en-US" sz="2400" dirty="0"/>
              <a:t>learning and cognitive development consist of unpacking genetic information into </a:t>
            </a:r>
            <a:r>
              <a:rPr lang="en-US" sz="2400" dirty="0" err="1"/>
              <a:t>behaviour</a:t>
            </a:r>
            <a:r>
              <a:rPr lang="en-US" sz="2400" dirty="0"/>
              <a:t>, </a:t>
            </a:r>
          </a:p>
          <a:p>
            <a:endParaRPr lang="en-US" sz="2400" dirty="0"/>
          </a:p>
          <a:p>
            <a:r>
              <a:rPr lang="en-US" sz="2400" dirty="0"/>
              <a:t>using as little experience as possible.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With the MCMC approach, we can put evolutionary and individual learning into one probability model.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0254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946" y="231772"/>
            <a:ext cx="818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Evolutionary roles of ‘entry-level’ learning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946" y="1239864"/>
            <a:ext cx="314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Situation-adaptive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5946" y="2802610"/>
            <a:ext cx="314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Decompression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5946" y="4121260"/>
            <a:ext cx="2805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Error-correction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1587" y="1139711"/>
            <a:ext cx="489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Organisms born into </a:t>
            </a:r>
            <a:r>
              <a:rPr lang="en-US" sz="2400" b="1" dirty="0"/>
              <a:t>different</a:t>
            </a:r>
            <a:r>
              <a:rPr lang="en-US" sz="2400" dirty="0"/>
              <a:t> </a:t>
            </a:r>
            <a:r>
              <a:rPr lang="en-US" sz="2400" b="1" dirty="0"/>
              <a:t>environments</a:t>
            </a:r>
            <a:r>
              <a:rPr lang="en-US" sz="2400" dirty="0"/>
              <a:t>, and must learn from environment </a:t>
            </a:r>
            <a:r>
              <a:rPr lang="en-US" sz="2400"/>
              <a:t>to succeed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81587" y="2603538"/>
            <a:ext cx="489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decodes a compact description of </a:t>
            </a:r>
            <a:r>
              <a:rPr lang="en-US" sz="2400" dirty="0" err="1"/>
              <a:t>behaviour</a:t>
            </a:r>
            <a:r>
              <a:rPr lang="en-US" sz="2400" dirty="0"/>
              <a:t>, e.g. as a reward system.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1587" y="4058682"/>
            <a:ext cx="4897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resolves inconsistencies in genetic specification of </a:t>
            </a:r>
            <a:r>
              <a:rPr lang="en-US" sz="2400" dirty="0" err="1"/>
              <a:t>behaviour</a:t>
            </a:r>
            <a:r>
              <a:rPr lang="en-US" sz="2400" dirty="0"/>
              <a:t>, enabling genetic encoding of </a:t>
            </a:r>
            <a:r>
              <a:rPr lang="en-US" sz="2400" dirty="0" err="1"/>
              <a:t>behaviour</a:t>
            </a:r>
            <a:r>
              <a:rPr lang="en-US" sz="2400" dirty="0"/>
              <a:t> of greater complexity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969" y="6023444"/>
            <a:ext cx="861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Decompression and error correction valuable even if all organisms in </a:t>
            </a:r>
            <a:r>
              <a:rPr lang="en-US" b="1" dirty="0"/>
              <a:t>same environment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734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390358" y="2072084"/>
          <a:ext cx="8352591" cy="419768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182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1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847">
                <a:tc>
                  <a:txBody>
                    <a:bodyPr/>
                    <a:lstStyle/>
                    <a:p>
                      <a:pPr marL="0" algn="r"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3200" b="1" dirty="0"/>
                        <a:t>Asexual</a:t>
                      </a:r>
                      <a:r>
                        <a:rPr lang="en-US" sz="3200" b="1" baseline="0" dirty="0"/>
                        <a:t> 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3200" b="1" dirty="0"/>
                        <a:t>Sexual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847">
                <a:tc>
                  <a:txBody>
                    <a:bodyPr/>
                    <a:lstStyle/>
                    <a:p>
                      <a:pPr marL="0" algn="r">
                        <a:spcBef>
                          <a:spcPts val="0"/>
                        </a:spcBef>
                      </a:pPr>
                      <a:r>
                        <a:rPr lang="en-US" sz="3200" dirty="0"/>
                        <a:t>Genome</a:t>
                      </a:r>
                      <a:r>
                        <a:rPr lang="en-US" sz="3200" baseline="0" dirty="0"/>
                        <a:t> size: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32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3200" dirty="0"/>
                        <a:t>Large</a:t>
                      </a:r>
                      <a:r>
                        <a:rPr lang="en-US" sz="3200" baseline="0" dirty="0"/>
                        <a:t>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847">
                <a:tc>
                  <a:txBody>
                    <a:bodyPr/>
                    <a:lstStyle/>
                    <a:p>
                      <a:pPr marL="0" algn="r">
                        <a:spcBef>
                          <a:spcPts val="0"/>
                        </a:spcBef>
                      </a:pPr>
                      <a:r>
                        <a:rPr lang="en-US" sz="3200" dirty="0"/>
                        <a:t>Population size: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32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3200" dirty="0"/>
                        <a:t>Small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847">
                <a:tc>
                  <a:txBody>
                    <a:bodyPr/>
                    <a:lstStyle/>
                    <a:p>
                      <a:pPr marL="0" algn="r">
                        <a:spcBef>
                          <a:spcPts val="0"/>
                        </a:spcBef>
                      </a:pPr>
                      <a:r>
                        <a:rPr lang="en-US" sz="3200" dirty="0"/>
                        <a:t>Generation</a:t>
                      </a:r>
                      <a:r>
                        <a:rPr lang="en-US" sz="3200" baseline="0" dirty="0"/>
                        <a:t> time: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3200" dirty="0"/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3200" dirty="0"/>
                        <a:t>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452">
                <a:tc>
                  <a:txBody>
                    <a:bodyPr/>
                    <a:lstStyle/>
                    <a:p>
                      <a:pPr marL="0" algn="r">
                        <a:spcBef>
                          <a:spcPts val="0"/>
                        </a:spcBef>
                      </a:pPr>
                      <a:r>
                        <a:rPr lang="en-US" sz="3200" dirty="0"/>
                        <a:t>Gene regulation: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3200" dirty="0"/>
                        <a:t>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3200" dirty="0"/>
                        <a:t>Complex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847">
                <a:tc>
                  <a:txBody>
                    <a:bodyPr/>
                    <a:lstStyle/>
                    <a:p>
                      <a:pPr marL="0" algn="r">
                        <a:spcBef>
                          <a:spcPts val="0"/>
                        </a:spcBef>
                      </a:pPr>
                      <a:r>
                        <a:rPr lang="en-US" sz="3200" dirty="0"/>
                        <a:t>Development:</a:t>
                      </a:r>
                      <a:r>
                        <a:rPr lang="en-US" sz="3200" baseline="0" dirty="0"/>
                        <a:t>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32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3200" dirty="0"/>
                        <a:t>Complex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598" y="280744"/>
            <a:ext cx="86333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Differences between asexual and sexual organisms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Each difference is by multiple orders of magnitude </a:t>
            </a:r>
          </a:p>
        </p:txBody>
      </p:sp>
    </p:spTree>
    <p:extLst>
      <p:ext uri="{BB962C8B-B14F-4D97-AF65-F5344CB8AC3E}">
        <p14:creationId xmlns:p14="http://schemas.microsoft.com/office/powerpoint/2010/main" val="429163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9A486A-E6FF-2146-B056-0B7E8E379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" r="-3" b="19255"/>
          <a:stretch/>
        </p:blipFill>
        <p:spPr>
          <a:xfrm flipH="1">
            <a:off x="462015" y="940899"/>
            <a:ext cx="4137355" cy="222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07C405-368F-064F-B5BA-38C57699A2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27" r="-3" b="15277"/>
          <a:stretch/>
        </p:blipFill>
        <p:spPr>
          <a:xfrm>
            <a:off x="462016" y="3174584"/>
            <a:ext cx="4137356" cy="2200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DF51C-1A05-964F-8FAF-B543323BB1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06" r="9094" b="1"/>
          <a:stretch/>
        </p:blipFill>
        <p:spPr>
          <a:xfrm>
            <a:off x="4606300" y="940900"/>
            <a:ext cx="4087631" cy="44344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4C1061-B1A3-4D42-B174-EB8E4A46C8B2}"/>
              </a:ext>
            </a:extLst>
          </p:cNvPr>
          <p:cNvSpPr txBox="1"/>
          <p:nvPr/>
        </p:nvSpPr>
        <p:spPr>
          <a:xfrm>
            <a:off x="643316" y="1061036"/>
            <a:ext cx="120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Horse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1ED76C-07E1-9842-9683-CBC8E7BEDD19}"/>
              </a:ext>
            </a:extLst>
          </p:cNvPr>
          <p:cNvSpPr txBox="1"/>
          <p:nvPr/>
        </p:nvSpPr>
        <p:spPr>
          <a:xfrm>
            <a:off x="446926" y="3232467"/>
            <a:ext cx="120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Donkey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83649-FBEA-D640-9FF9-72EBCFBBA8BD}"/>
              </a:ext>
            </a:extLst>
          </p:cNvPr>
          <p:cNvSpPr txBox="1"/>
          <p:nvPr/>
        </p:nvSpPr>
        <p:spPr>
          <a:xfrm>
            <a:off x="5211376" y="1263400"/>
            <a:ext cx="120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8C987-2E86-E246-9AD6-5AFBB6014D1F}"/>
              </a:ext>
            </a:extLst>
          </p:cNvPr>
          <p:cNvSpPr txBox="1"/>
          <p:nvPr/>
        </p:nvSpPr>
        <p:spPr>
          <a:xfrm>
            <a:off x="-234078" y="5487377"/>
            <a:ext cx="969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Horses and donkeys diverged 4 million years ago.  Mules are stronger than both.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B3D07F-F18D-9545-B5DE-522F4CEBD397}"/>
              </a:ext>
            </a:extLst>
          </p:cNvPr>
          <p:cNvSpPr/>
          <p:nvPr/>
        </p:nvSpPr>
        <p:spPr>
          <a:xfrm rot="16200000">
            <a:off x="-1292760" y="2070114"/>
            <a:ext cx="28141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By Tania Gail - originally posted to Flickr as Wild Horses of the Outer Banks, CC BY 2.0, https://</a:t>
            </a:r>
            <a:r>
              <a:rPr lang="en-US" sz="600" dirty="0" err="1">
                <a:solidFill>
                  <a:schemeClr val="bg1">
                    <a:lumMod val="75000"/>
                  </a:schemeClr>
                </a:solidFill>
              </a:rPr>
              <a:t>commons.wikimedia.org</a:t>
            </a:r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/w/</a:t>
            </a:r>
            <a:r>
              <a:rPr lang="en-US" sz="600" dirty="0" err="1">
                <a:solidFill>
                  <a:schemeClr val="bg1">
                    <a:lumMod val="75000"/>
                  </a:schemeClr>
                </a:solidFill>
              </a:rPr>
              <a:t>index.php?curid</a:t>
            </a:r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=6304229</a:t>
            </a:r>
          </a:p>
        </p:txBody>
      </p:sp>
    </p:spTree>
    <p:extLst>
      <p:ext uri="{BB962C8B-B14F-4D97-AF65-F5344CB8AC3E}">
        <p14:creationId xmlns:p14="http://schemas.microsoft.com/office/powerpoint/2010/main" val="408686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07A28F-6EA7-8D4D-AE5E-469F2C58F142}"/>
              </a:ext>
            </a:extLst>
          </p:cNvPr>
          <p:cNvSpPr/>
          <p:nvPr/>
        </p:nvSpPr>
        <p:spPr>
          <a:xfrm>
            <a:off x="1" y="5572515"/>
            <a:ext cx="8434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6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GB" sz="600" dirty="0">
                <a:solidFill>
                  <a:srgbClr val="0B0080"/>
                </a:solidFill>
                <a:latin typeface="Arial" panose="020B0604020202020204" pitchFamily="34" charset="0"/>
                <a:hlinkClick r:id="rId2" tooltip="Category:CC-BY-SA-4.0"/>
              </a:rPr>
              <a:t>CC-BY-SA-4.0</a:t>
            </a:r>
            <a:endParaRPr lang="en-GB" sz="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600" dirty="0">
                <a:solidFill>
                  <a:srgbClr val="0B0080"/>
                </a:solidFill>
                <a:latin typeface="Arial" panose="020B0604020202020204" pitchFamily="34" charset="0"/>
                <a:hlinkClick r:id="rId3" tooltip="Category:Self-published work"/>
              </a:rPr>
              <a:t>Self-published work</a:t>
            </a:r>
            <a:endParaRPr lang="en-GB" sz="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600" dirty="0">
                <a:solidFill>
                  <a:srgbClr val="0B0080"/>
                </a:solidFill>
                <a:latin typeface="Arial" panose="020B0604020202020204" pitchFamily="34" charset="0"/>
                <a:hlinkClick r:id="rId4" tooltip="Category:Files by User:Gillfoto"/>
              </a:rPr>
              <a:t>Files by User:Gillfoto</a:t>
            </a:r>
            <a:endParaRPr lang="en-GB" sz="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D2FBC-271F-AF4C-A45D-65D6720F8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524" y="857250"/>
            <a:ext cx="5032030" cy="3066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F38929-4887-D040-A167-C5550FE51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883" y="857250"/>
            <a:ext cx="4350466" cy="3078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ABBC80-7D98-7E4D-BFB3-188160D54055}"/>
              </a:ext>
            </a:extLst>
          </p:cNvPr>
          <p:cNvSpPr txBox="1"/>
          <p:nvPr/>
        </p:nvSpPr>
        <p:spPr>
          <a:xfrm>
            <a:off x="1411014" y="273591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Boeing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0AF92-2779-C245-B0BE-B74AAAC6A15F}"/>
              </a:ext>
            </a:extLst>
          </p:cNvPr>
          <p:cNvSpPr txBox="1"/>
          <p:nvPr/>
        </p:nvSpPr>
        <p:spPr>
          <a:xfrm>
            <a:off x="7445268" y="1781505"/>
            <a:ext cx="12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Airbus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CCD853-99D9-6349-AC4B-B7CCC50C35BF}"/>
              </a:ext>
            </a:extLst>
          </p:cNvPr>
          <p:cNvSpPr txBox="1"/>
          <p:nvPr/>
        </p:nvSpPr>
        <p:spPr>
          <a:xfrm>
            <a:off x="1005866" y="4643835"/>
            <a:ext cx="7528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Can we breed a Boeing with an Airbus by randomly recombining the design files using cut and paste, with ~100 random changes?</a:t>
            </a:r>
          </a:p>
          <a:p>
            <a:endParaRPr lang="en-US" sz="2100" dirty="0"/>
          </a:p>
          <a:p>
            <a:r>
              <a:rPr lang="en-US" sz="2100" dirty="0"/>
              <a:t>Human-designed machines and biological organisms are specified in </a:t>
            </a:r>
            <a:r>
              <a:rPr lang="en-US" sz="2100" b="1" dirty="0"/>
              <a:t>very</a:t>
            </a:r>
            <a:r>
              <a:rPr lang="en-US" sz="2100" dirty="0"/>
              <a:t> different ways. 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8537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FC953-1E25-2747-A9F2-18D02A2A0041}"/>
              </a:ext>
            </a:extLst>
          </p:cNvPr>
          <p:cNvSpPr txBox="1"/>
          <p:nvPr/>
        </p:nvSpPr>
        <p:spPr>
          <a:xfrm>
            <a:off x="662152" y="788276"/>
            <a:ext cx="4740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‘</a:t>
            </a:r>
            <a:r>
              <a:rPr lang="en-US" sz="3200" dirty="0" err="1"/>
              <a:t>Omnigenic</a:t>
            </a:r>
            <a:r>
              <a:rPr lang="en-US" sz="3200" dirty="0"/>
              <a:t>’ hypothesis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3E320-0117-9E43-9A94-EC84D4FBAD7D}"/>
              </a:ext>
            </a:extLst>
          </p:cNvPr>
          <p:cNvSpPr txBox="1"/>
          <p:nvPr/>
        </p:nvSpPr>
        <p:spPr>
          <a:xfrm>
            <a:off x="662152" y="4834759"/>
            <a:ext cx="552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 Expanded View of Complex Traits: from Polygenic to </a:t>
            </a:r>
            <a:r>
              <a:rPr lang="en-US" i="1" dirty="0" err="1"/>
              <a:t>Omnigenic</a:t>
            </a:r>
            <a:r>
              <a:rPr lang="en-US" i="1" dirty="0"/>
              <a:t>, </a:t>
            </a:r>
            <a:r>
              <a:rPr lang="en-US" dirty="0"/>
              <a:t>Boyle, Li, and Pritchard, Cell 2017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D526D-5338-F346-B271-5CCDE802B6F4}"/>
              </a:ext>
            </a:extLst>
          </p:cNvPr>
          <p:cNvSpPr txBox="1"/>
          <p:nvPr/>
        </p:nvSpPr>
        <p:spPr>
          <a:xfrm>
            <a:off x="662151" y="2165132"/>
            <a:ext cx="7598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Complex traits – such as height – that are the result of long processes of development are affected by genetic variation at millions of loci spread all over the genome. </a:t>
            </a:r>
          </a:p>
          <a:p>
            <a:endParaRPr lang="en-US" dirty="0"/>
          </a:p>
          <a:p>
            <a:r>
              <a:rPr lang="en-US" dirty="0"/>
              <a:t>(Loosely) nearly every part of the genome affects every complex trait.</a:t>
            </a:r>
          </a:p>
        </p:txBody>
      </p:sp>
    </p:spTree>
    <p:extLst>
      <p:ext uri="{BB962C8B-B14F-4D97-AF65-F5344CB8AC3E}">
        <p14:creationId xmlns:p14="http://schemas.microsoft.com/office/powerpoint/2010/main" val="13584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782"/>
            <a:ext cx="8229600" cy="5575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Limitative informational properties of sexual and asexual evolution: a simple model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Consider genomes as binary sequences of fixed length L.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Choose a fixed binary sequence as a ‘target’ or ‘ideal’ genome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each generation, breed 2N ‘children’, and then select the N that are closest to the target string.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Not intended to be a realistic model: it is a limitative model. </a:t>
            </a:r>
          </a:p>
          <a:p>
            <a:pPr marL="0" indent="0">
              <a:buNone/>
            </a:pPr>
            <a:r>
              <a:rPr lang="en-US" sz="2400" dirty="0"/>
              <a:t>Every assumption is optimistic: in this way, we can get </a:t>
            </a:r>
            <a:r>
              <a:rPr lang="en-US" sz="2400" i="1" dirty="0"/>
              <a:t>upper bounds</a:t>
            </a:r>
            <a:r>
              <a:rPr lang="en-US" sz="2400" dirty="0"/>
              <a:t> on achievable complexity.</a:t>
            </a:r>
          </a:p>
        </p:txBody>
      </p:sp>
    </p:spTree>
    <p:extLst>
      <p:ext uri="{BB962C8B-B14F-4D97-AF65-F5344CB8AC3E}">
        <p14:creationId xmlns:p14="http://schemas.microsoft.com/office/powerpoint/2010/main" val="331939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lkplot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95" y="1522642"/>
            <a:ext cx="640080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5745" y="6025806"/>
            <a:ext cx="344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Genome length (log scale)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5224" y="2042197"/>
            <a:ext cx="139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Asexual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8259" y="4223464"/>
            <a:ext cx="139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Sexual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204" y="2887562"/>
            <a:ext cx="22592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Fraction of</a:t>
            </a:r>
          </a:p>
          <a:p>
            <a:r>
              <a:rPr lang="en-US" sz="2800" dirty="0"/>
              <a:t>incorrect </a:t>
            </a:r>
          </a:p>
          <a:p>
            <a:r>
              <a:rPr lang="en-US" sz="2800" dirty="0"/>
              <a:t>elements</a:t>
            </a:r>
          </a:p>
          <a:p>
            <a:r>
              <a:rPr lang="en-US" sz="2800" dirty="0"/>
              <a:t>in genome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680" y="619760"/>
            <a:ext cx="86429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Bit-error-rate </a:t>
            </a:r>
            <a:r>
              <a:rPr lang="en-US" sz="3200" dirty="0" err="1"/>
              <a:t>vs</a:t>
            </a:r>
            <a:r>
              <a:rPr lang="en-US" sz="3200" dirty="0"/>
              <a:t> genome length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59" y="1238162"/>
            <a:ext cx="85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Population size: N = 100                Mutation rate:  u = 0.01</a:t>
            </a:r>
          </a:p>
        </p:txBody>
      </p:sp>
    </p:spTree>
    <p:extLst>
      <p:ext uri="{BB962C8B-B14F-4D97-AF65-F5344CB8AC3E}">
        <p14:creationId xmlns:p14="http://schemas.microsoft.com/office/powerpoint/2010/main" val="639514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4885</TotalTime>
  <Words>1910</Words>
  <Application>Microsoft Macintosh PowerPoint</Application>
  <PresentationFormat>On-screen Show (4:3)</PresentationFormat>
  <Paragraphs>318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Precision of adaptation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decisions for an evolutionary model to satisfy detailed balance </vt:lpstr>
      <vt:lpstr>PowerPoint Presentation</vt:lpstr>
      <vt:lpstr>PowerPoint Presentation</vt:lpstr>
      <vt:lpstr>PowerPoint Presentation</vt:lpstr>
      <vt:lpstr>PowerPoint Presentation</vt:lpstr>
      <vt:lpstr>Evolution of evolvability:  a static hierarchical Bayesian view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Watkins, C.J</dc:creator>
  <cp:lastModifiedBy>Watkins, C.J</cp:lastModifiedBy>
  <cp:revision>30</cp:revision>
  <dcterms:created xsi:type="dcterms:W3CDTF">2019-07-18T22:12:22Z</dcterms:created>
  <dcterms:modified xsi:type="dcterms:W3CDTF">2019-07-22T07:37:35Z</dcterms:modified>
</cp:coreProperties>
</file>