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  <p:sldMasterId id="2147483744" r:id="rId3"/>
  </p:sldMasterIdLst>
  <p:notesMasterIdLst>
    <p:notesMasterId r:id="rId35"/>
  </p:notesMasterIdLst>
  <p:sldIdLst>
    <p:sldId id="382" r:id="rId4"/>
    <p:sldId id="649" r:id="rId5"/>
    <p:sldId id="676" r:id="rId6"/>
    <p:sldId id="677" r:id="rId7"/>
    <p:sldId id="652" r:id="rId8"/>
    <p:sldId id="653" r:id="rId9"/>
    <p:sldId id="654" r:id="rId10"/>
    <p:sldId id="678" r:id="rId11"/>
    <p:sldId id="679" r:id="rId12"/>
    <p:sldId id="689" r:id="rId13"/>
    <p:sldId id="683" r:id="rId14"/>
    <p:sldId id="655" r:id="rId15"/>
    <p:sldId id="662" r:id="rId16"/>
    <p:sldId id="663" r:id="rId17"/>
    <p:sldId id="684" r:id="rId18"/>
    <p:sldId id="685" r:id="rId19"/>
    <p:sldId id="628" r:id="rId20"/>
    <p:sldId id="629" r:id="rId21"/>
    <p:sldId id="632" r:id="rId22"/>
    <p:sldId id="631" r:id="rId23"/>
    <p:sldId id="630" r:id="rId24"/>
    <p:sldId id="634" r:id="rId25"/>
    <p:sldId id="635" r:id="rId26"/>
    <p:sldId id="636" r:id="rId27"/>
    <p:sldId id="637" r:id="rId28"/>
    <p:sldId id="638" r:id="rId29"/>
    <p:sldId id="690" r:id="rId30"/>
    <p:sldId id="666" r:id="rId31"/>
    <p:sldId id="687" r:id="rId32"/>
    <p:sldId id="688" r:id="rId33"/>
    <p:sldId id="641" r:id="rId3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359E"/>
    <a:srgbClr val="6D97A8"/>
    <a:srgbClr val="59AAF2"/>
    <a:srgbClr val="73BE5B"/>
    <a:srgbClr val="2BAB2B"/>
    <a:srgbClr val="387026"/>
    <a:srgbClr val="000000"/>
    <a:srgbClr val="7CCA62"/>
    <a:srgbClr val="085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7" autoAdjust="0"/>
    <p:restoredTop sz="88806" autoAdjust="0"/>
  </p:normalViewPr>
  <p:slideViewPr>
    <p:cSldViewPr snapToGrid="0">
      <p:cViewPr varScale="1">
        <p:scale>
          <a:sx n="58" d="100"/>
          <a:sy n="58" d="100"/>
        </p:scale>
        <p:origin x="1558" y="1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2496" y="-9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52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47218115085624"/>
          <c:y val="8.0888611336823096E-2"/>
          <c:w val="0.63615170374445551"/>
          <c:h val="0.516305820694898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>
              <a:outerShdw blurRad="50800" dist="50800" dir="5400000" algn="ctr" rotWithShape="0">
                <a:srgbClr val="000000">
                  <a:alpha val="99000"/>
                </a:srgb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Lying Bob</c:v>
                </c:pt>
                <c:pt idx="1">
                  <c:v>Honest Bob</c:v>
                </c:pt>
                <c:pt idx="2">
                  <c:v>Quantum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8.4000000000000005E-2</c:v>
                </c:pt>
                <c:pt idx="1">
                  <c:v>0.41733333333333333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78-4DC4-B338-BEDEB2957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94"/>
        <c:axId val="-1919808800"/>
        <c:axId val="-1919807168"/>
      </c:barChart>
      <c:catAx>
        <c:axId val="-19198088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1919807168"/>
        <c:crosses val="autoZero"/>
        <c:auto val="1"/>
        <c:lblAlgn val="ctr"/>
        <c:lblOffset val="100"/>
        <c:noMultiLvlLbl val="0"/>
      </c:catAx>
      <c:valAx>
        <c:axId val="-191980716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-1919808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47218115085624"/>
          <c:y val="8.0888611336823096E-2"/>
          <c:w val="0.63615170374445551"/>
          <c:h val="0.516305820694898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>
              <a:outerShdw blurRad="50800" dist="50800" dir="5400000" algn="ctr" rotWithShape="0">
                <a:srgbClr val="000000">
                  <a:alpha val="99000"/>
                </a:srgb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Lying Bob</c:v>
                </c:pt>
                <c:pt idx="1">
                  <c:v>Honest Bob</c:v>
                </c:pt>
                <c:pt idx="2">
                  <c:v>Quantum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8.4000000000000005E-2</c:v>
                </c:pt>
                <c:pt idx="1">
                  <c:v>0.41733333333333333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7E-435E-94C4-1BEED517E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94"/>
        <c:axId val="-1919808800"/>
        <c:axId val="-1919807168"/>
      </c:barChart>
      <c:catAx>
        <c:axId val="-19198088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1919807168"/>
        <c:crosses val="autoZero"/>
        <c:auto val="1"/>
        <c:lblAlgn val="ctr"/>
        <c:lblOffset val="100"/>
        <c:noMultiLvlLbl val="0"/>
      </c:catAx>
      <c:valAx>
        <c:axId val="-191980716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-1919808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639FE69-64D6-472B-B83C-063A4A79C670}" type="datetimeFigureOut">
              <a:rPr lang="en-US" smtClean="0"/>
              <a:pPr/>
              <a:t>7/20/2019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D2FBB92-BDE9-460A-B1CD-ADAFB618AB8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2686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FBB92-BDE9-460A-B1CD-ADAFB618AB86}" type="slidenum">
              <a:rPr lang="en-SG" smtClean="0"/>
              <a:pPr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8029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FBB92-BDE9-460A-B1CD-ADAFB618AB86}" type="slidenum">
              <a:rPr kumimoji="0" lang="en-SG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787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FBB92-BDE9-460A-B1CD-ADAFB618AB86}" type="slidenum">
              <a:rPr kumimoji="0" lang="en-SG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595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FBB92-BDE9-460A-B1CD-ADAFB618AB86}" type="slidenum">
              <a:rPr kumimoji="0" lang="en-SG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SG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540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FBB92-BDE9-460A-B1CD-ADAFB618AB86}" type="slidenum">
              <a:rPr kumimoji="0" lang="en-SG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894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FBB92-BDE9-460A-B1CD-ADAFB618AB86}" type="slidenum">
              <a:rPr kumimoji="0" lang="en-SG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017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FBB92-BDE9-460A-B1CD-ADAFB618AB86}" type="slidenum">
              <a:rPr kumimoji="0" lang="en-SG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390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FBB92-BDE9-460A-B1CD-ADAFB618AB86}" type="slidenum">
              <a:rPr kumimoji="0" lang="en-SG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381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FBB92-BDE9-460A-B1CD-ADAFB618AB86}" type="slidenum">
              <a:rPr kumimoji="0" lang="en-SG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SG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378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FBB92-BDE9-460A-B1CD-ADAFB618AB86}" type="slidenum">
              <a:rPr kumimoji="0" lang="en-SG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SG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015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FBB92-BDE9-460A-B1CD-ADAFB618AB86}" type="slidenum">
              <a:rPr kumimoji="0" lang="en-SG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SG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026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FBB92-BDE9-460A-B1CD-ADAFB618AB86}" type="slidenum">
              <a:rPr lang="en-SG" smtClean="0"/>
              <a:pPr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987541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FBB92-BDE9-460A-B1CD-ADAFB618AB86}" type="slidenum">
              <a:rPr kumimoji="0" lang="en-SG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SG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383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FBB92-BDE9-460A-B1CD-ADAFB618AB86}" type="slidenum">
              <a:rPr kumimoji="0" lang="en-SG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SG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6171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FBB92-BDE9-460A-B1CD-ADAFB618AB86}" type="slidenum">
              <a:rPr kumimoji="0" lang="en-SG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SG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5812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FBB92-BDE9-460A-B1CD-ADAFB618AB86}" type="slidenum">
              <a:rPr kumimoji="0" lang="en-SG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SG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1910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FBB92-BDE9-460A-B1CD-ADAFB618AB86}" type="slidenum">
              <a:rPr kumimoji="0" lang="en-SG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SG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7011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FBB92-BDE9-460A-B1CD-ADAFB618AB86}" type="slidenum">
              <a:rPr kumimoji="0" lang="en-SG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SG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2665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FBB92-BDE9-460A-B1CD-ADAFB618AB86}" type="slidenum">
              <a:rPr kumimoji="0" lang="en-SG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SG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5629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FBB92-BDE9-460A-B1CD-ADAFB618AB86}" type="slidenum">
              <a:rPr kumimoji="0" lang="en-SG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SG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2857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FBB92-BDE9-460A-B1CD-ADAFB618AB86}" type="slidenum">
              <a:rPr kumimoji="0" lang="en-SG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SG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5663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FBB92-BDE9-460A-B1CD-ADAFB618AB86}" type="slidenum">
              <a:rPr kumimoji="0" lang="en-SG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08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FBB92-BDE9-460A-B1CD-ADAFB618AB86}" type="slidenum">
              <a:rPr kumimoji="0" lang="en-SG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2261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FBB92-BDE9-460A-B1CD-ADAFB618AB86}" type="slidenum">
              <a:rPr kumimoji="0" lang="en-SG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1270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FBB92-BDE9-460A-B1CD-ADAFB618AB86}" type="slidenum">
              <a:rPr kumimoji="0" lang="en-SG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SG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822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FBB92-BDE9-460A-B1CD-ADAFB618AB86}" type="slidenum">
              <a:rPr kumimoji="0" lang="en-SG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764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FBB92-BDE9-460A-B1CD-ADAFB618AB86}" type="slidenum">
              <a:rPr kumimoji="0" lang="en-SG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SG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101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FBB92-BDE9-460A-B1CD-ADAFB618AB86}" type="slidenum">
              <a:rPr kumimoji="0" lang="en-SG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SG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571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FBB92-BDE9-460A-B1CD-ADAFB618AB86}" type="slidenum">
              <a:rPr kumimoji="0" lang="en-SG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SG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61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FBB92-BDE9-460A-B1CD-ADAFB618AB86}" type="slidenum">
              <a:rPr kumimoji="0" lang="en-SG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629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FBB92-BDE9-460A-B1CD-ADAFB618AB86}" type="slidenum">
              <a:rPr kumimoji="0" lang="en-SG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154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D394-31B5-41DD-9DFB-97E90EF37CA1}" type="datetimeFigureOut">
              <a:rPr lang="en-US" smtClean="0"/>
              <a:pPr/>
              <a:t>7/20/2019</a:t>
            </a:fld>
            <a:endParaRPr lang="en-S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DF13-DDCA-49A7-B041-FFAFFE444790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D394-31B5-41DD-9DFB-97E90EF37CA1}" type="datetimeFigureOut">
              <a:rPr lang="en-US" smtClean="0"/>
              <a:pPr/>
              <a:t>7/20/2019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DF13-DDCA-49A7-B041-FFAFFE444790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D394-31B5-41DD-9DFB-97E90EF37CA1}" type="datetimeFigureOut">
              <a:rPr lang="en-US" smtClean="0"/>
              <a:pPr/>
              <a:t>7/20/2019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DF13-DDCA-49A7-B041-FFAFFE444790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D394-31B5-41DD-9DFB-97E90EF37CA1}" type="datetimeFigureOut">
              <a:rPr lang="en-US" smtClean="0"/>
              <a:pPr/>
              <a:t>7/20/2019</a:t>
            </a:fld>
            <a:endParaRPr lang="en-S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DF13-DDCA-49A7-B041-FFAFFE444790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24601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D394-31B5-41DD-9DFB-97E90EF37CA1}" type="datetimeFigureOut">
              <a:rPr lang="en-US" smtClean="0"/>
              <a:pPr/>
              <a:t>7/20/2019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DF13-DDCA-49A7-B041-FFAFFE444790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93681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D394-31B5-41DD-9DFB-97E90EF37CA1}" type="datetimeFigureOut">
              <a:rPr lang="en-US" smtClean="0"/>
              <a:pPr/>
              <a:t>7/20/2019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DF13-DDCA-49A7-B041-FFAFFE444790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98556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D394-31B5-41DD-9DFB-97E90EF37CA1}" type="datetimeFigureOut">
              <a:rPr lang="en-US" smtClean="0"/>
              <a:pPr/>
              <a:t>7/20/2019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DF13-DDCA-49A7-B041-FFAFFE444790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03411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D394-31B5-41DD-9DFB-97E90EF37CA1}" type="datetimeFigureOut">
              <a:rPr lang="en-US" smtClean="0"/>
              <a:pPr/>
              <a:t>7/20/2019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DF13-DDCA-49A7-B041-FFAFFE444790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69383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D394-31B5-41DD-9DFB-97E90EF37CA1}" type="datetimeFigureOut">
              <a:rPr lang="en-US" smtClean="0"/>
              <a:pPr/>
              <a:t>7/20/2019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DF13-DDCA-49A7-B041-FFAFFE444790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40801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D394-31B5-41DD-9DFB-97E90EF37CA1}" type="datetimeFigureOut">
              <a:rPr lang="en-US" smtClean="0"/>
              <a:pPr/>
              <a:t>7/20/2019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DF13-DDCA-49A7-B041-FFAFFE444790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68136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D394-31B5-41DD-9DFB-97E90EF37CA1}" type="datetimeFigureOut">
              <a:rPr lang="en-US" smtClean="0"/>
              <a:pPr/>
              <a:t>7/20/2019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DF13-DDCA-49A7-B041-FFAFFE444790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8560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D394-31B5-41DD-9DFB-97E90EF37CA1}" type="datetimeFigureOut">
              <a:rPr lang="en-US" smtClean="0"/>
              <a:pPr/>
              <a:t>7/20/2019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DF13-DDCA-49A7-B041-FFAFFE444790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D394-31B5-41DD-9DFB-97E90EF37CA1}" type="datetimeFigureOut">
              <a:rPr lang="en-US" smtClean="0"/>
              <a:pPr/>
              <a:t>7/20/2019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04DF13-DDCA-49A7-B041-FFAFFE444790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948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D394-31B5-41DD-9DFB-97E90EF37CA1}" type="datetimeFigureOut">
              <a:rPr lang="en-US" smtClean="0"/>
              <a:pPr/>
              <a:t>7/20/2019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DF13-DDCA-49A7-B041-FFAFFE444790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19328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D394-31B5-41DD-9DFB-97E90EF37CA1}" type="datetimeFigureOut">
              <a:rPr lang="en-US" smtClean="0"/>
              <a:pPr/>
              <a:t>7/20/2019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DF13-DDCA-49A7-B041-FFAFFE444790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27253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D394-31B5-41DD-9DFB-97E90EF37CA1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7/20/2019</a:t>
            </a:fld>
            <a:endParaRPr lang="en-S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DF13-DDCA-49A7-B041-FFAFFE444790}" type="slidenum">
              <a:rPr lang="en-SG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S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52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D394-31B5-41DD-9DFB-97E90EF37CA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7/20/2019</a:t>
            </a:fld>
            <a:endParaRPr lang="en-SG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DF13-DDCA-49A7-B041-FFAFFE444790}" type="slidenum">
              <a:rPr lang="en-SG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SG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25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D394-31B5-41DD-9DFB-97E90EF37CA1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7/20/2019</a:t>
            </a:fld>
            <a:endParaRPr lang="en-S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DF13-DDCA-49A7-B041-FFAFFE444790}" type="slidenum">
              <a:rPr lang="en-SG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S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97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D394-31B5-41DD-9DFB-97E90EF37CA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7/20/2019</a:t>
            </a:fld>
            <a:endParaRPr lang="en-SG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DF13-DDCA-49A7-B041-FFAFFE444790}" type="slidenum">
              <a:rPr lang="en-SG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SG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05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D394-31B5-41DD-9DFB-97E90EF37CA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7/20/2019</a:t>
            </a:fld>
            <a:endParaRPr lang="en-SG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DF13-DDCA-49A7-B041-FFAFFE444790}" type="slidenum">
              <a:rPr lang="en-SG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SG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581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D394-31B5-41DD-9DFB-97E90EF37CA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7/20/2019</a:t>
            </a:fld>
            <a:endParaRPr lang="en-SG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DF13-DDCA-49A7-B041-FFAFFE444790}" type="slidenum">
              <a:rPr lang="en-SG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SG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24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D394-31B5-41DD-9DFB-97E90EF37CA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7/20/2019</a:t>
            </a:fld>
            <a:endParaRPr lang="en-SG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DF13-DDCA-49A7-B041-FFAFFE444790}" type="slidenum">
              <a:rPr lang="en-SG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SG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62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D394-31B5-41DD-9DFB-97E90EF37CA1}" type="datetimeFigureOut">
              <a:rPr lang="en-US" smtClean="0"/>
              <a:pPr/>
              <a:t>7/20/2019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DF13-DDCA-49A7-B041-FFAFFE444790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D394-31B5-41DD-9DFB-97E90EF37CA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7/20/2019</a:t>
            </a:fld>
            <a:endParaRPr lang="en-SG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DF13-DDCA-49A7-B041-FFAFFE444790}" type="slidenum">
              <a:rPr lang="en-SG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SG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787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D394-31B5-41DD-9DFB-97E90EF37CA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7/20/2019</a:t>
            </a:fld>
            <a:endParaRPr lang="en-SG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04DF13-DDCA-49A7-B041-FFAFFE444790}" type="slidenum">
              <a:rPr lang="en-SG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SG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263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D394-31B5-41DD-9DFB-97E90EF37CA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7/20/2019</a:t>
            </a:fld>
            <a:endParaRPr lang="en-SG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DF13-DDCA-49A7-B041-FFAFFE444790}" type="slidenum">
              <a:rPr lang="en-SG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SG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48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D394-31B5-41DD-9DFB-97E90EF37CA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7/20/2019</a:t>
            </a:fld>
            <a:endParaRPr lang="en-SG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DF13-DDCA-49A7-B041-FFAFFE444790}" type="slidenum">
              <a:rPr lang="en-SG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SG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54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D394-31B5-41DD-9DFB-97E90EF37CA1}" type="datetimeFigureOut">
              <a:rPr lang="en-US" smtClean="0"/>
              <a:pPr/>
              <a:t>7/20/2019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DF13-DDCA-49A7-B041-FFAFFE444790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D394-31B5-41DD-9DFB-97E90EF37CA1}" type="datetimeFigureOut">
              <a:rPr lang="en-US" smtClean="0"/>
              <a:pPr/>
              <a:t>7/20/2019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DF13-DDCA-49A7-B041-FFAFFE444790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D394-31B5-41DD-9DFB-97E90EF37CA1}" type="datetimeFigureOut">
              <a:rPr lang="en-US" smtClean="0"/>
              <a:pPr/>
              <a:t>7/20/2019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DF13-DDCA-49A7-B041-FFAFFE444790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D394-31B5-41DD-9DFB-97E90EF37CA1}" type="datetimeFigureOut">
              <a:rPr lang="en-US" smtClean="0"/>
              <a:pPr/>
              <a:t>7/20/2019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DF13-DDCA-49A7-B041-FFAFFE444790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D394-31B5-41DD-9DFB-97E90EF37CA1}" type="datetimeFigureOut">
              <a:rPr lang="en-US" smtClean="0"/>
              <a:pPr/>
              <a:t>7/20/2019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DF13-DDCA-49A7-B041-FFAFFE444790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D394-31B5-41DD-9DFB-97E90EF37CA1}" type="datetimeFigureOut">
              <a:rPr lang="en-US" smtClean="0"/>
              <a:pPr/>
              <a:t>7/20/2019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04DF13-DDCA-49A7-B041-FFAFFE444790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00359E"/>
            </a:gs>
            <a:gs pos="33000">
              <a:schemeClr val="bg1"/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29D394-31B5-41DD-9DFB-97E90EF37CA1}" type="datetimeFigureOut">
              <a:rPr lang="en-US" smtClean="0"/>
              <a:pPr/>
              <a:t>7/20/2019</a:t>
            </a:fld>
            <a:endParaRPr lang="en-S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04DF13-DDCA-49A7-B041-FFAFFE444790}" type="slidenum">
              <a:rPr lang="en-SG" smtClean="0"/>
              <a:pPr/>
              <a:t>‹#›</a:t>
            </a:fld>
            <a:endParaRPr lang="en-SG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29D394-31B5-41DD-9DFB-97E90EF37CA1}" type="datetimeFigureOut">
              <a:rPr lang="en-US" smtClean="0"/>
              <a:pPr/>
              <a:t>7/20/2019</a:t>
            </a:fld>
            <a:endParaRPr lang="en-S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04DF13-DDCA-49A7-B041-FFAFFE444790}" type="slidenum">
              <a:rPr lang="en-SG" smtClean="0"/>
              <a:pPr/>
              <a:t>‹#›</a:t>
            </a:fld>
            <a:endParaRPr lang="en-SG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826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29D394-31B5-41DD-9DFB-97E90EF37CA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7/20/2019</a:t>
            </a:fld>
            <a:endParaRPr lang="en-SG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SG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04DF13-DDCA-49A7-B041-FFAFFE444790}" type="slidenum">
              <a:rPr lang="en-SG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SG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45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2.png"/><Relationship Id="rId18" Type="http://schemas.openxmlformats.org/officeDocument/2006/relationships/image" Target="../media/image321.png"/><Relationship Id="rId3" Type="http://schemas.openxmlformats.org/officeDocument/2006/relationships/image" Target="../media/image7.png"/><Relationship Id="rId21" Type="http://schemas.openxmlformats.org/officeDocument/2006/relationships/image" Target="../media/image361.png"/><Relationship Id="rId12" Type="http://schemas.openxmlformats.org/officeDocument/2006/relationships/image" Target="../media/image33.png"/><Relationship Id="rId17" Type="http://schemas.openxmlformats.org/officeDocument/2006/relationships/image" Target="../media/image37.png"/><Relationship Id="rId7" Type="http://schemas.openxmlformats.org/officeDocument/2006/relationships/image" Target="../media/image35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6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3.xml"/><Relationship Id="rId11" Type="http://schemas.openxmlformats.org/officeDocument/2006/relationships/image" Target="../media/image32.png"/><Relationship Id="rId5" Type="http://schemas.openxmlformats.org/officeDocument/2006/relationships/image" Target="../media/image31.png"/><Relationship Id="rId15" Type="http://schemas.openxmlformats.org/officeDocument/2006/relationships/image" Target="../media/image35.png"/><Relationship Id="rId10" Type="http://schemas.openxmlformats.org/officeDocument/2006/relationships/image" Target="../media/image14.png"/><Relationship Id="rId19" Type="http://schemas.openxmlformats.org/officeDocument/2006/relationships/image" Target="../media/image331.png"/><Relationship Id="rId4" Type="http://schemas.openxmlformats.org/officeDocument/2006/relationships/image" Target="../media/image30.png"/><Relationship Id="rId9" Type="http://schemas.openxmlformats.org/officeDocument/2006/relationships/image" Target="../media/image15.emf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8.png"/><Relationship Id="rId3" Type="http://schemas.openxmlformats.org/officeDocument/2006/relationships/image" Target="../media/image13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50.png"/><Relationship Id="rId10" Type="http://schemas.openxmlformats.org/officeDocument/2006/relationships/image" Target="../media/image41.png"/><Relationship Id="rId4" Type="http://schemas.openxmlformats.org/officeDocument/2006/relationships/image" Target="../media/image15.emf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0.png"/><Relationship Id="rId39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16.png"/><Relationship Id="rId21" Type="http://schemas.openxmlformats.org/officeDocument/2006/relationships/image" Target="../media/image160.png"/><Relationship Id="rId34" Type="http://schemas.openxmlformats.org/officeDocument/2006/relationships/image" Target="NULL"/><Relationship Id="rId25" Type="http://schemas.openxmlformats.org/officeDocument/2006/relationships/image" Target="../media/image310.png"/><Relationship Id="rId33" Type="http://schemas.openxmlformats.org/officeDocument/2006/relationships/image" Target="NULL"/><Relationship Id="rId38" Type="http://schemas.openxmlformats.org/officeDocument/2006/relationships/image" Target="../media/image380.png"/><Relationship Id="rId2" Type="http://schemas.openxmlformats.org/officeDocument/2006/relationships/notesSlide" Target="../notesSlides/notesSlide12.xml"/><Relationship Id="rId29" Type="http://schemas.openxmlformats.org/officeDocument/2006/relationships/image" Target="../media/image350.png"/><Relationship Id="rId16" Type="http://schemas.openxmlformats.org/officeDocument/2006/relationships/image" Target="NULL"/><Relationship Id="rId41" Type="http://schemas.openxmlformats.org/officeDocument/2006/relationships/image" Target="NULL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90.png"/><Relationship Id="rId24" Type="http://schemas.openxmlformats.org/officeDocument/2006/relationships/image" Target="../media/image300.png"/><Relationship Id="rId32" Type="http://schemas.openxmlformats.org/officeDocument/2006/relationships/image" Target="../media/image372.png"/><Relationship Id="rId37" Type="http://schemas.openxmlformats.org/officeDocument/2006/relationships/image" Target="NULL"/><Relationship Id="rId40" Type="http://schemas.openxmlformats.org/officeDocument/2006/relationships/image" Target="../media/image410.png"/><Relationship Id="rId23" Type="http://schemas.openxmlformats.org/officeDocument/2006/relationships/image" Target="../media/image270.png"/><Relationship Id="rId28" Type="http://schemas.openxmlformats.org/officeDocument/2006/relationships/image" Target="../media/image340.png"/><Relationship Id="rId36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187.png"/><Relationship Id="rId31" Type="http://schemas.openxmlformats.org/officeDocument/2006/relationships/image" Target="NULL"/><Relationship Id="rId19" Type="http://schemas.openxmlformats.org/officeDocument/2006/relationships/image" Target="NULL"/><Relationship Id="rId22" Type="http://schemas.openxmlformats.org/officeDocument/2006/relationships/image" Target="../media/image220.png"/><Relationship Id="rId27" Type="http://schemas.openxmlformats.org/officeDocument/2006/relationships/image" Target="../media/image330.png"/><Relationship Id="rId30" Type="http://schemas.openxmlformats.org/officeDocument/2006/relationships/image" Target="../media/image360.png"/><Relationship Id="rId14" Type="http://schemas.openxmlformats.org/officeDocument/2006/relationships/image" Target="NULL"/><Relationship Id="rId35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1.png"/><Relationship Id="rId5" Type="http://schemas.openxmlformats.org/officeDocument/2006/relationships/image" Target="../media/image1210.png"/><Relationship Id="rId4" Type="http://schemas.openxmlformats.org/officeDocument/2006/relationships/image" Target="../media/image110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1.png"/><Relationship Id="rId3" Type="http://schemas.openxmlformats.org/officeDocument/2006/relationships/image" Target="../media/image7.png"/><Relationship Id="rId7" Type="http://schemas.openxmlformats.org/officeDocument/2006/relationships/image" Target="../media/image49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81.png"/><Relationship Id="rId5" Type="http://schemas.openxmlformats.org/officeDocument/2006/relationships/image" Target="../media/image1210.png"/><Relationship Id="rId4" Type="http://schemas.openxmlformats.org/officeDocument/2006/relationships/image" Target="../media/image110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22.png"/><Relationship Id="rId3" Type="http://schemas.openxmlformats.org/officeDocument/2006/relationships/image" Target="../media/image17.jpeg"/><Relationship Id="rId12" Type="http://schemas.openxmlformats.org/officeDocument/2006/relationships/image" Target="../media/image60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11" Type="http://schemas.openxmlformats.org/officeDocument/2006/relationships/image" Target="../media/image592.png"/><Relationship Id="rId10" Type="http://schemas.openxmlformats.org/officeDocument/2006/relationships/image" Target="../media/image582.png"/><Relationship Id="rId4" Type="http://schemas.openxmlformats.org/officeDocument/2006/relationships/image" Target="../media/image20.png"/><Relationship Id="rId9" Type="http://schemas.openxmlformats.org/officeDocument/2006/relationships/image" Target="../media/image572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10.png"/><Relationship Id="rId3" Type="http://schemas.openxmlformats.org/officeDocument/2006/relationships/image" Target="../media/image23.png"/><Relationship Id="rId21" Type="http://schemas.openxmlformats.org/officeDocument/2006/relationships/image" Target="../media/image490.png"/><Relationship Id="rId34" Type="http://schemas.openxmlformats.org/officeDocument/2006/relationships/image" Target="../media/image571.png"/><Relationship Id="rId25" Type="http://schemas.openxmlformats.org/officeDocument/2006/relationships/image" Target="../media/image500.png"/><Relationship Id="rId33" Type="http://schemas.openxmlformats.org/officeDocument/2006/relationships/image" Target="../media/image48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60.png"/><Relationship Id="rId20" Type="http://schemas.openxmlformats.org/officeDocument/2006/relationships/image" Target="../media/image155.png"/><Relationship Id="rId29" Type="http://schemas.openxmlformats.org/officeDocument/2006/relationships/image" Target="../media/image540.png"/><Relationship Id="rId1" Type="http://schemas.openxmlformats.org/officeDocument/2006/relationships/slideLayout" Target="../slideLayouts/slideLayout12.xml"/><Relationship Id="rId24" Type="http://schemas.openxmlformats.org/officeDocument/2006/relationships/image" Target="../media/image160.png"/><Relationship Id="rId32" Type="http://schemas.openxmlformats.org/officeDocument/2006/relationships/image" Target="../media/image25.png"/><Relationship Id="rId37" Type="http://schemas.openxmlformats.org/officeDocument/2006/relationships/image" Target="../media/image600.png"/><Relationship Id="rId15" Type="http://schemas.openxmlformats.org/officeDocument/2006/relationships/image" Target="../media/image25.png"/><Relationship Id="rId28" Type="http://schemas.openxmlformats.org/officeDocument/2006/relationships/image" Target="../media/image530.png"/><Relationship Id="rId36" Type="http://schemas.openxmlformats.org/officeDocument/2006/relationships/image" Target="../media/image591.png"/><Relationship Id="rId31" Type="http://schemas.openxmlformats.org/officeDocument/2006/relationships/image" Target="../media/image560.png"/><Relationship Id="rId4" Type="http://schemas.openxmlformats.org/officeDocument/2006/relationships/image" Target="../media/image7.png"/><Relationship Id="rId14" Type="http://schemas.openxmlformats.org/officeDocument/2006/relationships/image" Target="../media/image420.png"/><Relationship Id="rId22" Type="http://schemas.openxmlformats.org/officeDocument/2006/relationships/image" Target="../media/image470.png"/><Relationship Id="rId27" Type="http://schemas.openxmlformats.org/officeDocument/2006/relationships/image" Target="../media/image520.png"/><Relationship Id="rId30" Type="http://schemas.openxmlformats.org/officeDocument/2006/relationships/image" Target="../media/image550.png"/><Relationship Id="rId35" Type="http://schemas.openxmlformats.org/officeDocument/2006/relationships/image" Target="../media/image581.png"/></Relationships>
</file>

<file path=ppt/slides/_rels/slide18.xml.rels><?xml version="1.0" encoding="UTF-8" standalone="yes"?>
<Relationships xmlns="http://schemas.openxmlformats.org/package/2006/relationships"><Relationship Id="rId39" Type="http://schemas.openxmlformats.org/officeDocument/2006/relationships/image" Target="../media/image620.png"/><Relationship Id="rId34" Type="http://schemas.openxmlformats.org/officeDocument/2006/relationships/image" Target="../media/image77.png"/><Relationship Id="rId42" Type="http://schemas.openxmlformats.org/officeDocument/2006/relationships/image" Target="../media/image82.png"/><Relationship Id="rId47" Type="http://schemas.openxmlformats.org/officeDocument/2006/relationships/image" Target="../media/image89.png"/><Relationship Id="rId33" Type="http://schemas.openxmlformats.org/officeDocument/2006/relationships/image" Target="../media/image73.png"/><Relationship Id="rId38" Type="http://schemas.microsoft.com/office/2007/relationships/hdphoto" Target="../media/hdphoto1.wdp"/><Relationship Id="rId46" Type="http://schemas.openxmlformats.org/officeDocument/2006/relationships/image" Target="../media/image88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90.png"/><Relationship Id="rId41" Type="http://schemas.openxmlformats.org/officeDocument/2006/relationships/image" Target="../media/image81.png"/><Relationship Id="rId1" Type="http://schemas.openxmlformats.org/officeDocument/2006/relationships/slideLayout" Target="../slideLayouts/slideLayout12.xml"/><Relationship Id="rId32" Type="http://schemas.openxmlformats.org/officeDocument/2006/relationships/image" Target="../media/image67.png"/><Relationship Id="rId37" Type="http://schemas.openxmlformats.org/officeDocument/2006/relationships/image" Target="../media/image27.png"/><Relationship Id="rId40" Type="http://schemas.openxmlformats.org/officeDocument/2006/relationships/image" Target="../media/image802.png"/><Relationship Id="rId45" Type="http://schemas.openxmlformats.org/officeDocument/2006/relationships/image" Target="../media/image87.png"/><Relationship Id="rId15" Type="http://schemas.openxmlformats.org/officeDocument/2006/relationships/image" Target="../media/image580.png"/><Relationship Id="rId36" Type="http://schemas.openxmlformats.org/officeDocument/2006/relationships/image" Target="../media/image79.png"/><Relationship Id="rId31" Type="http://schemas.openxmlformats.org/officeDocument/2006/relationships/image" Target="../media/image640.png"/><Relationship Id="rId44" Type="http://schemas.openxmlformats.org/officeDocument/2006/relationships/image" Target="../media/image85.png"/><Relationship Id="rId14" Type="http://schemas.openxmlformats.org/officeDocument/2006/relationships/image" Target="../media/image570.png"/><Relationship Id="rId30" Type="http://schemas.openxmlformats.org/officeDocument/2006/relationships/image" Target="../media/image630.png"/><Relationship Id="rId35" Type="http://schemas.openxmlformats.org/officeDocument/2006/relationships/image" Target="../media/image78.png"/><Relationship Id="rId43" Type="http://schemas.openxmlformats.org/officeDocument/2006/relationships/image" Target="../media/image83.png"/><Relationship Id="rId48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1" Type="http://schemas.openxmlformats.org/officeDocument/2006/relationships/image" Target="../media/image810.png"/><Relationship Id="rId2" Type="http://schemas.openxmlformats.org/officeDocument/2006/relationships/notesSlide" Target="../notesSlides/notesSlide19.xml"/><Relationship Id="rId20" Type="http://schemas.openxmlformats.org/officeDocument/2006/relationships/image" Target="../media/image80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80.png"/><Relationship Id="rId3" Type="http://schemas.openxmlformats.org/officeDocument/2006/relationships/image" Target="../media/image16.png"/><Relationship Id="rId21" Type="http://schemas.openxmlformats.org/officeDocument/2006/relationships/image" Target="../media/image810.png"/><Relationship Id="rId25" Type="http://schemas.openxmlformats.org/officeDocument/2006/relationships/image" Target="../media/image870.png"/><Relationship Id="rId2" Type="http://schemas.openxmlformats.org/officeDocument/2006/relationships/notesSlide" Target="../notesSlides/notesSlide20.xml"/><Relationship Id="rId20" Type="http://schemas.openxmlformats.org/officeDocument/2006/relationships/image" Target="../media/image801.png"/><Relationship Id="rId1" Type="http://schemas.openxmlformats.org/officeDocument/2006/relationships/slideLayout" Target="../slideLayouts/slideLayout12.xml"/><Relationship Id="rId24" Type="http://schemas.openxmlformats.org/officeDocument/2006/relationships/image" Target="../media/image851.png"/><Relationship Id="rId23" Type="http://schemas.openxmlformats.org/officeDocument/2006/relationships/image" Target="../media/image830.png"/><Relationship Id="rId22" Type="http://schemas.openxmlformats.org/officeDocument/2006/relationships/image" Target="../media/image820.png"/><Relationship Id="rId27" Type="http://schemas.openxmlformats.org/officeDocument/2006/relationships/image" Target="../media/image890.png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51.png"/><Relationship Id="rId3" Type="http://schemas.openxmlformats.org/officeDocument/2006/relationships/image" Target="../media/image28.png"/><Relationship Id="rId21" Type="http://schemas.openxmlformats.org/officeDocument/2006/relationships/image" Target="../media/image93.png"/><Relationship Id="rId25" Type="http://schemas.openxmlformats.org/officeDocument/2006/relationships/image" Target="../media/image830.png"/><Relationship Id="rId2" Type="http://schemas.openxmlformats.org/officeDocument/2006/relationships/notesSlide" Target="../notesSlides/notesSlide21.xml"/><Relationship Id="rId20" Type="http://schemas.openxmlformats.org/officeDocument/2006/relationships/image" Target="../media/image920.png"/><Relationship Id="rId29" Type="http://schemas.openxmlformats.org/officeDocument/2006/relationships/image" Target="../media/image890.png"/><Relationship Id="rId1" Type="http://schemas.openxmlformats.org/officeDocument/2006/relationships/slideLayout" Target="../slideLayouts/slideLayout12.xml"/><Relationship Id="rId24" Type="http://schemas.openxmlformats.org/officeDocument/2006/relationships/image" Target="../media/image96.png"/><Relationship Id="rId23" Type="http://schemas.openxmlformats.org/officeDocument/2006/relationships/image" Target="../media/image95.png"/><Relationship Id="rId28" Type="http://schemas.openxmlformats.org/officeDocument/2006/relationships/image" Target="../media/image880.png"/><Relationship Id="rId22" Type="http://schemas.openxmlformats.org/officeDocument/2006/relationships/image" Target="../media/image94.png"/><Relationship Id="rId27" Type="http://schemas.openxmlformats.org/officeDocument/2006/relationships/image" Target="../media/image870.png"/></Relationships>
</file>

<file path=ppt/slides/_rels/slide22.xml.rels><?xml version="1.0" encoding="UTF-8" standalone="yes"?>
<Relationships xmlns="http://schemas.openxmlformats.org/package/2006/relationships"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../media/image7.png"/><Relationship Id="rId21" Type="http://schemas.openxmlformats.org/officeDocument/2006/relationships/image" Target="NULL"/><Relationship Id="rId7" Type="http://schemas.openxmlformats.org/officeDocument/2006/relationships/image" Target="NULL"/><Relationship Id="rId17" Type="http://schemas.openxmlformats.org/officeDocument/2006/relationships/image" Target="../media/image1151.png"/><Relationship Id="rId12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130.png"/><Relationship Id="rId20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../media/image1110.png"/><Relationship Id="rId23" Type="http://schemas.openxmlformats.org/officeDocument/2006/relationships/image" Target="../media/image1390.png"/><Relationship Id="rId10" Type="http://schemas.openxmlformats.org/officeDocument/2006/relationships/image" Target="NULL"/><Relationship Id="rId19" Type="http://schemas.openxmlformats.org/officeDocument/2006/relationships/image" Target="../media/image1221.png"/><Relationship Id="rId14" Type="http://schemas.openxmlformats.org/officeDocument/2006/relationships/image" Target="../media/image1100.png"/><Relationship Id="rId9" Type="http://schemas.openxmlformats.org/officeDocument/2006/relationships/image" Target="NULL"/><Relationship Id="rId22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3" Type="http://schemas.openxmlformats.org/officeDocument/2006/relationships/image" Target="../media/image7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11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560.png"/><Relationship Id="rId26" Type="http://schemas.openxmlformats.org/officeDocument/2006/relationships/image" Target="../media/image46.png"/><Relationship Id="rId3" Type="http://schemas.openxmlformats.org/officeDocument/2006/relationships/image" Target="../media/image7.png"/><Relationship Id="rId21" Type="http://schemas.openxmlformats.org/officeDocument/2006/relationships/image" Target="../media/image163.png"/><Relationship Id="rId17" Type="http://schemas.openxmlformats.org/officeDocument/2006/relationships/image" Target="../media/image1550.png"/><Relationship Id="rId25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540.png"/><Relationship Id="rId20" Type="http://schemas.openxmlformats.org/officeDocument/2006/relationships/image" Target="../media/image1620.png"/><Relationship Id="rId29" Type="http://schemas.openxmlformats.org/officeDocument/2006/relationships/image" Target="../media/image168.png"/><Relationship Id="rId1" Type="http://schemas.openxmlformats.org/officeDocument/2006/relationships/slideLayout" Target="../slideLayouts/slideLayout12.xml"/><Relationship Id="rId24" Type="http://schemas.openxmlformats.org/officeDocument/2006/relationships/image" Target="../media/image166.png"/><Relationship Id="rId15" Type="http://schemas.openxmlformats.org/officeDocument/2006/relationships/image" Target="../media/image153.png"/><Relationship Id="rId23" Type="http://schemas.openxmlformats.org/officeDocument/2006/relationships/image" Target="../media/image165.png"/><Relationship Id="rId28" Type="http://schemas.openxmlformats.org/officeDocument/2006/relationships/image" Target="../media/image51.png"/><Relationship Id="rId19" Type="http://schemas.openxmlformats.org/officeDocument/2006/relationships/image" Target="../media/image1610.png"/><Relationship Id="rId14" Type="http://schemas.openxmlformats.org/officeDocument/2006/relationships/image" Target="../media/image1470.png"/><Relationship Id="rId22" Type="http://schemas.openxmlformats.org/officeDocument/2006/relationships/image" Target="../media/image164.png"/><Relationship Id="rId27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72.png"/><Relationship Id="rId26" Type="http://schemas.openxmlformats.org/officeDocument/2006/relationships/image" Target="../media/image181.png"/><Relationship Id="rId3" Type="http://schemas.openxmlformats.org/officeDocument/2006/relationships/image" Target="../media/image7.png"/><Relationship Id="rId21" Type="http://schemas.openxmlformats.org/officeDocument/2006/relationships/image" Target="../media/image175.png"/><Relationship Id="rId17" Type="http://schemas.openxmlformats.org/officeDocument/2006/relationships/image" Target="../media/image170.png"/><Relationship Id="rId25" Type="http://schemas.openxmlformats.org/officeDocument/2006/relationships/image" Target="../media/image179.png"/><Relationship Id="rId33" Type="http://schemas.openxmlformats.org/officeDocument/2006/relationships/image" Target="../media/image185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69.png"/><Relationship Id="rId20" Type="http://schemas.openxmlformats.org/officeDocument/2006/relationships/image" Target="../media/image174.png"/><Relationship Id="rId29" Type="http://schemas.openxmlformats.org/officeDocument/2006/relationships/image" Target="../media/image184.png"/><Relationship Id="rId1" Type="http://schemas.openxmlformats.org/officeDocument/2006/relationships/slideLayout" Target="../slideLayouts/slideLayout12.xml"/><Relationship Id="rId11" Type="http://schemas.openxmlformats.org/officeDocument/2006/relationships/image" Target="NULL"/><Relationship Id="rId24" Type="http://schemas.openxmlformats.org/officeDocument/2006/relationships/image" Target="../media/image178.png"/><Relationship Id="rId32" Type="http://schemas.openxmlformats.org/officeDocument/2006/relationships/image" Target="../media/image168.png"/><Relationship Id="rId5" Type="http://schemas.openxmlformats.org/officeDocument/2006/relationships/chart" Target="../charts/chart2.xml"/><Relationship Id="rId23" Type="http://schemas.openxmlformats.org/officeDocument/2006/relationships/image" Target="../media/image177.png"/><Relationship Id="rId28" Type="http://schemas.openxmlformats.org/officeDocument/2006/relationships/image" Target="../media/image183.png"/><Relationship Id="rId19" Type="http://schemas.openxmlformats.org/officeDocument/2006/relationships/image" Target="../media/image173.png"/><Relationship Id="rId31" Type="http://schemas.openxmlformats.org/officeDocument/2006/relationships/image" Target="../media/image29.png"/><Relationship Id="rId4" Type="http://schemas.openxmlformats.org/officeDocument/2006/relationships/image" Target="../media/image51.png"/><Relationship Id="rId22" Type="http://schemas.openxmlformats.org/officeDocument/2006/relationships/image" Target="../media/image176.png"/><Relationship Id="rId27" Type="http://schemas.openxmlformats.org/officeDocument/2006/relationships/image" Target="../media/image182.png"/><Relationship Id="rId30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3" Type="http://schemas.openxmlformats.org/officeDocument/2006/relationships/image" Target="../media/image7.png"/><Relationship Id="rId7" Type="http://schemas.openxmlformats.org/officeDocument/2006/relationships/image" Target="NUL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11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10.png"/><Relationship Id="rId3" Type="http://schemas.openxmlformats.org/officeDocument/2006/relationships/image" Target="../media/image27.png"/><Relationship Id="rId25" Type="http://schemas.openxmlformats.org/officeDocument/2006/relationships/image" Target="../media/image1890.png"/><Relationship Id="rId2" Type="http://schemas.openxmlformats.org/officeDocument/2006/relationships/notesSlide" Target="../notesSlides/notesSlide28.xml"/><Relationship Id="rId29" Type="http://schemas.openxmlformats.org/officeDocument/2006/relationships/image" Target="../media/image219.png"/><Relationship Id="rId1" Type="http://schemas.openxmlformats.org/officeDocument/2006/relationships/slideLayout" Target="../slideLayouts/slideLayout12.xml"/><Relationship Id="rId24" Type="http://schemas.openxmlformats.org/officeDocument/2006/relationships/image" Target="../media/image1880.png"/><Relationship Id="rId23" Type="http://schemas.openxmlformats.org/officeDocument/2006/relationships/image" Target="../media/image1870.png"/><Relationship Id="rId28" Type="http://schemas.openxmlformats.org/officeDocument/2006/relationships/image" Target="../media/image1930.png"/><Relationship Id="rId31" Type="http://schemas.openxmlformats.org/officeDocument/2006/relationships/image" Target="../media/image54.png"/><Relationship Id="rId4" Type="http://schemas.openxmlformats.org/officeDocument/2006/relationships/image" Target="../media/image7.png"/><Relationship Id="rId22" Type="http://schemas.openxmlformats.org/officeDocument/2006/relationships/image" Target="../media/image218.png"/><Relationship Id="rId27" Type="http://schemas.openxmlformats.org/officeDocument/2006/relationships/image" Target="../media/image1920.png"/><Relationship Id="rId30" Type="http://schemas.openxmlformats.org/officeDocument/2006/relationships/image" Target="../media/image5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92.png"/><Relationship Id="rId3" Type="http://schemas.openxmlformats.org/officeDocument/2006/relationships/image" Target="../media/image3.png"/><Relationship Id="rId7" Type="http://schemas.openxmlformats.org/officeDocument/2006/relationships/image" Target="../media/image58.jpeg"/><Relationship Id="rId12" Type="http://schemas.openxmlformats.org/officeDocument/2006/relationships/image" Target="../media/image80.png"/><Relationship Id="rId17" Type="http://schemas.openxmlformats.org/officeDocument/2006/relationships/image" Target="../media/image100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emf"/><Relationship Id="rId11" Type="http://schemas.openxmlformats.org/officeDocument/2006/relationships/image" Target="../media/image64.jpeg"/><Relationship Id="rId5" Type="http://schemas.openxmlformats.org/officeDocument/2006/relationships/image" Target="../media/image56.emf"/><Relationship Id="rId15" Type="http://schemas.openxmlformats.org/officeDocument/2006/relationships/image" Target="../media/image98.png"/><Relationship Id="rId10" Type="http://schemas.openxmlformats.org/officeDocument/2006/relationships/image" Target="../media/image63.png"/><Relationship Id="rId4" Type="http://schemas.openxmlformats.org/officeDocument/2006/relationships/image" Target="../media/image4.jpeg"/><Relationship Id="rId9" Type="http://schemas.openxmlformats.org/officeDocument/2006/relationships/image" Target="../media/image62.png"/><Relationship Id="rId14" Type="http://schemas.openxmlformats.org/officeDocument/2006/relationships/image" Target="../media/image9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51.png"/><Relationship Id="rId3" Type="http://schemas.openxmlformats.org/officeDocument/2006/relationships/image" Target="../media/image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9.png"/><Relationship Id="rId11" Type="http://schemas.openxmlformats.org/officeDocument/2006/relationships/image" Target="../media/image144.png"/><Relationship Id="rId5" Type="http://schemas.openxmlformats.org/officeDocument/2006/relationships/image" Target="../media/image12.jpeg"/><Relationship Id="rId10" Type="http://schemas.openxmlformats.org/officeDocument/2006/relationships/image" Target="../media/image43.png"/><Relationship Id="rId4" Type="http://schemas.openxmlformats.org/officeDocument/2006/relationships/image" Target="../media/image11.png"/><Relationship Id="rId9" Type="http://schemas.openxmlformats.org/officeDocument/2006/relationships/image" Target="../media/image242.png"/><Relationship Id="rId14" Type="http://schemas.openxmlformats.org/officeDocument/2006/relationships/image" Target="../media/image2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7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14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8" Type="http://schemas.openxmlformats.org/officeDocument/2006/relationships/image" Target="../media/image84.png"/><Relationship Id="rId3" Type="http://schemas.openxmlformats.org/officeDocument/2006/relationships/image" Target="../media/image7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105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6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png"/><Relationship Id="rId11" Type="http://schemas.openxmlformats.org/officeDocument/2006/relationships/image" Target="../media/image1040.png"/><Relationship Id="rId5" Type="http://schemas.openxmlformats.org/officeDocument/2006/relationships/image" Target="../media/image1032.png"/><Relationship Id="rId15" Type="http://schemas.openxmlformats.org/officeDocument/2006/relationships/image" Target="../media/image75.png"/><Relationship Id="rId10" Type="http://schemas.openxmlformats.org/officeDocument/2006/relationships/image" Target="../media/image72.png"/><Relationship Id="rId19" Type="http://schemas.openxmlformats.org/officeDocument/2006/relationships/image" Target="../media/image90.png"/><Relationship Id="rId14" Type="http://schemas.openxmlformats.org/officeDocument/2006/relationships/image" Target="../media/image65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8" Type="http://schemas.openxmlformats.org/officeDocument/2006/relationships/image" Target="../media/image241.png"/><Relationship Id="rId3" Type="http://schemas.openxmlformats.org/officeDocument/2006/relationships/image" Target="../media/image7.png"/><Relationship Id="rId21" Type="http://schemas.openxmlformats.org/officeDocument/2006/relationships/image" Target="../media/image86.png"/><Relationship Id="rId7" Type="http://schemas.openxmlformats.org/officeDocument/2006/relationships/image" Target="../media/image69.png"/><Relationship Id="rId12" Type="http://schemas.openxmlformats.org/officeDocument/2006/relationships/image" Target="../media/image119.png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5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18.png"/><Relationship Id="rId5" Type="http://schemas.openxmlformats.org/officeDocument/2006/relationships/image" Target="../media/image116.png"/><Relationship Id="rId15" Type="http://schemas.openxmlformats.org/officeDocument/2006/relationships/image" Target="../media/image290.png"/><Relationship Id="rId10" Type="http://schemas.openxmlformats.org/officeDocument/2006/relationships/image" Target="../media/image72.png"/><Relationship Id="rId19" Type="http://schemas.openxmlformats.org/officeDocument/2006/relationships/image" Target="../media/image250.png"/><Relationship Id="rId14" Type="http://schemas.openxmlformats.org/officeDocument/2006/relationships/image" Target="../media/image280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1.png"/><Relationship Id="rId5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359E"/>
            </a:gs>
            <a:gs pos="33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7" t="-106"/>
          <a:stretch/>
        </p:blipFill>
        <p:spPr>
          <a:xfrm>
            <a:off x="0" y="0"/>
            <a:ext cx="9239517" cy="68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19381" y="-454845"/>
            <a:ext cx="9103488" cy="126319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urostile" pitchFamily="34" charset="0"/>
              </a:rPr>
              <a:t>Causal </a:t>
            </a:r>
            <a:r>
              <a:rPr lang="en-US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urostile" pitchFamily="34" charset="0"/>
              </a:rPr>
              <a:t>Asymmetry </a:t>
            </a:r>
            <a:r>
              <a:rPr lang="en-US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  <a:t>in a quantum </a:t>
            </a:r>
            <a:r>
              <a:rPr lang="en-US" sz="2400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  <a:t>w</a:t>
            </a:r>
            <a:r>
              <a:rPr lang="en-US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  <a:t>orld </a:t>
            </a:r>
            <a:endParaRPr lang="en-SG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urostile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761691" y="451471"/>
            <a:ext cx="7445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+mj-lt"/>
              </a:rPr>
              <a:t/>
            </a:r>
            <a:br>
              <a:rPr lang="en-US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+mj-lt"/>
              </a:rPr>
            </a:br>
            <a:endParaRPr lang="en-US" sz="24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AutoShape 4" descr="Image result for logic gate wallpap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050" y="5913215"/>
            <a:ext cx="2071268" cy="73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53" y="5898147"/>
            <a:ext cx="1494295" cy="737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6701127" y="5533763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Jayne Thompson </a:t>
            </a:r>
          </a:p>
        </p:txBody>
      </p:sp>
      <p:sp>
        <p:nvSpPr>
          <p:cNvPr id="5" name="Rectangle 4"/>
          <p:cNvSpPr/>
          <p:nvPr/>
        </p:nvSpPr>
        <p:spPr>
          <a:xfrm>
            <a:off x="7012412" y="5903095"/>
            <a:ext cx="1099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AIP 2018 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0E1F57-8789-4BCE-B5B8-E9220624F8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131" t="45437" r="47814" b="45820"/>
          <a:stretch/>
        </p:blipFill>
        <p:spPr>
          <a:xfrm>
            <a:off x="3901498" y="5898147"/>
            <a:ext cx="1291264" cy="74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97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1000">
              <a:srgbClr val="00153E"/>
            </a:gs>
            <a:gs pos="0">
              <a:schemeClr val="bg1"/>
            </a:gs>
            <a:gs pos="100000">
              <a:srgbClr val="00359E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quantumlah.org/media/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212725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quantumlah.org/media/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-60325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quantumlah.org/media/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6" y="-212725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71689" y="5492237"/>
                <a:ext cx="3126946" cy="602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acc>
                      <m:accPr>
                        <m:chr m:val="⃗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</m:e>
                    </m:acc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rPr>
                  <a:t>|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acc>
                      <m:accPr>
                        <m:chr m:val="⃖"/>
                        <m:ctrlP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</m:e>
                    </m:acc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⃖"/>
                            <m:ctrlP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)= 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acc>
                      <m:accPr>
                        <m:chr m:val="⃗"/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</m:e>
                    </m:acc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  <m:acc>
                      <m:accPr>
                        <m:chr m:val="⃖"/>
                        <m:ctrlPr>
                          <a: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</m:e>
                    </m:acc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⃖"/>
                            <m:ctrlP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689" y="5492237"/>
                <a:ext cx="3126946" cy="602601"/>
              </a:xfrm>
              <a:prstGeom prst="rect">
                <a:avLst/>
              </a:prstGeom>
              <a:blipFill>
                <a:blip r:embed="rId4"/>
                <a:stretch>
                  <a:fillRect l="-2534" t="-15152" r="-117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60959" y="5492237"/>
                <a:ext cx="10680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⃖"/>
                            <m:ctrlP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~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𝜀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⃖"/>
                            <m:ctrlP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59" y="5492237"/>
                <a:ext cx="1068049" cy="369332"/>
              </a:xfrm>
              <a:prstGeom prst="rect">
                <a:avLst/>
              </a:prstGeom>
              <a:blipFill>
                <a:blip r:embed="rId5"/>
                <a:stretch>
                  <a:fillRect l="-571" t="-22951" r="-1542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608628" y="5495334"/>
            <a:ext cx="134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iff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400576" y="435765"/>
                <a:ext cx="17172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𝜀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rPr>
                  <a:t>-machines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576" y="435765"/>
                <a:ext cx="1717265" cy="461665"/>
              </a:xfrm>
              <a:prstGeom prst="rect">
                <a:avLst/>
              </a:prstGeom>
              <a:blipFill>
                <a:blip r:embed="rId8"/>
                <a:stretch>
                  <a:fillRect t="-10526" r="-4270" b="-2894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2894" y="3194961"/>
            <a:ext cx="1291449" cy="130861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203329" y="2914535"/>
            <a:ext cx="1456963" cy="1403261"/>
          </a:xfrm>
          <a:prstGeom prst="rect">
            <a:avLst/>
          </a:prstGeom>
          <a:blipFill>
            <a:blip r:embed="rId10">
              <a:alphaModFix amt="81000"/>
            </a:blip>
            <a:stretch>
              <a:fillRect/>
            </a:stretch>
          </a:blipFill>
          <a:ln w="34925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>
            <a:glow rad="165100">
              <a:schemeClr val="accent1">
                <a:alpha val="40000"/>
              </a:schemeClr>
            </a:glow>
            <a:reflection stA="96000" endPos="42000" dist="508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harsh" dir="t">
              <a:rot lat="0" lon="0" rev="5400000"/>
            </a:lightRig>
          </a:scene3d>
          <a:sp3d extrusionH="349250" contourW="12700" prstMaterial="clear">
            <a:bevelT w="0" h="762000"/>
            <a:bevelB w="0" h="0" prst="softRound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374079" y="3320023"/>
                <a:ext cx="4461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SG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en-SG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079" y="3320023"/>
                <a:ext cx="44614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3335874" y="3522025"/>
            <a:ext cx="115747" cy="14530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5000">
                <a:schemeClr val="bg1"/>
              </a:gs>
              <a:gs pos="100000">
                <a:srgbClr val="0037AB"/>
              </a:gs>
            </a:gsLst>
            <a:path path="circle">
              <a:fillToRect l="50000" t="-80000" r="50000" b="180000"/>
            </a:path>
            <a:tileRect/>
          </a:gradFill>
          <a:ln/>
          <a:scene3d>
            <a:camera prst="orthographicFront"/>
            <a:lightRig rig="threePt" dir="t"/>
          </a:scene3d>
          <a:sp3d>
            <a:bevelT w="508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00886" y="3410012"/>
            <a:ext cx="115747" cy="14530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5000">
                <a:schemeClr val="bg1"/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/>
          <a:scene3d>
            <a:camera prst="orthographicFront"/>
            <a:lightRig rig="threePt" dir="t"/>
          </a:scene3d>
          <a:sp3d>
            <a:bevelT w="508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316434" y="3297999"/>
                <a:ext cx="4514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SG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434" y="3297999"/>
                <a:ext cx="45147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itle 1"/>
          <p:cNvSpPr txBox="1">
            <a:spLocks/>
          </p:cNvSpPr>
          <p:nvPr/>
        </p:nvSpPr>
        <p:spPr>
          <a:xfrm>
            <a:off x="360959" y="219615"/>
            <a:ext cx="6699329" cy="625993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7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Causal Model:  </a:t>
            </a:r>
            <a:endParaRPr kumimoji="0" lang="en-AU" sz="2700" b="1" i="1" u="none" strike="noStrike" kern="1200" cap="none" spc="0" normalizeH="0" baseline="0" noProof="0" dirty="0">
              <a:ln w="11430"/>
              <a:solidFill>
                <a:srgbClr val="0F6FC6">
                  <a:lumMod val="40000"/>
                  <a:lumOff val="6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2476" y="1323969"/>
            <a:ext cx="6541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200" b="0" i="1" u="none" strike="noStrike" kern="1200" cap="small" spc="0" normalizeH="0" baseline="0" noProof="0" dirty="0">
                <a:ln w="0"/>
                <a:solidFill>
                  <a:srgbClr val="00FF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Past</a:t>
            </a:r>
          </a:p>
        </p:txBody>
      </p:sp>
      <p:grpSp>
        <p:nvGrpSpPr>
          <p:cNvPr id="33" name="Group 32"/>
          <p:cNvGrpSpPr/>
          <p:nvPr/>
        </p:nvGrpSpPr>
        <p:grpSpPr>
          <a:xfrm rot="20506496">
            <a:off x="847520" y="1368504"/>
            <a:ext cx="2366786" cy="1499102"/>
            <a:chOff x="937455" y="1271756"/>
            <a:chExt cx="2874901" cy="1985851"/>
          </a:xfrm>
        </p:grpSpPr>
        <p:grpSp>
          <p:nvGrpSpPr>
            <p:cNvPr id="34" name="Group 33"/>
            <p:cNvGrpSpPr/>
            <p:nvPr/>
          </p:nvGrpSpPr>
          <p:grpSpPr>
            <a:xfrm>
              <a:off x="937455" y="1271756"/>
              <a:ext cx="2874901" cy="1985851"/>
              <a:chOff x="5568468" y="607422"/>
              <a:chExt cx="2874901" cy="1985851"/>
            </a:xfrm>
          </p:grpSpPr>
          <p:sp>
            <p:nvSpPr>
              <p:cNvPr id="36" name="Freeform 35"/>
              <p:cNvSpPr/>
              <p:nvPr/>
            </p:nvSpPr>
            <p:spPr>
              <a:xfrm>
                <a:off x="5568468" y="830385"/>
                <a:ext cx="2874901" cy="1762888"/>
              </a:xfrm>
              <a:custGeom>
                <a:avLst/>
                <a:gdLst>
                  <a:gd name="connsiteX0" fmla="*/ 1293021 w 5562923"/>
                  <a:gd name="connsiteY0" fmla="*/ 0 h 2436132"/>
                  <a:gd name="connsiteX1" fmla="*/ 1331242 w 5562923"/>
                  <a:gd name="connsiteY1" fmla="*/ 124781 h 2436132"/>
                  <a:gd name="connsiteX2" fmla="*/ 2237101 w 5562923"/>
                  <a:gd name="connsiteY2" fmla="*/ 972039 h 2436132"/>
                  <a:gd name="connsiteX3" fmla="*/ 5478281 w 5562923"/>
                  <a:gd name="connsiteY3" fmla="*/ 1247896 h 2436132"/>
                  <a:gd name="connsiteX4" fmla="*/ 5562923 w 5562923"/>
                  <a:gd name="connsiteY4" fmla="*/ 1201344 h 2436132"/>
                  <a:gd name="connsiteX5" fmla="*/ 5557780 w 5562923"/>
                  <a:gd name="connsiteY5" fmla="*/ 1249655 h 2436132"/>
                  <a:gd name="connsiteX6" fmla="*/ 2786082 w 5562923"/>
                  <a:gd name="connsiteY6" fmla="*/ 2436132 h 2436132"/>
                  <a:gd name="connsiteX7" fmla="*/ 0 w 5562923"/>
                  <a:gd name="connsiteY7" fmla="*/ 1114529 h 2436132"/>
                  <a:gd name="connsiteX8" fmla="*/ 1228357 w 5562923"/>
                  <a:gd name="connsiteY8" fmla="*/ 18635 h 24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62923" h="2436132">
                    <a:moveTo>
                      <a:pt x="1293021" y="0"/>
                    </a:moveTo>
                    <a:lnTo>
                      <a:pt x="1331242" y="124781"/>
                    </a:lnTo>
                    <a:cubicBezTo>
                      <a:pt x="1442647" y="468952"/>
                      <a:pt x="1611216" y="794598"/>
                      <a:pt x="2237101" y="972039"/>
                    </a:cubicBezTo>
                    <a:cubicBezTo>
                      <a:pt x="2907692" y="1162155"/>
                      <a:pt x="4885330" y="1482976"/>
                      <a:pt x="5478281" y="1247896"/>
                    </a:cubicBezTo>
                    <a:lnTo>
                      <a:pt x="5562923" y="1201344"/>
                    </a:lnTo>
                    <a:lnTo>
                      <a:pt x="5557780" y="1249655"/>
                    </a:lnTo>
                    <a:cubicBezTo>
                      <a:pt x="5415105" y="1916082"/>
                      <a:pt x="4228624" y="2436132"/>
                      <a:pt x="2786082" y="2436132"/>
                    </a:cubicBezTo>
                    <a:cubicBezTo>
                      <a:pt x="1247371" y="2436132"/>
                      <a:pt x="0" y="1844430"/>
                      <a:pt x="0" y="1114529"/>
                    </a:cubicBezTo>
                    <a:cubicBezTo>
                      <a:pt x="0" y="658341"/>
                      <a:pt x="487255" y="256137"/>
                      <a:pt x="1228357" y="18635"/>
                    </a:cubicBezTo>
                    <a:close/>
                  </a:path>
                </a:pathLst>
              </a:custGeom>
              <a:scene3d>
                <a:camera prst="isometricOffAxis1Right"/>
                <a:lightRig rig="glow" dir="tl">
                  <a:rot lat="0" lon="0" rev="900000"/>
                </a:lightRig>
              </a:scene3d>
              <a:sp3d prstMaterial="powder">
                <a:bevelT w="57150" h="38100" prst="angle"/>
                <a:bevelB w="50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6226567" y="607422"/>
                <a:ext cx="2211448" cy="1112800"/>
              </a:xfrm>
              <a:custGeom>
                <a:avLst/>
                <a:gdLst>
                  <a:gd name="connsiteX0" fmla="*/ 1493061 w 4279143"/>
                  <a:gd name="connsiteY0" fmla="*/ 0 h 1537776"/>
                  <a:gd name="connsiteX1" fmla="*/ 4279143 w 4279143"/>
                  <a:gd name="connsiteY1" fmla="*/ 1321603 h 1537776"/>
                  <a:gd name="connsiteX2" fmla="*/ 4269902 w 4279143"/>
                  <a:gd name="connsiteY2" fmla="*/ 1408418 h 1537776"/>
                  <a:gd name="connsiteX3" fmla="*/ 4185260 w 4279143"/>
                  <a:gd name="connsiteY3" fmla="*/ 1454970 h 1537776"/>
                  <a:gd name="connsiteX4" fmla="*/ 944080 w 4279143"/>
                  <a:gd name="connsiteY4" fmla="*/ 1179113 h 1537776"/>
                  <a:gd name="connsiteX5" fmla="*/ 38221 w 4279143"/>
                  <a:gd name="connsiteY5" fmla="*/ 331855 h 1537776"/>
                  <a:gd name="connsiteX6" fmla="*/ 0 w 4279143"/>
                  <a:gd name="connsiteY6" fmla="*/ 207074 h 1537776"/>
                  <a:gd name="connsiteX7" fmla="*/ 165049 w 4279143"/>
                  <a:gd name="connsiteY7" fmla="*/ 159510 h 1537776"/>
                  <a:gd name="connsiteX8" fmla="*/ 1493061 w 4279143"/>
                  <a:gd name="connsiteY8" fmla="*/ 0 h 1537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79143" h="1537776">
                    <a:moveTo>
                      <a:pt x="1493061" y="0"/>
                    </a:moveTo>
                    <a:cubicBezTo>
                      <a:pt x="3031772" y="0"/>
                      <a:pt x="4279143" y="591702"/>
                      <a:pt x="4279143" y="1321603"/>
                    </a:cubicBezTo>
                    <a:lnTo>
                      <a:pt x="4269902" y="1408418"/>
                    </a:lnTo>
                    <a:lnTo>
                      <a:pt x="4185260" y="1454970"/>
                    </a:lnTo>
                    <a:cubicBezTo>
                      <a:pt x="3592309" y="1690050"/>
                      <a:pt x="1614671" y="1369229"/>
                      <a:pt x="944080" y="1179113"/>
                    </a:cubicBezTo>
                    <a:cubicBezTo>
                      <a:pt x="318195" y="1001672"/>
                      <a:pt x="149626" y="676026"/>
                      <a:pt x="38221" y="331855"/>
                    </a:cubicBezTo>
                    <a:lnTo>
                      <a:pt x="0" y="207074"/>
                    </a:lnTo>
                    <a:lnTo>
                      <a:pt x="165049" y="159510"/>
                    </a:lnTo>
                    <a:cubicBezTo>
                      <a:pt x="559818" y="57784"/>
                      <a:pt x="1012214" y="0"/>
                      <a:pt x="149306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37AB"/>
                  </a:gs>
                  <a:gs pos="68000">
                    <a:srgbClr val="628ED7"/>
                  </a:gs>
                  <a:gs pos="100000">
                    <a:srgbClr val="B2C4EF"/>
                  </a:gs>
                </a:gsLst>
              </a:gradFill>
              <a:scene3d>
                <a:camera prst="isometricOffAxis1Right"/>
                <a:lightRig rig="glow" dir="tl">
                  <a:rot lat="0" lon="0" rev="900000"/>
                </a:lightRig>
              </a:scene3d>
              <a:sp3d prstMaterial="powder">
                <a:bevelT w="57150" h="38100" prst="angle"/>
                <a:bevelB w="50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586778" y="1119893"/>
                <a:ext cx="59818" cy="105150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>
                <a:bevelT w="508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7209524" y="1842652"/>
                <a:ext cx="59818" cy="105150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>
                <a:bevelT w="508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 flipH="1">
                <a:off x="5970170" y="2090821"/>
                <a:ext cx="65921" cy="98993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>
                <a:bevelT w="508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 rot="874346">
                    <a:off x="5688581" y="1618327"/>
                    <a:ext cx="1594346" cy="3693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d>
                            <m:dPr>
                              <m:ctrlPr>
                                <a:rPr kumimoji="0" lang="en-SG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⃖"/>
                                  <m:ctrlPr>
                                    <a:rPr kumimoji="0" lang="en-SG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SG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 </m:t>
                          </m:r>
                          <m:sSub>
                            <m:sSubPr>
                              <m:ctrlPr>
                                <a:rPr kumimoji="0" lang="en-SG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SG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SG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0" lang="en-SG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874346">
                    <a:off x="5688581" y="1618327"/>
                    <a:ext cx="1594346" cy="36933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13115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2" name="Rectangle 41"/>
              <p:cNvSpPr/>
              <p:nvPr/>
            </p:nvSpPr>
            <p:spPr>
              <a:xfrm>
                <a:off x="6712130" y="877878"/>
                <a:ext cx="4578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 rot="1093504">
                  <a:off x="1718210" y="1625688"/>
                  <a:ext cx="1543412" cy="3693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SG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  <m:d>
                          <m:dPr>
                            <m:ctrlPr>
                              <a:rPr kumimoji="0" lang="en-SG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acc>
                              <m:accPr>
                                <m:chr m:val="⃖"/>
                                <m:ctrlPr>
                                  <a:rPr kumimoji="0" lang="en-SG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SG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r>
                          <a:rPr kumimoji="0" lang="en-SG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 </m:t>
                        </m:r>
                        <m:sSub>
                          <m:sSubPr>
                            <m:ctrlPr>
                              <a:rPr kumimoji="0" lang="en-SG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SG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SG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SG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93504">
                  <a:off x="1718210" y="1625688"/>
                  <a:ext cx="1543412" cy="369333"/>
                </a:xfrm>
                <a:prstGeom prst="rect">
                  <a:avLst/>
                </a:prstGeom>
                <a:blipFill>
                  <a:blip r:embed="rId14"/>
                  <a:stretch>
                    <a:fillRect t="-30435" b="-30435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87488" y="1386673"/>
                <a:ext cx="206162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SG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⃖"/>
                            <m:ctrlPr>
                              <a:rPr kumimoji="0" lang="en-SG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SG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kumimoji="0" lang="en-SG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SG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rPr>
                  <a:t>= </a:t>
                </a:r>
                <a:r>
                  <a:rPr kumimoji="0" lang="en-US" sz="1800" b="0" i="0" u="none" strike="noStrike" kern="1200" cap="none" spc="0" normalizeH="0" baseline="0" noProof="0" dirty="0">
                    <a:ln w="0"/>
                    <a:solidFill>
                      <a:srgbClr val="00FF00"/>
                    </a:solidFill>
                    <a:effectLst>
                      <a:reflection blurRad="6350" stA="53000" endA="300" endPos="35500" dir="5400000" sy="-90000" algn="bl" rotWithShape="0"/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…</a:t>
                </a:r>
                <a:r>
                  <a:rPr kumimoji="0" lang="en-US" sz="1800" b="0" i="0" u="none" strike="noStrike" kern="1200" cap="none" spc="0" normalizeH="0" baseline="0" noProof="0" dirty="0" smtClean="0">
                    <a:ln w="0"/>
                    <a:solidFill>
                      <a:srgbClr val="00FF00"/>
                    </a:solidFill>
                    <a:effectLst>
                      <a:reflection blurRad="6350" stA="53000" endA="300" endPos="35500" dir="5400000" sy="-90000" algn="bl" rotWithShape="0"/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011011111</a:t>
                </a:r>
                <a:endParaRPr kumimoji="0" lang="en-US" sz="1800" b="0" i="0" u="none" strike="noStrike" kern="1200" cap="none" spc="0" normalizeH="0" baseline="0" noProof="0" dirty="0">
                  <a:ln w="0"/>
                  <a:solidFill>
                    <a:srgbClr val="00FF00"/>
                  </a:solidFill>
                  <a:effectLst>
                    <a:reflection blurRad="6350" stA="53000" endA="300" endPos="35500" dir="5400000" sy="-90000" algn="bl" rotWithShape="0"/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SG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rPr>
                  <a:t> </a:t>
                </a:r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488" y="1386673"/>
                <a:ext cx="2061626" cy="923330"/>
              </a:xfrm>
              <a:prstGeom prst="rect">
                <a:avLst/>
              </a:prstGeom>
              <a:blipFill>
                <a:blip r:embed="rId15"/>
                <a:stretch>
                  <a:fillRect l="-592" t="-921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2302772" y="2303819"/>
            <a:ext cx="1107992" cy="11947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17437" y="2799246"/>
            <a:ext cx="1925513" cy="7741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179952" y="2250464"/>
                <a:ext cx="18693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G" i="1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⃖"/>
                            <m:ctrlPr>
                              <a:rPr lang="en-SG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SG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SG" b="0" i="1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SG" dirty="0" smtClean="0">
                    <a:solidFill>
                      <a:srgbClr val="00FF00"/>
                    </a:solidFill>
                  </a:rPr>
                  <a:t>= </a:t>
                </a:r>
                <a:r>
                  <a:rPr lang="en-US" dirty="0">
                    <a:ln w="0"/>
                    <a:solidFill>
                      <a:srgbClr val="00FF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Calibri"/>
                  </a:rPr>
                  <a:t>…010001110</a:t>
                </a: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952" y="2250464"/>
                <a:ext cx="1869358" cy="369332"/>
              </a:xfrm>
              <a:prstGeom prst="rect">
                <a:avLst/>
              </a:prstGeom>
              <a:blipFill>
                <a:blip r:embed="rId16"/>
                <a:stretch>
                  <a:fillRect l="-654" t="-22951" b="-4098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90677" y="2738282"/>
                <a:ext cx="263964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⃖"/>
                              <m:ctrlPr>
                                <a:rPr lang="en-SG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SG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SG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1800" b="0" i="0" u="none" strike="noStrike" kern="1200" cap="none" spc="0" normalizeH="0" baseline="0" noProof="0" dirty="0">
                          <a:ln w="0"/>
                          <a:solidFill>
                            <a:srgbClr val="00FF00"/>
                          </a:solidFill>
                          <a:effectLst>
                            <a:reflection blurRad="6350" stA="53000" endA="300" endPos="35500" dir="5400000" sy="-90000" algn="bl" rotWithShape="0"/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…</m:t>
                      </m:r>
                      <m:r>
                        <m:rPr>
                          <m:nor/>
                        </m:rPr>
                        <a:rPr kumimoji="0" lang="en-SG" sz="1800" b="0" i="0" u="none" strike="noStrike" kern="1200" cap="none" spc="0" normalizeH="0" baseline="0" noProof="0" dirty="0" smtClean="0">
                          <a:ln w="0"/>
                          <a:solidFill>
                            <a:srgbClr val="00FF00"/>
                          </a:solidFill>
                          <a:effectLst>
                            <a:reflection blurRad="6350" stA="53000" endA="300" endPos="35500" dir="5400000" sy="-90000" algn="bl" rotWithShape="0"/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1011</m:t>
                      </m:r>
                      <m:r>
                        <m:rPr>
                          <m:nor/>
                        </m:rPr>
                        <a:rPr kumimoji="0" lang="en-US" sz="1800" b="0" i="0" u="none" strike="noStrike" kern="1200" cap="none" spc="0" normalizeH="0" baseline="0" noProof="0" dirty="0">
                          <a:ln w="0"/>
                          <a:solidFill>
                            <a:srgbClr val="00FF00"/>
                          </a:solidFill>
                          <a:effectLst>
                            <a:reflection blurRad="6350" stA="53000" endA="300" endPos="35500" dir="5400000" sy="-90000" algn="bl" rotWithShape="0"/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011</m:t>
                      </m:r>
                      <m:r>
                        <m:rPr>
                          <m:nor/>
                        </m:rPr>
                        <a:rPr kumimoji="0" lang="en-SG" sz="1800" b="0" i="0" u="none" strike="noStrike" kern="1200" cap="none" spc="0" normalizeH="0" baseline="0" noProof="0" dirty="0" smtClean="0">
                          <a:ln w="0"/>
                          <a:solidFill>
                            <a:srgbClr val="00FF00"/>
                          </a:solidFill>
                          <a:effectLst>
                            <a:reflection blurRad="6350" stA="53000" endA="300" endPos="35500" dir="5400000" sy="-90000" algn="bl" rotWithShape="0"/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0</m:t>
                      </m:r>
                      <m:r>
                        <m:rPr>
                          <m:nor/>
                        </m:rPr>
                        <a:rPr kumimoji="0" lang="en-US" sz="1800" b="0" i="0" u="none" strike="noStrike" kern="1200" cap="none" spc="0" normalizeH="0" baseline="0" noProof="0" dirty="0">
                          <a:ln w="0"/>
                          <a:solidFill>
                            <a:srgbClr val="00FF00"/>
                          </a:solidFill>
                          <a:effectLst>
                            <a:reflection blurRad="6350" stA="53000" endA="300" endPos="35500" dir="5400000" sy="-90000" algn="bl" rotWithShape="0"/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 w="0"/>
                  <a:solidFill>
                    <a:srgbClr val="00FF00"/>
                  </a:solidFill>
                  <a:effectLst>
                    <a:reflection blurRad="6350" stA="53000" endA="300" endPos="35500" dir="5400000" sy="-90000" algn="bl" rotWithShape="0"/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77" y="2738282"/>
                <a:ext cx="2639648" cy="923330"/>
              </a:xfrm>
              <a:prstGeom prst="rect">
                <a:avLst/>
              </a:prstGeom>
              <a:blipFill>
                <a:blip r:embed="rId17"/>
                <a:stretch>
                  <a:fillRect t="-921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2496159" y="1697679"/>
            <a:ext cx="1778540" cy="17390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6057800" y="2110262"/>
            <a:ext cx="2427000" cy="2472605"/>
            <a:chOff x="4637075" y="2737618"/>
            <a:chExt cx="3686742" cy="3225903"/>
          </a:xfrm>
        </p:grpSpPr>
        <p:cxnSp>
          <p:nvCxnSpPr>
            <p:cNvPr id="67" name="Straight Arrow Connector 66"/>
            <p:cNvCxnSpPr/>
            <p:nvPr/>
          </p:nvCxnSpPr>
          <p:spPr>
            <a:xfrm flipV="1">
              <a:off x="7623719" y="4070215"/>
              <a:ext cx="168443" cy="923412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/>
            <p:cNvGrpSpPr/>
            <p:nvPr/>
          </p:nvGrpSpPr>
          <p:grpSpPr>
            <a:xfrm>
              <a:off x="4637075" y="2737618"/>
              <a:ext cx="3686742" cy="3225903"/>
              <a:chOff x="4637075" y="2737618"/>
              <a:chExt cx="3686742" cy="322590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Oval 68"/>
                  <p:cNvSpPr/>
                  <p:nvPr/>
                </p:nvSpPr>
                <p:spPr>
                  <a:xfrm>
                    <a:off x="4637075" y="3645976"/>
                    <a:ext cx="1231751" cy="111879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FF00"/>
                      </a:gs>
                      <a:gs pos="1292">
                        <a:srgbClr val="00FF00"/>
                      </a:gs>
                      <a:gs pos="68000">
                        <a:srgbClr val="00FF00"/>
                      </a:gs>
                      <a:gs pos="100000">
                        <a:schemeClr val="bg1"/>
                      </a:gs>
                    </a:gsLst>
                  </a:gradFill>
                  <a:scene3d>
                    <a:camera prst="isometricTopUp"/>
                    <a:lightRig rig="threePt" dir="t"/>
                  </a:scene3d>
                  <a:sp3d extrusionH="234950" prstMaterial="translucentPowder">
                    <a:bevelT w="171450" prst="divot"/>
                    <a:bevelB w="0"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59" name="Oval 5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37075" y="3645976"/>
                    <a:ext cx="1231751" cy="1118796"/>
                  </a:xfrm>
                  <a:prstGeom prst="ellipse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Oval 69"/>
                  <p:cNvSpPr/>
                  <p:nvPr/>
                </p:nvSpPr>
                <p:spPr>
                  <a:xfrm>
                    <a:off x="7092066" y="2737618"/>
                    <a:ext cx="1231751" cy="1118796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tx1"/>
                      </a:gs>
                      <a:gs pos="68000">
                        <a:schemeClr val="tx1"/>
                      </a:gs>
                      <a:gs pos="100000">
                        <a:schemeClr val="bg1"/>
                      </a:gs>
                    </a:gsLst>
                  </a:gradFill>
                  <a:scene3d>
                    <a:camera prst="isometricTopUp"/>
                    <a:lightRig rig="threePt" dir="t"/>
                  </a:scene3d>
                  <a:sp3d extrusionH="234950" prstMaterial="translucentPowder">
                    <a:bevelT w="171450" prst="divot"/>
                    <a:bevelB w="0"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60" name="Oval 5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92066" y="2737618"/>
                    <a:ext cx="1231751" cy="1118796"/>
                  </a:xfrm>
                  <a:prstGeom prst="ellipse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1" name="Straight Arrow Connector 70"/>
              <p:cNvCxnSpPr/>
              <p:nvPr/>
            </p:nvCxnSpPr>
            <p:spPr>
              <a:xfrm flipV="1">
                <a:off x="5826023" y="3569223"/>
                <a:ext cx="1326107" cy="368490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5371081" y="3180215"/>
                    <a:ext cx="1266249" cy="36272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:</m:t>
                          </m:r>
                          <m:sSubSup>
                            <m:sSub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p>
                          </m:sSubSup>
                        </m:oMath>
                      </m:oMathPara>
                    </a14:m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71081" y="3180215"/>
                    <a:ext cx="1266249" cy="362727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22222"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Oval 72"/>
                  <p:cNvSpPr/>
                  <p:nvPr/>
                </p:nvSpPr>
                <p:spPr>
                  <a:xfrm>
                    <a:off x="6699907" y="4844725"/>
                    <a:ext cx="1231751" cy="1118796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tx1"/>
                      </a:gs>
                      <a:gs pos="68000">
                        <a:schemeClr val="tx1"/>
                      </a:gs>
                      <a:gs pos="100000">
                        <a:schemeClr val="bg1"/>
                      </a:gs>
                    </a:gsLst>
                  </a:gradFill>
                  <a:scene3d>
                    <a:camera prst="isometricTopUp"/>
                    <a:lightRig rig="threePt" dir="t"/>
                  </a:scene3d>
                  <a:sp3d extrusionH="234950" prstMaterial="translucentPowder">
                    <a:bevelT w="171450" prst="divot"/>
                    <a:bevelB w="0"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63" name="Oval 6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9907" y="4844725"/>
                    <a:ext cx="1231751" cy="1118796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4" name="Straight Arrow Connector 73"/>
              <p:cNvCxnSpPr/>
              <p:nvPr/>
            </p:nvCxnSpPr>
            <p:spPr>
              <a:xfrm>
                <a:off x="5703384" y="4926024"/>
                <a:ext cx="933948" cy="550060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4970065" y="5275838"/>
                    <a:ext cx="1613967" cy="30931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 </m:t>
                              </m:r>
                            </m:sup>
                          </m:s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:</m:t>
                          </m:r>
                          <m:sSubSup>
                            <m:sSub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𝑗</m:t>
                              </m:r>
                            </m:sub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65" name="TextBox 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70065" y="5275838"/>
                    <a:ext cx="1613967" cy="309315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b="-28000"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6" name="Straight Arrow Connector 75"/>
              <p:cNvCxnSpPr/>
              <p:nvPr/>
            </p:nvCxnSpPr>
            <p:spPr>
              <a:xfrm flipH="1" flipV="1">
                <a:off x="5898734" y="4681609"/>
                <a:ext cx="854473" cy="517476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 flipH="1">
                <a:off x="7223156" y="4019530"/>
                <a:ext cx="192539" cy="1053904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8" name="Picture 7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6698" y="458852"/>
            <a:ext cx="1462205" cy="1481639"/>
          </a:xfrm>
          <a:prstGeom prst="rect">
            <a:avLst/>
          </a:prstGeom>
        </p:spPr>
      </p:pic>
      <p:sp>
        <p:nvSpPr>
          <p:cNvPr id="79" name="Left-Right Arrow 78"/>
          <p:cNvSpPr/>
          <p:nvPr/>
        </p:nvSpPr>
        <p:spPr>
          <a:xfrm rot="3450877">
            <a:off x="6243568" y="1962127"/>
            <a:ext cx="531320" cy="248038"/>
          </a:xfrm>
          <a:prstGeom prst="leftRightArrow">
            <a:avLst/>
          </a:prstGeom>
          <a:gradFill flip="none" rotWithShape="1">
            <a:gsLst>
              <a:gs pos="0">
                <a:srgbClr val="00FF00"/>
              </a:gs>
              <a:gs pos="32000">
                <a:srgbClr val="00FF00"/>
              </a:gs>
              <a:gs pos="100000">
                <a:schemeClr val="bg1"/>
              </a:gs>
            </a:gsLst>
            <a:lin ang="5400000" scaled="1"/>
            <a:tileRect/>
          </a:gradFill>
          <a:scene3d>
            <a:camera prst="orthographicFront">
              <a:rot lat="0" lon="0" rev="0"/>
            </a:camera>
            <a:lightRig rig="morning" dir="tl"/>
          </a:scene3d>
          <a:sp3d prstMaterial="metal">
            <a:bevelT w="254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32958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1000">
              <a:srgbClr val="00153E"/>
            </a:gs>
            <a:gs pos="0">
              <a:schemeClr val="bg1"/>
            </a:gs>
            <a:gs pos="100000">
              <a:srgbClr val="00359E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 rot="8176215">
            <a:off x="1158338" y="1849277"/>
            <a:ext cx="3492950" cy="1677508"/>
          </a:xfrm>
          <a:prstGeom prst="triangle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2170706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429" y="3299685"/>
            <a:ext cx="1291449" cy="1337504"/>
          </a:xfrm>
          <a:prstGeom prst="rect">
            <a:avLst/>
          </a:prstGeom>
        </p:spPr>
      </p:pic>
      <p:pic>
        <p:nvPicPr>
          <p:cNvPr id="5" name="Picture 2" descr="http://www.quantumlah.org/media/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-2294512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quantumlah.org/media/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20" y="57324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3322" y="225980"/>
            <a:ext cx="6699329" cy="625993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7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How complex is a process to predict?</a:t>
            </a:r>
            <a:endParaRPr kumimoji="0" lang="en-AU" sz="2700" b="1" i="1" u="none" strike="noStrike" kern="1200" cap="none" spc="0" normalizeH="0" baseline="0" noProof="0" dirty="0">
              <a:ln w="11430"/>
              <a:solidFill>
                <a:srgbClr val="0F6FC6">
                  <a:lumMod val="40000"/>
                  <a:lumOff val="6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159" y="1502531"/>
            <a:ext cx="6541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200" b="0" i="1" u="none" strike="noStrike" kern="1200" cap="small" spc="0" normalizeH="0" baseline="0" noProof="0" dirty="0">
                <a:ln w="0"/>
                <a:solidFill>
                  <a:srgbClr val="00FF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Past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99980" y="2518672"/>
            <a:ext cx="1940257" cy="1748362"/>
          </a:xfrm>
          <a:prstGeom prst="rect">
            <a:avLst/>
          </a:prstGeom>
          <a:blipFill>
            <a:blip r:embed="rId6">
              <a:alphaModFix amt="81000"/>
            </a:blip>
            <a:stretch>
              <a:fillRect/>
            </a:stretch>
          </a:blipFill>
          <a:ln w="34925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>
            <a:glow rad="165100">
              <a:schemeClr val="accent1">
                <a:alpha val="40000"/>
              </a:schemeClr>
            </a:glow>
            <a:reflection stA="96000" endPos="42000" dist="508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harsh" dir="t">
              <a:rot lat="0" lon="0" rev="5400000"/>
            </a:lightRig>
          </a:scene3d>
          <a:sp3d extrusionH="349250" contourW="12700" prstMaterial="clear">
            <a:bevelT w="0" h="762000"/>
            <a:bevelB w="0" h="0" prst="softRound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 rot="20506496">
            <a:off x="804344" y="1352999"/>
            <a:ext cx="2366786" cy="1504531"/>
            <a:chOff x="937455" y="1264564"/>
            <a:chExt cx="2874901" cy="1993043"/>
          </a:xfrm>
        </p:grpSpPr>
        <p:grpSp>
          <p:nvGrpSpPr>
            <p:cNvPr id="14" name="Group 13"/>
            <p:cNvGrpSpPr/>
            <p:nvPr/>
          </p:nvGrpSpPr>
          <p:grpSpPr>
            <a:xfrm>
              <a:off x="937455" y="1264564"/>
              <a:ext cx="2874901" cy="1993043"/>
              <a:chOff x="5568468" y="600230"/>
              <a:chExt cx="2874901" cy="1993043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5568468" y="830385"/>
                <a:ext cx="2874901" cy="1762888"/>
              </a:xfrm>
              <a:custGeom>
                <a:avLst/>
                <a:gdLst>
                  <a:gd name="connsiteX0" fmla="*/ 1293021 w 5562923"/>
                  <a:gd name="connsiteY0" fmla="*/ 0 h 2436132"/>
                  <a:gd name="connsiteX1" fmla="*/ 1331242 w 5562923"/>
                  <a:gd name="connsiteY1" fmla="*/ 124781 h 2436132"/>
                  <a:gd name="connsiteX2" fmla="*/ 2237101 w 5562923"/>
                  <a:gd name="connsiteY2" fmla="*/ 972039 h 2436132"/>
                  <a:gd name="connsiteX3" fmla="*/ 5478281 w 5562923"/>
                  <a:gd name="connsiteY3" fmla="*/ 1247896 h 2436132"/>
                  <a:gd name="connsiteX4" fmla="*/ 5562923 w 5562923"/>
                  <a:gd name="connsiteY4" fmla="*/ 1201344 h 2436132"/>
                  <a:gd name="connsiteX5" fmla="*/ 5557780 w 5562923"/>
                  <a:gd name="connsiteY5" fmla="*/ 1249655 h 2436132"/>
                  <a:gd name="connsiteX6" fmla="*/ 2786082 w 5562923"/>
                  <a:gd name="connsiteY6" fmla="*/ 2436132 h 2436132"/>
                  <a:gd name="connsiteX7" fmla="*/ 0 w 5562923"/>
                  <a:gd name="connsiteY7" fmla="*/ 1114529 h 2436132"/>
                  <a:gd name="connsiteX8" fmla="*/ 1228357 w 5562923"/>
                  <a:gd name="connsiteY8" fmla="*/ 18635 h 24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62923" h="2436132">
                    <a:moveTo>
                      <a:pt x="1293021" y="0"/>
                    </a:moveTo>
                    <a:lnTo>
                      <a:pt x="1331242" y="124781"/>
                    </a:lnTo>
                    <a:cubicBezTo>
                      <a:pt x="1442647" y="468952"/>
                      <a:pt x="1611216" y="794598"/>
                      <a:pt x="2237101" y="972039"/>
                    </a:cubicBezTo>
                    <a:cubicBezTo>
                      <a:pt x="2907692" y="1162155"/>
                      <a:pt x="4885330" y="1482976"/>
                      <a:pt x="5478281" y="1247896"/>
                    </a:cubicBezTo>
                    <a:lnTo>
                      <a:pt x="5562923" y="1201344"/>
                    </a:lnTo>
                    <a:lnTo>
                      <a:pt x="5557780" y="1249655"/>
                    </a:lnTo>
                    <a:cubicBezTo>
                      <a:pt x="5415105" y="1916082"/>
                      <a:pt x="4228624" y="2436132"/>
                      <a:pt x="2786082" y="2436132"/>
                    </a:cubicBezTo>
                    <a:cubicBezTo>
                      <a:pt x="1247371" y="2436132"/>
                      <a:pt x="0" y="1844430"/>
                      <a:pt x="0" y="1114529"/>
                    </a:cubicBezTo>
                    <a:cubicBezTo>
                      <a:pt x="0" y="658341"/>
                      <a:pt x="487255" y="256137"/>
                      <a:pt x="1228357" y="18635"/>
                    </a:cubicBezTo>
                    <a:close/>
                  </a:path>
                </a:pathLst>
              </a:custGeom>
              <a:scene3d>
                <a:camera prst="isometricOffAxis1Right"/>
                <a:lightRig rig="glow" dir="tl">
                  <a:rot lat="0" lon="0" rev="900000"/>
                </a:lightRig>
              </a:scene3d>
              <a:sp3d prstMaterial="powder">
                <a:bevelT w="57150" h="38100" prst="angle"/>
                <a:bevelB w="50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6231597" y="600230"/>
                <a:ext cx="2211448" cy="1112800"/>
              </a:xfrm>
              <a:custGeom>
                <a:avLst/>
                <a:gdLst>
                  <a:gd name="connsiteX0" fmla="*/ 1493061 w 4279143"/>
                  <a:gd name="connsiteY0" fmla="*/ 0 h 1537776"/>
                  <a:gd name="connsiteX1" fmla="*/ 4279143 w 4279143"/>
                  <a:gd name="connsiteY1" fmla="*/ 1321603 h 1537776"/>
                  <a:gd name="connsiteX2" fmla="*/ 4269902 w 4279143"/>
                  <a:gd name="connsiteY2" fmla="*/ 1408418 h 1537776"/>
                  <a:gd name="connsiteX3" fmla="*/ 4185260 w 4279143"/>
                  <a:gd name="connsiteY3" fmla="*/ 1454970 h 1537776"/>
                  <a:gd name="connsiteX4" fmla="*/ 944080 w 4279143"/>
                  <a:gd name="connsiteY4" fmla="*/ 1179113 h 1537776"/>
                  <a:gd name="connsiteX5" fmla="*/ 38221 w 4279143"/>
                  <a:gd name="connsiteY5" fmla="*/ 331855 h 1537776"/>
                  <a:gd name="connsiteX6" fmla="*/ 0 w 4279143"/>
                  <a:gd name="connsiteY6" fmla="*/ 207074 h 1537776"/>
                  <a:gd name="connsiteX7" fmla="*/ 165049 w 4279143"/>
                  <a:gd name="connsiteY7" fmla="*/ 159510 h 1537776"/>
                  <a:gd name="connsiteX8" fmla="*/ 1493061 w 4279143"/>
                  <a:gd name="connsiteY8" fmla="*/ 0 h 1537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79143" h="1537776">
                    <a:moveTo>
                      <a:pt x="1493061" y="0"/>
                    </a:moveTo>
                    <a:cubicBezTo>
                      <a:pt x="3031772" y="0"/>
                      <a:pt x="4279143" y="591702"/>
                      <a:pt x="4279143" y="1321603"/>
                    </a:cubicBezTo>
                    <a:lnTo>
                      <a:pt x="4269902" y="1408418"/>
                    </a:lnTo>
                    <a:lnTo>
                      <a:pt x="4185260" y="1454970"/>
                    </a:lnTo>
                    <a:cubicBezTo>
                      <a:pt x="3592309" y="1690050"/>
                      <a:pt x="1614671" y="1369229"/>
                      <a:pt x="944080" y="1179113"/>
                    </a:cubicBezTo>
                    <a:cubicBezTo>
                      <a:pt x="318195" y="1001672"/>
                      <a:pt x="149626" y="676026"/>
                      <a:pt x="38221" y="331855"/>
                    </a:cubicBezTo>
                    <a:lnTo>
                      <a:pt x="0" y="207074"/>
                    </a:lnTo>
                    <a:lnTo>
                      <a:pt x="165049" y="159510"/>
                    </a:lnTo>
                    <a:cubicBezTo>
                      <a:pt x="559818" y="57784"/>
                      <a:pt x="1012214" y="0"/>
                      <a:pt x="149306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37AB"/>
                  </a:gs>
                  <a:gs pos="68000">
                    <a:srgbClr val="628ED7"/>
                  </a:gs>
                  <a:gs pos="100000">
                    <a:srgbClr val="B2C4EF"/>
                  </a:gs>
                </a:gsLst>
              </a:gradFill>
              <a:scene3d>
                <a:camera prst="isometricOffAxis1Right"/>
                <a:lightRig rig="glow" dir="tl">
                  <a:rot lat="0" lon="0" rev="900000"/>
                </a:lightRig>
              </a:scene3d>
              <a:sp3d prstMaterial="powder">
                <a:bevelT w="57150" h="38100" prst="angle"/>
                <a:bevelB w="50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586778" y="1119893"/>
                <a:ext cx="59818" cy="105150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>
                <a:bevelT w="508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7209524" y="1842652"/>
                <a:ext cx="59818" cy="105150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>
                <a:bevelT w="508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 flipH="1">
                <a:off x="5970170" y="2090821"/>
                <a:ext cx="65921" cy="98993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>
                <a:bevelT w="508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 rot="874346">
                    <a:off x="5688581" y="1618327"/>
                    <a:ext cx="1594346" cy="3693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d>
                            <m:dPr>
                              <m:ctrlPr>
                                <a:rPr kumimoji="0" lang="en-SG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⃖"/>
                                  <m:ctrlPr>
                                    <a:rPr kumimoji="0" lang="en-SG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SG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 </m:t>
                          </m:r>
                          <m:sSub>
                            <m:sSubPr>
                              <m:ctrlPr>
                                <a:rPr kumimoji="0" lang="en-SG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SG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SG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0" lang="en-SG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874346">
                    <a:off x="5688581" y="1618327"/>
                    <a:ext cx="1594346" cy="36933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13115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Rectangle 21"/>
              <p:cNvSpPr/>
              <p:nvPr/>
            </p:nvSpPr>
            <p:spPr>
              <a:xfrm>
                <a:off x="6712130" y="877878"/>
                <a:ext cx="4578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 rot="1093504">
                  <a:off x="1755059" y="1571826"/>
                  <a:ext cx="1543412" cy="3693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SG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  <m:d>
                          <m:dPr>
                            <m:ctrlPr>
                              <a:rPr kumimoji="0" lang="en-SG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acc>
                              <m:accPr>
                                <m:chr m:val="⃖"/>
                                <m:ctrlPr>
                                  <a:rPr kumimoji="0" lang="en-SG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SG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r>
                          <a:rPr kumimoji="0" lang="en-SG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 </m:t>
                        </m:r>
                        <m:sSub>
                          <m:sSubPr>
                            <m:ctrlPr>
                              <a:rPr kumimoji="0" lang="en-SG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SG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SG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SG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93504">
                  <a:off x="1755059" y="1571826"/>
                  <a:ext cx="1543412" cy="369333"/>
                </a:xfrm>
                <a:prstGeom prst="rect">
                  <a:avLst/>
                </a:prstGeom>
                <a:blipFill>
                  <a:blip r:embed="rId9"/>
                  <a:stretch>
                    <a:fillRect t="-31111" b="-33333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Rectangle 22"/>
          <p:cNvSpPr/>
          <p:nvPr/>
        </p:nvSpPr>
        <p:spPr>
          <a:xfrm>
            <a:off x="4572000" y="4863381"/>
            <a:ext cx="3058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59AA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Entropy Memory Cost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10986" y="5864507"/>
            <a:ext cx="3051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(Amount of information needed to communicate the causal state)</a:t>
            </a:r>
            <a:endParaRPr kumimoji="0" lang="en-SG" sz="1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29D837A-CEF3-4F65-9C28-EDFC3161135E}"/>
                  </a:ext>
                </a:extLst>
              </p:cNvPr>
              <p:cNvSpPr txBox="1"/>
              <p:nvPr/>
            </p:nvSpPr>
            <p:spPr>
              <a:xfrm>
                <a:off x="4862746" y="5359470"/>
                <a:ext cx="3348160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0" lang="en-SG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sub>
                      </m:sSub>
                      <m:r>
                        <a:rPr kumimoji="0" lang="en-SG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SG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𝐻</m:t>
                      </m:r>
                      <m:d>
                        <m:dPr>
                          <m:ctrlP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</m:t>
                          </m:r>
                        </m:e>
                      </m:d>
                      <m:r>
                        <a:rPr kumimoji="0" lang="en-SG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SG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SG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SG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  <m:func>
                            <m:funcPr>
                              <m:ctrlPr>
                                <a:rPr kumimoji="0" lang="en-SG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SG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log</m:t>
                              </m:r>
                            </m:fName>
                            <m:e>
                              <m:r>
                                <a:rPr kumimoji="0" lang="en-SG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  <m:r>
                                <a:rPr kumimoji="0" lang="en-SG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n-SG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SG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0" lang="en-SG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SG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  <m:r>
                        <a:rPr kumimoji="0" lang="en-SG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29D837A-CEF3-4F65-9C28-EDFC31611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746" y="5359470"/>
                <a:ext cx="3348160" cy="6707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362616" y="3244334"/>
                <a:ext cx="4187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SG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616" y="3244334"/>
                <a:ext cx="41876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120703" y="2158505"/>
                <a:ext cx="18693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G" i="1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⃖"/>
                            <m:ctrlPr>
                              <a:rPr lang="en-SG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SG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SG" b="0" i="1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SG" dirty="0" smtClean="0">
                    <a:solidFill>
                      <a:srgbClr val="00FF00"/>
                    </a:solidFill>
                  </a:rPr>
                  <a:t>= </a:t>
                </a:r>
                <a:r>
                  <a:rPr lang="en-US" dirty="0">
                    <a:ln w="0"/>
                    <a:solidFill>
                      <a:srgbClr val="00FF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Calibri"/>
                  </a:rPr>
                  <a:t>…010001110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703" y="2158505"/>
                <a:ext cx="1869358" cy="369332"/>
              </a:xfrm>
              <a:prstGeom prst="rect">
                <a:avLst/>
              </a:prstGeom>
              <a:blipFill>
                <a:blip r:embed="rId13"/>
                <a:stretch>
                  <a:fillRect l="-651" t="-22951" b="-4098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12711" y="2796256"/>
                <a:ext cx="263964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⃖"/>
                              <m:ctrlPr>
                                <a:rPr lang="en-SG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SG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SG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1800" b="0" i="0" u="none" strike="noStrike" kern="1200" cap="none" spc="0" normalizeH="0" baseline="0" noProof="0" dirty="0">
                          <a:ln w="0"/>
                          <a:solidFill>
                            <a:srgbClr val="00FF00"/>
                          </a:solidFill>
                          <a:effectLst>
                            <a:reflection blurRad="6350" stA="53000" endA="300" endPos="35500" dir="5400000" sy="-90000" algn="bl" rotWithShape="0"/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…</m:t>
                      </m:r>
                      <m:r>
                        <m:rPr>
                          <m:nor/>
                        </m:rPr>
                        <a:rPr kumimoji="0" lang="en-SG" sz="1800" b="0" i="0" u="none" strike="noStrike" kern="1200" cap="none" spc="0" normalizeH="0" baseline="0" noProof="0" dirty="0" smtClean="0">
                          <a:ln w="0"/>
                          <a:solidFill>
                            <a:srgbClr val="00FF00"/>
                          </a:solidFill>
                          <a:effectLst>
                            <a:reflection blurRad="6350" stA="53000" endA="300" endPos="35500" dir="5400000" sy="-90000" algn="bl" rotWithShape="0"/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1011</m:t>
                      </m:r>
                      <m:r>
                        <m:rPr>
                          <m:nor/>
                        </m:rPr>
                        <a:rPr kumimoji="0" lang="en-US" sz="1800" b="0" i="0" u="none" strike="noStrike" kern="1200" cap="none" spc="0" normalizeH="0" baseline="0" noProof="0" dirty="0">
                          <a:ln w="0"/>
                          <a:solidFill>
                            <a:srgbClr val="00FF00"/>
                          </a:solidFill>
                          <a:effectLst>
                            <a:reflection blurRad="6350" stA="53000" endA="300" endPos="35500" dir="5400000" sy="-90000" algn="bl" rotWithShape="0"/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011</m:t>
                      </m:r>
                      <m:r>
                        <m:rPr>
                          <m:nor/>
                        </m:rPr>
                        <a:rPr kumimoji="0" lang="en-SG" sz="1800" b="0" i="0" u="none" strike="noStrike" kern="1200" cap="none" spc="0" normalizeH="0" baseline="0" noProof="0" dirty="0" smtClean="0">
                          <a:ln w="0"/>
                          <a:solidFill>
                            <a:srgbClr val="00FF00"/>
                          </a:solidFill>
                          <a:effectLst>
                            <a:reflection blurRad="6350" stA="53000" endA="300" endPos="35500" dir="5400000" sy="-90000" algn="bl" rotWithShape="0"/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0</m:t>
                      </m:r>
                      <m:r>
                        <m:rPr>
                          <m:nor/>
                        </m:rPr>
                        <a:rPr kumimoji="0" lang="en-US" sz="1800" b="0" i="0" u="none" strike="noStrike" kern="1200" cap="none" spc="0" normalizeH="0" baseline="0" noProof="0" dirty="0">
                          <a:ln w="0"/>
                          <a:solidFill>
                            <a:srgbClr val="00FF00"/>
                          </a:solidFill>
                          <a:effectLst>
                            <a:reflection blurRad="6350" stA="53000" endA="300" endPos="35500" dir="5400000" sy="-90000" algn="bl" rotWithShape="0"/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 w="0"/>
                  <a:solidFill>
                    <a:srgbClr val="00FF00"/>
                  </a:solidFill>
                  <a:effectLst>
                    <a:reflection blurRad="6350" stA="53000" endA="300" endPos="35500" dir="5400000" sy="-90000" algn="bl" rotWithShape="0"/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711" y="2796256"/>
                <a:ext cx="2639648" cy="923330"/>
              </a:xfrm>
              <a:prstGeom prst="rect">
                <a:avLst/>
              </a:prstGeom>
              <a:blipFill>
                <a:blip r:embed="rId14"/>
                <a:stretch>
                  <a:fillRect t="-927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209209" y="1362975"/>
                <a:ext cx="221602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SG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⃖"/>
                            <m:ctrlPr>
                              <a:rPr lang="en-SG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SG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kumimoji="0" lang="en-SG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SG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rPr>
                  <a:t>= </a:t>
                </a:r>
                <a:r>
                  <a:rPr kumimoji="0" lang="en-US" sz="1800" b="0" i="0" u="none" strike="noStrike" kern="1200" cap="none" spc="0" normalizeH="0" baseline="0" noProof="0" dirty="0">
                    <a:ln w="0"/>
                    <a:solidFill>
                      <a:srgbClr val="00FF00"/>
                    </a:solidFill>
                    <a:effectLst>
                      <a:reflection blurRad="6350" stA="53000" endA="300" endPos="35500" dir="5400000" sy="-90000" algn="bl" rotWithShape="0"/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…</a:t>
                </a:r>
                <a:r>
                  <a:rPr kumimoji="0" lang="en-US" sz="1800" b="0" i="0" u="none" strike="noStrike" kern="1200" cap="none" spc="0" normalizeH="0" baseline="0" noProof="0" dirty="0" smtClean="0">
                    <a:ln w="0"/>
                    <a:solidFill>
                      <a:srgbClr val="00FF00"/>
                    </a:solidFill>
                    <a:effectLst>
                      <a:reflection blurRad="6350" stA="53000" endA="300" endPos="35500" dir="5400000" sy="-90000" algn="bl" rotWithShape="0"/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011011111</a:t>
                </a:r>
                <a:endParaRPr kumimoji="0" lang="en-US" sz="1800" b="0" i="0" u="none" strike="noStrike" kern="1200" cap="none" spc="0" normalizeH="0" baseline="0" noProof="0" dirty="0">
                  <a:ln w="0"/>
                  <a:solidFill>
                    <a:srgbClr val="00FF00"/>
                  </a:solidFill>
                  <a:effectLst>
                    <a:reflection blurRad="6350" stA="53000" endA="300" endPos="35500" dir="5400000" sy="-90000" algn="bl" rotWithShape="0"/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SG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rPr>
                  <a:t> </a:t>
                </a:r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209" y="1362975"/>
                <a:ext cx="2216022" cy="923330"/>
              </a:xfrm>
              <a:prstGeom prst="rect">
                <a:avLst/>
              </a:prstGeom>
              <a:blipFill>
                <a:blip r:embed="rId15"/>
                <a:stretch>
                  <a:fillRect l="-275" t="-927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8098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tx1"/>
            </a:gs>
            <a:gs pos="72000">
              <a:schemeClr val="tx1"/>
            </a:gs>
            <a:gs pos="100000">
              <a:srgbClr val="00359E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0057" y="4192670"/>
            <a:ext cx="4291765" cy="263466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177072" y="226932"/>
            <a:ext cx="6655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…. 1 2 0 0 0 1 1 2 0 1 1 1 …..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82835" y="1895166"/>
            <a:ext cx="28405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936309" y="5366410"/>
                <a:ext cx="643214" cy="491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b>
                        <m:sup>
                          <m:r>
                            <a:rPr kumimoji="0" lang="en-SG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309" y="5366410"/>
                <a:ext cx="643214" cy="491417"/>
              </a:xfrm>
              <a:prstGeom prst="rect">
                <a:avLst/>
              </a:prstGeom>
              <a:blipFill>
                <a:blip r:embed="rId10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149314" y="4111238"/>
                <a:ext cx="643214" cy="491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314" y="4111238"/>
                <a:ext cx="643214" cy="491417"/>
              </a:xfrm>
              <a:prstGeom prst="rect">
                <a:avLst/>
              </a:prstGeom>
              <a:blipFill>
                <a:blip r:embed="rId11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/>
          <p:cNvGrpSpPr/>
          <p:nvPr/>
        </p:nvGrpSpPr>
        <p:grpSpPr>
          <a:xfrm>
            <a:off x="-9462" y="4198305"/>
            <a:ext cx="4479268" cy="1754148"/>
            <a:chOff x="-666796" y="1744383"/>
            <a:chExt cx="10488129" cy="3607490"/>
          </a:xfrm>
          <a:gradFill>
            <a:gsLst>
              <a:gs pos="0">
                <a:schemeClr val="tx1"/>
              </a:gs>
              <a:gs pos="99000">
                <a:schemeClr val="tx1"/>
              </a:gs>
              <a:gs pos="0">
                <a:schemeClr val="bg1"/>
              </a:gs>
            </a:gsLst>
            <a:path path="circle">
              <a:fillToRect l="100000" t="100000"/>
            </a:path>
          </a:gra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Oval 59"/>
                <p:cNvSpPr/>
                <p:nvPr/>
              </p:nvSpPr>
              <p:spPr>
                <a:xfrm>
                  <a:off x="5429179" y="2868060"/>
                  <a:ext cx="1231751" cy="1118796"/>
                </a:xfrm>
                <a:prstGeom prst="ellipse">
                  <a:avLst/>
                </a:prstGeom>
                <a:grpFill/>
                <a:scene3d>
                  <a:camera prst="isometricTopUp"/>
                  <a:lightRig rig="threePt" dir="t"/>
                </a:scene3d>
                <a:sp3d extrusionH="82550" prstMaterial="metal">
                  <a:bevelT w="69850" prst="divot"/>
                  <a:bevelB w="0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0" name="Oval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9179" y="2868060"/>
                  <a:ext cx="1231751" cy="1118796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Oval 60"/>
                <p:cNvSpPr/>
                <p:nvPr/>
              </p:nvSpPr>
              <p:spPr>
                <a:xfrm>
                  <a:off x="2594716" y="2865726"/>
                  <a:ext cx="1231751" cy="111879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tx1"/>
                    </a:gs>
                  </a:gsLst>
                  <a:path path="circle">
                    <a:fillToRect l="50000" t="130000" r="50000" b="-30000"/>
                  </a:path>
                </a:gradFill>
                <a:scene3d>
                  <a:camera prst="isometricTopUp"/>
                  <a:lightRig rig="threePt" dir="t"/>
                </a:scene3d>
                <a:sp3d extrusionH="95250" prstMaterial="metal">
                  <a:bevelT w="69850" prst="divot"/>
                  <a:bevelB w="0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1" name="Oval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4716" y="2865726"/>
                  <a:ext cx="1231751" cy="1118796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Curved Left Arrow 61"/>
            <p:cNvSpPr/>
            <p:nvPr/>
          </p:nvSpPr>
          <p:spPr>
            <a:xfrm rot="10800000" flipH="1">
              <a:off x="6660930" y="3193325"/>
              <a:ext cx="715820" cy="915565"/>
            </a:xfrm>
            <a:prstGeom prst="curvedLeftArrow">
              <a:avLst/>
            </a:prstGeom>
            <a:grp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63" name="Curved Left Arrow 62"/>
            <p:cNvSpPr/>
            <p:nvPr/>
          </p:nvSpPr>
          <p:spPr>
            <a:xfrm rot="5400000">
              <a:off x="4364657" y="3069790"/>
              <a:ext cx="546287" cy="2647755"/>
            </a:xfrm>
            <a:prstGeom prst="curvedLef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64" name="Curved Left Arrow 63"/>
            <p:cNvSpPr/>
            <p:nvPr/>
          </p:nvSpPr>
          <p:spPr>
            <a:xfrm rot="21278786" flipH="1">
              <a:off x="1806430" y="3224722"/>
              <a:ext cx="715820" cy="915565"/>
            </a:xfrm>
            <a:prstGeom prst="curvedLef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4455467" y="4782211"/>
                  <a:ext cx="1207695" cy="5696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 :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5467" y="4782211"/>
                  <a:ext cx="1207695" cy="569662"/>
                </a:xfrm>
                <a:prstGeom prst="rect">
                  <a:avLst/>
                </a:prstGeom>
                <a:blipFill>
                  <a:blip r:embed="rId23"/>
                  <a:stretch>
                    <a:fillRect l="-9412" r="-9412" b="-2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Curved Left Arrow 65"/>
            <p:cNvSpPr/>
            <p:nvPr/>
          </p:nvSpPr>
          <p:spPr>
            <a:xfrm rot="5400000" flipH="1" flipV="1">
              <a:off x="4448033" y="1484149"/>
              <a:ext cx="546287" cy="2647755"/>
            </a:xfrm>
            <a:prstGeom prst="curvedLef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7667780" y="3410273"/>
                  <a:ext cx="2153553" cy="56966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 :1−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7780" y="3410273"/>
                  <a:ext cx="2153553" cy="569662"/>
                </a:xfrm>
                <a:prstGeom prst="rect">
                  <a:avLst/>
                </a:prstGeom>
                <a:blipFill>
                  <a:blip r:embed="rId24"/>
                  <a:stretch>
                    <a:fillRect l="-5298" r="-5298" b="-2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4268989" y="1744383"/>
                  <a:ext cx="1207695" cy="5696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 :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8989" y="1744383"/>
                  <a:ext cx="1207695" cy="569662"/>
                </a:xfrm>
                <a:prstGeom prst="rect">
                  <a:avLst/>
                </a:prstGeom>
                <a:blipFill>
                  <a:blip r:embed="rId25"/>
                  <a:stretch>
                    <a:fillRect l="-9412" r="-9412" b="-2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-666796" y="3795957"/>
                  <a:ext cx="2617049" cy="7881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 :1−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tantia" panose="02030602050306030303" pitchFamily="18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66796" y="3795957"/>
                  <a:ext cx="2617049" cy="78818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4235490" y="-145027"/>
            <a:ext cx="4426347" cy="2549467"/>
            <a:chOff x="1242883" y="2724385"/>
            <a:chExt cx="6411749" cy="2821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val 44"/>
                <p:cNvSpPr/>
                <p:nvPr/>
              </p:nvSpPr>
              <p:spPr>
                <a:xfrm>
                  <a:off x="2842890" y="3971637"/>
                  <a:ext cx="1033708" cy="79951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tx1">
                        <a:alpha val="0"/>
                      </a:schemeClr>
                    </a:gs>
                  </a:gsLst>
                </a:gradFill>
                <a:scene3d>
                  <a:camera prst="isometricTopUp"/>
                  <a:lightRig rig="threePt" dir="t"/>
                </a:scene3d>
                <a:sp3d extrusionH="95250" prstMaterial="metal">
                  <a:bevelT w="69850" prst="divot"/>
                  <a:bevelB w="0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SG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𝑟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5" name="Oval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2890" y="3971637"/>
                  <a:ext cx="1033708" cy="799513"/>
                </a:xfrm>
                <a:prstGeom prst="ellipse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/>
                <p:cNvSpPr/>
                <p:nvPr/>
              </p:nvSpPr>
              <p:spPr>
                <a:xfrm>
                  <a:off x="5065285" y="3957940"/>
                  <a:ext cx="981257" cy="761603"/>
                </a:xfrm>
                <a:prstGeom prst="ellipse">
                  <a:avLst/>
                </a:prstGeom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alpha val="0"/>
                      </a:schemeClr>
                    </a:gs>
                    <a:gs pos="0">
                      <a:schemeClr val="bg1"/>
                    </a:gs>
                  </a:gsLst>
                </a:gradFill>
                <a:scene3d>
                  <a:camera prst="isometricTopUp"/>
                  <a:lightRig rig="threePt" dir="t"/>
                </a:scene3d>
                <a:sp3d extrusionH="95250" prstMaterial="metal">
                  <a:bevelT w="69850" prst="divot"/>
                  <a:bevelB w="0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SG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𝑟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7" name="Oval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5285" y="3957940"/>
                  <a:ext cx="981257" cy="761603"/>
                </a:xfrm>
                <a:prstGeom prst="ellipse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TextBox 47"/>
            <p:cNvSpPr txBox="1"/>
            <p:nvPr/>
          </p:nvSpPr>
          <p:spPr>
            <a:xfrm>
              <a:off x="1242883" y="4368789"/>
              <a:ext cx="963359" cy="30652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1 | 1 - p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913488" y="3352627"/>
              <a:ext cx="492268" cy="30652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1 | 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787316" y="3278400"/>
              <a:ext cx="628987" cy="30652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2 | p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781832" y="4368789"/>
              <a:ext cx="872800" cy="30652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0 |1- p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3842478" y="3843672"/>
                  <a:ext cx="930664" cy="30652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rPr>
                    <a:t>2 |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2478" y="3843672"/>
                  <a:ext cx="930664" cy="306523"/>
                </a:xfrm>
                <a:prstGeom prst="rect">
                  <a:avLst/>
                </a:prstGeom>
                <a:blipFill>
                  <a:blip r:embed="rId29"/>
                  <a:stretch>
                    <a:fillRect l="-21698" t="-28261" b="-50000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TextBox 69"/>
            <p:cNvSpPr txBox="1"/>
            <p:nvPr/>
          </p:nvSpPr>
          <p:spPr>
            <a:xfrm>
              <a:off x="4093085" y="5239062"/>
              <a:ext cx="1307016" cy="30652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0 | p(1-p)</a:t>
              </a:r>
            </a:p>
          </p:txBody>
        </p:sp>
        <p:sp>
          <p:nvSpPr>
            <p:cNvPr id="71" name="Curved Down Arrow 70"/>
            <p:cNvSpPr/>
            <p:nvPr/>
          </p:nvSpPr>
          <p:spPr>
            <a:xfrm rot="10569758" flipH="1">
              <a:off x="3704051" y="4799198"/>
              <a:ext cx="1820415" cy="326723"/>
            </a:xfrm>
            <a:prstGeom prst="curvedDownArrow">
              <a:avLst/>
            </a:prstGeom>
            <a:gradFill flip="none" rotWithShape="1">
              <a:gsLst>
                <a:gs pos="23120">
                  <a:schemeClr val="bg1"/>
                </a:gs>
                <a:gs pos="0">
                  <a:schemeClr val="bg1"/>
                </a:gs>
                <a:gs pos="68000">
                  <a:srgbClr val="59AAF2"/>
                </a:gs>
                <a:gs pos="100000">
                  <a:srgbClr val="085091"/>
                </a:gs>
              </a:gsLst>
              <a:path path="circle">
                <a:fillToRect r="100000" b="100000"/>
              </a:path>
              <a:tileRect l="-100000" t="-100000"/>
            </a:gradFill>
            <a:ln w="25400">
              <a:solidFill>
                <a:srgbClr val="08509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72" name="Curved Down Arrow 71"/>
            <p:cNvSpPr/>
            <p:nvPr/>
          </p:nvSpPr>
          <p:spPr>
            <a:xfrm rot="16200000">
              <a:off x="2410297" y="4208191"/>
              <a:ext cx="351388" cy="607730"/>
            </a:xfrm>
            <a:prstGeom prst="curvedDownArrow">
              <a:avLst/>
            </a:prstGeom>
            <a:gradFill flip="none" rotWithShape="1">
              <a:gsLst>
                <a:gs pos="18972">
                  <a:schemeClr val="bg1"/>
                </a:gs>
                <a:gs pos="0">
                  <a:schemeClr val="bg1"/>
                </a:gs>
                <a:gs pos="68000">
                  <a:srgbClr val="59AAF2"/>
                </a:gs>
                <a:gs pos="100000">
                  <a:srgbClr val="0B5395"/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solidFill>
                <a:srgbClr val="08509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73" name="Curved Down Arrow 72"/>
            <p:cNvSpPr/>
            <p:nvPr/>
          </p:nvSpPr>
          <p:spPr>
            <a:xfrm rot="5400000">
              <a:off x="6107869" y="4203424"/>
              <a:ext cx="351388" cy="607730"/>
            </a:xfrm>
            <a:prstGeom prst="curvedDownArrow">
              <a:avLst/>
            </a:prstGeom>
            <a:gradFill flip="none" rotWithShape="1">
              <a:gsLst>
                <a:gs pos="25160">
                  <a:srgbClr val="313131">
                    <a:alpha val="29000"/>
                  </a:srgbClr>
                </a:gs>
                <a:gs pos="0">
                  <a:schemeClr val="dk1">
                    <a:tint val="98000"/>
                    <a:shade val="25000"/>
                    <a:satMod val="250000"/>
                  </a:schemeClr>
                </a:gs>
                <a:gs pos="68000">
                  <a:srgbClr val="59AAF2"/>
                </a:gs>
                <a:gs pos="100000">
                  <a:srgbClr val="0B5395"/>
                </a:gs>
              </a:gsLst>
              <a:path path="circle">
                <a:fillToRect l="100000" b="100000"/>
              </a:path>
              <a:tileRect t="-100000" r="-100000"/>
            </a:gradFill>
            <a:ln w="25400">
              <a:solidFill>
                <a:srgbClr val="08509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74" name="Curved Down Arrow 73"/>
            <p:cNvSpPr/>
            <p:nvPr/>
          </p:nvSpPr>
          <p:spPr>
            <a:xfrm rot="18553517" flipH="1">
              <a:off x="2904303" y="3425757"/>
              <a:ext cx="1426611" cy="349221"/>
            </a:xfrm>
            <a:prstGeom prst="curvedDownArrow">
              <a:avLst/>
            </a:prstGeom>
            <a:gradFill flip="none" rotWithShape="1">
              <a:gsLst>
                <a:gs pos="24752">
                  <a:schemeClr val="bg1"/>
                </a:gs>
                <a:gs pos="0">
                  <a:schemeClr val="bg1"/>
                </a:gs>
                <a:gs pos="68000">
                  <a:srgbClr val="59AAF2"/>
                </a:gs>
                <a:gs pos="100000">
                  <a:srgbClr val="0B5395"/>
                </a:gs>
              </a:gsLst>
              <a:path path="circle">
                <a:fillToRect l="100000" b="100000"/>
              </a:path>
              <a:tileRect t="-100000" r="-100000"/>
            </a:gradFill>
            <a:ln w="25400">
              <a:solidFill>
                <a:srgbClr val="08509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Oval 74"/>
                <p:cNvSpPr/>
                <p:nvPr/>
              </p:nvSpPr>
              <p:spPr>
                <a:xfrm>
                  <a:off x="4096389" y="2724385"/>
                  <a:ext cx="985782" cy="795170"/>
                </a:xfrm>
                <a:prstGeom prst="ellipse">
                  <a:avLst/>
                </a:prstGeom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alpha val="0"/>
                      </a:schemeClr>
                    </a:gs>
                    <a:gs pos="0">
                      <a:schemeClr val="bg1"/>
                    </a:gs>
                  </a:gsLst>
                </a:gradFill>
                <a:scene3d>
                  <a:camera prst="isometricTopUp"/>
                  <a:lightRig rig="threePt" dir="t"/>
                </a:scene3d>
                <a:sp3d extrusionH="95250" prstMaterial="metal">
                  <a:bevelT w="69850" prst="divot"/>
                  <a:bevelB w="0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SG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𝑟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5" name="Oval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6389" y="2724385"/>
                  <a:ext cx="985782" cy="795170"/>
                </a:xfrm>
                <a:prstGeom prst="ellipse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Curved Down Arrow 75"/>
            <p:cNvSpPr/>
            <p:nvPr/>
          </p:nvSpPr>
          <p:spPr>
            <a:xfrm rot="3203830" flipH="1">
              <a:off x="4688858" y="3348200"/>
              <a:ext cx="1426611" cy="349221"/>
            </a:xfrm>
            <a:prstGeom prst="curvedDownArrow">
              <a:avLst/>
            </a:prstGeom>
            <a:gradFill flip="none" rotWithShape="1">
              <a:gsLst>
                <a:gs pos="20196">
                  <a:schemeClr val="bg1"/>
                </a:gs>
                <a:gs pos="0">
                  <a:schemeClr val="bg1"/>
                </a:gs>
                <a:gs pos="68000">
                  <a:srgbClr val="59AAF2"/>
                </a:gs>
                <a:gs pos="100000">
                  <a:srgbClr val="0B5395"/>
                </a:gs>
              </a:gsLst>
              <a:path path="circle">
                <a:fillToRect r="100000" b="100000"/>
              </a:path>
              <a:tileRect l="-100000" t="-100000"/>
            </a:gradFill>
            <a:ln w="25400" cmpd="sng">
              <a:solidFill>
                <a:srgbClr val="08509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77" name="Curved Down Arrow 76"/>
            <p:cNvSpPr/>
            <p:nvPr/>
          </p:nvSpPr>
          <p:spPr>
            <a:xfrm rot="18553517" flipV="1">
              <a:off x="3650662" y="3937318"/>
              <a:ext cx="1426611" cy="349221"/>
            </a:xfrm>
            <a:prstGeom prst="curvedDownArrow">
              <a:avLst/>
            </a:prstGeom>
            <a:gradFill flip="none" rotWithShape="1">
              <a:gsLst>
                <a:gs pos="24956">
                  <a:schemeClr val="bg1"/>
                </a:gs>
                <a:gs pos="0">
                  <a:schemeClr val="bg1"/>
                </a:gs>
                <a:gs pos="68000">
                  <a:srgbClr val="59AAF2"/>
                </a:gs>
                <a:gs pos="100000">
                  <a:srgbClr val="085091"/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rgbClr val="08509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DE49C8F-BC75-42D1-9BE8-32F1D5B6F9E6}"/>
              </a:ext>
            </a:extLst>
          </p:cNvPr>
          <p:cNvGrpSpPr/>
          <p:nvPr/>
        </p:nvGrpSpPr>
        <p:grpSpPr>
          <a:xfrm>
            <a:off x="-858207" y="2909796"/>
            <a:ext cx="11283601" cy="805910"/>
            <a:chOff x="-1027718" y="2715322"/>
            <a:chExt cx="11283601" cy="805910"/>
          </a:xfrm>
          <a:scene3d>
            <a:camera prst="orthographicFront">
              <a:rot lat="19440000" lon="18840000" rev="2640000"/>
            </a:camera>
            <a:lightRig rig="threePt" dir="t"/>
          </a:scene3d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8146D9E-07E8-488D-9F1D-67F9F2918F18}"/>
                </a:ext>
              </a:extLst>
            </p:cNvPr>
            <p:cNvSpPr/>
            <p:nvPr/>
          </p:nvSpPr>
          <p:spPr>
            <a:xfrm rot="10800000">
              <a:off x="4696996" y="2715322"/>
              <a:ext cx="5558887" cy="791960"/>
            </a:xfrm>
            <a:prstGeom prst="rect">
              <a:avLst/>
            </a:prstGeom>
            <a:gradFill flip="none" rotWithShape="1">
              <a:gsLst>
                <a:gs pos="2000">
                  <a:srgbClr val="0A9A1B"/>
                </a:gs>
                <a:gs pos="100000">
                  <a:sysClr val="window" lastClr="FFFFFF"/>
                </a:gs>
              </a:gsLst>
              <a:lin ang="10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7C86E2C-A18C-412F-AF0D-A26408C0EB8F}"/>
                </a:ext>
              </a:extLst>
            </p:cNvPr>
            <p:cNvSpPr/>
            <p:nvPr/>
          </p:nvSpPr>
          <p:spPr>
            <a:xfrm>
              <a:off x="-1027718" y="2726827"/>
              <a:ext cx="5558886" cy="794405"/>
            </a:xfrm>
            <a:prstGeom prst="rect">
              <a:avLst/>
            </a:prstGeom>
            <a:gradFill flip="none" rotWithShape="1">
              <a:gsLst>
                <a:gs pos="2000">
                  <a:srgbClr val="5B9BD5">
                    <a:lumMod val="75000"/>
                    <a:alpha val="59000"/>
                  </a:srgbClr>
                </a:gs>
                <a:gs pos="100000">
                  <a:sysClr val="window" lastClr="FFFFFF"/>
                </a:gs>
              </a:gsLst>
              <a:lin ang="10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EB28557-015C-444F-8CB0-25DF3455E16A}"/>
                </a:ext>
              </a:extLst>
            </p:cNvPr>
            <p:cNvGrpSpPr/>
            <p:nvPr/>
          </p:nvGrpSpPr>
          <p:grpSpPr>
            <a:xfrm>
              <a:off x="288058" y="2927369"/>
              <a:ext cx="8551520" cy="436149"/>
              <a:chOff x="288058" y="2927369"/>
              <a:chExt cx="8551520" cy="436149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644C6BA7-E48C-4BD4-93F3-E9DA4C6AC3EC}"/>
                  </a:ext>
                </a:extLst>
              </p:cNvPr>
              <p:cNvGrpSpPr/>
              <p:nvPr/>
            </p:nvGrpSpPr>
            <p:grpSpPr>
              <a:xfrm>
                <a:off x="288058" y="2943625"/>
                <a:ext cx="2007754" cy="419893"/>
                <a:chOff x="2279730" y="8409287"/>
                <a:chExt cx="4162427" cy="8563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Oval 97">
                      <a:extLst>
                        <a:ext uri="{FF2B5EF4-FFF2-40B4-BE49-F238E27FC236}">
                          <a16:creationId xmlns:a16="http://schemas.microsoft.com/office/drawing/2014/main" id="{827C90F5-8274-443A-B0C2-AEA7D3B35F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74829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Oval 54">
                      <a:extLst>
                        <a:ext uri="{FF2B5EF4-FFF2-40B4-BE49-F238E27FC236}">
                          <a16:creationId xmlns:a16="http://schemas.microsoft.com/office/drawing/2014/main" id="{07B962E3-734A-4D9A-89BA-7AE9308174B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74829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Oval 98">
                      <a:extLst>
                        <a:ext uri="{FF2B5EF4-FFF2-40B4-BE49-F238E27FC236}">
                          <a16:creationId xmlns:a16="http://schemas.microsoft.com/office/drawing/2014/main" id="{B5BF3C6C-FFAC-4D3D-9D9A-365C4F032B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9730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Oval 55">
                      <a:extLst>
                        <a:ext uri="{FF2B5EF4-FFF2-40B4-BE49-F238E27FC236}">
                          <a16:creationId xmlns:a16="http://schemas.microsoft.com/office/drawing/2014/main" id="{D6DACDDF-16A4-4760-8425-7F787F728EA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79730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31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Oval 99">
                      <a:extLst>
                        <a:ext uri="{FF2B5EF4-FFF2-40B4-BE49-F238E27FC236}">
                          <a16:creationId xmlns:a16="http://schemas.microsoft.com/office/drawing/2014/main" id="{140965F4-B9EB-4249-AA69-EC455C0A2D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52349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Oval 99">
                      <a:extLst>
                        <a:ext uri="{FF2B5EF4-FFF2-40B4-BE49-F238E27FC236}">
                          <a16:creationId xmlns:a16="http://schemas.microsoft.com/office/drawing/2014/main" id="{140965F4-B9EB-4249-AA69-EC455C0A2D4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52349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Oval 100">
                      <a:extLst>
                        <a:ext uri="{FF2B5EF4-FFF2-40B4-BE49-F238E27FC236}">
                          <a16:creationId xmlns:a16="http://schemas.microsoft.com/office/drawing/2014/main" id="{94EA10A2-3306-442D-A1FC-2FE3C1B8EC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22201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Oval 57">
                      <a:extLst>
                        <a:ext uri="{FF2B5EF4-FFF2-40B4-BE49-F238E27FC236}">
                          <a16:creationId xmlns:a16="http://schemas.microsoft.com/office/drawing/2014/main" id="{2D930D55-34C5-4DEA-A0CC-393557631DB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22201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E35BD91C-3E13-4514-AF37-2074E836BA66}"/>
                  </a:ext>
                </a:extLst>
              </p:cNvPr>
              <p:cNvGrpSpPr/>
              <p:nvPr/>
            </p:nvGrpSpPr>
            <p:grpSpPr>
              <a:xfrm>
                <a:off x="2353084" y="2930905"/>
                <a:ext cx="2007754" cy="419893"/>
                <a:chOff x="2279730" y="8409287"/>
                <a:chExt cx="4162427" cy="8563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Oval 93">
                      <a:extLst>
                        <a:ext uri="{FF2B5EF4-FFF2-40B4-BE49-F238E27FC236}">
                          <a16:creationId xmlns:a16="http://schemas.microsoft.com/office/drawing/2014/main" id="{8C7187F0-080D-4C71-B95F-9C4CDBBE33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74829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63" name="Oval 62">
                      <a:extLst>
                        <a:ext uri="{FF2B5EF4-FFF2-40B4-BE49-F238E27FC236}">
                          <a16:creationId xmlns:a16="http://schemas.microsoft.com/office/drawing/2014/main" id="{1AD87C7C-7D27-4F79-A704-872D05FCE94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74829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5" name="Oval 94">
                      <a:extLst>
                        <a:ext uri="{FF2B5EF4-FFF2-40B4-BE49-F238E27FC236}">
                          <a16:creationId xmlns:a16="http://schemas.microsoft.com/office/drawing/2014/main" id="{CC03B902-5E4A-4104-B12A-5FB04840EF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9730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64" name="Oval 63">
                      <a:extLst>
                        <a:ext uri="{FF2B5EF4-FFF2-40B4-BE49-F238E27FC236}">
                          <a16:creationId xmlns:a16="http://schemas.microsoft.com/office/drawing/2014/main" id="{0E5223AF-47D4-40D7-8572-1B3FCA4F9D4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79730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Oval 95">
                      <a:extLst>
                        <a:ext uri="{FF2B5EF4-FFF2-40B4-BE49-F238E27FC236}">
                          <a16:creationId xmlns:a16="http://schemas.microsoft.com/office/drawing/2014/main" id="{012CCB64-7DCC-485C-83A9-4A009F031C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52349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65" name="Oval 64">
                      <a:extLst>
                        <a:ext uri="{FF2B5EF4-FFF2-40B4-BE49-F238E27FC236}">
                          <a16:creationId xmlns:a16="http://schemas.microsoft.com/office/drawing/2014/main" id="{B43F0523-EC2E-437D-82AE-33F9FC29E91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52349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36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Oval 96">
                      <a:extLst>
                        <a:ext uri="{FF2B5EF4-FFF2-40B4-BE49-F238E27FC236}">
                          <a16:creationId xmlns:a16="http://schemas.microsoft.com/office/drawing/2014/main" id="{40C50B2C-4593-49F9-9BBB-17DCC0D176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22201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66" name="Oval 65">
                      <a:extLst>
                        <a:ext uri="{FF2B5EF4-FFF2-40B4-BE49-F238E27FC236}">
                          <a16:creationId xmlns:a16="http://schemas.microsoft.com/office/drawing/2014/main" id="{5B93F43E-59F4-4F86-B912-3E2F8954195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22201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37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525E2E65-C091-42FB-A12D-C47B797CB546}"/>
                  </a:ext>
                </a:extLst>
              </p:cNvPr>
              <p:cNvGrpSpPr/>
              <p:nvPr/>
            </p:nvGrpSpPr>
            <p:grpSpPr>
              <a:xfrm>
                <a:off x="4766798" y="2940089"/>
                <a:ext cx="2007754" cy="419893"/>
                <a:chOff x="2279730" y="8409287"/>
                <a:chExt cx="4162427" cy="8563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0" name="Oval 89">
                      <a:extLst>
                        <a:ext uri="{FF2B5EF4-FFF2-40B4-BE49-F238E27FC236}">
                          <a16:creationId xmlns:a16="http://schemas.microsoft.com/office/drawing/2014/main" id="{AFF70943-BF68-450A-BC11-845D179405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74829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90" name="Oval 89">
                      <a:extLst>
                        <a:ext uri="{FF2B5EF4-FFF2-40B4-BE49-F238E27FC236}">
                          <a16:creationId xmlns:a16="http://schemas.microsoft.com/office/drawing/2014/main" id="{AFF70943-BF68-450A-BC11-845D1794057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74829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38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1" name="Oval 90">
                      <a:extLst>
                        <a:ext uri="{FF2B5EF4-FFF2-40B4-BE49-F238E27FC236}">
                          <a16:creationId xmlns:a16="http://schemas.microsoft.com/office/drawing/2014/main" id="{8D1B6F08-B1E2-438D-A874-0DD70015FB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9730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69" name="Oval 68">
                      <a:extLst>
                        <a:ext uri="{FF2B5EF4-FFF2-40B4-BE49-F238E27FC236}">
                          <a16:creationId xmlns:a16="http://schemas.microsoft.com/office/drawing/2014/main" id="{B48277A5-ABDE-47C6-B8ED-5CBC6766C98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79730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4E48DBC6-2505-48C1-837D-698DF1B929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52349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70" name="Oval 69">
                      <a:extLst>
                        <a:ext uri="{FF2B5EF4-FFF2-40B4-BE49-F238E27FC236}">
                          <a16:creationId xmlns:a16="http://schemas.microsoft.com/office/drawing/2014/main" id="{8ABE5095-228B-4B28-B6F8-8ED9294AD6A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52349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3" name="Oval 92">
                      <a:extLst>
                        <a:ext uri="{FF2B5EF4-FFF2-40B4-BE49-F238E27FC236}">
                          <a16:creationId xmlns:a16="http://schemas.microsoft.com/office/drawing/2014/main" id="{245EE95E-DE81-4C3F-A1F9-31A8ED3E61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22201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71" name="Oval 70">
                      <a:extLst>
                        <a:ext uri="{FF2B5EF4-FFF2-40B4-BE49-F238E27FC236}">
                          <a16:creationId xmlns:a16="http://schemas.microsoft.com/office/drawing/2014/main" id="{596C1C01-94BF-4234-BBAE-9155DFF0101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22201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B0565660-0705-407C-BEB0-09EA9A367F3F}"/>
                  </a:ext>
                </a:extLst>
              </p:cNvPr>
              <p:cNvGrpSpPr/>
              <p:nvPr/>
            </p:nvGrpSpPr>
            <p:grpSpPr>
              <a:xfrm>
                <a:off x="6831824" y="2927369"/>
                <a:ext cx="2007754" cy="419893"/>
                <a:chOff x="2279730" y="8409287"/>
                <a:chExt cx="4162427" cy="8563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Oval 85">
                      <a:extLst>
                        <a:ext uri="{FF2B5EF4-FFF2-40B4-BE49-F238E27FC236}">
                          <a16:creationId xmlns:a16="http://schemas.microsoft.com/office/drawing/2014/main" id="{D6E41A3D-49AF-4B39-A155-D4C6F55BB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74829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Oval 85">
                      <a:extLst>
                        <a:ext uri="{FF2B5EF4-FFF2-40B4-BE49-F238E27FC236}">
                          <a16:creationId xmlns:a16="http://schemas.microsoft.com/office/drawing/2014/main" id="{D6E41A3D-49AF-4B39-A155-D4C6F55BB4D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74829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7" name="Oval 86">
                      <a:extLst>
                        <a:ext uri="{FF2B5EF4-FFF2-40B4-BE49-F238E27FC236}">
                          <a16:creationId xmlns:a16="http://schemas.microsoft.com/office/drawing/2014/main" id="{30A022DB-9813-466C-961E-45313BF342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9730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74" name="Oval 73">
                      <a:extLst>
                        <a:ext uri="{FF2B5EF4-FFF2-40B4-BE49-F238E27FC236}">
                          <a16:creationId xmlns:a16="http://schemas.microsoft.com/office/drawing/2014/main" id="{01E4385D-0A19-4078-9516-FA130FC4095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79730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Oval 87">
                      <a:extLst>
                        <a:ext uri="{FF2B5EF4-FFF2-40B4-BE49-F238E27FC236}">
                          <a16:creationId xmlns:a16="http://schemas.microsoft.com/office/drawing/2014/main" id="{B58C5A09-22EC-487E-8673-7A951812E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52349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Oval 30">
                      <a:extLst>
                        <a:ext uri="{FF2B5EF4-FFF2-40B4-BE49-F238E27FC236}">
                          <a16:creationId xmlns:a16="http://schemas.microsoft.com/office/drawing/2014/main" id="{B58C5A09-22EC-487E-8673-7A951812EFD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52349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9" name="Oval 88">
                      <a:extLst>
                        <a:ext uri="{FF2B5EF4-FFF2-40B4-BE49-F238E27FC236}">
                          <a16:creationId xmlns:a16="http://schemas.microsoft.com/office/drawing/2014/main" id="{89532AED-95E9-4A26-B60C-4A54F074FE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22201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76" name="Oval 75">
                      <a:extLst>
                        <a:ext uri="{FF2B5EF4-FFF2-40B4-BE49-F238E27FC236}">
                          <a16:creationId xmlns:a16="http://schemas.microsoft.com/office/drawing/2014/main" id="{FFDA1A5F-9DB1-4A8D-9AFC-4B535F6D6AD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22201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102" name="Arrow: Circular 84">
            <a:extLst>
              <a:ext uri="{FF2B5EF4-FFF2-40B4-BE49-F238E27FC236}">
                <a16:creationId xmlns:a16="http://schemas.microsoft.com/office/drawing/2014/main" id="{C4DE5BA8-BCAA-46E3-B1C9-AC1E17F20CFA}"/>
              </a:ext>
            </a:extLst>
          </p:cNvPr>
          <p:cNvSpPr/>
          <p:nvPr/>
        </p:nvSpPr>
        <p:spPr>
          <a:xfrm rot="8961266" flipH="1">
            <a:off x="3860636" y="2862742"/>
            <a:ext cx="1980159" cy="1514780"/>
          </a:xfrm>
          <a:prstGeom prst="circularArrow">
            <a:avLst>
              <a:gd name="adj1" fmla="val 6656"/>
              <a:gd name="adj2" fmla="val 1309912"/>
              <a:gd name="adj3" fmla="val 19742263"/>
              <a:gd name="adj4" fmla="val 10023207"/>
              <a:gd name="adj5" fmla="val 12500"/>
            </a:avLst>
          </a:prstGeom>
          <a:solidFill>
            <a:schemeClr val="accent4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flood" dir="t"/>
          </a:scene3d>
          <a:sp3d>
            <a:bevelT w="146050" h="139700" prst="angle"/>
          </a:sp3d>
        </p:spPr>
        <p:txBody>
          <a:bodyPr rtlCol="0" anchor="ctr"/>
          <a:lstStyle>
            <a:defPPr>
              <a:defRPr lang="en-US"/>
            </a:defPPr>
            <a:lvl1pPr marL="0" algn="l" defTabSz="9143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0" algn="l" defTabSz="9143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20" algn="l" defTabSz="9143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81" algn="l" defTabSz="9143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41" algn="l" defTabSz="9143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00" algn="l" defTabSz="9143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60" algn="l" defTabSz="9143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21" algn="l" defTabSz="9143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81" algn="l" defTabSz="9143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211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Arrow: Circular 83">
            <a:extLst>
              <a:ext uri="{FF2B5EF4-FFF2-40B4-BE49-F238E27FC236}">
                <a16:creationId xmlns:a16="http://schemas.microsoft.com/office/drawing/2014/main" id="{9AEA71DD-969D-4EAD-8F8F-DABB4A504D39}"/>
              </a:ext>
            </a:extLst>
          </p:cNvPr>
          <p:cNvSpPr/>
          <p:nvPr/>
        </p:nvSpPr>
        <p:spPr>
          <a:xfrm rot="9083233" flipV="1">
            <a:off x="3709652" y="2347420"/>
            <a:ext cx="2010618" cy="1603660"/>
          </a:xfrm>
          <a:prstGeom prst="circularArrow">
            <a:avLst>
              <a:gd name="adj1" fmla="val 6656"/>
              <a:gd name="adj2" fmla="val 1309912"/>
              <a:gd name="adj3" fmla="val 19742263"/>
              <a:gd name="adj4" fmla="val 10023207"/>
              <a:gd name="adj5" fmla="val 12500"/>
            </a:avLst>
          </a:prstGeom>
          <a:solidFill>
            <a:schemeClr val="accent4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flood" dir="t"/>
          </a:scene3d>
          <a:sp3d>
            <a:bevelT w="146050" h="139700" prst="angle"/>
          </a:sp3d>
        </p:spPr>
        <p:txBody>
          <a:bodyPr rtlCol="0" anchor="ctr"/>
          <a:lstStyle>
            <a:defPPr>
              <a:defRPr lang="en-US"/>
            </a:defPPr>
            <a:lvl1pPr marL="0" algn="l" defTabSz="9143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0" algn="l" defTabSz="9143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20" algn="l" defTabSz="9143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81" algn="l" defTabSz="9143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41" algn="l" defTabSz="9143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00" algn="l" defTabSz="9143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60" algn="l" defTabSz="9143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21" algn="l" defTabSz="9143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81" algn="l" defTabSz="9143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211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496768" y="5507520"/>
            <a:ext cx="9694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Forwards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751429" y="4230830"/>
            <a:ext cx="10635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Backwards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9323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1000">
              <a:srgbClr val="00153E"/>
            </a:gs>
            <a:gs pos="0">
              <a:schemeClr val="bg1"/>
            </a:gs>
            <a:gs pos="100000">
              <a:srgbClr val="00359E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50352" y="1803687"/>
            <a:ext cx="493260" cy="39922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226306" name="Picture 2" descr="http://www.quantumlah.org/media/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4" y="-278261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44518" y="570643"/>
            <a:ext cx="4144494" cy="60595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small" spc="0" normalizeH="0" baseline="0" noProof="0" dirty="0" smtClean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Double Slit Experiment</a:t>
            </a:r>
            <a:endParaRPr kumimoji="0" lang="en-SG" sz="3000" b="1" i="1" u="none" strike="noStrike" kern="1200" cap="small" spc="0" normalizeH="0" baseline="0" noProof="0" dirty="0">
              <a:ln w="11430"/>
              <a:gradFill>
                <a:gsLst>
                  <a:gs pos="0">
                    <a:srgbClr val="009DD9">
                      <a:tint val="70000"/>
                      <a:satMod val="245000"/>
                    </a:srgbClr>
                  </a:gs>
                  <a:gs pos="75000">
                    <a:srgbClr val="009DD9">
                      <a:tint val="90000"/>
                      <a:shade val="60000"/>
                      <a:satMod val="240000"/>
                    </a:srgbClr>
                  </a:gs>
                  <a:gs pos="100000">
                    <a:srgbClr val="009DD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77830" y="1803687"/>
            <a:ext cx="121444" cy="16610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77081" y="4163313"/>
            <a:ext cx="121444" cy="156448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051874" y="1803687"/>
            <a:ext cx="491738" cy="3992201"/>
            <a:chOff x="7148087" y="1803687"/>
            <a:chExt cx="491738" cy="3992201"/>
          </a:xfrm>
        </p:grpSpPr>
        <p:sp>
          <p:nvSpPr>
            <p:cNvPr id="12" name="Rectangle 11"/>
            <p:cNvSpPr/>
            <p:nvPr/>
          </p:nvSpPr>
          <p:spPr>
            <a:xfrm>
              <a:off x="7148087" y="2807494"/>
              <a:ext cx="491738" cy="540212"/>
            </a:xfrm>
            <a:prstGeom prst="rect">
              <a:avLst/>
            </a:prstGeom>
            <a:gradFill flip="none" rotWithShape="1">
              <a:gsLst>
                <a:gs pos="50569">
                  <a:schemeClr val="tx1">
                    <a:lumMod val="50000"/>
                  </a:schemeClr>
                </a:gs>
                <a:gs pos="15000">
                  <a:schemeClr val="bg1">
                    <a:lumMod val="95000"/>
                    <a:lumOff val="5000"/>
                  </a:schemeClr>
                </a:gs>
                <a:gs pos="87000">
                  <a:schemeClr val="bg1">
                    <a:lumMod val="85000"/>
                    <a:lumOff val="1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48087" y="3347707"/>
              <a:ext cx="491738" cy="647024"/>
            </a:xfrm>
            <a:prstGeom prst="rect">
              <a:avLst/>
            </a:prstGeom>
            <a:gradFill flip="none" rotWithShape="1">
              <a:gsLst>
                <a:gs pos="50569">
                  <a:schemeClr val="tx1"/>
                </a:gs>
                <a:gs pos="29000">
                  <a:schemeClr val="bg1">
                    <a:lumMod val="85000"/>
                    <a:lumOff val="15000"/>
                  </a:schemeClr>
                </a:gs>
                <a:gs pos="74000">
                  <a:schemeClr val="bg1">
                    <a:lumMod val="85000"/>
                    <a:lumOff val="1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8087" y="1803687"/>
              <a:ext cx="491738" cy="1014434"/>
            </a:xfrm>
            <a:prstGeom prst="rect">
              <a:avLst/>
            </a:prstGeom>
            <a:gradFill flip="none" rotWithShape="1">
              <a:gsLst>
                <a:gs pos="74000">
                  <a:schemeClr val="bg1">
                    <a:lumMod val="75000"/>
                    <a:lumOff val="25000"/>
                  </a:schemeClr>
                </a:gs>
                <a:gs pos="58000">
                  <a:schemeClr val="bg1">
                    <a:lumMod val="95000"/>
                    <a:lumOff val="5000"/>
                  </a:schemeClr>
                </a:gs>
                <a:gs pos="87000">
                  <a:schemeClr val="bg1">
                    <a:lumMod val="95000"/>
                    <a:lumOff val="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148087" y="4524315"/>
              <a:ext cx="491738" cy="1271573"/>
            </a:xfrm>
            <a:prstGeom prst="rect">
              <a:avLst/>
            </a:prstGeom>
            <a:gradFill flip="none" rotWithShape="1">
              <a:gsLst>
                <a:gs pos="29000">
                  <a:schemeClr val="bg1">
                    <a:lumMod val="75000"/>
                    <a:lumOff val="25000"/>
                  </a:schemeClr>
                </a:gs>
                <a:gs pos="17000">
                  <a:schemeClr val="bg1">
                    <a:lumMod val="85000"/>
                    <a:lumOff val="15000"/>
                  </a:schemeClr>
                </a:gs>
                <a:gs pos="41000">
                  <a:schemeClr val="bg1">
                    <a:lumMod val="95000"/>
                    <a:lumOff val="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148087" y="3994731"/>
              <a:ext cx="491738" cy="613496"/>
            </a:xfrm>
            <a:prstGeom prst="rect">
              <a:avLst/>
            </a:prstGeom>
            <a:gradFill flip="none" rotWithShape="1">
              <a:gsLst>
                <a:gs pos="50569">
                  <a:schemeClr val="tx1">
                    <a:lumMod val="65000"/>
                  </a:schemeClr>
                </a:gs>
                <a:gs pos="23000">
                  <a:schemeClr val="bg1">
                    <a:lumMod val="85000"/>
                    <a:lumOff val="15000"/>
                  </a:schemeClr>
                </a:gs>
                <a:gs pos="81000">
                  <a:schemeClr val="bg1">
                    <a:lumMod val="95000"/>
                    <a:lumOff val="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sp>
        <p:nvSpPr>
          <p:cNvPr id="29" name="Oval 28"/>
          <p:cNvSpPr/>
          <p:nvPr/>
        </p:nvSpPr>
        <p:spPr>
          <a:xfrm>
            <a:off x="1658599" y="3651067"/>
            <a:ext cx="200900" cy="209005"/>
          </a:xfrm>
          <a:prstGeom prst="ellipse">
            <a:avLst/>
          </a:prstGeom>
          <a:gradFill>
            <a:gsLst>
              <a:gs pos="0">
                <a:srgbClr val="00B050"/>
              </a:gs>
              <a:gs pos="68000">
                <a:srgbClr val="2E6838">
                  <a:alpha val="40784"/>
                </a:srgbClr>
              </a:gs>
              <a:gs pos="100000">
                <a:schemeClr val="accent5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667312" y="3666310"/>
            <a:ext cx="200900" cy="209005"/>
          </a:xfrm>
          <a:prstGeom prst="ellipse">
            <a:avLst/>
          </a:prstGeom>
          <a:gradFill>
            <a:gsLst>
              <a:gs pos="0">
                <a:srgbClr val="00B050"/>
              </a:gs>
              <a:gs pos="68000">
                <a:schemeClr val="accent4">
                  <a:lumMod val="5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736840" y="2570309"/>
            <a:ext cx="3362584" cy="2370519"/>
            <a:chOff x="3736840" y="2570972"/>
            <a:chExt cx="3362584" cy="2370519"/>
          </a:xfrm>
        </p:grpSpPr>
        <p:sp>
          <p:nvSpPr>
            <p:cNvPr id="17" name="Trapezoid 3"/>
            <p:cNvSpPr/>
            <p:nvPr/>
          </p:nvSpPr>
          <p:spPr>
            <a:xfrm rot="16200000">
              <a:off x="4568160" y="2410228"/>
              <a:ext cx="1724479" cy="3338048"/>
            </a:xfrm>
            <a:custGeom>
              <a:avLst/>
              <a:gdLst>
                <a:gd name="connsiteX0" fmla="*/ 0 w 2203777"/>
                <a:gd name="connsiteY0" fmla="*/ 2580085 h 2580085"/>
                <a:gd name="connsiteX1" fmla="*/ 550944 w 2203777"/>
                <a:gd name="connsiteY1" fmla="*/ 0 h 2580085"/>
                <a:gd name="connsiteX2" fmla="*/ 1652833 w 2203777"/>
                <a:gd name="connsiteY2" fmla="*/ 0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80085 h 2580085"/>
                <a:gd name="connsiteX1" fmla="*/ 550944 w 2203777"/>
                <a:gd name="connsiteY1" fmla="*/ 0 h 2580085"/>
                <a:gd name="connsiteX2" fmla="*/ 1238495 w 2203777"/>
                <a:gd name="connsiteY2" fmla="*/ 21431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80085 h 2580085"/>
                <a:gd name="connsiteX1" fmla="*/ 872413 w 2203777"/>
                <a:gd name="connsiteY1" fmla="*/ 0 h 2580085"/>
                <a:gd name="connsiteX2" fmla="*/ 1238495 w 2203777"/>
                <a:gd name="connsiteY2" fmla="*/ 21431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58654 h 2558654"/>
                <a:gd name="connsiteX1" fmla="*/ 957540 w 2203777"/>
                <a:gd name="connsiteY1" fmla="*/ 15478 h 2558654"/>
                <a:gd name="connsiteX2" fmla="*/ 1238495 w 2203777"/>
                <a:gd name="connsiteY2" fmla="*/ 0 h 2558654"/>
                <a:gd name="connsiteX3" fmla="*/ 2203777 w 2203777"/>
                <a:gd name="connsiteY3" fmla="*/ 2558654 h 2558654"/>
                <a:gd name="connsiteX4" fmla="*/ 0 w 2203777"/>
                <a:gd name="connsiteY4" fmla="*/ 2558654 h 2558654"/>
                <a:gd name="connsiteX0" fmla="*/ 0 w 2203777"/>
                <a:gd name="connsiteY0" fmla="*/ 2543176 h 2543176"/>
                <a:gd name="connsiteX1" fmla="*/ 957540 w 2203777"/>
                <a:gd name="connsiteY1" fmla="*/ 0 h 2543176"/>
                <a:gd name="connsiteX2" fmla="*/ 1137891 w 2203777"/>
                <a:gd name="connsiteY2" fmla="*/ 2978 h 2543176"/>
                <a:gd name="connsiteX3" fmla="*/ 2203777 w 2203777"/>
                <a:gd name="connsiteY3" fmla="*/ 2543176 h 2543176"/>
                <a:gd name="connsiteX4" fmla="*/ 0 w 2203777"/>
                <a:gd name="connsiteY4" fmla="*/ 2543176 h 254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3777" h="2543176">
                  <a:moveTo>
                    <a:pt x="0" y="2543176"/>
                  </a:moveTo>
                  <a:lnTo>
                    <a:pt x="957540" y="0"/>
                  </a:lnTo>
                  <a:lnTo>
                    <a:pt x="1137891" y="2978"/>
                  </a:lnTo>
                  <a:lnTo>
                    <a:pt x="2203777" y="2543176"/>
                  </a:lnTo>
                  <a:lnTo>
                    <a:pt x="0" y="2543176"/>
                  </a:lnTo>
                  <a:close/>
                </a:path>
              </a:pathLst>
            </a:custGeom>
            <a:gradFill>
              <a:gsLst>
                <a:gs pos="98000">
                  <a:srgbClr val="00B050">
                    <a:alpha val="42000"/>
                  </a:srgbClr>
                </a:gs>
                <a:gs pos="0">
                  <a:srgbClr val="92D050">
                    <a:alpha val="0"/>
                  </a:srgbClr>
                </a:gs>
              </a:gsLst>
              <a:path path="circle">
                <a:fillToRect l="10000" t="110000" r="1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42" name="Trapezoid 3"/>
            <p:cNvSpPr/>
            <p:nvPr/>
          </p:nvSpPr>
          <p:spPr>
            <a:xfrm rot="16200000">
              <a:off x="4543624" y="1764188"/>
              <a:ext cx="1724479" cy="3338048"/>
            </a:xfrm>
            <a:custGeom>
              <a:avLst/>
              <a:gdLst>
                <a:gd name="connsiteX0" fmla="*/ 0 w 2203777"/>
                <a:gd name="connsiteY0" fmla="*/ 2580085 h 2580085"/>
                <a:gd name="connsiteX1" fmla="*/ 550944 w 2203777"/>
                <a:gd name="connsiteY1" fmla="*/ 0 h 2580085"/>
                <a:gd name="connsiteX2" fmla="*/ 1652833 w 2203777"/>
                <a:gd name="connsiteY2" fmla="*/ 0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80085 h 2580085"/>
                <a:gd name="connsiteX1" fmla="*/ 550944 w 2203777"/>
                <a:gd name="connsiteY1" fmla="*/ 0 h 2580085"/>
                <a:gd name="connsiteX2" fmla="*/ 1238495 w 2203777"/>
                <a:gd name="connsiteY2" fmla="*/ 21431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80085 h 2580085"/>
                <a:gd name="connsiteX1" fmla="*/ 872413 w 2203777"/>
                <a:gd name="connsiteY1" fmla="*/ 0 h 2580085"/>
                <a:gd name="connsiteX2" fmla="*/ 1238495 w 2203777"/>
                <a:gd name="connsiteY2" fmla="*/ 21431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58654 h 2558654"/>
                <a:gd name="connsiteX1" fmla="*/ 957540 w 2203777"/>
                <a:gd name="connsiteY1" fmla="*/ 15478 h 2558654"/>
                <a:gd name="connsiteX2" fmla="*/ 1238495 w 2203777"/>
                <a:gd name="connsiteY2" fmla="*/ 0 h 2558654"/>
                <a:gd name="connsiteX3" fmla="*/ 2203777 w 2203777"/>
                <a:gd name="connsiteY3" fmla="*/ 2558654 h 2558654"/>
                <a:gd name="connsiteX4" fmla="*/ 0 w 2203777"/>
                <a:gd name="connsiteY4" fmla="*/ 2558654 h 2558654"/>
                <a:gd name="connsiteX0" fmla="*/ 0 w 2203777"/>
                <a:gd name="connsiteY0" fmla="*/ 2543176 h 2543176"/>
                <a:gd name="connsiteX1" fmla="*/ 957540 w 2203777"/>
                <a:gd name="connsiteY1" fmla="*/ 0 h 2543176"/>
                <a:gd name="connsiteX2" fmla="*/ 1137891 w 2203777"/>
                <a:gd name="connsiteY2" fmla="*/ 2978 h 2543176"/>
                <a:gd name="connsiteX3" fmla="*/ 2203777 w 2203777"/>
                <a:gd name="connsiteY3" fmla="*/ 2543176 h 2543176"/>
                <a:gd name="connsiteX4" fmla="*/ 0 w 2203777"/>
                <a:gd name="connsiteY4" fmla="*/ 2543176 h 254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3777" h="2543176">
                  <a:moveTo>
                    <a:pt x="0" y="2543176"/>
                  </a:moveTo>
                  <a:lnTo>
                    <a:pt x="957540" y="0"/>
                  </a:lnTo>
                  <a:lnTo>
                    <a:pt x="1137891" y="2978"/>
                  </a:lnTo>
                  <a:lnTo>
                    <a:pt x="2203777" y="2543176"/>
                  </a:lnTo>
                  <a:lnTo>
                    <a:pt x="0" y="2543176"/>
                  </a:lnTo>
                  <a:close/>
                </a:path>
              </a:pathLst>
            </a:custGeom>
            <a:gradFill>
              <a:gsLst>
                <a:gs pos="98000">
                  <a:srgbClr val="00B050">
                    <a:alpha val="42000"/>
                  </a:srgbClr>
                </a:gs>
                <a:gs pos="0">
                  <a:srgbClr val="92D050">
                    <a:alpha val="0"/>
                  </a:srgbClr>
                </a:gs>
              </a:gsLst>
              <a:path path="circle">
                <a:fillToRect l="10000" t="110000" r="1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3679169" y="3557589"/>
            <a:ext cx="113099" cy="5143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634063" y="3673110"/>
            <a:ext cx="200900" cy="209005"/>
          </a:xfrm>
          <a:prstGeom prst="ellipse">
            <a:avLst/>
          </a:prstGeom>
          <a:gradFill>
            <a:gsLst>
              <a:gs pos="0">
                <a:srgbClr val="00B050"/>
              </a:gs>
              <a:gs pos="68000">
                <a:srgbClr val="2E6838">
                  <a:alpha val="40784"/>
                </a:srgbClr>
              </a:gs>
              <a:gs pos="100000">
                <a:schemeClr val="accent5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642776" y="3688353"/>
            <a:ext cx="200900" cy="209005"/>
          </a:xfrm>
          <a:prstGeom prst="ellipse">
            <a:avLst/>
          </a:prstGeom>
          <a:gradFill>
            <a:gsLst>
              <a:gs pos="0">
                <a:srgbClr val="00B050"/>
              </a:gs>
              <a:gs pos="68000">
                <a:schemeClr val="accent4">
                  <a:lumMod val="5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712304" y="2592352"/>
            <a:ext cx="3362584" cy="2370519"/>
            <a:chOff x="3736840" y="2570972"/>
            <a:chExt cx="3362584" cy="2370519"/>
          </a:xfrm>
        </p:grpSpPr>
        <p:sp>
          <p:nvSpPr>
            <p:cNvPr id="36" name="Trapezoid 3"/>
            <p:cNvSpPr/>
            <p:nvPr/>
          </p:nvSpPr>
          <p:spPr>
            <a:xfrm rot="16200000">
              <a:off x="4568160" y="2410228"/>
              <a:ext cx="1724479" cy="3338048"/>
            </a:xfrm>
            <a:custGeom>
              <a:avLst/>
              <a:gdLst>
                <a:gd name="connsiteX0" fmla="*/ 0 w 2203777"/>
                <a:gd name="connsiteY0" fmla="*/ 2580085 h 2580085"/>
                <a:gd name="connsiteX1" fmla="*/ 550944 w 2203777"/>
                <a:gd name="connsiteY1" fmla="*/ 0 h 2580085"/>
                <a:gd name="connsiteX2" fmla="*/ 1652833 w 2203777"/>
                <a:gd name="connsiteY2" fmla="*/ 0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80085 h 2580085"/>
                <a:gd name="connsiteX1" fmla="*/ 550944 w 2203777"/>
                <a:gd name="connsiteY1" fmla="*/ 0 h 2580085"/>
                <a:gd name="connsiteX2" fmla="*/ 1238495 w 2203777"/>
                <a:gd name="connsiteY2" fmla="*/ 21431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80085 h 2580085"/>
                <a:gd name="connsiteX1" fmla="*/ 872413 w 2203777"/>
                <a:gd name="connsiteY1" fmla="*/ 0 h 2580085"/>
                <a:gd name="connsiteX2" fmla="*/ 1238495 w 2203777"/>
                <a:gd name="connsiteY2" fmla="*/ 21431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58654 h 2558654"/>
                <a:gd name="connsiteX1" fmla="*/ 957540 w 2203777"/>
                <a:gd name="connsiteY1" fmla="*/ 15478 h 2558654"/>
                <a:gd name="connsiteX2" fmla="*/ 1238495 w 2203777"/>
                <a:gd name="connsiteY2" fmla="*/ 0 h 2558654"/>
                <a:gd name="connsiteX3" fmla="*/ 2203777 w 2203777"/>
                <a:gd name="connsiteY3" fmla="*/ 2558654 h 2558654"/>
                <a:gd name="connsiteX4" fmla="*/ 0 w 2203777"/>
                <a:gd name="connsiteY4" fmla="*/ 2558654 h 2558654"/>
                <a:gd name="connsiteX0" fmla="*/ 0 w 2203777"/>
                <a:gd name="connsiteY0" fmla="*/ 2543176 h 2543176"/>
                <a:gd name="connsiteX1" fmla="*/ 957540 w 2203777"/>
                <a:gd name="connsiteY1" fmla="*/ 0 h 2543176"/>
                <a:gd name="connsiteX2" fmla="*/ 1137891 w 2203777"/>
                <a:gd name="connsiteY2" fmla="*/ 2978 h 2543176"/>
                <a:gd name="connsiteX3" fmla="*/ 2203777 w 2203777"/>
                <a:gd name="connsiteY3" fmla="*/ 2543176 h 2543176"/>
                <a:gd name="connsiteX4" fmla="*/ 0 w 2203777"/>
                <a:gd name="connsiteY4" fmla="*/ 2543176 h 254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3777" h="2543176">
                  <a:moveTo>
                    <a:pt x="0" y="2543176"/>
                  </a:moveTo>
                  <a:lnTo>
                    <a:pt x="957540" y="0"/>
                  </a:lnTo>
                  <a:lnTo>
                    <a:pt x="1137891" y="2978"/>
                  </a:lnTo>
                  <a:lnTo>
                    <a:pt x="2203777" y="2543176"/>
                  </a:lnTo>
                  <a:lnTo>
                    <a:pt x="0" y="2543176"/>
                  </a:lnTo>
                  <a:close/>
                </a:path>
              </a:pathLst>
            </a:custGeom>
            <a:gradFill>
              <a:gsLst>
                <a:gs pos="98000">
                  <a:srgbClr val="00B050">
                    <a:alpha val="42000"/>
                  </a:srgbClr>
                </a:gs>
                <a:gs pos="0">
                  <a:srgbClr val="92D050">
                    <a:alpha val="0"/>
                  </a:srgbClr>
                </a:gs>
              </a:gsLst>
              <a:path path="circle">
                <a:fillToRect l="10000" t="110000" r="1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37" name="Trapezoid 3"/>
            <p:cNvSpPr/>
            <p:nvPr/>
          </p:nvSpPr>
          <p:spPr>
            <a:xfrm rot="16200000">
              <a:off x="4543624" y="1764188"/>
              <a:ext cx="1724479" cy="3338048"/>
            </a:xfrm>
            <a:custGeom>
              <a:avLst/>
              <a:gdLst>
                <a:gd name="connsiteX0" fmla="*/ 0 w 2203777"/>
                <a:gd name="connsiteY0" fmla="*/ 2580085 h 2580085"/>
                <a:gd name="connsiteX1" fmla="*/ 550944 w 2203777"/>
                <a:gd name="connsiteY1" fmla="*/ 0 h 2580085"/>
                <a:gd name="connsiteX2" fmla="*/ 1652833 w 2203777"/>
                <a:gd name="connsiteY2" fmla="*/ 0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80085 h 2580085"/>
                <a:gd name="connsiteX1" fmla="*/ 550944 w 2203777"/>
                <a:gd name="connsiteY1" fmla="*/ 0 h 2580085"/>
                <a:gd name="connsiteX2" fmla="*/ 1238495 w 2203777"/>
                <a:gd name="connsiteY2" fmla="*/ 21431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80085 h 2580085"/>
                <a:gd name="connsiteX1" fmla="*/ 872413 w 2203777"/>
                <a:gd name="connsiteY1" fmla="*/ 0 h 2580085"/>
                <a:gd name="connsiteX2" fmla="*/ 1238495 w 2203777"/>
                <a:gd name="connsiteY2" fmla="*/ 21431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58654 h 2558654"/>
                <a:gd name="connsiteX1" fmla="*/ 957540 w 2203777"/>
                <a:gd name="connsiteY1" fmla="*/ 15478 h 2558654"/>
                <a:gd name="connsiteX2" fmla="*/ 1238495 w 2203777"/>
                <a:gd name="connsiteY2" fmla="*/ 0 h 2558654"/>
                <a:gd name="connsiteX3" fmla="*/ 2203777 w 2203777"/>
                <a:gd name="connsiteY3" fmla="*/ 2558654 h 2558654"/>
                <a:gd name="connsiteX4" fmla="*/ 0 w 2203777"/>
                <a:gd name="connsiteY4" fmla="*/ 2558654 h 2558654"/>
                <a:gd name="connsiteX0" fmla="*/ 0 w 2203777"/>
                <a:gd name="connsiteY0" fmla="*/ 2543176 h 2543176"/>
                <a:gd name="connsiteX1" fmla="*/ 957540 w 2203777"/>
                <a:gd name="connsiteY1" fmla="*/ 0 h 2543176"/>
                <a:gd name="connsiteX2" fmla="*/ 1137891 w 2203777"/>
                <a:gd name="connsiteY2" fmla="*/ 2978 h 2543176"/>
                <a:gd name="connsiteX3" fmla="*/ 2203777 w 2203777"/>
                <a:gd name="connsiteY3" fmla="*/ 2543176 h 2543176"/>
                <a:gd name="connsiteX4" fmla="*/ 0 w 2203777"/>
                <a:gd name="connsiteY4" fmla="*/ 2543176 h 254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3777" h="2543176">
                  <a:moveTo>
                    <a:pt x="0" y="2543176"/>
                  </a:moveTo>
                  <a:lnTo>
                    <a:pt x="957540" y="0"/>
                  </a:lnTo>
                  <a:lnTo>
                    <a:pt x="1137891" y="2978"/>
                  </a:lnTo>
                  <a:lnTo>
                    <a:pt x="2203777" y="2543176"/>
                  </a:lnTo>
                  <a:lnTo>
                    <a:pt x="0" y="2543176"/>
                  </a:lnTo>
                  <a:close/>
                </a:path>
              </a:pathLst>
            </a:custGeom>
            <a:gradFill>
              <a:gsLst>
                <a:gs pos="98000">
                  <a:srgbClr val="00B050">
                    <a:alpha val="42000"/>
                  </a:srgbClr>
                </a:gs>
                <a:gs pos="0">
                  <a:srgbClr val="92D050">
                    <a:alpha val="0"/>
                  </a:srgbClr>
                </a:gs>
              </a:gsLst>
              <a:path path="circle">
                <a:fillToRect l="10000" t="110000" r="1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sp>
        <p:nvSpPr>
          <p:cNvPr id="56" name="Oval 55"/>
          <p:cNvSpPr/>
          <p:nvPr/>
        </p:nvSpPr>
        <p:spPr>
          <a:xfrm>
            <a:off x="1642776" y="3641064"/>
            <a:ext cx="200900" cy="209005"/>
          </a:xfrm>
          <a:prstGeom prst="ellipse">
            <a:avLst/>
          </a:prstGeom>
          <a:gradFill>
            <a:gsLst>
              <a:gs pos="0">
                <a:srgbClr val="00B050"/>
              </a:gs>
              <a:gs pos="68000">
                <a:srgbClr val="2E6838">
                  <a:alpha val="40784"/>
                </a:srgbClr>
              </a:gs>
              <a:gs pos="100000">
                <a:schemeClr val="accent5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651489" y="3656307"/>
            <a:ext cx="200900" cy="209005"/>
          </a:xfrm>
          <a:prstGeom prst="ellipse">
            <a:avLst/>
          </a:prstGeom>
          <a:gradFill>
            <a:gsLst>
              <a:gs pos="0">
                <a:srgbClr val="00B050"/>
              </a:gs>
              <a:gs pos="68000">
                <a:schemeClr val="accent4">
                  <a:lumMod val="5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721017" y="2560306"/>
            <a:ext cx="3362584" cy="2370519"/>
            <a:chOff x="3736840" y="2570972"/>
            <a:chExt cx="3362584" cy="2370519"/>
          </a:xfrm>
        </p:grpSpPr>
        <p:sp>
          <p:nvSpPr>
            <p:cNvPr id="59" name="Trapezoid 3"/>
            <p:cNvSpPr/>
            <p:nvPr/>
          </p:nvSpPr>
          <p:spPr>
            <a:xfrm rot="16200000">
              <a:off x="4568160" y="2410228"/>
              <a:ext cx="1724479" cy="3338048"/>
            </a:xfrm>
            <a:custGeom>
              <a:avLst/>
              <a:gdLst>
                <a:gd name="connsiteX0" fmla="*/ 0 w 2203777"/>
                <a:gd name="connsiteY0" fmla="*/ 2580085 h 2580085"/>
                <a:gd name="connsiteX1" fmla="*/ 550944 w 2203777"/>
                <a:gd name="connsiteY1" fmla="*/ 0 h 2580085"/>
                <a:gd name="connsiteX2" fmla="*/ 1652833 w 2203777"/>
                <a:gd name="connsiteY2" fmla="*/ 0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80085 h 2580085"/>
                <a:gd name="connsiteX1" fmla="*/ 550944 w 2203777"/>
                <a:gd name="connsiteY1" fmla="*/ 0 h 2580085"/>
                <a:gd name="connsiteX2" fmla="*/ 1238495 w 2203777"/>
                <a:gd name="connsiteY2" fmla="*/ 21431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80085 h 2580085"/>
                <a:gd name="connsiteX1" fmla="*/ 872413 w 2203777"/>
                <a:gd name="connsiteY1" fmla="*/ 0 h 2580085"/>
                <a:gd name="connsiteX2" fmla="*/ 1238495 w 2203777"/>
                <a:gd name="connsiteY2" fmla="*/ 21431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58654 h 2558654"/>
                <a:gd name="connsiteX1" fmla="*/ 957540 w 2203777"/>
                <a:gd name="connsiteY1" fmla="*/ 15478 h 2558654"/>
                <a:gd name="connsiteX2" fmla="*/ 1238495 w 2203777"/>
                <a:gd name="connsiteY2" fmla="*/ 0 h 2558654"/>
                <a:gd name="connsiteX3" fmla="*/ 2203777 w 2203777"/>
                <a:gd name="connsiteY3" fmla="*/ 2558654 h 2558654"/>
                <a:gd name="connsiteX4" fmla="*/ 0 w 2203777"/>
                <a:gd name="connsiteY4" fmla="*/ 2558654 h 2558654"/>
                <a:gd name="connsiteX0" fmla="*/ 0 w 2203777"/>
                <a:gd name="connsiteY0" fmla="*/ 2543176 h 2543176"/>
                <a:gd name="connsiteX1" fmla="*/ 957540 w 2203777"/>
                <a:gd name="connsiteY1" fmla="*/ 0 h 2543176"/>
                <a:gd name="connsiteX2" fmla="*/ 1137891 w 2203777"/>
                <a:gd name="connsiteY2" fmla="*/ 2978 h 2543176"/>
                <a:gd name="connsiteX3" fmla="*/ 2203777 w 2203777"/>
                <a:gd name="connsiteY3" fmla="*/ 2543176 h 2543176"/>
                <a:gd name="connsiteX4" fmla="*/ 0 w 2203777"/>
                <a:gd name="connsiteY4" fmla="*/ 2543176 h 254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3777" h="2543176">
                  <a:moveTo>
                    <a:pt x="0" y="2543176"/>
                  </a:moveTo>
                  <a:lnTo>
                    <a:pt x="957540" y="0"/>
                  </a:lnTo>
                  <a:lnTo>
                    <a:pt x="1137891" y="2978"/>
                  </a:lnTo>
                  <a:lnTo>
                    <a:pt x="2203777" y="2543176"/>
                  </a:lnTo>
                  <a:lnTo>
                    <a:pt x="0" y="2543176"/>
                  </a:lnTo>
                  <a:close/>
                </a:path>
              </a:pathLst>
            </a:custGeom>
            <a:gradFill>
              <a:gsLst>
                <a:gs pos="98000">
                  <a:srgbClr val="00B050">
                    <a:alpha val="42000"/>
                  </a:srgbClr>
                </a:gs>
                <a:gs pos="0">
                  <a:srgbClr val="92D050">
                    <a:alpha val="0"/>
                  </a:srgbClr>
                </a:gs>
              </a:gsLst>
              <a:path path="circle">
                <a:fillToRect l="10000" t="110000" r="1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60" name="Trapezoid 3"/>
            <p:cNvSpPr/>
            <p:nvPr/>
          </p:nvSpPr>
          <p:spPr>
            <a:xfrm rot="16200000">
              <a:off x="4543624" y="1764188"/>
              <a:ext cx="1724479" cy="3338048"/>
            </a:xfrm>
            <a:custGeom>
              <a:avLst/>
              <a:gdLst>
                <a:gd name="connsiteX0" fmla="*/ 0 w 2203777"/>
                <a:gd name="connsiteY0" fmla="*/ 2580085 h 2580085"/>
                <a:gd name="connsiteX1" fmla="*/ 550944 w 2203777"/>
                <a:gd name="connsiteY1" fmla="*/ 0 h 2580085"/>
                <a:gd name="connsiteX2" fmla="*/ 1652833 w 2203777"/>
                <a:gd name="connsiteY2" fmla="*/ 0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80085 h 2580085"/>
                <a:gd name="connsiteX1" fmla="*/ 550944 w 2203777"/>
                <a:gd name="connsiteY1" fmla="*/ 0 h 2580085"/>
                <a:gd name="connsiteX2" fmla="*/ 1238495 w 2203777"/>
                <a:gd name="connsiteY2" fmla="*/ 21431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80085 h 2580085"/>
                <a:gd name="connsiteX1" fmla="*/ 872413 w 2203777"/>
                <a:gd name="connsiteY1" fmla="*/ 0 h 2580085"/>
                <a:gd name="connsiteX2" fmla="*/ 1238495 w 2203777"/>
                <a:gd name="connsiteY2" fmla="*/ 21431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58654 h 2558654"/>
                <a:gd name="connsiteX1" fmla="*/ 957540 w 2203777"/>
                <a:gd name="connsiteY1" fmla="*/ 15478 h 2558654"/>
                <a:gd name="connsiteX2" fmla="*/ 1238495 w 2203777"/>
                <a:gd name="connsiteY2" fmla="*/ 0 h 2558654"/>
                <a:gd name="connsiteX3" fmla="*/ 2203777 w 2203777"/>
                <a:gd name="connsiteY3" fmla="*/ 2558654 h 2558654"/>
                <a:gd name="connsiteX4" fmla="*/ 0 w 2203777"/>
                <a:gd name="connsiteY4" fmla="*/ 2558654 h 2558654"/>
                <a:gd name="connsiteX0" fmla="*/ 0 w 2203777"/>
                <a:gd name="connsiteY0" fmla="*/ 2543176 h 2543176"/>
                <a:gd name="connsiteX1" fmla="*/ 957540 w 2203777"/>
                <a:gd name="connsiteY1" fmla="*/ 0 h 2543176"/>
                <a:gd name="connsiteX2" fmla="*/ 1137891 w 2203777"/>
                <a:gd name="connsiteY2" fmla="*/ 2978 h 2543176"/>
                <a:gd name="connsiteX3" fmla="*/ 2203777 w 2203777"/>
                <a:gd name="connsiteY3" fmla="*/ 2543176 h 2543176"/>
                <a:gd name="connsiteX4" fmla="*/ 0 w 2203777"/>
                <a:gd name="connsiteY4" fmla="*/ 2543176 h 254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3777" h="2543176">
                  <a:moveTo>
                    <a:pt x="0" y="2543176"/>
                  </a:moveTo>
                  <a:lnTo>
                    <a:pt x="957540" y="0"/>
                  </a:lnTo>
                  <a:lnTo>
                    <a:pt x="1137891" y="2978"/>
                  </a:lnTo>
                  <a:lnTo>
                    <a:pt x="2203777" y="2543176"/>
                  </a:lnTo>
                  <a:lnTo>
                    <a:pt x="0" y="2543176"/>
                  </a:lnTo>
                  <a:close/>
                </a:path>
              </a:pathLst>
            </a:custGeom>
            <a:gradFill>
              <a:gsLst>
                <a:gs pos="98000">
                  <a:srgbClr val="00B050">
                    <a:alpha val="42000"/>
                  </a:srgbClr>
                </a:gs>
                <a:gs pos="0">
                  <a:srgbClr val="92D050">
                    <a:alpha val="0"/>
                  </a:srgbClr>
                </a:gs>
              </a:gsLst>
              <a:path path="circle">
                <a:fillToRect l="10000" t="110000" r="1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sp>
        <p:nvSpPr>
          <p:cNvPr id="62" name="Oval 61"/>
          <p:cNvSpPr/>
          <p:nvPr/>
        </p:nvSpPr>
        <p:spPr>
          <a:xfrm>
            <a:off x="1618240" y="3663107"/>
            <a:ext cx="200900" cy="209005"/>
          </a:xfrm>
          <a:prstGeom prst="ellipse">
            <a:avLst/>
          </a:prstGeom>
          <a:gradFill>
            <a:gsLst>
              <a:gs pos="0">
                <a:srgbClr val="00B050"/>
              </a:gs>
              <a:gs pos="68000">
                <a:srgbClr val="2E6838">
                  <a:alpha val="40784"/>
                </a:srgbClr>
              </a:gs>
              <a:gs pos="100000">
                <a:schemeClr val="accent5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1626953" y="3678350"/>
            <a:ext cx="200900" cy="209005"/>
          </a:xfrm>
          <a:prstGeom prst="ellipse">
            <a:avLst/>
          </a:prstGeom>
          <a:gradFill>
            <a:gsLst>
              <a:gs pos="0">
                <a:srgbClr val="00B050"/>
              </a:gs>
              <a:gs pos="68000">
                <a:schemeClr val="accent4">
                  <a:lumMod val="5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3696481" y="2582349"/>
            <a:ext cx="3362584" cy="2370519"/>
            <a:chOff x="3736840" y="2570972"/>
            <a:chExt cx="3362584" cy="2370519"/>
          </a:xfrm>
        </p:grpSpPr>
        <p:sp>
          <p:nvSpPr>
            <p:cNvPr id="65" name="Trapezoid 3"/>
            <p:cNvSpPr/>
            <p:nvPr/>
          </p:nvSpPr>
          <p:spPr>
            <a:xfrm rot="16200000">
              <a:off x="4568160" y="2410228"/>
              <a:ext cx="1724479" cy="3338048"/>
            </a:xfrm>
            <a:custGeom>
              <a:avLst/>
              <a:gdLst>
                <a:gd name="connsiteX0" fmla="*/ 0 w 2203777"/>
                <a:gd name="connsiteY0" fmla="*/ 2580085 h 2580085"/>
                <a:gd name="connsiteX1" fmla="*/ 550944 w 2203777"/>
                <a:gd name="connsiteY1" fmla="*/ 0 h 2580085"/>
                <a:gd name="connsiteX2" fmla="*/ 1652833 w 2203777"/>
                <a:gd name="connsiteY2" fmla="*/ 0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80085 h 2580085"/>
                <a:gd name="connsiteX1" fmla="*/ 550944 w 2203777"/>
                <a:gd name="connsiteY1" fmla="*/ 0 h 2580085"/>
                <a:gd name="connsiteX2" fmla="*/ 1238495 w 2203777"/>
                <a:gd name="connsiteY2" fmla="*/ 21431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80085 h 2580085"/>
                <a:gd name="connsiteX1" fmla="*/ 872413 w 2203777"/>
                <a:gd name="connsiteY1" fmla="*/ 0 h 2580085"/>
                <a:gd name="connsiteX2" fmla="*/ 1238495 w 2203777"/>
                <a:gd name="connsiteY2" fmla="*/ 21431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58654 h 2558654"/>
                <a:gd name="connsiteX1" fmla="*/ 957540 w 2203777"/>
                <a:gd name="connsiteY1" fmla="*/ 15478 h 2558654"/>
                <a:gd name="connsiteX2" fmla="*/ 1238495 w 2203777"/>
                <a:gd name="connsiteY2" fmla="*/ 0 h 2558654"/>
                <a:gd name="connsiteX3" fmla="*/ 2203777 w 2203777"/>
                <a:gd name="connsiteY3" fmla="*/ 2558654 h 2558654"/>
                <a:gd name="connsiteX4" fmla="*/ 0 w 2203777"/>
                <a:gd name="connsiteY4" fmla="*/ 2558654 h 2558654"/>
                <a:gd name="connsiteX0" fmla="*/ 0 w 2203777"/>
                <a:gd name="connsiteY0" fmla="*/ 2543176 h 2543176"/>
                <a:gd name="connsiteX1" fmla="*/ 957540 w 2203777"/>
                <a:gd name="connsiteY1" fmla="*/ 0 h 2543176"/>
                <a:gd name="connsiteX2" fmla="*/ 1137891 w 2203777"/>
                <a:gd name="connsiteY2" fmla="*/ 2978 h 2543176"/>
                <a:gd name="connsiteX3" fmla="*/ 2203777 w 2203777"/>
                <a:gd name="connsiteY3" fmla="*/ 2543176 h 2543176"/>
                <a:gd name="connsiteX4" fmla="*/ 0 w 2203777"/>
                <a:gd name="connsiteY4" fmla="*/ 2543176 h 254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3777" h="2543176">
                  <a:moveTo>
                    <a:pt x="0" y="2543176"/>
                  </a:moveTo>
                  <a:lnTo>
                    <a:pt x="957540" y="0"/>
                  </a:lnTo>
                  <a:lnTo>
                    <a:pt x="1137891" y="2978"/>
                  </a:lnTo>
                  <a:lnTo>
                    <a:pt x="2203777" y="2543176"/>
                  </a:lnTo>
                  <a:lnTo>
                    <a:pt x="0" y="2543176"/>
                  </a:lnTo>
                  <a:close/>
                </a:path>
              </a:pathLst>
            </a:custGeom>
            <a:gradFill>
              <a:gsLst>
                <a:gs pos="98000">
                  <a:srgbClr val="00B050">
                    <a:alpha val="42000"/>
                  </a:srgbClr>
                </a:gs>
                <a:gs pos="0">
                  <a:srgbClr val="92D050">
                    <a:alpha val="0"/>
                  </a:srgbClr>
                </a:gs>
              </a:gsLst>
              <a:path path="circle">
                <a:fillToRect l="10000" t="110000" r="1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66" name="Trapezoid 3"/>
            <p:cNvSpPr/>
            <p:nvPr/>
          </p:nvSpPr>
          <p:spPr>
            <a:xfrm rot="16200000">
              <a:off x="4543624" y="1764188"/>
              <a:ext cx="1724479" cy="3338048"/>
            </a:xfrm>
            <a:custGeom>
              <a:avLst/>
              <a:gdLst>
                <a:gd name="connsiteX0" fmla="*/ 0 w 2203777"/>
                <a:gd name="connsiteY0" fmla="*/ 2580085 h 2580085"/>
                <a:gd name="connsiteX1" fmla="*/ 550944 w 2203777"/>
                <a:gd name="connsiteY1" fmla="*/ 0 h 2580085"/>
                <a:gd name="connsiteX2" fmla="*/ 1652833 w 2203777"/>
                <a:gd name="connsiteY2" fmla="*/ 0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80085 h 2580085"/>
                <a:gd name="connsiteX1" fmla="*/ 550944 w 2203777"/>
                <a:gd name="connsiteY1" fmla="*/ 0 h 2580085"/>
                <a:gd name="connsiteX2" fmla="*/ 1238495 w 2203777"/>
                <a:gd name="connsiteY2" fmla="*/ 21431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80085 h 2580085"/>
                <a:gd name="connsiteX1" fmla="*/ 872413 w 2203777"/>
                <a:gd name="connsiteY1" fmla="*/ 0 h 2580085"/>
                <a:gd name="connsiteX2" fmla="*/ 1238495 w 2203777"/>
                <a:gd name="connsiteY2" fmla="*/ 21431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58654 h 2558654"/>
                <a:gd name="connsiteX1" fmla="*/ 957540 w 2203777"/>
                <a:gd name="connsiteY1" fmla="*/ 15478 h 2558654"/>
                <a:gd name="connsiteX2" fmla="*/ 1238495 w 2203777"/>
                <a:gd name="connsiteY2" fmla="*/ 0 h 2558654"/>
                <a:gd name="connsiteX3" fmla="*/ 2203777 w 2203777"/>
                <a:gd name="connsiteY3" fmla="*/ 2558654 h 2558654"/>
                <a:gd name="connsiteX4" fmla="*/ 0 w 2203777"/>
                <a:gd name="connsiteY4" fmla="*/ 2558654 h 2558654"/>
                <a:gd name="connsiteX0" fmla="*/ 0 w 2203777"/>
                <a:gd name="connsiteY0" fmla="*/ 2543176 h 2543176"/>
                <a:gd name="connsiteX1" fmla="*/ 957540 w 2203777"/>
                <a:gd name="connsiteY1" fmla="*/ 0 h 2543176"/>
                <a:gd name="connsiteX2" fmla="*/ 1137891 w 2203777"/>
                <a:gd name="connsiteY2" fmla="*/ 2978 h 2543176"/>
                <a:gd name="connsiteX3" fmla="*/ 2203777 w 2203777"/>
                <a:gd name="connsiteY3" fmla="*/ 2543176 h 2543176"/>
                <a:gd name="connsiteX4" fmla="*/ 0 w 2203777"/>
                <a:gd name="connsiteY4" fmla="*/ 2543176 h 254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3777" h="2543176">
                  <a:moveTo>
                    <a:pt x="0" y="2543176"/>
                  </a:moveTo>
                  <a:lnTo>
                    <a:pt x="957540" y="0"/>
                  </a:lnTo>
                  <a:lnTo>
                    <a:pt x="1137891" y="2978"/>
                  </a:lnTo>
                  <a:lnTo>
                    <a:pt x="2203777" y="2543176"/>
                  </a:lnTo>
                  <a:lnTo>
                    <a:pt x="0" y="2543176"/>
                  </a:lnTo>
                  <a:close/>
                </a:path>
              </a:pathLst>
            </a:custGeom>
            <a:gradFill>
              <a:gsLst>
                <a:gs pos="98000">
                  <a:srgbClr val="00B050">
                    <a:alpha val="42000"/>
                  </a:srgbClr>
                </a:gs>
                <a:gs pos="0">
                  <a:srgbClr val="92D050">
                    <a:alpha val="0"/>
                  </a:srgbClr>
                </a:gs>
              </a:gsLst>
              <a:path path="circle">
                <a:fillToRect l="10000" t="110000" r="1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843489" y="3632017"/>
            <a:ext cx="1090748" cy="2798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63000">
                <a:schemeClr val="dk1">
                  <a:tint val="86000"/>
                  <a:satMod val="115000"/>
                </a:schemeClr>
              </a:gs>
              <a:gs pos="100000">
                <a:schemeClr val="bg1">
                  <a:lumMod val="75000"/>
                  <a:lumOff val="25000"/>
                </a:schemeClr>
              </a:gs>
              <a:gs pos="88000">
                <a:schemeClr val="dk1">
                  <a:tint val="50000"/>
                  <a:satMod val="150000"/>
                </a:schemeClr>
              </a:gs>
            </a:gsLst>
            <a:lin ang="16200000" scaled="0"/>
            <a:tileRect/>
          </a:gradFill>
          <a:effectLst>
            <a:glow rad="1016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dk1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53810" y="6093324"/>
            <a:ext cx="391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particle can go through a superposition of both slits!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68212" y="3489435"/>
            <a:ext cx="1803732" cy="673878"/>
            <a:chOff x="1868212" y="3510407"/>
            <a:chExt cx="1808869" cy="624591"/>
          </a:xfrm>
        </p:grpSpPr>
        <p:cxnSp>
          <p:nvCxnSpPr>
            <p:cNvPr id="43" name="Straight Arrow Connector 42"/>
            <p:cNvCxnSpPr>
              <a:cxnSpLocks/>
            </p:cNvCxnSpPr>
            <p:nvPr/>
          </p:nvCxnSpPr>
          <p:spPr>
            <a:xfrm flipV="1">
              <a:off x="1934237" y="3510407"/>
              <a:ext cx="1686278" cy="261530"/>
            </a:xfrm>
            <a:prstGeom prst="straightConnector1">
              <a:avLst/>
            </a:prstGeom>
            <a:ln w="28575" cap="flat" cmpd="sng" algn="ctr">
              <a:solidFill>
                <a:schemeClr val="accent4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cxnSpLocks/>
            </p:cNvCxnSpPr>
            <p:nvPr/>
          </p:nvCxnSpPr>
          <p:spPr>
            <a:xfrm>
              <a:off x="1868212" y="3771937"/>
              <a:ext cx="1808869" cy="363061"/>
            </a:xfrm>
            <a:prstGeom prst="straightConnector1">
              <a:avLst/>
            </a:prstGeom>
            <a:ln w="28575" cap="flat" cmpd="sng" algn="ctr">
              <a:solidFill>
                <a:schemeClr val="accent4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195658" y="3085260"/>
                <a:ext cx="4123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SG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658" y="3085260"/>
                <a:ext cx="412316" cy="369332"/>
              </a:xfrm>
              <a:prstGeom prst="rect">
                <a:avLst/>
              </a:prstGeom>
              <a:blipFill>
                <a:blip r:embed="rId4"/>
                <a:stretch>
                  <a:fillRect l="-32353" t="-119672" r="-130882" b="-18360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180812" y="4215712"/>
                <a:ext cx="4123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SG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812" y="4215712"/>
                <a:ext cx="412316" cy="369332"/>
              </a:xfrm>
              <a:prstGeom prst="rect">
                <a:avLst/>
              </a:prstGeom>
              <a:blipFill>
                <a:blip r:embed="rId5"/>
                <a:stretch>
                  <a:fillRect l="-34328" t="-121667" r="-132836" b="-18833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882478" y="5691886"/>
                <a:ext cx="20860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SG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kumimoji="0" lang="en-SG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SG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𝜑</m:t>
                        </m:r>
                      </m:e>
                    </m:d>
                  </m:oMath>
                </a14:m>
                <a:r>
                  <a:rPr kumimoji="0" lang="en-SG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r>
                      <a:rPr kumimoji="0" lang="en-SG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kumimoji="0" lang="en-SG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SG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e>
                    </m:d>
                  </m:oMath>
                </a14:m>
                <a:r>
                  <a:rPr kumimoji="0" lang="en-SG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rPr>
                  <a:t> + </a:t>
                </a:r>
                <a14:m>
                  <m:oMath xmlns:m="http://schemas.openxmlformats.org/officeDocument/2006/math">
                    <m:r>
                      <a:rPr kumimoji="0" lang="en-SG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kumimoji="0" lang="en-SG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SG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e>
                    </m:d>
                  </m:oMath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478" y="5691886"/>
                <a:ext cx="2086034" cy="646331"/>
              </a:xfrm>
              <a:prstGeom prst="rect">
                <a:avLst/>
              </a:prstGeom>
              <a:blipFill>
                <a:blip r:embed="rId6"/>
                <a:stretch>
                  <a:fillRect l="-4971" t="-68868" b="-6320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36728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26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37 L 0.21702 -0.0386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1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3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21406 0.0495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4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path" presetSubtype="0" accel="25000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208 0.00371 L 0.21702 -0.03865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13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6" presetClass="path" presetSubtype="0" accel="30000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7.40741E-7 L 0.21407 0.0495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4" y="247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6" presetClass="path" presetSubtype="0" accel="25000" fill="remove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208 0.00371 L 0.21702 -0.03865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13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6" presetClass="path" presetSubtype="0" accel="30000" fill="remove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05556E-6 3.7037E-7 L 0.21407 0.04954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4" y="247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6" presetClass="path" presetSubtype="0" accel="25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5.55556E-7 -1.85185E-6 L 0.2191 -0.0423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13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6" presetClass="path" presetSubtype="0" accel="3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11111E-6 -3.7037E-7 L 0.21875 0.05162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256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2" grpId="0" animBg="1"/>
      <p:bldP spid="34" grpId="0" animBg="1"/>
      <p:bldP spid="56" grpId="0" animBg="1"/>
      <p:bldP spid="57" grpId="0" animBg="1"/>
      <p:bldP spid="62" grpId="0" animBg="1"/>
      <p:bldP spid="63" grpId="0" animBg="1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1000">
              <a:srgbClr val="00153E"/>
            </a:gs>
            <a:gs pos="0">
              <a:schemeClr val="bg1"/>
            </a:gs>
            <a:gs pos="100000">
              <a:srgbClr val="00359E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 descr="http://www.quantumlah.org/media/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4" y="-278261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44518" y="570643"/>
            <a:ext cx="4144494" cy="60595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small" spc="0" normalizeH="0" baseline="0" noProof="0" dirty="0" smtClean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Double Slit Experiment</a:t>
            </a:r>
            <a:endParaRPr kumimoji="0" lang="en-SG" sz="3000" b="1" i="1" u="none" strike="noStrike" kern="1200" cap="small" spc="0" normalizeH="0" baseline="0" noProof="0" dirty="0">
              <a:ln w="11430"/>
              <a:gradFill>
                <a:gsLst>
                  <a:gs pos="0">
                    <a:srgbClr val="009DD9">
                      <a:tint val="70000"/>
                      <a:satMod val="245000"/>
                    </a:srgbClr>
                  </a:gs>
                  <a:gs pos="75000">
                    <a:srgbClr val="009DD9">
                      <a:tint val="90000"/>
                      <a:shade val="60000"/>
                      <a:satMod val="240000"/>
                    </a:srgbClr>
                  </a:gs>
                  <a:gs pos="100000">
                    <a:srgbClr val="009DD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77830" y="1803687"/>
            <a:ext cx="121444" cy="16610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77081" y="4163313"/>
            <a:ext cx="121444" cy="156448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658599" y="3651067"/>
            <a:ext cx="200900" cy="209005"/>
          </a:xfrm>
          <a:prstGeom prst="ellipse">
            <a:avLst/>
          </a:prstGeom>
          <a:gradFill>
            <a:gsLst>
              <a:gs pos="0">
                <a:srgbClr val="00B050"/>
              </a:gs>
              <a:gs pos="68000">
                <a:srgbClr val="2E6838">
                  <a:alpha val="40784"/>
                </a:srgbClr>
              </a:gs>
              <a:gs pos="100000">
                <a:schemeClr val="accent5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667312" y="3666310"/>
            <a:ext cx="200900" cy="209005"/>
          </a:xfrm>
          <a:prstGeom prst="ellipse">
            <a:avLst/>
          </a:prstGeom>
          <a:gradFill>
            <a:gsLst>
              <a:gs pos="0">
                <a:srgbClr val="00B050"/>
              </a:gs>
              <a:gs pos="68000">
                <a:schemeClr val="accent4">
                  <a:lumMod val="5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736840" y="2570309"/>
            <a:ext cx="3362584" cy="2370519"/>
            <a:chOff x="3736840" y="2570972"/>
            <a:chExt cx="3362584" cy="2370519"/>
          </a:xfrm>
        </p:grpSpPr>
        <p:sp>
          <p:nvSpPr>
            <p:cNvPr id="17" name="Trapezoid 3"/>
            <p:cNvSpPr/>
            <p:nvPr/>
          </p:nvSpPr>
          <p:spPr>
            <a:xfrm rot="16200000">
              <a:off x="4568160" y="2410228"/>
              <a:ext cx="1724479" cy="3338048"/>
            </a:xfrm>
            <a:custGeom>
              <a:avLst/>
              <a:gdLst>
                <a:gd name="connsiteX0" fmla="*/ 0 w 2203777"/>
                <a:gd name="connsiteY0" fmla="*/ 2580085 h 2580085"/>
                <a:gd name="connsiteX1" fmla="*/ 550944 w 2203777"/>
                <a:gd name="connsiteY1" fmla="*/ 0 h 2580085"/>
                <a:gd name="connsiteX2" fmla="*/ 1652833 w 2203777"/>
                <a:gd name="connsiteY2" fmla="*/ 0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80085 h 2580085"/>
                <a:gd name="connsiteX1" fmla="*/ 550944 w 2203777"/>
                <a:gd name="connsiteY1" fmla="*/ 0 h 2580085"/>
                <a:gd name="connsiteX2" fmla="*/ 1238495 w 2203777"/>
                <a:gd name="connsiteY2" fmla="*/ 21431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80085 h 2580085"/>
                <a:gd name="connsiteX1" fmla="*/ 872413 w 2203777"/>
                <a:gd name="connsiteY1" fmla="*/ 0 h 2580085"/>
                <a:gd name="connsiteX2" fmla="*/ 1238495 w 2203777"/>
                <a:gd name="connsiteY2" fmla="*/ 21431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58654 h 2558654"/>
                <a:gd name="connsiteX1" fmla="*/ 957540 w 2203777"/>
                <a:gd name="connsiteY1" fmla="*/ 15478 h 2558654"/>
                <a:gd name="connsiteX2" fmla="*/ 1238495 w 2203777"/>
                <a:gd name="connsiteY2" fmla="*/ 0 h 2558654"/>
                <a:gd name="connsiteX3" fmla="*/ 2203777 w 2203777"/>
                <a:gd name="connsiteY3" fmla="*/ 2558654 h 2558654"/>
                <a:gd name="connsiteX4" fmla="*/ 0 w 2203777"/>
                <a:gd name="connsiteY4" fmla="*/ 2558654 h 2558654"/>
                <a:gd name="connsiteX0" fmla="*/ 0 w 2203777"/>
                <a:gd name="connsiteY0" fmla="*/ 2543176 h 2543176"/>
                <a:gd name="connsiteX1" fmla="*/ 957540 w 2203777"/>
                <a:gd name="connsiteY1" fmla="*/ 0 h 2543176"/>
                <a:gd name="connsiteX2" fmla="*/ 1137891 w 2203777"/>
                <a:gd name="connsiteY2" fmla="*/ 2978 h 2543176"/>
                <a:gd name="connsiteX3" fmla="*/ 2203777 w 2203777"/>
                <a:gd name="connsiteY3" fmla="*/ 2543176 h 2543176"/>
                <a:gd name="connsiteX4" fmla="*/ 0 w 2203777"/>
                <a:gd name="connsiteY4" fmla="*/ 2543176 h 254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3777" h="2543176">
                  <a:moveTo>
                    <a:pt x="0" y="2543176"/>
                  </a:moveTo>
                  <a:lnTo>
                    <a:pt x="957540" y="0"/>
                  </a:lnTo>
                  <a:lnTo>
                    <a:pt x="1137891" y="2978"/>
                  </a:lnTo>
                  <a:lnTo>
                    <a:pt x="2203777" y="2543176"/>
                  </a:lnTo>
                  <a:lnTo>
                    <a:pt x="0" y="2543176"/>
                  </a:lnTo>
                  <a:close/>
                </a:path>
              </a:pathLst>
            </a:custGeom>
            <a:gradFill>
              <a:gsLst>
                <a:gs pos="98000">
                  <a:srgbClr val="00B050">
                    <a:alpha val="42000"/>
                  </a:srgbClr>
                </a:gs>
                <a:gs pos="0">
                  <a:srgbClr val="92D050">
                    <a:alpha val="0"/>
                  </a:srgbClr>
                </a:gs>
              </a:gsLst>
              <a:path path="circle">
                <a:fillToRect l="10000" t="110000" r="1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42" name="Trapezoid 3"/>
            <p:cNvSpPr/>
            <p:nvPr/>
          </p:nvSpPr>
          <p:spPr>
            <a:xfrm rot="16200000">
              <a:off x="4543624" y="1764188"/>
              <a:ext cx="1724479" cy="3338048"/>
            </a:xfrm>
            <a:custGeom>
              <a:avLst/>
              <a:gdLst>
                <a:gd name="connsiteX0" fmla="*/ 0 w 2203777"/>
                <a:gd name="connsiteY0" fmla="*/ 2580085 h 2580085"/>
                <a:gd name="connsiteX1" fmla="*/ 550944 w 2203777"/>
                <a:gd name="connsiteY1" fmla="*/ 0 h 2580085"/>
                <a:gd name="connsiteX2" fmla="*/ 1652833 w 2203777"/>
                <a:gd name="connsiteY2" fmla="*/ 0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80085 h 2580085"/>
                <a:gd name="connsiteX1" fmla="*/ 550944 w 2203777"/>
                <a:gd name="connsiteY1" fmla="*/ 0 h 2580085"/>
                <a:gd name="connsiteX2" fmla="*/ 1238495 w 2203777"/>
                <a:gd name="connsiteY2" fmla="*/ 21431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80085 h 2580085"/>
                <a:gd name="connsiteX1" fmla="*/ 872413 w 2203777"/>
                <a:gd name="connsiteY1" fmla="*/ 0 h 2580085"/>
                <a:gd name="connsiteX2" fmla="*/ 1238495 w 2203777"/>
                <a:gd name="connsiteY2" fmla="*/ 21431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58654 h 2558654"/>
                <a:gd name="connsiteX1" fmla="*/ 957540 w 2203777"/>
                <a:gd name="connsiteY1" fmla="*/ 15478 h 2558654"/>
                <a:gd name="connsiteX2" fmla="*/ 1238495 w 2203777"/>
                <a:gd name="connsiteY2" fmla="*/ 0 h 2558654"/>
                <a:gd name="connsiteX3" fmla="*/ 2203777 w 2203777"/>
                <a:gd name="connsiteY3" fmla="*/ 2558654 h 2558654"/>
                <a:gd name="connsiteX4" fmla="*/ 0 w 2203777"/>
                <a:gd name="connsiteY4" fmla="*/ 2558654 h 2558654"/>
                <a:gd name="connsiteX0" fmla="*/ 0 w 2203777"/>
                <a:gd name="connsiteY0" fmla="*/ 2543176 h 2543176"/>
                <a:gd name="connsiteX1" fmla="*/ 957540 w 2203777"/>
                <a:gd name="connsiteY1" fmla="*/ 0 h 2543176"/>
                <a:gd name="connsiteX2" fmla="*/ 1137891 w 2203777"/>
                <a:gd name="connsiteY2" fmla="*/ 2978 h 2543176"/>
                <a:gd name="connsiteX3" fmla="*/ 2203777 w 2203777"/>
                <a:gd name="connsiteY3" fmla="*/ 2543176 h 2543176"/>
                <a:gd name="connsiteX4" fmla="*/ 0 w 2203777"/>
                <a:gd name="connsiteY4" fmla="*/ 2543176 h 254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3777" h="2543176">
                  <a:moveTo>
                    <a:pt x="0" y="2543176"/>
                  </a:moveTo>
                  <a:lnTo>
                    <a:pt x="957540" y="0"/>
                  </a:lnTo>
                  <a:lnTo>
                    <a:pt x="1137891" y="2978"/>
                  </a:lnTo>
                  <a:lnTo>
                    <a:pt x="2203777" y="2543176"/>
                  </a:lnTo>
                  <a:lnTo>
                    <a:pt x="0" y="2543176"/>
                  </a:lnTo>
                  <a:close/>
                </a:path>
              </a:pathLst>
            </a:custGeom>
            <a:gradFill>
              <a:gsLst>
                <a:gs pos="98000">
                  <a:srgbClr val="00B050">
                    <a:alpha val="42000"/>
                  </a:srgbClr>
                </a:gs>
                <a:gs pos="0">
                  <a:srgbClr val="92D050">
                    <a:alpha val="0"/>
                  </a:srgbClr>
                </a:gs>
              </a:gsLst>
              <a:path path="circle">
                <a:fillToRect l="10000" t="110000" r="1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3679169" y="3557589"/>
            <a:ext cx="113099" cy="5143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634063" y="3673110"/>
            <a:ext cx="200900" cy="209005"/>
          </a:xfrm>
          <a:prstGeom prst="ellipse">
            <a:avLst/>
          </a:prstGeom>
          <a:gradFill>
            <a:gsLst>
              <a:gs pos="0">
                <a:srgbClr val="00B050"/>
              </a:gs>
              <a:gs pos="68000">
                <a:srgbClr val="2E6838">
                  <a:alpha val="40784"/>
                </a:srgbClr>
              </a:gs>
              <a:gs pos="100000">
                <a:schemeClr val="accent5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642776" y="3688353"/>
            <a:ext cx="200900" cy="209005"/>
          </a:xfrm>
          <a:prstGeom prst="ellipse">
            <a:avLst/>
          </a:prstGeom>
          <a:gradFill>
            <a:gsLst>
              <a:gs pos="0">
                <a:srgbClr val="00B050"/>
              </a:gs>
              <a:gs pos="68000">
                <a:schemeClr val="accent4">
                  <a:lumMod val="5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712304" y="2592352"/>
            <a:ext cx="3362584" cy="2370519"/>
            <a:chOff x="3736840" y="2570972"/>
            <a:chExt cx="3362584" cy="2370519"/>
          </a:xfrm>
        </p:grpSpPr>
        <p:sp>
          <p:nvSpPr>
            <p:cNvPr id="36" name="Trapezoid 3"/>
            <p:cNvSpPr/>
            <p:nvPr/>
          </p:nvSpPr>
          <p:spPr>
            <a:xfrm rot="16200000">
              <a:off x="4568160" y="2410228"/>
              <a:ext cx="1724479" cy="3338048"/>
            </a:xfrm>
            <a:custGeom>
              <a:avLst/>
              <a:gdLst>
                <a:gd name="connsiteX0" fmla="*/ 0 w 2203777"/>
                <a:gd name="connsiteY0" fmla="*/ 2580085 h 2580085"/>
                <a:gd name="connsiteX1" fmla="*/ 550944 w 2203777"/>
                <a:gd name="connsiteY1" fmla="*/ 0 h 2580085"/>
                <a:gd name="connsiteX2" fmla="*/ 1652833 w 2203777"/>
                <a:gd name="connsiteY2" fmla="*/ 0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80085 h 2580085"/>
                <a:gd name="connsiteX1" fmla="*/ 550944 w 2203777"/>
                <a:gd name="connsiteY1" fmla="*/ 0 h 2580085"/>
                <a:gd name="connsiteX2" fmla="*/ 1238495 w 2203777"/>
                <a:gd name="connsiteY2" fmla="*/ 21431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80085 h 2580085"/>
                <a:gd name="connsiteX1" fmla="*/ 872413 w 2203777"/>
                <a:gd name="connsiteY1" fmla="*/ 0 h 2580085"/>
                <a:gd name="connsiteX2" fmla="*/ 1238495 w 2203777"/>
                <a:gd name="connsiteY2" fmla="*/ 21431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58654 h 2558654"/>
                <a:gd name="connsiteX1" fmla="*/ 957540 w 2203777"/>
                <a:gd name="connsiteY1" fmla="*/ 15478 h 2558654"/>
                <a:gd name="connsiteX2" fmla="*/ 1238495 w 2203777"/>
                <a:gd name="connsiteY2" fmla="*/ 0 h 2558654"/>
                <a:gd name="connsiteX3" fmla="*/ 2203777 w 2203777"/>
                <a:gd name="connsiteY3" fmla="*/ 2558654 h 2558654"/>
                <a:gd name="connsiteX4" fmla="*/ 0 w 2203777"/>
                <a:gd name="connsiteY4" fmla="*/ 2558654 h 2558654"/>
                <a:gd name="connsiteX0" fmla="*/ 0 w 2203777"/>
                <a:gd name="connsiteY0" fmla="*/ 2543176 h 2543176"/>
                <a:gd name="connsiteX1" fmla="*/ 957540 w 2203777"/>
                <a:gd name="connsiteY1" fmla="*/ 0 h 2543176"/>
                <a:gd name="connsiteX2" fmla="*/ 1137891 w 2203777"/>
                <a:gd name="connsiteY2" fmla="*/ 2978 h 2543176"/>
                <a:gd name="connsiteX3" fmla="*/ 2203777 w 2203777"/>
                <a:gd name="connsiteY3" fmla="*/ 2543176 h 2543176"/>
                <a:gd name="connsiteX4" fmla="*/ 0 w 2203777"/>
                <a:gd name="connsiteY4" fmla="*/ 2543176 h 254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3777" h="2543176">
                  <a:moveTo>
                    <a:pt x="0" y="2543176"/>
                  </a:moveTo>
                  <a:lnTo>
                    <a:pt x="957540" y="0"/>
                  </a:lnTo>
                  <a:lnTo>
                    <a:pt x="1137891" y="2978"/>
                  </a:lnTo>
                  <a:lnTo>
                    <a:pt x="2203777" y="2543176"/>
                  </a:lnTo>
                  <a:lnTo>
                    <a:pt x="0" y="2543176"/>
                  </a:lnTo>
                  <a:close/>
                </a:path>
              </a:pathLst>
            </a:custGeom>
            <a:gradFill>
              <a:gsLst>
                <a:gs pos="98000">
                  <a:srgbClr val="00B050">
                    <a:alpha val="42000"/>
                  </a:srgbClr>
                </a:gs>
                <a:gs pos="0">
                  <a:srgbClr val="92D050">
                    <a:alpha val="0"/>
                  </a:srgbClr>
                </a:gs>
              </a:gsLst>
              <a:path path="circle">
                <a:fillToRect l="10000" t="110000" r="1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37" name="Trapezoid 3"/>
            <p:cNvSpPr/>
            <p:nvPr/>
          </p:nvSpPr>
          <p:spPr>
            <a:xfrm rot="16200000">
              <a:off x="4543624" y="1764188"/>
              <a:ext cx="1724479" cy="3338048"/>
            </a:xfrm>
            <a:custGeom>
              <a:avLst/>
              <a:gdLst>
                <a:gd name="connsiteX0" fmla="*/ 0 w 2203777"/>
                <a:gd name="connsiteY0" fmla="*/ 2580085 h 2580085"/>
                <a:gd name="connsiteX1" fmla="*/ 550944 w 2203777"/>
                <a:gd name="connsiteY1" fmla="*/ 0 h 2580085"/>
                <a:gd name="connsiteX2" fmla="*/ 1652833 w 2203777"/>
                <a:gd name="connsiteY2" fmla="*/ 0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80085 h 2580085"/>
                <a:gd name="connsiteX1" fmla="*/ 550944 w 2203777"/>
                <a:gd name="connsiteY1" fmla="*/ 0 h 2580085"/>
                <a:gd name="connsiteX2" fmla="*/ 1238495 w 2203777"/>
                <a:gd name="connsiteY2" fmla="*/ 21431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80085 h 2580085"/>
                <a:gd name="connsiteX1" fmla="*/ 872413 w 2203777"/>
                <a:gd name="connsiteY1" fmla="*/ 0 h 2580085"/>
                <a:gd name="connsiteX2" fmla="*/ 1238495 w 2203777"/>
                <a:gd name="connsiteY2" fmla="*/ 21431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58654 h 2558654"/>
                <a:gd name="connsiteX1" fmla="*/ 957540 w 2203777"/>
                <a:gd name="connsiteY1" fmla="*/ 15478 h 2558654"/>
                <a:gd name="connsiteX2" fmla="*/ 1238495 w 2203777"/>
                <a:gd name="connsiteY2" fmla="*/ 0 h 2558654"/>
                <a:gd name="connsiteX3" fmla="*/ 2203777 w 2203777"/>
                <a:gd name="connsiteY3" fmla="*/ 2558654 h 2558654"/>
                <a:gd name="connsiteX4" fmla="*/ 0 w 2203777"/>
                <a:gd name="connsiteY4" fmla="*/ 2558654 h 2558654"/>
                <a:gd name="connsiteX0" fmla="*/ 0 w 2203777"/>
                <a:gd name="connsiteY0" fmla="*/ 2543176 h 2543176"/>
                <a:gd name="connsiteX1" fmla="*/ 957540 w 2203777"/>
                <a:gd name="connsiteY1" fmla="*/ 0 h 2543176"/>
                <a:gd name="connsiteX2" fmla="*/ 1137891 w 2203777"/>
                <a:gd name="connsiteY2" fmla="*/ 2978 h 2543176"/>
                <a:gd name="connsiteX3" fmla="*/ 2203777 w 2203777"/>
                <a:gd name="connsiteY3" fmla="*/ 2543176 h 2543176"/>
                <a:gd name="connsiteX4" fmla="*/ 0 w 2203777"/>
                <a:gd name="connsiteY4" fmla="*/ 2543176 h 254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3777" h="2543176">
                  <a:moveTo>
                    <a:pt x="0" y="2543176"/>
                  </a:moveTo>
                  <a:lnTo>
                    <a:pt x="957540" y="0"/>
                  </a:lnTo>
                  <a:lnTo>
                    <a:pt x="1137891" y="2978"/>
                  </a:lnTo>
                  <a:lnTo>
                    <a:pt x="2203777" y="2543176"/>
                  </a:lnTo>
                  <a:lnTo>
                    <a:pt x="0" y="2543176"/>
                  </a:lnTo>
                  <a:close/>
                </a:path>
              </a:pathLst>
            </a:custGeom>
            <a:gradFill>
              <a:gsLst>
                <a:gs pos="98000">
                  <a:srgbClr val="00B050">
                    <a:alpha val="42000"/>
                  </a:srgbClr>
                </a:gs>
                <a:gs pos="0">
                  <a:srgbClr val="92D050">
                    <a:alpha val="0"/>
                  </a:srgbClr>
                </a:gs>
              </a:gsLst>
              <a:path path="circle">
                <a:fillToRect l="10000" t="110000" r="1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sp>
        <p:nvSpPr>
          <p:cNvPr id="56" name="Oval 55"/>
          <p:cNvSpPr/>
          <p:nvPr/>
        </p:nvSpPr>
        <p:spPr>
          <a:xfrm>
            <a:off x="1642776" y="3641064"/>
            <a:ext cx="200900" cy="209005"/>
          </a:xfrm>
          <a:prstGeom prst="ellipse">
            <a:avLst/>
          </a:prstGeom>
          <a:gradFill>
            <a:gsLst>
              <a:gs pos="0">
                <a:srgbClr val="00B050"/>
              </a:gs>
              <a:gs pos="68000">
                <a:srgbClr val="2E6838">
                  <a:alpha val="40784"/>
                </a:srgbClr>
              </a:gs>
              <a:gs pos="100000">
                <a:schemeClr val="accent5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651489" y="3656307"/>
            <a:ext cx="200900" cy="209005"/>
          </a:xfrm>
          <a:prstGeom prst="ellipse">
            <a:avLst/>
          </a:prstGeom>
          <a:gradFill>
            <a:gsLst>
              <a:gs pos="0">
                <a:srgbClr val="00B050"/>
              </a:gs>
              <a:gs pos="68000">
                <a:schemeClr val="accent4">
                  <a:lumMod val="5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721017" y="2560306"/>
            <a:ext cx="3362584" cy="2370519"/>
            <a:chOff x="3736840" y="2570972"/>
            <a:chExt cx="3362584" cy="2370519"/>
          </a:xfrm>
        </p:grpSpPr>
        <p:sp>
          <p:nvSpPr>
            <p:cNvPr id="59" name="Trapezoid 3"/>
            <p:cNvSpPr/>
            <p:nvPr/>
          </p:nvSpPr>
          <p:spPr>
            <a:xfrm rot="16200000">
              <a:off x="4568160" y="2410228"/>
              <a:ext cx="1724479" cy="3338048"/>
            </a:xfrm>
            <a:custGeom>
              <a:avLst/>
              <a:gdLst>
                <a:gd name="connsiteX0" fmla="*/ 0 w 2203777"/>
                <a:gd name="connsiteY0" fmla="*/ 2580085 h 2580085"/>
                <a:gd name="connsiteX1" fmla="*/ 550944 w 2203777"/>
                <a:gd name="connsiteY1" fmla="*/ 0 h 2580085"/>
                <a:gd name="connsiteX2" fmla="*/ 1652833 w 2203777"/>
                <a:gd name="connsiteY2" fmla="*/ 0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80085 h 2580085"/>
                <a:gd name="connsiteX1" fmla="*/ 550944 w 2203777"/>
                <a:gd name="connsiteY1" fmla="*/ 0 h 2580085"/>
                <a:gd name="connsiteX2" fmla="*/ 1238495 w 2203777"/>
                <a:gd name="connsiteY2" fmla="*/ 21431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80085 h 2580085"/>
                <a:gd name="connsiteX1" fmla="*/ 872413 w 2203777"/>
                <a:gd name="connsiteY1" fmla="*/ 0 h 2580085"/>
                <a:gd name="connsiteX2" fmla="*/ 1238495 w 2203777"/>
                <a:gd name="connsiteY2" fmla="*/ 21431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58654 h 2558654"/>
                <a:gd name="connsiteX1" fmla="*/ 957540 w 2203777"/>
                <a:gd name="connsiteY1" fmla="*/ 15478 h 2558654"/>
                <a:gd name="connsiteX2" fmla="*/ 1238495 w 2203777"/>
                <a:gd name="connsiteY2" fmla="*/ 0 h 2558654"/>
                <a:gd name="connsiteX3" fmla="*/ 2203777 w 2203777"/>
                <a:gd name="connsiteY3" fmla="*/ 2558654 h 2558654"/>
                <a:gd name="connsiteX4" fmla="*/ 0 w 2203777"/>
                <a:gd name="connsiteY4" fmla="*/ 2558654 h 2558654"/>
                <a:gd name="connsiteX0" fmla="*/ 0 w 2203777"/>
                <a:gd name="connsiteY0" fmla="*/ 2543176 h 2543176"/>
                <a:gd name="connsiteX1" fmla="*/ 957540 w 2203777"/>
                <a:gd name="connsiteY1" fmla="*/ 0 h 2543176"/>
                <a:gd name="connsiteX2" fmla="*/ 1137891 w 2203777"/>
                <a:gd name="connsiteY2" fmla="*/ 2978 h 2543176"/>
                <a:gd name="connsiteX3" fmla="*/ 2203777 w 2203777"/>
                <a:gd name="connsiteY3" fmla="*/ 2543176 h 2543176"/>
                <a:gd name="connsiteX4" fmla="*/ 0 w 2203777"/>
                <a:gd name="connsiteY4" fmla="*/ 2543176 h 254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3777" h="2543176">
                  <a:moveTo>
                    <a:pt x="0" y="2543176"/>
                  </a:moveTo>
                  <a:lnTo>
                    <a:pt x="957540" y="0"/>
                  </a:lnTo>
                  <a:lnTo>
                    <a:pt x="1137891" y="2978"/>
                  </a:lnTo>
                  <a:lnTo>
                    <a:pt x="2203777" y="2543176"/>
                  </a:lnTo>
                  <a:lnTo>
                    <a:pt x="0" y="2543176"/>
                  </a:lnTo>
                  <a:close/>
                </a:path>
              </a:pathLst>
            </a:custGeom>
            <a:gradFill>
              <a:gsLst>
                <a:gs pos="98000">
                  <a:srgbClr val="00B050">
                    <a:alpha val="42000"/>
                  </a:srgbClr>
                </a:gs>
                <a:gs pos="0">
                  <a:srgbClr val="92D050">
                    <a:alpha val="0"/>
                  </a:srgbClr>
                </a:gs>
              </a:gsLst>
              <a:path path="circle">
                <a:fillToRect l="10000" t="110000" r="1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60" name="Trapezoid 3"/>
            <p:cNvSpPr/>
            <p:nvPr/>
          </p:nvSpPr>
          <p:spPr>
            <a:xfrm rot="16200000">
              <a:off x="4543624" y="1764188"/>
              <a:ext cx="1724479" cy="3338048"/>
            </a:xfrm>
            <a:custGeom>
              <a:avLst/>
              <a:gdLst>
                <a:gd name="connsiteX0" fmla="*/ 0 w 2203777"/>
                <a:gd name="connsiteY0" fmla="*/ 2580085 h 2580085"/>
                <a:gd name="connsiteX1" fmla="*/ 550944 w 2203777"/>
                <a:gd name="connsiteY1" fmla="*/ 0 h 2580085"/>
                <a:gd name="connsiteX2" fmla="*/ 1652833 w 2203777"/>
                <a:gd name="connsiteY2" fmla="*/ 0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80085 h 2580085"/>
                <a:gd name="connsiteX1" fmla="*/ 550944 w 2203777"/>
                <a:gd name="connsiteY1" fmla="*/ 0 h 2580085"/>
                <a:gd name="connsiteX2" fmla="*/ 1238495 w 2203777"/>
                <a:gd name="connsiteY2" fmla="*/ 21431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80085 h 2580085"/>
                <a:gd name="connsiteX1" fmla="*/ 872413 w 2203777"/>
                <a:gd name="connsiteY1" fmla="*/ 0 h 2580085"/>
                <a:gd name="connsiteX2" fmla="*/ 1238495 w 2203777"/>
                <a:gd name="connsiteY2" fmla="*/ 21431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58654 h 2558654"/>
                <a:gd name="connsiteX1" fmla="*/ 957540 w 2203777"/>
                <a:gd name="connsiteY1" fmla="*/ 15478 h 2558654"/>
                <a:gd name="connsiteX2" fmla="*/ 1238495 w 2203777"/>
                <a:gd name="connsiteY2" fmla="*/ 0 h 2558654"/>
                <a:gd name="connsiteX3" fmla="*/ 2203777 w 2203777"/>
                <a:gd name="connsiteY3" fmla="*/ 2558654 h 2558654"/>
                <a:gd name="connsiteX4" fmla="*/ 0 w 2203777"/>
                <a:gd name="connsiteY4" fmla="*/ 2558654 h 2558654"/>
                <a:gd name="connsiteX0" fmla="*/ 0 w 2203777"/>
                <a:gd name="connsiteY0" fmla="*/ 2543176 h 2543176"/>
                <a:gd name="connsiteX1" fmla="*/ 957540 w 2203777"/>
                <a:gd name="connsiteY1" fmla="*/ 0 h 2543176"/>
                <a:gd name="connsiteX2" fmla="*/ 1137891 w 2203777"/>
                <a:gd name="connsiteY2" fmla="*/ 2978 h 2543176"/>
                <a:gd name="connsiteX3" fmla="*/ 2203777 w 2203777"/>
                <a:gd name="connsiteY3" fmla="*/ 2543176 h 2543176"/>
                <a:gd name="connsiteX4" fmla="*/ 0 w 2203777"/>
                <a:gd name="connsiteY4" fmla="*/ 2543176 h 254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3777" h="2543176">
                  <a:moveTo>
                    <a:pt x="0" y="2543176"/>
                  </a:moveTo>
                  <a:lnTo>
                    <a:pt x="957540" y="0"/>
                  </a:lnTo>
                  <a:lnTo>
                    <a:pt x="1137891" y="2978"/>
                  </a:lnTo>
                  <a:lnTo>
                    <a:pt x="2203777" y="2543176"/>
                  </a:lnTo>
                  <a:lnTo>
                    <a:pt x="0" y="2543176"/>
                  </a:lnTo>
                  <a:close/>
                </a:path>
              </a:pathLst>
            </a:custGeom>
            <a:gradFill>
              <a:gsLst>
                <a:gs pos="98000">
                  <a:srgbClr val="00B050">
                    <a:alpha val="42000"/>
                  </a:srgbClr>
                </a:gs>
                <a:gs pos="0">
                  <a:srgbClr val="92D050">
                    <a:alpha val="0"/>
                  </a:srgbClr>
                </a:gs>
              </a:gsLst>
              <a:path path="circle">
                <a:fillToRect l="10000" t="110000" r="1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sp>
        <p:nvSpPr>
          <p:cNvPr id="62" name="Oval 61"/>
          <p:cNvSpPr/>
          <p:nvPr/>
        </p:nvSpPr>
        <p:spPr>
          <a:xfrm>
            <a:off x="1618240" y="3663107"/>
            <a:ext cx="200900" cy="209005"/>
          </a:xfrm>
          <a:prstGeom prst="ellipse">
            <a:avLst/>
          </a:prstGeom>
          <a:gradFill>
            <a:gsLst>
              <a:gs pos="0">
                <a:srgbClr val="00B050"/>
              </a:gs>
              <a:gs pos="68000">
                <a:srgbClr val="2E6838">
                  <a:alpha val="40784"/>
                </a:srgbClr>
              </a:gs>
              <a:gs pos="100000">
                <a:schemeClr val="accent5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1626953" y="3678350"/>
            <a:ext cx="200900" cy="209005"/>
          </a:xfrm>
          <a:prstGeom prst="ellipse">
            <a:avLst/>
          </a:prstGeom>
          <a:gradFill>
            <a:gsLst>
              <a:gs pos="0">
                <a:srgbClr val="00B050"/>
              </a:gs>
              <a:gs pos="68000">
                <a:schemeClr val="accent4">
                  <a:lumMod val="5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3696481" y="2582349"/>
            <a:ext cx="3362584" cy="2370519"/>
            <a:chOff x="3736840" y="2570972"/>
            <a:chExt cx="3362584" cy="2370519"/>
          </a:xfrm>
        </p:grpSpPr>
        <p:sp>
          <p:nvSpPr>
            <p:cNvPr id="65" name="Trapezoid 3"/>
            <p:cNvSpPr/>
            <p:nvPr/>
          </p:nvSpPr>
          <p:spPr>
            <a:xfrm rot="16200000">
              <a:off x="4568160" y="2410228"/>
              <a:ext cx="1724479" cy="3338048"/>
            </a:xfrm>
            <a:custGeom>
              <a:avLst/>
              <a:gdLst>
                <a:gd name="connsiteX0" fmla="*/ 0 w 2203777"/>
                <a:gd name="connsiteY0" fmla="*/ 2580085 h 2580085"/>
                <a:gd name="connsiteX1" fmla="*/ 550944 w 2203777"/>
                <a:gd name="connsiteY1" fmla="*/ 0 h 2580085"/>
                <a:gd name="connsiteX2" fmla="*/ 1652833 w 2203777"/>
                <a:gd name="connsiteY2" fmla="*/ 0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80085 h 2580085"/>
                <a:gd name="connsiteX1" fmla="*/ 550944 w 2203777"/>
                <a:gd name="connsiteY1" fmla="*/ 0 h 2580085"/>
                <a:gd name="connsiteX2" fmla="*/ 1238495 w 2203777"/>
                <a:gd name="connsiteY2" fmla="*/ 21431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80085 h 2580085"/>
                <a:gd name="connsiteX1" fmla="*/ 872413 w 2203777"/>
                <a:gd name="connsiteY1" fmla="*/ 0 h 2580085"/>
                <a:gd name="connsiteX2" fmla="*/ 1238495 w 2203777"/>
                <a:gd name="connsiteY2" fmla="*/ 21431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58654 h 2558654"/>
                <a:gd name="connsiteX1" fmla="*/ 957540 w 2203777"/>
                <a:gd name="connsiteY1" fmla="*/ 15478 h 2558654"/>
                <a:gd name="connsiteX2" fmla="*/ 1238495 w 2203777"/>
                <a:gd name="connsiteY2" fmla="*/ 0 h 2558654"/>
                <a:gd name="connsiteX3" fmla="*/ 2203777 w 2203777"/>
                <a:gd name="connsiteY3" fmla="*/ 2558654 h 2558654"/>
                <a:gd name="connsiteX4" fmla="*/ 0 w 2203777"/>
                <a:gd name="connsiteY4" fmla="*/ 2558654 h 2558654"/>
                <a:gd name="connsiteX0" fmla="*/ 0 w 2203777"/>
                <a:gd name="connsiteY0" fmla="*/ 2543176 h 2543176"/>
                <a:gd name="connsiteX1" fmla="*/ 957540 w 2203777"/>
                <a:gd name="connsiteY1" fmla="*/ 0 h 2543176"/>
                <a:gd name="connsiteX2" fmla="*/ 1137891 w 2203777"/>
                <a:gd name="connsiteY2" fmla="*/ 2978 h 2543176"/>
                <a:gd name="connsiteX3" fmla="*/ 2203777 w 2203777"/>
                <a:gd name="connsiteY3" fmla="*/ 2543176 h 2543176"/>
                <a:gd name="connsiteX4" fmla="*/ 0 w 2203777"/>
                <a:gd name="connsiteY4" fmla="*/ 2543176 h 254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3777" h="2543176">
                  <a:moveTo>
                    <a:pt x="0" y="2543176"/>
                  </a:moveTo>
                  <a:lnTo>
                    <a:pt x="957540" y="0"/>
                  </a:lnTo>
                  <a:lnTo>
                    <a:pt x="1137891" y="2978"/>
                  </a:lnTo>
                  <a:lnTo>
                    <a:pt x="2203777" y="2543176"/>
                  </a:lnTo>
                  <a:lnTo>
                    <a:pt x="0" y="2543176"/>
                  </a:lnTo>
                  <a:close/>
                </a:path>
              </a:pathLst>
            </a:custGeom>
            <a:gradFill>
              <a:gsLst>
                <a:gs pos="98000">
                  <a:srgbClr val="00B050">
                    <a:alpha val="42000"/>
                  </a:srgbClr>
                </a:gs>
                <a:gs pos="0">
                  <a:srgbClr val="92D050">
                    <a:alpha val="0"/>
                  </a:srgbClr>
                </a:gs>
              </a:gsLst>
              <a:path path="circle">
                <a:fillToRect l="10000" t="110000" r="1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66" name="Trapezoid 3"/>
            <p:cNvSpPr/>
            <p:nvPr/>
          </p:nvSpPr>
          <p:spPr>
            <a:xfrm rot="16200000">
              <a:off x="4543624" y="1764188"/>
              <a:ext cx="1724479" cy="3338048"/>
            </a:xfrm>
            <a:custGeom>
              <a:avLst/>
              <a:gdLst>
                <a:gd name="connsiteX0" fmla="*/ 0 w 2203777"/>
                <a:gd name="connsiteY0" fmla="*/ 2580085 h 2580085"/>
                <a:gd name="connsiteX1" fmla="*/ 550944 w 2203777"/>
                <a:gd name="connsiteY1" fmla="*/ 0 h 2580085"/>
                <a:gd name="connsiteX2" fmla="*/ 1652833 w 2203777"/>
                <a:gd name="connsiteY2" fmla="*/ 0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80085 h 2580085"/>
                <a:gd name="connsiteX1" fmla="*/ 550944 w 2203777"/>
                <a:gd name="connsiteY1" fmla="*/ 0 h 2580085"/>
                <a:gd name="connsiteX2" fmla="*/ 1238495 w 2203777"/>
                <a:gd name="connsiteY2" fmla="*/ 21431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80085 h 2580085"/>
                <a:gd name="connsiteX1" fmla="*/ 872413 w 2203777"/>
                <a:gd name="connsiteY1" fmla="*/ 0 h 2580085"/>
                <a:gd name="connsiteX2" fmla="*/ 1238495 w 2203777"/>
                <a:gd name="connsiteY2" fmla="*/ 21431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58654 h 2558654"/>
                <a:gd name="connsiteX1" fmla="*/ 957540 w 2203777"/>
                <a:gd name="connsiteY1" fmla="*/ 15478 h 2558654"/>
                <a:gd name="connsiteX2" fmla="*/ 1238495 w 2203777"/>
                <a:gd name="connsiteY2" fmla="*/ 0 h 2558654"/>
                <a:gd name="connsiteX3" fmla="*/ 2203777 w 2203777"/>
                <a:gd name="connsiteY3" fmla="*/ 2558654 h 2558654"/>
                <a:gd name="connsiteX4" fmla="*/ 0 w 2203777"/>
                <a:gd name="connsiteY4" fmla="*/ 2558654 h 2558654"/>
                <a:gd name="connsiteX0" fmla="*/ 0 w 2203777"/>
                <a:gd name="connsiteY0" fmla="*/ 2543176 h 2543176"/>
                <a:gd name="connsiteX1" fmla="*/ 957540 w 2203777"/>
                <a:gd name="connsiteY1" fmla="*/ 0 h 2543176"/>
                <a:gd name="connsiteX2" fmla="*/ 1137891 w 2203777"/>
                <a:gd name="connsiteY2" fmla="*/ 2978 h 2543176"/>
                <a:gd name="connsiteX3" fmla="*/ 2203777 w 2203777"/>
                <a:gd name="connsiteY3" fmla="*/ 2543176 h 2543176"/>
                <a:gd name="connsiteX4" fmla="*/ 0 w 2203777"/>
                <a:gd name="connsiteY4" fmla="*/ 2543176 h 254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3777" h="2543176">
                  <a:moveTo>
                    <a:pt x="0" y="2543176"/>
                  </a:moveTo>
                  <a:lnTo>
                    <a:pt x="957540" y="0"/>
                  </a:lnTo>
                  <a:lnTo>
                    <a:pt x="1137891" y="2978"/>
                  </a:lnTo>
                  <a:lnTo>
                    <a:pt x="2203777" y="2543176"/>
                  </a:lnTo>
                  <a:lnTo>
                    <a:pt x="0" y="2543176"/>
                  </a:lnTo>
                  <a:close/>
                </a:path>
              </a:pathLst>
            </a:custGeom>
            <a:gradFill>
              <a:gsLst>
                <a:gs pos="98000">
                  <a:srgbClr val="00B050">
                    <a:alpha val="42000"/>
                  </a:srgbClr>
                </a:gs>
                <a:gs pos="0">
                  <a:srgbClr val="92D050">
                    <a:alpha val="0"/>
                  </a:srgbClr>
                </a:gs>
              </a:gsLst>
              <a:path path="circle">
                <a:fillToRect l="10000" t="110000" r="1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843489" y="3632017"/>
            <a:ext cx="1090748" cy="2798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63000">
                <a:schemeClr val="dk1">
                  <a:tint val="86000"/>
                  <a:satMod val="115000"/>
                </a:schemeClr>
              </a:gs>
              <a:gs pos="100000">
                <a:schemeClr val="bg1">
                  <a:lumMod val="75000"/>
                  <a:lumOff val="25000"/>
                </a:schemeClr>
              </a:gs>
              <a:gs pos="88000">
                <a:schemeClr val="dk1">
                  <a:tint val="50000"/>
                  <a:satMod val="150000"/>
                </a:schemeClr>
              </a:gs>
            </a:gsLst>
            <a:lin ang="16200000" scaled="0"/>
            <a:tileRect/>
          </a:gradFill>
          <a:effectLst>
            <a:glow rad="1016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dk1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68212" y="3489435"/>
            <a:ext cx="1803732" cy="673878"/>
            <a:chOff x="1868212" y="3510407"/>
            <a:chExt cx="1808869" cy="624591"/>
          </a:xfrm>
        </p:grpSpPr>
        <p:cxnSp>
          <p:nvCxnSpPr>
            <p:cNvPr id="43" name="Straight Arrow Connector 42"/>
            <p:cNvCxnSpPr>
              <a:cxnSpLocks/>
            </p:cNvCxnSpPr>
            <p:nvPr/>
          </p:nvCxnSpPr>
          <p:spPr>
            <a:xfrm flipV="1">
              <a:off x="1934237" y="3510407"/>
              <a:ext cx="1686278" cy="261530"/>
            </a:xfrm>
            <a:prstGeom prst="straightConnector1">
              <a:avLst/>
            </a:prstGeom>
            <a:ln w="28575" cap="flat" cmpd="sng" algn="ctr">
              <a:solidFill>
                <a:schemeClr val="accent4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cxnSpLocks/>
            </p:cNvCxnSpPr>
            <p:nvPr/>
          </p:nvCxnSpPr>
          <p:spPr>
            <a:xfrm>
              <a:off x="1868212" y="3771937"/>
              <a:ext cx="1808869" cy="363061"/>
            </a:xfrm>
            <a:prstGeom prst="straightConnector1">
              <a:avLst/>
            </a:prstGeom>
            <a:ln w="28575" cap="flat" cmpd="sng" algn="ctr">
              <a:solidFill>
                <a:schemeClr val="accent4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195658" y="3085260"/>
                <a:ext cx="4123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SG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658" y="3085260"/>
                <a:ext cx="412316" cy="369332"/>
              </a:xfrm>
              <a:prstGeom prst="rect">
                <a:avLst/>
              </a:prstGeom>
              <a:blipFill>
                <a:blip r:embed="rId4"/>
                <a:stretch>
                  <a:fillRect l="-32353" t="-119672" r="-130882" b="-18360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180812" y="4215712"/>
                <a:ext cx="4123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SG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812" y="4215712"/>
                <a:ext cx="412316" cy="369332"/>
              </a:xfrm>
              <a:prstGeom prst="rect">
                <a:avLst/>
              </a:prstGeom>
              <a:blipFill>
                <a:blip r:embed="rId5"/>
                <a:stretch>
                  <a:fillRect l="-34328" t="-121667" r="-132836" b="-18833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86970" y="5833952"/>
                <a:ext cx="20860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SG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kumimoji="0" lang="en-SG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SG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𝜑</m:t>
                        </m:r>
                      </m:e>
                    </m:d>
                  </m:oMath>
                </a14:m>
                <a:r>
                  <a:rPr kumimoji="0" lang="en-SG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r>
                      <a:rPr kumimoji="0" lang="en-SG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kumimoji="0" lang="en-SG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SG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e>
                    </m:d>
                  </m:oMath>
                </a14:m>
                <a:r>
                  <a:rPr kumimoji="0" lang="en-SG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rPr>
                  <a:t> + </a:t>
                </a:r>
                <a14:m>
                  <m:oMath xmlns:m="http://schemas.openxmlformats.org/officeDocument/2006/math">
                    <m:r>
                      <a:rPr kumimoji="0" lang="en-SG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kumimoji="0" lang="en-SG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SG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e>
                    </m:d>
                  </m:oMath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970" y="5833952"/>
                <a:ext cx="2086034" cy="646331"/>
              </a:xfrm>
              <a:prstGeom prst="rect">
                <a:avLst/>
              </a:prstGeom>
              <a:blipFill>
                <a:blip r:embed="rId6"/>
                <a:stretch>
                  <a:fillRect l="-4971" t="-68868" b="-6320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7073520" y="1856086"/>
            <a:ext cx="121444" cy="16610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072771" y="4215712"/>
            <a:ext cx="121444" cy="156448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74859" y="3609988"/>
            <a:ext cx="113099" cy="5143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059065" y="2649573"/>
            <a:ext cx="3362584" cy="2370519"/>
            <a:chOff x="3736840" y="2570972"/>
            <a:chExt cx="3362584" cy="2370519"/>
          </a:xfrm>
        </p:grpSpPr>
        <p:sp>
          <p:nvSpPr>
            <p:cNvPr id="52" name="Trapezoid 3"/>
            <p:cNvSpPr/>
            <p:nvPr/>
          </p:nvSpPr>
          <p:spPr>
            <a:xfrm rot="16200000">
              <a:off x="4568160" y="2410228"/>
              <a:ext cx="1724479" cy="3338048"/>
            </a:xfrm>
            <a:custGeom>
              <a:avLst/>
              <a:gdLst>
                <a:gd name="connsiteX0" fmla="*/ 0 w 2203777"/>
                <a:gd name="connsiteY0" fmla="*/ 2580085 h 2580085"/>
                <a:gd name="connsiteX1" fmla="*/ 550944 w 2203777"/>
                <a:gd name="connsiteY1" fmla="*/ 0 h 2580085"/>
                <a:gd name="connsiteX2" fmla="*/ 1652833 w 2203777"/>
                <a:gd name="connsiteY2" fmla="*/ 0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80085 h 2580085"/>
                <a:gd name="connsiteX1" fmla="*/ 550944 w 2203777"/>
                <a:gd name="connsiteY1" fmla="*/ 0 h 2580085"/>
                <a:gd name="connsiteX2" fmla="*/ 1238495 w 2203777"/>
                <a:gd name="connsiteY2" fmla="*/ 21431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80085 h 2580085"/>
                <a:gd name="connsiteX1" fmla="*/ 872413 w 2203777"/>
                <a:gd name="connsiteY1" fmla="*/ 0 h 2580085"/>
                <a:gd name="connsiteX2" fmla="*/ 1238495 w 2203777"/>
                <a:gd name="connsiteY2" fmla="*/ 21431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58654 h 2558654"/>
                <a:gd name="connsiteX1" fmla="*/ 957540 w 2203777"/>
                <a:gd name="connsiteY1" fmla="*/ 15478 h 2558654"/>
                <a:gd name="connsiteX2" fmla="*/ 1238495 w 2203777"/>
                <a:gd name="connsiteY2" fmla="*/ 0 h 2558654"/>
                <a:gd name="connsiteX3" fmla="*/ 2203777 w 2203777"/>
                <a:gd name="connsiteY3" fmla="*/ 2558654 h 2558654"/>
                <a:gd name="connsiteX4" fmla="*/ 0 w 2203777"/>
                <a:gd name="connsiteY4" fmla="*/ 2558654 h 2558654"/>
                <a:gd name="connsiteX0" fmla="*/ 0 w 2203777"/>
                <a:gd name="connsiteY0" fmla="*/ 2543176 h 2543176"/>
                <a:gd name="connsiteX1" fmla="*/ 957540 w 2203777"/>
                <a:gd name="connsiteY1" fmla="*/ 0 h 2543176"/>
                <a:gd name="connsiteX2" fmla="*/ 1137891 w 2203777"/>
                <a:gd name="connsiteY2" fmla="*/ 2978 h 2543176"/>
                <a:gd name="connsiteX3" fmla="*/ 2203777 w 2203777"/>
                <a:gd name="connsiteY3" fmla="*/ 2543176 h 2543176"/>
                <a:gd name="connsiteX4" fmla="*/ 0 w 2203777"/>
                <a:gd name="connsiteY4" fmla="*/ 2543176 h 254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3777" h="2543176">
                  <a:moveTo>
                    <a:pt x="0" y="2543176"/>
                  </a:moveTo>
                  <a:lnTo>
                    <a:pt x="957540" y="0"/>
                  </a:lnTo>
                  <a:lnTo>
                    <a:pt x="1137891" y="2978"/>
                  </a:lnTo>
                  <a:lnTo>
                    <a:pt x="2203777" y="2543176"/>
                  </a:lnTo>
                  <a:lnTo>
                    <a:pt x="0" y="2543176"/>
                  </a:lnTo>
                  <a:close/>
                </a:path>
              </a:pathLst>
            </a:custGeom>
            <a:gradFill>
              <a:gsLst>
                <a:gs pos="98000">
                  <a:srgbClr val="00B050">
                    <a:alpha val="42000"/>
                  </a:srgbClr>
                </a:gs>
                <a:gs pos="0">
                  <a:srgbClr val="92D050">
                    <a:alpha val="0"/>
                  </a:srgbClr>
                </a:gs>
              </a:gsLst>
              <a:path path="circle">
                <a:fillToRect l="10000" t="110000" r="1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53" name="Trapezoid 3"/>
            <p:cNvSpPr/>
            <p:nvPr/>
          </p:nvSpPr>
          <p:spPr>
            <a:xfrm rot="16200000">
              <a:off x="4543624" y="1764188"/>
              <a:ext cx="1724479" cy="3338048"/>
            </a:xfrm>
            <a:custGeom>
              <a:avLst/>
              <a:gdLst>
                <a:gd name="connsiteX0" fmla="*/ 0 w 2203777"/>
                <a:gd name="connsiteY0" fmla="*/ 2580085 h 2580085"/>
                <a:gd name="connsiteX1" fmla="*/ 550944 w 2203777"/>
                <a:gd name="connsiteY1" fmla="*/ 0 h 2580085"/>
                <a:gd name="connsiteX2" fmla="*/ 1652833 w 2203777"/>
                <a:gd name="connsiteY2" fmla="*/ 0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80085 h 2580085"/>
                <a:gd name="connsiteX1" fmla="*/ 550944 w 2203777"/>
                <a:gd name="connsiteY1" fmla="*/ 0 h 2580085"/>
                <a:gd name="connsiteX2" fmla="*/ 1238495 w 2203777"/>
                <a:gd name="connsiteY2" fmla="*/ 21431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80085 h 2580085"/>
                <a:gd name="connsiteX1" fmla="*/ 872413 w 2203777"/>
                <a:gd name="connsiteY1" fmla="*/ 0 h 2580085"/>
                <a:gd name="connsiteX2" fmla="*/ 1238495 w 2203777"/>
                <a:gd name="connsiteY2" fmla="*/ 21431 h 2580085"/>
                <a:gd name="connsiteX3" fmla="*/ 2203777 w 2203777"/>
                <a:gd name="connsiteY3" fmla="*/ 2580085 h 2580085"/>
                <a:gd name="connsiteX4" fmla="*/ 0 w 2203777"/>
                <a:gd name="connsiteY4" fmla="*/ 2580085 h 2580085"/>
                <a:gd name="connsiteX0" fmla="*/ 0 w 2203777"/>
                <a:gd name="connsiteY0" fmla="*/ 2558654 h 2558654"/>
                <a:gd name="connsiteX1" fmla="*/ 957540 w 2203777"/>
                <a:gd name="connsiteY1" fmla="*/ 15478 h 2558654"/>
                <a:gd name="connsiteX2" fmla="*/ 1238495 w 2203777"/>
                <a:gd name="connsiteY2" fmla="*/ 0 h 2558654"/>
                <a:gd name="connsiteX3" fmla="*/ 2203777 w 2203777"/>
                <a:gd name="connsiteY3" fmla="*/ 2558654 h 2558654"/>
                <a:gd name="connsiteX4" fmla="*/ 0 w 2203777"/>
                <a:gd name="connsiteY4" fmla="*/ 2558654 h 2558654"/>
                <a:gd name="connsiteX0" fmla="*/ 0 w 2203777"/>
                <a:gd name="connsiteY0" fmla="*/ 2543176 h 2543176"/>
                <a:gd name="connsiteX1" fmla="*/ 957540 w 2203777"/>
                <a:gd name="connsiteY1" fmla="*/ 0 h 2543176"/>
                <a:gd name="connsiteX2" fmla="*/ 1137891 w 2203777"/>
                <a:gd name="connsiteY2" fmla="*/ 2978 h 2543176"/>
                <a:gd name="connsiteX3" fmla="*/ 2203777 w 2203777"/>
                <a:gd name="connsiteY3" fmla="*/ 2543176 h 2543176"/>
                <a:gd name="connsiteX4" fmla="*/ 0 w 2203777"/>
                <a:gd name="connsiteY4" fmla="*/ 2543176 h 254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3777" h="2543176">
                  <a:moveTo>
                    <a:pt x="0" y="2543176"/>
                  </a:moveTo>
                  <a:lnTo>
                    <a:pt x="957540" y="0"/>
                  </a:lnTo>
                  <a:lnTo>
                    <a:pt x="1137891" y="2978"/>
                  </a:lnTo>
                  <a:lnTo>
                    <a:pt x="2203777" y="2543176"/>
                  </a:lnTo>
                  <a:lnTo>
                    <a:pt x="0" y="2543176"/>
                  </a:lnTo>
                  <a:close/>
                </a:path>
              </a:pathLst>
            </a:custGeom>
            <a:gradFill>
              <a:gsLst>
                <a:gs pos="98000">
                  <a:srgbClr val="00B050">
                    <a:alpha val="42000"/>
                  </a:srgbClr>
                </a:gs>
                <a:gs pos="0">
                  <a:srgbClr val="92D050">
                    <a:alpha val="0"/>
                  </a:srgbClr>
                </a:gs>
              </a:gsLst>
              <a:path path="circle">
                <a:fillToRect l="10000" t="110000" r="1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sp>
        <p:nvSpPr>
          <p:cNvPr id="67" name="Trapezoid 3"/>
          <p:cNvSpPr/>
          <p:nvPr/>
        </p:nvSpPr>
        <p:spPr>
          <a:xfrm rot="16200000">
            <a:off x="7900971" y="1800811"/>
            <a:ext cx="1724479" cy="3338048"/>
          </a:xfrm>
          <a:custGeom>
            <a:avLst/>
            <a:gdLst>
              <a:gd name="connsiteX0" fmla="*/ 0 w 2203777"/>
              <a:gd name="connsiteY0" fmla="*/ 2580085 h 2580085"/>
              <a:gd name="connsiteX1" fmla="*/ 550944 w 2203777"/>
              <a:gd name="connsiteY1" fmla="*/ 0 h 2580085"/>
              <a:gd name="connsiteX2" fmla="*/ 1652833 w 2203777"/>
              <a:gd name="connsiteY2" fmla="*/ 0 h 2580085"/>
              <a:gd name="connsiteX3" fmla="*/ 2203777 w 2203777"/>
              <a:gd name="connsiteY3" fmla="*/ 2580085 h 2580085"/>
              <a:gd name="connsiteX4" fmla="*/ 0 w 2203777"/>
              <a:gd name="connsiteY4" fmla="*/ 2580085 h 2580085"/>
              <a:gd name="connsiteX0" fmla="*/ 0 w 2203777"/>
              <a:gd name="connsiteY0" fmla="*/ 2580085 h 2580085"/>
              <a:gd name="connsiteX1" fmla="*/ 550944 w 2203777"/>
              <a:gd name="connsiteY1" fmla="*/ 0 h 2580085"/>
              <a:gd name="connsiteX2" fmla="*/ 1238495 w 2203777"/>
              <a:gd name="connsiteY2" fmla="*/ 21431 h 2580085"/>
              <a:gd name="connsiteX3" fmla="*/ 2203777 w 2203777"/>
              <a:gd name="connsiteY3" fmla="*/ 2580085 h 2580085"/>
              <a:gd name="connsiteX4" fmla="*/ 0 w 2203777"/>
              <a:gd name="connsiteY4" fmla="*/ 2580085 h 2580085"/>
              <a:gd name="connsiteX0" fmla="*/ 0 w 2203777"/>
              <a:gd name="connsiteY0" fmla="*/ 2580085 h 2580085"/>
              <a:gd name="connsiteX1" fmla="*/ 872413 w 2203777"/>
              <a:gd name="connsiteY1" fmla="*/ 0 h 2580085"/>
              <a:gd name="connsiteX2" fmla="*/ 1238495 w 2203777"/>
              <a:gd name="connsiteY2" fmla="*/ 21431 h 2580085"/>
              <a:gd name="connsiteX3" fmla="*/ 2203777 w 2203777"/>
              <a:gd name="connsiteY3" fmla="*/ 2580085 h 2580085"/>
              <a:gd name="connsiteX4" fmla="*/ 0 w 2203777"/>
              <a:gd name="connsiteY4" fmla="*/ 2580085 h 2580085"/>
              <a:gd name="connsiteX0" fmla="*/ 0 w 2203777"/>
              <a:gd name="connsiteY0" fmla="*/ 2558654 h 2558654"/>
              <a:gd name="connsiteX1" fmla="*/ 957540 w 2203777"/>
              <a:gd name="connsiteY1" fmla="*/ 15478 h 2558654"/>
              <a:gd name="connsiteX2" fmla="*/ 1238495 w 2203777"/>
              <a:gd name="connsiteY2" fmla="*/ 0 h 2558654"/>
              <a:gd name="connsiteX3" fmla="*/ 2203777 w 2203777"/>
              <a:gd name="connsiteY3" fmla="*/ 2558654 h 2558654"/>
              <a:gd name="connsiteX4" fmla="*/ 0 w 2203777"/>
              <a:gd name="connsiteY4" fmla="*/ 2558654 h 2558654"/>
              <a:gd name="connsiteX0" fmla="*/ 0 w 2203777"/>
              <a:gd name="connsiteY0" fmla="*/ 2543176 h 2543176"/>
              <a:gd name="connsiteX1" fmla="*/ 957540 w 2203777"/>
              <a:gd name="connsiteY1" fmla="*/ 0 h 2543176"/>
              <a:gd name="connsiteX2" fmla="*/ 1137891 w 2203777"/>
              <a:gd name="connsiteY2" fmla="*/ 2978 h 2543176"/>
              <a:gd name="connsiteX3" fmla="*/ 2203777 w 2203777"/>
              <a:gd name="connsiteY3" fmla="*/ 2543176 h 2543176"/>
              <a:gd name="connsiteX4" fmla="*/ 0 w 2203777"/>
              <a:gd name="connsiteY4" fmla="*/ 2543176 h 254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77" h="2543176">
                <a:moveTo>
                  <a:pt x="0" y="2543176"/>
                </a:moveTo>
                <a:lnTo>
                  <a:pt x="957540" y="0"/>
                </a:lnTo>
                <a:lnTo>
                  <a:pt x="1137891" y="2978"/>
                </a:lnTo>
                <a:lnTo>
                  <a:pt x="2203777" y="2543176"/>
                </a:lnTo>
                <a:lnTo>
                  <a:pt x="0" y="2543176"/>
                </a:lnTo>
                <a:close/>
              </a:path>
            </a:pathLst>
          </a:custGeom>
          <a:gradFill>
            <a:gsLst>
              <a:gs pos="98000">
                <a:srgbClr val="00B050">
                  <a:alpha val="42000"/>
                </a:srgbClr>
              </a:gs>
              <a:gs pos="0">
                <a:srgbClr val="92D050">
                  <a:alpha val="0"/>
                </a:srgbClr>
              </a:gs>
            </a:gsLst>
            <a:path path="circle">
              <a:fillToRect l="10000" t="110000" r="1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623855" y="3112704"/>
                <a:ext cx="4123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SG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855" y="3112704"/>
                <a:ext cx="412316" cy="369332"/>
              </a:xfrm>
              <a:prstGeom prst="rect">
                <a:avLst/>
              </a:prstGeom>
              <a:blipFill>
                <a:blip r:embed="rId7"/>
                <a:stretch>
                  <a:fillRect l="-34328" t="-121667" r="-132836" b="-18833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609009" y="4243156"/>
                <a:ext cx="4123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SG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009" y="4243156"/>
                <a:ext cx="412316" cy="369332"/>
              </a:xfrm>
              <a:prstGeom prst="rect">
                <a:avLst/>
              </a:prstGeom>
              <a:blipFill>
                <a:blip r:embed="rId8"/>
                <a:stretch>
                  <a:fillRect l="-32353" t="-119672" r="-130882" b="-18360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rapezoid 3"/>
          <p:cNvSpPr/>
          <p:nvPr/>
        </p:nvSpPr>
        <p:spPr>
          <a:xfrm rot="16200000">
            <a:off x="7989977" y="2510711"/>
            <a:ext cx="1724479" cy="3338048"/>
          </a:xfrm>
          <a:custGeom>
            <a:avLst/>
            <a:gdLst>
              <a:gd name="connsiteX0" fmla="*/ 0 w 2203777"/>
              <a:gd name="connsiteY0" fmla="*/ 2580085 h 2580085"/>
              <a:gd name="connsiteX1" fmla="*/ 550944 w 2203777"/>
              <a:gd name="connsiteY1" fmla="*/ 0 h 2580085"/>
              <a:gd name="connsiteX2" fmla="*/ 1652833 w 2203777"/>
              <a:gd name="connsiteY2" fmla="*/ 0 h 2580085"/>
              <a:gd name="connsiteX3" fmla="*/ 2203777 w 2203777"/>
              <a:gd name="connsiteY3" fmla="*/ 2580085 h 2580085"/>
              <a:gd name="connsiteX4" fmla="*/ 0 w 2203777"/>
              <a:gd name="connsiteY4" fmla="*/ 2580085 h 2580085"/>
              <a:gd name="connsiteX0" fmla="*/ 0 w 2203777"/>
              <a:gd name="connsiteY0" fmla="*/ 2580085 h 2580085"/>
              <a:gd name="connsiteX1" fmla="*/ 550944 w 2203777"/>
              <a:gd name="connsiteY1" fmla="*/ 0 h 2580085"/>
              <a:gd name="connsiteX2" fmla="*/ 1238495 w 2203777"/>
              <a:gd name="connsiteY2" fmla="*/ 21431 h 2580085"/>
              <a:gd name="connsiteX3" fmla="*/ 2203777 w 2203777"/>
              <a:gd name="connsiteY3" fmla="*/ 2580085 h 2580085"/>
              <a:gd name="connsiteX4" fmla="*/ 0 w 2203777"/>
              <a:gd name="connsiteY4" fmla="*/ 2580085 h 2580085"/>
              <a:gd name="connsiteX0" fmla="*/ 0 w 2203777"/>
              <a:gd name="connsiteY0" fmla="*/ 2580085 h 2580085"/>
              <a:gd name="connsiteX1" fmla="*/ 872413 w 2203777"/>
              <a:gd name="connsiteY1" fmla="*/ 0 h 2580085"/>
              <a:gd name="connsiteX2" fmla="*/ 1238495 w 2203777"/>
              <a:gd name="connsiteY2" fmla="*/ 21431 h 2580085"/>
              <a:gd name="connsiteX3" fmla="*/ 2203777 w 2203777"/>
              <a:gd name="connsiteY3" fmla="*/ 2580085 h 2580085"/>
              <a:gd name="connsiteX4" fmla="*/ 0 w 2203777"/>
              <a:gd name="connsiteY4" fmla="*/ 2580085 h 2580085"/>
              <a:gd name="connsiteX0" fmla="*/ 0 w 2203777"/>
              <a:gd name="connsiteY0" fmla="*/ 2558654 h 2558654"/>
              <a:gd name="connsiteX1" fmla="*/ 957540 w 2203777"/>
              <a:gd name="connsiteY1" fmla="*/ 15478 h 2558654"/>
              <a:gd name="connsiteX2" fmla="*/ 1238495 w 2203777"/>
              <a:gd name="connsiteY2" fmla="*/ 0 h 2558654"/>
              <a:gd name="connsiteX3" fmla="*/ 2203777 w 2203777"/>
              <a:gd name="connsiteY3" fmla="*/ 2558654 h 2558654"/>
              <a:gd name="connsiteX4" fmla="*/ 0 w 2203777"/>
              <a:gd name="connsiteY4" fmla="*/ 2558654 h 2558654"/>
              <a:gd name="connsiteX0" fmla="*/ 0 w 2203777"/>
              <a:gd name="connsiteY0" fmla="*/ 2543176 h 2543176"/>
              <a:gd name="connsiteX1" fmla="*/ 957540 w 2203777"/>
              <a:gd name="connsiteY1" fmla="*/ 0 h 2543176"/>
              <a:gd name="connsiteX2" fmla="*/ 1137891 w 2203777"/>
              <a:gd name="connsiteY2" fmla="*/ 2978 h 2543176"/>
              <a:gd name="connsiteX3" fmla="*/ 2203777 w 2203777"/>
              <a:gd name="connsiteY3" fmla="*/ 2543176 h 2543176"/>
              <a:gd name="connsiteX4" fmla="*/ 0 w 2203777"/>
              <a:gd name="connsiteY4" fmla="*/ 2543176 h 254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77" h="2543176">
                <a:moveTo>
                  <a:pt x="0" y="2543176"/>
                </a:moveTo>
                <a:lnTo>
                  <a:pt x="957540" y="0"/>
                </a:lnTo>
                <a:lnTo>
                  <a:pt x="1137891" y="2978"/>
                </a:lnTo>
                <a:lnTo>
                  <a:pt x="2203777" y="2543176"/>
                </a:lnTo>
                <a:lnTo>
                  <a:pt x="0" y="2543176"/>
                </a:lnTo>
                <a:close/>
              </a:path>
            </a:pathLst>
          </a:custGeom>
          <a:gradFill>
            <a:gsLst>
              <a:gs pos="98000">
                <a:srgbClr val="00B050">
                  <a:alpha val="42000"/>
                </a:srgbClr>
              </a:gs>
              <a:gs pos="0">
                <a:srgbClr val="92D050">
                  <a:alpha val="0"/>
                </a:srgbClr>
              </a:gs>
            </a:gsLst>
            <a:path path="circle">
              <a:fillToRect l="10000" t="110000" r="1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931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1000">
              <a:srgbClr val="00153E"/>
            </a:gs>
            <a:gs pos="0">
              <a:schemeClr val="bg1"/>
            </a:gs>
            <a:gs pos="100000">
              <a:srgbClr val="00359E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origin of time">
            <a:extLst>
              <a:ext uri="{FF2B5EF4-FFF2-40B4-BE49-F238E27FC236}">
                <a16:creationId xmlns:a16="http://schemas.microsoft.com/office/drawing/2014/main" id="{B7983734-0843-4F2B-B54F-14619B589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1288">
            <a:off x="483341" y="3189324"/>
            <a:ext cx="2509737" cy="15685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6A9F5C-9B43-424F-BDEF-32EEE66704D0}"/>
              </a:ext>
            </a:extLst>
          </p:cNvPr>
          <p:cNvSpPr/>
          <p:nvPr/>
        </p:nvSpPr>
        <p:spPr>
          <a:xfrm>
            <a:off x="954600" y="2663108"/>
            <a:ext cx="6692013" cy="1162607"/>
          </a:xfrm>
          <a:prstGeom prst="rect">
            <a:avLst/>
          </a:prstGeom>
          <a:blipFill>
            <a:blip r:embed="rId4">
              <a:alphaModFix amt="81000"/>
            </a:blip>
            <a:stretch>
              <a:fillRect/>
            </a:stretch>
          </a:blipFill>
          <a:ln>
            <a:noFill/>
          </a:ln>
          <a:scene3d>
            <a:camera prst="isometricOffAxis2Top">
              <a:rot lat="18542154" lon="3543374" rev="1728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AutoShape 10" descr="data:image/jpeg;base64,/9j/4AAQSkZJRgABAQAAAQABAAD/2wCEAAkGBxQQEBQQEBQUFBUUFBQUFBAVFBAWFBQWFxQXGBYWFRUYHSggGBwnGxwXITEhJSovLzIuFyAzOjMsNygtLisBCgoKDg0OGxAQGi8kICUsLCw0LC8sLCwsLCwsLCwsLCwtLC8uLCw0LywvLC8vLCwsLDYsLCwsLCwsLSwvLCwsL//AABEIAMIBAwMBIgACEQEDEQH/xAAbAAACAwEBAQAAAAAAAAAAAAABAgAFBgQDB//EAEgQAAIBAgQDAwcIBwgBBAMAAAECAwARBBIhMQVBURMiYQYUMlRxgZEWIzNCUpKh0hViY3KCk8EkQ1OUsdHT8LI0g6LCB0Rz/8QAGQEBAQEBAQEAAAAAAAAAAAAAAgEDAAQF/8QALREAAgIABAUCBgIDAAAAAAAAAAECERIhUfADEzFBYZGhIjJxsdHhgcFCUvH/2gAMAwEAAhEDEQA/APkwpgKgoivpnz7IBRqUaQQgUbVBRApBIBTCpaiKtBDapTAVLUkQFEUQKNqSQSAUbVBTAUqJYAKa1S1NarQRQKlqYCoa5nCEUtqcihaoWxKBFORSmjQhQtzYVoOLnzTDrg1+kfLJiDzGl0i9wNz4n9Wk8ncOsavjZQCsVuzU7SSn0F8QPSPgLc6psVO0jtI5JZiSSdySbmn8sfLJ1Zz2oGnIpSKxaNBaWuvCYGSYkRRvIQLnIrNYdTbbauj9A4nvDsJbrluMjX73o2G7X8KNCsqzSmrQ8BxPq821/o22y5unSlPAsT6vNqL/AEb7fD8KmFlTKugRVm3AsSP/ANebQ2+ikP8ATWuXFYN4iBIjITsGFj8KLTEmc1CmtUolNF+msL6jF/NxH56I41hfUYv5uI/PWfoit+ZIywI0A41hvUYv5uI/PR/TOG9Ri/m4j89Z+uvhuF7aQRlstwxzZWb0VLWyrqb2tp1qqciYUW36Zw3qMf8AMxH56P6Yw3qUf8zEfnr1TyXBKgSv3tRfC4kAa2s2lwTuPYdRpdR5OxgsHnK5St2OHmsAbaknbXMP4fGwacwNRAvGMNzwUf8AMxH5q8uM8KVVGIw5LQOdPtRtuY38eh5jXqBF4Vh8xXzxLi2vZvlJJto19QOZ8dL1OH8Q81ldARNC3dddlkX+hHI8iKSd5SC1WaKgU9qteNcKEYE0JLwSeg/NTzRxyYfjuKq1ouNFUrBajamtUVb7VUiNgApgKusN5OSZRJOy4dDqGlJDMP1Yxdm9oFq9g+Ch9FZcQ3ViIk+6LsfiK0UAORQBa9BEehrRQcUmc2wuFiX9yHtG+L5jXZm4oRtKg/dEY+GlPAkHEzJdkeh+FKVrYKeKftW8NH/DWuXEcQxSf+ow6N//AEw6A/eCg/jXYEzsTRliKFqv/PMJJpLA0R+3C5t9yS9/iKjeTwlF8JKk37I9yb3I3pfwk0HASkZ8ivXA4RppFiQXZiAB7amIw7RsVdSpGhBBBB9lXWDHmmGM5+lnDJF1WPZ39+qj+Koo55lcssjm8o8Ut1w0JvFACoYfXc+nJ7yNPALVIRTmhahJ27HFUhLUCKYigazHYYp2S+RmW++ViL+229azA4lDGhDxM3Zxl1aXGGYya+hkuQRr6A0DHUjQ5RYCUZ7iylQRfU5s1rddjTDEZHR4SyMqr3gdc9rMR0v/AN6VU6Kb2ZUVEC5LEgKhfHqx7ygWctchQSco5Aai1UcflFYlvNJPrG4nxQ399rWDfjyqoHlDihtiJdgPSOwN7fGm+UmLsV7dyDoQbHT3iuc0dRwPjpM7MjyLmYmwke+t9zfXQkX8TXjiMQ72zszW2zEm3x9gpTSmsnbGhalGjRoVktTAVLURTQCV64ado2DxsVYbMpII0tv7KS1G1JBO48ZxBGUzS2ta2drW1/3NSTi07KVaWQqRYqWJUi5O23M1xCiKWZGG1MKgpgKqQSy4LxTsSUcZ4ZNJIjzHIjow3B/oSKbjPCuxIkjOeGTWOT/VWHJhzH9CKrAK0/ksp7OUz/8ApLfOX3z2OTsv2nTwvfSto5qmZSyzRV8H4Q+JJy2VF1eVzZEHVj/Tc1aDHxYc9ngU7STbzl1Ba/7JNQntN29lQySY4iGBRDh4+9a9kQc5JW5t4+4DlXRh8QEPm/DULSHRsTb5xuvZj+7Xx36kbU1Gt736gbOebhJB7XiExRjqY/Tnb2rfu/xEeynwmLW+TBYTM325AZn9uW2QfdNLLBh8Mbzt5zNzjVj2Sn9eQaufBfjXJi+PTOMikRx/4UQCJ7wPS9pvTyQepcYmPGNpiMSkI/wzKFt/7Ud7fCuDzGD6+MBP6scx/EgUfJrgoxTM0jFY0F2bTX4kCw3Ou3tq/fgGDxJAhkUOBrFC2YNb7OfW9juSdRyvRfESy/4JcNvMz64DDnbF2/eilH+l6veCF4kKxYxDdhsy+jlOmWXLztoKouI+Tk0UmVVaRGu0cqg5XT7Xhy08abCwLAD2xw173sxaU8ha0WnU6mrdh6M1iytmvicKzA373m8ancWsyE31O5vra2oqn+TMEvzkbzQ5gGCSKoUZheyyeid9ActdGHxEUQzdrJGlgSqQzLGSyqArBw4IuCfeeteDT4CZu8wja+6rOEbwdABb2qR7K6kK/Ak2MhS8HEBO+WwVnjUSp4q4JJXwNx4VXeVODMp86w7dpAAqC2hhAFgjpuvt2O99as+KY0RZYZ4Fkwx+jkV3YW5mKQk5fFb26in84hwqDEYeEvG11MySNbU3Mc0LXA0vpseR51zW97+pye97+hgSKBFbQcDw2NVpsPIYbWzxsLrGSd975Cba302PI1Uca8lp8NckLIgF+1jOZbXsCRuBfmdKwlGmaxlZQGkNOaFqDQ0zztUtXpalNBiQhpTTmlNGii0tOaBqUISpRqVCjUwoCmFKgkAprUKYUgkAo2oiiBSQQCmFG1ELSSC2WPBOGHEyZbhUUF5JDsiD0mP+3MkCraUnGyrh4B2eHiBtfZEHpyyEczufcBypOIA4aBMGn0kuWSe29zrHF7gbkdT4V04mExhOHQC8rlTiGHN+UV/srz8b9BW8Y1ve/qYtkJ84/suF+bw0feklbTNbeWU/6LyvYa78uN4qsanD4S6x7PKdJJv3j9Veij33NHjGLWNPNMObopvJIP76Qbn90bAe/nVMBVbJQSvOgEvoN+lWeE4d3RJMwiQ+jcXd/wBxOY8TYeNFsX2YtAuTrITeQ7c9l110+JrorUjkWc0AjwsULyCK4Mkq7yMSTlGQa6WHpEcqrosakRvBH3htLIczg9VUd1T8dqXif07A3Nsq676KAfxrnVNaVV0DZs+GY08TgbDTH5xEHZ5Qc7tcC9hvYZbjwPM1jJ48oyMpDhtb3BAtbKR7a6+HztC6yIbFT46jmDbkRcH21beV2EzuuMT6OdVINwSrAFSjHme7ryvccqFU63vv6jxWr7mdlxUjLlZ3K6d0sxGm2hNchFdEgpMtdRyZ2cL4s0IMbgSRN6cLeifEfZbowqyscL/aMMe1w0ndeNuV9TFKBsejD2jwz5WuzhHFOwchhnicZZYzsy/0I3B5GuTOo7cQDhXTGYQkwuSLHXKbd+GUc9PiDf2WcHGWwmTEQXbCy3VoT3jA59NFPLe45MDY31rhjRcLKYnJfCYlQQ36pPdcdHQ306gjY0uEjGFnkweIIMMtlL7gX1imX2XB9hI51Wl03vfcqdHd5U8BinQYvB6Zl7Qx6d5NiyjkwbMCov6JOgFYY19J8g3kimmwEgvkJYJuNwkm5sQVsdj6O3I47ym4Z2OMkhQEi4KrrcBwGA1VTcXtsNqwwu6N7VWUppTV8PJp1AM8kUBOySsQ/tKKCV99qH6AT1vDfGb8ldy5ExooDSmtB8n09bw3xm/JQ+TyeuYb7035KPLloJTRnzQrQfJ1PXMN96b8lD5Op65hfvTfkqcuWhcaM/apWg+TqeuYX4zfkqVOVIuNFCBTVBRqHEFEVKYCkiEFMKFMBSCxhV15L4ZWmMsgvHAplcHY5fRX3sVHvqkFaBT2PD+jYiW38EQ/qzf/AArSCzM5M6OESkvNxCXUxm6X+tM5OT4d5v4aEDnD4ZsQ302ILJGTuqf3j+0+jf8AepsZCRDhcGnpSfOsOrSmyA/wBT/EaPF4DiMQY4vo4AsQc6Kqr3cxP6zXNtzetszIosPEztlUFieX+/StLh+CPGA0cfavuXewgSw1AzW7Q+O2nOrnFLHwmJQih5nFwzciDqzL06ddelY3G46WZi0rlrm9tlHsUaCjFp5oslWTO6fhjsxMs0ObneUMfZpepFw3N3RJESNrNv7NK5MFD2jBBYEm1zoB4k1teG4VYI7CcAnfJFdiOuY600tf7/ZmytHBFaRnbO5ZiwCxysNTtpYmrGDBqrDLE49mGcG3XV/ZXU7IVzGfEA3UOqZxbZWOo6Zvbcc714QtETftsVcWuwY3JIYsNR1t8Ty1rS3WX2/QPh8ev7Hkw4YDuSm998O23M+l/wBvXrhMEssE2HYFAVzozQOoUqbtYkkLtfTq3ImvVxCqErJiSQG7PWxvpYAgaAkfh4C/lBiEhkQrNie6xNjcgKDl1FtbrY22spB3sM23KNL7DjKKlnXqYnHcOMdjcMDsbMD7wQK4inOvpHFFKs2Z5FDFmyPHfulm3VtLnXQaaHW1qxnGuF5CGR1ZWvoNCp6FSdK51JWjs06KGQ9KURda6zGF8T1rnkNZvwaJl1wlvOIHwZ9JbywHnmAu6D95Rf2qOtec585wYY/SYUhT1MLHu/dbT2OOlVWDxLRSLIhsVYMD4g3rRRhY8flGkOKW1uQSdf8A6sf/AIUl0J3LvyMRcS8eJY6pBJDOlmPahVATMBuCCq6/Y2NUHlRxdcPiJI8EqRWsHdEYOrgWdVZ+8AGuNAt+lW3kVgWgWV3z6zdisax4hi7IpdgDHLGNhaxJvfasd5TYxJsVLJGMqFu6uVVsBoO6ug/7udazlad32rwaqsNeSslkLG7Eknma8zTmlNZsaEoGmNCg0IQ0DTULVBC1KNqNQp2YDhzz5uzCnIAWu6Lob7ZiL7cqsF8lcQWygR2+32sQX8Tfw2qmtWq4TiYZBHFpnCKMpwkcpZgDmHU2UCxPjTSQGV/yWxGmkethbtoeZsL97TrrXO3BZlTtCq5bX+kjJO2yg32N9q0HFeGtMFLYecZQbZMPDFpcWUhWJtuQSNOhvpU4zydlV8sUUriwuSneBuRYry2/7elRLPM+T04YplQkC5tLDYAlgNc36pofoKbXuro/Z/SRi7XtoGINttfGuTF4J4WySqVawOU2vYjTavILVCd2L4RLCpaQAWIBGZGNz+6TVpxiO5wmHHKGPT9aVi/+jD4VQoNa1k0YPFYF5A4VfgkYrWBnM94Bn4pK4tlw4exOwESFYz8QtVsOLRp4oI2KQ9qpaS6q7EkAyFjaw0uAdBarvF5IosQiauYTJK9wbvLNGAunILyPXxrFKlNugdTV/wD5CbNiUkXVWiBB5XzNcD41nI361tZnTiOCCxsoxEahmiK6m2lkYmwBAB06AHlWNWI9KEKqtBcS7vU0Pk9g7qX7BpM3osVuoA3tyJ/2rTq8isoGGVbX0ypqbjW99LEr+Aqt4PgpwsapiI07gKrlPdDG5BNt+dWKYCcOS2JQkNGMxV9CzqnXllU/wjxrSTXRv7mcU6tJ+x0IswCr2a6AAi0fe7qxa2awPeXbe4O1dhM7O6BFKssi3AGbu2BFi/pDbx8QK8IoC7RsZbOUjYHM5HfbNlyk8ioO+pttargQWRmDITldu673bKdRobnNz8bb15+JNLsr+hFjeSv1iJ2EoXLlBuTmuq7kaAHPzFvbt4VU9nK8ZDKDm00CZjniCgatbUFWJ+1YeFaNFDWswXvkXMkgJIQnNv0093uqnyjISrKpPZHUyZUu+VQqDbLa97ctxWXC4jzy07D4kJRfV+qOSYO0cUrxKe4yOpCF2bUkmx+yWtrc5yMvdBqnxsecFDhCSQwzogBDA2LC3jy8PGrGGJ3jcCZgygMAA5UAv2Rz2+yEO+gEhN+vGMBOGuuJjBBGuVidQGB+Ln417I0rX533I7lTz9jDYzCOmpGl7Zhe1+h6HwNcDVdcWEkM75nDFrFiB3HzC+qneuQ4VZvou6/+CToevZk7/unXpek0uwYsq2q+OHfEQYTslLSCR4ABudQ6/wDmfhVGwr6B5KcPMOESeVo0zy54u1MiLlAszrIhFnsGsLg93xFZ3hNEsRp8biI8Hh0Ja8kzhQwMoW8jB3YDtCjEZswZfCvi/FcOY55Iz9V2X4Eith5VyHEzRSJKEjtmQSyyEatJdlL3OpS9jr3gKrvKfhWbGTHtYVLSuQpe2hBe5006e8VmoOMc+rdmrkpPLosjKkUpFXJ4Ht8/h+9e1pGbQbnRf+2rkx3D+yUNnjcNaxQ5htff8PcaLRTgIpTTmloiQppac0DRKLUo0KhQg1oeEy6qrYVCtkvM0eIa3cWx+bI9LfT7fOs7Wl4QZFyscXGqgJ8ycRJDe6Lb0BpbTXnlNKJC07KMIuYRSHIMp83xoHoAA3Gp5knxpPNbuT82AAQXGExIuddQxBPTp4W3r0gxceQdk6J3e9mx2IU+gLj0dbCw8Nq5Gnw5fOxRioJjAxGKZgQGIHaOum3Tp1rUNFLxqwmYK2YctCMoOuUKdQBXEDXXxmRWncqANSDZiwYg2LBjvff31xiiQ9Y21FfSMDhUGJOLkP1sIkdxpmdI2uCOdv6184w8Rd1Rd2YKPaTYVs/K6doThYxcZLNrp3o/mx4/UJ99awzRnLIrsFe2OQ79n/4zx3qiVjWrMduI4iMbTrLl8e0QvH+OWsqRY2pSYEjs4dxCSBxJGQD4gHS9+e3tGtaziGGTiAM+EYdv3TLCbKZGYm7IpJu17DfXTnvilau3AYySJxJExRhezg2IuLGx5VPKLfZ9DV8PTBZB2hlV7LmHftmt3tl6124bzUFbPKL3+1p3hYHua907j7PU17cI4umLiJkUCZB3pREjI3IFxqxNvAC/MAXr3xCSQEh4FAKnI9hr3VCk5AwPog2za3OtjSu3XfS/sBxpXlX0+5YYeWNQAks5+jspFibtaTTJ9nX4b1a4TEuAblswVivdBBYXy300FrfjWcbFBTfzcC1y2jbCRG1OUfVuDf7fTSu3DY8XOaP0jLYEsCoupu5tpl28ARtWHE4La6fYzU8E7VL+GX8uKZl1zemQRkX6MDVr5dw1v9udVOKZTYOW1VCxygENfvi2W9rW28d6H6WQK8nY6I5OW5BICd4AWt1a3LeuCecLb5oOQYyTZtQFUsSCLi9iTf7Wt7Cs+FwWn0r0FxeLzWraf8MEKYbO6rJIA8bBiV10uTumhsCNOR8TVA0OB+sZOX2/src+j1zVe8PxjLLHaHICFjuVbNsQ1+6N2dRf9UE3rhxMkkQcLBGwRpPnCAoIV2sdVtp7drV64pp1n27oTrCsl37MxfFRH2h7G+TS2Y3PjVc2ldeMnLuzm12JNht7BWs8k/IxpGE2JUqqhZUieN2SdLZiM6HQ21y2J8DrU4k1H4mXhwcskN5I8GGMcYjERGRoimeMHK0qsRlldSO8AMx01cgDqSPKvjTtgniWYSIHiiciKOMFl7RiqgIpCjubga35UPLXysSxwmDOaNHVkkLFwuWxXss65kIuVIuRba16qfKKQNhYGRcomkaVgNg2VU/1V6EE5fFJfRafvehrNqPwxf1ev6K7jq2GEX9gv4u7f1rWcUmcSvbtbBjYK+CC2BUfXuVuQf8AaqhpT+kY8OAjBTBGcyhsvZxhGtfbUsfaBVNxLjzNPIwSIhpGaxjWxuGHe66GlJ9yQNT27kZlaUXsyntcEO6dezsRvpc9etVXHMJiZh2cZzREKxDyYbMG0O677jaqF+OSaWSBbG/dghGunhptytXNxDiTTAZlQWN7quUnS2vWs7NDz4jgHgfJIADa4sQQR7RXJRNKazZUSgahNCiIlCpUqWUOU9KIU9KuR5WYj9l/Iw/5KPyrxH7L+Rh/yUqjqTPQpgp6UwU9Kt/lXiP2X8jD/ko/KrEfsv5GH/JSSjqHPQqAp6UwB6VbfKnEfsv5GH/JR+VGI/Z/yMP+SklHUjs9vJHAu2Kifs3ZEcMxCsbW1F7ba21rR+XcJki7XQGOT0QysQsig6gagBlbcDes5w/yhlbERNiJC0YcZkY9zLse7Yge4Vv+M4VZ0SVSDHiIjG5A0QMQYnYjTSTKDzFz7knFNBabTMZjMQcmExqbqBG378JGW/8AAU+Brj8osII8QxX0JLSR/uOMw+F7e6ungqFxPgHFmbvRg8po793+IZl9tqiL5zhCn97hbkDm0JOv3WN/Yx6Vr1Rl0KZWtXorE14LXopoIrRZ8LxXZODmYC4zZTY2/rW+4bxe0eUTq6HNeORSpa/R9T79+lq+ZB6suGcWeGwvdL3KEKR7r1pSkqYE3F2j6T5wsoPYziNmsBC4Qhi26qQCyqC25J5k22rxaDFRs5dkVdQWOYr30Qtd8tl2Te2u+9UWHxkUguq4c33UwOpAtY+jf41YRYlkTsx2GUgqR88Fsx7w9G6Kdb2I3o8tr5ft/Ysal83s/wCjqZpgrh54GADk5X1PcKkejc6MRbqR1FCPEyh2viIblmNww0AIFwMttQg9/trnR4W+khhuzhi6FrooyDKkYRQRZWFifrc+amHDk9wIHzbNE7qqWsuoQF3LADYemN9auHVeyJ3yfuz1XEtniLzr6S6KL5bnoALi+lt7AW5WpuPI0+IbDYdnLBpDIC7dmipe5ZmJJsASSSempq9wXDJXk7NTEjhWdBGIrF43XNEz65W39lDiaHKskYlM8ck5TsAyAhiiK0krG+TMraakg2uLUXNKVL9eBqDcc96nLwvheG4c0UmLkRZ/pFJLMosTlAQIc0bpf5y91YDSsbxzj8uJkzM2UKMiKoVbKM2UHKACbMRe3M11cWwmNxUrNJEzMmZcqKMqhHswULvZzra+rDrr4R+SOKY2MeS25Zl07pOwJO3hzHWglWbee+ngTbeUVlvqUsMRd1RdSxAA6kmvo2P4cojw+YdyJ1Yn9nFGzEkc89iR++OtcGH4BDw89vPKGZVuqm6gOBcrYg5u9prbne1cnlDxnNhi4GTzglY10zdmCDI7W5u4A/gPWkm8qJVXfUreCzky4nGtukcjX/aS9xfxYn3VmWN6v+I/2fBRwfXmPbydQoBEQPuzN/EKzxozZYIhNKTUJpTWRoiGgahNKTREShUoGoUlGlvUqFBRBpRRFQowphSijerZBxTA153oikgnpevqnkRxdJ8N2bhC8aiMRBTco2RdMxyjMwUs1r90gC7A18pFdOBxjwuskTFWUhlYbgg3H40qTyZE2uhu/KnycmWXzqBWuuVm1Uv9ULJddO8bW2YkHu72rcdK0bpxCEWJbLPERoktu+rL9lhc+9hyq04X5drLGUxdxJmVkkAJhzCwBkRSG01OhOp1BsoF5i+M4Vx/a/71c/autxKl1AAkjuc97tsoFimllYaxnKs16GcoxvJ+pgON4BRbEQawybczG31o28Ry6ixqqDV9VwPk5hGWQYeQlHDNJGHjdMubu5Vtcsl9wSTk/XFVMnkTh86IGxWZiAwEauAzNlWMOLLfe7XyjI250HY4tk5bMEpr1jNbzBeQ+FdggxBdmeQIEaIsVV3scgufo43PS7p410YTg2DjCSPGkUiCMzYaeYMI0ebVn9EmQQqTkHN10qPjRWX9FXBkzAgliAoJOwA3PsrTcB4fjJtEzBSHAdzovZ2zHKbkgEqDYH0rb1ZtxrCQwlEeILIEKJDE3awntS7SPI+pkVbKAGtfoNTxcX8vTJMk8UQVkWSPvMxV0ZiVJRbWbmTfU8tq0xz6RWvX8AwQ7vToX/DuAMVdsViS3ZuYu6CiCRux7LMxUNlJfXbam4l5RYbCLiIUfPmzrGkRBC6gxuXAAupt3iXbTlWD4nxibFI0ryMbsDNGDZL6KjhRpawC+Fh1qqL0JQb+d347CXES+Rfz3NTJ5Uy43EQI/cVZBouYk5mUuWJOpNr2Fh0FcPlBxiVcSyxzShY2tHaUnLZQtwym2w3HKl8jcMGnaViFWJSxZlBTXu96/gSfcdt6psZiDK7SMbszFi2guSbk2pZJUg23mzuHlJiVXIJNCQTdIyT3QurFbnugA9QNabh2JxOJmPz8gvdpJS7BVTUsWtsO82n61udcfDOGPiGIWwVRd5GNkRerNyqyJ7X+xYIHJvLMe6ZMu7ufqxjcD3nXapdyN9hpMuMmCKSuGgBLSHfKD3nbq7Hl1IHKvKIjG4lpZBkw8KgkDZIk0VF8ToPa16TFvmy4DBgspYZ3A1mk2v4KNbD2k76ePGsUsMYwcBBAOaaUbSSeB5quoHXU86re979zkt737FfxfHnETPK2mY6AbKBoFHgBYe6uEmoaUmvO3ZskQ0pqXoE0WMBoVDQNGyohNLUJoUWIlShUqFIDRvXnemFQo4NEUgphSTCPRFKKN6RB70RSCmFVBZ6A1d8H4qmQ4XE3aFjcMNWhf7af1Xn7bVQ3pga0i6A0aiKWXh0gBPaQyWIZWYJIoIIZGGoYEA9QQLirGTH4mz4nCYiWeNrGaN2JkUAWtMl+8ttMw09m1ZzhXGTEpikUSwsbtE3I/aQ7o3iPferKHhrX844bIzZdTGDaePrdR6Y8V94FbJp73v0MmmgrHBiTmibzab/DYnsif1H3T2Np41X8R4ZNCfnUYA7PureKsNG9xruPEYJ9MXGY5P8AHiAFz1eLQH2i3vrqwmFxMYPmU6zId41YXP70D6n4Gl13v8hM0DTM2laCXiIU5cVgY83MhXibYjYafhVuuGwLADssraEKDOxN1vsVHLW2vwvRaKszGYXFNG2ZfYQdQwO6sOYNW+EwMGIYZJRCTcmOTYc7K3P3m9Wc3DMG2oz6A90ErcgknVo/+i1V6TxqQsWCYsbW7UyuT0sqhQatWR5Fjjmjjg80wKmZ5R33W7nfoB0G3L3mqmPhUWH1xkgv6vEVaQ+DN6KfifCrGTD46RLPbCxHcELAhH7oAL/A1wpBBAM6RyYtx9YpIsAP/k/vy1ySK22ex7XFpoFw2EQ6nUID4neV7e0+wVzSYntLYPAI2VjZnt85MRza3oqN8uw3N969HgnxYE2JcQwLorMMqAfZhjHpexR7afB8Zw8ZOGiUpFIpR8QfpiTs2myg27g3F73rt73+Tt73+DlxWKTBxtBAweZxlmxA1Cg7xxHp1bnsNN84xrr4rgmglaN9wdxqCDqCDzBFiD41xE1jN50axRCaU1DQJrNjSLDDcDxEqLJHEzKxIVhaxINjz01vv0qNwDEjLeF1zmyZsq5j0Fzv4V1cNxsgiVVwiShST2hjlJa5OhZTYjlbwr0fFytkIwSgIwJtFOcw3sSxNutxqOVdSKjjHk5iv8B9yLmw1Fr7nxFVuJgaNijizDcXU28DY6HqNxV82OkC3XAog1OcxzndW3zG2gufd4VnHa5JPM35DfwFGVISAaFQmlrMdBqUtSpZQCmpAaapZRhVpDwtWQN5xCvdVirFgQWZhl0Bu2l/Yd6qq78I3m8sUjEgWWQGMrnAN9swsDpzFNMLR04zg/Zx9ossco0v2ec23ve4Gg0+IqtFaMeUqFCp86bmM00bm7XDgsyaLa1rC+p9lUePaIv/AGcOEsNJCpa/XTTp+NN12AeN6N6S9MDXI5jg0RSA0wNJMNDg17YedkYMhKkaggkEGucU4NJMLRoR5QrKMuMiWb9sO5MPa4Fm/iBr3/QkLxiaDEdmrMVVZwUNwASAy3Btcam29ZuCMuwVRckgADmTVv5SyhXXDIe7h1yXGxfeRvvXHsArWMsrZk1nRoeHDGRLr2mIUHQRTJIlrbWGYfgKuhisSoOZUUaABmiDWyjT6IC177+FfLklI2JHvrsj4xOvozSD2Ow/rVxJnU0fREx+J0ywppvZ4mIsNBYRdBVNisXxGQ/N9tClje+WIbnnoNrfCsq/G8Qd5pT/ABv/AL1yviWY3ZifaTXXEuZqhLKmuIx4G91Ru2f8O7fxzVzTeUkcTZsOheTT5+bKSLAgFYl7o0JGuasyTStRx6HKOp1Y7iUk7Z5XZj4nYdB0HhXKTSXo3rNsaRocI3nsHYH6eJSYTzkQamLxI1K+8dKzrixsaeCdo2DoSGUggjcEbVdcahGIiGNiABJC4iMfUkP1gOStqfA3HSk3iXki+FmfJpTRNLWNmqR0w8QlRcqSyKv2VdwPgDTjjGIGnbzW6do9trbXriNLUtio7W4tORYzSMCCLM7MLEEEWPgSK4Sal6Umi2JIlCpQJoMpKlC9SoUFEGr/AOUqepYX7s356PylT1LC/dm/PTww/wBvYly0KGrbC8fljjEaiLKNrwws3tzEXJ31PWukeUiepYX7s356PykT1PC/dm/PSSiv8gtvQqcXi2lILBdM3oqq+k7Ob231Y+6w2Arxq8+Uaep4X7s356PyjT1PC/dm/PSqOobehRijV58ok9Twv3Zvz0flEnqeF+7N+erUdSW9CkFEGrv5Qp6nhvuzfnojyhT1TDfdm/PSqOpM9ClFNerkeUCeqYb7sv56PygT1TDfdl/PVSjqHPQbyaXs+0xbbQL3PGVtIx7tW/gqmZ7kk89a7+I8aM0YiWOOJAxYrGGAZrWubk3sP9TVbek2qpES7scVL0Aal6iZwb1L0L0L11nUMTQJoXoXoloBoXqGlvUsQxNd/BOJ+byXYZo3BSWPk6HceB5g8iAarr0DUUqdlqy/fB4EkkYmUC+g7AXA8fnKQ4HA+sy/5cf8lUJpSa7meCYPJf8AmWB9Zm/y6/8AJQOCwPrM3+XX/lqgNKTU5nhCweS/ODwHrM/+XT/loeaYD1if/Lp/y1QUDR5nhFweWaDzXh/rGI/y8f8Ay0PNOH+sYj/Lx/8ALWevQvU5vhF5flmh804f6xiP8vH/AMtSs7Uqc3wi8vyyCiKlSsjQIphUqUiMNEUKlIIwpqlSkFhpqlSqQapUqUkFhFNUqUiBFGpUqoJKFSpVOJQNSpRZUKaWpUqCBUNSpRZUKaU1KlESBS1KlESBQNSpRKLQqVKjECpUqVC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7975" y="585235"/>
            <a:ext cx="7091502" cy="625993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7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Quantum </a:t>
            </a:r>
            <a:r>
              <a:rPr lang="en-AU" sz="2700" dirty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s</a:t>
            </a:r>
            <a:r>
              <a:rPr kumimoji="0" lang="en-AU" sz="27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uperpositions</a:t>
            </a:r>
            <a:r>
              <a:rPr kumimoji="0" lang="en-AU" sz="27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of all possible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7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futures</a:t>
            </a:r>
            <a:endParaRPr kumimoji="0" lang="en-AU" sz="2700" b="1" i="1" u="none" strike="noStrike" kern="1200" cap="none" spc="0" normalizeH="0" baseline="0" noProof="0" dirty="0">
              <a:ln w="11430"/>
              <a:solidFill>
                <a:srgbClr val="0F6FC6">
                  <a:lumMod val="40000"/>
                  <a:lumOff val="6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1A0CFB-3DAA-4CCE-B66D-527CF974627E}"/>
              </a:ext>
            </a:extLst>
          </p:cNvPr>
          <p:cNvSpPr/>
          <p:nvPr/>
        </p:nvSpPr>
        <p:spPr>
          <a:xfrm>
            <a:off x="2193304" y="2351712"/>
            <a:ext cx="349195" cy="315775"/>
          </a:xfrm>
          <a:prstGeom prst="ellipse">
            <a:avLst/>
          </a:prstGeom>
          <a:gradFill>
            <a:gsLst>
              <a:gs pos="59000">
                <a:srgbClr val="73B7F4"/>
              </a:gs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woPt" dir="t"/>
          </a:scene3d>
          <a:sp3d extrusionH="57150">
            <a:bevelT w="50800" h="0" prst="convex"/>
            <a:bevelB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Arrow: Up-Down 102">
            <a:extLst>
              <a:ext uri="{FF2B5EF4-FFF2-40B4-BE49-F238E27FC236}">
                <a16:creationId xmlns:a16="http://schemas.microsoft.com/office/drawing/2014/main" id="{12E7EAC8-D21E-46F4-9367-AF95FA2A3BC5}"/>
              </a:ext>
            </a:extLst>
          </p:cNvPr>
          <p:cNvSpPr/>
          <p:nvPr/>
        </p:nvSpPr>
        <p:spPr>
          <a:xfrm>
            <a:off x="2189097" y="2720088"/>
            <a:ext cx="241262" cy="446691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00BDA2-FFE1-410B-A22F-ADD13A770B21}"/>
              </a:ext>
            </a:extLst>
          </p:cNvPr>
          <p:cNvSpPr/>
          <p:nvPr/>
        </p:nvSpPr>
        <p:spPr>
          <a:xfrm>
            <a:off x="2814055" y="2584402"/>
            <a:ext cx="349195" cy="315775"/>
          </a:xfrm>
          <a:prstGeom prst="ellipse">
            <a:avLst/>
          </a:prstGeom>
          <a:gradFill>
            <a:gsLst>
              <a:gs pos="59000">
                <a:srgbClr val="73B7F4"/>
              </a:gs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woPt" dir="t"/>
          </a:scene3d>
          <a:sp3d extrusionH="57150">
            <a:bevelT w="50800" h="0" prst="convex"/>
            <a:bevelB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EA47C1C-6AB8-459B-80CB-3120568E6EEA}"/>
              </a:ext>
            </a:extLst>
          </p:cNvPr>
          <p:cNvSpPr/>
          <p:nvPr/>
        </p:nvSpPr>
        <p:spPr>
          <a:xfrm>
            <a:off x="3443726" y="2830541"/>
            <a:ext cx="349195" cy="315775"/>
          </a:xfrm>
          <a:prstGeom prst="ellipse">
            <a:avLst/>
          </a:prstGeom>
          <a:gradFill>
            <a:gsLst>
              <a:gs pos="59000">
                <a:srgbClr val="73B7F4"/>
              </a:gs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woPt" dir="t"/>
          </a:scene3d>
          <a:sp3d extrusionH="57150">
            <a:bevelT w="50800" h="0" prst="convex"/>
            <a:bevelB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1FF956-ECC9-4C5B-A72B-3421446CEAFF}"/>
              </a:ext>
            </a:extLst>
          </p:cNvPr>
          <p:cNvSpPr/>
          <p:nvPr/>
        </p:nvSpPr>
        <p:spPr>
          <a:xfrm>
            <a:off x="4126010" y="3075872"/>
            <a:ext cx="349195" cy="315775"/>
          </a:xfrm>
          <a:prstGeom prst="ellipse">
            <a:avLst/>
          </a:prstGeom>
          <a:gradFill>
            <a:gsLst>
              <a:gs pos="59000">
                <a:srgbClr val="73B7F4"/>
              </a:gs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woPt" dir="t"/>
          </a:scene3d>
          <a:sp3d extrusionH="57150">
            <a:bevelT w="50800" h="0" prst="convex"/>
            <a:bevelB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9DF799A-A939-4F7A-AB5E-43A7ECC1A001}"/>
              </a:ext>
            </a:extLst>
          </p:cNvPr>
          <p:cNvSpPr/>
          <p:nvPr/>
        </p:nvSpPr>
        <p:spPr>
          <a:xfrm>
            <a:off x="4864803" y="3359410"/>
            <a:ext cx="349195" cy="315775"/>
          </a:xfrm>
          <a:prstGeom prst="ellipse">
            <a:avLst/>
          </a:prstGeom>
          <a:gradFill>
            <a:gsLst>
              <a:gs pos="59000">
                <a:srgbClr val="73B7F4"/>
              </a:gs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woPt" dir="t"/>
          </a:scene3d>
          <a:sp3d extrusionH="57150">
            <a:bevelT w="50800" h="0" prst="convex"/>
            <a:bevelB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CE250E0-AA17-4873-8D3E-7262FDD3E175}"/>
              </a:ext>
            </a:extLst>
          </p:cNvPr>
          <p:cNvSpPr/>
          <p:nvPr/>
        </p:nvSpPr>
        <p:spPr>
          <a:xfrm>
            <a:off x="5603596" y="3613588"/>
            <a:ext cx="349195" cy="315775"/>
          </a:xfrm>
          <a:prstGeom prst="ellipse">
            <a:avLst/>
          </a:prstGeom>
          <a:gradFill>
            <a:gsLst>
              <a:gs pos="59000">
                <a:srgbClr val="73B7F4"/>
              </a:gs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woPt" dir="t"/>
          </a:scene3d>
          <a:sp3d extrusionH="57150">
            <a:bevelT w="50800" h="0" prst="convex"/>
            <a:bevelB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1EB618F6-EE86-4E7D-A04A-F26F41BCA655}"/>
              </a:ext>
            </a:extLst>
          </p:cNvPr>
          <p:cNvSpPr/>
          <p:nvPr/>
        </p:nvSpPr>
        <p:spPr>
          <a:xfrm rot="6649696">
            <a:off x="4122044" y="845964"/>
            <a:ext cx="463926" cy="3662897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EEA4EF-86E3-470D-ACD8-97DE82E9059F}"/>
              </a:ext>
            </a:extLst>
          </p:cNvPr>
          <p:cNvSpPr/>
          <p:nvPr/>
        </p:nvSpPr>
        <p:spPr>
          <a:xfrm>
            <a:off x="4126009" y="5202599"/>
            <a:ext cx="4918061" cy="684294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74000">
                <a:srgbClr val="002060">
                  <a:lumMod val="91000"/>
                  <a:lumOff val="9000"/>
                  <a:alpha val="6000"/>
                </a:srgbClr>
              </a:gs>
              <a:gs pos="28000">
                <a:schemeClr val="accent1">
                  <a:lumMod val="50000"/>
                  <a:alpha val="34000"/>
                </a:schemeClr>
              </a:gs>
              <a:gs pos="100000">
                <a:schemeClr val="bg1">
                  <a:alpha val="56000"/>
                </a:schemeClr>
              </a:gs>
            </a:gsLst>
            <a:lin ang="4200000" scaled="0"/>
            <a:tileRect/>
          </a:gradFill>
          <a:ln>
            <a:noFill/>
          </a:ln>
          <a:scene3d>
            <a:camera prst="perspectiveRelaxedModerately">
              <a:rot lat="21590667" lon="21299997" rev="81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0944BB-50F4-4591-8CF6-33A06323A346}"/>
              </a:ext>
            </a:extLst>
          </p:cNvPr>
          <p:cNvSpPr/>
          <p:nvPr/>
        </p:nvSpPr>
        <p:spPr>
          <a:xfrm>
            <a:off x="4126010" y="5202599"/>
            <a:ext cx="49180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1600" b="1" i="1" kern="0" dirty="0" smtClean="0">
                <a:gradFill flip="none" rotWithShape="1">
                  <a:gsLst>
                    <a:gs pos="0">
                      <a:prstClr val="white">
                        <a:shade val="30000"/>
                        <a:satMod val="115000"/>
                      </a:prstClr>
                    </a:gs>
                    <a:gs pos="5000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0800000" scaled="1"/>
                  <a:tileRect/>
                </a:gradFill>
                <a:latin typeface="Calibri"/>
              </a:rPr>
              <a:t>I</a:t>
            </a:r>
            <a:r>
              <a:rPr kumimoji="0" lang="en-SG" sz="1600" b="1" i="1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prstClr val="white">
                        <a:shade val="30000"/>
                        <a:satMod val="115000"/>
                      </a:prstClr>
                    </a:gs>
                    <a:gs pos="5000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f we </a:t>
            </a:r>
            <a:r>
              <a:rPr kumimoji="0" lang="en-SG" sz="1600" b="1" i="1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shade val="30000"/>
                        <a:satMod val="115000"/>
                      </a:prstClr>
                    </a:gs>
                    <a:gs pos="5000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immediately measure the output at each </a:t>
            </a:r>
            <a:r>
              <a:rPr kumimoji="0" lang="en-SG" sz="1600" b="1" i="1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prstClr val="white">
                        <a:shade val="30000"/>
                        <a:satMod val="115000"/>
                      </a:prstClr>
                    </a:gs>
                    <a:gs pos="5000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time step,</a:t>
            </a:r>
            <a:r>
              <a:rPr kumimoji="0" lang="en-SG" sz="1600" b="1" i="1" u="none" strike="noStrike" kern="0" cap="none" spc="0" normalizeH="0" noProof="0" dirty="0" smtClean="0">
                <a:ln>
                  <a:noFill/>
                </a:ln>
                <a:gradFill flip="none" rotWithShape="1">
                  <a:gsLst>
                    <a:gs pos="0">
                      <a:prstClr val="white">
                        <a:shade val="30000"/>
                        <a:satMod val="115000"/>
                      </a:prstClr>
                    </a:gs>
                    <a:gs pos="5000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 this collapses to a single predicted future output sequence, statistically identical to the model’s classical counterpart. </a:t>
            </a:r>
            <a:endParaRPr kumimoji="0" lang="en-SG" sz="1600" b="1" i="1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white">
                      <a:shade val="30000"/>
                      <a:satMod val="115000"/>
                    </a:prstClr>
                  </a:gs>
                  <a:gs pos="50000">
                    <a:prstClr val="white">
                      <a:shade val="67500"/>
                      <a:satMod val="115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38BC60-32C2-4BE9-BB24-A7F554AB652F}"/>
              </a:ext>
            </a:extLst>
          </p:cNvPr>
          <p:cNvSpPr/>
          <p:nvPr/>
        </p:nvSpPr>
        <p:spPr>
          <a:xfrm>
            <a:off x="4809278" y="2491987"/>
            <a:ext cx="42642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600" b="1" i="1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shade val="30000"/>
                        <a:satMod val="115000"/>
                      </a:prstClr>
                    </a:gs>
                    <a:gs pos="5000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Quantum superposition of all possible futures.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54007" y="1907158"/>
                <a:ext cx="2959593" cy="4580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>
                        <a:lumMod val="85000"/>
                      </a:schemeClr>
                    </a:solidFill>
                  </a:rPr>
                  <a:t>|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i="1" smtClean="0">
                            <a:solidFill>
                              <a:schemeClr val="tx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chemeClr val="tx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chemeClr val="tx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  <m:sup/>
                      <m:e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400" i="1" smtClean="0">
                                    <a:solidFill>
                                      <a:schemeClr val="tx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400" i="1">
                                        <a:solidFill>
                                          <a:schemeClr val="tx1">
                                            <a:lumMod val="8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chemeClr val="tx1">
                                            <a:lumMod val="8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acc>
                                  <m:accPr>
                                    <m:chr m:val="⃖"/>
                                    <m:ctrlPr>
                                      <a:rPr lang="en-US" sz="2400" i="1">
                                        <a:solidFill>
                                          <a:schemeClr val="tx1">
                                            <a:lumMod val="8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chemeClr val="tx1">
                                            <a:lumMod val="8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</m:rad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>
                                <a:lumMod val="85000"/>
                              </a:schemeClr>
                            </a:solidFill>
                          </a:rPr>
                          <m:t> </m:t>
                        </m:r>
                      </m:e>
                    </m:nary>
                    <m:r>
                      <a:rPr lang="en-US" sz="2400" i="1" smtClean="0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solidFill>
                              <a:schemeClr val="tx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>
                    <a:solidFill>
                      <a:schemeClr val="tx1">
                        <a:lumMod val="8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007" y="1907158"/>
                <a:ext cx="2959593" cy="458011"/>
              </a:xfrm>
              <a:prstGeom prst="rect">
                <a:avLst/>
              </a:prstGeom>
              <a:blipFill>
                <a:blip r:embed="rId5"/>
                <a:stretch>
                  <a:fillRect l="-6173" t="-5333" b="-360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34750" y="2830541"/>
                <a:ext cx="1940257" cy="1748362"/>
              </a:xfrm>
              <a:prstGeom prst="rect">
                <a:avLst/>
              </a:prstGeom>
              <a:blipFill>
                <a:blip r:embed="rId6">
                  <a:alphaModFix amt="81000"/>
                </a:blip>
                <a:stretch>
                  <a:fillRect/>
                </a:stretch>
              </a:blipFill>
              <a:ln w="34925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</a:ln>
              <a:effectLst>
                <a:glow rad="165100">
                  <a:schemeClr val="accent1">
                    <a:alpha val="40000"/>
                  </a:schemeClr>
                </a:glow>
                <a:reflection stA="96000" endPos="42000" dist="50800" dir="5400000" sy="-100000" algn="bl" rotWithShape="0"/>
              </a:effectLst>
              <a:scene3d>
                <a:camera prst="perspectiveFront" fov="2700000">
                  <a:rot lat="19086000" lon="19067999" rev="3108000"/>
                </a:camera>
                <a:lightRig rig="harsh" dir="t">
                  <a:rot lat="0" lon="0" rev="5400000"/>
                </a:lightRig>
              </a:scene3d>
              <a:sp3d extrusionH="152400" contourW="12700" prstMaterial="clear">
                <a:bevelT w="0" h="762000"/>
                <a:bevelB w="0" h="0" prst="softRound"/>
                <a:extrusionClr>
                  <a:schemeClr val="bg1"/>
                </a:extrusionClr>
                <a:contourClr>
                  <a:schemeClr val="bg1"/>
                </a:contourClr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SG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0" lang="en-SG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SG" sz="3600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SG" sz="3600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⃖"/>
                              <m:ctrlPr>
                                <a:rPr lang="en-SG" sz="36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SG" sz="36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3600" dirty="0">
                              <a:solidFill>
                                <a:srgbClr val="00FF00"/>
                              </a:solidFill>
                            </a:rPr>
                            <m:t>) </m:t>
                          </m:r>
                        </m:e>
                      </m:d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50" y="2830541"/>
                <a:ext cx="1940257" cy="17483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4925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</a:ln>
              <a:effectLst>
                <a:glow rad="165100">
                  <a:schemeClr val="accent1">
                    <a:alpha val="40000"/>
                  </a:schemeClr>
                </a:glow>
                <a:reflection stA="96000" endPos="42000" dist="50800" dir="5400000" sy="-100000" algn="bl" rotWithShape="0"/>
              </a:effec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4127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1000">
              <a:srgbClr val="00153E"/>
            </a:gs>
            <a:gs pos="0">
              <a:schemeClr val="bg1"/>
            </a:gs>
            <a:gs pos="100000">
              <a:srgbClr val="00359E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 rot="18111154">
            <a:off x="1698783" y="1999650"/>
            <a:ext cx="3803966" cy="3667714"/>
          </a:xfrm>
          <a:prstGeom prst="triangle">
            <a:avLst/>
          </a:prstGeom>
          <a:gradFill flip="none" rotWithShape="1">
            <a:gsLst>
              <a:gs pos="0">
                <a:srgbClr val="92D050">
                  <a:alpha val="85000"/>
                </a:srgbClr>
              </a:gs>
              <a:gs pos="72588">
                <a:srgbClr val="92D050">
                  <a:alpha val="17000"/>
                </a:srgbClr>
              </a:gs>
              <a:gs pos="23000">
                <a:srgbClr val="92D050">
                  <a:alpha val="36000"/>
                </a:srgbClr>
              </a:gs>
              <a:gs pos="100000">
                <a:srgbClr val="92D050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scene3d>
            <a:camera prst="orthographicFront">
              <a:rot lat="0" lon="2170706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2" descr="Image result for origin of time">
            <a:extLst>
              <a:ext uri="{FF2B5EF4-FFF2-40B4-BE49-F238E27FC236}">
                <a16:creationId xmlns:a16="http://schemas.microsoft.com/office/drawing/2014/main" id="{B7983734-0843-4F2B-B54F-14619B589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1288">
            <a:off x="642514" y="1914913"/>
            <a:ext cx="2509737" cy="15685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data:image/jpeg;base64,/9j/4AAQSkZJRgABAQAAAQABAAD/2wCEAAkGBxQQEBQQEBQUFBUUFBQUFBAVFBAWFBQWFxQXGBYWFRUYHSggGBwnGxwXITEhJSovLzIuFyAzOjMsNygtLisBCgoKDg0OGxAQGi8kICUsLCw0LC8sLCwsLCwsLCwsLCwtLC8uLCw0LywvLC8vLCwsLDYsLCwsLCwsLSwvLCwsL//AABEIAMIBAwMBIgACEQEDEQH/xAAbAAACAwEBAQAAAAAAAAAAAAABAgAFBgQDB//EAEgQAAIBAgQDAwcIBwgBBAMAAAECAwARBBIhMQVBURMiYQYUMlRxgZEWIzNCUpKh0hViY3KCk8EkQ1OUsdHT8LI0g6LCB0Rz/8QAGQEBAQEBAQEAAAAAAAAAAAAAAgEDAAQF/8QALREAAgIABAUCBgIDAAAAAAAAAAECERIhUfADEzFBYZGhIjJxsdHhgcFCUvH/2gAMAwEAAhEDEQA/APkwpgKgoivpnz7IBRqUaQQgUbVBRApBIBTCpaiKtBDapTAVLUkQFEUQKNqSQSAUbVBTAUqJYAKa1S1NarQRQKlqYCoa5nCEUtqcihaoWxKBFORSmjQhQtzYVoOLnzTDrg1+kfLJiDzGl0i9wNz4n9Wk8ncOsavjZQCsVuzU7SSn0F8QPSPgLc6psVO0jtI5JZiSSdySbmn8sfLJ1Zz2oGnIpSKxaNBaWuvCYGSYkRRvIQLnIrNYdTbbauj9A4nvDsJbrluMjX73o2G7X8KNCsqzSmrQ8BxPq821/o22y5unSlPAsT6vNqL/AEb7fD8KmFlTKugRVm3AsSP/ANebQ2+ikP8ATWuXFYN4iBIjITsGFj8KLTEmc1CmtUolNF+msL6jF/NxH56I41hfUYv5uI/PWfoit+ZIywI0A41hvUYv5uI/PR/TOG9Ri/m4j89Z+uvhuF7aQRlstwxzZWb0VLWyrqb2tp1qqciYUW36Zw3qMf8AMxH56P6Yw3qUf8zEfnr1TyXBKgSv3tRfC4kAa2s2lwTuPYdRpdR5OxgsHnK5St2OHmsAbaknbXMP4fGwacwNRAvGMNzwUf8AMxH5q8uM8KVVGIw5LQOdPtRtuY38eh5jXqBF4Vh8xXzxLi2vZvlJJto19QOZ8dL1OH8Q81ldARNC3dddlkX+hHI8iKSd5SC1WaKgU9qteNcKEYE0JLwSeg/NTzRxyYfjuKq1ouNFUrBajamtUVb7VUiNgApgKusN5OSZRJOy4dDqGlJDMP1Yxdm9oFq9g+Ch9FZcQ3ViIk+6LsfiK0UAORQBa9BEehrRQcUmc2wuFiX9yHtG+L5jXZm4oRtKg/dEY+GlPAkHEzJdkeh+FKVrYKeKftW8NH/DWuXEcQxSf+ow6N//AEw6A/eCg/jXYEzsTRliKFqv/PMJJpLA0R+3C5t9yS9/iKjeTwlF8JKk37I9yb3I3pfwk0HASkZ8ivXA4RppFiQXZiAB7amIw7RsVdSpGhBBBB9lXWDHmmGM5+lnDJF1WPZ39+qj+Koo55lcssjm8o8Ut1w0JvFACoYfXc+nJ7yNPALVIRTmhahJ27HFUhLUCKYigazHYYp2S+RmW++ViL+229azA4lDGhDxM3Zxl1aXGGYya+hkuQRr6A0DHUjQ5RYCUZ7iylQRfU5s1rddjTDEZHR4SyMqr3gdc9rMR0v/AN6VU6Kb2ZUVEC5LEgKhfHqx7ygWctchQSco5Aai1UcflFYlvNJPrG4nxQ399rWDfjyqoHlDihtiJdgPSOwN7fGm+UmLsV7dyDoQbHT3iuc0dRwPjpM7MjyLmYmwke+t9zfXQkX8TXjiMQ72zszW2zEm3x9gpTSmsnbGhalGjRoVktTAVLURTQCV64ado2DxsVYbMpII0tv7KS1G1JBO48ZxBGUzS2ta2drW1/3NSTi07KVaWQqRYqWJUi5O23M1xCiKWZGG1MKgpgKqQSy4LxTsSUcZ4ZNJIjzHIjow3B/oSKbjPCuxIkjOeGTWOT/VWHJhzH9CKrAK0/ksp7OUz/8ApLfOX3z2OTsv2nTwvfSto5qmZSyzRV8H4Q+JJy2VF1eVzZEHVj/Tc1aDHxYc9ngU7STbzl1Ba/7JNQntN29lQySY4iGBRDh4+9a9kQc5JW5t4+4DlXRh8QEPm/DULSHRsTb5xuvZj+7Xx36kbU1Gt736gbOebhJB7XiExRjqY/Tnb2rfu/xEeynwmLW+TBYTM325AZn9uW2QfdNLLBh8Mbzt5zNzjVj2Sn9eQaufBfjXJi+PTOMikRx/4UQCJ7wPS9pvTyQepcYmPGNpiMSkI/wzKFt/7Ud7fCuDzGD6+MBP6scx/EgUfJrgoxTM0jFY0F2bTX4kCw3Ou3tq/fgGDxJAhkUOBrFC2YNb7OfW9juSdRyvRfESy/4JcNvMz64DDnbF2/eilH+l6veCF4kKxYxDdhsy+jlOmWXLztoKouI+Tk0UmVVaRGu0cqg5XT7Xhy08abCwLAD2xw173sxaU8ha0WnU6mrdh6M1iytmvicKzA373m8ancWsyE31O5vra2oqn+TMEvzkbzQ5gGCSKoUZheyyeid9ActdGHxEUQzdrJGlgSqQzLGSyqArBw4IuCfeeteDT4CZu8wja+6rOEbwdABb2qR7K6kK/Ak2MhS8HEBO+WwVnjUSp4q4JJXwNx4VXeVODMp86w7dpAAqC2hhAFgjpuvt2O99as+KY0RZYZ4Fkwx+jkV3YW5mKQk5fFb26in84hwqDEYeEvG11MySNbU3Mc0LXA0vpseR51zW97+pye97+hgSKBFbQcDw2NVpsPIYbWzxsLrGSd975Cba302PI1Uca8lp8NckLIgF+1jOZbXsCRuBfmdKwlGmaxlZQGkNOaFqDQ0zztUtXpalNBiQhpTTmlNGii0tOaBqUISpRqVCjUwoCmFKgkAprUKYUgkAo2oiiBSQQCmFG1ELSSC2WPBOGHEyZbhUUF5JDsiD0mP+3MkCraUnGyrh4B2eHiBtfZEHpyyEczufcBypOIA4aBMGn0kuWSe29zrHF7gbkdT4V04mExhOHQC8rlTiGHN+UV/srz8b9BW8Y1ve/qYtkJ84/suF+bw0feklbTNbeWU/6LyvYa78uN4qsanD4S6x7PKdJJv3j9Veij33NHjGLWNPNMObopvJIP76Qbn90bAe/nVMBVbJQSvOgEvoN+lWeE4d3RJMwiQ+jcXd/wBxOY8TYeNFsX2YtAuTrITeQ7c9l110+JrorUjkWc0AjwsULyCK4Mkq7yMSTlGQa6WHpEcqrosakRvBH3htLIczg9VUd1T8dqXif07A3Nsq676KAfxrnVNaVV0DZs+GY08TgbDTH5xEHZ5Qc7tcC9hvYZbjwPM1jJ48oyMpDhtb3BAtbKR7a6+HztC6yIbFT46jmDbkRcH21beV2EzuuMT6OdVINwSrAFSjHme7ryvccqFU63vv6jxWr7mdlxUjLlZ3K6d0sxGm2hNchFdEgpMtdRyZ2cL4s0IMbgSRN6cLeifEfZbowqyscL/aMMe1w0ndeNuV9TFKBsejD2jwz5WuzhHFOwchhnicZZYzsy/0I3B5GuTOo7cQDhXTGYQkwuSLHXKbd+GUc9PiDf2WcHGWwmTEQXbCy3VoT3jA59NFPLe45MDY31rhjRcLKYnJfCYlQQ36pPdcdHQ306gjY0uEjGFnkweIIMMtlL7gX1imX2XB9hI51Wl03vfcqdHd5U8BinQYvB6Zl7Qx6d5NiyjkwbMCov6JOgFYY19J8g3kimmwEgvkJYJuNwkm5sQVsdj6O3I47ym4Z2OMkhQEi4KrrcBwGA1VTcXtsNqwwu6N7VWUppTV8PJp1AM8kUBOySsQ/tKKCV99qH6AT1vDfGb8ldy5ExooDSmtB8n09bw3xm/JQ+TyeuYb7035KPLloJTRnzQrQfJ1PXMN96b8lD5Op65hfvTfkqcuWhcaM/apWg+TqeuYX4zfkqVOVIuNFCBTVBRqHEFEVKYCkiEFMKFMBSCxhV15L4ZWmMsgvHAplcHY5fRX3sVHvqkFaBT2PD+jYiW38EQ/qzf/AArSCzM5M6OESkvNxCXUxm6X+tM5OT4d5v4aEDnD4ZsQ302ILJGTuqf3j+0+jf8AepsZCRDhcGnpSfOsOrSmyA/wBT/EaPF4DiMQY4vo4AsQc6Kqr3cxP6zXNtzetszIosPEztlUFieX+/StLh+CPGA0cfavuXewgSw1AzW7Q+O2nOrnFLHwmJQih5nFwzciDqzL06ddelY3G46WZi0rlrm9tlHsUaCjFp5oslWTO6fhjsxMs0ObneUMfZpepFw3N3RJESNrNv7NK5MFD2jBBYEm1zoB4k1teG4VYI7CcAnfJFdiOuY600tf7/ZmytHBFaRnbO5ZiwCxysNTtpYmrGDBqrDLE49mGcG3XV/ZXU7IVzGfEA3UOqZxbZWOo6Zvbcc714QtETftsVcWuwY3JIYsNR1t8Ty1rS3WX2/QPh8ev7Hkw4YDuSm998O23M+l/wBvXrhMEssE2HYFAVzozQOoUqbtYkkLtfTq3ImvVxCqErJiSQG7PWxvpYAgaAkfh4C/lBiEhkQrNie6xNjcgKDl1FtbrY22spB3sM23KNL7DjKKlnXqYnHcOMdjcMDsbMD7wQK4inOvpHFFKs2Z5FDFmyPHfulm3VtLnXQaaHW1qxnGuF5CGR1ZWvoNCp6FSdK51JWjs06KGQ9KURda6zGF8T1rnkNZvwaJl1wlvOIHwZ9JbywHnmAu6D95Rf2qOtec585wYY/SYUhT1MLHu/dbT2OOlVWDxLRSLIhsVYMD4g3rRRhY8flGkOKW1uQSdf8A6sf/AIUl0J3LvyMRcS8eJY6pBJDOlmPahVATMBuCCq6/Y2NUHlRxdcPiJI8EqRWsHdEYOrgWdVZ+8AGuNAt+lW3kVgWgWV3z6zdisax4hi7IpdgDHLGNhaxJvfasd5TYxJsVLJGMqFu6uVVsBoO6ug/7udazlad32rwaqsNeSslkLG7Eknma8zTmlNZsaEoGmNCg0IQ0DTULVBC1KNqNQp2YDhzz5uzCnIAWu6Lob7ZiL7cqsF8lcQWygR2+32sQX8Tfw2qmtWq4TiYZBHFpnCKMpwkcpZgDmHU2UCxPjTSQGV/yWxGmkethbtoeZsL97TrrXO3BZlTtCq5bX+kjJO2yg32N9q0HFeGtMFLYecZQbZMPDFpcWUhWJtuQSNOhvpU4zydlV8sUUriwuSneBuRYry2/7elRLPM+T04YplQkC5tLDYAlgNc36pofoKbXuro/Z/SRi7XtoGINttfGuTF4J4WySqVawOU2vYjTavILVCd2L4RLCpaQAWIBGZGNz+6TVpxiO5wmHHKGPT9aVi/+jD4VQoNa1k0YPFYF5A4VfgkYrWBnM94Bn4pK4tlw4exOwESFYz8QtVsOLRp4oI2KQ9qpaS6q7EkAyFjaw0uAdBarvF5IosQiauYTJK9wbvLNGAunILyPXxrFKlNugdTV/wD5CbNiUkXVWiBB5XzNcD41nI361tZnTiOCCxsoxEahmiK6m2lkYmwBAB06AHlWNWI9KEKqtBcS7vU0Pk9g7qX7BpM3osVuoA3tyJ/2rTq8isoGGVbX0ypqbjW99LEr+Aqt4PgpwsapiI07gKrlPdDG5BNt+dWKYCcOS2JQkNGMxV9CzqnXllU/wjxrSTXRv7mcU6tJ+x0IswCr2a6AAi0fe7qxa2awPeXbe4O1dhM7O6BFKssi3AGbu2BFi/pDbx8QK8IoC7RsZbOUjYHM5HfbNlyk8ioO+pttargQWRmDITldu673bKdRobnNz8bb15+JNLsr+hFjeSv1iJ2EoXLlBuTmuq7kaAHPzFvbt4VU9nK8ZDKDm00CZjniCgatbUFWJ+1YeFaNFDWswXvkXMkgJIQnNv0093uqnyjISrKpPZHUyZUu+VQqDbLa97ctxWXC4jzy07D4kJRfV+qOSYO0cUrxKe4yOpCF2bUkmx+yWtrc5yMvdBqnxsecFDhCSQwzogBDA2LC3jy8PGrGGJ3jcCZgygMAA5UAv2Rz2+yEO+gEhN+vGMBOGuuJjBBGuVidQGB+Ln417I0rX533I7lTz9jDYzCOmpGl7Zhe1+h6HwNcDVdcWEkM75nDFrFiB3HzC+qneuQ4VZvou6/+CToevZk7/unXpek0uwYsq2q+OHfEQYTslLSCR4ABudQ6/wDmfhVGwr6B5KcPMOESeVo0zy54u1MiLlAszrIhFnsGsLg93xFZ3hNEsRp8biI8Hh0Ja8kzhQwMoW8jB3YDtCjEZswZfCvi/FcOY55Iz9V2X4Eith5VyHEzRSJKEjtmQSyyEatJdlL3OpS9jr3gKrvKfhWbGTHtYVLSuQpe2hBe5006e8VmoOMc+rdmrkpPLosjKkUpFXJ4Ht8/h+9e1pGbQbnRf+2rkx3D+yUNnjcNaxQ5htff8PcaLRTgIpTTmloiQppac0DRKLUo0KhQg1oeEy6qrYVCtkvM0eIa3cWx+bI9LfT7fOs7Wl4QZFyscXGqgJ8ycRJDe6Lb0BpbTXnlNKJC07KMIuYRSHIMp83xoHoAA3Gp5knxpPNbuT82AAQXGExIuddQxBPTp4W3r0gxceQdk6J3e9mx2IU+gLj0dbCw8Nq5Gnw5fOxRioJjAxGKZgQGIHaOum3Tp1rUNFLxqwmYK2YctCMoOuUKdQBXEDXXxmRWncqANSDZiwYg2LBjvff31xiiQ9Y21FfSMDhUGJOLkP1sIkdxpmdI2uCOdv6184w8Rd1Rd2YKPaTYVs/K6doThYxcZLNrp3o/mx4/UJ99awzRnLIrsFe2OQ79n/4zx3qiVjWrMduI4iMbTrLl8e0QvH+OWsqRY2pSYEjs4dxCSBxJGQD4gHS9+e3tGtaziGGTiAM+EYdv3TLCbKZGYm7IpJu17DfXTnvilau3AYySJxJExRhezg2IuLGx5VPKLfZ9DV8PTBZB2hlV7LmHftmt3tl6124bzUFbPKL3+1p3hYHua907j7PU17cI4umLiJkUCZB3pREjI3IFxqxNvAC/MAXr3xCSQEh4FAKnI9hr3VCk5AwPog2za3OtjSu3XfS/sBxpXlX0+5YYeWNQAks5+jspFibtaTTJ9nX4b1a4TEuAblswVivdBBYXy300FrfjWcbFBTfzcC1y2jbCRG1OUfVuDf7fTSu3DY8XOaP0jLYEsCoupu5tpl28ARtWHE4La6fYzU8E7VL+GX8uKZl1zemQRkX6MDVr5dw1v9udVOKZTYOW1VCxygENfvi2W9rW28d6H6WQK8nY6I5OW5BICd4AWt1a3LeuCecLb5oOQYyTZtQFUsSCLi9iTf7Wt7Cs+FwWn0r0FxeLzWraf8MEKYbO6rJIA8bBiV10uTumhsCNOR8TVA0OB+sZOX2/src+j1zVe8PxjLLHaHICFjuVbNsQ1+6N2dRf9UE3rhxMkkQcLBGwRpPnCAoIV2sdVtp7drV64pp1n27oTrCsl37MxfFRH2h7G+TS2Y3PjVc2ldeMnLuzm12JNht7BWs8k/IxpGE2JUqqhZUieN2SdLZiM6HQ21y2J8DrU4k1H4mXhwcskN5I8GGMcYjERGRoimeMHK0qsRlldSO8AMx01cgDqSPKvjTtgniWYSIHiiciKOMFl7RiqgIpCjubga35UPLXysSxwmDOaNHVkkLFwuWxXss65kIuVIuRba16qfKKQNhYGRcomkaVgNg2VU/1V6EE5fFJfRafvehrNqPwxf1ev6K7jq2GEX9gv4u7f1rWcUmcSvbtbBjYK+CC2BUfXuVuQf8AaqhpT+kY8OAjBTBGcyhsvZxhGtfbUsfaBVNxLjzNPIwSIhpGaxjWxuGHe66GlJ9yQNT27kZlaUXsyntcEO6dezsRvpc9etVXHMJiZh2cZzREKxDyYbMG0O677jaqF+OSaWSBbG/dghGunhptytXNxDiTTAZlQWN7quUnS2vWs7NDz4jgHgfJIADa4sQQR7RXJRNKazZUSgahNCiIlCpUqWUOU9KIU9KuR5WYj9l/Iw/5KPyrxH7L+Rh/yUqjqTPQpgp6UwU9Kt/lXiP2X8jD/ko/KrEfsv5GH/JSSjqHPQqAp6UwB6VbfKnEfsv5GH/JR+VGI/Z/yMP+SklHUjs9vJHAu2Kifs3ZEcMxCsbW1F7ba21rR+XcJki7XQGOT0QysQsig6gagBlbcDes5w/yhlbERNiJC0YcZkY9zLse7Yge4Vv+M4VZ0SVSDHiIjG5A0QMQYnYjTSTKDzFz7knFNBabTMZjMQcmExqbqBG378JGW/8AAU+Brj8osII8QxX0JLSR/uOMw+F7e6ungqFxPgHFmbvRg8po793+IZl9tqiL5zhCn97hbkDm0JOv3WN/Yx6Vr1Rl0KZWtXorE14LXopoIrRZ8LxXZODmYC4zZTY2/rW+4bxe0eUTq6HNeORSpa/R9T79+lq+ZB6suGcWeGwvdL3KEKR7r1pSkqYE3F2j6T5wsoPYziNmsBC4Qhi26qQCyqC25J5k22rxaDFRs5dkVdQWOYr30Qtd8tl2Te2u+9UWHxkUguq4c33UwOpAtY+jf41YRYlkTsx2GUgqR88Fsx7w9G6Kdb2I3o8tr5ft/Ysal83s/wCjqZpgrh54GADk5X1PcKkejc6MRbqR1FCPEyh2viIblmNww0AIFwMttQg9/trnR4W+khhuzhi6FrooyDKkYRQRZWFifrc+amHDk9wIHzbNE7qqWsuoQF3LADYemN9auHVeyJ3yfuz1XEtniLzr6S6KL5bnoALi+lt7AW5WpuPI0+IbDYdnLBpDIC7dmipe5ZmJJsASSSempq9wXDJXk7NTEjhWdBGIrF43XNEz65W39lDiaHKskYlM8ck5TsAyAhiiK0krG+TMraakg2uLUXNKVL9eBqDcc96nLwvheG4c0UmLkRZ/pFJLMosTlAQIc0bpf5y91YDSsbxzj8uJkzM2UKMiKoVbKM2UHKACbMRe3M11cWwmNxUrNJEzMmZcqKMqhHswULvZzra+rDrr4R+SOKY2MeS25Zl07pOwJO3hzHWglWbee+ngTbeUVlvqUsMRd1RdSxAA6kmvo2P4cojw+YdyJ1Yn9nFGzEkc89iR++OtcGH4BDw89vPKGZVuqm6gOBcrYg5u9prbne1cnlDxnNhi4GTzglY10zdmCDI7W5u4A/gPWkm8qJVXfUreCzky4nGtukcjX/aS9xfxYn3VmWN6v+I/2fBRwfXmPbydQoBEQPuzN/EKzxozZYIhNKTUJpTWRoiGgahNKTREShUoGoUlGlvUqFBRBpRRFQowphSijerZBxTA153oikgnpevqnkRxdJ8N2bhC8aiMRBTco2RdMxyjMwUs1r90gC7A18pFdOBxjwuskTFWUhlYbgg3H40qTyZE2uhu/KnycmWXzqBWuuVm1Uv9ULJddO8bW2YkHu72rcdK0bpxCEWJbLPERoktu+rL9lhc+9hyq04X5drLGUxdxJmVkkAJhzCwBkRSG01OhOp1BsoF5i+M4Vx/a/71c/autxKl1AAkjuc97tsoFimllYaxnKs16GcoxvJ+pgON4BRbEQawybczG31o28Ry6ixqqDV9VwPk5hGWQYeQlHDNJGHjdMubu5Vtcsl9wSTk/XFVMnkTh86IGxWZiAwEauAzNlWMOLLfe7XyjI250HY4tk5bMEpr1jNbzBeQ+FdggxBdmeQIEaIsVV3scgufo43PS7p410YTg2DjCSPGkUiCMzYaeYMI0ebVn9EmQQqTkHN10qPjRWX9FXBkzAgliAoJOwA3PsrTcB4fjJtEzBSHAdzovZ2zHKbkgEqDYH0rb1ZtxrCQwlEeILIEKJDE3awntS7SPI+pkVbKAGtfoNTxcX8vTJMk8UQVkWSPvMxV0ZiVJRbWbmTfU8tq0xz6RWvX8AwQ7vToX/DuAMVdsViS3ZuYu6CiCRux7LMxUNlJfXbam4l5RYbCLiIUfPmzrGkRBC6gxuXAAupt3iXbTlWD4nxibFI0ryMbsDNGDZL6KjhRpawC+Fh1qqL0JQb+d347CXES+Rfz3NTJ5Uy43EQI/cVZBouYk5mUuWJOpNr2Fh0FcPlBxiVcSyxzShY2tHaUnLZQtwym2w3HKl8jcMGnaViFWJSxZlBTXu96/gSfcdt6psZiDK7SMbszFi2guSbk2pZJUg23mzuHlJiVXIJNCQTdIyT3QurFbnugA9QNabh2JxOJmPz8gvdpJS7BVTUsWtsO82n61udcfDOGPiGIWwVRd5GNkRerNyqyJ7X+xYIHJvLMe6ZMu7ufqxjcD3nXapdyN9hpMuMmCKSuGgBLSHfKD3nbq7Hl1IHKvKIjG4lpZBkw8KgkDZIk0VF8ToPa16TFvmy4DBgspYZ3A1mk2v4KNbD2k76ePGsUsMYwcBBAOaaUbSSeB5quoHXU86re979zkt737FfxfHnETPK2mY6AbKBoFHgBYe6uEmoaUmvO3ZskQ0pqXoE0WMBoVDQNGyohNLUJoUWIlShUqFIDRvXnemFQo4NEUgphSTCPRFKKN6RB70RSCmFVBZ6A1d8H4qmQ4XE3aFjcMNWhf7af1Xn7bVQ3pga0i6A0aiKWXh0gBPaQyWIZWYJIoIIZGGoYEA9QQLirGTH4mz4nCYiWeNrGaN2JkUAWtMl+8ttMw09m1ZzhXGTEpikUSwsbtE3I/aQ7o3iPferKHhrX844bIzZdTGDaePrdR6Y8V94FbJp73v0MmmgrHBiTmibzab/DYnsif1H3T2Np41X8R4ZNCfnUYA7PureKsNG9xruPEYJ9MXGY5P8AHiAFz1eLQH2i3vrqwmFxMYPmU6zId41YXP70D6n4Gl13v8hM0DTM2laCXiIU5cVgY83MhXibYjYafhVuuGwLADssraEKDOxN1vsVHLW2vwvRaKszGYXFNG2ZfYQdQwO6sOYNW+EwMGIYZJRCTcmOTYc7K3P3m9Wc3DMG2oz6A90ErcgknVo/+i1V6TxqQsWCYsbW7UyuT0sqhQatWR5Fjjmjjg80wKmZ5R33W7nfoB0G3L3mqmPhUWH1xkgv6vEVaQ+DN6KfifCrGTD46RLPbCxHcELAhH7oAL/A1wpBBAM6RyYtx9YpIsAP/k/vy1ySK22ex7XFpoFw2EQ6nUID4neV7e0+wVzSYntLYPAI2VjZnt85MRza3oqN8uw3N969HgnxYE2JcQwLorMMqAfZhjHpexR7afB8Zw8ZOGiUpFIpR8QfpiTs2myg27g3F73rt73+Tt73+DlxWKTBxtBAweZxlmxA1Cg7xxHp1bnsNN84xrr4rgmglaN9wdxqCDqCDzBFiD41xE1jN50axRCaU1DQJrNjSLDDcDxEqLJHEzKxIVhaxINjz01vv0qNwDEjLeF1zmyZsq5j0Fzv4V1cNxsgiVVwiShST2hjlJa5OhZTYjlbwr0fFytkIwSgIwJtFOcw3sSxNutxqOVdSKjjHk5iv8B9yLmw1Fr7nxFVuJgaNijizDcXU28DY6HqNxV82OkC3XAog1OcxzndW3zG2gufd4VnHa5JPM35DfwFGVISAaFQmlrMdBqUtSpZQCmpAaapZRhVpDwtWQN5xCvdVirFgQWZhl0Bu2l/Yd6qq78I3m8sUjEgWWQGMrnAN9swsDpzFNMLR04zg/Zx9ossco0v2ec23ve4Gg0+IqtFaMeUqFCp86bmM00bm7XDgsyaLa1rC+p9lUePaIv/AGcOEsNJCpa/XTTp+NN12AeN6N6S9MDXI5jg0RSA0wNJMNDg17YedkYMhKkaggkEGucU4NJMLRoR5QrKMuMiWb9sO5MPa4Fm/iBr3/QkLxiaDEdmrMVVZwUNwASAy3Btcam29ZuCMuwVRckgADmTVv5SyhXXDIe7h1yXGxfeRvvXHsArWMsrZk1nRoeHDGRLr2mIUHQRTJIlrbWGYfgKuhisSoOZUUaABmiDWyjT6IC177+FfLklI2JHvrsj4xOvozSD2Ow/rVxJnU0fREx+J0ywppvZ4mIsNBYRdBVNisXxGQ/N9tClje+WIbnnoNrfCsq/G8Qd5pT/ABv/AL1yviWY3ZifaTXXEuZqhLKmuIx4G91Ru2f8O7fxzVzTeUkcTZsOheTT5+bKSLAgFYl7o0JGuasyTStRx6HKOp1Y7iUk7Z5XZj4nYdB0HhXKTSXo3rNsaRocI3nsHYH6eJSYTzkQamLxI1K+8dKzrixsaeCdo2DoSGUggjcEbVdcahGIiGNiABJC4iMfUkP1gOStqfA3HSk3iXki+FmfJpTRNLWNmqR0w8QlRcqSyKv2VdwPgDTjjGIGnbzW6do9trbXriNLUtio7W4tORYzSMCCLM7MLEEEWPgSK4Sal6Umi2JIlCpQJoMpKlC9SoUFEGr/AOUqepYX7s356PylT1LC/dm/PTww/wBvYly0KGrbC8fljjEaiLKNrwws3tzEXJ31PWukeUiepYX7s356PykT1PC/dm/PSSiv8gtvQqcXi2lILBdM3oqq+k7Ob231Y+6w2Arxq8+Uaep4X7s356PyjT1PC/dm/PSqOobehRijV58ok9Twv3Zvz0flEnqeF+7N+erUdSW9CkFEGrv5Qp6nhvuzfnojyhT1TDfdm/PSqOpM9ClFNerkeUCeqYb7sv56PygT1TDfdl/PVSjqHPQbyaXs+0xbbQL3PGVtIx7tW/gqmZ7kk89a7+I8aM0YiWOOJAxYrGGAZrWubk3sP9TVbek2qpES7scVL0Aal6iZwb1L0L0L11nUMTQJoXoXoloBoXqGlvUsQxNd/BOJ+byXYZo3BSWPk6HceB5g8iAarr0DUUqdlqy/fB4EkkYmUC+g7AXA8fnKQ4HA+sy/5cf8lUJpSa7meCYPJf8AmWB9Zm/y6/8AJQOCwPrM3+XX/lqgNKTU5nhCweS/ODwHrM/+XT/loeaYD1if/Lp/y1QUDR5nhFweWaDzXh/rGI/y8f8Ay0PNOH+sYj/Lx/8ALWevQvU5vhF5flmh804f6xiP8vH/AMtSs7Uqc3wi8vyyCiKlSsjQIphUqUiMNEUKlIIwpqlSkFhpqlSqQapUqUkFhFNUqUiBFGpUqoJKFSpVOJQNSpRZUKaWpUqCBUNSpRZUKaU1KlESBS1KlESBQNSpRKLQqVKjECpUqVC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7975" y="585235"/>
            <a:ext cx="7091502" cy="625993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7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Quantum </a:t>
            </a:r>
            <a:r>
              <a:rPr kumimoji="0" lang="en-AU" sz="27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s</a:t>
            </a:r>
            <a:r>
              <a:rPr kumimoji="0" lang="en-AU" sz="27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uperpositions</a:t>
            </a:r>
            <a:r>
              <a:rPr kumimoji="0" lang="en-AU" sz="27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of all possible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7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futures</a:t>
            </a:r>
            <a:endParaRPr kumimoji="0" lang="en-AU" sz="2700" b="1" i="1" u="none" strike="noStrike" kern="1200" cap="none" spc="0" normalizeH="0" baseline="0" noProof="0" dirty="0">
              <a:ln w="11430"/>
              <a:solidFill>
                <a:srgbClr val="0F6FC6">
                  <a:lumMod val="40000"/>
                  <a:lumOff val="6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EEA4EF-86E3-470D-ACD8-97DE82E9059F}"/>
              </a:ext>
            </a:extLst>
          </p:cNvPr>
          <p:cNvSpPr/>
          <p:nvPr/>
        </p:nvSpPr>
        <p:spPr>
          <a:xfrm>
            <a:off x="4126009" y="5202599"/>
            <a:ext cx="4918061" cy="684294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74000">
                <a:srgbClr val="002060">
                  <a:lumMod val="91000"/>
                  <a:lumOff val="9000"/>
                  <a:alpha val="6000"/>
                </a:srgbClr>
              </a:gs>
              <a:gs pos="28000">
                <a:schemeClr val="accent1">
                  <a:lumMod val="50000"/>
                  <a:alpha val="34000"/>
                </a:schemeClr>
              </a:gs>
              <a:gs pos="100000">
                <a:schemeClr val="bg1">
                  <a:alpha val="56000"/>
                </a:schemeClr>
              </a:gs>
            </a:gsLst>
            <a:lin ang="4200000" scaled="0"/>
            <a:tileRect/>
          </a:gradFill>
          <a:ln>
            <a:noFill/>
          </a:ln>
          <a:scene3d>
            <a:camera prst="perspectiveRelaxedModerately">
              <a:rot lat="21590667" lon="21299997" rev="81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6637" y="1458551"/>
            <a:ext cx="1940257" cy="1748362"/>
          </a:xfrm>
          <a:prstGeom prst="rect">
            <a:avLst/>
          </a:prstGeom>
          <a:blipFill>
            <a:blip r:embed="rId4">
              <a:alphaModFix amt="81000"/>
            </a:blip>
            <a:stretch>
              <a:fillRect/>
            </a:stretch>
          </a:blipFill>
          <a:ln w="34925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>
            <a:glow rad="165100">
              <a:schemeClr val="accent1">
                <a:alpha val="40000"/>
              </a:schemeClr>
            </a:glow>
            <a:reflection stA="96000" endPos="42000" dist="508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harsh" dir="t">
              <a:rot lat="0" lon="0" rev="5400000"/>
            </a:lightRig>
          </a:scene3d>
          <a:sp3d extrusionH="152400" contourW="12700" prstMaterial="clear">
            <a:bevelT w="0" h="762000"/>
            <a:bevelB w="0" h="0" prst="softRound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10832" y="6179124"/>
                <a:ext cx="4483532" cy="3743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U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|</m:t>
                            </m:r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0" lang="en-SG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SG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  <m:sup/>
                      <m:e>
                        <m:rad>
                          <m:radPr>
                            <m:degHide m:val="on"/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𝑖𝑘</m:t>
                                </m:r>
                              </m:sub>
                              <m:sup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sup>
                            </m:sSubSup>
                          </m:e>
                        </m:rad>
                      </m:e>
                    </m:nary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SG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SG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832" y="6179124"/>
                <a:ext cx="4483532" cy="374333"/>
              </a:xfrm>
              <a:prstGeom prst="rect">
                <a:avLst/>
              </a:prstGeom>
              <a:blipFill>
                <a:blip r:embed="rId8"/>
                <a:stretch>
                  <a:fillRect l="-3537" t="-132787" b="-20491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104478" y="3649704"/>
            <a:ext cx="4090278" cy="2432292"/>
            <a:chOff x="1512902" y="3617881"/>
            <a:chExt cx="4963909" cy="3158920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3332782" y="3857827"/>
              <a:ext cx="2643725" cy="31631"/>
            </a:xfrm>
            <a:prstGeom prst="line">
              <a:avLst/>
            </a:prstGeom>
            <a:ln w="44450">
              <a:solidFill>
                <a:srgbClr val="00FF00"/>
              </a:solidFill>
            </a:ln>
            <a:effectLst>
              <a:glow rad="12700">
                <a:srgbClr val="00B050">
                  <a:alpha val="40000"/>
                </a:srgbClr>
              </a:glow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222071" y="4479637"/>
              <a:ext cx="590925" cy="0"/>
            </a:xfrm>
            <a:prstGeom prst="line">
              <a:avLst/>
            </a:prstGeom>
            <a:ln w="34925">
              <a:solidFill>
                <a:srgbClr val="FFFF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1870083" y="4245461"/>
              <a:ext cx="404996" cy="444455"/>
            </a:xfrm>
            <a:prstGeom prst="ellipse">
              <a:avLst/>
            </a:prstGeom>
            <a:gradFill>
              <a:gsLst>
                <a:gs pos="0">
                  <a:schemeClr val="tx1">
                    <a:alpha val="30000"/>
                  </a:schemeClr>
                </a:gs>
                <a:gs pos="51000">
                  <a:srgbClr val="002060"/>
                </a:gs>
                <a:gs pos="100000">
                  <a:schemeClr val="bg1">
                    <a:lumMod val="95000"/>
                    <a:alpha val="34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  <a:sp3d extrusionH="57150" prstMaterial="metal">
              <a:bevelT w="0" h="0" prst="convex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050251" y="4722675"/>
                  <a:ext cx="427518" cy="3597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kumimoji="0" lang="en-SG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|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e>
                        </m:d>
                      </m:oMath>
                    </m:oMathPara>
                  </a14:m>
                  <a:endParaRPr kumimoji="0" lang="en-SG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0251" y="4722675"/>
                  <a:ext cx="427518" cy="359750"/>
                </a:xfrm>
                <a:prstGeom prst="rect">
                  <a:avLst/>
                </a:prstGeom>
                <a:blipFill>
                  <a:blip r:embed="rId9"/>
                  <a:stretch>
                    <a:fillRect l="-54386" t="-177778" r="-163158" b="-268889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512902" y="4337918"/>
                  <a:ext cx="103720" cy="35975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SG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kumimoji="0" lang="en-SG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SG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0" lang="en-SG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2902" y="4337918"/>
                  <a:ext cx="103720" cy="359750"/>
                </a:xfrm>
                <a:prstGeom prst="rect">
                  <a:avLst/>
                </a:prstGeom>
                <a:blipFill>
                  <a:blip r:embed="rId10"/>
                  <a:stretch>
                    <a:fillRect l="-200000" t="-173913" r="-807143" b="-260870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Delay 69"/>
            <p:cNvSpPr/>
            <p:nvPr/>
          </p:nvSpPr>
          <p:spPr>
            <a:xfrm rot="16200000">
              <a:off x="5949662" y="3612203"/>
              <a:ext cx="287321" cy="331890"/>
            </a:xfrm>
            <a:prstGeom prst="flowChartDelay">
              <a:avLst/>
            </a:prstGeom>
            <a:solidFill>
              <a:srgbClr val="2BAB2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6112259" y="3722121"/>
              <a:ext cx="127217" cy="130861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126774" y="5252048"/>
              <a:ext cx="2788190" cy="10484"/>
            </a:xfrm>
            <a:prstGeom prst="line">
              <a:avLst/>
            </a:prstGeom>
            <a:ln w="63500">
              <a:solidFill>
                <a:srgbClr val="FFFFFF"/>
              </a:solidFill>
            </a:ln>
            <a:effectLst>
              <a:glow rad="12700">
                <a:schemeClr val="accent1">
                  <a:satMod val="175000"/>
                  <a:alpha val="40000"/>
                </a:schemeClr>
              </a:glow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43488" y="4945266"/>
                  <a:ext cx="487824" cy="6395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</m:t>
                        </m:r>
                      </m:oMath>
                    </m:oMathPara>
                  </a14:m>
                  <a:endParaRPr kumimoji="0" lang="en-SG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3488" y="4945266"/>
                  <a:ext cx="487824" cy="63955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2324043" y="3664675"/>
                  <a:ext cx="681740" cy="7594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4043" y="3664675"/>
                  <a:ext cx="681740" cy="75947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Connector 21"/>
            <p:cNvCxnSpPr/>
            <p:nvPr/>
          </p:nvCxnSpPr>
          <p:spPr>
            <a:xfrm>
              <a:off x="3410751" y="4200119"/>
              <a:ext cx="2502094" cy="565"/>
            </a:xfrm>
            <a:prstGeom prst="line">
              <a:avLst/>
            </a:prstGeom>
            <a:ln w="44450">
              <a:solidFill>
                <a:srgbClr val="00FF00"/>
              </a:solidFill>
            </a:ln>
            <a:effectLst>
              <a:glow rad="12700">
                <a:srgbClr val="00B050">
                  <a:alpha val="40000"/>
                </a:srgbClr>
              </a:glow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410751" y="4113793"/>
              <a:ext cx="2502094" cy="8666"/>
            </a:xfrm>
            <a:prstGeom prst="line">
              <a:avLst/>
            </a:prstGeom>
            <a:ln w="44450">
              <a:solidFill>
                <a:srgbClr val="00FF00"/>
              </a:solidFill>
            </a:ln>
            <a:effectLst>
              <a:glow rad="12700">
                <a:srgbClr val="00B050">
                  <a:alpha val="40000"/>
                </a:srgbClr>
              </a:glow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 flipH="1">
              <a:off x="4048583" y="4039928"/>
              <a:ext cx="27432" cy="27432"/>
            </a:xfrm>
            <a:prstGeom prst="ellipse">
              <a:avLst/>
            </a:prstGeom>
            <a:noFill/>
            <a:ln w="3175">
              <a:solidFill>
                <a:srgbClr val="00FF00"/>
              </a:solidFill>
            </a:ln>
            <a:effectLst>
              <a:glow rad="12700">
                <a:srgbClr val="00B050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4048583" y="3983968"/>
              <a:ext cx="27432" cy="27432"/>
            </a:xfrm>
            <a:prstGeom prst="ellipse">
              <a:avLst/>
            </a:prstGeom>
            <a:noFill/>
            <a:ln w="3175">
              <a:solidFill>
                <a:srgbClr val="00FF00"/>
              </a:solidFill>
            </a:ln>
            <a:effectLst>
              <a:glow rad="12700">
                <a:srgbClr val="00B050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4048583" y="3915639"/>
              <a:ext cx="27432" cy="27432"/>
            </a:xfrm>
            <a:prstGeom prst="ellipse">
              <a:avLst/>
            </a:prstGeom>
            <a:noFill/>
            <a:ln w="3175">
              <a:solidFill>
                <a:srgbClr val="00FF00"/>
              </a:solidFill>
            </a:ln>
            <a:effectLst>
              <a:glow rad="12700">
                <a:srgbClr val="00B050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812996" y="3617881"/>
              <a:ext cx="583448" cy="1879724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56399" y="4936237"/>
              <a:ext cx="511856" cy="4592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778551" y="4420175"/>
              <a:ext cx="304851" cy="287232"/>
            </a:xfrm>
            <a:prstGeom prst="ellipse">
              <a:avLst/>
            </a:prstGeom>
            <a:solidFill>
              <a:srgbClr val="0070C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12845" y="3980469"/>
              <a:ext cx="563966" cy="1513512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V="1">
              <a:off x="4062299" y="4533391"/>
              <a:ext cx="1850546" cy="18562"/>
            </a:xfrm>
            <a:prstGeom prst="line">
              <a:avLst/>
            </a:prstGeom>
            <a:ln w="44450">
              <a:solidFill>
                <a:srgbClr val="00FF00"/>
              </a:solidFill>
            </a:ln>
            <a:effectLst>
              <a:glow rad="12700">
                <a:srgbClr val="00B050">
                  <a:alpha val="40000"/>
                </a:srgbClr>
              </a:glow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4609071" y="3768014"/>
              <a:ext cx="951194" cy="1720538"/>
            </a:xfrm>
            <a:prstGeom prst="rect">
              <a:avLst/>
            </a:prstGeom>
            <a:ln/>
            <a:scene3d>
              <a:camera prst="orthographicFront" fov="0">
                <a:rot lat="0" lon="0" rev="0"/>
              </a:camera>
              <a:lightRig rig="glow" dir="tl">
                <a:rot lat="0" lon="0" rev="900000"/>
              </a:lightRig>
            </a:scene3d>
            <a:sp3d prstMaterial="translucentPowder">
              <a:bevelT w="57150" h="63500" prst="angle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3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U</a:t>
              </a:r>
              <a:endParaRPr kumimoji="0" lang="en-SG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935132" y="3991720"/>
              <a:ext cx="535515" cy="490988"/>
            </a:xfrm>
            <a:prstGeom prst="ellipse">
              <a:avLst/>
            </a:prstGeom>
            <a:solidFill>
              <a:srgbClr val="00B05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951924" y="4909853"/>
              <a:ext cx="511856" cy="4592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35" name="Curved Left Arrow 34"/>
            <p:cNvSpPr/>
            <p:nvPr/>
          </p:nvSpPr>
          <p:spPr>
            <a:xfrm rot="5400000">
              <a:off x="4408021" y="4402426"/>
              <a:ext cx="579942" cy="3083587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377136" y="6337107"/>
              <a:ext cx="3076575" cy="43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Repeat at next time step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2847187" y="3686486"/>
              <a:ext cx="535515" cy="490988"/>
            </a:xfrm>
            <a:prstGeom prst="ellipse">
              <a:avLst/>
            </a:prstGeom>
            <a:solidFill>
              <a:srgbClr val="00B05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498244" y="2705078"/>
                <a:ext cx="2504019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SG" sz="2400" i="1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SG" sz="24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SG" sz="24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SG" sz="24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SG" sz="2400" i="1">
                                        <a:solidFill>
                                          <a:srgbClr val="00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SG" sz="2400" i="1">
                                        <a:solidFill>
                                          <a:srgbClr val="00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SG" sz="2400" i="1">
                                        <a:solidFill>
                                          <a:srgbClr val="00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SG" sz="24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SG" sz="2400" i="1">
                                        <a:solidFill>
                                          <a:srgbClr val="00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SG" sz="2400" i="1">
                                        <a:solidFill>
                                          <a:srgbClr val="00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SG" sz="2400" i="1">
                                        <a:solidFill>
                                          <a:srgbClr val="00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  <m:d>
                          <m:dPr>
                            <m:begChr m:val="⟨"/>
                            <m:endChr m:val=""/>
                            <m:ctrlPr>
                              <a:rPr lang="en-SG" sz="24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G" sz="24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G" sz="24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SG" sz="24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SG" sz="24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</m:oMath>
                </a14:m>
                <a:r>
                  <a:rPr lang="en-SG" sz="2400" dirty="0" smtClean="0">
                    <a:solidFill>
                      <a:srgbClr val="00FF00"/>
                    </a:solidFill>
                  </a:rPr>
                  <a:t>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SG" sz="2400" i="1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endParaRPr lang="en-SG" sz="2400" dirty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244" y="2705078"/>
                <a:ext cx="2504019" cy="416845"/>
              </a:xfrm>
              <a:prstGeom prst="rect">
                <a:avLst/>
              </a:prstGeom>
              <a:blipFill>
                <a:blip r:embed="rId13"/>
                <a:stretch>
                  <a:fillRect t="-17647" b="-3823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5805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tx1"/>
            </a:gs>
            <a:gs pos="72000">
              <a:schemeClr val="tx1"/>
            </a:gs>
            <a:gs pos="100000">
              <a:srgbClr val="00359E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>
            <a:extLst>
              <a:ext uri="{FF2B5EF4-FFF2-40B4-BE49-F238E27FC236}">
                <a16:creationId xmlns:a16="http://schemas.microsoft.com/office/drawing/2014/main" id="{722E861E-927C-4C49-9A4F-623621098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965" y="4974810"/>
            <a:ext cx="2556095" cy="188547"/>
          </a:xfrm>
          <a:prstGeom prst="rect">
            <a:avLst/>
          </a:prstGeom>
          <a:effectLst/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22E861E-927C-4C49-9A4F-623621098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164" y="4096054"/>
            <a:ext cx="2556095" cy="188547"/>
          </a:xfrm>
          <a:prstGeom prst="rect">
            <a:avLst/>
          </a:prstGeom>
          <a:effectLst/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722E861E-927C-4C49-9A4F-623621098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205" y="5017521"/>
            <a:ext cx="2376603" cy="175307"/>
          </a:xfrm>
          <a:prstGeom prst="rect">
            <a:avLst/>
          </a:prstGeom>
          <a:effectLst/>
        </p:spPr>
      </p:pic>
      <p:pic>
        <p:nvPicPr>
          <p:cNvPr id="226308" name="Picture 4" descr="http://www.quantumlah.org/media/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212725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lowchart: Process 33">
            <a:extLst>
              <a:ext uri="{FF2B5EF4-FFF2-40B4-BE49-F238E27FC236}">
                <a16:creationId xmlns:a16="http://schemas.microsoft.com/office/drawing/2014/main" id="{E6217A11-2B8F-4664-9C87-3A2EE1E1D083}"/>
              </a:ext>
            </a:extLst>
          </p:cNvPr>
          <p:cNvSpPr/>
          <p:nvPr/>
        </p:nvSpPr>
        <p:spPr>
          <a:xfrm>
            <a:off x="4502942" y="1810269"/>
            <a:ext cx="4532919" cy="1072436"/>
          </a:xfrm>
          <a:prstGeom prst="flowChartProcess">
            <a:avLst/>
          </a:prstGeom>
          <a:gradFill flip="none" rotWithShape="1">
            <a:gsLst>
              <a:gs pos="12000">
                <a:srgbClr val="5E9EFF">
                  <a:alpha val="9000"/>
                </a:srgbClr>
              </a:gs>
              <a:gs pos="39999">
                <a:srgbClr val="85C2FF">
                  <a:alpha val="21000"/>
                </a:srgb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 r="-100000" b="-100000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perspectiveLeft" fov="3900000">
              <a:rot lat="21299997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558359" y="660463"/>
            <a:ext cx="6170165" cy="46630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000" b="1" i="0" u="none" strike="noStrike" kern="0" cap="small" spc="0" normalizeH="0" baseline="0" noProof="0" dirty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Optimal Quantum Predictor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086E03D-DCAF-4A67-B045-91297D4B3BFF}"/>
              </a:ext>
            </a:extLst>
          </p:cNvPr>
          <p:cNvGrpSpPr/>
          <p:nvPr/>
        </p:nvGrpSpPr>
        <p:grpSpPr>
          <a:xfrm>
            <a:off x="6279274" y="1905231"/>
            <a:ext cx="2808484" cy="830818"/>
            <a:chOff x="2739474" y="2504313"/>
            <a:chExt cx="2808484" cy="8308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8CF7382-8DF9-45B4-9F03-E133BB7F8C1D}"/>
                    </a:ext>
                  </a:extLst>
                </p:cNvPr>
                <p:cNvSpPr txBox="1"/>
                <p:nvPr/>
              </p:nvSpPr>
              <p:spPr>
                <a:xfrm>
                  <a:off x="2753796" y="2999718"/>
                  <a:ext cx="2794162" cy="33541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lvl="0">
                    <a:defRPr/>
                  </a:pPr>
                  <a:r>
                    <a:rPr lang="en-US" dirty="0" smtClean="0">
                      <a:solidFill>
                        <a:prstClr val="black"/>
                      </a:solidFill>
                    </a:rPr>
                    <a:t>as  </a:t>
                  </a:r>
                  <a14:m>
                    <m:oMath xmlns:m="http://schemas.openxmlformats.org/officeDocument/2006/math">
                      <m:r>
                        <a:rPr lang="en-SG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SG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SG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prstClr val="black"/>
                      </a:solidFill>
                    </a:rPr>
                    <a:t>=</a:t>
                  </a:r>
                  <a14:m>
                    <m:oMath xmlns:m="http://schemas.openxmlformats.org/officeDocument/2006/math">
                      <m:r>
                        <a:rPr kumimoji="0" lang="en-SG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</m:ra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rPr>
                    <a:t>+</a:t>
                  </a:r>
                  <a14:m>
                    <m:oMath xmlns:m="http://schemas.openxmlformats.org/officeDocument/2006/math">
                      <m:r>
                        <a:rPr kumimoji="0" lang="en-SG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</m:rad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8CF7382-8DF9-45B4-9F03-E133BB7F8C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3796" y="2999718"/>
                  <a:ext cx="2794162" cy="335413"/>
                </a:xfrm>
                <a:prstGeom prst="rect">
                  <a:avLst/>
                </a:prstGeom>
                <a:blipFill>
                  <a:blip r:embed="rId14"/>
                  <a:stretch>
                    <a:fillRect l="-5011" t="-134545" r="-16993" b="-212727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2F90117D-B2D8-4FD6-90AB-9BB8C9103146}"/>
                    </a:ext>
                  </a:extLst>
                </p:cNvPr>
                <p:cNvSpPr txBox="1"/>
                <p:nvPr/>
              </p:nvSpPr>
              <p:spPr>
                <a:xfrm>
                  <a:off x="2739474" y="2504313"/>
                  <a:ext cx="2807885" cy="3354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dirty="0" smtClean="0">
                      <a:solidFill>
                        <a:prstClr val="black"/>
                      </a:solidFill>
                      <a:latin typeface="Constantia"/>
                    </a:rPr>
                    <a:t>a</a:t>
                  </a:r>
                  <a:r>
                    <a:rPr kumimoji="0" lang="en-US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rPr>
                    <a:t>s  </a:t>
                  </a:r>
                  <a14:m>
                    <m:oMath xmlns:m="http://schemas.openxmlformats.org/officeDocument/2006/math">
                      <m:r>
                        <a:rPr kumimoji="0" lang="en-SG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SG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SG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0" lang="en-SG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rPr>
                    <a:t>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</m:ra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rPr>
                    <a:t>+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</m:rad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2F90117D-B2D8-4FD6-90AB-9BB8C91031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9474" y="2504313"/>
                  <a:ext cx="2807885" cy="335413"/>
                </a:xfrm>
                <a:prstGeom prst="rect">
                  <a:avLst/>
                </a:prstGeom>
                <a:blipFill>
                  <a:blip r:embed="rId15"/>
                  <a:stretch>
                    <a:fillRect l="-4989" t="-134545" r="-18438" b="-212727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E1E85156-A17F-4202-A29F-0887BFC7755A}"/>
              </a:ext>
            </a:extLst>
          </p:cNvPr>
          <p:cNvSpPr txBox="1"/>
          <p:nvPr/>
        </p:nvSpPr>
        <p:spPr>
          <a:xfrm>
            <a:off x="4716498" y="2044861"/>
            <a:ext cx="7418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Encode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9FDE72A-6C90-491D-9E28-807157C3E62F}"/>
              </a:ext>
            </a:extLst>
          </p:cNvPr>
          <p:cNvSpPr txBox="1"/>
          <p:nvPr/>
        </p:nvSpPr>
        <p:spPr>
          <a:xfrm>
            <a:off x="4739908" y="2560090"/>
            <a:ext cx="7418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Encode 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B4203BD-DF46-44B8-B0EA-4CAF0142FB0D}"/>
              </a:ext>
            </a:extLst>
          </p:cNvPr>
          <p:cNvGrpSpPr/>
          <p:nvPr/>
        </p:nvGrpSpPr>
        <p:grpSpPr>
          <a:xfrm>
            <a:off x="144899" y="4026023"/>
            <a:ext cx="5479482" cy="3952100"/>
            <a:chOff x="832106" y="4318893"/>
            <a:chExt cx="5479482" cy="3952100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FAD68E7-40A2-491A-9BCD-4BF808DCE7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7928" y="4516483"/>
              <a:ext cx="1663660" cy="852755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  <a:miter lim="800000"/>
            </a:ln>
            <a:effectLst>
              <a:glow rad="25400">
                <a:srgbClr val="4472C4">
                  <a:satMod val="175000"/>
                  <a:alpha val="40000"/>
                </a:srgbClr>
              </a:glo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38100" prstMaterial="clear">
              <a:bevelT w="260350" h="50800" prst="softRound"/>
              <a:bevelB prst="softRound"/>
            </a:sp3d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91107E7-40CB-41CD-B2ED-40761BCDD7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6902" y="4531947"/>
              <a:ext cx="352887" cy="0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  <a:miter lim="800000"/>
            </a:ln>
            <a:effectLst>
              <a:glow rad="25400">
                <a:srgbClr val="4472C4">
                  <a:satMod val="175000"/>
                  <a:alpha val="40000"/>
                </a:srgbClr>
              </a:glo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38100" prstMaterial="clear">
              <a:bevelT w="260350" h="50800" prst="softRound"/>
              <a:bevelB prst="softRound"/>
            </a:sp3d>
          </p:spPr>
        </p:cxn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2E861E-927C-4C49-9A4F-623621098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23456" y="4408731"/>
              <a:ext cx="2556095" cy="188547"/>
            </a:xfrm>
            <a:prstGeom prst="rect">
              <a:avLst/>
            </a:prstGeom>
            <a:effectLst/>
          </p:spPr>
        </p:pic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1DB4B1F-6BAF-4ACF-B281-E56E05E794AE}"/>
                </a:ext>
              </a:extLst>
            </p:cNvPr>
            <p:cNvSpPr/>
            <p:nvPr/>
          </p:nvSpPr>
          <p:spPr>
            <a:xfrm>
              <a:off x="1349721" y="4361661"/>
              <a:ext cx="350741" cy="342661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rgbClr val="92D050"/>
                </a:gs>
                <a:gs pos="100000">
                  <a:sysClr val="window" lastClr="FFFFFF">
                    <a:lumMod val="95000"/>
                  </a:sysClr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2EF3372-8510-4E3C-824B-873F2A3575DB}"/>
                </a:ext>
              </a:extLst>
            </p:cNvPr>
            <p:cNvCxnSpPr/>
            <p:nvPr/>
          </p:nvCxnSpPr>
          <p:spPr>
            <a:xfrm flipV="1">
              <a:off x="3623148" y="4700814"/>
              <a:ext cx="5209" cy="736012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extrusionH="63500">
              <a:bevelT h="12700"/>
              <a:bevelB w="12700"/>
            </a:sp3d>
          </p:spPr>
        </p:cxn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78B26A3-3630-46BD-A312-37E69A48F9AE}"/>
                </a:ext>
              </a:extLst>
            </p:cNvPr>
            <p:cNvSpPr/>
            <p:nvPr/>
          </p:nvSpPr>
          <p:spPr>
            <a:xfrm rot="10800000">
              <a:off x="3557683" y="5317974"/>
              <a:ext cx="144366" cy="146876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satMod val="103000"/>
                    <a:lumMod val="102000"/>
                    <a:tint val="94000"/>
                  </a:sysClr>
                </a:gs>
                <a:gs pos="50000">
                  <a:sysClr val="windowText" lastClr="000000">
                    <a:satMod val="110000"/>
                    <a:lumMod val="100000"/>
                    <a:shade val="100000"/>
                  </a:sysClr>
                </a:gs>
                <a:gs pos="100000">
                  <a:sysClr val="windowText" lastClr="000000">
                    <a:lumMod val="99000"/>
                    <a:satMod val="120000"/>
                    <a:shade val="78000"/>
                  </a:sys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extrusionH="63500">
              <a:bevelT h="12700"/>
              <a:bevelB w="12700"/>
            </a:sp3d>
          </p:spPr>
          <p:txBody>
            <a:bodyPr rtlCol="0" anchor="ctr"/>
            <a:lstStyle/>
            <a:p>
              <a:pPr marL="0" marR="0" lvl="0" indent="0" algn="ctr" defTabSz="914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98A6E4C-CBCE-457B-B732-04909991E608}"/>
                </a:ext>
              </a:extLst>
            </p:cNvPr>
            <p:cNvSpPr/>
            <p:nvPr/>
          </p:nvSpPr>
          <p:spPr>
            <a:xfrm rot="10800000">
              <a:off x="3401492" y="4318893"/>
              <a:ext cx="448828" cy="435317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satMod val="103000"/>
                    <a:lumMod val="102000"/>
                    <a:tint val="94000"/>
                  </a:sysClr>
                </a:gs>
                <a:gs pos="50000">
                  <a:sysClr val="windowText" lastClr="000000">
                    <a:satMod val="110000"/>
                    <a:lumMod val="100000"/>
                    <a:shade val="100000"/>
                  </a:sysClr>
                </a:gs>
                <a:gs pos="100000">
                  <a:sysClr val="windowText" lastClr="000000">
                    <a:lumMod val="99000"/>
                    <a:satMod val="120000"/>
                    <a:shade val="78000"/>
                  </a:sys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57150" dist="38100" dir="5400000" algn="ctr" rotWithShape="0">
                <a:sysClr val="windowText" lastClr="000000">
                  <a:shade val="9000"/>
                  <a:satMod val="105000"/>
                  <a:alpha val="48000"/>
                </a:sysClr>
              </a:outerShdw>
              <a:reflection stA="86000" endPos="1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63500">
              <a:bevelT h="12700"/>
              <a:bevelB w="12700"/>
            </a:sp3d>
          </p:spPr>
          <p:txBody>
            <a:bodyPr rtlCol="0" anchor="ctr"/>
            <a:lstStyle/>
            <a:p>
              <a:pPr marL="0" marR="0" lvl="0" indent="0" algn="ctr" defTabSz="914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758AC001-3B28-4F38-B9A7-5F715BDFCFB2}"/>
                    </a:ext>
                  </a:extLst>
                </p:cNvPr>
                <p:cNvSpPr txBox="1"/>
                <p:nvPr/>
              </p:nvSpPr>
              <p:spPr>
                <a:xfrm>
                  <a:off x="3449635" y="4414452"/>
                  <a:ext cx="360462" cy="23205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401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SG" sz="1401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𝑈</m:t>
                            </m:r>
                          </m:e>
                          <m:sub>
                            <m:r>
                              <a:rPr kumimoji="0" lang="en-SG" sz="1401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kumimoji="0" lang="en-US" sz="14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758AC001-3B28-4F38-B9A7-5F715BDFCF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9635" y="4414452"/>
                  <a:ext cx="360462" cy="232051"/>
                </a:xfrm>
                <a:prstGeom prst="rect">
                  <a:avLst/>
                </a:prstGeom>
                <a:blipFill>
                  <a:blip r:embed="rId16"/>
                  <a:stretch>
                    <a:fillRect b="-21053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Freeform 138">
              <a:extLst>
                <a:ext uri="{FF2B5EF4-FFF2-40B4-BE49-F238E27FC236}">
                  <a16:creationId xmlns:a16="http://schemas.microsoft.com/office/drawing/2014/main" id="{6962D0B3-D57B-40D4-BE1A-9C5A53A273E9}"/>
                </a:ext>
              </a:extLst>
            </p:cNvPr>
            <p:cNvSpPr/>
            <p:nvPr/>
          </p:nvSpPr>
          <p:spPr>
            <a:xfrm rot="5400000" flipH="1">
              <a:off x="4565534" y="5808498"/>
              <a:ext cx="164784" cy="194571"/>
            </a:xfrm>
            <a:custGeom>
              <a:avLst/>
              <a:gdLst>
                <a:gd name="connsiteX0" fmla="*/ 206262 w 223391"/>
                <a:gd name="connsiteY0" fmla="*/ 0 h 358588"/>
                <a:gd name="connsiteX1" fmla="*/ 0 w 223391"/>
                <a:gd name="connsiteY1" fmla="*/ 179294 h 358588"/>
                <a:gd name="connsiteX2" fmla="*/ 206262 w 223391"/>
                <a:gd name="connsiteY2" fmla="*/ 358588 h 358588"/>
                <a:gd name="connsiteX3" fmla="*/ 223391 w 223391"/>
                <a:gd name="connsiteY3" fmla="*/ 355582 h 358588"/>
                <a:gd name="connsiteX4" fmla="*/ 213100 w 223391"/>
                <a:gd name="connsiteY4" fmla="*/ 338004 h 358588"/>
                <a:gd name="connsiteX5" fmla="*/ 185985 w 223391"/>
                <a:gd name="connsiteY5" fmla="*/ 172163 h 358588"/>
                <a:gd name="connsiteX6" fmla="*/ 213100 w 223391"/>
                <a:gd name="connsiteY6" fmla="*/ 6323 h 358588"/>
                <a:gd name="connsiteX7" fmla="*/ 215819 w 223391"/>
                <a:gd name="connsiteY7" fmla="*/ 1678 h 35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391" h="358588">
                  <a:moveTo>
                    <a:pt x="206262" y="0"/>
                  </a:moveTo>
                  <a:cubicBezTo>
                    <a:pt x="92347" y="0"/>
                    <a:pt x="0" y="80273"/>
                    <a:pt x="0" y="179294"/>
                  </a:cubicBezTo>
                  <a:cubicBezTo>
                    <a:pt x="0" y="278315"/>
                    <a:pt x="92347" y="358588"/>
                    <a:pt x="206262" y="358588"/>
                  </a:cubicBezTo>
                  <a:lnTo>
                    <a:pt x="223391" y="355582"/>
                  </a:lnTo>
                  <a:lnTo>
                    <a:pt x="213100" y="338004"/>
                  </a:lnTo>
                  <a:cubicBezTo>
                    <a:pt x="196347" y="295562"/>
                    <a:pt x="185985" y="236928"/>
                    <a:pt x="185985" y="172163"/>
                  </a:cubicBezTo>
                  <a:cubicBezTo>
                    <a:pt x="185985" y="107398"/>
                    <a:pt x="196347" y="48765"/>
                    <a:pt x="213100" y="6323"/>
                  </a:cubicBezTo>
                  <a:lnTo>
                    <a:pt x="215819" y="1678"/>
                  </a:lnTo>
                  <a:close/>
                </a:path>
              </a:pathLst>
            </a:custGeom>
            <a:gradFill rotWithShape="1">
              <a:gsLst>
                <a:gs pos="0">
                  <a:sysClr val="windowText" lastClr="000000">
                    <a:satMod val="103000"/>
                    <a:lumMod val="102000"/>
                    <a:tint val="94000"/>
                  </a:sysClr>
                </a:gs>
                <a:gs pos="50000">
                  <a:sysClr val="windowText" lastClr="000000">
                    <a:satMod val="110000"/>
                    <a:lumMod val="100000"/>
                    <a:shade val="100000"/>
                  </a:sysClr>
                </a:gs>
                <a:gs pos="100000">
                  <a:sysClr val="windowText" lastClr="000000">
                    <a:lumMod val="99000"/>
                    <a:satMod val="120000"/>
                    <a:shade val="78000"/>
                  </a:sys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F2886A6A-015B-43B6-B16B-B3A148A820D4}"/>
                    </a:ext>
                  </a:extLst>
                </p:cNvPr>
                <p:cNvSpPr txBox="1"/>
                <p:nvPr/>
              </p:nvSpPr>
              <p:spPr>
                <a:xfrm>
                  <a:off x="975641" y="5644017"/>
                  <a:ext cx="337848" cy="2771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kumimoji="0" lang="en-US" sz="1801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1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|0</m:t>
                            </m:r>
                          </m:e>
                        </m:d>
                      </m:oMath>
                    </m:oMathPara>
                  </a14:m>
                  <a:endParaRPr kumimoji="0" lang="en-US" sz="18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F2886A6A-015B-43B6-B16B-B3A148A820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641" y="5644017"/>
                  <a:ext cx="337848" cy="277127"/>
                </a:xfrm>
                <a:prstGeom prst="rect">
                  <a:avLst/>
                </a:prstGeom>
                <a:blipFill>
                  <a:blip r:embed="rId20"/>
                  <a:stretch>
                    <a:fillRect l="-58929" t="-173913" r="-164286" b="-260870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E55D2DD1-0008-46D7-92E6-12E50766F509}"/>
                    </a:ext>
                  </a:extLst>
                </p:cNvPr>
                <p:cNvSpPr txBox="1"/>
                <p:nvPr/>
              </p:nvSpPr>
              <p:spPr>
                <a:xfrm>
                  <a:off x="832106" y="4369376"/>
                  <a:ext cx="289042" cy="27712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kumimoji="0" lang="en-US" sz="1801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1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kumimoji="0" lang="en-US" sz="1801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SG" sz="1801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0" lang="en-SG" sz="1801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0" lang="en-US" sz="18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E55D2DD1-0008-46D7-92E6-12E50766F5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106" y="4369376"/>
                  <a:ext cx="289042" cy="277127"/>
                </a:xfrm>
                <a:prstGeom prst="rect">
                  <a:avLst/>
                </a:prstGeom>
                <a:blipFill>
                  <a:blip r:embed="rId21"/>
                  <a:stretch>
                    <a:fillRect l="-59574" t="-180000" r="-225532" b="-266667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8B8AB1E-06D7-4DB8-8F37-4F4262482CD0}"/>
                </a:ext>
              </a:extLst>
            </p:cNvPr>
            <p:cNvSpPr/>
            <p:nvPr/>
          </p:nvSpPr>
          <p:spPr>
            <a:xfrm rot="10800000">
              <a:off x="2788470" y="4323520"/>
              <a:ext cx="448828" cy="435317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satMod val="103000"/>
                    <a:lumMod val="102000"/>
                    <a:tint val="94000"/>
                  </a:sysClr>
                </a:gs>
                <a:gs pos="50000">
                  <a:sysClr val="windowText" lastClr="000000">
                    <a:satMod val="110000"/>
                    <a:lumMod val="100000"/>
                    <a:shade val="100000"/>
                  </a:sysClr>
                </a:gs>
                <a:gs pos="100000">
                  <a:sysClr val="windowText" lastClr="000000">
                    <a:lumMod val="99000"/>
                    <a:satMod val="120000"/>
                    <a:shade val="78000"/>
                  </a:sys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57150" dist="38100" dir="5400000" algn="ctr" rotWithShape="0">
                <a:sysClr val="windowText" lastClr="000000">
                  <a:shade val="9000"/>
                  <a:satMod val="105000"/>
                  <a:alpha val="48000"/>
                </a:sysClr>
              </a:outerShdw>
              <a:reflection stA="86000" endPos="1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63500">
              <a:bevelT h="12700"/>
              <a:bevelB w="12700"/>
            </a:sp3d>
          </p:spPr>
          <p:txBody>
            <a:bodyPr rtlCol="0" anchor="ctr"/>
            <a:lstStyle/>
            <a:p>
              <a:pPr marL="0" marR="0" lvl="0" indent="0" algn="ctr" defTabSz="914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3EC98BBE-9C63-44EA-9295-D8C89E03176C}"/>
                    </a:ext>
                  </a:extLst>
                </p:cNvPr>
                <p:cNvSpPr txBox="1"/>
                <p:nvPr/>
              </p:nvSpPr>
              <p:spPr>
                <a:xfrm>
                  <a:off x="2829789" y="4448971"/>
                  <a:ext cx="360462" cy="23205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401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1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401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kumimoji="0" lang="en-US" sz="14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3EC98BBE-9C63-44EA-9295-D8C89E0317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9789" y="4448971"/>
                  <a:ext cx="360462" cy="232051"/>
                </a:xfrm>
                <a:prstGeom prst="rect">
                  <a:avLst/>
                </a:prstGeom>
                <a:blipFill>
                  <a:blip r:embed="rId22"/>
                  <a:stretch>
                    <a:fillRect b="-18421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26363FA-394D-4B95-977C-55B1AC73831A}"/>
                </a:ext>
              </a:extLst>
            </p:cNvPr>
            <p:cNvSpPr txBox="1"/>
            <p:nvPr/>
          </p:nvSpPr>
          <p:spPr>
            <a:xfrm>
              <a:off x="5387886" y="5540541"/>
              <a:ext cx="65" cy="2771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9CF3ABA-91E3-449B-BA3F-9BF0B4B0FC8D}"/>
                </a:ext>
              </a:extLst>
            </p:cNvPr>
            <p:cNvCxnSpPr>
              <a:cxnSpLocks/>
            </p:cNvCxnSpPr>
            <p:nvPr/>
          </p:nvCxnSpPr>
          <p:spPr>
            <a:xfrm>
              <a:off x="1909789" y="4531417"/>
              <a:ext cx="875531" cy="882414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  <a:miter lim="800000"/>
            </a:ln>
            <a:effectLst>
              <a:glow rad="25400">
                <a:srgbClr val="4472C4">
                  <a:satMod val="175000"/>
                  <a:alpha val="40000"/>
                </a:srgbClr>
              </a:glo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38100" prstMaterial="clear">
              <a:bevelT w="260350" h="50800" prst="softRound"/>
              <a:bevelB prst="softRound"/>
            </a:sp3d>
          </p:spPr>
        </p:cxn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983C8E0C-B0BE-4E66-878B-1A504FB5980A}"/>
                </a:ext>
              </a:extLst>
            </p:cNvPr>
            <p:cNvSpPr/>
            <p:nvPr/>
          </p:nvSpPr>
          <p:spPr>
            <a:xfrm>
              <a:off x="1313489" y="5543951"/>
              <a:ext cx="339833" cy="339525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rgbClr val="5B9BD5">
                    <a:lumMod val="50000"/>
                  </a:srgbClr>
                </a:gs>
                <a:gs pos="100000">
                  <a:sysClr val="window" lastClr="FFFFFF">
                    <a:lumMod val="95000"/>
                  </a:sysClr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extrusionH="57150" prstMaterial="metal">
              <a:bevelT w="0" h="0" prst="convex"/>
              <a:bevelB/>
            </a:sp3d>
          </p:spPr>
          <p:txBody>
            <a:bodyPr rtlCol="0" anchor="ctr"/>
            <a:lstStyle/>
            <a:p>
              <a:pPr marL="0" marR="0" lvl="0" indent="0" algn="ctr" defTabSz="914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Arc 85">
              <a:extLst>
                <a:ext uri="{FF2B5EF4-FFF2-40B4-BE49-F238E27FC236}">
                  <a16:creationId xmlns:a16="http://schemas.microsoft.com/office/drawing/2014/main" id="{EA29ED71-D86C-4F42-9512-E5765ACD8E9F}"/>
                </a:ext>
              </a:extLst>
            </p:cNvPr>
            <p:cNvSpPr/>
            <p:nvPr/>
          </p:nvSpPr>
          <p:spPr>
            <a:xfrm flipH="1">
              <a:off x="1408113" y="4538431"/>
              <a:ext cx="2695401" cy="3732562"/>
            </a:xfrm>
            <a:prstGeom prst="arc">
              <a:avLst>
                <a:gd name="adj1" fmla="val 16200000"/>
                <a:gd name="adj2" fmla="val 19519618"/>
              </a:avLst>
            </a:prstGeom>
            <a:noFill/>
            <a:ln w="19050" cap="flat" cmpd="sng" algn="ctr">
              <a:solidFill>
                <a:srgbClr val="4472C4">
                  <a:lumMod val="40000"/>
                  <a:lumOff val="60000"/>
                </a:srgbClr>
              </a:solidFill>
              <a:prstDash val="solid"/>
              <a:miter lim="800000"/>
            </a:ln>
            <a:effectLst>
              <a:glow rad="38100">
                <a:srgbClr val="4472C4">
                  <a:satMod val="175000"/>
                  <a:alpha val="24000"/>
                </a:srgbClr>
              </a:glo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38100" prstMaterial="clear">
              <a:bevelT w="260350" h="50800" prst="softRound"/>
              <a:bevelB prst="softRound"/>
            </a:sp3d>
          </p:spPr>
          <p:txBody>
            <a:bodyPr rtlCol="0" anchor="ctr"/>
            <a:lstStyle/>
            <a:p>
              <a:pPr marL="0" marR="0" lvl="0" indent="0" algn="ctr" defTabSz="914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Arc 87">
              <a:extLst>
                <a:ext uri="{FF2B5EF4-FFF2-40B4-BE49-F238E27FC236}">
                  <a16:creationId xmlns:a16="http://schemas.microsoft.com/office/drawing/2014/main" id="{369C13ED-C015-4400-9B31-13A3DA518DF5}"/>
                </a:ext>
              </a:extLst>
            </p:cNvPr>
            <p:cNvSpPr/>
            <p:nvPr/>
          </p:nvSpPr>
          <p:spPr>
            <a:xfrm>
              <a:off x="4034438" y="5398378"/>
              <a:ext cx="619205" cy="624395"/>
            </a:xfrm>
            <a:prstGeom prst="arc">
              <a:avLst>
                <a:gd name="adj1" fmla="val 16009917"/>
                <a:gd name="adj2" fmla="val 21289256"/>
              </a:avLst>
            </a:prstGeom>
            <a:noFill/>
            <a:ln w="19050" cap="flat" cmpd="sng" algn="ctr">
              <a:solidFill>
                <a:srgbClr val="4472C4">
                  <a:lumMod val="40000"/>
                  <a:lumOff val="60000"/>
                </a:srgbClr>
              </a:solidFill>
              <a:prstDash val="solid"/>
              <a:miter lim="800000"/>
            </a:ln>
            <a:effectLst>
              <a:glow rad="38100">
                <a:srgbClr val="4472C4">
                  <a:satMod val="175000"/>
                  <a:alpha val="24000"/>
                </a:srgbClr>
              </a:glow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38100" prstMaterial="clear">
              <a:bevelT w="260350" h="50800" prst="softRound"/>
              <a:bevelB prst="softRound"/>
            </a:sp3d>
          </p:spPr>
          <p:txBody>
            <a:bodyPr rtlCol="0" anchor="ctr"/>
            <a:lstStyle/>
            <a:p>
              <a:pPr marL="0" marR="0" lvl="0" indent="0" algn="ctr" defTabSz="914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5FADC50-CCB9-4897-8EEA-710163DD2F4A}"/>
                </a:ext>
              </a:extLst>
            </p:cNvPr>
            <p:cNvSpPr/>
            <p:nvPr/>
          </p:nvSpPr>
          <p:spPr>
            <a:xfrm>
              <a:off x="4927745" y="5432803"/>
              <a:ext cx="338654" cy="339525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rgbClr val="5B9BD5">
                    <a:lumMod val="50000"/>
                  </a:srgbClr>
                </a:gs>
                <a:gs pos="100000">
                  <a:sysClr val="window" lastClr="FFFFFF">
                    <a:lumMod val="95000"/>
                  </a:sysClr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extrusionH="57150" prstMaterial="metal">
              <a:bevelT w="0" h="0" prst="convex"/>
              <a:bevelB/>
            </a:sp3d>
          </p:spPr>
          <p:txBody>
            <a:bodyPr rtlCol="0" anchor="ctr"/>
            <a:lstStyle/>
            <a:p>
              <a:pPr marL="0" marR="0" lvl="0" indent="0" algn="ctr" defTabSz="914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9181" y="1463851"/>
            <a:ext cx="4479268" cy="1754148"/>
            <a:chOff x="-666796" y="1744383"/>
            <a:chExt cx="10488129" cy="3607490"/>
          </a:xfrm>
          <a:gradFill>
            <a:gsLst>
              <a:gs pos="0">
                <a:schemeClr val="tx1"/>
              </a:gs>
              <a:gs pos="99000">
                <a:schemeClr val="tx1"/>
              </a:gs>
              <a:gs pos="0">
                <a:schemeClr val="bg1"/>
              </a:gs>
            </a:gsLst>
            <a:path path="circle">
              <a:fillToRect l="100000" t="100000"/>
            </a:path>
          </a:gra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/>
                <p:cNvSpPr/>
                <p:nvPr/>
              </p:nvSpPr>
              <p:spPr>
                <a:xfrm>
                  <a:off x="5429179" y="2868060"/>
                  <a:ext cx="1231751" cy="1118796"/>
                </a:xfrm>
                <a:prstGeom prst="ellipse">
                  <a:avLst/>
                </a:prstGeom>
                <a:grpFill/>
                <a:scene3d>
                  <a:camera prst="isometricTopUp"/>
                  <a:lightRig rig="threePt" dir="t"/>
                </a:scene3d>
                <a:sp3d extrusionH="82550" prstMaterial="metal">
                  <a:bevelT w="69850" prst="divot"/>
                  <a:bevelB w="0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0" name="Oval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9179" y="2868060"/>
                  <a:ext cx="1231751" cy="1118796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val 50"/>
                <p:cNvSpPr/>
                <p:nvPr/>
              </p:nvSpPr>
              <p:spPr>
                <a:xfrm>
                  <a:off x="2594716" y="2865726"/>
                  <a:ext cx="1231751" cy="111879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tx1"/>
                    </a:gs>
                  </a:gsLst>
                  <a:path path="circle">
                    <a:fillToRect l="50000" t="130000" r="50000" b="-30000"/>
                  </a:path>
                </a:gradFill>
                <a:scene3d>
                  <a:camera prst="isometricTopUp"/>
                  <a:lightRig rig="threePt" dir="t"/>
                </a:scene3d>
                <a:sp3d extrusionH="95250" prstMaterial="metal">
                  <a:bevelT w="69850" prst="divot"/>
                  <a:bevelB w="0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1" name="Oval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4716" y="2865726"/>
                  <a:ext cx="1231751" cy="1118796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Curved Left Arrow 51"/>
            <p:cNvSpPr/>
            <p:nvPr/>
          </p:nvSpPr>
          <p:spPr>
            <a:xfrm rot="10800000" flipH="1">
              <a:off x="6660930" y="3193325"/>
              <a:ext cx="715820" cy="915565"/>
            </a:xfrm>
            <a:prstGeom prst="curvedLeftArrow">
              <a:avLst/>
            </a:prstGeom>
            <a:grp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53" name="Curved Left Arrow 52"/>
            <p:cNvSpPr/>
            <p:nvPr/>
          </p:nvSpPr>
          <p:spPr>
            <a:xfrm rot="5400000">
              <a:off x="4364657" y="3069790"/>
              <a:ext cx="546287" cy="2647755"/>
            </a:xfrm>
            <a:prstGeom prst="curvedLef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89" name="Curved Left Arrow 88"/>
            <p:cNvSpPr/>
            <p:nvPr/>
          </p:nvSpPr>
          <p:spPr>
            <a:xfrm rot="21278786" flipH="1">
              <a:off x="1806430" y="3224722"/>
              <a:ext cx="715820" cy="915565"/>
            </a:xfrm>
            <a:prstGeom prst="curvedLef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4455467" y="4782211"/>
                  <a:ext cx="1207695" cy="5696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 :</m:t>
                        </m:r>
                        <m: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oMath>
                    </m:oMathPara>
                  </a14:m>
                  <a:endPara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5467" y="4782211"/>
                  <a:ext cx="1207695" cy="569662"/>
                </a:xfrm>
                <a:prstGeom prst="rect">
                  <a:avLst/>
                </a:prstGeom>
                <a:blipFill>
                  <a:blip r:embed="rId26"/>
                  <a:stretch>
                    <a:fillRect l="-9412" r="-9412" b="-2391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Curved Left Arrow 90"/>
            <p:cNvSpPr/>
            <p:nvPr/>
          </p:nvSpPr>
          <p:spPr>
            <a:xfrm rot="5400000" flipH="1" flipV="1">
              <a:off x="4448033" y="1484149"/>
              <a:ext cx="546287" cy="2647755"/>
            </a:xfrm>
            <a:prstGeom prst="curvedLef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7667780" y="3410273"/>
                  <a:ext cx="2153553" cy="56966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 :1−</m:t>
                        </m:r>
                        <m: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oMath>
                    </m:oMathPara>
                  </a14:m>
                  <a:endPara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7780" y="3410273"/>
                  <a:ext cx="2153553" cy="569662"/>
                </a:xfrm>
                <a:prstGeom prst="rect">
                  <a:avLst/>
                </a:prstGeom>
                <a:blipFill>
                  <a:blip r:embed="rId27"/>
                  <a:stretch>
                    <a:fillRect l="-5298" r="-5298" b="-2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4268989" y="1744383"/>
                  <a:ext cx="1207695" cy="5696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 :</m:t>
                        </m:r>
                        <m: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oMath>
                    </m:oMathPara>
                  </a14:m>
                  <a:endPara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8989" y="1744383"/>
                  <a:ext cx="1207695" cy="569662"/>
                </a:xfrm>
                <a:prstGeom prst="rect">
                  <a:avLst/>
                </a:prstGeom>
                <a:blipFill>
                  <a:blip r:embed="rId28"/>
                  <a:stretch>
                    <a:fillRect l="-9412" r="-9412" b="-2391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-666796" y="3795957"/>
                  <a:ext cx="2617049" cy="7881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 :1−</m:t>
                        </m:r>
                        <m: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onstantia" panose="02030602050306030303" pitchFamily="18" charset="0"/>
                  </a:endParaRPr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66796" y="3795957"/>
                  <a:ext cx="2617049" cy="78818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Oval 94"/>
              <p:cNvSpPr/>
              <p:nvPr/>
            </p:nvSpPr>
            <p:spPr>
              <a:xfrm>
                <a:off x="5549716" y="1766659"/>
                <a:ext cx="526056" cy="54401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path path="circle">
                  <a:fillToRect l="50000" t="130000" r="50000" b="-30000"/>
                </a:path>
              </a:gradFill>
              <a:scene3d>
                <a:camera prst="isometricTopUp"/>
                <a:lightRig rig="threePt" dir="t"/>
              </a:scene3d>
              <a:sp3d extrusionH="31750" prstMaterial="metal">
                <a:bevelT w="69850" prst="divot"/>
                <a:bevelB w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en-SG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5" name="Oval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716" y="1766659"/>
                <a:ext cx="526056" cy="544016"/>
              </a:xfrm>
              <a:prstGeom prst="ellipse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Oval 95"/>
              <p:cNvSpPr/>
              <p:nvPr/>
            </p:nvSpPr>
            <p:spPr>
              <a:xfrm>
                <a:off x="5636658" y="2301297"/>
                <a:ext cx="526056" cy="544016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99000">
                    <a:schemeClr val="tx1"/>
                  </a:gs>
                  <a:gs pos="0">
                    <a:schemeClr val="bg1"/>
                  </a:gs>
                </a:gsLst>
                <a:path path="circle">
                  <a:fillToRect l="100000" t="100000"/>
                </a:path>
              </a:gradFill>
              <a:scene3d>
                <a:camera prst="isometricTopUp"/>
                <a:lightRig rig="threePt" dir="t"/>
              </a:scene3d>
              <a:sp3d extrusionH="25400" prstMaterial="metal">
                <a:bevelT w="69850" prst="divot"/>
                <a:bevelB w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en-SG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6" name="Oval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658" y="2301297"/>
                <a:ext cx="526056" cy="544016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Arc 96">
            <a:extLst>
              <a:ext uri="{FF2B5EF4-FFF2-40B4-BE49-F238E27FC236}">
                <a16:creationId xmlns:a16="http://schemas.microsoft.com/office/drawing/2014/main" id="{EA29ED71-D86C-4F42-9512-E5765ACD8E9F}"/>
              </a:ext>
            </a:extLst>
          </p:cNvPr>
          <p:cNvSpPr/>
          <p:nvPr/>
        </p:nvSpPr>
        <p:spPr>
          <a:xfrm flipH="1">
            <a:off x="4276681" y="4194724"/>
            <a:ext cx="2695401" cy="3732562"/>
          </a:xfrm>
          <a:prstGeom prst="arc">
            <a:avLst>
              <a:gd name="adj1" fmla="val 16200000"/>
              <a:gd name="adj2" fmla="val 19519618"/>
            </a:avLst>
          </a:prstGeom>
          <a:noFill/>
          <a:ln w="19050" cap="flat" cmpd="sng" algn="ctr">
            <a:solidFill>
              <a:srgbClr val="4472C4">
                <a:lumMod val="40000"/>
                <a:lumOff val="60000"/>
              </a:srgbClr>
            </a:solidFill>
            <a:prstDash val="solid"/>
            <a:miter lim="800000"/>
          </a:ln>
          <a:effectLst>
            <a:glow rad="38100">
              <a:srgbClr val="4472C4">
                <a:satMod val="175000"/>
                <a:alpha val="24000"/>
              </a:srgbClr>
            </a:glow>
          </a:effectLst>
          <a:scene3d>
            <a:camera prst="orthographicFront">
              <a:rot lat="0" lon="0" rev="0"/>
            </a:camera>
            <a:lightRig rig="threePt" dir="t"/>
          </a:scene3d>
          <a:sp3d extrusionH="38100" prstMaterial="clear">
            <a:bevelT w="260350" h="50800" prst="softRound"/>
            <a:bevelB prst="softRound"/>
          </a:sp3d>
        </p:spPr>
        <p:txBody>
          <a:bodyPr rtlCol="0" anchor="ctr"/>
          <a:lstStyle/>
          <a:p>
            <a:pPr marL="0" marR="0" lvl="0" indent="0" algn="ctr" defTabSz="914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722E861E-927C-4C49-9A4F-623621098B9B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233630" y="3732647"/>
            <a:ext cx="2556095" cy="188547"/>
          </a:xfrm>
          <a:prstGeom prst="rect">
            <a:avLst/>
          </a:prstGeom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49613" y="5365170"/>
                <a:ext cx="527324" cy="369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180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613" y="5365170"/>
                <a:ext cx="527324" cy="369460"/>
              </a:xfrm>
              <a:prstGeom prst="rect">
                <a:avLst/>
              </a:prstGeom>
              <a:blipFill>
                <a:blip r:embed="rId33"/>
                <a:stretch>
                  <a:fillRect l="-20930" t="-119672" r="-89535" b="-18360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7">
            <a:extLst>
              <a:ext uri="{FF2B5EF4-FFF2-40B4-BE49-F238E27FC236}">
                <a16:creationId xmlns:a16="http://schemas.microsoft.com/office/drawing/2014/main" id="{722E861E-927C-4C49-9A4F-623621098B9B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300419" y="3888717"/>
            <a:ext cx="2556095" cy="188547"/>
          </a:xfrm>
          <a:prstGeom prst="rect">
            <a:avLst/>
          </a:prstGeom>
          <a:effectLst/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2EF3372-8510-4E3C-824B-873F2A3575DB}"/>
              </a:ext>
            </a:extLst>
          </p:cNvPr>
          <p:cNvCxnSpPr/>
          <p:nvPr/>
        </p:nvCxnSpPr>
        <p:spPr>
          <a:xfrm flipV="1">
            <a:off x="6499689" y="4358986"/>
            <a:ext cx="5209" cy="736012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63500">
            <a:bevelT h="12700"/>
            <a:bevelB w="12700"/>
          </a:sp3d>
        </p:spPr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B78B26A3-3630-46BD-A312-37E69A48F9AE}"/>
              </a:ext>
            </a:extLst>
          </p:cNvPr>
          <p:cNvSpPr/>
          <p:nvPr/>
        </p:nvSpPr>
        <p:spPr>
          <a:xfrm rot="10800000">
            <a:off x="6434224" y="4976146"/>
            <a:ext cx="144366" cy="146876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satMod val="103000"/>
                  <a:lumMod val="102000"/>
                  <a:tint val="94000"/>
                </a:sysClr>
              </a:gs>
              <a:gs pos="50000">
                <a:sysClr val="windowText" lastClr="000000">
                  <a:satMod val="110000"/>
                  <a:lumMod val="100000"/>
                  <a:shade val="100000"/>
                </a:sysClr>
              </a:gs>
              <a:gs pos="100000">
                <a:sysClr val="windowText" lastClr="000000">
                  <a:lumMod val="99000"/>
                  <a:satMod val="120000"/>
                  <a:shade val="78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63500">
            <a:bevelT h="12700"/>
            <a:bevelB w="12700"/>
          </a:sp3d>
        </p:spPr>
        <p:txBody>
          <a:bodyPr rtlCol="0" anchor="ctr"/>
          <a:lstStyle/>
          <a:p>
            <a:pPr marL="0" marR="0" lvl="0" indent="0" algn="ctr" defTabSz="914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98A6E4C-CBCE-457B-B732-04909991E608}"/>
              </a:ext>
            </a:extLst>
          </p:cNvPr>
          <p:cNvSpPr/>
          <p:nvPr/>
        </p:nvSpPr>
        <p:spPr>
          <a:xfrm rot="10800000">
            <a:off x="6278033" y="3977065"/>
            <a:ext cx="448828" cy="435317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atMod val="103000"/>
                  <a:lumMod val="102000"/>
                  <a:tint val="94000"/>
                </a:sysClr>
              </a:gs>
              <a:gs pos="50000">
                <a:sysClr val="windowText" lastClr="000000">
                  <a:satMod val="110000"/>
                  <a:lumMod val="100000"/>
                  <a:shade val="100000"/>
                </a:sysClr>
              </a:gs>
              <a:gs pos="100000">
                <a:sysClr val="windowText" lastClr="000000">
                  <a:lumMod val="99000"/>
                  <a:satMod val="120000"/>
                  <a:shade val="78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7150" dist="38100" dir="5400000" algn="ctr" rotWithShape="0">
              <a:sysClr val="windowText" lastClr="000000">
                <a:shade val="9000"/>
                <a:satMod val="105000"/>
                <a:alpha val="48000"/>
              </a:sysClr>
            </a:outerShdw>
            <a:reflection stA="86000" endPos="10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extrusionH="63500">
            <a:bevelT h="12700"/>
            <a:bevelB w="12700"/>
          </a:sp3d>
        </p:spPr>
        <p:txBody>
          <a:bodyPr rtlCol="0" anchor="ctr"/>
          <a:lstStyle/>
          <a:p>
            <a:pPr marL="0" marR="0" lvl="0" indent="0" algn="ctr" defTabSz="914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58AC001-3B28-4F38-B9A7-5F715BDFCFB2}"/>
                  </a:ext>
                </a:extLst>
              </p:cNvPr>
              <p:cNvSpPr txBox="1"/>
              <p:nvPr/>
            </p:nvSpPr>
            <p:spPr>
              <a:xfrm>
                <a:off x="6326176" y="4072624"/>
                <a:ext cx="360462" cy="2320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1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SG" sz="1401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𝑈</m:t>
                          </m:r>
                        </m:e>
                        <m:sub>
                          <m:r>
                            <a:rPr kumimoji="0" lang="en-SG" sz="1401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0" lang="en-US" sz="1401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58AC001-3B28-4F38-B9A7-5F715BDFC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176" y="4072624"/>
                <a:ext cx="360462" cy="232051"/>
              </a:xfrm>
              <a:prstGeom prst="rect">
                <a:avLst/>
              </a:prstGeom>
              <a:blipFill>
                <a:blip r:embed="rId16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>
            <a:extLst>
              <a:ext uri="{FF2B5EF4-FFF2-40B4-BE49-F238E27FC236}">
                <a16:creationId xmlns:a16="http://schemas.microsoft.com/office/drawing/2014/main" id="{B8B8AB1E-06D7-4DB8-8F37-4F4262482CD0}"/>
              </a:ext>
            </a:extLst>
          </p:cNvPr>
          <p:cNvSpPr/>
          <p:nvPr/>
        </p:nvSpPr>
        <p:spPr>
          <a:xfrm rot="10800000">
            <a:off x="5665011" y="3981692"/>
            <a:ext cx="448828" cy="435317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atMod val="103000"/>
                  <a:lumMod val="102000"/>
                  <a:tint val="94000"/>
                </a:sysClr>
              </a:gs>
              <a:gs pos="50000">
                <a:sysClr val="windowText" lastClr="000000">
                  <a:satMod val="110000"/>
                  <a:lumMod val="100000"/>
                  <a:shade val="100000"/>
                </a:sysClr>
              </a:gs>
              <a:gs pos="100000">
                <a:sysClr val="windowText" lastClr="000000">
                  <a:lumMod val="99000"/>
                  <a:satMod val="120000"/>
                  <a:shade val="78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7150" dist="38100" dir="5400000" algn="ctr" rotWithShape="0">
              <a:sysClr val="windowText" lastClr="000000">
                <a:shade val="9000"/>
                <a:satMod val="105000"/>
                <a:alpha val="48000"/>
              </a:sysClr>
            </a:outerShdw>
            <a:reflection stA="86000" endPos="10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extrusionH="63500">
            <a:bevelT h="12700"/>
            <a:bevelB w="12700"/>
          </a:sp3d>
        </p:spPr>
        <p:txBody>
          <a:bodyPr rtlCol="0" anchor="ctr"/>
          <a:lstStyle/>
          <a:p>
            <a:pPr marL="0" marR="0" lvl="0" indent="0" algn="ctr" defTabSz="914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EC98BBE-9C63-44EA-9295-D8C89E03176C}"/>
                  </a:ext>
                </a:extLst>
              </p:cNvPr>
              <p:cNvSpPr txBox="1"/>
              <p:nvPr/>
            </p:nvSpPr>
            <p:spPr>
              <a:xfrm>
                <a:off x="5706330" y="4107143"/>
                <a:ext cx="360462" cy="2320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1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1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1401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0" lang="en-US" sz="1401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EC98BBE-9C63-44EA-9295-D8C89E031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330" y="4107143"/>
                <a:ext cx="360462" cy="232051"/>
              </a:xfrm>
              <a:prstGeom prst="rect">
                <a:avLst/>
              </a:prstGeom>
              <a:blipFill>
                <a:blip r:embed="rId3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FAD68E7-40A2-491A-9BCD-4BF808DCE7F1}"/>
              </a:ext>
            </a:extLst>
          </p:cNvPr>
          <p:cNvCxnSpPr>
            <a:cxnSpLocks/>
          </p:cNvCxnSpPr>
          <p:nvPr/>
        </p:nvCxnSpPr>
        <p:spPr>
          <a:xfrm flipH="1" flipV="1">
            <a:off x="7330107" y="4185419"/>
            <a:ext cx="1663660" cy="852755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>
            <a:glow rad="25400">
              <a:srgbClr val="4472C4">
                <a:satMod val="175000"/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threePt" dir="t"/>
          </a:scene3d>
          <a:sp3d extrusionH="38100" prstMaterial="clear">
            <a:bevelT w="260350" h="50800" prst="softRound"/>
            <a:bevelB prst="softRound"/>
          </a:sp3d>
        </p:spPr>
      </p:cxnSp>
      <p:sp>
        <p:nvSpPr>
          <p:cNvPr id="66" name="Arc 65">
            <a:extLst>
              <a:ext uri="{FF2B5EF4-FFF2-40B4-BE49-F238E27FC236}">
                <a16:creationId xmlns:a16="http://schemas.microsoft.com/office/drawing/2014/main" id="{EA29ED71-D86C-4F42-9512-E5765ACD8E9F}"/>
              </a:ext>
            </a:extLst>
          </p:cNvPr>
          <p:cNvSpPr/>
          <p:nvPr/>
        </p:nvSpPr>
        <p:spPr>
          <a:xfrm flipH="1">
            <a:off x="7923002" y="4107143"/>
            <a:ext cx="2222483" cy="3753425"/>
          </a:xfrm>
          <a:prstGeom prst="arc">
            <a:avLst>
              <a:gd name="adj1" fmla="val 16200000"/>
              <a:gd name="adj2" fmla="val 19519618"/>
            </a:avLst>
          </a:prstGeom>
          <a:noFill/>
          <a:ln w="19050" cap="flat" cmpd="sng" algn="ctr">
            <a:solidFill>
              <a:srgbClr val="4472C4">
                <a:lumMod val="40000"/>
                <a:lumOff val="60000"/>
              </a:srgbClr>
            </a:solidFill>
            <a:prstDash val="solid"/>
            <a:miter lim="800000"/>
          </a:ln>
          <a:effectLst>
            <a:glow rad="38100">
              <a:srgbClr val="4472C4">
                <a:satMod val="175000"/>
                <a:alpha val="24000"/>
              </a:srgbClr>
            </a:glow>
          </a:effectLst>
          <a:scene3d>
            <a:camera prst="orthographicFront">
              <a:rot lat="0" lon="0" rev="0"/>
            </a:camera>
            <a:lightRig rig="threePt" dir="t"/>
          </a:scene3d>
          <a:sp3d extrusionH="38100" prstMaterial="clear">
            <a:bevelT w="260350" h="50800" prst="softRound"/>
            <a:bevelB prst="softRound"/>
          </a:sp3d>
        </p:spPr>
        <p:txBody>
          <a:bodyPr rtlCol="0" anchor="ctr"/>
          <a:lstStyle/>
          <a:p>
            <a:pPr marL="0" marR="0" lvl="0" indent="0" algn="ctr" defTabSz="914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25FADC50-CCB9-4897-8EEA-710163DD2F4A}"/>
              </a:ext>
            </a:extLst>
          </p:cNvPr>
          <p:cNvSpPr/>
          <p:nvPr/>
        </p:nvSpPr>
        <p:spPr>
          <a:xfrm>
            <a:off x="7885501" y="5062438"/>
            <a:ext cx="279236" cy="341423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51000">
                <a:srgbClr val="5B9BD5">
                  <a:lumMod val="5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57150" prstMaterial="metal">
            <a:bevelT w="0" h="0" prst="convex"/>
            <a:bevelB/>
          </a:sp3d>
        </p:spPr>
        <p:txBody>
          <a:bodyPr rtlCol="0" anchor="ctr"/>
          <a:lstStyle/>
          <a:p>
            <a:pPr marL="0" marR="0" lvl="0" indent="0" algn="ctr" defTabSz="914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Arc 98">
            <a:extLst>
              <a:ext uri="{FF2B5EF4-FFF2-40B4-BE49-F238E27FC236}">
                <a16:creationId xmlns:a16="http://schemas.microsoft.com/office/drawing/2014/main" id="{369C13ED-C015-4400-9B31-13A3DA518DF5}"/>
              </a:ext>
            </a:extLst>
          </p:cNvPr>
          <p:cNvSpPr/>
          <p:nvPr/>
        </p:nvSpPr>
        <p:spPr>
          <a:xfrm>
            <a:off x="7046928" y="5076368"/>
            <a:ext cx="619205" cy="624395"/>
          </a:xfrm>
          <a:prstGeom prst="arc">
            <a:avLst>
              <a:gd name="adj1" fmla="val 16009917"/>
              <a:gd name="adj2" fmla="val 21289256"/>
            </a:avLst>
          </a:prstGeom>
          <a:noFill/>
          <a:ln w="19050" cap="flat" cmpd="sng" algn="ctr">
            <a:solidFill>
              <a:srgbClr val="4472C4">
                <a:lumMod val="40000"/>
                <a:lumOff val="60000"/>
              </a:srgbClr>
            </a:solidFill>
            <a:prstDash val="solid"/>
            <a:miter lim="800000"/>
          </a:ln>
          <a:effectLst>
            <a:glow rad="38100">
              <a:srgbClr val="4472C4">
                <a:satMod val="175000"/>
                <a:alpha val="24000"/>
              </a:srgb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38100" prstMaterial="clear">
            <a:bevelT w="260350" h="50800" prst="softRound"/>
            <a:bevelB prst="softRound"/>
          </a:sp3d>
        </p:spPr>
        <p:txBody>
          <a:bodyPr rtlCol="0" anchor="ctr"/>
          <a:lstStyle/>
          <a:p>
            <a:pPr marL="0" marR="0" lvl="0" indent="0" algn="ctr" defTabSz="914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 138">
            <a:extLst>
              <a:ext uri="{FF2B5EF4-FFF2-40B4-BE49-F238E27FC236}">
                <a16:creationId xmlns:a16="http://schemas.microsoft.com/office/drawing/2014/main" id="{6962D0B3-D57B-40D4-BE1A-9C5A53A273E9}"/>
              </a:ext>
            </a:extLst>
          </p:cNvPr>
          <p:cNvSpPr/>
          <p:nvPr/>
        </p:nvSpPr>
        <p:spPr>
          <a:xfrm rot="5400000" flipH="1">
            <a:off x="7584382" y="5441196"/>
            <a:ext cx="164784" cy="194571"/>
          </a:xfrm>
          <a:custGeom>
            <a:avLst/>
            <a:gdLst>
              <a:gd name="connsiteX0" fmla="*/ 206262 w 223391"/>
              <a:gd name="connsiteY0" fmla="*/ 0 h 358588"/>
              <a:gd name="connsiteX1" fmla="*/ 0 w 223391"/>
              <a:gd name="connsiteY1" fmla="*/ 179294 h 358588"/>
              <a:gd name="connsiteX2" fmla="*/ 206262 w 223391"/>
              <a:gd name="connsiteY2" fmla="*/ 358588 h 358588"/>
              <a:gd name="connsiteX3" fmla="*/ 223391 w 223391"/>
              <a:gd name="connsiteY3" fmla="*/ 355582 h 358588"/>
              <a:gd name="connsiteX4" fmla="*/ 213100 w 223391"/>
              <a:gd name="connsiteY4" fmla="*/ 338004 h 358588"/>
              <a:gd name="connsiteX5" fmla="*/ 185985 w 223391"/>
              <a:gd name="connsiteY5" fmla="*/ 172163 h 358588"/>
              <a:gd name="connsiteX6" fmla="*/ 213100 w 223391"/>
              <a:gd name="connsiteY6" fmla="*/ 6323 h 358588"/>
              <a:gd name="connsiteX7" fmla="*/ 215819 w 223391"/>
              <a:gd name="connsiteY7" fmla="*/ 1678 h 35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391" h="358588">
                <a:moveTo>
                  <a:pt x="206262" y="0"/>
                </a:moveTo>
                <a:cubicBezTo>
                  <a:pt x="92347" y="0"/>
                  <a:pt x="0" y="80273"/>
                  <a:pt x="0" y="179294"/>
                </a:cubicBezTo>
                <a:cubicBezTo>
                  <a:pt x="0" y="278315"/>
                  <a:pt x="92347" y="358588"/>
                  <a:pt x="206262" y="358588"/>
                </a:cubicBezTo>
                <a:lnTo>
                  <a:pt x="223391" y="355582"/>
                </a:lnTo>
                <a:lnTo>
                  <a:pt x="213100" y="338004"/>
                </a:lnTo>
                <a:cubicBezTo>
                  <a:pt x="196347" y="295562"/>
                  <a:pt x="185985" y="236928"/>
                  <a:pt x="185985" y="172163"/>
                </a:cubicBezTo>
                <a:cubicBezTo>
                  <a:pt x="185985" y="107398"/>
                  <a:pt x="196347" y="48765"/>
                  <a:pt x="213100" y="6323"/>
                </a:cubicBezTo>
                <a:lnTo>
                  <a:pt x="215819" y="1678"/>
                </a:lnTo>
                <a:close/>
              </a:path>
            </a:pathLst>
          </a:custGeom>
          <a:gradFill rotWithShape="1">
            <a:gsLst>
              <a:gs pos="0">
                <a:sysClr val="windowText" lastClr="000000">
                  <a:satMod val="103000"/>
                  <a:lumMod val="102000"/>
                  <a:tint val="94000"/>
                </a:sysClr>
              </a:gs>
              <a:gs pos="50000">
                <a:sysClr val="windowText" lastClr="000000">
                  <a:satMod val="110000"/>
                  <a:lumMod val="100000"/>
                  <a:shade val="100000"/>
                </a:sysClr>
              </a:gs>
              <a:gs pos="100000">
                <a:sysClr val="windowText" lastClr="000000">
                  <a:lumMod val="99000"/>
                  <a:satMod val="120000"/>
                  <a:shade val="78000"/>
                </a:sys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7992046" y="5304980"/>
                <a:ext cx="527324" cy="369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180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046" y="5304980"/>
                <a:ext cx="527324" cy="369460"/>
              </a:xfrm>
              <a:prstGeom prst="rect">
                <a:avLst/>
              </a:prstGeom>
              <a:blipFill>
                <a:blip r:embed="rId35"/>
                <a:stretch>
                  <a:fillRect l="-19540" t="-119672" r="-88506" b="-18360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35348" y="5765628"/>
                <a:ext cx="44423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SG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348" y="5765628"/>
                <a:ext cx="444236" cy="276999"/>
              </a:xfrm>
              <a:prstGeom prst="rect">
                <a:avLst/>
              </a:prstGeom>
              <a:blipFill>
                <a:blip r:embed="rId36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3844469" y="5806672"/>
                <a:ext cx="2862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SG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469" y="5806672"/>
                <a:ext cx="286232" cy="276999"/>
              </a:xfrm>
              <a:prstGeom prst="rect">
                <a:avLst/>
              </a:prstGeom>
              <a:blipFill>
                <a:blip r:embed="rId37"/>
                <a:stretch>
                  <a:fillRect l="-10638" r="-6383" b="-1555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423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tx1"/>
            </a:gs>
            <a:gs pos="72000">
              <a:schemeClr val="tx1"/>
            </a:gs>
            <a:gs pos="100000">
              <a:srgbClr val="00359E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 txBox="1">
            <a:spLocks/>
          </p:cNvSpPr>
          <p:nvPr/>
        </p:nvSpPr>
        <p:spPr>
          <a:xfrm>
            <a:off x="560393" y="80554"/>
            <a:ext cx="5784292" cy="991123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000" b="1" i="0" u="none" strike="noStrike" kern="0" cap="small" spc="0" normalizeH="0" baseline="0" noProof="0" dirty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Optimal Quantum </a:t>
            </a:r>
            <a:r>
              <a:rPr kumimoji="0" lang="en-AU" sz="3000" b="1" i="0" u="none" strike="noStrike" kern="0" cap="small" spc="0" normalizeH="0" baseline="0" noProof="0" dirty="0" err="1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Retrodictor</a:t>
            </a:r>
            <a:endParaRPr kumimoji="0" lang="en-AU" sz="3000" b="1" i="0" u="none" strike="noStrike" kern="0" cap="small" spc="0" normalizeH="0" baseline="0" noProof="0" dirty="0">
              <a:ln w="11430"/>
              <a:gradFill>
                <a:gsLst>
                  <a:gs pos="0">
                    <a:srgbClr val="009DD9">
                      <a:tint val="70000"/>
                      <a:satMod val="245000"/>
                    </a:srgbClr>
                  </a:gs>
                  <a:gs pos="75000">
                    <a:srgbClr val="009DD9">
                      <a:tint val="90000"/>
                      <a:shade val="60000"/>
                      <a:satMod val="240000"/>
                    </a:srgbClr>
                  </a:gs>
                  <a:gs pos="100000">
                    <a:srgbClr val="009DD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lowchart: Process 49">
            <a:extLst>
              <a:ext uri="{FF2B5EF4-FFF2-40B4-BE49-F238E27FC236}">
                <a16:creationId xmlns:a16="http://schemas.microsoft.com/office/drawing/2014/main" id="{6C17FC82-4B23-462A-9574-3106208FC92D}"/>
              </a:ext>
            </a:extLst>
          </p:cNvPr>
          <p:cNvSpPr/>
          <p:nvPr/>
        </p:nvSpPr>
        <p:spPr>
          <a:xfrm>
            <a:off x="496829" y="1662505"/>
            <a:ext cx="4040193" cy="1897077"/>
          </a:xfrm>
          <a:prstGeom prst="flowChartProcess">
            <a:avLst/>
          </a:prstGeom>
          <a:gradFill flip="none" rotWithShape="1">
            <a:gsLst>
              <a:gs pos="12000">
                <a:srgbClr val="5E9EFF">
                  <a:alpha val="9000"/>
                </a:srgbClr>
              </a:gs>
              <a:gs pos="39999">
                <a:srgbClr val="85C2FF">
                  <a:alpha val="21000"/>
                </a:srgb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 r="-100000" b="-100000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perspectiveLeft" fov="3900000">
              <a:rot lat="21299997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74F3038-8A58-40B7-9526-83D6DC1115C0}"/>
              </a:ext>
            </a:extLst>
          </p:cNvPr>
          <p:cNvGrpSpPr/>
          <p:nvPr/>
        </p:nvGrpSpPr>
        <p:grpSpPr>
          <a:xfrm>
            <a:off x="1993576" y="1902209"/>
            <a:ext cx="2536433" cy="786265"/>
            <a:chOff x="3105468" y="2598982"/>
            <a:chExt cx="2536433" cy="7862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039EA792-9230-4E34-8EB0-24905318B0AF}"/>
                    </a:ext>
                  </a:extLst>
                </p:cNvPr>
                <p:cNvSpPr txBox="1"/>
                <p:nvPr/>
              </p:nvSpPr>
              <p:spPr>
                <a:xfrm>
                  <a:off x="3105468" y="3049834"/>
                  <a:ext cx="2536433" cy="33541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G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SG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SG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</m:t>
                            </m:r>
                          </m:e>
                        </m:rad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SG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e>
                        </m:d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onstantia"/>
                            <a:ea typeface="+mn-ea"/>
                            <a:cs typeface="+mn-cs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1−</m:t>
                            </m:r>
                            <m:r>
                              <a:rPr kumimoji="0" lang="en-SG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</m:t>
                            </m:r>
                          </m:e>
                        </m:rad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039EA792-9230-4E34-8EB0-24905318B0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5468" y="3049834"/>
                  <a:ext cx="2536433" cy="335413"/>
                </a:xfrm>
                <a:prstGeom prst="rect">
                  <a:avLst/>
                </a:prstGeom>
                <a:blipFill>
                  <a:blip r:embed="rId14"/>
                  <a:stretch>
                    <a:fillRect l="-4087" t="-132727" r="-20913" b="-212727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1CC0A34-5F18-454C-9633-5AF965968CFC}"/>
                    </a:ext>
                  </a:extLst>
                </p:cNvPr>
                <p:cNvSpPr txBox="1"/>
                <p:nvPr/>
              </p:nvSpPr>
              <p:spPr>
                <a:xfrm>
                  <a:off x="3120239" y="2598982"/>
                  <a:ext cx="109427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G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SG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SG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e>
                        </m:d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1CC0A34-5F18-454C-9633-5AF965968C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0239" y="2598982"/>
                  <a:ext cx="1094274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11111" t="-177778" r="-46111" b="-268889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6B8D08DD-A874-4B8A-A213-9AEA6794C00F}"/>
              </a:ext>
            </a:extLst>
          </p:cNvPr>
          <p:cNvSpPr txBox="1"/>
          <p:nvPr/>
        </p:nvSpPr>
        <p:spPr>
          <a:xfrm>
            <a:off x="3047752" y="1959232"/>
            <a:ext cx="5290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53104CA-2EEB-4BD8-B6A2-E4235063AA13}"/>
                  </a:ext>
                </a:extLst>
              </p:cNvPr>
              <p:cNvSpPr txBox="1"/>
              <p:nvPr/>
            </p:nvSpPr>
            <p:spPr>
              <a:xfrm>
                <a:off x="2004774" y="2966723"/>
                <a:ext cx="1042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SG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SG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53104CA-2EEB-4BD8-B6A2-E4235063A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774" y="2966723"/>
                <a:ext cx="1042978" cy="276999"/>
              </a:xfrm>
              <a:prstGeom prst="rect">
                <a:avLst/>
              </a:prstGeom>
              <a:blipFill>
                <a:blip r:embed="rId16"/>
                <a:stretch>
                  <a:fillRect l="-12865" t="-180000" r="-48538" b="-26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Arrow: Right 55">
            <a:extLst>
              <a:ext uri="{FF2B5EF4-FFF2-40B4-BE49-F238E27FC236}">
                <a16:creationId xmlns:a16="http://schemas.microsoft.com/office/drawing/2014/main" id="{81971846-E774-4BA7-9668-B40A7897BC0C}"/>
              </a:ext>
            </a:extLst>
          </p:cNvPr>
          <p:cNvSpPr/>
          <p:nvPr/>
        </p:nvSpPr>
        <p:spPr>
          <a:xfrm>
            <a:off x="1734845" y="1947078"/>
            <a:ext cx="267788" cy="224145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5" name="Arrow: Right 56">
            <a:extLst>
              <a:ext uri="{FF2B5EF4-FFF2-40B4-BE49-F238E27FC236}">
                <a16:creationId xmlns:a16="http://schemas.microsoft.com/office/drawing/2014/main" id="{D07A39CF-5E22-47F5-A571-B87B3AC77503}"/>
              </a:ext>
            </a:extLst>
          </p:cNvPr>
          <p:cNvSpPr/>
          <p:nvPr/>
        </p:nvSpPr>
        <p:spPr>
          <a:xfrm>
            <a:off x="1708539" y="2487841"/>
            <a:ext cx="267788" cy="224145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6" name="Arrow: Right 57">
            <a:extLst>
              <a:ext uri="{FF2B5EF4-FFF2-40B4-BE49-F238E27FC236}">
                <a16:creationId xmlns:a16="http://schemas.microsoft.com/office/drawing/2014/main" id="{52B770EE-5226-44B9-A442-8BFFFC0C903A}"/>
              </a:ext>
            </a:extLst>
          </p:cNvPr>
          <p:cNvSpPr/>
          <p:nvPr/>
        </p:nvSpPr>
        <p:spPr>
          <a:xfrm>
            <a:off x="1704322" y="3017230"/>
            <a:ext cx="267788" cy="224145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4727779" y="1034319"/>
            <a:ext cx="4426347" cy="2549467"/>
            <a:chOff x="1242883" y="2724385"/>
            <a:chExt cx="6411749" cy="2821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Oval 67"/>
                <p:cNvSpPr/>
                <p:nvPr/>
              </p:nvSpPr>
              <p:spPr>
                <a:xfrm>
                  <a:off x="2842890" y="3971637"/>
                  <a:ext cx="1033708" cy="79951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tx1">
                        <a:alpha val="0"/>
                      </a:schemeClr>
                    </a:gs>
                  </a:gsLst>
                </a:gradFill>
                <a:scene3d>
                  <a:camera prst="isometricTopUp"/>
                  <a:lightRig rig="threePt" dir="t"/>
                </a:scene3d>
                <a:sp3d extrusionH="95250" prstMaterial="metal">
                  <a:bevelT w="69850" prst="divot"/>
                  <a:bevelB w="0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SG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𝑟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8" name="Oval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2890" y="3971637"/>
                  <a:ext cx="1033708" cy="799513"/>
                </a:xfrm>
                <a:prstGeom prst="ellipse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Oval 68"/>
                <p:cNvSpPr/>
                <p:nvPr/>
              </p:nvSpPr>
              <p:spPr>
                <a:xfrm>
                  <a:off x="5065285" y="3957940"/>
                  <a:ext cx="981257" cy="761603"/>
                </a:xfrm>
                <a:prstGeom prst="ellipse">
                  <a:avLst/>
                </a:prstGeom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alpha val="0"/>
                      </a:schemeClr>
                    </a:gs>
                    <a:gs pos="0">
                      <a:schemeClr val="bg1"/>
                    </a:gs>
                  </a:gsLst>
                </a:gradFill>
                <a:scene3d>
                  <a:camera prst="isometricTopUp"/>
                  <a:lightRig rig="threePt" dir="t"/>
                </a:scene3d>
                <a:sp3d extrusionH="95250" prstMaterial="metal">
                  <a:bevelT w="69850" prst="divot"/>
                  <a:bevelB w="0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SG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𝑟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9" name="Oval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5285" y="3957940"/>
                  <a:ext cx="981257" cy="761603"/>
                </a:xfrm>
                <a:prstGeom prst="ellipse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TextBox 69"/>
            <p:cNvSpPr txBox="1"/>
            <p:nvPr/>
          </p:nvSpPr>
          <p:spPr>
            <a:xfrm>
              <a:off x="1242883" y="4368789"/>
              <a:ext cx="963359" cy="30652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 | 1 - p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913488" y="3352627"/>
              <a:ext cx="492268" cy="30652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 | 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787316" y="3278400"/>
              <a:ext cx="628987" cy="30652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 | p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781832" y="4368789"/>
              <a:ext cx="872800" cy="30652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0 |1- p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3842478" y="3843672"/>
                  <a:ext cx="930664" cy="30652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2 |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2478" y="3843672"/>
                  <a:ext cx="930664" cy="306523"/>
                </a:xfrm>
                <a:prstGeom prst="rect">
                  <a:avLst/>
                </a:prstGeom>
                <a:blipFill>
                  <a:blip r:embed="rId32"/>
                  <a:stretch>
                    <a:fillRect l="-22857" t="-28889" b="-51111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TextBox 74"/>
            <p:cNvSpPr txBox="1"/>
            <p:nvPr/>
          </p:nvSpPr>
          <p:spPr>
            <a:xfrm>
              <a:off x="4093085" y="5239062"/>
              <a:ext cx="1307016" cy="30652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0 | p(1-p)</a:t>
              </a:r>
            </a:p>
          </p:txBody>
        </p:sp>
        <p:sp>
          <p:nvSpPr>
            <p:cNvPr id="76" name="Curved Down Arrow 75"/>
            <p:cNvSpPr/>
            <p:nvPr/>
          </p:nvSpPr>
          <p:spPr>
            <a:xfrm rot="10569758" flipH="1">
              <a:off x="3704051" y="4799198"/>
              <a:ext cx="1820415" cy="326723"/>
            </a:xfrm>
            <a:prstGeom prst="curvedDownArrow">
              <a:avLst/>
            </a:prstGeom>
            <a:gradFill flip="none" rotWithShape="1">
              <a:gsLst>
                <a:gs pos="23120">
                  <a:schemeClr val="bg1"/>
                </a:gs>
                <a:gs pos="0">
                  <a:schemeClr val="bg1"/>
                </a:gs>
                <a:gs pos="68000">
                  <a:srgbClr val="59AAF2"/>
                </a:gs>
                <a:gs pos="100000">
                  <a:srgbClr val="085091"/>
                </a:gs>
              </a:gsLst>
              <a:path path="circle">
                <a:fillToRect r="100000" b="100000"/>
              </a:path>
              <a:tileRect l="-100000" t="-100000"/>
            </a:gradFill>
            <a:ln w="25400">
              <a:solidFill>
                <a:srgbClr val="08509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schemeClr val="tx1"/>
                </a:solidFill>
              </a:endParaRPr>
            </a:p>
          </p:txBody>
        </p:sp>
        <p:sp>
          <p:nvSpPr>
            <p:cNvPr id="77" name="Curved Down Arrow 76"/>
            <p:cNvSpPr/>
            <p:nvPr/>
          </p:nvSpPr>
          <p:spPr>
            <a:xfrm rot="16200000">
              <a:off x="2410297" y="4208191"/>
              <a:ext cx="351388" cy="607730"/>
            </a:xfrm>
            <a:prstGeom prst="curvedDownArrow">
              <a:avLst/>
            </a:prstGeom>
            <a:gradFill flip="none" rotWithShape="1">
              <a:gsLst>
                <a:gs pos="18972">
                  <a:schemeClr val="bg1"/>
                </a:gs>
                <a:gs pos="0">
                  <a:schemeClr val="bg1"/>
                </a:gs>
                <a:gs pos="68000">
                  <a:srgbClr val="59AAF2"/>
                </a:gs>
                <a:gs pos="100000">
                  <a:srgbClr val="0B5395"/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solidFill>
                <a:srgbClr val="08509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schemeClr val="tx1"/>
                </a:solidFill>
              </a:endParaRPr>
            </a:p>
          </p:txBody>
        </p:sp>
        <p:sp>
          <p:nvSpPr>
            <p:cNvPr id="78" name="Curved Down Arrow 77"/>
            <p:cNvSpPr/>
            <p:nvPr/>
          </p:nvSpPr>
          <p:spPr>
            <a:xfrm rot="5400000">
              <a:off x="6107869" y="4203424"/>
              <a:ext cx="351388" cy="607730"/>
            </a:xfrm>
            <a:prstGeom prst="curvedDownArrow">
              <a:avLst/>
            </a:prstGeom>
            <a:gradFill flip="none" rotWithShape="1">
              <a:gsLst>
                <a:gs pos="25160">
                  <a:srgbClr val="313131">
                    <a:alpha val="29000"/>
                  </a:srgbClr>
                </a:gs>
                <a:gs pos="0">
                  <a:schemeClr val="dk1">
                    <a:tint val="98000"/>
                    <a:shade val="25000"/>
                    <a:satMod val="250000"/>
                  </a:schemeClr>
                </a:gs>
                <a:gs pos="68000">
                  <a:srgbClr val="59AAF2"/>
                </a:gs>
                <a:gs pos="100000">
                  <a:srgbClr val="0B5395"/>
                </a:gs>
              </a:gsLst>
              <a:path path="circle">
                <a:fillToRect l="100000" b="100000"/>
              </a:path>
              <a:tileRect t="-100000" r="-100000"/>
            </a:gradFill>
            <a:ln w="25400">
              <a:solidFill>
                <a:srgbClr val="08509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schemeClr val="tx1"/>
                </a:solidFill>
              </a:endParaRPr>
            </a:p>
          </p:txBody>
        </p:sp>
        <p:sp>
          <p:nvSpPr>
            <p:cNvPr id="79" name="Curved Down Arrow 78"/>
            <p:cNvSpPr/>
            <p:nvPr/>
          </p:nvSpPr>
          <p:spPr>
            <a:xfrm rot="18553517" flipH="1">
              <a:off x="2904303" y="3425757"/>
              <a:ext cx="1426611" cy="349221"/>
            </a:xfrm>
            <a:prstGeom prst="curvedDownArrow">
              <a:avLst/>
            </a:prstGeom>
            <a:gradFill flip="none" rotWithShape="1">
              <a:gsLst>
                <a:gs pos="24752">
                  <a:schemeClr val="bg1"/>
                </a:gs>
                <a:gs pos="0">
                  <a:schemeClr val="bg1"/>
                </a:gs>
                <a:gs pos="68000">
                  <a:srgbClr val="59AAF2"/>
                </a:gs>
                <a:gs pos="100000">
                  <a:srgbClr val="0B5395"/>
                </a:gs>
              </a:gsLst>
              <a:path path="circle">
                <a:fillToRect l="100000" b="100000"/>
              </a:path>
              <a:tileRect t="-100000" r="-100000"/>
            </a:gradFill>
            <a:ln w="25400">
              <a:solidFill>
                <a:srgbClr val="08509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Oval 79"/>
                <p:cNvSpPr/>
                <p:nvPr/>
              </p:nvSpPr>
              <p:spPr>
                <a:xfrm>
                  <a:off x="4096389" y="2724385"/>
                  <a:ext cx="985782" cy="795170"/>
                </a:xfrm>
                <a:prstGeom prst="ellipse">
                  <a:avLst/>
                </a:prstGeom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alpha val="0"/>
                      </a:schemeClr>
                    </a:gs>
                    <a:gs pos="0">
                      <a:schemeClr val="bg1"/>
                    </a:gs>
                  </a:gsLst>
                </a:gradFill>
                <a:scene3d>
                  <a:camera prst="isometricTopUp"/>
                  <a:lightRig rig="threePt" dir="t"/>
                </a:scene3d>
                <a:sp3d extrusionH="95250" prstMaterial="metal">
                  <a:bevelT w="69850" prst="divot"/>
                  <a:bevelB w="0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SG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𝑟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0" name="Oval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6389" y="2724385"/>
                  <a:ext cx="985782" cy="795170"/>
                </a:xfrm>
                <a:prstGeom prst="ellipse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Curved Down Arrow 80"/>
            <p:cNvSpPr/>
            <p:nvPr/>
          </p:nvSpPr>
          <p:spPr>
            <a:xfrm rot="3203830" flipH="1">
              <a:off x="4688858" y="3348200"/>
              <a:ext cx="1426611" cy="349221"/>
            </a:xfrm>
            <a:prstGeom prst="curvedDownArrow">
              <a:avLst/>
            </a:prstGeom>
            <a:gradFill flip="none" rotWithShape="1">
              <a:gsLst>
                <a:gs pos="20196">
                  <a:schemeClr val="bg1"/>
                </a:gs>
                <a:gs pos="0">
                  <a:schemeClr val="bg1"/>
                </a:gs>
                <a:gs pos="68000">
                  <a:srgbClr val="59AAF2"/>
                </a:gs>
                <a:gs pos="100000">
                  <a:srgbClr val="0B5395"/>
                </a:gs>
              </a:gsLst>
              <a:path path="circle">
                <a:fillToRect r="100000" b="100000"/>
              </a:path>
              <a:tileRect l="-100000" t="-100000"/>
            </a:gradFill>
            <a:ln w="25400" cmpd="sng">
              <a:solidFill>
                <a:srgbClr val="08509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schemeClr val="tx1"/>
                </a:solidFill>
              </a:endParaRPr>
            </a:p>
          </p:txBody>
        </p:sp>
        <p:sp>
          <p:nvSpPr>
            <p:cNvPr id="82" name="Curved Down Arrow 81"/>
            <p:cNvSpPr/>
            <p:nvPr/>
          </p:nvSpPr>
          <p:spPr>
            <a:xfrm rot="18553517" flipV="1">
              <a:off x="3650662" y="3937318"/>
              <a:ext cx="1426611" cy="349221"/>
            </a:xfrm>
            <a:prstGeom prst="curvedDownArrow">
              <a:avLst/>
            </a:prstGeom>
            <a:gradFill flip="none" rotWithShape="1">
              <a:gsLst>
                <a:gs pos="24956">
                  <a:schemeClr val="bg1"/>
                </a:gs>
                <a:gs pos="0">
                  <a:schemeClr val="bg1"/>
                </a:gs>
                <a:gs pos="68000">
                  <a:srgbClr val="59AAF2"/>
                </a:gs>
                <a:gs pos="100000">
                  <a:srgbClr val="085091"/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rgbClr val="08509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Oval 83"/>
              <p:cNvSpPr/>
              <p:nvPr/>
            </p:nvSpPr>
            <p:spPr>
              <a:xfrm>
                <a:off x="943606" y="2232671"/>
                <a:ext cx="570716" cy="5163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</a:gradFill>
              <a:scene3d>
                <a:camera prst="isometricTopUp"/>
                <a:lightRig rig="threePt" dir="t"/>
              </a:scene3d>
              <a:sp3d extrusionH="31750" prstMaterial="metal">
                <a:bevelT w="69850" prst="divot"/>
                <a:bevelB w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SG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4" name="Oval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06" y="2232671"/>
                <a:ext cx="570716" cy="516373"/>
              </a:xfrm>
              <a:prstGeom prst="ellipse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Oval 84"/>
              <p:cNvSpPr/>
              <p:nvPr/>
            </p:nvSpPr>
            <p:spPr>
              <a:xfrm>
                <a:off x="905350" y="1748043"/>
                <a:ext cx="570716" cy="5163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</a:gradFill>
              <a:scene3d>
                <a:camera prst="isometricTopUp"/>
                <a:lightRig rig="threePt" dir="t"/>
              </a:scene3d>
              <a:sp3d extrusionH="31750" prstMaterial="metal">
                <a:bevelT w="69850" prst="divot"/>
                <a:bevelB w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SG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SG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5" name="Oval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50" y="1748043"/>
                <a:ext cx="570716" cy="516373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Oval 85"/>
              <p:cNvSpPr/>
              <p:nvPr/>
            </p:nvSpPr>
            <p:spPr>
              <a:xfrm>
                <a:off x="943606" y="2759043"/>
                <a:ext cx="570716" cy="5163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</a:gradFill>
              <a:scene3d>
                <a:camera prst="isometricTopUp"/>
                <a:lightRig rig="threePt" dir="t"/>
              </a:scene3d>
              <a:sp3d extrusionH="31750" prstMaterial="metal">
                <a:bevelT w="69850" prst="divot"/>
                <a:bevelB w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SG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SG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6" name="Oval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06" y="2759043"/>
                <a:ext cx="570716" cy="516373"/>
              </a:xfrm>
              <a:prstGeom prst="ellipse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288620" y="3362925"/>
            <a:ext cx="23115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1300" dirty="0">
                <a:latin typeface="Inherited"/>
              </a:rPr>
              <a:t> </a:t>
            </a:r>
            <a:endParaRPr lang="en-SG" dirty="0"/>
          </a:p>
        </p:txBody>
      </p:sp>
      <p:grpSp>
        <p:nvGrpSpPr>
          <p:cNvPr id="14" name="Group 13"/>
          <p:cNvGrpSpPr/>
          <p:nvPr/>
        </p:nvGrpSpPr>
        <p:grpSpPr>
          <a:xfrm>
            <a:off x="136035" y="4103769"/>
            <a:ext cx="8951309" cy="3940577"/>
            <a:chOff x="34435" y="4137101"/>
            <a:chExt cx="8951309" cy="3940577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E28540A-D58F-439B-B9E4-056E2731B21C}"/>
                </a:ext>
              </a:extLst>
            </p:cNvPr>
            <p:cNvCxnSpPr/>
            <p:nvPr/>
          </p:nvCxnSpPr>
          <p:spPr>
            <a:xfrm flipV="1">
              <a:off x="6910311" y="4438549"/>
              <a:ext cx="0" cy="196524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extrusionH="63500">
              <a:bevelT h="12700"/>
              <a:bevelB w="12700"/>
            </a:sp3d>
          </p:spPr>
        </p:cxn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80C8D325-9423-4AF0-8E76-A941B260D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BEBA8EAE-BF5A-486C-A8C5-ECC9F3942E4B}">
                  <a14:imgProps xmlns:a14="http://schemas.microsoft.com/office/drawing/2010/main">
                    <a14:imgLayer r:embed="rId38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83921" y="4193091"/>
              <a:ext cx="2550842" cy="284069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80C8D325-9423-4AF0-8E76-A941B260D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BEBA8EAE-BF5A-486C-A8C5-ECC9F3942E4B}">
                  <a14:imgProps xmlns:a14="http://schemas.microsoft.com/office/drawing/2010/main">
                    <a14:imgLayer r:embed="rId38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80339" y="4597302"/>
              <a:ext cx="2550842" cy="284069"/>
            </a:xfrm>
            <a:prstGeom prst="rect">
              <a:avLst/>
            </a:prstGeom>
          </p:spPr>
        </p:pic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9271F471-F346-48EC-B317-37C4D3D80800}"/>
                </a:ext>
              </a:extLst>
            </p:cNvPr>
            <p:cNvGrpSpPr/>
            <p:nvPr/>
          </p:nvGrpSpPr>
          <p:grpSpPr>
            <a:xfrm>
              <a:off x="4839911" y="4331472"/>
              <a:ext cx="2813520" cy="3732562"/>
              <a:chOff x="1483406" y="7500981"/>
              <a:chExt cx="2813520" cy="3732562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329BD27D-8CA9-4131-A63B-8403F90F76EF}"/>
                  </a:ext>
                </a:extLst>
              </p:cNvPr>
              <p:cNvSpPr/>
              <p:nvPr/>
            </p:nvSpPr>
            <p:spPr>
              <a:xfrm>
                <a:off x="1876906" y="8657172"/>
                <a:ext cx="338654" cy="339525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rgbClr val="5B9BD5">
                      <a:lumMod val="50000"/>
                    </a:srgbClr>
                  </a:gs>
                  <a:gs pos="100000">
                    <a:sysClr val="window" lastClr="FFFFFF">
                      <a:lumMod val="95000"/>
                    </a:sysClr>
                  </a:gs>
                </a:gsLst>
                <a:path path="circl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extrusionH="57150" prstMaterial="metal">
                <a:bevelT w="0" h="0" prst="convex"/>
                <a:bevelB/>
              </a:sp3d>
            </p:spPr>
            <p:txBody>
              <a:bodyPr rtlCol="0" anchor="ctr"/>
              <a:lstStyle/>
              <a:p>
                <a:pPr marL="0" marR="0" lvl="0" indent="0" algn="ctr" defTabSz="9144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1801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Arc 141">
                <a:extLst>
                  <a:ext uri="{FF2B5EF4-FFF2-40B4-BE49-F238E27FC236}">
                    <a16:creationId xmlns:a16="http://schemas.microsoft.com/office/drawing/2014/main" id="{EFC913ED-4D8F-4D30-A70C-6FD1D996A76B}"/>
                  </a:ext>
                </a:extLst>
              </p:cNvPr>
              <p:cNvSpPr/>
              <p:nvPr/>
            </p:nvSpPr>
            <p:spPr>
              <a:xfrm flipH="1">
                <a:off x="1601525" y="7500981"/>
                <a:ext cx="2695401" cy="3732562"/>
              </a:xfrm>
              <a:prstGeom prst="arc">
                <a:avLst>
                  <a:gd name="adj1" fmla="val 16200000"/>
                  <a:gd name="adj2" fmla="val 20129510"/>
                </a:avLst>
              </a:prstGeom>
              <a:noFill/>
              <a:ln w="19050" cap="flat" cmpd="sng" algn="ctr">
                <a:solidFill>
                  <a:srgbClr val="4472C4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>
                <a:glow rad="38100">
                  <a:srgbClr val="4472C4">
                    <a:satMod val="175000"/>
                    <a:alpha val="24000"/>
                  </a:srgbClr>
                </a:glo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extrusionH="38100" prstMaterial="clear">
                <a:bevelT w="260350" h="50800" prst="softRound"/>
                <a:bevelB prst="softRound"/>
              </a:sp3d>
            </p:spPr>
            <p:txBody>
              <a:bodyPr rtlCol="0" anchor="ctr"/>
              <a:lstStyle/>
              <a:p>
                <a:pPr marL="0" marR="0" lvl="0" indent="0" algn="ctr" defTabSz="9144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18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Arc 142">
                <a:extLst>
                  <a:ext uri="{FF2B5EF4-FFF2-40B4-BE49-F238E27FC236}">
                    <a16:creationId xmlns:a16="http://schemas.microsoft.com/office/drawing/2014/main" id="{F0774B15-B94E-4998-AF93-C54945964F48}"/>
                  </a:ext>
                </a:extLst>
              </p:cNvPr>
              <p:cNvSpPr/>
              <p:nvPr/>
            </p:nvSpPr>
            <p:spPr>
              <a:xfrm flipH="1">
                <a:off x="2052475" y="7868761"/>
                <a:ext cx="1953977" cy="2101325"/>
              </a:xfrm>
              <a:prstGeom prst="arc">
                <a:avLst>
                  <a:gd name="adj1" fmla="val 16531386"/>
                  <a:gd name="adj2" fmla="val 20973453"/>
                </a:avLst>
              </a:prstGeom>
              <a:noFill/>
              <a:ln w="19050" cap="flat" cmpd="sng" algn="ctr">
                <a:solidFill>
                  <a:srgbClr val="4472C4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>
                <a:glow rad="38100">
                  <a:srgbClr val="4472C4">
                    <a:satMod val="175000"/>
                    <a:alpha val="24000"/>
                  </a:srgbClr>
                </a:glo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extrusionH="38100" prstMaterial="clear">
                <a:bevelT w="260350" h="50800" prst="softRound"/>
                <a:bevelB prst="softRound"/>
              </a:sp3d>
            </p:spPr>
            <p:txBody>
              <a:bodyPr rtlCol="0" anchor="ctr"/>
              <a:lstStyle/>
              <a:p>
                <a:pPr marL="0" marR="0" lvl="0" indent="0" algn="ctr" defTabSz="9144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18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4A6D227F-EF92-456F-9379-AE243C285E90}"/>
                  </a:ext>
                </a:extLst>
              </p:cNvPr>
              <p:cNvSpPr/>
              <p:nvPr/>
            </p:nvSpPr>
            <p:spPr>
              <a:xfrm>
                <a:off x="1483406" y="8657431"/>
                <a:ext cx="339833" cy="339525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rgbClr val="5B9BD5">
                      <a:lumMod val="50000"/>
                    </a:srgbClr>
                  </a:gs>
                  <a:gs pos="100000">
                    <a:sysClr val="window" lastClr="FFFFFF">
                      <a:lumMod val="95000"/>
                    </a:sysClr>
                  </a:gs>
                </a:gsLst>
                <a:path path="circl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extrusionH="57150" prstMaterial="metal">
                <a:bevelT w="0" h="0" prst="convex"/>
                <a:bevelB/>
              </a:sp3d>
            </p:spPr>
            <p:txBody>
              <a:bodyPr rtlCol="0" anchor="ctr"/>
              <a:lstStyle/>
              <a:p>
                <a:pPr marL="0" marR="0" lvl="0" indent="0" algn="ctr" defTabSz="9144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1801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34435" y="4137101"/>
              <a:ext cx="5965541" cy="3940577"/>
              <a:chOff x="1026264" y="4102453"/>
              <a:chExt cx="5965541" cy="3940577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EF502A24-1E3A-4BE8-A77E-0A6B20FB03EB}"/>
                  </a:ext>
                </a:extLst>
              </p:cNvPr>
              <p:cNvGrpSpPr/>
              <p:nvPr/>
            </p:nvGrpSpPr>
            <p:grpSpPr>
              <a:xfrm>
                <a:off x="1615618" y="4310468"/>
                <a:ext cx="2813520" cy="3732562"/>
                <a:chOff x="1483406" y="7500981"/>
                <a:chExt cx="2813520" cy="3732562"/>
              </a:xfrm>
            </p:grpSpPr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76C5F7BD-F47A-4E48-8109-349C5DBE4A9D}"/>
                    </a:ext>
                  </a:extLst>
                </p:cNvPr>
                <p:cNvSpPr/>
                <p:nvPr/>
              </p:nvSpPr>
              <p:spPr>
                <a:xfrm>
                  <a:off x="1876906" y="8657172"/>
                  <a:ext cx="338654" cy="339525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rgbClr val="5B9BD5">
                        <a:lumMod val="50000"/>
                      </a:srgbClr>
                    </a:gs>
                    <a:gs pos="100000">
                      <a:sysClr val="window" lastClr="FFFFFF">
                        <a:lumMod val="95000"/>
                      </a:sysClr>
                    </a:gs>
                  </a:gsLst>
                  <a:path path="circl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57150" prstMaterial="metal">
                  <a:bevelT w="0" h="0" prst="convex"/>
                  <a:bevelB/>
                </a:sp3d>
              </p:spPr>
              <p:txBody>
                <a:bodyPr rtlCol="0" anchor="ctr"/>
                <a:lstStyle/>
                <a:p>
                  <a:pPr marL="0" marR="0" lvl="0" indent="0" algn="ctr" defTabSz="9144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SG" sz="18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Arc 135">
                  <a:extLst>
                    <a:ext uri="{FF2B5EF4-FFF2-40B4-BE49-F238E27FC236}">
                      <a16:creationId xmlns:a16="http://schemas.microsoft.com/office/drawing/2014/main" id="{FAD5924C-70C2-4157-9925-25BE864D23DA}"/>
                    </a:ext>
                  </a:extLst>
                </p:cNvPr>
                <p:cNvSpPr/>
                <p:nvPr/>
              </p:nvSpPr>
              <p:spPr>
                <a:xfrm flipH="1">
                  <a:off x="1601525" y="7500981"/>
                  <a:ext cx="2695401" cy="3732562"/>
                </a:xfrm>
                <a:prstGeom prst="arc">
                  <a:avLst>
                    <a:gd name="adj1" fmla="val 16200000"/>
                    <a:gd name="adj2" fmla="val 20129510"/>
                  </a:avLst>
                </a:prstGeom>
                <a:noFill/>
                <a:ln w="19050" cap="flat" cmpd="sng" algn="ctr">
                  <a:solidFill>
                    <a:srgbClr val="4472C4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effectLst>
                  <a:glow rad="38100">
                    <a:srgbClr val="4472C4">
                      <a:satMod val="175000"/>
                      <a:alpha val="24000"/>
                    </a:srgbClr>
                  </a:glow>
                </a:effectLst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38100" prstMaterial="clear">
                  <a:bevelT w="260350" h="50800" prst="softRound"/>
                  <a:bevelB prst="softRound"/>
                </a:sp3d>
              </p:spPr>
              <p:txBody>
                <a:bodyPr rtlCol="0" anchor="ctr"/>
                <a:lstStyle/>
                <a:p>
                  <a:pPr marL="0" marR="0" lvl="0" indent="0" algn="ctr" defTabSz="9144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SG" sz="1801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Arc 136">
                  <a:extLst>
                    <a:ext uri="{FF2B5EF4-FFF2-40B4-BE49-F238E27FC236}">
                      <a16:creationId xmlns:a16="http://schemas.microsoft.com/office/drawing/2014/main" id="{29810793-6CF8-4D63-B25D-7500D848DA83}"/>
                    </a:ext>
                  </a:extLst>
                </p:cNvPr>
                <p:cNvSpPr/>
                <p:nvPr/>
              </p:nvSpPr>
              <p:spPr>
                <a:xfrm flipH="1">
                  <a:off x="2052475" y="7868761"/>
                  <a:ext cx="1953977" cy="2101325"/>
                </a:xfrm>
                <a:prstGeom prst="arc">
                  <a:avLst>
                    <a:gd name="adj1" fmla="val 16531386"/>
                    <a:gd name="adj2" fmla="val 20973453"/>
                  </a:avLst>
                </a:prstGeom>
                <a:noFill/>
                <a:ln w="19050" cap="flat" cmpd="sng" algn="ctr">
                  <a:solidFill>
                    <a:srgbClr val="4472C4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effectLst>
                  <a:glow rad="38100">
                    <a:srgbClr val="4472C4">
                      <a:satMod val="175000"/>
                      <a:alpha val="24000"/>
                    </a:srgbClr>
                  </a:glow>
                </a:effectLst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38100" prstMaterial="clear">
                  <a:bevelT w="260350" h="50800" prst="softRound"/>
                  <a:bevelB prst="softRound"/>
                </a:sp3d>
              </p:spPr>
              <p:txBody>
                <a:bodyPr rtlCol="0" anchor="ctr"/>
                <a:lstStyle/>
                <a:p>
                  <a:pPr marL="0" marR="0" lvl="0" indent="0" algn="ctr" defTabSz="9144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SG" sz="1801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49D9007D-E3EC-4361-8A4B-ECDD5C06749B}"/>
                    </a:ext>
                  </a:extLst>
                </p:cNvPr>
                <p:cNvSpPr/>
                <p:nvPr/>
              </p:nvSpPr>
              <p:spPr>
                <a:xfrm>
                  <a:off x="1483406" y="8657431"/>
                  <a:ext cx="339833" cy="339525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rgbClr val="5B9BD5">
                        <a:lumMod val="50000"/>
                      </a:srgbClr>
                    </a:gs>
                    <a:gs pos="100000">
                      <a:sysClr val="window" lastClr="FFFFFF">
                        <a:lumMod val="95000"/>
                      </a:sysClr>
                    </a:gs>
                  </a:gsLst>
                  <a:path path="circl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57150" prstMaterial="metal">
                  <a:bevelT w="0" h="0" prst="convex"/>
                  <a:bevelB/>
                </a:sp3d>
              </p:spPr>
              <p:txBody>
                <a:bodyPr rtlCol="0" anchor="ctr"/>
                <a:lstStyle/>
                <a:p>
                  <a:pPr marL="0" marR="0" lvl="0" indent="0" algn="ctr" defTabSz="9144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SG" sz="18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" name="Group 1"/>
              <p:cNvGrpSpPr/>
              <p:nvPr/>
            </p:nvGrpSpPr>
            <p:grpSpPr>
              <a:xfrm>
                <a:off x="1026264" y="4102453"/>
                <a:ext cx="5965541" cy="2352787"/>
                <a:chOff x="1026264" y="4102453"/>
                <a:chExt cx="5965541" cy="2352787"/>
              </a:xfrm>
            </p:grpSpPr>
            <p:sp>
              <p:nvSpPr>
                <p:cNvPr id="108" name="Arc 107">
                  <a:extLst>
                    <a:ext uri="{FF2B5EF4-FFF2-40B4-BE49-F238E27FC236}">
                      <a16:creationId xmlns:a16="http://schemas.microsoft.com/office/drawing/2014/main" id="{D4D90F74-3A51-4FD9-842B-8B353C0F249A}"/>
                    </a:ext>
                  </a:extLst>
                </p:cNvPr>
                <p:cNvSpPr/>
                <p:nvPr/>
              </p:nvSpPr>
              <p:spPr>
                <a:xfrm>
                  <a:off x="4502825" y="5244125"/>
                  <a:ext cx="619205" cy="624395"/>
                </a:xfrm>
                <a:prstGeom prst="arc">
                  <a:avLst>
                    <a:gd name="adj1" fmla="val 16009917"/>
                    <a:gd name="adj2" fmla="val 21289256"/>
                  </a:avLst>
                </a:prstGeom>
                <a:noFill/>
                <a:ln w="19050" cap="flat" cmpd="sng" algn="ctr">
                  <a:solidFill>
                    <a:srgbClr val="4472C4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effectLst>
                  <a:glow rad="38100">
                    <a:srgbClr val="4472C4">
                      <a:satMod val="175000"/>
                      <a:alpha val="24000"/>
                    </a:srgbClr>
                  </a:glow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38100" prstMaterial="clear">
                  <a:bevelT w="260350" h="50800" prst="softRound"/>
                  <a:bevelB prst="softRound"/>
                </a:sp3d>
              </p:spPr>
              <p:txBody>
                <a:bodyPr rtlCol="0" anchor="ctr"/>
                <a:lstStyle/>
                <a:p>
                  <a:pPr marL="0" marR="0" lvl="0" indent="0" algn="ctr" defTabSz="9144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SG" sz="1801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Freeform 138">
                  <a:extLst>
                    <a:ext uri="{FF2B5EF4-FFF2-40B4-BE49-F238E27FC236}">
                      <a16:creationId xmlns:a16="http://schemas.microsoft.com/office/drawing/2014/main" id="{3451D6EE-3AD4-4AF0-BEFA-693513B37EB7}"/>
                    </a:ext>
                  </a:extLst>
                </p:cNvPr>
                <p:cNvSpPr/>
                <p:nvPr/>
              </p:nvSpPr>
              <p:spPr>
                <a:xfrm rot="5400000" flipH="1">
                  <a:off x="5013705" y="5633096"/>
                  <a:ext cx="164784" cy="194571"/>
                </a:xfrm>
                <a:custGeom>
                  <a:avLst/>
                  <a:gdLst>
                    <a:gd name="connsiteX0" fmla="*/ 206262 w 223391"/>
                    <a:gd name="connsiteY0" fmla="*/ 0 h 358588"/>
                    <a:gd name="connsiteX1" fmla="*/ 0 w 223391"/>
                    <a:gd name="connsiteY1" fmla="*/ 179294 h 358588"/>
                    <a:gd name="connsiteX2" fmla="*/ 206262 w 223391"/>
                    <a:gd name="connsiteY2" fmla="*/ 358588 h 358588"/>
                    <a:gd name="connsiteX3" fmla="*/ 223391 w 223391"/>
                    <a:gd name="connsiteY3" fmla="*/ 355582 h 358588"/>
                    <a:gd name="connsiteX4" fmla="*/ 213100 w 223391"/>
                    <a:gd name="connsiteY4" fmla="*/ 338004 h 358588"/>
                    <a:gd name="connsiteX5" fmla="*/ 185985 w 223391"/>
                    <a:gd name="connsiteY5" fmla="*/ 172163 h 358588"/>
                    <a:gd name="connsiteX6" fmla="*/ 213100 w 223391"/>
                    <a:gd name="connsiteY6" fmla="*/ 6323 h 358588"/>
                    <a:gd name="connsiteX7" fmla="*/ 215819 w 223391"/>
                    <a:gd name="connsiteY7" fmla="*/ 1678 h 358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3391" h="358588">
                      <a:moveTo>
                        <a:pt x="206262" y="0"/>
                      </a:moveTo>
                      <a:cubicBezTo>
                        <a:pt x="92347" y="0"/>
                        <a:pt x="0" y="80273"/>
                        <a:pt x="0" y="179294"/>
                      </a:cubicBezTo>
                      <a:cubicBezTo>
                        <a:pt x="0" y="278315"/>
                        <a:pt x="92347" y="358588"/>
                        <a:pt x="206262" y="358588"/>
                      </a:cubicBezTo>
                      <a:lnTo>
                        <a:pt x="223391" y="355582"/>
                      </a:lnTo>
                      <a:lnTo>
                        <a:pt x="213100" y="338004"/>
                      </a:lnTo>
                      <a:cubicBezTo>
                        <a:pt x="196347" y="295562"/>
                        <a:pt x="185985" y="236928"/>
                        <a:pt x="185985" y="172163"/>
                      </a:cubicBezTo>
                      <a:cubicBezTo>
                        <a:pt x="185985" y="107398"/>
                        <a:pt x="196347" y="48765"/>
                        <a:pt x="213100" y="6323"/>
                      </a:cubicBezTo>
                      <a:lnTo>
                        <a:pt x="215819" y="167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ysClr val="windowText" lastClr="000000">
                        <a:satMod val="103000"/>
                        <a:lumMod val="102000"/>
                        <a:tint val="94000"/>
                      </a:sysClr>
                    </a:gs>
                    <a:gs pos="50000">
                      <a:sysClr val="windowText" lastClr="000000">
                        <a:satMod val="110000"/>
                        <a:lumMod val="100000"/>
                        <a:shade val="100000"/>
                      </a:sysClr>
                    </a:gs>
                    <a:gs pos="100000">
                      <a:sysClr val="windowText" lastClr="000000">
                        <a:lumMod val="99000"/>
                        <a:satMod val="120000"/>
                        <a:shade val="78000"/>
                      </a:sys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1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Arc 109">
                  <a:extLst>
                    <a:ext uri="{FF2B5EF4-FFF2-40B4-BE49-F238E27FC236}">
                      <a16:creationId xmlns:a16="http://schemas.microsoft.com/office/drawing/2014/main" id="{E7250A9C-5B70-4D57-AE98-E3446CD8782B}"/>
                    </a:ext>
                  </a:extLst>
                </p:cNvPr>
                <p:cNvSpPr/>
                <p:nvPr/>
              </p:nvSpPr>
              <p:spPr>
                <a:xfrm>
                  <a:off x="4175112" y="4704688"/>
                  <a:ext cx="1351226" cy="1750552"/>
                </a:xfrm>
                <a:prstGeom prst="arc">
                  <a:avLst>
                    <a:gd name="adj1" fmla="val 16009917"/>
                    <a:gd name="adj2" fmla="val 21580848"/>
                  </a:avLst>
                </a:prstGeom>
                <a:noFill/>
                <a:ln w="19050" cap="flat" cmpd="sng" algn="ctr">
                  <a:solidFill>
                    <a:srgbClr val="4472C4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effectLst>
                  <a:glow rad="38100">
                    <a:srgbClr val="4472C4">
                      <a:satMod val="175000"/>
                      <a:alpha val="24000"/>
                    </a:srgbClr>
                  </a:glow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38100" prstMaterial="clear">
                  <a:bevelT w="260350" h="50800" prst="softRound"/>
                  <a:bevelB prst="softRound"/>
                </a:sp3d>
              </p:spPr>
              <p:txBody>
                <a:bodyPr rtlCol="0" anchor="ctr"/>
                <a:lstStyle/>
                <a:p>
                  <a:pPr marL="0" marR="0" lvl="0" indent="0" algn="ctr" defTabSz="9144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SG" sz="1801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1B25835A-C00E-417F-8A76-F116E4A407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59857" y="4344477"/>
                  <a:ext cx="352887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>
                  <a:glow rad="25400">
                    <a:srgbClr val="4472C4">
                      <a:satMod val="175000"/>
                      <a:alpha val="40000"/>
                    </a:srgbClr>
                  </a:glow>
                </a:effectLst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38100" prstMaterial="clear">
                  <a:bevelT w="260350" h="50800" prst="softRound"/>
                  <a:bevelB prst="softRound"/>
                </a:sp3d>
              </p:spPr>
            </p:cxnSp>
            <p:pic>
              <p:nvPicPr>
                <p:cNvPr id="112" name="Picture 111">
                  <a:extLst>
                    <a:ext uri="{FF2B5EF4-FFF2-40B4-BE49-F238E27FC236}">
                      <a16:creationId xmlns:a16="http://schemas.microsoft.com/office/drawing/2014/main" id="{80C8D325-9423-4AF0-8E76-A941B260D6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7">
                  <a:extLst>
                    <a:ext uri="{BEBA8EAE-BF5A-486C-A8C5-ECC9F3942E4B}">
                      <a14:imgProps xmlns:a14="http://schemas.microsoft.com/office/drawing/2010/main">
                        <a14:imgLayer r:embed="rId38">
                          <a14:imgEffect>
                            <a14:artisticCutout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74237" y="5098549"/>
                  <a:ext cx="2550842" cy="284069"/>
                </a:xfrm>
                <a:prstGeom prst="rect">
                  <a:avLst/>
                </a:prstGeom>
              </p:spPr>
            </p:pic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B05BB2F4-2632-4E40-892F-249E876927E2}"/>
                    </a:ext>
                  </a:extLst>
                </p:cNvPr>
                <p:cNvSpPr/>
                <p:nvPr/>
              </p:nvSpPr>
              <p:spPr>
                <a:xfrm>
                  <a:off x="1490018" y="4173147"/>
                  <a:ext cx="350741" cy="342661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rgbClr val="92D050"/>
                    </a:gs>
                    <a:gs pos="100000">
                      <a:sysClr val="window" lastClr="FFFFFF">
                        <a:lumMod val="95000"/>
                      </a:sysClr>
                    </a:gs>
                  </a:gsLst>
                  <a:path path="circl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SG" sz="1801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6FCDD784-25F1-45C2-B928-98DE94E16F70}"/>
                    </a:ext>
                  </a:extLst>
                </p:cNvPr>
                <p:cNvCxnSpPr/>
                <p:nvPr/>
              </p:nvCxnSpPr>
              <p:spPr>
                <a:xfrm rot="10800000" flipH="1">
                  <a:off x="3258794" y="4915234"/>
                  <a:ext cx="2657" cy="331893"/>
                </a:xfrm>
                <a:prstGeom prst="line">
                  <a:avLst/>
                </a:prstGeom>
                <a:noFill/>
                <a:ln w="158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63500">
                  <a:bevelT h="12700"/>
                  <a:bevelB w="12700"/>
                </a:sp3d>
              </p:spPr>
            </p:cxn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2F6862FB-2441-494F-8FAC-0E6B70F12FC5}"/>
                    </a:ext>
                  </a:extLst>
                </p:cNvPr>
                <p:cNvSpPr/>
                <p:nvPr/>
              </p:nvSpPr>
              <p:spPr>
                <a:xfrm rot="10800000">
                  <a:off x="3198146" y="5185359"/>
                  <a:ext cx="124289" cy="1204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/>
                    </a:gs>
                    <a:gs pos="50000">
                      <a:srgbClr val="E7E6E6"/>
                    </a:gs>
                    <a:gs pos="100000">
                      <a:sysClr val="window" lastClr="FFFF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63500">
                  <a:bevelT h="12700"/>
                  <a:bevelB w="12700"/>
                </a:sp3d>
              </p:spPr>
              <p:txBody>
                <a:bodyPr rtlCol="0" anchor="ctr"/>
                <a:lstStyle/>
                <a:p>
                  <a:pPr marL="0" marR="0" lvl="0" indent="0" algn="ctr" defTabSz="9144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SG" sz="1801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FE3ED3E4-EAD8-4779-BAE1-7BB33DCDF72F}"/>
                    </a:ext>
                  </a:extLst>
                </p:cNvPr>
                <p:cNvSpPr/>
                <p:nvPr/>
              </p:nvSpPr>
              <p:spPr>
                <a:xfrm rot="10800000">
                  <a:off x="3094445" y="4611105"/>
                  <a:ext cx="352890" cy="288141"/>
                </a:xfrm>
                <a:prstGeom prst="rect">
                  <a:avLst/>
                </a:prstGeom>
                <a:gradFill rotWithShape="1">
                  <a:gsLst>
                    <a:gs pos="0">
                      <a:sysClr val="windowText" lastClr="000000">
                        <a:satMod val="103000"/>
                        <a:lumMod val="102000"/>
                        <a:tint val="94000"/>
                      </a:sysClr>
                    </a:gs>
                    <a:gs pos="50000">
                      <a:sysClr val="windowText" lastClr="000000">
                        <a:satMod val="110000"/>
                        <a:lumMod val="100000"/>
                        <a:shade val="100000"/>
                      </a:sysClr>
                    </a:gs>
                    <a:gs pos="100000">
                      <a:sysClr val="windowText" lastClr="000000">
                        <a:lumMod val="99000"/>
                        <a:satMod val="120000"/>
                        <a:shade val="78000"/>
                      </a:sysClr>
                    </a:gs>
                  </a:gsLst>
                  <a:lin ang="5400000" scaled="0"/>
                </a:gra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7150" dist="38100" dir="5400000" algn="ctr" rotWithShape="0">
                    <a:sysClr val="windowText" lastClr="000000">
                      <a:shade val="9000"/>
                      <a:satMod val="105000"/>
                      <a:alpha val="48000"/>
                    </a:sysClr>
                  </a:outerShdw>
                  <a:reflection stA="86000" endPos="1000" dist="50800" dir="5400000" sy="-100000" algn="bl" rotWithShape="0"/>
                </a:effectLst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63500">
                  <a:bevelT h="12700"/>
                  <a:bevelB w="12700"/>
                </a:sp3d>
              </p:spPr>
              <p:txBody>
                <a:bodyPr rtlCol="0" anchor="ctr"/>
                <a:lstStyle/>
                <a:p>
                  <a:pPr marL="0" marR="0" lvl="0" indent="0" algn="ctr" defTabSz="9144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SG" sz="18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0207B193-95DF-4236-B0F0-E0942EADB1B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86874" y="4649536"/>
                      <a:ext cx="360462" cy="23205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0" marR="0" lvl="0" indent="0" algn="l" defTabSz="914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US" sz="1401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SG" sz="1401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kumimoji="0" lang="en-US" sz="1401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n-US" sz="1401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0207B193-95DF-4236-B0F0-E0942EADB1B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86874" y="4649536"/>
                      <a:ext cx="360462" cy="232051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 b="-1842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6E28540A-D58F-439B-B9E4-056E2731B21C}"/>
                    </a:ext>
                  </a:extLst>
                </p:cNvPr>
                <p:cNvCxnSpPr/>
                <p:nvPr/>
              </p:nvCxnSpPr>
              <p:spPr>
                <a:xfrm flipV="1">
                  <a:off x="3751097" y="4365721"/>
                  <a:ext cx="0" cy="196524"/>
                </a:xfrm>
                <a:prstGeom prst="line">
                  <a:avLst/>
                </a:prstGeom>
                <a:noFill/>
                <a:ln w="158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63500">
                  <a:bevelT h="12700"/>
                  <a:bevelB w="12700"/>
                </a:sp3d>
              </p:spPr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5E450C71-81E0-4F10-AACF-FEB564955C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761455" y="4970216"/>
                  <a:ext cx="2226" cy="220690"/>
                </a:xfrm>
                <a:prstGeom prst="line">
                  <a:avLst/>
                </a:prstGeom>
                <a:noFill/>
                <a:ln w="158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63500">
                  <a:bevelT h="12700"/>
                  <a:bevelB w="12700"/>
                </a:sp3d>
              </p:spPr>
            </p:cxnSp>
            <p:sp>
              <p:nvSpPr>
                <p:cNvPr id="122" name="Freeform 143">
                  <a:extLst>
                    <a:ext uri="{FF2B5EF4-FFF2-40B4-BE49-F238E27FC236}">
                      <a16:creationId xmlns:a16="http://schemas.microsoft.com/office/drawing/2014/main" id="{B512B2F4-E11D-4707-BE48-02772A05FBB6}"/>
                    </a:ext>
                  </a:extLst>
                </p:cNvPr>
                <p:cNvSpPr/>
                <p:nvPr/>
              </p:nvSpPr>
              <p:spPr>
                <a:xfrm>
                  <a:off x="3751097" y="4562245"/>
                  <a:ext cx="69163" cy="412973"/>
                </a:xfrm>
                <a:custGeom>
                  <a:avLst/>
                  <a:gdLst>
                    <a:gd name="connsiteX0" fmla="*/ 0 w 266785"/>
                    <a:gd name="connsiteY0" fmla="*/ 0 h 594360"/>
                    <a:gd name="connsiteX1" fmla="*/ 266700 w 266785"/>
                    <a:gd name="connsiteY1" fmla="*/ 281940 h 594360"/>
                    <a:gd name="connsiteX2" fmla="*/ 22860 w 266785"/>
                    <a:gd name="connsiteY2" fmla="*/ 594360 h 59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6785" h="594360">
                      <a:moveTo>
                        <a:pt x="0" y="0"/>
                      </a:moveTo>
                      <a:cubicBezTo>
                        <a:pt x="131445" y="91440"/>
                        <a:pt x="262890" y="182880"/>
                        <a:pt x="266700" y="281940"/>
                      </a:cubicBezTo>
                      <a:cubicBezTo>
                        <a:pt x="270510" y="381000"/>
                        <a:pt x="146685" y="487680"/>
                        <a:pt x="22860" y="594360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Freeform 145">
                  <a:extLst>
                    <a:ext uri="{FF2B5EF4-FFF2-40B4-BE49-F238E27FC236}">
                      <a16:creationId xmlns:a16="http://schemas.microsoft.com/office/drawing/2014/main" id="{62D65D51-0F49-47D7-9680-06C3820B23A7}"/>
                    </a:ext>
                  </a:extLst>
                </p:cNvPr>
                <p:cNvSpPr/>
                <p:nvPr/>
              </p:nvSpPr>
              <p:spPr>
                <a:xfrm rot="5400000" flipH="1">
                  <a:off x="5437411" y="5633096"/>
                  <a:ext cx="164784" cy="194571"/>
                </a:xfrm>
                <a:custGeom>
                  <a:avLst/>
                  <a:gdLst>
                    <a:gd name="connsiteX0" fmla="*/ 206262 w 223391"/>
                    <a:gd name="connsiteY0" fmla="*/ 0 h 358588"/>
                    <a:gd name="connsiteX1" fmla="*/ 0 w 223391"/>
                    <a:gd name="connsiteY1" fmla="*/ 179294 h 358588"/>
                    <a:gd name="connsiteX2" fmla="*/ 206262 w 223391"/>
                    <a:gd name="connsiteY2" fmla="*/ 358588 h 358588"/>
                    <a:gd name="connsiteX3" fmla="*/ 223391 w 223391"/>
                    <a:gd name="connsiteY3" fmla="*/ 355582 h 358588"/>
                    <a:gd name="connsiteX4" fmla="*/ 213100 w 223391"/>
                    <a:gd name="connsiteY4" fmla="*/ 338004 h 358588"/>
                    <a:gd name="connsiteX5" fmla="*/ 185985 w 223391"/>
                    <a:gd name="connsiteY5" fmla="*/ 172163 h 358588"/>
                    <a:gd name="connsiteX6" fmla="*/ 213100 w 223391"/>
                    <a:gd name="connsiteY6" fmla="*/ 6323 h 358588"/>
                    <a:gd name="connsiteX7" fmla="*/ 215819 w 223391"/>
                    <a:gd name="connsiteY7" fmla="*/ 1678 h 358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3391" h="358588">
                      <a:moveTo>
                        <a:pt x="206262" y="0"/>
                      </a:moveTo>
                      <a:cubicBezTo>
                        <a:pt x="92347" y="0"/>
                        <a:pt x="0" y="80273"/>
                        <a:pt x="0" y="179294"/>
                      </a:cubicBezTo>
                      <a:cubicBezTo>
                        <a:pt x="0" y="278315"/>
                        <a:pt x="92347" y="358588"/>
                        <a:pt x="206262" y="358588"/>
                      </a:cubicBezTo>
                      <a:lnTo>
                        <a:pt x="223391" y="355582"/>
                      </a:lnTo>
                      <a:lnTo>
                        <a:pt x="213100" y="338004"/>
                      </a:lnTo>
                      <a:cubicBezTo>
                        <a:pt x="196347" y="295562"/>
                        <a:pt x="185985" y="236928"/>
                        <a:pt x="185985" y="172163"/>
                      </a:cubicBezTo>
                      <a:cubicBezTo>
                        <a:pt x="185985" y="107398"/>
                        <a:pt x="196347" y="48765"/>
                        <a:pt x="213100" y="6323"/>
                      </a:cubicBezTo>
                      <a:lnTo>
                        <a:pt x="215819" y="167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ysClr val="windowText" lastClr="000000">
                        <a:satMod val="103000"/>
                        <a:lumMod val="102000"/>
                        <a:tint val="94000"/>
                      </a:sysClr>
                    </a:gs>
                    <a:gs pos="50000">
                      <a:sysClr val="windowText" lastClr="000000">
                        <a:satMod val="110000"/>
                        <a:lumMod val="100000"/>
                        <a:shade val="100000"/>
                      </a:sysClr>
                    </a:gs>
                    <a:gs pos="100000">
                      <a:sysClr val="windowText" lastClr="000000">
                        <a:lumMod val="99000"/>
                        <a:satMod val="120000"/>
                        <a:shade val="78000"/>
                      </a:sys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037CC720-20D3-413F-8A06-2483813BAFA7}"/>
                    </a:ext>
                  </a:extLst>
                </p:cNvPr>
                <p:cNvCxnSpPr/>
                <p:nvPr/>
              </p:nvCxnSpPr>
              <p:spPr>
                <a:xfrm rot="10800000" flipH="1">
                  <a:off x="4292353" y="4312145"/>
                  <a:ext cx="2656" cy="358278"/>
                </a:xfrm>
                <a:prstGeom prst="line">
                  <a:avLst/>
                </a:prstGeom>
                <a:noFill/>
                <a:ln w="158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63500">
                  <a:bevelT h="12700"/>
                  <a:bevelB w="12700"/>
                </a:sp3d>
              </p:spPr>
            </p:cxn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9C54BD2C-7166-4B13-9DCB-79410BE16703}"/>
                    </a:ext>
                  </a:extLst>
                </p:cNvPr>
                <p:cNvSpPr/>
                <p:nvPr/>
              </p:nvSpPr>
              <p:spPr>
                <a:xfrm rot="10800000">
                  <a:off x="4121122" y="4133722"/>
                  <a:ext cx="350484" cy="288623"/>
                </a:xfrm>
                <a:prstGeom prst="rect">
                  <a:avLst/>
                </a:prstGeom>
                <a:gradFill rotWithShape="1">
                  <a:gsLst>
                    <a:gs pos="0">
                      <a:sysClr val="windowText" lastClr="000000">
                        <a:satMod val="103000"/>
                        <a:lumMod val="102000"/>
                        <a:tint val="94000"/>
                      </a:sysClr>
                    </a:gs>
                    <a:gs pos="50000">
                      <a:sysClr val="windowText" lastClr="000000">
                        <a:satMod val="110000"/>
                        <a:lumMod val="100000"/>
                        <a:shade val="100000"/>
                      </a:sysClr>
                    </a:gs>
                    <a:gs pos="100000">
                      <a:sysClr val="windowText" lastClr="000000">
                        <a:lumMod val="99000"/>
                        <a:satMod val="120000"/>
                        <a:shade val="78000"/>
                      </a:sysClr>
                    </a:gs>
                  </a:gsLst>
                  <a:lin ang="5400000" scaled="0"/>
                </a:gra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7150" dist="38100" dir="5400000" algn="ctr" rotWithShape="0">
                    <a:sysClr val="windowText" lastClr="000000">
                      <a:shade val="9000"/>
                      <a:satMod val="105000"/>
                      <a:alpha val="48000"/>
                    </a:sysClr>
                  </a:outerShdw>
                  <a:reflection stA="86000" endPos="1000" dist="50800" dir="5400000" sy="-100000" algn="bl" rotWithShape="0"/>
                </a:effectLst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63500">
                  <a:bevelT h="12700"/>
                  <a:bevelB w="12700"/>
                </a:sp3d>
              </p:spPr>
              <p:txBody>
                <a:bodyPr rtlCol="0" anchor="ctr"/>
                <a:lstStyle/>
                <a:p>
                  <a:pPr marL="0" marR="0" lvl="0" indent="0" algn="ctr" defTabSz="9144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SG" sz="18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6" name="TextBox 125">
                      <a:extLst>
                        <a:ext uri="{FF2B5EF4-FFF2-40B4-BE49-F238E27FC236}">
                          <a16:creationId xmlns:a16="http://schemas.microsoft.com/office/drawing/2014/main" id="{7C9421F7-F206-4512-93CB-D9CB9A206C3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06257" y="4193547"/>
                      <a:ext cx="360462" cy="2155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0" marR="0" lvl="0" indent="0" algn="l" defTabSz="914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401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</m:t>
                            </m:r>
                          </m:oMath>
                        </m:oMathPara>
                      </a14:m>
                      <a:endParaRPr kumimoji="0" lang="en-US" sz="1401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26" name="TextBox 125">
                      <a:extLst>
                        <a:ext uri="{FF2B5EF4-FFF2-40B4-BE49-F238E27FC236}">
                          <a16:creationId xmlns:a16="http://schemas.microsoft.com/office/drawing/2014/main" id="{7C9421F7-F206-4512-93CB-D9CB9A206C3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06257" y="4193547"/>
                      <a:ext cx="360462" cy="215572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 b="-5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EF7187B4-0365-4527-B648-16B2A82C94CB}"/>
                    </a:ext>
                  </a:extLst>
                </p:cNvPr>
                <p:cNvSpPr/>
                <p:nvPr/>
              </p:nvSpPr>
              <p:spPr>
                <a:xfrm rot="10800000">
                  <a:off x="3593261" y="4102453"/>
                  <a:ext cx="356651" cy="356212"/>
                </a:xfrm>
                <a:prstGeom prst="rect">
                  <a:avLst/>
                </a:prstGeom>
                <a:gradFill rotWithShape="1">
                  <a:gsLst>
                    <a:gs pos="0">
                      <a:sysClr val="windowText" lastClr="000000">
                        <a:satMod val="103000"/>
                        <a:lumMod val="102000"/>
                        <a:tint val="94000"/>
                      </a:sysClr>
                    </a:gs>
                    <a:gs pos="50000">
                      <a:sysClr val="windowText" lastClr="000000">
                        <a:satMod val="110000"/>
                        <a:lumMod val="100000"/>
                        <a:shade val="100000"/>
                      </a:sysClr>
                    </a:gs>
                    <a:gs pos="100000">
                      <a:sysClr val="windowText" lastClr="000000">
                        <a:lumMod val="99000"/>
                        <a:satMod val="120000"/>
                        <a:shade val="78000"/>
                      </a:sysClr>
                    </a:gs>
                  </a:gsLst>
                  <a:lin ang="5400000" scaled="0"/>
                </a:gra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7150" dist="38100" dir="5400000" algn="ctr" rotWithShape="0">
                    <a:sysClr val="windowText" lastClr="000000">
                      <a:shade val="9000"/>
                      <a:satMod val="105000"/>
                      <a:alpha val="48000"/>
                    </a:sysClr>
                  </a:outerShdw>
                  <a:reflection stA="86000" endPos="1000" dist="50800" dir="5400000" sy="-100000" algn="bl" rotWithShape="0"/>
                </a:effectLst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63500">
                  <a:bevelT h="12700"/>
                  <a:bevelB w="12700"/>
                </a:sp3d>
              </p:spPr>
              <p:txBody>
                <a:bodyPr rtlCol="0" anchor="ctr"/>
                <a:lstStyle/>
                <a:p>
                  <a:pPr marL="0" marR="0" lvl="0" indent="0" algn="ctr" defTabSz="9144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SG" sz="18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8" name="TextBox 127">
                      <a:extLst>
                        <a:ext uri="{FF2B5EF4-FFF2-40B4-BE49-F238E27FC236}">
                          <a16:creationId xmlns:a16="http://schemas.microsoft.com/office/drawing/2014/main" id="{D7F08EA8-C4A8-470E-AA48-1D056BE6890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89450" y="4189517"/>
                      <a:ext cx="360462" cy="23205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0" marR="0" lvl="0" indent="0" algn="l" defTabSz="914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US" sz="1401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SG" sz="1401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kumimoji="0" lang="en-SG" sz="1401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n-US" sz="1401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28" name="TextBox 127">
                      <a:extLst>
                        <a:ext uri="{FF2B5EF4-FFF2-40B4-BE49-F238E27FC236}">
                          <a16:creationId xmlns:a16="http://schemas.microsoft.com/office/drawing/2014/main" id="{D7F08EA8-C4A8-470E-AA48-1D056BE6890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89450" y="4189517"/>
                      <a:ext cx="360462" cy="232051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 b="-1794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9" name="TextBox 128">
                      <a:extLst>
                        <a:ext uri="{FF2B5EF4-FFF2-40B4-BE49-F238E27FC236}">
                          <a16:creationId xmlns:a16="http://schemas.microsoft.com/office/drawing/2014/main" id="{57479B75-F35C-401B-82C0-B25934DA21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11723" y="5825651"/>
                      <a:ext cx="466090" cy="27712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"/>
                                <m:endChr m:val="⟩"/>
                                <m:ctrlPr>
                                  <a:rPr kumimoji="0" lang="en-US" sz="1801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1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|00</m:t>
                                </m:r>
                              </m:e>
                            </m:d>
                          </m:oMath>
                        </m:oMathPara>
                      </a14:m>
                      <a:endParaRPr kumimoji="0" lang="en-US" sz="1801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29" name="TextBox 128">
                      <a:extLst>
                        <a:ext uri="{FF2B5EF4-FFF2-40B4-BE49-F238E27FC236}">
                          <a16:creationId xmlns:a16="http://schemas.microsoft.com/office/drawing/2014/main" id="{57479B75-F35C-401B-82C0-B25934DA21C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11723" y="5825651"/>
                      <a:ext cx="466090" cy="277127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l="-16883" t="-180000" r="-120779" b="-26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0" name="TextBox 129">
                      <a:extLst>
                        <a:ext uri="{FF2B5EF4-FFF2-40B4-BE49-F238E27FC236}">
                          <a16:creationId xmlns:a16="http://schemas.microsoft.com/office/drawing/2014/main" id="{50F5037A-9CC1-4EB4-A225-A47504D4995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30616" y="5728364"/>
                      <a:ext cx="466090" cy="27712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"/>
                                <m:endChr m:val="⟩"/>
                                <m:ctrlPr>
                                  <a:rPr kumimoji="0" lang="en-US" sz="1801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1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|00</m:t>
                                </m:r>
                              </m:e>
                            </m:d>
                          </m:oMath>
                        </m:oMathPara>
                      </a14:m>
                      <a:endParaRPr kumimoji="0" lang="en-US" sz="1801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30" name="TextBox 129">
                      <a:extLst>
                        <a:ext uri="{FF2B5EF4-FFF2-40B4-BE49-F238E27FC236}">
                          <a16:creationId xmlns:a16="http://schemas.microsoft.com/office/drawing/2014/main" id="{50F5037A-9CC1-4EB4-A225-A47504D4995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30616" y="5728364"/>
                      <a:ext cx="466090" cy="277127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16883" t="-180000" r="-120779" b="-26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1" name="TextBox 130">
                      <a:extLst>
                        <a:ext uri="{FF2B5EF4-FFF2-40B4-BE49-F238E27FC236}">
                          <a16:creationId xmlns:a16="http://schemas.microsoft.com/office/drawing/2014/main" id="{1C8FA4E9-E34D-4D55-B953-5F4C24AB6AB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26264" y="4265338"/>
                      <a:ext cx="289042" cy="27712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0" marR="0" lvl="0" indent="0" algn="l" defTabSz="914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"/>
                                <m:endChr m:val="⟩"/>
                                <m:ctrlPr>
                                  <a:rPr kumimoji="0" lang="en-US" sz="1801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1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kumimoji="0" lang="en-US" sz="1801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SG" sz="1801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kumimoji="0" lang="en-SG" sz="1801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oMath>
                        </m:oMathPara>
                      </a14:m>
                      <a:endParaRPr kumimoji="0" lang="en-US" sz="1801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31" name="TextBox 130">
                      <a:extLst>
                        <a:ext uri="{FF2B5EF4-FFF2-40B4-BE49-F238E27FC236}">
                          <a16:creationId xmlns:a16="http://schemas.microsoft.com/office/drawing/2014/main" id="{1C8FA4E9-E34D-4D55-B953-5F4C24AB6AB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26264" y="4265338"/>
                      <a:ext cx="289042" cy="277127"/>
                    </a:xfrm>
                    <a:prstGeom prst="rect">
                      <a:avLst/>
                    </a:prstGeom>
                    <a:blipFill>
                      <a:blip r:embed="rId44"/>
                      <a:stretch>
                        <a:fillRect l="-64583" t="-180000" r="-212500" b="-26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9BCD7FFA-4C44-4B90-9CAE-12B001FF97F4}"/>
                    </a:ext>
                  </a:extLst>
                </p:cNvPr>
                <p:cNvSpPr/>
                <p:nvPr/>
              </p:nvSpPr>
              <p:spPr>
                <a:xfrm rot="10800000">
                  <a:off x="3699311" y="5188494"/>
                  <a:ext cx="119278" cy="117317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Text" lastClr="000000">
                        <a:satMod val="103000"/>
                        <a:lumMod val="102000"/>
                        <a:tint val="94000"/>
                      </a:sysClr>
                    </a:gs>
                    <a:gs pos="50000">
                      <a:sysClr val="windowText" lastClr="000000">
                        <a:satMod val="110000"/>
                        <a:lumMod val="100000"/>
                        <a:shade val="100000"/>
                      </a:sysClr>
                    </a:gs>
                    <a:gs pos="100000">
                      <a:sysClr val="windowText" lastClr="000000">
                        <a:lumMod val="99000"/>
                        <a:satMod val="120000"/>
                        <a:shade val="78000"/>
                      </a:sysClr>
                    </a:gs>
                  </a:gsLst>
                  <a:lin ang="5400000" scaled="0"/>
                </a:gra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63500">
                  <a:bevelT h="12700"/>
                  <a:bevelB w="12700"/>
                </a:sp3d>
              </p:spPr>
              <p:txBody>
                <a:bodyPr rtlCol="0" anchor="ctr"/>
                <a:lstStyle/>
                <a:p>
                  <a:pPr marL="0" marR="0" lvl="0" indent="0" algn="ctr" defTabSz="9144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SG" sz="1801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EB9C07CE-2A53-4DEA-AD59-192B1AD8B72E}"/>
                    </a:ext>
                  </a:extLst>
                </p:cNvPr>
                <p:cNvSpPr/>
                <p:nvPr/>
              </p:nvSpPr>
              <p:spPr>
                <a:xfrm rot="10800000">
                  <a:off x="4231226" y="4628624"/>
                  <a:ext cx="119278" cy="117317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Text" lastClr="000000">
                        <a:satMod val="103000"/>
                        <a:lumMod val="102000"/>
                        <a:tint val="94000"/>
                      </a:sysClr>
                    </a:gs>
                    <a:gs pos="50000">
                      <a:sysClr val="windowText" lastClr="000000">
                        <a:satMod val="110000"/>
                        <a:lumMod val="100000"/>
                        <a:shade val="100000"/>
                      </a:sysClr>
                    </a:gs>
                    <a:gs pos="100000">
                      <a:sysClr val="windowText" lastClr="000000">
                        <a:lumMod val="99000"/>
                        <a:satMod val="120000"/>
                        <a:shade val="78000"/>
                      </a:sysClr>
                    </a:gs>
                  </a:gsLst>
                  <a:lin ang="5400000" scaled="0"/>
                </a:gra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63500">
                  <a:bevelT h="12700"/>
                  <a:bevelB w="12700"/>
                </a:sp3d>
              </p:spPr>
              <p:txBody>
                <a:bodyPr rtlCol="0" anchor="ctr"/>
                <a:lstStyle/>
                <a:p>
                  <a:pPr marL="0" marR="0" lvl="0" indent="0" algn="ctr" defTabSz="9144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SG" sz="1801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BC9FF8B0-FD2A-49D2-A663-AECD14655E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117027" y="4333804"/>
                  <a:ext cx="976172" cy="90421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>
                  <a:glow rad="25400">
                    <a:srgbClr val="4472C4">
                      <a:satMod val="175000"/>
                      <a:alpha val="40000"/>
                    </a:srgbClr>
                  </a:glow>
                </a:effectLst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38100" prstMaterial="clear">
                  <a:bevelT w="260350" h="50800" prst="softRound"/>
                  <a:bevelB prst="softRound"/>
                </a:sp3d>
              </p:spPr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2C5863F3-9C80-44A7-A983-49C549190F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808298" y="4296824"/>
                  <a:ext cx="2183507" cy="96423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>
                  <a:glow rad="25400">
                    <a:srgbClr val="4472C4">
                      <a:satMod val="175000"/>
                      <a:alpha val="40000"/>
                    </a:srgbClr>
                  </a:glow>
                </a:effectLst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38100" prstMaterial="clear">
                  <a:bevelT w="260350" h="50800" prst="softRound"/>
                  <a:bevelB prst="softRound"/>
                </a:sp3d>
              </p:spPr>
            </p:cxnSp>
          </p:grpSp>
        </p:grp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80C8D325-9423-4AF0-8E76-A941B260D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BEBA8EAE-BF5A-486C-A8C5-ECC9F3942E4B}">
                  <a14:imgProps xmlns:a14="http://schemas.microsoft.com/office/drawing/2010/main">
                    <a14:imgLayer r:embed="rId38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84951" y="4178800"/>
              <a:ext cx="2550842" cy="284069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80C8D325-9423-4AF0-8E76-A941B260D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BEBA8EAE-BF5A-486C-A8C5-ECC9F3942E4B}">
                  <a14:imgProps xmlns:a14="http://schemas.microsoft.com/office/drawing/2010/main">
                    <a14:imgLayer r:embed="rId38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84951" y="4582171"/>
              <a:ext cx="2550842" cy="284069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80C8D325-9423-4AF0-8E76-A941B260D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BEBA8EAE-BF5A-486C-A8C5-ECC9F3942E4B}">
                  <a14:imgProps xmlns:a14="http://schemas.microsoft.com/office/drawing/2010/main">
                    <a14:imgLayer r:embed="rId38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53467" y="5133792"/>
              <a:ext cx="2907811" cy="323822"/>
            </a:xfrm>
            <a:prstGeom prst="rect">
              <a:avLst/>
            </a:prstGeom>
          </p:spPr>
        </p:pic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FCDD784-25F1-45C2-B928-98DE94E16F70}"/>
                </a:ext>
              </a:extLst>
            </p:cNvPr>
            <p:cNvCxnSpPr/>
            <p:nvPr/>
          </p:nvCxnSpPr>
          <p:spPr>
            <a:xfrm rot="10800000" flipH="1">
              <a:off x="6493367" y="4938981"/>
              <a:ext cx="2657" cy="331893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extrusionH="63500">
              <a:bevelT h="12700"/>
              <a:bevelB w="12700"/>
            </a:sp3d>
          </p:spPr>
        </p:cxn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F6862FB-2441-494F-8FAC-0E6B70F12FC5}"/>
                </a:ext>
              </a:extLst>
            </p:cNvPr>
            <p:cNvSpPr/>
            <p:nvPr/>
          </p:nvSpPr>
          <p:spPr>
            <a:xfrm rot="10800000">
              <a:off x="6443761" y="5214114"/>
              <a:ext cx="124289" cy="120452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rgbClr val="E7E6E6"/>
                </a:gs>
                <a:gs pos="100000">
                  <a:sysClr val="window" lastClr="FFFFFF"/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extrusionH="63500">
              <a:bevelT h="12700"/>
              <a:bevelB w="12700"/>
            </a:sp3d>
          </p:spPr>
          <p:txBody>
            <a:bodyPr rtlCol="0" anchor="ctr"/>
            <a:lstStyle/>
            <a:p>
              <a:pPr marL="0" marR="0" lvl="0" indent="0" algn="ctr" defTabSz="914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E3ED3E4-EAD8-4779-BAE1-7BB33DCDF72F}"/>
                </a:ext>
              </a:extLst>
            </p:cNvPr>
            <p:cNvSpPr/>
            <p:nvPr/>
          </p:nvSpPr>
          <p:spPr>
            <a:xfrm rot="10800000">
              <a:off x="6322712" y="4628546"/>
              <a:ext cx="352890" cy="288141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satMod val="103000"/>
                    <a:lumMod val="102000"/>
                    <a:tint val="94000"/>
                  </a:sysClr>
                </a:gs>
                <a:gs pos="50000">
                  <a:sysClr val="windowText" lastClr="000000">
                    <a:satMod val="110000"/>
                    <a:lumMod val="100000"/>
                    <a:shade val="100000"/>
                  </a:sysClr>
                </a:gs>
                <a:gs pos="100000">
                  <a:sysClr val="windowText" lastClr="000000">
                    <a:lumMod val="99000"/>
                    <a:satMod val="120000"/>
                    <a:shade val="78000"/>
                  </a:sys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57150" dist="38100" dir="5400000" algn="ctr" rotWithShape="0">
                <a:sysClr val="windowText" lastClr="000000">
                  <a:shade val="9000"/>
                  <a:satMod val="105000"/>
                  <a:alpha val="48000"/>
                </a:sysClr>
              </a:outerShdw>
              <a:reflection stA="86000" endPos="1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63500">
              <a:bevelT h="12700"/>
              <a:bevelB w="12700"/>
            </a:sp3d>
          </p:spPr>
          <p:txBody>
            <a:bodyPr rtlCol="0" anchor="ctr"/>
            <a:lstStyle/>
            <a:p>
              <a:pPr marL="0" marR="0" lvl="0" indent="0" algn="ctr" defTabSz="914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0207B193-95DF-4236-B0F0-E0942EADB1B0}"/>
                    </a:ext>
                  </a:extLst>
                </p:cNvPr>
                <p:cNvSpPr txBox="1"/>
                <p:nvPr/>
              </p:nvSpPr>
              <p:spPr>
                <a:xfrm>
                  <a:off x="6321447" y="4666977"/>
                  <a:ext cx="360462" cy="23205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401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SG" sz="1401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𝑅</m:t>
                            </m:r>
                          </m:e>
                          <m:sub>
                            <m:r>
                              <a:rPr kumimoji="0" lang="en-US" sz="1401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kumimoji="0" lang="en-US" sz="14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0207B193-95DF-4236-B0F0-E0942EADB1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1447" y="4666977"/>
                  <a:ext cx="360462" cy="232051"/>
                </a:xfrm>
                <a:prstGeom prst="rect">
                  <a:avLst/>
                </a:prstGeom>
                <a:blipFill>
                  <a:blip r:embed="rId45"/>
                  <a:stretch>
                    <a:fillRect b="-21053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E450C71-81E0-4F10-AACF-FEB564955C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20669" y="5021129"/>
              <a:ext cx="2226" cy="22069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extrusionH="63500">
              <a:bevelT h="12700"/>
              <a:bevelB w="12700"/>
            </a:sp3d>
          </p:spPr>
        </p:cxnSp>
        <p:sp>
          <p:nvSpPr>
            <p:cNvPr id="101" name="Freeform 143">
              <a:extLst>
                <a:ext uri="{FF2B5EF4-FFF2-40B4-BE49-F238E27FC236}">
                  <a16:creationId xmlns:a16="http://schemas.microsoft.com/office/drawing/2014/main" id="{B512B2F4-E11D-4707-BE48-02772A05FBB6}"/>
                </a:ext>
              </a:extLst>
            </p:cNvPr>
            <p:cNvSpPr/>
            <p:nvPr/>
          </p:nvSpPr>
          <p:spPr>
            <a:xfrm>
              <a:off x="6910311" y="4613158"/>
              <a:ext cx="69163" cy="412973"/>
            </a:xfrm>
            <a:custGeom>
              <a:avLst/>
              <a:gdLst>
                <a:gd name="connsiteX0" fmla="*/ 0 w 266785"/>
                <a:gd name="connsiteY0" fmla="*/ 0 h 594360"/>
                <a:gd name="connsiteX1" fmla="*/ 266700 w 266785"/>
                <a:gd name="connsiteY1" fmla="*/ 281940 h 594360"/>
                <a:gd name="connsiteX2" fmla="*/ 22860 w 266785"/>
                <a:gd name="connsiteY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6785" h="594360">
                  <a:moveTo>
                    <a:pt x="0" y="0"/>
                  </a:moveTo>
                  <a:cubicBezTo>
                    <a:pt x="131445" y="91440"/>
                    <a:pt x="262890" y="182880"/>
                    <a:pt x="266700" y="281940"/>
                  </a:cubicBezTo>
                  <a:cubicBezTo>
                    <a:pt x="270510" y="381000"/>
                    <a:pt x="146685" y="487680"/>
                    <a:pt x="22860" y="59436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F7187B4-0365-4527-B648-16B2A82C94CB}"/>
                </a:ext>
              </a:extLst>
            </p:cNvPr>
            <p:cNvSpPr/>
            <p:nvPr/>
          </p:nvSpPr>
          <p:spPr>
            <a:xfrm rot="10800000">
              <a:off x="6752475" y="4153366"/>
              <a:ext cx="356651" cy="356212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satMod val="103000"/>
                    <a:lumMod val="102000"/>
                    <a:tint val="94000"/>
                  </a:sysClr>
                </a:gs>
                <a:gs pos="50000">
                  <a:sysClr val="windowText" lastClr="000000">
                    <a:satMod val="110000"/>
                    <a:lumMod val="100000"/>
                    <a:shade val="100000"/>
                  </a:sysClr>
                </a:gs>
                <a:gs pos="100000">
                  <a:sysClr val="windowText" lastClr="000000">
                    <a:lumMod val="99000"/>
                    <a:satMod val="120000"/>
                    <a:shade val="78000"/>
                  </a:sys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57150" dist="38100" dir="5400000" algn="ctr" rotWithShape="0">
                <a:sysClr val="windowText" lastClr="000000">
                  <a:shade val="9000"/>
                  <a:satMod val="105000"/>
                  <a:alpha val="48000"/>
                </a:sysClr>
              </a:outerShdw>
              <a:reflection stA="86000" endPos="1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63500">
              <a:bevelT h="12700"/>
              <a:bevelB w="12700"/>
            </a:sp3d>
          </p:spPr>
          <p:txBody>
            <a:bodyPr rtlCol="0" anchor="ctr"/>
            <a:lstStyle/>
            <a:p>
              <a:pPr marL="0" marR="0" lvl="0" indent="0" algn="ctr" defTabSz="914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D7F08EA8-C4A8-470E-AA48-1D056BE68904}"/>
                    </a:ext>
                  </a:extLst>
                </p:cNvPr>
                <p:cNvSpPr txBox="1"/>
                <p:nvPr/>
              </p:nvSpPr>
              <p:spPr>
                <a:xfrm>
                  <a:off x="6748664" y="4240430"/>
                  <a:ext cx="360462" cy="23205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401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SG" sz="1401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𝑀</m:t>
                            </m:r>
                          </m:e>
                          <m:sub>
                            <m:r>
                              <a:rPr kumimoji="0" lang="en-SG" sz="1401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kumimoji="0" lang="en-US" sz="14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D7F08EA8-C4A8-470E-AA48-1D056BE689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8664" y="4240430"/>
                  <a:ext cx="360462" cy="232051"/>
                </a:xfrm>
                <a:prstGeom prst="rect">
                  <a:avLst/>
                </a:prstGeom>
                <a:blipFill>
                  <a:blip r:embed="rId46"/>
                  <a:stretch>
                    <a:fillRect b="-21053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BCD7FFA-4C44-4B90-9CAE-12B001FF97F4}"/>
                </a:ext>
              </a:extLst>
            </p:cNvPr>
            <p:cNvSpPr/>
            <p:nvPr/>
          </p:nvSpPr>
          <p:spPr>
            <a:xfrm rot="10800000">
              <a:off x="6858525" y="5239407"/>
              <a:ext cx="119278" cy="117317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satMod val="103000"/>
                    <a:lumMod val="102000"/>
                    <a:tint val="94000"/>
                  </a:sysClr>
                </a:gs>
                <a:gs pos="50000">
                  <a:sysClr val="windowText" lastClr="000000">
                    <a:satMod val="110000"/>
                    <a:lumMod val="100000"/>
                    <a:shade val="100000"/>
                  </a:sysClr>
                </a:gs>
                <a:gs pos="100000">
                  <a:sysClr val="windowText" lastClr="000000">
                    <a:lumMod val="99000"/>
                    <a:satMod val="120000"/>
                    <a:shade val="78000"/>
                  </a:sys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extrusionH="63500">
              <a:bevelT h="12700"/>
              <a:bevelB w="12700"/>
            </a:sp3d>
          </p:spPr>
          <p:txBody>
            <a:bodyPr rtlCol="0" anchor="ctr"/>
            <a:lstStyle/>
            <a:p>
              <a:pPr marL="0" marR="0" lvl="0" indent="0" algn="ctr" defTabSz="914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037CC720-20D3-413F-8A06-2483813BAFA7}"/>
                </a:ext>
              </a:extLst>
            </p:cNvPr>
            <p:cNvCxnSpPr/>
            <p:nvPr/>
          </p:nvCxnSpPr>
          <p:spPr>
            <a:xfrm rot="10800000" flipH="1">
              <a:off x="7460264" y="4356082"/>
              <a:ext cx="2656" cy="358278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extrusionH="63500">
              <a:bevelT h="12700"/>
              <a:bevelB w="12700"/>
            </a:sp3d>
          </p:spPr>
        </p:cxn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C54BD2C-7166-4B13-9DCB-79410BE16703}"/>
                </a:ext>
              </a:extLst>
            </p:cNvPr>
            <p:cNvSpPr/>
            <p:nvPr/>
          </p:nvSpPr>
          <p:spPr>
            <a:xfrm rot="10800000">
              <a:off x="7289033" y="4177659"/>
              <a:ext cx="350484" cy="288623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satMod val="103000"/>
                    <a:lumMod val="102000"/>
                    <a:tint val="94000"/>
                  </a:sysClr>
                </a:gs>
                <a:gs pos="50000">
                  <a:sysClr val="windowText" lastClr="000000">
                    <a:satMod val="110000"/>
                    <a:lumMod val="100000"/>
                    <a:shade val="100000"/>
                  </a:sysClr>
                </a:gs>
                <a:gs pos="100000">
                  <a:sysClr val="windowText" lastClr="000000">
                    <a:lumMod val="99000"/>
                    <a:satMod val="120000"/>
                    <a:shade val="78000"/>
                  </a:sys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57150" dist="38100" dir="5400000" algn="ctr" rotWithShape="0">
                <a:sysClr val="windowText" lastClr="000000">
                  <a:shade val="9000"/>
                  <a:satMod val="105000"/>
                  <a:alpha val="48000"/>
                </a:sysClr>
              </a:outerShdw>
              <a:reflection stA="86000" endPos="1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63500">
              <a:bevelT h="12700"/>
              <a:bevelB w="12700"/>
            </a:sp3d>
          </p:spPr>
          <p:txBody>
            <a:bodyPr rtlCol="0" anchor="ctr"/>
            <a:lstStyle/>
            <a:p>
              <a:pPr marL="0" marR="0" lvl="0" indent="0" algn="ctr" defTabSz="914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7C9421F7-F206-4512-93CB-D9CB9A206C3A}"/>
                    </a:ext>
                  </a:extLst>
                </p:cNvPr>
                <p:cNvSpPr txBox="1"/>
                <p:nvPr/>
              </p:nvSpPr>
              <p:spPr>
                <a:xfrm>
                  <a:off x="7274168" y="4237484"/>
                  <a:ext cx="360462" cy="21557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401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</m:oMath>
                    </m:oMathPara>
                  </a14:m>
                  <a:endParaRPr kumimoji="0" lang="en-US" sz="14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7C9421F7-F206-4512-93CB-D9CB9A206C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4168" y="4237484"/>
                  <a:ext cx="360462" cy="215572"/>
                </a:xfrm>
                <a:prstGeom prst="rect">
                  <a:avLst/>
                </a:prstGeom>
                <a:blipFill>
                  <a:blip r:embed="rId40"/>
                  <a:stretch>
                    <a:fillRect b="-5714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B9C07CE-2A53-4DEA-AD59-192B1AD8B72E}"/>
                </a:ext>
              </a:extLst>
            </p:cNvPr>
            <p:cNvSpPr/>
            <p:nvPr/>
          </p:nvSpPr>
          <p:spPr>
            <a:xfrm rot="10800000">
              <a:off x="7388916" y="4645371"/>
              <a:ext cx="119278" cy="117317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satMod val="103000"/>
                    <a:lumMod val="102000"/>
                    <a:tint val="94000"/>
                  </a:sysClr>
                </a:gs>
                <a:gs pos="50000">
                  <a:sysClr val="windowText" lastClr="000000">
                    <a:satMod val="110000"/>
                    <a:lumMod val="100000"/>
                    <a:shade val="100000"/>
                  </a:sysClr>
                </a:gs>
                <a:gs pos="100000">
                  <a:sysClr val="windowText" lastClr="000000">
                    <a:lumMod val="99000"/>
                    <a:satMod val="120000"/>
                    <a:shade val="78000"/>
                  </a:sys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extrusionH="63500">
              <a:bevelT h="12700"/>
              <a:bevelB w="12700"/>
            </a:sp3d>
          </p:spPr>
          <p:txBody>
            <a:bodyPr rtlCol="0" anchor="ctr"/>
            <a:lstStyle/>
            <a:p>
              <a:pPr marL="0" marR="0" lvl="0" indent="0" algn="ctr" defTabSz="914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Arc 148">
              <a:extLst>
                <a:ext uri="{FF2B5EF4-FFF2-40B4-BE49-F238E27FC236}">
                  <a16:creationId xmlns:a16="http://schemas.microsoft.com/office/drawing/2014/main" id="{D4D90F74-3A51-4FD9-842B-8B353C0F249A}"/>
                </a:ext>
              </a:extLst>
            </p:cNvPr>
            <p:cNvSpPr/>
            <p:nvPr/>
          </p:nvSpPr>
          <p:spPr>
            <a:xfrm>
              <a:off x="7664953" y="5295626"/>
              <a:ext cx="619205" cy="624395"/>
            </a:xfrm>
            <a:prstGeom prst="arc">
              <a:avLst>
                <a:gd name="adj1" fmla="val 16009917"/>
                <a:gd name="adj2" fmla="val 21289256"/>
              </a:avLst>
            </a:prstGeom>
            <a:noFill/>
            <a:ln w="19050" cap="flat" cmpd="sng" algn="ctr">
              <a:solidFill>
                <a:srgbClr val="4472C4">
                  <a:lumMod val="40000"/>
                  <a:lumOff val="60000"/>
                </a:srgbClr>
              </a:solidFill>
              <a:prstDash val="solid"/>
              <a:miter lim="800000"/>
            </a:ln>
            <a:effectLst>
              <a:glow rad="38100">
                <a:srgbClr val="4472C4">
                  <a:satMod val="175000"/>
                  <a:alpha val="24000"/>
                </a:srgbClr>
              </a:glow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38100" prstMaterial="clear">
              <a:bevelT w="260350" h="50800" prst="softRound"/>
              <a:bevelB prst="softRound"/>
            </a:sp3d>
          </p:spPr>
          <p:txBody>
            <a:bodyPr rtlCol="0" anchor="ctr"/>
            <a:lstStyle/>
            <a:p>
              <a:pPr marL="0" marR="0" lvl="0" indent="0" algn="ctr" defTabSz="914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Arc 149">
              <a:extLst>
                <a:ext uri="{FF2B5EF4-FFF2-40B4-BE49-F238E27FC236}">
                  <a16:creationId xmlns:a16="http://schemas.microsoft.com/office/drawing/2014/main" id="{E7250A9C-5B70-4D57-AE98-E3446CD8782B}"/>
                </a:ext>
              </a:extLst>
            </p:cNvPr>
            <p:cNvSpPr/>
            <p:nvPr/>
          </p:nvSpPr>
          <p:spPr>
            <a:xfrm>
              <a:off x="7348011" y="4721930"/>
              <a:ext cx="1351226" cy="1750552"/>
            </a:xfrm>
            <a:prstGeom prst="arc">
              <a:avLst>
                <a:gd name="adj1" fmla="val 16009917"/>
                <a:gd name="adj2" fmla="val 21580848"/>
              </a:avLst>
            </a:prstGeom>
            <a:noFill/>
            <a:ln w="19050" cap="flat" cmpd="sng" algn="ctr">
              <a:solidFill>
                <a:srgbClr val="4472C4">
                  <a:lumMod val="40000"/>
                  <a:lumOff val="60000"/>
                </a:srgbClr>
              </a:solidFill>
              <a:prstDash val="solid"/>
              <a:miter lim="800000"/>
            </a:ln>
            <a:effectLst>
              <a:glow rad="38100">
                <a:srgbClr val="4472C4">
                  <a:satMod val="175000"/>
                  <a:alpha val="24000"/>
                </a:srgbClr>
              </a:glow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38100" prstMaterial="clear">
              <a:bevelT w="260350" h="50800" prst="softRound"/>
              <a:bevelB prst="softRound"/>
            </a:sp3d>
          </p:spPr>
          <p:txBody>
            <a:bodyPr rtlCol="0" anchor="ctr"/>
            <a:lstStyle/>
            <a:p>
              <a:pPr marL="0" marR="0" lvl="0" indent="0" algn="ctr" defTabSz="914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 138">
              <a:extLst>
                <a:ext uri="{FF2B5EF4-FFF2-40B4-BE49-F238E27FC236}">
                  <a16:creationId xmlns:a16="http://schemas.microsoft.com/office/drawing/2014/main" id="{3451D6EE-3AD4-4AF0-BEFA-693513B37EB7}"/>
                </a:ext>
              </a:extLst>
            </p:cNvPr>
            <p:cNvSpPr/>
            <p:nvPr/>
          </p:nvSpPr>
          <p:spPr>
            <a:xfrm rot="5400000" flipH="1">
              <a:off x="8191608" y="5646029"/>
              <a:ext cx="164784" cy="194571"/>
            </a:xfrm>
            <a:custGeom>
              <a:avLst/>
              <a:gdLst>
                <a:gd name="connsiteX0" fmla="*/ 206262 w 223391"/>
                <a:gd name="connsiteY0" fmla="*/ 0 h 358588"/>
                <a:gd name="connsiteX1" fmla="*/ 0 w 223391"/>
                <a:gd name="connsiteY1" fmla="*/ 179294 h 358588"/>
                <a:gd name="connsiteX2" fmla="*/ 206262 w 223391"/>
                <a:gd name="connsiteY2" fmla="*/ 358588 h 358588"/>
                <a:gd name="connsiteX3" fmla="*/ 223391 w 223391"/>
                <a:gd name="connsiteY3" fmla="*/ 355582 h 358588"/>
                <a:gd name="connsiteX4" fmla="*/ 213100 w 223391"/>
                <a:gd name="connsiteY4" fmla="*/ 338004 h 358588"/>
                <a:gd name="connsiteX5" fmla="*/ 185985 w 223391"/>
                <a:gd name="connsiteY5" fmla="*/ 172163 h 358588"/>
                <a:gd name="connsiteX6" fmla="*/ 213100 w 223391"/>
                <a:gd name="connsiteY6" fmla="*/ 6323 h 358588"/>
                <a:gd name="connsiteX7" fmla="*/ 215819 w 223391"/>
                <a:gd name="connsiteY7" fmla="*/ 1678 h 35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391" h="358588">
                  <a:moveTo>
                    <a:pt x="206262" y="0"/>
                  </a:moveTo>
                  <a:cubicBezTo>
                    <a:pt x="92347" y="0"/>
                    <a:pt x="0" y="80273"/>
                    <a:pt x="0" y="179294"/>
                  </a:cubicBezTo>
                  <a:cubicBezTo>
                    <a:pt x="0" y="278315"/>
                    <a:pt x="92347" y="358588"/>
                    <a:pt x="206262" y="358588"/>
                  </a:cubicBezTo>
                  <a:lnTo>
                    <a:pt x="223391" y="355582"/>
                  </a:lnTo>
                  <a:lnTo>
                    <a:pt x="213100" y="338004"/>
                  </a:lnTo>
                  <a:cubicBezTo>
                    <a:pt x="196347" y="295562"/>
                    <a:pt x="185985" y="236928"/>
                    <a:pt x="185985" y="172163"/>
                  </a:cubicBezTo>
                  <a:cubicBezTo>
                    <a:pt x="185985" y="107398"/>
                    <a:pt x="196347" y="48765"/>
                    <a:pt x="213100" y="6323"/>
                  </a:cubicBezTo>
                  <a:lnTo>
                    <a:pt x="215819" y="1678"/>
                  </a:lnTo>
                  <a:close/>
                </a:path>
              </a:pathLst>
            </a:custGeom>
            <a:gradFill rotWithShape="1">
              <a:gsLst>
                <a:gs pos="0">
                  <a:sysClr val="windowText" lastClr="000000">
                    <a:satMod val="103000"/>
                    <a:lumMod val="102000"/>
                    <a:tint val="94000"/>
                  </a:sysClr>
                </a:gs>
                <a:gs pos="50000">
                  <a:sysClr val="windowText" lastClr="000000">
                    <a:satMod val="110000"/>
                    <a:lumMod val="100000"/>
                    <a:shade val="100000"/>
                  </a:sysClr>
                </a:gs>
                <a:gs pos="100000">
                  <a:sysClr val="windowText" lastClr="000000">
                    <a:lumMod val="99000"/>
                    <a:satMod val="120000"/>
                    <a:shade val="78000"/>
                  </a:sys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 145">
              <a:extLst>
                <a:ext uri="{FF2B5EF4-FFF2-40B4-BE49-F238E27FC236}">
                  <a16:creationId xmlns:a16="http://schemas.microsoft.com/office/drawing/2014/main" id="{62D65D51-0F49-47D7-9680-06C3820B23A7}"/>
                </a:ext>
              </a:extLst>
            </p:cNvPr>
            <p:cNvSpPr/>
            <p:nvPr/>
          </p:nvSpPr>
          <p:spPr>
            <a:xfrm rot="5400000" flipH="1">
              <a:off x="8615314" y="5646029"/>
              <a:ext cx="164784" cy="194571"/>
            </a:xfrm>
            <a:custGeom>
              <a:avLst/>
              <a:gdLst>
                <a:gd name="connsiteX0" fmla="*/ 206262 w 223391"/>
                <a:gd name="connsiteY0" fmla="*/ 0 h 358588"/>
                <a:gd name="connsiteX1" fmla="*/ 0 w 223391"/>
                <a:gd name="connsiteY1" fmla="*/ 179294 h 358588"/>
                <a:gd name="connsiteX2" fmla="*/ 206262 w 223391"/>
                <a:gd name="connsiteY2" fmla="*/ 358588 h 358588"/>
                <a:gd name="connsiteX3" fmla="*/ 223391 w 223391"/>
                <a:gd name="connsiteY3" fmla="*/ 355582 h 358588"/>
                <a:gd name="connsiteX4" fmla="*/ 213100 w 223391"/>
                <a:gd name="connsiteY4" fmla="*/ 338004 h 358588"/>
                <a:gd name="connsiteX5" fmla="*/ 185985 w 223391"/>
                <a:gd name="connsiteY5" fmla="*/ 172163 h 358588"/>
                <a:gd name="connsiteX6" fmla="*/ 213100 w 223391"/>
                <a:gd name="connsiteY6" fmla="*/ 6323 h 358588"/>
                <a:gd name="connsiteX7" fmla="*/ 215819 w 223391"/>
                <a:gd name="connsiteY7" fmla="*/ 1678 h 35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391" h="358588">
                  <a:moveTo>
                    <a:pt x="206262" y="0"/>
                  </a:moveTo>
                  <a:cubicBezTo>
                    <a:pt x="92347" y="0"/>
                    <a:pt x="0" y="80273"/>
                    <a:pt x="0" y="179294"/>
                  </a:cubicBezTo>
                  <a:cubicBezTo>
                    <a:pt x="0" y="278315"/>
                    <a:pt x="92347" y="358588"/>
                    <a:pt x="206262" y="358588"/>
                  </a:cubicBezTo>
                  <a:lnTo>
                    <a:pt x="223391" y="355582"/>
                  </a:lnTo>
                  <a:lnTo>
                    <a:pt x="213100" y="338004"/>
                  </a:lnTo>
                  <a:cubicBezTo>
                    <a:pt x="196347" y="295562"/>
                    <a:pt x="185985" y="236928"/>
                    <a:pt x="185985" y="172163"/>
                  </a:cubicBezTo>
                  <a:cubicBezTo>
                    <a:pt x="185985" y="107398"/>
                    <a:pt x="196347" y="48765"/>
                    <a:pt x="213100" y="6323"/>
                  </a:cubicBezTo>
                  <a:lnTo>
                    <a:pt x="215819" y="1678"/>
                  </a:lnTo>
                  <a:close/>
                </a:path>
              </a:pathLst>
            </a:custGeom>
            <a:gradFill rotWithShape="1">
              <a:gsLst>
                <a:gs pos="0">
                  <a:sysClr val="windowText" lastClr="000000">
                    <a:satMod val="103000"/>
                    <a:lumMod val="102000"/>
                    <a:tint val="94000"/>
                  </a:sysClr>
                </a:gs>
                <a:gs pos="50000">
                  <a:sysClr val="windowText" lastClr="000000">
                    <a:satMod val="110000"/>
                    <a:lumMod val="100000"/>
                    <a:shade val="100000"/>
                  </a:sysClr>
                </a:gs>
                <a:gs pos="100000">
                  <a:sysClr val="windowText" lastClr="000000">
                    <a:lumMod val="99000"/>
                    <a:satMod val="120000"/>
                    <a:shade val="78000"/>
                  </a:sys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2C5863F3-9C80-44A7-A983-49C549190F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11199" y="4336218"/>
              <a:ext cx="974545" cy="421628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  <a:miter lim="800000"/>
            </a:ln>
            <a:effectLst>
              <a:glow rad="25400">
                <a:srgbClr val="4472C4">
                  <a:satMod val="175000"/>
                  <a:alpha val="40000"/>
                </a:srgbClr>
              </a:glo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38100" prstMaterial="clear">
              <a:bevelT w="260350" h="50800" prst="softRound"/>
              <a:bevelB prst="softRound"/>
            </a:sp3d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>
                <a:off x="8385759" y="5901088"/>
                <a:ext cx="44423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SG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5759" y="5901088"/>
                <a:ext cx="444236" cy="276999"/>
              </a:xfrm>
              <a:prstGeom prst="rect">
                <a:avLst/>
              </a:prstGeom>
              <a:blipFill>
                <a:blip r:embed="rId47"/>
                <a:stretch>
                  <a:fillRect l="-2778" r="-1389" b="-1777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4281832" y="5951928"/>
                <a:ext cx="4080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SG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832" y="5951928"/>
                <a:ext cx="408060" cy="276999"/>
              </a:xfrm>
              <a:prstGeom prst="rect">
                <a:avLst/>
              </a:prstGeom>
              <a:blipFill>
                <a:blip r:embed="rId48"/>
                <a:stretch>
                  <a:fillRect l="-7463" r="-5970" b="-1521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070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tx1"/>
            </a:gs>
            <a:gs pos="72000">
              <a:schemeClr val="tx1"/>
            </a:gs>
            <a:gs pos="100000">
              <a:srgbClr val="00359E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9807" y="495328"/>
            <a:ext cx="4291765" cy="26346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806059" y="1669068"/>
                <a:ext cx="643214" cy="491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SG" sz="24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059" y="1669068"/>
                <a:ext cx="643214" cy="491417"/>
              </a:xfrm>
              <a:prstGeom prst="rect">
                <a:avLst/>
              </a:prstGeom>
              <a:blipFill>
                <a:blip r:embed="rId20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019064" y="413896"/>
                <a:ext cx="643214" cy="491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064" y="413896"/>
                <a:ext cx="643214" cy="491417"/>
              </a:xfrm>
              <a:prstGeom prst="rect">
                <a:avLst/>
              </a:prstGeom>
              <a:blipFill>
                <a:blip r:embed="rId21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366518" y="1810178"/>
            <a:ext cx="9694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Forwards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21179" y="533488"/>
            <a:ext cx="10635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Backwards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4254" y="1125416"/>
            <a:ext cx="145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b="1" dirty="0" smtClean="0">
                <a:solidFill>
                  <a:schemeClr val="bg1"/>
                </a:solidFill>
              </a:rPr>
              <a:t>Classical</a:t>
            </a:r>
            <a:endParaRPr lang="en-SG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325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ampage">
            <a:hlinkClick r:id="" action="ppaction://media"/>
            <a:extLst>
              <a:ext uri="{FF2B5EF4-FFF2-40B4-BE49-F238E27FC236}">
                <a16:creationId xmlns:a16="http://schemas.microsoft.com/office/drawing/2014/main" id="{6933907C-6617-4CCA-AD71-4CEF6AAADFB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0695" y="1228927"/>
            <a:ext cx="5978284" cy="4483714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-2426452" y="6350"/>
            <a:ext cx="7633503" cy="771969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SG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urostile" pitchFamily="34" charset="0"/>
              </a:rPr>
              <a:t>Watching a movie in reverse time</a:t>
            </a:r>
            <a:endParaRPr lang="en-SG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urostil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936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tx1"/>
            </a:gs>
            <a:gs pos="72000">
              <a:schemeClr val="tx1"/>
            </a:gs>
            <a:gs pos="100000">
              <a:srgbClr val="00359E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val 66">
            <a:extLst>
              <a:ext uri="{FF2B5EF4-FFF2-40B4-BE49-F238E27FC236}">
                <a16:creationId xmlns:a16="http://schemas.microsoft.com/office/drawing/2014/main" id="{B49C13CF-285F-41D3-9AD5-3F46AC020FEB}"/>
              </a:ext>
            </a:extLst>
          </p:cNvPr>
          <p:cNvSpPr/>
          <p:nvPr/>
        </p:nvSpPr>
        <p:spPr>
          <a:xfrm>
            <a:off x="5754359" y="4279739"/>
            <a:ext cx="1953481" cy="1732131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  <a:alpha val="0"/>
                </a:schemeClr>
              </a:gs>
              <a:gs pos="54000">
                <a:schemeClr val="accent2">
                  <a:lumMod val="0"/>
                  <a:lumOff val="100000"/>
                  <a:alpha val="4000"/>
                </a:schemeClr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A17F987-FF02-40D6-852C-DAE3B9903DDF}"/>
              </a:ext>
            </a:extLst>
          </p:cNvPr>
          <p:cNvGrpSpPr/>
          <p:nvPr/>
        </p:nvGrpSpPr>
        <p:grpSpPr>
          <a:xfrm>
            <a:off x="1430867" y="4316665"/>
            <a:ext cx="2032949" cy="1822375"/>
            <a:chOff x="1672003" y="2018819"/>
            <a:chExt cx="1920966" cy="1820132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92EBAE3-EAC9-460A-8585-E2406BC9C409}"/>
                </a:ext>
              </a:extLst>
            </p:cNvPr>
            <p:cNvSpPr/>
            <p:nvPr/>
          </p:nvSpPr>
          <p:spPr>
            <a:xfrm>
              <a:off x="1672003" y="2077395"/>
              <a:ext cx="1837926" cy="17615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  <a:alpha val="0"/>
                  </a:schemeClr>
                </a:gs>
                <a:gs pos="54000">
                  <a:schemeClr val="accent2">
                    <a:lumMod val="0"/>
                    <a:lumOff val="100000"/>
                    <a:alpha val="4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90EB996-8A74-4774-9947-57DB23B3B77A}"/>
                </a:ext>
              </a:extLst>
            </p:cNvPr>
            <p:cNvSpPr/>
            <p:nvPr/>
          </p:nvSpPr>
          <p:spPr>
            <a:xfrm>
              <a:off x="2514694" y="2018819"/>
              <a:ext cx="152544" cy="13809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6F8BE21-0214-4481-8C29-8E5B9FAB4D06}"/>
                </a:ext>
              </a:extLst>
            </p:cNvPr>
            <p:cNvSpPr/>
            <p:nvPr/>
          </p:nvSpPr>
          <p:spPr>
            <a:xfrm>
              <a:off x="3440425" y="2979087"/>
              <a:ext cx="152544" cy="13809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A8C3D5DD-0F3D-4BDF-9496-D8BE8D209E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0966" y="2149935"/>
              <a:ext cx="0" cy="7565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A2D7F8FF-1F1E-4B8F-8242-B53BD4747562}"/>
                </a:ext>
              </a:extLst>
            </p:cNvPr>
            <p:cNvCxnSpPr>
              <a:cxnSpLocks/>
              <a:endCxn id="71" idx="2"/>
            </p:cNvCxnSpPr>
            <p:nvPr/>
          </p:nvCxnSpPr>
          <p:spPr>
            <a:xfrm>
              <a:off x="2590966" y="2906471"/>
              <a:ext cx="849459" cy="1416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4" name="Oval 73">
            <a:extLst>
              <a:ext uri="{FF2B5EF4-FFF2-40B4-BE49-F238E27FC236}">
                <a16:creationId xmlns:a16="http://schemas.microsoft.com/office/drawing/2014/main" id="{833DDA95-77DB-43B5-B1D6-00B50B5EDB94}"/>
              </a:ext>
            </a:extLst>
          </p:cNvPr>
          <p:cNvSpPr/>
          <p:nvPr/>
        </p:nvSpPr>
        <p:spPr>
          <a:xfrm>
            <a:off x="6654827" y="4247619"/>
            <a:ext cx="152544" cy="13809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EC80565-7B80-4946-8412-CC109D31945D}"/>
              </a:ext>
            </a:extLst>
          </p:cNvPr>
          <p:cNvSpPr/>
          <p:nvPr/>
        </p:nvSpPr>
        <p:spPr>
          <a:xfrm>
            <a:off x="6654827" y="5941814"/>
            <a:ext cx="152544" cy="13809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4FE3FDC-F9D5-4980-A0D9-24B4214C762B}"/>
              </a:ext>
            </a:extLst>
          </p:cNvPr>
          <p:cNvSpPr/>
          <p:nvPr/>
        </p:nvSpPr>
        <p:spPr>
          <a:xfrm>
            <a:off x="7444923" y="4623936"/>
            <a:ext cx="152544" cy="13809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B7C76C6-DCB6-4DB3-8037-281D85C024FE}"/>
              </a:ext>
            </a:extLst>
          </p:cNvPr>
          <p:cNvCxnSpPr>
            <a:cxnSpLocks/>
          </p:cNvCxnSpPr>
          <p:nvPr/>
        </p:nvCxnSpPr>
        <p:spPr>
          <a:xfrm flipV="1">
            <a:off x="6731099" y="4421495"/>
            <a:ext cx="0" cy="756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77C9F06-0280-4453-B244-0B7AB1F417D9}"/>
              </a:ext>
            </a:extLst>
          </p:cNvPr>
          <p:cNvCxnSpPr>
            <a:cxnSpLocks/>
          </p:cNvCxnSpPr>
          <p:nvPr/>
        </p:nvCxnSpPr>
        <p:spPr>
          <a:xfrm>
            <a:off x="6731099" y="5171491"/>
            <a:ext cx="0" cy="749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B023D86-8F36-4368-8175-B3B1B5F98877}"/>
              </a:ext>
            </a:extLst>
          </p:cNvPr>
          <p:cNvCxnSpPr>
            <a:cxnSpLocks/>
          </p:cNvCxnSpPr>
          <p:nvPr/>
        </p:nvCxnSpPr>
        <p:spPr>
          <a:xfrm flipV="1">
            <a:off x="6731099" y="4762029"/>
            <a:ext cx="713824" cy="416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Arrow: Left-Right 5">
            <a:extLst>
              <a:ext uri="{FF2B5EF4-FFF2-40B4-BE49-F238E27FC236}">
                <a16:creationId xmlns:a16="http://schemas.microsoft.com/office/drawing/2014/main" id="{9F4AE969-1992-470E-8B51-B543B7653E2E}"/>
              </a:ext>
            </a:extLst>
          </p:cNvPr>
          <p:cNvSpPr/>
          <p:nvPr/>
        </p:nvSpPr>
        <p:spPr>
          <a:xfrm>
            <a:off x="3507757" y="4281425"/>
            <a:ext cx="2158721" cy="4634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3704690-1652-436D-AE35-C2BDCB8F53C2}"/>
              </a:ext>
            </a:extLst>
          </p:cNvPr>
          <p:cNvSpPr txBox="1"/>
          <p:nvPr/>
        </p:nvSpPr>
        <p:spPr>
          <a:xfrm>
            <a:off x="5850971" y="6167310"/>
            <a:ext cx="304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Optimal Quantum </a:t>
            </a:r>
            <a:r>
              <a:rPr kumimoji="0" lang="en-SG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Retrodictor</a:t>
            </a:r>
            <a:endParaRPr kumimoji="0" lang="en-SG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9D6933A-7C57-4CBC-81C4-A0EA2017A0F0}"/>
              </a:ext>
            </a:extLst>
          </p:cNvPr>
          <p:cNvSpPr txBox="1"/>
          <p:nvPr/>
        </p:nvSpPr>
        <p:spPr>
          <a:xfrm>
            <a:off x="3463816" y="3672177"/>
            <a:ext cx="2455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Causal and </a:t>
            </a:r>
            <a:r>
              <a:rPr kumimoji="0" lang="en-SG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Retrocausal</a:t>
            </a: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states both fit in a Qubit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A4C1AE5-CA46-4883-8927-C8AC0D35C121}"/>
              </a:ext>
            </a:extLst>
          </p:cNvPr>
          <p:cNvSpPr txBox="1"/>
          <p:nvPr/>
        </p:nvSpPr>
        <p:spPr>
          <a:xfrm>
            <a:off x="616370" y="6195467"/>
            <a:ext cx="2847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Optimal Quantum Predictor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9807" y="495328"/>
            <a:ext cx="4291765" cy="26346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806059" y="1669068"/>
                <a:ext cx="643214" cy="491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SG" sz="24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059" y="1669068"/>
                <a:ext cx="643214" cy="491417"/>
              </a:xfrm>
              <a:prstGeom prst="rect">
                <a:avLst/>
              </a:prstGeom>
              <a:blipFill>
                <a:blip r:embed="rId20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019064" y="413896"/>
                <a:ext cx="643214" cy="491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064" y="413896"/>
                <a:ext cx="643214" cy="491417"/>
              </a:xfrm>
              <a:prstGeom prst="rect">
                <a:avLst/>
              </a:prstGeom>
              <a:blipFill>
                <a:blip r:embed="rId21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366518" y="1810178"/>
            <a:ext cx="9694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Forwards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21179" y="533488"/>
            <a:ext cx="10635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Backwards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84254" y="1125416"/>
            <a:ext cx="145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b="1" dirty="0" smtClean="0">
                <a:solidFill>
                  <a:schemeClr val="bg1"/>
                </a:solidFill>
              </a:rPr>
              <a:t>Classical</a:t>
            </a:r>
            <a:endParaRPr lang="en-SG" sz="24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6354" y="3706646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b="1" dirty="0" smtClean="0">
                <a:solidFill>
                  <a:schemeClr val="bg1"/>
                </a:solidFill>
              </a:rPr>
              <a:t>Quantum</a:t>
            </a:r>
            <a:endParaRPr lang="en-SG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95525" y="3968750"/>
                <a:ext cx="3522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/>
                      </m:d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525" y="3968750"/>
                <a:ext cx="352276" cy="276999"/>
              </a:xfrm>
              <a:prstGeom prst="rect">
                <a:avLst/>
              </a:prstGeom>
              <a:blipFill>
                <a:blip r:embed="rId22"/>
                <a:stretch>
                  <a:fillRect l="-54386" t="-177778" r="-163158" b="-26888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20537" y="4045479"/>
                <a:ext cx="4235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SG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G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SG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SG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537" y="4045479"/>
                <a:ext cx="423514" cy="276999"/>
              </a:xfrm>
              <a:prstGeom prst="rect">
                <a:avLst/>
              </a:prstGeom>
              <a:blipFill>
                <a:blip r:embed="rId23"/>
                <a:stretch>
                  <a:fillRect l="-25714" t="-180000" r="-132857" b="-26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438687" y="5195886"/>
                <a:ext cx="4181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SG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G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SG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SG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687" y="5195886"/>
                <a:ext cx="418191" cy="276999"/>
              </a:xfrm>
              <a:prstGeom prst="rect">
                <a:avLst/>
              </a:prstGeom>
              <a:blipFill>
                <a:blip r:embed="rId24"/>
                <a:stretch>
                  <a:fillRect l="-27536" t="-173913" r="-134783" b="-26087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539318" y="3892900"/>
                <a:ext cx="4053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SG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G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SG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SG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318" y="3892900"/>
                <a:ext cx="405367" cy="276999"/>
              </a:xfrm>
              <a:prstGeom prst="rect">
                <a:avLst/>
              </a:prstGeom>
              <a:blipFill>
                <a:blip r:embed="rId25"/>
                <a:stretch>
                  <a:fillRect l="-33333" t="-180000" r="-140909" b="-26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716690" y="4531420"/>
                <a:ext cx="400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SG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G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SG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SG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690" y="4531420"/>
                <a:ext cx="400046" cy="276999"/>
              </a:xfrm>
              <a:prstGeom prst="rect">
                <a:avLst/>
              </a:prstGeom>
              <a:blipFill>
                <a:blip r:embed="rId26"/>
                <a:stretch>
                  <a:fillRect l="-35385" t="-173913" r="-143077" b="-26087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885327" y="5923064"/>
                <a:ext cx="4053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SG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G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SG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SG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327" y="5923064"/>
                <a:ext cx="405367" cy="276999"/>
              </a:xfrm>
              <a:prstGeom prst="rect">
                <a:avLst/>
              </a:prstGeom>
              <a:blipFill>
                <a:blip r:embed="rId27"/>
                <a:stretch>
                  <a:fillRect l="-31343" t="-180000" r="-138806" b="-26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916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tx1"/>
            </a:gs>
            <a:gs pos="72000">
              <a:schemeClr val="tx1"/>
            </a:gs>
            <a:gs pos="100000">
              <a:srgbClr val="00359E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val 66">
            <a:extLst>
              <a:ext uri="{FF2B5EF4-FFF2-40B4-BE49-F238E27FC236}">
                <a16:creationId xmlns:a16="http://schemas.microsoft.com/office/drawing/2014/main" id="{B49C13CF-285F-41D3-9AD5-3F46AC020FEB}"/>
              </a:ext>
            </a:extLst>
          </p:cNvPr>
          <p:cNvSpPr/>
          <p:nvPr/>
        </p:nvSpPr>
        <p:spPr>
          <a:xfrm>
            <a:off x="5754359" y="4279739"/>
            <a:ext cx="1953481" cy="1732131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  <a:alpha val="0"/>
                </a:schemeClr>
              </a:gs>
              <a:gs pos="54000">
                <a:schemeClr val="accent2">
                  <a:lumMod val="0"/>
                  <a:lumOff val="100000"/>
                  <a:alpha val="4000"/>
                </a:schemeClr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A17F987-FF02-40D6-852C-DAE3B9903DDF}"/>
              </a:ext>
            </a:extLst>
          </p:cNvPr>
          <p:cNvGrpSpPr/>
          <p:nvPr/>
        </p:nvGrpSpPr>
        <p:grpSpPr>
          <a:xfrm>
            <a:off x="1430867" y="4316665"/>
            <a:ext cx="2032949" cy="1822375"/>
            <a:chOff x="1672003" y="2018819"/>
            <a:chExt cx="1920966" cy="1820132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92EBAE3-EAC9-460A-8585-E2406BC9C409}"/>
                </a:ext>
              </a:extLst>
            </p:cNvPr>
            <p:cNvSpPr/>
            <p:nvPr/>
          </p:nvSpPr>
          <p:spPr>
            <a:xfrm>
              <a:off x="1672003" y="2077395"/>
              <a:ext cx="1837926" cy="17615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  <a:alpha val="0"/>
                  </a:schemeClr>
                </a:gs>
                <a:gs pos="54000">
                  <a:schemeClr val="accent2">
                    <a:lumMod val="0"/>
                    <a:lumOff val="100000"/>
                    <a:alpha val="4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90EB996-8A74-4774-9947-57DB23B3B77A}"/>
                </a:ext>
              </a:extLst>
            </p:cNvPr>
            <p:cNvSpPr/>
            <p:nvPr/>
          </p:nvSpPr>
          <p:spPr>
            <a:xfrm>
              <a:off x="2514694" y="2018819"/>
              <a:ext cx="152544" cy="13809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6F8BE21-0214-4481-8C29-8E5B9FAB4D06}"/>
                </a:ext>
              </a:extLst>
            </p:cNvPr>
            <p:cNvSpPr/>
            <p:nvPr/>
          </p:nvSpPr>
          <p:spPr>
            <a:xfrm>
              <a:off x="3440425" y="2979087"/>
              <a:ext cx="152544" cy="13809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A8C3D5DD-0F3D-4BDF-9496-D8BE8D209E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0966" y="2149935"/>
              <a:ext cx="0" cy="7565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A2D7F8FF-1F1E-4B8F-8242-B53BD4747562}"/>
                </a:ext>
              </a:extLst>
            </p:cNvPr>
            <p:cNvCxnSpPr>
              <a:cxnSpLocks/>
              <a:endCxn id="71" idx="2"/>
            </p:cNvCxnSpPr>
            <p:nvPr/>
          </p:nvCxnSpPr>
          <p:spPr>
            <a:xfrm>
              <a:off x="2590966" y="2906471"/>
              <a:ext cx="849459" cy="1416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4" name="Oval 73">
            <a:extLst>
              <a:ext uri="{FF2B5EF4-FFF2-40B4-BE49-F238E27FC236}">
                <a16:creationId xmlns:a16="http://schemas.microsoft.com/office/drawing/2014/main" id="{833DDA95-77DB-43B5-B1D6-00B50B5EDB94}"/>
              </a:ext>
            </a:extLst>
          </p:cNvPr>
          <p:cNvSpPr/>
          <p:nvPr/>
        </p:nvSpPr>
        <p:spPr>
          <a:xfrm>
            <a:off x="6654827" y="4247619"/>
            <a:ext cx="152544" cy="13809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EC80565-7B80-4946-8412-CC109D31945D}"/>
              </a:ext>
            </a:extLst>
          </p:cNvPr>
          <p:cNvSpPr/>
          <p:nvPr/>
        </p:nvSpPr>
        <p:spPr>
          <a:xfrm>
            <a:off x="6654827" y="5941814"/>
            <a:ext cx="152544" cy="13809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4FE3FDC-F9D5-4980-A0D9-24B4214C762B}"/>
              </a:ext>
            </a:extLst>
          </p:cNvPr>
          <p:cNvSpPr/>
          <p:nvPr/>
        </p:nvSpPr>
        <p:spPr>
          <a:xfrm>
            <a:off x="7444923" y="4623936"/>
            <a:ext cx="152544" cy="13809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B7C76C6-DCB6-4DB3-8037-281D85C024FE}"/>
              </a:ext>
            </a:extLst>
          </p:cNvPr>
          <p:cNvCxnSpPr>
            <a:cxnSpLocks/>
          </p:cNvCxnSpPr>
          <p:nvPr/>
        </p:nvCxnSpPr>
        <p:spPr>
          <a:xfrm flipV="1">
            <a:off x="6731099" y="4421495"/>
            <a:ext cx="0" cy="756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77C9F06-0280-4453-B244-0B7AB1F417D9}"/>
              </a:ext>
            </a:extLst>
          </p:cNvPr>
          <p:cNvCxnSpPr>
            <a:cxnSpLocks/>
          </p:cNvCxnSpPr>
          <p:nvPr/>
        </p:nvCxnSpPr>
        <p:spPr>
          <a:xfrm>
            <a:off x="6731099" y="5171491"/>
            <a:ext cx="0" cy="749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B023D86-8F36-4368-8175-B3B1B5F98877}"/>
              </a:ext>
            </a:extLst>
          </p:cNvPr>
          <p:cNvCxnSpPr>
            <a:cxnSpLocks/>
          </p:cNvCxnSpPr>
          <p:nvPr/>
        </p:nvCxnSpPr>
        <p:spPr>
          <a:xfrm flipV="1">
            <a:off x="6731099" y="4762029"/>
            <a:ext cx="713824" cy="416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Arrow: Left-Right 5">
            <a:extLst>
              <a:ext uri="{FF2B5EF4-FFF2-40B4-BE49-F238E27FC236}">
                <a16:creationId xmlns:a16="http://schemas.microsoft.com/office/drawing/2014/main" id="{9F4AE969-1992-470E-8B51-B543B7653E2E}"/>
              </a:ext>
            </a:extLst>
          </p:cNvPr>
          <p:cNvSpPr/>
          <p:nvPr/>
        </p:nvSpPr>
        <p:spPr>
          <a:xfrm>
            <a:off x="3507757" y="4281425"/>
            <a:ext cx="2158721" cy="4634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3704690-1652-436D-AE35-C2BDCB8F53C2}"/>
              </a:ext>
            </a:extLst>
          </p:cNvPr>
          <p:cNvSpPr txBox="1"/>
          <p:nvPr/>
        </p:nvSpPr>
        <p:spPr>
          <a:xfrm>
            <a:off x="5850971" y="6167310"/>
            <a:ext cx="304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Optimal Quantum </a:t>
            </a:r>
            <a:r>
              <a:rPr kumimoji="0" lang="en-SG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Retrodictor</a:t>
            </a:r>
            <a:endParaRPr kumimoji="0" lang="en-SG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9D6933A-7C57-4CBC-81C4-A0EA2017A0F0}"/>
              </a:ext>
            </a:extLst>
          </p:cNvPr>
          <p:cNvSpPr txBox="1"/>
          <p:nvPr/>
        </p:nvSpPr>
        <p:spPr>
          <a:xfrm>
            <a:off x="3463816" y="3672177"/>
            <a:ext cx="2455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Causal and </a:t>
            </a:r>
            <a:r>
              <a:rPr kumimoji="0" lang="en-SG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Retrocausal</a:t>
            </a: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states both fit in a Qubit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A4C1AE5-CA46-4883-8927-C8AC0D35C121}"/>
              </a:ext>
            </a:extLst>
          </p:cNvPr>
          <p:cNvSpPr txBox="1"/>
          <p:nvPr/>
        </p:nvSpPr>
        <p:spPr>
          <a:xfrm>
            <a:off x="616370" y="6195467"/>
            <a:ext cx="2847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Optimal Quantum Predictor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8057" y="358122"/>
            <a:ext cx="4573042" cy="2807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640959" y="1218182"/>
                <a:ext cx="643214" cy="491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SG" sz="24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959" y="1218182"/>
                <a:ext cx="643214" cy="491417"/>
              </a:xfrm>
              <a:prstGeom prst="rect">
                <a:avLst/>
              </a:prstGeom>
              <a:blipFill>
                <a:blip r:embed="rId20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152244" y="264068"/>
                <a:ext cx="643214" cy="491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244" y="264068"/>
                <a:ext cx="643214" cy="491417"/>
              </a:xfrm>
              <a:prstGeom prst="rect">
                <a:avLst/>
              </a:prstGeom>
              <a:blipFill>
                <a:blip r:embed="rId21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3201418" y="1359292"/>
            <a:ext cx="9694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Forwards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54359" y="383660"/>
            <a:ext cx="10635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Backwards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858501" y="1925181"/>
                <a:ext cx="1939839" cy="490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SG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SG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kumimoji="0" lang="en-SG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SG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SG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SG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501" y="1925181"/>
                <a:ext cx="1939839" cy="490199"/>
              </a:xfrm>
              <a:prstGeom prst="rect">
                <a:avLst/>
              </a:prstGeom>
              <a:blipFill>
                <a:blip r:embed="rId22"/>
                <a:stretch>
                  <a:fillRect l="-943" b="-625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3440270" y="2027992"/>
            <a:ext cx="5770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828148" y="4796495"/>
            <a:ext cx="102349" cy="9525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metal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3" name="Oval 32"/>
          <p:cNvSpPr/>
          <p:nvPr/>
        </p:nvSpPr>
        <p:spPr>
          <a:xfrm>
            <a:off x="7155846" y="4834357"/>
            <a:ext cx="102349" cy="9525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metal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46169" y="4841039"/>
                <a:ext cx="592150" cy="667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SG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SG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SG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SG" dirty="0"/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169" y="4841039"/>
                <a:ext cx="592150" cy="66774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255434" y="4874430"/>
                <a:ext cx="525144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SG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SG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SG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434" y="4874430"/>
                <a:ext cx="525144" cy="390748"/>
              </a:xfrm>
              <a:prstGeom prst="rect">
                <a:avLst/>
              </a:prstGeom>
              <a:blipFill>
                <a:blip r:embed="rId2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420537" y="4045479"/>
                <a:ext cx="4235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SG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G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SG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SG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537" y="4045479"/>
                <a:ext cx="423514" cy="276999"/>
              </a:xfrm>
              <a:prstGeom prst="rect">
                <a:avLst/>
              </a:prstGeom>
              <a:blipFill>
                <a:blip r:embed="rId25"/>
                <a:stretch>
                  <a:fillRect l="-25714" t="-180000" r="-132857" b="-26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438687" y="5195886"/>
                <a:ext cx="4181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SG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G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SG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SG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687" y="5195886"/>
                <a:ext cx="418191" cy="276999"/>
              </a:xfrm>
              <a:prstGeom prst="rect">
                <a:avLst/>
              </a:prstGeom>
              <a:blipFill>
                <a:blip r:embed="rId26"/>
                <a:stretch>
                  <a:fillRect l="-27536" t="-173913" r="-134783" b="-26087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539318" y="3892900"/>
                <a:ext cx="4053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SG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G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SG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SG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318" y="3892900"/>
                <a:ext cx="405367" cy="276999"/>
              </a:xfrm>
              <a:prstGeom prst="rect">
                <a:avLst/>
              </a:prstGeom>
              <a:blipFill>
                <a:blip r:embed="rId27"/>
                <a:stretch>
                  <a:fillRect l="-33333" t="-180000" r="-140909" b="-26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716690" y="4531420"/>
                <a:ext cx="400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SG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G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SG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SG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690" y="4531420"/>
                <a:ext cx="400046" cy="276999"/>
              </a:xfrm>
              <a:prstGeom prst="rect">
                <a:avLst/>
              </a:prstGeom>
              <a:blipFill>
                <a:blip r:embed="rId28"/>
                <a:stretch>
                  <a:fillRect l="-35385" t="-173913" r="-143077" b="-26087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885327" y="5923064"/>
                <a:ext cx="4053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SG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G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SG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SG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327" y="5923064"/>
                <a:ext cx="405367" cy="276999"/>
              </a:xfrm>
              <a:prstGeom prst="rect">
                <a:avLst/>
              </a:prstGeom>
              <a:blipFill>
                <a:blip r:embed="rId29"/>
                <a:stretch>
                  <a:fillRect l="-31343" t="-180000" r="-138806" b="-26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166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tx1"/>
            </a:gs>
            <a:gs pos="72000">
              <a:schemeClr val="tx1"/>
            </a:gs>
            <a:gs pos="100000">
              <a:srgbClr val="00359E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8" name="Picture 4" descr="http://www.quantumlah.org/media/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212725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quantumlah.org/media/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65125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4DFAA9C-52E0-4125-923E-FBA3D241AD5B}"/>
              </a:ext>
            </a:extLst>
          </p:cNvPr>
          <p:cNvSpPr/>
          <p:nvPr/>
        </p:nvSpPr>
        <p:spPr>
          <a:xfrm>
            <a:off x="4570960" y="1926833"/>
            <a:ext cx="424621" cy="1502167"/>
          </a:xfrm>
          <a:prstGeom prst="rect">
            <a:avLst/>
          </a:prstGeom>
          <a:ln>
            <a:gradFill>
              <a:gsLst>
                <a:gs pos="0">
                  <a:schemeClr val="tx1">
                    <a:lumMod val="75000"/>
                  </a:schemeClr>
                </a:gs>
                <a:gs pos="74000">
                  <a:schemeClr val="bg1">
                    <a:lumMod val="75000"/>
                    <a:lumOff val="2500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76372A5E-D8AB-410E-8DA9-B7B9484981BD}"/>
              </a:ext>
            </a:extLst>
          </p:cNvPr>
          <p:cNvSpPr txBox="1">
            <a:spLocks/>
          </p:cNvSpPr>
          <p:nvPr/>
        </p:nvSpPr>
        <p:spPr>
          <a:xfrm>
            <a:off x="636652" y="758157"/>
            <a:ext cx="4358929" cy="69875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700" b="1" i="0" u="none" strike="noStrike" kern="1200" cap="small" spc="0" normalizeH="0" baseline="0" noProof="0" dirty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General Processes</a:t>
            </a:r>
            <a:endParaRPr kumimoji="0" lang="en-AU" sz="2700" b="1" i="1" u="none" strike="noStrike" kern="1200" cap="small" spc="0" normalizeH="0" baseline="0" noProof="0" dirty="0">
              <a:ln w="11430"/>
              <a:solidFill>
                <a:srgbClr val="0F6FC6">
                  <a:lumMod val="40000"/>
                  <a:lumOff val="6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2697775-E736-458B-B16A-E16DEB0FA952}"/>
              </a:ext>
            </a:extLst>
          </p:cNvPr>
          <p:cNvSpPr/>
          <p:nvPr/>
        </p:nvSpPr>
        <p:spPr>
          <a:xfrm>
            <a:off x="3550002" y="1915473"/>
            <a:ext cx="424621" cy="25187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CC6F772-210E-4FFC-AC94-97486B2E8314}"/>
              </a:ext>
            </a:extLst>
          </p:cNvPr>
          <p:cNvSpPr/>
          <p:nvPr/>
        </p:nvSpPr>
        <p:spPr>
          <a:xfrm>
            <a:off x="4570960" y="3377883"/>
            <a:ext cx="424621" cy="10563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9" name="Right Brace 48">
            <a:extLst>
              <a:ext uri="{FF2B5EF4-FFF2-40B4-BE49-F238E27FC236}">
                <a16:creationId xmlns:a16="http://schemas.microsoft.com/office/drawing/2014/main" id="{44A86578-FA67-4CC6-B4A9-0365EEBAA5B3}"/>
              </a:ext>
            </a:extLst>
          </p:cNvPr>
          <p:cNvSpPr/>
          <p:nvPr/>
        </p:nvSpPr>
        <p:spPr>
          <a:xfrm flipH="1">
            <a:off x="3151419" y="1951561"/>
            <a:ext cx="233023" cy="2482709"/>
          </a:xfrm>
          <a:prstGeom prst="rightBrace">
            <a:avLst/>
          </a:prstGeom>
          <a:ln w="1016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80E795C-D37F-4E59-AEA1-C73FA07B61D4}"/>
                  </a:ext>
                </a:extLst>
              </p:cNvPr>
              <p:cNvSpPr/>
              <p:nvPr/>
            </p:nvSpPr>
            <p:spPr>
              <a:xfrm>
                <a:off x="2626275" y="2979049"/>
                <a:ext cx="525144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SG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SG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0" lang="en-SG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sub>
                        <m:sup>
                          <m:r>
                            <a:rPr kumimoji="0" lang="en-SG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80E795C-D37F-4E59-AEA1-C73FA07B61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275" y="2979049"/>
                <a:ext cx="525144" cy="391646"/>
              </a:xfrm>
              <a:prstGeom prst="rect">
                <a:avLst/>
              </a:prstGeom>
              <a:blipFill>
                <a:blip r:embed="rId1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ight Brace 50">
            <a:extLst>
              <a:ext uri="{FF2B5EF4-FFF2-40B4-BE49-F238E27FC236}">
                <a16:creationId xmlns:a16="http://schemas.microsoft.com/office/drawing/2014/main" id="{F9D1F6A2-97EA-42CE-A053-B4B43E057324}"/>
              </a:ext>
            </a:extLst>
          </p:cNvPr>
          <p:cNvSpPr/>
          <p:nvPr/>
        </p:nvSpPr>
        <p:spPr>
          <a:xfrm>
            <a:off x="5207801" y="3423630"/>
            <a:ext cx="195619" cy="1015189"/>
          </a:xfrm>
          <a:prstGeom prst="rightBrace">
            <a:avLst/>
          </a:prstGeom>
          <a:ln w="1016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F8864A3-4889-4A27-BF47-EE3457D6659E}"/>
                  </a:ext>
                </a:extLst>
              </p:cNvPr>
              <p:cNvSpPr/>
              <p:nvPr/>
            </p:nvSpPr>
            <p:spPr>
              <a:xfrm>
                <a:off x="5492131" y="3735401"/>
                <a:ext cx="525144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SG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SG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0" lang="en-SG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sub>
                        <m:sup>
                          <m:r>
                            <a:rPr kumimoji="0" lang="en-SG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F8864A3-4889-4A27-BF47-EE3457D66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131" y="3735401"/>
                <a:ext cx="525144" cy="391646"/>
              </a:xfrm>
              <a:prstGeom prst="rect">
                <a:avLst/>
              </a:prstGeom>
              <a:blipFill>
                <a:blip r:embed="rId1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40956556-BF16-4778-BD1D-5FD22B75E8AD}"/>
              </a:ext>
            </a:extLst>
          </p:cNvPr>
          <p:cNvSpPr txBox="1"/>
          <p:nvPr/>
        </p:nvSpPr>
        <p:spPr>
          <a:xfrm>
            <a:off x="418899" y="2892898"/>
            <a:ext cx="28700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Statistical Complexity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Memory cost of modelling </a:t>
            </a:r>
            <a:br>
              <a:rPr kumimoji="0" lang="en-SG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SG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process classically</a:t>
            </a:r>
          </a:p>
        </p:txBody>
      </p:sp>
      <p:sp>
        <p:nvSpPr>
          <p:cNvPr id="62" name="Right Brace 61">
            <a:extLst>
              <a:ext uri="{FF2B5EF4-FFF2-40B4-BE49-F238E27FC236}">
                <a16:creationId xmlns:a16="http://schemas.microsoft.com/office/drawing/2014/main" id="{0BF233F7-0D7E-4AD6-ACD5-F6BB9D87F38B}"/>
              </a:ext>
            </a:extLst>
          </p:cNvPr>
          <p:cNvSpPr/>
          <p:nvPr/>
        </p:nvSpPr>
        <p:spPr>
          <a:xfrm>
            <a:off x="5207801" y="1926833"/>
            <a:ext cx="159226" cy="1455177"/>
          </a:xfrm>
          <a:prstGeom prst="rightBrace">
            <a:avLst/>
          </a:prstGeom>
          <a:ln w="1016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50E022-B2EB-44B3-A764-E50C1A9751A3}"/>
              </a:ext>
            </a:extLst>
          </p:cNvPr>
          <p:cNvSpPr txBox="1"/>
          <p:nvPr/>
        </p:nvSpPr>
        <p:spPr>
          <a:xfrm>
            <a:off x="6941598" y="1951561"/>
            <a:ext cx="16670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Causal Asymmetry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Memory overhead of choosing the incorrect `causal’ direction is non-zero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C6D5AED-36CF-4489-9BED-77ED57AF150E}"/>
                  </a:ext>
                </a:extLst>
              </p:cNvPr>
              <p:cNvSpPr/>
              <p:nvPr/>
            </p:nvSpPr>
            <p:spPr>
              <a:xfrm>
                <a:off x="5492131" y="2413894"/>
                <a:ext cx="1229696" cy="411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0" lang="en-SG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SG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0" lang="en-SG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sub>
                            <m:sup>
                              <m:r>
                                <a:rPr kumimoji="0" lang="en-SG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</m:sup>
                          </m:sSubSup>
                          <m: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0" lang="en-SG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SG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0" lang="en-SG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sub>
                            <m:sup>
                              <m:r>
                                <a:rPr kumimoji="0" lang="en-SG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C6D5AED-36CF-4489-9BED-77ED57AF1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131" y="2413894"/>
                <a:ext cx="1229696" cy="411395"/>
              </a:xfrm>
              <a:prstGeom prst="rect">
                <a:avLst/>
              </a:prstGeom>
              <a:blipFill>
                <a:blip r:embed="rId16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2479A5F2-DD67-4F05-B858-0A2D9B8A6373}"/>
              </a:ext>
            </a:extLst>
          </p:cNvPr>
          <p:cNvGrpSpPr/>
          <p:nvPr/>
        </p:nvGrpSpPr>
        <p:grpSpPr>
          <a:xfrm>
            <a:off x="-1204191" y="4972652"/>
            <a:ext cx="11283601" cy="805910"/>
            <a:chOff x="-1027718" y="2715322"/>
            <a:chExt cx="11283601" cy="805910"/>
          </a:xfrm>
          <a:scene3d>
            <a:camera prst="orthographicFront">
              <a:rot lat="19440000" lon="18840000" rev="2640000"/>
            </a:camera>
            <a:lightRig rig="threePt" dir="t"/>
          </a:scene3d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AAB58FD-0585-4ED2-9E19-BED069B9B4FC}"/>
                </a:ext>
              </a:extLst>
            </p:cNvPr>
            <p:cNvSpPr/>
            <p:nvPr/>
          </p:nvSpPr>
          <p:spPr>
            <a:xfrm rot="10800000">
              <a:off x="4696996" y="2715322"/>
              <a:ext cx="5558887" cy="791960"/>
            </a:xfrm>
            <a:prstGeom prst="rect">
              <a:avLst/>
            </a:prstGeom>
            <a:gradFill flip="none" rotWithShape="1">
              <a:gsLst>
                <a:gs pos="2000">
                  <a:srgbClr val="0A9A1B"/>
                </a:gs>
                <a:gs pos="100000">
                  <a:sysClr val="window" lastClr="FFFFFF"/>
                </a:gs>
              </a:gsLst>
              <a:lin ang="10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62BBFC0-80AA-45AF-9E4E-40A935CCBE50}"/>
                </a:ext>
              </a:extLst>
            </p:cNvPr>
            <p:cNvSpPr/>
            <p:nvPr/>
          </p:nvSpPr>
          <p:spPr>
            <a:xfrm>
              <a:off x="-1027718" y="2726827"/>
              <a:ext cx="5558886" cy="794405"/>
            </a:xfrm>
            <a:prstGeom prst="rect">
              <a:avLst/>
            </a:prstGeom>
            <a:gradFill flip="none" rotWithShape="1">
              <a:gsLst>
                <a:gs pos="2000">
                  <a:srgbClr val="5B9BD5">
                    <a:lumMod val="75000"/>
                    <a:alpha val="59000"/>
                  </a:srgbClr>
                </a:gs>
                <a:gs pos="100000">
                  <a:sysClr val="window" lastClr="FFFFFF"/>
                </a:gs>
              </a:gsLst>
              <a:lin ang="10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D3FEB90-166E-49F1-9F2C-FFC19B6B5CCF}"/>
                </a:ext>
              </a:extLst>
            </p:cNvPr>
            <p:cNvGrpSpPr/>
            <p:nvPr/>
          </p:nvGrpSpPr>
          <p:grpSpPr>
            <a:xfrm>
              <a:off x="288058" y="2927369"/>
              <a:ext cx="8551520" cy="436149"/>
              <a:chOff x="288058" y="2927369"/>
              <a:chExt cx="8551520" cy="436149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7B85DA7C-3D5F-4493-92E1-9EDB65DC7931}"/>
                  </a:ext>
                </a:extLst>
              </p:cNvPr>
              <p:cNvGrpSpPr/>
              <p:nvPr/>
            </p:nvGrpSpPr>
            <p:grpSpPr>
              <a:xfrm>
                <a:off x="288058" y="2943625"/>
                <a:ext cx="2007754" cy="419893"/>
                <a:chOff x="2279730" y="8409287"/>
                <a:chExt cx="4162427" cy="8563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Oval 84">
                      <a:extLst>
                        <a:ext uri="{FF2B5EF4-FFF2-40B4-BE49-F238E27FC236}">
                          <a16:creationId xmlns:a16="http://schemas.microsoft.com/office/drawing/2014/main" id="{C512E1FD-2207-4C9B-BE6F-284663DE20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74829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Oval 54">
                      <a:extLst>
                        <a:ext uri="{FF2B5EF4-FFF2-40B4-BE49-F238E27FC236}">
                          <a16:creationId xmlns:a16="http://schemas.microsoft.com/office/drawing/2014/main" id="{07B962E3-734A-4D9A-89BA-7AE9308174B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74829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Oval 85">
                      <a:extLst>
                        <a:ext uri="{FF2B5EF4-FFF2-40B4-BE49-F238E27FC236}">
                          <a16:creationId xmlns:a16="http://schemas.microsoft.com/office/drawing/2014/main" id="{D04F81D2-CFC1-47E3-A410-219E1ECF60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9730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Oval 55">
                      <a:extLst>
                        <a:ext uri="{FF2B5EF4-FFF2-40B4-BE49-F238E27FC236}">
                          <a16:creationId xmlns:a16="http://schemas.microsoft.com/office/drawing/2014/main" id="{D6DACDDF-16A4-4760-8425-7F787F728EA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79730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7" name="Oval 86">
                      <a:extLst>
                        <a:ext uri="{FF2B5EF4-FFF2-40B4-BE49-F238E27FC236}">
                          <a16:creationId xmlns:a16="http://schemas.microsoft.com/office/drawing/2014/main" id="{C0446FA0-39C8-466A-B9D3-065E5299BF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52349" y="8409287"/>
                      <a:ext cx="919956" cy="85630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tx1">
                            <a:lumMod val="75000"/>
                          </a:schemeClr>
                        </a:gs>
                        <a:gs pos="83000">
                          <a:schemeClr val="tx1">
                            <a:lumMod val="75000"/>
                          </a:schemeClr>
                        </a:gs>
                        <a:gs pos="100000">
                          <a:schemeClr val="tx1">
                            <a:lumMod val="65000"/>
                          </a:schemeClr>
                        </a:gs>
                      </a:gsLst>
                      <a:lin ang="5400000" scaled="1"/>
                    </a:grad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87" name="Oval 86">
                      <a:extLst>
                        <a:ext uri="{FF2B5EF4-FFF2-40B4-BE49-F238E27FC236}">
                          <a16:creationId xmlns:a16="http://schemas.microsoft.com/office/drawing/2014/main" id="{C0446FA0-39C8-466A-B9D3-065E5299BF9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52349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Oval 87">
                      <a:extLst>
                        <a:ext uri="{FF2B5EF4-FFF2-40B4-BE49-F238E27FC236}">
                          <a16:creationId xmlns:a16="http://schemas.microsoft.com/office/drawing/2014/main" id="{B15D0BEF-05FD-4D5A-B64D-2198B860D9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22201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Oval 57">
                      <a:extLst>
                        <a:ext uri="{FF2B5EF4-FFF2-40B4-BE49-F238E27FC236}">
                          <a16:creationId xmlns:a16="http://schemas.microsoft.com/office/drawing/2014/main" id="{2D930D55-34C5-4DEA-A0CC-393557631DB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22201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71714BE9-5EDF-4E65-A9EA-6B1D86718F55}"/>
                  </a:ext>
                </a:extLst>
              </p:cNvPr>
              <p:cNvGrpSpPr/>
              <p:nvPr/>
            </p:nvGrpSpPr>
            <p:grpSpPr>
              <a:xfrm>
                <a:off x="2353084" y="2930905"/>
                <a:ext cx="2007754" cy="419893"/>
                <a:chOff x="2279730" y="8409287"/>
                <a:chExt cx="4162427" cy="8563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Oval 80">
                      <a:extLst>
                        <a:ext uri="{FF2B5EF4-FFF2-40B4-BE49-F238E27FC236}">
                          <a16:creationId xmlns:a16="http://schemas.microsoft.com/office/drawing/2014/main" id="{0494568E-D0E8-447C-AD68-B73B5B8BE4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74829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63" name="Oval 62">
                      <a:extLst>
                        <a:ext uri="{FF2B5EF4-FFF2-40B4-BE49-F238E27FC236}">
                          <a16:creationId xmlns:a16="http://schemas.microsoft.com/office/drawing/2014/main" id="{1AD87C7C-7D27-4F79-A704-872D05FCE94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74829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Oval 81">
                      <a:extLst>
                        <a:ext uri="{FF2B5EF4-FFF2-40B4-BE49-F238E27FC236}">
                          <a16:creationId xmlns:a16="http://schemas.microsoft.com/office/drawing/2014/main" id="{0CEA30BF-67DE-41E5-84E4-0A44B229E2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9730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64" name="Oval 63">
                      <a:extLst>
                        <a:ext uri="{FF2B5EF4-FFF2-40B4-BE49-F238E27FC236}">
                          <a16:creationId xmlns:a16="http://schemas.microsoft.com/office/drawing/2014/main" id="{0E5223AF-47D4-40D7-8572-1B3FCA4F9D4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79730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Oval 82">
                      <a:extLst>
                        <a:ext uri="{FF2B5EF4-FFF2-40B4-BE49-F238E27FC236}">
                          <a16:creationId xmlns:a16="http://schemas.microsoft.com/office/drawing/2014/main" id="{96E69DEB-AA98-4721-AD57-F3DF9E3863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52349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65" name="Oval 64">
                      <a:extLst>
                        <a:ext uri="{FF2B5EF4-FFF2-40B4-BE49-F238E27FC236}">
                          <a16:creationId xmlns:a16="http://schemas.microsoft.com/office/drawing/2014/main" id="{B43F0523-EC2E-437D-82AE-33F9FC29E91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52349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Oval 83">
                      <a:extLst>
                        <a:ext uri="{FF2B5EF4-FFF2-40B4-BE49-F238E27FC236}">
                          <a16:creationId xmlns:a16="http://schemas.microsoft.com/office/drawing/2014/main" id="{7EAEB0DC-9B18-4381-91D6-B8FC623042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22201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66" name="Oval 65">
                      <a:extLst>
                        <a:ext uri="{FF2B5EF4-FFF2-40B4-BE49-F238E27FC236}">
                          <a16:creationId xmlns:a16="http://schemas.microsoft.com/office/drawing/2014/main" id="{5B93F43E-59F4-4F86-B912-3E2F8954195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22201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853EC786-9A80-4D52-9939-0A103E2580D4}"/>
                  </a:ext>
                </a:extLst>
              </p:cNvPr>
              <p:cNvGrpSpPr/>
              <p:nvPr/>
            </p:nvGrpSpPr>
            <p:grpSpPr>
              <a:xfrm>
                <a:off x="4766798" y="2940089"/>
                <a:ext cx="2007754" cy="419893"/>
                <a:chOff x="2279730" y="8409287"/>
                <a:chExt cx="4162427" cy="8563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7" name="Oval 76">
                      <a:extLst>
                        <a:ext uri="{FF2B5EF4-FFF2-40B4-BE49-F238E27FC236}">
                          <a16:creationId xmlns:a16="http://schemas.microsoft.com/office/drawing/2014/main" id="{5F3B64C6-CBCC-43EE-817D-A997B4D4BF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74829" y="8409287"/>
                      <a:ext cx="919956" cy="85630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tx1">
                            <a:lumMod val="85000"/>
                          </a:schemeClr>
                        </a:gs>
                        <a:gs pos="83000">
                          <a:schemeClr val="tx1">
                            <a:lumMod val="75000"/>
                          </a:schemeClr>
                        </a:gs>
                        <a:gs pos="100000">
                          <a:schemeClr val="tx1">
                            <a:lumMod val="65000"/>
                          </a:schemeClr>
                        </a:gs>
                      </a:gsLst>
                      <a:lin ang="5400000" scaled="1"/>
                    </a:grad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77" name="Oval 76">
                      <a:extLst>
                        <a:ext uri="{FF2B5EF4-FFF2-40B4-BE49-F238E27FC236}">
                          <a16:creationId xmlns:a16="http://schemas.microsoft.com/office/drawing/2014/main" id="{5F3B64C6-CBCC-43EE-817D-A997B4D4BF3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74829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8" name="Oval 77">
                      <a:extLst>
                        <a:ext uri="{FF2B5EF4-FFF2-40B4-BE49-F238E27FC236}">
                          <a16:creationId xmlns:a16="http://schemas.microsoft.com/office/drawing/2014/main" id="{B6F9FB35-E6DA-4F18-ABBF-910A0C6177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9730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69" name="Oval 68">
                      <a:extLst>
                        <a:ext uri="{FF2B5EF4-FFF2-40B4-BE49-F238E27FC236}">
                          <a16:creationId xmlns:a16="http://schemas.microsoft.com/office/drawing/2014/main" id="{B48277A5-ABDE-47C6-B8ED-5CBC6766C98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79730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Oval 78">
                      <a:extLst>
                        <a:ext uri="{FF2B5EF4-FFF2-40B4-BE49-F238E27FC236}">
                          <a16:creationId xmlns:a16="http://schemas.microsoft.com/office/drawing/2014/main" id="{4E75992B-C0CF-4059-BAF2-1C5239A346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52349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70" name="Oval 69">
                      <a:extLst>
                        <a:ext uri="{FF2B5EF4-FFF2-40B4-BE49-F238E27FC236}">
                          <a16:creationId xmlns:a16="http://schemas.microsoft.com/office/drawing/2014/main" id="{8ABE5095-228B-4B28-B6F8-8ED9294AD6A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52349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Oval 79">
                      <a:extLst>
                        <a:ext uri="{FF2B5EF4-FFF2-40B4-BE49-F238E27FC236}">
                          <a16:creationId xmlns:a16="http://schemas.microsoft.com/office/drawing/2014/main" id="{021CB42D-4F7D-4925-9835-AF2E98EA60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22201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71" name="Oval 70">
                      <a:extLst>
                        <a:ext uri="{FF2B5EF4-FFF2-40B4-BE49-F238E27FC236}">
                          <a16:creationId xmlns:a16="http://schemas.microsoft.com/office/drawing/2014/main" id="{596C1C01-94BF-4234-BBAE-9155DFF0101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22201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22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3C18D68-1038-434A-9DF4-1E881EF9A672}"/>
                  </a:ext>
                </a:extLst>
              </p:cNvPr>
              <p:cNvGrpSpPr/>
              <p:nvPr/>
            </p:nvGrpSpPr>
            <p:grpSpPr>
              <a:xfrm>
                <a:off x="6831824" y="2927369"/>
                <a:ext cx="2007754" cy="419893"/>
                <a:chOff x="2279730" y="8409287"/>
                <a:chExt cx="4162427" cy="8563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3" name="Oval 72">
                      <a:extLst>
                        <a:ext uri="{FF2B5EF4-FFF2-40B4-BE49-F238E27FC236}">
                          <a16:creationId xmlns:a16="http://schemas.microsoft.com/office/drawing/2014/main" id="{1A2A27D1-0D30-40BC-8A0C-DD7F856ABB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74829" y="8409287"/>
                      <a:ext cx="919956" cy="85630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tx1">
                            <a:lumMod val="95000"/>
                          </a:schemeClr>
                        </a:gs>
                        <a:gs pos="85000">
                          <a:schemeClr val="tx1">
                            <a:lumMod val="85000"/>
                          </a:schemeClr>
                        </a:gs>
                        <a:gs pos="93000">
                          <a:schemeClr val="tx1">
                            <a:lumMod val="65000"/>
                          </a:schemeClr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</a:grad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73" name="Oval 72">
                      <a:extLst>
                        <a:ext uri="{FF2B5EF4-FFF2-40B4-BE49-F238E27FC236}">
                          <a16:creationId xmlns:a16="http://schemas.microsoft.com/office/drawing/2014/main" id="{1A2A27D1-0D30-40BC-8A0C-DD7F856ABB1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74829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Oval 73">
                      <a:extLst>
                        <a:ext uri="{FF2B5EF4-FFF2-40B4-BE49-F238E27FC236}">
                          <a16:creationId xmlns:a16="http://schemas.microsoft.com/office/drawing/2014/main" id="{E6EABF3B-76C8-4DBA-AB03-80B184E3D2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9730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74" name="Oval 73">
                      <a:extLst>
                        <a:ext uri="{FF2B5EF4-FFF2-40B4-BE49-F238E27FC236}">
                          <a16:creationId xmlns:a16="http://schemas.microsoft.com/office/drawing/2014/main" id="{01E4385D-0A19-4078-9516-FA130FC4095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79730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24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5" name="Oval 74">
                      <a:extLst>
                        <a:ext uri="{FF2B5EF4-FFF2-40B4-BE49-F238E27FC236}">
                          <a16:creationId xmlns:a16="http://schemas.microsoft.com/office/drawing/2014/main" id="{D797E364-D858-4605-8CD1-33134CF9A5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52349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Oval 30">
                      <a:extLst>
                        <a:ext uri="{FF2B5EF4-FFF2-40B4-BE49-F238E27FC236}">
                          <a16:creationId xmlns:a16="http://schemas.microsoft.com/office/drawing/2014/main" id="{B58C5A09-22EC-487E-8673-7A951812EFD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52349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6" name="Oval 75">
                      <a:extLst>
                        <a:ext uri="{FF2B5EF4-FFF2-40B4-BE49-F238E27FC236}">
                          <a16:creationId xmlns:a16="http://schemas.microsoft.com/office/drawing/2014/main" id="{CB6865CE-BFFF-4DC1-B26B-818C619652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22201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76" name="Oval 75">
                      <a:extLst>
                        <a:ext uri="{FF2B5EF4-FFF2-40B4-BE49-F238E27FC236}">
                          <a16:creationId xmlns:a16="http://schemas.microsoft.com/office/drawing/2014/main" id="{FFDA1A5F-9DB1-4A8D-9AFC-4B535F6D6AD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22201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2B164FA6-0946-449B-B74E-878AA8BE3687}"/>
              </a:ext>
            </a:extLst>
          </p:cNvPr>
          <p:cNvSpPr txBox="1"/>
          <p:nvPr/>
        </p:nvSpPr>
        <p:spPr>
          <a:xfrm>
            <a:off x="6116962" y="3631562"/>
            <a:ext cx="28700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Time-reversed Statistical Complexity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Memory cost of modelling reverse-time process classically</a:t>
            </a:r>
          </a:p>
        </p:txBody>
      </p:sp>
    </p:spTree>
    <p:extLst>
      <p:ext uri="{BB962C8B-B14F-4D97-AF65-F5344CB8AC3E}">
        <p14:creationId xmlns:p14="http://schemas.microsoft.com/office/powerpoint/2010/main" val="240495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tx1"/>
            </a:gs>
            <a:gs pos="72000">
              <a:schemeClr val="tx1"/>
            </a:gs>
            <a:gs pos="100000">
              <a:srgbClr val="00359E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8" name="Picture 4" descr="http://www.quantumlah.org/media/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212725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quantumlah.org/media/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65125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EE77A951-4FB8-42B9-845F-BBFDCDD35330}"/>
              </a:ext>
            </a:extLst>
          </p:cNvPr>
          <p:cNvGrpSpPr/>
          <p:nvPr/>
        </p:nvGrpSpPr>
        <p:grpSpPr>
          <a:xfrm>
            <a:off x="4136745" y="2425575"/>
            <a:ext cx="4154224" cy="2327953"/>
            <a:chOff x="4136745" y="2425575"/>
            <a:chExt cx="4154224" cy="23279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418988C-AA61-4DA0-AD73-AEA5F6D9802E}"/>
                    </a:ext>
                  </a:extLst>
                </p:cNvPr>
                <p:cNvSpPr txBox="1"/>
                <p:nvPr/>
              </p:nvSpPr>
              <p:spPr>
                <a:xfrm>
                  <a:off x="6247584" y="3628925"/>
                  <a:ext cx="1871025" cy="2993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SG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SG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𝐶</m:t>
                            </m:r>
                          </m:e>
                          <m:sub>
                            <m:r>
                              <a:rPr kumimoji="0" lang="en-SG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𝑞</m:t>
                            </m:r>
                          </m:sub>
                          <m:sup>
                            <m:r>
                              <a:rPr kumimoji="0" lang="en-SG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</m:sup>
                        </m:sSubSup>
                        <m:r>
                          <a:rPr kumimoji="0" lang="en-SG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kumimoji="0" lang="en-SG" sz="1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min</m:t>
                        </m:r>
                        <m:r>
                          <a:rPr kumimoji="0" lang="en-SG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⁡(</m:t>
                        </m:r>
                        <m:sSubSup>
                          <m:sSubSupPr>
                            <m:ctrlPr>
                              <a:rPr kumimoji="0" lang="en-SG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SG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𝐶</m:t>
                            </m:r>
                          </m:e>
                          <m:sub>
                            <m:r>
                              <a:rPr kumimoji="0" lang="en-SG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𝜇</m:t>
                            </m:r>
                          </m:sub>
                          <m:sup>
                            <m:r>
                              <a:rPr kumimoji="0" lang="en-SG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</m:sup>
                        </m:sSubSup>
                        <m:r>
                          <a:rPr kumimoji="0" lang="en-SG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sSubSup>
                          <m:sSubSupPr>
                            <m:ctrlPr>
                              <a:rPr kumimoji="0" lang="en-SG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SG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𝐶</m:t>
                            </m:r>
                          </m:e>
                          <m:sub>
                            <m:r>
                              <a:rPr kumimoji="0" lang="en-SG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𝜇</m:t>
                            </m:r>
                          </m:sub>
                          <m:sup>
                            <m:r>
                              <a:rPr kumimoji="0" lang="en-SG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</m:sup>
                        </m:sSubSup>
                        <m:r>
                          <a:rPr kumimoji="0" lang="en-SG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en-SG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0418988C-AA61-4DA0-AD73-AEA5F6D980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7584" y="3628925"/>
                  <a:ext cx="1871025" cy="299313"/>
                </a:xfrm>
                <a:prstGeom prst="rect">
                  <a:avLst/>
                </a:prstGeom>
                <a:blipFill>
                  <a:blip r:embed="rId9"/>
                  <a:stretch>
                    <a:fillRect l="-2606" r="-4235" b="-26531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90F5F05-C403-443F-914B-D212C999E024}"/>
                </a:ext>
              </a:extLst>
            </p:cNvPr>
            <p:cNvSpPr/>
            <p:nvPr/>
          </p:nvSpPr>
          <p:spPr>
            <a:xfrm>
              <a:off x="4220354" y="2780401"/>
              <a:ext cx="4070615" cy="1161133"/>
            </a:xfrm>
            <a:prstGeom prst="rect">
              <a:avLst/>
            </a:prstGeom>
            <a:gradFill flip="none" rotWithShape="1">
              <a:gsLst>
                <a:gs pos="2000">
                  <a:srgbClr val="5B9BD5">
                    <a:lumMod val="75000"/>
                    <a:alpha val="59000"/>
                  </a:srgbClr>
                </a:gs>
                <a:gs pos="100000">
                  <a:sysClr val="window" lastClr="FFFFFF"/>
                </a:gs>
              </a:gsLst>
              <a:lin ang="10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1" i="1" u="none" strike="noStrike" kern="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4F53FEB-13F4-4D4B-BC2C-EE2F26C3C064}"/>
                </a:ext>
              </a:extLst>
            </p:cNvPr>
            <p:cNvSpPr/>
            <p:nvPr/>
          </p:nvSpPr>
          <p:spPr>
            <a:xfrm>
              <a:off x="4136745" y="2425575"/>
              <a:ext cx="1260611" cy="36254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80000"/>
                  </a:schemeClr>
                </a:gs>
                <a:gs pos="50000">
                  <a:schemeClr val="lt1">
                    <a:shade val="67500"/>
                    <a:satMod val="115000"/>
                    <a:alpha val="90000"/>
                  </a:schemeClr>
                </a:gs>
                <a:gs pos="100000">
                  <a:schemeClr val="l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DF74BB2-8E65-4292-9691-7281199F7B04}"/>
                </a:ext>
              </a:extLst>
            </p:cNvPr>
            <p:cNvSpPr txBox="1"/>
            <p:nvPr/>
          </p:nvSpPr>
          <p:spPr>
            <a:xfrm>
              <a:off x="4220353" y="2425575"/>
              <a:ext cx="1037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Theorem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1C61C8C-2FF9-4E2B-8911-CE8841074E38}"/>
                </a:ext>
              </a:extLst>
            </p:cNvPr>
            <p:cNvSpPr txBox="1"/>
            <p:nvPr/>
          </p:nvSpPr>
          <p:spPr>
            <a:xfrm>
              <a:off x="4284587" y="2850287"/>
              <a:ext cx="39529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This quantum advantage can always completely mitigate the memory overhead from causal asymmetry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14AFD3BE-8D96-4E73-8B7B-396B1D20983F}"/>
                    </a:ext>
                  </a:extLst>
                </p:cNvPr>
                <p:cNvSpPr txBox="1"/>
                <p:nvPr/>
              </p:nvSpPr>
              <p:spPr>
                <a:xfrm>
                  <a:off x="4995581" y="4350982"/>
                  <a:ext cx="2589683" cy="4025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SG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SG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en-SG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𝒒</m:t>
                            </m:r>
                          </m:sub>
                          <m:sup>
                            <m:r>
                              <a:rPr kumimoji="0" lang="en-SG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</m:sup>
                        </m:sSubSup>
                        <m:r>
                          <a:rPr kumimoji="0" lang="en-SG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≤</m:t>
                        </m:r>
                        <m:r>
                          <a:rPr kumimoji="0" lang="en-SG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𝐦𝐢𝐧</m:t>
                        </m:r>
                        <m:r>
                          <a:rPr kumimoji="0" lang="en-SG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⁡(</m:t>
                        </m:r>
                        <m:sSubSup>
                          <m:sSubSupPr>
                            <m:ctrlPr>
                              <a:rPr kumimoji="0" lang="en-SG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SG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en-SG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𝝁</m:t>
                            </m:r>
                          </m:sub>
                          <m:sup>
                            <m:r>
                              <a:rPr kumimoji="0" lang="en-SG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</m:sup>
                        </m:sSubSup>
                        <m:r>
                          <a:rPr kumimoji="0" lang="en-SG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sSubSup>
                          <m:sSubSupPr>
                            <m:ctrlPr>
                              <a:rPr kumimoji="0" lang="en-SG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SG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en-SG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𝝁</m:t>
                            </m:r>
                          </m:sub>
                          <m:sup>
                            <m:r>
                              <a:rPr kumimoji="0" lang="en-SG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</m:sup>
                        </m:sSubSup>
                        <m:r>
                          <a:rPr kumimoji="0" lang="en-SG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en-SG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14AFD3BE-8D96-4E73-8B7B-396B1D2098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5581" y="4350982"/>
                  <a:ext cx="2589683" cy="402546"/>
                </a:xfrm>
                <a:prstGeom prst="rect">
                  <a:avLst/>
                </a:prstGeom>
                <a:blipFill>
                  <a:blip r:embed="rId10"/>
                  <a:stretch>
                    <a:fillRect l="-941" r="-2588" b="-24242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7B1B1E7-F0A5-4E9C-8526-8DEDD0D6ECCF}"/>
              </a:ext>
            </a:extLst>
          </p:cNvPr>
          <p:cNvGrpSpPr/>
          <p:nvPr/>
        </p:nvGrpSpPr>
        <p:grpSpPr>
          <a:xfrm>
            <a:off x="1317589" y="3253173"/>
            <a:ext cx="1950591" cy="2000024"/>
            <a:chOff x="1436533" y="3059656"/>
            <a:chExt cx="2249684" cy="25428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74B37F7-13C0-4EAF-AB97-9E6347B91F96}"/>
                    </a:ext>
                  </a:extLst>
                </p:cNvPr>
                <p:cNvSpPr/>
                <p:nvPr/>
              </p:nvSpPr>
              <p:spPr>
                <a:xfrm>
                  <a:off x="2882139" y="4138665"/>
                  <a:ext cx="47570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l-G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Δ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𝐼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574B37F7-13C0-4EAF-AB97-9E6347B91F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2139" y="4138665"/>
                  <a:ext cx="475708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086BE56-50BF-47BB-B7DC-3846C95A78BD}"/>
                </a:ext>
              </a:extLst>
            </p:cNvPr>
            <p:cNvSpPr/>
            <p:nvPr/>
          </p:nvSpPr>
          <p:spPr>
            <a:xfrm>
              <a:off x="2656313" y="3059656"/>
              <a:ext cx="452758" cy="1476255"/>
            </a:xfrm>
            <a:prstGeom prst="rect">
              <a:avLst/>
            </a:prstGeom>
            <a:ln>
              <a:gradFill>
                <a:gsLst>
                  <a:gs pos="0">
                    <a:schemeClr val="tx1">
                      <a:lumMod val="75000"/>
                    </a:schemeClr>
                  </a:gs>
                  <a:gs pos="74000">
                    <a:schemeClr val="bg1">
                      <a:lumMod val="75000"/>
                      <a:lumOff val="25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3B471E9-8149-424B-8E77-921EA4C7DA14}"/>
                </a:ext>
              </a:extLst>
            </p:cNvPr>
            <p:cNvSpPr/>
            <p:nvPr/>
          </p:nvSpPr>
          <p:spPr>
            <a:xfrm>
              <a:off x="2038396" y="3063932"/>
              <a:ext cx="424621" cy="251879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3B4DFE2-3C3E-4650-B8A5-4EB600817234}"/>
                </a:ext>
              </a:extLst>
            </p:cNvPr>
            <p:cNvSpPr/>
            <p:nvPr/>
          </p:nvSpPr>
          <p:spPr>
            <a:xfrm>
              <a:off x="2644764" y="4526342"/>
              <a:ext cx="424621" cy="105638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88FD9DE-1DC1-4F8A-A955-067FCE0D8E65}"/>
                </a:ext>
              </a:extLst>
            </p:cNvPr>
            <p:cNvSpPr/>
            <p:nvPr/>
          </p:nvSpPr>
          <p:spPr>
            <a:xfrm>
              <a:off x="3261596" y="4943502"/>
              <a:ext cx="424621" cy="65159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892F22F-C75C-4FF2-A453-735F4E151F89}"/>
                </a:ext>
              </a:extLst>
            </p:cNvPr>
            <p:cNvSpPr/>
            <p:nvPr/>
          </p:nvSpPr>
          <p:spPr>
            <a:xfrm>
              <a:off x="1436533" y="4950876"/>
              <a:ext cx="424621" cy="65159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pic>
        <p:nvPicPr>
          <p:cNvPr id="92" name="Picture 2" descr="Image result for reverse time">
            <a:extLst>
              <a:ext uri="{FF2B5EF4-FFF2-40B4-BE49-F238E27FC236}">
                <a16:creationId xmlns:a16="http://schemas.microsoft.com/office/drawing/2014/main" id="{6E31D2F7-0F34-4F52-BEDA-F2F134E44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9435" y="5397880"/>
            <a:ext cx="413985" cy="42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Image result for reverse time">
            <a:extLst>
              <a:ext uri="{FF2B5EF4-FFF2-40B4-BE49-F238E27FC236}">
                <a16:creationId xmlns:a16="http://schemas.microsoft.com/office/drawing/2014/main" id="{301B19F1-F01E-47A1-9A8C-30E18A691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83" y="5395316"/>
            <a:ext cx="421956" cy="42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Image result for reverse time">
            <a:extLst>
              <a:ext uri="{FF2B5EF4-FFF2-40B4-BE49-F238E27FC236}">
                <a16:creationId xmlns:a16="http://schemas.microsoft.com/office/drawing/2014/main" id="{01983543-CC62-47AE-A49F-6D8A79CE3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012" y="5395316"/>
            <a:ext cx="421956" cy="421956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Image result for reverse time">
            <a:extLst>
              <a:ext uri="{FF2B5EF4-FFF2-40B4-BE49-F238E27FC236}">
                <a16:creationId xmlns:a16="http://schemas.microsoft.com/office/drawing/2014/main" id="{CAB794C3-5E53-4965-BFA2-F7245EDCA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548" y="5395316"/>
            <a:ext cx="421956" cy="421956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9BA749D4-2030-44D5-A526-A0A0C1CA5069}"/>
              </a:ext>
            </a:extLst>
          </p:cNvPr>
          <p:cNvSpPr/>
          <p:nvPr/>
        </p:nvSpPr>
        <p:spPr>
          <a:xfrm>
            <a:off x="4284587" y="512404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Quantum models forced to run in a particular temporal always uses no more memory than their classical counterparts – even if the latter can run any direction.</a:t>
            </a:r>
          </a:p>
        </p:txBody>
      </p:sp>
      <p:sp>
        <p:nvSpPr>
          <p:cNvPr id="97" name="Right Brace 96">
            <a:extLst>
              <a:ext uri="{FF2B5EF4-FFF2-40B4-BE49-F238E27FC236}">
                <a16:creationId xmlns:a16="http://schemas.microsoft.com/office/drawing/2014/main" id="{1219359D-85FD-425C-825F-2B6172FE1277}"/>
              </a:ext>
            </a:extLst>
          </p:cNvPr>
          <p:cNvSpPr/>
          <p:nvPr/>
        </p:nvSpPr>
        <p:spPr>
          <a:xfrm>
            <a:off x="3021291" y="3253173"/>
            <a:ext cx="115018" cy="1122087"/>
          </a:xfrm>
          <a:prstGeom prst="rightBrace">
            <a:avLst/>
          </a:prstGeom>
          <a:ln w="1016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D6A2A15-E0DE-47ED-B80D-3019458C94CC}"/>
              </a:ext>
            </a:extLst>
          </p:cNvPr>
          <p:cNvSpPr/>
          <p:nvPr/>
        </p:nvSpPr>
        <p:spPr>
          <a:xfrm>
            <a:off x="3138779" y="3561006"/>
            <a:ext cx="15127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Causal </a:t>
            </a:r>
            <a:br>
              <a:rPr kumimoji="0" lang="en-SG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SG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Assymmetry</a:t>
            </a:r>
            <a:endParaRPr kumimoji="0" lang="en-SG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Right Brace 98">
            <a:extLst>
              <a:ext uri="{FF2B5EF4-FFF2-40B4-BE49-F238E27FC236}">
                <a16:creationId xmlns:a16="http://schemas.microsoft.com/office/drawing/2014/main" id="{28568B79-4C62-41A0-815B-B2C1541DC8DC}"/>
              </a:ext>
            </a:extLst>
          </p:cNvPr>
          <p:cNvSpPr/>
          <p:nvPr/>
        </p:nvSpPr>
        <p:spPr>
          <a:xfrm flipH="1">
            <a:off x="1029124" y="3253172"/>
            <a:ext cx="240423" cy="1435429"/>
          </a:xfrm>
          <a:prstGeom prst="rightBrace">
            <a:avLst/>
          </a:prstGeom>
          <a:ln w="1016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39478BD-6A62-4ED1-996C-CF68CA34F572}"/>
              </a:ext>
            </a:extLst>
          </p:cNvPr>
          <p:cNvSpPr/>
          <p:nvPr/>
        </p:nvSpPr>
        <p:spPr>
          <a:xfrm>
            <a:off x="122019" y="3666628"/>
            <a:ext cx="15127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Quantum</a:t>
            </a:r>
            <a:br>
              <a:rPr kumimoji="0" lang="en-SG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SG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Advantage</a:t>
            </a:r>
          </a:p>
        </p:txBody>
      </p:sp>
      <p:sp>
        <p:nvSpPr>
          <p:cNvPr id="101" name="Title 1">
            <a:extLst>
              <a:ext uri="{FF2B5EF4-FFF2-40B4-BE49-F238E27FC236}">
                <a16:creationId xmlns:a16="http://schemas.microsoft.com/office/drawing/2014/main" id="{D9945DA3-9109-47F3-B291-19720AE8BB90}"/>
              </a:ext>
            </a:extLst>
          </p:cNvPr>
          <p:cNvSpPr txBox="1">
            <a:spLocks/>
          </p:cNvSpPr>
          <p:nvPr/>
        </p:nvSpPr>
        <p:spPr>
          <a:xfrm>
            <a:off x="636653" y="758157"/>
            <a:ext cx="2928894" cy="69875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700" b="1" i="0" u="none" strike="noStrike" kern="1200" cap="small" spc="0" normalizeH="0" baseline="0" noProof="0" dirty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General Processes</a:t>
            </a:r>
            <a:endParaRPr kumimoji="0" lang="en-AU" sz="2700" b="1" i="1" u="none" strike="noStrike" kern="1200" cap="small" spc="0" normalizeH="0" baseline="0" noProof="0" dirty="0">
              <a:ln w="11430"/>
              <a:solidFill>
                <a:srgbClr val="0F6FC6">
                  <a:lumMod val="40000"/>
                  <a:lumOff val="6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49499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tx1"/>
            </a:gs>
            <a:gs pos="72000">
              <a:schemeClr val="tx1"/>
            </a:gs>
            <a:gs pos="100000">
              <a:srgbClr val="00359E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8" name="Picture 4" descr="http://www.quantumlah.org/media/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212725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quantumlah.org/media/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65125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8019461-71E4-4487-9871-22E536E1DCDD}"/>
              </a:ext>
            </a:extLst>
          </p:cNvPr>
          <p:cNvSpPr/>
          <p:nvPr/>
        </p:nvSpPr>
        <p:spPr>
          <a:xfrm>
            <a:off x="4272840" y="2400644"/>
            <a:ext cx="1669949" cy="645437"/>
          </a:xfrm>
          <a:prstGeom prst="rect">
            <a:avLst/>
          </a:prstGeom>
          <a:gradFill flip="none" rotWithShape="1">
            <a:gsLst>
              <a:gs pos="2000">
                <a:srgbClr val="5B9BD5">
                  <a:lumMod val="75000"/>
                  <a:alpha val="59000"/>
                </a:srgbClr>
              </a:gs>
              <a:gs pos="100000">
                <a:sysClr val="window" lastClr="FFFFFF"/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6372A5E-D8AB-410E-8DA9-B7B9484981BD}"/>
              </a:ext>
            </a:extLst>
          </p:cNvPr>
          <p:cNvSpPr txBox="1">
            <a:spLocks/>
          </p:cNvSpPr>
          <p:nvPr/>
        </p:nvSpPr>
        <p:spPr>
          <a:xfrm>
            <a:off x="636652" y="758157"/>
            <a:ext cx="4358929" cy="69875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700" b="1" i="0" u="none" strike="noStrike" kern="1200" cap="small" spc="0" normalizeH="0" baseline="0" noProof="0" dirty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Unbounded Causal Asymmetry</a:t>
            </a:r>
            <a:endParaRPr kumimoji="0" lang="en-AU" sz="2700" b="1" i="1" u="none" strike="noStrike" kern="1200" cap="small" spc="0" normalizeH="0" baseline="0" noProof="0" dirty="0">
              <a:ln w="11430"/>
              <a:solidFill>
                <a:srgbClr val="0F6FC6">
                  <a:lumMod val="40000"/>
                  <a:lumOff val="6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0021253-D82A-4DD6-8698-7DA7D4632551}"/>
                  </a:ext>
                </a:extLst>
              </p:cNvPr>
              <p:cNvSpPr txBox="1"/>
              <p:nvPr/>
            </p:nvSpPr>
            <p:spPr>
              <a:xfrm rot="171606">
                <a:off x="6150128" y="2188006"/>
                <a:ext cx="285335" cy="26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 |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SG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SG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0021253-D82A-4DD6-8698-7DA7D4632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1606">
                <a:off x="6150128" y="2188006"/>
                <a:ext cx="285335" cy="260777"/>
              </a:xfrm>
              <a:prstGeom prst="rect">
                <a:avLst/>
              </a:prstGeom>
              <a:blipFill>
                <a:blip r:embed="rId14"/>
                <a:stretch>
                  <a:fillRect l="-30000" t="-2174" r="-10000" b="-2173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urved Down Arrow 9">
            <a:extLst>
              <a:ext uri="{FF2B5EF4-FFF2-40B4-BE49-F238E27FC236}">
                <a16:creationId xmlns:a16="http://schemas.microsoft.com/office/drawing/2014/main" id="{26BFEB9C-391F-4CF5-A4E3-F62EAD0E901E}"/>
              </a:ext>
            </a:extLst>
          </p:cNvPr>
          <p:cNvSpPr/>
          <p:nvPr/>
        </p:nvSpPr>
        <p:spPr>
          <a:xfrm rot="7645557">
            <a:off x="6147807" y="3137128"/>
            <a:ext cx="2738999" cy="807122"/>
          </a:xfrm>
          <a:prstGeom prst="curvedDownArrow">
            <a:avLst>
              <a:gd name="adj1" fmla="val 14797"/>
              <a:gd name="adj2" fmla="val 50000"/>
              <a:gd name="adj3" fmla="val 25000"/>
            </a:avLst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urved Down Arrow 9">
            <a:extLst>
              <a:ext uri="{FF2B5EF4-FFF2-40B4-BE49-F238E27FC236}">
                <a16:creationId xmlns:a16="http://schemas.microsoft.com/office/drawing/2014/main" id="{5014DC04-5E38-4E4D-B37C-6951F25173C9}"/>
              </a:ext>
            </a:extLst>
          </p:cNvPr>
          <p:cNvSpPr/>
          <p:nvPr/>
        </p:nvSpPr>
        <p:spPr>
          <a:xfrm rot="7454356">
            <a:off x="6358835" y="3070874"/>
            <a:ext cx="2292039" cy="586897"/>
          </a:xfrm>
          <a:prstGeom prst="curvedDownArrow">
            <a:avLst>
              <a:gd name="adj1" fmla="val 13338"/>
              <a:gd name="adj2" fmla="val 50000"/>
              <a:gd name="adj3" fmla="val 25000"/>
            </a:avLst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Curved Down Arrow 9">
            <a:extLst>
              <a:ext uri="{FF2B5EF4-FFF2-40B4-BE49-F238E27FC236}">
                <a16:creationId xmlns:a16="http://schemas.microsoft.com/office/drawing/2014/main" id="{E9B1899E-5F56-49C6-9BD0-C79124E47591}"/>
              </a:ext>
            </a:extLst>
          </p:cNvPr>
          <p:cNvSpPr/>
          <p:nvPr/>
        </p:nvSpPr>
        <p:spPr>
          <a:xfrm rot="18294050" flipH="1" flipV="1">
            <a:off x="6257059" y="2859036"/>
            <a:ext cx="2245816" cy="475943"/>
          </a:xfrm>
          <a:prstGeom prst="curved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urved Down Arrow 9">
            <a:extLst>
              <a:ext uri="{FF2B5EF4-FFF2-40B4-BE49-F238E27FC236}">
                <a16:creationId xmlns:a16="http://schemas.microsoft.com/office/drawing/2014/main" id="{936E85A0-0D63-4FB9-AE14-B6EBA8240875}"/>
              </a:ext>
            </a:extLst>
          </p:cNvPr>
          <p:cNvSpPr/>
          <p:nvPr/>
        </p:nvSpPr>
        <p:spPr>
          <a:xfrm rot="18408652">
            <a:off x="5537280" y="2398999"/>
            <a:ext cx="2294088" cy="588409"/>
          </a:xfrm>
          <a:prstGeom prst="curvedDownArrow">
            <a:avLst>
              <a:gd name="adj1" fmla="val 14797"/>
              <a:gd name="adj2" fmla="val 50000"/>
              <a:gd name="adj3" fmla="val 25000"/>
            </a:avLst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Curved Down Arrow 9">
            <a:extLst>
              <a:ext uri="{FF2B5EF4-FFF2-40B4-BE49-F238E27FC236}">
                <a16:creationId xmlns:a16="http://schemas.microsoft.com/office/drawing/2014/main" id="{0CC9E36A-DA57-4474-BE1A-8A629A839F81}"/>
              </a:ext>
            </a:extLst>
          </p:cNvPr>
          <p:cNvSpPr/>
          <p:nvPr/>
        </p:nvSpPr>
        <p:spPr>
          <a:xfrm rot="7483421" flipH="1" flipV="1">
            <a:off x="3738425" y="4073279"/>
            <a:ext cx="2738999" cy="807122"/>
          </a:xfrm>
          <a:prstGeom prst="curvedDownArrow">
            <a:avLst>
              <a:gd name="adj1" fmla="val 14797"/>
              <a:gd name="adj2" fmla="val 50000"/>
              <a:gd name="adj3" fmla="val 25000"/>
            </a:avLst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Curved Down Arrow 9">
            <a:extLst>
              <a:ext uri="{FF2B5EF4-FFF2-40B4-BE49-F238E27FC236}">
                <a16:creationId xmlns:a16="http://schemas.microsoft.com/office/drawing/2014/main" id="{D230CE8C-F5B3-4748-B429-D65624DD2AFA}"/>
              </a:ext>
            </a:extLst>
          </p:cNvPr>
          <p:cNvSpPr/>
          <p:nvPr/>
        </p:nvSpPr>
        <p:spPr>
          <a:xfrm rot="7761031" flipH="1" flipV="1">
            <a:off x="3995623" y="4244500"/>
            <a:ext cx="2292039" cy="586897"/>
          </a:xfrm>
          <a:prstGeom prst="curvedDownArrow">
            <a:avLst>
              <a:gd name="adj1" fmla="val 13338"/>
              <a:gd name="adj2" fmla="val 50000"/>
              <a:gd name="adj3" fmla="val 25000"/>
            </a:avLst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Curved Down Arrow 9">
            <a:extLst>
              <a:ext uri="{FF2B5EF4-FFF2-40B4-BE49-F238E27FC236}">
                <a16:creationId xmlns:a16="http://schemas.microsoft.com/office/drawing/2014/main" id="{B4708451-E99E-47B9-91C6-D2C71E0FAD90}"/>
              </a:ext>
            </a:extLst>
          </p:cNvPr>
          <p:cNvSpPr/>
          <p:nvPr/>
        </p:nvSpPr>
        <p:spPr>
          <a:xfrm rot="18623824" flipH="1" flipV="1">
            <a:off x="4741143" y="5021623"/>
            <a:ext cx="2294088" cy="588409"/>
          </a:xfrm>
          <a:prstGeom prst="curvedDownArrow">
            <a:avLst>
              <a:gd name="adj1" fmla="val 14797"/>
              <a:gd name="adj2" fmla="val 50000"/>
              <a:gd name="adj3" fmla="val 25000"/>
            </a:avLst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A9C8F13-00FD-4830-9AA4-A5FA621DCD75}"/>
                  </a:ext>
                </a:extLst>
              </p:cNvPr>
              <p:cNvSpPr txBox="1"/>
              <p:nvPr/>
            </p:nvSpPr>
            <p:spPr>
              <a:xfrm rot="171606">
                <a:off x="6252256" y="5369440"/>
                <a:ext cx="285335" cy="260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 |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SG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SG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A9C8F13-00FD-4830-9AA4-A5FA621DC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1606">
                <a:off x="6252256" y="5369440"/>
                <a:ext cx="285335" cy="260777"/>
              </a:xfrm>
              <a:prstGeom prst="rect">
                <a:avLst/>
              </a:prstGeom>
              <a:blipFill>
                <a:blip r:embed="rId15"/>
                <a:stretch>
                  <a:fillRect l="-30000" t="-2174" r="-10000" b="-2173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DFE64B22-F98B-42B6-B159-A47994BC105B}"/>
              </a:ext>
            </a:extLst>
          </p:cNvPr>
          <p:cNvSpPr/>
          <p:nvPr/>
        </p:nvSpPr>
        <p:spPr>
          <a:xfrm>
            <a:off x="4932884" y="4453981"/>
            <a:ext cx="45719" cy="45719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05AEC1C-5B76-44B4-BAE3-985C42A03B8F}"/>
              </a:ext>
            </a:extLst>
          </p:cNvPr>
          <p:cNvSpPr/>
          <p:nvPr/>
        </p:nvSpPr>
        <p:spPr>
          <a:xfrm>
            <a:off x="4932883" y="4567858"/>
            <a:ext cx="45719" cy="45719"/>
          </a:xfrm>
          <a:prstGeom prst="ellipse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AAE4697-4124-43D6-B9B0-1A464E092989}"/>
              </a:ext>
            </a:extLst>
          </p:cNvPr>
          <p:cNvSpPr/>
          <p:nvPr/>
        </p:nvSpPr>
        <p:spPr>
          <a:xfrm>
            <a:off x="4931228" y="4693478"/>
            <a:ext cx="45719" cy="45719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97F559D-3264-44DB-B20F-DA9972750F13}"/>
              </a:ext>
            </a:extLst>
          </p:cNvPr>
          <p:cNvGrpSpPr/>
          <p:nvPr/>
        </p:nvGrpSpPr>
        <p:grpSpPr>
          <a:xfrm>
            <a:off x="7583462" y="3302153"/>
            <a:ext cx="47375" cy="285216"/>
            <a:chOff x="3927181" y="4330716"/>
            <a:chExt cx="47375" cy="285216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DA17B06-3B7C-410E-8DEF-57F0A1B258C9}"/>
                </a:ext>
              </a:extLst>
            </p:cNvPr>
            <p:cNvSpPr/>
            <p:nvPr/>
          </p:nvSpPr>
          <p:spPr>
            <a:xfrm>
              <a:off x="3928837" y="4330716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C61B35B-547F-4106-A18E-A0F3EC1D1639}"/>
                </a:ext>
              </a:extLst>
            </p:cNvPr>
            <p:cNvSpPr/>
            <p:nvPr/>
          </p:nvSpPr>
          <p:spPr>
            <a:xfrm>
              <a:off x="3928836" y="4444593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8A3AAFF-1E86-457D-A41B-909557A09A94}"/>
                </a:ext>
              </a:extLst>
            </p:cNvPr>
            <p:cNvSpPr/>
            <p:nvPr/>
          </p:nvSpPr>
          <p:spPr>
            <a:xfrm>
              <a:off x="3927181" y="4570213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CE67CA1-F3CC-4B6D-A3A6-D7373842840B}"/>
                  </a:ext>
                </a:extLst>
              </p:cNvPr>
              <p:cNvSpPr txBox="1"/>
              <p:nvPr/>
            </p:nvSpPr>
            <p:spPr>
              <a:xfrm>
                <a:off x="5148895" y="3949811"/>
                <a:ext cx="311111" cy="186654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4|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b>
                      <m:sup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</m:oMath>
                </a14:m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CE67CA1-F3CC-4B6D-A3A6-D73738428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895" y="3949811"/>
                <a:ext cx="311111" cy="186654"/>
              </a:xfrm>
              <a:prstGeom prst="rect">
                <a:avLst/>
              </a:prstGeom>
              <a:blipFill>
                <a:blip r:embed="rId16"/>
                <a:stretch>
                  <a:fillRect l="-31373" t="-22581" r="-9804" b="-4838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Curved Down Arrow 9">
            <a:extLst>
              <a:ext uri="{FF2B5EF4-FFF2-40B4-BE49-F238E27FC236}">
                <a16:creationId xmlns:a16="http://schemas.microsoft.com/office/drawing/2014/main" id="{779AC9FE-0A36-4DDA-8F18-4DD59525B724}"/>
              </a:ext>
            </a:extLst>
          </p:cNvPr>
          <p:cNvSpPr/>
          <p:nvPr/>
        </p:nvSpPr>
        <p:spPr>
          <a:xfrm rot="18394985">
            <a:off x="4121359" y="4608960"/>
            <a:ext cx="2245816" cy="475943"/>
          </a:xfrm>
          <a:prstGeom prst="curvedDownArrow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9646A0E-7EA7-4442-8E62-7FA91DD78F43}"/>
                  </a:ext>
                </a:extLst>
              </p:cNvPr>
              <p:cNvSpPr txBox="1"/>
              <p:nvPr/>
            </p:nvSpPr>
            <p:spPr>
              <a:xfrm>
                <a:off x="4818083" y="3672530"/>
                <a:ext cx="311111" cy="188128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3|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  <m:sup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</m:oMath>
                </a14:m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9646A0E-7EA7-4442-8E62-7FA91DD78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083" y="3672530"/>
                <a:ext cx="311111" cy="188128"/>
              </a:xfrm>
              <a:prstGeom prst="rect">
                <a:avLst/>
              </a:prstGeom>
              <a:blipFill>
                <a:blip r:embed="rId17"/>
                <a:stretch>
                  <a:fillRect l="-29412" t="-22581" r="-9804" b="-5161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37B702C-3ED2-411D-9E1F-9E5D0DE1BBCC}"/>
                  </a:ext>
                </a:extLst>
              </p:cNvPr>
              <p:cNvSpPr txBox="1"/>
              <p:nvPr/>
            </p:nvSpPr>
            <p:spPr>
              <a:xfrm>
                <a:off x="4751814" y="4974446"/>
                <a:ext cx="652679" cy="188257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 +2|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+2</m:t>
                        </m:r>
                      </m:sub>
                      <m:sup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</m:oMath>
                </a14:m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37B702C-3ED2-411D-9E1F-9E5D0DE1B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814" y="4974446"/>
                <a:ext cx="652679" cy="188257"/>
              </a:xfrm>
              <a:prstGeom prst="rect">
                <a:avLst/>
              </a:prstGeom>
              <a:blipFill>
                <a:blip r:embed="rId18"/>
                <a:stretch>
                  <a:fillRect l="-13889" t="-22581" r="-2778" b="-5161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FFF3EB7-730A-44A0-88F4-87B83469A989}"/>
                  </a:ext>
                </a:extLst>
              </p:cNvPr>
              <p:cNvSpPr txBox="1"/>
              <p:nvPr/>
            </p:nvSpPr>
            <p:spPr>
              <a:xfrm>
                <a:off x="7263114" y="4308126"/>
                <a:ext cx="307841" cy="187744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3|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  <m:sup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p>
                    </m:sSubSup>
                  </m:oMath>
                </a14:m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FFF3EB7-730A-44A0-88F4-87B83469A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114" y="4308126"/>
                <a:ext cx="307841" cy="187744"/>
              </a:xfrm>
              <a:prstGeom prst="rect">
                <a:avLst/>
              </a:prstGeom>
              <a:blipFill>
                <a:blip r:embed="rId19"/>
                <a:stretch>
                  <a:fillRect l="-29412" t="-22581" r="-7843" b="-4838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D4C3DFB-211D-4AD6-9C36-A8179D9C7CC8}"/>
                  </a:ext>
                </a:extLst>
              </p:cNvPr>
              <p:cNvSpPr txBox="1"/>
              <p:nvPr/>
            </p:nvSpPr>
            <p:spPr>
              <a:xfrm>
                <a:off x="7228419" y="3672047"/>
                <a:ext cx="307841" cy="186269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4|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b>
                      <m:sup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p>
                    </m:sSubSup>
                  </m:oMath>
                </a14:m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D4C3DFB-211D-4AD6-9C36-A8179D9C7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419" y="3672047"/>
                <a:ext cx="307841" cy="186269"/>
              </a:xfrm>
              <a:prstGeom prst="rect">
                <a:avLst/>
              </a:prstGeom>
              <a:blipFill>
                <a:blip r:embed="rId20"/>
                <a:stretch>
                  <a:fillRect l="-32000" t="-22581" r="-10000" b="-5161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D905E84-7386-48AC-B52D-05CBB9E7095C}"/>
                  </a:ext>
                </a:extLst>
              </p:cNvPr>
              <p:cNvSpPr txBox="1"/>
              <p:nvPr/>
            </p:nvSpPr>
            <p:spPr>
              <a:xfrm>
                <a:off x="7090694" y="2744249"/>
                <a:ext cx="652679" cy="187872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 +2|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+2</m:t>
                        </m:r>
                      </m:sub>
                      <m:sup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p>
                    </m:sSubSup>
                  </m:oMath>
                </a14:m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D905E84-7386-48AC-B52D-05CBB9E70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694" y="2744249"/>
                <a:ext cx="652679" cy="187872"/>
              </a:xfrm>
              <a:prstGeom prst="rect">
                <a:avLst/>
              </a:prstGeom>
              <a:blipFill>
                <a:blip r:embed="rId21"/>
                <a:stretch>
                  <a:fillRect l="-14019" t="-22581" r="-3738" b="-5161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0AA8F3AE-1A07-4137-9B5D-57B03CD6F2D2}"/>
              </a:ext>
            </a:extLst>
          </p:cNvPr>
          <p:cNvSpPr/>
          <p:nvPr/>
        </p:nvSpPr>
        <p:spPr>
          <a:xfrm>
            <a:off x="4424146" y="5444050"/>
            <a:ext cx="652181" cy="611842"/>
          </a:xfrm>
          <a:prstGeom prst="ellipse">
            <a:avLst/>
          </a:prstGeom>
          <a:gradFill rotWithShape="1">
            <a:gsLst>
              <a:gs pos="0">
                <a:sysClr val="windowText" lastClr="000000"/>
              </a:gs>
              <a:gs pos="50000">
                <a:sysClr val="windowText" lastClr="000000"/>
              </a:gs>
              <a:gs pos="100000">
                <a:sysClr val="windowText" lastClr="000000"/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EAD7050-DFB0-4F76-BE2F-085F659BCB38}"/>
                  </a:ext>
                </a:extLst>
              </p:cNvPr>
              <p:cNvSpPr txBox="1"/>
              <p:nvPr/>
            </p:nvSpPr>
            <p:spPr>
              <a:xfrm>
                <a:off x="4544753" y="5523524"/>
                <a:ext cx="34669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SG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SG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en-SG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SG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EAD7050-DFB0-4F76-BE2F-085F659BC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753" y="5523524"/>
                <a:ext cx="346697" cy="369332"/>
              </a:xfrm>
              <a:prstGeom prst="rect">
                <a:avLst/>
              </a:prstGeom>
              <a:blipFill>
                <a:blip r:embed="rId22"/>
                <a:stretch>
                  <a:fillRect l="-12500" r="-8929" b="-1311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Curved Down Arrow 9">
            <a:extLst>
              <a:ext uri="{FF2B5EF4-FFF2-40B4-BE49-F238E27FC236}">
                <a16:creationId xmlns:a16="http://schemas.microsoft.com/office/drawing/2014/main" id="{126DEC6E-522A-424C-BFF7-539B1CDFC47B}"/>
              </a:ext>
            </a:extLst>
          </p:cNvPr>
          <p:cNvSpPr/>
          <p:nvPr/>
        </p:nvSpPr>
        <p:spPr>
          <a:xfrm rot="7454356">
            <a:off x="6358835" y="3070873"/>
            <a:ext cx="2292039" cy="586897"/>
          </a:xfrm>
          <a:prstGeom prst="curvedDownArrow">
            <a:avLst>
              <a:gd name="adj1" fmla="val 13338"/>
              <a:gd name="adj2" fmla="val 50000"/>
              <a:gd name="adj3" fmla="val 25000"/>
            </a:avLst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Curved Down Arrow 9">
            <a:extLst>
              <a:ext uri="{FF2B5EF4-FFF2-40B4-BE49-F238E27FC236}">
                <a16:creationId xmlns:a16="http://schemas.microsoft.com/office/drawing/2014/main" id="{9CFC95DC-7748-4DF9-8DEC-14E3F73C5B32}"/>
              </a:ext>
            </a:extLst>
          </p:cNvPr>
          <p:cNvSpPr/>
          <p:nvPr/>
        </p:nvSpPr>
        <p:spPr>
          <a:xfrm rot="18294050" flipH="1" flipV="1">
            <a:off x="6257059" y="2859035"/>
            <a:ext cx="2245816" cy="475943"/>
          </a:xfrm>
          <a:prstGeom prst="curvedDownArrow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C51909E-8738-42D2-9570-6DCE3B7F2EFB}"/>
              </a:ext>
            </a:extLst>
          </p:cNvPr>
          <p:cNvSpPr/>
          <p:nvPr/>
        </p:nvSpPr>
        <p:spPr>
          <a:xfrm>
            <a:off x="7471901" y="1875128"/>
            <a:ext cx="652181" cy="611842"/>
          </a:xfrm>
          <a:prstGeom prst="ellipse">
            <a:avLst/>
          </a:prstGeom>
          <a:gradFill rotWithShape="1">
            <a:gsLst>
              <a:gs pos="0">
                <a:sysClr val="windowText" lastClr="000000"/>
              </a:gs>
              <a:gs pos="50000">
                <a:sysClr val="windowText" lastClr="000000"/>
              </a:gs>
              <a:gs pos="100000">
                <a:sysClr val="windowText" lastClr="000000"/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F18A85F-E6D5-45CB-A354-79945398A251}"/>
                  </a:ext>
                </a:extLst>
              </p:cNvPr>
              <p:cNvSpPr txBox="1"/>
              <p:nvPr/>
            </p:nvSpPr>
            <p:spPr>
              <a:xfrm>
                <a:off x="7659223" y="1939343"/>
                <a:ext cx="3395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SG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SG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en-SG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SG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F18A85F-E6D5-45CB-A354-79945398A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223" y="1939343"/>
                <a:ext cx="339580" cy="369332"/>
              </a:xfrm>
              <a:prstGeom prst="rect">
                <a:avLst/>
              </a:prstGeom>
              <a:blipFill>
                <a:blip r:embed="rId23"/>
                <a:stretch>
                  <a:fillRect l="-10714" r="-7143" b="-1311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D3328272-7E67-46CE-93D9-AC191BCBD91D}"/>
              </a:ext>
            </a:extLst>
          </p:cNvPr>
          <p:cNvSpPr/>
          <p:nvPr/>
        </p:nvSpPr>
        <p:spPr>
          <a:xfrm>
            <a:off x="6007876" y="3672530"/>
            <a:ext cx="652181" cy="611842"/>
          </a:xfrm>
          <a:prstGeom prst="ellipse">
            <a:avLst/>
          </a:prstGeom>
          <a:gradFill rotWithShape="1">
            <a:gsLst>
              <a:gs pos="0">
                <a:sysClr val="windowText" lastClr="000000"/>
              </a:gs>
              <a:gs pos="50000">
                <a:sysClr val="windowText" lastClr="000000"/>
              </a:gs>
              <a:gs pos="100000">
                <a:sysClr val="windowText" lastClr="000000"/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2B2A8F8-A207-4140-BF7E-23C5DE492C63}"/>
                  </a:ext>
                </a:extLst>
              </p:cNvPr>
              <p:cNvSpPr txBox="1"/>
              <p:nvPr/>
            </p:nvSpPr>
            <p:spPr>
              <a:xfrm>
                <a:off x="6160617" y="3769126"/>
                <a:ext cx="3466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SG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SG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en-SG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SG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2B2A8F8-A207-4140-BF7E-23C5DE492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617" y="3769126"/>
                <a:ext cx="346697" cy="369332"/>
              </a:xfrm>
              <a:prstGeom prst="rect">
                <a:avLst/>
              </a:prstGeom>
              <a:blipFill>
                <a:blip r:embed="rId24"/>
                <a:stretch>
                  <a:fillRect l="-12500" r="-8929" b="-1311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4BA4E786-0094-4958-BA6C-B3CFEE7E2D55}"/>
              </a:ext>
            </a:extLst>
          </p:cNvPr>
          <p:cNvSpPr txBox="1"/>
          <p:nvPr/>
        </p:nvSpPr>
        <p:spPr>
          <a:xfrm>
            <a:off x="575536" y="1984464"/>
            <a:ext cx="315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Causal asymmetry can become unbounded.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DDFCFCD-449C-4A71-B3A3-FF6DF75FD419}"/>
              </a:ext>
            </a:extLst>
          </p:cNvPr>
          <p:cNvSpPr txBox="1"/>
          <p:nvPr/>
        </p:nvSpPr>
        <p:spPr>
          <a:xfrm>
            <a:off x="4290000" y="2408327"/>
            <a:ext cx="1552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2-n flower</a:t>
            </a:r>
            <a:b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process.</a:t>
            </a:r>
          </a:p>
        </p:txBody>
      </p:sp>
      <p:graphicFrame>
        <p:nvGraphicFramePr>
          <p:cNvPr id="77" name="Chart 76">
            <a:extLst>
              <a:ext uri="{FF2B5EF4-FFF2-40B4-BE49-F238E27FC236}">
                <a16:creationId xmlns:a16="http://schemas.microsoft.com/office/drawing/2014/main" id="{F6B61C03-FD43-46A5-847D-BB14D5A4AD86}"/>
              </a:ext>
            </a:extLst>
          </p:cNvPr>
          <p:cNvGraphicFramePr/>
          <p:nvPr>
            <p:extLst/>
          </p:nvPr>
        </p:nvGraphicFramePr>
        <p:xfrm>
          <a:off x="1154799" y="3122156"/>
          <a:ext cx="2211976" cy="266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78" name="Right Brace 77">
            <a:extLst>
              <a:ext uri="{FF2B5EF4-FFF2-40B4-BE49-F238E27FC236}">
                <a16:creationId xmlns:a16="http://schemas.microsoft.com/office/drawing/2014/main" id="{B7FC9922-E6AD-4D6F-8248-4C4137FBAA00}"/>
              </a:ext>
            </a:extLst>
          </p:cNvPr>
          <p:cNvSpPr/>
          <p:nvPr/>
        </p:nvSpPr>
        <p:spPr>
          <a:xfrm flipH="1">
            <a:off x="1253279" y="4487919"/>
            <a:ext cx="360835" cy="226820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79" name="Picture 2" descr="Image result for reverse time">
            <a:extLst>
              <a:ext uri="{FF2B5EF4-FFF2-40B4-BE49-F238E27FC236}">
                <a16:creationId xmlns:a16="http://schemas.microsoft.com/office/drawing/2014/main" id="{75E863B8-5523-4117-8D17-BB796FE20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46" y="4785798"/>
            <a:ext cx="421956" cy="42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Image result for reverse time">
            <a:extLst>
              <a:ext uri="{FF2B5EF4-FFF2-40B4-BE49-F238E27FC236}">
                <a16:creationId xmlns:a16="http://schemas.microsoft.com/office/drawing/2014/main" id="{B218F5F1-E196-43BB-A93A-59FAA85E3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7153" y="4766743"/>
            <a:ext cx="413985" cy="42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BE840ABC-D0D1-4781-A150-70C7A2A65452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22498" t="551" r="23853" b="-76"/>
          <a:stretch/>
        </p:blipFill>
        <p:spPr>
          <a:xfrm>
            <a:off x="2627952" y="4801748"/>
            <a:ext cx="398888" cy="3958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AFD8AEC-F53A-4095-ABBB-37BE5E6004C9}"/>
                  </a:ext>
                </a:extLst>
              </p:cNvPr>
              <p:cNvSpPr txBox="1"/>
              <p:nvPr/>
            </p:nvSpPr>
            <p:spPr>
              <a:xfrm>
                <a:off x="477083" y="4397411"/>
                <a:ext cx="856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SG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log</m:t>
                      </m:r>
                      <m:r>
                        <a:rPr kumimoji="0" lang="en-SG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SG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3)</m:t>
                      </m:r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AFD8AEC-F53A-4095-ABBB-37BE5E600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83" y="4397411"/>
                <a:ext cx="856325" cy="369332"/>
              </a:xfrm>
              <a:prstGeom prst="rect">
                <a:avLst/>
              </a:prstGeom>
              <a:blipFill>
                <a:blip r:embed="rId2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8A8B849F-9ADD-403A-9FBA-383DDB29BA50}"/>
              </a:ext>
            </a:extLst>
          </p:cNvPr>
          <p:cNvGrpSpPr/>
          <p:nvPr/>
        </p:nvGrpSpPr>
        <p:grpSpPr>
          <a:xfrm>
            <a:off x="6381602" y="5941513"/>
            <a:ext cx="1941251" cy="645437"/>
            <a:chOff x="6381602" y="5941513"/>
            <a:chExt cx="1941251" cy="645437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2C0F21B-8C63-4D3A-8BB1-227A2509520E}"/>
                </a:ext>
              </a:extLst>
            </p:cNvPr>
            <p:cNvSpPr/>
            <p:nvPr/>
          </p:nvSpPr>
          <p:spPr>
            <a:xfrm>
              <a:off x="6381602" y="5941513"/>
              <a:ext cx="1941251" cy="645437"/>
            </a:xfrm>
            <a:prstGeom prst="rect">
              <a:avLst/>
            </a:prstGeom>
            <a:gradFill flip="none" rotWithShape="1">
              <a:gsLst>
                <a:gs pos="2000">
                  <a:srgbClr val="5B9BD5">
                    <a:lumMod val="75000"/>
                    <a:alpha val="59000"/>
                  </a:srgbClr>
                </a:gs>
                <a:gs pos="100000">
                  <a:sysClr val="window" lastClr="FFFFFF"/>
                </a:gs>
              </a:gsLst>
              <a:lin ang="10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06CD086-1052-47E1-9644-76BEE56E5E1A}"/>
                </a:ext>
              </a:extLst>
            </p:cNvPr>
            <p:cNvSpPr txBox="1"/>
            <p:nvPr/>
          </p:nvSpPr>
          <p:spPr>
            <a:xfrm>
              <a:off x="6845269" y="6067474"/>
              <a:ext cx="1477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 time</a:t>
              </a:r>
            </a:p>
          </p:txBody>
        </p:sp>
        <p:pic>
          <p:nvPicPr>
            <p:cNvPr id="86" name="Picture 2" descr="Image result for reverse time">
              <a:extLst>
                <a:ext uri="{FF2B5EF4-FFF2-40B4-BE49-F238E27FC236}">
                  <a16:creationId xmlns:a16="http://schemas.microsoft.com/office/drawing/2014/main" id="{CE9F9E71-BAB4-468D-B9B8-8DD076A211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56569" y="6039389"/>
              <a:ext cx="413985" cy="428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2FC37533-E1CE-42CC-B3E0-61CAE1ED7F14}"/>
              </a:ext>
            </a:extLst>
          </p:cNvPr>
          <p:cNvSpPr/>
          <p:nvPr/>
        </p:nvSpPr>
        <p:spPr>
          <a:xfrm>
            <a:off x="2138844" y="2814762"/>
            <a:ext cx="1640421" cy="322462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0179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tx1"/>
            </a:gs>
            <a:gs pos="72000">
              <a:schemeClr val="tx1"/>
            </a:gs>
            <a:gs pos="100000">
              <a:srgbClr val="00359E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8" name="Picture 4" descr="http://www.quantumlah.org/media/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212725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quantumlah.org/media/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65125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9D04304-30D2-47CF-ACE3-EE4D33ACD4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98" t="551" r="23853" b="-76"/>
          <a:stretch/>
        </p:blipFill>
        <p:spPr>
          <a:xfrm>
            <a:off x="2619495" y="5082685"/>
            <a:ext cx="398888" cy="395806"/>
          </a:xfrm>
          <a:prstGeom prst="rect">
            <a:avLst/>
          </a:prstGeom>
        </p:spPr>
      </p:pic>
      <p:graphicFrame>
        <p:nvGraphicFramePr>
          <p:cNvPr id="54" name="Chart 53">
            <a:extLst>
              <a:ext uri="{FF2B5EF4-FFF2-40B4-BE49-F238E27FC236}">
                <a16:creationId xmlns:a16="http://schemas.microsoft.com/office/drawing/2014/main" id="{E55B8EE6-0143-4232-8071-8B046BAE0ADC}"/>
              </a:ext>
            </a:extLst>
          </p:cNvPr>
          <p:cNvGraphicFramePr/>
          <p:nvPr>
            <p:extLst/>
          </p:nvPr>
        </p:nvGraphicFramePr>
        <p:xfrm>
          <a:off x="1146342" y="3403093"/>
          <a:ext cx="2211976" cy="266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55" name="Group 54">
            <a:extLst>
              <a:ext uri="{FF2B5EF4-FFF2-40B4-BE49-F238E27FC236}">
                <a16:creationId xmlns:a16="http://schemas.microsoft.com/office/drawing/2014/main" id="{44F39797-A959-4DDA-B38C-E664B7FD013A}"/>
              </a:ext>
            </a:extLst>
          </p:cNvPr>
          <p:cNvGrpSpPr/>
          <p:nvPr/>
        </p:nvGrpSpPr>
        <p:grpSpPr>
          <a:xfrm>
            <a:off x="466421" y="3894951"/>
            <a:ext cx="2750314" cy="1820971"/>
            <a:chOff x="5865178" y="4878696"/>
            <a:chExt cx="2750314" cy="1820971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2F660D9-5824-48CD-9D75-0FEFF7A2BDDF}"/>
                </a:ext>
              </a:extLst>
            </p:cNvPr>
            <p:cNvSpPr/>
            <p:nvPr/>
          </p:nvSpPr>
          <p:spPr>
            <a:xfrm>
              <a:off x="5865178" y="5868670"/>
              <a:ext cx="88575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Limit with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incoherent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procesors</a:t>
              </a: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/>
              </a:r>
              <a:b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</a:b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85E0EC5-0D10-41A0-ABDA-0781311929BE}"/>
                </a:ext>
              </a:extLst>
            </p:cNvPr>
            <p:cNvCxnSpPr/>
            <p:nvPr/>
          </p:nvCxnSpPr>
          <p:spPr>
            <a:xfrm>
              <a:off x="6478146" y="5770096"/>
              <a:ext cx="2137346" cy="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Right Brace 57">
              <a:extLst>
                <a:ext uri="{FF2B5EF4-FFF2-40B4-BE49-F238E27FC236}">
                  <a16:creationId xmlns:a16="http://schemas.microsoft.com/office/drawing/2014/main" id="{D1B89BD1-31B0-4A54-BDBE-AD9A49CF1B50}"/>
                </a:ext>
              </a:extLst>
            </p:cNvPr>
            <p:cNvSpPr/>
            <p:nvPr/>
          </p:nvSpPr>
          <p:spPr>
            <a:xfrm>
              <a:off x="8188075" y="4878696"/>
              <a:ext cx="121780" cy="891400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E626C240-DFCF-46E4-BC53-144F106EED8C}"/>
              </a:ext>
            </a:extLst>
          </p:cNvPr>
          <p:cNvSpPr/>
          <p:nvPr/>
        </p:nvSpPr>
        <p:spPr>
          <a:xfrm>
            <a:off x="2639508" y="2791452"/>
            <a:ext cx="1640421" cy="322462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76372A5E-D8AB-410E-8DA9-B7B9484981BD}"/>
              </a:ext>
            </a:extLst>
          </p:cNvPr>
          <p:cNvSpPr txBox="1">
            <a:spLocks/>
          </p:cNvSpPr>
          <p:nvPr/>
        </p:nvSpPr>
        <p:spPr>
          <a:xfrm>
            <a:off x="636652" y="758157"/>
            <a:ext cx="4358929" cy="69875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700" b="1" i="0" u="none" strike="noStrike" kern="1200" cap="small" spc="0" normalizeH="0" baseline="0" noProof="0" dirty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Unbounded Causal Asymmetry</a:t>
            </a:r>
            <a:endParaRPr kumimoji="0" lang="en-AU" sz="2700" b="1" i="1" u="none" strike="noStrike" kern="1200" cap="small" spc="0" normalizeH="0" baseline="0" noProof="0" dirty="0">
              <a:ln w="11430"/>
              <a:solidFill>
                <a:srgbClr val="0F6FC6">
                  <a:lumMod val="40000"/>
                  <a:lumOff val="6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492C4F2-F5A5-406F-86B2-90D67011CF0F}"/>
              </a:ext>
            </a:extLst>
          </p:cNvPr>
          <p:cNvGrpSpPr/>
          <p:nvPr/>
        </p:nvGrpSpPr>
        <p:grpSpPr>
          <a:xfrm rot="18388758">
            <a:off x="5191424" y="1354613"/>
            <a:ext cx="1593803" cy="2945104"/>
            <a:chOff x="6303266" y="2969390"/>
            <a:chExt cx="1593803" cy="2945104"/>
          </a:xfrm>
        </p:grpSpPr>
        <p:sp>
          <p:nvSpPr>
            <p:cNvPr id="89" name="Curved Down Arrow 9">
              <a:extLst>
                <a:ext uri="{FF2B5EF4-FFF2-40B4-BE49-F238E27FC236}">
                  <a16:creationId xmlns:a16="http://schemas.microsoft.com/office/drawing/2014/main" id="{3E02A655-5C64-48B6-A68B-E79CA426522C}"/>
                </a:ext>
              </a:extLst>
            </p:cNvPr>
            <p:cNvSpPr/>
            <p:nvPr/>
          </p:nvSpPr>
          <p:spPr>
            <a:xfrm rot="7454356">
              <a:off x="6081147" y="4475026"/>
              <a:ext cx="2292039" cy="586897"/>
            </a:xfrm>
            <a:prstGeom prst="curvedDownArrow">
              <a:avLst>
                <a:gd name="adj1" fmla="val 13338"/>
                <a:gd name="adj2" fmla="val 50000"/>
                <a:gd name="adj3" fmla="val 25000"/>
              </a:avLst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Curved Down Arrow 9">
              <a:extLst>
                <a:ext uri="{FF2B5EF4-FFF2-40B4-BE49-F238E27FC236}">
                  <a16:creationId xmlns:a16="http://schemas.microsoft.com/office/drawing/2014/main" id="{CABEE6F1-4943-4A8D-A9CC-0ED1F903E3A3}"/>
                </a:ext>
              </a:extLst>
            </p:cNvPr>
            <p:cNvSpPr/>
            <p:nvPr/>
          </p:nvSpPr>
          <p:spPr>
            <a:xfrm rot="18294050" flipH="1" flipV="1">
              <a:off x="6018571" y="4308527"/>
              <a:ext cx="2245816" cy="475943"/>
            </a:xfrm>
            <a:prstGeom prst="curvedDownArrow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Curved Down Arrow 9">
              <a:extLst>
                <a:ext uri="{FF2B5EF4-FFF2-40B4-BE49-F238E27FC236}">
                  <a16:creationId xmlns:a16="http://schemas.microsoft.com/office/drawing/2014/main" id="{A431198B-38E9-48EB-BC5D-C56F1C4DD50B}"/>
                </a:ext>
              </a:extLst>
            </p:cNvPr>
            <p:cNvSpPr/>
            <p:nvPr/>
          </p:nvSpPr>
          <p:spPr>
            <a:xfrm rot="18408652">
              <a:off x="5405486" y="3867170"/>
              <a:ext cx="2294088" cy="498528"/>
            </a:xfrm>
            <a:prstGeom prst="curvedDownArrow">
              <a:avLst>
                <a:gd name="adj1" fmla="val 14797"/>
                <a:gd name="adj2" fmla="val 50000"/>
                <a:gd name="adj3" fmla="val 25000"/>
              </a:avLst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B67C249-9DAE-4B5F-B675-8B9D58D77B14}"/>
                </a:ext>
              </a:extLst>
            </p:cNvPr>
            <p:cNvSpPr/>
            <p:nvPr/>
          </p:nvSpPr>
          <p:spPr>
            <a:xfrm>
              <a:off x="7244888" y="3359935"/>
              <a:ext cx="652181" cy="611842"/>
            </a:xfrm>
            <a:prstGeom prst="ellipse">
              <a:avLst/>
            </a:prstGeom>
            <a:gradFill rotWithShape="1">
              <a:gsLst>
                <a:gs pos="0">
                  <a:sysClr val="windowText" lastClr="000000"/>
                </a:gs>
                <a:gs pos="50000">
                  <a:sysClr val="windowText" lastClr="000000"/>
                </a:gs>
                <a:gs pos="100000">
                  <a:sysClr val="windowText" lastClr="000000"/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25D02ECD-19FD-435B-9F0B-70B93D34125C}"/>
                    </a:ext>
                  </a:extLst>
                </p:cNvPr>
                <p:cNvSpPr txBox="1"/>
                <p:nvPr/>
              </p:nvSpPr>
              <p:spPr>
                <a:xfrm rot="3315316">
                  <a:off x="7484625" y="3490939"/>
                  <a:ext cx="30072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SG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SG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SG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kumimoji="0" lang="en-SG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00125304-5D29-4567-A643-827DFE868B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315316">
                  <a:off x="7484625" y="3490939"/>
                  <a:ext cx="300723" cy="307777"/>
                </a:xfrm>
                <a:prstGeom prst="rect">
                  <a:avLst/>
                </a:prstGeom>
                <a:blipFill>
                  <a:blip r:embed="rId11"/>
                  <a:stretch>
                    <a:fillRect l="-9615" b="-9434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4" name="Curved Down Arrow 9">
            <a:extLst>
              <a:ext uri="{FF2B5EF4-FFF2-40B4-BE49-F238E27FC236}">
                <a16:creationId xmlns:a16="http://schemas.microsoft.com/office/drawing/2014/main" id="{99E4A8B5-61DC-4D43-B8EB-0EF1A01EC7D0}"/>
              </a:ext>
            </a:extLst>
          </p:cNvPr>
          <p:cNvSpPr/>
          <p:nvPr/>
        </p:nvSpPr>
        <p:spPr>
          <a:xfrm rot="7454356">
            <a:off x="6152004" y="3306039"/>
            <a:ext cx="2292039" cy="586897"/>
          </a:xfrm>
          <a:prstGeom prst="curvedDownArrow">
            <a:avLst>
              <a:gd name="adj1" fmla="val 13338"/>
              <a:gd name="adj2" fmla="val 50000"/>
              <a:gd name="adj3" fmla="val 25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Curved Down Arrow 9">
            <a:extLst>
              <a:ext uri="{FF2B5EF4-FFF2-40B4-BE49-F238E27FC236}">
                <a16:creationId xmlns:a16="http://schemas.microsoft.com/office/drawing/2014/main" id="{E0514B76-3EF2-49B9-B4D0-D1FEDB88DC16}"/>
              </a:ext>
            </a:extLst>
          </p:cNvPr>
          <p:cNvSpPr/>
          <p:nvPr/>
        </p:nvSpPr>
        <p:spPr>
          <a:xfrm rot="18294050" flipH="1" flipV="1">
            <a:off x="6114928" y="3162560"/>
            <a:ext cx="2245816" cy="475943"/>
          </a:xfrm>
          <a:prstGeom prst="curved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Curved Down Arrow 9">
            <a:extLst>
              <a:ext uri="{FF2B5EF4-FFF2-40B4-BE49-F238E27FC236}">
                <a16:creationId xmlns:a16="http://schemas.microsoft.com/office/drawing/2014/main" id="{969A6B79-0482-4B23-AA5F-6CD27133A31B}"/>
              </a:ext>
            </a:extLst>
          </p:cNvPr>
          <p:cNvSpPr/>
          <p:nvPr/>
        </p:nvSpPr>
        <p:spPr>
          <a:xfrm rot="18408652">
            <a:off x="5527701" y="2684726"/>
            <a:ext cx="2294088" cy="498528"/>
          </a:xfrm>
          <a:prstGeom prst="curvedDownArrow">
            <a:avLst>
              <a:gd name="adj1" fmla="val 14797"/>
              <a:gd name="adj2" fmla="val 50000"/>
              <a:gd name="adj3" fmla="val 25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Curved Down Arrow 9">
            <a:extLst>
              <a:ext uri="{FF2B5EF4-FFF2-40B4-BE49-F238E27FC236}">
                <a16:creationId xmlns:a16="http://schemas.microsoft.com/office/drawing/2014/main" id="{638E8DFD-108D-4377-851B-17E589AF9353}"/>
              </a:ext>
            </a:extLst>
          </p:cNvPr>
          <p:cNvSpPr/>
          <p:nvPr/>
        </p:nvSpPr>
        <p:spPr>
          <a:xfrm rot="7761031" flipH="1" flipV="1">
            <a:off x="3826638" y="4505592"/>
            <a:ext cx="2292039" cy="586897"/>
          </a:xfrm>
          <a:prstGeom prst="curvedDownArrow">
            <a:avLst>
              <a:gd name="adj1" fmla="val 13338"/>
              <a:gd name="adj2" fmla="val 50000"/>
              <a:gd name="adj3" fmla="val 25000"/>
            </a:avLst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Curved Down Arrow 9">
            <a:extLst>
              <a:ext uri="{FF2B5EF4-FFF2-40B4-BE49-F238E27FC236}">
                <a16:creationId xmlns:a16="http://schemas.microsoft.com/office/drawing/2014/main" id="{31D6806E-6FFA-4C25-B129-1219EEC63BD9}"/>
              </a:ext>
            </a:extLst>
          </p:cNvPr>
          <p:cNvSpPr/>
          <p:nvPr/>
        </p:nvSpPr>
        <p:spPr>
          <a:xfrm rot="18394985">
            <a:off x="3919914" y="4799817"/>
            <a:ext cx="2245816" cy="475943"/>
          </a:xfrm>
          <a:prstGeom prst="curved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5FB905C-54A5-4B71-AD44-8495D4F07C90}"/>
                  </a:ext>
                </a:extLst>
              </p:cNvPr>
              <p:cNvSpPr txBox="1"/>
              <p:nvPr/>
            </p:nvSpPr>
            <p:spPr>
              <a:xfrm>
                <a:off x="4961214" y="4550193"/>
                <a:ext cx="651525" cy="229294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 +2|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+2</m:t>
                        </m:r>
                      </m:sub>
                      <m:sup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/2</m:t>
                        </m:r>
                      </m:sup>
                    </m:sSubSup>
                  </m:oMath>
                </a14:m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5FB905C-54A5-4B71-AD44-8495D4F07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214" y="4550193"/>
                <a:ext cx="651525" cy="229294"/>
              </a:xfrm>
              <a:prstGeom prst="rect">
                <a:avLst/>
              </a:prstGeom>
              <a:blipFill>
                <a:blip r:embed="rId16"/>
                <a:stretch>
                  <a:fillRect l="-14953" t="-2632" r="-3738" b="-3947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7913407-B5AE-4F6D-9D08-A0D98347F146}"/>
                  </a:ext>
                </a:extLst>
              </p:cNvPr>
              <p:cNvSpPr txBox="1"/>
              <p:nvPr/>
            </p:nvSpPr>
            <p:spPr>
              <a:xfrm>
                <a:off x="7149341" y="2954453"/>
                <a:ext cx="652679" cy="187872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 +2|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+2</m:t>
                        </m:r>
                      </m:sub>
                      <m:sup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p>
                    </m:sSubSup>
                  </m:oMath>
                </a14:m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7913407-B5AE-4F6D-9D08-A0D98347F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341" y="2954453"/>
                <a:ext cx="652679" cy="187872"/>
              </a:xfrm>
              <a:prstGeom prst="rect">
                <a:avLst/>
              </a:prstGeom>
              <a:blipFill>
                <a:blip r:embed="rId17"/>
                <a:stretch>
                  <a:fillRect l="-14953" t="-23333" r="-3738" b="-5333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62C4E78-0703-42EB-B376-9D8C12E42973}"/>
                  </a:ext>
                </a:extLst>
              </p:cNvPr>
              <p:cNvSpPr txBox="1"/>
              <p:nvPr/>
            </p:nvSpPr>
            <p:spPr>
              <a:xfrm>
                <a:off x="7129420" y="3948430"/>
                <a:ext cx="652679" cy="187487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 +1|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+1</m:t>
                        </m:r>
                      </m:sub>
                      <m:sup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p>
                    </m:sSubSup>
                  </m:oMath>
                </a14:m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62C4E78-0703-42EB-B376-9D8C12E42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420" y="3948430"/>
                <a:ext cx="652679" cy="187487"/>
              </a:xfrm>
              <a:prstGeom prst="rect">
                <a:avLst/>
              </a:prstGeom>
              <a:blipFill>
                <a:blip r:embed="rId18"/>
                <a:stretch>
                  <a:fillRect l="-14953" t="-23333" r="-3738" b="-5333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Curved Down Arrow 9">
            <a:extLst>
              <a:ext uri="{FF2B5EF4-FFF2-40B4-BE49-F238E27FC236}">
                <a16:creationId xmlns:a16="http://schemas.microsoft.com/office/drawing/2014/main" id="{5F1D1630-AD88-4235-9B48-3E76A1DAC607}"/>
              </a:ext>
            </a:extLst>
          </p:cNvPr>
          <p:cNvSpPr/>
          <p:nvPr/>
        </p:nvSpPr>
        <p:spPr>
          <a:xfrm rot="18408652" flipH="1" flipV="1">
            <a:off x="4457824" y="5139814"/>
            <a:ext cx="2294088" cy="498528"/>
          </a:xfrm>
          <a:prstGeom prst="curvedDownArrow">
            <a:avLst>
              <a:gd name="adj1" fmla="val 14797"/>
              <a:gd name="adj2" fmla="val 50000"/>
              <a:gd name="adj3" fmla="val 25000"/>
            </a:avLst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3891022-A475-44B6-90BA-D9B3FD924048}"/>
                  </a:ext>
                </a:extLst>
              </p:cNvPr>
              <p:cNvSpPr txBox="1"/>
              <p:nvPr/>
            </p:nvSpPr>
            <p:spPr>
              <a:xfrm>
                <a:off x="3907861" y="5052099"/>
                <a:ext cx="651525" cy="229102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 +1|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+1</m:t>
                        </m:r>
                      </m:sub>
                      <m:sup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/2</m:t>
                        </m:r>
                      </m:sup>
                    </m:sSubSup>
                  </m:oMath>
                </a14:m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3891022-A475-44B6-90BA-D9B3FD924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861" y="5052099"/>
                <a:ext cx="651525" cy="229102"/>
              </a:xfrm>
              <a:prstGeom prst="rect">
                <a:avLst/>
              </a:prstGeom>
              <a:blipFill>
                <a:blip r:embed="rId19"/>
                <a:stretch>
                  <a:fillRect l="-14019" t="-2703" r="-3738" b="-4054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060A84F-E532-4921-A5A5-CF9738FB3C6D}"/>
                  </a:ext>
                </a:extLst>
              </p:cNvPr>
              <p:cNvSpPr txBox="1"/>
              <p:nvPr/>
            </p:nvSpPr>
            <p:spPr>
              <a:xfrm>
                <a:off x="5510404" y="5493189"/>
                <a:ext cx="364202" cy="261803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n/2|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den>
                    </m:f>
                  </m:oMath>
                </a14:m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060A84F-E532-4921-A5A5-CF9738FB3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404" y="5493189"/>
                <a:ext cx="364202" cy="261803"/>
              </a:xfrm>
              <a:prstGeom prst="rect">
                <a:avLst/>
              </a:prstGeom>
              <a:blipFill>
                <a:blip r:embed="rId20"/>
                <a:stretch>
                  <a:fillRect l="-26667" t="-2326" r="-8333" b="-2325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EACC5D4-3ACA-4E2D-850E-152CBC13070E}"/>
                  </a:ext>
                </a:extLst>
              </p:cNvPr>
              <p:cNvSpPr txBox="1"/>
              <p:nvPr/>
            </p:nvSpPr>
            <p:spPr>
              <a:xfrm>
                <a:off x="6810202" y="2271718"/>
                <a:ext cx="224742" cy="261803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1|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den>
                    </m:f>
                  </m:oMath>
                </a14:m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EACC5D4-3ACA-4E2D-850E-152CBC130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202" y="2271718"/>
                <a:ext cx="224742" cy="261803"/>
              </a:xfrm>
              <a:prstGeom prst="rect">
                <a:avLst/>
              </a:prstGeom>
              <a:blipFill>
                <a:blip r:embed="rId21"/>
                <a:stretch>
                  <a:fillRect l="-40541" t="-2326" r="-13514" b="-2093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76A6FA5-F7A4-4653-85B8-5EE4C746204E}"/>
                  </a:ext>
                </a:extLst>
              </p:cNvPr>
              <p:cNvSpPr txBox="1"/>
              <p:nvPr/>
            </p:nvSpPr>
            <p:spPr>
              <a:xfrm>
                <a:off x="5648049" y="2457129"/>
                <a:ext cx="652679" cy="184666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 +2|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+2</m:t>
                        </m:r>
                      </m:sub>
                      <m:sup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p>
                    </m:sSubSup>
                  </m:oMath>
                </a14:m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76A6FA5-F7A4-4653-85B8-5EE4C7462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049" y="2457129"/>
                <a:ext cx="652679" cy="184666"/>
              </a:xfrm>
              <a:prstGeom prst="rect">
                <a:avLst/>
              </a:prstGeom>
              <a:blipFill>
                <a:blip r:embed="rId22"/>
                <a:stretch>
                  <a:fillRect l="-14953" t="-26667" r="-3738" b="-5333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7B5B3969-A2B5-4496-AB65-8EE8DE25F155}"/>
                  </a:ext>
                </a:extLst>
              </p:cNvPr>
              <p:cNvSpPr txBox="1"/>
              <p:nvPr/>
            </p:nvSpPr>
            <p:spPr>
              <a:xfrm>
                <a:off x="6512723" y="3235391"/>
                <a:ext cx="652679" cy="184666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 +1|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+1</m:t>
                        </m:r>
                      </m:sub>
                      <m:sup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p>
                    </m:sSubSup>
                  </m:oMath>
                </a14:m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7B5B3969-A2B5-4496-AB65-8EE8DE25F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723" y="3235391"/>
                <a:ext cx="652679" cy="184666"/>
              </a:xfrm>
              <a:prstGeom prst="rect">
                <a:avLst/>
              </a:prstGeom>
              <a:blipFill>
                <a:blip r:embed="rId23"/>
                <a:stretch>
                  <a:fillRect l="-14019" t="-26667" r="-3738" b="-500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D5DDEDA-1DCA-4D02-AB81-0B861F09986E}"/>
                  </a:ext>
                </a:extLst>
              </p:cNvPr>
              <p:cNvSpPr txBox="1"/>
              <p:nvPr/>
            </p:nvSpPr>
            <p:spPr>
              <a:xfrm>
                <a:off x="4977766" y="2620373"/>
                <a:ext cx="226344" cy="261803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n|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SG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den>
                    </m:f>
                  </m:oMath>
                </a14:m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D5DDEDA-1DCA-4D02-AB81-0B861F099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766" y="2620373"/>
                <a:ext cx="226344" cy="261803"/>
              </a:xfrm>
              <a:prstGeom prst="rect">
                <a:avLst/>
              </a:prstGeom>
              <a:blipFill>
                <a:blip r:embed="rId24"/>
                <a:stretch>
                  <a:fillRect l="-43243" t="-2326" r="-13514" b="-2093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Oval 108">
            <a:extLst>
              <a:ext uri="{FF2B5EF4-FFF2-40B4-BE49-F238E27FC236}">
                <a16:creationId xmlns:a16="http://schemas.microsoft.com/office/drawing/2014/main" id="{736153A8-A052-4AFB-9811-2753D2B02EC3}"/>
              </a:ext>
            </a:extLst>
          </p:cNvPr>
          <p:cNvSpPr/>
          <p:nvPr/>
        </p:nvSpPr>
        <p:spPr>
          <a:xfrm>
            <a:off x="6267548" y="6411056"/>
            <a:ext cx="45719" cy="45719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35210030-E32C-49E9-B4E8-CF500D4939A1}"/>
              </a:ext>
            </a:extLst>
          </p:cNvPr>
          <p:cNvSpPr/>
          <p:nvPr/>
        </p:nvSpPr>
        <p:spPr>
          <a:xfrm rot="13506408">
            <a:off x="8494260" y="2800921"/>
            <a:ext cx="45719" cy="45719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77986D8C-B843-4E5B-B8AF-EA3E2EBF6467}"/>
              </a:ext>
            </a:extLst>
          </p:cNvPr>
          <p:cNvSpPr/>
          <p:nvPr/>
        </p:nvSpPr>
        <p:spPr>
          <a:xfrm rot="13506408">
            <a:off x="8662070" y="3429527"/>
            <a:ext cx="45719" cy="45719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6E642D4B-F48C-4EAA-94EF-3E2C86374DC1}"/>
              </a:ext>
            </a:extLst>
          </p:cNvPr>
          <p:cNvSpPr/>
          <p:nvPr/>
        </p:nvSpPr>
        <p:spPr>
          <a:xfrm rot="13506408">
            <a:off x="8052627" y="5729265"/>
            <a:ext cx="45719" cy="45719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4306A515-2B8E-4C71-AFB9-BFE77C496C84}"/>
              </a:ext>
            </a:extLst>
          </p:cNvPr>
          <p:cNvSpPr/>
          <p:nvPr/>
        </p:nvSpPr>
        <p:spPr>
          <a:xfrm rot="13506408">
            <a:off x="8507683" y="5012194"/>
            <a:ext cx="45719" cy="45719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01F37809-7F4A-4B30-8ABD-49EAFF38B009}"/>
              </a:ext>
            </a:extLst>
          </p:cNvPr>
          <p:cNvSpPr/>
          <p:nvPr/>
        </p:nvSpPr>
        <p:spPr>
          <a:xfrm rot="13506408">
            <a:off x="8717860" y="4191892"/>
            <a:ext cx="45719" cy="45719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591FB584-43D8-4506-B9AB-6954B0A0785E}"/>
              </a:ext>
            </a:extLst>
          </p:cNvPr>
          <p:cNvSpPr/>
          <p:nvPr/>
        </p:nvSpPr>
        <p:spPr>
          <a:xfrm>
            <a:off x="3769204" y="2751274"/>
            <a:ext cx="45719" cy="45719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6F00E327-A874-4D73-A7BB-363C04478D36}"/>
              </a:ext>
            </a:extLst>
          </p:cNvPr>
          <p:cNvSpPr/>
          <p:nvPr/>
        </p:nvSpPr>
        <p:spPr>
          <a:xfrm rot="13506408">
            <a:off x="4262141" y="2160106"/>
            <a:ext cx="45719" cy="45719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D67B178C-1EFE-4B97-AB9F-6FE6BCCF3268}"/>
              </a:ext>
            </a:extLst>
          </p:cNvPr>
          <p:cNvSpPr/>
          <p:nvPr/>
        </p:nvSpPr>
        <p:spPr>
          <a:xfrm rot="13506408">
            <a:off x="3636665" y="4547001"/>
            <a:ext cx="45719" cy="45719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3BA63F5-1882-4087-B5A9-48D328B0643C}"/>
              </a:ext>
            </a:extLst>
          </p:cNvPr>
          <p:cNvSpPr/>
          <p:nvPr/>
        </p:nvSpPr>
        <p:spPr>
          <a:xfrm>
            <a:off x="3499412" y="3676499"/>
            <a:ext cx="45719" cy="45719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Curved Down Arrow 9">
            <a:extLst>
              <a:ext uri="{FF2B5EF4-FFF2-40B4-BE49-F238E27FC236}">
                <a16:creationId xmlns:a16="http://schemas.microsoft.com/office/drawing/2014/main" id="{1374B84F-3FCD-4C38-BFC2-CBFBAF5E05EE}"/>
              </a:ext>
            </a:extLst>
          </p:cNvPr>
          <p:cNvSpPr/>
          <p:nvPr/>
        </p:nvSpPr>
        <p:spPr>
          <a:xfrm rot="7761031" flipH="1" flipV="1">
            <a:off x="3831746" y="4486039"/>
            <a:ext cx="2292039" cy="586897"/>
          </a:xfrm>
          <a:prstGeom prst="curvedDownArrow">
            <a:avLst>
              <a:gd name="adj1" fmla="val 13338"/>
              <a:gd name="adj2" fmla="val 50000"/>
              <a:gd name="adj3" fmla="val 25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Curved Down Arrow 9">
            <a:extLst>
              <a:ext uri="{FF2B5EF4-FFF2-40B4-BE49-F238E27FC236}">
                <a16:creationId xmlns:a16="http://schemas.microsoft.com/office/drawing/2014/main" id="{E8B610BA-A986-40AC-8883-1342CE880E67}"/>
              </a:ext>
            </a:extLst>
          </p:cNvPr>
          <p:cNvSpPr/>
          <p:nvPr/>
        </p:nvSpPr>
        <p:spPr>
          <a:xfrm rot="18394985">
            <a:off x="3925022" y="4780264"/>
            <a:ext cx="2245816" cy="475943"/>
          </a:xfrm>
          <a:prstGeom prst="curved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Curved Down Arrow 9">
            <a:extLst>
              <a:ext uri="{FF2B5EF4-FFF2-40B4-BE49-F238E27FC236}">
                <a16:creationId xmlns:a16="http://schemas.microsoft.com/office/drawing/2014/main" id="{48D5C7DE-0E9B-4DDB-B89C-E0BDEA3D9554}"/>
              </a:ext>
            </a:extLst>
          </p:cNvPr>
          <p:cNvSpPr/>
          <p:nvPr/>
        </p:nvSpPr>
        <p:spPr>
          <a:xfrm rot="18408652" flipH="1" flipV="1">
            <a:off x="4462932" y="5120261"/>
            <a:ext cx="2294088" cy="498528"/>
          </a:xfrm>
          <a:prstGeom prst="curvedDownArrow">
            <a:avLst>
              <a:gd name="adj1" fmla="val 14797"/>
              <a:gd name="adj2" fmla="val 50000"/>
              <a:gd name="adj3" fmla="val 25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Curved Down Arrow 9">
            <a:extLst>
              <a:ext uri="{FF2B5EF4-FFF2-40B4-BE49-F238E27FC236}">
                <a16:creationId xmlns:a16="http://schemas.microsoft.com/office/drawing/2014/main" id="{B0A7C870-49B1-4B4F-A211-1D68089FB4CD}"/>
              </a:ext>
            </a:extLst>
          </p:cNvPr>
          <p:cNvSpPr/>
          <p:nvPr/>
        </p:nvSpPr>
        <p:spPr>
          <a:xfrm rot="4243114">
            <a:off x="5185475" y="2606181"/>
            <a:ext cx="2292039" cy="586897"/>
          </a:xfrm>
          <a:prstGeom prst="curvedDownArrow">
            <a:avLst>
              <a:gd name="adj1" fmla="val 13338"/>
              <a:gd name="adj2" fmla="val 50000"/>
              <a:gd name="adj3" fmla="val 25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Curved Down Arrow 9">
            <a:extLst>
              <a:ext uri="{FF2B5EF4-FFF2-40B4-BE49-F238E27FC236}">
                <a16:creationId xmlns:a16="http://schemas.microsoft.com/office/drawing/2014/main" id="{75E36FD5-19CE-41F1-9E07-35AEC053B483}"/>
              </a:ext>
            </a:extLst>
          </p:cNvPr>
          <p:cNvSpPr/>
          <p:nvPr/>
        </p:nvSpPr>
        <p:spPr>
          <a:xfrm rot="15082808" flipH="1" flipV="1">
            <a:off x="4979157" y="2598585"/>
            <a:ext cx="2245816" cy="475943"/>
          </a:xfrm>
          <a:prstGeom prst="curved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Curved Down Arrow 9">
            <a:extLst>
              <a:ext uri="{FF2B5EF4-FFF2-40B4-BE49-F238E27FC236}">
                <a16:creationId xmlns:a16="http://schemas.microsoft.com/office/drawing/2014/main" id="{E0C8279E-65D6-4708-A5B6-1C6A9D01D2D9}"/>
              </a:ext>
            </a:extLst>
          </p:cNvPr>
          <p:cNvSpPr/>
          <p:nvPr/>
        </p:nvSpPr>
        <p:spPr>
          <a:xfrm rot="15197410">
            <a:off x="4259070" y="2805163"/>
            <a:ext cx="2294088" cy="498528"/>
          </a:xfrm>
          <a:prstGeom prst="curvedDownArrow">
            <a:avLst>
              <a:gd name="adj1" fmla="val 14797"/>
              <a:gd name="adj2" fmla="val 50000"/>
              <a:gd name="adj3" fmla="val 25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64867F01-CC31-414D-8117-BB577E43189F}"/>
              </a:ext>
            </a:extLst>
          </p:cNvPr>
          <p:cNvSpPr/>
          <p:nvPr/>
        </p:nvSpPr>
        <p:spPr>
          <a:xfrm rot="18388758">
            <a:off x="5323227" y="1661717"/>
            <a:ext cx="652181" cy="611842"/>
          </a:xfrm>
          <a:prstGeom prst="ellipse">
            <a:avLst/>
          </a:prstGeom>
          <a:gradFill rotWithShape="1">
            <a:gsLst>
              <a:gs pos="0">
                <a:sysClr val="windowText" lastClr="000000"/>
              </a:gs>
              <a:gs pos="50000">
                <a:sysClr val="windowText" lastClr="000000"/>
              </a:gs>
              <a:gs pos="100000">
                <a:sysClr val="windowText" lastClr="000000"/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AC2FBD0-8C7F-44F7-950F-9BC062A087F4}"/>
              </a:ext>
            </a:extLst>
          </p:cNvPr>
          <p:cNvSpPr txBox="1"/>
          <p:nvPr/>
        </p:nvSpPr>
        <p:spPr>
          <a:xfrm>
            <a:off x="575536" y="1984464"/>
            <a:ext cx="315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Causal asymmetry can become unbounded.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63547D14-4445-419D-B7D9-6101C032137F}"/>
              </a:ext>
            </a:extLst>
          </p:cNvPr>
          <p:cNvSpPr/>
          <p:nvPr/>
        </p:nvSpPr>
        <p:spPr>
          <a:xfrm>
            <a:off x="5799447" y="3901130"/>
            <a:ext cx="652181" cy="611842"/>
          </a:xfrm>
          <a:prstGeom prst="ellipse">
            <a:avLst/>
          </a:prstGeom>
          <a:gradFill rotWithShape="1">
            <a:gsLst>
              <a:gs pos="0">
                <a:sysClr val="windowText" lastClr="000000"/>
              </a:gs>
              <a:gs pos="50000">
                <a:sysClr val="windowText" lastClr="000000"/>
              </a:gs>
              <a:gs pos="100000">
                <a:sysClr val="windowText" lastClr="000000"/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DDEB29FB-2A08-4575-A05F-64DC8209AAFD}"/>
              </a:ext>
            </a:extLst>
          </p:cNvPr>
          <p:cNvSpPr/>
          <p:nvPr/>
        </p:nvSpPr>
        <p:spPr>
          <a:xfrm>
            <a:off x="4215717" y="5672650"/>
            <a:ext cx="652181" cy="611842"/>
          </a:xfrm>
          <a:prstGeom prst="ellipse">
            <a:avLst/>
          </a:prstGeom>
          <a:gradFill rotWithShape="1">
            <a:gsLst>
              <a:gs pos="0">
                <a:sysClr val="windowText" lastClr="000000"/>
              </a:gs>
              <a:gs pos="50000">
                <a:sysClr val="windowText" lastClr="000000"/>
              </a:gs>
              <a:gs pos="100000">
                <a:sysClr val="windowText" lastClr="000000"/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EE0EC1E9-1A22-4C9F-B010-1F34A3336C55}"/>
                  </a:ext>
                </a:extLst>
              </p:cNvPr>
              <p:cNvSpPr txBox="1"/>
              <p:nvPr/>
            </p:nvSpPr>
            <p:spPr>
              <a:xfrm>
                <a:off x="5952188" y="3997726"/>
                <a:ext cx="3466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SG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SG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en-SG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SG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EE0EC1E9-1A22-4C9F-B010-1F34A3336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188" y="3997726"/>
                <a:ext cx="346697" cy="369332"/>
              </a:xfrm>
              <a:prstGeom prst="rect">
                <a:avLst/>
              </a:prstGeom>
              <a:blipFill>
                <a:blip r:embed="rId25"/>
                <a:stretch>
                  <a:fillRect l="-10526" r="-7018" b="-150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5F8F47B9-7B04-435B-A7CB-FC6487D723FA}"/>
              </a:ext>
            </a:extLst>
          </p:cNvPr>
          <p:cNvSpPr/>
          <p:nvPr/>
        </p:nvSpPr>
        <p:spPr>
          <a:xfrm>
            <a:off x="7423306" y="2084160"/>
            <a:ext cx="652181" cy="611842"/>
          </a:xfrm>
          <a:prstGeom prst="ellipse">
            <a:avLst/>
          </a:prstGeom>
          <a:gradFill rotWithShape="1">
            <a:gsLst>
              <a:gs pos="0">
                <a:sysClr val="windowText" lastClr="000000"/>
              </a:gs>
              <a:gs pos="50000">
                <a:sysClr val="windowText" lastClr="000000"/>
              </a:gs>
              <a:gs pos="100000">
                <a:sysClr val="windowText" lastClr="000000"/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BD1411F-D777-4954-8E32-B73991E22612}"/>
                  </a:ext>
                </a:extLst>
              </p:cNvPr>
              <p:cNvSpPr txBox="1"/>
              <p:nvPr/>
            </p:nvSpPr>
            <p:spPr>
              <a:xfrm>
                <a:off x="7610628" y="2148375"/>
                <a:ext cx="2837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SG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SG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en-SG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SG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BD1411F-D777-4954-8E32-B73991E22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628" y="2148375"/>
                <a:ext cx="283732" cy="307777"/>
              </a:xfrm>
              <a:prstGeom prst="rect">
                <a:avLst/>
              </a:prstGeom>
              <a:blipFill>
                <a:blip r:embed="rId26"/>
                <a:stretch>
                  <a:fillRect l="-10638" r="-6383" b="-1372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96A70407-1C99-445C-B522-40F3AD36C8FA}"/>
                  </a:ext>
                </a:extLst>
              </p:cNvPr>
              <p:cNvSpPr txBox="1"/>
              <p:nvPr/>
            </p:nvSpPr>
            <p:spPr>
              <a:xfrm>
                <a:off x="4336324" y="5752124"/>
                <a:ext cx="346697" cy="3352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SG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SG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en-SG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SG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kumimoji="0" lang="en-SG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96A70407-1C99-445C-B522-40F3AD36C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324" y="5752124"/>
                <a:ext cx="346697" cy="335285"/>
              </a:xfrm>
              <a:prstGeom prst="rect">
                <a:avLst/>
              </a:prstGeom>
              <a:blipFill>
                <a:blip r:embed="rId27"/>
                <a:stretch>
                  <a:fillRect l="-17544" r="-45614" b="-2909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2A15B5D-653E-4431-993C-7F7A9695E4B7}"/>
                  </a:ext>
                </a:extLst>
              </p:cNvPr>
              <p:cNvSpPr txBox="1"/>
              <p:nvPr/>
            </p:nvSpPr>
            <p:spPr>
              <a:xfrm rot="104074">
                <a:off x="5520102" y="1749780"/>
                <a:ext cx="3007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SG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SG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en-SG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SG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2A15B5D-653E-4431-993C-7F7A9695E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4074">
                <a:off x="5520102" y="1749780"/>
                <a:ext cx="300723" cy="307777"/>
              </a:xfrm>
              <a:prstGeom prst="rect">
                <a:avLst/>
              </a:prstGeom>
              <a:blipFill>
                <a:blip r:embed="rId28"/>
                <a:stretch>
                  <a:fillRect l="-9615" b="-943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574B37F7-13C0-4EAF-AB97-9E6347B91F96}"/>
                  </a:ext>
                </a:extLst>
              </p:cNvPr>
              <p:cNvSpPr/>
              <p:nvPr/>
            </p:nvSpPr>
            <p:spPr>
              <a:xfrm>
                <a:off x="2882139" y="4138665"/>
                <a:ext cx="475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l-G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Δ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𝐼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574B37F7-13C0-4EAF-AB97-9E6347B91F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139" y="4138665"/>
                <a:ext cx="475708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5" name="Picture 2" descr="Image result for reverse time">
            <a:extLst>
              <a:ext uri="{FF2B5EF4-FFF2-40B4-BE49-F238E27FC236}">
                <a16:creationId xmlns:a16="http://schemas.microsoft.com/office/drawing/2014/main" id="{5277D6A1-0526-4305-971A-7F44F28FD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89" y="5066735"/>
            <a:ext cx="421956" cy="42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2" descr="Image result for reverse time">
            <a:extLst>
              <a:ext uri="{FF2B5EF4-FFF2-40B4-BE49-F238E27FC236}">
                <a16:creationId xmlns:a16="http://schemas.microsoft.com/office/drawing/2014/main" id="{C9468475-C6E5-4FA3-977E-A884B687D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8696" y="5047680"/>
            <a:ext cx="413985" cy="42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ight Brace 136">
            <a:extLst>
              <a:ext uri="{FF2B5EF4-FFF2-40B4-BE49-F238E27FC236}">
                <a16:creationId xmlns:a16="http://schemas.microsoft.com/office/drawing/2014/main" id="{3C4249AD-B8DE-4F5E-B1B1-8F3218F4B95C}"/>
              </a:ext>
            </a:extLst>
          </p:cNvPr>
          <p:cNvSpPr/>
          <p:nvPr/>
        </p:nvSpPr>
        <p:spPr>
          <a:xfrm>
            <a:off x="2690623" y="3907659"/>
            <a:ext cx="218211" cy="870739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0DD1754-FAD0-4C2A-8C8E-98548EEBCF09}"/>
                  </a:ext>
                </a:extLst>
              </p:cNvPr>
              <p:cNvSpPr txBox="1"/>
              <p:nvPr/>
            </p:nvSpPr>
            <p:spPr>
              <a:xfrm>
                <a:off x="477083" y="4397411"/>
                <a:ext cx="856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SG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log</m:t>
                      </m:r>
                      <m:r>
                        <a:rPr kumimoji="0" lang="en-SG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SG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3)</m:t>
                      </m:r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0DD1754-FAD0-4C2A-8C8E-98548EEBC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83" y="4397411"/>
                <a:ext cx="856325" cy="369332"/>
              </a:xfrm>
              <a:prstGeom prst="rect">
                <a:avLst/>
              </a:prstGeom>
              <a:blipFill>
                <a:blip r:embed="rId3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10F5E16F-7C89-4040-90FF-753695FC9A55}"/>
                  </a:ext>
                </a:extLst>
              </p:cNvPr>
              <p:cNvSpPr txBox="1"/>
              <p:nvPr/>
            </p:nvSpPr>
            <p:spPr>
              <a:xfrm>
                <a:off x="2896360" y="4033455"/>
                <a:ext cx="939360" cy="582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SG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log</m:t>
                      </m:r>
                      <m:d>
                        <m:dPr>
                          <m:ctrlP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SG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SG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num>
                            <m:den>
                              <m:r>
                                <a:rPr kumimoji="0" lang="en-SG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10F5E16F-7C89-4040-90FF-753695FC9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360" y="4033455"/>
                <a:ext cx="939360" cy="582147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574A0FFE-E042-4096-B65D-41C323645AAE}"/>
              </a:ext>
            </a:extLst>
          </p:cNvPr>
          <p:cNvGrpSpPr/>
          <p:nvPr/>
        </p:nvGrpSpPr>
        <p:grpSpPr>
          <a:xfrm>
            <a:off x="6381602" y="5941513"/>
            <a:ext cx="1983804" cy="645437"/>
            <a:chOff x="6381602" y="5941513"/>
            <a:chExt cx="1983804" cy="645437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BAA919D5-8BAB-4913-BFF7-AC6D203D9712}"/>
                </a:ext>
              </a:extLst>
            </p:cNvPr>
            <p:cNvSpPr/>
            <p:nvPr/>
          </p:nvSpPr>
          <p:spPr>
            <a:xfrm>
              <a:off x="6381602" y="5941513"/>
              <a:ext cx="1941251" cy="645437"/>
            </a:xfrm>
            <a:prstGeom prst="rect">
              <a:avLst/>
            </a:prstGeom>
            <a:gradFill flip="none" rotWithShape="1">
              <a:gsLst>
                <a:gs pos="2000">
                  <a:srgbClr val="5B9BD5">
                    <a:lumMod val="75000"/>
                    <a:alpha val="59000"/>
                  </a:srgbClr>
                </a:gs>
                <a:gs pos="100000">
                  <a:sysClr val="window" lastClr="FFFFFF"/>
                </a:gs>
              </a:gsLst>
              <a:lin ang="10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9CFF5956-83A2-4CAF-9DF3-51D0E683DD82}"/>
                </a:ext>
              </a:extLst>
            </p:cNvPr>
            <p:cNvSpPr txBox="1"/>
            <p:nvPr/>
          </p:nvSpPr>
          <p:spPr>
            <a:xfrm>
              <a:off x="6890835" y="6064583"/>
              <a:ext cx="14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Reverse time</a:t>
              </a:r>
            </a:p>
          </p:txBody>
        </p:sp>
      </p:grpSp>
      <p:pic>
        <p:nvPicPr>
          <p:cNvPr id="143" name="Picture 2" descr="Image result for reverse time">
            <a:extLst>
              <a:ext uri="{FF2B5EF4-FFF2-40B4-BE49-F238E27FC236}">
                <a16:creationId xmlns:a16="http://schemas.microsoft.com/office/drawing/2014/main" id="{5D7D3883-2D68-4DF5-98A0-36C3EC93A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851" y="6037110"/>
            <a:ext cx="421956" cy="42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449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tx1"/>
            </a:gs>
            <a:gs pos="72000">
              <a:schemeClr val="tx1"/>
            </a:gs>
            <a:gs pos="100000">
              <a:srgbClr val="00359E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8" name="Picture 4" descr="http://www.quantumlah.org/media/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212725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quantumlah.org/media/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65125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itle 1"/>
          <p:cNvSpPr txBox="1">
            <a:spLocks/>
          </p:cNvSpPr>
          <p:nvPr/>
        </p:nvSpPr>
        <p:spPr>
          <a:xfrm>
            <a:off x="414617" y="948984"/>
            <a:ext cx="7329297" cy="66288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0" cap="small" spc="0" normalizeH="0" baseline="0" noProof="0" dirty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Scaling Advantages of Quantum Models</a:t>
            </a:r>
            <a:endParaRPr kumimoji="0" lang="en-AU" sz="3200" b="1" i="0" u="none" strike="noStrike" kern="1200" cap="small" spc="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5123" y="5873115"/>
            <a:ext cx="8316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SG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Unbounded Memory Reduction when Simulating Continuous-Time Stochastic Processes With Quantum Devices. </a:t>
            </a:r>
            <a:r>
              <a:rPr kumimoji="0" lang="en-SG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npj</a:t>
            </a:r>
            <a:r>
              <a:rPr kumimoji="0" lang="en-SG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Quantum Information 4, 18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SG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Unbounded memory advantage of Stochastic Simulation, </a:t>
            </a:r>
            <a:r>
              <a:rPr kumimoji="0" lang="en-SG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New J. Phys. 19 103009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69BDC69-F0A7-4223-A193-BBFAC5EC2FA8}"/>
              </a:ext>
            </a:extLst>
          </p:cNvPr>
          <p:cNvGrpSpPr/>
          <p:nvPr/>
        </p:nvGrpSpPr>
        <p:grpSpPr>
          <a:xfrm>
            <a:off x="925601" y="2067323"/>
            <a:ext cx="7436418" cy="3178808"/>
            <a:chOff x="588579" y="1697991"/>
            <a:chExt cx="7436418" cy="317880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F059F81-6A8C-4B50-AF44-963CCD9462ED}"/>
                </a:ext>
              </a:extLst>
            </p:cNvPr>
            <p:cNvSpPr/>
            <p:nvPr/>
          </p:nvSpPr>
          <p:spPr>
            <a:xfrm>
              <a:off x="6788788" y="3735586"/>
              <a:ext cx="123620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400" b="1" i="0" u="none" strike="noStrike" kern="0" cap="sm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Bounded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400" b="1" i="0" u="none" strike="noStrike" kern="0" cap="sm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Quantum</a:t>
              </a:r>
              <a:br>
                <a:rPr kumimoji="0" lang="en-SG" sz="1400" b="1" i="0" u="none" strike="noStrike" kern="0" cap="sm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SG" sz="1400" b="1" i="0" u="none" strike="noStrike" kern="0" cap="sm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Complexity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877A1F7-D9D9-4168-849E-372928F4D495}"/>
                </a:ext>
              </a:extLst>
            </p:cNvPr>
            <p:cNvSpPr/>
            <p:nvPr/>
          </p:nvSpPr>
          <p:spPr>
            <a:xfrm>
              <a:off x="6788788" y="1697991"/>
              <a:ext cx="123620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400" b="1" i="0" u="none" strike="noStrike" kern="0" cap="sm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Growing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400" b="1" i="0" u="none" strike="noStrike" kern="0" cap="sm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Classical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400" b="1" i="0" u="none" strike="noStrike" kern="0" cap="sm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Complexity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EBCB6B5F-6BC7-4386-A311-20A6AE7AEF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76" t="5474" r="4254" b="10824"/>
            <a:stretch/>
          </p:blipFill>
          <p:spPr>
            <a:xfrm>
              <a:off x="588579" y="1834054"/>
              <a:ext cx="6200209" cy="30427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72953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tx1"/>
            </a:gs>
            <a:gs pos="72000">
              <a:schemeClr val="tx1"/>
            </a:gs>
            <a:gs pos="100000">
              <a:srgbClr val="00359E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8" name="Picture 4" descr="http://www.quantumlah.org/media/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212725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quantumlah.org/media/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65125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6372A5E-D8AB-410E-8DA9-B7B9484981BD}"/>
              </a:ext>
            </a:extLst>
          </p:cNvPr>
          <p:cNvSpPr txBox="1">
            <a:spLocks/>
          </p:cNvSpPr>
          <p:nvPr/>
        </p:nvSpPr>
        <p:spPr>
          <a:xfrm>
            <a:off x="307975" y="475340"/>
            <a:ext cx="7596073" cy="89106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700" b="1" i="0" u="none" strike="noStrike" kern="1200" cap="small" spc="0" normalizeH="0" baseline="0" noProof="0" dirty="0" smtClean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These results also apply to </a:t>
            </a:r>
            <a:r>
              <a:rPr kumimoji="0" lang="en-AU" sz="2700" b="1" i="0" u="none" strike="noStrike" kern="1200" cap="small" spc="0" normalizeH="0" baseline="0" noProof="0" smtClean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topological complexity</a:t>
            </a:r>
            <a:endParaRPr kumimoji="0" lang="en-AU" sz="2700" b="1" i="1" u="none" strike="noStrike" kern="1200" cap="small" spc="0" normalizeH="0" baseline="0" noProof="0" dirty="0">
              <a:ln w="11430"/>
              <a:solidFill>
                <a:srgbClr val="0F6FC6">
                  <a:lumMod val="40000"/>
                  <a:lumOff val="6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08A412D-18B3-451A-9E12-8CB4046E39FF}"/>
              </a:ext>
            </a:extLst>
          </p:cNvPr>
          <p:cNvGrpSpPr/>
          <p:nvPr/>
        </p:nvGrpSpPr>
        <p:grpSpPr>
          <a:xfrm>
            <a:off x="4189426" y="2962757"/>
            <a:ext cx="5829913" cy="932486"/>
            <a:chOff x="4213973" y="2697787"/>
            <a:chExt cx="5829913" cy="9324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4AFD3BE-8D96-4E73-8B7B-396B1D20983F}"/>
                    </a:ext>
                  </a:extLst>
                </p:cNvPr>
                <p:cNvSpPr txBox="1"/>
                <p:nvPr/>
              </p:nvSpPr>
              <p:spPr>
                <a:xfrm>
                  <a:off x="4946352" y="3227727"/>
                  <a:ext cx="2689069" cy="4025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SG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SG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𝑫</m:t>
                            </m:r>
                          </m:e>
                          <m:sub>
                            <m:r>
                              <a:rPr kumimoji="0" lang="en-SG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𝒒</m:t>
                            </m:r>
                          </m:sub>
                          <m:sup>
                            <m:r>
                              <a:rPr kumimoji="0" lang="en-SG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</m:sup>
                        </m:sSubSup>
                        <m:r>
                          <a:rPr kumimoji="0" lang="en-SG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&lt;</m:t>
                        </m:r>
                        <m:r>
                          <a:rPr kumimoji="0" lang="en-SG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𝐦𝐢𝐧</m:t>
                        </m:r>
                        <m:r>
                          <a:rPr kumimoji="0" lang="en-SG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⁡(</m:t>
                        </m:r>
                        <m:sSubSup>
                          <m:sSubSupPr>
                            <m:ctrlPr>
                              <a:rPr kumimoji="0" lang="en-SG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SG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𝑫</m:t>
                            </m:r>
                          </m:e>
                          <m:sub>
                            <m:r>
                              <a:rPr kumimoji="0" lang="en-SG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𝝁</m:t>
                            </m:r>
                          </m:sub>
                          <m:sup>
                            <m:r>
                              <a:rPr kumimoji="0" lang="en-SG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</m:sup>
                        </m:sSubSup>
                        <m:r>
                          <a:rPr kumimoji="0" lang="en-SG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sSubSup>
                          <m:sSubSupPr>
                            <m:ctrlPr>
                              <a:rPr kumimoji="0" lang="en-SG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SG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𝑫</m:t>
                            </m:r>
                          </m:e>
                          <m:sub>
                            <m:r>
                              <a:rPr kumimoji="0" lang="en-SG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𝝁</m:t>
                            </m:r>
                          </m:sub>
                          <m:sup>
                            <m:r>
                              <a:rPr kumimoji="0" lang="en-SG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</m:sup>
                        </m:sSubSup>
                        <m:r>
                          <a:rPr kumimoji="0" lang="en-SG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en-SG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14AFD3BE-8D96-4E73-8B7B-396B1D2098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6352" y="3227727"/>
                  <a:ext cx="2689069" cy="402546"/>
                </a:xfrm>
                <a:prstGeom prst="rect">
                  <a:avLst/>
                </a:prstGeom>
                <a:blipFill>
                  <a:blip r:embed="rId7"/>
                  <a:stretch>
                    <a:fillRect l="-1131" r="-2715" b="-24242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9A11609-17F4-4897-97FF-0A6C651DBD99}"/>
                </a:ext>
              </a:extLst>
            </p:cNvPr>
            <p:cNvSpPr txBox="1"/>
            <p:nvPr/>
          </p:nvSpPr>
          <p:spPr>
            <a:xfrm>
              <a:off x="4213973" y="2697787"/>
              <a:ext cx="5829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 also holds for topological complexity.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B1B1E7-F0A5-4E9C-8526-8DEDD0D6ECCF}"/>
              </a:ext>
            </a:extLst>
          </p:cNvPr>
          <p:cNvGrpSpPr/>
          <p:nvPr/>
        </p:nvGrpSpPr>
        <p:grpSpPr>
          <a:xfrm>
            <a:off x="1405852" y="2492685"/>
            <a:ext cx="1950591" cy="2000024"/>
            <a:chOff x="1436533" y="3059656"/>
            <a:chExt cx="2249684" cy="25428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574B37F7-13C0-4EAF-AB97-9E6347B91F96}"/>
                    </a:ext>
                  </a:extLst>
                </p:cNvPr>
                <p:cNvSpPr/>
                <p:nvPr/>
              </p:nvSpPr>
              <p:spPr>
                <a:xfrm>
                  <a:off x="2882139" y="4138665"/>
                  <a:ext cx="47570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l-G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Δ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𝐼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574B37F7-13C0-4EAF-AB97-9E6347B91F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2139" y="4138665"/>
                  <a:ext cx="475708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86BE56-50BF-47BB-B7DC-3846C95A78BD}"/>
                </a:ext>
              </a:extLst>
            </p:cNvPr>
            <p:cNvSpPr/>
            <p:nvPr/>
          </p:nvSpPr>
          <p:spPr>
            <a:xfrm>
              <a:off x="2656313" y="3059656"/>
              <a:ext cx="452758" cy="1476255"/>
            </a:xfrm>
            <a:prstGeom prst="rect">
              <a:avLst/>
            </a:prstGeom>
            <a:ln>
              <a:gradFill>
                <a:gsLst>
                  <a:gs pos="0">
                    <a:schemeClr val="tx1">
                      <a:lumMod val="75000"/>
                    </a:schemeClr>
                  </a:gs>
                  <a:gs pos="74000">
                    <a:schemeClr val="bg1">
                      <a:lumMod val="75000"/>
                      <a:lumOff val="25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3B471E9-8149-424B-8E77-921EA4C7DA14}"/>
                </a:ext>
              </a:extLst>
            </p:cNvPr>
            <p:cNvSpPr/>
            <p:nvPr/>
          </p:nvSpPr>
          <p:spPr>
            <a:xfrm>
              <a:off x="2038396" y="3063932"/>
              <a:ext cx="424621" cy="251879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3B4DFE2-3C3E-4650-B8A5-4EB600817234}"/>
                </a:ext>
              </a:extLst>
            </p:cNvPr>
            <p:cNvSpPr/>
            <p:nvPr/>
          </p:nvSpPr>
          <p:spPr>
            <a:xfrm>
              <a:off x="2644764" y="4526342"/>
              <a:ext cx="424621" cy="105638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8FD9DE-1DC1-4F8A-A955-067FCE0D8E65}"/>
                </a:ext>
              </a:extLst>
            </p:cNvPr>
            <p:cNvSpPr/>
            <p:nvPr/>
          </p:nvSpPr>
          <p:spPr>
            <a:xfrm>
              <a:off x="3261596" y="4943502"/>
              <a:ext cx="424621" cy="65159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892F22F-C75C-4FF2-A453-735F4E151F89}"/>
                </a:ext>
              </a:extLst>
            </p:cNvPr>
            <p:cNvSpPr/>
            <p:nvPr/>
          </p:nvSpPr>
          <p:spPr>
            <a:xfrm>
              <a:off x="1436533" y="4950876"/>
              <a:ext cx="424621" cy="65159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pic>
        <p:nvPicPr>
          <p:cNvPr id="25" name="Picture 2" descr="Image result for reverse time">
            <a:extLst>
              <a:ext uri="{FF2B5EF4-FFF2-40B4-BE49-F238E27FC236}">
                <a16:creationId xmlns:a16="http://schemas.microsoft.com/office/drawing/2014/main" id="{6E31D2F7-0F34-4F52-BEDA-F2F134E44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27698" y="4637392"/>
            <a:ext cx="413985" cy="42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reverse time">
            <a:extLst>
              <a:ext uri="{FF2B5EF4-FFF2-40B4-BE49-F238E27FC236}">
                <a16:creationId xmlns:a16="http://schemas.microsoft.com/office/drawing/2014/main" id="{301B19F1-F01E-47A1-9A8C-30E18A691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46" y="4634828"/>
            <a:ext cx="421956" cy="42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result for reverse time">
            <a:extLst>
              <a:ext uri="{FF2B5EF4-FFF2-40B4-BE49-F238E27FC236}">
                <a16:creationId xmlns:a16="http://schemas.microsoft.com/office/drawing/2014/main" id="{01983543-CC62-47AE-A49F-6D8A79CE3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275" y="4634828"/>
            <a:ext cx="421956" cy="421956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reverse time">
            <a:extLst>
              <a:ext uri="{FF2B5EF4-FFF2-40B4-BE49-F238E27FC236}">
                <a16:creationId xmlns:a16="http://schemas.microsoft.com/office/drawing/2014/main" id="{CAB794C3-5E53-4965-BFA2-F7245EDCA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11" y="4634828"/>
            <a:ext cx="421956" cy="421956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ight Brace 29">
            <a:extLst>
              <a:ext uri="{FF2B5EF4-FFF2-40B4-BE49-F238E27FC236}">
                <a16:creationId xmlns:a16="http://schemas.microsoft.com/office/drawing/2014/main" id="{1219359D-85FD-425C-825F-2B6172FE1277}"/>
              </a:ext>
            </a:extLst>
          </p:cNvPr>
          <p:cNvSpPr/>
          <p:nvPr/>
        </p:nvSpPr>
        <p:spPr>
          <a:xfrm>
            <a:off x="3109554" y="2492685"/>
            <a:ext cx="115018" cy="1122087"/>
          </a:xfrm>
          <a:prstGeom prst="rightBrace">
            <a:avLst/>
          </a:prstGeom>
          <a:ln w="1016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28568B79-4C62-41A0-815B-B2C1541DC8DC}"/>
              </a:ext>
            </a:extLst>
          </p:cNvPr>
          <p:cNvSpPr/>
          <p:nvPr/>
        </p:nvSpPr>
        <p:spPr>
          <a:xfrm flipH="1">
            <a:off x="1117387" y="2492684"/>
            <a:ext cx="240423" cy="1435429"/>
          </a:xfrm>
          <a:prstGeom prst="rightBrace">
            <a:avLst/>
          </a:prstGeom>
          <a:ln w="1016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39478BD-6A62-4ED1-996C-CF68CA34F572}"/>
              </a:ext>
            </a:extLst>
          </p:cNvPr>
          <p:cNvSpPr/>
          <p:nvPr/>
        </p:nvSpPr>
        <p:spPr>
          <a:xfrm>
            <a:off x="106678" y="2963395"/>
            <a:ext cx="15127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Quantum</a:t>
            </a:r>
            <a:br>
              <a:rPr kumimoji="0" lang="en-SG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SG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Advantage</a:t>
            </a:r>
          </a:p>
        </p:txBody>
      </p:sp>
    </p:spTree>
    <p:extLst>
      <p:ext uri="{BB962C8B-B14F-4D97-AF65-F5344CB8AC3E}">
        <p14:creationId xmlns:p14="http://schemas.microsoft.com/office/powerpoint/2010/main" val="894685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tx1"/>
            </a:gs>
            <a:gs pos="72000">
              <a:schemeClr val="tx1"/>
            </a:gs>
            <a:gs pos="100000">
              <a:srgbClr val="00359E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22">
            <a:extLst>
              <a:ext uri="{FF2B5EF4-FFF2-40B4-BE49-F238E27FC236}">
                <a16:creationId xmlns:a16="http://schemas.microsoft.com/office/drawing/2014/main" id="{EE9032C7-C115-4C1B-91FA-0F7106AD0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6665" y="2977596"/>
            <a:ext cx="8972549" cy="406111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EE9032C7-C115-4C1B-91FA-0F7106AD0D3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736628" y="4215083"/>
            <a:ext cx="6865676" cy="310751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EE9032C7-C115-4C1B-91FA-0F7106AD0D3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736628" y="4434429"/>
            <a:ext cx="6865676" cy="310751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EE9032C7-C115-4C1B-91FA-0F7106AD0D3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696384" y="3993699"/>
            <a:ext cx="6865676" cy="310751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EE9032C7-C115-4C1B-91FA-0F7106AD0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9755" y="1948715"/>
            <a:ext cx="8972549" cy="406111"/>
          </a:xfrm>
          <a:prstGeom prst="rect">
            <a:avLst/>
          </a:prstGeom>
        </p:spPr>
      </p:pic>
      <p:pic>
        <p:nvPicPr>
          <p:cNvPr id="226308" name="Picture 4" descr="http://www.quantumlah.org/media/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212725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quantumlah.org/media/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65125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6372A5E-D8AB-410E-8DA9-B7B9484981BD}"/>
              </a:ext>
            </a:extLst>
          </p:cNvPr>
          <p:cNvSpPr txBox="1">
            <a:spLocks/>
          </p:cNvSpPr>
          <p:nvPr/>
        </p:nvSpPr>
        <p:spPr>
          <a:xfrm>
            <a:off x="307975" y="-2432"/>
            <a:ext cx="7596073" cy="89106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700" b="1" i="0" u="none" strike="noStrike" kern="1200" cap="small" spc="0" normalizeH="0" baseline="0" noProof="0" dirty="0" err="1" smtClean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Experimenta</a:t>
            </a:r>
            <a:r>
              <a:rPr kumimoji="0" lang="en-AU" sz="2700" b="1" i="0" u="none" strike="noStrike" kern="1200" cap="small" spc="0" normalizeH="0" baseline="0" noProof="0" dirty="0" smtClean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l work on dimensionality reduction</a:t>
            </a:r>
            <a:endParaRPr kumimoji="0" lang="en-AU" sz="2700" b="1" i="1" u="none" strike="noStrike" kern="1200" cap="small" spc="0" normalizeH="0" baseline="0" noProof="0" dirty="0">
              <a:ln w="11430"/>
              <a:solidFill>
                <a:srgbClr val="0F6FC6">
                  <a:lumMod val="40000"/>
                  <a:lumOff val="6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B25835A-C00E-417F-8A76-F116E4A4079D}"/>
              </a:ext>
            </a:extLst>
          </p:cNvPr>
          <p:cNvCxnSpPr>
            <a:cxnSpLocks/>
          </p:cNvCxnSpPr>
          <p:nvPr/>
        </p:nvCxnSpPr>
        <p:spPr>
          <a:xfrm>
            <a:off x="1509495" y="2303848"/>
            <a:ext cx="15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>
            <a:glow rad="25400">
              <a:srgbClr val="4472C4">
                <a:satMod val="175000"/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threePt" dir="t"/>
          </a:scene3d>
          <a:sp3d extrusionH="38100" prstMaterial="clear">
            <a:bevelT w="260350" h="50800" prst="softRound"/>
            <a:bevelB prst="softRound"/>
          </a:sp3d>
        </p:spPr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B05BB2F4-2632-4E40-892F-249E876927E2}"/>
              </a:ext>
            </a:extLst>
          </p:cNvPr>
          <p:cNvSpPr/>
          <p:nvPr/>
        </p:nvSpPr>
        <p:spPr>
          <a:xfrm>
            <a:off x="355915" y="4136162"/>
            <a:ext cx="366176" cy="353585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51000">
                <a:srgbClr val="92D050"/>
              </a:gs>
              <a:gs pos="100000">
                <a:sysClr val="window" lastClr="FFFFFF">
                  <a:lumMod val="95000"/>
                </a:sysClr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FCDD784-25F1-45C2-B928-98DE94E16F70}"/>
              </a:ext>
            </a:extLst>
          </p:cNvPr>
          <p:cNvCxnSpPr/>
          <p:nvPr/>
        </p:nvCxnSpPr>
        <p:spPr>
          <a:xfrm>
            <a:off x="2838266" y="3205691"/>
            <a:ext cx="2774" cy="1058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63500">
            <a:bevelT h="12700"/>
            <a:bevelB w="12700"/>
          </a:sp3d>
        </p:spPr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2F6862FB-2441-494F-8FAC-0E6B70F12FC5}"/>
              </a:ext>
            </a:extLst>
          </p:cNvPr>
          <p:cNvSpPr/>
          <p:nvPr/>
        </p:nvSpPr>
        <p:spPr>
          <a:xfrm rot="10800000">
            <a:off x="36641" y="3596946"/>
            <a:ext cx="129758" cy="124292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rgbClr val="E7E6E6"/>
              </a:gs>
              <a:gs pos="100000">
                <a:sysClr val="window" lastClr="FFFFFF"/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63500">
            <a:bevelT h="12700"/>
            <a:bevelB w="12700"/>
          </a:sp3d>
        </p:spPr>
        <p:txBody>
          <a:bodyPr rtlCol="0" anchor="ctr"/>
          <a:lstStyle/>
          <a:p>
            <a:pPr marL="0" marR="0" lvl="0" indent="0" algn="ctr" defTabSz="914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E450C71-81E0-4F10-AACF-FEB564955CA5}"/>
              </a:ext>
            </a:extLst>
          </p:cNvPr>
          <p:cNvCxnSpPr>
            <a:cxnSpLocks/>
          </p:cNvCxnSpPr>
          <p:nvPr/>
        </p:nvCxnSpPr>
        <p:spPr>
          <a:xfrm>
            <a:off x="3522833" y="3142924"/>
            <a:ext cx="98" cy="7036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63500">
            <a:bevelT h="12700"/>
            <a:bevelB w="12700"/>
          </a:sp3d>
        </p:spPr>
      </p:cxnSp>
      <p:sp>
        <p:nvSpPr>
          <p:cNvPr id="48" name="Freeform 145">
            <a:extLst>
              <a:ext uri="{FF2B5EF4-FFF2-40B4-BE49-F238E27FC236}">
                <a16:creationId xmlns:a16="http://schemas.microsoft.com/office/drawing/2014/main" id="{62D65D51-0F49-47D7-9680-06C3820B23A7}"/>
              </a:ext>
            </a:extLst>
          </p:cNvPr>
          <p:cNvSpPr/>
          <p:nvPr/>
        </p:nvSpPr>
        <p:spPr>
          <a:xfrm flipH="1">
            <a:off x="8061426" y="2050138"/>
            <a:ext cx="170038" cy="203133"/>
          </a:xfrm>
          <a:custGeom>
            <a:avLst/>
            <a:gdLst>
              <a:gd name="connsiteX0" fmla="*/ 206262 w 223391"/>
              <a:gd name="connsiteY0" fmla="*/ 0 h 358588"/>
              <a:gd name="connsiteX1" fmla="*/ 0 w 223391"/>
              <a:gd name="connsiteY1" fmla="*/ 179294 h 358588"/>
              <a:gd name="connsiteX2" fmla="*/ 206262 w 223391"/>
              <a:gd name="connsiteY2" fmla="*/ 358588 h 358588"/>
              <a:gd name="connsiteX3" fmla="*/ 223391 w 223391"/>
              <a:gd name="connsiteY3" fmla="*/ 355582 h 358588"/>
              <a:gd name="connsiteX4" fmla="*/ 213100 w 223391"/>
              <a:gd name="connsiteY4" fmla="*/ 338004 h 358588"/>
              <a:gd name="connsiteX5" fmla="*/ 185985 w 223391"/>
              <a:gd name="connsiteY5" fmla="*/ 172163 h 358588"/>
              <a:gd name="connsiteX6" fmla="*/ 213100 w 223391"/>
              <a:gd name="connsiteY6" fmla="*/ 6323 h 358588"/>
              <a:gd name="connsiteX7" fmla="*/ 215819 w 223391"/>
              <a:gd name="connsiteY7" fmla="*/ 1678 h 35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391" h="358588">
                <a:moveTo>
                  <a:pt x="206262" y="0"/>
                </a:moveTo>
                <a:cubicBezTo>
                  <a:pt x="92347" y="0"/>
                  <a:pt x="0" y="80273"/>
                  <a:pt x="0" y="179294"/>
                </a:cubicBezTo>
                <a:cubicBezTo>
                  <a:pt x="0" y="278315"/>
                  <a:pt x="92347" y="358588"/>
                  <a:pt x="206262" y="358588"/>
                </a:cubicBezTo>
                <a:lnTo>
                  <a:pt x="223391" y="355582"/>
                </a:lnTo>
                <a:lnTo>
                  <a:pt x="213100" y="338004"/>
                </a:lnTo>
                <a:cubicBezTo>
                  <a:pt x="196347" y="295562"/>
                  <a:pt x="185985" y="236928"/>
                  <a:pt x="185985" y="172163"/>
                </a:cubicBezTo>
                <a:cubicBezTo>
                  <a:pt x="185985" y="107398"/>
                  <a:pt x="196347" y="48765"/>
                  <a:pt x="213100" y="6323"/>
                </a:cubicBezTo>
                <a:lnTo>
                  <a:pt x="215819" y="1678"/>
                </a:lnTo>
                <a:close/>
              </a:path>
            </a:pathLst>
          </a:custGeom>
          <a:gradFill rotWithShape="1">
            <a:gsLst>
              <a:gs pos="0">
                <a:sysClr val="windowText" lastClr="000000">
                  <a:satMod val="103000"/>
                  <a:lumMod val="102000"/>
                  <a:tint val="94000"/>
                </a:sysClr>
              </a:gs>
              <a:gs pos="50000">
                <a:sysClr val="windowText" lastClr="000000">
                  <a:satMod val="110000"/>
                  <a:lumMod val="100000"/>
                  <a:shade val="100000"/>
                </a:sysClr>
              </a:gs>
              <a:gs pos="100000">
                <a:sysClr val="windowText" lastClr="000000">
                  <a:lumMod val="99000"/>
                  <a:satMod val="120000"/>
                  <a:shade val="78000"/>
                </a:sys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37CC720-20D3-413F-8A06-2483813BAFA7}"/>
              </a:ext>
            </a:extLst>
          </p:cNvPr>
          <p:cNvCxnSpPr/>
          <p:nvPr/>
        </p:nvCxnSpPr>
        <p:spPr>
          <a:xfrm>
            <a:off x="4362200" y="2614470"/>
            <a:ext cx="2773" cy="11422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63500">
            <a:bevelT h="12700"/>
            <a:bevelB w="12700"/>
          </a:sp3d>
        </p:spPr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9BCD7FFA-4C44-4B90-9CAE-12B001FF97F4}"/>
              </a:ext>
            </a:extLst>
          </p:cNvPr>
          <p:cNvSpPr/>
          <p:nvPr/>
        </p:nvSpPr>
        <p:spPr>
          <a:xfrm rot="10800000">
            <a:off x="6256182" y="4326084"/>
            <a:ext cx="124527" cy="121057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satMod val="103000"/>
                  <a:lumMod val="102000"/>
                  <a:tint val="94000"/>
                </a:sysClr>
              </a:gs>
              <a:gs pos="50000">
                <a:sysClr val="windowText" lastClr="000000">
                  <a:satMod val="110000"/>
                  <a:lumMod val="100000"/>
                  <a:shade val="100000"/>
                </a:sysClr>
              </a:gs>
              <a:gs pos="100000">
                <a:sysClr val="windowText" lastClr="000000">
                  <a:lumMod val="99000"/>
                  <a:satMod val="120000"/>
                  <a:shade val="78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63500">
            <a:bevelT h="12700"/>
            <a:bevelB w="12700"/>
          </a:sp3d>
        </p:spPr>
        <p:txBody>
          <a:bodyPr rtlCol="0" anchor="ctr"/>
          <a:lstStyle/>
          <a:p>
            <a:pPr marL="0" marR="0" lvl="0" indent="0" algn="ctr" defTabSz="914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C5863F3-9C80-44A7-A983-49C549190FEE}"/>
              </a:ext>
            </a:extLst>
          </p:cNvPr>
          <p:cNvCxnSpPr>
            <a:cxnSpLocks/>
          </p:cNvCxnSpPr>
          <p:nvPr/>
        </p:nvCxnSpPr>
        <p:spPr>
          <a:xfrm>
            <a:off x="7098811" y="3386664"/>
            <a:ext cx="50899" cy="34862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>
            <a:glow rad="25400">
              <a:srgbClr val="4472C4">
                <a:satMod val="175000"/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threePt" dir="t"/>
          </a:scene3d>
          <a:sp3d extrusionH="38100" prstMaterial="clear">
            <a:bevelT w="260350" h="50800" prst="softRound"/>
            <a:bevelB prst="softRound"/>
          </a:sp3d>
        </p:spPr>
      </p:cxnSp>
      <p:sp>
        <p:nvSpPr>
          <p:cNvPr id="10" name="TextBox 9"/>
          <p:cNvSpPr txBox="1"/>
          <p:nvPr/>
        </p:nvSpPr>
        <p:spPr>
          <a:xfrm>
            <a:off x="888236" y="2003855"/>
            <a:ext cx="1041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Photon 1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15942" y="2888726"/>
            <a:ext cx="1081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Photon 2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7961" y="1810002"/>
            <a:ext cx="1199144" cy="17110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37CC720-20D3-413F-8A06-2483813BAFA7}"/>
              </a:ext>
            </a:extLst>
          </p:cNvPr>
          <p:cNvCxnSpPr/>
          <p:nvPr/>
        </p:nvCxnSpPr>
        <p:spPr>
          <a:xfrm flipV="1">
            <a:off x="4939251" y="4612159"/>
            <a:ext cx="0" cy="577505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63500">
            <a:bevelT h="12700"/>
            <a:bevelB w="12700"/>
          </a:sp3d>
        </p:spPr>
      </p:cxnSp>
      <p:pic>
        <p:nvPicPr>
          <p:cNvPr id="113" name="Picture 112">
            <a:extLst>
              <a:ext uri="{FF2B5EF4-FFF2-40B4-BE49-F238E27FC236}">
                <a16:creationId xmlns:a16="http://schemas.microsoft.com/office/drawing/2014/main" id="{EE9032C7-C115-4C1B-91FA-0F7106AD0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647236" y="4159135"/>
            <a:ext cx="8972549" cy="406111"/>
          </a:xfrm>
          <a:custGeom>
            <a:avLst/>
            <a:gdLst>
              <a:gd name="connsiteX0" fmla="*/ 8392854 w 8972549"/>
              <a:gd name="connsiteY0" fmla="*/ 0 h 406111"/>
              <a:gd name="connsiteX1" fmla="*/ 8972549 w 8972549"/>
              <a:gd name="connsiteY1" fmla="*/ 0 h 406111"/>
              <a:gd name="connsiteX2" fmla="*/ 8972549 w 8972549"/>
              <a:gd name="connsiteY2" fmla="*/ 406111 h 406111"/>
              <a:gd name="connsiteX3" fmla="*/ 8392854 w 8972549"/>
              <a:gd name="connsiteY3" fmla="*/ 406111 h 406111"/>
              <a:gd name="connsiteX4" fmla="*/ 0 w 8972549"/>
              <a:gd name="connsiteY4" fmla="*/ 0 h 406111"/>
              <a:gd name="connsiteX5" fmla="*/ 2811225 w 8972549"/>
              <a:gd name="connsiteY5" fmla="*/ 0 h 406111"/>
              <a:gd name="connsiteX6" fmla="*/ 2811225 w 8972549"/>
              <a:gd name="connsiteY6" fmla="*/ 406111 h 406111"/>
              <a:gd name="connsiteX7" fmla="*/ 0 w 8972549"/>
              <a:gd name="connsiteY7" fmla="*/ 406111 h 40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72549" h="406111">
                <a:moveTo>
                  <a:pt x="8392854" y="0"/>
                </a:moveTo>
                <a:lnTo>
                  <a:pt x="8972549" y="0"/>
                </a:lnTo>
                <a:lnTo>
                  <a:pt x="8972549" y="406111"/>
                </a:lnTo>
                <a:lnTo>
                  <a:pt x="8392854" y="406111"/>
                </a:lnTo>
                <a:close/>
                <a:moveTo>
                  <a:pt x="0" y="0"/>
                </a:moveTo>
                <a:lnTo>
                  <a:pt x="2811225" y="0"/>
                </a:lnTo>
                <a:lnTo>
                  <a:pt x="2811225" y="406111"/>
                </a:lnTo>
                <a:lnTo>
                  <a:pt x="0" y="406111"/>
                </a:lnTo>
                <a:close/>
              </a:path>
            </a:pathLst>
          </a:cu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EE9032C7-C115-4C1B-91FA-0F7106AD0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1099" y="5000599"/>
            <a:ext cx="8972549" cy="406111"/>
          </a:xfrm>
          <a:prstGeom prst="rect">
            <a:avLst/>
          </a:prstGeom>
        </p:spPr>
      </p:pic>
      <p:sp>
        <p:nvSpPr>
          <p:cNvPr id="109" name="Rectangle 108"/>
          <p:cNvSpPr/>
          <p:nvPr/>
        </p:nvSpPr>
        <p:spPr>
          <a:xfrm>
            <a:off x="817961" y="3932181"/>
            <a:ext cx="1199144" cy="1711080"/>
          </a:xfrm>
          <a:prstGeom prst="rect">
            <a:avLst/>
          </a:prstGeom>
          <a:noFill/>
          <a:ln>
            <a:solidFill>
              <a:srgbClr val="D81AC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15942" y="4137005"/>
            <a:ext cx="107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Photon 3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935979" y="4970988"/>
            <a:ext cx="1091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Photon 4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C54BD2C-7166-4B13-9DCB-79410BE16703}"/>
              </a:ext>
            </a:extLst>
          </p:cNvPr>
          <p:cNvSpPr/>
          <p:nvPr/>
        </p:nvSpPr>
        <p:spPr>
          <a:xfrm rot="10800000">
            <a:off x="2065277" y="4094307"/>
            <a:ext cx="455485" cy="424763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atMod val="103000"/>
                  <a:lumMod val="102000"/>
                  <a:tint val="94000"/>
                </a:sysClr>
              </a:gs>
              <a:gs pos="50000">
                <a:sysClr val="windowText" lastClr="000000">
                  <a:satMod val="110000"/>
                  <a:lumMod val="100000"/>
                  <a:shade val="100000"/>
                </a:sysClr>
              </a:gs>
              <a:gs pos="100000">
                <a:sysClr val="windowText" lastClr="000000">
                  <a:lumMod val="99000"/>
                  <a:satMod val="120000"/>
                  <a:shade val="78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7150" dist="38100" dir="5400000" algn="ctr" rotWithShape="0">
              <a:sysClr val="windowText" lastClr="000000">
                <a:shade val="9000"/>
                <a:satMod val="105000"/>
                <a:alpha val="48000"/>
              </a:sysClr>
            </a:outerShdw>
            <a:reflection stA="86000" endPos="10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extrusionH="63500">
            <a:bevelT h="12700"/>
            <a:bevelB w="12700"/>
          </a:sp3d>
        </p:spPr>
        <p:txBody>
          <a:bodyPr rtlCol="0" anchor="ctr"/>
          <a:lstStyle/>
          <a:p>
            <a:pPr marL="0" marR="0" lvl="0" indent="0" algn="ctr" defTabSz="914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C9421F7-F206-4512-93CB-D9CB9A206C3A}"/>
                  </a:ext>
                </a:extLst>
              </p:cNvPr>
              <p:cNvSpPr txBox="1"/>
              <p:nvPr/>
            </p:nvSpPr>
            <p:spPr>
              <a:xfrm>
                <a:off x="2122373" y="4219695"/>
                <a:ext cx="376325" cy="2155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SG" sz="1401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SG" sz="1401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SG" sz="1401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𝑞</m:t>
                      </m:r>
                      <m:r>
                        <a:rPr kumimoji="0" lang="en-SG" sz="1401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401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C9421F7-F206-4512-93CB-D9CB9A206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373" y="4219695"/>
                <a:ext cx="376325" cy="215572"/>
              </a:xfrm>
              <a:prstGeom prst="rect">
                <a:avLst/>
              </a:prstGeom>
              <a:blipFill>
                <a:blip r:embed="rId22"/>
                <a:stretch>
                  <a:fillRect l="-14516" r="-20968" b="-3055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ectangle 113">
            <a:extLst>
              <a:ext uri="{FF2B5EF4-FFF2-40B4-BE49-F238E27FC236}">
                <a16:creationId xmlns:a16="http://schemas.microsoft.com/office/drawing/2014/main" id="{9C54BD2C-7166-4B13-9DCB-79410BE16703}"/>
              </a:ext>
            </a:extLst>
          </p:cNvPr>
          <p:cNvSpPr/>
          <p:nvPr/>
        </p:nvSpPr>
        <p:spPr>
          <a:xfrm rot="10800000">
            <a:off x="3465066" y="4021009"/>
            <a:ext cx="662779" cy="645076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atMod val="103000"/>
                  <a:lumMod val="102000"/>
                  <a:tint val="94000"/>
                </a:sysClr>
              </a:gs>
              <a:gs pos="50000">
                <a:sysClr val="windowText" lastClr="000000">
                  <a:satMod val="110000"/>
                  <a:lumMod val="100000"/>
                  <a:shade val="100000"/>
                </a:sysClr>
              </a:gs>
              <a:gs pos="100000">
                <a:sysClr val="windowText" lastClr="000000">
                  <a:lumMod val="99000"/>
                  <a:satMod val="120000"/>
                  <a:shade val="78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7150" dist="38100" dir="5400000" algn="ctr" rotWithShape="0">
              <a:sysClr val="windowText" lastClr="000000">
                <a:shade val="9000"/>
                <a:satMod val="105000"/>
                <a:alpha val="48000"/>
              </a:sysClr>
            </a:outerShdw>
            <a:reflection stA="86000" endPos="10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extrusionH="63500">
            <a:bevelT h="12700"/>
            <a:bevelB w="12700"/>
          </a:sp3d>
        </p:spPr>
        <p:txBody>
          <a:bodyPr rtlCol="0" anchor="ctr"/>
          <a:lstStyle/>
          <a:p>
            <a:pPr marL="0" marR="0" lvl="0" indent="0" algn="ctr" defTabSz="914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6306" name="Rectangle 226305"/>
              <p:cNvSpPr/>
              <p:nvPr/>
            </p:nvSpPr>
            <p:spPr>
              <a:xfrm>
                <a:off x="3411515" y="4185416"/>
                <a:ext cx="75822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SG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𝐹</m:t>
                      </m:r>
                      <m:r>
                        <a:rPr kumimoji="0" lang="en-SG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SG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SG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SG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𝑞</m:t>
                      </m:r>
                      <m:r>
                        <a:rPr kumimoji="0" lang="en-SG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6306" name="Rectangle 2263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515" y="4185416"/>
                <a:ext cx="758220" cy="307777"/>
              </a:xfrm>
              <a:prstGeom prst="rect">
                <a:avLst/>
              </a:prstGeom>
              <a:blipFill>
                <a:blip r:embed="rId2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9C54BD2C-7166-4B13-9DCB-79410BE16703}"/>
                  </a:ext>
                </a:extLst>
              </p:cNvPr>
              <p:cNvSpPr/>
              <p:nvPr/>
            </p:nvSpPr>
            <p:spPr>
              <a:xfrm>
                <a:off x="2555565" y="5006258"/>
                <a:ext cx="318556" cy="334062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satMod val="103000"/>
                      <a:lumMod val="102000"/>
                      <a:tint val="94000"/>
                    </a:sysClr>
                  </a:gs>
                  <a:gs pos="50000">
                    <a:sysClr val="windowText" lastClr="000000">
                      <a:satMod val="110000"/>
                      <a:lumMod val="100000"/>
                      <a:shade val="100000"/>
                    </a:sysClr>
                  </a:gs>
                  <a:gs pos="100000">
                    <a:sysClr val="windowText" lastClr="000000"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7150" dist="38100" dir="5400000" algn="ctr" rotWithShape="0">
                  <a:sysClr val="windowText" lastClr="000000">
                    <a:shade val="9000"/>
                    <a:satMod val="105000"/>
                    <a:alpha val="48000"/>
                  </a:sysClr>
                </a:outerShdw>
                <a:reflection stA="86000" endPos="1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extrusionH="63500">
                <a:bevelT h="12700"/>
                <a:bevelB w="12700"/>
              </a:sp3d>
            </p:spPr>
            <p:txBody>
              <a:bodyPr rtlCol="0" anchor="ctr"/>
              <a:lstStyle/>
              <a:p>
                <a:pPr marL="0" marR="0" lvl="0" indent="0" algn="ctr" defTabSz="9144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SG" sz="16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</m:oMath>
                  </m:oMathPara>
                </a14:m>
                <a:endParaRPr kumimoji="0" lang="en-SG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9C54BD2C-7166-4B13-9DCB-79410BE167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565" y="5006258"/>
                <a:ext cx="318556" cy="33406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7150" dist="38100" dir="5400000" algn="ctr" rotWithShape="0">
                  <a:sysClr val="windowText" lastClr="000000">
                    <a:shade val="9000"/>
                    <a:satMod val="105000"/>
                    <a:alpha val="48000"/>
                  </a:sysClr>
                </a:outerShdw>
                <a:reflection stA="86000" endPos="1000" dist="50800" dir="5400000" sy="-100000" algn="bl" rotWithShape="0"/>
              </a:effec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C54BD2C-7166-4B13-9DCB-79410BE16703}"/>
                  </a:ext>
                </a:extLst>
              </p:cNvPr>
              <p:cNvSpPr/>
              <p:nvPr/>
            </p:nvSpPr>
            <p:spPr>
              <a:xfrm>
                <a:off x="2553256" y="3038660"/>
                <a:ext cx="318556" cy="334062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satMod val="103000"/>
                      <a:lumMod val="102000"/>
                      <a:tint val="94000"/>
                    </a:sysClr>
                  </a:gs>
                  <a:gs pos="50000">
                    <a:sysClr val="windowText" lastClr="000000">
                      <a:satMod val="110000"/>
                      <a:lumMod val="100000"/>
                      <a:shade val="100000"/>
                    </a:sysClr>
                  </a:gs>
                  <a:gs pos="100000">
                    <a:sysClr val="windowText" lastClr="000000"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7150" dist="38100" dir="5400000" algn="ctr" rotWithShape="0">
                  <a:sysClr val="windowText" lastClr="000000">
                    <a:shade val="9000"/>
                    <a:satMod val="105000"/>
                    <a:alpha val="48000"/>
                  </a:sysClr>
                </a:outerShdw>
                <a:reflection stA="86000" endPos="1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extrusionH="63500">
                <a:bevelT h="12700"/>
                <a:bevelB w="12700"/>
              </a:sp3d>
            </p:spPr>
            <p:txBody>
              <a:bodyPr rtlCol="0" anchor="ctr"/>
              <a:lstStyle/>
              <a:p>
                <a:pPr marL="0" marR="0" lvl="0" indent="0" algn="ctr" defTabSz="9144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SG" sz="16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</m:oMath>
                  </m:oMathPara>
                </a14:m>
                <a:endParaRPr kumimoji="0" lang="en-SG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C54BD2C-7166-4B13-9DCB-79410BE167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256" y="3038660"/>
                <a:ext cx="318556" cy="33406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7150" dist="38100" dir="5400000" algn="ctr" rotWithShape="0">
                  <a:sysClr val="windowText" lastClr="000000">
                    <a:shade val="9000"/>
                    <a:satMod val="105000"/>
                    <a:alpha val="48000"/>
                  </a:sysClr>
                </a:outerShdw>
                <a:reflection stA="86000" endPos="1000" dist="50800" dir="5400000" sy="-100000" algn="bl" rotWithShape="0"/>
              </a:effec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Oval 123">
            <a:extLst>
              <a:ext uri="{FF2B5EF4-FFF2-40B4-BE49-F238E27FC236}">
                <a16:creationId xmlns:a16="http://schemas.microsoft.com/office/drawing/2014/main" id="{EB9C07CE-2A53-4DEA-AD59-192B1AD8B72E}"/>
              </a:ext>
            </a:extLst>
          </p:cNvPr>
          <p:cNvSpPr/>
          <p:nvPr/>
        </p:nvSpPr>
        <p:spPr>
          <a:xfrm rot="10800000">
            <a:off x="4883504" y="4519070"/>
            <a:ext cx="124527" cy="121057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satMod val="103000"/>
                  <a:lumMod val="102000"/>
                  <a:tint val="94000"/>
                </a:sysClr>
              </a:gs>
              <a:gs pos="50000">
                <a:sysClr val="windowText" lastClr="000000">
                  <a:satMod val="110000"/>
                  <a:lumMod val="100000"/>
                  <a:shade val="100000"/>
                </a:sysClr>
              </a:gs>
              <a:gs pos="100000">
                <a:sysClr val="windowText" lastClr="000000">
                  <a:lumMod val="99000"/>
                  <a:satMod val="120000"/>
                  <a:shade val="78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63500">
            <a:bevelT h="12700"/>
            <a:bevelB w="12700"/>
          </a:sp3d>
        </p:spPr>
        <p:txBody>
          <a:bodyPr rtlCol="0" anchor="ctr"/>
          <a:lstStyle/>
          <a:p>
            <a:pPr marL="0" marR="0" lvl="0" indent="0" algn="ctr" defTabSz="914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6315" name="Group 226314"/>
          <p:cNvGrpSpPr/>
          <p:nvPr/>
        </p:nvGrpSpPr>
        <p:grpSpPr>
          <a:xfrm>
            <a:off x="4385327" y="3007642"/>
            <a:ext cx="360462" cy="1639271"/>
            <a:chOff x="4343511" y="2988701"/>
            <a:chExt cx="360462" cy="1639271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B9C07CE-2A53-4DEA-AD59-192B1AD8B72E}"/>
                </a:ext>
              </a:extLst>
            </p:cNvPr>
            <p:cNvSpPr/>
            <p:nvPr/>
          </p:nvSpPr>
          <p:spPr>
            <a:xfrm rot="10800000">
              <a:off x="4459645" y="4506915"/>
              <a:ext cx="124527" cy="121057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satMod val="103000"/>
                    <a:lumMod val="102000"/>
                    <a:tint val="94000"/>
                  </a:sysClr>
                </a:gs>
                <a:gs pos="50000">
                  <a:sysClr val="windowText" lastClr="000000">
                    <a:satMod val="110000"/>
                    <a:lumMod val="100000"/>
                    <a:shade val="100000"/>
                  </a:sysClr>
                </a:gs>
                <a:gs pos="100000">
                  <a:sysClr val="windowText" lastClr="000000">
                    <a:lumMod val="99000"/>
                    <a:satMod val="120000"/>
                    <a:shade val="78000"/>
                  </a:sys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extrusionH="63500">
              <a:bevelT h="12700"/>
              <a:bevelB w="12700"/>
            </a:sp3d>
          </p:spPr>
          <p:txBody>
            <a:bodyPr rtlCol="0" anchor="ctr"/>
            <a:lstStyle/>
            <a:p>
              <a:pPr marL="0" marR="0" lvl="0" indent="0" algn="ctr" defTabSz="914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 143">
              <a:extLst>
                <a:ext uri="{FF2B5EF4-FFF2-40B4-BE49-F238E27FC236}">
                  <a16:creationId xmlns:a16="http://schemas.microsoft.com/office/drawing/2014/main" id="{B512B2F4-E11D-4707-BE48-02772A05FBB6}"/>
                </a:ext>
              </a:extLst>
            </p:cNvPr>
            <p:cNvSpPr/>
            <p:nvPr/>
          </p:nvSpPr>
          <p:spPr>
            <a:xfrm>
              <a:off x="4512240" y="3980881"/>
              <a:ext cx="71932" cy="412973"/>
            </a:xfrm>
            <a:custGeom>
              <a:avLst/>
              <a:gdLst>
                <a:gd name="connsiteX0" fmla="*/ 0 w 266785"/>
                <a:gd name="connsiteY0" fmla="*/ 0 h 594360"/>
                <a:gd name="connsiteX1" fmla="*/ 266700 w 266785"/>
                <a:gd name="connsiteY1" fmla="*/ 281940 h 594360"/>
                <a:gd name="connsiteX2" fmla="*/ 22860 w 266785"/>
                <a:gd name="connsiteY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6785" h="594360">
                  <a:moveTo>
                    <a:pt x="0" y="0"/>
                  </a:moveTo>
                  <a:cubicBezTo>
                    <a:pt x="131445" y="91440"/>
                    <a:pt x="262890" y="182880"/>
                    <a:pt x="266700" y="281940"/>
                  </a:cubicBezTo>
                  <a:cubicBezTo>
                    <a:pt x="270510" y="381000"/>
                    <a:pt x="146685" y="487680"/>
                    <a:pt x="22860" y="59436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9C54BD2C-7166-4B13-9DCB-79410BE16703}"/>
                </a:ext>
              </a:extLst>
            </p:cNvPr>
            <p:cNvSpPr/>
            <p:nvPr/>
          </p:nvSpPr>
          <p:spPr>
            <a:xfrm rot="10800000">
              <a:off x="4353489" y="2988701"/>
              <a:ext cx="350484" cy="288623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satMod val="103000"/>
                    <a:lumMod val="102000"/>
                    <a:tint val="94000"/>
                  </a:sysClr>
                </a:gs>
                <a:gs pos="50000">
                  <a:sysClr val="windowText" lastClr="000000">
                    <a:satMod val="110000"/>
                    <a:lumMod val="100000"/>
                    <a:shade val="100000"/>
                  </a:sysClr>
                </a:gs>
                <a:gs pos="100000">
                  <a:sysClr val="windowText" lastClr="000000">
                    <a:lumMod val="99000"/>
                    <a:satMod val="120000"/>
                    <a:shade val="78000"/>
                  </a:sys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57150" dist="38100" dir="5400000" algn="ctr" rotWithShape="0">
                <a:sysClr val="windowText" lastClr="000000">
                  <a:shade val="9000"/>
                  <a:satMod val="105000"/>
                  <a:alpha val="48000"/>
                </a:sysClr>
              </a:outerShdw>
              <a:reflection stA="86000" endPos="1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63500">
              <a:bevelT h="12700"/>
              <a:bevelB w="12700"/>
            </a:sp3d>
          </p:spPr>
          <p:txBody>
            <a:bodyPr rtlCol="0" anchor="ctr"/>
            <a:lstStyle/>
            <a:p>
              <a:pPr marL="0" marR="0" lvl="0" indent="0" algn="ctr" defTabSz="914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7C9421F7-F206-4512-93CB-D9CB9A206C3A}"/>
                    </a:ext>
                  </a:extLst>
                </p:cNvPr>
                <p:cNvSpPr txBox="1"/>
                <p:nvPr/>
              </p:nvSpPr>
              <p:spPr>
                <a:xfrm>
                  <a:off x="4343511" y="3019813"/>
                  <a:ext cx="360462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</m:oMath>
                    </m:oMathPara>
                  </a14:m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7C9421F7-F206-4512-93CB-D9CB9A206C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3511" y="3019813"/>
                  <a:ext cx="360462" cy="246221"/>
                </a:xfrm>
                <a:prstGeom prst="rect">
                  <a:avLst/>
                </a:prstGeom>
                <a:blipFill>
                  <a:blip r:embed="rId26"/>
                  <a:stretch>
                    <a:fillRect b="-4878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E450C71-81E0-4F10-AACF-FEB564955C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20795" y="4397002"/>
              <a:ext cx="2226" cy="22069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extrusionH="63500">
              <a:bevelT h="12700"/>
              <a:bevelB w="12700"/>
            </a:sp3d>
          </p:spPr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5E450C71-81E0-4F10-AACF-FEB564955C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25567" y="3292903"/>
              <a:ext cx="6329" cy="715714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extrusionH="63500">
              <a:bevelT h="12700"/>
              <a:bevelB w="12700"/>
            </a:sp3d>
          </p:spPr>
        </p:cxn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C54BD2C-7166-4B13-9DCB-79410BE16703}"/>
              </a:ext>
            </a:extLst>
          </p:cNvPr>
          <p:cNvSpPr/>
          <p:nvPr/>
        </p:nvSpPr>
        <p:spPr>
          <a:xfrm rot="10800000">
            <a:off x="4791753" y="5045352"/>
            <a:ext cx="350484" cy="288623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atMod val="103000"/>
                  <a:lumMod val="102000"/>
                  <a:tint val="94000"/>
                </a:sysClr>
              </a:gs>
              <a:gs pos="50000">
                <a:sysClr val="windowText" lastClr="000000">
                  <a:satMod val="110000"/>
                  <a:lumMod val="100000"/>
                  <a:shade val="100000"/>
                </a:sysClr>
              </a:gs>
              <a:gs pos="100000">
                <a:sysClr val="windowText" lastClr="000000">
                  <a:lumMod val="99000"/>
                  <a:satMod val="120000"/>
                  <a:shade val="78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7150" dist="38100" dir="5400000" algn="ctr" rotWithShape="0">
              <a:sysClr val="windowText" lastClr="000000">
                <a:shade val="9000"/>
                <a:satMod val="105000"/>
                <a:alpha val="48000"/>
              </a:sysClr>
            </a:outerShdw>
            <a:reflection stA="86000" endPos="10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extrusionH="63500">
            <a:bevelT h="12700"/>
            <a:bevelB w="12700"/>
          </a:sp3d>
        </p:spPr>
        <p:txBody>
          <a:bodyPr rtlCol="0" anchor="ctr"/>
          <a:lstStyle/>
          <a:p>
            <a:pPr marL="0" marR="0" lvl="0" indent="0" algn="ctr" defTabSz="914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7C9421F7-F206-4512-93CB-D9CB9A206C3A}"/>
                  </a:ext>
                </a:extLst>
              </p:cNvPr>
              <p:cNvSpPr txBox="1"/>
              <p:nvPr/>
            </p:nvSpPr>
            <p:spPr>
              <a:xfrm>
                <a:off x="4781775" y="5076464"/>
                <a:ext cx="36046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𝑋</m:t>
                      </m:r>
                    </m:oMath>
                  </m:oMathPara>
                </a14:m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7C9421F7-F206-4512-93CB-D9CB9A206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775" y="5076464"/>
                <a:ext cx="360462" cy="246221"/>
              </a:xfrm>
              <a:prstGeom prst="rect">
                <a:avLst/>
              </a:prstGeom>
              <a:blipFill>
                <a:blip r:embed="rId2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Rectangle 103">
            <a:extLst>
              <a:ext uri="{FF2B5EF4-FFF2-40B4-BE49-F238E27FC236}">
                <a16:creationId xmlns:a16="http://schemas.microsoft.com/office/drawing/2014/main" id="{EF7187B4-0365-4527-B648-16B2A82C94CB}"/>
              </a:ext>
            </a:extLst>
          </p:cNvPr>
          <p:cNvSpPr/>
          <p:nvPr/>
        </p:nvSpPr>
        <p:spPr>
          <a:xfrm rot="10800000">
            <a:off x="5593283" y="5003074"/>
            <a:ext cx="356651" cy="356212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atMod val="103000"/>
                  <a:lumMod val="102000"/>
                  <a:tint val="94000"/>
                </a:sysClr>
              </a:gs>
              <a:gs pos="50000">
                <a:sysClr val="windowText" lastClr="000000">
                  <a:satMod val="110000"/>
                  <a:lumMod val="100000"/>
                  <a:shade val="100000"/>
                </a:sysClr>
              </a:gs>
              <a:gs pos="100000">
                <a:sysClr val="windowText" lastClr="000000">
                  <a:lumMod val="99000"/>
                  <a:satMod val="120000"/>
                  <a:shade val="78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7150" dist="38100" dir="5400000" algn="ctr" rotWithShape="0">
              <a:sysClr val="windowText" lastClr="000000">
                <a:shade val="9000"/>
                <a:satMod val="105000"/>
                <a:alpha val="48000"/>
              </a:sysClr>
            </a:outerShdw>
            <a:reflection stA="86000" endPos="10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extrusionH="63500">
            <a:bevelT h="12700"/>
            <a:bevelB w="12700"/>
          </a:sp3d>
        </p:spPr>
        <p:txBody>
          <a:bodyPr rtlCol="0" anchor="ctr"/>
          <a:lstStyle/>
          <a:p>
            <a:pPr marL="0" marR="0" lvl="0" indent="0" algn="ctr" defTabSz="914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7F08EA8-C4A8-470E-AA48-1D056BE68904}"/>
              </a:ext>
            </a:extLst>
          </p:cNvPr>
          <p:cNvSpPr txBox="1"/>
          <p:nvPr/>
        </p:nvSpPr>
        <p:spPr>
          <a:xfrm>
            <a:off x="5616036" y="5083658"/>
            <a:ext cx="360462" cy="2155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1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R(q)</a:t>
            </a:r>
            <a:endParaRPr kumimoji="0" lang="en-US" sz="140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37CC720-20D3-413F-8A06-2483813BAFA7}"/>
              </a:ext>
            </a:extLst>
          </p:cNvPr>
          <p:cNvCxnSpPr/>
          <p:nvPr/>
        </p:nvCxnSpPr>
        <p:spPr>
          <a:xfrm flipV="1">
            <a:off x="6320630" y="4395415"/>
            <a:ext cx="0" cy="577505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63500">
            <a:bevelT h="12700"/>
            <a:bevelB w="12700"/>
          </a:sp3d>
        </p:spPr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C54BD2C-7166-4B13-9DCB-79410BE16703}"/>
              </a:ext>
            </a:extLst>
          </p:cNvPr>
          <p:cNvSpPr/>
          <p:nvPr/>
        </p:nvSpPr>
        <p:spPr>
          <a:xfrm rot="10800000">
            <a:off x="6101621" y="4970988"/>
            <a:ext cx="433652" cy="385945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atMod val="103000"/>
                  <a:lumMod val="102000"/>
                  <a:tint val="94000"/>
                </a:sysClr>
              </a:gs>
              <a:gs pos="50000">
                <a:sysClr val="windowText" lastClr="000000">
                  <a:satMod val="110000"/>
                  <a:lumMod val="100000"/>
                  <a:shade val="100000"/>
                </a:sysClr>
              </a:gs>
              <a:gs pos="100000">
                <a:sysClr val="windowText" lastClr="000000">
                  <a:lumMod val="99000"/>
                  <a:satMod val="120000"/>
                  <a:shade val="78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7150" dist="38100" dir="5400000" algn="ctr" rotWithShape="0">
              <a:sysClr val="windowText" lastClr="000000">
                <a:shade val="9000"/>
                <a:satMod val="105000"/>
                <a:alpha val="48000"/>
              </a:sysClr>
            </a:outerShdw>
            <a:reflection stA="86000" endPos="10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extrusionH="63500">
            <a:bevelT h="12700"/>
            <a:bevelB w="12700"/>
          </a:sp3d>
        </p:spPr>
        <p:txBody>
          <a:bodyPr rtlCol="0" anchor="ctr"/>
          <a:lstStyle/>
          <a:p>
            <a:pPr marL="0" marR="0" lvl="0" indent="0" algn="ctr" defTabSz="914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C9421F7-F206-4512-93CB-D9CB9A206C3A}"/>
                  </a:ext>
                </a:extLst>
              </p:cNvPr>
              <p:cNvSpPr txBox="1"/>
              <p:nvPr/>
            </p:nvSpPr>
            <p:spPr>
              <a:xfrm>
                <a:off x="6101620" y="4995915"/>
                <a:ext cx="44599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𝑋</m:t>
                      </m:r>
                    </m:oMath>
                  </m:oMathPara>
                </a14:m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C9421F7-F206-4512-93CB-D9CB9A206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620" y="4995915"/>
                <a:ext cx="445998" cy="246221"/>
              </a:xfrm>
              <a:prstGeom prst="rect">
                <a:avLst/>
              </a:prstGeom>
              <a:blipFill>
                <a:blip r:embed="rId2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ectangle 116">
            <a:extLst>
              <a:ext uri="{FF2B5EF4-FFF2-40B4-BE49-F238E27FC236}">
                <a16:creationId xmlns:a16="http://schemas.microsoft.com/office/drawing/2014/main" id="{EF7187B4-0365-4527-B648-16B2A82C94CB}"/>
              </a:ext>
            </a:extLst>
          </p:cNvPr>
          <p:cNvSpPr/>
          <p:nvPr/>
        </p:nvSpPr>
        <p:spPr>
          <a:xfrm rot="10800000">
            <a:off x="6686959" y="5009910"/>
            <a:ext cx="356651" cy="356212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atMod val="103000"/>
                  <a:lumMod val="102000"/>
                  <a:tint val="94000"/>
                </a:sysClr>
              </a:gs>
              <a:gs pos="50000">
                <a:sysClr val="windowText" lastClr="000000">
                  <a:satMod val="110000"/>
                  <a:lumMod val="100000"/>
                  <a:shade val="100000"/>
                </a:sysClr>
              </a:gs>
              <a:gs pos="100000">
                <a:sysClr val="windowText" lastClr="000000">
                  <a:lumMod val="99000"/>
                  <a:satMod val="120000"/>
                  <a:shade val="78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7150" dist="38100" dir="5400000" algn="ctr" rotWithShape="0">
              <a:sysClr val="windowText" lastClr="000000">
                <a:shade val="9000"/>
                <a:satMod val="105000"/>
                <a:alpha val="48000"/>
              </a:sysClr>
            </a:outerShdw>
            <a:reflection stA="86000" endPos="10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extrusionH="63500">
            <a:bevelT h="12700"/>
            <a:bevelB w="12700"/>
          </a:sp3d>
        </p:spPr>
        <p:txBody>
          <a:bodyPr rtlCol="0" anchor="ctr"/>
          <a:lstStyle/>
          <a:p>
            <a:pPr marL="0" marR="0" lvl="0" indent="0" algn="ctr" defTabSz="914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7F08EA8-C4A8-470E-AA48-1D056BE68904}"/>
              </a:ext>
            </a:extLst>
          </p:cNvPr>
          <p:cNvSpPr txBox="1"/>
          <p:nvPr/>
        </p:nvSpPr>
        <p:spPr>
          <a:xfrm>
            <a:off x="6709712" y="5090494"/>
            <a:ext cx="360462" cy="2155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1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R(q)</a:t>
            </a:r>
            <a:endParaRPr kumimoji="0" lang="en-US" sz="140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Freeform 145">
            <a:extLst>
              <a:ext uri="{FF2B5EF4-FFF2-40B4-BE49-F238E27FC236}">
                <a16:creationId xmlns:a16="http://schemas.microsoft.com/office/drawing/2014/main" id="{62D65D51-0F49-47D7-9680-06C3820B23A7}"/>
              </a:ext>
            </a:extLst>
          </p:cNvPr>
          <p:cNvSpPr/>
          <p:nvPr/>
        </p:nvSpPr>
        <p:spPr>
          <a:xfrm flipH="1">
            <a:off x="8061426" y="3065097"/>
            <a:ext cx="170038" cy="203133"/>
          </a:xfrm>
          <a:custGeom>
            <a:avLst/>
            <a:gdLst>
              <a:gd name="connsiteX0" fmla="*/ 206262 w 223391"/>
              <a:gd name="connsiteY0" fmla="*/ 0 h 358588"/>
              <a:gd name="connsiteX1" fmla="*/ 0 w 223391"/>
              <a:gd name="connsiteY1" fmla="*/ 179294 h 358588"/>
              <a:gd name="connsiteX2" fmla="*/ 206262 w 223391"/>
              <a:gd name="connsiteY2" fmla="*/ 358588 h 358588"/>
              <a:gd name="connsiteX3" fmla="*/ 223391 w 223391"/>
              <a:gd name="connsiteY3" fmla="*/ 355582 h 358588"/>
              <a:gd name="connsiteX4" fmla="*/ 213100 w 223391"/>
              <a:gd name="connsiteY4" fmla="*/ 338004 h 358588"/>
              <a:gd name="connsiteX5" fmla="*/ 185985 w 223391"/>
              <a:gd name="connsiteY5" fmla="*/ 172163 h 358588"/>
              <a:gd name="connsiteX6" fmla="*/ 213100 w 223391"/>
              <a:gd name="connsiteY6" fmla="*/ 6323 h 358588"/>
              <a:gd name="connsiteX7" fmla="*/ 215819 w 223391"/>
              <a:gd name="connsiteY7" fmla="*/ 1678 h 35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391" h="358588">
                <a:moveTo>
                  <a:pt x="206262" y="0"/>
                </a:moveTo>
                <a:cubicBezTo>
                  <a:pt x="92347" y="0"/>
                  <a:pt x="0" y="80273"/>
                  <a:pt x="0" y="179294"/>
                </a:cubicBezTo>
                <a:cubicBezTo>
                  <a:pt x="0" y="278315"/>
                  <a:pt x="92347" y="358588"/>
                  <a:pt x="206262" y="358588"/>
                </a:cubicBezTo>
                <a:lnTo>
                  <a:pt x="223391" y="355582"/>
                </a:lnTo>
                <a:lnTo>
                  <a:pt x="213100" y="338004"/>
                </a:lnTo>
                <a:cubicBezTo>
                  <a:pt x="196347" y="295562"/>
                  <a:pt x="185985" y="236928"/>
                  <a:pt x="185985" y="172163"/>
                </a:cubicBezTo>
                <a:cubicBezTo>
                  <a:pt x="185985" y="107398"/>
                  <a:pt x="196347" y="48765"/>
                  <a:pt x="213100" y="6323"/>
                </a:cubicBezTo>
                <a:lnTo>
                  <a:pt x="215819" y="1678"/>
                </a:lnTo>
                <a:close/>
              </a:path>
            </a:pathLst>
          </a:custGeom>
          <a:gradFill rotWithShape="1">
            <a:gsLst>
              <a:gs pos="0">
                <a:sysClr val="windowText" lastClr="000000">
                  <a:satMod val="103000"/>
                  <a:lumMod val="102000"/>
                  <a:tint val="94000"/>
                </a:sysClr>
              </a:gs>
              <a:gs pos="50000">
                <a:sysClr val="windowText" lastClr="000000">
                  <a:satMod val="110000"/>
                  <a:lumMod val="100000"/>
                  <a:shade val="100000"/>
                </a:sysClr>
              </a:gs>
              <a:gs pos="100000">
                <a:sysClr val="windowText" lastClr="000000">
                  <a:lumMod val="99000"/>
                  <a:satMod val="120000"/>
                  <a:shade val="78000"/>
                </a:sys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Freeform 145">
            <a:extLst>
              <a:ext uri="{FF2B5EF4-FFF2-40B4-BE49-F238E27FC236}">
                <a16:creationId xmlns:a16="http://schemas.microsoft.com/office/drawing/2014/main" id="{62D65D51-0F49-47D7-9680-06C3820B23A7}"/>
              </a:ext>
            </a:extLst>
          </p:cNvPr>
          <p:cNvSpPr/>
          <p:nvPr/>
        </p:nvSpPr>
        <p:spPr>
          <a:xfrm flipH="1">
            <a:off x="8358208" y="4500239"/>
            <a:ext cx="154264" cy="173352"/>
          </a:xfrm>
          <a:custGeom>
            <a:avLst/>
            <a:gdLst>
              <a:gd name="connsiteX0" fmla="*/ 206262 w 223391"/>
              <a:gd name="connsiteY0" fmla="*/ 0 h 358588"/>
              <a:gd name="connsiteX1" fmla="*/ 0 w 223391"/>
              <a:gd name="connsiteY1" fmla="*/ 179294 h 358588"/>
              <a:gd name="connsiteX2" fmla="*/ 206262 w 223391"/>
              <a:gd name="connsiteY2" fmla="*/ 358588 h 358588"/>
              <a:gd name="connsiteX3" fmla="*/ 223391 w 223391"/>
              <a:gd name="connsiteY3" fmla="*/ 355582 h 358588"/>
              <a:gd name="connsiteX4" fmla="*/ 213100 w 223391"/>
              <a:gd name="connsiteY4" fmla="*/ 338004 h 358588"/>
              <a:gd name="connsiteX5" fmla="*/ 185985 w 223391"/>
              <a:gd name="connsiteY5" fmla="*/ 172163 h 358588"/>
              <a:gd name="connsiteX6" fmla="*/ 213100 w 223391"/>
              <a:gd name="connsiteY6" fmla="*/ 6323 h 358588"/>
              <a:gd name="connsiteX7" fmla="*/ 215819 w 223391"/>
              <a:gd name="connsiteY7" fmla="*/ 1678 h 35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391" h="358588">
                <a:moveTo>
                  <a:pt x="206262" y="0"/>
                </a:moveTo>
                <a:cubicBezTo>
                  <a:pt x="92347" y="0"/>
                  <a:pt x="0" y="80273"/>
                  <a:pt x="0" y="179294"/>
                </a:cubicBezTo>
                <a:cubicBezTo>
                  <a:pt x="0" y="278315"/>
                  <a:pt x="92347" y="358588"/>
                  <a:pt x="206262" y="358588"/>
                </a:cubicBezTo>
                <a:lnTo>
                  <a:pt x="223391" y="355582"/>
                </a:lnTo>
                <a:lnTo>
                  <a:pt x="213100" y="338004"/>
                </a:lnTo>
                <a:cubicBezTo>
                  <a:pt x="196347" y="295562"/>
                  <a:pt x="185985" y="236928"/>
                  <a:pt x="185985" y="172163"/>
                </a:cubicBezTo>
                <a:cubicBezTo>
                  <a:pt x="185985" y="107398"/>
                  <a:pt x="196347" y="48765"/>
                  <a:pt x="213100" y="6323"/>
                </a:cubicBezTo>
                <a:lnTo>
                  <a:pt x="215819" y="1678"/>
                </a:lnTo>
                <a:close/>
              </a:path>
            </a:pathLst>
          </a:custGeom>
          <a:gradFill rotWithShape="1">
            <a:gsLst>
              <a:gs pos="0">
                <a:sysClr val="windowText" lastClr="000000">
                  <a:satMod val="103000"/>
                  <a:lumMod val="102000"/>
                  <a:tint val="94000"/>
                </a:sysClr>
              </a:gs>
              <a:gs pos="50000">
                <a:sysClr val="windowText" lastClr="000000">
                  <a:satMod val="110000"/>
                  <a:lumMod val="100000"/>
                  <a:shade val="100000"/>
                </a:sysClr>
              </a:gs>
              <a:gs pos="100000">
                <a:sysClr val="windowText" lastClr="000000">
                  <a:lumMod val="99000"/>
                  <a:satMod val="120000"/>
                  <a:shade val="78000"/>
                </a:sys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Freeform 145">
            <a:extLst>
              <a:ext uri="{FF2B5EF4-FFF2-40B4-BE49-F238E27FC236}">
                <a16:creationId xmlns:a16="http://schemas.microsoft.com/office/drawing/2014/main" id="{62D65D51-0F49-47D7-9680-06C3820B23A7}"/>
              </a:ext>
            </a:extLst>
          </p:cNvPr>
          <p:cNvSpPr/>
          <p:nvPr/>
        </p:nvSpPr>
        <p:spPr>
          <a:xfrm flipH="1">
            <a:off x="8358208" y="4288676"/>
            <a:ext cx="154264" cy="173352"/>
          </a:xfrm>
          <a:custGeom>
            <a:avLst/>
            <a:gdLst>
              <a:gd name="connsiteX0" fmla="*/ 206262 w 223391"/>
              <a:gd name="connsiteY0" fmla="*/ 0 h 358588"/>
              <a:gd name="connsiteX1" fmla="*/ 0 w 223391"/>
              <a:gd name="connsiteY1" fmla="*/ 179294 h 358588"/>
              <a:gd name="connsiteX2" fmla="*/ 206262 w 223391"/>
              <a:gd name="connsiteY2" fmla="*/ 358588 h 358588"/>
              <a:gd name="connsiteX3" fmla="*/ 223391 w 223391"/>
              <a:gd name="connsiteY3" fmla="*/ 355582 h 358588"/>
              <a:gd name="connsiteX4" fmla="*/ 213100 w 223391"/>
              <a:gd name="connsiteY4" fmla="*/ 338004 h 358588"/>
              <a:gd name="connsiteX5" fmla="*/ 185985 w 223391"/>
              <a:gd name="connsiteY5" fmla="*/ 172163 h 358588"/>
              <a:gd name="connsiteX6" fmla="*/ 213100 w 223391"/>
              <a:gd name="connsiteY6" fmla="*/ 6323 h 358588"/>
              <a:gd name="connsiteX7" fmla="*/ 215819 w 223391"/>
              <a:gd name="connsiteY7" fmla="*/ 1678 h 35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391" h="358588">
                <a:moveTo>
                  <a:pt x="206262" y="0"/>
                </a:moveTo>
                <a:cubicBezTo>
                  <a:pt x="92347" y="0"/>
                  <a:pt x="0" y="80273"/>
                  <a:pt x="0" y="179294"/>
                </a:cubicBezTo>
                <a:cubicBezTo>
                  <a:pt x="0" y="278315"/>
                  <a:pt x="92347" y="358588"/>
                  <a:pt x="206262" y="358588"/>
                </a:cubicBezTo>
                <a:lnTo>
                  <a:pt x="223391" y="355582"/>
                </a:lnTo>
                <a:lnTo>
                  <a:pt x="213100" y="338004"/>
                </a:lnTo>
                <a:cubicBezTo>
                  <a:pt x="196347" y="295562"/>
                  <a:pt x="185985" y="236928"/>
                  <a:pt x="185985" y="172163"/>
                </a:cubicBezTo>
                <a:cubicBezTo>
                  <a:pt x="185985" y="107398"/>
                  <a:pt x="196347" y="48765"/>
                  <a:pt x="213100" y="6323"/>
                </a:cubicBezTo>
                <a:lnTo>
                  <a:pt x="215819" y="1678"/>
                </a:lnTo>
                <a:close/>
              </a:path>
            </a:pathLst>
          </a:custGeom>
          <a:gradFill rotWithShape="1">
            <a:gsLst>
              <a:gs pos="0">
                <a:sysClr val="windowText" lastClr="000000">
                  <a:satMod val="103000"/>
                  <a:lumMod val="102000"/>
                  <a:tint val="94000"/>
                </a:sysClr>
              </a:gs>
              <a:gs pos="50000">
                <a:sysClr val="windowText" lastClr="000000">
                  <a:satMod val="110000"/>
                  <a:lumMod val="100000"/>
                  <a:shade val="100000"/>
                </a:sysClr>
              </a:gs>
              <a:gs pos="100000">
                <a:sysClr val="windowText" lastClr="000000">
                  <a:lumMod val="99000"/>
                  <a:satMod val="120000"/>
                  <a:shade val="78000"/>
                </a:sys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Freeform 145">
            <a:extLst>
              <a:ext uri="{FF2B5EF4-FFF2-40B4-BE49-F238E27FC236}">
                <a16:creationId xmlns:a16="http://schemas.microsoft.com/office/drawing/2014/main" id="{62D65D51-0F49-47D7-9680-06C3820B23A7}"/>
              </a:ext>
            </a:extLst>
          </p:cNvPr>
          <p:cNvSpPr/>
          <p:nvPr/>
        </p:nvSpPr>
        <p:spPr>
          <a:xfrm flipH="1">
            <a:off x="8358208" y="4085256"/>
            <a:ext cx="154264" cy="173352"/>
          </a:xfrm>
          <a:custGeom>
            <a:avLst/>
            <a:gdLst>
              <a:gd name="connsiteX0" fmla="*/ 206262 w 223391"/>
              <a:gd name="connsiteY0" fmla="*/ 0 h 358588"/>
              <a:gd name="connsiteX1" fmla="*/ 0 w 223391"/>
              <a:gd name="connsiteY1" fmla="*/ 179294 h 358588"/>
              <a:gd name="connsiteX2" fmla="*/ 206262 w 223391"/>
              <a:gd name="connsiteY2" fmla="*/ 358588 h 358588"/>
              <a:gd name="connsiteX3" fmla="*/ 223391 w 223391"/>
              <a:gd name="connsiteY3" fmla="*/ 355582 h 358588"/>
              <a:gd name="connsiteX4" fmla="*/ 213100 w 223391"/>
              <a:gd name="connsiteY4" fmla="*/ 338004 h 358588"/>
              <a:gd name="connsiteX5" fmla="*/ 185985 w 223391"/>
              <a:gd name="connsiteY5" fmla="*/ 172163 h 358588"/>
              <a:gd name="connsiteX6" fmla="*/ 213100 w 223391"/>
              <a:gd name="connsiteY6" fmla="*/ 6323 h 358588"/>
              <a:gd name="connsiteX7" fmla="*/ 215819 w 223391"/>
              <a:gd name="connsiteY7" fmla="*/ 1678 h 35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391" h="358588">
                <a:moveTo>
                  <a:pt x="206262" y="0"/>
                </a:moveTo>
                <a:cubicBezTo>
                  <a:pt x="92347" y="0"/>
                  <a:pt x="0" y="80273"/>
                  <a:pt x="0" y="179294"/>
                </a:cubicBezTo>
                <a:cubicBezTo>
                  <a:pt x="0" y="278315"/>
                  <a:pt x="92347" y="358588"/>
                  <a:pt x="206262" y="358588"/>
                </a:cubicBezTo>
                <a:lnTo>
                  <a:pt x="223391" y="355582"/>
                </a:lnTo>
                <a:lnTo>
                  <a:pt x="213100" y="338004"/>
                </a:lnTo>
                <a:cubicBezTo>
                  <a:pt x="196347" y="295562"/>
                  <a:pt x="185985" y="236928"/>
                  <a:pt x="185985" y="172163"/>
                </a:cubicBezTo>
                <a:cubicBezTo>
                  <a:pt x="185985" y="107398"/>
                  <a:pt x="196347" y="48765"/>
                  <a:pt x="213100" y="6323"/>
                </a:cubicBezTo>
                <a:lnTo>
                  <a:pt x="215819" y="1678"/>
                </a:lnTo>
                <a:close/>
              </a:path>
            </a:pathLst>
          </a:custGeom>
          <a:gradFill rotWithShape="1">
            <a:gsLst>
              <a:gs pos="0">
                <a:sysClr val="windowText" lastClr="000000">
                  <a:satMod val="103000"/>
                  <a:lumMod val="102000"/>
                  <a:tint val="94000"/>
                </a:sysClr>
              </a:gs>
              <a:gs pos="50000">
                <a:sysClr val="windowText" lastClr="000000">
                  <a:satMod val="110000"/>
                  <a:lumMod val="100000"/>
                  <a:shade val="100000"/>
                </a:sysClr>
              </a:gs>
              <a:gs pos="100000">
                <a:sysClr val="windowText" lastClr="000000">
                  <a:lumMod val="99000"/>
                  <a:satMod val="120000"/>
                  <a:shade val="78000"/>
                </a:sys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Freeform 145">
            <a:extLst>
              <a:ext uri="{FF2B5EF4-FFF2-40B4-BE49-F238E27FC236}">
                <a16:creationId xmlns:a16="http://schemas.microsoft.com/office/drawing/2014/main" id="{62D65D51-0F49-47D7-9680-06C3820B23A7}"/>
              </a:ext>
            </a:extLst>
          </p:cNvPr>
          <p:cNvSpPr/>
          <p:nvPr/>
        </p:nvSpPr>
        <p:spPr>
          <a:xfrm flipH="1">
            <a:off x="8096178" y="5094140"/>
            <a:ext cx="170038" cy="203133"/>
          </a:xfrm>
          <a:custGeom>
            <a:avLst/>
            <a:gdLst>
              <a:gd name="connsiteX0" fmla="*/ 206262 w 223391"/>
              <a:gd name="connsiteY0" fmla="*/ 0 h 358588"/>
              <a:gd name="connsiteX1" fmla="*/ 0 w 223391"/>
              <a:gd name="connsiteY1" fmla="*/ 179294 h 358588"/>
              <a:gd name="connsiteX2" fmla="*/ 206262 w 223391"/>
              <a:gd name="connsiteY2" fmla="*/ 358588 h 358588"/>
              <a:gd name="connsiteX3" fmla="*/ 223391 w 223391"/>
              <a:gd name="connsiteY3" fmla="*/ 355582 h 358588"/>
              <a:gd name="connsiteX4" fmla="*/ 213100 w 223391"/>
              <a:gd name="connsiteY4" fmla="*/ 338004 h 358588"/>
              <a:gd name="connsiteX5" fmla="*/ 185985 w 223391"/>
              <a:gd name="connsiteY5" fmla="*/ 172163 h 358588"/>
              <a:gd name="connsiteX6" fmla="*/ 213100 w 223391"/>
              <a:gd name="connsiteY6" fmla="*/ 6323 h 358588"/>
              <a:gd name="connsiteX7" fmla="*/ 215819 w 223391"/>
              <a:gd name="connsiteY7" fmla="*/ 1678 h 35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391" h="358588">
                <a:moveTo>
                  <a:pt x="206262" y="0"/>
                </a:moveTo>
                <a:cubicBezTo>
                  <a:pt x="92347" y="0"/>
                  <a:pt x="0" y="80273"/>
                  <a:pt x="0" y="179294"/>
                </a:cubicBezTo>
                <a:cubicBezTo>
                  <a:pt x="0" y="278315"/>
                  <a:pt x="92347" y="358588"/>
                  <a:pt x="206262" y="358588"/>
                </a:cubicBezTo>
                <a:lnTo>
                  <a:pt x="223391" y="355582"/>
                </a:lnTo>
                <a:lnTo>
                  <a:pt x="213100" y="338004"/>
                </a:lnTo>
                <a:cubicBezTo>
                  <a:pt x="196347" y="295562"/>
                  <a:pt x="185985" y="236928"/>
                  <a:pt x="185985" y="172163"/>
                </a:cubicBezTo>
                <a:cubicBezTo>
                  <a:pt x="185985" y="107398"/>
                  <a:pt x="196347" y="48765"/>
                  <a:pt x="213100" y="6323"/>
                </a:cubicBezTo>
                <a:lnTo>
                  <a:pt x="215819" y="1678"/>
                </a:lnTo>
                <a:close/>
              </a:path>
            </a:pathLst>
          </a:custGeom>
          <a:gradFill rotWithShape="1">
            <a:gsLst>
              <a:gs pos="0">
                <a:sysClr val="windowText" lastClr="000000">
                  <a:satMod val="103000"/>
                  <a:lumMod val="102000"/>
                  <a:tint val="94000"/>
                </a:sysClr>
              </a:gs>
              <a:gs pos="50000">
                <a:sysClr val="windowText" lastClr="000000">
                  <a:satMod val="110000"/>
                  <a:lumMod val="100000"/>
                  <a:shade val="100000"/>
                </a:sysClr>
              </a:gs>
              <a:gs pos="100000">
                <a:sysClr val="windowText" lastClr="000000">
                  <a:lumMod val="99000"/>
                  <a:satMod val="120000"/>
                  <a:shade val="78000"/>
                </a:sys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49D9007D-E3EC-4361-8A4B-ECDD5C06749B}"/>
              </a:ext>
            </a:extLst>
          </p:cNvPr>
          <p:cNvSpPr/>
          <p:nvPr/>
        </p:nvSpPr>
        <p:spPr>
          <a:xfrm>
            <a:off x="390662" y="5000309"/>
            <a:ext cx="339833" cy="339525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51000">
                <a:srgbClr val="5B9BD5">
                  <a:lumMod val="5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57150" prstMaterial="metal">
            <a:bevelT w="0" h="0" prst="convex"/>
            <a:bevelB/>
          </a:sp3d>
        </p:spPr>
        <p:txBody>
          <a:bodyPr rtlCol="0" anchor="ctr"/>
          <a:lstStyle/>
          <a:p>
            <a:pPr marL="0" marR="0" lvl="0" indent="0" algn="ctr" defTabSz="914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49D9007D-E3EC-4361-8A4B-ECDD5C06749B}"/>
              </a:ext>
            </a:extLst>
          </p:cNvPr>
          <p:cNvSpPr/>
          <p:nvPr/>
        </p:nvSpPr>
        <p:spPr>
          <a:xfrm>
            <a:off x="372110" y="3010888"/>
            <a:ext cx="339833" cy="339525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51000">
                <a:srgbClr val="5B9BD5">
                  <a:lumMod val="5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57150" prstMaterial="metal">
            <a:bevelT w="0" h="0" prst="convex"/>
            <a:bevelB/>
          </a:sp3d>
        </p:spPr>
        <p:txBody>
          <a:bodyPr rtlCol="0" anchor="ctr"/>
          <a:lstStyle/>
          <a:p>
            <a:pPr marL="0" marR="0" lvl="0" indent="0" algn="ctr" defTabSz="914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1C8FA4E9-E34D-4D55-B953-5F4C24AB6ABC}"/>
                  </a:ext>
                </a:extLst>
              </p:cNvPr>
              <p:cNvSpPr txBox="1"/>
              <p:nvPr/>
            </p:nvSpPr>
            <p:spPr>
              <a:xfrm>
                <a:off x="2595929" y="3882098"/>
                <a:ext cx="289042" cy="3102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kumimoji="0" lang="en-US" sz="1801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1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sSubSup>
                            <m:sSubSupPr>
                              <m:ctrlPr>
                                <a:rPr kumimoji="0" lang="en-US" sz="1801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1801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sz="1801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0" lang="en-US" sz="1801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0" lang="en-US" sz="18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1C8FA4E9-E34D-4D55-B953-5F4C24AB6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929" y="3882098"/>
                <a:ext cx="289042" cy="310213"/>
              </a:xfrm>
              <a:prstGeom prst="rect">
                <a:avLst/>
              </a:prstGeom>
              <a:blipFill>
                <a:blip r:embed="rId29"/>
                <a:stretch>
                  <a:fillRect l="-82979" t="-217647" r="-287234" b="-31568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991493" y="2199249"/>
            <a:ext cx="13703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Heralding photon</a:t>
            </a:r>
            <a:endParaRPr kumimoji="0" lang="en-S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1608" y="5478602"/>
            <a:ext cx="122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C-rotation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5523" y="4258608"/>
            <a:ext cx="2601850" cy="158932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5057" y="-19611"/>
            <a:ext cx="9199411" cy="6715528"/>
          </a:xfrm>
          <a:prstGeom prst="rect">
            <a:avLst/>
          </a:prstGeom>
          <a:solidFill>
            <a:schemeClr val="lt1">
              <a:alpha val="36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129" name="Picture 128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76377" y="1081748"/>
            <a:ext cx="4544508" cy="531060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5E14CEE-132B-4DE0-AA7B-7F72B4674D3F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r="1044" b="23468"/>
          <a:stretch/>
        </p:blipFill>
        <p:spPr>
          <a:xfrm>
            <a:off x="4707939" y="2171854"/>
            <a:ext cx="4158968" cy="31783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64232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1000">
              <a:srgbClr val="00153E"/>
            </a:gs>
            <a:gs pos="0">
              <a:schemeClr val="bg1"/>
            </a:gs>
            <a:gs pos="100000">
              <a:srgbClr val="00359E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20A656-509A-47FD-9F6E-3F0869093DDF}"/>
              </a:ext>
            </a:extLst>
          </p:cNvPr>
          <p:cNvSpPr/>
          <p:nvPr/>
        </p:nvSpPr>
        <p:spPr>
          <a:xfrm>
            <a:off x="4561401" y="1803715"/>
            <a:ext cx="694559" cy="609029"/>
          </a:xfrm>
          <a:prstGeom prst="rect">
            <a:avLst/>
          </a:prstGeom>
          <a:scene3d>
            <a:camera prst="isometricTopUp"/>
            <a:lightRig rig="glow" dir="tl">
              <a:rot lat="0" lon="0" rev="900000"/>
            </a:lightRig>
          </a:scene3d>
          <a:sp3d extrusionH="254000" prstMaterial="powder">
            <a:bevelT w="254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54ED32F-3F87-486D-9F33-C13AE8232F6D}"/>
              </a:ext>
            </a:extLst>
          </p:cNvPr>
          <p:cNvSpPr/>
          <p:nvPr/>
        </p:nvSpPr>
        <p:spPr>
          <a:xfrm rot="12211961">
            <a:off x="-431152" y="4792188"/>
            <a:ext cx="4855162" cy="1119519"/>
          </a:xfrm>
          <a:prstGeom prst="triangle">
            <a:avLst/>
          </a:prstGeom>
          <a:gradFill flip="none" rotWithShape="1">
            <a:gsLst>
              <a:gs pos="0">
                <a:srgbClr val="0070C0"/>
              </a:gs>
              <a:gs pos="72588">
                <a:schemeClr val="accent1">
                  <a:lumMod val="60000"/>
                  <a:lumOff val="40000"/>
                  <a:alpha val="34000"/>
                </a:schemeClr>
              </a:gs>
              <a:gs pos="35000">
                <a:schemeClr val="accent1">
                  <a:lumMod val="75000"/>
                </a:schemeClr>
              </a:gs>
              <a:gs pos="100000">
                <a:srgbClr val="002060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scene3d>
            <a:camera prst="orthographicFront">
              <a:rot lat="0" lon="2170706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16DFB4-00D7-495E-B19E-4D5006DB92BE}"/>
              </a:ext>
            </a:extLst>
          </p:cNvPr>
          <p:cNvCxnSpPr>
            <a:cxnSpLocks/>
          </p:cNvCxnSpPr>
          <p:nvPr/>
        </p:nvCxnSpPr>
        <p:spPr>
          <a:xfrm>
            <a:off x="578824" y="2996150"/>
            <a:ext cx="5799842" cy="2119130"/>
          </a:xfrm>
          <a:prstGeom prst="line">
            <a:avLst/>
          </a:prstGeom>
          <a:ln w="34925">
            <a:solidFill>
              <a:srgbClr val="FFFF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91AC0D79-DC62-44CB-AA7B-6E84949C6094}"/>
              </a:ext>
            </a:extLst>
          </p:cNvPr>
          <p:cNvSpPr/>
          <p:nvPr/>
        </p:nvSpPr>
        <p:spPr>
          <a:xfrm>
            <a:off x="361335" y="2809494"/>
            <a:ext cx="349195" cy="315775"/>
          </a:xfrm>
          <a:prstGeom prst="ellipse">
            <a:avLst/>
          </a:prstGeom>
          <a:gradFill>
            <a:gsLst>
              <a:gs pos="59000">
                <a:srgbClr val="7030A0"/>
              </a:gs>
              <a:gs pos="100000">
                <a:schemeClr val="accent5">
                  <a:lumMod val="75000"/>
                </a:schemeClr>
              </a:gs>
              <a:gs pos="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woPt" dir="t"/>
          </a:scene3d>
          <a:sp3d extrusionH="57150">
            <a:bevelT w="50800" h="0" prst="convex"/>
            <a:bevelB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6A9F5C-9B43-424F-BDEF-32EEE66704D0}"/>
              </a:ext>
            </a:extLst>
          </p:cNvPr>
          <p:cNvSpPr/>
          <p:nvPr/>
        </p:nvSpPr>
        <p:spPr>
          <a:xfrm>
            <a:off x="710530" y="2882995"/>
            <a:ext cx="6460369" cy="1162607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shade val="25000"/>
                  <a:satMod val="250000"/>
                  <a:alpha val="7000"/>
                </a:schemeClr>
              </a:gs>
              <a:gs pos="68000">
                <a:schemeClr val="accent1">
                  <a:tint val="86000"/>
                  <a:satMod val="115000"/>
                  <a:alpha val="50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50000" t="130000" r="50000" b="-30000"/>
            </a:path>
          </a:gradFill>
          <a:ln>
            <a:noFill/>
          </a:ln>
          <a:scene3d>
            <a:camera prst="isometricOffAxis2Top">
              <a:rot lat="18542154" lon="3543374" rev="1728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AutoShape 10" descr="data:image/jpeg;base64,/9j/4AAQSkZJRgABAQAAAQABAAD/2wCEAAkGBxQQEBQQEBQUFBUUFBQUFBAVFBAWFBQWFxQXGBYWFRUYHSggGBwnGxwXITEhJSovLzIuFyAzOjMsNygtLisBCgoKDg0OGxAQGi8kICUsLCw0LC8sLCwsLCwsLCwsLCwtLC8uLCw0LywvLC8vLCwsLDYsLCwsLCwsLSwvLCwsL//AABEIAMIBAwMBIgACEQEDEQH/xAAbAAACAwEBAQAAAAAAAAAAAAABAgAFBgQDB//EAEgQAAIBAgQDAwcIBwgBBAMAAAECAwARBBIhMQVBURMiYQYUMlRxgZEWIzNCUpKh0hViY3KCk8EkQ1OUsdHT8LI0g6LCB0Rz/8QAGQEBAQEBAQEAAAAAAAAAAAAAAgEDAAQF/8QALREAAgIABAUCBgIDAAAAAAAAAAECERIhUfADEzFBYZGhIjJxsdHhgcFCUvH/2gAMAwEAAhEDEQA/APkwpgKgoivpnz7IBRqUaQQgUbVBRApBIBTCpaiKtBDapTAVLUkQFEUQKNqSQSAUbVBTAUqJYAKa1S1NarQRQKlqYCoa5nCEUtqcihaoWxKBFORSmjQhQtzYVoOLnzTDrg1+kfLJiDzGl0i9wNz4n9Wk8ncOsavjZQCsVuzU7SSn0F8QPSPgLc6psVO0jtI5JZiSSdySbmn8sfLJ1Zz2oGnIpSKxaNBaWuvCYGSYkRRvIQLnIrNYdTbbauj9A4nvDsJbrluMjX73o2G7X8KNCsqzSmrQ8BxPq821/o22y5unSlPAsT6vNqL/AEb7fD8KmFlTKugRVm3AsSP/ANebQ2+ikP8ATWuXFYN4iBIjITsGFj8KLTEmc1CmtUolNF+msL6jF/NxH56I41hfUYv5uI/PWfoit+ZIywI0A41hvUYv5uI/PR/TOG9Ri/m4j89Z+uvhuF7aQRlstwxzZWb0VLWyrqb2tp1qqciYUW36Zw3qMf8AMxH56P6Yw3qUf8zEfnr1TyXBKgSv3tRfC4kAa2s2lwTuPYdRpdR5OxgsHnK5St2OHmsAbaknbXMP4fGwacwNRAvGMNzwUf8AMxH5q8uM8KVVGIw5LQOdPtRtuY38eh5jXqBF4Vh8xXzxLi2vZvlJJto19QOZ8dL1OH8Q81ldARNC3dddlkX+hHI8iKSd5SC1WaKgU9qteNcKEYE0JLwSeg/NTzRxyYfjuKq1ouNFUrBajamtUVb7VUiNgApgKusN5OSZRJOy4dDqGlJDMP1Yxdm9oFq9g+Ch9FZcQ3ViIk+6LsfiK0UAORQBa9BEehrRQcUmc2wuFiX9yHtG+L5jXZm4oRtKg/dEY+GlPAkHEzJdkeh+FKVrYKeKftW8NH/DWuXEcQxSf+ow6N//AEw6A/eCg/jXYEzsTRliKFqv/PMJJpLA0R+3C5t9yS9/iKjeTwlF8JKk37I9yb3I3pfwk0HASkZ8ivXA4RppFiQXZiAB7amIw7RsVdSpGhBBBB9lXWDHmmGM5+lnDJF1WPZ39+qj+Koo55lcssjm8o8Ut1w0JvFACoYfXc+nJ7yNPALVIRTmhahJ27HFUhLUCKYigazHYYp2S+RmW++ViL+229azA4lDGhDxM3Zxl1aXGGYya+hkuQRr6A0DHUjQ5RYCUZ7iylQRfU5s1rddjTDEZHR4SyMqr3gdc9rMR0v/AN6VU6Kb2ZUVEC5LEgKhfHqx7ygWctchQSco5Aai1UcflFYlvNJPrG4nxQ399rWDfjyqoHlDihtiJdgPSOwN7fGm+UmLsV7dyDoQbHT3iuc0dRwPjpM7MjyLmYmwke+t9zfXQkX8TXjiMQ72zszW2zEm3x9gpTSmsnbGhalGjRoVktTAVLURTQCV64ado2DxsVYbMpII0tv7KS1G1JBO48ZxBGUzS2ta2drW1/3NSTi07KVaWQqRYqWJUi5O23M1xCiKWZGG1MKgpgKqQSy4LxTsSUcZ4ZNJIjzHIjow3B/oSKbjPCuxIkjOeGTWOT/VWHJhzH9CKrAK0/ksp7OUz/8ApLfOX3z2OTsv2nTwvfSto5qmZSyzRV8H4Q+JJy2VF1eVzZEHVj/Tc1aDHxYc9ngU7STbzl1Ba/7JNQntN29lQySY4iGBRDh4+9a9kQc5JW5t4+4DlXRh8QEPm/DULSHRsTb5xuvZj+7Xx36kbU1Gt736gbOebhJB7XiExRjqY/Tnb2rfu/xEeynwmLW+TBYTM325AZn9uW2QfdNLLBh8Mbzt5zNzjVj2Sn9eQaufBfjXJi+PTOMikRx/4UQCJ7wPS9pvTyQepcYmPGNpiMSkI/wzKFt/7Ud7fCuDzGD6+MBP6scx/EgUfJrgoxTM0jFY0F2bTX4kCw3Ou3tq/fgGDxJAhkUOBrFC2YNb7OfW9juSdRyvRfESy/4JcNvMz64DDnbF2/eilH+l6veCF4kKxYxDdhsy+jlOmWXLztoKouI+Tk0UmVVaRGu0cqg5XT7Xhy08abCwLAD2xw173sxaU8ha0WnU6mrdh6M1iytmvicKzA373m8ancWsyE31O5vra2oqn+TMEvzkbzQ5gGCSKoUZheyyeid9ActdGHxEUQzdrJGlgSqQzLGSyqArBw4IuCfeeteDT4CZu8wja+6rOEbwdABb2qR7K6kK/Ak2MhS8HEBO+WwVnjUSp4q4JJXwNx4VXeVODMp86w7dpAAqC2hhAFgjpuvt2O99as+KY0RZYZ4Fkwx+jkV3YW5mKQk5fFb26in84hwqDEYeEvG11MySNbU3Mc0LXA0vpseR51zW97+pye97+hgSKBFbQcDw2NVpsPIYbWzxsLrGSd975Cba302PI1Uca8lp8NckLIgF+1jOZbXsCRuBfmdKwlGmaxlZQGkNOaFqDQ0zztUtXpalNBiQhpTTmlNGii0tOaBqUISpRqVCjUwoCmFKgkAprUKYUgkAo2oiiBSQQCmFG1ELSSC2WPBOGHEyZbhUUF5JDsiD0mP+3MkCraUnGyrh4B2eHiBtfZEHpyyEczufcBypOIA4aBMGn0kuWSe29zrHF7gbkdT4V04mExhOHQC8rlTiGHN+UV/srz8b9BW8Y1ve/qYtkJ84/suF+bw0feklbTNbeWU/6LyvYa78uN4qsanD4S6x7PKdJJv3j9Veij33NHjGLWNPNMObopvJIP76Qbn90bAe/nVMBVbJQSvOgEvoN+lWeE4d3RJMwiQ+jcXd/wBxOY8TYeNFsX2YtAuTrITeQ7c9l110+JrorUjkWc0AjwsULyCK4Mkq7yMSTlGQa6WHpEcqrosakRvBH3htLIczg9VUd1T8dqXif07A3Nsq676KAfxrnVNaVV0DZs+GY08TgbDTH5xEHZ5Qc7tcC9hvYZbjwPM1jJ48oyMpDhtb3BAtbKR7a6+HztC6yIbFT46jmDbkRcH21beV2EzuuMT6OdVINwSrAFSjHme7ryvccqFU63vv6jxWr7mdlxUjLlZ3K6d0sxGm2hNchFdEgpMtdRyZ2cL4s0IMbgSRN6cLeifEfZbowqyscL/aMMe1w0ndeNuV9TFKBsejD2jwz5WuzhHFOwchhnicZZYzsy/0I3B5GuTOo7cQDhXTGYQkwuSLHXKbd+GUc9PiDf2WcHGWwmTEQXbCy3VoT3jA59NFPLe45MDY31rhjRcLKYnJfCYlQQ36pPdcdHQ306gjY0uEjGFnkweIIMMtlL7gX1imX2XB9hI51Wl03vfcqdHd5U8BinQYvB6Zl7Qx6d5NiyjkwbMCov6JOgFYY19J8g3kimmwEgvkJYJuNwkm5sQVsdj6O3I47ym4Z2OMkhQEi4KrrcBwGA1VTcXtsNqwwu6N7VWUppTV8PJp1AM8kUBOySsQ/tKKCV99qH6AT1vDfGb8ldy5ExooDSmtB8n09bw3xm/JQ+TyeuYb7035KPLloJTRnzQrQfJ1PXMN96b8lD5Op65hfvTfkqcuWhcaM/apWg+TqeuYX4zfkqVOVIuNFCBTVBRqHEFEVKYCkiEFMKFMBSCxhV15L4ZWmMsgvHAplcHY5fRX3sVHvqkFaBT2PD+jYiW38EQ/qzf/AArSCzM5M6OESkvNxCXUxm6X+tM5OT4d5v4aEDnD4ZsQ302ILJGTuqf3j+0+jf8AepsZCRDhcGnpSfOsOrSmyA/wBT/EaPF4DiMQY4vo4AsQc6Kqr3cxP6zXNtzetszIosPEztlUFieX+/StLh+CPGA0cfavuXewgSw1AzW7Q+O2nOrnFLHwmJQih5nFwzciDqzL06ddelY3G46WZi0rlrm9tlHsUaCjFp5oslWTO6fhjsxMs0ObneUMfZpepFw3N3RJESNrNv7NK5MFD2jBBYEm1zoB4k1teG4VYI7CcAnfJFdiOuY600tf7/ZmytHBFaRnbO5ZiwCxysNTtpYmrGDBqrDLE49mGcG3XV/ZXU7IVzGfEA3UOqZxbZWOo6Zvbcc714QtETftsVcWuwY3JIYsNR1t8Ty1rS3WX2/QPh8ev7Hkw4YDuSm998O23M+l/wBvXrhMEssE2HYFAVzozQOoUqbtYkkLtfTq3ImvVxCqErJiSQG7PWxvpYAgaAkfh4C/lBiEhkQrNie6xNjcgKDl1FtbrY22spB3sM23KNL7DjKKlnXqYnHcOMdjcMDsbMD7wQK4inOvpHFFKs2Z5FDFmyPHfulm3VtLnXQaaHW1qxnGuF5CGR1ZWvoNCp6FSdK51JWjs06KGQ9KURda6zGF8T1rnkNZvwaJl1wlvOIHwZ9JbywHnmAu6D95Rf2qOtec585wYY/SYUhT1MLHu/dbT2OOlVWDxLRSLIhsVYMD4g3rRRhY8flGkOKW1uQSdf8A6sf/AIUl0J3LvyMRcS8eJY6pBJDOlmPahVATMBuCCq6/Y2NUHlRxdcPiJI8EqRWsHdEYOrgWdVZ+8AGuNAt+lW3kVgWgWV3z6zdisax4hi7IpdgDHLGNhaxJvfasd5TYxJsVLJGMqFu6uVVsBoO6ug/7udazlad32rwaqsNeSslkLG7Eknma8zTmlNZsaEoGmNCg0IQ0DTULVBC1KNqNQp2YDhzz5uzCnIAWu6Lob7ZiL7cqsF8lcQWygR2+32sQX8Tfw2qmtWq4TiYZBHFpnCKMpwkcpZgDmHU2UCxPjTSQGV/yWxGmkethbtoeZsL97TrrXO3BZlTtCq5bX+kjJO2yg32N9q0HFeGtMFLYecZQbZMPDFpcWUhWJtuQSNOhvpU4zydlV8sUUriwuSneBuRYry2/7elRLPM+T04YplQkC5tLDYAlgNc36pofoKbXuro/Z/SRi7XtoGINttfGuTF4J4WySqVawOU2vYjTavILVCd2L4RLCpaQAWIBGZGNz+6TVpxiO5wmHHKGPT9aVi/+jD4VQoNa1k0YPFYF5A4VfgkYrWBnM94Bn4pK4tlw4exOwESFYz8QtVsOLRp4oI2KQ9qpaS6q7EkAyFjaw0uAdBarvF5IosQiauYTJK9wbvLNGAunILyPXxrFKlNugdTV/wD5CbNiUkXVWiBB5XzNcD41nI361tZnTiOCCxsoxEahmiK6m2lkYmwBAB06AHlWNWI9KEKqtBcS7vU0Pk9g7qX7BpM3osVuoA3tyJ/2rTq8isoGGVbX0ypqbjW99LEr+Aqt4PgpwsapiI07gKrlPdDG5BNt+dWKYCcOS2JQkNGMxV9CzqnXllU/wjxrSTXRv7mcU6tJ+x0IswCr2a6AAi0fe7qxa2awPeXbe4O1dhM7O6BFKssi3AGbu2BFi/pDbx8QK8IoC7RsZbOUjYHM5HfbNlyk8ioO+pttargQWRmDITldu673bKdRobnNz8bb15+JNLsr+hFjeSv1iJ2EoXLlBuTmuq7kaAHPzFvbt4VU9nK8ZDKDm00CZjniCgatbUFWJ+1YeFaNFDWswXvkXMkgJIQnNv0093uqnyjISrKpPZHUyZUu+VQqDbLa97ctxWXC4jzy07D4kJRfV+qOSYO0cUrxKe4yOpCF2bUkmx+yWtrc5yMvdBqnxsecFDhCSQwzogBDA2LC3jy8PGrGGJ3jcCZgygMAA5UAv2Rz2+yEO+gEhN+vGMBOGuuJjBBGuVidQGB+Ln417I0rX533I7lTz9jDYzCOmpGl7Zhe1+h6HwNcDVdcWEkM75nDFrFiB3HzC+qneuQ4VZvou6/+CToevZk7/unXpek0uwYsq2q+OHfEQYTslLSCR4ABudQ6/wDmfhVGwr6B5KcPMOESeVo0zy54u1MiLlAszrIhFnsGsLg93xFZ3hNEsRp8biI8Hh0Ja8kzhQwMoW8jB3YDtCjEZswZfCvi/FcOY55Iz9V2X4Eith5VyHEzRSJKEjtmQSyyEatJdlL3OpS9jr3gKrvKfhWbGTHtYVLSuQpe2hBe5006e8VmoOMc+rdmrkpPLosjKkUpFXJ4Ht8/h+9e1pGbQbnRf+2rkx3D+yUNnjcNaxQ5htff8PcaLRTgIpTTmloiQppac0DRKLUo0KhQg1oeEy6qrYVCtkvM0eIa3cWx+bI9LfT7fOs7Wl4QZFyscXGqgJ8ycRJDe6Lb0BpbTXnlNKJC07KMIuYRSHIMp83xoHoAA3Gp5knxpPNbuT82AAQXGExIuddQxBPTp4W3r0gxceQdk6J3e9mx2IU+gLj0dbCw8Nq5Gnw5fOxRioJjAxGKZgQGIHaOum3Tp1rUNFLxqwmYK2YctCMoOuUKdQBXEDXXxmRWncqANSDZiwYg2LBjvff31xiiQ9Y21FfSMDhUGJOLkP1sIkdxpmdI2uCOdv6184w8Rd1Rd2YKPaTYVs/K6doThYxcZLNrp3o/mx4/UJ99awzRnLIrsFe2OQ79n/4zx3qiVjWrMduI4iMbTrLl8e0QvH+OWsqRY2pSYEjs4dxCSBxJGQD4gHS9+e3tGtaziGGTiAM+EYdv3TLCbKZGYm7IpJu17DfXTnvilau3AYySJxJExRhezg2IuLGx5VPKLfZ9DV8PTBZB2hlV7LmHftmt3tl6124bzUFbPKL3+1p3hYHua907j7PU17cI4umLiJkUCZB3pREjI3IFxqxNvAC/MAXr3xCSQEh4FAKnI9hr3VCk5AwPog2za3OtjSu3XfS/sBxpXlX0+5YYeWNQAks5+jspFibtaTTJ9nX4b1a4TEuAblswVivdBBYXy300FrfjWcbFBTfzcC1y2jbCRG1OUfVuDf7fTSu3DY8XOaP0jLYEsCoupu5tpl28ARtWHE4La6fYzU8E7VL+GX8uKZl1zemQRkX6MDVr5dw1v9udVOKZTYOW1VCxygENfvi2W9rW28d6H6WQK8nY6I5OW5BICd4AWt1a3LeuCecLb5oOQYyTZtQFUsSCLi9iTf7Wt7Cs+FwWn0r0FxeLzWraf8MEKYbO6rJIA8bBiV10uTumhsCNOR8TVA0OB+sZOX2/src+j1zVe8PxjLLHaHICFjuVbNsQ1+6N2dRf9UE3rhxMkkQcLBGwRpPnCAoIV2sdVtp7drV64pp1n27oTrCsl37MxfFRH2h7G+TS2Y3PjVc2ldeMnLuzm12JNht7BWs8k/IxpGE2JUqqhZUieN2SdLZiM6HQ21y2J8DrU4k1H4mXhwcskN5I8GGMcYjERGRoimeMHK0qsRlldSO8AMx01cgDqSPKvjTtgniWYSIHiiciKOMFl7RiqgIpCjubga35UPLXysSxwmDOaNHVkkLFwuWxXss65kIuVIuRba16qfKKQNhYGRcomkaVgNg2VU/1V6EE5fFJfRafvehrNqPwxf1ev6K7jq2GEX9gv4u7f1rWcUmcSvbtbBjYK+CC2BUfXuVuQf8AaqhpT+kY8OAjBTBGcyhsvZxhGtfbUsfaBVNxLjzNPIwSIhpGaxjWxuGHe66GlJ9yQNT27kZlaUXsyntcEO6dezsRvpc9etVXHMJiZh2cZzREKxDyYbMG0O677jaqF+OSaWSBbG/dghGunhptytXNxDiTTAZlQWN7quUnS2vWs7NDz4jgHgfJIADa4sQQR7RXJRNKazZUSgahNCiIlCpUqWUOU9KIU9KuR5WYj9l/Iw/5KPyrxH7L+Rh/yUqjqTPQpgp6UwU9Kt/lXiP2X8jD/ko/KrEfsv5GH/JSSjqHPQqAp6UwB6VbfKnEfsv5GH/JR+VGI/Z/yMP+SklHUjs9vJHAu2Kifs3ZEcMxCsbW1F7ba21rR+XcJki7XQGOT0QysQsig6gagBlbcDes5w/yhlbERNiJC0YcZkY9zLse7Yge4Vv+M4VZ0SVSDHiIjG5A0QMQYnYjTSTKDzFz7knFNBabTMZjMQcmExqbqBG378JGW/8AAU+Brj8osII8QxX0JLSR/uOMw+F7e6ungqFxPgHFmbvRg8po793+IZl9tqiL5zhCn97hbkDm0JOv3WN/Yx6Vr1Rl0KZWtXorE14LXopoIrRZ8LxXZODmYC4zZTY2/rW+4bxe0eUTq6HNeORSpa/R9T79+lq+ZB6suGcWeGwvdL3KEKR7r1pSkqYE3F2j6T5wsoPYziNmsBC4Qhi26qQCyqC25J5k22rxaDFRs5dkVdQWOYr30Qtd8tl2Te2u+9UWHxkUguq4c33UwOpAtY+jf41YRYlkTsx2GUgqR88Fsx7w9G6Kdb2I3o8tr5ft/Ysal83s/wCjqZpgrh54GADk5X1PcKkejc6MRbqR1FCPEyh2viIblmNww0AIFwMttQg9/trnR4W+khhuzhi6FrooyDKkYRQRZWFifrc+amHDk9wIHzbNE7qqWsuoQF3LADYemN9auHVeyJ3yfuz1XEtniLzr6S6KL5bnoALi+lt7AW5WpuPI0+IbDYdnLBpDIC7dmipe5ZmJJsASSSempq9wXDJXk7NTEjhWdBGIrF43XNEz65W39lDiaHKskYlM8ck5TsAyAhiiK0krG+TMraakg2uLUXNKVL9eBqDcc96nLwvheG4c0UmLkRZ/pFJLMosTlAQIc0bpf5y91YDSsbxzj8uJkzM2UKMiKoVbKM2UHKACbMRe3M11cWwmNxUrNJEzMmZcqKMqhHswULvZzra+rDrr4R+SOKY2MeS25Zl07pOwJO3hzHWglWbee+ngTbeUVlvqUsMRd1RdSxAA6kmvo2P4cojw+YdyJ1Yn9nFGzEkc89iR++OtcGH4BDw89vPKGZVuqm6gOBcrYg5u9prbne1cnlDxnNhi4GTzglY10zdmCDI7W5u4A/gPWkm8qJVXfUreCzky4nGtukcjX/aS9xfxYn3VmWN6v+I/2fBRwfXmPbydQoBEQPuzN/EKzxozZYIhNKTUJpTWRoiGgahNKTREShUoGoUlGlvUqFBRBpRRFQowphSijerZBxTA153oikgnpevqnkRxdJ8N2bhC8aiMRBTco2RdMxyjMwUs1r90gC7A18pFdOBxjwuskTFWUhlYbgg3H40qTyZE2uhu/KnycmWXzqBWuuVm1Uv9ULJddO8bW2YkHu72rcdK0bpxCEWJbLPERoktu+rL9lhc+9hyq04X5drLGUxdxJmVkkAJhzCwBkRSG01OhOp1BsoF5i+M4Vx/a/71c/autxKl1AAkjuc97tsoFimllYaxnKs16GcoxvJ+pgON4BRbEQawybczG31o28Ry6ixqqDV9VwPk5hGWQYeQlHDNJGHjdMubu5Vtcsl9wSTk/XFVMnkTh86IGxWZiAwEauAzNlWMOLLfe7XyjI250HY4tk5bMEpr1jNbzBeQ+FdggxBdmeQIEaIsVV3scgufo43PS7p410YTg2DjCSPGkUiCMzYaeYMI0ebVn9EmQQqTkHN10qPjRWX9FXBkzAgliAoJOwA3PsrTcB4fjJtEzBSHAdzovZ2zHKbkgEqDYH0rb1ZtxrCQwlEeILIEKJDE3awntS7SPI+pkVbKAGtfoNTxcX8vTJMk8UQVkWSPvMxV0ZiVJRbWbmTfU8tq0xz6RWvX8AwQ7vToX/DuAMVdsViS3ZuYu6CiCRux7LMxUNlJfXbam4l5RYbCLiIUfPmzrGkRBC6gxuXAAupt3iXbTlWD4nxibFI0ryMbsDNGDZL6KjhRpawC+Fh1qqL0JQb+d347CXES+Rfz3NTJ5Uy43EQI/cVZBouYk5mUuWJOpNr2Fh0FcPlBxiVcSyxzShY2tHaUnLZQtwym2w3HKl8jcMGnaViFWJSxZlBTXu96/gSfcdt6psZiDK7SMbszFi2guSbk2pZJUg23mzuHlJiVXIJNCQTdIyT3QurFbnugA9QNabh2JxOJmPz8gvdpJS7BVTUsWtsO82n61udcfDOGPiGIWwVRd5GNkRerNyqyJ7X+xYIHJvLMe6ZMu7ufqxjcD3nXapdyN9hpMuMmCKSuGgBLSHfKD3nbq7Hl1IHKvKIjG4lpZBkw8KgkDZIk0VF8ToPa16TFvmy4DBgspYZ3A1mk2v4KNbD2k76ePGsUsMYwcBBAOaaUbSSeB5quoHXU86re979zkt737FfxfHnETPK2mY6AbKBoFHgBYe6uEmoaUmvO3ZskQ0pqXoE0WMBoVDQNGyohNLUJoUWIlShUqFIDRvXnemFQo4NEUgphSTCPRFKKN6RB70RSCmFVBZ6A1d8H4qmQ4XE3aFjcMNWhf7af1Xn7bVQ3pga0i6A0aiKWXh0gBPaQyWIZWYJIoIIZGGoYEA9QQLirGTH4mz4nCYiWeNrGaN2JkUAWtMl+8ttMw09m1ZzhXGTEpikUSwsbtE3I/aQ7o3iPferKHhrX844bIzZdTGDaePrdR6Y8V94FbJp73v0MmmgrHBiTmibzab/DYnsif1H3T2Np41X8R4ZNCfnUYA7PureKsNG9xruPEYJ9MXGY5P8AHiAFz1eLQH2i3vrqwmFxMYPmU6zId41YXP70D6n4Gl13v8hM0DTM2laCXiIU5cVgY83MhXibYjYafhVuuGwLADssraEKDOxN1vsVHLW2vwvRaKszGYXFNG2ZfYQdQwO6sOYNW+EwMGIYZJRCTcmOTYc7K3P3m9Wc3DMG2oz6A90ErcgknVo/+i1V6TxqQsWCYsbW7UyuT0sqhQatWR5Fjjmjjg80wKmZ5R33W7nfoB0G3L3mqmPhUWH1xkgv6vEVaQ+DN6KfifCrGTD46RLPbCxHcELAhH7oAL/A1wpBBAM6RyYtx9YpIsAP/k/vy1ySK22ex7XFpoFw2EQ6nUID4neV7e0+wVzSYntLYPAI2VjZnt85MRza3oqN8uw3N969HgnxYE2JcQwLorMMqAfZhjHpexR7afB8Zw8ZOGiUpFIpR8QfpiTs2myg27g3F73rt73+Tt73+DlxWKTBxtBAweZxlmxA1Cg7xxHp1bnsNN84xrr4rgmglaN9wdxqCDqCDzBFiD41xE1jN50axRCaU1DQJrNjSLDDcDxEqLJHEzKxIVhaxINjz01vv0qNwDEjLeF1zmyZsq5j0Fzv4V1cNxsgiVVwiShST2hjlJa5OhZTYjlbwr0fFytkIwSgIwJtFOcw3sSxNutxqOVdSKjjHk5iv8B9yLmw1Fr7nxFVuJgaNijizDcXU28DY6HqNxV82OkC3XAog1OcxzndW3zG2gufd4VnHa5JPM35DfwFGVISAaFQmlrMdBqUtSpZQCmpAaapZRhVpDwtWQN5xCvdVirFgQWZhl0Bu2l/Yd6qq78I3m8sUjEgWWQGMrnAN9swsDpzFNMLR04zg/Zx9ossco0v2ec23ve4Gg0+IqtFaMeUqFCp86bmM00bm7XDgsyaLa1rC+p9lUePaIv/AGcOEsNJCpa/XTTp+NN12AeN6N6S9MDXI5jg0RSA0wNJMNDg17YedkYMhKkaggkEGucU4NJMLRoR5QrKMuMiWb9sO5MPa4Fm/iBr3/QkLxiaDEdmrMVVZwUNwASAy3Btcam29ZuCMuwVRckgADmTVv5SyhXXDIe7h1yXGxfeRvvXHsArWMsrZk1nRoeHDGRLr2mIUHQRTJIlrbWGYfgKuhisSoOZUUaABmiDWyjT6IC177+FfLklI2JHvrsj4xOvozSD2Ow/rVxJnU0fREx+J0ywppvZ4mIsNBYRdBVNisXxGQ/N9tClje+WIbnnoNrfCsq/G8Qd5pT/ABv/AL1yviWY3ZifaTXXEuZqhLKmuIx4G91Ru2f8O7fxzVzTeUkcTZsOheTT5+bKSLAgFYl7o0JGuasyTStRx6HKOp1Y7iUk7Z5XZj4nYdB0HhXKTSXo3rNsaRocI3nsHYH6eJSYTzkQamLxI1K+8dKzrixsaeCdo2DoSGUggjcEbVdcahGIiGNiABJC4iMfUkP1gOStqfA3HSk3iXki+FmfJpTRNLWNmqR0w8QlRcqSyKv2VdwPgDTjjGIGnbzW6do9trbXriNLUtio7W4tORYzSMCCLM7MLEEEWPgSK4Sal6Umi2JIlCpQJoMpKlC9SoUFEGr/AOUqepYX7s356PylT1LC/dm/PTww/wBvYly0KGrbC8fljjEaiLKNrwws3tzEXJ31PWukeUiepYX7s356PykT1PC/dm/PSSiv8gtvQqcXi2lILBdM3oqq+k7Ob231Y+6w2Arxq8+Uaep4X7s356PyjT1PC/dm/PSqOobehRijV58ok9Twv3Zvz0flEnqeF+7N+erUdSW9CkFEGrv5Qp6nhvuzfnojyhT1TDfdm/PSqOpM9ClFNerkeUCeqYb7sv56PygT1TDfdl/PVSjqHPQbyaXs+0xbbQL3PGVtIx7tW/gqmZ7kk89a7+I8aM0YiWOOJAxYrGGAZrWubk3sP9TVbek2qpES7scVL0Aal6iZwb1L0L0L11nUMTQJoXoXoloBoXqGlvUsQxNd/BOJ+byXYZo3BSWPk6HceB5g8iAarr0DUUqdlqy/fB4EkkYmUC+g7AXA8fnKQ4HA+sy/5cf8lUJpSa7meCYPJf8AmWB9Zm/y6/8AJQOCwPrM3+XX/lqgNKTU5nhCweS/ODwHrM/+XT/loeaYD1if/Lp/y1QUDR5nhFweWaDzXh/rGI/y8f8Ay0PNOH+sYj/Lx/8ALWevQvU5vhF5flmh804f6xiP8vH/AMtSs7Uqc3wi8vyyCiKlSsjQIphUqUiMNEUKlIIwpqlSkFhpqlSqQapUqUkFhFNUqUiBFGpUqoJKFSpVOJQNSpRZUKaWpUqCBUNSpRZUKaU1KlESBS1KlESBQNSpRKLQqVKjECpUqVC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3406" y="746722"/>
            <a:ext cx="7091502" cy="625993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7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Superposing </a:t>
            </a:r>
            <a:r>
              <a:rPr kumimoji="0" lang="en-AU" sz="27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All Possible Futures</a:t>
            </a:r>
            <a:endParaRPr kumimoji="0" lang="en-AU" sz="2700" b="1" i="1" u="none" strike="noStrike" kern="1200" cap="none" spc="0" normalizeH="0" baseline="0" noProof="0" dirty="0">
              <a:ln w="11430"/>
              <a:solidFill>
                <a:srgbClr val="0F6FC6">
                  <a:lumMod val="40000"/>
                  <a:lumOff val="6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F1A0CFB-3DAA-4CCE-B66D-527CF974627E}"/>
              </a:ext>
            </a:extLst>
          </p:cNvPr>
          <p:cNvSpPr/>
          <p:nvPr/>
        </p:nvSpPr>
        <p:spPr>
          <a:xfrm>
            <a:off x="1925927" y="2539944"/>
            <a:ext cx="349195" cy="315775"/>
          </a:xfrm>
          <a:prstGeom prst="ellipse">
            <a:avLst/>
          </a:prstGeom>
          <a:gradFill>
            <a:gsLst>
              <a:gs pos="59000">
                <a:srgbClr val="73B7F4"/>
              </a:gs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woPt" dir="t"/>
          </a:scene3d>
          <a:sp3d extrusionH="57150">
            <a:bevelT w="50800" h="0" prst="convex"/>
            <a:bevelB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00BDA2-FFE1-410B-A22F-ADD13A770B21}"/>
              </a:ext>
            </a:extLst>
          </p:cNvPr>
          <p:cNvSpPr/>
          <p:nvPr/>
        </p:nvSpPr>
        <p:spPr>
          <a:xfrm>
            <a:off x="2546678" y="2772634"/>
            <a:ext cx="349195" cy="315775"/>
          </a:xfrm>
          <a:prstGeom prst="ellipse">
            <a:avLst/>
          </a:prstGeom>
          <a:gradFill>
            <a:gsLst>
              <a:gs pos="59000">
                <a:srgbClr val="73B7F4"/>
              </a:gs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woPt" dir="t"/>
          </a:scene3d>
          <a:sp3d extrusionH="57150">
            <a:bevelT w="50800" h="0" prst="convex"/>
            <a:bevelB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A47C1C-6AB8-459B-80CB-3120568E6EEA}"/>
              </a:ext>
            </a:extLst>
          </p:cNvPr>
          <p:cNvSpPr/>
          <p:nvPr/>
        </p:nvSpPr>
        <p:spPr>
          <a:xfrm>
            <a:off x="3176349" y="3018773"/>
            <a:ext cx="349195" cy="315775"/>
          </a:xfrm>
          <a:prstGeom prst="ellipse">
            <a:avLst/>
          </a:prstGeom>
          <a:gradFill>
            <a:gsLst>
              <a:gs pos="59000">
                <a:srgbClr val="73B7F4"/>
              </a:gs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woPt" dir="t"/>
          </a:scene3d>
          <a:sp3d extrusionH="57150">
            <a:bevelT w="50800" h="0" prst="convex"/>
            <a:bevelB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1FF956-ECC9-4C5B-A72B-3421446CEAFF}"/>
              </a:ext>
            </a:extLst>
          </p:cNvPr>
          <p:cNvSpPr/>
          <p:nvPr/>
        </p:nvSpPr>
        <p:spPr>
          <a:xfrm>
            <a:off x="3858633" y="3264104"/>
            <a:ext cx="349195" cy="315775"/>
          </a:xfrm>
          <a:prstGeom prst="ellipse">
            <a:avLst/>
          </a:prstGeom>
          <a:gradFill>
            <a:gsLst>
              <a:gs pos="59000">
                <a:srgbClr val="73B7F4"/>
              </a:gs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woPt" dir="t"/>
          </a:scene3d>
          <a:sp3d extrusionH="57150">
            <a:bevelT w="50800" h="0" prst="convex"/>
            <a:bevelB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DF799A-A939-4F7A-AB5E-43A7ECC1A001}"/>
              </a:ext>
            </a:extLst>
          </p:cNvPr>
          <p:cNvSpPr/>
          <p:nvPr/>
        </p:nvSpPr>
        <p:spPr>
          <a:xfrm>
            <a:off x="4597426" y="3547642"/>
            <a:ext cx="349195" cy="315775"/>
          </a:xfrm>
          <a:prstGeom prst="ellipse">
            <a:avLst/>
          </a:prstGeom>
          <a:gradFill>
            <a:gsLst>
              <a:gs pos="59000">
                <a:srgbClr val="73B7F4"/>
              </a:gs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woPt" dir="t"/>
          </a:scene3d>
          <a:sp3d extrusionH="57150">
            <a:bevelT w="50800" h="0" prst="convex"/>
            <a:bevelB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CE250E0-AA17-4873-8D3E-7262FDD3E175}"/>
              </a:ext>
            </a:extLst>
          </p:cNvPr>
          <p:cNvSpPr/>
          <p:nvPr/>
        </p:nvSpPr>
        <p:spPr>
          <a:xfrm>
            <a:off x="5336219" y="3801820"/>
            <a:ext cx="349195" cy="315775"/>
          </a:xfrm>
          <a:prstGeom prst="ellipse">
            <a:avLst/>
          </a:prstGeom>
          <a:gradFill>
            <a:gsLst>
              <a:gs pos="59000">
                <a:srgbClr val="73B7F4"/>
              </a:gs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woPt" dir="t"/>
          </a:scene3d>
          <a:sp3d extrusionH="57150">
            <a:bevelT w="50800" h="0" prst="convex"/>
            <a:bevelB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EB360C-ACB0-40A2-B51F-4BD836B81E3D}"/>
              </a:ext>
            </a:extLst>
          </p:cNvPr>
          <p:cNvSpPr/>
          <p:nvPr/>
        </p:nvSpPr>
        <p:spPr>
          <a:xfrm>
            <a:off x="-185886" y="4198274"/>
            <a:ext cx="6109118" cy="1162607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shade val="25000"/>
                  <a:satMod val="250000"/>
                  <a:alpha val="7000"/>
                </a:schemeClr>
              </a:gs>
              <a:gs pos="68000">
                <a:schemeClr val="accent1">
                  <a:tint val="86000"/>
                  <a:satMod val="115000"/>
                  <a:alpha val="50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50000" t="130000" r="50000" b="-30000"/>
            </a:path>
          </a:gradFill>
          <a:ln>
            <a:noFill/>
          </a:ln>
          <a:scene3d>
            <a:camera prst="isometricOffAxis2Top">
              <a:rot lat="18542154" lon="3543374" rev="1728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8C9DD79-A8F9-4C36-A072-CF9466FEAE73}"/>
              </a:ext>
            </a:extLst>
          </p:cNvPr>
          <p:cNvSpPr/>
          <p:nvPr/>
        </p:nvSpPr>
        <p:spPr>
          <a:xfrm>
            <a:off x="1078735" y="3924598"/>
            <a:ext cx="349195" cy="315775"/>
          </a:xfrm>
          <a:prstGeom prst="ellipse">
            <a:avLst/>
          </a:prstGeom>
          <a:gradFill>
            <a:gsLst>
              <a:gs pos="59000">
                <a:srgbClr val="73B7F4"/>
              </a:gs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woPt" dir="t"/>
          </a:scene3d>
          <a:sp3d extrusionH="57150">
            <a:bevelT w="50800" h="0" prst="convex"/>
            <a:bevelB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6B0A71D-159B-4FC2-B01B-9CC6BE0203AD}"/>
              </a:ext>
            </a:extLst>
          </p:cNvPr>
          <p:cNvSpPr/>
          <p:nvPr/>
        </p:nvSpPr>
        <p:spPr>
          <a:xfrm>
            <a:off x="1699486" y="4157288"/>
            <a:ext cx="349195" cy="315775"/>
          </a:xfrm>
          <a:prstGeom prst="ellipse">
            <a:avLst/>
          </a:prstGeom>
          <a:gradFill>
            <a:gsLst>
              <a:gs pos="59000">
                <a:srgbClr val="73B7F4"/>
              </a:gs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woPt" dir="t"/>
          </a:scene3d>
          <a:sp3d extrusionH="57150">
            <a:bevelT w="50800" h="0" prst="convex"/>
            <a:bevelB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28FC5C5-8CEB-4EFC-A20F-EC821E8CC404}"/>
              </a:ext>
            </a:extLst>
          </p:cNvPr>
          <p:cNvSpPr/>
          <p:nvPr/>
        </p:nvSpPr>
        <p:spPr>
          <a:xfrm>
            <a:off x="2329157" y="4403427"/>
            <a:ext cx="349195" cy="315775"/>
          </a:xfrm>
          <a:prstGeom prst="ellipse">
            <a:avLst/>
          </a:prstGeom>
          <a:gradFill>
            <a:gsLst>
              <a:gs pos="59000">
                <a:srgbClr val="73B7F4"/>
              </a:gs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woPt" dir="t"/>
          </a:scene3d>
          <a:sp3d extrusionH="57150">
            <a:bevelT w="50800" h="0" prst="convex"/>
            <a:bevelB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C096FBC-0071-4AA6-8D2C-075A70EFB326}"/>
              </a:ext>
            </a:extLst>
          </p:cNvPr>
          <p:cNvSpPr/>
          <p:nvPr/>
        </p:nvSpPr>
        <p:spPr>
          <a:xfrm>
            <a:off x="3011441" y="4648758"/>
            <a:ext cx="349195" cy="315775"/>
          </a:xfrm>
          <a:prstGeom prst="ellipse">
            <a:avLst/>
          </a:prstGeom>
          <a:gradFill>
            <a:gsLst>
              <a:gs pos="59000">
                <a:srgbClr val="73B7F4"/>
              </a:gs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woPt" dir="t"/>
          </a:scene3d>
          <a:sp3d extrusionH="57150">
            <a:bevelT w="50800" h="0" prst="convex"/>
            <a:bevelB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800508F-3527-472A-BA82-A863D8730501}"/>
              </a:ext>
            </a:extLst>
          </p:cNvPr>
          <p:cNvSpPr/>
          <p:nvPr/>
        </p:nvSpPr>
        <p:spPr>
          <a:xfrm>
            <a:off x="3750234" y="4932296"/>
            <a:ext cx="349195" cy="315775"/>
          </a:xfrm>
          <a:prstGeom prst="ellipse">
            <a:avLst/>
          </a:prstGeom>
          <a:gradFill>
            <a:gsLst>
              <a:gs pos="59000">
                <a:srgbClr val="73B7F4"/>
              </a:gs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woPt" dir="t"/>
          </a:scene3d>
          <a:sp3d extrusionH="57150">
            <a:bevelT w="50800" h="0" prst="convex"/>
            <a:bevelB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1999DDD-0007-4423-8A97-82BCEF32B0A7}"/>
              </a:ext>
            </a:extLst>
          </p:cNvPr>
          <p:cNvSpPr/>
          <p:nvPr/>
        </p:nvSpPr>
        <p:spPr>
          <a:xfrm>
            <a:off x="4489027" y="5186474"/>
            <a:ext cx="349195" cy="315775"/>
          </a:xfrm>
          <a:prstGeom prst="ellipse">
            <a:avLst/>
          </a:prstGeom>
          <a:gradFill>
            <a:gsLst>
              <a:gs pos="59000">
                <a:srgbClr val="73B7F4"/>
              </a:gs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woPt" dir="t"/>
          </a:scene3d>
          <a:sp3d extrusionH="57150">
            <a:bevelT w="50800" h="0" prst="convex"/>
            <a:bevelB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826158-67A1-4ED9-A513-CD9E20A7714B}"/>
              </a:ext>
            </a:extLst>
          </p:cNvPr>
          <p:cNvSpPr/>
          <p:nvPr/>
        </p:nvSpPr>
        <p:spPr>
          <a:xfrm>
            <a:off x="1179524" y="5502249"/>
            <a:ext cx="694559" cy="609029"/>
          </a:xfrm>
          <a:prstGeom prst="rect">
            <a:avLst/>
          </a:prstGeom>
          <a:scene3d>
            <a:camera prst="isometricTopUp"/>
            <a:lightRig rig="glow" dir="tl">
              <a:rot lat="0" lon="0" rev="900000"/>
            </a:lightRig>
          </a:scene3d>
          <a:sp3d extrusionH="254000" prstMaterial="powder">
            <a:bevelT w="254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FD8969A-16DE-4967-801A-1F76D3880552}"/>
              </a:ext>
            </a:extLst>
          </p:cNvPr>
          <p:cNvSpPr/>
          <p:nvPr/>
        </p:nvSpPr>
        <p:spPr>
          <a:xfrm rot="1839860">
            <a:off x="1313124" y="2264316"/>
            <a:ext cx="697985" cy="224613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2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63B0412-6E34-4399-94FB-D199D735F166}"/>
              </a:ext>
            </a:extLst>
          </p:cNvPr>
          <p:cNvSpPr/>
          <p:nvPr/>
        </p:nvSpPr>
        <p:spPr>
          <a:xfrm rot="1839860">
            <a:off x="1937798" y="2498687"/>
            <a:ext cx="697985" cy="224613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2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C46055A-5E61-42C5-95C4-D780232E4D80}"/>
              </a:ext>
            </a:extLst>
          </p:cNvPr>
          <p:cNvSpPr/>
          <p:nvPr/>
        </p:nvSpPr>
        <p:spPr>
          <a:xfrm rot="1839860">
            <a:off x="2564259" y="2802217"/>
            <a:ext cx="697985" cy="224613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2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D059AED-6D4B-4AAA-A832-3F48618D880C}"/>
              </a:ext>
            </a:extLst>
          </p:cNvPr>
          <p:cNvSpPr/>
          <p:nvPr/>
        </p:nvSpPr>
        <p:spPr>
          <a:xfrm rot="1839860">
            <a:off x="3279841" y="3017102"/>
            <a:ext cx="697985" cy="224613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2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7392852-2B4A-446F-B8E0-9FCD3C25E948}"/>
              </a:ext>
            </a:extLst>
          </p:cNvPr>
          <p:cNvSpPr/>
          <p:nvPr/>
        </p:nvSpPr>
        <p:spPr>
          <a:xfrm rot="1839860">
            <a:off x="3977171" y="3299752"/>
            <a:ext cx="697985" cy="224613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2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096E4C3-46EF-439A-97A4-4837D7ACE6D9}"/>
              </a:ext>
            </a:extLst>
          </p:cNvPr>
          <p:cNvSpPr/>
          <p:nvPr/>
        </p:nvSpPr>
        <p:spPr>
          <a:xfrm rot="1839860">
            <a:off x="4727192" y="3582403"/>
            <a:ext cx="697985" cy="224613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2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9" name="Chord 28">
            <a:extLst>
              <a:ext uri="{FF2B5EF4-FFF2-40B4-BE49-F238E27FC236}">
                <a16:creationId xmlns:a16="http://schemas.microsoft.com/office/drawing/2014/main" id="{121F2849-57B5-40C0-B309-E5F839AEC162}"/>
              </a:ext>
            </a:extLst>
          </p:cNvPr>
          <p:cNvSpPr/>
          <p:nvPr/>
        </p:nvSpPr>
        <p:spPr>
          <a:xfrm rot="13940946">
            <a:off x="6140081" y="4964659"/>
            <a:ext cx="485807" cy="301243"/>
          </a:xfrm>
          <a:prstGeom prst="chord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90E76B1D-E15D-4201-8970-0FAEC642FB1D}"/>
              </a:ext>
            </a:extLst>
          </p:cNvPr>
          <p:cNvSpPr/>
          <p:nvPr/>
        </p:nvSpPr>
        <p:spPr>
          <a:xfrm rot="1506226">
            <a:off x="1948207" y="2329942"/>
            <a:ext cx="4855162" cy="1119519"/>
          </a:xfrm>
          <a:prstGeom prst="triangle">
            <a:avLst/>
          </a:prstGeom>
          <a:gradFill flip="none" rotWithShape="1">
            <a:gsLst>
              <a:gs pos="0">
                <a:srgbClr val="0070C0"/>
              </a:gs>
              <a:gs pos="72588">
                <a:schemeClr val="accent1">
                  <a:lumMod val="60000"/>
                  <a:lumOff val="40000"/>
                  <a:alpha val="34000"/>
                </a:schemeClr>
              </a:gs>
              <a:gs pos="35000">
                <a:schemeClr val="accent1">
                  <a:lumMod val="75000"/>
                </a:schemeClr>
              </a:gs>
              <a:gs pos="100000">
                <a:srgbClr val="002060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scene3d>
            <a:camera prst="orthographicFront">
              <a:rot lat="0" lon="2170706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A09210-5F20-4C81-ABE1-CBF680D5A956}"/>
              </a:ext>
            </a:extLst>
          </p:cNvPr>
          <p:cNvSpPr/>
          <p:nvPr/>
        </p:nvSpPr>
        <p:spPr>
          <a:xfrm>
            <a:off x="6378666" y="5502249"/>
            <a:ext cx="25072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600" b="1" i="1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shade val="30000"/>
                        <a:satMod val="115000"/>
                      </a:prstClr>
                    </a:gs>
                    <a:gs pos="5000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Efficiently estimates the similarity of two different futures – taking account of all possible path!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2C2D1AB-AF4D-47A9-9CD8-917F21C78D22}"/>
                  </a:ext>
                </a:extLst>
              </p:cNvPr>
              <p:cNvSpPr/>
              <p:nvPr/>
            </p:nvSpPr>
            <p:spPr>
              <a:xfrm>
                <a:off x="6379577" y="4515853"/>
                <a:ext cx="2766852" cy="709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kumimoji="0" lang="en-SG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gradFill flip="none" rotWithShape="1">
                                <a:gsLst>
                                  <a:gs pos="0">
                                    <a:prstClr val="white">
                                      <a:shade val="30000"/>
                                      <a:satMod val="115000"/>
                                    </a:prstClr>
                                  </a:gs>
                                  <a:gs pos="50000">
                                    <a:prstClr val="white">
                                      <a:shade val="67500"/>
                                      <a:satMod val="115000"/>
                                    </a:prstClr>
                                  </a:gs>
                                  <a:gs pos="100000">
                                    <a:prstClr val="white">
                                      <a:shade val="100000"/>
                                      <a:satMod val="115000"/>
                                    </a:prstClr>
                                  </a:gs>
                                </a:gsLst>
                                <a:lin ang="10800000" scaled="1"/>
                                <a:tileRect/>
                              </a:gra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SG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gradFill flip="none" rotWithShape="1">
                                <a:gsLst>
                                  <a:gs pos="0">
                                    <a:prstClr val="white">
                                      <a:shade val="30000"/>
                                      <a:satMod val="115000"/>
                                    </a:prstClr>
                                  </a:gs>
                                  <a:gs pos="50000">
                                    <a:prstClr val="white">
                                      <a:shade val="67500"/>
                                      <a:satMod val="115000"/>
                                    </a:prstClr>
                                  </a:gs>
                                  <a:gs pos="100000">
                                    <a:prstClr val="white">
                                      <a:shade val="100000"/>
                                      <a:satMod val="115000"/>
                                    </a:prstClr>
                                  </a:gs>
                                </a:gsLst>
                                <a:lin ang="10800000" scaled="1"/>
                                <a:tileRect/>
                              </a:gra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𝒎</m:t>
                          </m:r>
                        </m:e>
                      </m:d>
                      <m:r>
                        <a:rPr kumimoji="0" lang="en-SG" sz="1600" b="1" i="1" u="none" strike="noStrike" kern="0" cap="none" spc="0" normalizeH="0" baseline="0" noProof="0" smtClean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prstClr val="white">
                                  <a:shade val="30000"/>
                                  <a:satMod val="115000"/>
                                </a:prstClr>
                              </a:gs>
                              <a:gs pos="50000">
                                <a:prstClr val="white">
                                  <a:shade val="67500"/>
                                  <a:satMod val="115000"/>
                                </a:prstClr>
                              </a:gs>
                              <a:gs pos="100000">
                                <a:prstClr val="white">
                                  <a:shade val="100000"/>
                                  <a:satMod val="115000"/>
                                </a:prstClr>
                              </a:gs>
                            </a:gsLst>
                            <a:lin ang="10800000" scaled="1"/>
                            <a:tileRect/>
                          </a:gra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SG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gradFill flip="none" rotWithShape="1">
                                <a:gsLst>
                                  <a:gs pos="0">
                                    <a:prstClr val="white">
                                      <a:shade val="30000"/>
                                      <a:satMod val="115000"/>
                                    </a:prstClr>
                                  </a:gs>
                                  <a:gs pos="50000">
                                    <a:prstClr val="white">
                                      <a:shade val="67500"/>
                                      <a:satMod val="115000"/>
                                    </a:prstClr>
                                  </a:gs>
                                  <a:gs pos="100000">
                                    <a:prstClr val="white">
                                      <a:shade val="100000"/>
                                      <a:satMod val="115000"/>
                                    </a:prstClr>
                                  </a:gs>
                                </a:gsLst>
                                <a:lin ang="10800000" scaled="1"/>
                                <a:tileRect/>
                              </a:gra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acc>
                            <m:accPr>
                              <m:chr m:val="⃗"/>
                              <m:ctrlPr>
                                <a:rPr kumimoji="0" lang="en-SG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gradFill flip="none" rotWithShape="1">
                                    <a:gsLst>
                                      <a:gs pos="0">
                                        <a:prstClr val="white">
                                          <a:shade val="30000"/>
                                          <a:satMod val="115000"/>
                                        </a:prstClr>
                                      </a:gs>
                                      <a:gs pos="50000">
                                        <a:prstClr val="white">
                                          <a:shade val="67500"/>
                                          <a:satMod val="115000"/>
                                        </a:prstClr>
                                      </a:gs>
                                      <a:gs pos="100000">
                                        <a:prstClr val="white">
                                          <a:shade val="100000"/>
                                          <a:satMod val="115000"/>
                                        </a:prstClr>
                                      </a:gs>
                                    </a:gsLst>
                                    <a:lin ang="10800000" scaled="1"/>
                                    <a:tileRect/>
                                  </a:gra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SG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gradFill flip="none" rotWithShape="1">
                                    <a:gsLst>
                                      <a:gs pos="0">
                                        <a:prstClr val="white">
                                          <a:shade val="30000"/>
                                          <a:satMod val="115000"/>
                                        </a:prstClr>
                                      </a:gs>
                                      <a:gs pos="50000">
                                        <a:prstClr val="white">
                                          <a:shade val="67500"/>
                                          <a:satMod val="115000"/>
                                        </a:prstClr>
                                      </a:gs>
                                      <a:gs pos="100000">
                                        <a:prstClr val="white">
                                          <a:shade val="100000"/>
                                          <a:satMod val="115000"/>
                                        </a:prstClr>
                                      </a:gs>
                                    </a:gsLst>
                                    <a:lin ang="10800000" scaled="1"/>
                                    <a:tileRect/>
                                  </a:gra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kumimoji="0" lang="en-SG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gradFill flip="none" rotWithShape="1">
                                    <a:gsLst>
                                      <a:gs pos="0">
                                        <a:prstClr val="white">
                                          <a:shade val="30000"/>
                                          <a:satMod val="115000"/>
                                        </a:prstClr>
                                      </a:gs>
                                      <a:gs pos="50000">
                                        <a:prstClr val="white">
                                          <a:shade val="67500"/>
                                          <a:satMod val="115000"/>
                                        </a:prstClr>
                                      </a:gs>
                                      <a:gs pos="100000">
                                        <a:prstClr val="white">
                                          <a:shade val="100000"/>
                                          <a:satMod val="115000"/>
                                        </a:prstClr>
                                      </a:gs>
                                    </a:gsLst>
                                    <a:lin ang="10800000" scaled="1"/>
                                    <a:tileRect/>
                                  </a:gra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kumimoji="0" lang="en-SG" sz="16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gradFill flip="none" rotWithShape="1">
                                        <a:gsLst>
                                          <a:gs pos="0">
                                            <a:prstClr val="white">
                                              <a:shade val="30000"/>
                                              <a:satMod val="115000"/>
                                            </a:prstClr>
                                          </a:gs>
                                          <a:gs pos="50000">
                                            <a:prstClr val="white">
                                              <a:shade val="67500"/>
                                              <a:satMod val="115000"/>
                                            </a:prstClr>
                                          </a:gs>
                                          <a:gs pos="100000">
                                            <a:prstClr val="white">
                                              <a:shade val="100000"/>
                                              <a:satMod val="115000"/>
                                            </a:prstClr>
                                          </a:gs>
                                        </a:gsLst>
                                        <a:lin ang="10800000" scaled="1"/>
                                        <a:tileRect/>
                                      </a:gra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SG" sz="16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gradFill flip="none" rotWithShape="1">
                                        <a:gsLst>
                                          <a:gs pos="0">
                                            <a:prstClr val="white">
                                              <a:shade val="30000"/>
                                              <a:satMod val="115000"/>
                                            </a:prstClr>
                                          </a:gs>
                                          <a:gs pos="50000">
                                            <a:prstClr val="white">
                                              <a:shade val="67500"/>
                                              <a:satMod val="115000"/>
                                            </a:prstClr>
                                          </a:gs>
                                          <a:gs pos="100000">
                                            <a:prstClr val="white">
                                              <a:shade val="100000"/>
                                              <a:satMod val="115000"/>
                                            </a:prstClr>
                                          </a:gs>
                                        </a:gsLst>
                                        <a:lin ang="10800000" scaled="1"/>
                                        <a:tileRect/>
                                      </a:gra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kumimoji="0" lang="en-SG" sz="16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gradFill flip="none" rotWithShape="1">
                                        <a:gsLst>
                                          <a:gs pos="0">
                                            <a:prstClr val="white">
                                              <a:shade val="30000"/>
                                              <a:satMod val="115000"/>
                                            </a:prstClr>
                                          </a:gs>
                                          <a:gs pos="50000">
                                            <a:prstClr val="white">
                                              <a:shade val="67500"/>
                                              <a:satMod val="115000"/>
                                            </a:prstClr>
                                          </a:gs>
                                          <a:gs pos="100000">
                                            <a:prstClr val="white">
                                              <a:shade val="100000"/>
                                              <a:satMod val="115000"/>
                                            </a:prstClr>
                                          </a:gs>
                                        </a:gsLst>
                                        <a:lin ang="10800000" scaled="1"/>
                                        <a:tileRect/>
                                      </a:gra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kumimoji="0" lang="en-SG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gradFill flip="none" rotWithShape="1">
                                    <a:gsLst>
                                      <a:gs pos="0">
                                        <a:prstClr val="white">
                                          <a:shade val="30000"/>
                                          <a:satMod val="115000"/>
                                        </a:prstClr>
                                      </a:gs>
                                      <a:gs pos="50000">
                                        <a:prstClr val="white">
                                          <a:shade val="67500"/>
                                          <a:satMod val="115000"/>
                                        </a:prstClr>
                                      </a:gs>
                                      <a:gs pos="100000">
                                        <a:prstClr val="white">
                                          <a:shade val="100000"/>
                                          <a:satMod val="115000"/>
                                        </a:prstClr>
                                      </a:gs>
                                    </a:gsLst>
                                    <a:lin ang="10800000" scaled="1"/>
                                    <a:tileRect/>
                                  </a:gra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kumimoji="0" lang="en-SG" sz="16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gradFill flip="none" rotWithShape="1">
                                        <a:gsLst>
                                          <a:gs pos="0">
                                            <a:prstClr val="white">
                                              <a:shade val="30000"/>
                                              <a:satMod val="115000"/>
                                            </a:prstClr>
                                          </a:gs>
                                          <a:gs pos="50000">
                                            <a:prstClr val="white">
                                              <a:shade val="67500"/>
                                              <a:satMod val="115000"/>
                                            </a:prstClr>
                                          </a:gs>
                                          <a:gs pos="100000">
                                            <a:prstClr val="white">
                                              <a:shade val="100000"/>
                                              <a:satMod val="115000"/>
                                            </a:prstClr>
                                          </a:gs>
                                        </a:gsLst>
                                        <a:lin ang="10800000" scaled="1"/>
                                        <a:tileRect/>
                                      </a:gra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SG" sz="16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gradFill flip="none" rotWithShape="1">
                                        <a:gsLst>
                                          <a:gs pos="0">
                                            <a:prstClr val="white">
                                              <a:shade val="30000"/>
                                              <a:satMod val="115000"/>
                                            </a:prstClr>
                                          </a:gs>
                                          <a:gs pos="50000">
                                            <a:prstClr val="white">
                                              <a:shade val="67500"/>
                                              <a:satMod val="115000"/>
                                            </a:prstClr>
                                          </a:gs>
                                          <a:gs pos="100000">
                                            <a:prstClr val="white">
                                              <a:shade val="100000"/>
                                              <a:satMod val="115000"/>
                                            </a:prstClr>
                                          </a:gs>
                                        </a:gsLst>
                                        <a:lin ang="10800000" scaled="1"/>
                                        <a:tileRect/>
                                      </a:gra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</m:acc>
                              <m:r>
                                <a:rPr kumimoji="0" lang="en-SG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gradFill flip="none" rotWithShape="1">
                                    <a:gsLst>
                                      <a:gs pos="0">
                                        <a:prstClr val="white">
                                          <a:shade val="30000"/>
                                          <a:satMod val="115000"/>
                                        </a:prstClr>
                                      </a:gs>
                                      <a:gs pos="50000">
                                        <a:prstClr val="white">
                                          <a:shade val="67500"/>
                                          <a:satMod val="115000"/>
                                        </a:prstClr>
                                      </a:gs>
                                      <a:gs pos="100000">
                                        <a:prstClr val="white">
                                          <a:shade val="100000"/>
                                          <a:satMod val="115000"/>
                                        </a:prstClr>
                                      </a:gs>
                                    </a:gsLst>
                                    <a:lin ang="10800000" scaled="1"/>
                                    <a:tileRect/>
                                  </a:gra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|</m:t>
                              </m:r>
                              <m:acc>
                                <m:accPr>
                                  <m:chr m:val="⃖"/>
                                  <m:ctrlPr>
                                    <a:rPr kumimoji="0" lang="en-SG" sz="16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gradFill flip="none" rotWithShape="1">
                                        <a:gsLst>
                                          <a:gs pos="0">
                                            <a:prstClr val="white">
                                              <a:shade val="30000"/>
                                              <a:satMod val="115000"/>
                                            </a:prstClr>
                                          </a:gs>
                                          <a:gs pos="50000">
                                            <a:prstClr val="white">
                                              <a:shade val="67500"/>
                                              <a:satMod val="115000"/>
                                            </a:prstClr>
                                          </a:gs>
                                          <a:gs pos="100000">
                                            <a:prstClr val="white">
                                              <a:shade val="100000"/>
                                              <a:satMod val="115000"/>
                                            </a:prstClr>
                                          </a:gs>
                                        </a:gsLst>
                                        <a:lin ang="10800000" scaled="1"/>
                                        <a:tileRect/>
                                      </a:gra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SG" sz="16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gradFill flip="none" rotWithShape="1">
                                        <a:gsLst>
                                          <a:gs pos="0">
                                            <a:prstClr val="white">
                                              <a:shade val="30000"/>
                                              <a:satMod val="115000"/>
                                            </a:prstClr>
                                          </a:gs>
                                          <a:gs pos="50000">
                                            <a:prstClr val="white">
                                              <a:shade val="67500"/>
                                              <a:satMod val="115000"/>
                                            </a:prstClr>
                                          </a:gs>
                                          <a:gs pos="100000">
                                            <a:prstClr val="white">
                                              <a:shade val="100000"/>
                                              <a:satMod val="115000"/>
                                            </a:prstClr>
                                          </a:gs>
                                        </a:gsLst>
                                        <a:lin ang="10800000" scaled="1"/>
                                        <a:tileRect/>
                                      </a:gra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</m:acc>
                              <m:r>
                                <a:rPr kumimoji="0" lang="en-SG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gradFill flip="none" rotWithShape="1">
                                    <a:gsLst>
                                      <a:gs pos="0">
                                        <a:prstClr val="white">
                                          <a:shade val="30000"/>
                                          <a:satMod val="115000"/>
                                        </a:prstClr>
                                      </a:gs>
                                      <a:gs pos="50000">
                                        <a:prstClr val="white">
                                          <a:shade val="67500"/>
                                          <a:satMod val="115000"/>
                                        </a:prstClr>
                                      </a:gs>
                                      <a:gs pos="100000">
                                        <a:prstClr val="white">
                                          <a:shade val="100000"/>
                                          <a:satMod val="115000"/>
                                        </a:prstClr>
                                      </a:gs>
                                    </a:gsLst>
                                    <a:lin ang="10800000" scaled="1"/>
                                    <a:tileRect/>
                                  </a:gra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kumimoji="0" lang="en-SG" sz="16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gradFill flip="none" rotWithShape="1">
                                        <a:gsLst>
                                          <a:gs pos="0">
                                            <a:prstClr val="white">
                                              <a:shade val="30000"/>
                                              <a:satMod val="115000"/>
                                            </a:prstClr>
                                          </a:gs>
                                          <a:gs pos="50000">
                                            <a:prstClr val="white">
                                              <a:shade val="67500"/>
                                              <a:satMod val="115000"/>
                                            </a:prstClr>
                                          </a:gs>
                                          <a:gs pos="100000">
                                            <a:prstClr val="white">
                                              <a:shade val="100000"/>
                                              <a:satMod val="115000"/>
                                            </a:prstClr>
                                          </a:gs>
                                        </a:gsLst>
                                        <a:lin ang="10800000" scaled="1"/>
                                        <a:tileRect/>
                                      </a:gra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SG" sz="16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gradFill flip="none" rotWithShape="1">
                                        <a:gsLst>
                                          <a:gs pos="0">
                                            <a:prstClr val="white">
                                              <a:shade val="30000"/>
                                              <a:satMod val="115000"/>
                                            </a:prstClr>
                                          </a:gs>
                                          <a:gs pos="50000">
                                            <a:prstClr val="white">
                                              <a:shade val="67500"/>
                                              <a:satMod val="115000"/>
                                            </a:prstClr>
                                          </a:gs>
                                          <a:gs pos="100000">
                                            <a:prstClr val="white">
                                              <a:shade val="100000"/>
                                              <a:satMod val="115000"/>
                                            </a:prstClr>
                                          </a:gs>
                                        </a:gsLst>
                                        <a:lin ang="10800000" scaled="1"/>
                                        <a:tileRect/>
                                      </a:gra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kumimoji="0" lang="en-SG" sz="16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gradFill flip="none" rotWithShape="1">
                                        <a:gsLst>
                                          <a:gs pos="0">
                                            <a:prstClr val="white">
                                              <a:shade val="30000"/>
                                              <a:satMod val="115000"/>
                                            </a:prstClr>
                                          </a:gs>
                                          <a:gs pos="50000">
                                            <a:prstClr val="white">
                                              <a:shade val="67500"/>
                                              <a:satMod val="115000"/>
                                            </a:prstClr>
                                          </a:gs>
                                          <a:gs pos="100000">
                                            <a:prstClr val="white">
                                              <a:shade val="100000"/>
                                              <a:satMod val="115000"/>
                                            </a:prstClr>
                                          </a:gs>
                                        </a:gsLst>
                                        <a:lin ang="10800000" scaled="1"/>
                                        <a:tileRect/>
                                      </a:gra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kumimoji="0" lang="en-SG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gradFill flip="none" rotWithShape="1">
                                    <a:gsLst>
                                      <a:gs pos="0">
                                        <a:prstClr val="white">
                                          <a:shade val="30000"/>
                                          <a:satMod val="115000"/>
                                        </a:prstClr>
                                      </a:gs>
                                      <a:gs pos="50000">
                                        <a:prstClr val="white">
                                          <a:shade val="67500"/>
                                          <a:satMod val="115000"/>
                                        </a:prstClr>
                                      </a:gs>
                                      <a:gs pos="100000">
                                        <a:prstClr val="white">
                                          <a:shade val="100000"/>
                                          <a:satMod val="115000"/>
                                        </a:prstClr>
                                      </a:gs>
                                    </a:gsLst>
                                    <a:lin ang="10800000" scaled="1"/>
                                    <a:tileRect/>
                                  </a:gra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kumimoji="0" lang="en-SG" sz="16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gradFill flip="none" rotWithShape="1">
                                        <a:gsLst>
                                          <a:gs pos="0">
                                            <a:prstClr val="white">
                                              <a:shade val="30000"/>
                                              <a:satMod val="115000"/>
                                            </a:prstClr>
                                          </a:gs>
                                          <a:gs pos="50000">
                                            <a:prstClr val="white">
                                              <a:shade val="67500"/>
                                              <a:satMod val="115000"/>
                                            </a:prstClr>
                                          </a:gs>
                                          <a:gs pos="100000">
                                            <a:prstClr val="white">
                                              <a:shade val="100000"/>
                                              <a:satMod val="115000"/>
                                            </a:prstClr>
                                          </a:gs>
                                        </a:gsLst>
                                        <a:lin ang="10800000" scaled="1"/>
                                        <a:tileRect/>
                                      </a:gra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SG" sz="16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gradFill flip="none" rotWithShape="1">
                                        <a:gsLst>
                                          <a:gs pos="0">
                                            <a:prstClr val="white">
                                              <a:shade val="30000"/>
                                              <a:satMod val="115000"/>
                                            </a:prstClr>
                                          </a:gs>
                                          <a:gs pos="50000">
                                            <a:prstClr val="white">
                                              <a:shade val="67500"/>
                                              <a:satMod val="115000"/>
                                            </a:prstClr>
                                          </a:gs>
                                          <a:gs pos="100000">
                                            <a:prstClr val="white">
                                              <a:shade val="100000"/>
                                              <a:satMod val="115000"/>
                                            </a:prstClr>
                                          </a:gs>
                                        </a:gsLst>
                                        <a:lin ang="10800000" scaled="1"/>
                                        <a:tileRect/>
                                      </a:gra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</m:acc>
                              <m:r>
                                <a:rPr kumimoji="0" lang="en-SG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gradFill flip="none" rotWithShape="1">
                                    <a:gsLst>
                                      <a:gs pos="0">
                                        <a:prstClr val="white">
                                          <a:shade val="30000"/>
                                          <a:satMod val="115000"/>
                                        </a:prstClr>
                                      </a:gs>
                                      <a:gs pos="50000">
                                        <a:prstClr val="white">
                                          <a:shade val="67500"/>
                                          <a:satMod val="115000"/>
                                        </a:prstClr>
                                      </a:gs>
                                      <a:gs pos="100000">
                                        <a:prstClr val="white">
                                          <a:shade val="100000"/>
                                          <a:satMod val="115000"/>
                                        </a:prstClr>
                                      </a:gs>
                                    </a:gsLst>
                                    <a:lin ang="10800000" scaled="1"/>
                                    <a:tileRect/>
                                  </a:gra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|</m:t>
                              </m:r>
                              <m:acc>
                                <m:accPr>
                                  <m:chr m:val="⃖"/>
                                  <m:ctrlPr>
                                    <a:rPr kumimoji="0" lang="en-SG" sz="16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gradFill flip="none" rotWithShape="1">
                                        <a:gsLst>
                                          <a:gs pos="0">
                                            <a:prstClr val="white">
                                              <a:shade val="30000"/>
                                              <a:satMod val="115000"/>
                                            </a:prstClr>
                                          </a:gs>
                                          <a:gs pos="50000">
                                            <a:prstClr val="white">
                                              <a:shade val="67500"/>
                                              <a:satMod val="115000"/>
                                            </a:prstClr>
                                          </a:gs>
                                          <a:gs pos="100000">
                                            <a:prstClr val="white">
                                              <a:shade val="100000"/>
                                              <a:satMod val="115000"/>
                                            </a:prstClr>
                                          </a:gs>
                                        </a:gsLst>
                                        <a:lin ang="10800000" scaled="1"/>
                                        <a:tileRect/>
                                      </a:gra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SG" sz="16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gradFill flip="none" rotWithShape="1">
                                        <a:gsLst>
                                          <a:gs pos="0">
                                            <a:prstClr val="white">
                                              <a:shade val="30000"/>
                                              <a:satMod val="115000"/>
                                            </a:prstClr>
                                          </a:gs>
                                          <a:gs pos="50000">
                                            <a:prstClr val="white">
                                              <a:shade val="67500"/>
                                              <a:satMod val="115000"/>
                                            </a:prstClr>
                                          </a:gs>
                                          <a:gs pos="100000">
                                            <a:prstClr val="white">
                                              <a:shade val="100000"/>
                                              <a:satMod val="115000"/>
                                            </a:prstClr>
                                          </a:gs>
                                        </a:gsLst>
                                        <a:lin ang="10800000" scaled="1"/>
                                        <a:tileRect/>
                                      </a:gra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</m:acc>
                              <m:r>
                                <a:rPr kumimoji="0" lang="en-SG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gradFill flip="none" rotWithShape="1">
                                    <a:gsLst>
                                      <a:gs pos="0">
                                        <a:prstClr val="white">
                                          <a:shade val="30000"/>
                                          <a:satMod val="115000"/>
                                        </a:prstClr>
                                      </a:gs>
                                      <a:gs pos="50000">
                                        <a:prstClr val="white">
                                          <a:shade val="67500"/>
                                          <a:satMod val="115000"/>
                                        </a:prstClr>
                                      </a:gs>
                                      <a:gs pos="100000">
                                        <a:prstClr val="white">
                                          <a:shade val="100000"/>
                                          <a:satMod val="115000"/>
                                        </a:prstClr>
                                      </a:gs>
                                    </a:gsLst>
                                    <a:lin ang="10800000" scaled="1"/>
                                    <a:tileRect/>
                                  </a:gra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</m:rad>
                        </m:e>
                      </m:nary>
                    </m:oMath>
                  </m:oMathPara>
                </a14:m>
                <a:endParaRPr kumimoji="0" lang="en-SG" sz="1600" b="1" i="1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white">
                          <a:shade val="30000"/>
                          <a:satMod val="115000"/>
                        </a:prstClr>
                      </a:gs>
                      <a:gs pos="50000">
                        <a:prstClr val="white">
                          <a:shade val="67500"/>
                          <a:satMod val="115000"/>
                        </a:prstClr>
                      </a:gs>
                      <a:gs pos="100000">
                        <a:prstClr val="white">
                          <a:shade val="100000"/>
                          <a:satMod val="115000"/>
                        </a:prstClr>
                      </a:gs>
                    </a:gsLst>
                    <a:lin ang="10800000" scaled="1"/>
                    <a:tileRect/>
                  </a:gra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2C2D1AB-AF4D-47A9-9CD8-917F21C78D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577" y="4515853"/>
                <a:ext cx="2766852" cy="709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76184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1000">
              <a:srgbClr val="00153E"/>
            </a:gs>
            <a:gs pos="0">
              <a:schemeClr val="bg1"/>
            </a:gs>
            <a:gs pos="100000">
              <a:srgbClr val="00359E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 descr="http://www.quantumlah.org/media/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4" y="-278261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1225" y="3099186"/>
            <a:ext cx="1184622" cy="73830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B10F66E-E9A7-44DC-91D4-8FBEFCA3CE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207" t="4343" r="14007" b="17781"/>
          <a:stretch/>
        </p:blipFill>
        <p:spPr>
          <a:xfrm>
            <a:off x="6290647" y="2855158"/>
            <a:ext cx="1005289" cy="878028"/>
          </a:xfrm>
          <a:prstGeom prst="rect">
            <a:avLst/>
          </a:prstGeom>
        </p:spPr>
      </p:pic>
      <p:sp>
        <p:nvSpPr>
          <p:cNvPr id="70" name="AutoShape 10" descr="data:image/jpeg;base64,/9j/4AAQSkZJRgABAQAAAQABAAD/2wCEAAkGBxQQEBQQEBQUFBUUFBQUFBAVFBAWFBQWFxQXGBYWFRUYHSggGBwnGxwXITEhJSovLzIuFyAzOjMsNygtLisBCgoKDg0OGxAQGi8kICUsLCw0LC8sLCwsLCwsLCwsLCwtLC8uLCw0LywvLC8vLCwsLDYsLCwsLCwsLSwvLCwsL//AABEIAMIBAwMBIgACEQEDEQH/xAAbAAACAwEBAQAAAAAAAAAAAAABAgAFBgQDB//EAEgQAAIBAgQDAwcIBwgBBAMAAAECAwARBBIhMQVBURMiYQYUMlRxgZEWIzNCUpKh0hViY3KCk8EkQ1OUsdHT8LI0g6LCB0Rz/8QAGQEBAQEBAQEAAAAAAAAAAAAAAgEDAAQF/8QALREAAgIABAUCBgIDAAAAAAAAAAECERIhUfADEzFBYZGhIjJxsdHhgcFCUvH/2gAMAwEAAhEDEQA/APkwpgKgoivpnz7IBRqUaQQgUbVBRApBIBTCpaiKtBDapTAVLUkQFEUQKNqSQSAUbVBTAUqJYAKa1S1NarQRQKlqYCoa5nCEUtqcihaoWxKBFORSmjQhQtzYVoOLnzTDrg1+kfLJiDzGl0i9wNz4n9Wk8ncOsavjZQCsVuzU7SSn0F8QPSPgLc6psVO0jtI5JZiSSdySbmn8sfLJ1Zz2oGnIpSKxaNBaWuvCYGSYkRRvIQLnIrNYdTbbauj9A4nvDsJbrluMjX73o2G7X8KNCsqzSmrQ8BxPq821/o22y5unSlPAsT6vNqL/AEb7fD8KmFlTKugRVm3AsSP/ANebQ2+ikP8ATWuXFYN4iBIjITsGFj8KLTEmc1CmtUolNF+msL6jF/NxH56I41hfUYv5uI/PWfoit+ZIywI0A41hvUYv5uI/PR/TOG9Ri/m4j89Z+uvhuF7aQRlstwxzZWb0VLWyrqb2tp1qqciYUW36Zw3qMf8AMxH56P6Yw3qUf8zEfnr1TyXBKgSv3tRfC4kAa2s2lwTuPYdRpdR5OxgsHnK5St2OHmsAbaknbXMP4fGwacwNRAvGMNzwUf8AMxH5q8uM8KVVGIw5LQOdPtRtuY38eh5jXqBF4Vh8xXzxLi2vZvlJJto19QOZ8dL1OH8Q81ldARNC3dddlkX+hHI8iKSd5SC1WaKgU9qteNcKEYE0JLwSeg/NTzRxyYfjuKq1ouNFUrBajamtUVb7VUiNgApgKusN5OSZRJOy4dDqGlJDMP1Yxdm9oFq9g+Ch9FZcQ3ViIk+6LsfiK0UAORQBa9BEehrRQcUmc2wuFiX9yHtG+L5jXZm4oRtKg/dEY+GlPAkHEzJdkeh+FKVrYKeKftW8NH/DWuXEcQxSf+ow6N//AEw6A/eCg/jXYEzsTRliKFqv/PMJJpLA0R+3C5t9yS9/iKjeTwlF8JKk37I9yb3I3pfwk0HASkZ8ivXA4RppFiQXZiAB7amIw7RsVdSpGhBBBB9lXWDHmmGM5+lnDJF1WPZ39+qj+Koo55lcssjm8o8Ut1w0JvFACoYfXc+nJ7yNPALVIRTmhahJ27HFUhLUCKYigazHYYp2S+RmW++ViL+229azA4lDGhDxM3Zxl1aXGGYya+hkuQRr6A0DHUjQ5RYCUZ7iylQRfU5s1rddjTDEZHR4SyMqr3gdc9rMR0v/AN6VU6Kb2ZUVEC5LEgKhfHqx7ygWctchQSco5Aai1UcflFYlvNJPrG4nxQ399rWDfjyqoHlDihtiJdgPSOwN7fGm+UmLsV7dyDoQbHT3iuc0dRwPjpM7MjyLmYmwke+t9zfXQkX8TXjiMQ72zszW2zEm3x9gpTSmsnbGhalGjRoVktTAVLURTQCV64ado2DxsVYbMpII0tv7KS1G1JBO48ZxBGUzS2ta2drW1/3NSTi07KVaWQqRYqWJUi5O23M1xCiKWZGG1MKgpgKqQSy4LxTsSUcZ4ZNJIjzHIjow3B/oSKbjPCuxIkjOeGTWOT/VWHJhzH9CKrAK0/ksp7OUz/8ApLfOX3z2OTsv2nTwvfSto5qmZSyzRV8H4Q+JJy2VF1eVzZEHVj/Tc1aDHxYc9ngU7STbzl1Ba/7JNQntN29lQySY4iGBRDh4+9a9kQc5JW5t4+4DlXRh8QEPm/DULSHRsTb5xuvZj+7Xx36kbU1Gt736gbOebhJB7XiExRjqY/Tnb2rfu/xEeynwmLW+TBYTM325AZn9uW2QfdNLLBh8Mbzt5zNzjVj2Sn9eQaufBfjXJi+PTOMikRx/4UQCJ7wPS9pvTyQepcYmPGNpiMSkI/wzKFt/7Ud7fCuDzGD6+MBP6scx/EgUfJrgoxTM0jFY0F2bTX4kCw3Ou3tq/fgGDxJAhkUOBrFC2YNb7OfW9juSdRyvRfESy/4JcNvMz64DDnbF2/eilH+l6veCF4kKxYxDdhsy+jlOmWXLztoKouI+Tk0UmVVaRGu0cqg5XT7Xhy08abCwLAD2xw173sxaU8ha0WnU6mrdh6M1iytmvicKzA373m8ancWsyE31O5vra2oqn+TMEvzkbzQ5gGCSKoUZheyyeid9ActdGHxEUQzdrJGlgSqQzLGSyqArBw4IuCfeeteDT4CZu8wja+6rOEbwdABb2qR7K6kK/Ak2MhS8HEBO+WwVnjUSp4q4JJXwNx4VXeVODMp86w7dpAAqC2hhAFgjpuvt2O99as+KY0RZYZ4Fkwx+jkV3YW5mKQk5fFb26in84hwqDEYeEvG11MySNbU3Mc0LXA0vpseR51zW97+pye97+hgSKBFbQcDw2NVpsPIYbWzxsLrGSd975Cba302PI1Uca8lp8NckLIgF+1jOZbXsCRuBfmdKwlGmaxlZQGkNOaFqDQ0zztUtXpalNBiQhpTTmlNGii0tOaBqUISpRqVCjUwoCmFKgkAprUKYUgkAo2oiiBSQQCmFG1ELSSC2WPBOGHEyZbhUUF5JDsiD0mP+3MkCraUnGyrh4B2eHiBtfZEHpyyEczufcBypOIA4aBMGn0kuWSe29zrHF7gbkdT4V04mExhOHQC8rlTiGHN+UV/srz8b9BW8Y1ve/qYtkJ84/suF+bw0feklbTNbeWU/6LyvYa78uN4qsanD4S6x7PKdJJv3j9Veij33NHjGLWNPNMObopvJIP76Qbn90bAe/nVMBVbJQSvOgEvoN+lWeE4d3RJMwiQ+jcXd/wBxOY8TYeNFsX2YtAuTrITeQ7c9l110+JrorUjkWc0AjwsULyCK4Mkq7yMSTlGQa6WHpEcqrosakRvBH3htLIczg9VUd1T8dqXif07A3Nsq676KAfxrnVNaVV0DZs+GY08TgbDTH5xEHZ5Qc7tcC9hvYZbjwPM1jJ48oyMpDhtb3BAtbKR7a6+HztC6yIbFT46jmDbkRcH21beV2EzuuMT6OdVINwSrAFSjHme7ryvccqFU63vv6jxWr7mdlxUjLlZ3K6d0sxGm2hNchFdEgpMtdRyZ2cL4s0IMbgSRN6cLeifEfZbowqyscL/aMMe1w0ndeNuV9TFKBsejD2jwz5WuzhHFOwchhnicZZYzsy/0I3B5GuTOo7cQDhXTGYQkwuSLHXKbd+GUc9PiDf2WcHGWwmTEQXbCy3VoT3jA59NFPLe45MDY31rhjRcLKYnJfCYlQQ36pPdcdHQ306gjY0uEjGFnkweIIMMtlL7gX1imX2XB9hI51Wl03vfcqdHd5U8BinQYvB6Zl7Qx6d5NiyjkwbMCov6JOgFYY19J8g3kimmwEgvkJYJuNwkm5sQVsdj6O3I47ym4Z2OMkhQEi4KrrcBwGA1VTcXtsNqwwu6N7VWUppTV8PJp1AM8kUBOySsQ/tKKCV99qH6AT1vDfGb8ldy5ExooDSmtB8n09bw3xm/JQ+TyeuYb7035KPLloJTRnzQrQfJ1PXMN96b8lD5Op65hfvTfkqcuWhcaM/apWg+TqeuYX4zfkqVOVIuNFCBTVBRqHEFEVKYCkiEFMKFMBSCxhV15L4ZWmMsgvHAplcHY5fRX3sVHvqkFaBT2PD+jYiW38EQ/qzf/AArSCzM5M6OESkvNxCXUxm6X+tM5OT4d5v4aEDnD4ZsQ302ILJGTuqf3j+0+jf8AepsZCRDhcGnpSfOsOrSmyA/wBT/EaPF4DiMQY4vo4AsQc6Kqr3cxP6zXNtzetszIosPEztlUFieX+/StLh+CPGA0cfavuXewgSw1AzW7Q+O2nOrnFLHwmJQih5nFwzciDqzL06ddelY3G46WZi0rlrm9tlHsUaCjFp5oslWTO6fhjsxMs0ObneUMfZpepFw3N3RJESNrNv7NK5MFD2jBBYEm1zoB4k1teG4VYI7CcAnfJFdiOuY600tf7/ZmytHBFaRnbO5ZiwCxysNTtpYmrGDBqrDLE49mGcG3XV/ZXU7IVzGfEA3UOqZxbZWOo6Zvbcc714QtETftsVcWuwY3JIYsNR1t8Ty1rS3WX2/QPh8ev7Hkw4YDuSm998O23M+l/wBvXrhMEssE2HYFAVzozQOoUqbtYkkLtfTq3ImvVxCqErJiSQG7PWxvpYAgaAkfh4C/lBiEhkQrNie6xNjcgKDl1FtbrY22spB3sM23KNL7DjKKlnXqYnHcOMdjcMDsbMD7wQK4inOvpHFFKs2Z5FDFmyPHfulm3VtLnXQaaHW1qxnGuF5CGR1ZWvoNCp6FSdK51JWjs06KGQ9KURda6zGF8T1rnkNZvwaJl1wlvOIHwZ9JbywHnmAu6D95Rf2qOtec585wYY/SYUhT1MLHu/dbT2OOlVWDxLRSLIhsVYMD4g3rRRhY8flGkOKW1uQSdf8A6sf/AIUl0J3LvyMRcS8eJY6pBJDOlmPahVATMBuCCq6/Y2NUHlRxdcPiJI8EqRWsHdEYOrgWdVZ+8AGuNAt+lW3kVgWgWV3z6zdisax4hi7IpdgDHLGNhaxJvfasd5TYxJsVLJGMqFu6uVVsBoO6ug/7udazlad32rwaqsNeSslkLG7Eknma8zTmlNZsaEoGmNCg0IQ0DTULVBC1KNqNQp2YDhzz5uzCnIAWu6Lob7ZiL7cqsF8lcQWygR2+32sQX8Tfw2qmtWq4TiYZBHFpnCKMpwkcpZgDmHU2UCxPjTSQGV/yWxGmkethbtoeZsL97TrrXO3BZlTtCq5bX+kjJO2yg32N9q0HFeGtMFLYecZQbZMPDFpcWUhWJtuQSNOhvpU4zydlV8sUUriwuSneBuRYry2/7elRLPM+T04YplQkC5tLDYAlgNc36pofoKbXuro/Z/SRi7XtoGINttfGuTF4J4WySqVawOU2vYjTavILVCd2L4RLCpaQAWIBGZGNz+6TVpxiO5wmHHKGPT9aVi/+jD4VQoNa1k0YPFYF5A4VfgkYrWBnM94Bn4pK4tlw4exOwESFYz8QtVsOLRp4oI2KQ9qpaS6q7EkAyFjaw0uAdBarvF5IosQiauYTJK9wbvLNGAunILyPXxrFKlNugdTV/wD5CbNiUkXVWiBB5XzNcD41nI361tZnTiOCCxsoxEahmiK6m2lkYmwBAB06AHlWNWI9KEKqtBcS7vU0Pk9g7qX7BpM3osVuoA3tyJ/2rTq8isoGGVbX0ypqbjW99LEr+Aqt4PgpwsapiI07gKrlPdDG5BNt+dWKYCcOS2JQkNGMxV9CzqnXllU/wjxrSTXRv7mcU6tJ+x0IswCr2a6AAi0fe7qxa2awPeXbe4O1dhM7O6BFKssi3AGbu2BFi/pDbx8QK8IoC7RsZbOUjYHM5HfbNlyk8ioO+pttargQWRmDITldu673bKdRobnNz8bb15+JNLsr+hFjeSv1iJ2EoXLlBuTmuq7kaAHPzFvbt4VU9nK8ZDKDm00CZjniCgatbUFWJ+1YeFaNFDWswXvkXMkgJIQnNv0093uqnyjISrKpPZHUyZUu+VQqDbLa97ctxWXC4jzy07D4kJRfV+qOSYO0cUrxKe4yOpCF2bUkmx+yWtrc5yMvdBqnxsecFDhCSQwzogBDA2LC3jy8PGrGGJ3jcCZgygMAA5UAv2Rz2+yEO+gEhN+vGMBOGuuJjBBGuVidQGB+Ln417I0rX533I7lTz9jDYzCOmpGl7Zhe1+h6HwNcDVdcWEkM75nDFrFiB3HzC+qneuQ4VZvou6/+CToevZk7/unXpek0uwYsq2q+OHfEQYTslLSCR4ABudQ6/wDmfhVGwr6B5KcPMOESeVo0zy54u1MiLlAszrIhFnsGsLg93xFZ3hNEsRp8biI8Hh0Ja8kzhQwMoW8jB3YDtCjEZswZfCvi/FcOY55Iz9V2X4Eith5VyHEzRSJKEjtmQSyyEatJdlL3OpS9jr3gKrvKfhWbGTHtYVLSuQpe2hBe5006e8VmoOMc+rdmrkpPLosjKkUpFXJ4Ht8/h+9e1pGbQbnRf+2rkx3D+yUNnjcNaxQ5htff8PcaLRTgIpTTmloiQppac0DRKLUo0KhQg1oeEy6qrYVCtkvM0eIa3cWx+bI9LfT7fOs7Wl4QZFyscXGqgJ8ycRJDe6Lb0BpbTXnlNKJC07KMIuYRSHIMp83xoHoAA3Gp5knxpPNbuT82AAQXGExIuddQxBPTp4W3r0gxceQdk6J3e9mx2IU+gLj0dbCw8Nq5Gnw5fOxRioJjAxGKZgQGIHaOum3Tp1rUNFLxqwmYK2YctCMoOuUKdQBXEDXXxmRWncqANSDZiwYg2LBjvff31xiiQ9Y21FfSMDhUGJOLkP1sIkdxpmdI2uCOdv6184w8Rd1Rd2YKPaTYVs/K6doThYxcZLNrp3o/mx4/UJ99awzRnLIrsFe2OQ79n/4zx3qiVjWrMduI4iMbTrLl8e0QvH+OWsqRY2pSYEjs4dxCSBxJGQD4gHS9+e3tGtaziGGTiAM+EYdv3TLCbKZGYm7IpJu17DfXTnvilau3AYySJxJExRhezg2IuLGx5VPKLfZ9DV8PTBZB2hlV7LmHftmt3tl6124bzUFbPKL3+1p3hYHua907j7PU17cI4umLiJkUCZB3pREjI3IFxqxNvAC/MAXr3xCSQEh4FAKnI9hr3VCk5AwPog2za3OtjSu3XfS/sBxpXlX0+5YYeWNQAks5+jspFibtaTTJ9nX4b1a4TEuAblswVivdBBYXy300FrfjWcbFBTfzcC1y2jbCRG1OUfVuDf7fTSu3DY8XOaP0jLYEsCoupu5tpl28ARtWHE4La6fYzU8E7VL+GX8uKZl1zemQRkX6MDVr5dw1v9udVOKZTYOW1VCxygENfvi2W9rW28d6H6WQK8nY6I5OW5BICd4AWt1a3LeuCecLb5oOQYyTZtQFUsSCLi9iTf7Wt7Cs+FwWn0r0FxeLzWraf8MEKYbO6rJIA8bBiV10uTumhsCNOR8TVA0OB+sZOX2/src+j1zVe8PxjLLHaHICFjuVbNsQ1+6N2dRf9UE3rhxMkkQcLBGwRpPnCAoIV2sdVtp7drV64pp1n27oTrCsl37MxfFRH2h7G+TS2Y3PjVc2ldeMnLuzm12JNht7BWs8k/IxpGE2JUqqhZUieN2SdLZiM6HQ21y2J8DrU4k1H4mXhwcskN5I8GGMcYjERGRoimeMHK0qsRlldSO8AMx01cgDqSPKvjTtgniWYSIHiiciKOMFl7RiqgIpCjubga35UPLXysSxwmDOaNHVkkLFwuWxXss65kIuVIuRba16qfKKQNhYGRcomkaVgNg2VU/1V6EE5fFJfRafvehrNqPwxf1ev6K7jq2GEX9gv4u7f1rWcUmcSvbtbBjYK+CC2BUfXuVuQf8AaqhpT+kY8OAjBTBGcyhsvZxhGtfbUsfaBVNxLjzNPIwSIhpGaxjWxuGHe66GlJ9yQNT27kZlaUXsyntcEO6dezsRvpc9etVXHMJiZh2cZzREKxDyYbMG0O677jaqF+OSaWSBbG/dghGunhptytXNxDiTTAZlQWN7quUnS2vWs7NDz4jgHgfJIADa4sQQR7RXJRNKazZUSgahNCiIlCpUqWUOU9KIU9KuR5WYj9l/Iw/5KPyrxH7L+Rh/yUqjqTPQpgp6UwU9Kt/lXiP2X8jD/ko/KrEfsv5GH/JSSjqHPQqAp6UwB6VbfKnEfsv5GH/JR+VGI/Z/yMP+SklHUjs9vJHAu2Kifs3ZEcMxCsbW1F7ba21rR+XcJki7XQGOT0QysQsig6gagBlbcDes5w/yhlbERNiJC0YcZkY9zLse7Yge4Vv+M4VZ0SVSDHiIjG5A0QMQYnYjTSTKDzFz7knFNBabTMZjMQcmExqbqBG378JGW/8AAU+Brj8osII8QxX0JLSR/uOMw+F7e6ungqFxPgHFmbvRg8po793+IZl9tqiL5zhCn97hbkDm0JOv3WN/Yx6Vr1Rl0KZWtXorE14LXopoIrRZ8LxXZODmYC4zZTY2/rW+4bxe0eUTq6HNeORSpa/R9T79+lq+ZB6suGcWeGwvdL3KEKR7r1pSkqYE3F2j6T5wsoPYziNmsBC4Qhi26qQCyqC25J5k22rxaDFRs5dkVdQWOYr30Qtd8tl2Te2u+9UWHxkUguq4c33UwOpAtY+jf41YRYlkTsx2GUgqR88Fsx7w9G6Kdb2I3o8tr5ft/Ysal83s/wCjqZpgrh54GADk5X1PcKkejc6MRbqR1FCPEyh2viIblmNww0AIFwMttQg9/trnR4W+khhuzhi6FrooyDKkYRQRZWFifrc+amHDk9wIHzbNE7qqWsuoQF3LADYemN9auHVeyJ3yfuz1XEtniLzr6S6KL5bnoALi+lt7AW5WpuPI0+IbDYdnLBpDIC7dmipe5ZmJJsASSSempq9wXDJXk7NTEjhWdBGIrF43XNEz65W39lDiaHKskYlM8ck5TsAyAhiiK0krG+TMraakg2uLUXNKVL9eBqDcc96nLwvheG4c0UmLkRZ/pFJLMosTlAQIc0bpf5y91YDSsbxzj8uJkzM2UKMiKoVbKM2UHKACbMRe3M11cWwmNxUrNJEzMmZcqKMqhHswULvZzra+rDrr4R+SOKY2MeS25Zl07pOwJO3hzHWglWbee+ngTbeUVlvqUsMRd1RdSxAA6kmvo2P4cojw+YdyJ1Yn9nFGzEkc89iR++OtcGH4BDw89vPKGZVuqm6gOBcrYg5u9prbne1cnlDxnNhi4GTzglY10zdmCDI7W5u4A/gPWkm8qJVXfUreCzky4nGtukcjX/aS9xfxYn3VmWN6v+I/2fBRwfXmPbydQoBEQPuzN/EKzxozZYIhNKTUJpTWRoiGgahNKTREShUoGoUlGlvUqFBRBpRRFQowphSijerZBxTA153oikgnpevqnkRxdJ8N2bhC8aiMRBTco2RdMxyjMwUs1r90gC7A18pFdOBxjwuskTFWUhlYbgg3H40qTyZE2uhu/KnycmWXzqBWuuVm1Uv9ULJddO8bW2YkHu72rcdK0bpxCEWJbLPERoktu+rL9lhc+9hyq04X5drLGUxdxJmVkkAJhzCwBkRSG01OhOp1BsoF5i+M4Vx/a/71c/autxKl1AAkjuc97tsoFimllYaxnKs16GcoxvJ+pgON4BRbEQawybczG31o28Ry6ixqqDV9VwPk5hGWQYeQlHDNJGHjdMubu5Vtcsl9wSTk/XFVMnkTh86IGxWZiAwEauAzNlWMOLLfe7XyjI250HY4tk5bMEpr1jNbzBeQ+FdggxBdmeQIEaIsVV3scgufo43PS7p410YTg2DjCSPGkUiCMzYaeYMI0ebVn9EmQQqTkHN10qPjRWX9FXBkzAgliAoJOwA3PsrTcB4fjJtEzBSHAdzovZ2zHKbkgEqDYH0rb1ZtxrCQwlEeILIEKJDE3awntS7SPI+pkVbKAGtfoNTxcX8vTJMk8UQVkWSPvMxV0ZiVJRbWbmTfU8tq0xz6RWvX8AwQ7vToX/DuAMVdsViS3ZuYu6CiCRux7LMxUNlJfXbam4l5RYbCLiIUfPmzrGkRBC6gxuXAAupt3iXbTlWD4nxibFI0ryMbsDNGDZL6KjhRpawC+Fh1qqL0JQb+d347CXES+Rfz3NTJ5Uy43EQI/cVZBouYk5mUuWJOpNr2Fh0FcPlBxiVcSyxzShY2tHaUnLZQtwym2w3HKl8jcMGnaViFWJSxZlBTXu96/gSfcdt6psZiDK7SMbszFi2guSbk2pZJUg23mzuHlJiVXIJNCQTdIyT3QurFbnugA9QNabh2JxOJmPz8gvdpJS7BVTUsWtsO82n61udcfDOGPiGIWwVRd5GNkRerNyqyJ7X+xYIHJvLMe6ZMu7ufqxjcD3nXapdyN9hpMuMmCKSuGgBLSHfKD3nbq7Hl1IHKvKIjG4lpZBkw8KgkDZIk0VF8ToPa16TFvmy4DBgspYZ3A1mk2v4KNbD2k76ePGsUsMYwcBBAOaaUbSSeB5quoHXU86re979zkt737FfxfHnETPK2mY6AbKBoFHgBYe6uEmoaUmvO3ZskQ0pqXoE0WMBoVDQNGyohNLUJoUWIlShUqFIDRvXnemFQo4NEUgphSTCPRFKKN6RB70RSCmFVBZ6A1d8H4qmQ4XE3aFjcMNWhf7af1Xn7bVQ3pga0i6A0aiKWXh0gBPaQyWIZWYJIoIIZGGoYEA9QQLirGTH4mz4nCYiWeNrGaN2JkUAWtMl+8ttMw09m1ZzhXGTEpikUSwsbtE3I/aQ7o3iPferKHhrX844bIzZdTGDaePrdR6Y8V94FbJp73v0MmmgrHBiTmibzab/DYnsif1H3T2Np41X8R4ZNCfnUYA7PureKsNG9xruPEYJ9MXGY5P8AHiAFz1eLQH2i3vrqwmFxMYPmU6zId41YXP70D6n4Gl13v8hM0DTM2laCXiIU5cVgY83MhXibYjYafhVuuGwLADssraEKDOxN1vsVHLW2vwvRaKszGYXFNG2ZfYQdQwO6sOYNW+EwMGIYZJRCTcmOTYc7K3P3m9Wc3DMG2oz6A90ErcgknVo/+i1V6TxqQsWCYsbW7UyuT0sqhQatWR5Fjjmjjg80wKmZ5R33W7nfoB0G3L3mqmPhUWH1xkgv6vEVaQ+DN6KfifCrGTD46RLPbCxHcELAhH7oAL/A1wpBBAM6RyYtx9YpIsAP/k/vy1ySK22ex7XFpoFw2EQ6nUID4neV7e0+wVzSYntLYPAI2VjZnt85MRza3oqN8uw3N969HgnxYE2JcQwLorMMqAfZhjHpexR7afB8Zw8ZOGiUpFIpR8QfpiTs2myg27g3F73rt73+Tt73+DlxWKTBxtBAweZxlmxA1Cg7xxHp1bnsNN84xrr4rgmglaN9wdxqCDqCDzBFiD41xE1jN50axRCaU1DQJrNjSLDDcDxEqLJHEzKxIVhaxINjz01vv0qNwDEjLeF1zmyZsq5j0Fzv4V1cNxsgiVVwiShST2hjlJa5OhZTYjlbwr0fFytkIwSgIwJtFOcw3sSxNutxqOVdSKjjHk5iv8B9yLmw1Fr7nxFVuJgaNijizDcXU28DY6HqNxV82OkC3XAog1OcxzndW3zG2gufd4VnHa5JPM35DfwFGVISAaFQmlrMdBqUtSpZQCmpAaapZRhVpDwtWQN5xCvdVirFgQWZhl0Bu2l/Yd6qq78I3m8sUjEgWWQGMrnAN9swsDpzFNMLR04zg/Zx9ossco0v2ec23ve4Gg0+IqtFaMeUqFCp86bmM00bm7XDgsyaLa1rC+p9lUePaIv/AGcOEsNJCpa/XTTp+NN12AeN6N6S9MDXI5jg0RSA0wNJMNDg17YedkYMhKkaggkEGucU4NJMLRoR5QrKMuMiWb9sO5MPa4Fm/iBr3/QkLxiaDEdmrMVVZwUNwASAy3Btcam29ZuCMuwVRckgADmTVv5SyhXXDIe7h1yXGxfeRvvXHsArWMsrZk1nRoeHDGRLr2mIUHQRTJIlrbWGYfgKuhisSoOZUUaABmiDWyjT6IC177+FfLklI2JHvrsj4xOvozSD2Ow/rVxJnU0fREx+J0ywppvZ4mIsNBYRdBVNisXxGQ/N9tClje+WIbnnoNrfCsq/G8Qd5pT/ABv/AL1yviWY3ZifaTXXEuZqhLKmuIx4G91Ru2f8O7fxzVzTeUkcTZsOheTT5+bKSLAgFYl7o0JGuasyTStRx6HKOp1Y7iUk7Z5XZj4nYdB0HhXKTSXo3rNsaRocI3nsHYH6eJSYTzkQamLxI1K+8dKzrixsaeCdo2DoSGUggjcEbVdcahGIiGNiABJC4iMfUkP1gOStqfA3HSk3iXki+FmfJpTRNLWNmqR0w8QlRcqSyKv2VdwPgDTjjGIGnbzW6do9trbXriNLUtio7W4tORYzSMCCLM7MLEEEWPgSK4Sal6Umi2JIlCpQJoMpKlC9SoUFEGr/AOUqepYX7s356PylT1LC/dm/PTww/wBvYly0KGrbC8fljjEaiLKNrwws3tzEXJ31PWukeUiepYX7s356PykT1PC/dm/PSSiv8gtvQqcXi2lILBdM3oqq+k7Ob231Y+6w2Arxq8+Uaep4X7s356PyjT1PC/dm/PSqOobehRijV58ok9Twv3Zvz0flEnqeF+7N+erUdSW9CkFEGrv5Qp6nhvuzfnojyhT1TDfdm/PSqOpM9ClFNerkeUCeqYb7sv56PygT1TDfdl/PVSjqHPQbyaXs+0xbbQL3PGVtIx7tW/gqmZ7kk89a7+I8aM0YiWOOJAxYrGGAZrWubk3sP9TVbek2qpES7scVL0Aal6iZwb1L0L0L11nUMTQJoXoXoloBoXqGlvUsQxNd/BOJ+byXYZo3BSWPk6HceB5g8iAarr0DUUqdlqy/fB4EkkYmUC+g7AXA8fnKQ4HA+sy/5cf8lUJpSa7meCYPJf8AmWB9Zm/y6/8AJQOCwPrM3+XX/lqgNKTU5nhCweS/ODwHrM/+XT/loeaYD1if/Lp/y1QUDR5nhFweWaDzXh/rGI/y8f8Ay0PNOH+sYj/Lx/8ALWevQvU5vhF5flmh804f6xiP8vH/AMtSs7Uqc3wi8vyyCiKlSsjQIphUqUiMNEUKlIIwpqlSkFhpqlSqQapUqUkFhFNUqUiBFGpUqoJKFSpVOJQNSpRZUKaWpUqCBUNSpRZUKaU1KlESBS1KlESBQNSpRKLQqVKjECpUqVC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453975" y="4525969"/>
            <a:ext cx="1303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1" i="1" u="none" strike="noStrike" kern="0" cap="sm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Quantum </a:t>
            </a:r>
            <a:br>
              <a:rPr kumimoji="0" lang="en-SG" sz="1800" b="1" i="1" u="none" strike="noStrike" kern="0" cap="sm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SG" sz="1800" b="1" i="1" u="none" strike="noStrike" kern="0" cap="sm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Technology </a:t>
            </a: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518541" y="744584"/>
            <a:ext cx="8347823" cy="68314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700" b="1" i="1" u="none" strike="noStrike" kern="1200" cap="none" spc="0" normalizeH="0" baseline="0" noProof="0" dirty="0">
              <a:ln w="11430"/>
              <a:solidFill>
                <a:srgbClr val="0F6FC6">
                  <a:lumMod val="40000"/>
                  <a:lumOff val="6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-1625600" y="3743296"/>
            <a:ext cx="12720320" cy="573036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shade val="25000"/>
                  <a:satMod val="250000"/>
                  <a:alpha val="7000"/>
                </a:schemeClr>
              </a:gs>
              <a:gs pos="68000">
                <a:schemeClr val="accent1">
                  <a:tint val="86000"/>
                  <a:satMod val="115000"/>
                  <a:alpha val="50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50000" t="130000" r="50000" b="-30000"/>
            </a:path>
          </a:gradFill>
          <a:ln>
            <a:noFill/>
          </a:ln>
          <a:scene3d>
            <a:camera prst="isometricOffAxis2Top">
              <a:rot lat="18542154" lon="3543374" rev="1728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2626964" y="3237386"/>
            <a:ext cx="304436" cy="1883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3782823" y="3649102"/>
            <a:ext cx="304436" cy="1883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4984930" y="4096631"/>
            <a:ext cx="304436" cy="1883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7" name="Arrow: Left 3"/>
          <p:cNvSpPr/>
          <p:nvPr/>
        </p:nvSpPr>
        <p:spPr>
          <a:xfrm rot="11844007">
            <a:off x="6151499" y="3746964"/>
            <a:ext cx="1331167" cy="385661"/>
          </a:xfrm>
          <a:prstGeom prst="leftArrow">
            <a:avLst/>
          </a:prstGeom>
          <a:gradFill>
            <a:gsLst>
              <a:gs pos="100000">
                <a:schemeClr val="bg1">
                  <a:lumMod val="95000"/>
                  <a:lumOff val="5000"/>
                </a:schemeClr>
              </a:gs>
              <a:gs pos="14000">
                <a:schemeClr val="accent1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215292" y="4520943"/>
            <a:ext cx="304436" cy="1883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7509873" y="4983913"/>
            <a:ext cx="304436" cy="1883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0" name="Arrow: Left 22"/>
          <p:cNvSpPr/>
          <p:nvPr/>
        </p:nvSpPr>
        <p:spPr>
          <a:xfrm rot="1234982">
            <a:off x="1900074" y="3876301"/>
            <a:ext cx="1331167" cy="385661"/>
          </a:xfrm>
          <a:prstGeom prst="leftArrow">
            <a:avLst/>
          </a:prstGeom>
          <a:gradFill>
            <a:gsLst>
              <a:gs pos="100000">
                <a:schemeClr val="bg1">
                  <a:lumMod val="95000"/>
                  <a:lumOff val="5000"/>
                </a:schemeClr>
              </a:gs>
              <a:gs pos="14000">
                <a:schemeClr val="accent1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6545" y="4115947"/>
            <a:ext cx="664358" cy="697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2" name="Speech Bubble: Rectangle with Corners Rounded 6"/>
          <p:cNvSpPr/>
          <p:nvPr/>
        </p:nvSpPr>
        <p:spPr>
          <a:xfrm>
            <a:off x="5289366" y="2071835"/>
            <a:ext cx="1698381" cy="897780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looks simple!</a:t>
            </a:r>
          </a:p>
        </p:txBody>
      </p:sp>
      <p:sp>
        <p:nvSpPr>
          <p:cNvPr id="83" name="Speech Bubble: Rectangle with Corners Rounded 26"/>
          <p:cNvSpPr/>
          <p:nvPr/>
        </p:nvSpPr>
        <p:spPr>
          <a:xfrm flipV="1">
            <a:off x="2998122" y="5092132"/>
            <a:ext cx="1694331" cy="812813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984986" y="5186326"/>
            <a:ext cx="1707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looks complex!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F31FE4D-55B6-466C-A13B-1E6EFAAC8DA2}"/>
              </a:ext>
            </a:extLst>
          </p:cNvPr>
          <p:cNvSpPr/>
          <p:nvPr/>
        </p:nvSpPr>
        <p:spPr>
          <a:xfrm>
            <a:off x="2609103" y="298193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7CCA62">
                        <a:lumMod val="50000"/>
                      </a:srgbClr>
                    </a:gs>
                    <a:gs pos="50000">
                      <a:srgbClr val="7CCA62"/>
                    </a:gs>
                    <a:gs pos="100000">
                      <a:srgbClr val="7CCA6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0</a:t>
            </a:r>
            <a:endParaRPr kumimoji="0" lang="en-SG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389A7E9-08FB-4635-83CA-213EF1A3916D}"/>
              </a:ext>
            </a:extLst>
          </p:cNvPr>
          <p:cNvSpPr/>
          <p:nvPr/>
        </p:nvSpPr>
        <p:spPr>
          <a:xfrm>
            <a:off x="3766964" y="338777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7CCA62">
                        <a:lumMod val="50000"/>
                      </a:srgbClr>
                    </a:gs>
                    <a:gs pos="50000">
                      <a:srgbClr val="7CCA62"/>
                    </a:gs>
                    <a:gs pos="100000">
                      <a:srgbClr val="7CCA6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SG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909A0EC-AE2C-47ED-9C4E-455212742359}"/>
              </a:ext>
            </a:extLst>
          </p:cNvPr>
          <p:cNvSpPr/>
          <p:nvPr/>
        </p:nvSpPr>
        <p:spPr>
          <a:xfrm>
            <a:off x="4970188" y="383343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7CCA62">
                        <a:lumMod val="50000"/>
                      </a:srgbClr>
                    </a:gs>
                    <a:gs pos="50000">
                      <a:srgbClr val="7CCA62"/>
                    </a:gs>
                    <a:gs pos="100000">
                      <a:srgbClr val="7CCA6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0</a:t>
            </a:r>
            <a:endParaRPr kumimoji="0" lang="en-SG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CE473C5-7520-4B68-BBE1-8F9E7F6E7CA9}"/>
              </a:ext>
            </a:extLst>
          </p:cNvPr>
          <p:cNvSpPr/>
          <p:nvPr/>
        </p:nvSpPr>
        <p:spPr>
          <a:xfrm>
            <a:off x="6189459" y="425777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7CCA62">
                        <a:lumMod val="50000"/>
                      </a:srgbClr>
                    </a:gs>
                    <a:gs pos="50000">
                      <a:srgbClr val="7CCA62"/>
                    </a:gs>
                    <a:gs pos="100000">
                      <a:srgbClr val="7CCA6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0</a:t>
            </a:r>
            <a:endParaRPr kumimoji="0" lang="en-SG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1FACF49-4C71-4D26-B45B-95653F84C966}"/>
              </a:ext>
            </a:extLst>
          </p:cNvPr>
          <p:cNvSpPr/>
          <p:nvPr/>
        </p:nvSpPr>
        <p:spPr>
          <a:xfrm>
            <a:off x="7509873" y="473611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7CCA62">
                        <a:lumMod val="50000"/>
                      </a:srgbClr>
                    </a:gs>
                    <a:gs pos="50000">
                      <a:srgbClr val="7CCA62"/>
                    </a:gs>
                    <a:gs pos="100000">
                      <a:srgbClr val="7CCA6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SG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AE4DCD6-6909-4D84-B020-5A158E565453}"/>
              </a:ext>
            </a:extLst>
          </p:cNvPr>
          <p:cNvGrpSpPr/>
          <p:nvPr/>
        </p:nvGrpSpPr>
        <p:grpSpPr>
          <a:xfrm>
            <a:off x="1545076" y="2585310"/>
            <a:ext cx="340158" cy="461665"/>
            <a:chOff x="2761503" y="3156102"/>
            <a:chExt cx="340158" cy="461665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AA302FC2-A939-4218-889F-3C85071B230B}"/>
                </a:ext>
              </a:extLst>
            </p:cNvPr>
            <p:cNvSpPr/>
            <p:nvPr/>
          </p:nvSpPr>
          <p:spPr>
            <a:xfrm>
              <a:off x="2779364" y="3411557"/>
              <a:ext cx="304436" cy="188387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0C586D10-52CA-4873-B375-188549C952FD}"/>
                </a:ext>
              </a:extLst>
            </p:cNvPr>
            <p:cNvSpPr/>
            <p:nvPr/>
          </p:nvSpPr>
          <p:spPr>
            <a:xfrm>
              <a:off x="2761503" y="3156102"/>
              <a:ext cx="3401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 w="0"/>
                  <a:gradFill>
                    <a:gsLst>
                      <a:gs pos="0">
                        <a:srgbClr val="7CCA62">
                          <a:lumMod val="50000"/>
                        </a:srgbClr>
                      </a:gs>
                      <a:gs pos="50000">
                        <a:srgbClr val="7CCA62"/>
                      </a:gs>
                      <a:gs pos="100000">
                        <a:srgbClr val="7CCA62">
                          <a:lumMod val="60000"/>
                          <a:lumOff val="40000"/>
                        </a:srgb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sp>
        <p:nvSpPr>
          <p:cNvPr id="93" name="Title 1">
            <a:extLst>
              <a:ext uri="{FF2B5EF4-FFF2-40B4-BE49-F238E27FC236}">
                <a16:creationId xmlns:a16="http://schemas.microsoft.com/office/drawing/2014/main" id="{0E579E79-4EF4-4CD2-B9CC-39F68BD5329B}"/>
              </a:ext>
            </a:extLst>
          </p:cNvPr>
          <p:cNvSpPr txBox="1">
            <a:spLocks/>
          </p:cNvSpPr>
          <p:nvPr/>
        </p:nvSpPr>
        <p:spPr>
          <a:xfrm>
            <a:off x="636653" y="744584"/>
            <a:ext cx="4131290" cy="7123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700" b="1" i="0" u="none" strike="noStrike" kern="1200" cap="small" spc="0" normalizeH="0" baseline="0" noProof="0" dirty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Causal Asymmetry</a:t>
            </a:r>
            <a:endParaRPr kumimoji="0" lang="en-AU" sz="2700" b="1" i="1" u="none" strike="noStrike" kern="1200" cap="small" spc="0" normalizeH="0" baseline="0" noProof="0" dirty="0">
              <a:ln w="11430"/>
              <a:solidFill>
                <a:srgbClr val="0F6FC6">
                  <a:lumMod val="40000"/>
                  <a:lumOff val="6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3E20CDBB-5A28-4C56-93D0-DB5B04CDE2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207" t="4343" r="14007" b="17781"/>
          <a:stretch/>
        </p:blipFill>
        <p:spPr>
          <a:xfrm>
            <a:off x="1935701" y="4348876"/>
            <a:ext cx="1005289" cy="878028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F910CDFF-0B00-47CF-AA5E-AC7FF18B8892}"/>
              </a:ext>
            </a:extLst>
          </p:cNvPr>
          <p:cNvSpPr/>
          <p:nvPr/>
        </p:nvSpPr>
        <p:spPr>
          <a:xfrm>
            <a:off x="135574" y="6183402"/>
            <a:ext cx="643342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J. Crutchfield,  C. Ellison, and J. Mahoney</a:t>
            </a:r>
            <a:r>
              <a:rPr kumimoji="0" lang="en-SG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SG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</a:t>
            </a:r>
            <a:r>
              <a:rPr kumimoji="0" lang="en-SG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Time’s Barbed Arrow: Irreversibility, Crypticity, and Stored Information</a:t>
            </a:r>
            <a:r>
              <a:rPr kumimoji="0" lang="en-SG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 </a:t>
            </a:r>
            <a:r>
              <a:rPr kumimoji="0" lang="en-SG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Phys. Rev. Lett 103, 094101, (2009) </a:t>
            </a:r>
          </a:p>
        </p:txBody>
      </p:sp>
    </p:spTree>
    <p:extLst>
      <p:ext uri="{BB962C8B-B14F-4D97-AF65-F5344CB8AC3E}">
        <p14:creationId xmlns:p14="http://schemas.microsoft.com/office/powerpoint/2010/main" val="3721829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1000">
              <a:srgbClr val="00153E"/>
            </a:gs>
            <a:gs pos="0">
              <a:schemeClr val="bg1"/>
            </a:gs>
            <a:gs pos="100000">
              <a:srgbClr val="00359E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6899" y="-112052"/>
            <a:ext cx="2382255" cy="7864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urostile" pitchFamily="34" charset="0"/>
              </a:rPr>
              <a:t>Conclusions</a:t>
            </a:r>
            <a:endParaRPr lang="en-SG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urostile" pitchFamily="34" charset="0"/>
            </a:endParaRPr>
          </a:p>
        </p:txBody>
      </p:sp>
      <p:pic>
        <p:nvPicPr>
          <p:cNvPr id="3" name="Picture 2" descr="http://www.quantumlah.org/media/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65125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quantumlah.org/media/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212725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3197" y="935038"/>
            <a:ext cx="8024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Can we ascribe a preferred causal order to two events based on their measurement statistics alone?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16" y="5378790"/>
            <a:ext cx="8024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There may be more than one arrow!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It depends on how the  process is generated and viewed.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273" y="1784660"/>
            <a:ext cx="3368351" cy="336835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813355" y="4937776"/>
            <a:ext cx="259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/>
              <a:t>c</a:t>
            </a:r>
            <a:r>
              <a:rPr lang="en-SG" dirty="0" smtClean="0"/>
              <a:t>redit: Aki Honda, CQT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029891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6000">
              <a:srgbClr val="00359E"/>
            </a:gs>
            <a:gs pos="33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70470" y="5896722"/>
            <a:ext cx="8024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This work was funded by the John Templeton foundation grant: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“Occam’s Quantum Mechanical Razor: Can Quantum theory admit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Simplest Understanding of Reality?”,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324" y="5212908"/>
            <a:ext cx="1777586" cy="63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80" y="5811782"/>
            <a:ext cx="1494295" cy="737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79" y="301528"/>
            <a:ext cx="5892459" cy="1077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530" y="3398873"/>
            <a:ext cx="4074130" cy="1484108"/>
          </a:xfrm>
          <a:prstGeom prst="rect">
            <a:avLst/>
          </a:prstGeom>
        </p:spPr>
      </p:pic>
      <p:pic>
        <p:nvPicPr>
          <p:cNvPr id="4098" name="Picture 2" descr="http://www.quantumcomplexity.org/wp-content/uploads/2016/01/Group_pic-300x16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42" y="2585747"/>
            <a:ext cx="3571875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24011" y="4651857"/>
            <a:ext cx="3878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http://www.quantumcomplexity.org/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6" y="1607076"/>
            <a:ext cx="3208521" cy="144092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B52AD0D-4FF9-4F02-A0D0-BF7CDC6C44B7}"/>
              </a:ext>
            </a:extLst>
          </p:cNvPr>
          <p:cNvGrpSpPr/>
          <p:nvPr/>
        </p:nvGrpSpPr>
        <p:grpSpPr>
          <a:xfrm>
            <a:off x="4728220" y="3265510"/>
            <a:ext cx="4208828" cy="1766122"/>
            <a:chOff x="3723724" y="1843481"/>
            <a:chExt cx="4208828" cy="176612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9572C8-F6B8-4474-BBCD-92489CF23EC4}"/>
                </a:ext>
              </a:extLst>
            </p:cNvPr>
            <p:cNvSpPr txBox="1"/>
            <p:nvPr/>
          </p:nvSpPr>
          <p:spPr>
            <a:xfrm>
              <a:off x="6626373" y="1843481"/>
              <a:ext cx="13061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200" b="0" i="1" u="none" strike="noStrike" kern="0" cap="sm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Vlatko </a:t>
              </a:r>
              <a:br>
                <a:rPr kumimoji="0" lang="en-SG" sz="1200" b="0" i="1" u="none" strike="noStrike" kern="0" cap="sm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SG" sz="1200" b="0" i="1" u="none" strike="noStrike" kern="0" cap="sm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Vedral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D3F48D5-B34D-4E73-9078-967C18B8F2F0}"/>
                </a:ext>
              </a:extLst>
            </p:cNvPr>
            <p:cNvSpPr txBox="1"/>
            <p:nvPr/>
          </p:nvSpPr>
          <p:spPr>
            <a:xfrm>
              <a:off x="3723724" y="3117160"/>
              <a:ext cx="74475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Andrew </a:t>
              </a:r>
              <a:br>
                <a:rPr kumimoji="0" lang="en-US" sz="13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3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Garner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9143126-92AC-4A0B-8F14-5A3CA000E189}"/>
              </a:ext>
            </a:extLst>
          </p:cNvPr>
          <p:cNvSpPr txBox="1"/>
          <p:nvPr/>
        </p:nvSpPr>
        <p:spPr>
          <a:xfrm>
            <a:off x="5990941" y="2381559"/>
            <a:ext cx="104522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J. 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Crutchfield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313DA86-5CDC-41E3-ACDA-AAF4B60C030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683" t="11902" r="18232" b="42775"/>
          <a:stretch/>
        </p:blipFill>
        <p:spPr>
          <a:xfrm>
            <a:off x="6097421" y="1592234"/>
            <a:ext cx="778515" cy="7656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A8881BB-D74C-4920-B526-A476490F2A2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355" r="-891" b="21280"/>
          <a:stretch/>
        </p:blipFill>
        <p:spPr>
          <a:xfrm>
            <a:off x="4222517" y="1607114"/>
            <a:ext cx="766497" cy="7689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B2227C4-6CE7-4454-81CA-D2CCAE8A954F}"/>
              </a:ext>
            </a:extLst>
          </p:cNvPr>
          <p:cNvSpPr txBox="1"/>
          <p:nvPr/>
        </p:nvSpPr>
        <p:spPr>
          <a:xfrm>
            <a:off x="4147452" y="2360980"/>
            <a:ext cx="95314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J.</a:t>
            </a:r>
            <a:r>
              <a:rPr kumimoji="0" lang="en-US" sz="13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Mahoney</a:t>
            </a:r>
            <a:endParaRPr kumimoji="0" lang="en-US" sz="13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EAC549-0F31-4E49-B23B-3F4470ACF0D2}"/>
              </a:ext>
            </a:extLst>
          </p:cNvPr>
          <p:cNvSpPr txBox="1"/>
          <p:nvPr/>
        </p:nvSpPr>
        <p:spPr>
          <a:xfrm>
            <a:off x="1921601" y="4005247"/>
            <a:ext cx="7136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Mile </a:t>
            </a:r>
            <a:r>
              <a:rPr kumimoji="0" lang="en-US" sz="13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</a:t>
            </a:r>
            <a:endParaRPr kumimoji="0" lang="en-US" sz="13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3F48D5-B34D-4E73-9078-967C18B8F2F0}"/>
              </a:ext>
            </a:extLst>
          </p:cNvPr>
          <p:cNvSpPr txBox="1"/>
          <p:nvPr/>
        </p:nvSpPr>
        <p:spPr>
          <a:xfrm>
            <a:off x="6456562" y="2979131"/>
            <a:ext cx="7136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Mile </a:t>
            </a:r>
            <a:r>
              <a:rPr kumimoji="0" lang="en-US" sz="13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</a:t>
            </a:r>
            <a:endParaRPr kumimoji="0" lang="en-US" sz="13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4" descr="https://c479107.ssl.cf2.rackcdn.com/avatars/15714/width238/dmc49f6s-1352620440.jpg">
            <a:extLst>
              <a:ext uri="{FF2B5EF4-FFF2-40B4-BE49-F238E27FC236}">
                <a16:creationId xmlns:a16="http://schemas.microsoft.com/office/drawing/2014/main" id="{AAF5F353-6265-4F76-8380-144811B85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186" y="289143"/>
            <a:ext cx="690331" cy="690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CC8E035-A550-4861-BAC1-9AA05A7B4072}"/>
              </a:ext>
            </a:extLst>
          </p:cNvPr>
          <p:cNvSpPr txBox="1"/>
          <p:nvPr/>
        </p:nvSpPr>
        <p:spPr>
          <a:xfrm>
            <a:off x="8106184" y="1072635"/>
            <a:ext cx="7562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G. Pryde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957EF16-1BE3-455A-BC85-5D0723A6CD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7786" y="221309"/>
            <a:ext cx="621995" cy="82613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6D60720-3F55-4CA0-B264-E53AB727F481}"/>
              </a:ext>
            </a:extLst>
          </p:cNvPr>
          <p:cNvSpPr txBox="1"/>
          <p:nvPr/>
        </p:nvSpPr>
        <p:spPr>
          <a:xfrm>
            <a:off x="6115545" y="1046431"/>
            <a:ext cx="10006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N. </a:t>
            </a:r>
            <a:r>
              <a:rPr kumimoji="0" lang="en-US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Tirichler</a:t>
            </a:r>
            <a:endParaRPr kumimoji="0" lang="en-US" sz="13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161FD26-7E3E-4C1A-9B1E-F728EEC3F2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52477" y="303070"/>
            <a:ext cx="740300" cy="76877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6EA62F9-F74D-4735-AE79-B7CCB560EC36}"/>
              </a:ext>
            </a:extLst>
          </p:cNvPr>
          <p:cNvSpPr txBox="1"/>
          <p:nvPr/>
        </p:nvSpPr>
        <p:spPr>
          <a:xfrm>
            <a:off x="7105500" y="1092507"/>
            <a:ext cx="10006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F. Ghafari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4"/>
          <a:srcRect l="21759" t="18695" r="8199" b="7178"/>
          <a:stretch/>
        </p:blipFill>
        <p:spPr>
          <a:xfrm>
            <a:off x="8127999" y="1607076"/>
            <a:ext cx="737503" cy="78052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CC8E035-A550-4861-BAC1-9AA05A7B4072}"/>
              </a:ext>
            </a:extLst>
          </p:cNvPr>
          <p:cNvSpPr txBox="1"/>
          <p:nvPr/>
        </p:nvSpPr>
        <p:spPr>
          <a:xfrm>
            <a:off x="8128000" y="2332332"/>
            <a:ext cx="10049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i="1" dirty="0">
                <a:solidFill>
                  <a:prstClr val="white"/>
                </a:solidFill>
                <a:latin typeface="Calibri"/>
              </a:rPr>
              <a:t>C</a:t>
            </a: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lang="en-US" sz="1300" i="1" dirty="0" smtClean="0">
                <a:solidFill>
                  <a:prstClr val="white"/>
                </a:solidFill>
                <a:latin typeface="Calibri"/>
              </a:rPr>
              <a:t>Di Franco</a:t>
            </a:r>
            <a:endParaRPr kumimoji="0" lang="en-US" sz="13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/>
          <a:srcRect l="8484" t="3369" r="3304" b="27219"/>
          <a:stretch/>
        </p:blipFill>
        <p:spPr>
          <a:xfrm>
            <a:off x="7163764" y="1457004"/>
            <a:ext cx="742143" cy="8731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/>
          <a:srcRect l="5044" t="-6135" b="-1"/>
          <a:stretch/>
        </p:blipFill>
        <p:spPr>
          <a:xfrm>
            <a:off x="5131315" y="1536436"/>
            <a:ext cx="786133" cy="87868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CC8E035-A550-4861-BAC1-9AA05A7B4072}"/>
              </a:ext>
            </a:extLst>
          </p:cNvPr>
          <p:cNvSpPr txBox="1"/>
          <p:nvPr/>
        </p:nvSpPr>
        <p:spPr>
          <a:xfrm>
            <a:off x="7076019" y="2374146"/>
            <a:ext cx="10049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i="1" dirty="0" smtClean="0">
                <a:solidFill>
                  <a:prstClr val="white"/>
                </a:solidFill>
                <a:latin typeface="Calibri"/>
              </a:rPr>
              <a:t>H. Wiseman</a:t>
            </a:r>
            <a:endParaRPr kumimoji="0" lang="en-US" sz="13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143126-92AC-4A0B-8F14-5A3CA000E189}"/>
              </a:ext>
            </a:extLst>
          </p:cNvPr>
          <p:cNvSpPr txBox="1"/>
          <p:nvPr/>
        </p:nvSpPr>
        <p:spPr>
          <a:xfrm>
            <a:off x="5134691" y="2383219"/>
            <a:ext cx="6968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R. </a:t>
            </a: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Patel</a:t>
            </a:r>
            <a:endParaRPr kumimoji="0" lang="en-US" sz="13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9572C8-F6B8-4474-BBCD-92489CF23EC4}"/>
              </a:ext>
            </a:extLst>
          </p:cNvPr>
          <p:cNvSpPr txBox="1"/>
          <p:nvPr/>
        </p:nvSpPr>
        <p:spPr>
          <a:xfrm>
            <a:off x="7116229" y="4416672"/>
            <a:ext cx="1306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200" b="0" i="1" u="none" strike="noStrike" kern="0" cap="small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Suen</a:t>
            </a:r>
            <a:r>
              <a:rPr kumimoji="0" lang="en-SG" sz="1200" b="0" i="1" u="none" strike="noStrike" kern="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SG" sz="1200" b="0" i="1" u="none" strike="noStrike" kern="0" cap="small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Whei</a:t>
            </a:r>
            <a:r>
              <a:rPr kumimoji="0" lang="en-SG" sz="1200" b="0" i="1" u="none" strike="noStrike" kern="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SG" sz="1200" b="0" i="1" u="none" strike="noStrike" kern="0" cap="small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Yeap</a:t>
            </a:r>
            <a:endParaRPr kumimoji="0" lang="en-SG" sz="1200" b="0" i="1" u="none" strike="noStrike" kern="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22028" y="1559804"/>
            <a:ext cx="618483" cy="85041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9143126-92AC-4A0B-8F14-5A3CA000E189}"/>
              </a:ext>
            </a:extLst>
          </p:cNvPr>
          <p:cNvSpPr txBox="1"/>
          <p:nvPr/>
        </p:nvSpPr>
        <p:spPr>
          <a:xfrm>
            <a:off x="3428273" y="2368523"/>
            <a:ext cx="12244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T. </a:t>
            </a:r>
            <a:r>
              <a:rPr lang="en-US" sz="1300" i="1" dirty="0" smtClean="0">
                <a:solidFill>
                  <a:prstClr val="white"/>
                </a:solidFill>
                <a:latin typeface="Calibri"/>
              </a:rPr>
              <a:t>Elliott</a:t>
            </a:r>
            <a:endParaRPr kumimoji="0" lang="en-US" sz="13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5019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1000">
              <a:srgbClr val="00153E"/>
            </a:gs>
            <a:gs pos="0">
              <a:schemeClr val="bg1"/>
            </a:gs>
            <a:gs pos="100000">
              <a:srgbClr val="00359E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 descr="http://www.quantumlah.org/media/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4" y="-278261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quantumlah.org/media/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73" y="-608514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4" t="18855" r="30362" b="12105"/>
          <a:stretch/>
        </p:blipFill>
        <p:spPr bwMode="auto">
          <a:xfrm>
            <a:off x="1904360" y="1174100"/>
            <a:ext cx="1880331" cy="158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04912" y="92596"/>
            <a:ext cx="8493115" cy="3338694"/>
            <a:chOff x="-1149474" y="1907730"/>
            <a:chExt cx="9814839" cy="4919408"/>
          </a:xfrm>
        </p:grpSpPr>
        <p:sp>
          <p:nvSpPr>
            <p:cNvPr id="16" name="Rectangle 15"/>
            <p:cNvSpPr/>
            <p:nvPr/>
          </p:nvSpPr>
          <p:spPr>
            <a:xfrm>
              <a:off x="-1149474" y="1907730"/>
              <a:ext cx="4592862" cy="126967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lumMod val="53000"/>
                    <a:lumOff val="47000"/>
                    <a:alpha val="56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785" dist="33020" dir="3180000" algn="ctr">
                <a:srgbClr val="000000">
                  <a:alpha val="42000"/>
                </a:srgbClr>
              </a:outerShdw>
            </a:effectLst>
            <a:scene3d>
              <a:camera prst="orthographicFront">
                <a:rot lat="600000" lon="21000000" rev="0"/>
              </a:camera>
              <a:lightRig rig="brightRoom" dir="t">
                <a:rot lat="0" lon="0" rev="600000"/>
              </a:lightRig>
            </a:scene3d>
            <a:sp3d prstMaterial="metal">
              <a:bevelT w="0" h="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4" t="18855" r="30362" b="12105"/>
            <a:stretch/>
          </p:blipFill>
          <p:spPr bwMode="auto">
            <a:xfrm>
              <a:off x="4876795" y="4903420"/>
              <a:ext cx="2289226" cy="1923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3" t="16644" r="31318" b="13452"/>
            <a:stretch/>
          </p:blipFill>
          <p:spPr>
            <a:xfrm>
              <a:off x="4784579" y="2196982"/>
              <a:ext cx="2069799" cy="1798217"/>
            </a:xfrm>
            <a:prstGeom prst="rect">
              <a:avLst/>
            </a:prstGeom>
          </p:spPr>
        </p:pic>
        <p:grpSp>
          <p:nvGrpSpPr>
            <p:cNvPr id="19" name="Group 43"/>
            <p:cNvGrpSpPr/>
            <p:nvPr/>
          </p:nvGrpSpPr>
          <p:grpSpPr>
            <a:xfrm>
              <a:off x="3369323" y="3822754"/>
              <a:ext cx="2365651" cy="1075320"/>
              <a:chOff x="3357554" y="3214686"/>
              <a:chExt cx="2786082" cy="1357322"/>
            </a:xfrm>
          </p:grpSpPr>
          <p:sp>
            <p:nvSpPr>
              <p:cNvPr id="30" name="Bent-Up Arrow 29"/>
              <p:cNvSpPr/>
              <p:nvPr/>
            </p:nvSpPr>
            <p:spPr>
              <a:xfrm>
                <a:off x="3357554" y="3214686"/>
                <a:ext cx="2786082" cy="785818"/>
              </a:xfrm>
              <a:prstGeom prst="bentUpArrow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  <p:sp>
            <p:nvSpPr>
              <p:cNvPr id="31" name="Bent-Up Arrow 30"/>
              <p:cNvSpPr/>
              <p:nvPr/>
            </p:nvSpPr>
            <p:spPr>
              <a:xfrm flipV="1">
                <a:off x="3357554" y="3795714"/>
                <a:ext cx="2786082" cy="776294"/>
              </a:xfrm>
              <a:prstGeom prst="bentUpArrow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3451729" y="4563935"/>
              <a:ext cx="1425065" cy="679111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</a:schemeClr>
                </a:gs>
                <a:gs pos="74000">
                  <a:schemeClr val="tx1">
                    <a:lumMod val="75000"/>
                  </a:schemeClr>
                </a:gs>
                <a:gs pos="28000">
                  <a:schemeClr val="bg1">
                    <a:lumMod val="65000"/>
                    <a:lumOff val="35000"/>
                  </a:schemeClr>
                </a:gs>
                <a:gs pos="100000">
                  <a:schemeClr val="tx1">
                    <a:lumMod val="95000"/>
                  </a:schemeClr>
                </a:gs>
              </a:gsLst>
              <a:lin ang="4200000" scaled="0"/>
              <a:tileRect/>
            </a:gra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Box Perturbed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215690" y="6061668"/>
              <a:ext cx="1065043" cy="522631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</a:schemeClr>
                </a:gs>
                <a:gs pos="74000">
                  <a:schemeClr val="tx1">
                    <a:lumMod val="75000"/>
                  </a:schemeClr>
                </a:gs>
                <a:gs pos="28000">
                  <a:schemeClr val="bg1">
                    <a:lumMod val="65000"/>
                    <a:lumOff val="35000"/>
                  </a:schemeClr>
                </a:gs>
                <a:gs pos="100000">
                  <a:schemeClr val="tx1">
                    <a:lumMod val="95000"/>
                  </a:schemeClr>
                </a:gs>
              </a:gsLst>
              <a:lin ang="4200000" scaled="0"/>
              <a:tileRect/>
            </a:gra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7166020" y="6017280"/>
                  <a:ext cx="1268537" cy="54419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𝑡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+1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0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6020" y="6017280"/>
                  <a:ext cx="1268537" cy="54419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/>
            <p:cNvSpPr/>
            <p:nvPr/>
          </p:nvSpPr>
          <p:spPr>
            <a:xfrm>
              <a:off x="7139865" y="3616244"/>
              <a:ext cx="1247875" cy="56399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</a:schemeClr>
                </a:gs>
                <a:gs pos="74000">
                  <a:schemeClr val="tx1">
                    <a:lumMod val="75000"/>
                  </a:schemeClr>
                </a:gs>
                <a:gs pos="28000">
                  <a:schemeClr val="bg1">
                    <a:lumMod val="65000"/>
                    <a:lumOff val="35000"/>
                  </a:schemeClr>
                </a:gs>
                <a:gs pos="100000">
                  <a:schemeClr val="tx1">
                    <a:lumMod val="95000"/>
                  </a:schemeClr>
                </a:gs>
              </a:gsLst>
              <a:lin ang="4200000" scaled="0"/>
              <a:tileRect/>
            </a:gra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7013853" y="3589837"/>
                  <a:ext cx="1651512" cy="54419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𝑡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+1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3" name="Rectangle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3853" y="3589837"/>
                  <a:ext cx="1651512" cy="54419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/>
            <p:cNvSpPr/>
            <p:nvPr/>
          </p:nvSpPr>
          <p:spPr>
            <a:xfrm>
              <a:off x="-1111341" y="1976139"/>
              <a:ext cx="4891810" cy="90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Box with coin, perturbed at each time-step such that coin flips with probably p. 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72738" y="3983446"/>
              <a:ext cx="377001" cy="439238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</a:schemeClr>
                </a:gs>
                <a:gs pos="74000">
                  <a:schemeClr val="tx1">
                    <a:lumMod val="75000"/>
                  </a:schemeClr>
                </a:gs>
                <a:gs pos="28000">
                  <a:schemeClr val="bg1">
                    <a:lumMod val="65000"/>
                    <a:lumOff val="35000"/>
                  </a:schemeClr>
                </a:gs>
                <a:gs pos="100000">
                  <a:schemeClr val="tx1">
                    <a:lumMod val="95000"/>
                  </a:schemeClr>
                </a:gs>
              </a:gsLst>
              <a:lin ang="4200000" scaled="0"/>
              <a:tileRect/>
            </a:gra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5699270" y="3879326"/>
                  <a:ext cx="500139" cy="54419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SG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9270" y="3879326"/>
                  <a:ext cx="500139" cy="544193"/>
                </a:xfrm>
                <a:prstGeom prst="rect">
                  <a:avLst/>
                </a:prstGeom>
                <a:blipFill>
                  <a:blip r:embed="rId8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27"/>
            <p:cNvSpPr/>
            <p:nvPr/>
          </p:nvSpPr>
          <p:spPr>
            <a:xfrm>
              <a:off x="5727134" y="4422685"/>
              <a:ext cx="970581" cy="46031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</a:schemeClr>
                </a:gs>
                <a:gs pos="74000">
                  <a:schemeClr val="tx1">
                    <a:lumMod val="75000"/>
                  </a:schemeClr>
                </a:gs>
                <a:gs pos="28000">
                  <a:schemeClr val="bg1">
                    <a:lumMod val="65000"/>
                    <a:lumOff val="35000"/>
                  </a:schemeClr>
                </a:gs>
                <a:gs pos="100000">
                  <a:schemeClr val="tx1">
                    <a:lumMod val="95000"/>
                  </a:schemeClr>
                </a:gs>
              </a:gsLst>
              <a:lin ang="4200000" scaled="0"/>
              <a:tileRect/>
            </a:gra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5709378" y="4379270"/>
                  <a:ext cx="988337" cy="54419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1 −</m:t>
                        </m:r>
                        <m:r>
                          <a:rPr kumimoji="0" lang="en-SG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8" name="Rectangle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9378" y="4379270"/>
                  <a:ext cx="988337" cy="544193"/>
                </a:xfrm>
                <a:prstGeom prst="rect">
                  <a:avLst/>
                </a:prstGeom>
                <a:blipFill>
                  <a:blip r:embed="rId9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1791246" y="3608080"/>
            <a:ext cx="6940528" cy="3142385"/>
            <a:chOff x="1791246" y="3608080"/>
            <a:chExt cx="6940528" cy="3142385"/>
          </a:xfrm>
        </p:grpSpPr>
        <p:grpSp>
          <p:nvGrpSpPr>
            <p:cNvPr id="33" name="Group 32"/>
            <p:cNvGrpSpPr/>
            <p:nvPr/>
          </p:nvGrpSpPr>
          <p:grpSpPr>
            <a:xfrm>
              <a:off x="1791246" y="3608080"/>
              <a:ext cx="6940528" cy="3142385"/>
              <a:chOff x="1791246" y="3608080"/>
              <a:chExt cx="6940528" cy="3142385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791246" y="3608080"/>
                <a:ext cx="6940528" cy="3142385"/>
                <a:chOff x="644731" y="2196982"/>
                <a:chExt cx="8020634" cy="4630156"/>
              </a:xfrm>
            </p:grpSpPr>
            <p:pic>
              <p:nvPicPr>
                <p:cNvPr id="37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24" t="18855" r="30362" b="12105"/>
                <a:stretch/>
              </p:blipFill>
              <p:spPr bwMode="auto">
                <a:xfrm>
                  <a:off x="4876795" y="4903420"/>
                  <a:ext cx="2289226" cy="19237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23" t="16644" r="31318" b="13452"/>
                <a:stretch/>
              </p:blipFill>
              <p:spPr>
                <a:xfrm>
                  <a:off x="4784579" y="2196982"/>
                  <a:ext cx="2069799" cy="1798217"/>
                </a:xfrm>
                <a:prstGeom prst="rect">
                  <a:avLst/>
                </a:prstGeom>
              </p:spPr>
            </p:pic>
            <p:grpSp>
              <p:nvGrpSpPr>
                <p:cNvPr id="39" name="Group 43"/>
                <p:cNvGrpSpPr/>
                <p:nvPr/>
              </p:nvGrpSpPr>
              <p:grpSpPr>
                <a:xfrm>
                  <a:off x="3369323" y="3822754"/>
                  <a:ext cx="2365651" cy="1075320"/>
                  <a:chOff x="3357554" y="3214686"/>
                  <a:chExt cx="2786082" cy="1357322"/>
                </a:xfrm>
              </p:grpSpPr>
              <p:sp>
                <p:nvSpPr>
                  <p:cNvPr id="49" name="Bent-Up Arrow 48"/>
                  <p:cNvSpPr/>
                  <p:nvPr/>
                </p:nvSpPr>
                <p:spPr>
                  <a:xfrm>
                    <a:off x="3357554" y="3214686"/>
                    <a:ext cx="2786082" cy="785818"/>
                  </a:xfrm>
                  <a:prstGeom prst="bentUpArrow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SG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" name="Bent-Up Arrow 49"/>
                  <p:cNvSpPr/>
                  <p:nvPr/>
                </p:nvSpPr>
                <p:spPr>
                  <a:xfrm flipV="1">
                    <a:off x="3357554" y="3795714"/>
                    <a:ext cx="2786082" cy="776294"/>
                  </a:xfrm>
                  <a:prstGeom prst="bentUpArrow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SG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0" name="Rectangle 39"/>
                <p:cNvSpPr/>
                <p:nvPr/>
              </p:nvSpPr>
              <p:spPr>
                <a:xfrm>
                  <a:off x="3451728" y="4563935"/>
                  <a:ext cx="1503335" cy="673539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74000">
                      <a:schemeClr val="tx1">
                        <a:lumMod val="75000"/>
                      </a:schemeClr>
                    </a:gs>
                    <a:gs pos="28000">
                      <a:schemeClr val="bg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95000"/>
                      </a:schemeClr>
                    </a:gs>
                  </a:gsLst>
                  <a:lin ang="4200000" scaled="0"/>
                  <a:tileRect/>
                </a:gradFill>
                <a:ln>
                  <a:noFill/>
                </a:ln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Box Perturbed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Rectangle 40"/>
                    <p:cNvSpPr/>
                    <p:nvPr/>
                  </p:nvSpPr>
                  <p:spPr>
                    <a:xfrm>
                      <a:off x="644731" y="4902059"/>
                      <a:ext cx="521580" cy="544193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4731" y="4902059"/>
                      <a:ext cx="521580" cy="544193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2" name="Rectangle 41"/>
                <p:cNvSpPr/>
                <p:nvPr/>
              </p:nvSpPr>
              <p:spPr>
                <a:xfrm>
                  <a:off x="7215690" y="6061668"/>
                  <a:ext cx="1065043" cy="522631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74000">
                      <a:schemeClr val="tx1">
                        <a:lumMod val="75000"/>
                      </a:schemeClr>
                    </a:gs>
                    <a:gs pos="28000">
                      <a:schemeClr val="bg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95000"/>
                      </a:schemeClr>
                    </a:gs>
                  </a:gsLst>
                  <a:lin ang="4200000" scaled="0"/>
                  <a:tileRect/>
                </a:gradFill>
                <a:ln>
                  <a:noFill/>
                </a:ln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Rectangle 42"/>
                    <p:cNvSpPr/>
                    <p:nvPr/>
                  </p:nvSpPr>
                  <p:spPr>
                    <a:xfrm>
                      <a:off x="7166020" y="6017280"/>
                      <a:ext cx="1268537" cy="544193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SG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oMath>
                        </m:oMathPara>
                      </a14:m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90" name="Rectangle 8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66020" y="6017280"/>
                      <a:ext cx="1268537" cy="544193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4" name="Rectangle 43"/>
                <p:cNvSpPr/>
                <p:nvPr/>
              </p:nvSpPr>
              <p:spPr>
                <a:xfrm>
                  <a:off x="7139865" y="3616244"/>
                  <a:ext cx="1247875" cy="563994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74000">
                      <a:schemeClr val="tx1">
                        <a:lumMod val="75000"/>
                      </a:schemeClr>
                    </a:gs>
                    <a:gs pos="28000">
                      <a:schemeClr val="bg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95000"/>
                      </a:schemeClr>
                    </a:gs>
                  </a:gsLst>
                  <a:lin ang="4200000" scaled="0"/>
                  <a:tileRect/>
                </a:gradFill>
                <a:ln>
                  <a:noFill/>
                </a:ln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Rectangle 44"/>
                    <p:cNvSpPr/>
                    <p:nvPr/>
                  </p:nvSpPr>
                  <p:spPr>
                    <a:xfrm>
                      <a:off x="7013853" y="3589837"/>
                      <a:ext cx="1651512" cy="544193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1</m:t>
                            </m:r>
                          </m:oMath>
                        </m:oMathPara>
                      </a14:m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92" name="Rectangle 9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13853" y="3589837"/>
                      <a:ext cx="1651512" cy="544193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6" name="Rectangle 45"/>
                <p:cNvSpPr/>
                <p:nvPr/>
              </p:nvSpPr>
              <p:spPr>
                <a:xfrm>
                  <a:off x="5772738" y="3983446"/>
                  <a:ext cx="876926" cy="387909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74000">
                      <a:schemeClr val="tx1">
                        <a:lumMod val="75000"/>
                      </a:schemeClr>
                    </a:gs>
                    <a:gs pos="28000">
                      <a:schemeClr val="bg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95000"/>
                      </a:schemeClr>
                    </a:gs>
                  </a:gsLst>
                  <a:lin ang="4200000" scaled="0"/>
                  <a:tileRect/>
                </a:gradFill>
                <a:ln>
                  <a:noFill/>
                </a:ln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5727136" y="4422686"/>
                  <a:ext cx="531448" cy="475387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74000">
                      <a:schemeClr val="tx1">
                        <a:lumMod val="75000"/>
                      </a:schemeClr>
                    </a:gs>
                    <a:gs pos="28000">
                      <a:schemeClr val="bg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95000"/>
                      </a:schemeClr>
                    </a:gs>
                  </a:gsLst>
                  <a:lin ang="4200000" scaled="0"/>
                  <a:tileRect/>
                </a:gradFill>
                <a:ln>
                  <a:noFill/>
                </a:ln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5497523" y="4307599"/>
                      <a:ext cx="988337" cy="544193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SG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</m:t>
                            </m:r>
                          </m:oMath>
                        </m:oMathPara>
                      </a14:m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97523" y="4307599"/>
                      <a:ext cx="988337" cy="544193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23" t="16644" r="31318" b="13452"/>
              <a:stretch/>
            </p:blipFill>
            <p:spPr>
              <a:xfrm>
                <a:off x="2046054" y="4663612"/>
                <a:ext cx="1791068" cy="122041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6125422" y="4740959"/>
                  <a:ext cx="855242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1 −</m:t>
                        </m:r>
                        <m:r>
                          <a:rPr kumimoji="0" lang="en-SG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1" name="Rectangle 10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5422" y="4740959"/>
                  <a:ext cx="855242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1" name="TextBox 50"/>
          <p:cNvSpPr txBox="1"/>
          <p:nvPr/>
        </p:nvSpPr>
        <p:spPr>
          <a:xfrm>
            <a:off x="241473" y="3723702"/>
            <a:ext cx="39043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That heralds the transition from heads to tails by outputting a 2.</a:t>
            </a:r>
          </a:p>
        </p:txBody>
      </p:sp>
    </p:spTree>
    <p:extLst>
      <p:ext uri="{BB962C8B-B14F-4D97-AF65-F5344CB8AC3E}">
        <p14:creationId xmlns:p14="http://schemas.microsoft.com/office/powerpoint/2010/main" val="391231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tx1"/>
            </a:gs>
            <a:gs pos="72000">
              <a:schemeClr val="tx1"/>
            </a:gs>
            <a:gs pos="100000">
              <a:srgbClr val="00359E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8" name="Picture 4" descr="http://www.quantumlah.org/media/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212725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quantumlah.org/media/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65125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2DE49C8F-BC75-42D1-9BE8-32F1D5B6F9E6}"/>
              </a:ext>
            </a:extLst>
          </p:cNvPr>
          <p:cNvGrpSpPr/>
          <p:nvPr/>
        </p:nvGrpSpPr>
        <p:grpSpPr>
          <a:xfrm>
            <a:off x="-1090162" y="2949044"/>
            <a:ext cx="11283601" cy="805910"/>
            <a:chOff x="-1027718" y="2715322"/>
            <a:chExt cx="11283601" cy="805910"/>
          </a:xfrm>
          <a:scene3d>
            <a:camera prst="orthographicFront">
              <a:rot lat="19440000" lon="18840000" rev="2640000"/>
            </a:camera>
            <a:lightRig rig="threePt" dir="t"/>
          </a:scene3d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8146D9E-07E8-488D-9F1D-67F9F2918F18}"/>
                </a:ext>
              </a:extLst>
            </p:cNvPr>
            <p:cNvSpPr/>
            <p:nvPr/>
          </p:nvSpPr>
          <p:spPr>
            <a:xfrm rot="10800000">
              <a:off x="4696996" y="2715322"/>
              <a:ext cx="5558887" cy="791960"/>
            </a:xfrm>
            <a:prstGeom prst="rect">
              <a:avLst/>
            </a:prstGeom>
            <a:gradFill flip="none" rotWithShape="1">
              <a:gsLst>
                <a:gs pos="2000">
                  <a:srgbClr val="0A9A1B"/>
                </a:gs>
                <a:gs pos="100000">
                  <a:sysClr val="window" lastClr="FFFFFF"/>
                </a:gs>
              </a:gsLst>
              <a:lin ang="10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7C86E2C-A18C-412F-AF0D-A26408C0EB8F}"/>
                </a:ext>
              </a:extLst>
            </p:cNvPr>
            <p:cNvSpPr/>
            <p:nvPr/>
          </p:nvSpPr>
          <p:spPr>
            <a:xfrm>
              <a:off x="-1027718" y="2726827"/>
              <a:ext cx="5558886" cy="794405"/>
            </a:xfrm>
            <a:prstGeom prst="rect">
              <a:avLst/>
            </a:prstGeom>
            <a:gradFill flip="none" rotWithShape="1">
              <a:gsLst>
                <a:gs pos="2000">
                  <a:srgbClr val="5B9BD5">
                    <a:lumMod val="75000"/>
                    <a:alpha val="59000"/>
                  </a:srgbClr>
                </a:gs>
                <a:gs pos="100000">
                  <a:sysClr val="window" lastClr="FFFFFF"/>
                </a:gs>
              </a:gsLst>
              <a:lin ang="10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EB28557-015C-444F-8CB0-25DF3455E16A}"/>
                </a:ext>
              </a:extLst>
            </p:cNvPr>
            <p:cNvGrpSpPr/>
            <p:nvPr/>
          </p:nvGrpSpPr>
          <p:grpSpPr>
            <a:xfrm>
              <a:off x="288058" y="2927369"/>
              <a:ext cx="8551520" cy="436149"/>
              <a:chOff x="288058" y="2927369"/>
              <a:chExt cx="8551520" cy="436149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644C6BA7-E48C-4BD4-93F3-E9DA4C6AC3EC}"/>
                  </a:ext>
                </a:extLst>
              </p:cNvPr>
              <p:cNvGrpSpPr/>
              <p:nvPr/>
            </p:nvGrpSpPr>
            <p:grpSpPr>
              <a:xfrm>
                <a:off x="288058" y="2943625"/>
                <a:ext cx="2007754" cy="419893"/>
                <a:chOff x="2279730" y="8409287"/>
                <a:chExt cx="4162427" cy="8563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Oval 61">
                      <a:extLst>
                        <a:ext uri="{FF2B5EF4-FFF2-40B4-BE49-F238E27FC236}">
                          <a16:creationId xmlns:a16="http://schemas.microsoft.com/office/drawing/2014/main" id="{827C90F5-8274-443A-B0C2-AEA7D3B35F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74829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Oval 54">
                      <a:extLst>
                        <a:ext uri="{FF2B5EF4-FFF2-40B4-BE49-F238E27FC236}">
                          <a16:creationId xmlns:a16="http://schemas.microsoft.com/office/drawing/2014/main" id="{07B962E3-734A-4D9A-89BA-7AE9308174B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74829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Oval 62">
                      <a:extLst>
                        <a:ext uri="{FF2B5EF4-FFF2-40B4-BE49-F238E27FC236}">
                          <a16:creationId xmlns:a16="http://schemas.microsoft.com/office/drawing/2014/main" id="{B5BF3C6C-FFAC-4D3D-9D9A-365C4F032B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9730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Oval 55">
                      <a:extLst>
                        <a:ext uri="{FF2B5EF4-FFF2-40B4-BE49-F238E27FC236}">
                          <a16:creationId xmlns:a16="http://schemas.microsoft.com/office/drawing/2014/main" id="{D6DACDDF-16A4-4760-8425-7F787F728EA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79730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Oval 63">
                      <a:extLst>
                        <a:ext uri="{FF2B5EF4-FFF2-40B4-BE49-F238E27FC236}">
                          <a16:creationId xmlns:a16="http://schemas.microsoft.com/office/drawing/2014/main" id="{140965F4-B9EB-4249-AA69-EC455C0A2D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52349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Oval 56">
                      <a:extLst>
                        <a:ext uri="{FF2B5EF4-FFF2-40B4-BE49-F238E27FC236}">
                          <a16:creationId xmlns:a16="http://schemas.microsoft.com/office/drawing/2014/main" id="{3B3486CB-64DB-4833-803C-84EAF195EFF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52349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Oval 64">
                      <a:extLst>
                        <a:ext uri="{FF2B5EF4-FFF2-40B4-BE49-F238E27FC236}">
                          <a16:creationId xmlns:a16="http://schemas.microsoft.com/office/drawing/2014/main" id="{94EA10A2-3306-442D-A1FC-2FE3C1B8EC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22201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Oval 57">
                      <a:extLst>
                        <a:ext uri="{FF2B5EF4-FFF2-40B4-BE49-F238E27FC236}">
                          <a16:creationId xmlns:a16="http://schemas.microsoft.com/office/drawing/2014/main" id="{2D930D55-34C5-4DEA-A0CC-393557631DB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22201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E35BD91C-3E13-4514-AF37-2074E836BA66}"/>
                  </a:ext>
                </a:extLst>
              </p:cNvPr>
              <p:cNvGrpSpPr/>
              <p:nvPr/>
            </p:nvGrpSpPr>
            <p:grpSpPr>
              <a:xfrm>
                <a:off x="2353084" y="2930905"/>
                <a:ext cx="2007754" cy="419893"/>
                <a:chOff x="2279730" y="8409287"/>
                <a:chExt cx="4162427" cy="8563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Oval 49">
                      <a:extLst>
                        <a:ext uri="{FF2B5EF4-FFF2-40B4-BE49-F238E27FC236}">
                          <a16:creationId xmlns:a16="http://schemas.microsoft.com/office/drawing/2014/main" id="{8C7187F0-080D-4C71-B95F-9C4CDBBE33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74829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63" name="Oval 62">
                      <a:extLst>
                        <a:ext uri="{FF2B5EF4-FFF2-40B4-BE49-F238E27FC236}">
                          <a16:creationId xmlns:a16="http://schemas.microsoft.com/office/drawing/2014/main" id="{1AD87C7C-7D27-4F79-A704-872D05FCE94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74829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Oval 50">
                      <a:extLst>
                        <a:ext uri="{FF2B5EF4-FFF2-40B4-BE49-F238E27FC236}">
                          <a16:creationId xmlns:a16="http://schemas.microsoft.com/office/drawing/2014/main" id="{CC03B902-5E4A-4104-B12A-5FB04840EF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9730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64" name="Oval 63">
                      <a:extLst>
                        <a:ext uri="{FF2B5EF4-FFF2-40B4-BE49-F238E27FC236}">
                          <a16:creationId xmlns:a16="http://schemas.microsoft.com/office/drawing/2014/main" id="{0E5223AF-47D4-40D7-8572-1B3FCA4F9D4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79730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Oval 52">
                      <a:extLst>
                        <a:ext uri="{FF2B5EF4-FFF2-40B4-BE49-F238E27FC236}">
                          <a16:creationId xmlns:a16="http://schemas.microsoft.com/office/drawing/2014/main" id="{012CCB64-7DCC-485C-83A9-4A009F031C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52349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65" name="Oval 64">
                      <a:extLst>
                        <a:ext uri="{FF2B5EF4-FFF2-40B4-BE49-F238E27FC236}">
                          <a16:creationId xmlns:a16="http://schemas.microsoft.com/office/drawing/2014/main" id="{B43F0523-EC2E-437D-82AE-33F9FC29E91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52349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Oval 60">
                      <a:extLst>
                        <a:ext uri="{FF2B5EF4-FFF2-40B4-BE49-F238E27FC236}">
                          <a16:creationId xmlns:a16="http://schemas.microsoft.com/office/drawing/2014/main" id="{40C50B2C-4593-49F9-9BBB-17DCC0D176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22201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66" name="Oval 65">
                      <a:extLst>
                        <a:ext uri="{FF2B5EF4-FFF2-40B4-BE49-F238E27FC236}">
                          <a16:creationId xmlns:a16="http://schemas.microsoft.com/office/drawing/2014/main" id="{5B93F43E-59F4-4F86-B912-3E2F8954195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22201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525E2E65-C091-42FB-A12D-C47B797CB546}"/>
                  </a:ext>
                </a:extLst>
              </p:cNvPr>
              <p:cNvGrpSpPr/>
              <p:nvPr/>
            </p:nvGrpSpPr>
            <p:grpSpPr>
              <a:xfrm>
                <a:off x="4766798" y="2940089"/>
                <a:ext cx="2007754" cy="419893"/>
                <a:chOff x="2279730" y="8409287"/>
                <a:chExt cx="4162427" cy="8563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Oval 45">
                      <a:extLst>
                        <a:ext uri="{FF2B5EF4-FFF2-40B4-BE49-F238E27FC236}">
                          <a16:creationId xmlns:a16="http://schemas.microsoft.com/office/drawing/2014/main" id="{AFF70943-BF68-450A-BC11-845D179405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74829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68" name="Oval 67">
                      <a:extLst>
                        <a:ext uri="{FF2B5EF4-FFF2-40B4-BE49-F238E27FC236}">
                          <a16:creationId xmlns:a16="http://schemas.microsoft.com/office/drawing/2014/main" id="{A09EB9EC-6554-4728-9C4B-99DB027F8E8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74829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Oval 46">
                      <a:extLst>
                        <a:ext uri="{FF2B5EF4-FFF2-40B4-BE49-F238E27FC236}">
                          <a16:creationId xmlns:a16="http://schemas.microsoft.com/office/drawing/2014/main" id="{8D1B6F08-B1E2-438D-A874-0DD70015FB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9730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69" name="Oval 68">
                      <a:extLst>
                        <a:ext uri="{FF2B5EF4-FFF2-40B4-BE49-F238E27FC236}">
                          <a16:creationId xmlns:a16="http://schemas.microsoft.com/office/drawing/2014/main" id="{B48277A5-ABDE-47C6-B8ED-5CBC6766C98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79730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Oval 47">
                      <a:extLst>
                        <a:ext uri="{FF2B5EF4-FFF2-40B4-BE49-F238E27FC236}">
                          <a16:creationId xmlns:a16="http://schemas.microsoft.com/office/drawing/2014/main" id="{4E48DBC6-2505-48C1-837D-698DF1B929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52349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70" name="Oval 69">
                      <a:extLst>
                        <a:ext uri="{FF2B5EF4-FFF2-40B4-BE49-F238E27FC236}">
                          <a16:creationId xmlns:a16="http://schemas.microsoft.com/office/drawing/2014/main" id="{8ABE5095-228B-4B28-B6F8-8ED9294AD6A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52349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Oval 48">
                      <a:extLst>
                        <a:ext uri="{FF2B5EF4-FFF2-40B4-BE49-F238E27FC236}">
                          <a16:creationId xmlns:a16="http://schemas.microsoft.com/office/drawing/2014/main" id="{245EE95E-DE81-4C3F-A1F9-31A8ED3E61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22201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71" name="Oval 70">
                      <a:extLst>
                        <a:ext uri="{FF2B5EF4-FFF2-40B4-BE49-F238E27FC236}">
                          <a16:creationId xmlns:a16="http://schemas.microsoft.com/office/drawing/2014/main" id="{596C1C01-94BF-4234-BBAE-9155DFF0101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22201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B0565660-0705-407C-BEB0-09EA9A367F3F}"/>
                  </a:ext>
                </a:extLst>
              </p:cNvPr>
              <p:cNvGrpSpPr/>
              <p:nvPr/>
            </p:nvGrpSpPr>
            <p:grpSpPr>
              <a:xfrm>
                <a:off x="6831824" y="2927369"/>
                <a:ext cx="2007754" cy="419893"/>
                <a:chOff x="2279730" y="8409287"/>
                <a:chExt cx="4162427" cy="8563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Oval 41">
                      <a:extLst>
                        <a:ext uri="{FF2B5EF4-FFF2-40B4-BE49-F238E27FC236}">
                          <a16:creationId xmlns:a16="http://schemas.microsoft.com/office/drawing/2014/main" id="{D6E41A3D-49AF-4B39-A155-D4C6F55BB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74829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73" name="Oval 72">
                      <a:extLst>
                        <a:ext uri="{FF2B5EF4-FFF2-40B4-BE49-F238E27FC236}">
                          <a16:creationId xmlns:a16="http://schemas.microsoft.com/office/drawing/2014/main" id="{FA1E9FC2-359E-4F85-9765-867ABD0F0B3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74829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Oval 42">
                      <a:extLst>
                        <a:ext uri="{FF2B5EF4-FFF2-40B4-BE49-F238E27FC236}">
                          <a16:creationId xmlns:a16="http://schemas.microsoft.com/office/drawing/2014/main" id="{30A022DB-9813-466C-961E-45313BF342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9730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74" name="Oval 73">
                      <a:extLst>
                        <a:ext uri="{FF2B5EF4-FFF2-40B4-BE49-F238E27FC236}">
                          <a16:creationId xmlns:a16="http://schemas.microsoft.com/office/drawing/2014/main" id="{01E4385D-0A19-4078-9516-FA130FC4095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79730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Oval 43">
                      <a:extLst>
                        <a:ext uri="{FF2B5EF4-FFF2-40B4-BE49-F238E27FC236}">
                          <a16:creationId xmlns:a16="http://schemas.microsoft.com/office/drawing/2014/main" id="{B58C5A09-22EC-487E-8673-7A951812E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52349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Oval 30">
                      <a:extLst>
                        <a:ext uri="{FF2B5EF4-FFF2-40B4-BE49-F238E27FC236}">
                          <a16:creationId xmlns:a16="http://schemas.microsoft.com/office/drawing/2014/main" id="{B58C5A09-22EC-487E-8673-7A951812EFD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52349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Oval 44">
                      <a:extLst>
                        <a:ext uri="{FF2B5EF4-FFF2-40B4-BE49-F238E27FC236}">
                          <a16:creationId xmlns:a16="http://schemas.microsoft.com/office/drawing/2014/main" id="{89532AED-95E9-4A26-B60C-4A54F074FE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22201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76" name="Oval 75">
                      <a:extLst>
                        <a:ext uri="{FF2B5EF4-FFF2-40B4-BE49-F238E27FC236}">
                          <a16:creationId xmlns:a16="http://schemas.microsoft.com/office/drawing/2014/main" id="{FFDA1A5F-9DB1-4A8D-9AFC-4B535F6D6AD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22201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66" name="Arrow: Up 6">
            <a:extLst>
              <a:ext uri="{FF2B5EF4-FFF2-40B4-BE49-F238E27FC236}">
                <a16:creationId xmlns:a16="http://schemas.microsoft.com/office/drawing/2014/main" id="{6609B86D-3DC5-40ED-9A48-669232EA3205}"/>
              </a:ext>
            </a:extLst>
          </p:cNvPr>
          <p:cNvSpPr/>
          <p:nvPr/>
        </p:nvSpPr>
        <p:spPr>
          <a:xfrm>
            <a:off x="2055377" y="4191675"/>
            <a:ext cx="387572" cy="496332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7" name="Arrow: Up 86">
            <a:extLst>
              <a:ext uri="{FF2B5EF4-FFF2-40B4-BE49-F238E27FC236}">
                <a16:creationId xmlns:a16="http://schemas.microsoft.com/office/drawing/2014/main" id="{EF939703-74BF-49AE-AEEC-38A40779714D}"/>
              </a:ext>
            </a:extLst>
          </p:cNvPr>
          <p:cNvSpPr/>
          <p:nvPr/>
        </p:nvSpPr>
        <p:spPr>
          <a:xfrm>
            <a:off x="5183871" y="3477286"/>
            <a:ext cx="360720" cy="582631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8" name="Arrow: Up 87">
            <a:extLst>
              <a:ext uri="{FF2B5EF4-FFF2-40B4-BE49-F238E27FC236}">
                <a16:creationId xmlns:a16="http://schemas.microsoft.com/office/drawing/2014/main" id="{3F53BF58-9180-404B-8B10-BEFED0E79996}"/>
              </a:ext>
            </a:extLst>
          </p:cNvPr>
          <p:cNvSpPr/>
          <p:nvPr/>
        </p:nvSpPr>
        <p:spPr>
          <a:xfrm>
            <a:off x="6796589" y="3158374"/>
            <a:ext cx="360720" cy="582631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96D3DE5-8F6F-4ABA-BDC6-0CA201B91BCA}"/>
              </a:ext>
            </a:extLst>
          </p:cNvPr>
          <p:cNvSpPr txBox="1"/>
          <p:nvPr/>
        </p:nvSpPr>
        <p:spPr>
          <a:xfrm>
            <a:off x="559976" y="2512043"/>
            <a:ext cx="2652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Replace the first 0 in each </a:t>
            </a:r>
            <a:b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substring of 0s with a 2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627586" y="419100"/>
            <a:ext cx="7633503" cy="771969"/>
          </a:xfrm>
          <a:prstGeom prst="rect">
            <a:avLst/>
          </a:prstGeom>
        </p:spPr>
        <p:txBody>
          <a:bodyPr vert="horz" lIns="0" rIns="0" bIns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400" b="0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Eurostile" pitchFamily="34" charset="0"/>
                <a:ea typeface="+mj-ea"/>
                <a:cs typeface="+mj-cs"/>
              </a:rPr>
              <a:t>Introducing Asymmetry</a:t>
            </a:r>
            <a:endParaRPr kumimoji="0" lang="en-SG" sz="2400" b="0" i="0" u="none" strike="noStrike" kern="1200" cap="none" spc="0" normalizeH="0" baseline="0" noProof="0" dirty="0">
              <a:ln w="11430"/>
              <a:gradFill>
                <a:gsLst>
                  <a:gs pos="0">
                    <a:srgbClr val="009DD9">
                      <a:tint val="70000"/>
                      <a:satMod val="245000"/>
                    </a:srgbClr>
                  </a:gs>
                  <a:gs pos="75000">
                    <a:srgbClr val="009DD9">
                      <a:tint val="90000"/>
                      <a:shade val="60000"/>
                      <a:satMod val="240000"/>
                    </a:srgbClr>
                  </a:gs>
                  <a:gs pos="100000">
                    <a:srgbClr val="009DD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Eurostile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4599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tx1"/>
            </a:gs>
            <a:gs pos="72000">
              <a:schemeClr val="tx1"/>
            </a:gs>
            <a:gs pos="100000">
              <a:srgbClr val="00359E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8" name="Picture 4" descr="http://www.quantumlah.org/media/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212725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quantumlah.org/media/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65125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Arrow: Circular 50">
            <a:extLst>
              <a:ext uri="{FF2B5EF4-FFF2-40B4-BE49-F238E27FC236}">
                <a16:creationId xmlns:a16="http://schemas.microsoft.com/office/drawing/2014/main" id="{C70FBC37-B3F5-472C-AFE5-47065F5D469C}"/>
              </a:ext>
            </a:extLst>
          </p:cNvPr>
          <p:cNvSpPr/>
          <p:nvPr/>
        </p:nvSpPr>
        <p:spPr>
          <a:xfrm rot="20101614" flipV="1">
            <a:off x="2441404" y="2139798"/>
            <a:ext cx="4525897" cy="2907812"/>
          </a:xfrm>
          <a:prstGeom prst="circularArrow">
            <a:avLst>
              <a:gd name="adj1" fmla="val 6656"/>
              <a:gd name="adj2" fmla="val 1309912"/>
              <a:gd name="adj3" fmla="val 19742263"/>
              <a:gd name="adj4" fmla="val 10023207"/>
              <a:gd name="adj5" fmla="val 12500"/>
            </a:avLst>
          </a:prstGeom>
          <a:solidFill>
            <a:srgbClr val="5B9BD5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flood" dir="t"/>
          </a:scene3d>
          <a:sp3d>
            <a:bevelT w="146050" h="139700" prst="angle"/>
          </a:sp3d>
        </p:spPr>
        <p:txBody>
          <a:bodyPr rtlCol="0" anchor="ctr"/>
          <a:lstStyle>
            <a:defPPr>
              <a:defRPr lang="en-US"/>
            </a:defPPr>
            <a:lvl1pPr marL="0" algn="l" defTabSz="9143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0" algn="l" defTabSz="9143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20" algn="l" defTabSz="9143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81" algn="l" defTabSz="9143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41" algn="l" defTabSz="9143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00" algn="l" defTabSz="9143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60" algn="l" defTabSz="9143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21" algn="l" defTabSz="9143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81" algn="l" defTabSz="9143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211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DE49C8F-BC75-42D1-9BE8-32F1D5B6F9E6}"/>
              </a:ext>
            </a:extLst>
          </p:cNvPr>
          <p:cNvGrpSpPr/>
          <p:nvPr/>
        </p:nvGrpSpPr>
        <p:grpSpPr>
          <a:xfrm>
            <a:off x="-1090162" y="2949044"/>
            <a:ext cx="11283601" cy="805910"/>
            <a:chOff x="-1027718" y="2715322"/>
            <a:chExt cx="11283601" cy="805910"/>
          </a:xfrm>
          <a:scene3d>
            <a:camera prst="orthographicFront">
              <a:rot lat="19440000" lon="18840000" rev="2640000"/>
            </a:camera>
            <a:lightRig rig="threePt" dir="t"/>
          </a:scene3d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8146D9E-07E8-488D-9F1D-67F9F2918F18}"/>
                </a:ext>
              </a:extLst>
            </p:cNvPr>
            <p:cNvSpPr/>
            <p:nvPr/>
          </p:nvSpPr>
          <p:spPr>
            <a:xfrm rot="10800000">
              <a:off x="4696996" y="2715322"/>
              <a:ext cx="5558887" cy="791960"/>
            </a:xfrm>
            <a:prstGeom prst="rect">
              <a:avLst/>
            </a:prstGeom>
            <a:gradFill flip="none" rotWithShape="1">
              <a:gsLst>
                <a:gs pos="2000">
                  <a:srgbClr val="0A9A1B"/>
                </a:gs>
                <a:gs pos="100000">
                  <a:sysClr val="window" lastClr="FFFFFF"/>
                </a:gs>
              </a:gsLst>
              <a:lin ang="10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7C86E2C-A18C-412F-AF0D-A26408C0EB8F}"/>
                </a:ext>
              </a:extLst>
            </p:cNvPr>
            <p:cNvSpPr/>
            <p:nvPr/>
          </p:nvSpPr>
          <p:spPr>
            <a:xfrm>
              <a:off x="-1027718" y="2726827"/>
              <a:ext cx="5558886" cy="794405"/>
            </a:xfrm>
            <a:prstGeom prst="rect">
              <a:avLst/>
            </a:prstGeom>
            <a:gradFill flip="none" rotWithShape="1">
              <a:gsLst>
                <a:gs pos="2000">
                  <a:srgbClr val="5B9BD5">
                    <a:lumMod val="75000"/>
                    <a:alpha val="59000"/>
                  </a:srgbClr>
                </a:gs>
                <a:gs pos="100000">
                  <a:sysClr val="window" lastClr="FFFFFF"/>
                </a:gs>
              </a:gsLst>
              <a:lin ang="10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EB28557-015C-444F-8CB0-25DF3455E16A}"/>
                </a:ext>
              </a:extLst>
            </p:cNvPr>
            <p:cNvGrpSpPr/>
            <p:nvPr/>
          </p:nvGrpSpPr>
          <p:grpSpPr>
            <a:xfrm>
              <a:off x="288058" y="2927369"/>
              <a:ext cx="8551520" cy="436149"/>
              <a:chOff x="288058" y="2927369"/>
              <a:chExt cx="8551520" cy="436149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644C6BA7-E48C-4BD4-93F3-E9DA4C6AC3EC}"/>
                  </a:ext>
                </a:extLst>
              </p:cNvPr>
              <p:cNvGrpSpPr/>
              <p:nvPr/>
            </p:nvGrpSpPr>
            <p:grpSpPr>
              <a:xfrm>
                <a:off x="288058" y="2943625"/>
                <a:ext cx="2007754" cy="419893"/>
                <a:chOff x="2279730" y="8409287"/>
                <a:chExt cx="4162427" cy="8563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Oval 83">
                      <a:extLst>
                        <a:ext uri="{FF2B5EF4-FFF2-40B4-BE49-F238E27FC236}">
                          <a16:creationId xmlns:a16="http://schemas.microsoft.com/office/drawing/2014/main" id="{827C90F5-8274-443A-B0C2-AEA7D3B35F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74829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Oval 54">
                      <a:extLst>
                        <a:ext uri="{FF2B5EF4-FFF2-40B4-BE49-F238E27FC236}">
                          <a16:creationId xmlns:a16="http://schemas.microsoft.com/office/drawing/2014/main" id="{07B962E3-734A-4D9A-89BA-7AE9308174B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74829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Oval 84">
                      <a:extLst>
                        <a:ext uri="{FF2B5EF4-FFF2-40B4-BE49-F238E27FC236}">
                          <a16:creationId xmlns:a16="http://schemas.microsoft.com/office/drawing/2014/main" id="{B5BF3C6C-FFAC-4D3D-9D9A-365C4F032B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9730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Oval 55">
                      <a:extLst>
                        <a:ext uri="{FF2B5EF4-FFF2-40B4-BE49-F238E27FC236}">
                          <a16:creationId xmlns:a16="http://schemas.microsoft.com/office/drawing/2014/main" id="{D6DACDDF-16A4-4760-8425-7F787F728EA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79730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Oval 85">
                      <a:extLst>
                        <a:ext uri="{FF2B5EF4-FFF2-40B4-BE49-F238E27FC236}">
                          <a16:creationId xmlns:a16="http://schemas.microsoft.com/office/drawing/2014/main" id="{140965F4-B9EB-4249-AA69-EC455C0A2D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52349" y="8409287"/>
                      <a:ext cx="919956" cy="85630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dk1">
                            <a:tint val="70000"/>
                            <a:satMod val="130000"/>
                          </a:schemeClr>
                        </a:gs>
                        <a:gs pos="43000">
                          <a:srgbClr val="FFFF00"/>
                        </a:gs>
                        <a:gs pos="93000">
                          <a:schemeClr val="dk1">
                            <a:tint val="15000"/>
                            <a:satMod val="165000"/>
                          </a:schemeClr>
                        </a:gs>
                        <a:gs pos="100000">
                          <a:schemeClr val="dk1">
                            <a:tint val="5000"/>
                            <a:satMod val="250000"/>
                          </a:schemeClr>
                        </a:gs>
                      </a:gsLst>
                    </a:grad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60" name="Oval 59">
                      <a:extLst>
                        <a:ext uri="{FF2B5EF4-FFF2-40B4-BE49-F238E27FC236}">
                          <a16:creationId xmlns:a16="http://schemas.microsoft.com/office/drawing/2014/main" id="{140965F4-B9EB-4249-AA69-EC455C0A2D4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52349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7" name="Oval 86">
                      <a:extLst>
                        <a:ext uri="{FF2B5EF4-FFF2-40B4-BE49-F238E27FC236}">
                          <a16:creationId xmlns:a16="http://schemas.microsoft.com/office/drawing/2014/main" id="{94EA10A2-3306-442D-A1FC-2FE3C1B8EC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22201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Oval 57">
                      <a:extLst>
                        <a:ext uri="{FF2B5EF4-FFF2-40B4-BE49-F238E27FC236}">
                          <a16:creationId xmlns:a16="http://schemas.microsoft.com/office/drawing/2014/main" id="{2D930D55-34C5-4DEA-A0CC-393557631DB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22201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E35BD91C-3E13-4514-AF37-2074E836BA66}"/>
                  </a:ext>
                </a:extLst>
              </p:cNvPr>
              <p:cNvGrpSpPr/>
              <p:nvPr/>
            </p:nvGrpSpPr>
            <p:grpSpPr>
              <a:xfrm>
                <a:off x="2353084" y="2930905"/>
                <a:ext cx="2007754" cy="419893"/>
                <a:chOff x="2279730" y="8409287"/>
                <a:chExt cx="4162427" cy="8563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Oval 79">
                      <a:extLst>
                        <a:ext uri="{FF2B5EF4-FFF2-40B4-BE49-F238E27FC236}">
                          <a16:creationId xmlns:a16="http://schemas.microsoft.com/office/drawing/2014/main" id="{8C7187F0-080D-4C71-B95F-9C4CDBBE33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74829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63" name="Oval 62">
                      <a:extLst>
                        <a:ext uri="{FF2B5EF4-FFF2-40B4-BE49-F238E27FC236}">
                          <a16:creationId xmlns:a16="http://schemas.microsoft.com/office/drawing/2014/main" id="{1AD87C7C-7D27-4F79-A704-872D05FCE94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74829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Oval 80">
                      <a:extLst>
                        <a:ext uri="{FF2B5EF4-FFF2-40B4-BE49-F238E27FC236}">
                          <a16:creationId xmlns:a16="http://schemas.microsoft.com/office/drawing/2014/main" id="{CC03B902-5E4A-4104-B12A-5FB04840EF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9730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64" name="Oval 63">
                      <a:extLst>
                        <a:ext uri="{FF2B5EF4-FFF2-40B4-BE49-F238E27FC236}">
                          <a16:creationId xmlns:a16="http://schemas.microsoft.com/office/drawing/2014/main" id="{0E5223AF-47D4-40D7-8572-1B3FCA4F9D4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79730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Oval 81">
                      <a:extLst>
                        <a:ext uri="{FF2B5EF4-FFF2-40B4-BE49-F238E27FC236}">
                          <a16:creationId xmlns:a16="http://schemas.microsoft.com/office/drawing/2014/main" id="{012CCB64-7DCC-485C-83A9-4A009F031C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52349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65" name="Oval 64">
                      <a:extLst>
                        <a:ext uri="{FF2B5EF4-FFF2-40B4-BE49-F238E27FC236}">
                          <a16:creationId xmlns:a16="http://schemas.microsoft.com/office/drawing/2014/main" id="{B43F0523-EC2E-437D-82AE-33F9FC29E91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52349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Oval 82">
                      <a:extLst>
                        <a:ext uri="{FF2B5EF4-FFF2-40B4-BE49-F238E27FC236}">
                          <a16:creationId xmlns:a16="http://schemas.microsoft.com/office/drawing/2014/main" id="{40C50B2C-4593-49F9-9BBB-17DCC0D176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22201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66" name="Oval 65">
                      <a:extLst>
                        <a:ext uri="{FF2B5EF4-FFF2-40B4-BE49-F238E27FC236}">
                          <a16:creationId xmlns:a16="http://schemas.microsoft.com/office/drawing/2014/main" id="{5B93F43E-59F4-4F86-B912-3E2F8954195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22201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525E2E65-C091-42FB-A12D-C47B797CB546}"/>
                  </a:ext>
                </a:extLst>
              </p:cNvPr>
              <p:cNvGrpSpPr/>
              <p:nvPr/>
            </p:nvGrpSpPr>
            <p:grpSpPr>
              <a:xfrm>
                <a:off x="4766798" y="2940089"/>
                <a:ext cx="2007754" cy="419893"/>
                <a:chOff x="2279730" y="8409287"/>
                <a:chExt cx="4162427" cy="8563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6" name="Oval 75">
                      <a:extLst>
                        <a:ext uri="{FF2B5EF4-FFF2-40B4-BE49-F238E27FC236}">
                          <a16:creationId xmlns:a16="http://schemas.microsoft.com/office/drawing/2014/main" id="{AFF70943-BF68-450A-BC11-845D179405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74829" y="8409287"/>
                      <a:ext cx="919956" cy="85630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dk1">
                            <a:tint val="70000"/>
                            <a:satMod val="130000"/>
                          </a:schemeClr>
                        </a:gs>
                        <a:gs pos="43000">
                          <a:srgbClr val="FFFF00"/>
                        </a:gs>
                        <a:gs pos="93000">
                          <a:schemeClr val="dk1">
                            <a:tint val="15000"/>
                            <a:satMod val="165000"/>
                          </a:schemeClr>
                        </a:gs>
                        <a:gs pos="100000">
                          <a:schemeClr val="dk1">
                            <a:tint val="5000"/>
                            <a:satMod val="250000"/>
                          </a:schemeClr>
                        </a:gs>
                      </a:gsLst>
                    </a:grad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33" name="Oval 32">
                      <a:extLst>
                        <a:ext uri="{FF2B5EF4-FFF2-40B4-BE49-F238E27FC236}">
                          <a16:creationId xmlns:a16="http://schemas.microsoft.com/office/drawing/2014/main" id="{AFF70943-BF68-450A-BC11-845D1794057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74829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7" name="Oval 76">
                      <a:extLst>
                        <a:ext uri="{FF2B5EF4-FFF2-40B4-BE49-F238E27FC236}">
                          <a16:creationId xmlns:a16="http://schemas.microsoft.com/office/drawing/2014/main" id="{8D1B6F08-B1E2-438D-A874-0DD70015FB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9730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69" name="Oval 68">
                      <a:extLst>
                        <a:ext uri="{FF2B5EF4-FFF2-40B4-BE49-F238E27FC236}">
                          <a16:creationId xmlns:a16="http://schemas.microsoft.com/office/drawing/2014/main" id="{B48277A5-ABDE-47C6-B8ED-5CBC6766C98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79730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8" name="Oval 77">
                      <a:extLst>
                        <a:ext uri="{FF2B5EF4-FFF2-40B4-BE49-F238E27FC236}">
                          <a16:creationId xmlns:a16="http://schemas.microsoft.com/office/drawing/2014/main" id="{4E48DBC6-2505-48C1-837D-698DF1B929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52349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70" name="Oval 69">
                      <a:extLst>
                        <a:ext uri="{FF2B5EF4-FFF2-40B4-BE49-F238E27FC236}">
                          <a16:creationId xmlns:a16="http://schemas.microsoft.com/office/drawing/2014/main" id="{8ABE5095-228B-4B28-B6F8-8ED9294AD6A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52349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Oval 78">
                      <a:extLst>
                        <a:ext uri="{FF2B5EF4-FFF2-40B4-BE49-F238E27FC236}">
                          <a16:creationId xmlns:a16="http://schemas.microsoft.com/office/drawing/2014/main" id="{245EE95E-DE81-4C3F-A1F9-31A8ED3E61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22201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71" name="Oval 70">
                      <a:extLst>
                        <a:ext uri="{FF2B5EF4-FFF2-40B4-BE49-F238E27FC236}">
                          <a16:creationId xmlns:a16="http://schemas.microsoft.com/office/drawing/2014/main" id="{596C1C01-94BF-4234-BBAE-9155DFF0101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22201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B0565660-0705-407C-BEB0-09EA9A367F3F}"/>
                  </a:ext>
                </a:extLst>
              </p:cNvPr>
              <p:cNvGrpSpPr/>
              <p:nvPr/>
            </p:nvGrpSpPr>
            <p:grpSpPr>
              <a:xfrm>
                <a:off x="6831824" y="2927369"/>
                <a:ext cx="2007754" cy="419893"/>
                <a:chOff x="2279730" y="8409287"/>
                <a:chExt cx="4162427" cy="8563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2" name="Oval 71">
                      <a:extLst>
                        <a:ext uri="{FF2B5EF4-FFF2-40B4-BE49-F238E27FC236}">
                          <a16:creationId xmlns:a16="http://schemas.microsoft.com/office/drawing/2014/main" id="{D6E41A3D-49AF-4B39-A155-D4C6F55BB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74829" y="8409287"/>
                      <a:ext cx="919956" cy="85630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dk1">
                            <a:tint val="70000"/>
                            <a:satMod val="130000"/>
                          </a:schemeClr>
                        </a:gs>
                        <a:gs pos="43000">
                          <a:srgbClr val="FFFF00"/>
                        </a:gs>
                        <a:gs pos="93000">
                          <a:schemeClr val="dk1">
                            <a:tint val="15000"/>
                            <a:satMod val="165000"/>
                          </a:schemeClr>
                        </a:gs>
                        <a:gs pos="100000">
                          <a:schemeClr val="dk1">
                            <a:tint val="5000"/>
                            <a:satMod val="250000"/>
                          </a:schemeClr>
                        </a:gs>
                      </a:gsLst>
                    </a:grad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29" name="Oval 28">
                      <a:extLst>
                        <a:ext uri="{FF2B5EF4-FFF2-40B4-BE49-F238E27FC236}">
                          <a16:creationId xmlns:a16="http://schemas.microsoft.com/office/drawing/2014/main" id="{D6E41A3D-49AF-4B39-A155-D4C6F55BB4D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74829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3" name="Oval 72">
                      <a:extLst>
                        <a:ext uri="{FF2B5EF4-FFF2-40B4-BE49-F238E27FC236}">
                          <a16:creationId xmlns:a16="http://schemas.microsoft.com/office/drawing/2014/main" id="{30A022DB-9813-466C-961E-45313BF342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9730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74" name="Oval 73">
                      <a:extLst>
                        <a:ext uri="{FF2B5EF4-FFF2-40B4-BE49-F238E27FC236}">
                          <a16:creationId xmlns:a16="http://schemas.microsoft.com/office/drawing/2014/main" id="{01E4385D-0A19-4078-9516-FA130FC4095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79730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Oval 73">
                      <a:extLst>
                        <a:ext uri="{FF2B5EF4-FFF2-40B4-BE49-F238E27FC236}">
                          <a16:creationId xmlns:a16="http://schemas.microsoft.com/office/drawing/2014/main" id="{B58C5A09-22EC-487E-8673-7A951812E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52349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Oval 30">
                      <a:extLst>
                        <a:ext uri="{FF2B5EF4-FFF2-40B4-BE49-F238E27FC236}">
                          <a16:creationId xmlns:a16="http://schemas.microsoft.com/office/drawing/2014/main" id="{B58C5A09-22EC-487E-8673-7A951812EFD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52349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5" name="Oval 74">
                      <a:extLst>
                        <a:ext uri="{FF2B5EF4-FFF2-40B4-BE49-F238E27FC236}">
                          <a16:creationId xmlns:a16="http://schemas.microsoft.com/office/drawing/2014/main" id="{89532AED-95E9-4A26-B60C-4A54F074FE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22201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76" name="Oval 75">
                      <a:extLst>
                        <a:ext uri="{FF2B5EF4-FFF2-40B4-BE49-F238E27FC236}">
                          <a16:creationId xmlns:a16="http://schemas.microsoft.com/office/drawing/2014/main" id="{FFDA1A5F-9DB1-4A8D-9AFC-4B535F6D6AD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22201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096D3DE5-8F6F-4ABA-BDC6-0CA201B91BCA}"/>
              </a:ext>
            </a:extLst>
          </p:cNvPr>
          <p:cNvSpPr txBox="1"/>
          <p:nvPr/>
        </p:nvSpPr>
        <p:spPr>
          <a:xfrm>
            <a:off x="559976" y="2512043"/>
            <a:ext cx="2652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Replace the first 0 in each </a:t>
            </a:r>
            <a:b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subsequence with a 2</a:t>
            </a:r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559976" y="475138"/>
            <a:ext cx="7633503" cy="771969"/>
          </a:xfrm>
          <a:prstGeom prst="rect">
            <a:avLst/>
          </a:prstGeom>
        </p:spPr>
        <p:txBody>
          <a:bodyPr vert="horz" lIns="0" rIns="0" bIns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400" b="0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Eurostile" pitchFamily="34" charset="0"/>
                <a:ea typeface="+mj-ea"/>
                <a:cs typeface="+mj-cs"/>
              </a:rPr>
              <a:t>Introducing Asymmetry</a:t>
            </a:r>
            <a:endParaRPr kumimoji="0" lang="en-SG" sz="2400" b="0" i="0" u="none" strike="noStrike" kern="1200" cap="none" spc="0" normalizeH="0" baseline="0" noProof="0" dirty="0">
              <a:ln w="11430"/>
              <a:gradFill>
                <a:gsLst>
                  <a:gs pos="0">
                    <a:srgbClr val="009DD9">
                      <a:tint val="70000"/>
                      <a:satMod val="245000"/>
                    </a:srgbClr>
                  </a:gs>
                  <a:gs pos="75000">
                    <a:srgbClr val="009DD9">
                      <a:tint val="90000"/>
                      <a:shade val="60000"/>
                      <a:satMod val="240000"/>
                    </a:srgbClr>
                  </a:gs>
                  <a:gs pos="100000">
                    <a:srgbClr val="009DD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Eurostile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33309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tx1"/>
            </a:gs>
            <a:gs pos="72000">
              <a:schemeClr val="tx1"/>
            </a:gs>
            <a:gs pos="100000">
              <a:srgbClr val="00359E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8" name="Picture 4" descr="http://www.quantumlah.org/media/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212725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quantumlah.org/media/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65125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Arrow: Circular 74">
            <a:extLst>
              <a:ext uri="{FF2B5EF4-FFF2-40B4-BE49-F238E27FC236}">
                <a16:creationId xmlns:a16="http://schemas.microsoft.com/office/drawing/2014/main" id="{A37FDF7E-9FF5-4139-9878-8A368C1951D0}"/>
              </a:ext>
            </a:extLst>
          </p:cNvPr>
          <p:cNvSpPr/>
          <p:nvPr/>
        </p:nvSpPr>
        <p:spPr>
          <a:xfrm rot="156013" flipH="1" flipV="1">
            <a:off x="2517648" y="1777505"/>
            <a:ext cx="4207069" cy="3401870"/>
          </a:xfrm>
          <a:prstGeom prst="circularArrow">
            <a:avLst>
              <a:gd name="adj1" fmla="val 6656"/>
              <a:gd name="adj2" fmla="val 1309912"/>
              <a:gd name="adj3" fmla="val 19742263"/>
              <a:gd name="adj4" fmla="val 10023207"/>
              <a:gd name="adj5" fmla="val 12500"/>
            </a:avLst>
          </a:prstGeom>
          <a:solidFill>
            <a:srgbClr val="5B9BD5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flood" dir="t"/>
          </a:scene3d>
          <a:sp3d>
            <a:bevelT w="146050" h="139700" prst="angle"/>
          </a:sp3d>
        </p:spPr>
        <p:txBody>
          <a:bodyPr rtlCol="0" anchor="ctr"/>
          <a:lstStyle>
            <a:defPPr>
              <a:defRPr lang="en-US"/>
            </a:defPPr>
            <a:lvl1pPr marL="0" algn="l" defTabSz="9143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0" algn="l" defTabSz="9143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20" algn="l" defTabSz="9143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81" algn="l" defTabSz="9143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41" algn="l" defTabSz="9143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00" algn="l" defTabSz="9143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60" algn="l" defTabSz="9143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21" algn="l" defTabSz="9143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81" algn="l" defTabSz="91432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211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DE49C8F-BC75-42D1-9BE8-32F1D5B6F9E6}"/>
              </a:ext>
            </a:extLst>
          </p:cNvPr>
          <p:cNvGrpSpPr/>
          <p:nvPr/>
        </p:nvGrpSpPr>
        <p:grpSpPr>
          <a:xfrm>
            <a:off x="-1090162" y="2949044"/>
            <a:ext cx="11283601" cy="805910"/>
            <a:chOff x="-1027718" y="2715322"/>
            <a:chExt cx="11283601" cy="805910"/>
          </a:xfrm>
          <a:scene3d>
            <a:camera prst="orthographicFront">
              <a:rot lat="19440000" lon="18840000" rev="2640000"/>
            </a:camera>
            <a:lightRig rig="threePt" dir="t"/>
          </a:scene3d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8146D9E-07E8-488D-9F1D-67F9F2918F18}"/>
                </a:ext>
              </a:extLst>
            </p:cNvPr>
            <p:cNvSpPr/>
            <p:nvPr/>
          </p:nvSpPr>
          <p:spPr>
            <a:xfrm rot="10800000">
              <a:off x="4696996" y="2715322"/>
              <a:ext cx="5558887" cy="791960"/>
            </a:xfrm>
            <a:prstGeom prst="rect">
              <a:avLst/>
            </a:prstGeom>
            <a:gradFill flip="none" rotWithShape="1">
              <a:gsLst>
                <a:gs pos="2000">
                  <a:srgbClr val="0A9A1B"/>
                </a:gs>
                <a:gs pos="100000">
                  <a:sysClr val="window" lastClr="FFFFFF"/>
                </a:gs>
              </a:gsLst>
              <a:lin ang="10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7C86E2C-A18C-412F-AF0D-A26408C0EB8F}"/>
                </a:ext>
              </a:extLst>
            </p:cNvPr>
            <p:cNvSpPr/>
            <p:nvPr/>
          </p:nvSpPr>
          <p:spPr>
            <a:xfrm>
              <a:off x="-1027718" y="2726827"/>
              <a:ext cx="5558886" cy="794405"/>
            </a:xfrm>
            <a:prstGeom prst="rect">
              <a:avLst/>
            </a:prstGeom>
            <a:gradFill flip="none" rotWithShape="1">
              <a:gsLst>
                <a:gs pos="2000">
                  <a:srgbClr val="5B9BD5">
                    <a:lumMod val="75000"/>
                    <a:alpha val="59000"/>
                  </a:srgbClr>
                </a:gs>
                <a:gs pos="100000">
                  <a:sysClr val="window" lastClr="FFFFFF"/>
                </a:gs>
              </a:gsLst>
              <a:lin ang="10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EB28557-015C-444F-8CB0-25DF3455E16A}"/>
                </a:ext>
              </a:extLst>
            </p:cNvPr>
            <p:cNvGrpSpPr/>
            <p:nvPr/>
          </p:nvGrpSpPr>
          <p:grpSpPr>
            <a:xfrm>
              <a:off x="288058" y="2927369"/>
              <a:ext cx="8551520" cy="436149"/>
              <a:chOff x="288058" y="2927369"/>
              <a:chExt cx="8551520" cy="436149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644C6BA7-E48C-4BD4-93F3-E9DA4C6AC3EC}"/>
                  </a:ext>
                </a:extLst>
              </p:cNvPr>
              <p:cNvGrpSpPr/>
              <p:nvPr/>
            </p:nvGrpSpPr>
            <p:grpSpPr>
              <a:xfrm>
                <a:off x="288058" y="2943625"/>
                <a:ext cx="2007754" cy="419893"/>
                <a:chOff x="2279730" y="8409287"/>
                <a:chExt cx="4162427" cy="8563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Oval 83">
                      <a:extLst>
                        <a:ext uri="{FF2B5EF4-FFF2-40B4-BE49-F238E27FC236}">
                          <a16:creationId xmlns:a16="http://schemas.microsoft.com/office/drawing/2014/main" id="{827C90F5-8274-443A-B0C2-AEA7D3B35F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74829" y="8409287"/>
                      <a:ext cx="919956" cy="8563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Oval 83">
                      <a:extLst>
                        <a:ext uri="{FF2B5EF4-FFF2-40B4-BE49-F238E27FC236}">
                          <a16:creationId xmlns:a16="http://schemas.microsoft.com/office/drawing/2014/main" id="{827C90F5-8274-443A-B0C2-AEA7D3B35F1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74829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Oval 84">
                      <a:extLst>
                        <a:ext uri="{FF2B5EF4-FFF2-40B4-BE49-F238E27FC236}">
                          <a16:creationId xmlns:a16="http://schemas.microsoft.com/office/drawing/2014/main" id="{B5BF3C6C-FFAC-4D3D-9D9A-365C4F032B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9730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Oval 55">
                      <a:extLst>
                        <a:ext uri="{FF2B5EF4-FFF2-40B4-BE49-F238E27FC236}">
                          <a16:creationId xmlns:a16="http://schemas.microsoft.com/office/drawing/2014/main" id="{D6DACDDF-16A4-4760-8425-7F787F728EA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79730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Oval 85">
                      <a:extLst>
                        <a:ext uri="{FF2B5EF4-FFF2-40B4-BE49-F238E27FC236}">
                          <a16:creationId xmlns:a16="http://schemas.microsoft.com/office/drawing/2014/main" id="{140965F4-B9EB-4249-AA69-EC455C0A2D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52349" y="8409287"/>
                      <a:ext cx="919956" cy="8563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60" name="Oval 59">
                      <a:extLst>
                        <a:ext uri="{FF2B5EF4-FFF2-40B4-BE49-F238E27FC236}">
                          <a16:creationId xmlns:a16="http://schemas.microsoft.com/office/drawing/2014/main" id="{140965F4-B9EB-4249-AA69-EC455C0A2D4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52349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7" name="Oval 86">
                      <a:extLst>
                        <a:ext uri="{FF2B5EF4-FFF2-40B4-BE49-F238E27FC236}">
                          <a16:creationId xmlns:a16="http://schemas.microsoft.com/office/drawing/2014/main" id="{94EA10A2-3306-442D-A1FC-2FE3C1B8EC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22201" y="8409287"/>
                      <a:ext cx="919956" cy="85630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tx1">
                            <a:lumMod val="85000"/>
                          </a:schemeClr>
                        </a:gs>
                        <a:gs pos="74000">
                          <a:schemeClr val="tx1">
                            <a:lumMod val="75000"/>
                          </a:schemeClr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87" name="Oval 86">
                      <a:extLst>
                        <a:ext uri="{FF2B5EF4-FFF2-40B4-BE49-F238E27FC236}">
                          <a16:creationId xmlns:a16="http://schemas.microsoft.com/office/drawing/2014/main" id="{94EA10A2-3306-442D-A1FC-2FE3C1B8EC7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22201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E35BD91C-3E13-4514-AF37-2074E836BA66}"/>
                  </a:ext>
                </a:extLst>
              </p:cNvPr>
              <p:cNvGrpSpPr/>
              <p:nvPr/>
            </p:nvGrpSpPr>
            <p:grpSpPr>
              <a:xfrm>
                <a:off x="2353084" y="2930905"/>
                <a:ext cx="2007754" cy="419893"/>
                <a:chOff x="2279730" y="8409287"/>
                <a:chExt cx="4162427" cy="8563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Oval 79">
                      <a:extLst>
                        <a:ext uri="{FF2B5EF4-FFF2-40B4-BE49-F238E27FC236}">
                          <a16:creationId xmlns:a16="http://schemas.microsoft.com/office/drawing/2014/main" id="{8C7187F0-080D-4C71-B95F-9C4CDBBE33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74829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63" name="Oval 62">
                      <a:extLst>
                        <a:ext uri="{FF2B5EF4-FFF2-40B4-BE49-F238E27FC236}">
                          <a16:creationId xmlns:a16="http://schemas.microsoft.com/office/drawing/2014/main" id="{1AD87C7C-7D27-4F79-A704-872D05FCE94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74829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Oval 80">
                      <a:extLst>
                        <a:ext uri="{FF2B5EF4-FFF2-40B4-BE49-F238E27FC236}">
                          <a16:creationId xmlns:a16="http://schemas.microsoft.com/office/drawing/2014/main" id="{CC03B902-5E4A-4104-B12A-5FB04840EF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9730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64" name="Oval 63">
                      <a:extLst>
                        <a:ext uri="{FF2B5EF4-FFF2-40B4-BE49-F238E27FC236}">
                          <a16:creationId xmlns:a16="http://schemas.microsoft.com/office/drawing/2014/main" id="{0E5223AF-47D4-40D7-8572-1B3FCA4F9D4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79730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Oval 81">
                      <a:extLst>
                        <a:ext uri="{FF2B5EF4-FFF2-40B4-BE49-F238E27FC236}">
                          <a16:creationId xmlns:a16="http://schemas.microsoft.com/office/drawing/2014/main" id="{012CCB64-7DCC-485C-83A9-4A009F031C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52349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65" name="Oval 64">
                      <a:extLst>
                        <a:ext uri="{FF2B5EF4-FFF2-40B4-BE49-F238E27FC236}">
                          <a16:creationId xmlns:a16="http://schemas.microsoft.com/office/drawing/2014/main" id="{B43F0523-EC2E-437D-82AE-33F9FC29E91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52349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Oval 82">
                      <a:extLst>
                        <a:ext uri="{FF2B5EF4-FFF2-40B4-BE49-F238E27FC236}">
                          <a16:creationId xmlns:a16="http://schemas.microsoft.com/office/drawing/2014/main" id="{40C50B2C-4593-49F9-9BBB-17DCC0D176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22201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66" name="Oval 65">
                      <a:extLst>
                        <a:ext uri="{FF2B5EF4-FFF2-40B4-BE49-F238E27FC236}">
                          <a16:creationId xmlns:a16="http://schemas.microsoft.com/office/drawing/2014/main" id="{5B93F43E-59F4-4F86-B912-3E2F8954195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22201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525E2E65-C091-42FB-A12D-C47B797CB546}"/>
                  </a:ext>
                </a:extLst>
              </p:cNvPr>
              <p:cNvGrpSpPr/>
              <p:nvPr/>
            </p:nvGrpSpPr>
            <p:grpSpPr>
              <a:xfrm>
                <a:off x="4766798" y="2940089"/>
                <a:ext cx="2007754" cy="419893"/>
                <a:chOff x="2279730" y="8409287"/>
                <a:chExt cx="4162427" cy="8563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6" name="Oval 75">
                      <a:extLst>
                        <a:ext uri="{FF2B5EF4-FFF2-40B4-BE49-F238E27FC236}">
                          <a16:creationId xmlns:a16="http://schemas.microsoft.com/office/drawing/2014/main" id="{AFF70943-BF68-450A-BC11-845D179405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74829" y="8409287"/>
                      <a:ext cx="919956" cy="8563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33" name="Oval 32">
                      <a:extLst>
                        <a:ext uri="{FF2B5EF4-FFF2-40B4-BE49-F238E27FC236}">
                          <a16:creationId xmlns:a16="http://schemas.microsoft.com/office/drawing/2014/main" id="{AFF70943-BF68-450A-BC11-845D1794057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74829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7" name="Oval 76">
                      <a:extLst>
                        <a:ext uri="{FF2B5EF4-FFF2-40B4-BE49-F238E27FC236}">
                          <a16:creationId xmlns:a16="http://schemas.microsoft.com/office/drawing/2014/main" id="{8D1B6F08-B1E2-438D-A874-0DD70015FB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9730" y="8409287"/>
                      <a:ext cx="919956" cy="8563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34" name="Oval 33">
                      <a:extLst>
                        <a:ext uri="{FF2B5EF4-FFF2-40B4-BE49-F238E27FC236}">
                          <a16:creationId xmlns:a16="http://schemas.microsoft.com/office/drawing/2014/main" id="{8D1B6F08-B1E2-438D-A874-0DD70015FBC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79730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8" name="Oval 77">
                      <a:extLst>
                        <a:ext uri="{FF2B5EF4-FFF2-40B4-BE49-F238E27FC236}">
                          <a16:creationId xmlns:a16="http://schemas.microsoft.com/office/drawing/2014/main" id="{4E48DBC6-2505-48C1-837D-698DF1B929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52349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70" name="Oval 69">
                      <a:extLst>
                        <a:ext uri="{FF2B5EF4-FFF2-40B4-BE49-F238E27FC236}">
                          <a16:creationId xmlns:a16="http://schemas.microsoft.com/office/drawing/2014/main" id="{8ABE5095-228B-4B28-B6F8-8ED9294AD6A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52349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Oval 78">
                      <a:extLst>
                        <a:ext uri="{FF2B5EF4-FFF2-40B4-BE49-F238E27FC236}">
                          <a16:creationId xmlns:a16="http://schemas.microsoft.com/office/drawing/2014/main" id="{245EE95E-DE81-4C3F-A1F9-31A8ED3E61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22201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71" name="Oval 70">
                      <a:extLst>
                        <a:ext uri="{FF2B5EF4-FFF2-40B4-BE49-F238E27FC236}">
                          <a16:creationId xmlns:a16="http://schemas.microsoft.com/office/drawing/2014/main" id="{596C1C01-94BF-4234-BBAE-9155DFF0101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22201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B0565660-0705-407C-BEB0-09EA9A367F3F}"/>
                  </a:ext>
                </a:extLst>
              </p:cNvPr>
              <p:cNvGrpSpPr/>
              <p:nvPr/>
            </p:nvGrpSpPr>
            <p:grpSpPr>
              <a:xfrm>
                <a:off x="6831824" y="2927369"/>
                <a:ext cx="2007754" cy="419893"/>
                <a:chOff x="2279730" y="8409287"/>
                <a:chExt cx="4162427" cy="8563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2" name="Oval 71">
                      <a:extLst>
                        <a:ext uri="{FF2B5EF4-FFF2-40B4-BE49-F238E27FC236}">
                          <a16:creationId xmlns:a16="http://schemas.microsoft.com/office/drawing/2014/main" id="{D6E41A3D-49AF-4B39-A155-D4C6F55BB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74829" y="8409287"/>
                      <a:ext cx="919956" cy="8563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72" name="Oval 71">
                      <a:extLst>
                        <a:ext uri="{FF2B5EF4-FFF2-40B4-BE49-F238E27FC236}">
                          <a16:creationId xmlns:a16="http://schemas.microsoft.com/office/drawing/2014/main" id="{D6E41A3D-49AF-4B39-A155-D4C6F55BB4D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74829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3" name="Oval 72">
                      <a:extLst>
                        <a:ext uri="{FF2B5EF4-FFF2-40B4-BE49-F238E27FC236}">
                          <a16:creationId xmlns:a16="http://schemas.microsoft.com/office/drawing/2014/main" id="{30A022DB-9813-466C-961E-45313BF342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9730" y="8409287"/>
                      <a:ext cx="919956" cy="8563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73" name="Oval 72">
                      <a:extLst>
                        <a:ext uri="{FF2B5EF4-FFF2-40B4-BE49-F238E27FC236}">
                          <a16:creationId xmlns:a16="http://schemas.microsoft.com/office/drawing/2014/main" id="{30A022DB-9813-466C-961E-45313BF3426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79730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Oval 73">
                      <a:extLst>
                        <a:ext uri="{FF2B5EF4-FFF2-40B4-BE49-F238E27FC236}">
                          <a16:creationId xmlns:a16="http://schemas.microsoft.com/office/drawing/2014/main" id="{B58C5A09-22EC-487E-8673-7A951812E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52349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Oval 30">
                      <a:extLst>
                        <a:ext uri="{FF2B5EF4-FFF2-40B4-BE49-F238E27FC236}">
                          <a16:creationId xmlns:a16="http://schemas.microsoft.com/office/drawing/2014/main" id="{B58C5A09-22EC-487E-8673-7A951812EFD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52349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5" name="Oval 74">
                      <a:extLst>
                        <a:ext uri="{FF2B5EF4-FFF2-40B4-BE49-F238E27FC236}">
                          <a16:creationId xmlns:a16="http://schemas.microsoft.com/office/drawing/2014/main" id="{89532AED-95E9-4A26-B60C-4A54F074FE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22201" y="8409287"/>
                      <a:ext cx="919956" cy="856300"/>
                    </a:xfrm>
                    <a:prstGeom prst="ellipse">
                      <a:avLst/>
                    </a:prstGeom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  <a:sp3d extrusionH="25400" contourW="25400">
                      <a:bevelT w="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32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4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64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80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960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12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281" algn="l" defTabSz="91432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SG" sz="1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oMath>
                        </m:oMathPara>
                      </a14:m>
                      <a:endParaRPr kumimoji="0" lang="en-SG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76" name="Oval 75">
                      <a:extLst>
                        <a:ext uri="{FF2B5EF4-FFF2-40B4-BE49-F238E27FC236}">
                          <a16:creationId xmlns:a16="http://schemas.microsoft.com/office/drawing/2014/main" id="{FFDA1A5F-9DB1-4A8D-9AFC-4B535F6D6AD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22201" y="8409287"/>
                      <a:ext cx="919956" cy="856300"/>
                    </a:xfrm>
                    <a:prstGeom prst="ellipse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  <a:ln>
                      <a:gradFill flip="none" rotWithShape="1">
                        <a:gsLst>
                          <a:gs pos="0">
                            <a:schemeClr val="accent2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2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</a:ln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096D3DE5-8F6F-4ABA-BDC6-0CA201B91BCA}"/>
              </a:ext>
            </a:extLst>
          </p:cNvPr>
          <p:cNvSpPr txBox="1"/>
          <p:nvPr/>
        </p:nvSpPr>
        <p:spPr>
          <a:xfrm>
            <a:off x="535625" y="2243940"/>
            <a:ext cx="3926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Retrodiction, however, </a:t>
            </a:r>
            <a:r>
              <a:rPr kumimoji="0" lang="en-S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appears to </a:t>
            </a: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track </a:t>
            </a:r>
            <a:b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information!</a:t>
            </a:r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753837" y="490733"/>
            <a:ext cx="7633503" cy="771969"/>
          </a:xfrm>
          <a:prstGeom prst="rect">
            <a:avLst/>
          </a:prstGeom>
        </p:spPr>
        <p:txBody>
          <a:bodyPr vert="horz" lIns="0" rIns="0" bIns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400" b="0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Eurostile" pitchFamily="34" charset="0"/>
                <a:ea typeface="+mj-ea"/>
                <a:cs typeface="+mj-cs"/>
              </a:rPr>
              <a:t>Introducing Asymmetry</a:t>
            </a:r>
            <a:endParaRPr kumimoji="0" lang="en-SG" sz="2400" b="0" i="0" u="none" strike="noStrike" kern="1200" cap="none" spc="0" normalizeH="0" baseline="0" noProof="0" dirty="0">
              <a:ln w="11430"/>
              <a:gradFill>
                <a:gsLst>
                  <a:gs pos="0">
                    <a:srgbClr val="009DD9">
                      <a:tint val="70000"/>
                      <a:satMod val="245000"/>
                    </a:srgbClr>
                  </a:gs>
                  <a:gs pos="75000">
                    <a:srgbClr val="009DD9">
                      <a:tint val="90000"/>
                      <a:shade val="60000"/>
                      <a:satMod val="240000"/>
                    </a:srgbClr>
                  </a:gs>
                  <a:gs pos="100000">
                    <a:srgbClr val="009DD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Eurostile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33212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1000">
              <a:srgbClr val="00153E"/>
            </a:gs>
            <a:gs pos="0">
              <a:schemeClr val="bg1"/>
            </a:gs>
            <a:gs pos="100000">
              <a:srgbClr val="00359E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 descr="http://www.quantumlah.org/media/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4" y="-278261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quantumlah.org/media/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65125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quantumlah.org/media/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212725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quantumlah.org/media/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-60325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0375" y="259859"/>
            <a:ext cx="6699329" cy="625993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7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Complex Processes</a:t>
            </a:r>
            <a:endParaRPr kumimoji="0" lang="en-AU" sz="2700" b="1" i="1" u="none" strike="noStrike" kern="1200" cap="none" spc="0" normalizeH="0" baseline="0" noProof="0" dirty="0">
              <a:ln w="11430"/>
              <a:solidFill>
                <a:srgbClr val="0F6FC6">
                  <a:lumMod val="40000"/>
                  <a:lumOff val="6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44677" y="58200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often observe complex systems as a sequence of outputs.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02844" y="1804377"/>
            <a:ext cx="7632781" cy="2418648"/>
            <a:chOff x="1355244" y="3336173"/>
            <a:chExt cx="7632781" cy="2418648"/>
          </a:xfrm>
        </p:grpSpPr>
        <p:sp>
          <p:nvSpPr>
            <p:cNvPr id="11" name="Isosceles Triangle 10"/>
            <p:cNvSpPr/>
            <p:nvPr/>
          </p:nvSpPr>
          <p:spPr>
            <a:xfrm rot="10800000">
              <a:off x="1822935" y="3579915"/>
              <a:ext cx="5972045" cy="2174906"/>
            </a:xfrm>
            <a:prstGeom prst="triangle">
              <a:avLst/>
            </a:prstGeom>
            <a:blipFill dpi="0" rotWithShape="1">
              <a:blip r:embed="rId4">
                <a:alphaModFix amt="59000"/>
              </a:blip>
              <a:srcRect/>
              <a:stretch>
                <a:fillRect/>
              </a:stretch>
            </a:blipFill>
            <a:ln>
              <a:noFill/>
            </a:ln>
            <a:scene3d>
              <a:camera prst="orthographicFront">
                <a:rot lat="0" lon="217070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55244" y="3383714"/>
              <a:ext cx="65415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2200" b="0" i="1" u="none" strike="noStrike" kern="1200" cap="small" spc="0" normalizeH="0" baseline="0" noProof="0" dirty="0">
                  <a:ln w="0"/>
                  <a:solidFill>
                    <a:srgbClr val="00FF00"/>
                  </a:solidFill>
                  <a:effectLst>
                    <a:reflection blurRad="6350" stA="53000" endA="300" endPos="35500" dir="5400000" sy="-90000" algn="bl" rotWithShape="0"/>
                  </a:effectLst>
                  <a:uLnTx/>
                  <a:uFillTx/>
                  <a:latin typeface="Calibri"/>
                  <a:ea typeface="+mn-ea"/>
                  <a:cs typeface="+mn-cs"/>
                </a:rPr>
                <a:t>Past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86036" y="3336173"/>
              <a:ext cx="94609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2200" b="0" i="1" u="none" strike="noStrike" kern="1200" cap="small" spc="0" normalizeH="0" baseline="0" noProof="0" dirty="0">
                  <a:ln w="0"/>
                  <a:solidFill>
                    <a:srgbClr val="00FF00"/>
                  </a:solidFill>
                  <a:effectLst>
                    <a:reflection blurRad="6350" stA="53000" endA="300" endPos="35500" dir="5400000" sy="-90000" algn="bl" rotWithShape="0"/>
                  </a:effectLst>
                  <a:uLnTx/>
                  <a:uFillTx/>
                  <a:latin typeface="Calibri"/>
                  <a:ea typeface="+mn-ea"/>
                  <a:cs typeface="+mn-cs"/>
                </a:rPr>
                <a:t>Future</a:t>
              </a:r>
              <a:endParaRPr kumimoji="0" lang="en-SG" sz="2200" b="0" i="1" u="none" strike="noStrike" kern="1200" cap="small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Left Brace 13"/>
            <p:cNvSpPr/>
            <p:nvPr/>
          </p:nvSpPr>
          <p:spPr>
            <a:xfrm rot="16200000">
              <a:off x="4571181" y="1932062"/>
              <a:ext cx="172085" cy="4042538"/>
            </a:xfrm>
            <a:prstGeom prst="leftBrace">
              <a:avLst/>
            </a:prstGeom>
            <a:ln>
              <a:solidFill>
                <a:srgbClr val="00FF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797077" y="3403934"/>
                  <a:ext cx="6190948" cy="1107996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244681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0" i="0" u="none" strike="noStrike" kern="1200" cap="none" spc="0" normalizeH="0" baseline="0" noProof="0" dirty="0" smtClean="0">
                      <a:ln w="0"/>
                      <a:solidFill>
                        <a:srgbClr val="00FF00"/>
                      </a:solidFill>
                      <a:effectLst>
                        <a:reflection blurRad="6350" stA="53000" endA="300" endPos="35500" dir="5400000" sy="-90000" algn="bl" rotWithShape="0"/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……01001110  </a:t>
                  </a:r>
                  <a14:m>
                    <m:oMath xmlns:m="http://schemas.openxmlformats.org/officeDocument/2006/math">
                      <m:r>
                        <a:rPr kumimoji="0" lang="en-SG" sz="2200" b="0" i="0" u="none" strike="noStrike" kern="1200" cap="none" spc="0" normalizeH="0" baseline="0" noProof="0" smtClean="0">
                          <a:ln w="0"/>
                          <a:solidFill>
                            <a:srgbClr val="00FF00"/>
                          </a:solidFill>
                          <a:effectLst>
                            <a:reflection blurRad="6350" stA="53000" endA="300" endPos="35500" dir="5400000" sy="-90000" algn="bl" rotWithShape="0"/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101100010</m:t>
                      </m:r>
                      <m:r>
                        <a:rPr kumimoji="0" lang="en-SG" sz="2200" b="0" i="1" u="none" strike="noStrike" kern="1200" cap="none" spc="0" normalizeH="0" baseline="0" noProof="0" smtClean="0">
                          <a:ln w="0"/>
                          <a:solidFill>
                            <a:srgbClr val="00FF00"/>
                          </a:solidFill>
                          <a:effectLst>
                            <a:reflection blurRad="6350" stA="53000" endA="300" endPos="35500" dir="5400000" sy="-90000" algn="bl" rotWithShape="0"/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……</m:t>
                      </m:r>
                    </m:oMath>
                  </a14:m>
                  <a:endParaRPr kumimoji="0" lang="en-US" sz="2200" b="0" i="0" u="none" strike="noStrike" kern="1200" cap="none" spc="0" normalizeH="0" baseline="0" noProof="0" dirty="0">
                    <a:ln w="0"/>
                    <a:solidFill>
                      <a:srgbClr val="00FF00"/>
                    </a:solidFill>
                    <a:effectLst>
                      <a:reflection blurRad="6350" stA="53000" endA="300" endPos="35500" dir="5400000" sy="-90000" algn="bl" rotWithShape="0"/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1200" cap="none" spc="0" normalizeH="0" baseline="0" noProof="0" dirty="0">
                    <a:ln w="0"/>
                    <a:solidFill>
                      <a:srgbClr val="00FF00"/>
                    </a:solidFill>
                    <a:effectLst>
                      <a:reflection blurRad="6350" stA="53000" endA="300" endPos="35500" dir="5400000" sy="-90000" algn="bl" rotWithShape="0"/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1200" cap="none" spc="0" normalizeH="0" baseline="0" noProof="0" dirty="0">
                    <a:ln w="0"/>
                    <a:solidFill>
                      <a:srgbClr val="00FF00"/>
                    </a:solidFill>
                    <a:effectLst>
                      <a:reflection blurRad="6350" stA="53000" endA="300" endPos="35500" dir="5400000" sy="-90000" algn="bl" rotWithShape="0"/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7077" y="3403934"/>
                  <a:ext cx="6190948" cy="1107996"/>
                </a:xfrm>
                <a:prstGeom prst="rect">
                  <a:avLst/>
                </a:prstGeom>
                <a:blipFill>
                  <a:blip r:embed="rId5"/>
                  <a:stretch>
                    <a:fillRect l="-1277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/>
            <p:cNvSpPr/>
            <p:nvPr/>
          </p:nvSpPr>
          <p:spPr>
            <a:xfrm>
              <a:off x="4082881" y="4113461"/>
              <a:ext cx="1123840" cy="402826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75000"/>
                  </a:schemeClr>
                </a:gs>
                <a:gs pos="71000">
                  <a:srgbClr val="041D34"/>
                </a:gs>
                <a:gs pos="33000">
                  <a:schemeClr val="bg1"/>
                </a:gs>
                <a:gs pos="0">
                  <a:schemeClr val="bg1"/>
                </a:gs>
                <a:gs pos="2000">
                  <a:srgbClr val="00359E"/>
                </a:gs>
                <a:gs pos="100000">
                  <a:srgbClr val="00359E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158529" y="4076365"/>
                  <a:ext cx="394899" cy="4029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𝑷</m:t>
                        </m:r>
                        <m:r>
                          <a:rPr kumimoji="0" lang="en-US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(</m:t>
                        </m:r>
                        <m:acc>
                          <m:accPr>
                            <m:chr m:val="⃐"/>
                            <m:ctrlPr>
                              <a:rPr kumimoji="0" lang="en-US" sz="1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𝑿</m:t>
                            </m:r>
                          </m:e>
                        </m:acc>
                        <m: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acc>
                          <m:accPr>
                            <m:chr m:val="⃑"/>
                            <m:ctrlPr>
                              <a:rPr kumimoji="0" lang="en-US" sz="1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𝑿</m:t>
                            </m:r>
                          </m:e>
                        </m:acc>
                        <m: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8529" y="4076365"/>
                  <a:ext cx="394899" cy="402931"/>
                </a:xfrm>
                <a:prstGeom prst="rect">
                  <a:avLst/>
                </a:prstGeom>
                <a:blipFill>
                  <a:blip r:embed="rId6"/>
                  <a:stretch>
                    <a:fillRect r="-141538" b="-13636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17"/>
          <p:cNvSpPr/>
          <p:nvPr/>
        </p:nvSpPr>
        <p:spPr>
          <a:xfrm>
            <a:off x="3534696" y="3362175"/>
            <a:ext cx="1940257" cy="174836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34925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>
            <a:glow rad="165100">
              <a:schemeClr val="accent1">
                <a:alpha val="40000"/>
              </a:schemeClr>
            </a:glow>
            <a:reflection stA="96000" endPos="42000" dist="508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harsh" dir="t">
              <a:rot lat="0" lon="0" rev="5400000"/>
            </a:lightRig>
          </a:scene3d>
          <a:sp3d extrusionH="209550" contourW="12700" prstMaterial="clear">
            <a:bevelT w="0" h="762000"/>
            <a:bevelB w="0" h="0" prst="softRound"/>
            <a:extrusionClr>
              <a:srgbClr val="6D97A8"/>
            </a:extrusionClr>
            <a:contourClr>
              <a:schemeClr val="bg1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1075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1000">
              <a:srgbClr val="00153E"/>
            </a:gs>
            <a:gs pos="0">
              <a:schemeClr val="bg1"/>
            </a:gs>
            <a:gs pos="100000">
              <a:srgbClr val="00359E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801" y="3662093"/>
            <a:ext cx="1291449" cy="1308614"/>
          </a:xfrm>
          <a:prstGeom prst="rect">
            <a:avLst/>
          </a:prstGeom>
        </p:spPr>
      </p:pic>
      <p:sp>
        <p:nvSpPr>
          <p:cNvPr id="20" name="Isosceles Triangle 19"/>
          <p:cNvSpPr/>
          <p:nvPr/>
        </p:nvSpPr>
        <p:spPr>
          <a:xfrm rot="10800000">
            <a:off x="1759344" y="2226665"/>
            <a:ext cx="5313977" cy="1455558"/>
          </a:xfrm>
          <a:prstGeom prst="triangle">
            <a:avLst/>
          </a:prstGeom>
          <a:blipFill dpi="0" rotWithShape="1">
            <a:blip r:embed="rId4">
              <a:alphaModFix amt="34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2170706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41115" y="2706807"/>
            <a:ext cx="1123840" cy="402826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75000"/>
                </a:schemeClr>
              </a:gs>
              <a:gs pos="71000">
                <a:srgbClr val="041D34"/>
              </a:gs>
              <a:gs pos="33000">
                <a:schemeClr val="bg1"/>
              </a:gs>
              <a:gs pos="0">
                <a:schemeClr val="bg1"/>
              </a:gs>
              <a:gs pos="2000">
                <a:srgbClr val="00359E"/>
              </a:gs>
              <a:gs pos="100000">
                <a:srgbClr val="00359E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23" name="Picture 2" descr="http://www.quantumlah.org/media/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65125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www.quantumlah.org/media/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212725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www.quantumlah.org/media/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-60325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636653" y="441728"/>
            <a:ext cx="6699329" cy="625993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7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Causal Model </a:t>
            </a:r>
            <a:endParaRPr kumimoji="0" lang="en-AU" sz="2700" b="1" i="1" u="none" strike="noStrike" kern="1200" cap="none" spc="0" normalizeH="0" baseline="0" noProof="0" dirty="0">
              <a:ln w="11430"/>
              <a:solidFill>
                <a:srgbClr val="0F6FC6">
                  <a:lumMod val="40000"/>
                  <a:lumOff val="6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86496" y="5643570"/>
            <a:ext cx="56510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causal model is a deterministic mechanism for taking information directly available from the past and using it to generate a prediction about the future. </a:t>
            </a:r>
            <a:endParaRPr kumimoji="0" lang="en-SG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92550" y="1971097"/>
            <a:ext cx="7804827" cy="1123804"/>
            <a:chOff x="1044950" y="2635772"/>
            <a:chExt cx="7804827" cy="11238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658829" y="2651580"/>
                  <a:ext cx="6190948" cy="1107996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244681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0" i="0" u="none" strike="noStrike" kern="1200" cap="none" spc="0" normalizeH="0" baseline="0" noProof="0" dirty="0" smtClean="0">
                      <a:ln w="0"/>
                      <a:solidFill>
                        <a:srgbClr val="00FF00"/>
                      </a:solidFill>
                      <a:effectLst>
                        <a:reflection blurRad="6350" stA="53000" endA="300" endPos="35500" dir="5400000" sy="-90000" algn="bl" rotWithShape="0"/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 ……01001110   </a:t>
                  </a:r>
                  <a14:m>
                    <m:oMath xmlns:m="http://schemas.openxmlformats.org/officeDocument/2006/math">
                      <m:r>
                        <a:rPr kumimoji="0" lang="en-SG" sz="2200" b="0" i="0" u="none" strike="noStrike" kern="1200" cap="none" spc="0" normalizeH="0" baseline="0" noProof="0" smtClean="0">
                          <a:ln w="0"/>
                          <a:solidFill>
                            <a:srgbClr val="00FF00"/>
                          </a:solidFill>
                          <a:effectLst>
                            <a:reflection blurRad="6350" stA="53000" endA="300" endPos="35500" dir="5400000" sy="-90000" algn="bl" rotWithShape="0"/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101100010</m:t>
                      </m:r>
                      <m:r>
                        <a:rPr kumimoji="0" lang="en-SG" sz="2200" b="0" i="1" u="none" strike="noStrike" kern="1200" cap="none" spc="0" normalizeH="0" baseline="0" noProof="0" smtClean="0">
                          <a:ln w="0"/>
                          <a:solidFill>
                            <a:srgbClr val="00FF00"/>
                          </a:solidFill>
                          <a:effectLst>
                            <a:reflection blurRad="6350" stA="53000" endA="300" endPos="35500" dir="5400000" sy="-90000" algn="bl" rotWithShape="0"/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…</m:t>
                      </m:r>
                    </m:oMath>
                  </a14:m>
                  <a:r>
                    <a:rPr kumimoji="0" lang="en-US" sz="2200" b="0" i="0" u="none" strike="noStrike" kern="1200" cap="none" spc="0" normalizeH="0" baseline="0" noProof="0" dirty="0" smtClean="0">
                      <a:ln w="0"/>
                      <a:solidFill>
                        <a:srgbClr val="00FF00"/>
                      </a:solidFill>
                      <a:effectLst>
                        <a:reflection blurRad="6350" stA="53000" endA="300" endPos="35500" dir="5400000" sy="-90000" algn="bl" rotWithShape="0"/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..</a:t>
                  </a:r>
                  <a:endParaRPr kumimoji="0" lang="en-US" sz="2200" b="0" i="0" u="none" strike="noStrike" kern="1200" cap="none" spc="0" normalizeH="0" baseline="0" noProof="0" dirty="0">
                    <a:ln w="0"/>
                    <a:solidFill>
                      <a:srgbClr val="00FF00"/>
                    </a:solidFill>
                    <a:effectLst>
                      <a:reflection blurRad="6350" stA="53000" endA="300" endPos="35500" dir="5400000" sy="-90000" algn="bl" rotWithShape="0"/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1200" cap="none" spc="0" normalizeH="0" baseline="0" noProof="0" dirty="0">
                    <a:ln w="0"/>
                    <a:solidFill>
                      <a:srgbClr val="00FF00"/>
                    </a:solidFill>
                    <a:effectLst>
                      <a:reflection blurRad="6350" stA="53000" endA="300" endPos="35500" dir="5400000" sy="-90000" algn="bl" rotWithShape="0"/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1200" cap="none" spc="0" normalizeH="0" baseline="0" noProof="0" dirty="0">
                    <a:ln w="0"/>
                    <a:solidFill>
                      <a:srgbClr val="00FF00"/>
                    </a:solidFill>
                    <a:effectLst>
                      <a:reflection blurRad="6350" stA="53000" endA="300" endPos="35500" dir="5400000" sy="-90000" algn="bl" rotWithShape="0"/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8829" y="2651580"/>
                  <a:ext cx="6190948" cy="1107996"/>
                </a:xfrm>
                <a:prstGeom prst="rect">
                  <a:avLst/>
                </a:prstGeom>
                <a:blipFill>
                  <a:blip r:embed="rId6"/>
                  <a:stretch>
                    <a:fillRect l="-295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/>
            <p:cNvSpPr txBox="1"/>
            <p:nvPr/>
          </p:nvSpPr>
          <p:spPr>
            <a:xfrm>
              <a:off x="1044950" y="2651580"/>
              <a:ext cx="65415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2200" b="0" i="1" u="none" strike="noStrike" kern="1200" cap="small" spc="0" normalizeH="0" baseline="0" noProof="0" dirty="0">
                  <a:ln w="0"/>
                  <a:solidFill>
                    <a:srgbClr val="00FF00"/>
                  </a:solidFill>
                  <a:effectLst>
                    <a:reflection blurRad="6350" stA="53000" endA="300" endPos="35500" dir="5400000" sy="-90000" algn="bl" rotWithShape="0"/>
                  </a:effectLst>
                  <a:uLnTx/>
                  <a:uFillTx/>
                  <a:latin typeface="Calibri"/>
                  <a:ea typeface="+mn-ea"/>
                  <a:cs typeface="+mn-cs"/>
                </a:rPr>
                <a:t>Past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99481" y="2635772"/>
              <a:ext cx="94609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2200" b="0" i="1" u="none" strike="noStrike" kern="1200" cap="small" spc="0" normalizeH="0" baseline="0" noProof="0" dirty="0">
                  <a:ln w="0"/>
                  <a:solidFill>
                    <a:srgbClr val="00FF00"/>
                  </a:solidFill>
                  <a:effectLst>
                    <a:reflection blurRad="6350" stA="53000" endA="300" endPos="35500" dir="5400000" sy="-90000" algn="bl" rotWithShape="0"/>
                  </a:effectLst>
                  <a:uLnTx/>
                  <a:uFillTx/>
                  <a:latin typeface="Calibri"/>
                  <a:ea typeface="+mn-ea"/>
                  <a:cs typeface="+mn-cs"/>
                </a:rPr>
                <a:t>Future</a:t>
              </a:r>
              <a:endParaRPr kumimoji="0" lang="en-SG" sz="2200" b="0" i="1" u="none" strike="noStrike" kern="1200" cap="small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Left Brace 31"/>
            <p:cNvSpPr/>
            <p:nvPr/>
          </p:nvSpPr>
          <p:spPr>
            <a:xfrm rot="16200000">
              <a:off x="4482691" y="1180618"/>
              <a:ext cx="172085" cy="4042538"/>
            </a:xfrm>
            <a:prstGeom prst="leftBrace">
              <a:avLst/>
            </a:prstGeom>
            <a:ln>
              <a:solidFill>
                <a:srgbClr val="00FF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4070040" y="3335728"/>
                  <a:ext cx="997388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𝑷</m:t>
                        </m:r>
                        <m:r>
                          <a:rPr kumimoji="0" lang="en-US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(</m:t>
                        </m:r>
                        <m:acc>
                          <m:accPr>
                            <m:chr m:val="⃐"/>
                            <m:ctrlPr>
                              <a:rPr kumimoji="0" lang="en-US" sz="1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𝑿</m:t>
                            </m:r>
                          </m:e>
                        </m:acc>
                        <m: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acc>
                          <m:accPr>
                            <m:chr m:val="⃑"/>
                            <m:ctrlPr>
                              <a:rPr kumimoji="0" lang="en-US" sz="1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𝑿</m:t>
                            </m:r>
                          </m:e>
                        </m:acc>
                        <m: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0040" y="3335728"/>
                  <a:ext cx="997388" cy="402931"/>
                </a:xfrm>
                <a:prstGeom prst="rect">
                  <a:avLst/>
                </a:prstGeom>
                <a:blipFill>
                  <a:blip r:embed="rId7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Rectangle 33"/>
          <p:cNvSpPr/>
          <p:nvPr/>
        </p:nvSpPr>
        <p:spPr>
          <a:xfrm>
            <a:off x="3617120" y="3059495"/>
            <a:ext cx="1940257" cy="1748362"/>
          </a:xfrm>
          <a:prstGeom prst="rect">
            <a:avLst/>
          </a:prstGeom>
          <a:blipFill>
            <a:blip r:embed="rId8">
              <a:alphaModFix amt="81000"/>
            </a:blip>
            <a:stretch>
              <a:fillRect/>
            </a:stretch>
          </a:blipFill>
          <a:ln w="34925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>
            <a:glow rad="165100">
              <a:schemeClr val="accent1">
                <a:alpha val="40000"/>
              </a:schemeClr>
            </a:glow>
            <a:reflection stA="96000" endPos="42000" dist="508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harsh" dir="t">
              <a:rot lat="0" lon="0" rev="5400000"/>
            </a:lightRig>
          </a:scene3d>
          <a:sp3d extrusionH="209550" contourW="12700" prstMaterial="clear">
            <a:bevelT w="0" h="762000"/>
            <a:bevelB w="0" h="0" prst="softRound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112146" y="3597830"/>
                <a:ext cx="608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SG" i="1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SG" i="1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⃖"/>
                        <m:ctrlPr>
                          <a:rPr lang="en-SG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SG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FF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146" y="3597830"/>
                <a:ext cx="608372" cy="369332"/>
              </a:xfrm>
              <a:prstGeom prst="rect">
                <a:avLst/>
              </a:prstGeom>
              <a:blipFill>
                <a:blip r:embed="rId9"/>
                <a:stretch>
                  <a:fillRect t="-22951" r="-30303" b="-2459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9588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gradFill>
          <a:gsLst>
            <a:gs pos="0">
              <a:schemeClr val="accent1">
                <a:lumMod val="40000"/>
                <a:lumOff val="60000"/>
              </a:schemeClr>
            </a:gs>
            <a:gs pos="66000">
              <a:schemeClr val="accent1">
                <a:lumMod val="60000"/>
                <a:lumOff val="40000"/>
              </a:schemeClr>
            </a:gs>
            <a:gs pos="19000">
              <a:schemeClr val="tx1"/>
            </a:gs>
            <a:gs pos="100000">
              <a:schemeClr val="accent1">
                <a:lumMod val="75000"/>
              </a:schemeClr>
            </a:gs>
          </a:gsLst>
          <a:lin ang="15900000" scaled="0"/>
        </a:gra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gradFill>
          <a:gsLst>
            <a:gs pos="0">
              <a:schemeClr val="accent1">
                <a:lumMod val="40000"/>
                <a:lumOff val="60000"/>
              </a:schemeClr>
            </a:gs>
            <a:gs pos="66000">
              <a:schemeClr val="accent1">
                <a:lumMod val="60000"/>
                <a:lumOff val="40000"/>
              </a:schemeClr>
            </a:gs>
            <a:gs pos="19000">
              <a:schemeClr val="tx1"/>
            </a:gs>
            <a:gs pos="100000">
              <a:schemeClr val="accent1">
                <a:lumMod val="75000"/>
              </a:schemeClr>
            </a:gs>
          </a:gsLst>
          <a:lin ang="15900000" scaled="0"/>
        </a:gra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53971</TotalTime>
  <Words>1130</Words>
  <Application>Microsoft Office PowerPoint</Application>
  <PresentationFormat>On-screen Show (4:3)</PresentationFormat>
  <Paragraphs>443</Paragraphs>
  <Slides>31</Slides>
  <Notes>31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Courier</vt:lpstr>
      <vt:lpstr>Eurostile</vt:lpstr>
      <vt:lpstr>Inherited</vt:lpstr>
      <vt:lpstr>Arial</vt:lpstr>
      <vt:lpstr>Calibri</vt:lpstr>
      <vt:lpstr>Calibri Light</vt:lpstr>
      <vt:lpstr>Cambria Math</vt:lpstr>
      <vt:lpstr>Constantia</vt:lpstr>
      <vt:lpstr>Wingdings 2</vt:lpstr>
      <vt:lpstr>Flow</vt:lpstr>
      <vt:lpstr>1_Flow</vt:lpstr>
      <vt:lpstr>3_Flow</vt:lpstr>
      <vt:lpstr>Causal Asymmetry in a quantum world </vt:lpstr>
      <vt:lpstr>Watching a movie in reverse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</vt:vector>
  </TitlesOfParts>
  <Company>National University of Singapore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Sharpening Occam’s Razor with Quantum Mechanics</dc:title>
  <dc:creator>adminNUS</dc:creator>
  <cp:lastModifiedBy>Jayne Thompson</cp:lastModifiedBy>
  <cp:revision>1691</cp:revision>
  <cp:lastPrinted>2015-12-01T07:17:41Z</cp:lastPrinted>
  <dcterms:created xsi:type="dcterms:W3CDTF">2009-08-13T12:45:58Z</dcterms:created>
  <dcterms:modified xsi:type="dcterms:W3CDTF">2019-07-20T07:35:56Z</dcterms:modified>
</cp:coreProperties>
</file>