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2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7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5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6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2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5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34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4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9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6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5BB38-200B-7A4D-A933-B37B5F1CB0A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257F9-1604-1244-BCB9-CE09C589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8901"/>
          <a:stretch/>
        </p:blipFill>
        <p:spPr>
          <a:xfrm>
            <a:off x="7653403" y="2004159"/>
            <a:ext cx="4221268" cy="4598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9763" y="903738"/>
            <a:ext cx="9131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entury Gothic" charset="0"/>
                <a:ea typeface="Century Gothic" charset="0"/>
                <a:cs typeface="Century Gothic" charset="0"/>
              </a:rPr>
              <a:t>Toward a formal model of free will</a:t>
            </a:r>
            <a:endParaRPr lang="en-US" sz="6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8016" y="4539789"/>
            <a:ext cx="328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Ian Durham</a:t>
            </a:r>
            <a:endParaRPr lang="en-US" sz="3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9983" y="2005959"/>
            <a:ext cx="3314987" cy="4596474"/>
            <a:chOff x="279983" y="2005959"/>
            <a:chExt cx="3314987" cy="45964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83" y="2005959"/>
              <a:ext cx="3314987" cy="459647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49" y="2414981"/>
              <a:ext cx="1098094" cy="104220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36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3356975" y="3064933"/>
            <a:ext cx="5956358" cy="39225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56975" y="3457184"/>
            <a:ext cx="5956358" cy="172893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30" y="5688668"/>
            <a:ext cx="4348473" cy="6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6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37" y="1430033"/>
            <a:ext cx="10515600" cy="5099304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probability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that a choice will lead to its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macrostate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is arbitrarily high if the choice is free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, i.e. a free choice is nearly deterministic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number </a:t>
            </a:r>
            <a:r>
              <a:rPr lang="en-US" i="1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n </a:t>
            </a:r>
            <a:r>
              <a:rPr lang="en-US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of possible choices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that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 system has </a:t>
            </a:r>
            <a:r>
              <a:rPr lang="en-US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must be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small enough to be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read into the system’s memory in a </a:t>
            </a:r>
            <a:r>
              <a:rPr lang="en-US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finite time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en-US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choices available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to a system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are determined by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 combination of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environmental forcing and internal dynamics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choices do not change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prior to the decision by the agent.</a:t>
            </a:r>
            <a:endParaRPr lang="en-US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Building a model: assumptions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6" name="Rectangle 5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2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2591" y="328647"/>
            <a:ext cx="9916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Building a model: formalism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6" name="Rectangle 5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8803" y="1157045"/>
            <a:ext cx="1070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Consider a set </a:t>
            </a:r>
            <a:r>
              <a:rPr lang="en-US" sz="2800" smtClean="0">
                <a:latin typeface="Century Gothic" charset="0"/>
                <a:ea typeface="Century Gothic" charset="0"/>
                <a:cs typeface="Century Gothic" charset="0"/>
              </a:rPr>
              <a:t>of choices with distribution functions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35" y="1842120"/>
            <a:ext cx="6629400" cy="508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38803" y="2459178"/>
            <a:ext cx="8355322" cy="560798"/>
            <a:chOff x="738804" y="2375197"/>
            <a:chExt cx="8355322" cy="560798"/>
          </a:xfrm>
        </p:grpSpPr>
        <p:sp>
          <p:nvSpPr>
            <p:cNvPr id="22" name="TextBox 21"/>
            <p:cNvSpPr txBox="1"/>
            <p:nvPr/>
          </p:nvSpPr>
          <p:spPr>
            <a:xfrm>
              <a:off x="738804" y="2375197"/>
              <a:ext cx="1365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Century Gothic" charset="0"/>
                  <a:ea typeface="Century Gothic" charset="0"/>
                  <a:cs typeface="Century Gothic" charset="0"/>
                </a:rPr>
                <a:t>where</a:t>
              </a:r>
              <a:endParaRPr lang="en-US" sz="28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680" y="2427995"/>
              <a:ext cx="711200" cy="508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482010" y="2375197"/>
              <a:ext cx="3092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entury Gothic" charset="0"/>
                  <a:ea typeface="Century Gothic" charset="0"/>
                  <a:cs typeface="Century Gothic" charset="0"/>
                </a:rPr>
                <a:t>i</a:t>
              </a:r>
              <a:r>
                <a:rPr lang="en-US" sz="2800" dirty="0" smtClean="0">
                  <a:latin typeface="Century Gothic" charset="0"/>
                  <a:ea typeface="Century Gothic" charset="0"/>
                  <a:cs typeface="Century Gothic" charset="0"/>
                </a:rPr>
                <a:t>s the mean and</a:t>
              </a:r>
              <a:endParaRPr lang="en-US" sz="28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654" y="2427995"/>
              <a:ext cx="736600" cy="508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002054" y="2375197"/>
              <a:ext cx="3092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entury Gothic" charset="0"/>
                  <a:ea typeface="Century Gothic" charset="0"/>
                  <a:cs typeface="Century Gothic" charset="0"/>
                </a:rPr>
                <a:t>i</a:t>
              </a:r>
              <a:r>
                <a:rPr lang="en-US" sz="2800" dirty="0" smtClean="0">
                  <a:latin typeface="Century Gothic" charset="0"/>
                  <a:ea typeface="Century Gothic" charset="0"/>
                  <a:cs typeface="Century Gothic" charset="0"/>
                </a:rPr>
                <a:t>s the variance.</a:t>
              </a:r>
              <a:endParaRPr lang="en-US" sz="28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8801" y="3187541"/>
            <a:ext cx="10701867" cy="2879871"/>
            <a:chOff x="738801" y="3187541"/>
            <a:chExt cx="10701867" cy="2879871"/>
          </a:xfrm>
        </p:grpSpPr>
        <p:sp>
          <p:nvSpPr>
            <p:cNvPr id="27" name="TextBox 26"/>
            <p:cNvSpPr txBox="1"/>
            <p:nvPr/>
          </p:nvSpPr>
          <p:spPr>
            <a:xfrm>
              <a:off x="738801" y="3187541"/>
              <a:ext cx="10701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Century Gothic" charset="0"/>
                  <a:ea typeface="Century Gothic" charset="0"/>
                  <a:cs typeface="Century Gothic" charset="0"/>
                </a:rPr>
                <a:t>The choices can be represented as a mixed distribution</a:t>
              </a:r>
              <a:endParaRPr lang="en-US" sz="28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984" y="3878326"/>
              <a:ext cx="8699500" cy="14732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38802" y="5224234"/>
              <a:ext cx="2342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Century Gothic" charset="0"/>
                  <a:ea typeface="Century Gothic" charset="0"/>
                  <a:cs typeface="Century Gothic" charset="0"/>
                </a:rPr>
                <a:t>with weights</a:t>
              </a:r>
              <a:endParaRPr lang="en-US" sz="28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825" y="5254612"/>
              <a:ext cx="6934200" cy="8128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524000" y="3710761"/>
            <a:ext cx="9448799" cy="1387808"/>
            <a:chOff x="1524000" y="3710761"/>
            <a:chExt cx="9448799" cy="1387808"/>
          </a:xfrm>
        </p:grpSpPr>
        <p:sp>
          <p:nvSpPr>
            <p:cNvPr id="33" name="Oval 32"/>
            <p:cNvSpPr/>
            <p:nvPr/>
          </p:nvSpPr>
          <p:spPr>
            <a:xfrm>
              <a:off x="1524000" y="3710761"/>
              <a:ext cx="1371600" cy="844306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2895600" y="4233981"/>
              <a:ext cx="6508835" cy="64164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394980" y="4575349"/>
              <a:ext cx="15778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convex</a:t>
              </a:r>
              <a:endParaRPr lang="en-US" sz="28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16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3200" y="331883"/>
            <a:ext cx="9313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Building a model: analysis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6" name="Rectangle 5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8803" y="1157045"/>
            <a:ext cx="10701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The distance between any two choices in the distribution is given by the </a:t>
            </a:r>
            <a:r>
              <a:rPr lang="en-US" sz="2800" dirty="0" err="1" smtClean="0">
                <a:latin typeface="Century Gothic" charset="0"/>
                <a:ea typeface="Century Gothic" charset="0"/>
                <a:cs typeface="Century Gothic" charset="0"/>
              </a:rPr>
              <a:t>Mahalanobis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 distance 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8803" y="3677322"/>
            <a:ext cx="129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Century Gothic" charset="0"/>
                <a:ea typeface="Century Gothic" charset="0"/>
                <a:cs typeface="Century Gothic" charset="0"/>
              </a:rPr>
              <a:t>where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32001" y="3643456"/>
            <a:ext cx="558800" cy="4699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35768" y="3677322"/>
            <a:ext cx="811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i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s the covariance matrix.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69" y="2161951"/>
            <a:ext cx="9093200" cy="17145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38802" y="4626807"/>
            <a:ext cx="1096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Assumption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: the larger this value, the more distinct the choices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05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A measure of free choice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6" name="Rectangle 5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8801" y="1346395"/>
            <a:ext cx="10701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Given a finite number of 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possible choices </a:t>
            </a:r>
            <a:r>
              <a:rPr lang="en-US" sz="2800" i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n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, the ‘freedom’ of choice </a:t>
            </a:r>
            <a:r>
              <a:rPr lang="en-US" sz="2800" i="1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i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 is given by the function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74" y="2911162"/>
            <a:ext cx="7724961" cy="8846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67936" y="4137708"/>
            <a:ext cx="11779334" cy="1552727"/>
            <a:chOff x="667936" y="4137708"/>
            <a:chExt cx="11779334" cy="1552727"/>
          </a:xfrm>
        </p:grpSpPr>
        <p:grpSp>
          <p:nvGrpSpPr>
            <p:cNvPr id="12" name="Group 11"/>
            <p:cNvGrpSpPr/>
            <p:nvPr/>
          </p:nvGrpSpPr>
          <p:grpSpPr>
            <a:xfrm>
              <a:off x="667936" y="4137708"/>
              <a:ext cx="11779334" cy="1552727"/>
              <a:chOff x="738803" y="3086454"/>
              <a:chExt cx="11779334" cy="155272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738804" y="3086454"/>
                <a:ext cx="13609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latin typeface="Century Gothic" charset="0"/>
                    <a:ea typeface="Century Gothic" charset="0"/>
                    <a:cs typeface="Century Gothic" charset="0"/>
                  </a:rPr>
                  <a:t>where </a:t>
                </a:r>
                <a:endParaRPr lang="en-US" sz="28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8935" y="3120320"/>
                <a:ext cx="2019300" cy="8128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068234" y="3103387"/>
                <a:ext cx="75141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Century Gothic" charset="0"/>
                    <a:ea typeface="Century Gothic" charset="0"/>
                    <a:cs typeface="Century Gothic" charset="0"/>
                  </a:rPr>
                  <a:t>is the time it takes to read all </a:t>
                </a:r>
                <a:r>
                  <a:rPr lang="en-US" sz="2800" i="1" dirty="0" smtClean="0">
                    <a:latin typeface="Century Gothic" charset="0"/>
                    <a:ea typeface="Century Gothic" charset="0"/>
                    <a:cs typeface="Century Gothic" charset="0"/>
                  </a:rPr>
                  <a:t>n</a:t>
                </a:r>
                <a:r>
                  <a:rPr lang="en-US" sz="2800" dirty="0" smtClean="0">
                    <a:latin typeface="Century Gothic" charset="0"/>
                    <a:ea typeface="Century Gothic" charset="0"/>
                    <a:cs typeface="Century Gothic" charset="0"/>
                  </a:rPr>
                  <a:t> choices </a:t>
                </a:r>
                <a:endParaRPr lang="en-US" sz="28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38803" y="3609674"/>
                <a:ext cx="53402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entury Gothic" charset="0"/>
                    <a:ea typeface="Century Gothic" charset="0"/>
                    <a:cs typeface="Century Gothic" charset="0"/>
                  </a:rPr>
                  <a:t>i</a:t>
                </a:r>
                <a:r>
                  <a:rPr lang="en-US" sz="2800" dirty="0" smtClean="0">
                    <a:latin typeface="Century Gothic" charset="0"/>
                    <a:ea typeface="Century Gothic" charset="0"/>
                    <a:cs typeface="Century Gothic" charset="0"/>
                  </a:rPr>
                  <a:t>nto the system’s memory and</a:t>
                </a:r>
                <a:endParaRPr lang="en-US" sz="28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516161" y="3609674"/>
                <a:ext cx="50019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entury Gothic" charset="0"/>
                    <a:ea typeface="Century Gothic" charset="0"/>
                    <a:cs typeface="Century Gothic" charset="0"/>
                  </a:rPr>
                  <a:t>i</a:t>
                </a:r>
                <a:r>
                  <a:rPr lang="en-US" sz="2800" dirty="0" smtClean="0">
                    <a:latin typeface="Century Gothic" charset="0"/>
                    <a:ea typeface="Century Gothic" charset="0"/>
                    <a:cs typeface="Century Gothic" charset="0"/>
                  </a:rPr>
                  <a:t>s the minimum distance</a:t>
                </a:r>
                <a:endParaRPr lang="en-US" sz="28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38803" y="4115961"/>
                <a:ext cx="106096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entury Gothic" charset="0"/>
                    <a:ea typeface="Century Gothic" charset="0"/>
                    <a:cs typeface="Century Gothic" charset="0"/>
                  </a:rPr>
                  <a:t>t</a:t>
                </a:r>
                <a:r>
                  <a:rPr lang="en-US" sz="2800" dirty="0" smtClean="0">
                    <a:latin typeface="Century Gothic" charset="0"/>
                    <a:ea typeface="Century Gothic" charset="0"/>
                    <a:cs typeface="Century Gothic" charset="0"/>
                  </a:rPr>
                  <a:t>o another </a:t>
                </a:r>
                <a:r>
                  <a:rPr lang="en-US" sz="2800" smtClean="0">
                    <a:latin typeface="Century Gothic" charset="0"/>
                    <a:ea typeface="Century Gothic" charset="0"/>
                    <a:cs typeface="Century Gothic" charset="0"/>
                  </a:rPr>
                  <a:t>choice among </a:t>
                </a:r>
                <a:r>
                  <a:rPr lang="en-US" sz="2800" dirty="0" smtClean="0">
                    <a:latin typeface="Century Gothic" charset="0"/>
                    <a:ea typeface="Century Gothic" charset="0"/>
                    <a:cs typeface="Century Gothic" charset="0"/>
                  </a:rPr>
                  <a:t>all such choices in the ensemble</a:t>
                </a:r>
                <a:r>
                  <a:rPr lang="en-US" sz="2800" dirty="0">
                    <a:latin typeface="Century Gothic" charset="0"/>
                    <a:ea typeface="Century Gothic" charset="0"/>
                    <a:cs typeface="Century Gothic" charset="0"/>
                  </a:rPr>
                  <a:t>.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480" y="4740400"/>
              <a:ext cx="1678345" cy="725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58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A measure of free will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6" name="Rectangle 5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8802" y="1801431"/>
            <a:ext cx="10701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Given some number of processes that result in choices, a system’s free will is given by a partition function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801" y="4459045"/>
            <a:ext cx="10701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i.e. the level of free will depends in some way on the freedom of the choices under consideration.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94" y="2809135"/>
            <a:ext cx="3174284" cy="19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6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Expectations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6" name="Rectangle 5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38803" y="1298433"/>
            <a:ext cx="10701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We expect that the level of free will and thus the value of </a:t>
            </a:r>
            <a:r>
              <a:rPr lang="en-US" sz="2800" i="1" dirty="0">
                <a:latin typeface="Century Gothic" charset="0"/>
                <a:ea typeface="Century Gothic" charset="0"/>
                <a:cs typeface="Century Gothic" charset="0"/>
              </a:rPr>
              <a:t>Z</a:t>
            </a:r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 will increase with increasing system complexity.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34031" y="2587847"/>
            <a:ext cx="9711409" cy="3148082"/>
            <a:chOff x="738803" y="2587847"/>
            <a:chExt cx="9711409" cy="31480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03" y="2605711"/>
              <a:ext cx="3741840" cy="311235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18" y="2605710"/>
              <a:ext cx="2334265" cy="311235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20" t="18930" r="20000" b="18718"/>
            <a:stretch/>
          </p:blipFill>
          <p:spPr>
            <a:xfrm rot="5400000">
              <a:off x="7502368" y="2788084"/>
              <a:ext cx="3148082" cy="2747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419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37" y="1430033"/>
            <a:ext cx="10515600" cy="509930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Can this model produce real, measurable results?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Does this model necessarily presuppose a dualist view of consciousness?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Is this model compatible with existing formal models of consciousness?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Does this model make predictions that are consistent with the results of Bell inequality tests?</a:t>
            </a: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Questions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6" name="Rectangle 5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3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37" y="145492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Thanks to Robert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Prentner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for encouraging this project.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Thanks to participants of the Modelling Consciousness Workshop (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Dorfgastein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, 2019) for helpful discussion.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Thanks to Nate Durham for adding a key point on meaning.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Early ideas: </a:t>
            </a:r>
          </a:p>
          <a:p>
            <a:pPr lvl="1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“God’s Dice and Einstein’s Solids,” in A. Aguirre, B. Foster, and Z.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Merali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(eds.), </a:t>
            </a:r>
            <a:r>
              <a:rPr lang="en-US" i="1" dirty="0" smtClean="0">
                <a:latin typeface="Century Gothic" charset="0"/>
                <a:ea typeface="Century Gothic" charset="0"/>
                <a:cs typeface="Century Gothic" charset="0"/>
              </a:rPr>
              <a:t>Wandering Towards a Goal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, Springer, 2018.</a:t>
            </a:r>
          </a:p>
          <a:p>
            <a:pPr lvl="1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“Boundaries of Scientific Thought,” in I. Durham and D.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Rickles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(eds.), </a:t>
            </a:r>
            <a:r>
              <a:rPr lang="en-US" i="1" dirty="0" smtClean="0">
                <a:latin typeface="Century Gothic" charset="0"/>
                <a:ea typeface="Century Gothic" charset="0"/>
                <a:cs typeface="Century Gothic" charset="0"/>
              </a:rPr>
              <a:t>Information and Interaction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, Springer, 2017.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5" name="Rectangle 4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Acknowledgements and links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2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8901"/>
          <a:stretch/>
        </p:blipFill>
        <p:spPr>
          <a:xfrm>
            <a:off x="7653403" y="2004159"/>
            <a:ext cx="4221268" cy="4598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3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6451" y="1619438"/>
            <a:ext cx="2855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Century Gothic" charset="0"/>
                <a:ea typeface="Century Gothic" charset="0"/>
                <a:cs typeface="Century Gothic" charset="0"/>
              </a:rPr>
              <a:t>Grazie!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2762" y="3144717"/>
            <a:ext cx="6819900" cy="2717075"/>
            <a:chOff x="728887" y="2893328"/>
            <a:chExt cx="6819900" cy="271707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527" y="4972392"/>
              <a:ext cx="4348473" cy="63801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6051" y="3637387"/>
              <a:ext cx="2743488" cy="9298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44" y="3634278"/>
              <a:ext cx="2870749" cy="9329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87" y="2893328"/>
              <a:ext cx="6819900" cy="335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6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34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199" y="189767"/>
            <a:ext cx="9442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Models </a:t>
            </a:r>
            <a:r>
              <a:rPr lang="en-US" sz="600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of Consciousness</a:t>
            </a:r>
            <a:endParaRPr lang="en-US" sz="6000" dirty="0">
              <a:effectLst>
                <a:outerShdw blurRad="63500" sx="102000" sy="102000" algn="ctr" rotWithShape="0">
                  <a:schemeClr val="bg1">
                    <a:alpha val="40000"/>
                  </a:scheme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0731" y="3824191"/>
            <a:ext cx="995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September 9-12</a:t>
            </a:r>
            <a:r>
              <a:rPr lang="en-US" sz="2800" smtClean="0">
                <a:latin typeface="Century Gothic" charset="0"/>
                <a:ea typeface="Century Gothic" charset="0"/>
                <a:cs typeface="Century Gothic" charset="0"/>
              </a:rPr>
              <a:t>, 2019, Oxford 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University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4730" y="5947849"/>
            <a:ext cx="913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http://</a:t>
            </a:r>
            <a:r>
              <a:rPr lang="en-US" sz="2800" dirty="0" err="1" smtClean="0">
                <a:latin typeface="Century Gothic" charset="0"/>
                <a:ea typeface="Century Gothic" charset="0"/>
                <a:cs typeface="Century Gothic" charset="0"/>
              </a:rPr>
              <a:t>www.models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-of-</a:t>
            </a:r>
            <a:r>
              <a:rPr lang="en-US" sz="2800" dirty="0" err="1" smtClean="0">
                <a:latin typeface="Century Gothic" charset="0"/>
                <a:ea typeface="Century Gothic" charset="0"/>
                <a:cs typeface="Century Gothic" charset="0"/>
              </a:rPr>
              <a:t>consciousness.org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532" y="4547465"/>
            <a:ext cx="10373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Speakers include: Roger Penrose, Adrian Kent, Stuart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Hameroff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, Peter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Grindrod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Yakov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Kremnitzer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, Jonathan Mason, Mauro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D’Ariano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, William Marshall, Chetan Prakash, Ian Durham, Johannes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Kleiner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1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Simplified free will flow chart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6767" y="1563800"/>
            <a:ext cx="2891367" cy="9821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Free will: yes or no?</a:t>
            </a:r>
            <a:endParaRPr lang="en-US" sz="2400" dirty="0"/>
          </a:p>
        </p:txBody>
      </p:sp>
      <p:sp>
        <p:nvSpPr>
          <p:cNvPr id="13" name="Diamond 12"/>
          <p:cNvSpPr/>
          <p:nvPr/>
        </p:nvSpPr>
        <p:spPr>
          <a:xfrm>
            <a:off x="3998471" y="1309801"/>
            <a:ext cx="4368799" cy="1490133"/>
          </a:xfrm>
          <a:prstGeom prst="diamon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Super-determinism?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9097607" y="1563799"/>
            <a:ext cx="2891367" cy="9821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Probably no.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11" idx="3"/>
            <a:endCxn id="13" idx="1"/>
          </p:cNvCxnSpPr>
          <p:nvPr/>
        </p:nvCxnSpPr>
        <p:spPr>
          <a:xfrm>
            <a:off x="3268134" y="2054867"/>
            <a:ext cx="730337" cy="1"/>
          </a:xfrm>
          <a:prstGeom prst="straightConnector1">
            <a:avLst/>
          </a:prstGeom>
          <a:ln w="444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360660" y="2050458"/>
            <a:ext cx="730337" cy="1"/>
          </a:xfrm>
          <a:prstGeom prst="straightConnector1">
            <a:avLst/>
          </a:prstGeom>
          <a:ln w="444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62607" y="1685533"/>
            <a:ext cx="53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20" name="Diamond 19"/>
          <p:cNvSpPr/>
          <p:nvPr/>
        </p:nvSpPr>
        <p:spPr>
          <a:xfrm>
            <a:off x="3998470" y="3314764"/>
            <a:ext cx="4368799" cy="1490133"/>
          </a:xfrm>
          <a:prstGeom prst="diamon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Quantum turtles?</a:t>
            </a:r>
            <a:endParaRPr lang="en-US" sz="2400" dirty="0"/>
          </a:p>
        </p:txBody>
      </p:sp>
      <p:cxnSp>
        <p:nvCxnSpPr>
          <p:cNvPr id="21" name="Straight Arrow Connector 20"/>
          <p:cNvCxnSpPr>
            <a:stCxn id="13" idx="2"/>
            <a:endCxn id="20" idx="0"/>
          </p:cNvCxnSpPr>
          <p:nvPr/>
        </p:nvCxnSpPr>
        <p:spPr>
          <a:xfrm flipH="1">
            <a:off x="6182870" y="2799934"/>
            <a:ext cx="1" cy="514830"/>
          </a:xfrm>
          <a:prstGeom prst="straightConnector1">
            <a:avLst/>
          </a:prstGeom>
          <a:ln w="444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10892" y="2888790"/>
            <a:ext cx="53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0458536" y="2545933"/>
            <a:ext cx="0" cy="1513897"/>
          </a:xfrm>
          <a:prstGeom prst="straightConnector1">
            <a:avLst/>
          </a:prstGeom>
          <a:ln w="444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462607" y="3691379"/>
            <a:ext cx="62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Yes*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9090997" y="4973698"/>
            <a:ext cx="2891367" cy="9821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Probably yes.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6182869" y="4994974"/>
            <a:ext cx="53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6176260" y="5485190"/>
            <a:ext cx="2914737" cy="18541"/>
          </a:xfrm>
          <a:prstGeom prst="straightConnector1">
            <a:avLst/>
          </a:prstGeom>
          <a:ln w="444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8367269" y="4059830"/>
            <a:ext cx="2091267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20" idx="2"/>
          </p:cNvCxnSpPr>
          <p:nvPr/>
        </p:nvCxnSpPr>
        <p:spPr>
          <a:xfrm flipH="1">
            <a:off x="6176260" y="4804897"/>
            <a:ext cx="6610" cy="698834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28" name="Rectangle 27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59011" y="3028879"/>
            <a:ext cx="31643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”An action’s being non-determined is not sufficient for it to be free–it might just be a random act.”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–Robert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Nozick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23340" y="3691379"/>
            <a:ext cx="5278930" cy="676328"/>
            <a:chOff x="3723340" y="3691379"/>
            <a:chExt cx="5278930" cy="676328"/>
          </a:xfrm>
        </p:grpSpPr>
        <p:sp>
          <p:nvSpPr>
            <p:cNvPr id="2" name="Oval 1"/>
            <p:cNvSpPr/>
            <p:nvPr/>
          </p:nvSpPr>
          <p:spPr>
            <a:xfrm>
              <a:off x="8768219" y="3691379"/>
              <a:ext cx="234051" cy="2668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>
              <a:endCxn id="31" idx="3"/>
            </p:cNvCxnSpPr>
            <p:nvPr/>
          </p:nvCxnSpPr>
          <p:spPr>
            <a:xfrm flipH="1">
              <a:off x="3723340" y="3826933"/>
              <a:ext cx="5044879" cy="5407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97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The essence of free will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06" y="1232909"/>
            <a:ext cx="4474261" cy="4927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0933" y="3142658"/>
            <a:ext cx="3691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Carrots?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26867" y="3142658"/>
            <a:ext cx="3691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Peppers?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9" name="Rectangle 8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A continuum of processes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289" y="1828075"/>
            <a:ext cx="10736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Deterministic process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: A (fully) deterministic process is one for 	which there is only one possible outcome.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288" y="3554616"/>
            <a:ext cx="10736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Random process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: A (fully) random process is one for which 	there is more than one possible outcome and all 	possible outcomes are equally probable.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2" name="Rectangle 1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38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37" y="118872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Free will is based on an agent’s ability to make certain choices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freely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 choice can only be said to be free if the agent can make some judgment about all possible choices in order to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weigh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them against one another, i.e. they must </a:t>
            </a:r>
            <a:r>
              <a:rPr lang="en-US" i="1" dirty="0" smtClean="0">
                <a:latin typeface="Century Gothic" charset="0"/>
                <a:ea typeface="Century Gothic" charset="0"/>
                <a:cs typeface="Century Gothic" charset="0"/>
              </a:rPr>
              <a:t>mean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something to us. Otherwise the choice is random (and thus meaningless).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agent must have a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high degree of confidence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that the choice will be realized.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An agent for whom a certain percentage of choices is deemed to be free, is said to have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free will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The essence of free will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11" name="Rectangle 10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1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Reality: a continuum of models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8" name="Rectangle 7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6789" y="1500251"/>
            <a:ext cx="10945895" cy="2897211"/>
            <a:chOff x="806188" y="1708435"/>
            <a:chExt cx="10945895" cy="28972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850" y="1788085"/>
              <a:ext cx="6227233" cy="273791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88" y="1708435"/>
              <a:ext cx="4259299" cy="289721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46287" y="5075746"/>
            <a:ext cx="9486899" cy="523220"/>
            <a:chOff x="1756834" y="5074645"/>
            <a:chExt cx="9486899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1756834" y="5074645"/>
              <a:ext cx="2070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latin typeface="Century Gothic" charset="0"/>
                  <a:ea typeface="Century Gothic" charset="0"/>
                  <a:cs typeface="Century Gothic" charset="0"/>
                </a:rPr>
                <a:t>Random</a:t>
              </a:r>
              <a:endParaRPr lang="en-US" sz="28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06785" y="5074645"/>
              <a:ext cx="2436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latin typeface="Century Gothic" charset="0"/>
                  <a:ea typeface="Century Gothic" charset="0"/>
                  <a:cs typeface="Century Gothic" charset="0"/>
                </a:rPr>
                <a:t>Deterministic</a:t>
              </a:r>
              <a:endParaRPr lang="en-US" sz="28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763348" y="5336255"/>
              <a:ext cx="4979852" cy="0"/>
            </a:xfrm>
            <a:prstGeom prst="straightConnector1">
              <a:avLst/>
            </a:prstGeom>
            <a:ln w="95250">
              <a:gradFill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0070C0"/>
                  </a:gs>
                </a:gsLst>
                <a:lin ang="0" scaled="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592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Determinism </a:t>
            </a:r>
            <a:r>
              <a:rPr lang="en-US" sz="4400" i="1" dirty="0" smtClean="0">
                <a:latin typeface="Century Gothic" charset="0"/>
                <a:ea typeface="Century Gothic" charset="0"/>
                <a:cs typeface="Century Gothic" charset="0"/>
              </a:rPr>
              <a:t>from</a:t>
            </a:r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 randomness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8" name="Rectangle 7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929459" y="1157045"/>
            <a:ext cx="8320553" cy="3266832"/>
            <a:chOff x="0" y="1157045"/>
            <a:chExt cx="11274213" cy="44265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57045"/>
              <a:ext cx="5852160" cy="438912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2053" y="1194429"/>
              <a:ext cx="5852160" cy="438912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5107604" y="3351605"/>
              <a:ext cx="1896533" cy="0"/>
            </a:xfrm>
            <a:prstGeom prst="straightConnector1">
              <a:avLst/>
            </a:prstGeom>
            <a:ln w="984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738803" y="4392824"/>
            <a:ext cx="10701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Interacting systems of random processes can converge </a:t>
            </a:r>
            <a:r>
              <a:rPr lang="en-US" sz="2800" smtClean="0">
                <a:latin typeface="Century Gothic" charset="0"/>
                <a:ea typeface="Century Gothic" charset="0"/>
                <a:cs typeface="Century Gothic" charset="0"/>
              </a:rPr>
              <a:t>to deterministic </a:t>
            </a:r>
            <a:r>
              <a:rPr lang="en-US" sz="2800" dirty="0" err="1" smtClean="0">
                <a:latin typeface="Century Gothic" charset="0"/>
                <a:ea typeface="Century Gothic" charset="0"/>
                <a:cs typeface="Century Gothic" charset="0"/>
              </a:rPr>
              <a:t>macrostates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 if the multiplicity is sufficiently high.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37" y="1430033"/>
            <a:ext cx="10515600" cy="509930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most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fundamental systems are irreducible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to other systems, i.e. they contain no interactions and cannot be partitioned.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microstates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(possible configurations)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of a fundamental system are all equally likely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in the long run.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 (possible) </a:t>
            </a:r>
            <a:r>
              <a:rPr lang="en-US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choice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is a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(macro)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process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that takes a system from one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macrostate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to another; </a:t>
            </a:r>
            <a:r>
              <a:rPr lang="en-US" i="1" u="sng" dirty="0" smtClean="0">
                <a:latin typeface="Century Gothic" charset="0"/>
                <a:ea typeface="Century Gothic" charset="0"/>
                <a:cs typeface="Century Gothic" charset="0"/>
              </a:rPr>
              <a:t>different choices represent different processes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 system’s </a:t>
            </a:r>
            <a:r>
              <a:rPr lang="en-US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macrostates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are formed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from interacting </a:t>
            </a:r>
            <a:r>
              <a:rPr lang="en-US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microprocesses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294138"/>
            <a:ext cx="913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Building a model: assumptions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197600"/>
            <a:ext cx="12192000" cy="660400"/>
            <a:chOff x="0" y="6197600"/>
            <a:chExt cx="12192000" cy="660400"/>
          </a:xfrm>
        </p:grpSpPr>
        <p:sp>
          <p:nvSpPr>
            <p:cNvPr id="6" name="Rectangle 5"/>
            <p:cNvSpPr/>
            <p:nvPr/>
          </p:nvSpPr>
          <p:spPr>
            <a:xfrm>
              <a:off x="0" y="6197600"/>
              <a:ext cx="12192000" cy="660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8" y="6291066"/>
              <a:ext cx="3191933" cy="4765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48133" y="6260013"/>
              <a:ext cx="3739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FQXi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Goudy Old Style" charset="0"/>
                  <a:ea typeface="Goudy Old Style" charset="0"/>
                  <a:cs typeface="Goudy Old Style" charset="0"/>
                </a:rPr>
                <a:t>, July 20-25, 2019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4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2640</TotalTime>
  <Words>887</Words>
  <Application>Microsoft Macintosh PowerPoint</Application>
  <PresentationFormat>Widescreen</PresentationFormat>
  <Paragraphs>98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Calibri Light</vt:lpstr>
      <vt:lpstr>Century Gothic</vt:lpstr>
      <vt:lpstr>Goudy Old Style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81</cp:revision>
  <dcterms:created xsi:type="dcterms:W3CDTF">2019-07-08T18:11:18Z</dcterms:created>
  <dcterms:modified xsi:type="dcterms:W3CDTF">2019-07-23T13:16:17Z</dcterms:modified>
</cp:coreProperties>
</file>