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25" r:id="rId3"/>
    <p:sldId id="299" r:id="rId4"/>
    <p:sldId id="301" r:id="rId5"/>
    <p:sldId id="302" r:id="rId6"/>
    <p:sldId id="304" r:id="rId7"/>
    <p:sldId id="305" r:id="rId8"/>
    <p:sldId id="306" r:id="rId9"/>
    <p:sldId id="315" r:id="rId10"/>
    <p:sldId id="307" r:id="rId11"/>
    <p:sldId id="309" r:id="rId12"/>
    <p:sldId id="318" r:id="rId13"/>
    <p:sldId id="319" r:id="rId14"/>
    <p:sldId id="321" r:id="rId15"/>
    <p:sldId id="320" r:id="rId16"/>
    <p:sldId id="322" r:id="rId17"/>
    <p:sldId id="310" r:id="rId18"/>
    <p:sldId id="297" r:id="rId1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620" y="-1254"/>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7/6/2017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7/6/2017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7/6/2017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7/6/2017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6" name="Picture 2" descr="C:\Users\lifei\Desktop\SEO\PPT Front Image.jpg"/>
          <p:cNvPicPr>
            <a:picLocks noChangeAspect="1" noChangeArrowheads="1"/>
          </p:cNvPicPr>
          <p:nvPr/>
        </p:nvPicPr>
        <p:blipFill>
          <a:blip r:embed="rId2" cstate="print"/>
          <a:srcRect/>
          <a:stretch>
            <a:fillRect/>
          </a:stretch>
        </p:blipFill>
        <p:spPr bwMode="auto">
          <a:xfrm>
            <a:off x="0" y="1"/>
            <a:ext cx="9143999" cy="514349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85800" y="971550"/>
            <a:ext cx="7848600" cy="1077218"/>
          </a:xfrm>
          <a:prstGeom prst="rect">
            <a:avLst/>
          </a:prstGeom>
        </p:spPr>
        <p:txBody>
          <a:bodyPr wrap="square">
            <a:spAutoFit/>
          </a:bodyPr>
          <a:lstStyle/>
          <a:p>
            <a:pPr lvl="0">
              <a:spcBef>
                <a:spcPct val="0"/>
              </a:spcBef>
            </a:pPr>
            <a:r>
              <a:rPr lang="en-IN" sz="3200" b="1" dirty="0" smtClean="0">
                <a:solidFill>
                  <a:schemeClr val="accent5">
                    <a:lumMod val="75000"/>
                  </a:schemeClr>
                </a:solidFill>
                <a:latin typeface="Georgia" pitchFamily="18" charset="0"/>
              </a:rPr>
              <a:t>Treat Social Media Like a Search Engine to Increase Discoverability</a:t>
            </a:r>
          </a:p>
        </p:txBody>
      </p:sp>
      <p:sp>
        <p:nvSpPr>
          <p:cNvPr id="6" name="Rectangle 5"/>
          <p:cNvSpPr/>
          <p:nvPr/>
        </p:nvSpPr>
        <p:spPr>
          <a:xfrm>
            <a:off x="685800" y="22669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Here are two ways you can leverage social SEO for the same reason you use traditional SEO: to help people search for and discover you and your content.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838200" y="971550"/>
            <a:ext cx="78486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4. Optimize Profiles for Keyword Searches</a:t>
            </a:r>
          </a:p>
        </p:txBody>
      </p:sp>
      <p:sp>
        <p:nvSpPr>
          <p:cNvPr id="6" name="Rectangle 5"/>
          <p:cNvSpPr/>
          <p:nvPr/>
        </p:nvSpPr>
        <p:spPr>
          <a:xfrm>
            <a:off x="838200" y="2343150"/>
            <a:ext cx="80010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First, identify your foundational SEO keywords and then include them in the headlines, summaries, links, and bios of each of your social media profiles. You can also use those keywords in the captions of relevant images you post.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228600" y="1200150"/>
            <a:ext cx="3429000" cy="3170099"/>
          </a:xfrm>
          <a:prstGeom prst="rect">
            <a:avLst/>
          </a:prstGeom>
        </p:spPr>
        <p:txBody>
          <a:bodyPr wrap="square">
            <a:spAutoFit/>
          </a:bodyPr>
          <a:lstStyle/>
          <a:p>
            <a:pPr lvl="0">
              <a:spcBef>
                <a:spcPct val="0"/>
              </a:spcBef>
            </a:pPr>
            <a:r>
              <a:rPr lang="en-IN" sz="2000" b="1" dirty="0" smtClean="0">
                <a:solidFill>
                  <a:schemeClr val="accent5">
                    <a:lumMod val="75000"/>
                  </a:schemeClr>
                </a:solidFill>
                <a:latin typeface="Georgia" pitchFamily="18" charset="0"/>
              </a:rPr>
              <a:t>The top two results when you search for “digital marketing” on Twitter:</a:t>
            </a:r>
          </a:p>
          <a:p>
            <a:pPr>
              <a:spcBef>
                <a:spcPct val="0"/>
              </a:spcBef>
            </a:pPr>
            <a:r>
              <a:rPr lang="en-IN" sz="2000" b="1" dirty="0" smtClean="0">
                <a:solidFill>
                  <a:schemeClr val="accent5">
                    <a:lumMod val="75000"/>
                  </a:schemeClr>
                </a:solidFill>
                <a:latin typeface="Georgia" pitchFamily="18" charset="0"/>
              </a:rPr>
              <a:t>Jay Baer and his team have been very intentional about weaving the “digital marketing” keyword into these two profiles,</a:t>
            </a:r>
          </a:p>
        </p:txBody>
      </p:sp>
      <p:pic>
        <p:nvPicPr>
          <p:cNvPr id="8" name="Picture 7" descr="keywords in social media profiles"/>
          <p:cNvPicPr/>
          <p:nvPr/>
        </p:nvPicPr>
        <p:blipFill>
          <a:blip r:embed="rId3"/>
          <a:srcRect/>
          <a:stretch>
            <a:fillRect/>
          </a:stretch>
        </p:blipFill>
        <p:spPr bwMode="auto">
          <a:xfrm>
            <a:off x="3657600" y="1047750"/>
            <a:ext cx="5181600"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slide(fromBottom)">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838200" y="971550"/>
            <a:ext cx="78486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5. Optimize Your Copy With Keywords</a:t>
            </a:r>
          </a:p>
        </p:txBody>
      </p:sp>
      <p:sp>
        <p:nvSpPr>
          <p:cNvPr id="6" name="Rectangle 5"/>
          <p:cNvSpPr/>
          <p:nvPr/>
        </p:nvSpPr>
        <p:spPr>
          <a:xfrm>
            <a:off x="609600" y="23431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Use carefully selected keywords in your posts, links, and hashtags to help elevate your rank in social search results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Use Social Media Content to Amplify Your Online Footprint</a:t>
            </a:r>
          </a:p>
        </p:txBody>
      </p:sp>
      <p:sp>
        <p:nvSpPr>
          <p:cNvPr id="6" name="Rectangle 5"/>
          <p:cNvSpPr/>
          <p:nvPr/>
        </p:nvSpPr>
        <p:spPr>
          <a:xfrm>
            <a:off x="609600" y="2343150"/>
            <a:ext cx="8001000" cy="1292662"/>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Your social media content can contribute heavily to your SEO. Not only is content shared on blogs and other websites, it ranks on search engines as well.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6. Use Keywords to Drive Content Creation</a:t>
            </a:r>
          </a:p>
        </p:txBody>
      </p:sp>
      <p:sp>
        <p:nvSpPr>
          <p:cNvPr id="6" name="Rectangle 5"/>
          <p:cNvSpPr/>
          <p:nvPr/>
        </p:nvSpPr>
        <p:spPr>
          <a:xfrm>
            <a:off x="609600" y="23431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To boost your visibility on search engines across the board, make creating social media content designed to rank for specific keywords part of your marketing strategy.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7. Publish Social Posts Worthy of </a:t>
            </a:r>
            <a:r>
              <a:rPr lang="en-IN" sz="3600" b="1" dirty="0" err="1" smtClean="0">
                <a:solidFill>
                  <a:schemeClr val="accent5">
                    <a:lumMod val="75000"/>
                  </a:schemeClr>
                </a:solidFill>
                <a:latin typeface="Georgia" pitchFamily="18" charset="0"/>
              </a:rPr>
              <a:t>Backlinks</a:t>
            </a:r>
            <a:endParaRPr lang="en-IN" sz="3600" b="1" dirty="0" smtClean="0">
              <a:solidFill>
                <a:schemeClr val="accent5">
                  <a:lumMod val="75000"/>
                </a:schemeClr>
              </a:solidFill>
              <a:latin typeface="Georgia" pitchFamily="18" charset="0"/>
            </a:endParaRPr>
          </a:p>
        </p:txBody>
      </p:sp>
      <p:sp>
        <p:nvSpPr>
          <p:cNvPr id="6" name="Rectangle 5"/>
          <p:cNvSpPr/>
          <p:nvPr/>
        </p:nvSpPr>
        <p:spPr>
          <a:xfrm>
            <a:off x="609600" y="23431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If you create social media content other people want to reference, you’ll gain </a:t>
            </a:r>
            <a:r>
              <a:rPr lang="en-IN" sz="2600" b="1" dirty="0" err="1" smtClean="0">
                <a:solidFill>
                  <a:schemeClr val="bg2">
                    <a:lumMod val="25000"/>
                  </a:schemeClr>
                </a:solidFill>
              </a:rPr>
              <a:t>backlinks</a:t>
            </a:r>
            <a:r>
              <a:rPr lang="en-IN" sz="2600" b="1" dirty="0" smtClean="0">
                <a:solidFill>
                  <a:schemeClr val="bg2">
                    <a:lumMod val="25000"/>
                  </a:schemeClr>
                </a:solidFill>
              </a:rPr>
              <a:t> to your social media profiles and website, effectively increasing your authority with search engines.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990600" y="1276350"/>
            <a:ext cx="7086600" cy="2308324"/>
          </a:xfrm>
          <a:prstGeom prst="rect">
            <a:avLst/>
          </a:prstGeom>
        </p:spPr>
        <p:txBody>
          <a:bodyPr wrap="square">
            <a:spAutoFit/>
          </a:bodyPr>
          <a:lstStyle/>
          <a:p>
            <a:r>
              <a:rPr lang="en-IN" sz="3300" b="1" dirty="0" smtClean="0">
                <a:solidFill>
                  <a:schemeClr val="accent5">
                    <a:lumMod val="75000"/>
                  </a:schemeClr>
                </a:solidFill>
                <a:latin typeface="Georgia" pitchFamily="18" charset="0"/>
                <a:ea typeface="Arial Unicode MS" pitchFamily="34" charset="-128"/>
                <a:cs typeface="Arial Unicode MS" pitchFamily="34" charset="-128"/>
              </a:rPr>
              <a:t>It appears inevitable that eventually </a:t>
            </a:r>
            <a:r>
              <a:rPr lang="en-IN" sz="2600" b="1" dirty="0" smtClean="0">
                <a:solidFill>
                  <a:schemeClr val="bg2">
                    <a:lumMod val="25000"/>
                  </a:schemeClr>
                </a:solidFill>
              </a:rPr>
              <a:t>social media will tie directly to every website’s search rankings. For now, your social media should act as an extension of SEO.</a:t>
            </a:r>
          </a:p>
          <a:p>
            <a:endParaRPr lang="en-IN" sz="26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5">
                    <a:lumMod val="75000"/>
                  </a:schemeClr>
                </a:solidFill>
                <a:latin typeface="Georgia" pitchFamily="18" charset="0"/>
              </a:rPr>
              <a:t>Thank You for Watching. </a:t>
            </a:r>
          </a:p>
          <a:p>
            <a:pPr lvl="0" algn="ctr">
              <a:spcBef>
                <a:spcPct val="0"/>
              </a:spcBef>
              <a:defRPr/>
            </a:pPr>
            <a:r>
              <a:rPr lang="en-IN" sz="4000" b="1" dirty="0" smtClean="0">
                <a:solidFill>
                  <a:schemeClr val="accent5">
                    <a:lumMod val="75000"/>
                  </a:schemeClr>
                </a:solidFill>
                <a:latin typeface="Georgia" pitchFamily="18" charset="0"/>
              </a:rPr>
              <a:t>See you in the next video lesson.</a:t>
            </a:r>
            <a:endParaRPr lang="en-IN" sz="4000" b="1" dirty="0">
              <a:solidFill>
                <a:schemeClr val="accent5">
                  <a:lumMod val="75000"/>
                </a:schemeClr>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slide(fromBottom)">
                                      <p:cBhvr>
                                        <p:cTn id="12"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838200" y="1352550"/>
            <a:ext cx="7315200" cy="2862322"/>
          </a:xfrm>
          <a:prstGeom prst="rect">
            <a:avLst/>
          </a:prstGeom>
        </p:spPr>
        <p:txBody>
          <a:bodyPr wrap="square">
            <a:spAutoFit/>
          </a:bodyPr>
          <a:lstStyle/>
          <a:p>
            <a:pPr lvl="0" algn="ctr">
              <a:spcBef>
                <a:spcPct val="0"/>
              </a:spcBef>
              <a:defRPr/>
            </a:pPr>
            <a:r>
              <a:rPr lang="en-IN" sz="3600" b="1" dirty="0" smtClean="0">
                <a:solidFill>
                  <a:schemeClr val="bg2">
                    <a:lumMod val="25000"/>
                  </a:schemeClr>
                </a:solidFill>
                <a:latin typeface="Georgia" pitchFamily="18" charset="0"/>
                <a:ea typeface="Verdana" pitchFamily="34" charset="0"/>
                <a:cs typeface="Verdana" pitchFamily="34" charset="0"/>
              </a:rPr>
              <a:t>Video #4</a:t>
            </a: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algn="ctr">
              <a:spcBef>
                <a:spcPct val="0"/>
              </a:spcBef>
              <a:defRPr/>
            </a:pPr>
            <a:r>
              <a:rPr lang="en-IN" sz="3600" b="1" dirty="0" smtClean="0">
                <a:solidFill>
                  <a:schemeClr val="accent5">
                    <a:lumMod val="75000"/>
                  </a:schemeClr>
                </a:solidFill>
                <a:latin typeface="+mj-lt"/>
                <a:ea typeface="Verdana" pitchFamily="34" charset="0"/>
                <a:cs typeface="Verdana" pitchFamily="34" charset="0"/>
              </a:rPr>
              <a:t>Using Social Media To Improve Your Search Ranks</a:t>
            </a:r>
            <a:endParaRPr lang="en-IN" sz="3600" b="1" dirty="0" smtClean="0">
              <a:solidFill>
                <a:schemeClr val="accent6">
                  <a:lumMod val="75000"/>
                </a:schemeClr>
              </a:solidFill>
              <a:latin typeface="+mj-lt"/>
              <a:ea typeface="Verdana" pitchFamily="34" charset="0"/>
              <a:cs typeface="Verdana" pitchFamily="34" charset="0"/>
            </a:endParaRPr>
          </a:p>
          <a:p>
            <a:pPr lvl="0" algn="ctr">
              <a:spcBef>
                <a:spcPct val="0"/>
              </a:spcBef>
              <a:defRPr/>
            </a:pPr>
            <a:r>
              <a:rPr lang="en-IN" sz="3600" b="1" dirty="0" smtClean="0">
                <a:solidFill>
                  <a:schemeClr val="accent6">
                    <a:lumMod val="75000"/>
                  </a:schemeClr>
                </a:solidFill>
                <a:latin typeface="+mj-lt"/>
                <a:ea typeface="Verdana" pitchFamily="34" charset="0"/>
                <a:cs typeface="Verdana"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p:cTn id="15"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17" dur="1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7" name="Content Placeholder 4"/>
          <p:cNvSpPr txBox="1">
            <a:spLocks/>
          </p:cNvSpPr>
          <p:nvPr/>
        </p:nvSpPr>
        <p:spPr>
          <a:xfrm>
            <a:off x="609600" y="1276350"/>
            <a:ext cx="7543800" cy="3181350"/>
          </a:xfrm>
          <a:prstGeom prst="rect">
            <a:avLst/>
          </a:prstGeom>
        </p:spPr>
        <p:txBody>
          <a:bodyPr vert="horz" lIns="91440" tIns="45720" rIns="91440" bIns="45720" rtlCol="0">
            <a:normAutofit lnSpcReduction="10000"/>
          </a:bodyPr>
          <a:lstStyle/>
          <a:p>
            <a:pPr>
              <a:spcBef>
                <a:spcPct val="20000"/>
              </a:spcBef>
            </a:pPr>
            <a:r>
              <a:rPr lang="en-IN" sz="3900" b="1" dirty="0" smtClean="0">
                <a:solidFill>
                  <a:schemeClr val="accent5">
                    <a:lumMod val="75000"/>
                  </a:schemeClr>
                </a:solidFill>
                <a:latin typeface="Georgia" pitchFamily="18" charset="0"/>
                <a:ea typeface="Arial Unicode MS" pitchFamily="34" charset="-128"/>
                <a:cs typeface="Arial Unicode MS" pitchFamily="34" charset="-128"/>
              </a:rPr>
              <a:t>Social media and search engine optimization </a:t>
            </a:r>
            <a:r>
              <a:rPr lang="en-IN" sz="3100" b="1" dirty="0" smtClean="0">
                <a:solidFill>
                  <a:schemeClr val="accent5">
                    <a:lumMod val="75000"/>
                  </a:schemeClr>
                </a:solidFill>
                <a:ea typeface="Arial Unicode MS" pitchFamily="34" charset="-128"/>
                <a:cs typeface="Arial Unicode MS" pitchFamily="34" charset="-128"/>
              </a:rPr>
              <a:t>(SEO) </a:t>
            </a:r>
            <a:r>
              <a:rPr lang="en-IN" sz="3100" b="1" dirty="0" smtClean="0">
                <a:solidFill>
                  <a:schemeClr val="bg2">
                    <a:lumMod val="25000"/>
                  </a:schemeClr>
                </a:solidFill>
                <a:ea typeface="Arial Unicode MS" pitchFamily="34" charset="-128"/>
                <a:cs typeface="Arial Unicode MS" pitchFamily="34" charset="-128"/>
              </a:rPr>
              <a:t>are undoubtedly connected and will only become more interdependent in the future.</a:t>
            </a:r>
          </a:p>
          <a:p>
            <a:pPr>
              <a:spcBef>
                <a:spcPct val="20000"/>
              </a:spcBef>
            </a:pPr>
            <a:r>
              <a:rPr lang="en-IN" sz="3100" b="1" dirty="0" smtClean="0">
                <a:solidFill>
                  <a:schemeClr val="bg2">
                    <a:lumMod val="25000"/>
                  </a:schemeClr>
                </a:solidFill>
                <a:ea typeface="Arial Unicode MS" pitchFamily="34" charset="-128"/>
                <a:cs typeface="Arial Unicode MS" pitchFamily="34" charset="-128"/>
              </a:rPr>
              <a:t>Find seven ways you can use social media to boost your search rankings.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gtEl>
                                        <p:attrNameLst>
                                          <p:attrName>fillcolor</p:attrName>
                                        </p:attrNameLst>
                                      </p:cBhvr>
                                      <p:tavLst>
                                        <p:tav tm="0">
                                          <p:val>
                                            <p:clrVal>
                                              <a:schemeClr val="accent2"/>
                                            </p:clrVal>
                                          </p:val>
                                        </p:tav>
                                        <p:tav tm="50000">
                                          <p:val>
                                            <p:clrVal>
                                              <a:schemeClr val="hlink"/>
                                            </p:clrVal>
                                          </p:val>
                                        </p:tav>
                                      </p:tavLst>
                                    </p:anim>
                                    <p:set>
                                      <p:cBhvr>
                                        <p:cTn id="9"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78486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The Role of Social Media in Rankings</a:t>
            </a:r>
          </a:p>
        </p:txBody>
      </p:sp>
      <p:sp>
        <p:nvSpPr>
          <p:cNvPr id="6" name="Rectangle 5"/>
          <p:cNvSpPr/>
          <p:nvPr/>
        </p:nvSpPr>
        <p:spPr>
          <a:xfrm>
            <a:off x="609600" y="2266950"/>
            <a:ext cx="8001000" cy="169277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Social media is too powerful a tool for brands to ignore, and unless there’s some seismic shift in the attitudes and habits of users, its value will only continue to grow over the coming years.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819150"/>
            <a:ext cx="7848600" cy="1754326"/>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Activate Your Brand Community to Reinforce Relevance</a:t>
            </a:r>
          </a:p>
        </p:txBody>
      </p:sp>
      <p:sp>
        <p:nvSpPr>
          <p:cNvPr id="6" name="Rectangle 5"/>
          <p:cNvSpPr/>
          <p:nvPr/>
        </p:nvSpPr>
        <p:spPr>
          <a:xfrm>
            <a:off x="609600" y="2647950"/>
            <a:ext cx="8001000" cy="89255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Search engines factor in the size of your following on social media as a measure of your authenticity.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457200" y="1657350"/>
            <a:ext cx="7848600" cy="1754326"/>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These three quick tips will help you craft social media posts that boost clicks to your website.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762000" y="9715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 Cut Down on Word Count</a:t>
            </a:r>
          </a:p>
        </p:txBody>
      </p:sp>
      <p:sp>
        <p:nvSpPr>
          <p:cNvPr id="6" name="Rectangle 5"/>
          <p:cNvSpPr/>
          <p:nvPr/>
        </p:nvSpPr>
        <p:spPr>
          <a:xfrm>
            <a:off x="685800" y="1809750"/>
            <a:ext cx="31242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Try to keep your social media posts to around 40 characters.</a:t>
            </a:r>
          </a:p>
        </p:txBody>
      </p:sp>
      <p:pic>
        <p:nvPicPr>
          <p:cNvPr id="8" name="Picture 7" descr="social media post length"/>
          <p:cNvPicPr/>
          <p:nvPr/>
        </p:nvPicPr>
        <p:blipFill>
          <a:blip r:embed="rId3"/>
          <a:srcRect/>
          <a:stretch>
            <a:fillRect/>
          </a:stretch>
        </p:blipFill>
        <p:spPr bwMode="auto">
          <a:xfrm>
            <a:off x="4572000" y="1657350"/>
            <a:ext cx="3810000"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Effect transition="in" filter="fade">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slide(fromBottom)">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762000" y="1047750"/>
            <a:ext cx="7848600" cy="1107996"/>
          </a:xfrm>
          <a:prstGeom prst="rect">
            <a:avLst/>
          </a:prstGeom>
        </p:spPr>
        <p:txBody>
          <a:bodyPr wrap="square">
            <a:spAutoFit/>
          </a:bodyPr>
          <a:lstStyle/>
          <a:p>
            <a:pPr lvl="0">
              <a:spcBef>
                <a:spcPct val="0"/>
              </a:spcBef>
            </a:pPr>
            <a:r>
              <a:rPr lang="en-IN" sz="3300" b="1" dirty="0" smtClean="0">
                <a:solidFill>
                  <a:schemeClr val="accent5">
                    <a:lumMod val="75000"/>
                  </a:schemeClr>
                </a:solidFill>
                <a:latin typeface="Georgia" pitchFamily="18" charset="0"/>
              </a:rPr>
              <a:t>2. Tell People What You Want Them to Do</a:t>
            </a:r>
          </a:p>
        </p:txBody>
      </p:sp>
      <p:sp>
        <p:nvSpPr>
          <p:cNvPr id="6" name="Rectangle 5"/>
          <p:cNvSpPr/>
          <p:nvPr/>
        </p:nvSpPr>
        <p:spPr>
          <a:xfrm>
            <a:off x="609600" y="22669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Use words and phrases like “check out,” “see,” “</a:t>
            </a:r>
            <a:r>
              <a:rPr lang="en-IN" sz="2600" b="1" dirty="0" err="1" smtClean="0">
                <a:solidFill>
                  <a:schemeClr val="bg2">
                    <a:lumMod val="25000"/>
                  </a:schemeClr>
                </a:solidFill>
              </a:rPr>
              <a:t>retweet</a:t>
            </a:r>
            <a:r>
              <a:rPr lang="en-IN" sz="2600" b="1" dirty="0" smtClean="0">
                <a:solidFill>
                  <a:schemeClr val="bg2">
                    <a:lumMod val="25000"/>
                  </a:schemeClr>
                </a:solidFill>
              </a:rPr>
              <a:t>,” “like,” and “follow” to get people to engage with your social media content.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6"/>
                                        </p:tgtEl>
                                        <p:attrNameLst>
                                          <p:attrName>style.visibility</p:attrName>
                                        </p:attrNameLst>
                                      </p:cBhvr>
                                      <p:to>
                                        <p:strVal val="visible"/>
                                      </p:to>
                                    </p:set>
                                    <p:anim calcmode="discrete" valueType="clr">
                                      <p:cBhvr override="childStyle">
                                        <p:cTn id="15"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6"/>
                                        </p:tgtEl>
                                        <p:attrNameLst>
                                          <p:attrName>fillcolor</p:attrName>
                                        </p:attrNameLst>
                                      </p:cBhvr>
                                      <p:tavLst>
                                        <p:tav tm="0">
                                          <p:val>
                                            <p:clrVal>
                                              <a:schemeClr val="accent2"/>
                                            </p:clrVal>
                                          </p:val>
                                        </p:tav>
                                        <p:tav tm="50000">
                                          <p:val>
                                            <p:clrVal>
                                              <a:schemeClr val="hlink"/>
                                            </p:clrVal>
                                          </p:val>
                                        </p:tav>
                                      </p:tavLst>
                                    </p:anim>
                                    <p:set>
                                      <p:cBhvr>
                                        <p:cTn id="17"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457200" y="819150"/>
            <a:ext cx="7848600" cy="1107996"/>
          </a:xfrm>
          <a:prstGeom prst="rect">
            <a:avLst/>
          </a:prstGeom>
        </p:spPr>
        <p:txBody>
          <a:bodyPr wrap="square">
            <a:spAutoFit/>
          </a:bodyPr>
          <a:lstStyle/>
          <a:p>
            <a:pPr lvl="0">
              <a:spcBef>
                <a:spcPct val="0"/>
              </a:spcBef>
            </a:pPr>
            <a:r>
              <a:rPr lang="en-IN" sz="3300" b="1" dirty="0" smtClean="0">
                <a:solidFill>
                  <a:schemeClr val="accent5">
                    <a:lumMod val="75000"/>
                  </a:schemeClr>
                </a:solidFill>
                <a:latin typeface="Georgia" pitchFamily="18" charset="0"/>
              </a:rPr>
              <a:t>3. Give People a Reason to Click Through</a:t>
            </a:r>
          </a:p>
        </p:txBody>
      </p:sp>
      <p:sp>
        <p:nvSpPr>
          <p:cNvPr id="6" name="Rectangle 5"/>
          <p:cNvSpPr/>
          <p:nvPr/>
        </p:nvSpPr>
        <p:spPr>
          <a:xfrm>
            <a:off x="228600" y="2038350"/>
            <a:ext cx="4343400" cy="209288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Make sure the content you share on social media answers a problem or pain point that’s common to your customers and prospects. </a:t>
            </a:r>
            <a:endParaRPr lang="en-IN" sz="2200" b="1" dirty="0" smtClean="0">
              <a:solidFill>
                <a:schemeClr val="bg2">
                  <a:lumMod val="25000"/>
                </a:schemeClr>
              </a:solidFill>
            </a:endParaRPr>
          </a:p>
        </p:txBody>
      </p:sp>
      <p:pic>
        <p:nvPicPr>
          <p:cNvPr id="8" name="Picture 7" descr="social media post example"/>
          <p:cNvPicPr/>
          <p:nvPr/>
        </p:nvPicPr>
        <p:blipFill>
          <a:blip r:embed="rId3"/>
          <a:srcRect/>
          <a:stretch>
            <a:fillRect/>
          </a:stretch>
        </p:blipFill>
        <p:spPr bwMode="auto">
          <a:xfrm>
            <a:off x="4648200" y="1657350"/>
            <a:ext cx="4277497" cy="25812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1183</TotalTime>
  <Words>393</Words>
  <Application>Microsoft Office PowerPoint</Application>
  <PresentationFormat>On-screen Show (16:9)</PresentationFormat>
  <Paragraphs>34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l</cp:lastModifiedBy>
  <cp:revision>209</cp:revision>
  <dcterms:created xsi:type="dcterms:W3CDTF">2017-04-01T05:57:38Z</dcterms:created>
  <dcterms:modified xsi:type="dcterms:W3CDTF">2017-07-06T09:59:52Z</dcterms:modified>
</cp:coreProperties>
</file>