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17" r:id="rId3"/>
    <p:sldId id="299" r:id="rId4"/>
    <p:sldId id="256" r:id="rId5"/>
    <p:sldId id="301" r:id="rId6"/>
    <p:sldId id="302" r:id="rId7"/>
    <p:sldId id="304" r:id="rId8"/>
    <p:sldId id="305" r:id="rId9"/>
    <p:sldId id="306" r:id="rId10"/>
    <p:sldId id="315" r:id="rId11"/>
    <p:sldId id="307" r:id="rId12"/>
    <p:sldId id="309" r:id="rId13"/>
    <p:sldId id="318" r:id="rId14"/>
    <p:sldId id="319" r:id="rId15"/>
    <p:sldId id="321" r:id="rId16"/>
    <p:sldId id="320" r:id="rId17"/>
    <p:sldId id="322" r:id="rId18"/>
    <p:sldId id="323" r:id="rId19"/>
    <p:sldId id="324" r:id="rId20"/>
    <p:sldId id="310" r:id="rId21"/>
    <p:sldId id="297" r:id="rId2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0" d="100"/>
          <a:sy n="70" d="100"/>
        </p:scale>
        <p:origin x="-1620" y="-1254"/>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DE92-7473-4B0F-A9FE-6206363186F1}" type="datetimeFigureOut">
              <a:rPr lang="en-US" smtClean="0"/>
              <a:pPr/>
              <a:t>7/6/2017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D8DE92-7473-4B0F-A9FE-6206363186F1}" type="datetimeFigureOut">
              <a:rPr lang="en-US" smtClean="0"/>
              <a:pPr/>
              <a:t>7/6/2017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D8DE92-7473-4B0F-A9FE-6206363186F1}" type="datetimeFigureOut">
              <a:rPr lang="en-US" smtClean="0"/>
              <a:pPr/>
              <a:t>7/6/2017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DE92-7473-4B0F-A9FE-6206363186F1}" type="datetimeFigureOut">
              <a:rPr lang="en-US" smtClean="0"/>
              <a:pPr/>
              <a:t>7/6/2017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DE92-7473-4B0F-A9FE-6206363186F1}" type="datetimeFigureOut">
              <a:rPr lang="en-US" smtClean="0"/>
              <a:pPr/>
              <a:t>7/6/2017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06BE40-B420-441F-9629-7146913B57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6D8DE92-7473-4B0F-A9FE-6206363186F1}" type="datetimeFigureOut">
              <a:rPr lang="en-US" smtClean="0"/>
              <a:pPr/>
              <a:t>7/6/2017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A06BE40-B420-441F-9629-7146913B57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6" name="Picture 2" descr="C:\Users\lifei\Desktop\SEO\PPT Front Image.jpg"/>
          <p:cNvPicPr>
            <a:picLocks noChangeAspect="1" noChangeArrowheads="1"/>
          </p:cNvPicPr>
          <p:nvPr/>
        </p:nvPicPr>
        <p:blipFill>
          <a:blip r:embed="rId2" cstate="print"/>
          <a:srcRect/>
          <a:stretch>
            <a:fillRect/>
          </a:stretch>
        </p:blipFill>
        <p:spPr bwMode="auto">
          <a:xfrm>
            <a:off x="0" y="1"/>
            <a:ext cx="9143999" cy="514349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457200" y="895350"/>
            <a:ext cx="7848600" cy="600164"/>
          </a:xfrm>
          <a:prstGeom prst="rect">
            <a:avLst/>
          </a:prstGeom>
        </p:spPr>
        <p:txBody>
          <a:bodyPr wrap="square">
            <a:spAutoFit/>
          </a:bodyPr>
          <a:lstStyle/>
          <a:p>
            <a:pPr lvl="0">
              <a:spcBef>
                <a:spcPct val="0"/>
              </a:spcBef>
            </a:pPr>
            <a:r>
              <a:rPr lang="en-IN" sz="3300" b="1" dirty="0" smtClean="0">
                <a:solidFill>
                  <a:schemeClr val="accent5">
                    <a:lumMod val="75000"/>
                  </a:schemeClr>
                </a:solidFill>
                <a:latin typeface="Georgia" pitchFamily="18" charset="0"/>
              </a:rPr>
              <a:t>6. Use SEO Software Starting Day 1</a:t>
            </a:r>
          </a:p>
        </p:txBody>
      </p:sp>
      <p:sp>
        <p:nvSpPr>
          <p:cNvPr id="6" name="Rectangle 5"/>
          <p:cNvSpPr/>
          <p:nvPr/>
        </p:nvSpPr>
        <p:spPr>
          <a:xfrm>
            <a:off x="609600" y="1809750"/>
            <a:ext cx="8382000" cy="2646878"/>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It is mission critical that you begin monitoring your site with advanced analytics starting on Day 1.</a:t>
            </a:r>
          </a:p>
          <a:p>
            <a:pPr marL="231775" lvl="0" indent="-231775">
              <a:spcBef>
                <a:spcPct val="0"/>
              </a:spcBef>
              <a:buFont typeface="Arial" pitchFamily="34" charset="0"/>
              <a:buChar char="•"/>
            </a:pPr>
            <a:r>
              <a:rPr lang="en-IN" sz="2600" b="1" dirty="0" smtClean="0">
                <a:solidFill>
                  <a:schemeClr val="bg2">
                    <a:lumMod val="25000"/>
                  </a:schemeClr>
                </a:solidFill>
              </a:rPr>
              <a:t>Free SEO Tools</a:t>
            </a:r>
          </a:p>
          <a:p>
            <a:pPr marL="287338" lvl="0" indent="231775">
              <a:spcBef>
                <a:spcPct val="0"/>
              </a:spcBef>
              <a:buFont typeface="Arial" pitchFamily="34" charset="0"/>
              <a:buChar char="•"/>
            </a:pPr>
            <a:r>
              <a:rPr lang="en-IN" sz="2200" b="1" dirty="0" smtClean="0">
                <a:solidFill>
                  <a:schemeClr val="bg2">
                    <a:lumMod val="25000"/>
                  </a:schemeClr>
                </a:solidFill>
              </a:rPr>
              <a:t>Google Analytics</a:t>
            </a:r>
          </a:p>
          <a:p>
            <a:pPr marL="287338" lvl="0" indent="231775">
              <a:spcBef>
                <a:spcPct val="0"/>
              </a:spcBef>
              <a:buFont typeface="Arial" pitchFamily="34" charset="0"/>
              <a:buChar char="•"/>
            </a:pPr>
            <a:r>
              <a:rPr lang="en-IN" sz="2200" b="1" dirty="0" smtClean="0">
                <a:solidFill>
                  <a:schemeClr val="bg2">
                    <a:lumMod val="25000"/>
                  </a:schemeClr>
                </a:solidFill>
              </a:rPr>
              <a:t>Google Webmaster Tools</a:t>
            </a:r>
          </a:p>
          <a:p>
            <a:pPr marL="287338" lvl="0" indent="231775">
              <a:spcBef>
                <a:spcPct val="0"/>
              </a:spcBef>
              <a:buFont typeface="Arial" pitchFamily="34" charset="0"/>
              <a:buChar char="•"/>
            </a:pPr>
            <a:r>
              <a:rPr lang="en-IN" sz="2200" b="1" dirty="0" smtClean="0">
                <a:solidFill>
                  <a:schemeClr val="bg2">
                    <a:lumMod val="25000"/>
                  </a:schemeClr>
                </a:solidFill>
              </a:rPr>
              <a:t>Google Optimize - A/B Testing (just released late March 2017)</a:t>
            </a:r>
          </a:p>
          <a:p>
            <a:pPr marL="287338" lvl="0" indent="231775">
              <a:spcBef>
                <a:spcPct val="0"/>
              </a:spcBef>
              <a:buFont typeface="Arial" pitchFamily="34" charset="0"/>
              <a:buChar char="•"/>
            </a:pPr>
            <a:r>
              <a:rPr lang="en-IN" sz="2200" b="1" dirty="0" smtClean="0">
                <a:solidFill>
                  <a:schemeClr val="bg2">
                    <a:lumMod val="25000"/>
                  </a:schemeClr>
                </a:solidFill>
              </a:rPr>
              <a:t>Screaming Frog - Ugly interface, but great on-page SEO audit tool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nodeType="clickEffect">
                                  <p:stCondLst>
                                    <p:cond delay="0"/>
                                  </p:stCondLst>
                                  <p:iterate type="lt">
                                    <p:tmPct val="50000"/>
                                  </p:iterate>
                                  <p:childTnLst>
                                    <p:set>
                                      <p:cBhvr>
                                        <p:cTn id="11" dur="1" fill="hold">
                                          <p:stCondLst>
                                            <p:cond delay="0"/>
                                          </p:stCondLst>
                                        </p:cTn>
                                        <p:tgtEl>
                                          <p:spTgt spid="6">
                                            <p:txEl>
                                              <p:pRg st="0" end="0"/>
                                            </p:txEl>
                                          </p:spTgt>
                                        </p:tgtEl>
                                        <p:attrNameLst>
                                          <p:attrName>style.visibility</p:attrName>
                                        </p:attrNameLst>
                                      </p:cBhvr>
                                      <p:to>
                                        <p:strVal val="visible"/>
                                      </p:to>
                                    </p:set>
                                    <p:anim calcmode="discrete" valueType="clr">
                                      <p:cBhvr override="childStyle">
                                        <p:cTn id="12" dur="80"/>
                                        <p:tgtEl>
                                          <p:spTgt spid="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xEl>
                                              <p:pRg st="0" end="0"/>
                                            </p:txEl>
                                          </p:spTgt>
                                        </p:tgtEl>
                                        <p:attrNameLst>
                                          <p:attrName>fillcolor</p:attrName>
                                        </p:attrNameLst>
                                      </p:cBhvr>
                                      <p:tavLst>
                                        <p:tav tm="0">
                                          <p:val>
                                            <p:clrVal>
                                              <a:schemeClr val="accent2"/>
                                            </p:clrVal>
                                          </p:val>
                                        </p:tav>
                                        <p:tav tm="50000">
                                          <p:val>
                                            <p:clrVal>
                                              <a:schemeClr val="hlink"/>
                                            </p:clrVal>
                                          </p:val>
                                        </p:tav>
                                      </p:tavLst>
                                    </p:anim>
                                    <p:set>
                                      <p:cBhvr>
                                        <p:cTn id="14" dur="80"/>
                                        <p:tgtEl>
                                          <p:spTgt spid="6">
                                            <p:txEl>
                                              <p:pRg st="0" end="0"/>
                                            </p:txEl>
                                          </p:spTgt>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nodeType="clickEffect">
                                  <p:stCondLst>
                                    <p:cond delay="0"/>
                                  </p:stCondLst>
                                  <p:iterate type="lt">
                                    <p:tmPct val="50000"/>
                                  </p:iterate>
                                  <p:childTnLst>
                                    <p:set>
                                      <p:cBhvr>
                                        <p:cTn id="18" dur="1" fill="hold">
                                          <p:stCondLst>
                                            <p:cond delay="0"/>
                                          </p:stCondLst>
                                        </p:cTn>
                                        <p:tgtEl>
                                          <p:spTgt spid="6">
                                            <p:txEl>
                                              <p:pRg st="1" end="1"/>
                                            </p:txEl>
                                          </p:spTgt>
                                        </p:tgtEl>
                                        <p:attrNameLst>
                                          <p:attrName>style.visibility</p:attrName>
                                        </p:attrNameLst>
                                      </p:cBhvr>
                                      <p:to>
                                        <p:strVal val="visible"/>
                                      </p:to>
                                    </p:set>
                                    <p:anim calcmode="discrete" valueType="clr">
                                      <p:cBhvr override="childStyle">
                                        <p:cTn id="19" dur="80"/>
                                        <p:tgtEl>
                                          <p:spTgt spid="6">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6">
                                            <p:txEl>
                                              <p:pRg st="1" end="1"/>
                                            </p:txEl>
                                          </p:spTgt>
                                        </p:tgtEl>
                                        <p:attrNameLst>
                                          <p:attrName>fillcolor</p:attrName>
                                        </p:attrNameLst>
                                      </p:cBhvr>
                                      <p:tavLst>
                                        <p:tav tm="0">
                                          <p:val>
                                            <p:clrVal>
                                              <a:schemeClr val="accent2"/>
                                            </p:clrVal>
                                          </p:val>
                                        </p:tav>
                                        <p:tav tm="50000">
                                          <p:val>
                                            <p:clrVal>
                                              <a:schemeClr val="hlink"/>
                                            </p:clrVal>
                                          </p:val>
                                        </p:tav>
                                      </p:tavLst>
                                    </p:anim>
                                    <p:set>
                                      <p:cBhvr>
                                        <p:cTn id="21" dur="80"/>
                                        <p:tgtEl>
                                          <p:spTgt spid="6">
                                            <p:txEl>
                                              <p:pRg st="1" end="1"/>
                                            </p:txEl>
                                          </p:spTgt>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nodeType="click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Effect transition="in" filter="slide(fromBottom)">
                                      <p:cBhvr>
                                        <p:cTn id="26" dur="500"/>
                                        <p:tgtEl>
                                          <p:spTgt spid="6">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Effect transition="in" filter="slide(fromBottom)">
                                      <p:cBhvr>
                                        <p:cTn id="31" dur="500"/>
                                        <p:tgtEl>
                                          <p:spTgt spid="6">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nodeType="clickEffect">
                                  <p:stCondLst>
                                    <p:cond delay="0"/>
                                  </p:stCondLst>
                                  <p:childTnLst>
                                    <p:set>
                                      <p:cBhvr>
                                        <p:cTn id="35" dur="1" fill="hold">
                                          <p:stCondLst>
                                            <p:cond delay="0"/>
                                          </p:stCondLst>
                                        </p:cTn>
                                        <p:tgtEl>
                                          <p:spTgt spid="6">
                                            <p:txEl>
                                              <p:pRg st="4" end="4"/>
                                            </p:txEl>
                                          </p:spTgt>
                                        </p:tgtEl>
                                        <p:attrNameLst>
                                          <p:attrName>style.visibility</p:attrName>
                                        </p:attrNameLst>
                                      </p:cBhvr>
                                      <p:to>
                                        <p:strVal val="visible"/>
                                      </p:to>
                                    </p:set>
                                    <p:animEffect transition="in" filter="slide(fromBottom)">
                                      <p:cBhvr>
                                        <p:cTn id="36" dur="500"/>
                                        <p:tgtEl>
                                          <p:spTgt spid="6">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nodeType="clickEffect">
                                  <p:stCondLst>
                                    <p:cond delay="0"/>
                                  </p:stCondLst>
                                  <p:childTnLst>
                                    <p:set>
                                      <p:cBhvr>
                                        <p:cTn id="40" dur="1" fill="hold">
                                          <p:stCondLst>
                                            <p:cond delay="0"/>
                                          </p:stCondLst>
                                        </p:cTn>
                                        <p:tgtEl>
                                          <p:spTgt spid="6">
                                            <p:txEl>
                                              <p:pRg st="5" end="5"/>
                                            </p:txEl>
                                          </p:spTgt>
                                        </p:tgtEl>
                                        <p:attrNameLst>
                                          <p:attrName>style.visibility</p:attrName>
                                        </p:attrNameLst>
                                      </p:cBhvr>
                                      <p:to>
                                        <p:strVal val="visible"/>
                                      </p:to>
                                    </p:set>
                                    <p:animEffect transition="in" filter="slide(fromBottom)">
                                      <p:cBhvr>
                                        <p:cTn id="41"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85800" y="971550"/>
            <a:ext cx="7848600" cy="1200329"/>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7. Diagnose and Eliminate Technical On-Site Issues</a:t>
            </a:r>
          </a:p>
        </p:txBody>
      </p:sp>
      <p:sp>
        <p:nvSpPr>
          <p:cNvPr id="6" name="Rectangle 5"/>
          <p:cNvSpPr/>
          <p:nvPr/>
        </p:nvSpPr>
        <p:spPr>
          <a:xfrm>
            <a:off x="685800" y="23431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Most webmasters are often ignorant to the many issues their website has with regard to how effectively they can be crawled by Google’s spiders. Hence , try to fix them.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838200" y="971550"/>
            <a:ext cx="7848600" cy="1200329"/>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8. SEO is Constantly Evolving, Keep Up with Google</a:t>
            </a:r>
          </a:p>
        </p:txBody>
      </p:sp>
      <p:sp>
        <p:nvSpPr>
          <p:cNvPr id="6" name="Rectangle 5"/>
          <p:cNvSpPr/>
          <p:nvPr/>
        </p:nvSpPr>
        <p:spPr>
          <a:xfrm>
            <a:off x="838200" y="23431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Google semi-regularly updates their internal algorithms to create better experiences for their users, but it is up to SEO experts to learn about and understand these changes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838200" y="971550"/>
            <a:ext cx="7848600" cy="1200329"/>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9. Build Links from Websites with Relevant Content</a:t>
            </a:r>
          </a:p>
        </p:txBody>
      </p:sp>
      <p:sp>
        <p:nvSpPr>
          <p:cNvPr id="6" name="Rectangle 5"/>
          <p:cNvSpPr/>
          <p:nvPr/>
        </p:nvSpPr>
        <p:spPr>
          <a:xfrm>
            <a:off x="838200" y="23431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One of the best ways to bolster your site’s credibility is to focus your link building efforts to sites that produce high quality content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533400" y="11239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10. Optimize Your Page Titles</a:t>
            </a:r>
          </a:p>
        </p:txBody>
      </p:sp>
      <p:sp>
        <p:nvSpPr>
          <p:cNvPr id="6" name="Rectangle 5"/>
          <p:cNvSpPr/>
          <p:nvPr/>
        </p:nvSpPr>
        <p:spPr>
          <a:xfrm>
            <a:off x="609600" y="21145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Titles that are over 70 characters will not be fully shown in search results, and it comes off as quite unprofessional to users who can’t view the whole title.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8077200" cy="1200329"/>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11. Create Easy to Read/Understand URLs</a:t>
            </a:r>
          </a:p>
        </p:txBody>
      </p:sp>
      <p:sp>
        <p:nvSpPr>
          <p:cNvPr id="6" name="Rectangle 5"/>
          <p:cNvSpPr/>
          <p:nvPr/>
        </p:nvSpPr>
        <p:spPr>
          <a:xfrm>
            <a:off x="609600" y="2343150"/>
            <a:ext cx="8001000" cy="1292662"/>
          </a:xfrm>
          <a:prstGeom prst="rect">
            <a:avLst/>
          </a:prstGeom>
        </p:spPr>
        <p:txBody>
          <a:bodyPr wrap="square">
            <a:spAutoFit/>
          </a:bodyPr>
          <a:lstStyle/>
          <a:p>
            <a:pPr marL="231775" indent="-231775">
              <a:spcBef>
                <a:spcPct val="0"/>
              </a:spcBef>
              <a:buFont typeface="Arial" pitchFamily="34" charset="0"/>
              <a:buChar char="•"/>
            </a:pPr>
            <a:r>
              <a:rPr lang="en-IN" sz="2600" b="1" dirty="0" smtClean="0">
                <a:solidFill>
                  <a:schemeClr val="bg2">
                    <a:lumMod val="25000"/>
                  </a:schemeClr>
                </a:solidFill>
              </a:rPr>
              <a:t>One mistake we see many companies/people make unwittingly is creating pages with really long URLs. Google likes and suggests a simple URL structure.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457200" y="1123950"/>
            <a:ext cx="80772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12. Become an Early Adopter</a:t>
            </a:r>
          </a:p>
        </p:txBody>
      </p:sp>
      <p:sp>
        <p:nvSpPr>
          <p:cNvPr id="6" name="Rectangle 5"/>
          <p:cNvSpPr/>
          <p:nvPr/>
        </p:nvSpPr>
        <p:spPr>
          <a:xfrm>
            <a:off x="609600" y="21145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Use Google Trends to see and when people search for keywords. You can even look at keywords over a 5 year period to see growth or negative search trends.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8077200" cy="1200329"/>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13. Focus on Referring Domains, Not Just Links</a:t>
            </a:r>
          </a:p>
        </p:txBody>
      </p:sp>
      <p:sp>
        <p:nvSpPr>
          <p:cNvPr id="6" name="Rectangle 5"/>
          <p:cNvSpPr/>
          <p:nvPr/>
        </p:nvSpPr>
        <p:spPr>
          <a:xfrm>
            <a:off x="609600" y="23431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Your TLD profile is taken into consideration by Google as they score your website, and sites that are well balanced are generally well-received.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8077200" cy="1200329"/>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14. Don’t Forget About </a:t>
            </a:r>
            <a:r>
              <a:rPr lang="en-IN" sz="3600" b="1" dirty="0" err="1" smtClean="0">
                <a:solidFill>
                  <a:schemeClr val="accent5">
                    <a:lumMod val="75000"/>
                  </a:schemeClr>
                </a:solidFill>
                <a:latin typeface="Georgia" pitchFamily="18" charset="0"/>
              </a:rPr>
              <a:t>Geotargeting</a:t>
            </a:r>
            <a:endParaRPr lang="en-IN" sz="3600" b="1" dirty="0" smtClean="0">
              <a:solidFill>
                <a:schemeClr val="accent5">
                  <a:lumMod val="75000"/>
                </a:schemeClr>
              </a:solidFill>
              <a:latin typeface="Georgia" pitchFamily="18" charset="0"/>
            </a:endParaRPr>
          </a:p>
        </p:txBody>
      </p:sp>
      <p:sp>
        <p:nvSpPr>
          <p:cNvPr id="6" name="Rectangle 5"/>
          <p:cNvSpPr/>
          <p:nvPr/>
        </p:nvSpPr>
        <p:spPr>
          <a:xfrm>
            <a:off x="609600" y="23431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Including your business’ location clearly and consistently formatted within your web content will help Google understand where you are located.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971550"/>
            <a:ext cx="8077200" cy="1200329"/>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15. Structured Data aka Schema </a:t>
            </a:r>
            <a:r>
              <a:rPr lang="en-IN" sz="3600" b="1" dirty="0" err="1" smtClean="0">
                <a:solidFill>
                  <a:schemeClr val="accent5">
                    <a:lumMod val="75000"/>
                  </a:schemeClr>
                </a:solidFill>
                <a:latin typeface="Georgia" pitchFamily="18" charset="0"/>
              </a:rPr>
              <a:t>Markup</a:t>
            </a:r>
            <a:r>
              <a:rPr lang="en-IN" sz="3600" b="1" dirty="0" smtClean="0">
                <a:solidFill>
                  <a:schemeClr val="accent5">
                    <a:lumMod val="75000"/>
                  </a:schemeClr>
                </a:solidFill>
                <a:latin typeface="Georgia" pitchFamily="18" charset="0"/>
              </a:rPr>
              <a:t> (SERP 2.0)</a:t>
            </a:r>
          </a:p>
        </p:txBody>
      </p:sp>
      <p:sp>
        <p:nvSpPr>
          <p:cNvPr id="6" name="Rectangle 5"/>
          <p:cNvSpPr/>
          <p:nvPr/>
        </p:nvSpPr>
        <p:spPr>
          <a:xfrm>
            <a:off x="609600" y="2343150"/>
            <a:ext cx="8001000" cy="1292662"/>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Schema </a:t>
            </a:r>
            <a:r>
              <a:rPr lang="en-IN" sz="2600" b="1" dirty="0" err="1" smtClean="0">
                <a:solidFill>
                  <a:schemeClr val="bg2">
                    <a:lumMod val="25000"/>
                  </a:schemeClr>
                </a:solidFill>
              </a:rPr>
              <a:t>Markup</a:t>
            </a:r>
            <a:r>
              <a:rPr lang="en-IN" sz="2600" b="1" dirty="0" smtClean="0">
                <a:solidFill>
                  <a:schemeClr val="bg2">
                    <a:lumMod val="25000"/>
                  </a:schemeClr>
                </a:solidFill>
              </a:rPr>
              <a:t> is a powerful tactic to make your Google search results appear more professional and eye-catching than your competition.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19050"/>
            <a:ext cx="9120187" cy="5143500"/>
          </a:xfrm>
          <a:prstGeom prst="rect">
            <a:avLst/>
          </a:prstGeom>
          <a:noFill/>
        </p:spPr>
      </p:pic>
      <p:sp>
        <p:nvSpPr>
          <p:cNvPr id="6" name="Rectangle 5"/>
          <p:cNvSpPr/>
          <p:nvPr/>
        </p:nvSpPr>
        <p:spPr>
          <a:xfrm>
            <a:off x="914400" y="1352550"/>
            <a:ext cx="7315200" cy="2308324"/>
          </a:xfrm>
          <a:prstGeom prst="rect">
            <a:avLst/>
          </a:prstGeom>
        </p:spPr>
        <p:txBody>
          <a:bodyPr wrap="square">
            <a:spAutoFit/>
          </a:bodyPr>
          <a:lstStyle/>
          <a:p>
            <a:pPr lvl="0" algn="ctr">
              <a:spcBef>
                <a:spcPct val="0"/>
              </a:spcBef>
              <a:defRPr/>
            </a:pPr>
            <a:r>
              <a:rPr lang="en-IN" sz="3600" b="1" dirty="0">
                <a:solidFill>
                  <a:schemeClr val="bg2">
                    <a:lumMod val="25000"/>
                  </a:schemeClr>
                </a:solidFill>
                <a:latin typeface="Georgia" pitchFamily="18" charset="0"/>
                <a:ea typeface="Verdana" pitchFamily="34" charset="0"/>
                <a:cs typeface="Verdana" pitchFamily="34" charset="0"/>
              </a:rPr>
              <a:t>Video </a:t>
            </a:r>
            <a:r>
              <a:rPr lang="en-IN" sz="3600" b="1" dirty="0" smtClean="0">
                <a:solidFill>
                  <a:schemeClr val="bg2">
                    <a:lumMod val="25000"/>
                  </a:schemeClr>
                </a:solidFill>
                <a:latin typeface="Georgia" pitchFamily="18" charset="0"/>
                <a:ea typeface="Verdana" pitchFamily="34" charset="0"/>
                <a:cs typeface="Verdana" pitchFamily="34" charset="0"/>
              </a:rPr>
              <a:t>#3</a:t>
            </a:r>
          </a:p>
          <a:p>
            <a:pPr lvl="0" algn="ctr">
              <a:spcBef>
                <a:spcPct val="0"/>
              </a:spcBef>
              <a:defRPr/>
            </a:pPr>
            <a:endParaRPr lang="en-IN" sz="3600" b="1" dirty="0" smtClean="0">
              <a:solidFill>
                <a:schemeClr val="accent5">
                  <a:lumMod val="75000"/>
                </a:schemeClr>
              </a:solidFill>
              <a:latin typeface="Georgia" pitchFamily="18" charset="0"/>
              <a:ea typeface="Verdana" pitchFamily="34" charset="0"/>
              <a:cs typeface="Verdana" pitchFamily="34" charset="0"/>
            </a:endParaRPr>
          </a:p>
          <a:p>
            <a:pPr lvl="0" algn="ctr">
              <a:spcBef>
                <a:spcPct val="0"/>
              </a:spcBef>
              <a:defRPr/>
            </a:pPr>
            <a:r>
              <a:rPr lang="en-IN" sz="3600" b="1" dirty="0" smtClean="0">
                <a:solidFill>
                  <a:schemeClr val="accent5">
                    <a:lumMod val="75000"/>
                  </a:schemeClr>
                </a:solidFill>
                <a:latin typeface="+mj-lt"/>
                <a:ea typeface="Verdana" pitchFamily="34" charset="0"/>
                <a:cs typeface="Verdana" pitchFamily="34" charset="0"/>
              </a:rPr>
              <a:t>Advanced SEO tips and Strategies in 2017</a:t>
            </a:r>
          </a:p>
        </p:txBody>
      </p:sp>
      <p:sp>
        <p:nvSpPr>
          <p:cNvPr id="8" name="Rectangle 7"/>
          <p:cNvSpPr/>
          <p:nvPr/>
        </p:nvSpPr>
        <p:spPr>
          <a:xfrm>
            <a:off x="1752600" y="2914650"/>
            <a:ext cx="5410200" cy="369332"/>
          </a:xfrm>
          <a:prstGeom prst="rect">
            <a:avLst/>
          </a:prstGeom>
        </p:spPr>
        <p:txBody>
          <a:bodyPr wrap="square">
            <a:spAutoFit/>
          </a:bodyPr>
          <a:lstStyle/>
          <a:p>
            <a:pPr marL="342900" lvl="0" indent="-342900" algn="ctr">
              <a:spcBef>
                <a:spcPct val="20000"/>
              </a:spcBef>
              <a:defRPr/>
            </a:pPr>
            <a:endParaRPr lang="en-IN" b="1" dirty="0">
              <a:solidFill>
                <a:schemeClr val="accent6">
                  <a:lumMod val="75000"/>
                </a:schemeClr>
              </a:solidFill>
              <a:ea typeface="Verdana" pitchFamily="34" charset="0"/>
              <a:cs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nodeType="clickEffect">
                                  <p:stCondLst>
                                    <p:cond delay="0"/>
                                  </p:stCondLst>
                                  <p:iterate type="lt">
                                    <p:tmPct val="10000"/>
                                  </p:iterate>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anim calcmode="lin" valueType="num">
                                      <p:cBhvr>
                                        <p:cTn id="16" dur="500" fill="hold"/>
                                        <p:tgtEl>
                                          <p:spTgt spid="6">
                                            <p:txEl>
                                              <p:pRg st="2" end="2"/>
                                            </p:txEl>
                                          </p:spTgt>
                                        </p:tgtEl>
                                        <p:attrNameLst>
                                          <p:attrName>ppt_w</p:attrName>
                                        </p:attrNameLst>
                                      </p:cBhvr>
                                      <p:tavLst>
                                        <p:tav tm="0" fmla="#ppt_w*sin(2.5*pi*$)">
                                          <p:val>
                                            <p:fltVal val="0"/>
                                          </p:val>
                                        </p:tav>
                                        <p:tav tm="100000">
                                          <p:val>
                                            <p:fltVal val="1"/>
                                          </p:val>
                                        </p:tav>
                                      </p:tavLst>
                                    </p:anim>
                                    <p:anim calcmode="lin" valueType="num">
                                      <p:cBhvr>
                                        <p:cTn id="17" dur="500" fill="hold"/>
                                        <p:tgtEl>
                                          <p:spTgt spid="6">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990600" y="1200150"/>
            <a:ext cx="7086600" cy="2708434"/>
          </a:xfrm>
          <a:prstGeom prst="rect">
            <a:avLst/>
          </a:prstGeom>
        </p:spPr>
        <p:txBody>
          <a:bodyPr wrap="square">
            <a:spAutoFit/>
          </a:bodyPr>
          <a:lstStyle/>
          <a:p>
            <a:r>
              <a:rPr lang="en-IN" sz="3300" b="1" dirty="0" smtClean="0">
                <a:solidFill>
                  <a:schemeClr val="accent5">
                    <a:lumMod val="75000"/>
                  </a:schemeClr>
                </a:solidFill>
                <a:latin typeface="Georgia" pitchFamily="18" charset="0"/>
                <a:ea typeface="Arial Unicode MS" pitchFamily="34" charset="-128"/>
                <a:cs typeface="Arial Unicode MS" pitchFamily="34" charset="-128"/>
              </a:rPr>
              <a:t>Just remember to focus on solid </a:t>
            </a:r>
            <a:r>
              <a:rPr lang="en-IN" sz="2600" b="1" dirty="0" smtClean="0">
                <a:solidFill>
                  <a:schemeClr val="bg2">
                    <a:lumMod val="25000"/>
                  </a:schemeClr>
                </a:solidFill>
              </a:rPr>
              <a:t>content creation and copywriting fundamentals, engage your viewers deeply, and stay abreast of technical trends like </a:t>
            </a:r>
            <a:r>
              <a:rPr lang="en-IN" sz="2600" b="1" dirty="0" err="1" smtClean="0">
                <a:solidFill>
                  <a:schemeClr val="bg2">
                    <a:lumMod val="25000"/>
                  </a:schemeClr>
                </a:solidFill>
              </a:rPr>
              <a:t>backlinks</a:t>
            </a:r>
            <a:r>
              <a:rPr lang="en-IN" sz="2600" b="1" dirty="0" smtClean="0">
                <a:solidFill>
                  <a:schemeClr val="bg2">
                    <a:lumMod val="25000"/>
                  </a:schemeClr>
                </a:solidFill>
              </a:rPr>
              <a:t>, SEO health, site speed, and schema.</a:t>
            </a:r>
          </a:p>
          <a:p>
            <a:endParaRPr lang="en-IN" sz="2600" b="1" dirty="0" smtClean="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2286000" y="2202419"/>
            <a:ext cx="4572000" cy="369332"/>
          </a:xfrm>
          <a:prstGeom prst="rect">
            <a:avLst/>
          </a:prstGeom>
        </p:spPr>
        <p:txBody>
          <a:bodyPr>
            <a:spAutoFit/>
          </a:bodyPr>
          <a:lstStyle/>
          <a:p>
            <a:pPr lvl="0" algn="ctr">
              <a:spcBef>
                <a:spcPct val="0"/>
              </a:spcBef>
              <a:defRPr/>
            </a:pPr>
            <a:endParaRPr lang="en-IN" b="1" dirty="0">
              <a:solidFill>
                <a:schemeClr val="accent6">
                  <a:lumMod val="75000"/>
                </a:schemeClr>
              </a:solidFill>
              <a:ea typeface="Verdana" pitchFamily="34" charset="0"/>
              <a:cs typeface="Verdana" pitchFamily="34" charset="0"/>
            </a:endParaRPr>
          </a:p>
        </p:txBody>
      </p:sp>
      <p:sp>
        <p:nvSpPr>
          <p:cNvPr id="7" name="Rectangle 6"/>
          <p:cNvSpPr/>
          <p:nvPr/>
        </p:nvSpPr>
        <p:spPr>
          <a:xfrm>
            <a:off x="1219200" y="1352550"/>
            <a:ext cx="6710965" cy="2554545"/>
          </a:xfrm>
          <a:prstGeom prst="rect">
            <a:avLst/>
          </a:prstGeom>
        </p:spPr>
        <p:txBody>
          <a:bodyPr wrap="square">
            <a:spAutoFit/>
          </a:bodyPr>
          <a:lstStyle/>
          <a:p>
            <a:pPr lvl="0" algn="ctr">
              <a:spcBef>
                <a:spcPct val="0"/>
              </a:spcBef>
              <a:defRPr/>
            </a:pPr>
            <a:r>
              <a:rPr lang="en-IN" sz="4000" b="1" dirty="0" smtClean="0">
                <a:solidFill>
                  <a:schemeClr val="accent5">
                    <a:lumMod val="75000"/>
                  </a:schemeClr>
                </a:solidFill>
                <a:latin typeface="Georgia" pitchFamily="18" charset="0"/>
              </a:rPr>
              <a:t>Thank You for Watching. </a:t>
            </a:r>
          </a:p>
          <a:p>
            <a:pPr lvl="0" algn="ctr">
              <a:spcBef>
                <a:spcPct val="0"/>
              </a:spcBef>
              <a:defRPr/>
            </a:pPr>
            <a:r>
              <a:rPr lang="en-IN" sz="4000" b="1" dirty="0" smtClean="0">
                <a:solidFill>
                  <a:schemeClr val="accent5">
                    <a:lumMod val="75000"/>
                  </a:schemeClr>
                </a:solidFill>
                <a:latin typeface="Georgia" pitchFamily="18" charset="0"/>
              </a:rPr>
              <a:t>See you in the next video lesson.</a:t>
            </a:r>
            <a:endParaRPr lang="en-IN" sz="4000" b="1" dirty="0">
              <a:solidFill>
                <a:schemeClr val="accent5">
                  <a:lumMod val="75000"/>
                </a:schemeClr>
              </a:solidFill>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slide(fromBottom)">
                                      <p:cBhvr>
                                        <p:cTn id="7" dur="1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slide(fromBottom)">
                                      <p:cBhvr>
                                        <p:cTn id="12" dur="1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7" name="Content Placeholder 4"/>
          <p:cNvSpPr txBox="1">
            <a:spLocks/>
          </p:cNvSpPr>
          <p:nvPr/>
        </p:nvSpPr>
        <p:spPr>
          <a:xfrm>
            <a:off x="609600" y="1371600"/>
            <a:ext cx="7543800" cy="3181350"/>
          </a:xfrm>
          <a:prstGeom prst="rect">
            <a:avLst/>
          </a:prstGeom>
        </p:spPr>
        <p:txBody>
          <a:bodyPr vert="horz" lIns="91440" tIns="45720" rIns="91440" bIns="45720" rtlCol="0">
            <a:normAutofit/>
          </a:bodyPr>
          <a:lstStyle/>
          <a:p>
            <a:pPr>
              <a:spcBef>
                <a:spcPct val="20000"/>
              </a:spcBef>
            </a:pPr>
            <a:r>
              <a:rPr lang="en-IN" sz="3900" b="1" dirty="0" smtClean="0">
                <a:solidFill>
                  <a:schemeClr val="accent5">
                    <a:lumMod val="75000"/>
                  </a:schemeClr>
                </a:solidFill>
                <a:latin typeface="Georgia" pitchFamily="18" charset="0"/>
                <a:ea typeface="Arial Unicode MS" pitchFamily="34" charset="-128"/>
                <a:cs typeface="Arial Unicode MS" pitchFamily="34" charset="-128"/>
              </a:rPr>
              <a:t>Whether you’re a developer, </a:t>
            </a:r>
            <a:r>
              <a:rPr lang="en-IN" sz="3100" b="1" dirty="0" smtClean="0">
                <a:solidFill>
                  <a:schemeClr val="bg2">
                    <a:lumMod val="25000"/>
                  </a:schemeClr>
                </a:solidFill>
                <a:ea typeface="Arial Unicode MS" pitchFamily="34" charset="-128"/>
                <a:cs typeface="Arial Unicode MS" pitchFamily="34" charset="-128"/>
              </a:rPr>
              <a:t>start-up or business owner looking to rank on the first page of Google, we’ve got you covered.</a:t>
            </a:r>
          </a:p>
          <a:p>
            <a:pPr>
              <a:spcBef>
                <a:spcPct val="20000"/>
              </a:spcBef>
            </a:pPr>
            <a:r>
              <a:rPr lang="en-IN" sz="3100" b="1" dirty="0" smtClean="0">
                <a:solidFill>
                  <a:schemeClr val="bg2">
                    <a:lumMod val="25000"/>
                  </a:schemeClr>
                </a:solidFill>
                <a:ea typeface="Arial Unicode MS" pitchFamily="34" charset="-128"/>
                <a:cs typeface="Arial Unicode MS" pitchFamily="34" charset="-128"/>
              </a:rPr>
              <a:t>So, Lets Get started with Advanced SEO Tips!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7"/>
                                        </p:tgtEl>
                                        <p:attrNameLst>
                                          <p:attrName>style.visibility</p:attrName>
                                        </p:attrNameLst>
                                      </p:cBhvr>
                                      <p:to>
                                        <p:strVal val="visible"/>
                                      </p:to>
                                    </p:set>
                                    <p:anim calcmode="discrete" valueType="clr">
                                      <p:cBhvr override="childStyle">
                                        <p:cTn id="7"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7"/>
                                        </p:tgtEl>
                                        <p:attrNameLst>
                                          <p:attrName>fillcolor</p:attrName>
                                        </p:attrNameLst>
                                      </p:cBhvr>
                                      <p:tavLst>
                                        <p:tav tm="0">
                                          <p:val>
                                            <p:clrVal>
                                              <a:schemeClr val="accent2"/>
                                            </p:clrVal>
                                          </p:val>
                                        </p:tav>
                                        <p:tav tm="50000">
                                          <p:val>
                                            <p:clrVal>
                                              <a:schemeClr val="hlink"/>
                                            </p:clrVal>
                                          </p:val>
                                        </p:tav>
                                      </p:tavLst>
                                    </p:anim>
                                    <p:set>
                                      <p:cBhvr>
                                        <p:cTn id="9" dur="80"/>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6" name="Rectangle 5"/>
          <p:cNvSpPr/>
          <p:nvPr/>
        </p:nvSpPr>
        <p:spPr>
          <a:xfrm>
            <a:off x="685800" y="1504950"/>
            <a:ext cx="8001000" cy="2092881"/>
          </a:xfrm>
          <a:prstGeom prst="rect">
            <a:avLst/>
          </a:prstGeom>
        </p:spPr>
        <p:txBody>
          <a:bodyPr wrap="square">
            <a:spAutoFit/>
          </a:bodyPr>
          <a:lstStyle/>
          <a:p>
            <a:pPr marL="287338" lvl="0" indent="-287338">
              <a:spcBef>
                <a:spcPct val="0"/>
              </a:spcBef>
              <a:buFont typeface="Arial" pitchFamily="34" charset="0"/>
              <a:buChar char="•"/>
            </a:pPr>
            <a:r>
              <a:rPr lang="en-IN" sz="2600" b="1" dirty="0" smtClean="0">
                <a:solidFill>
                  <a:schemeClr val="bg2">
                    <a:lumMod val="25000"/>
                  </a:schemeClr>
                </a:solidFill>
              </a:rPr>
              <a:t>SEO is rapidly changing from one year to the next—even from one month to the next. Business owners and marketers have to adapt quickly, but it’s still possible to give your business website the edge on your competition.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819150"/>
            <a:ext cx="7848600" cy="1200329"/>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1. Mobile Friendliness is Paramount</a:t>
            </a:r>
          </a:p>
        </p:txBody>
      </p:sp>
      <p:sp>
        <p:nvSpPr>
          <p:cNvPr id="6" name="Rectangle 5"/>
          <p:cNvSpPr/>
          <p:nvPr/>
        </p:nvSpPr>
        <p:spPr>
          <a:xfrm>
            <a:off x="609600" y="2038350"/>
            <a:ext cx="8001000" cy="2092881"/>
          </a:xfrm>
          <a:prstGeom prst="rect">
            <a:avLst/>
          </a:prstGeom>
        </p:spPr>
        <p:txBody>
          <a:bodyPr wrap="square">
            <a:spAutoFit/>
          </a:bodyPr>
          <a:lstStyle/>
          <a:p>
            <a:pPr marL="341313" lvl="0" indent="-341313">
              <a:spcBef>
                <a:spcPct val="0"/>
              </a:spcBef>
              <a:buFont typeface="Arial" pitchFamily="34" charset="0"/>
              <a:buChar char="•"/>
            </a:pPr>
            <a:r>
              <a:rPr lang="en-IN" sz="2600" b="1" dirty="0" smtClean="0">
                <a:solidFill>
                  <a:schemeClr val="bg2">
                    <a:lumMod val="25000"/>
                  </a:schemeClr>
                </a:solidFill>
              </a:rPr>
              <a:t>When creating your website, be sure to optimize for mobile, removing items which might slow a mobile load time down and also updating your web page's design and layout so that it offers a smooth and speedy mobile experience.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09600" y="895350"/>
            <a:ext cx="7848600" cy="1200329"/>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2. When Creating Content, Write About One Topic First</a:t>
            </a:r>
          </a:p>
        </p:txBody>
      </p:sp>
      <p:sp>
        <p:nvSpPr>
          <p:cNvPr id="6" name="Rectangle 5"/>
          <p:cNvSpPr/>
          <p:nvPr/>
        </p:nvSpPr>
        <p:spPr>
          <a:xfrm>
            <a:off x="609600" y="21907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For many industries/businesses, writing about one specific topic will showcase your company as an authoritative, professional voice in their industry, and Google loves authority.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685800" y="971550"/>
            <a:ext cx="7848600" cy="1200329"/>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3. Learn Important Keyword Metrics</a:t>
            </a:r>
          </a:p>
        </p:txBody>
      </p:sp>
      <p:sp>
        <p:nvSpPr>
          <p:cNvPr id="6" name="Rectangle 5"/>
          <p:cNvSpPr/>
          <p:nvPr/>
        </p:nvSpPr>
        <p:spPr>
          <a:xfrm>
            <a:off x="685800" y="2343150"/>
            <a:ext cx="8001000" cy="1862048"/>
          </a:xfrm>
          <a:prstGeom prst="rect">
            <a:avLst/>
          </a:prstGeom>
        </p:spPr>
        <p:txBody>
          <a:bodyPr wrap="square">
            <a:spAutoFit/>
          </a:bodyPr>
          <a:lstStyle/>
          <a:p>
            <a:pPr marL="231775" lvl="0" indent="-231775">
              <a:spcBef>
                <a:spcPct val="0"/>
              </a:spcBef>
              <a:buFont typeface="Arial" pitchFamily="34" charset="0"/>
              <a:buChar char="•"/>
            </a:pPr>
            <a:r>
              <a:rPr lang="en-IN" sz="2300" b="1" dirty="0" smtClean="0">
                <a:solidFill>
                  <a:schemeClr val="bg2">
                    <a:lumMod val="25000"/>
                  </a:schemeClr>
                </a:solidFill>
              </a:rPr>
              <a:t>Search volume - Average number searches each month</a:t>
            </a:r>
          </a:p>
          <a:p>
            <a:pPr marL="231775" lvl="0" indent="-231775">
              <a:spcBef>
                <a:spcPct val="0"/>
              </a:spcBef>
              <a:buFont typeface="Arial" pitchFamily="34" charset="0"/>
              <a:buChar char="•"/>
            </a:pPr>
            <a:r>
              <a:rPr lang="en-IN" sz="2300" b="1" dirty="0" smtClean="0">
                <a:solidFill>
                  <a:schemeClr val="bg2">
                    <a:lumMod val="25000"/>
                  </a:schemeClr>
                </a:solidFill>
              </a:rPr>
              <a:t>Clicks per search - How many average clicks per search</a:t>
            </a:r>
          </a:p>
          <a:p>
            <a:pPr marL="231775" lvl="0" indent="-231775">
              <a:spcBef>
                <a:spcPct val="0"/>
              </a:spcBef>
              <a:buFont typeface="Arial" pitchFamily="34" charset="0"/>
              <a:buChar char="•"/>
            </a:pPr>
            <a:r>
              <a:rPr lang="en-IN" sz="2300" b="1" dirty="0" smtClean="0">
                <a:solidFill>
                  <a:schemeClr val="bg2">
                    <a:lumMod val="25000"/>
                  </a:schemeClr>
                </a:solidFill>
              </a:rPr>
              <a:t>Keyword difficulty - A score of 0 to 100 with higher scores being harder to rank for. </a:t>
            </a:r>
          </a:p>
          <a:p>
            <a:pPr marL="231775" lvl="0" indent="-231775">
              <a:spcBef>
                <a:spcPct val="0"/>
              </a:spcBef>
            </a:pPr>
            <a:r>
              <a:rPr lang="en-IN" sz="2300" b="1" dirty="0" smtClean="0">
                <a:solidFill>
                  <a:schemeClr val="bg2">
                    <a:lumMod val="25000"/>
                  </a:schemeClr>
                </a:solidFill>
              </a:rPr>
              <a:t>Try to find out what these metrics mean for your business.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762000" y="971550"/>
            <a:ext cx="7848600" cy="646331"/>
          </a:xfrm>
          <a:prstGeom prst="rect">
            <a:avLst/>
          </a:prstGeom>
        </p:spPr>
        <p:txBody>
          <a:bodyPr wrap="square">
            <a:spAutoFit/>
          </a:bodyPr>
          <a:lstStyle/>
          <a:p>
            <a:pPr lvl="0">
              <a:spcBef>
                <a:spcPct val="0"/>
              </a:spcBef>
            </a:pPr>
            <a:r>
              <a:rPr lang="en-IN" sz="3600" b="1" dirty="0" smtClean="0">
                <a:solidFill>
                  <a:schemeClr val="accent5">
                    <a:lumMod val="75000"/>
                  </a:schemeClr>
                </a:solidFill>
                <a:latin typeface="Georgia" pitchFamily="18" charset="0"/>
              </a:rPr>
              <a:t>4. Inbound Link Anchor Cloud</a:t>
            </a:r>
          </a:p>
        </p:txBody>
      </p:sp>
      <p:sp>
        <p:nvSpPr>
          <p:cNvPr id="6" name="Rectangle 5"/>
          <p:cNvSpPr/>
          <p:nvPr/>
        </p:nvSpPr>
        <p:spPr>
          <a:xfrm>
            <a:off x="685800" y="1809750"/>
            <a:ext cx="8001000" cy="1692771"/>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Within </a:t>
            </a:r>
            <a:r>
              <a:rPr lang="en-IN" sz="2600" b="1" dirty="0" err="1" smtClean="0">
                <a:solidFill>
                  <a:schemeClr val="bg2">
                    <a:lumMod val="25000"/>
                  </a:schemeClr>
                </a:solidFill>
              </a:rPr>
              <a:t>Ahrefs</a:t>
            </a:r>
            <a:r>
              <a:rPr lang="en-IN" sz="2600" b="1" dirty="0" smtClean="0">
                <a:solidFill>
                  <a:schemeClr val="bg2">
                    <a:lumMod val="25000"/>
                  </a:schemeClr>
                </a:solidFill>
              </a:rPr>
              <a:t> and Google Webmaster Tools, you are given access to your Inbound Link Anchor Cloud, which shows the popularity of different anchor text phrases based on the number of </a:t>
            </a:r>
            <a:r>
              <a:rPr lang="en-IN" sz="2600" b="1" dirty="0" err="1" smtClean="0">
                <a:solidFill>
                  <a:schemeClr val="bg2">
                    <a:lumMod val="25000"/>
                  </a:schemeClr>
                </a:solidFill>
              </a:rPr>
              <a:t>backlinks</a:t>
            </a:r>
            <a:r>
              <a:rPr lang="en-IN" sz="2600" b="1" dirty="0" smtClean="0">
                <a:solidFill>
                  <a:schemeClr val="bg2">
                    <a:lumMod val="25000"/>
                  </a:schemeClr>
                </a:solidFill>
              </a:rPr>
              <a:t> pointing to your site.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lifei\Desktop\SEO\PPT Inner Image.jpg"/>
          <p:cNvPicPr>
            <a:picLocks noChangeAspect="1" noChangeArrowheads="1"/>
          </p:cNvPicPr>
          <p:nvPr/>
        </p:nvPicPr>
        <p:blipFill>
          <a:blip r:embed="rId2" cstate="print"/>
          <a:srcRect/>
          <a:stretch>
            <a:fillRect/>
          </a:stretch>
        </p:blipFill>
        <p:spPr bwMode="auto">
          <a:xfrm>
            <a:off x="23813" y="0"/>
            <a:ext cx="9120187" cy="5143500"/>
          </a:xfrm>
          <a:prstGeom prst="rect">
            <a:avLst/>
          </a:prstGeom>
          <a:noFill/>
        </p:spPr>
      </p:pic>
      <p:sp>
        <p:nvSpPr>
          <p:cNvPr id="5" name="Rectangle 4"/>
          <p:cNvSpPr/>
          <p:nvPr/>
        </p:nvSpPr>
        <p:spPr>
          <a:xfrm>
            <a:off x="762000" y="895350"/>
            <a:ext cx="7848600" cy="1107996"/>
          </a:xfrm>
          <a:prstGeom prst="rect">
            <a:avLst/>
          </a:prstGeom>
        </p:spPr>
        <p:txBody>
          <a:bodyPr wrap="square">
            <a:spAutoFit/>
          </a:bodyPr>
          <a:lstStyle/>
          <a:p>
            <a:pPr lvl="0">
              <a:spcBef>
                <a:spcPct val="0"/>
              </a:spcBef>
            </a:pPr>
            <a:r>
              <a:rPr lang="en-IN" sz="3300" b="1" dirty="0" smtClean="0">
                <a:solidFill>
                  <a:schemeClr val="accent5">
                    <a:lumMod val="75000"/>
                  </a:schemeClr>
                </a:solidFill>
                <a:latin typeface="Georgia" pitchFamily="18" charset="0"/>
              </a:rPr>
              <a:t>5. Focus on White-Hat SEO, Avoid Link Buying</a:t>
            </a:r>
          </a:p>
        </p:txBody>
      </p:sp>
      <p:sp>
        <p:nvSpPr>
          <p:cNvPr id="6" name="Rectangle 5"/>
          <p:cNvSpPr/>
          <p:nvPr/>
        </p:nvSpPr>
        <p:spPr>
          <a:xfrm>
            <a:off x="609600" y="1962150"/>
            <a:ext cx="8001000" cy="2492990"/>
          </a:xfrm>
          <a:prstGeom prst="rect">
            <a:avLst/>
          </a:prstGeom>
        </p:spPr>
        <p:txBody>
          <a:bodyPr wrap="square">
            <a:spAutoFit/>
          </a:bodyPr>
          <a:lstStyle/>
          <a:p>
            <a:pPr marL="231775" lvl="0" indent="-231775">
              <a:spcBef>
                <a:spcPct val="0"/>
              </a:spcBef>
              <a:buFont typeface="Arial" pitchFamily="34" charset="0"/>
              <a:buChar char="•"/>
            </a:pPr>
            <a:r>
              <a:rPr lang="en-IN" sz="2600" b="1" dirty="0" smtClean="0">
                <a:solidFill>
                  <a:schemeClr val="bg2">
                    <a:lumMod val="25000"/>
                  </a:schemeClr>
                </a:solidFill>
              </a:rPr>
              <a:t>An outdated and </a:t>
            </a:r>
            <a:r>
              <a:rPr lang="en-IN" sz="2600" b="1" dirty="0" err="1" smtClean="0">
                <a:solidFill>
                  <a:schemeClr val="bg2">
                    <a:lumMod val="25000"/>
                  </a:schemeClr>
                </a:solidFill>
              </a:rPr>
              <a:t>shortsighted</a:t>
            </a:r>
            <a:r>
              <a:rPr lang="en-IN" sz="2600" b="1" dirty="0" smtClean="0">
                <a:solidFill>
                  <a:schemeClr val="bg2">
                    <a:lumMod val="25000"/>
                  </a:schemeClr>
                </a:solidFill>
              </a:rPr>
              <a:t> black-hat link building technique focuses on spending money to buy </a:t>
            </a:r>
            <a:r>
              <a:rPr lang="en-IN" sz="2600" b="1" dirty="0" err="1" smtClean="0">
                <a:solidFill>
                  <a:schemeClr val="bg2">
                    <a:lumMod val="25000"/>
                  </a:schemeClr>
                </a:solidFill>
              </a:rPr>
              <a:t>backlinks</a:t>
            </a:r>
            <a:r>
              <a:rPr lang="en-IN" sz="2600" b="1" dirty="0" smtClean="0">
                <a:solidFill>
                  <a:schemeClr val="bg2">
                    <a:lumMod val="25000"/>
                  </a:schemeClr>
                </a:solidFill>
              </a:rPr>
              <a:t> from shady websites trying to sell “easy SEO” solutions to companies that would rather just spend money in exchange for improved Google rankings than spend the time and energy to utilize REAL SEO solutions.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1133</TotalTime>
  <Words>634</Words>
  <Application>Microsoft Office PowerPoint</Application>
  <PresentationFormat>On-screen Show (16:9)</PresentationFormat>
  <Paragraphs>47</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sukhpal kaur</dc:creator>
  <cp:lastModifiedBy>l</cp:lastModifiedBy>
  <cp:revision>152</cp:revision>
  <dcterms:created xsi:type="dcterms:W3CDTF">2017-04-01T05:57:38Z</dcterms:created>
  <dcterms:modified xsi:type="dcterms:W3CDTF">2017-07-06T09:55:19Z</dcterms:modified>
</cp:coreProperties>
</file>