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58" r:id="rId3"/>
    <p:sldId id="299" r:id="rId4"/>
    <p:sldId id="301" r:id="rId5"/>
    <p:sldId id="343" r:id="rId6"/>
    <p:sldId id="344" r:id="rId7"/>
    <p:sldId id="345" r:id="rId8"/>
    <p:sldId id="346" r:id="rId9"/>
    <p:sldId id="347" r:id="rId10"/>
    <p:sldId id="359" r:id="rId11"/>
    <p:sldId id="310" r:id="rId12"/>
    <p:sldId id="297"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381000" y="1504950"/>
            <a:ext cx="3429000" cy="2123658"/>
          </a:xfrm>
          <a:prstGeom prst="rect">
            <a:avLst/>
          </a:prstGeom>
        </p:spPr>
        <p:txBody>
          <a:bodyPr wrap="square">
            <a:spAutoFit/>
          </a:bodyPr>
          <a:lstStyle/>
          <a:p>
            <a:pPr marL="341313" lvl="0" indent="-341313">
              <a:spcBef>
                <a:spcPct val="0"/>
              </a:spcBef>
              <a:buFont typeface="Arial" pitchFamily="34" charset="0"/>
              <a:buChar char="•"/>
            </a:pPr>
            <a:r>
              <a:rPr lang="en-IN" sz="2200" b="1" dirty="0" smtClean="0">
                <a:solidFill>
                  <a:schemeClr val="bg2">
                    <a:lumMod val="25000"/>
                  </a:schemeClr>
                </a:solidFill>
              </a:rPr>
              <a:t>If the thought of coding freaks you out, you can also use Google’s Data Highlighter to mark up content with your mouse.</a:t>
            </a:r>
          </a:p>
        </p:txBody>
      </p:sp>
      <p:pic>
        <p:nvPicPr>
          <p:cNvPr id="5" name="Picture 4" descr="Google Structured Data Test Too"/>
          <p:cNvPicPr/>
          <p:nvPr/>
        </p:nvPicPr>
        <p:blipFill>
          <a:blip r:embed="rId3"/>
          <a:srcRect/>
          <a:stretch>
            <a:fillRect/>
          </a:stretch>
        </p:blipFill>
        <p:spPr bwMode="auto">
          <a:xfrm>
            <a:off x="4267200" y="1276350"/>
            <a:ext cx="4690241" cy="2819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2246769"/>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This is just of the tip of </a:t>
            </a:r>
            <a:r>
              <a:rPr lang="en-IN" sz="2600" b="1" dirty="0" smtClean="0">
                <a:solidFill>
                  <a:schemeClr val="bg2">
                    <a:lumMod val="25000"/>
                  </a:schemeClr>
                </a:solidFill>
              </a:rPr>
              <a:t>the iceberg when it comes to local SEO. Implementing the five local search tactics above will give you a head start on your competition. Get started today!</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p:cTn id="12"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14"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428750"/>
            <a:ext cx="81534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11</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ea typeface="Verdana" pitchFamily="34" charset="0"/>
                <a:cs typeface="Verdana" pitchFamily="34" charset="0"/>
              </a:rPr>
              <a:t>SEO Tips For Dominating Local Search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7"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123950"/>
            <a:ext cx="7543800" cy="31813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Local competition is heating up, </a:t>
            </a:r>
            <a:r>
              <a:rPr lang="en-IN" sz="2900" b="1" dirty="0" smtClean="0">
                <a:solidFill>
                  <a:schemeClr val="bg2">
                    <a:lumMod val="25000"/>
                  </a:schemeClr>
                </a:solidFill>
                <a:ea typeface="Arial Unicode MS" pitchFamily="34" charset="-128"/>
                <a:cs typeface="Arial Unicode MS" pitchFamily="34" charset="-128"/>
              </a:rPr>
              <a:t>and if you’re not on top of your rankings, you can bet your competitors will be.</a:t>
            </a:r>
          </a:p>
          <a:p>
            <a:pPr>
              <a:spcBef>
                <a:spcPct val="20000"/>
              </a:spcBef>
            </a:pPr>
            <a:r>
              <a:rPr lang="en-IN" sz="2900" b="1" dirty="0" smtClean="0">
                <a:solidFill>
                  <a:schemeClr val="bg2">
                    <a:lumMod val="25000"/>
                  </a:schemeClr>
                </a:solidFill>
                <a:ea typeface="Arial Unicode MS" pitchFamily="34" charset="-128"/>
                <a:cs typeface="Arial Unicode MS" pitchFamily="34" charset="-128"/>
              </a:rPr>
              <a:t>Here are five solid local SEO tactics you can use this year to help your business rank higher for local search terms.</a:t>
            </a:r>
          </a:p>
          <a:p>
            <a:pPr>
              <a:spcBef>
                <a:spcPct val="20000"/>
              </a:spcBef>
            </a:pPr>
            <a:endParaRPr lang="en-IN" sz="2900" b="1" dirty="0" smtClean="0">
              <a:solidFill>
                <a:schemeClr val="bg2">
                  <a:lumMod val="25000"/>
                </a:schemeClr>
              </a:solidFill>
              <a:ea typeface="Arial Unicode MS" pitchFamily="34" charset="-128"/>
              <a:cs typeface="Arial Unicode MS" pitchFamily="34" charset="-128"/>
            </a:endParaRPr>
          </a:p>
          <a:p>
            <a:pPr>
              <a:spcBef>
                <a:spcPct val="20000"/>
              </a:spcBef>
            </a:pPr>
            <a:endParaRPr lang="en-IN" sz="29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1015663"/>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1. Title and meta description tags still matter</a:t>
            </a:r>
          </a:p>
        </p:txBody>
      </p:sp>
      <p:sp>
        <p:nvSpPr>
          <p:cNvPr id="6" name="Rectangle 5"/>
          <p:cNvSpPr/>
          <p:nvPr/>
        </p:nvSpPr>
        <p:spPr>
          <a:xfrm>
            <a:off x="533400" y="1962150"/>
            <a:ext cx="8001000" cy="2308324"/>
          </a:xfrm>
          <a:prstGeom prst="rect">
            <a:avLst/>
          </a:prstGeom>
        </p:spPr>
        <p:txBody>
          <a:bodyPr wrap="square">
            <a:spAutoFit/>
          </a:bodyPr>
          <a:lstStyle/>
          <a:p>
            <a:pPr marL="341313" lvl="0" indent="-341313">
              <a:spcBef>
                <a:spcPct val="0"/>
              </a:spcBef>
              <a:buFont typeface="Arial" pitchFamily="34" charset="0"/>
              <a:buChar char="•"/>
            </a:pPr>
            <a:r>
              <a:rPr lang="en-IN" sz="2400" b="1" dirty="0" smtClean="0">
                <a:solidFill>
                  <a:schemeClr val="bg2">
                    <a:lumMod val="25000"/>
                  </a:schemeClr>
                </a:solidFill>
              </a:rPr>
              <a:t>Title and meta description tags are HTML elements that you can customize to reflect the content of your web page. The text of your title and description tags is displayed in search results.</a:t>
            </a:r>
          </a:p>
          <a:p>
            <a:pPr marL="341313" lvl="0" indent="-341313">
              <a:spcBef>
                <a:spcPct val="0"/>
              </a:spcBef>
              <a:buFont typeface="Arial" pitchFamily="34" charset="0"/>
              <a:buChar char="•"/>
            </a:pPr>
            <a:r>
              <a:rPr lang="en-IN" sz="2400" b="1" dirty="0" smtClean="0">
                <a:solidFill>
                  <a:schemeClr val="bg2">
                    <a:lumMod val="25000"/>
                  </a:schemeClr>
                </a:solidFill>
              </a:rPr>
              <a:t> Think of this text as a “mini-ad” that you need to carefully craft.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2. Online directories and citations</a:t>
            </a:r>
          </a:p>
        </p:txBody>
      </p:sp>
      <p:sp>
        <p:nvSpPr>
          <p:cNvPr id="6" name="Rectangle 5"/>
          <p:cNvSpPr/>
          <p:nvPr/>
        </p:nvSpPr>
        <p:spPr>
          <a:xfrm>
            <a:off x="457200" y="1809750"/>
            <a:ext cx="8001000" cy="2092881"/>
          </a:xfrm>
          <a:prstGeom prst="rect">
            <a:avLst/>
          </a:prstGeom>
        </p:spPr>
        <p:txBody>
          <a:bodyPr wrap="square">
            <a:spAutoFit/>
          </a:bodyPr>
          <a:lstStyle/>
          <a:p>
            <a:pPr marL="341313" lvl="0" indent="-341313">
              <a:spcBef>
                <a:spcPct val="0"/>
              </a:spcBef>
            </a:pPr>
            <a:r>
              <a:rPr lang="en-IN" sz="2600" b="1" dirty="0" smtClean="0">
                <a:solidFill>
                  <a:schemeClr val="bg2">
                    <a:lumMod val="25000"/>
                  </a:schemeClr>
                </a:solidFill>
              </a:rPr>
              <a:t>	It’s important that you get your business listed correctly and consistently on top online business directories, like Yelp, Merchant Circle, City search and others. You will also want to seek out respectable local directories to get your business listed 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1015663"/>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3. Google My Business: Claim and optimize</a:t>
            </a:r>
          </a:p>
        </p:txBody>
      </p:sp>
      <p:sp>
        <p:nvSpPr>
          <p:cNvPr id="6" name="Rectangle 5"/>
          <p:cNvSpPr/>
          <p:nvPr/>
        </p:nvSpPr>
        <p:spPr>
          <a:xfrm>
            <a:off x="457200" y="20383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It’s very important for local businesses to claim their Google My Business (and Bing Places for Business) page. It’s free and can get you incredible exposure if you’re optimized enough to show up in Google’s local three-pack: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 y="1047750"/>
            <a:ext cx="3429000" cy="3139321"/>
          </a:xfrm>
          <a:prstGeom prst="rect">
            <a:avLst/>
          </a:prstGeom>
        </p:spPr>
        <p:txBody>
          <a:bodyPr wrap="square">
            <a:spAutoFit/>
          </a:bodyPr>
          <a:lstStyle/>
          <a:p>
            <a:pPr marL="341313" lvl="0" indent="-341313">
              <a:spcBef>
                <a:spcPct val="0"/>
              </a:spcBef>
              <a:buFont typeface="Arial" pitchFamily="34" charset="0"/>
              <a:buChar char="•"/>
            </a:pPr>
            <a:r>
              <a:rPr lang="en-IN" sz="2200" b="1" dirty="0" smtClean="0">
                <a:solidFill>
                  <a:schemeClr val="bg2">
                    <a:lumMod val="25000"/>
                  </a:schemeClr>
                </a:solidFill>
              </a:rPr>
              <a:t>To claim your Google My Business page, visit google.com/business. There’s a verification process you’ll need to go through where Google will send a postcard with a PIN to your business’s physical location.</a:t>
            </a:r>
          </a:p>
        </p:txBody>
      </p:sp>
      <p:pic>
        <p:nvPicPr>
          <p:cNvPr id="8" name="Picture 7" descr="Google My Business"/>
          <p:cNvPicPr/>
          <p:nvPr/>
        </p:nvPicPr>
        <p:blipFill>
          <a:blip r:embed="rId3"/>
          <a:srcRect/>
          <a:stretch>
            <a:fillRect/>
          </a:stretch>
        </p:blipFill>
        <p:spPr bwMode="auto">
          <a:xfrm>
            <a:off x="3810000" y="971550"/>
            <a:ext cx="4810125"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900" decel="100000" fill="hold"/>
                                        <p:tgtEl>
                                          <p:spTgt spid="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4. Online reviews matter</a:t>
            </a:r>
          </a:p>
        </p:txBody>
      </p:sp>
      <p:sp>
        <p:nvSpPr>
          <p:cNvPr id="6" name="Rectangle 5"/>
          <p:cNvSpPr/>
          <p:nvPr/>
        </p:nvSpPr>
        <p:spPr>
          <a:xfrm>
            <a:off x="457200" y="1581150"/>
            <a:ext cx="8001000" cy="2923877"/>
          </a:xfrm>
          <a:prstGeom prst="rect">
            <a:avLst/>
          </a:prstGeom>
        </p:spPr>
        <p:txBody>
          <a:bodyPr wrap="square">
            <a:spAutoFit/>
          </a:bodyPr>
          <a:lstStyle/>
          <a:p>
            <a:pPr marL="341313" lvl="0" indent="-341313">
              <a:spcBef>
                <a:spcPct val="0"/>
              </a:spcBef>
            </a:pPr>
            <a:r>
              <a:rPr lang="en-IN" sz="2600" b="1" dirty="0" smtClean="0">
                <a:solidFill>
                  <a:schemeClr val="bg2">
                    <a:lumMod val="25000"/>
                  </a:schemeClr>
                </a:solidFill>
              </a:rPr>
              <a:t>	There are several reputation marketing software and tool options you can use to track, manage and proactively try to get reviews. Here are some to check out:</a:t>
            </a:r>
          </a:p>
          <a:p>
            <a:pPr marL="341313" lvl="0" indent="-341313">
              <a:spcBef>
                <a:spcPct val="0"/>
              </a:spcBef>
              <a:buFont typeface="Arial" pitchFamily="34" charset="0"/>
              <a:buChar char="•"/>
            </a:pPr>
            <a:r>
              <a:rPr lang="en-IN" sz="2000" b="1" dirty="0" smtClean="0">
                <a:solidFill>
                  <a:schemeClr val="bg2">
                    <a:lumMod val="25000"/>
                  </a:schemeClr>
                </a:solidFill>
              </a:rPr>
              <a:t>Reputation Loop</a:t>
            </a:r>
          </a:p>
          <a:p>
            <a:pPr marL="341313" lvl="0" indent="-341313">
              <a:spcBef>
                <a:spcPct val="0"/>
              </a:spcBef>
              <a:buFont typeface="Arial" pitchFamily="34" charset="0"/>
              <a:buChar char="•"/>
            </a:pPr>
            <a:r>
              <a:rPr lang="en-IN" sz="2000" b="1" dirty="0" smtClean="0">
                <a:solidFill>
                  <a:schemeClr val="bg2">
                    <a:lumMod val="25000"/>
                  </a:schemeClr>
                </a:solidFill>
              </a:rPr>
              <a:t>Get Five Stars</a:t>
            </a:r>
          </a:p>
          <a:p>
            <a:pPr marL="341313" lvl="0" indent="-341313">
              <a:spcBef>
                <a:spcPct val="0"/>
              </a:spcBef>
              <a:buFont typeface="Arial" pitchFamily="34" charset="0"/>
              <a:buChar char="•"/>
            </a:pPr>
            <a:r>
              <a:rPr lang="en-IN" sz="2000" b="1" dirty="0" smtClean="0">
                <a:solidFill>
                  <a:schemeClr val="bg2">
                    <a:lumMod val="25000"/>
                  </a:schemeClr>
                </a:solidFill>
              </a:rPr>
              <a:t>Trust Pilot</a:t>
            </a:r>
          </a:p>
          <a:p>
            <a:pPr marL="341313" lvl="0" indent="-341313">
              <a:spcBef>
                <a:spcPct val="0"/>
              </a:spcBef>
              <a:buFont typeface="Arial" pitchFamily="34" charset="0"/>
              <a:buChar char="•"/>
            </a:pPr>
            <a:r>
              <a:rPr lang="en-IN" sz="2000" b="1" dirty="0" err="1" smtClean="0">
                <a:solidFill>
                  <a:schemeClr val="bg2">
                    <a:lumMod val="25000"/>
                  </a:schemeClr>
                </a:solidFill>
              </a:rPr>
              <a:t>Vendasta</a:t>
            </a:r>
            <a:endParaRPr lang="en-IN" sz="20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5"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6">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slide(fromBottom)">
                                      <p:cBhvr>
                                        <p:cTn id="22" dur="10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slide(fromBottom)">
                                      <p:cBhvr>
                                        <p:cTn id="27" dur="10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slide(fromBottom)">
                                      <p:cBhvr>
                                        <p:cTn id="32" dur="10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slide(fromBottom)">
                                      <p:cBhvr>
                                        <p:cTn id="37"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5. Use local structured data mark-up</a:t>
            </a:r>
          </a:p>
        </p:txBody>
      </p:sp>
      <p:sp>
        <p:nvSpPr>
          <p:cNvPr id="6" name="Rectangle 5"/>
          <p:cNvSpPr/>
          <p:nvPr/>
        </p:nvSpPr>
        <p:spPr>
          <a:xfrm>
            <a:off x="457200" y="17335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Google wants you to use structured data mark-up because it helps their spiders better determine what your site content is about. Google even offers a Structured Data Testing Tool so you can check to see if your mark-up is properly implemented.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1397</TotalTime>
  <Words>209</Words>
  <Application>Microsoft Office PowerPoint</Application>
  <PresentationFormat>On-screen Show (16:9)</PresentationFormat>
  <Paragraphs>25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405</cp:revision>
  <dcterms:created xsi:type="dcterms:W3CDTF">2017-04-01T05:57:38Z</dcterms:created>
  <dcterms:modified xsi:type="dcterms:W3CDTF">2017-07-06T10:51:14Z</dcterms:modified>
</cp:coreProperties>
</file>