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57" r:id="rId3"/>
    <p:sldId id="299" r:id="rId4"/>
    <p:sldId id="301" r:id="rId5"/>
    <p:sldId id="343" r:id="rId6"/>
    <p:sldId id="344" r:id="rId7"/>
    <p:sldId id="345" r:id="rId8"/>
    <p:sldId id="346" r:id="rId9"/>
    <p:sldId id="347" r:id="rId10"/>
    <p:sldId id="348" r:id="rId11"/>
    <p:sldId id="349" r:id="rId12"/>
    <p:sldId id="350" r:id="rId13"/>
    <p:sldId id="306" r:id="rId14"/>
    <p:sldId id="315" r:id="rId15"/>
    <p:sldId id="307" r:id="rId16"/>
    <p:sldId id="309" r:id="rId17"/>
    <p:sldId id="351" r:id="rId18"/>
    <p:sldId id="352" r:id="rId19"/>
    <p:sldId id="353" r:id="rId20"/>
    <p:sldId id="354" r:id="rId21"/>
    <p:sldId id="355" r:id="rId22"/>
    <p:sldId id="310" r:id="rId23"/>
    <p:sldId id="297" r:id="rId2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#2 Avoid Short Names of the Bloggers</a:t>
            </a:r>
          </a:p>
        </p:txBody>
      </p:sp>
      <p:sp>
        <p:nvSpPr>
          <p:cNvPr id="6" name="Rectangle 5"/>
          <p:cNvSpPr/>
          <p:nvPr/>
        </p:nvSpPr>
        <p:spPr>
          <a:xfrm>
            <a:off x="457200" y="1885950"/>
            <a:ext cx="8001000" cy="1292662"/>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Try taking your time to type the full name of the author.  You’ll surely have better chances to get a response.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#3 Fake Email Usage</a:t>
            </a:r>
          </a:p>
        </p:txBody>
      </p:sp>
      <p:sp>
        <p:nvSpPr>
          <p:cNvPr id="6" name="Rectangle 5"/>
          <p:cNvSpPr/>
          <p:nvPr/>
        </p:nvSpPr>
        <p:spPr>
          <a:xfrm>
            <a:off x="457200" y="1885950"/>
            <a:ext cx="8001000" cy="1292662"/>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It’s deadly as no one would ever approve your comment with a fake email. It’s a big communication hindrance.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#4 Not using </a:t>
            </a:r>
            <a:r>
              <a:rPr lang="en-IN" sz="3000" b="1" dirty="0" err="1" smtClean="0">
                <a:solidFill>
                  <a:schemeClr val="accent5">
                    <a:lumMod val="75000"/>
                  </a:schemeClr>
                </a:solidFill>
                <a:latin typeface="Georgia" pitchFamily="18" charset="0"/>
              </a:rPr>
              <a:t>Gravatar</a:t>
            </a:r>
            <a:r>
              <a:rPr lang="en-IN" sz="3000" b="1" dirty="0" smtClean="0">
                <a:solidFill>
                  <a:schemeClr val="accent5">
                    <a:lumMod val="75000"/>
                  </a:schemeClr>
                </a:solidFill>
                <a:latin typeface="Georgia" pitchFamily="18" charset="0"/>
              </a:rPr>
              <a:t> with your email.</a:t>
            </a:r>
          </a:p>
        </p:txBody>
      </p:sp>
      <p:sp>
        <p:nvSpPr>
          <p:cNvPr id="6" name="Rectangle 5"/>
          <p:cNvSpPr/>
          <p:nvPr/>
        </p:nvSpPr>
        <p:spPr>
          <a:xfrm>
            <a:off x="457200" y="2038350"/>
            <a:ext cx="8001000" cy="1292662"/>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Once again it’s a sign of better trust if you have </a:t>
            </a:r>
            <a:r>
              <a:rPr lang="en-IN" sz="2600" b="1" dirty="0" err="1" smtClean="0">
                <a:solidFill>
                  <a:schemeClr val="bg2">
                    <a:lumMod val="25000"/>
                  </a:schemeClr>
                </a:solidFill>
              </a:rPr>
              <a:t>Gravatar</a:t>
            </a:r>
            <a:r>
              <a:rPr lang="en-IN" sz="2600" b="1" dirty="0" smtClean="0">
                <a:solidFill>
                  <a:schemeClr val="bg2">
                    <a:lumMod val="25000"/>
                  </a:schemeClr>
                </a:solidFill>
              </a:rPr>
              <a:t> attached to your email and having your photo with your smiley face.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047750"/>
            <a:ext cx="78486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#5 Off-Topic Discussion.</a:t>
            </a:r>
          </a:p>
        </p:txBody>
      </p:sp>
      <p:sp>
        <p:nvSpPr>
          <p:cNvPr id="6" name="Rectangle 5"/>
          <p:cNvSpPr/>
          <p:nvPr/>
        </p:nvSpPr>
        <p:spPr>
          <a:xfrm>
            <a:off x="609600" y="1962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Just as the relevancy of your </a:t>
            </a:r>
            <a:r>
              <a:rPr lang="en-IN" sz="2600" b="1" dirty="0" err="1" smtClean="0">
                <a:solidFill>
                  <a:schemeClr val="bg2">
                    <a:lumMod val="25000"/>
                  </a:schemeClr>
                </a:solidFill>
              </a:rPr>
              <a:t>backlinks</a:t>
            </a:r>
            <a:r>
              <a:rPr lang="en-IN" sz="2600" b="1" dirty="0" smtClean="0">
                <a:solidFill>
                  <a:schemeClr val="bg2">
                    <a:lumMod val="25000"/>
                  </a:schemeClr>
                </a:solidFill>
              </a:rPr>
              <a:t> in SEO is worthy, staying on the topic which is under discussion is critical. So, try to be on topic always.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Blog commenting SEO Tips </a:t>
            </a:r>
          </a:p>
        </p:txBody>
      </p:sp>
      <p:sp>
        <p:nvSpPr>
          <p:cNvPr id="6" name="Rectangle 5"/>
          <p:cNvSpPr/>
          <p:nvPr/>
        </p:nvSpPr>
        <p:spPr>
          <a:xfrm>
            <a:off x="533400" y="2038350"/>
            <a:ext cx="7924800" cy="89255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To help you optimize your blog commenting strategy and avoid disappointing result , following are the 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10477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1. Use your Real Identity and Name</a:t>
            </a:r>
          </a:p>
        </p:txBody>
      </p:sp>
      <p:sp>
        <p:nvSpPr>
          <p:cNvPr id="6" name="Rectangle 5"/>
          <p:cNvSpPr/>
          <p:nvPr/>
        </p:nvSpPr>
        <p:spPr>
          <a:xfrm>
            <a:off x="685800" y="2114550"/>
            <a:ext cx="8001000" cy="129266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Using your real identity while appreciating others’ work or promoting your own brand or doing both at the same time is vital.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7848600" cy="1138773"/>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2. Learn</a:t>
            </a:r>
            <a:r>
              <a:rPr lang="en-IN" sz="3600" b="1" dirty="0" smtClean="0">
                <a:solidFill>
                  <a:schemeClr val="accent5">
                    <a:lumMod val="75000"/>
                  </a:schemeClr>
                </a:solidFill>
                <a:latin typeface="Georgia" pitchFamily="18" charset="0"/>
              </a:rPr>
              <a:t> </a:t>
            </a:r>
            <a:r>
              <a:rPr lang="en-IN" sz="3200" b="1" dirty="0" smtClean="0">
                <a:solidFill>
                  <a:schemeClr val="accent5">
                    <a:lumMod val="75000"/>
                  </a:schemeClr>
                </a:solidFill>
                <a:latin typeface="Georgia" pitchFamily="18" charset="0"/>
              </a:rPr>
              <a:t>About The Site You Are</a:t>
            </a:r>
            <a:r>
              <a:rPr lang="en-IN" sz="3600" b="1" dirty="0" smtClean="0">
                <a:solidFill>
                  <a:schemeClr val="accent5">
                    <a:lumMod val="75000"/>
                  </a:schemeClr>
                </a:solidFill>
                <a:latin typeface="Georgia" pitchFamily="18" charset="0"/>
              </a:rPr>
              <a:t> </a:t>
            </a:r>
            <a:r>
              <a:rPr lang="en-IN" sz="3200" b="1" dirty="0" smtClean="0">
                <a:solidFill>
                  <a:schemeClr val="accent5">
                    <a:lumMod val="75000"/>
                  </a:schemeClr>
                </a:solidFill>
                <a:latin typeface="Georgia" pitchFamily="18" charset="0"/>
              </a:rPr>
              <a:t>Commenting</a:t>
            </a:r>
          </a:p>
        </p:txBody>
      </p:sp>
      <p:sp>
        <p:nvSpPr>
          <p:cNvPr id="6" name="Rectangle 5"/>
          <p:cNvSpPr/>
          <p:nvPr/>
        </p:nvSpPr>
        <p:spPr>
          <a:xfrm>
            <a:off x="533400" y="2343150"/>
            <a:ext cx="8001000" cy="1200329"/>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Read the previous posts made by the author in the same website. The more you read, the closer you get to the author’s psyche.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971550"/>
            <a:ext cx="7848600" cy="1077218"/>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3. Study the Comments that People Make</a:t>
            </a:r>
          </a:p>
        </p:txBody>
      </p:sp>
      <p:sp>
        <p:nvSpPr>
          <p:cNvPr id="6" name="Rectangle 5"/>
          <p:cNvSpPr/>
          <p:nvPr/>
        </p:nvSpPr>
        <p:spPr>
          <a:xfrm>
            <a:off x="533400" y="2190750"/>
            <a:ext cx="8001000" cy="1938992"/>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By reading other people’s comments, you will get to know their tone, their interests and above all, how they present themselves in the community. You can just replica other people’s comment adding something unique and using your own tone!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1239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4. Always Add Some Value</a:t>
            </a:r>
          </a:p>
        </p:txBody>
      </p:sp>
      <p:sp>
        <p:nvSpPr>
          <p:cNvPr id="6" name="Rectangle 5"/>
          <p:cNvSpPr/>
          <p:nvPr/>
        </p:nvSpPr>
        <p:spPr>
          <a:xfrm>
            <a:off x="533400" y="20383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The topic you have selected to comment on is appealing, no doubt. You have knowledge on the field you are commenting on, great! You have read about the author and the topic, even better!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971550"/>
            <a:ext cx="7848600" cy="1077218"/>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5. Lengthier than Tweet, Shorter than Blog</a:t>
            </a:r>
          </a:p>
        </p:txBody>
      </p:sp>
      <p:sp>
        <p:nvSpPr>
          <p:cNvPr id="6" name="Rectangle 5"/>
          <p:cNvSpPr/>
          <p:nvPr/>
        </p:nvSpPr>
        <p:spPr>
          <a:xfrm>
            <a:off x="533400" y="2266950"/>
            <a:ext cx="8001000" cy="1200329"/>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The ideal length of a comment is between a long tweet (which is 140 characters) and a short blog post (generally 200 – 300 words).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485900"/>
            <a:ext cx="8153400" cy="2308324"/>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10</a:t>
            </a:r>
          </a:p>
          <a:p>
            <a:pPr lvl="0" algn="ctr">
              <a:spcBef>
                <a:spcPct val="0"/>
              </a:spcBef>
              <a:defRPr/>
            </a:pPr>
            <a:endParaRPr lang="en-IN" sz="3600" b="1" dirty="0" smtClean="0">
              <a:solidFill>
                <a:schemeClr val="accent6">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ea typeface="Verdana" pitchFamily="34" charset="0"/>
                <a:cs typeface="Verdana" pitchFamily="34" charset="0"/>
              </a:rPr>
              <a:t>Rock Your SEO with Blog Commenting 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anim calcmode="lin" valueType="num">
                                      <p:cBhvr>
                                        <p:cTn id="16" dur="5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6. Avoid Excessive Links</a:t>
            </a:r>
          </a:p>
        </p:txBody>
      </p:sp>
      <p:sp>
        <p:nvSpPr>
          <p:cNvPr id="6" name="Rectangle 5"/>
          <p:cNvSpPr/>
          <p:nvPr/>
        </p:nvSpPr>
        <p:spPr>
          <a:xfrm>
            <a:off x="533400" y="18859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People go for one, two or even three links inside their comments. But it is best for them to have actually one link in the comment section. That link can be any website you are using as reference even your own.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971550"/>
            <a:ext cx="7848600" cy="1077218"/>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7. Promote The Post You Commented On</a:t>
            </a:r>
          </a:p>
        </p:txBody>
      </p:sp>
      <p:sp>
        <p:nvSpPr>
          <p:cNvPr id="6" name="Rectangle 5"/>
          <p:cNvSpPr/>
          <p:nvPr/>
        </p:nvSpPr>
        <p:spPr>
          <a:xfrm>
            <a:off x="533400" y="22669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This is another great strategy to get your comment noticed. You found a post interesting and commented on it. So why not promote the post publicly through your social media accounts?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657350"/>
            <a:ext cx="7315200" cy="1400383"/>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You can do many </a:t>
            </a:r>
            <a:r>
              <a:rPr lang="en-IN" sz="2600" b="1" dirty="0" smtClean="0">
                <a:solidFill>
                  <a:schemeClr val="bg2">
                    <a:lumMod val="25000"/>
                  </a:schemeClr>
                </a:solidFill>
              </a:rPr>
              <a:t>things with this, but if you do this in a spammy way, it is harmful to your site…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It can help you to rank your </a:t>
            </a:r>
            <a:r>
              <a:rPr lang="en-IN" sz="2900" b="1" dirty="0" smtClean="0">
                <a:solidFill>
                  <a:schemeClr val="bg2">
                    <a:lumMod val="25000"/>
                  </a:schemeClr>
                </a:solidFill>
                <a:ea typeface="Arial Unicode MS" pitchFamily="34" charset="-128"/>
                <a:cs typeface="Arial Unicode MS" pitchFamily="34" charset="-128"/>
              </a:rPr>
              <a:t>keywords. It is an extremely practical approach for link building and simplest off-page technique. So, let’s find out the best strategies for blog commenting.</a:t>
            </a:r>
          </a:p>
          <a:p>
            <a:pPr>
              <a:spcBef>
                <a:spcPct val="20000"/>
              </a:spcBef>
            </a:pPr>
            <a:endParaRPr lang="en-IN" sz="29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What is Blog Commenting?</a:t>
            </a:r>
          </a:p>
        </p:txBody>
      </p:sp>
      <p:sp>
        <p:nvSpPr>
          <p:cNvPr id="6" name="Rectangle 5"/>
          <p:cNvSpPr/>
          <p:nvPr/>
        </p:nvSpPr>
        <p:spPr>
          <a:xfrm>
            <a:off x="457200" y="18859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Blog Commenting is relation development process of bloggers with other bloggers, blogs and of course their lovely audience.</a:t>
            </a:r>
          </a:p>
          <a:p>
            <a:pPr marL="341313" lvl="0" indent="-341313">
              <a:spcBef>
                <a:spcPct val="0"/>
              </a:spcBef>
              <a:buFont typeface="Arial" pitchFamily="34" charset="0"/>
              <a:buChar char="•"/>
            </a:pPr>
            <a:r>
              <a:rPr lang="en-IN" sz="2600" b="1" dirty="0" smtClean="0">
                <a:solidFill>
                  <a:schemeClr val="bg2">
                    <a:lumMod val="25000"/>
                  </a:schemeClr>
                </a:solidFill>
              </a:rPr>
              <a:t> It’s an awesome way to get linked, share your opinions and ideas about a specific blog topic.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Blog Comment Types</a:t>
            </a:r>
          </a:p>
        </p:txBody>
      </p:sp>
      <p:sp>
        <p:nvSpPr>
          <p:cNvPr id="6" name="Rectangle 5"/>
          <p:cNvSpPr/>
          <p:nvPr/>
        </p:nvSpPr>
        <p:spPr>
          <a:xfrm>
            <a:off x="457200" y="1809750"/>
            <a:ext cx="8001000" cy="2492990"/>
          </a:xfrm>
          <a:prstGeom prst="rect">
            <a:avLst/>
          </a:prstGeom>
        </p:spPr>
        <p:txBody>
          <a:bodyPr wrap="square">
            <a:spAutoFit/>
          </a:bodyPr>
          <a:lstStyle/>
          <a:p>
            <a:pPr marL="341313" lvl="0" indent="-341313">
              <a:spcBef>
                <a:spcPct val="0"/>
              </a:spcBef>
            </a:pPr>
            <a:r>
              <a:rPr lang="en-IN" sz="2600" b="1" dirty="0" smtClean="0">
                <a:solidFill>
                  <a:schemeClr val="bg2">
                    <a:lumMod val="25000"/>
                  </a:schemeClr>
                </a:solidFill>
              </a:rPr>
              <a:t>Let’s look at its different types.</a:t>
            </a:r>
          </a:p>
          <a:p>
            <a:pPr marL="341313" lvl="0" indent="-341313">
              <a:spcBef>
                <a:spcPct val="0"/>
              </a:spcBef>
              <a:buFont typeface="Arial" pitchFamily="34" charset="0"/>
              <a:buChar char="•"/>
            </a:pPr>
            <a:r>
              <a:rPr lang="en-IN" sz="2600" b="1" dirty="0" smtClean="0">
                <a:solidFill>
                  <a:schemeClr val="bg2">
                    <a:lumMod val="25000"/>
                  </a:schemeClr>
                </a:solidFill>
              </a:rPr>
              <a:t>Normal Comment Backlink</a:t>
            </a:r>
          </a:p>
          <a:p>
            <a:pPr marL="341313" lvl="0" indent="-341313">
              <a:spcBef>
                <a:spcPct val="0"/>
              </a:spcBef>
              <a:buFont typeface="Arial" pitchFamily="34" charset="0"/>
              <a:buChar char="•"/>
            </a:pPr>
            <a:r>
              <a:rPr lang="en-IN" sz="2600" b="1" dirty="0" err="1" smtClean="0">
                <a:solidFill>
                  <a:schemeClr val="bg2">
                    <a:lumMod val="25000"/>
                  </a:schemeClr>
                </a:solidFill>
              </a:rPr>
              <a:t>KeywordLuv</a:t>
            </a:r>
            <a:r>
              <a:rPr lang="en-IN" sz="2600" b="1" dirty="0" smtClean="0">
                <a:solidFill>
                  <a:schemeClr val="bg2">
                    <a:lumMod val="25000"/>
                  </a:schemeClr>
                </a:solidFill>
              </a:rPr>
              <a:t>/</a:t>
            </a:r>
            <a:r>
              <a:rPr lang="en-IN" sz="2600" b="1" dirty="0" err="1" smtClean="0">
                <a:solidFill>
                  <a:schemeClr val="bg2">
                    <a:lumMod val="25000"/>
                  </a:schemeClr>
                </a:solidFill>
              </a:rPr>
              <a:t>CommentLuv</a:t>
            </a:r>
            <a:r>
              <a:rPr lang="en-IN" sz="2600" b="1" dirty="0" smtClean="0">
                <a:solidFill>
                  <a:schemeClr val="bg2">
                    <a:lumMod val="25000"/>
                  </a:schemeClr>
                </a:solidFill>
              </a:rPr>
              <a:t> </a:t>
            </a:r>
            <a:r>
              <a:rPr lang="en-IN" sz="2600" b="1" dirty="0" err="1" smtClean="0">
                <a:solidFill>
                  <a:schemeClr val="bg2">
                    <a:lumMod val="25000"/>
                  </a:schemeClr>
                </a:solidFill>
              </a:rPr>
              <a:t>Backlinks</a:t>
            </a:r>
            <a:endParaRPr lang="en-IN" sz="2600" b="1" dirty="0" smtClean="0">
              <a:solidFill>
                <a:schemeClr val="bg2">
                  <a:lumMod val="25000"/>
                </a:schemeClr>
              </a:solidFill>
            </a:endParaRPr>
          </a:p>
          <a:p>
            <a:pPr marL="341313" lvl="0" indent="-341313">
              <a:spcBef>
                <a:spcPct val="0"/>
              </a:spcBef>
              <a:buFont typeface="Arial" pitchFamily="34" charset="0"/>
              <a:buChar char="•"/>
            </a:pPr>
            <a:r>
              <a:rPr lang="en-IN" sz="2600" b="1" dirty="0" smtClean="0">
                <a:solidFill>
                  <a:schemeClr val="bg2">
                    <a:lumMod val="25000"/>
                  </a:schemeClr>
                </a:solidFill>
              </a:rPr>
              <a:t>Anchor Text Backlink</a:t>
            </a:r>
          </a:p>
          <a:p>
            <a:pPr marL="341313" lvl="0" indent="-341313">
              <a:spcBef>
                <a:spcPct val="0"/>
              </a:spcBef>
              <a:buFont typeface="Arial" pitchFamily="34" charset="0"/>
              <a:buChar char="•"/>
            </a:pPr>
            <a:endParaRPr lang="en-IN" sz="2600" b="1" dirty="0" smtClean="0">
              <a:solidFill>
                <a:schemeClr val="bg2">
                  <a:lumMod val="25000"/>
                </a:schemeClr>
              </a:solidFill>
            </a:endParaRPr>
          </a:p>
          <a:p>
            <a:pPr marL="341313" lvl="0" indent="-341313">
              <a:spcBef>
                <a:spcPct val="0"/>
              </a:spcBef>
            </a:pPr>
            <a:r>
              <a:rPr lang="en-IN" sz="2600" b="1" dirty="0" smtClean="0">
                <a:solidFill>
                  <a:schemeClr val="bg2">
                    <a:lumMod val="25000"/>
                  </a:schemeClr>
                </a:solidFill>
              </a:rPr>
              <a:t>Now let us see what’s inside each type: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5"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6">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1000"/>
                                        <p:tgtEl>
                                          <p:spTgt spid="6">
                                            <p:txEl>
                                              <p:pRg st="1" end="1"/>
                                            </p:txEl>
                                          </p:spTgt>
                                        </p:tgtEl>
                                      </p:cBhvr>
                                    </p:animEffect>
                                    <p:anim calcmode="lin" valueType="num">
                                      <p:cBhvr>
                                        <p:cTn id="2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6">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6">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fade">
                                      <p:cBhvr>
                                        <p:cTn id="30" dur="1000"/>
                                        <p:tgtEl>
                                          <p:spTgt spid="6">
                                            <p:txEl>
                                              <p:pRg st="2" end="2"/>
                                            </p:txEl>
                                          </p:spTgt>
                                        </p:tgtEl>
                                      </p:cBhvr>
                                    </p:animEffect>
                                    <p:anim calcmode="lin" valueType="num">
                                      <p:cBhvr>
                                        <p:cTn id="31"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fade">
                                      <p:cBhvr>
                                        <p:cTn id="38" dur="1000"/>
                                        <p:tgtEl>
                                          <p:spTgt spid="6">
                                            <p:txEl>
                                              <p:pRg st="3" end="3"/>
                                            </p:txEl>
                                          </p:spTgt>
                                        </p:tgtEl>
                                      </p:cBhvr>
                                    </p:animEffect>
                                    <p:anim calcmode="lin" valueType="num">
                                      <p:cBhvr>
                                        <p:cTn id="3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6">
                                            <p:txEl>
                                              <p:pRg st="3" end="3"/>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6">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nodeType="clickEffect">
                                  <p:stCondLst>
                                    <p:cond delay="0"/>
                                  </p:stCondLst>
                                  <p:iterate type="lt">
                                    <p:tmPct val="50000"/>
                                  </p:iterate>
                                  <p:childTnLst>
                                    <p:set>
                                      <p:cBhvr>
                                        <p:cTn id="45" dur="1" fill="hold">
                                          <p:stCondLst>
                                            <p:cond delay="0"/>
                                          </p:stCondLst>
                                        </p:cTn>
                                        <p:tgtEl>
                                          <p:spTgt spid="6">
                                            <p:txEl>
                                              <p:pRg st="5" end="5"/>
                                            </p:txEl>
                                          </p:spTgt>
                                        </p:tgtEl>
                                        <p:attrNameLst>
                                          <p:attrName>style.visibility</p:attrName>
                                        </p:attrNameLst>
                                      </p:cBhvr>
                                      <p:to>
                                        <p:strVal val="visible"/>
                                      </p:to>
                                    </p:set>
                                    <p:anim calcmode="discrete" valueType="clr">
                                      <p:cBhvr override="childStyle">
                                        <p:cTn id="46" dur="80"/>
                                        <p:tgtEl>
                                          <p:spTgt spid="6">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6">
                                            <p:txEl>
                                              <p:pRg st="5" end="5"/>
                                            </p:txEl>
                                          </p:spTgt>
                                        </p:tgtEl>
                                        <p:attrNameLst>
                                          <p:attrName>fillcolor</p:attrName>
                                        </p:attrNameLst>
                                      </p:cBhvr>
                                      <p:tavLst>
                                        <p:tav tm="0">
                                          <p:val>
                                            <p:clrVal>
                                              <a:schemeClr val="accent2"/>
                                            </p:clrVal>
                                          </p:val>
                                        </p:tav>
                                        <p:tav tm="50000">
                                          <p:val>
                                            <p:clrVal>
                                              <a:schemeClr val="hlink"/>
                                            </p:clrVal>
                                          </p:val>
                                        </p:tav>
                                      </p:tavLst>
                                    </p:anim>
                                    <p:set>
                                      <p:cBhvr>
                                        <p:cTn id="48" dur="80"/>
                                        <p:tgtEl>
                                          <p:spTgt spid="6">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1. Normal Comment Backlink</a:t>
            </a:r>
          </a:p>
        </p:txBody>
      </p:sp>
      <p:sp>
        <p:nvSpPr>
          <p:cNvPr id="6" name="Rectangle 5"/>
          <p:cNvSpPr/>
          <p:nvPr/>
        </p:nvSpPr>
        <p:spPr>
          <a:xfrm>
            <a:off x="457200" y="18097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You can say it is most common and simplest form of a comment </a:t>
            </a:r>
            <a:r>
              <a:rPr lang="en-IN" sz="2600" b="1" dirty="0" err="1" smtClean="0">
                <a:solidFill>
                  <a:schemeClr val="bg2">
                    <a:lumMod val="25000"/>
                  </a:schemeClr>
                </a:solidFill>
              </a:rPr>
              <a:t>backlink</a:t>
            </a:r>
            <a:r>
              <a:rPr lang="en-IN" sz="2600" b="1" dirty="0" smtClean="0">
                <a:solidFill>
                  <a:schemeClr val="bg2">
                    <a:lumMod val="25000"/>
                  </a:schemeClr>
                </a:solidFill>
              </a:rPr>
              <a:t>. You can get types, means do-follow or no-follow. </a:t>
            </a:r>
          </a:p>
          <a:p>
            <a:pPr marL="341313" lvl="0" indent="-341313">
              <a:spcBef>
                <a:spcPct val="0"/>
              </a:spcBef>
              <a:buFont typeface="Arial" pitchFamily="34" charset="0"/>
              <a:buChar char="•"/>
            </a:pPr>
            <a:r>
              <a:rPr lang="en-IN" sz="2600" b="1" dirty="0" smtClean="0">
                <a:solidFill>
                  <a:schemeClr val="bg2">
                    <a:lumMod val="25000"/>
                  </a:schemeClr>
                </a:solidFill>
              </a:rPr>
              <a:t>And it’s in the hands the webmaster of the blog you are commenting 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2. </a:t>
            </a:r>
            <a:r>
              <a:rPr lang="en-IN" sz="3000" b="1" dirty="0" err="1" smtClean="0">
                <a:solidFill>
                  <a:schemeClr val="accent5">
                    <a:lumMod val="75000"/>
                  </a:schemeClr>
                </a:solidFill>
                <a:latin typeface="Georgia" pitchFamily="18" charset="0"/>
              </a:rPr>
              <a:t>CommentLuv</a:t>
            </a:r>
            <a:r>
              <a:rPr lang="en-IN" sz="3000" b="1" dirty="0" smtClean="0">
                <a:solidFill>
                  <a:schemeClr val="accent5">
                    <a:lumMod val="75000"/>
                  </a:schemeClr>
                </a:solidFill>
                <a:latin typeface="Georgia" pitchFamily="18" charset="0"/>
              </a:rPr>
              <a:t> </a:t>
            </a:r>
            <a:r>
              <a:rPr lang="en-IN" sz="3000" b="1" dirty="0" err="1" smtClean="0">
                <a:solidFill>
                  <a:schemeClr val="accent5">
                    <a:lumMod val="75000"/>
                  </a:schemeClr>
                </a:solidFill>
                <a:latin typeface="Georgia" pitchFamily="18" charset="0"/>
              </a:rPr>
              <a:t>Backlinks</a:t>
            </a:r>
            <a:endParaRPr lang="en-IN" sz="3000" b="1" dirty="0" smtClean="0">
              <a:solidFill>
                <a:schemeClr val="accent5">
                  <a:lumMod val="75000"/>
                </a:schemeClr>
              </a:solidFill>
              <a:latin typeface="Georgia" pitchFamily="18" charset="0"/>
            </a:endParaRPr>
          </a:p>
        </p:txBody>
      </p:sp>
      <p:sp>
        <p:nvSpPr>
          <p:cNvPr id="6" name="Rectangle 5"/>
          <p:cNvSpPr/>
          <p:nvPr/>
        </p:nvSpPr>
        <p:spPr>
          <a:xfrm>
            <a:off x="457200" y="20383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By default, the </a:t>
            </a:r>
            <a:r>
              <a:rPr lang="en-IN" sz="2600" b="1" dirty="0" err="1" smtClean="0">
                <a:solidFill>
                  <a:schemeClr val="bg2">
                    <a:lumMod val="25000"/>
                  </a:schemeClr>
                </a:solidFill>
              </a:rPr>
              <a:t>backlinks</a:t>
            </a:r>
            <a:r>
              <a:rPr lang="en-IN" sz="2600" b="1" dirty="0" smtClean="0">
                <a:solidFill>
                  <a:schemeClr val="bg2">
                    <a:lumMod val="25000"/>
                  </a:schemeClr>
                </a:solidFill>
              </a:rPr>
              <a:t> you’ll get from this are no-follow. But the blog owner can change these to do-follow in the settings.</a:t>
            </a:r>
          </a:p>
          <a:p>
            <a:pPr marL="341313" indent="-341313">
              <a:spcBef>
                <a:spcPct val="0"/>
              </a:spcBef>
              <a:buFont typeface="Arial" pitchFamily="34" charset="0"/>
              <a:buChar char="•"/>
            </a:pPr>
            <a:r>
              <a:rPr lang="en-IN" sz="2600" b="1" dirty="0" smtClean="0">
                <a:solidFill>
                  <a:schemeClr val="bg2">
                    <a:lumMod val="25000"/>
                  </a:schemeClr>
                </a:solidFill>
              </a:rPr>
              <a:t>Not only commenter but the site owner gets good traffic as well as excellent comments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3. Comments with Anchor Text </a:t>
            </a:r>
            <a:r>
              <a:rPr lang="en-IN" sz="3000" b="1" dirty="0" err="1" smtClean="0">
                <a:solidFill>
                  <a:schemeClr val="accent5">
                    <a:lumMod val="75000"/>
                  </a:schemeClr>
                </a:solidFill>
                <a:latin typeface="Georgia" pitchFamily="18" charset="0"/>
              </a:rPr>
              <a:t>Backlinks</a:t>
            </a:r>
            <a:endParaRPr lang="en-IN" sz="3000" b="1" dirty="0" smtClean="0">
              <a:solidFill>
                <a:schemeClr val="accent5">
                  <a:lumMod val="75000"/>
                </a:schemeClr>
              </a:solidFill>
              <a:latin typeface="Georgia" pitchFamily="18" charset="0"/>
            </a:endParaRPr>
          </a:p>
        </p:txBody>
      </p:sp>
      <p:sp>
        <p:nvSpPr>
          <p:cNvPr id="6" name="Rectangle 5"/>
          <p:cNvSpPr/>
          <p:nvPr/>
        </p:nvSpPr>
        <p:spPr>
          <a:xfrm>
            <a:off x="457200" y="20383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This type of comment </a:t>
            </a:r>
            <a:r>
              <a:rPr lang="en-IN" sz="2600" b="1" dirty="0" err="1" smtClean="0">
                <a:solidFill>
                  <a:schemeClr val="bg2">
                    <a:lumMod val="25000"/>
                  </a:schemeClr>
                </a:solidFill>
              </a:rPr>
              <a:t>backlink</a:t>
            </a:r>
            <a:r>
              <a:rPr lang="en-IN" sz="2600" b="1" dirty="0" smtClean="0">
                <a:solidFill>
                  <a:schemeClr val="bg2">
                    <a:lumMod val="25000"/>
                  </a:schemeClr>
                </a:solidFill>
              </a:rPr>
              <a:t> is often spammy!</a:t>
            </a:r>
          </a:p>
          <a:p>
            <a:pPr marL="341313" lvl="0" indent="-341313">
              <a:spcBef>
                <a:spcPct val="0"/>
              </a:spcBef>
              <a:buFont typeface="Arial" pitchFamily="34" charset="0"/>
              <a:buChar char="•"/>
            </a:pPr>
            <a:r>
              <a:rPr lang="en-IN" sz="2600" b="1" dirty="0" smtClean="0">
                <a:solidFill>
                  <a:schemeClr val="bg2">
                    <a:lumMod val="25000"/>
                  </a:schemeClr>
                </a:solidFill>
              </a:rPr>
              <a:t>Because people often use these to give lots of outbound links to their sites for multiple </a:t>
            </a:r>
            <a:r>
              <a:rPr lang="en-IN" sz="2600" b="1" dirty="0" err="1" smtClean="0">
                <a:solidFill>
                  <a:schemeClr val="bg2">
                    <a:lumMod val="25000"/>
                  </a:schemeClr>
                </a:solidFill>
              </a:rPr>
              <a:t>backlinks</a:t>
            </a:r>
            <a:r>
              <a:rPr lang="en-IN" sz="2600" b="1" dirty="0" smtClean="0">
                <a:solidFill>
                  <a:schemeClr val="bg2">
                    <a:lumMod val="25000"/>
                  </a:schemeClr>
                </a:solidFill>
              </a:rPr>
              <a:t> with single comment.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Blog Commenting Mistakes To Avoid</a:t>
            </a:r>
          </a:p>
        </p:txBody>
      </p:sp>
      <p:sp>
        <p:nvSpPr>
          <p:cNvPr id="6" name="Rectangle 5"/>
          <p:cNvSpPr/>
          <p:nvPr/>
        </p:nvSpPr>
        <p:spPr>
          <a:xfrm>
            <a:off x="457200" y="1733550"/>
            <a:ext cx="8001000" cy="289310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#1 Over Optimizing Your Keyword in Name Section:</a:t>
            </a:r>
          </a:p>
          <a:p>
            <a:pPr marL="341313" lvl="0" indent="-341313">
              <a:spcBef>
                <a:spcPct val="0"/>
              </a:spcBef>
              <a:buFont typeface="Arial" pitchFamily="34" charset="0"/>
              <a:buChar char="•"/>
            </a:pPr>
            <a:endParaRPr lang="en-IN" sz="2600" b="1" dirty="0" smtClean="0">
              <a:solidFill>
                <a:schemeClr val="bg2">
                  <a:lumMod val="25000"/>
                </a:schemeClr>
              </a:solidFill>
            </a:endParaRPr>
          </a:p>
          <a:p>
            <a:pPr marL="341313" lvl="0" indent="-341313">
              <a:spcBef>
                <a:spcPct val="0"/>
              </a:spcBef>
              <a:buFont typeface="Arial" pitchFamily="34" charset="0"/>
              <a:buChar char="•"/>
            </a:pPr>
            <a:r>
              <a:rPr lang="en-IN" sz="2600" b="1" dirty="0" smtClean="0">
                <a:solidFill>
                  <a:schemeClr val="bg2">
                    <a:lumMod val="25000"/>
                  </a:schemeClr>
                </a:solidFill>
              </a:rPr>
              <a:t>You may have seen this on many websites… many people are creating </a:t>
            </a:r>
            <a:r>
              <a:rPr lang="en-IN" sz="2600" b="1" dirty="0" err="1" smtClean="0">
                <a:solidFill>
                  <a:schemeClr val="bg2">
                    <a:lumMod val="25000"/>
                  </a:schemeClr>
                </a:solidFill>
              </a:rPr>
              <a:t>backlinks</a:t>
            </a:r>
            <a:r>
              <a:rPr lang="en-IN" sz="2600" b="1" dirty="0" smtClean="0">
                <a:solidFill>
                  <a:schemeClr val="bg2">
                    <a:lumMod val="25000"/>
                  </a:schemeClr>
                </a:solidFill>
              </a:rPr>
              <a:t> on their anchor text instead of creating on their names. This looks spammy. </a:t>
            </a:r>
          </a:p>
          <a:p>
            <a:pPr marL="341313" lvl="0" indent="-341313">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1381</TotalTime>
  <Words>642</Words>
  <Application>Microsoft Office PowerPoint</Application>
  <PresentationFormat>On-screen Show (16:9)</PresentationFormat>
  <Paragraphs>54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393</cp:revision>
  <dcterms:created xsi:type="dcterms:W3CDTF">2017-04-01T05:57:38Z</dcterms:created>
  <dcterms:modified xsi:type="dcterms:W3CDTF">2017-07-06T10:36:20Z</dcterms:modified>
</cp:coreProperties>
</file>