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8" r:id="rId2"/>
    <p:sldId id="366" r:id="rId3"/>
    <p:sldId id="299" r:id="rId4"/>
    <p:sldId id="301" r:id="rId5"/>
    <p:sldId id="343" r:id="rId6"/>
    <p:sldId id="344" r:id="rId7"/>
    <p:sldId id="346" r:id="rId8"/>
    <p:sldId id="347" r:id="rId9"/>
    <p:sldId id="367" r:id="rId10"/>
    <p:sldId id="365" r:id="rId11"/>
    <p:sldId id="368" r:id="rId12"/>
    <p:sldId id="370" r:id="rId13"/>
    <p:sldId id="369" r:id="rId14"/>
    <p:sldId id="371" r:id="rId15"/>
    <p:sldId id="372" r:id="rId16"/>
    <p:sldId id="373" r:id="rId17"/>
    <p:sldId id="310" r:id="rId18"/>
    <p:sldId id="297" r:id="rId19"/>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1620" y="-1254"/>
      </p:cViewPr>
      <p:guideLst>
        <p:guide orient="horz" pos="162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7/6/2017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7/6/2017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7/6/2017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7/6/2017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D8DE92-7473-4B0F-A9FE-6206363186F1}" type="datetimeFigureOut">
              <a:rPr lang="en-US" smtClean="0"/>
              <a:pPr/>
              <a:t>7/6/2017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6D8DE92-7473-4B0F-A9FE-6206363186F1}" type="datetimeFigureOut">
              <a:rPr lang="en-US" smtClean="0"/>
              <a:pPr/>
              <a:t>7/6/2017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6D8DE92-7473-4B0F-A9FE-6206363186F1}" type="datetimeFigureOut">
              <a:rPr lang="en-US" smtClean="0"/>
              <a:pPr/>
              <a:t>7/6/2017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6D8DE92-7473-4B0F-A9FE-6206363186F1}" type="datetimeFigureOut">
              <a:rPr lang="en-US" smtClean="0"/>
              <a:pPr/>
              <a:t>7/6/2017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D8DE92-7473-4B0F-A9FE-6206363186F1}" type="datetimeFigureOut">
              <a:rPr lang="en-US" smtClean="0"/>
              <a:pPr/>
              <a:t>7/6/2017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D8DE92-7473-4B0F-A9FE-6206363186F1}" type="datetimeFigureOut">
              <a:rPr lang="en-US" smtClean="0"/>
              <a:pPr/>
              <a:t>7/6/2017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D8DE92-7473-4B0F-A9FE-6206363186F1}" type="datetimeFigureOut">
              <a:rPr lang="en-US" smtClean="0"/>
              <a:pPr/>
              <a:t>7/6/2017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6D8DE92-7473-4B0F-A9FE-6206363186F1}" type="datetimeFigureOut">
              <a:rPr lang="en-US" smtClean="0"/>
              <a:pPr/>
              <a:t>7/6/2017</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A06BE40-B420-441F-9629-7146913B576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6" name="Picture 2" descr="C:\Users\lifei\Desktop\SEO\PPT Front Image.jpg"/>
          <p:cNvPicPr>
            <a:picLocks noChangeAspect="1" noChangeArrowheads="1"/>
          </p:cNvPicPr>
          <p:nvPr/>
        </p:nvPicPr>
        <p:blipFill>
          <a:blip r:embed="rId2" cstate="print"/>
          <a:srcRect/>
          <a:stretch>
            <a:fillRect/>
          </a:stretch>
        </p:blipFill>
        <p:spPr bwMode="auto">
          <a:xfrm>
            <a:off x="0" y="1"/>
            <a:ext cx="9143999" cy="5143499"/>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381000" y="971550"/>
            <a:ext cx="8534400" cy="553998"/>
          </a:xfrm>
          <a:prstGeom prst="rect">
            <a:avLst/>
          </a:prstGeom>
        </p:spPr>
        <p:txBody>
          <a:bodyPr wrap="square">
            <a:spAutoFit/>
          </a:bodyPr>
          <a:lstStyle/>
          <a:p>
            <a:pPr lvl="0">
              <a:spcBef>
                <a:spcPct val="0"/>
              </a:spcBef>
            </a:pPr>
            <a:r>
              <a:rPr lang="en-IN" sz="3000" b="1" dirty="0" smtClean="0">
                <a:solidFill>
                  <a:schemeClr val="accent5">
                    <a:lumMod val="75000"/>
                  </a:schemeClr>
                </a:solidFill>
                <a:latin typeface="Georgia" pitchFamily="18" charset="0"/>
              </a:rPr>
              <a:t>Site speed</a:t>
            </a:r>
          </a:p>
        </p:txBody>
      </p:sp>
      <p:sp>
        <p:nvSpPr>
          <p:cNvPr id="6" name="Rectangle 5"/>
          <p:cNvSpPr/>
          <p:nvPr/>
        </p:nvSpPr>
        <p:spPr>
          <a:xfrm>
            <a:off x="457200" y="1733550"/>
            <a:ext cx="8001000" cy="2569934"/>
          </a:xfrm>
          <a:prstGeom prst="rect">
            <a:avLst/>
          </a:prstGeom>
        </p:spPr>
        <p:txBody>
          <a:bodyPr wrap="square">
            <a:spAutoFit/>
          </a:bodyPr>
          <a:lstStyle/>
          <a:p>
            <a:pPr marL="341313" lvl="0" indent="-341313">
              <a:spcBef>
                <a:spcPct val="0"/>
              </a:spcBef>
              <a:buFont typeface="Arial" pitchFamily="34" charset="0"/>
              <a:buChar char="•"/>
            </a:pPr>
            <a:r>
              <a:rPr lang="en-IN" sz="2300" b="1" dirty="0" smtClean="0">
                <a:solidFill>
                  <a:schemeClr val="bg2">
                    <a:lumMod val="25000"/>
                  </a:schemeClr>
                </a:solidFill>
              </a:rPr>
              <a:t>Google Analytics has a special Site Speed section which you can find under </a:t>
            </a:r>
            <a:r>
              <a:rPr lang="en-IN" sz="2300" b="1" dirty="0" err="1" smtClean="0">
                <a:solidFill>
                  <a:schemeClr val="bg2">
                    <a:lumMod val="25000"/>
                  </a:schemeClr>
                </a:solidFill>
              </a:rPr>
              <a:t>Behavior</a:t>
            </a:r>
            <a:r>
              <a:rPr lang="en-IN" sz="2300" b="1" dirty="0" smtClean="0">
                <a:solidFill>
                  <a:schemeClr val="bg2">
                    <a:lumMod val="25000"/>
                  </a:schemeClr>
                </a:solidFill>
              </a:rPr>
              <a:t> &gt; Site Speed. If you click on Page Timings, you can see the Average Page Load Time compared to the site average. </a:t>
            </a:r>
          </a:p>
          <a:p>
            <a:pPr marL="341313" lvl="0" indent="-341313">
              <a:spcBef>
                <a:spcPct val="0"/>
              </a:spcBef>
              <a:buFont typeface="Arial" pitchFamily="34" charset="0"/>
              <a:buChar char="•"/>
            </a:pPr>
            <a:r>
              <a:rPr lang="en-IN" sz="2300" b="1" dirty="0" smtClean="0">
                <a:solidFill>
                  <a:schemeClr val="bg2">
                    <a:lumMod val="25000"/>
                  </a:schemeClr>
                </a:solidFill>
              </a:rPr>
              <a:t>Additionally, you’ll get a quick overview of pages that are ‘slow’ so this immediately gives you a to-do list of pages you need to optimize first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6"/>
                                        </p:tgtEl>
                                        <p:attrNameLst>
                                          <p:attrName>style.visibility</p:attrName>
                                        </p:attrNameLst>
                                      </p:cBhvr>
                                      <p:to>
                                        <p:strVal val="visible"/>
                                      </p:to>
                                    </p:set>
                                    <p:anim calcmode="discrete" valueType="clr">
                                      <p:cBhvr override="childStyle">
                                        <p:cTn id="14"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6"/>
                                        </p:tgtEl>
                                        <p:attrNameLst>
                                          <p:attrName>fillcolor</p:attrName>
                                        </p:attrNameLst>
                                      </p:cBhvr>
                                      <p:tavLst>
                                        <p:tav tm="0">
                                          <p:val>
                                            <p:clrVal>
                                              <a:schemeClr val="accent2"/>
                                            </p:clrVal>
                                          </p:val>
                                        </p:tav>
                                        <p:tav tm="50000">
                                          <p:val>
                                            <p:clrVal>
                                              <a:schemeClr val="hlink"/>
                                            </p:clrVal>
                                          </p:val>
                                        </p:tav>
                                      </p:tavLst>
                                    </p:anim>
                                    <p:set>
                                      <p:cBhvr>
                                        <p:cTn id="16"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685800" y="1962150"/>
            <a:ext cx="7467600" cy="1015663"/>
          </a:xfrm>
          <a:prstGeom prst="rect">
            <a:avLst/>
          </a:prstGeom>
        </p:spPr>
        <p:txBody>
          <a:bodyPr wrap="square">
            <a:spAutoFit/>
          </a:bodyPr>
          <a:lstStyle/>
          <a:p>
            <a:pPr lvl="0">
              <a:spcBef>
                <a:spcPct val="0"/>
              </a:spcBef>
            </a:pPr>
            <a:r>
              <a:rPr lang="en-IN" sz="3000" b="1" dirty="0" smtClean="0">
                <a:solidFill>
                  <a:schemeClr val="accent5">
                    <a:lumMod val="75000"/>
                  </a:schemeClr>
                </a:solidFill>
                <a:latin typeface="Georgia" pitchFamily="18" charset="0"/>
              </a:rPr>
              <a:t>What Reports You Should Focus On First?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381000" y="971550"/>
            <a:ext cx="8534400" cy="553998"/>
          </a:xfrm>
          <a:prstGeom prst="rect">
            <a:avLst/>
          </a:prstGeom>
        </p:spPr>
        <p:txBody>
          <a:bodyPr wrap="square">
            <a:spAutoFit/>
          </a:bodyPr>
          <a:lstStyle/>
          <a:p>
            <a:pPr lvl="0">
              <a:spcBef>
                <a:spcPct val="0"/>
              </a:spcBef>
            </a:pPr>
            <a:r>
              <a:rPr lang="en-IN" sz="3000" b="1" dirty="0" smtClean="0">
                <a:solidFill>
                  <a:schemeClr val="accent5">
                    <a:lumMod val="75000"/>
                  </a:schemeClr>
                </a:solidFill>
                <a:latin typeface="Georgia" pitchFamily="18" charset="0"/>
              </a:rPr>
              <a:t>Audience</a:t>
            </a:r>
          </a:p>
        </p:txBody>
      </p:sp>
      <p:sp>
        <p:nvSpPr>
          <p:cNvPr id="6" name="Rectangle 5"/>
          <p:cNvSpPr/>
          <p:nvPr/>
        </p:nvSpPr>
        <p:spPr>
          <a:xfrm>
            <a:off x="457200" y="1733550"/>
            <a:ext cx="8001000" cy="2646878"/>
          </a:xfrm>
          <a:prstGeom prst="rect">
            <a:avLst/>
          </a:prstGeom>
        </p:spPr>
        <p:txBody>
          <a:bodyPr wrap="square">
            <a:spAutoFit/>
          </a:bodyPr>
          <a:lstStyle/>
          <a:p>
            <a:pPr marL="341313" lvl="0" indent="-341313">
              <a:spcBef>
                <a:spcPct val="0"/>
              </a:spcBef>
            </a:pPr>
            <a:r>
              <a:rPr lang="en-IN" sz="2300" b="1" dirty="0" smtClean="0">
                <a:solidFill>
                  <a:schemeClr val="bg2">
                    <a:lumMod val="25000"/>
                  </a:schemeClr>
                </a:solidFill>
              </a:rPr>
              <a:t>	It includes such information as:</a:t>
            </a:r>
          </a:p>
          <a:p>
            <a:pPr marL="341313" lvl="0" indent="-341313">
              <a:spcBef>
                <a:spcPct val="0"/>
              </a:spcBef>
              <a:buFont typeface="Arial" pitchFamily="34" charset="0"/>
              <a:buChar char="•"/>
            </a:pPr>
            <a:r>
              <a:rPr lang="en-IN" sz="2000" b="1" dirty="0" smtClean="0">
                <a:solidFill>
                  <a:schemeClr val="bg2">
                    <a:lumMod val="25000"/>
                  </a:schemeClr>
                </a:solidFill>
              </a:rPr>
              <a:t>the number of people who visited your site for the period you specified,</a:t>
            </a:r>
          </a:p>
          <a:p>
            <a:pPr marL="341313" lvl="0" indent="-341313">
              <a:spcBef>
                <a:spcPct val="0"/>
              </a:spcBef>
              <a:buFont typeface="Arial" pitchFamily="34" charset="0"/>
              <a:buChar char="•"/>
            </a:pPr>
            <a:r>
              <a:rPr lang="en-IN" sz="2000" b="1" dirty="0" smtClean="0">
                <a:solidFill>
                  <a:schemeClr val="bg2">
                    <a:lumMod val="25000"/>
                  </a:schemeClr>
                </a:solidFill>
              </a:rPr>
              <a:t>how many new vs. returned visitors you received</a:t>
            </a:r>
          </a:p>
          <a:p>
            <a:pPr marL="341313" lvl="0" indent="-341313">
              <a:spcBef>
                <a:spcPct val="0"/>
              </a:spcBef>
              <a:buFont typeface="Arial" pitchFamily="34" charset="0"/>
              <a:buChar char="•"/>
            </a:pPr>
            <a:r>
              <a:rPr lang="en-IN" sz="2000" b="1" dirty="0" err="1" smtClean="0">
                <a:solidFill>
                  <a:schemeClr val="bg2">
                    <a:lumMod val="25000"/>
                  </a:schemeClr>
                </a:solidFill>
              </a:rPr>
              <a:t>pageviews</a:t>
            </a:r>
            <a:endParaRPr lang="en-IN" sz="2000" b="1" dirty="0" smtClean="0">
              <a:solidFill>
                <a:schemeClr val="bg2">
                  <a:lumMod val="25000"/>
                </a:schemeClr>
              </a:solidFill>
            </a:endParaRPr>
          </a:p>
          <a:p>
            <a:pPr marL="341313" lvl="0" indent="-341313">
              <a:spcBef>
                <a:spcPct val="0"/>
              </a:spcBef>
              <a:buFont typeface="Arial" pitchFamily="34" charset="0"/>
              <a:buChar char="•"/>
            </a:pPr>
            <a:r>
              <a:rPr lang="en-IN" sz="2000" b="1" dirty="0" smtClean="0">
                <a:solidFill>
                  <a:schemeClr val="bg2">
                    <a:lumMod val="25000"/>
                  </a:schemeClr>
                </a:solidFill>
              </a:rPr>
              <a:t>average time on site</a:t>
            </a:r>
          </a:p>
          <a:p>
            <a:pPr marL="341313" lvl="0" indent="-341313">
              <a:spcBef>
                <a:spcPct val="0"/>
              </a:spcBef>
              <a:buFont typeface="Arial" pitchFamily="34" charset="0"/>
              <a:buChar char="•"/>
            </a:pPr>
            <a:r>
              <a:rPr lang="en-IN" sz="2000" b="1" dirty="0" smtClean="0">
                <a:solidFill>
                  <a:schemeClr val="bg2">
                    <a:lumMod val="25000"/>
                  </a:schemeClr>
                </a:solidFill>
              </a:rPr>
              <a:t>bounce rate and more</a:t>
            </a:r>
          </a:p>
          <a:p>
            <a:pPr marL="341313" lvl="0" indent="-341313">
              <a:spcBef>
                <a:spcPct val="0"/>
              </a:spcBef>
              <a:buFont typeface="Arial" pitchFamily="34" charset="0"/>
              <a:buChar char="•"/>
            </a:pPr>
            <a:endParaRPr lang="en-IN" sz="2300" b="1" dirty="0" smtClean="0">
              <a:solidFill>
                <a:schemeClr val="bg2">
                  <a:lumMod val="2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nodeType="clickEffect">
                                  <p:stCondLst>
                                    <p:cond delay="0"/>
                                  </p:stCondLst>
                                  <p:iterate type="lt">
                                    <p:tmPct val="50000"/>
                                  </p:iterate>
                                  <p:childTnLst>
                                    <p:set>
                                      <p:cBhvr>
                                        <p:cTn id="13" dur="1" fill="hold">
                                          <p:stCondLst>
                                            <p:cond delay="0"/>
                                          </p:stCondLst>
                                        </p:cTn>
                                        <p:tgtEl>
                                          <p:spTgt spid="6">
                                            <p:txEl>
                                              <p:pRg st="0" end="0"/>
                                            </p:txEl>
                                          </p:spTgt>
                                        </p:tgtEl>
                                        <p:attrNameLst>
                                          <p:attrName>style.visibility</p:attrName>
                                        </p:attrNameLst>
                                      </p:cBhvr>
                                      <p:to>
                                        <p:strVal val="visible"/>
                                      </p:to>
                                    </p:set>
                                    <p:anim calcmode="discrete" valueType="clr">
                                      <p:cBhvr override="childStyle">
                                        <p:cTn id="14" dur="80"/>
                                        <p:tgtEl>
                                          <p:spTgt spid="6">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6">
                                            <p:txEl>
                                              <p:pRg st="0" end="0"/>
                                            </p:txEl>
                                          </p:spTgt>
                                        </p:tgtEl>
                                        <p:attrNameLst>
                                          <p:attrName>fillcolor</p:attrName>
                                        </p:attrNameLst>
                                      </p:cBhvr>
                                      <p:tavLst>
                                        <p:tav tm="0">
                                          <p:val>
                                            <p:clrVal>
                                              <a:schemeClr val="accent2"/>
                                            </p:clrVal>
                                          </p:val>
                                        </p:tav>
                                        <p:tav tm="50000">
                                          <p:val>
                                            <p:clrVal>
                                              <a:schemeClr val="hlink"/>
                                            </p:clrVal>
                                          </p:val>
                                        </p:tav>
                                      </p:tavLst>
                                    </p:anim>
                                    <p:set>
                                      <p:cBhvr>
                                        <p:cTn id="16" dur="80"/>
                                        <p:tgtEl>
                                          <p:spTgt spid="6">
                                            <p:txEl>
                                              <p:pRg st="0" end="0"/>
                                            </p:txEl>
                                          </p:spTgt>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12" presetClass="entr" presetSubtype="4" fill="hold" nodeType="click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slide(fromBottom)">
                                      <p:cBhvr>
                                        <p:cTn id="21" dur="1000"/>
                                        <p:tgtEl>
                                          <p:spTgt spid="6">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2" presetClass="entr" presetSubtype="4" fill="hold" nodeType="clickEffect">
                                  <p:stCondLst>
                                    <p:cond delay="0"/>
                                  </p:stCondLst>
                                  <p:childTnLst>
                                    <p:set>
                                      <p:cBhvr>
                                        <p:cTn id="25" dur="1" fill="hold">
                                          <p:stCondLst>
                                            <p:cond delay="0"/>
                                          </p:stCondLst>
                                        </p:cTn>
                                        <p:tgtEl>
                                          <p:spTgt spid="6">
                                            <p:txEl>
                                              <p:pRg st="2" end="2"/>
                                            </p:txEl>
                                          </p:spTgt>
                                        </p:tgtEl>
                                        <p:attrNameLst>
                                          <p:attrName>style.visibility</p:attrName>
                                        </p:attrNameLst>
                                      </p:cBhvr>
                                      <p:to>
                                        <p:strVal val="visible"/>
                                      </p:to>
                                    </p:set>
                                    <p:animEffect transition="in" filter="slide(fromBottom)">
                                      <p:cBhvr>
                                        <p:cTn id="26" dur="1000"/>
                                        <p:tgtEl>
                                          <p:spTgt spid="6">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nodeType="clickEffect">
                                  <p:stCondLst>
                                    <p:cond delay="0"/>
                                  </p:stCondLst>
                                  <p:childTnLst>
                                    <p:set>
                                      <p:cBhvr>
                                        <p:cTn id="30" dur="1" fill="hold">
                                          <p:stCondLst>
                                            <p:cond delay="0"/>
                                          </p:stCondLst>
                                        </p:cTn>
                                        <p:tgtEl>
                                          <p:spTgt spid="6">
                                            <p:txEl>
                                              <p:pRg st="3" end="3"/>
                                            </p:txEl>
                                          </p:spTgt>
                                        </p:tgtEl>
                                        <p:attrNameLst>
                                          <p:attrName>style.visibility</p:attrName>
                                        </p:attrNameLst>
                                      </p:cBhvr>
                                      <p:to>
                                        <p:strVal val="visible"/>
                                      </p:to>
                                    </p:set>
                                    <p:animEffect transition="in" filter="slide(fromBottom)">
                                      <p:cBhvr>
                                        <p:cTn id="31" dur="1000"/>
                                        <p:tgtEl>
                                          <p:spTgt spid="6">
                                            <p:txEl>
                                              <p:pRg st="3" end="3"/>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2" presetClass="entr" presetSubtype="4" fill="hold" nodeType="clickEffect">
                                  <p:stCondLst>
                                    <p:cond delay="0"/>
                                  </p:stCondLst>
                                  <p:childTnLst>
                                    <p:set>
                                      <p:cBhvr>
                                        <p:cTn id="35" dur="1" fill="hold">
                                          <p:stCondLst>
                                            <p:cond delay="0"/>
                                          </p:stCondLst>
                                        </p:cTn>
                                        <p:tgtEl>
                                          <p:spTgt spid="6">
                                            <p:txEl>
                                              <p:pRg st="4" end="4"/>
                                            </p:txEl>
                                          </p:spTgt>
                                        </p:tgtEl>
                                        <p:attrNameLst>
                                          <p:attrName>style.visibility</p:attrName>
                                        </p:attrNameLst>
                                      </p:cBhvr>
                                      <p:to>
                                        <p:strVal val="visible"/>
                                      </p:to>
                                    </p:set>
                                    <p:animEffect transition="in" filter="slide(fromBottom)">
                                      <p:cBhvr>
                                        <p:cTn id="36" dur="1000"/>
                                        <p:tgtEl>
                                          <p:spTgt spid="6">
                                            <p:txEl>
                                              <p:pRg st="4" end="4"/>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2" presetClass="entr" presetSubtype="4" fill="hold" nodeType="clickEffect">
                                  <p:stCondLst>
                                    <p:cond delay="0"/>
                                  </p:stCondLst>
                                  <p:childTnLst>
                                    <p:set>
                                      <p:cBhvr>
                                        <p:cTn id="40" dur="1" fill="hold">
                                          <p:stCondLst>
                                            <p:cond delay="0"/>
                                          </p:stCondLst>
                                        </p:cTn>
                                        <p:tgtEl>
                                          <p:spTgt spid="6">
                                            <p:txEl>
                                              <p:pRg st="5" end="5"/>
                                            </p:txEl>
                                          </p:spTgt>
                                        </p:tgtEl>
                                        <p:attrNameLst>
                                          <p:attrName>style.visibility</p:attrName>
                                        </p:attrNameLst>
                                      </p:cBhvr>
                                      <p:to>
                                        <p:strVal val="visible"/>
                                      </p:to>
                                    </p:set>
                                    <p:animEffect transition="in" filter="slide(fromBottom)">
                                      <p:cBhvr>
                                        <p:cTn id="41" dur="10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381000" y="971550"/>
            <a:ext cx="8534400" cy="553998"/>
          </a:xfrm>
          <a:prstGeom prst="rect">
            <a:avLst/>
          </a:prstGeom>
        </p:spPr>
        <p:txBody>
          <a:bodyPr wrap="square">
            <a:spAutoFit/>
          </a:bodyPr>
          <a:lstStyle/>
          <a:p>
            <a:pPr lvl="0">
              <a:spcBef>
                <a:spcPct val="0"/>
              </a:spcBef>
            </a:pPr>
            <a:r>
              <a:rPr lang="en-IN" sz="3000" b="1" dirty="0" smtClean="0">
                <a:solidFill>
                  <a:schemeClr val="accent5">
                    <a:lumMod val="75000"/>
                  </a:schemeClr>
                </a:solidFill>
                <a:latin typeface="Georgia" pitchFamily="18" charset="0"/>
              </a:rPr>
              <a:t>Traffic</a:t>
            </a:r>
          </a:p>
        </p:txBody>
      </p:sp>
      <p:sp>
        <p:nvSpPr>
          <p:cNvPr id="6" name="Rectangle 5"/>
          <p:cNvSpPr/>
          <p:nvPr/>
        </p:nvSpPr>
        <p:spPr>
          <a:xfrm>
            <a:off x="457200" y="1733550"/>
            <a:ext cx="8001000" cy="2215991"/>
          </a:xfrm>
          <a:prstGeom prst="rect">
            <a:avLst/>
          </a:prstGeom>
        </p:spPr>
        <p:txBody>
          <a:bodyPr wrap="square">
            <a:spAutoFit/>
          </a:bodyPr>
          <a:lstStyle/>
          <a:p>
            <a:pPr marL="341313" lvl="0" indent="-341313">
              <a:spcBef>
                <a:spcPct val="0"/>
              </a:spcBef>
              <a:buFont typeface="Arial" pitchFamily="34" charset="0"/>
              <a:buChar char="•"/>
            </a:pPr>
            <a:r>
              <a:rPr lang="en-IN" sz="2300" b="1" dirty="0" smtClean="0">
                <a:solidFill>
                  <a:schemeClr val="bg2">
                    <a:lumMod val="25000"/>
                  </a:schemeClr>
                </a:solidFill>
              </a:rPr>
              <a:t>Traffic report shows you what channels your visitors came from. It includes every single sources of traffic to your </a:t>
            </a:r>
            <a:r>
              <a:rPr lang="en-IN" sz="2300" b="1" dirty="0" smtClean="0">
                <a:solidFill>
                  <a:schemeClr val="bg2">
                    <a:lumMod val="25000"/>
                  </a:schemeClr>
                </a:solidFill>
              </a:rPr>
              <a:t>site:</a:t>
            </a:r>
          </a:p>
          <a:p>
            <a:pPr marL="341313" lvl="0" indent="-341313">
              <a:spcBef>
                <a:spcPct val="0"/>
              </a:spcBef>
              <a:buFont typeface="Arial" pitchFamily="34" charset="0"/>
              <a:buChar char="•"/>
            </a:pPr>
            <a:r>
              <a:rPr lang="en-IN" sz="2300" b="1" dirty="0" smtClean="0">
                <a:solidFill>
                  <a:schemeClr val="bg2">
                    <a:lumMod val="25000"/>
                  </a:schemeClr>
                </a:solidFill>
              </a:rPr>
              <a:t>organic </a:t>
            </a:r>
            <a:r>
              <a:rPr lang="en-IN" sz="2300" b="1" dirty="0" smtClean="0">
                <a:solidFill>
                  <a:schemeClr val="bg2">
                    <a:lumMod val="25000"/>
                  </a:schemeClr>
                </a:solidFill>
              </a:rPr>
              <a:t>/ search engines,</a:t>
            </a:r>
          </a:p>
          <a:p>
            <a:pPr marL="341313" lvl="0" indent="-341313">
              <a:spcBef>
                <a:spcPct val="0"/>
              </a:spcBef>
              <a:buFont typeface="Arial" pitchFamily="34" charset="0"/>
              <a:buChar char="•"/>
            </a:pPr>
            <a:r>
              <a:rPr lang="en-IN" sz="2300" b="1" dirty="0" smtClean="0">
                <a:solidFill>
                  <a:schemeClr val="bg2">
                    <a:lumMod val="25000"/>
                  </a:schemeClr>
                </a:solidFill>
              </a:rPr>
              <a:t>referring sites,</a:t>
            </a:r>
          </a:p>
          <a:p>
            <a:pPr marL="341313" lvl="0" indent="-341313">
              <a:spcBef>
                <a:spcPct val="0"/>
              </a:spcBef>
              <a:buFont typeface="Arial" pitchFamily="34" charset="0"/>
              <a:buChar char="•"/>
            </a:pPr>
            <a:r>
              <a:rPr lang="en-IN" sz="2300" b="1" dirty="0" smtClean="0">
                <a:solidFill>
                  <a:schemeClr val="bg2">
                    <a:lumMod val="25000"/>
                  </a:schemeClr>
                </a:solidFill>
              </a:rPr>
              <a:t>direct traffic,</a:t>
            </a:r>
          </a:p>
          <a:p>
            <a:pPr marL="341313" lvl="0" indent="-341313">
              <a:spcBef>
                <a:spcPct val="0"/>
              </a:spcBef>
              <a:buFont typeface="Arial" pitchFamily="34" charset="0"/>
              <a:buChar char="•"/>
            </a:pPr>
            <a:r>
              <a:rPr lang="en-IN" sz="2300" b="1" dirty="0" smtClean="0">
                <a:solidFill>
                  <a:schemeClr val="bg2">
                    <a:lumMod val="25000"/>
                  </a:schemeClr>
                </a:solidFill>
              </a:rPr>
              <a:t>social media etc.</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6"/>
                                        </p:tgtEl>
                                        <p:attrNameLst>
                                          <p:attrName>style.visibility</p:attrName>
                                        </p:attrNameLst>
                                      </p:cBhvr>
                                      <p:to>
                                        <p:strVal val="visible"/>
                                      </p:to>
                                    </p:set>
                                    <p:anim calcmode="discrete" valueType="clr">
                                      <p:cBhvr override="childStyle">
                                        <p:cTn id="14"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6"/>
                                        </p:tgtEl>
                                        <p:attrNameLst>
                                          <p:attrName>fillcolor</p:attrName>
                                        </p:attrNameLst>
                                      </p:cBhvr>
                                      <p:tavLst>
                                        <p:tav tm="0">
                                          <p:val>
                                            <p:clrVal>
                                              <a:schemeClr val="accent2"/>
                                            </p:clrVal>
                                          </p:val>
                                        </p:tav>
                                        <p:tav tm="50000">
                                          <p:val>
                                            <p:clrVal>
                                              <a:schemeClr val="hlink"/>
                                            </p:clrVal>
                                          </p:val>
                                        </p:tav>
                                      </p:tavLst>
                                    </p:anim>
                                    <p:set>
                                      <p:cBhvr>
                                        <p:cTn id="16"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381000" y="971550"/>
            <a:ext cx="8534400" cy="553998"/>
          </a:xfrm>
          <a:prstGeom prst="rect">
            <a:avLst/>
          </a:prstGeom>
        </p:spPr>
        <p:txBody>
          <a:bodyPr wrap="square">
            <a:spAutoFit/>
          </a:bodyPr>
          <a:lstStyle/>
          <a:p>
            <a:pPr lvl="0">
              <a:spcBef>
                <a:spcPct val="0"/>
              </a:spcBef>
            </a:pPr>
            <a:r>
              <a:rPr lang="en-IN" sz="3000" b="1" dirty="0" smtClean="0">
                <a:solidFill>
                  <a:schemeClr val="accent5">
                    <a:lumMod val="75000"/>
                  </a:schemeClr>
                </a:solidFill>
                <a:latin typeface="Georgia" pitchFamily="18" charset="0"/>
              </a:rPr>
              <a:t>Landing Pages</a:t>
            </a:r>
          </a:p>
        </p:txBody>
      </p:sp>
      <p:sp>
        <p:nvSpPr>
          <p:cNvPr id="6" name="Rectangle 5"/>
          <p:cNvSpPr/>
          <p:nvPr/>
        </p:nvSpPr>
        <p:spPr>
          <a:xfrm>
            <a:off x="457200" y="1962150"/>
            <a:ext cx="8001000" cy="1154162"/>
          </a:xfrm>
          <a:prstGeom prst="rect">
            <a:avLst/>
          </a:prstGeom>
        </p:spPr>
        <p:txBody>
          <a:bodyPr wrap="square">
            <a:spAutoFit/>
          </a:bodyPr>
          <a:lstStyle/>
          <a:p>
            <a:pPr marL="341313" lvl="0" indent="-341313">
              <a:spcBef>
                <a:spcPct val="0"/>
              </a:spcBef>
              <a:buFont typeface="Arial" pitchFamily="34" charset="0"/>
              <a:buChar char="•"/>
            </a:pPr>
            <a:r>
              <a:rPr lang="en-IN" sz="2300" b="1" dirty="0" smtClean="0">
                <a:solidFill>
                  <a:schemeClr val="bg2">
                    <a:lumMod val="25000"/>
                  </a:schemeClr>
                </a:solidFill>
              </a:rPr>
              <a:t>Landing page report shows you which pages visitors entered your website through. It indicates not only which pages are popular but also popular topics.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6"/>
                                        </p:tgtEl>
                                        <p:attrNameLst>
                                          <p:attrName>style.visibility</p:attrName>
                                        </p:attrNameLst>
                                      </p:cBhvr>
                                      <p:to>
                                        <p:strVal val="visible"/>
                                      </p:to>
                                    </p:set>
                                    <p:anim calcmode="discrete" valueType="clr">
                                      <p:cBhvr override="childStyle">
                                        <p:cTn id="14"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6"/>
                                        </p:tgtEl>
                                        <p:attrNameLst>
                                          <p:attrName>fillcolor</p:attrName>
                                        </p:attrNameLst>
                                      </p:cBhvr>
                                      <p:tavLst>
                                        <p:tav tm="0">
                                          <p:val>
                                            <p:clrVal>
                                              <a:schemeClr val="accent2"/>
                                            </p:clrVal>
                                          </p:val>
                                        </p:tav>
                                        <p:tav tm="50000">
                                          <p:val>
                                            <p:clrVal>
                                              <a:schemeClr val="hlink"/>
                                            </p:clrVal>
                                          </p:val>
                                        </p:tav>
                                      </p:tavLst>
                                    </p:anim>
                                    <p:set>
                                      <p:cBhvr>
                                        <p:cTn id="16"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381000" y="971550"/>
            <a:ext cx="8534400" cy="553998"/>
          </a:xfrm>
          <a:prstGeom prst="rect">
            <a:avLst/>
          </a:prstGeom>
        </p:spPr>
        <p:txBody>
          <a:bodyPr wrap="square">
            <a:spAutoFit/>
          </a:bodyPr>
          <a:lstStyle/>
          <a:p>
            <a:pPr lvl="0">
              <a:spcBef>
                <a:spcPct val="0"/>
              </a:spcBef>
            </a:pPr>
            <a:r>
              <a:rPr lang="en-IN" sz="3000" b="1" dirty="0" smtClean="0">
                <a:solidFill>
                  <a:schemeClr val="accent5">
                    <a:lumMod val="75000"/>
                  </a:schemeClr>
                </a:solidFill>
                <a:latin typeface="Georgia" pitchFamily="18" charset="0"/>
              </a:rPr>
              <a:t>Keywords</a:t>
            </a:r>
          </a:p>
        </p:txBody>
      </p:sp>
      <p:sp>
        <p:nvSpPr>
          <p:cNvPr id="6" name="Rectangle 5"/>
          <p:cNvSpPr/>
          <p:nvPr/>
        </p:nvSpPr>
        <p:spPr>
          <a:xfrm>
            <a:off x="457200" y="1885950"/>
            <a:ext cx="8001000" cy="1508105"/>
          </a:xfrm>
          <a:prstGeom prst="rect">
            <a:avLst/>
          </a:prstGeom>
        </p:spPr>
        <p:txBody>
          <a:bodyPr wrap="square">
            <a:spAutoFit/>
          </a:bodyPr>
          <a:lstStyle/>
          <a:p>
            <a:pPr marL="341313" lvl="0" indent="-341313">
              <a:spcBef>
                <a:spcPct val="0"/>
              </a:spcBef>
              <a:buFont typeface="Arial" pitchFamily="34" charset="0"/>
              <a:buChar char="•"/>
            </a:pPr>
            <a:r>
              <a:rPr lang="en-IN" sz="2300" b="1" dirty="0" smtClean="0">
                <a:solidFill>
                  <a:schemeClr val="bg2">
                    <a:lumMod val="25000"/>
                  </a:schemeClr>
                </a:solidFill>
              </a:rPr>
              <a:t>This report shows what keywords visitors used to find your site in search. It used to be highly important report but since the encryption of search data, a lot of it keywords are shown as (not provided).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6"/>
                                        </p:tgtEl>
                                        <p:attrNameLst>
                                          <p:attrName>style.visibility</p:attrName>
                                        </p:attrNameLst>
                                      </p:cBhvr>
                                      <p:to>
                                        <p:strVal val="visible"/>
                                      </p:to>
                                    </p:set>
                                    <p:anim calcmode="discrete" valueType="clr">
                                      <p:cBhvr override="childStyle">
                                        <p:cTn id="14"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6"/>
                                        </p:tgtEl>
                                        <p:attrNameLst>
                                          <p:attrName>fillcolor</p:attrName>
                                        </p:attrNameLst>
                                      </p:cBhvr>
                                      <p:tavLst>
                                        <p:tav tm="0">
                                          <p:val>
                                            <p:clrVal>
                                              <a:schemeClr val="accent2"/>
                                            </p:clrVal>
                                          </p:val>
                                        </p:tav>
                                        <p:tav tm="50000">
                                          <p:val>
                                            <p:clrVal>
                                              <a:schemeClr val="hlink"/>
                                            </p:clrVal>
                                          </p:val>
                                        </p:tav>
                                      </p:tavLst>
                                    </p:anim>
                                    <p:set>
                                      <p:cBhvr>
                                        <p:cTn id="16"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381000" y="971550"/>
            <a:ext cx="8534400" cy="553998"/>
          </a:xfrm>
          <a:prstGeom prst="rect">
            <a:avLst/>
          </a:prstGeom>
        </p:spPr>
        <p:txBody>
          <a:bodyPr wrap="square">
            <a:spAutoFit/>
          </a:bodyPr>
          <a:lstStyle/>
          <a:p>
            <a:pPr lvl="0">
              <a:spcBef>
                <a:spcPct val="0"/>
              </a:spcBef>
            </a:pPr>
            <a:r>
              <a:rPr lang="en-IN" sz="3000" b="1" dirty="0" smtClean="0">
                <a:solidFill>
                  <a:schemeClr val="accent5">
                    <a:lumMod val="75000"/>
                  </a:schemeClr>
                </a:solidFill>
                <a:latin typeface="Georgia" pitchFamily="18" charset="0"/>
              </a:rPr>
              <a:t>Conversions</a:t>
            </a:r>
          </a:p>
        </p:txBody>
      </p:sp>
      <p:sp>
        <p:nvSpPr>
          <p:cNvPr id="6" name="Rectangle 5"/>
          <p:cNvSpPr/>
          <p:nvPr/>
        </p:nvSpPr>
        <p:spPr>
          <a:xfrm>
            <a:off x="457200" y="1733550"/>
            <a:ext cx="8001000" cy="1862048"/>
          </a:xfrm>
          <a:prstGeom prst="rect">
            <a:avLst/>
          </a:prstGeom>
        </p:spPr>
        <p:txBody>
          <a:bodyPr wrap="square">
            <a:spAutoFit/>
          </a:bodyPr>
          <a:lstStyle/>
          <a:p>
            <a:pPr marL="341313" lvl="0" indent="-341313">
              <a:spcBef>
                <a:spcPct val="0"/>
              </a:spcBef>
              <a:buFont typeface="Arial" pitchFamily="34" charset="0"/>
              <a:buChar char="•"/>
            </a:pPr>
            <a:r>
              <a:rPr lang="en-IN" sz="2300" b="1" dirty="0" smtClean="0">
                <a:solidFill>
                  <a:schemeClr val="bg2">
                    <a:lumMod val="25000"/>
                  </a:schemeClr>
                </a:solidFill>
              </a:rPr>
              <a:t>Lastly, you have certain goals you want your visitors to complete. Sign up for your newsletter, inquire about your service, order a product and so on.</a:t>
            </a:r>
          </a:p>
          <a:p>
            <a:pPr marL="341313" lvl="0" indent="-341313">
              <a:spcBef>
                <a:spcPct val="0"/>
              </a:spcBef>
              <a:buFont typeface="Arial" pitchFamily="34" charset="0"/>
              <a:buChar char="•"/>
            </a:pPr>
            <a:r>
              <a:rPr lang="en-IN" sz="2300" b="1" dirty="0" smtClean="0">
                <a:solidFill>
                  <a:schemeClr val="bg2">
                    <a:lumMod val="25000"/>
                  </a:schemeClr>
                </a:solidFill>
              </a:rPr>
              <a:t> These are conversions on your site and this report can show you when, where and how they happened.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6"/>
                                        </p:tgtEl>
                                        <p:attrNameLst>
                                          <p:attrName>style.visibility</p:attrName>
                                        </p:attrNameLst>
                                      </p:cBhvr>
                                      <p:to>
                                        <p:strVal val="visible"/>
                                      </p:to>
                                    </p:set>
                                    <p:anim calcmode="discrete" valueType="clr">
                                      <p:cBhvr override="childStyle">
                                        <p:cTn id="14"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6"/>
                                        </p:tgtEl>
                                        <p:attrNameLst>
                                          <p:attrName>fillcolor</p:attrName>
                                        </p:attrNameLst>
                                      </p:cBhvr>
                                      <p:tavLst>
                                        <p:tav tm="0">
                                          <p:val>
                                            <p:clrVal>
                                              <a:schemeClr val="accent2"/>
                                            </p:clrVal>
                                          </p:val>
                                        </p:tav>
                                        <p:tav tm="50000">
                                          <p:val>
                                            <p:clrVal>
                                              <a:schemeClr val="hlink"/>
                                            </p:clrVal>
                                          </p:val>
                                        </p:tav>
                                      </p:tavLst>
                                    </p:anim>
                                    <p:set>
                                      <p:cBhvr>
                                        <p:cTn id="16"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6" name="Rectangle 5"/>
          <p:cNvSpPr/>
          <p:nvPr/>
        </p:nvSpPr>
        <p:spPr>
          <a:xfrm>
            <a:off x="762000" y="1504950"/>
            <a:ext cx="7315200" cy="2708434"/>
          </a:xfrm>
          <a:prstGeom prst="rect">
            <a:avLst/>
          </a:prstGeom>
        </p:spPr>
        <p:txBody>
          <a:bodyPr wrap="square">
            <a:spAutoFit/>
          </a:bodyPr>
          <a:lstStyle/>
          <a:p>
            <a:r>
              <a:rPr lang="en-IN" sz="3300" b="1" dirty="0" smtClean="0">
                <a:solidFill>
                  <a:schemeClr val="accent5">
                    <a:lumMod val="75000"/>
                  </a:schemeClr>
                </a:solidFill>
                <a:latin typeface="Georgia" pitchFamily="18" charset="0"/>
                <a:ea typeface="Arial Unicode MS" pitchFamily="34" charset="-128"/>
                <a:cs typeface="Arial Unicode MS" pitchFamily="34" charset="-128"/>
              </a:rPr>
              <a:t>These are just some of the basic options </a:t>
            </a:r>
            <a:r>
              <a:rPr lang="en-IN" sz="2600" b="1" dirty="0" smtClean="0">
                <a:solidFill>
                  <a:schemeClr val="bg2">
                    <a:lumMod val="25000"/>
                  </a:schemeClr>
                </a:solidFill>
              </a:rPr>
              <a:t>and reports available in Google Analytics. Once you start using them, you’ll quickly discover an abundance of other information readily available to you.</a:t>
            </a:r>
          </a:p>
          <a:p>
            <a:endParaRPr lang="en-IN" sz="2600" b="1" dirty="0" smtClean="0">
              <a:solidFill>
                <a:schemeClr val="bg2">
                  <a:lumMod val="2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Effect transition="in" filter="fade">
                                      <p:cBhvr>
                                        <p:cTn id="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6" name="Rectangle 5"/>
          <p:cNvSpPr/>
          <p:nvPr/>
        </p:nvSpPr>
        <p:spPr>
          <a:xfrm>
            <a:off x="2286000" y="2202419"/>
            <a:ext cx="4572000" cy="369332"/>
          </a:xfrm>
          <a:prstGeom prst="rect">
            <a:avLst/>
          </a:prstGeom>
        </p:spPr>
        <p:txBody>
          <a:bodyPr>
            <a:spAutoFit/>
          </a:bodyPr>
          <a:lstStyle/>
          <a:p>
            <a:pPr lvl="0" algn="ctr">
              <a:spcBef>
                <a:spcPct val="0"/>
              </a:spcBef>
              <a:defRPr/>
            </a:pPr>
            <a:endParaRPr lang="en-IN" b="1" dirty="0">
              <a:solidFill>
                <a:schemeClr val="accent6">
                  <a:lumMod val="75000"/>
                </a:schemeClr>
              </a:solidFill>
              <a:ea typeface="Verdana" pitchFamily="34" charset="0"/>
              <a:cs typeface="Verdana" pitchFamily="34" charset="0"/>
            </a:endParaRPr>
          </a:p>
        </p:txBody>
      </p:sp>
      <p:sp>
        <p:nvSpPr>
          <p:cNvPr id="7" name="Rectangle 6"/>
          <p:cNvSpPr/>
          <p:nvPr/>
        </p:nvSpPr>
        <p:spPr>
          <a:xfrm>
            <a:off x="1219200" y="1352550"/>
            <a:ext cx="6710965" cy="1938992"/>
          </a:xfrm>
          <a:prstGeom prst="rect">
            <a:avLst/>
          </a:prstGeom>
        </p:spPr>
        <p:txBody>
          <a:bodyPr wrap="square">
            <a:spAutoFit/>
          </a:bodyPr>
          <a:lstStyle/>
          <a:p>
            <a:pPr lvl="0" algn="ctr">
              <a:spcBef>
                <a:spcPct val="0"/>
              </a:spcBef>
              <a:defRPr/>
            </a:pPr>
            <a:r>
              <a:rPr lang="en-IN" sz="4000" b="1" dirty="0" smtClean="0">
                <a:solidFill>
                  <a:schemeClr val="accent5">
                    <a:lumMod val="75000"/>
                  </a:schemeClr>
                </a:solidFill>
                <a:latin typeface="Georgia" pitchFamily="18" charset="0"/>
              </a:rPr>
              <a:t>Thank You for Watching. </a:t>
            </a:r>
          </a:p>
          <a:p>
            <a:pPr lvl="0" algn="ctr">
              <a:spcBef>
                <a:spcPct val="0"/>
              </a:spcBef>
              <a:defRPr/>
            </a:pPr>
            <a:r>
              <a:rPr lang="en-IN" sz="4000" b="1" dirty="0" smtClean="0">
                <a:solidFill>
                  <a:schemeClr val="accent5">
                    <a:lumMod val="75000"/>
                  </a:schemeClr>
                </a:solidFill>
                <a:latin typeface="Georgia" pitchFamily="18" charset="0"/>
              </a:rPr>
              <a:t>Hope you liked it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slide(fromBottom)">
                                      <p:cBhvr>
                                        <p:cTn id="7" dur="10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slide(fromBottom)">
                                      <p:cBhvr>
                                        <p:cTn id="12" dur="10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533400" y="1485900"/>
            <a:ext cx="8153400" cy="1754326"/>
          </a:xfrm>
          <a:prstGeom prst="rect">
            <a:avLst/>
          </a:prstGeom>
        </p:spPr>
        <p:txBody>
          <a:bodyPr wrap="square">
            <a:spAutoFit/>
          </a:bodyPr>
          <a:lstStyle/>
          <a:p>
            <a:pPr lvl="0" algn="ctr">
              <a:spcBef>
                <a:spcPct val="0"/>
              </a:spcBef>
              <a:defRPr/>
            </a:pPr>
            <a:r>
              <a:rPr lang="en-IN" sz="3600" b="1" dirty="0" smtClean="0">
                <a:solidFill>
                  <a:schemeClr val="bg2">
                    <a:lumMod val="25000"/>
                  </a:schemeClr>
                </a:solidFill>
                <a:latin typeface="Georgia" pitchFamily="18" charset="0"/>
                <a:ea typeface="Verdana" pitchFamily="34" charset="0"/>
                <a:cs typeface="Verdana" pitchFamily="34" charset="0"/>
              </a:rPr>
              <a:t>Video # 15</a:t>
            </a:r>
          </a:p>
          <a:p>
            <a:pPr lvl="0" algn="ctr">
              <a:spcBef>
                <a:spcPct val="0"/>
              </a:spcBef>
              <a:defRPr/>
            </a:pPr>
            <a:endParaRPr lang="en-IN" sz="3600" b="1" dirty="0" smtClean="0">
              <a:solidFill>
                <a:schemeClr val="accent5">
                  <a:lumMod val="75000"/>
                </a:schemeClr>
              </a:solidFill>
              <a:latin typeface="Georgia" pitchFamily="18" charset="0"/>
              <a:ea typeface="Verdana" pitchFamily="34" charset="0"/>
              <a:cs typeface="Verdana" pitchFamily="34" charset="0"/>
            </a:endParaRPr>
          </a:p>
          <a:p>
            <a:pPr lvl="0" algn="ctr">
              <a:spcBef>
                <a:spcPct val="0"/>
              </a:spcBef>
              <a:defRPr/>
            </a:pPr>
            <a:r>
              <a:rPr lang="en-IN" sz="3600" b="1" dirty="0" smtClean="0">
                <a:solidFill>
                  <a:schemeClr val="accent5">
                    <a:lumMod val="75000"/>
                  </a:schemeClr>
                </a:solidFill>
                <a:ea typeface="Verdana" pitchFamily="34" charset="0"/>
                <a:cs typeface="Verdana" pitchFamily="34" charset="0"/>
              </a:rPr>
              <a:t>Tracking your SEO with Google Analytics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5">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45" presetClass="entr" presetSubtype="0" fill="hold" nodeType="clickEffect">
                                  <p:stCondLst>
                                    <p:cond delay="0"/>
                                  </p:stCondLst>
                                  <p:iterate type="lt">
                                    <p:tmPct val="10000"/>
                                  </p:iterate>
                                  <p:childTnLst>
                                    <p:set>
                                      <p:cBhvr>
                                        <p:cTn id="14" dur="1" fill="hold">
                                          <p:stCondLst>
                                            <p:cond delay="0"/>
                                          </p:stCondLst>
                                        </p:cTn>
                                        <p:tgtEl>
                                          <p:spTgt spid="5">
                                            <p:txEl>
                                              <p:pRg st="2" end="2"/>
                                            </p:txEl>
                                          </p:spTgt>
                                        </p:tgtEl>
                                        <p:attrNameLst>
                                          <p:attrName>style.visibility</p:attrName>
                                        </p:attrNameLst>
                                      </p:cBhvr>
                                      <p:to>
                                        <p:strVal val="visible"/>
                                      </p:to>
                                    </p:set>
                                    <p:animEffect transition="in" filter="fade">
                                      <p:cBhvr>
                                        <p:cTn id="15" dur="500"/>
                                        <p:tgtEl>
                                          <p:spTgt spid="5">
                                            <p:txEl>
                                              <p:pRg st="2" end="2"/>
                                            </p:txEl>
                                          </p:spTgt>
                                        </p:tgtEl>
                                      </p:cBhvr>
                                    </p:animEffect>
                                    <p:anim calcmode="lin" valueType="num">
                                      <p:cBhvr>
                                        <p:cTn id="16" dur="500" fill="hold"/>
                                        <p:tgtEl>
                                          <p:spTgt spid="5">
                                            <p:txEl>
                                              <p:pRg st="2" end="2"/>
                                            </p:txEl>
                                          </p:spTgt>
                                        </p:tgtEl>
                                        <p:attrNameLst>
                                          <p:attrName>ppt_w</p:attrName>
                                        </p:attrNameLst>
                                      </p:cBhvr>
                                      <p:tavLst>
                                        <p:tav tm="0" fmla="#ppt_w*sin(2.5*pi*$)">
                                          <p:val>
                                            <p:fltVal val="0"/>
                                          </p:val>
                                        </p:tav>
                                        <p:tav tm="100000">
                                          <p:val>
                                            <p:fltVal val="1"/>
                                          </p:val>
                                        </p:tav>
                                      </p:tavLst>
                                    </p:anim>
                                    <p:anim calcmode="lin" valueType="num">
                                      <p:cBhvr>
                                        <p:cTn id="17" dur="500" fill="hold"/>
                                        <p:tgtEl>
                                          <p:spTgt spid="5">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7" name="Content Placeholder 4"/>
          <p:cNvSpPr txBox="1">
            <a:spLocks/>
          </p:cNvSpPr>
          <p:nvPr/>
        </p:nvSpPr>
        <p:spPr>
          <a:xfrm>
            <a:off x="609600" y="1371600"/>
            <a:ext cx="7543800" cy="2647950"/>
          </a:xfrm>
          <a:prstGeom prst="rect">
            <a:avLst/>
          </a:prstGeom>
        </p:spPr>
        <p:txBody>
          <a:bodyPr vert="horz" lIns="91440" tIns="45720" rIns="91440" bIns="45720" rtlCol="0">
            <a:normAutofit fontScale="92500" lnSpcReduction="10000"/>
          </a:bodyPr>
          <a:lstStyle/>
          <a:p>
            <a:pPr>
              <a:spcBef>
                <a:spcPct val="20000"/>
              </a:spcBef>
            </a:pPr>
            <a:r>
              <a:rPr lang="en-IN" sz="3600" b="1" dirty="0" smtClean="0">
                <a:solidFill>
                  <a:schemeClr val="accent5">
                    <a:lumMod val="75000"/>
                  </a:schemeClr>
                </a:solidFill>
                <a:latin typeface="Georgia" pitchFamily="18" charset="0"/>
                <a:ea typeface="Arial Unicode MS" pitchFamily="34" charset="-128"/>
                <a:cs typeface="Arial Unicode MS" pitchFamily="34" charset="-128"/>
              </a:rPr>
              <a:t>One of the first </a:t>
            </a:r>
            <a:r>
              <a:rPr lang="en-IN" sz="2900" b="1" dirty="0" smtClean="0">
                <a:solidFill>
                  <a:schemeClr val="bg2">
                    <a:lumMod val="25000"/>
                  </a:schemeClr>
                </a:solidFill>
                <a:ea typeface="Arial Unicode MS" pitchFamily="34" charset="-128"/>
                <a:cs typeface="Arial Unicode MS" pitchFamily="34" charset="-128"/>
              </a:rPr>
              <a:t>indications of how your website’s SEO is doing is looking at the amount of traffic coming to your website. In Google Analytics, you can find the overview of your website performance.</a:t>
            </a:r>
          </a:p>
          <a:p>
            <a:pPr>
              <a:spcBef>
                <a:spcPct val="20000"/>
              </a:spcBef>
            </a:pPr>
            <a:r>
              <a:rPr lang="en-IN" sz="2900" b="1" dirty="0" smtClean="0">
                <a:solidFill>
                  <a:schemeClr val="bg2">
                    <a:lumMod val="25000"/>
                  </a:schemeClr>
                </a:solidFill>
                <a:ea typeface="Arial Unicode MS" pitchFamily="34" charset="-128"/>
                <a:cs typeface="Arial Unicode MS" pitchFamily="34" charset="-128"/>
              </a:rPr>
              <a:t>Following are those practices.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7"/>
                                        </p:tgtEl>
                                        <p:attrNameLst>
                                          <p:attrName>style.visibility</p:attrName>
                                        </p:attrNameLst>
                                      </p:cBhvr>
                                      <p:to>
                                        <p:strVal val="visible"/>
                                      </p:to>
                                    </p:set>
                                    <p:anim calcmode="discrete" valueType="clr">
                                      <p:cBhvr override="childStyle">
                                        <p:cTn id="7" dur="80"/>
                                        <p:tgtEl>
                                          <p:spTgt spid="7"/>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7"/>
                                        </p:tgtEl>
                                        <p:attrNameLst>
                                          <p:attrName>fillcolor</p:attrName>
                                        </p:attrNameLst>
                                      </p:cBhvr>
                                      <p:tavLst>
                                        <p:tav tm="0">
                                          <p:val>
                                            <p:clrVal>
                                              <a:schemeClr val="accent2"/>
                                            </p:clrVal>
                                          </p:val>
                                        </p:tav>
                                        <p:tav tm="50000">
                                          <p:val>
                                            <p:clrVal>
                                              <a:schemeClr val="hlink"/>
                                            </p:clrVal>
                                          </p:val>
                                        </p:tav>
                                      </p:tavLst>
                                    </p:anim>
                                    <p:set>
                                      <p:cBhvr>
                                        <p:cTn id="9" dur="80"/>
                                        <p:tgtEl>
                                          <p:spTgt spid="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381000" y="971550"/>
            <a:ext cx="8534400" cy="1015663"/>
          </a:xfrm>
          <a:prstGeom prst="rect">
            <a:avLst/>
          </a:prstGeom>
        </p:spPr>
        <p:txBody>
          <a:bodyPr wrap="square">
            <a:spAutoFit/>
          </a:bodyPr>
          <a:lstStyle/>
          <a:p>
            <a:pPr lvl="0">
              <a:spcBef>
                <a:spcPct val="0"/>
              </a:spcBef>
            </a:pPr>
            <a:r>
              <a:rPr lang="en-IN" sz="3000" b="1" dirty="0" smtClean="0">
                <a:solidFill>
                  <a:schemeClr val="accent5">
                    <a:lumMod val="75000"/>
                  </a:schemeClr>
                </a:solidFill>
                <a:latin typeface="Georgia" pitchFamily="18" charset="0"/>
              </a:rPr>
              <a:t>What does organic traffic say about my SEO?</a:t>
            </a:r>
          </a:p>
        </p:txBody>
      </p:sp>
      <p:sp>
        <p:nvSpPr>
          <p:cNvPr id="6" name="Rectangle 5"/>
          <p:cNvSpPr/>
          <p:nvPr/>
        </p:nvSpPr>
        <p:spPr>
          <a:xfrm>
            <a:off x="533400" y="2038350"/>
            <a:ext cx="8001000" cy="2308324"/>
          </a:xfrm>
          <a:prstGeom prst="rect">
            <a:avLst/>
          </a:prstGeom>
        </p:spPr>
        <p:txBody>
          <a:bodyPr wrap="square">
            <a:spAutoFit/>
          </a:bodyPr>
          <a:lstStyle/>
          <a:p>
            <a:pPr marL="341313" lvl="0" indent="-341313">
              <a:spcBef>
                <a:spcPct val="0"/>
              </a:spcBef>
              <a:buFont typeface="Arial" pitchFamily="34" charset="0"/>
              <a:buChar char="•"/>
            </a:pPr>
            <a:r>
              <a:rPr lang="en-IN" sz="2400" b="1" dirty="0" smtClean="0">
                <a:solidFill>
                  <a:schemeClr val="bg2">
                    <a:lumMod val="25000"/>
                  </a:schemeClr>
                </a:solidFill>
              </a:rPr>
              <a:t>If you’re not getting a lot of traffic from search engines, then that tells you that you need to work on your SEO. There’s a lot of potential traffic you may be missing out!</a:t>
            </a:r>
          </a:p>
          <a:p>
            <a:pPr marL="341313" indent="-341313">
              <a:spcBef>
                <a:spcPct val="0"/>
              </a:spcBef>
              <a:buFont typeface="Arial" pitchFamily="34" charset="0"/>
              <a:buChar char="•"/>
            </a:pPr>
            <a:r>
              <a:rPr lang="en-IN" sz="2400" b="1" dirty="0" smtClean="0">
                <a:solidFill>
                  <a:schemeClr val="bg2">
                    <a:lumMod val="25000"/>
                  </a:schemeClr>
                </a:solidFill>
              </a:rPr>
              <a:t>If you notice the number of organic traffic is declining, then you need to work on your SEO as well. Especially if the decline is large.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381000" y="971550"/>
            <a:ext cx="8534400" cy="553998"/>
          </a:xfrm>
          <a:prstGeom prst="rect">
            <a:avLst/>
          </a:prstGeom>
        </p:spPr>
        <p:txBody>
          <a:bodyPr wrap="square">
            <a:spAutoFit/>
          </a:bodyPr>
          <a:lstStyle/>
          <a:p>
            <a:pPr lvl="0">
              <a:spcBef>
                <a:spcPct val="0"/>
              </a:spcBef>
            </a:pPr>
            <a:r>
              <a:rPr lang="en-IN" sz="3000" b="1" dirty="0" smtClean="0">
                <a:solidFill>
                  <a:schemeClr val="accent5">
                    <a:lumMod val="75000"/>
                  </a:schemeClr>
                </a:solidFill>
                <a:latin typeface="Georgia" pitchFamily="18" charset="0"/>
              </a:rPr>
              <a:t>Page-specific SEO monitoring</a:t>
            </a:r>
          </a:p>
        </p:txBody>
      </p:sp>
      <p:sp>
        <p:nvSpPr>
          <p:cNvPr id="6" name="Rectangle 5"/>
          <p:cNvSpPr/>
          <p:nvPr/>
        </p:nvSpPr>
        <p:spPr>
          <a:xfrm>
            <a:off x="609600" y="1657350"/>
            <a:ext cx="8001000" cy="2893100"/>
          </a:xfrm>
          <a:prstGeom prst="rect">
            <a:avLst/>
          </a:prstGeom>
        </p:spPr>
        <p:txBody>
          <a:bodyPr wrap="square">
            <a:spAutoFit/>
          </a:bodyPr>
          <a:lstStyle/>
          <a:p>
            <a:pPr marL="341313" lvl="0" indent="-341313">
              <a:spcBef>
                <a:spcPct val="0"/>
              </a:spcBef>
            </a:pPr>
            <a:r>
              <a:rPr lang="en-IN" sz="2600" b="1" dirty="0" smtClean="0">
                <a:solidFill>
                  <a:schemeClr val="bg2">
                    <a:lumMod val="25000"/>
                  </a:schemeClr>
                </a:solidFill>
              </a:rPr>
              <a:t>	</a:t>
            </a:r>
            <a:r>
              <a:rPr lang="en-IN" sz="2500" b="1" dirty="0" smtClean="0">
                <a:solidFill>
                  <a:schemeClr val="bg2">
                    <a:lumMod val="25000"/>
                  </a:schemeClr>
                </a:solidFill>
              </a:rPr>
              <a:t>If you want to see your analytics at a per page level, you have to go to </a:t>
            </a:r>
            <a:r>
              <a:rPr lang="en-IN" sz="2500" b="1" dirty="0" err="1" smtClean="0">
                <a:solidFill>
                  <a:schemeClr val="bg2">
                    <a:lumMod val="25000"/>
                  </a:schemeClr>
                </a:solidFill>
              </a:rPr>
              <a:t>Behavior</a:t>
            </a:r>
            <a:r>
              <a:rPr lang="en-IN" sz="2500" b="1" dirty="0" smtClean="0">
                <a:solidFill>
                  <a:schemeClr val="bg2">
                    <a:lumMod val="25000"/>
                  </a:schemeClr>
                </a:solidFill>
              </a:rPr>
              <a:t> &gt; Site Content &gt; All Pages. Here you’ll see your site’s top 10 pages, ranked on amount of page views. </a:t>
            </a:r>
          </a:p>
          <a:p>
            <a:pPr marL="341313" lvl="0" indent="-341313">
              <a:spcBef>
                <a:spcPct val="0"/>
              </a:spcBef>
            </a:pPr>
            <a:r>
              <a:rPr lang="en-IN" sz="2500" b="1" dirty="0" smtClean="0">
                <a:solidFill>
                  <a:schemeClr val="bg2">
                    <a:lumMod val="25000"/>
                  </a:schemeClr>
                </a:solidFill>
              </a:rPr>
              <a:t>	If you have a specific page you want look at, you can simply fill in the URL (without domain name) in the search bar. You’ll now be able to see that page’s data.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381000" y="971550"/>
            <a:ext cx="8534400" cy="553998"/>
          </a:xfrm>
          <a:prstGeom prst="rect">
            <a:avLst/>
          </a:prstGeom>
        </p:spPr>
        <p:txBody>
          <a:bodyPr wrap="square">
            <a:spAutoFit/>
          </a:bodyPr>
          <a:lstStyle/>
          <a:p>
            <a:pPr lvl="0">
              <a:spcBef>
                <a:spcPct val="0"/>
              </a:spcBef>
            </a:pPr>
            <a:r>
              <a:rPr lang="en-IN" sz="3000" b="1" dirty="0" smtClean="0">
                <a:solidFill>
                  <a:schemeClr val="accent5">
                    <a:lumMod val="75000"/>
                  </a:schemeClr>
                </a:solidFill>
                <a:latin typeface="Georgia" pitchFamily="18" charset="0"/>
              </a:rPr>
              <a:t>Bounce rate</a:t>
            </a:r>
          </a:p>
        </p:txBody>
      </p:sp>
      <p:sp>
        <p:nvSpPr>
          <p:cNvPr id="6" name="Rectangle 5"/>
          <p:cNvSpPr/>
          <p:nvPr/>
        </p:nvSpPr>
        <p:spPr>
          <a:xfrm>
            <a:off x="457200" y="1657350"/>
            <a:ext cx="8001000" cy="2462213"/>
          </a:xfrm>
          <a:prstGeom prst="rect">
            <a:avLst/>
          </a:prstGeom>
        </p:spPr>
        <p:txBody>
          <a:bodyPr wrap="square">
            <a:spAutoFit/>
          </a:bodyPr>
          <a:lstStyle/>
          <a:p>
            <a:pPr marL="341313" lvl="0" indent="-341313">
              <a:spcBef>
                <a:spcPct val="0"/>
              </a:spcBef>
              <a:buFont typeface="Arial" pitchFamily="34" charset="0"/>
              <a:buChar char="•"/>
            </a:pPr>
            <a:r>
              <a:rPr lang="en-IN" sz="2200" b="1" dirty="0" smtClean="0">
                <a:solidFill>
                  <a:schemeClr val="bg2">
                    <a:lumMod val="25000"/>
                  </a:schemeClr>
                </a:solidFill>
              </a:rPr>
              <a:t>An important metric on the “Landing Page” screen is the ‘Bounce Rate’. This metric gives you the percentage of people that left your landing page without having done anything on that page.</a:t>
            </a:r>
          </a:p>
          <a:p>
            <a:pPr marL="341313" indent="-341313">
              <a:spcBef>
                <a:spcPct val="0"/>
              </a:spcBef>
              <a:buFont typeface="Arial" pitchFamily="34" charset="0"/>
              <a:buChar char="•"/>
            </a:pPr>
            <a:r>
              <a:rPr lang="en-IN" sz="2200" b="1" dirty="0" smtClean="0">
                <a:solidFill>
                  <a:schemeClr val="bg2">
                    <a:lumMod val="25000"/>
                  </a:schemeClr>
                </a:solidFill>
              </a:rPr>
              <a:t>The bounce rate is important because it tells you something about the quality of your traffic and/or the quality of the page. It has an indirect influence on your SEO.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381000" y="971550"/>
            <a:ext cx="8534400" cy="553998"/>
          </a:xfrm>
          <a:prstGeom prst="rect">
            <a:avLst/>
          </a:prstGeom>
        </p:spPr>
        <p:txBody>
          <a:bodyPr wrap="square">
            <a:spAutoFit/>
          </a:bodyPr>
          <a:lstStyle/>
          <a:p>
            <a:pPr lvl="0">
              <a:spcBef>
                <a:spcPct val="0"/>
              </a:spcBef>
            </a:pPr>
            <a:r>
              <a:rPr lang="en-IN" sz="3000" b="1" dirty="0" smtClean="0">
                <a:solidFill>
                  <a:schemeClr val="accent5">
                    <a:lumMod val="75000"/>
                  </a:schemeClr>
                </a:solidFill>
                <a:latin typeface="Georgia" pitchFamily="18" charset="0"/>
              </a:rPr>
              <a:t>Internal site search</a:t>
            </a:r>
          </a:p>
        </p:txBody>
      </p:sp>
      <p:sp>
        <p:nvSpPr>
          <p:cNvPr id="6" name="Rectangle 5"/>
          <p:cNvSpPr/>
          <p:nvPr/>
        </p:nvSpPr>
        <p:spPr>
          <a:xfrm>
            <a:off x="533400" y="1733550"/>
            <a:ext cx="8001000" cy="2492990"/>
          </a:xfrm>
          <a:prstGeom prst="rect">
            <a:avLst/>
          </a:prstGeom>
        </p:spPr>
        <p:txBody>
          <a:bodyPr wrap="square">
            <a:spAutoFit/>
          </a:bodyPr>
          <a:lstStyle/>
          <a:p>
            <a:pPr marL="341313" lvl="0" indent="-341313">
              <a:spcBef>
                <a:spcPct val="0"/>
              </a:spcBef>
              <a:buFont typeface="Arial" pitchFamily="34" charset="0"/>
              <a:buChar char="•"/>
            </a:pPr>
            <a:r>
              <a:rPr lang="en-IN" sz="2600" b="1" dirty="0" smtClean="0">
                <a:solidFill>
                  <a:schemeClr val="bg2">
                    <a:lumMod val="25000"/>
                  </a:schemeClr>
                </a:solidFill>
              </a:rPr>
              <a:t>If you click on </a:t>
            </a:r>
            <a:r>
              <a:rPr lang="en-IN" sz="2600" b="1" dirty="0" err="1" smtClean="0">
                <a:solidFill>
                  <a:schemeClr val="bg2">
                    <a:lumMod val="25000"/>
                  </a:schemeClr>
                </a:solidFill>
              </a:rPr>
              <a:t>Behavior</a:t>
            </a:r>
            <a:r>
              <a:rPr lang="en-IN" sz="2600" b="1" dirty="0" smtClean="0">
                <a:solidFill>
                  <a:schemeClr val="bg2">
                    <a:lumMod val="25000"/>
                  </a:schemeClr>
                </a:solidFill>
              </a:rPr>
              <a:t> &gt; Site Search &gt; Overview, you’ll find a list of search terms people have searched for on your site, using your site’s search. This is always a good dataset to keep track of as well since it can give you a good idea of what your audience expects to find on your site.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381000" y="971550"/>
            <a:ext cx="8534400" cy="553998"/>
          </a:xfrm>
          <a:prstGeom prst="rect">
            <a:avLst/>
          </a:prstGeom>
        </p:spPr>
        <p:txBody>
          <a:bodyPr wrap="square">
            <a:spAutoFit/>
          </a:bodyPr>
          <a:lstStyle/>
          <a:p>
            <a:pPr lvl="0">
              <a:spcBef>
                <a:spcPct val="0"/>
              </a:spcBef>
            </a:pPr>
            <a:r>
              <a:rPr lang="en-IN" sz="3000" b="1" dirty="0" smtClean="0">
                <a:solidFill>
                  <a:schemeClr val="accent5">
                    <a:lumMod val="75000"/>
                  </a:schemeClr>
                </a:solidFill>
                <a:latin typeface="Georgia" pitchFamily="18" charset="0"/>
              </a:rPr>
              <a:t>Mobile traffic</a:t>
            </a:r>
          </a:p>
        </p:txBody>
      </p:sp>
      <p:sp>
        <p:nvSpPr>
          <p:cNvPr id="6" name="Rectangle 5"/>
          <p:cNvSpPr/>
          <p:nvPr/>
        </p:nvSpPr>
        <p:spPr>
          <a:xfrm>
            <a:off x="457200" y="1733550"/>
            <a:ext cx="8001000" cy="2092881"/>
          </a:xfrm>
          <a:prstGeom prst="rect">
            <a:avLst/>
          </a:prstGeom>
        </p:spPr>
        <p:txBody>
          <a:bodyPr wrap="square">
            <a:spAutoFit/>
          </a:bodyPr>
          <a:lstStyle/>
          <a:p>
            <a:pPr marL="341313" lvl="0" indent="-341313">
              <a:spcBef>
                <a:spcPct val="0"/>
              </a:spcBef>
              <a:buFont typeface="Arial" pitchFamily="34" charset="0"/>
              <a:buChar char="•"/>
            </a:pPr>
            <a:r>
              <a:rPr lang="en-IN" sz="2600" b="1" dirty="0" smtClean="0">
                <a:solidFill>
                  <a:schemeClr val="bg2">
                    <a:lumMod val="25000"/>
                  </a:schemeClr>
                </a:solidFill>
              </a:rPr>
              <a:t>If you go to Audience &gt; Mobile &gt; Overview, you’ll get a dataset that shows you how many people are entering your site using a desktop, a mobile phone or a tablet.</a:t>
            </a:r>
          </a:p>
          <a:p>
            <a:pPr marL="341313" indent="-341313">
              <a:spcBef>
                <a:spcPct val="0"/>
              </a:spcBef>
              <a:buFont typeface="Arial" pitchFamily="34" charset="0"/>
              <a:buChar char="•"/>
            </a:pPr>
            <a:r>
              <a:rPr lang="en-IN" sz="2600" b="1" dirty="0" smtClean="0">
                <a:solidFill>
                  <a:schemeClr val="bg2">
                    <a:lumMod val="25000"/>
                  </a:schemeClr>
                </a:solidFill>
              </a:rPr>
              <a:t>Once again, click on the pie chart icon to get a good view of how many mobile visitors you have.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381000" y="971550"/>
            <a:ext cx="8534400" cy="553998"/>
          </a:xfrm>
          <a:prstGeom prst="rect">
            <a:avLst/>
          </a:prstGeom>
        </p:spPr>
        <p:txBody>
          <a:bodyPr wrap="square">
            <a:spAutoFit/>
          </a:bodyPr>
          <a:lstStyle/>
          <a:p>
            <a:pPr lvl="0">
              <a:spcBef>
                <a:spcPct val="0"/>
              </a:spcBef>
            </a:pPr>
            <a:r>
              <a:rPr lang="en-IN" sz="3000" b="1" dirty="0" smtClean="0">
                <a:solidFill>
                  <a:schemeClr val="accent5">
                    <a:lumMod val="75000"/>
                  </a:schemeClr>
                </a:solidFill>
                <a:latin typeface="Georgia" pitchFamily="18" charset="0"/>
              </a:rPr>
              <a:t>Mobile traffic Continued..</a:t>
            </a:r>
          </a:p>
        </p:txBody>
      </p:sp>
      <p:sp>
        <p:nvSpPr>
          <p:cNvPr id="6" name="Rectangle 5"/>
          <p:cNvSpPr/>
          <p:nvPr/>
        </p:nvSpPr>
        <p:spPr>
          <a:xfrm>
            <a:off x="457200" y="1733550"/>
            <a:ext cx="8001000" cy="2492990"/>
          </a:xfrm>
          <a:prstGeom prst="rect">
            <a:avLst/>
          </a:prstGeom>
        </p:spPr>
        <p:txBody>
          <a:bodyPr wrap="square">
            <a:spAutoFit/>
          </a:bodyPr>
          <a:lstStyle/>
          <a:p>
            <a:pPr marL="341313" lvl="0" indent="-341313">
              <a:spcBef>
                <a:spcPct val="0"/>
              </a:spcBef>
              <a:buFont typeface="Arial" pitchFamily="34" charset="0"/>
              <a:buChar char="•"/>
            </a:pPr>
            <a:r>
              <a:rPr lang="en-IN" sz="2600" b="1" dirty="0" smtClean="0">
                <a:solidFill>
                  <a:schemeClr val="bg2">
                    <a:lumMod val="25000"/>
                  </a:schemeClr>
                </a:solidFill>
              </a:rPr>
              <a:t>If that’s more than 10%, you should definitely make sure your website looks good and works fine on a mobile phone. </a:t>
            </a:r>
          </a:p>
          <a:p>
            <a:pPr marL="341313" lvl="0" indent="-341313">
              <a:spcBef>
                <a:spcPct val="0"/>
              </a:spcBef>
              <a:buFont typeface="Arial" pitchFamily="34" charset="0"/>
              <a:buChar char="•"/>
            </a:pPr>
            <a:r>
              <a:rPr lang="en-IN" sz="2600" b="1" dirty="0" smtClean="0">
                <a:solidFill>
                  <a:schemeClr val="bg2">
                    <a:lumMod val="25000"/>
                  </a:schemeClr>
                </a:solidFill>
              </a:rPr>
              <a:t>Also, if you’re noticing your bounce rate on mobile is significantly higher than on desktop, this can indicate that your mobile site isn’t all that mobile-friendly.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1457</TotalTime>
  <Words>514</Words>
  <Application>Microsoft Office PowerPoint</Application>
  <PresentationFormat>On-screen Show (16:9)</PresentationFormat>
  <Paragraphs>49</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sukhpal kaur</dc:creator>
  <cp:lastModifiedBy>l</cp:lastModifiedBy>
  <cp:revision>470</cp:revision>
  <dcterms:created xsi:type="dcterms:W3CDTF">2017-04-01T05:57:38Z</dcterms:created>
  <dcterms:modified xsi:type="dcterms:W3CDTF">2017-07-06T12:23:57Z</dcterms:modified>
</cp:coreProperties>
</file>