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8" r:id="rId2"/>
    <p:sldId id="342" r:id="rId3"/>
    <p:sldId id="299" r:id="rId4"/>
    <p:sldId id="301" r:id="rId5"/>
    <p:sldId id="302" r:id="rId6"/>
    <p:sldId id="343" r:id="rId7"/>
    <p:sldId id="344" r:id="rId8"/>
    <p:sldId id="345" r:id="rId9"/>
    <p:sldId id="346" r:id="rId10"/>
    <p:sldId id="347" r:id="rId11"/>
    <p:sldId id="348" r:id="rId12"/>
    <p:sldId id="349" r:id="rId13"/>
    <p:sldId id="350" r:id="rId14"/>
    <p:sldId id="306" r:id="rId15"/>
    <p:sldId id="315" r:id="rId16"/>
    <p:sldId id="307" r:id="rId17"/>
    <p:sldId id="309" r:id="rId18"/>
    <p:sldId id="351" r:id="rId19"/>
    <p:sldId id="352" r:id="rId20"/>
    <p:sldId id="353" r:id="rId21"/>
    <p:sldId id="354" r:id="rId22"/>
    <p:sldId id="355" r:id="rId23"/>
    <p:sldId id="356" r:id="rId24"/>
    <p:sldId id="310" r:id="rId25"/>
    <p:sldId id="297" r:id="rId26"/>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1620" y="-1254"/>
      </p:cViewPr>
      <p:guideLst>
        <p:guide orient="horz" pos="162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D8DE92-7473-4B0F-A9FE-6206363186F1}" type="datetimeFigureOut">
              <a:rPr lang="en-US" smtClean="0"/>
              <a:pPr/>
              <a:t>7/6/2017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6D8DE92-7473-4B0F-A9FE-6206363186F1}" type="datetimeFigureOut">
              <a:rPr lang="en-US" smtClean="0"/>
              <a:pPr/>
              <a:t>7/6/2017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D8DE92-7473-4B0F-A9FE-6206363186F1}" type="datetimeFigureOut">
              <a:rPr lang="en-US" smtClean="0"/>
              <a:pPr/>
              <a:t>7/6/2017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D8DE92-7473-4B0F-A9FE-6206363186F1}" type="datetimeFigureOut">
              <a:rPr lang="en-US" smtClean="0"/>
              <a:pPr/>
              <a:t>7/6/2017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DE92-7473-4B0F-A9FE-6206363186F1}" type="datetimeFigureOut">
              <a:rPr lang="en-US" smtClean="0"/>
              <a:pPr/>
              <a:t>7/6/2017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DE92-7473-4B0F-A9FE-6206363186F1}" type="datetimeFigureOut">
              <a:rPr lang="en-US" smtClean="0"/>
              <a:pPr/>
              <a:t>7/6/2017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6D8DE92-7473-4B0F-A9FE-6206363186F1}" type="datetimeFigureOut">
              <a:rPr lang="en-US" smtClean="0"/>
              <a:pPr/>
              <a:t>7/6/2017</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A06BE40-B420-441F-9629-7146913B576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soovle.com/" TargetMode="External"/><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hyperlink" Target="http://answerthepublic.com/" TargetMode="External"/><Relationship Id="rId4" Type="http://schemas.openxmlformats.org/officeDocument/2006/relationships/hyperlink" Target="https://ubersuggest.io/"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6" name="Picture 2" descr="C:\Users\lifei\Desktop\SEO\PPT Front Image.jpg"/>
          <p:cNvPicPr>
            <a:picLocks noChangeAspect="1" noChangeArrowheads="1"/>
          </p:cNvPicPr>
          <p:nvPr/>
        </p:nvPicPr>
        <p:blipFill>
          <a:blip r:embed="rId2" cstate="print"/>
          <a:srcRect/>
          <a:stretch>
            <a:fillRect/>
          </a:stretch>
        </p:blipFill>
        <p:spPr bwMode="auto">
          <a:xfrm>
            <a:off x="0" y="1"/>
            <a:ext cx="9143999" cy="5143499"/>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8534400" cy="1015663"/>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B. See what keywords your competitors are ranking for</a:t>
            </a:r>
          </a:p>
        </p:txBody>
      </p:sp>
      <p:sp>
        <p:nvSpPr>
          <p:cNvPr id="6" name="Rectangle 5"/>
          <p:cNvSpPr/>
          <p:nvPr/>
        </p:nvSpPr>
        <p:spPr>
          <a:xfrm>
            <a:off x="457200" y="2114550"/>
            <a:ext cx="8001000" cy="1692771"/>
          </a:xfrm>
          <a:prstGeom prst="rect">
            <a:avLst/>
          </a:prstGeom>
        </p:spPr>
        <p:txBody>
          <a:bodyPr wrap="square">
            <a:spAutoFit/>
          </a:bodyPr>
          <a:lstStyle/>
          <a:p>
            <a:pPr marL="341313" lvl="0" indent="-341313">
              <a:spcBef>
                <a:spcPct val="0"/>
              </a:spcBef>
              <a:buFont typeface="Arial" pitchFamily="34" charset="0"/>
              <a:buChar char="•"/>
            </a:pPr>
            <a:r>
              <a:rPr lang="en-IN" sz="2600" b="1" dirty="0" smtClean="0">
                <a:solidFill>
                  <a:schemeClr val="bg2">
                    <a:lumMod val="25000"/>
                  </a:schemeClr>
                </a:solidFill>
              </a:rPr>
              <a:t>The chances are, your competitors have already performed all the tedious keyword research work for you. So you can research the keywords that they rank for and cherry-pick the best ones.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8534400" cy="553998"/>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C. Use keyword research tools</a:t>
            </a:r>
          </a:p>
        </p:txBody>
      </p:sp>
      <p:sp>
        <p:nvSpPr>
          <p:cNvPr id="6" name="Rectangle 5"/>
          <p:cNvSpPr/>
          <p:nvPr/>
        </p:nvSpPr>
        <p:spPr>
          <a:xfrm>
            <a:off x="457200" y="1885950"/>
            <a:ext cx="8001000" cy="2492990"/>
          </a:xfrm>
          <a:prstGeom prst="rect">
            <a:avLst/>
          </a:prstGeom>
        </p:spPr>
        <p:txBody>
          <a:bodyPr wrap="square">
            <a:spAutoFit/>
          </a:bodyPr>
          <a:lstStyle/>
          <a:p>
            <a:pPr marL="341313" lvl="0" indent="-341313">
              <a:spcBef>
                <a:spcPct val="0"/>
              </a:spcBef>
              <a:buFont typeface="Arial" pitchFamily="34" charset="0"/>
              <a:buChar char="•"/>
            </a:pPr>
            <a:r>
              <a:rPr lang="en-IN" sz="2600" b="1" dirty="0" smtClean="0">
                <a:solidFill>
                  <a:schemeClr val="bg2">
                    <a:lumMod val="25000"/>
                  </a:schemeClr>
                </a:solidFill>
              </a:rPr>
              <a:t>Use a decent keyword research tool. Luckily, there’s no shortage of them on the market:</a:t>
            </a:r>
          </a:p>
          <a:p>
            <a:pPr marL="341313" lvl="0" indent="-341313">
              <a:spcBef>
                <a:spcPct val="0"/>
              </a:spcBef>
              <a:buFont typeface="Arial" pitchFamily="34" charset="0"/>
              <a:buChar char="•"/>
            </a:pPr>
            <a:r>
              <a:rPr lang="en-IN" sz="2600" b="1" dirty="0" smtClean="0">
                <a:solidFill>
                  <a:schemeClr val="bg2">
                    <a:lumMod val="25000"/>
                  </a:schemeClr>
                </a:solidFill>
                <a:hlinkClick r:id="rId3"/>
              </a:rPr>
              <a:t>http://soovle.com/</a:t>
            </a:r>
            <a:endParaRPr lang="en-IN" sz="2600" b="1" dirty="0" smtClean="0">
              <a:solidFill>
                <a:schemeClr val="bg2">
                  <a:lumMod val="25000"/>
                </a:schemeClr>
              </a:solidFill>
            </a:endParaRPr>
          </a:p>
          <a:p>
            <a:pPr marL="341313" lvl="0" indent="-341313">
              <a:spcBef>
                <a:spcPct val="0"/>
              </a:spcBef>
              <a:buFont typeface="Arial" pitchFamily="34" charset="0"/>
              <a:buChar char="•"/>
            </a:pPr>
            <a:r>
              <a:rPr lang="en-IN" sz="2600" b="1" dirty="0" smtClean="0">
                <a:solidFill>
                  <a:schemeClr val="bg2">
                    <a:lumMod val="25000"/>
                  </a:schemeClr>
                </a:solidFill>
                <a:hlinkClick r:id="rId4"/>
              </a:rPr>
              <a:t>https://ubersuggest.io/</a:t>
            </a:r>
            <a:endParaRPr lang="en-IN" sz="2600" b="1" dirty="0" smtClean="0">
              <a:solidFill>
                <a:schemeClr val="bg2">
                  <a:lumMod val="25000"/>
                </a:schemeClr>
              </a:solidFill>
            </a:endParaRPr>
          </a:p>
          <a:p>
            <a:pPr marL="341313" lvl="0" indent="-341313">
              <a:spcBef>
                <a:spcPct val="0"/>
              </a:spcBef>
              <a:buFont typeface="Arial" pitchFamily="34" charset="0"/>
              <a:buChar char="•"/>
            </a:pPr>
            <a:r>
              <a:rPr lang="en-IN" sz="2600" b="1" dirty="0" smtClean="0">
                <a:solidFill>
                  <a:schemeClr val="bg2">
                    <a:lumMod val="25000"/>
                  </a:schemeClr>
                </a:solidFill>
                <a:hlinkClick r:id="rId5"/>
              </a:rPr>
              <a:t>http://answerthepublic.com/</a:t>
            </a:r>
            <a:endParaRPr lang="en-IN" sz="2600" b="1" dirty="0" smtClean="0">
              <a:solidFill>
                <a:schemeClr val="bg2">
                  <a:lumMod val="25000"/>
                </a:schemeClr>
              </a:solidFill>
            </a:endParaRPr>
          </a:p>
          <a:p>
            <a:pPr marL="341313" lvl="0" indent="-341313">
              <a:spcBef>
                <a:spcPct val="0"/>
              </a:spcBef>
              <a:buFont typeface="Arial" pitchFamily="34" charset="0"/>
              <a:buChar char="•"/>
            </a:pPr>
            <a:r>
              <a:rPr lang="en-IN" sz="2600" b="1" dirty="0" smtClean="0">
                <a:solidFill>
                  <a:schemeClr val="bg2">
                    <a:lumMod val="25000"/>
                  </a:schemeClr>
                </a:solidFill>
              </a:rPr>
              <a:t>And quite a few more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nodeType="clickEffect">
                                  <p:stCondLst>
                                    <p:cond delay="0"/>
                                  </p:stCondLst>
                                  <p:iterate type="lt">
                                    <p:tmPct val="50000"/>
                                  </p:iterate>
                                  <p:childTnLst>
                                    <p:set>
                                      <p:cBhvr>
                                        <p:cTn id="14" dur="1" fill="hold">
                                          <p:stCondLst>
                                            <p:cond delay="0"/>
                                          </p:stCondLst>
                                        </p:cTn>
                                        <p:tgtEl>
                                          <p:spTgt spid="6">
                                            <p:txEl>
                                              <p:pRg st="0" end="0"/>
                                            </p:txEl>
                                          </p:spTgt>
                                        </p:tgtEl>
                                        <p:attrNameLst>
                                          <p:attrName>style.visibility</p:attrName>
                                        </p:attrNameLst>
                                      </p:cBhvr>
                                      <p:to>
                                        <p:strVal val="visible"/>
                                      </p:to>
                                    </p:set>
                                    <p:anim calcmode="discrete" valueType="clr">
                                      <p:cBhvr override="childStyle">
                                        <p:cTn id="15" dur="80"/>
                                        <p:tgtEl>
                                          <p:spTgt spid="6">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xEl>
                                              <p:pRg st="0" end="0"/>
                                            </p:txEl>
                                          </p:spTgt>
                                        </p:tgtEl>
                                        <p:attrNameLst>
                                          <p:attrName>fillcolor</p:attrName>
                                        </p:attrNameLst>
                                      </p:cBhvr>
                                      <p:tavLst>
                                        <p:tav tm="0">
                                          <p:val>
                                            <p:clrVal>
                                              <a:schemeClr val="accent2"/>
                                            </p:clrVal>
                                          </p:val>
                                        </p:tav>
                                        <p:tav tm="50000">
                                          <p:val>
                                            <p:clrVal>
                                              <a:schemeClr val="hlink"/>
                                            </p:clrVal>
                                          </p:val>
                                        </p:tav>
                                      </p:tavLst>
                                    </p:anim>
                                    <p:set>
                                      <p:cBhvr>
                                        <p:cTn id="17" dur="80"/>
                                        <p:tgtEl>
                                          <p:spTgt spid="6">
                                            <p:txEl>
                                              <p:pRg st="0" end="0"/>
                                            </p:txEl>
                                          </p:spTgt>
                                        </p:tgtEl>
                                        <p:attrNameLst>
                                          <p:attrName>fill.type</p:attrName>
                                        </p:attrNameLst>
                                      </p:cBhvr>
                                      <p:to>
                                        <p:strVal val="solid"/>
                                      </p:to>
                                    </p:se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6">
                                            <p:txEl>
                                              <p:pRg st="1" end="1"/>
                                            </p:txEl>
                                          </p:spTgt>
                                        </p:tgtEl>
                                        <p:attrNameLst>
                                          <p:attrName>style.visibility</p:attrName>
                                        </p:attrNameLst>
                                      </p:cBhvr>
                                      <p:to>
                                        <p:strVal val="visible"/>
                                      </p:to>
                                    </p:set>
                                    <p:animEffect transition="in" filter="slide(fromBottom)">
                                      <p:cBhvr>
                                        <p:cTn id="22" dur="1000"/>
                                        <p:tgtEl>
                                          <p:spTgt spid="6">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6">
                                            <p:txEl>
                                              <p:pRg st="2" end="2"/>
                                            </p:txEl>
                                          </p:spTgt>
                                        </p:tgtEl>
                                        <p:attrNameLst>
                                          <p:attrName>style.visibility</p:attrName>
                                        </p:attrNameLst>
                                      </p:cBhvr>
                                      <p:to>
                                        <p:strVal val="visible"/>
                                      </p:to>
                                    </p:set>
                                    <p:animEffect transition="in" filter="slide(fromBottom)">
                                      <p:cBhvr>
                                        <p:cTn id="27" dur="1000"/>
                                        <p:tgtEl>
                                          <p:spTgt spid="6">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nodeType="clickEffect">
                                  <p:stCondLst>
                                    <p:cond delay="0"/>
                                  </p:stCondLst>
                                  <p:childTnLst>
                                    <p:set>
                                      <p:cBhvr>
                                        <p:cTn id="31" dur="1" fill="hold">
                                          <p:stCondLst>
                                            <p:cond delay="0"/>
                                          </p:stCondLst>
                                        </p:cTn>
                                        <p:tgtEl>
                                          <p:spTgt spid="6">
                                            <p:txEl>
                                              <p:pRg st="3" end="3"/>
                                            </p:txEl>
                                          </p:spTgt>
                                        </p:tgtEl>
                                        <p:attrNameLst>
                                          <p:attrName>style.visibility</p:attrName>
                                        </p:attrNameLst>
                                      </p:cBhvr>
                                      <p:to>
                                        <p:strVal val="visible"/>
                                      </p:to>
                                    </p:set>
                                    <p:animEffect transition="in" filter="slide(fromBottom)">
                                      <p:cBhvr>
                                        <p:cTn id="32" dur="1000"/>
                                        <p:tgtEl>
                                          <p:spTgt spid="6">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7" presetClass="entr" presetSubtype="0" fill="hold" nodeType="clickEffect">
                                  <p:stCondLst>
                                    <p:cond delay="0"/>
                                  </p:stCondLst>
                                  <p:iterate type="lt">
                                    <p:tmPct val="50000"/>
                                  </p:iterate>
                                  <p:childTnLst>
                                    <p:set>
                                      <p:cBhvr>
                                        <p:cTn id="36" dur="1" fill="hold">
                                          <p:stCondLst>
                                            <p:cond delay="0"/>
                                          </p:stCondLst>
                                        </p:cTn>
                                        <p:tgtEl>
                                          <p:spTgt spid="6">
                                            <p:txEl>
                                              <p:pRg st="4" end="4"/>
                                            </p:txEl>
                                          </p:spTgt>
                                        </p:tgtEl>
                                        <p:attrNameLst>
                                          <p:attrName>style.visibility</p:attrName>
                                        </p:attrNameLst>
                                      </p:cBhvr>
                                      <p:to>
                                        <p:strVal val="visible"/>
                                      </p:to>
                                    </p:set>
                                    <p:anim calcmode="discrete" valueType="clr">
                                      <p:cBhvr override="childStyle">
                                        <p:cTn id="37" dur="80"/>
                                        <p:tgtEl>
                                          <p:spTgt spid="6">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8" dur="80"/>
                                        <p:tgtEl>
                                          <p:spTgt spid="6">
                                            <p:txEl>
                                              <p:pRg st="4" end="4"/>
                                            </p:txEl>
                                          </p:spTgt>
                                        </p:tgtEl>
                                        <p:attrNameLst>
                                          <p:attrName>fillcolor</p:attrName>
                                        </p:attrNameLst>
                                      </p:cBhvr>
                                      <p:tavLst>
                                        <p:tav tm="0">
                                          <p:val>
                                            <p:clrVal>
                                              <a:schemeClr val="accent2"/>
                                            </p:clrVal>
                                          </p:val>
                                        </p:tav>
                                        <p:tav tm="50000">
                                          <p:val>
                                            <p:clrVal>
                                              <a:schemeClr val="hlink"/>
                                            </p:clrVal>
                                          </p:val>
                                        </p:tav>
                                      </p:tavLst>
                                    </p:anim>
                                    <p:set>
                                      <p:cBhvr>
                                        <p:cTn id="39" dur="80"/>
                                        <p:tgtEl>
                                          <p:spTgt spid="6">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8534400" cy="553998"/>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D. Study your niche well</a:t>
            </a:r>
          </a:p>
        </p:txBody>
      </p:sp>
      <p:sp>
        <p:nvSpPr>
          <p:cNvPr id="6" name="Rectangle 5"/>
          <p:cNvSpPr/>
          <p:nvPr/>
        </p:nvSpPr>
        <p:spPr>
          <a:xfrm>
            <a:off x="457200" y="1885950"/>
            <a:ext cx="8001000" cy="1692771"/>
          </a:xfrm>
          <a:prstGeom prst="rect">
            <a:avLst/>
          </a:prstGeom>
        </p:spPr>
        <p:txBody>
          <a:bodyPr wrap="square">
            <a:spAutoFit/>
          </a:bodyPr>
          <a:lstStyle/>
          <a:p>
            <a:pPr marL="341313" lvl="0" indent="-341313">
              <a:spcBef>
                <a:spcPct val="0"/>
              </a:spcBef>
              <a:buFont typeface="Arial" pitchFamily="34" charset="0"/>
              <a:buChar char="•"/>
            </a:pPr>
            <a:r>
              <a:rPr lang="en-IN" sz="2600" b="1" dirty="0" smtClean="0">
                <a:solidFill>
                  <a:schemeClr val="bg2">
                    <a:lumMod val="25000"/>
                  </a:schemeClr>
                </a:solidFill>
              </a:rPr>
              <a:t>Sometimes, just by studying your niche well (and adding a pinch of common sense), you can discover some great keywords that no one in your niche is targeting yet.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8534400" cy="553998"/>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#3. Understand keyword metrics</a:t>
            </a:r>
          </a:p>
        </p:txBody>
      </p:sp>
      <p:sp>
        <p:nvSpPr>
          <p:cNvPr id="6" name="Rectangle 5"/>
          <p:cNvSpPr/>
          <p:nvPr/>
        </p:nvSpPr>
        <p:spPr>
          <a:xfrm>
            <a:off x="457200" y="1809750"/>
            <a:ext cx="8001000" cy="2492990"/>
          </a:xfrm>
          <a:prstGeom prst="rect">
            <a:avLst/>
          </a:prstGeom>
        </p:spPr>
        <p:txBody>
          <a:bodyPr wrap="square">
            <a:spAutoFit/>
          </a:bodyPr>
          <a:lstStyle/>
          <a:p>
            <a:pPr marL="341313" lvl="0" indent="-341313">
              <a:spcBef>
                <a:spcPct val="0"/>
              </a:spcBef>
              <a:buFont typeface="Arial" pitchFamily="34" charset="0"/>
              <a:buChar char="•"/>
            </a:pPr>
            <a:r>
              <a:rPr lang="en-IN" sz="2600" b="1" dirty="0" smtClean="0">
                <a:solidFill>
                  <a:schemeClr val="bg2">
                    <a:lumMod val="25000"/>
                  </a:schemeClr>
                </a:solidFill>
              </a:rPr>
              <a:t>While executing the aforementioned strategies, you'll find yourself sifting through thousands of keyword ideas and trying to decide which of them deserve to be shortlisted.</a:t>
            </a:r>
          </a:p>
          <a:p>
            <a:pPr marL="341313" lvl="0" indent="-341313">
              <a:spcBef>
                <a:spcPct val="0"/>
              </a:spcBef>
              <a:buFont typeface="Arial" pitchFamily="34" charset="0"/>
              <a:buChar char="•"/>
            </a:pPr>
            <a:r>
              <a:rPr lang="en-IN" sz="2600" b="1" dirty="0" smtClean="0">
                <a:solidFill>
                  <a:schemeClr val="bg2">
                    <a:lumMod val="25000"/>
                  </a:schemeClr>
                </a:solidFill>
              </a:rPr>
              <a:t>And to help you separate the wheat from the chaff, there’s a bunch of cool keyword metrics to consider.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762000" y="1047750"/>
            <a:ext cx="7848600" cy="600164"/>
          </a:xfrm>
          <a:prstGeom prst="rect">
            <a:avLst/>
          </a:prstGeom>
        </p:spPr>
        <p:txBody>
          <a:bodyPr wrap="square">
            <a:spAutoFit/>
          </a:bodyPr>
          <a:lstStyle/>
          <a:p>
            <a:pPr lvl="0">
              <a:spcBef>
                <a:spcPct val="0"/>
              </a:spcBef>
            </a:pPr>
            <a:r>
              <a:rPr lang="en-IN" sz="3300" b="1" dirty="0" smtClean="0">
                <a:solidFill>
                  <a:schemeClr val="accent5">
                    <a:lumMod val="75000"/>
                  </a:schemeClr>
                </a:solidFill>
                <a:latin typeface="Georgia" pitchFamily="18" charset="0"/>
              </a:rPr>
              <a:t>A. Search Volume</a:t>
            </a:r>
          </a:p>
        </p:txBody>
      </p:sp>
      <p:sp>
        <p:nvSpPr>
          <p:cNvPr id="6" name="Rectangle 5"/>
          <p:cNvSpPr/>
          <p:nvPr/>
        </p:nvSpPr>
        <p:spPr>
          <a:xfrm>
            <a:off x="609600" y="1962150"/>
            <a:ext cx="8001000" cy="169277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This metric shows you the overall search demand of a given keyword, i.e., how many times people around the world (or in a specific country) put this keyword into Google.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533400" y="1047750"/>
            <a:ext cx="7848600" cy="600164"/>
          </a:xfrm>
          <a:prstGeom prst="rect">
            <a:avLst/>
          </a:prstGeom>
        </p:spPr>
        <p:txBody>
          <a:bodyPr wrap="square">
            <a:spAutoFit/>
          </a:bodyPr>
          <a:lstStyle/>
          <a:p>
            <a:pPr lvl="0">
              <a:spcBef>
                <a:spcPct val="0"/>
              </a:spcBef>
            </a:pPr>
            <a:r>
              <a:rPr lang="en-IN" sz="3300" b="1" dirty="0" smtClean="0">
                <a:solidFill>
                  <a:schemeClr val="accent5">
                    <a:lumMod val="75000"/>
                  </a:schemeClr>
                </a:solidFill>
                <a:latin typeface="Georgia" pitchFamily="18" charset="0"/>
              </a:rPr>
              <a:t>B. Clicks</a:t>
            </a:r>
          </a:p>
        </p:txBody>
      </p:sp>
      <p:sp>
        <p:nvSpPr>
          <p:cNvPr id="6" name="Rectangle 5"/>
          <p:cNvSpPr/>
          <p:nvPr/>
        </p:nvSpPr>
        <p:spPr>
          <a:xfrm>
            <a:off x="533400" y="2038350"/>
            <a:ext cx="7924800" cy="1292662"/>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The Clicks metric is totally invaluable in weeding out the search queries with huge search demand but miserable traffic.</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85800" y="971550"/>
            <a:ext cx="7848600" cy="584775"/>
          </a:xfrm>
          <a:prstGeom prst="rect">
            <a:avLst/>
          </a:prstGeom>
        </p:spPr>
        <p:txBody>
          <a:bodyPr wrap="square">
            <a:spAutoFit/>
          </a:bodyPr>
          <a:lstStyle/>
          <a:p>
            <a:pPr lvl="0">
              <a:spcBef>
                <a:spcPct val="0"/>
              </a:spcBef>
            </a:pPr>
            <a:r>
              <a:rPr lang="en-IN" sz="3200" b="1" dirty="0" smtClean="0">
                <a:solidFill>
                  <a:schemeClr val="accent5">
                    <a:lumMod val="75000"/>
                  </a:schemeClr>
                </a:solidFill>
                <a:latin typeface="Georgia" pitchFamily="18" charset="0"/>
              </a:rPr>
              <a:t>C. Traffic potential</a:t>
            </a:r>
          </a:p>
        </p:txBody>
      </p:sp>
      <p:sp>
        <p:nvSpPr>
          <p:cNvPr id="6" name="Rectangle 5"/>
          <p:cNvSpPr/>
          <p:nvPr/>
        </p:nvSpPr>
        <p:spPr>
          <a:xfrm>
            <a:off x="685800" y="1809750"/>
            <a:ext cx="8001000" cy="2893100"/>
          </a:xfrm>
          <a:prstGeom prst="rect">
            <a:avLst/>
          </a:prstGeom>
        </p:spPr>
        <p:txBody>
          <a:bodyPr wrap="square">
            <a:spAutoFit/>
          </a:bodyPr>
          <a:lstStyle/>
          <a:p>
            <a:pPr marL="231775" indent="-231775">
              <a:spcBef>
                <a:spcPct val="0"/>
              </a:spcBef>
              <a:buFont typeface="Arial" pitchFamily="34" charset="0"/>
              <a:buChar char="•"/>
            </a:pPr>
            <a:r>
              <a:rPr lang="en-IN" sz="2600" b="1" dirty="0" smtClean="0">
                <a:solidFill>
                  <a:schemeClr val="bg2">
                    <a:lumMod val="25000"/>
                  </a:schemeClr>
                </a:solidFill>
              </a:rPr>
              <a:t>Search volume and Clicks are great metrics to understand the popularity and traffic of a single keyword. So it's time to stop evaluating keywords just by their Search volume (or Clicks) alone.</a:t>
            </a:r>
          </a:p>
          <a:p>
            <a:pPr marL="231775" indent="-231775">
              <a:spcBef>
                <a:spcPct val="0"/>
              </a:spcBef>
              <a:buFont typeface="Arial" pitchFamily="34" charset="0"/>
              <a:buChar char="•"/>
            </a:pPr>
            <a:r>
              <a:rPr lang="en-IN" sz="2600" b="1" dirty="0" smtClean="0">
                <a:solidFill>
                  <a:schemeClr val="bg2">
                    <a:lumMod val="25000"/>
                  </a:schemeClr>
                </a:solidFill>
              </a:rPr>
              <a:t> You need to look at the top-ranking results and see how much search traffic they get in total.</a:t>
            </a:r>
          </a:p>
          <a:p>
            <a:pPr marL="231775" indent="-231775">
              <a:spcBef>
                <a:spcPct val="0"/>
              </a:spcBef>
              <a:buFont typeface="Arial" pitchFamily="34" charset="0"/>
              <a:buChar char="•"/>
            </a:pPr>
            <a:endParaRPr lang="en-IN" sz="2600" b="1" dirty="0" smtClean="0">
              <a:solidFill>
                <a:schemeClr val="bg2">
                  <a:lumMod val="2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533400" y="1047750"/>
            <a:ext cx="7848600" cy="646331"/>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D. Keyword Difficulty</a:t>
            </a:r>
          </a:p>
        </p:txBody>
      </p:sp>
      <p:sp>
        <p:nvSpPr>
          <p:cNvPr id="6" name="Rectangle 5"/>
          <p:cNvSpPr/>
          <p:nvPr/>
        </p:nvSpPr>
        <p:spPr>
          <a:xfrm>
            <a:off x="533400" y="1885950"/>
            <a:ext cx="8001000" cy="2308324"/>
          </a:xfrm>
          <a:prstGeom prst="rect">
            <a:avLst/>
          </a:prstGeom>
        </p:spPr>
        <p:txBody>
          <a:bodyPr wrap="square">
            <a:spAutoFit/>
          </a:bodyPr>
          <a:lstStyle/>
          <a:p>
            <a:pPr marL="231775" lvl="0" indent="-231775">
              <a:spcBef>
                <a:spcPct val="0"/>
              </a:spcBef>
              <a:buFont typeface="Arial" pitchFamily="34" charset="0"/>
              <a:buChar char="•"/>
            </a:pPr>
            <a:r>
              <a:rPr lang="en-IN" sz="2400" b="1" dirty="0" smtClean="0">
                <a:solidFill>
                  <a:schemeClr val="bg2">
                    <a:lumMod val="25000"/>
                  </a:schemeClr>
                </a:solidFill>
              </a:rPr>
              <a:t>High competition is not always a reason to give up on a keyword. It all comes down to the balance between the business value of that keyword and its ranking difficulty.</a:t>
            </a:r>
          </a:p>
          <a:p>
            <a:pPr marL="231775" lvl="0" indent="-231775">
              <a:spcBef>
                <a:spcPct val="0"/>
              </a:spcBef>
              <a:buFont typeface="Arial" pitchFamily="34" charset="0"/>
              <a:buChar char="•"/>
            </a:pPr>
            <a:r>
              <a:rPr lang="en-IN" sz="2400" b="1" dirty="0" smtClean="0">
                <a:solidFill>
                  <a:schemeClr val="bg2">
                    <a:lumMod val="25000"/>
                  </a:schemeClr>
                </a:solidFill>
              </a:rPr>
              <a:t>Some insanely competitive keywords can be the best thing that could happen to your business if you rank for them. So they’re well worth the investment.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09600" y="1047750"/>
            <a:ext cx="7848600" cy="646331"/>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E. Cost Per Click</a:t>
            </a:r>
          </a:p>
        </p:txBody>
      </p:sp>
      <p:sp>
        <p:nvSpPr>
          <p:cNvPr id="6" name="Rectangle 5"/>
          <p:cNvSpPr/>
          <p:nvPr/>
        </p:nvSpPr>
        <p:spPr>
          <a:xfrm>
            <a:off x="533400" y="1885950"/>
            <a:ext cx="8001000" cy="1569660"/>
          </a:xfrm>
          <a:prstGeom prst="rect">
            <a:avLst/>
          </a:prstGeom>
        </p:spPr>
        <p:txBody>
          <a:bodyPr wrap="square">
            <a:spAutoFit/>
          </a:bodyPr>
          <a:lstStyle/>
          <a:p>
            <a:pPr marL="231775" lvl="0" indent="-231775">
              <a:spcBef>
                <a:spcPct val="0"/>
              </a:spcBef>
              <a:buFont typeface="Arial" pitchFamily="34" charset="0"/>
              <a:buChar char="•"/>
            </a:pPr>
            <a:r>
              <a:rPr lang="en-IN" sz="2400" b="1" dirty="0" smtClean="0">
                <a:solidFill>
                  <a:schemeClr val="bg2">
                    <a:lumMod val="25000"/>
                  </a:schemeClr>
                </a:solidFill>
              </a:rPr>
              <a:t>One important thing to know about Cost Per Click is that it is much more volatile than Search volume. While search demand for a keyword fluctuates on a monthly basis, its CPC can change pretty much any minute.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7848600" cy="646331"/>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#4. Group your list of keywords</a:t>
            </a:r>
          </a:p>
        </p:txBody>
      </p:sp>
      <p:sp>
        <p:nvSpPr>
          <p:cNvPr id="6" name="Rectangle 5"/>
          <p:cNvSpPr/>
          <p:nvPr/>
        </p:nvSpPr>
        <p:spPr>
          <a:xfrm>
            <a:off x="533400" y="1885950"/>
            <a:ext cx="8001000" cy="1569660"/>
          </a:xfrm>
          <a:prstGeom prst="rect">
            <a:avLst/>
          </a:prstGeom>
        </p:spPr>
        <p:txBody>
          <a:bodyPr wrap="square">
            <a:spAutoFit/>
          </a:bodyPr>
          <a:lstStyle/>
          <a:p>
            <a:pPr marL="231775" lvl="0" indent="-231775">
              <a:spcBef>
                <a:spcPct val="0"/>
              </a:spcBef>
              <a:buFont typeface="Arial" pitchFamily="34" charset="0"/>
              <a:buChar char="•"/>
            </a:pPr>
            <a:r>
              <a:rPr lang="en-IN" sz="2400" b="1" dirty="0" smtClean="0">
                <a:solidFill>
                  <a:schemeClr val="bg2">
                    <a:lumMod val="25000"/>
                  </a:schemeClr>
                </a:solidFill>
              </a:rPr>
              <a:t>So you have generated a ton of promising keyword ideas and used the aforementioned metrics to identify the very best ones.</a:t>
            </a:r>
          </a:p>
          <a:p>
            <a:pPr marL="231775" lvl="0" indent="-231775">
              <a:spcBef>
                <a:spcPct val="0"/>
              </a:spcBef>
              <a:buFont typeface="Arial" pitchFamily="34" charset="0"/>
              <a:buChar char="•"/>
            </a:pPr>
            <a:r>
              <a:rPr lang="en-IN" sz="2400" b="1" dirty="0" smtClean="0">
                <a:solidFill>
                  <a:schemeClr val="bg2">
                    <a:lumMod val="25000"/>
                  </a:schemeClr>
                </a:solidFill>
              </a:rPr>
              <a:t>Now it's time to bring some structure to your list.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09600" y="1485900"/>
            <a:ext cx="8001000" cy="1754326"/>
          </a:xfrm>
          <a:prstGeom prst="rect">
            <a:avLst/>
          </a:prstGeom>
        </p:spPr>
        <p:txBody>
          <a:bodyPr wrap="square">
            <a:spAutoFit/>
          </a:bodyPr>
          <a:lstStyle/>
          <a:p>
            <a:pPr lvl="0" algn="ctr">
              <a:spcBef>
                <a:spcPct val="0"/>
              </a:spcBef>
              <a:defRPr/>
            </a:pPr>
            <a:r>
              <a:rPr lang="en-IN" sz="3600" b="1" dirty="0" smtClean="0">
                <a:solidFill>
                  <a:schemeClr val="bg2">
                    <a:lumMod val="25000"/>
                  </a:schemeClr>
                </a:solidFill>
                <a:latin typeface="Georgia" pitchFamily="18" charset="0"/>
                <a:ea typeface="Verdana" pitchFamily="34" charset="0"/>
                <a:cs typeface="Verdana" pitchFamily="34" charset="0"/>
              </a:rPr>
              <a:t>Video # 9</a:t>
            </a:r>
          </a:p>
          <a:p>
            <a:pPr lvl="0" algn="ctr">
              <a:spcBef>
                <a:spcPct val="0"/>
              </a:spcBef>
              <a:defRPr/>
            </a:pPr>
            <a:endParaRPr lang="en-IN" sz="3600" b="1" dirty="0" smtClean="0">
              <a:solidFill>
                <a:schemeClr val="accent5">
                  <a:lumMod val="75000"/>
                </a:schemeClr>
              </a:solidFill>
              <a:latin typeface="Georgia" pitchFamily="18" charset="0"/>
              <a:ea typeface="Verdana" pitchFamily="34" charset="0"/>
              <a:cs typeface="Verdana" pitchFamily="34" charset="0"/>
            </a:endParaRPr>
          </a:p>
          <a:p>
            <a:pPr algn="ctr">
              <a:spcBef>
                <a:spcPct val="0"/>
              </a:spcBef>
              <a:defRPr/>
            </a:pPr>
            <a:r>
              <a:rPr lang="en-IN" sz="3600" b="1" dirty="0" smtClean="0">
                <a:solidFill>
                  <a:schemeClr val="accent5">
                    <a:lumMod val="75000"/>
                  </a:schemeClr>
                </a:solidFill>
                <a:ea typeface="Verdana" pitchFamily="34" charset="0"/>
                <a:cs typeface="Verdana" pitchFamily="34" charset="0"/>
              </a:rPr>
              <a:t>Effective Keyword Research Tips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5">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3"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 calcmode="lin" valueType="num">
                                      <p:cBhvr>
                                        <p:cTn id="15" dur="1000" fill="hold"/>
                                        <p:tgtEl>
                                          <p:spTgt spid="5">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5">
                                            <p:txEl>
                                              <p:pRg st="2" end="2"/>
                                            </p:txEl>
                                          </p:spTgt>
                                        </p:tgtEl>
                                        <p:attrNameLst>
                                          <p:attrName>ppt_h</p:attrName>
                                        </p:attrNameLst>
                                      </p:cBhvr>
                                      <p:tavLst>
                                        <p:tav tm="0">
                                          <p:val>
                                            <p:fltVal val="0"/>
                                          </p:val>
                                        </p:tav>
                                        <p:tav tm="100000">
                                          <p:val>
                                            <p:strVal val="#ppt_h"/>
                                          </p:val>
                                        </p:tav>
                                      </p:tavLst>
                                    </p:anim>
                                    <p:animEffect transition="in" filter="fade">
                                      <p:cBhvr>
                                        <p:cTn id="17" dur="10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09600" y="1047750"/>
            <a:ext cx="7848600" cy="646331"/>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A. Group by “parent topic”</a:t>
            </a:r>
          </a:p>
        </p:txBody>
      </p:sp>
      <p:sp>
        <p:nvSpPr>
          <p:cNvPr id="6" name="Rectangle 5"/>
          <p:cNvSpPr/>
          <p:nvPr/>
        </p:nvSpPr>
        <p:spPr>
          <a:xfrm>
            <a:off x="533400" y="1885950"/>
            <a:ext cx="8001000" cy="1938992"/>
          </a:xfrm>
          <a:prstGeom prst="rect">
            <a:avLst/>
          </a:prstGeom>
        </p:spPr>
        <p:txBody>
          <a:bodyPr wrap="square">
            <a:spAutoFit/>
          </a:bodyPr>
          <a:lstStyle/>
          <a:p>
            <a:pPr marL="231775" lvl="0" indent="-231775">
              <a:spcBef>
                <a:spcPct val="0"/>
              </a:spcBef>
              <a:buFont typeface="Arial" pitchFamily="34" charset="0"/>
              <a:buChar char="•"/>
            </a:pPr>
            <a:r>
              <a:rPr lang="en-IN" sz="2400" b="1" dirty="0" smtClean="0">
                <a:solidFill>
                  <a:schemeClr val="bg2">
                    <a:lumMod val="25000"/>
                  </a:schemeClr>
                </a:solidFill>
              </a:rPr>
              <a:t>You need to find which keywords are semantically and contextually related and group them under a “parent topic” to target with a single page.</a:t>
            </a:r>
          </a:p>
          <a:p>
            <a:pPr marL="231775" lvl="0" indent="-231775">
              <a:spcBef>
                <a:spcPct val="0"/>
              </a:spcBef>
              <a:buFont typeface="Arial" pitchFamily="34" charset="0"/>
              <a:buChar char="•"/>
            </a:pPr>
            <a:r>
              <a:rPr lang="en-IN" sz="2400" b="1" dirty="0" smtClean="0">
                <a:solidFill>
                  <a:schemeClr val="bg2">
                    <a:lumMod val="25000"/>
                  </a:schemeClr>
                </a:solidFill>
              </a:rPr>
              <a:t>SIDENOTE. “parent topic” is the highest volume keyword that a page ranks for.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85800" y="971550"/>
            <a:ext cx="7848600" cy="646331"/>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B. Group by intent</a:t>
            </a:r>
          </a:p>
        </p:txBody>
      </p:sp>
      <p:sp>
        <p:nvSpPr>
          <p:cNvPr id="6" name="Rectangle 5"/>
          <p:cNvSpPr/>
          <p:nvPr/>
        </p:nvSpPr>
        <p:spPr>
          <a:xfrm>
            <a:off x="533400" y="1885950"/>
            <a:ext cx="8001000" cy="1569660"/>
          </a:xfrm>
          <a:prstGeom prst="rect">
            <a:avLst/>
          </a:prstGeom>
        </p:spPr>
        <p:txBody>
          <a:bodyPr wrap="square">
            <a:spAutoFit/>
          </a:bodyPr>
          <a:lstStyle/>
          <a:p>
            <a:pPr marL="231775" lvl="0" indent="-231775">
              <a:spcBef>
                <a:spcPct val="0"/>
              </a:spcBef>
              <a:buFont typeface="Arial" pitchFamily="34" charset="0"/>
              <a:buChar char="•"/>
            </a:pPr>
            <a:r>
              <a:rPr lang="en-IN" sz="2400" b="1" dirty="0" smtClean="0">
                <a:solidFill>
                  <a:schemeClr val="bg2">
                    <a:lumMod val="25000"/>
                  </a:schemeClr>
                </a:solidFill>
              </a:rPr>
              <a:t>Behind every search query that people put into Google, there’s a certain (and oftentimes very specific) expectation. Your goal is to decipher that expectation upfront, so you could build a page that would perfectly match it.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457200" y="1047750"/>
            <a:ext cx="7848600" cy="646331"/>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C. Group by business value</a:t>
            </a:r>
          </a:p>
        </p:txBody>
      </p:sp>
      <p:sp>
        <p:nvSpPr>
          <p:cNvPr id="6" name="Rectangle 5"/>
          <p:cNvSpPr/>
          <p:nvPr/>
        </p:nvSpPr>
        <p:spPr>
          <a:xfrm>
            <a:off x="533400" y="1885950"/>
            <a:ext cx="8001000" cy="1200329"/>
          </a:xfrm>
          <a:prstGeom prst="rect">
            <a:avLst/>
          </a:prstGeom>
        </p:spPr>
        <p:txBody>
          <a:bodyPr wrap="square">
            <a:spAutoFit/>
          </a:bodyPr>
          <a:lstStyle/>
          <a:p>
            <a:pPr marL="231775" lvl="0" indent="-231775">
              <a:spcBef>
                <a:spcPct val="0"/>
              </a:spcBef>
              <a:buFont typeface="Arial" pitchFamily="34" charset="0"/>
              <a:buChar char="•"/>
            </a:pPr>
            <a:r>
              <a:rPr lang="en-IN" sz="2400" b="1" dirty="0" smtClean="0">
                <a:solidFill>
                  <a:schemeClr val="bg2">
                    <a:lumMod val="25000"/>
                  </a:schemeClr>
                </a:solidFill>
              </a:rPr>
              <a:t>This grouping is actually closely related to grouping by intent. But this time, you need to figure out which intent drives the best ROI for your business.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838200" y="971550"/>
            <a:ext cx="7848600" cy="646331"/>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 5. Prioritise</a:t>
            </a:r>
          </a:p>
        </p:txBody>
      </p:sp>
      <p:sp>
        <p:nvSpPr>
          <p:cNvPr id="6" name="Rectangle 5"/>
          <p:cNvSpPr/>
          <p:nvPr/>
        </p:nvSpPr>
        <p:spPr>
          <a:xfrm>
            <a:off x="533400" y="1885950"/>
            <a:ext cx="8001000" cy="1569660"/>
          </a:xfrm>
          <a:prstGeom prst="rect">
            <a:avLst/>
          </a:prstGeom>
        </p:spPr>
        <p:txBody>
          <a:bodyPr wrap="square">
            <a:spAutoFit/>
          </a:bodyPr>
          <a:lstStyle/>
          <a:p>
            <a:pPr marL="231775" lvl="0" indent="-231775">
              <a:spcBef>
                <a:spcPct val="0"/>
              </a:spcBef>
              <a:buFont typeface="Arial" pitchFamily="34" charset="0"/>
              <a:buChar char="•"/>
            </a:pPr>
            <a:r>
              <a:rPr lang="en-IN" sz="2400" b="1" dirty="0" smtClean="0">
                <a:solidFill>
                  <a:schemeClr val="bg2">
                    <a:lumMod val="25000"/>
                  </a:schemeClr>
                </a:solidFill>
              </a:rPr>
              <a:t>You can go as far as adding dedicated columns in your keyword research spreadsheet to give scores to each keyword idea. Then, based on these scores, it should be fairly easy to pick the “low hanging fruit” with the best ROI.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6" name="Rectangle 5"/>
          <p:cNvSpPr/>
          <p:nvPr/>
        </p:nvSpPr>
        <p:spPr>
          <a:xfrm>
            <a:off x="762000" y="1657350"/>
            <a:ext cx="7315200" cy="2708434"/>
          </a:xfrm>
          <a:prstGeom prst="rect">
            <a:avLst/>
          </a:prstGeom>
        </p:spPr>
        <p:txBody>
          <a:bodyPr wrap="square">
            <a:spAutoFit/>
          </a:bodyPr>
          <a:lstStyle/>
          <a:p>
            <a:r>
              <a:rPr lang="en-IN" sz="3300" b="1" dirty="0" smtClean="0">
                <a:solidFill>
                  <a:schemeClr val="accent5">
                    <a:lumMod val="75000"/>
                  </a:schemeClr>
                </a:solidFill>
                <a:latin typeface="Georgia" pitchFamily="18" charset="0"/>
                <a:ea typeface="Arial Unicode MS" pitchFamily="34" charset="-128"/>
                <a:cs typeface="Arial Unicode MS" pitchFamily="34" charset="-128"/>
              </a:rPr>
              <a:t>There’s obviously more to keyword research </a:t>
            </a:r>
            <a:r>
              <a:rPr lang="en-IN" sz="2600" b="1" dirty="0" smtClean="0">
                <a:solidFill>
                  <a:schemeClr val="bg2">
                    <a:lumMod val="25000"/>
                  </a:schemeClr>
                </a:solidFill>
              </a:rPr>
              <a:t>than that. This is a simple process that could be universally applicable to any website or industry.</a:t>
            </a:r>
          </a:p>
          <a:p>
            <a:endParaRPr lang="en-IN" sz="2600" b="1" dirty="0" smtClean="0">
              <a:solidFill>
                <a:schemeClr val="bg2">
                  <a:lumMod val="25000"/>
                </a:schemeClr>
              </a:solidFill>
            </a:endParaRPr>
          </a:p>
          <a:p>
            <a:endParaRPr lang="en-IN" sz="2600" b="1" dirty="0" smtClean="0">
              <a:solidFill>
                <a:schemeClr val="bg2">
                  <a:lumMod val="2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Effect transition="in" filter="fade">
                                      <p:cBhvr>
                                        <p:cTn id="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6" name="Rectangle 5"/>
          <p:cNvSpPr/>
          <p:nvPr/>
        </p:nvSpPr>
        <p:spPr>
          <a:xfrm>
            <a:off x="2286000" y="2202419"/>
            <a:ext cx="4572000" cy="369332"/>
          </a:xfrm>
          <a:prstGeom prst="rect">
            <a:avLst/>
          </a:prstGeom>
        </p:spPr>
        <p:txBody>
          <a:bodyPr>
            <a:spAutoFit/>
          </a:bodyPr>
          <a:lstStyle/>
          <a:p>
            <a:pPr lvl="0" algn="ctr">
              <a:spcBef>
                <a:spcPct val="0"/>
              </a:spcBef>
              <a:defRPr/>
            </a:pPr>
            <a:endParaRPr lang="en-IN" b="1" dirty="0">
              <a:solidFill>
                <a:schemeClr val="accent6">
                  <a:lumMod val="75000"/>
                </a:schemeClr>
              </a:solidFill>
              <a:ea typeface="Verdana" pitchFamily="34" charset="0"/>
              <a:cs typeface="Verdana" pitchFamily="34" charset="0"/>
            </a:endParaRPr>
          </a:p>
        </p:txBody>
      </p:sp>
      <p:sp>
        <p:nvSpPr>
          <p:cNvPr id="7" name="Rectangle 6"/>
          <p:cNvSpPr/>
          <p:nvPr/>
        </p:nvSpPr>
        <p:spPr>
          <a:xfrm>
            <a:off x="1219200" y="1352550"/>
            <a:ext cx="6710965" cy="2554545"/>
          </a:xfrm>
          <a:prstGeom prst="rect">
            <a:avLst/>
          </a:prstGeom>
        </p:spPr>
        <p:txBody>
          <a:bodyPr wrap="square">
            <a:spAutoFit/>
          </a:bodyPr>
          <a:lstStyle/>
          <a:p>
            <a:pPr lvl="0" algn="ctr">
              <a:spcBef>
                <a:spcPct val="0"/>
              </a:spcBef>
              <a:defRPr/>
            </a:pPr>
            <a:r>
              <a:rPr lang="en-IN" sz="4000" b="1" dirty="0" smtClean="0">
                <a:solidFill>
                  <a:schemeClr val="accent5">
                    <a:lumMod val="75000"/>
                  </a:schemeClr>
                </a:solidFill>
                <a:latin typeface="Georgia" pitchFamily="18" charset="0"/>
              </a:rPr>
              <a:t>Thank You for Watching. </a:t>
            </a:r>
          </a:p>
          <a:p>
            <a:pPr lvl="0" algn="ctr">
              <a:spcBef>
                <a:spcPct val="0"/>
              </a:spcBef>
              <a:defRPr/>
            </a:pPr>
            <a:r>
              <a:rPr lang="en-IN" sz="4000" b="1" dirty="0" smtClean="0">
                <a:solidFill>
                  <a:schemeClr val="accent5">
                    <a:lumMod val="75000"/>
                  </a:schemeClr>
                </a:solidFill>
                <a:latin typeface="Georgia" pitchFamily="18" charset="0"/>
              </a:rPr>
              <a:t>See you in the next video lesson.</a:t>
            </a:r>
            <a:endParaRPr lang="en-IN" sz="4000" b="1" dirty="0">
              <a:solidFill>
                <a:schemeClr val="accent5">
                  <a:lumMod val="75000"/>
                </a:schemeClr>
              </a:solidFill>
              <a:latin typeface="Georgia"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slide(fromBottom)">
                                      <p:cBhvr>
                                        <p:cTn id="7" dur="10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slide(fromBottom)">
                                      <p:cBhvr>
                                        <p:cTn id="12" dur="10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7" name="Content Placeholder 4"/>
          <p:cNvSpPr txBox="1">
            <a:spLocks/>
          </p:cNvSpPr>
          <p:nvPr/>
        </p:nvSpPr>
        <p:spPr>
          <a:xfrm>
            <a:off x="609600" y="1371600"/>
            <a:ext cx="7543800" cy="3181350"/>
          </a:xfrm>
          <a:prstGeom prst="rect">
            <a:avLst/>
          </a:prstGeom>
        </p:spPr>
        <p:txBody>
          <a:bodyPr vert="horz" lIns="91440" tIns="45720" rIns="91440" bIns="45720" rtlCol="0">
            <a:normAutofit/>
          </a:bodyPr>
          <a:lstStyle/>
          <a:p>
            <a:pPr>
              <a:spcBef>
                <a:spcPct val="20000"/>
              </a:spcBef>
            </a:pPr>
            <a:r>
              <a:rPr lang="en-IN" sz="3600" b="1" dirty="0" smtClean="0">
                <a:solidFill>
                  <a:schemeClr val="accent5">
                    <a:lumMod val="75000"/>
                  </a:schemeClr>
                </a:solidFill>
                <a:latin typeface="Georgia" pitchFamily="18" charset="0"/>
                <a:ea typeface="Arial Unicode MS" pitchFamily="34" charset="-128"/>
                <a:cs typeface="Arial Unicode MS" pitchFamily="34" charset="-128"/>
              </a:rPr>
              <a:t>If you are not doing Keyword Research, </a:t>
            </a:r>
            <a:r>
              <a:rPr lang="en-IN" sz="2900" b="1" dirty="0" smtClean="0">
                <a:solidFill>
                  <a:schemeClr val="bg2">
                    <a:lumMod val="25000"/>
                  </a:schemeClr>
                </a:solidFill>
                <a:ea typeface="Arial Unicode MS" pitchFamily="34" charset="-128"/>
                <a:cs typeface="Arial Unicode MS" pitchFamily="34" charset="-128"/>
              </a:rPr>
              <a:t>there is no use of any SEO Strategy. And if you are! Let’s find out either you are keeping a good track or doing it just Okay? </a:t>
            </a:r>
          </a:p>
          <a:p>
            <a:pPr>
              <a:spcBef>
                <a:spcPct val="20000"/>
              </a:spcBef>
            </a:pPr>
            <a:endParaRPr lang="en-IN" sz="2900" b="1" dirty="0" smtClean="0">
              <a:solidFill>
                <a:schemeClr val="bg2">
                  <a:lumMod val="25000"/>
                </a:schemeClr>
              </a:solidFill>
              <a:ea typeface="Arial Unicode MS" pitchFamily="34" charset="-128"/>
              <a:cs typeface="Arial Unicode MS" pitchFamily="34"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7"/>
                                        </p:tgtEl>
                                        <p:attrNameLst>
                                          <p:attrName>style.visibility</p:attrName>
                                        </p:attrNameLst>
                                      </p:cBhvr>
                                      <p:to>
                                        <p:strVal val="visible"/>
                                      </p:to>
                                    </p:set>
                                    <p:anim calcmode="discrete" valueType="clr">
                                      <p:cBhvr override="childStyle">
                                        <p:cTn id="7" dur="80"/>
                                        <p:tgtEl>
                                          <p:spTgt spid="7"/>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7"/>
                                        </p:tgtEl>
                                        <p:attrNameLst>
                                          <p:attrName>fillcolor</p:attrName>
                                        </p:attrNameLst>
                                      </p:cBhvr>
                                      <p:tavLst>
                                        <p:tav tm="0">
                                          <p:val>
                                            <p:clrVal>
                                              <a:schemeClr val="accent2"/>
                                            </p:clrVal>
                                          </p:val>
                                        </p:tav>
                                        <p:tav tm="50000">
                                          <p:val>
                                            <p:clrVal>
                                              <a:schemeClr val="hlink"/>
                                            </p:clrVal>
                                          </p:val>
                                        </p:tav>
                                      </p:tavLst>
                                    </p:anim>
                                    <p:set>
                                      <p:cBhvr>
                                        <p:cTn id="9" dur="80"/>
                                        <p:tgtEl>
                                          <p:spTgt spid="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8534400" cy="553998"/>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1. Start with seed keywords</a:t>
            </a:r>
          </a:p>
        </p:txBody>
      </p:sp>
      <p:sp>
        <p:nvSpPr>
          <p:cNvPr id="6" name="Rectangle 5"/>
          <p:cNvSpPr/>
          <p:nvPr/>
        </p:nvSpPr>
        <p:spPr>
          <a:xfrm>
            <a:off x="457200" y="1885950"/>
            <a:ext cx="8001000" cy="2092881"/>
          </a:xfrm>
          <a:prstGeom prst="rect">
            <a:avLst/>
          </a:prstGeom>
        </p:spPr>
        <p:txBody>
          <a:bodyPr wrap="square">
            <a:spAutoFit/>
          </a:bodyPr>
          <a:lstStyle/>
          <a:p>
            <a:pPr marL="341313" lvl="0" indent="-341313">
              <a:spcBef>
                <a:spcPct val="0"/>
              </a:spcBef>
              <a:buFont typeface="Arial" pitchFamily="34" charset="0"/>
              <a:buChar char="•"/>
            </a:pPr>
            <a:r>
              <a:rPr lang="en-IN" sz="2600" b="1" dirty="0" smtClean="0">
                <a:solidFill>
                  <a:schemeClr val="bg2">
                    <a:lumMod val="25000"/>
                  </a:schemeClr>
                </a:solidFill>
              </a:rPr>
              <a:t>If you already have a product or business that you want to promote online, coming up with seed keywords is as easy as describing that product with your own words or brainstorming how other people might search for it.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85800" y="1352550"/>
            <a:ext cx="7848600" cy="2323713"/>
          </a:xfrm>
          <a:prstGeom prst="rect">
            <a:avLst/>
          </a:prstGeom>
        </p:spPr>
        <p:txBody>
          <a:bodyPr wrap="square">
            <a:spAutoFit/>
          </a:bodyPr>
          <a:lstStyle/>
          <a:p>
            <a:pPr>
              <a:spcBef>
                <a:spcPct val="0"/>
              </a:spcBef>
            </a:pPr>
            <a:r>
              <a:rPr lang="en-IN" sz="2900" b="1" dirty="0" smtClean="0">
                <a:solidFill>
                  <a:schemeClr val="accent5">
                    <a:lumMod val="75000"/>
                  </a:schemeClr>
                </a:solidFill>
                <a:latin typeface="Georgia" pitchFamily="18" charset="0"/>
              </a:rPr>
              <a:t>The challenge of “picking a niche” deserves a big and detailed guide of its own. </a:t>
            </a:r>
          </a:p>
          <a:p>
            <a:pPr>
              <a:spcBef>
                <a:spcPct val="0"/>
              </a:spcBef>
            </a:pPr>
            <a:r>
              <a:rPr lang="en-IN" sz="2900" b="1" dirty="0" smtClean="0">
                <a:solidFill>
                  <a:schemeClr val="accent5">
                    <a:lumMod val="75000"/>
                  </a:schemeClr>
                </a:solidFill>
                <a:latin typeface="Georgia" pitchFamily="18" charset="0"/>
              </a:rPr>
              <a:t>But generally, there are two ways to approach this: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Effect transition="in" filter="fade">
                                      <p:cBhvr>
                                        <p:cTn id="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8534400" cy="553998"/>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A. “Monetization first” approach</a:t>
            </a:r>
          </a:p>
        </p:txBody>
      </p:sp>
      <p:sp>
        <p:nvSpPr>
          <p:cNvPr id="6" name="Rectangle 5"/>
          <p:cNvSpPr/>
          <p:nvPr/>
        </p:nvSpPr>
        <p:spPr>
          <a:xfrm>
            <a:off x="457200" y="2038350"/>
            <a:ext cx="8001000" cy="1692771"/>
          </a:xfrm>
          <a:prstGeom prst="rect">
            <a:avLst/>
          </a:prstGeom>
        </p:spPr>
        <p:txBody>
          <a:bodyPr wrap="square">
            <a:spAutoFit/>
          </a:bodyPr>
          <a:lstStyle/>
          <a:p>
            <a:pPr marL="341313" lvl="0" indent="-341313">
              <a:spcBef>
                <a:spcPct val="0"/>
              </a:spcBef>
              <a:buFont typeface="Arial" pitchFamily="34" charset="0"/>
              <a:buChar char="•"/>
            </a:pPr>
            <a:r>
              <a:rPr lang="en-IN" sz="2600" b="1" dirty="0" smtClean="0">
                <a:solidFill>
                  <a:schemeClr val="bg2">
                    <a:lumMod val="25000"/>
                  </a:schemeClr>
                </a:solidFill>
              </a:rPr>
              <a:t>Start from exploring available monetization methods. Pick a product or an offer that you like. And then think of search queries that people might be using to find it in Google.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8534400" cy="553998"/>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B. “Niche down” approach</a:t>
            </a:r>
          </a:p>
        </p:txBody>
      </p:sp>
      <p:sp>
        <p:nvSpPr>
          <p:cNvPr id="6" name="Rectangle 5"/>
          <p:cNvSpPr/>
          <p:nvPr/>
        </p:nvSpPr>
        <p:spPr>
          <a:xfrm>
            <a:off x="457200" y="2038350"/>
            <a:ext cx="8001000" cy="892552"/>
          </a:xfrm>
          <a:prstGeom prst="rect">
            <a:avLst/>
          </a:prstGeom>
        </p:spPr>
        <p:txBody>
          <a:bodyPr wrap="square">
            <a:spAutoFit/>
          </a:bodyPr>
          <a:lstStyle/>
          <a:p>
            <a:pPr marL="341313" lvl="0" indent="-341313">
              <a:spcBef>
                <a:spcPct val="0"/>
              </a:spcBef>
              <a:buFont typeface="Arial" pitchFamily="34" charset="0"/>
              <a:buChar char="•"/>
            </a:pPr>
            <a:r>
              <a:rPr lang="en-IN" sz="2600" b="1" dirty="0" smtClean="0">
                <a:solidFill>
                  <a:schemeClr val="bg2">
                    <a:lumMod val="25000"/>
                  </a:schemeClr>
                </a:solidFill>
              </a:rPr>
              <a:t>You can start with a super broad keyword and niche down until you see an interesting opportunity.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8534400" cy="553998"/>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#2. Generate keyword ideas</a:t>
            </a:r>
          </a:p>
        </p:txBody>
      </p:sp>
      <p:sp>
        <p:nvSpPr>
          <p:cNvPr id="6" name="Rectangle 5"/>
          <p:cNvSpPr/>
          <p:nvPr/>
        </p:nvSpPr>
        <p:spPr>
          <a:xfrm>
            <a:off x="457200" y="2038350"/>
            <a:ext cx="8001000" cy="2092881"/>
          </a:xfrm>
          <a:prstGeom prst="rect">
            <a:avLst/>
          </a:prstGeom>
        </p:spPr>
        <p:txBody>
          <a:bodyPr wrap="square">
            <a:spAutoFit/>
          </a:bodyPr>
          <a:lstStyle/>
          <a:p>
            <a:pPr marL="341313" lvl="0" indent="-341313">
              <a:spcBef>
                <a:spcPct val="0"/>
              </a:spcBef>
              <a:buFont typeface="Arial" pitchFamily="34" charset="0"/>
              <a:buChar char="•"/>
            </a:pPr>
            <a:r>
              <a:rPr lang="en-IN" sz="2600" b="1" dirty="0" smtClean="0">
                <a:solidFill>
                  <a:schemeClr val="bg2">
                    <a:lumMod val="25000"/>
                  </a:schemeClr>
                </a:solidFill>
              </a:rPr>
              <a:t>The next step is to generate a mammoth list of relevant keyword ideas, while also getting a good understanding of what people in your niche are searching for in Google. </a:t>
            </a:r>
          </a:p>
          <a:p>
            <a:pPr marL="341313" lvl="0" indent="-341313">
              <a:spcBef>
                <a:spcPct val="0"/>
              </a:spcBef>
              <a:buFont typeface="Arial" pitchFamily="34" charset="0"/>
              <a:buChar char="•"/>
            </a:pPr>
            <a:r>
              <a:rPr lang="en-IN" sz="2600" b="1" dirty="0" smtClean="0">
                <a:solidFill>
                  <a:schemeClr val="bg2">
                    <a:lumMod val="25000"/>
                  </a:schemeClr>
                </a:solidFill>
              </a:rPr>
              <a:t>There are at least four good ways to do it.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8534400" cy="553998"/>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A. See what keywords you already rank for</a:t>
            </a:r>
          </a:p>
        </p:txBody>
      </p:sp>
      <p:sp>
        <p:nvSpPr>
          <p:cNvPr id="6" name="Rectangle 5"/>
          <p:cNvSpPr/>
          <p:nvPr/>
        </p:nvSpPr>
        <p:spPr>
          <a:xfrm>
            <a:off x="457200" y="2038350"/>
            <a:ext cx="8001000" cy="1692771"/>
          </a:xfrm>
          <a:prstGeom prst="rect">
            <a:avLst/>
          </a:prstGeom>
        </p:spPr>
        <p:txBody>
          <a:bodyPr wrap="square">
            <a:spAutoFit/>
          </a:bodyPr>
          <a:lstStyle/>
          <a:p>
            <a:pPr marL="341313" lvl="0" indent="-341313">
              <a:spcBef>
                <a:spcPct val="0"/>
              </a:spcBef>
              <a:buFont typeface="Arial" pitchFamily="34" charset="0"/>
              <a:buChar char="•"/>
            </a:pPr>
            <a:r>
              <a:rPr lang="en-IN" sz="2600" b="1" dirty="0" smtClean="0">
                <a:solidFill>
                  <a:schemeClr val="bg2">
                    <a:lumMod val="25000"/>
                  </a:schemeClr>
                </a:solidFill>
              </a:rPr>
              <a:t>If you own a website that’s been around for a while, you should already be ranking in Google for a few hundred keywords. Knowing what they are is a perfect way to kick-start your keyword research.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1358</TotalTime>
  <Words>927</Words>
  <Application>Microsoft Office PowerPoint</Application>
  <PresentationFormat>On-screen Show (16:9)</PresentationFormat>
  <Paragraphs>57</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sukhpal kaur</dc:creator>
  <cp:lastModifiedBy>l</cp:lastModifiedBy>
  <cp:revision>370</cp:revision>
  <dcterms:created xsi:type="dcterms:W3CDTF">2017-04-01T05:57:38Z</dcterms:created>
  <dcterms:modified xsi:type="dcterms:W3CDTF">2017-07-06T10:29:55Z</dcterms:modified>
</cp:coreProperties>
</file>