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8" r:id="rId2"/>
    <p:sldId id="326" r:id="rId3"/>
    <p:sldId id="299" r:id="rId4"/>
    <p:sldId id="301" r:id="rId5"/>
    <p:sldId id="302" r:id="rId6"/>
    <p:sldId id="305" r:id="rId7"/>
    <p:sldId id="306" r:id="rId8"/>
    <p:sldId id="315" r:id="rId9"/>
    <p:sldId id="307" r:id="rId10"/>
    <p:sldId id="309" r:id="rId11"/>
    <p:sldId id="319" r:id="rId12"/>
    <p:sldId id="321" r:id="rId13"/>
    <p:sldId id="320" r:id="rId14"/>
    <p:sldId id="322" r:id="rId15"/>
    <p:sldId id="310" r:id="rId16"/>
    <p:sldId id="297" r:id="rId17"/>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620" y="-1254"/>
      </p:cViewPr>
      <p:guideLst>
        <p:guide orient="horz" pos="162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D8DE92-7473-4B0F-A9FE-6206363186F1}" type="datetimeFigureOut">
              <a:rPr lang="en-US" smtClean="0"/>
              <a:pPr/>
              <a:t>7/6/2017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6D8DE92-7473-4B0F-A9FE-6206363186F1}" type="datetimeFigureOut">
              <a:rPr lang="en-US" smtClean="0"/>
              <a:pPr/>
              <a:t>7/6/2017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D8DE92-7473-4B0F-A9FE-6206363186F1}" type="datetimeFigureOut">
              <a:rPr lang="en-US" smtClean="0"/>
              <a:pPr/>
              <a:t>7/6/2017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D8DE92-7473-4B0F-A9FE-6206363186F1}" type="datetimeFigureOut">
              <a:rPr lang="en-US" smtClean="0"/>
              <a:pPr/>
              <a:t>7/6/2017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7/6/2017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7/6/2017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6D8DE92-7473-4B0F-A9FE-6206363186F1}" type="datetimeFigureOut">
              <a:rPr lang="en-US" smtClean="0"/>
              <a:pPr/>
              <a:t>7/6/2017</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A06BE40-B420-441F-9629-7146913B576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6" name="Picture 2" descr="C:\Users\lifei\Desktop\SEO\PPT Front Image.jpg"/>
          <p:cNvPicPr>
            <a:picLocks noChangeAspect="1" noChangeArrowheads="1"/>
          </p:cNvPicPr>
          <p:nvPr/>
        </p:nvPicPr>
        <p:blipFill>
          <a:blip r:embed="rId2" cstate="print"/>
          <a:srcRect/>
          <a:stretch>
            <a:fillRect/>
          </a:stretch>
        </p:blipFill>
        <p:spPr bwMode="auto">
          <a:xfrm>
            <a:off x="0" y="1"/>
            <a:ext cx="9143999" cy="5143499"/>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838200" y="971550"/>
            <a:ext cx="7848600" cy="646331"/>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6. Images</a:t>
            </a:r>
          </a:p>
        </p:txBody>
      </p:sp>
      <p:sp>
        <p:nvSpPr>
          <p:cNvPr id="6" name="Rectangle 5"/>
          <p:cNvSpPr/>
          <p:nvPr/>
        </p:nvSpPr>
        <p:spPr>
          <a:xfrm>
            <a:off x="762000" y="2038350"/>
            <a:ext cx="8001000" cy="169277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Image optimization does help a lot in driving traffic from image searches. Keywords in the “image title” and the “alt text” help to make your blog post more focused and targeted.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09600" y="1123950"/>
            <a:ext cx="7848600" cy="646331"/>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7. Word Count Per Post</a:t>
            </a:r>
          </a:p>
        </p:txBody>
      </p:sp>
      <p:sp>
        <p:nvSpPr>
          <p:cNvPr id="6" name="Rectangle 5"/>
          <p:cNvSpPr/>
          <p:nvPr/>
        </p:nvSpPr>
        <p:spPr>
          <a:xfrm>
            <a:off x="609600" y="2114550"/>
            <a:ext cx="8001000" cy="1292662"/>
          </a:xfrm>
          <a:prstGeom prst="rect">
            <a:avLst/>
          </a:prstGeom>
        </p:spPr>
        <p:txBody>
          <a:bodyPr wrap="square">
            <a:spAutoFit/>
          </a:bodyPr>
          <a:lstStyle/>
          <a:p>
            <a:pPr marL="231775" indent="-231775">
              <a:spcBef>
                <a:spcPct val="0"/>
              </a:spcBef>
              <a:buFont typeface="Arial" pitchFamily="34" charset="0"/>
              <a:buChar char="•"/>
            </a:pPr>
            <a:r>
              <a:rPr lang="en-IN" sz="2600" b="1" dirty="0" smtClean="0">
                <a:solidFill>
                  <a:schemeClr val="bg2">
                    <a:lumMod val="25000"/>
                  </a:schemeClr>
                </a:solidFill>
              </a:rPr>
              <a:t>Creating posts with at least 500 words is pretty standard. Analyze other posts for your target keyword and see how many words they have.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09600" y="971550"/>
            <a:ext cx="8077200" cy="646331"/>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8. Internal Linking</a:t>
            </a:r>
          </a:p>
        </p:txBody>
      </p:sp>
      <p:sp>
        <p:nvSpPr>
          <p:cNvPr id="6" name="Rectangle 5"/>
          <p:cNvSpPr/>
          <p:nvPr/>
        </p:nvSpPr>
        <p:spPr>
          <a:xfrm>
            <a:off x="609600" y="2038350"/>
            <a:ext cx="8001000" cy="1692771"/>
          </a:xfrm>
          <a:prstGeom prst="rect">
            <a:avLst/>
          </a:prstGeom>
        </p:spPr>
        <p:txBody>
          <a:bodyPr wrap="square">
            <a:spAutoFit/>
          </a:bodyPr>
          <a:lstStyle/>
          <a:p>
            <a:pPr marL="231775" indent="-231775">
              <a:spcBef>
                <a:spcPct val="0"/>
              </a:spcBef>
              <a:buFont typeface="Arial" pitchFamily="34" charset="0"/>
              <a:buChar char="•"/>
            </a:pPr>
            <a:r>
              <a:rPr lang="en-IN" sz="2600" b="1" dirty="0" smtClean="0">
                <a:solidFill>
                  <a:schemeClr val="bg2">
                    <a:lumMod val="25000"/>
                  </a:schemeClr>
                </a:solidFill>
              </a:rPr>
              <a:t>Place links to related posts from your blog inside of your blog posts. When interlinking, try to use a keyword as the anchor text, but be very careful not to overdo it.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09600" y="971550"/>
            <a:ext cx="8077200" cy="646331"/>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9. External Linking</a:t>
            </a:r>
          </a:p>
        </p:txBody>
      </p:sp>
      <p:sp>
        <p:nvSpPr>
          <p:cNvPr id="6" name="Rectangle 5"/>
          <p:cNvSpPr/>
          <p:nvPr/>
        </p:nvSpPr>
        <p:spPr>
          <a:xfrm>
            <a:off x="685800" y="2038350"/>
            <a:ext cx="7467600" cy="1292662"/>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You should use </a:t>
            </a:r>
            <a:r>
              <a:rPr lang="en-IN" sz="2600" b="1" dirty="0" err="1" smtClean="0">
                <a:solidFill>
                  <a:schemeClr val="bg2">
                    <a:lumMod val="25000"/>
                  </a:schemeClr>
                </a:solidFill>
              </a:rPr>
              <a:t>dofollow</a:t>
            </a:r>
            <a:r>
              <a:rPr lang="en-IN" sz="2600" b="1" dirty="0" smtClean="0">
                <a:solidFill>
                  <a:schemeClr val="bg2">
                    <a:lumMod val="25000"/>
                  </a:schemeClr>
                </a:solidFill>
              </a:rPr>
              <a:t> links for trusted websites and </a:t>
            </a:r>
            <a:r>
              <a:rPr lang="en-IN" sz="2600" b="1" dirty="0" err="1" smtClean="0">
                <a:solidFill>
                  <a:schemeClr val="bg2">
                    <a:lumMod val="25000"/>
                  </a:schemeClr>
                </a:solidFill>
              </a:rPr>
              <a:t>nofollow</a:t>
            </a:r>
            <a:r>
              <a:rPr lang="en-IN" sz="2600" b="1" dirty="0" smtClean="0">
                <a:solidFill>
                  <a:schemeClr val="bg2">
                    <a:lumMod val="25000"/>
                  </a:schemeClr>
                </a:solidFill>
              </a:rPr>
              <a:t> links for those that are less trustworthy.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0" y="0"/>
            <a:ext cx="9120187" cy="5143500"/>
          </a:xfrm>
          <a:prstGeom prst="rect">
            <a:avLst/>
          </a:prstGeom>
          <a:noFill/>
        </p:spPr>
      </p:pic>
      <p:sp>
        <p:nvSpPr>
          <p:cNvPr id="5" name="Rectangle 4"/>
          <p:cNvSpPr/>
          <p:nvPr/>
        </p:nvSpPr>
        <p:spPr>
          <a:xfrm>
            <a:off x="533400" y="1047750"/>
            <a:ext cx="8077200" cy="646331"/>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10. Write Engaging Content</a:t>
            </a:r>
          </a:p>
        </p:txBody>
      </p:sp>
      <p:sp>
        <p:nvSpPr>
          <p:cNvPr id="6" name="Rectangle 5"/>
          <p:cNvSpPr/>
          <p:nvPr/>
        </p:nvSpPr>
        <p:spPr>
          <a:xfrm>
            <a:off x="609600" y="2038350"/>
            <a:ext cx="8001000" cy="1292662"/>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Your post should be a complete manual for that keyword. You should learn how to engage your audience in a way that works for them.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6" name="Rectangle 5"/>
          <p:cNvSpPr/>
          <p:nvPr/>
        </p:nvSpPr>
        <p:spPr>
          <a:xfrm>
            <a:off x="990600" y="1657350"/>
            <a:ext cx="7086600" cy="1908215"/>
          </a:xfrm>
          <a:prstGeom prst="rect">
            <a:avLst/>
          </a:prstGeom>
        </p:spPr>
        <p:txBody>
          <a:bodyPr wrap="square">
            <a:spAutoFit/>
          </a:bodyPr>
          <a:lstStyle/>
          <a:p>
            <a:r>
              <a:rPr lang="en-IN" sz="3300" b="1" dirty="0" smtClean="0">
                <a:solidFill>
                  <a:schemeClr val="accent5">
                    <a:lumMod val="75000"/>
                  </a:schemeClr>
                </a:solidFill>
                <a:latin typeface="Georgia" pitchFamily="18" charset="0"/>
                <a:ea typeface="Arial Unicode MS" pitchFamily="34" charset="-128"/>
                <a:cs typeface="Arial Unicode MS" pitchFamily="34" charset="-128"/>
              </a:rPr>
              <a:t>So these are 10 tips that will help </a:t>
            </a:r>
            <a:r>
              <a:rPr lang="en-IN" sz="2600" b="1" dirty="0" smtClean="0">
                <a:solidFill>
                  <a:schemeClr val="bg2">
                    <a:lumMod val="25000"/>
                  </a:schemeClr>
                </a:solidFill>
              </a:rPr>
              <a:t>make your ON-Page SEO much better and more likely to rank on search engines. </a:t>
            </a:r>
          </a:p>
          <a:p>
            <a:endParaRPr lang="en-IN" sz="2600" b="1" dirty="0" smtClean="0">
              <a:solidFill>
                <a:schemeClr val="bg2">
                  <a:lumMod val="2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Effect transition="in" filter="fade">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6" name="Rectangle 5"/>
          <p:cNvSpPr/>
          <p:nvPr/>
        </p:nvSpPr>
        <p:spPr>
          <a:xfrm>
            <a:off x="2286000" y="2202419"/>
            <a:ext cx="4572000" cy="369332"/>
          </a:xfrm>
          <a:prstGeom prst="rect">
            <a:avLst/>
          </a:prstGeom>
        </p:spPr>
        <p:txBody>
          <a:bodyPr>
            <a:spAutoFit/>
          </a:bodyPr>
          <a:lstStyle/>
          <a:p>
            <a:pPr lvl="0" algn="ctr">
              <a:spcBef>
                <a:spcPct val="0"/>
              </a:spcBef>
              <a:defRPr/>
            </a:pPr>
            <a:endParaRPr lang="en-IN" b="1" dirty="0">
              <a:solidFill>
                <a:schemeClr val="accent6">
                  <a:lumMod val="75000"/>
                </a:schemeClr>
              </a:solidFill>
              <a:ea typeface="Verdana" pitchFamily="34" charset="0"/>
              <a:cs typeface="Verdana" pitchFamily="34" charset="0"/>
            </a:endParaRPr>
          </a:p>
        </p:txBody>
      </p:sp>
      <p:sp>
        <p:nvSpPr>
          <p:cNvPr id="7" name="Rectangle 6"/>
          <p:cNvSpPr/>
          <p:nvPr/>
        </p:nvSpPr>
        <p:spPr>
          <a:xfrm>
            <a:off x="1219200" y="1352550"/>
            <a:ext cx="6710965" cy="2554545"/>
          </a:xfrm>
          <a:prstGeom prst="rect">
            <a:avLst/>
          </a:prstGeom>
        </p:spPr>
        <p:txBody>
          <a:bodyPr wrap="square">
            <a:spAutoFit/>
          </a:bodyPr>
          <a:lstStyle/>
          <a:p>
            <a:pPr lvl="0" algn="ctr">
              <a:spcBef>
                <a:spcPct val="0"/>
              </a:spcBef>
              <a:defRPr/>
            </a:pPr>
            <a:r>
              <a:rPr lang="en-IN" sz="4000" b="1" dirty="0" smtClean="0">
                <a:solidFill>
                  <a:schemeClr val="accent5">
                    <a:lumMod val="75000"/>
                  </a:schemeClr>
                </a:solidFill>
                <a:latin typeface="Georgia" pitchFamily="18" charset="0"/>
              </a:rPr>
              <a:t>Thank You for Watching. </a:t>
            </a:r>
          </a:p>
          <a:p>
            <a:pPr lvl="0" algn="ctr">
              <a:spcBef>
                <a:spcPct val="0"/>
              </a:spcBef>
              <a:defRPr/>
            </a:pPr>
            <a:r>
              <a:rPr lang="en-IN" sz="4000" b="1" dirty="0" smtClean="0">
                <a:solidFill>
                  <a:schemeClr val="accent5">
                    <a:lumMod val="75000"/>
                  </a:schemeClr>
                </a:solidFill>
                <a:latin typeface="Georgia" pitchFamily="18" charset="0"/>
              </a:rPr>
              <a:t>See you in the next video lesson.</a:t>
            </a:r>
            <a:endParaRPr lang="en-IN" sz="4000" b="1" dirty="0">
              <a:solidFill>
                <a:schemeClr val="accent5">
                  <a:lumMod val="75000"/>
                </a:schemeClr>
              </a:solidFill>
              <a:latin typeface="Georgia"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slide(fromBottom)">
                                      <p:cBhvr>
                                        <p:cTn id="7" dur="10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slide(fromBottom)">
                                      <p:cBhvr>
                                        <p:cTn id="12" dur="10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6" name="Rectangle 5"/>
          <p:cNvSpPr/>
          <p:nvPr/>
        </p:nvSpPr>
        <p:spPr>
          <a:xfrm>
            <a:off x="914400" y="1504951"/>
            <a:ext cx="7315200" cy="3847207"/>
          </a:xfrm>
          <a:prstGeom prst="rect">
            <a:avLst/>
          </a:prstGeom>
        </p:spPr>
        <p:txBody>
          <a:bodyPr wrap="square">
            <a:spAutoFit/>
          </a:bodyPr>
          <a:lstStyle/>
          <a:p>
            <a:pPr lvl="0" algn="ctr">
              <a:spcBef>
                <a:spcPct val="0"/>
              </a:spcBef>
              <a:defRPr/>
            </a:pPr>
            <a:r>
              <a:rPr lang="en-IN" sz="3600" b="1" dirty="0">
                <a:solidFill>
                  <a:schemeClr val="bg2">
                    <a:lumMod val="25000"/>
                  </a:schemeClr>
                </a:solidFill>
                <a:latin typeface="Georgia" pitchFamily="18" charset="0"/>
                <a:ea typeface="Verdana" pitchFamily="34" charset="0"/>
                <a:cs typeface="Verdana" pitchFamily="34" charset="0"/>
              </a:rPr>
              <a:t>Video </a:t>
            </a:r>
            <a:r>
              <a:rPr lang="en-IN" sz="3600" b="1" dirty="0" smtClean="0">
                <a:solidFill>
                  <a:schemeClr val="bg2">
                    <a:lumMod val="25000"/>
                  </a:schemeClr>
                </a:solidFill>
                <a:latin typeface="Georgia" pitchFamily="18" charset="0"/>
                <a:ea typeface="Verdana" pitchFamily="34" charset="0"/>
                <a:cs typeface="Verdana" pitchFamily="34" charset="0"/>
              </a:rPr>
              <a:t>#5</a:t>
            </a:r>
            <a:endParaRPr lang="en-IN" sz="3600" b="1" dirty="0">
              <a:solidFill>
                <a:schemeClr val="bg2">
                  <a:lumMod val="25000"/>
                </a:schemeClr>
              </a:solidFill>
              <a:latin typeface="Georgia" pitchFamily="18" charset="0"/>
              <a:ea typeface="Verdana" pitchFamily="34" charset="0"/>
              <a:cs typeface="Verdana" pitchFamily="34" charset="0"/>
            </a:endParaRPr>
          </a:p>
          <a:p>
            <a:pPr lvl="0" algn="ctr">
              <a:spcBef>
                <a:spcPct val="0"/>
              </a:spcBef>
              <a:defRPr/>
            </a:pPr>
            <a:endParaRPr lang="en-IN" sz="3600" b="1" dirty="0">
              <a:solidFill>
                <a:schemeClr val="accent5">
                  <a:lumMod val="75000"/>
                </a:schemeClr>
              </a:solidFill>
              <a:latin typeface="Georgia" pitchFamily="18" charset="0"/>
              <a:ea typeface="Verdana" pitchFamily="34" charset="0"/>
              <a:cs typeface="Verdana" pitchFamily="34" charset="0"/>
            </a:endParaRPr>
          </a:p>
          <a:p>
            <a:pPr algn="ctr">
              <a:spcBef>
                <a:spcPct val="0"/>
              </a:spcBef>
              <a:defRPr/>
            </a:pPr>
            <a:r>
              <a:rPr lang="en-IN" sz="3600" b="1" dirty="0" smtClean="0">
                <a:solidFill>
                  <a:schemeClr val="accent6">
                    <a:lumMod val="75000"/>
                  </a:schemeClr>
                </a:solidFill>
                <a:latin typeface="+mj-lt"/>
                <a:ea typeface="Verdana" pitchFamily="34" charset="0"/>
                <a:cs typeface="Verdana" pitchFamily="34" charset="0"/>
              </a:rPr>
              <a:t> </a:t>
            </a:r>
            <a:r>
              <a:rPr lang="en-IN" sz="3600" b="1" dirty="0" smtClean="0">
                <a:solidFill>
                  <a:schemeClr val="accent5">
                    <a:lumMod val="75000"/>
                  </a:schemeClr>
                </a:solidFill>
                <a:latin typeface="+mj-lt"/>
                <a:ea typeface="Verdana" pitchFamily="34" charset="0"/>
                <a:cs typeface="Verdana" pitchFamily="34" charset="0"/>
              </a:rPr>
              <a:t>Best ON-Page SEO Optimization Techniques</a:t>
            </a:r>
          </a:p>
          <a:p>
            <a:pPr lvl="0" algn="ctr">
              <a:spcBef>
                <a:spcPct val="0"/>
              </a:spcBef>
              <a:defRPr/>
            </a:pPr>
            <a:endParaRPr lang="en-IN" sz="3600" b="1" dirty="0" smtClean="0">
              <a:solidFill>
                <a:schemeClr val="accent6">
                  <a:lumMod val="75000"/>
                </a:schemeClr>
              </a:solidFill>
              <a:latin typeface="+mj-lt"/>
              <a:ea typeface="Verdana" pitchFamily="34" charset="0"/>
              <a:cs typeface="Verdana" pitchFamily="34" charset="0"/>
            </a:endParaRPr>
          </a:p>
          <a:p>
            <a:pPr algn="ctr">
              <a:spcBef>
                <a:spcPct val="0"/>
              </a:spcBef>
              <a:defRPr/>
            </a:pPr>
            <a:r>
              <a:rPr lang="en-IN" sz="3600" b="1" dirty="0" smtClean="0">
                <a:solidFill>
                  <a:schemeClr val="accent6">
                    <a:lumMod val="75000"/>
                  </a:schemeClr>
                </a:solidFill>
                <a:latin typeface="+mj-lt"/>
                <a:ea typeface="Verdana" pitchFamily="34" charset="0"/>
                <a:cs typeface="Verdana" pitchFamily="34" charset="0"/>
              </a:rPr>
              <a:t> </a:t>
            </a:r>
          </a:p>
          <a:p>
            <a:pPr algn="ctr">
              <a:spcBef>
                <a:spcPct val="0"/>
              </a:spcBef>
              <a:defRPr/>
            </a:pPr>
            <a:r>
              <a:rPr lang="en-IN" sz="2800" b="1" dirty="0" smtClean="0">
                <a:solidFill>
                  <a:schemeClr val="accent6">
                    <a:lumMod val="75000"/>
                  </a:schemeClr>
                </a:solidFill>
                <a:latin typeface="+mj-lt"/>
                <a:ea typeface="Verdana" pitchFamily="34" charset="0"/>
                <a:cs typeface="Verdana" pitchFamily="34" charset="0"/>
              </a:rPr>
              <a:t> </a:t>
            </a:r>
            <a:endParaRPr lang="en-IN" sz="2800" b="1" dirty="0">
              <a:solidFill>
                <a:schemeClr val="accent6">
                  <a:lumMod val="75000"/>
                </a:schemeClr>
              </a:solidFill>
              <a:latin typeface="+mj-lt"/>
              <a:ea typeface="Verdana" pitchFamily="34" charset="0"/>
              <a:cs typeface="Verdana" pitchFamily="34" charset="0"/>
            </a:endParaRPr>
          </a:p>
        </p:txBody>
      </p:sp>
      <p:sp>
        <p:nvSpPr>
          <p:cNvPr id="8" name="Rectangle 7"/>
          <p:cNvSpPr/>
          <p:nvPr/>
        </p:nvSpPr>
        <p:spPr>
          <a:xfrm>
            <a:off x="1752600" y="2914650"/>
            <a:ext cx="5410200" cy="369332"/>
          </a:xfrm>
          <a:prstGeom prst="rect">
            <a:avLst/>
          </a:prstGeom>
        </p:spPr>
        <p:txBody>
          <a:bodyPr wrap="square">
            <a:spAutoFit/>
          </a:bodyPr>
          <a:lstStyle/>
          <a:p>
            <a:pPr marL="342900" lvl="0" indent="-342900" algn="ctr">
              <a:spcBef>
                <a:spcPct val="20000"/>
              </a:spcBef>
              <a:defRPr/>
            </a:pPr>
            <a:endParaRPr lang="en-IN" b="1" dirty="0">
              <a:solidFill>
                <a:schemeClr val="accent6">
                  <a:lumMod val="75000"/>
                </a:schemeClr>
              </a:solidFill>
              <a:ea typeface="Verdana" pitchFamily="34" charset="0"/>
              <a:cs typeface="Verdan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5" presetClass="entr" presetSubtype="0" fill="hold" nodeType="clickEffect">
                                  <p:stCondLst>
                                    <p:cond delay="0"/>
                                  </p:stCondLst>
                                  <p:iterate type="lt">
                                    <p:tmPct val="10000"/>
                                  </p:iterate>
                                  <p:childTnLst>
                                    <p:set>
                                      <p:cBhvr>
                                        <p:cTn id="14" dur="1" fill="hold">
                                          <p:stCondLst>
                                            <p:cond delay="0"/>
                                          </p:stCondLst>
                                        </p:cTn>
                                        <p:tgtEl>
                                          <p:spTgt spid="6">
                                            <p:txEl>
                                              <p:pRg st="2" end="2"/>
                                            </p:txEl>
                                          </p:spTgt>
                                        </p:tgtEl>
                                        <p:attrNameLst>
                                          <p:attrName>style.visibility</p:attrName>
                                        </p:attrNameLst>
                                      </p:cBhvr>
                                      <p:to>
                                        <p:strVal val="visible"/>
                                      </p:to>
                                    </p:set>
                                    <p:animEffect transition="in" filter="fade">
                                      <p:cBhvr>
                                        <p:cTn id="15" dur="500"/>
                                        <p:tgtEl>
                                          <p:spTgt spid="6">
                                            <p:txEl>
                                              <p:pRg st="2" end="2"/>
                                            </p:txEl>
                                          </p:spTgt>
                                        </p:tgtEl>
                                      </p:cBhvr>
                                    </p:animEffect>
                                    <p:anim calcmode="lin" valueType="num">
                                      <p:cBhvr>
                                        <p:cTn id="16" dur="500" fill="hold"/>
                                        <p:tgtEl>
                                          <p:spTgt spid="6">
                                            <p:txEl>
                                              <p:pRg st="2" end="2"/>
                                            </p:txEl>
                                          </p:spTgt>
                                        </p:tgtEl>
                                        <p:attrNameLst>
                                          <p:attrName>ppt_w</p:attrName>
                                        </p:attrNameLst>
                                      </p:cBhvr>
                                      <p:tavLst>
                                        <p:tav tm="0" fmla="#ppt_w*sin(2.5*pi*$)">
                                          <p:val>
                                            <p:fltVal val="0"/>
                                          </p:val>
                                        </p:tav>
                                        <p:tav tm="100000">
                                          <p:val>
                                            <p:fltVal val="1"/>
                                          </p:val>
                                        </p:tav>
                                      </p:tavLst>
                                    </p:anim>
                                    <p:anim calcmode="lin" valueType="num">
                                      <p:cBhvr>
                                        <p:cTn id="17" dur="500" fill="hold"/>
                                        <p:tgtEl>
                                          <p:spTgt spid="6">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7" name="Content Placeholder 4"/>
          <p:cNvSpPr txBox="1">
            <a:spLocks/>
          </p:cNvSpPr>
          <p:nvPr/>
        </p:nvSpPr>
        <p:spPr>
          <a:xfrm>
            <a:off x="609600" y="1276350"/>
            <a:ext cx="7543800" cy="3181350"/>
          </a:xfrm>
          <a:prstGeom prst="rect">
            <a:avLst/>
          </a:prstGeom>
        </p:spPr>
        <p:txBody>
          <a:bodyPr vert="horz" lIns="91440" tIns="45720" rIns="91440" bIns="45720" rtlCol="0">
            <a:normAutofit/>
          </a:bodyPr>
          <a:lstStyle/>
          <a:p>
            <a:pPr>
              <a:spcBef>
                <a:spcPct val="20000"/>
              </a:spcBef>
            </a:pPr>
            <a:r>
              <a:rPr lang="en-IN" sz="3900" b="1" dirty="0" smtClean="0">
                <a:solidFill>
                  <a:schemeClr val="accent5">
                    <a:lumMod val="75000"/>
                  </a:schemeClr>
                </a:solidFill>
                <a:latin typeface="Georgia" pitchFamily="18" charset="0"/>
                <a:ea typeface="Arial Unicode MS" pitchFamily="34" charset="-128"/>
                <a:cs typeface="Arial Unicode MS" pitchFamily="34" charset="-128"/>
              </a:rPr>
              <a:t>Want to make your post keyword-targeted, </a:t>
            </a:r>
            <a:r>
              <a:rPr lang="en-IN" sz="3100" b="1" dirty="0" smtClean="0">
                <a:solidFill>
                  <a:schemeClr val="bg2">
                    <a:lumMod val="25000"/>
                  </a:schemeClr>
                </a:solidFill>
                <a:ea typeface="Arial Unicode MS" pitchFamily="34" charset="-128"/>
                <a:cs typeface="Arial Unicode MS" pitchFamily="34" charset="-128"/>
              </a:rPr>
              <a:t>SEO-optimized, and ready to drive more traffic? </a:t>
            </a:r>
          </a:p>
          <a:p>
            <a:pPr>
              <a:spcBef>
                <a:spcPct val="20000"/>
              </a:spcBef>
            </a:pPr>
            <a:r>
              <a:rPr lang="en-IN" sz="3100" b="1" dirty="0" smtClean="0">
                <a:solidFill>
                  <a:schemeClr val="bg2">
                    <a:lumMod val="25000"/>
                  </a:schemeClr>
                </a:solidFill>
                <a:ea typeface="Arial Unicode MS" pitchFamily="34" charset="-128"/>
                <a:cs typeface="Arial Unicode MS" pitchFamily="34" charset="-128"/>
              </a:rPr>
              <a:t>Find lots of good ON-page SEO techniques to optimize your blogs.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7"/>
                                        </p:tgtEl>
                                        <p:attrNameLst>
                                          <p:attrName>style.visibility</p:attrName>
                                        </p:attrNameLst>
                                      </p:cBhvr>
                                      <p:to>
                                        <p:strVal val="visible"/>
                                      </p:to>
                                    </p:set>
                                    <p:anim calcmode="discrete" valueType="clr">
                                      <p:cBhvr override="childStyle">
                                        <p:cTn id="7" dur="80"/>
                                        <p:tgtEl>
                                          <p:spTgt spid="7"/>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7"/>
                                        </p:tgtEl>
                                        <p:attrNameLst>
                                          <p:attrName>fillcolor</p:attrName>
                                        </p:attrNameLst>
                                      </p:cBhvr>
                                      <p:tavLst>
                                        <p:tav tm="0">
                                          <p:val>
                                            <p:clrVal>
                                              <a:schemeClr val="accent2"/>
                                            </p:clrVal>
                                          </p:val>
                                        </p:tav>
                                        <p:tav tm="50000">
                                          <p:val>
                                            <p:clrVal>
                                              <a:schemeClr val="hlink"/>
                                            </p:clrVal>
                                          </p:val>
                                        </p:tav>
                                      </p:tavLst>
                                    </p:anim>
                                    <p:set>
                                      <p:cBhvr>
                                        <p:cTn id="9" dur="80"/>
                                        <p:tgtEl>
                                          <p:spTgt spid="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381000" y="971550"/>
            <a:ext cx="8534400" cy="553998"/>
          </a:xfrm>
          <a:prstGeom prst="rect">
            <a:avLst/>
          </a:prstGeom>
        </p:spPr>
        <p:txBody>
          <a:bodyPr wrap="square">
            <a:spAutoFit/>
          </a:bodyPr>
          <a:lstStyle/>
          <a:p>
            <a:pPr lvl="0">
              <a:spcBef>
                <a:spcPct val="0"/>
              </a:spcBef>
            </a:pPr>
            <a:r>
              <a:rPr lang="en-IN" sz="3000" b="1" dirty="0" smtClean="0">
                <a:solidFill>
                  <a:schemeClr val="accent5">
                    <a:lumMod val="75000"/>
                  </a:schemeClr>
                </a:solidFill>
                <a:latin typeface="Georgia" pitchFamily="18" charset="0"/>
              </a:rPr>
              <a:t>Why Do You Need On-Page Optimization?</a:t>
            </a:r>
          </a:p>
        </p:txBody>
      </p:sp>
      <p:sp>
        <p:nvSpPr>
          <p:cNvPr id="6" name="Rectangle 5"/>
          <p:cNvSpPr/>
          <p:nvPr/>
        </p:nvSpPr>
        <p:spPr>
          <a:xfrm>
            <a:off x="609600" y="1962150"/>
            <a:ext cx="8001000" cy="1692771"/>
          </a:xfrm>
          <a:prstGeom prst="rect">
            <a:avLst/>
          </a:prstGeom>
        </p:spPr>
        <p:txBody>
          <a:bodyPr wrap="square">
            <a:spAutoFit/>
          </a:bodyPr>
          <a:lstStyle/>
          <a:p>
            <a:pPr marL="341313" lvl="0" indent="-341313">
              <a:spcBef>
                <a:spcPct val="0"/>
              </a:spcBef>
              <a:buFont typeface="Arial" pitchFamily="34" charset="0"/>
              <a:buChar char="•"/>
            </a:pPr>
            <a:r>
              <a:rPr lang="en-IN" sz="2600" b="1" dirty="0" smtClean="0">
                <a:solidFill>
                  <a:schemeClr val="bg2">
                    <a:lumMod val="25000"/>
                  </a:schemeClr>
                </a:solidFill>
              </a:rPr>
              <a:t>Our goal with on-page SEO is to optimize an article in a natural, but smart way, so that search engines can easily pick out the target keyword and bring our website targeted visitors.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09600" y="971550"/>
            <a:ext cx="7848600" cy="646331"/>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1. Blog Post Title</a:t>
            </a:r>
          </a:p>
        </p:txBody>
      </p:sp>
      <p:sp>
        <p:nvSpPr>
          <p:cNvPr id="6" name="Rectangle 5"/>
          <p:cNvSpPr/>
          <p:nvPr/>
        </p:nvSpPr>
        <p:spPr>
          <a:xfrm>
            <a:off x="609600" y="2117288"/>
            <a:ext cx="8001000" cy="1292662"/>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You should try to use the targeted keyword or phrase toward the beginning of title (H1) tag, but if that’s not possible, make sure it’s at least somewhere in the title.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533400" y="1200150"/>
            <a:ext cx="7848600" cy="646331"/>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2. Post Permalink Structure</a:t>
            </a:r>
          </a:p>
        </p:txBody>
      </p:sp>
      <p:sp>
        <p:nvSpPr>
          <p:cNvPr id="6" name="Rectangle 5"/>
          <p:cNvSpPr/>
          <p:nvPr/>
        </p:nvSpPr>
        <p:spPr>
          <a:xfrm>
            <a:off x="685800" y="2266950"/>
            <a:ext cx="7924800" cy="1292662"/>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Use dashes to differentiate the strings in your URL structure. These are called “pretty” permalinks and are supported by most web browsers.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762000" y="1047750"/>
            <a:ext cx="7848600" cy="600164"/>
          </a:xfrm>
          <a:prstGeom prst="rect">
            <a:avLst/>
          </a:prstGeom>
        </p:spPr>
        <p:txBody>
          <a:bodyPr wrap="square">
            <a:spAutoFit/>
          </a:bodyPr>
          <a:lstStyle/>
          <a:p>
            <a:pPr lvl="0">
              <a:spcBef>
                <a:spcPct val="0"/>
              </a:spcBef>
            </a:pPr>
            <a:r>
              <a:rPr lang="en-IN" sz="3300" b="1" dirty="0" smtClean="0">
                <a:solidFill>
                  <a:schemeClr val="accent5">
                    <a:lumMod val="75000"/>
                  </a:schemeClr>
                </a:solidFill>
                <a:latin typeface="Georgia" pitchFamily="18" charset="0"/>
              </a:rPr>
              <a:t>3. Heading Tags</a:t>
            </a:r>
          </a:p>
        </p:txBody>
      </p:sp>
      <p:sp>
        <p:nvSpPr>
          <p:cNvPr id="6" name="Rectangle 5"/>
          <p:cNvSpPr/>
          <p:nvPr/>
        </p:nvSpPr>
        <p:spPr>
          <a:xfrm>
            <a:off x="609600" y="2114550"/>
            <a:ext cx="8001000" cy="1292662"/>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You don’t really need to use any more H1 tags anywhere in the article. One is enough. For section breaks, stick to H2 and H3 tags.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533400" y="1047750"/>
            <a:ext cx="7848600" cy="600164"/>
          </a:xfrm>
          <a:prstGeom prst="rect">
            <a:avLst/>
          </a:prstGeom>
        </p:spPr>
        <p:txBody>
          <a:bodyPr wrap="square">
            <a:spAutoFit/>
          </a:bodyPr>
          <a:lstStyle/>
          <a:p>
            <a:pPr lvl="0">
              <a:spcBef>
                <a:spcPct val="0"/>
              </a:spcBef>
            </a:pPr>
            <a:r>
              <a:rPr lang="en-IN" sz="3300" b="1" dirty="0" smtClean="0">
                <a:solidFill>
                  <a:schemeClr val="accent5">
                    <a:lumMod val="75000"/>
                  </a:schemeClr>
                </a:solidFill>
                <a:latin typeface="Georgia" pitchFamily="18" charset="0"/>
              </a:rPr>
              <a:t>4. Keyword Density</a:t>
            </a:r>
          </a:p>
        </p:txBody>
      </p:sp>
      <p:sp>
        <p:nvSpPr>
          <p:cNvPr id="6" name="Rectangle 5"/>
          <p:cNvSpPr/>
          <p:nvPr/>
        </p:nvSpPr>
        <p:spPr>
          <a:xfrm>
            <a:off x="533400" y="2102644"/>
            <a:ext cx="7924800" cy="1231106"/>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You should keep the keyword density around 1.5% percent with a mix of LSI keywords. </a:t>
            </a:r>
          </a:p>
          <a:p>
            <a:pPr marL="231775" lvl="0" indent="-231775">
              <a:spcBef>
                <a:spcPct val="0"/>
              </a:spcBef>
              <a:buFont typeface="Arial" pitchFamily="34" charset="0"/>
              <a:buChar char="•"/>
            </a:pPr>
            <a:endParaRPr lang="en-IN" sz="2200" b="1" dirty="0" smtClean="0">
              <a:solidFill>
                <a:schemeClr val="bg2">
                  <a:lumMod val="2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85800" y="971550"/>
            <a:ext cx="7848600" cy="584775"/>
          </a:xfrm>
          <a:prstGeom prst="rect">
            <a:avLst/>
          </a:prstGeom>
        </p:spPr>
        <p:txBody>
          <a:bodyPr wrap="square">
            <a:spAutoFit/>
          </a:bodyPr>
          <a:lstStyle/>
          <a:p>
            <a:pPr lvl="0">
              <a:spcBef>
                <a:spcPct val="0"/>
              </a:spcBef>
            </a:pPr>
            <a:r>
              <a:rPr lang="en-IN" sz="3200" b="1" dirty="0" smtClean="0">
                <a:solidFill>
                  <a:schemeClr val="accent5">
                    <a:lumMod val="75000"/>
                  </a:schemeClr>
                </a:solidFill>
                <a:latin typeface="Georgia" pitchFamily="18" charset="0"/>
              </a:rPr>
              <a:t>5. Meta Tags</a:t>
            </a:r>
          </a:p>
        </p:txBody>
      </p:sp>
      <p:sp>
        <p:nvSpPr>
          <p:cNvPr id="6" name="Rectangle 5"/>
          <p:cNvSpPr/>
          <p:nvPr/>
        </p:nvSpPr>
        <p:spPr>
          <a:xfrm>
            <a:off x="685800" y="1962150"/>
            <a:ext cx="8001000" cy="169277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While search engines pick up on keywords, it’s also important for users to click on the post. You need to write user-friendly meta descriptions that make sense and are related to your post.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1212</TotalTime>
  <Words>326</Words>
  <Application>Microsoft Office PowerPoint</Application>
  <PresentationFormat>On-screen Show (16:9)</PresentationFormat>
  <Paragraphs>33</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sukhpal kaur</dc:creator>
  <cp:lastModifiedBy>l</cp:lastModifiedBy>
  <cp:revision>238</cp:revision>
  <dcterms:created xsi:type="dcterms:W3CDTF">2017-04-01T05:57:38Z</dcterms:created>
  <dcterms:modified xsi:type="dcterms:W3CDTF">2017-07-06T10:04:18Z</dcterms:modified>
</cp:coreProperties>
</file>