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16" r:id="rId3"/>
    <p:sldId id="299" r:id="rId4"/>
    <p:sldId id="256" r:id="rId5"/>
    <p:sldId id="301" r:id="rId6"/>
    <p:sldId id="302" r:id="rId7"/>
    <p:sldId id="303" r:id="rId8"/>
    <p:sldId id="304" r:id="rId9"/>
    <p:sldId id="305" r:id="rId10"/>
    <p:sldId id="306" r:id="rId11"/>
    <p:sldId id="315" r:id="rId12"/>
    <p:sldId id="307" r:id="rId13"/>
    <p:sldId id="309" r:id="rId14"/>
    <p:sldId id="310" r:id="rId15"/>
    <p:sldId id="297" r:id="rId1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620" y="-1254"/>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7/6/2017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7/6/2017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7/6/2017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7/6/2017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6" name="Picture 2" descr="C:\Users\lifei\Desktop\SEO\PPT Front Image.jpg"/>
          <p:cNvPicPr>
            <a:picLocks noChangeAspect="1" noChangeArrowheads="1"/>
          </p:cNvPicPr>
          <p:nvPr/>
        </p:nvPicPr>
        <p:blipFill>
          <a:blip r:embed="rId2" cstate="print"/>
          <a:srcRect/>
          <a:stretch>
            <a:fillRect/>
          </a:stretch>
        </p:blipFill>
        <p:spPr bwMode="auto">
          <a:xfrm>
            <a:off x="0" y="1"/>
            <a:ext cx="9143999" cy="514349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762000" y="10477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Major divisions of SEO:</a:t>
            </a:r>
          </a:p>
        </p:txBody>
      </p:sp>
      <p:sp>
        <p:nvSpPr>
          <p:cNvPr id="6" name="Rectangle 5"/>
          <p:cNvSpPr/>
          <p:nvPr/>
        </p:nvSpPr>
        <p:spPr>
          <a:xfrm>
            <a:off x="609600" y="21145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Keyword Research</a:t>
            </a:r>
          </a:p>
          <a:p>
            <a:pPr marL="231775" lvl="0" indent="-231775">
              <a:spcBef>
                <a:spcPct val="0"/>
              </a:spcBef>
              <a:buFont typeface="Arial" pitchFamily="34" charset="0"/>
              <a:buChar char="•"/>
            </a:pPr>
            <a:r>
              <a:rPr lang="en-IN" sz="2600" b="1" dirty="0" smtClean="0">
                <a:solidFill>
                  <a:schemeClr val="bg2">
                    <a:lumMod val="25000"/>
                  </a:schemeClr>
                </a:solidFill>
              </a:rPr>
              <a:t>On Page SEO</a:t>
            </a:r>
          </a:p>
          <a:p>
            <a:pPr marL="231775" lvl="0" indent="-231775">
              <a:spcBef>
                <a:spcPct val="0"/>
              </a:spcBef>
              <a:buFont typeface="Arial" pitchFamily="34" charset="0"/>
              <a:buChar char="•"/>
            </a:pPr>
            <a:r>
              <a:rPr lang="en-IN" sz="2600" b="1" dirty="0" smtClean="0">
                <a:solidFill>
                  <a:schemeClr val="bg2">
                    <a:lumMod val="25000"/>
                  </a:schemeClr>
                </a:solidFill>
              </a:rPr>
              <a:t>Off Page SEO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slide(fromBottom)">
                                      <p:cBhvr>
                                        <p:cTn id="15" dur="500"/>
                                        <p:tgtEl>
                                          <p:spTgt spid="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Effect transition="in" filter="slide(fromBottom)">
                                      <p:cBhvr>
                                        <p:cTn id="20" dur="500"/>
                                        <p:tgtEl>
                                          <p:spTgt spid="6">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Effect transition="in" filter="slide(fromBottom)">
                                      <p:cBhvr>
                                        <p:cTn id="2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10477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 Keyword Research</a:t>
            </a:r>
          </a:p>
        </p:txBody>
      </p:sp>
      <p:sp>
        <p:nvSpPr>
          <p:cNvPr id="6" name="Rectangle 5"/>
          <p:cNvSpPr/>
          <p:nvPr/>
        </p:nvSpPr>
        <p:spPr>
          <a:xfrm>
            <a:off x="762000" y="19621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Keyword Research is all about finding the intentions of the users to use search engines. What exactly the users are searching for your topic, are your keywords.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nodeType="clickEffect">
                                  <p:stCondLst>
                                    <p:cond delay="0"/>
                                  </p:stCondLst>
                                  <p:iterate type="lt">
                                    <p:tmPct val="50000"/>
                                  </p:iterate>
                                  <p:childTnLst>
                                    <p:set>
                                      <p:cBhvr>
                                        <p:cTn id="14" dur="1" fill="hold">
                                          <p:stCondLst>
                                            <p:cond delay="0"/>
                                          </p:stCondLst>
                                        </p:cTn>
                                        <p:tgtEl>
                                          <p:spTgt spid="6">
                                            <p:txEl>
                                              <p:pRg st="0" end="0"/>
                                            </p:txEl>
                                          </p:spTgt>
                                        </p:tgtEl>
                                        <p:attrNameLst>
                                          <p:attrName>style.visibility</p:attrName>
                                        </p:attrNameLst>
                                      </p:cBhvr>
                                      <p:to>
                                        <p:strVal val="visible"/>
                                      </p:to>
                                    </p:set>
                                    <p:anim calcmode="discrete" valueType="clr">
                                      <p:cBhvr override="childStyle">
                                        <p:cTn id="15" dur="80"/>
                                        <p:tgtEl>
                                          <p:spTgt spid="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xEl>
                                              <p:pRg st="0" end="0"/>
                                            </p:txEl>
                                          </p:spTgt>
                                        </p:tgtEl>
                                        <p:attrNameLst>
                                          <p:attrName>fillcolor</p:attrName>
                                        </p:attrNameLst>
                                      </p:cBhvr>
                                      <p:tavLst>
                                        <p:tav tm="0">
                                          <p:val>
                                            <p:clrVal>
                                              <a:schemeClr val="accent2"/>
                                            </p:clrVal>
                                          </p:val>
                                        </p:tav>
                                        <p:tav tm="50000">
                                          <p:val>
                                            <p:clrVal>
                                              <a:schemeClr val="hlink"/>
                                            </p:clrVal>
                                          </p:val>
                                        </p:tav>
                                      </p:tavLst>
                                    </p:anim>
                                    <p:set>
                                      <p:cBhvr>
                                        <p:cTn id="17" dur="80"/>
                                        <p:tgtEl>
                                          <p:spTgt spid="6">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85800" y="9715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#2 On Page SEO</a:t>
            </a:r>
          </a:p>
        </p:txBody>
      </p:sp>
      <p:sp>
        <p:nvSpPr>
          <p:cNvPr id="6" name="Rectangle 5"/>
          <p:cNvSpPr/>
          <p:nvPr/>
        </p:nvSpPr>
        <p:spPr>
          <a:xfrm>
            <a:off x="685800" y="18859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On Page means everything displayed on the web page and its back end programming. In On Page SEO, you need to optimize your website’s page and posts, etc. for search engines.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10477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#3 Off Page SEO</a:t>
            </a:r>
          </a:p>
        </p:txBody>
      </p:sp>
      <p:sp>
        <p:nvSpPr>
          <p:cNvPr id="6" name="Rectangle 5"/>
          <p:cNvSpPr/>
          <p:nvPr/>
        </p:nvSpPr>
        <p:spPr>
          <a:xfrm>
            <a:off x="609600" y="19621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We need to get our website referred from other famous resources on the web about our niche. In technical terms, it is called link building.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990600" y="1200150"/>
            <a:ext cx="7086600" cy="2416046"/>
          </a:xfrm>
          <a:prstGeom prst="rect">
            <a:avLst/>
          </a:prstGeom>
        </p:spPr>
        <p:txBody>
          <a:bodyPr wrap="square">
            <a:spAutoFit/>
          </a:bodyPr>
          <a:lstStyle/>
          <a:p>
            <a:r>
              <a:rPr lang="en-IN" sz="3300" b="1" dirty="0" smtClean="0">
                <a:solidFill>
                  <a:schemeClr val="accent5">
                    <a:lumMod val="75000"/>
                  </a:schemeClr>
                </a:solidFill>
                <a:latin typeface="Georgia" pitchFamily="18" charset="0"/>
                <a:ea typeface="Arial Unicode MS" pitchFamily="34" charset="-128"/>
                <a:cs typeface="Arial Unicode MS" pitchFamily="34" charset="-128"/>
              </a:rPr>
              <a:t>While doing all these things, keep on learning and improving. </a:t>
            </a:r>
            <a:r>
              <a:rPr lang="en-IN" sz="2600" b="1" dirty="0" smtClean="0">
                <a:solidFill>
                  <a:schemeClr val="bg2">
                    <a:lumMod val="25000"/>
                  </a:schemeClr>
                </a:solidFill>
              </a:rPr>
              <a:t>Exploring each subheading, you will find some new, website’s authority and ranking parameters defined by SEO experts.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5">
                    <a:lumMod val="75000"/>
                  </a:schemeClr>
                </a:solidFill>
                <a:latin typeface="Georgia" pitchFamily="18" charset="0"/>
              </a:rPr>
              <a:t>Thank You for Watching. </a:t>
            </a:r>
          </a:p>
          <a:p>
            <a:pPr lvl="0" algn="ctr">
              <a:spcBef>
                <a:spcPct val="0"/>
              </a:spcBef>
              <a:defRPr/>
            </a:pPr>
            <a:r>
              <a:rPr lang="en-IN" sz="4000" b="1" dirty="0" smtClean="0">
                <a:solidFill>
                  <a:schemeClr val="accent5">
                    <a:lumMod val="75000"/>
                  </a:schemeClr>
                </a:solidFill>
                <a:latin typeface="Georgia" pitchFamily="18" charset="0"/>
              </a:rPr>
              <a:t>See you in the next video lesson.</a:t>
            </a:r>
            <a:endParaRPr lang="en-IN" sz="4000" b="1" dirty="0">
              <a:solidFill>
                <a:schemeClr val="accent5">
                  <a:lumMod val="75000"/>
                </a:schemeClr>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slide(fromBottom)">
                                      <p:cBhvr>
                                        <p:cTn id="12"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762000" y="1428750"/>
            <a:ext cx="7315200" cy="1754326"/>
          </a:xfrm>
          <a:prstGeom prst="rect">
            <a:avLst/>
          </a:prstGeom>
        </p:spPr>
        <p:txBody>
          <a:bodyPr wrap="square">
            <a:spAutoFit/>
          </a:bodyPr>
          <a:lstStyle/>
          <a:p>
            <a:pPr lvl="0" algn="ctr">
              <a:spcBef>
                <a:spcPct val="0"/>
              </a:spcBef>
              <a:defRPr/>
            </a:pPr>
            <a:r>
              <a:rPr lang="en-IN" sz="3600" b="1" dirty="0">
                <a:solidFill>
                  <a:schemeClr val="bg2">
                    <a:lumMod val="25000"/>
                  </a:schemeClr>
                </a:solidFill>
                <a:latin typeface="Georgia" pitchFamily="18" charset="0"/>
                <a:ea typeface="Verdana" pitchFamily="34" charset="0"/>
                <a:cs typeface="Verdana" pitchFamily="34" charset="0"/>
              </a:rPr>
              <a:t>Video </a:t>
            </a:r>
            <a:r>
              <a:rPr lang="en-IN" sz="3600" b="1" dirty="0" smtClean="0">
                <a:solidFill>
                  <a:schemeClr val="bg2">
                    <a:lumMod val="25000"/>
                  </a:schemeClr>
                </a:solidFill>
                <a:latin typeface="Georgia" pitchFamily="18" charset="0"/>
                <a:ea typeface="Verdana" pitchFamily="34" charset="0"/>
                <a:cs typeface="Verdana" pitchFamily="34" charset="0"/>
              </a:rPr>
              <a:t># 2</a:t>
            </a:r>
            <a:endParaRPr lang="en-IN" sz="3600" b="1" dirty="0">
              <a:solidFill>
                <a:schemeClr val="bg2">
                  <a:lumMod val="25000"/>
                </a:schemeClr>
              </a:solidFill>
              <a:latin typeface="Georgia" pitchFamily="18" charset="0"/>
              <a:ea typeface="Verdana" pitchFamily="34" charset="0"/>
              <a:cs typeface="Verdana" pitchFamily="34" charset="0"/>
            </a:endParaRPr>
          </a:p>
          <a:p>
            <a:pPr lvl="0" algn="ctr">
              <a:spcBef>
                <a:spcPct val="0"/>
              </a:spcBef>
              <a:defRPr/>
            </a:pPr>
            <a:endParaRPr lang="en-IN" sz="3600" b="1" dirty="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5">
                    <a:lumMod val="75000"/>
                  </a:schemeClr>
                </a:solidFill>
                <a:latin typeface="+mj-lt"/>
                <a:ea typeface="Verdana" pitchFamily="34" charset="0"/>
                <a:cs typeface="Verdana" pitchFamily="34" charset="0"/>
              </a:rPr>
              <a:t>SEO: Overview</a:t>
            </a:r>
          </a:p>
        </p:txBody>
      </p:sp>
      <p:sp>
        <p:nvSpPr>
          <p:cNvPr id="8" name="Rectangle 7"/>
          <p:cNvSpPr/>
          <p:nvPr/>
        </p:nvSpPr>
        <p:spPr>
          <a:xfrm>
            <a:off x="1752600" y="2914650"/>
            <a:ext cx="5410200" cy="369332"/>
          </a:xfrm>
          <a:prstGeom prst="rect">
            <a:avLst/>
          </a:prstGeom>
        </p:spPr>
        <p:txBody>
          <a:bodyPr wrap="square">
            <a:spAutoFit/>
          </a:bodyPr>
          <a:lstStyle/>
          <a:p>
            <a:pPr marL="342900" lvl="0" indent="-342900" algn="ctr">
              <a:spcBef>
                <a:spcPct val="20000"/>
              </a:spcBef>
              <a:defRPr/>
            </a:pPr>
            <a:endParaRPr lang="en-IN" b="1" dirty="0">
              <a:solidFill>
                <a:schemeClr val="accent6">
                  <a:lumMod val="75000"/>
                </a:schemeClr>
              </a:solidFill>
              <a:ea typeface="Verdana" pitchFamily="34" charset="0"/>
              <a:cs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iterate type="lt">
                                    <p:tmPct val="10000"/>
                                  </p:iterate>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anim calcmode="lin" valueType="num">
                                      <p:cBhvr>
                                        <p:cTn id="16" dur="500" fill="hold"/>
                                        <p:tgtEl>
                                          <p:spTgt spid="6">
                                            <p:txEl>
                                              <p:pRg st="2" end="2"/>
                                            </p:txEl>
                                          </p:spTgt>
                                        </p:tgtEl>
                                        <p:attrNameLst>
                                          <p:attrName>ppt_w</p:attrName>
                                        </p:attrNameLst>
                                      </p:cBhvr>
                                      <p:tavLst>
                                        <p:tav tm="0" fmla="#ppt_w*sin(2.5*pi*$)">
                                          <p:val>
                                            <p:fltVal val="0"/>
                                          </p:val>
                                        </p:tav>
                                        <p:tav tm="100000">
                                          <p:val>
                                            <p:fltVal val="1"/>
                                          </p:val>
                                        </p:tav>
                                      </p:tavLst>
                                    </p:anim>
                                    <p:anim calcmode="lin" valueType="num">
                                      <p:cBhvr>
                                        <p:cTn id="17" dur="500" fill="hold"/>
                                        <p:tgtEl>
                                          <p:spTgt spid="6">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7" name="Content Placeholder 4"/>
          <p:cNvSpPr txBox="1">
            <a:spLocks/>
          </p:cNvSpPr>
          <p:nvPr/>
        </p:nvSpPr>
        <p:spPr>
          <a:xfrm>
            <a:off x="609600" y="1371600"/>
            <a:ext cx="7543800" cy="3181350"/>
          </a:xfrm>
          <a:prstGeom prst="rect">
            <a:avLst/>
          </a:prstGeom>
        </p:spPr>
        <p:txBody>
          <a:bodyPr vert="horz" lIns="91440" tIns="45720" rIns="91440" bIns="45720" rtlCol="0">
            <a:normAutofit fontScale="92500" lnSpcReduction="20000"/>
          </a:bodyPr>
          <a:lstStyle/>
          <a:p>
            <a:pPr>
              <a:spcBef>
                <a:spcPct val="20000"/>
              </a:spcBef>
            </a:pPr>
            <a:r>
              <a:rPr lang="en-IN" sz="3900" b="1" dirty="0" smtClean="0">
                <a:solidFill>
                  <a:schemeClr val="accent5">
                    <a:lumMod val="75000"/>
                  </a:schemeClr>
                </a:solidFill>
                <a:latin typeface="Georgia" pitchFamily="18" charset="0"/>
                <a:ea typeface="Arial Unicode MS" pitchFamily="34" charset="-128"/>
                <a:cs typeface="Arial Unicode MS" pitchFamily="34" charset="-128"/>
              </a:rPr>
              <a:t>Over the years, we have considered </a:t>
            </a:r>
            <a:r>
              <a:rPr lang="en-IN" sz="3100" b="1" dirty="0" smtClean="0">
                <a:solidFill>
                  <a:schemeClr val="bg2">
                    <a:lumMod val="25000"/>
                  </a:schemeClr>
                </a:solidFill>
                <a:ea typeface="Arial Unicode MS" pitchFamily="34" charset="-128"/>
                <a:cs typeface="Arial Unicode MS" pitchFamily="34" charset="-128"/>
              </a:rPr>
              <a:t>SEO important, and we know we cannot survive in the world of online business if we do not formulate a strong SEO strategy. </a:t>
            </a:r>
          </a:p>
          <a:p>
            <a:pPr>
              <a:spcBef>
                <a:spcPct val="20000"/>
              </a:spcBef>
            </a:pPr>
            <a:endParaRPr lang="en-IN" sz="3100" b="1" dirty="0" smtClean="0">
              <a:solidFill>
                <a:schemeClr val="bg2">
                  <a:lumMod val="25000"/>
                </a:schemeClr>
              </a:solidFill>
              <a:ea typeface="Arial Unicode MS" pitchFamily="34" charset="-128"/>
              <a:cs typeface="Arial Unicode MS" pitchFamily="34" charset="-128"/>
            </a:endParaRPr>
          </a:p>
          <a:p>
            <a:pPr>
              <a:spcBef>
                <a:spcPct val="20000"/>
              </a:spcBef>
            </a:pPr>
            <a:r>
              <a:rPr lang="en-IN" sz="3100" b="1" dirty="0" smtClean="0">
                <a:solidFill>
                  <a:schemeClr val="bg2">
                    <a:lumMod val="25000"/>
                  </a:schemeClr>
                </a:solidFill>
                <a:ea typeface="Arial Unicode MS" pitchFamily="34" charset="-128"/>
                <a:cs typeface="Arial Unicode MS" pitchFamily="34" charset="-128"/>
              </a:rPr>
              <a:t>So, Lets Get started with the basics first!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gtEl>
                                        <p:attrNameLst>
                                          <p:attrName>fillcolor</p:attrName>
                                        </p:attrNameLst>
                                      </p:cBhvr>
                                      <p:tavLst>
                                        <p:tav tm="0">
                                          <p:val>
                                            <p:clrVal>
                                              <a:schemeClr val="accent2"/>
                                            </p:clrVal>
                                          </p:val>
                                        </p:tav>
                                        <p:tav tm="50000">
                                          <p:val>
                                            <p:clrVal>
                                              <a:schemeClr val="hlink"/>
                                            </p:clrVal>
                                          </p:val>
                                        </p:tav>
                                      </p:tavLst>
                                    </p:anim>
                                    <p:set>
                                      <p:cBhvr>
                                        <p:cTn id="9"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0" y="0"/>
            <a:ext cx="9120187" cy="5143500"/>
          </a:xfrm>
          <a:prstGeom prst="rect">
            <a:avLst/>
          </a:prstGeom>
          <a:noFill/>
        </p:spPr>
      </p:pic>
      <p:sp>
        <p:nvSpPr>
          <p:cNvPr id="5" name="Rectangle 4"/>
          <p:cNvSpPr/>
          <p:nvPr/>
        </p:nvSpPr>
        <p:spPr>
          <a:xfrm>
            <a:off x="685800" y="11239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About SEO</a:t>
            </a:r>
          </a:p>
        </p:txBody>
      </p:sp>
      <p:sp>
        <p:nvSpPr>
          <p:cNvPr id="6" name="Rectangle 5"/>
          <p:cNvSpPr/>
          <p:nvPr/>
        </p:nvSpPr>
        <p:spPr>
          <a:xfrm>
            <a:off x="685800" y="1885950"/>
            <a:ext cx="8001000" cy="2492990"/>
          </a:xfrm>
          <a:prstGeom prst="rect">
            <a:avLst/>
          </a:prstGeom>
        </p:spPr>
        <p:txBody>
          <a:bodyPr wrap="square">
            <a:spAutoFit/>
          </a:bodyPr>
          <a:lstStyle/>
          <a:p>
            <a:pPr marL="287338" lvl="0" indent="-287338">
              <a:spcBef>
                <a:spcPct val="0"/>
              </a:spcBef>
              <a:buFont typeface="Arial" pitchFamily="34" charset="0"/>
              <a:buChar char="•"/>
            </a:pPr>
            <a:r>
              <a:rPr lang="en-IN" sz="2600" b="1" dirty="0" smtClean="0">
                <a:solidFill>
                  <a:schemeClr val="bg2">
                    <a:lumMod val="25000"/>
                  </a:schemeClr>
                </a:solidFill>
              </a:rPr>
              <a:t>SEO is a combination of strategies used to increase a website’s visibility and ranking in search engines.</a:t>
            </a:r>
          </a:p>
          <a:p>
            <a:pPr marL="287338" lvl="0" indent="-287338">
              <a:spcBef>
                <a:spcPct val="0"/>
              </a:spcBef>
              <a:buFont typeface="Arial" pitchFamily="34" charset="0"/>
              <a:buChar char="•"/>
            </a:pPr>
            <a:r>
              <a:rPr lang="en-IN" sz="2600" b="1" dirty="0" smtClean="0">
                <a:solidFill>
                  <a:schemeClr val="bg2">
                    <a:lumMod val="25000"/>
                  </a:schemeClr>
                </a:solidFill>
              </a:rPr>
              <a:t>It mainly depends on the content, structure, and links to a website.  We just need to develop these things in a way, a search engine can understand better.</a:t>
            </a:r>
          </a:p>
          <a:p>
            <a:pPr lvl="0">
              <a:spcBef>
                <a:spcPct val="0"/>
              </a:spcBef>
            </a:pPr>
            <a:endParaRPr lang="en-IN" sz="2600" b="1" dirty="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lide(fromBottom)">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819150"/>
            <a:ext cx="78486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Why Do I Need To Do SEO Of My Website?</a:t>
            </a:r>
          </a:p>
        </p:txBody>
      </p:sp>
      <p:sp>
        <p:nvSpPr>
          <p:cNvPr id="6" name="Rectangle 5"/>
          <p:cNvSpPr/>
          <p:nvPr/>
        </p:nvSpPr>
        <p:spPr>
          <a:xfrm>
            <a:off x="609600" y="2038350"/>
            <a:ext cx="8001000" cy="2492990"/>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Because it can provide highly targeted traffic. We’ll get people on our website who are looking for what exactly we are offering.</a:t>
            </a:r>
          </a:p>
          <a:p>
            <a:pPr marL="341313" lvl="0" indent="-341313">
              <a:spcBef>
                <a:spcPct val="0"/>
              </a:spcBef>
              <a:buFont typeface="Arial" pitchFamily="34" charset="0"/>
              <a:buChar char="•"/>
            </a:pPr>
            <a:r>
              <a:rPr lang="en-IN" sz="2600" b="1" dirty="0" smtClean="0">
                <a:solidFill>
                  <a:schemeClr val="bg2">
                    <a:lumMod val="25000"/>
                  </a:schemeClr>
                </a:solidFill>
              </a:rPr>
              <a:t>So don’t hesitate to invest in SEO, if you want to get an excellent rate of return as compared to any other marketing option.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Can I Do SEO?</a:t>
            </a:r>
          </a:p>
        </p:txBody>
      </p:sp>
      <p:sp>
        <p:nvSpPr>
          <p:cNvPr id="6" name="Rectangle 5"/>
          <p:cNvSpPr/>
          <p:nvPr/>
        </p:nvSpPr>
        <p:spPr>
          <a:xfrm>
            <a:off x="685800" y="16573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The basics are easily understandable, and your way to do that can make a big difference. </a:t>
            </a:r>
          </a:p>
          <a:p>
            <a:pPr marL="231775" lvl="0" indent="-231775">
              <a:spcBef>
                <a:spcPct val="0"/>
              </a:spcBef>
              <a:buFont typeface="Arial" pitchFamily="34" charset="0"/>
              <a:buChar char="•"/>
            </a:pPr>
            <a:r>
              <a:rPr lang="en-IN" sz="2600" b="1" dirty="0" smtClean="0">
                <a:solidFill>
                  <a:schemeClr val="bg2">
                    <a:lumMod val="25000"/>
                  </a:schemeClr>
                </a:solidFill>
              </a:rPr>
              <a:t>If your website is complex and you are not willing to learn and implement each and everything, you can seek the help from experts to take care of the things for you.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19050"/>
            <a:ext cx="9120187" cy="5143500"/>
          </a:xfrm>
          <a:prstGeom prst="rect">
            <a:avLst/>
          </a:prstGeom>
          <a:noFill/>
        </p:spPr>
      </p:pic>
      <p:sp>
        <p:nvSpPr>
          <p:cNvPr id="5" name="Rectangle 4"/>
          <p:cNvSpPr/>
          <p:nvPr/>
        </p:nvSpPr>
        <p:spPr>
          <a:xfrm>
            <a:off x="685800" y="819150"/>
            <a:ext cx="7848600" cy="646331"/>
          </a:xfrm>
          <a:prstGeom prst="rect">
            <a:avLst/>
          </a:prstGeom>
        </p:spPr>
        <p:txBody>
          <a:bodyPr wrap="square">
            <a:spAutoFit/>
          </a:bodyPr>
          <a:lstStyle/>
          <a:p>
            <a:pPr lvl="0" algn="ctr">
              <a:spcBef>
                <a:spcPct val="0"/>
              </a:spcBef>
            </a:pPr>
            <a:r>
              <a:rPr lang="en-IN" sz="3600" b="1" dirty="0" smtClean="0">
                <a:solidFill>
                  <a:schemeClr val="accent5">
                    <a:lumMod val="75000"/>
                  </a:schemeClr>
                </a:solidFill>
                <a:latin typeface="Georgia" pitchFamily="18" charset="0"/>
              </a:rPr>
              <a:t>Black Hat V/s White Hat</a:t>
            </a:r>
          </a:p>
        </p:txBody>
      </p:sp>
      <p:pic>
        <p:nvPicPr>
          <p:cNvPr id="9" name="Picture 8" descr="Black Vs White Hat SEO"/>
          <p:cNvPicPr/>
          <p:nvPr/>
        </p:nvPicPr>
        <p:blipFill>
          <a:blip r:embed="rId3"/>
          <a:srcRect/>
          <a:stretch>
            <a:fillRect/>
          </a:stretch>
        </p:blipFill>
        <p:spPr bwMode="auto">
          <a:xfrm>
            <a:off x="1219200" y="1352550"/>
            <a:ext cx="6858000" cy="304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1000" fill="hold"/>
                                        <p:tgtEl>
                                          <p:spTgt spid="9"/>
                                        </p:tgtEl>
                                        <p:attrNameLst>
                                          <p:attrName>ppt_w</p:attrName>
                                        </p:attrNameLst>
                                      </p:cBhvr>
                                      <p:tavLst>
                                        <p:tav tm="0">
                                          <p:val>
                                            <p:fltVal val="0"/>
                                          </p:val>
                                        </p:tav>
                                        <p:tav tm="100000">
                                          <p:val>
                                            <p:strVal val="#ppt_w"/>
                                          </p:val>
                                        </p:tav>
                                      </p:tavLst>
                                    </p:anim>
                                    <p:anim calcmode="lin" valueType="num">
                                      <p:cBhvr>
                                        <p:cTn id="16" dur="1000" fill="hold"/>
                                        <p:tgtEl>
                                          <p:spTgt spid="9"/>
                                        </p:tgtEl>
                                        <p:attrNameLst>
                                          <p:attrName>ppt_h</p:attrName>
                                        </p:attrNameLst>
                                      </p:cBhvr>
                                      <p:tavLst>
                                        <p:tav tm="0">
                                          <p:val>
                                            <p:fltVal val="0"/>
                                          </p:val>
                                        </p:tav>
                                        <p:tav tm="100000">
                                          <p:val>
                                            <p:strVal val="#ppt_h"/>
                                          </p:val>
                                        </p:tav>
                                      </p:tavLst>
                                    </p:anim>
                                    <p:animEffect transition="in" filter="fade">
                                      <p:cBhvr>
                                        <p:cTn id="1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85800" y="10477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White Hat SEO</a:t>
            </a:r>
          </a:p>
        </p:txBody>
      </p:sp>
      <p:sp>
        <p:nvSpPr>
          <p:cNvPr id="6" name="Rectangle 5"/>
          <p:cNvSpPr/>
          <p:nvPr/>
        </p:nvSpPr>
        <p:spPr>
          <a:xfrm>
            <a:off x="685800" y="19621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It is the way to build a sustainable online business. If you do SEO this way, you’ll focus on your human audience, trying to give them the best content possible and making it easily accessible to them, by playing according to the search engine’s rules.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762000" y="9715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Black Hat SEO</a:t>
            </a:r>
          </a:p>
        </p:txBody>
      </p:sp>
      <p:sp>
        <p:nvSpPr>
          <p:cNvPr id="6" name="Rectangle 5"/>
          <p:cNvSpPr/>
          <p:nvPr/>
        </p:nvSpPr>
        <p:spPr>
          <a:xfrm>
            <a:off x="685800" y="18097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If you want to work SEO like a get-rich-quick scheme, you’ll probably end up doing what’s called black hat SEO.</a:t>
            </a:r>
          </a:p>
          <a:p>
            <a:pPr marL="231775" lvl="0" indent="-231775">
              <a:spcBef>
                <a:spcPct val="0"/>
              </a:spcBef>
              <a:buFont typeface="Arial" pitchFamily="34" charset="0"/>
              <a:buChar char="•"/>
            </a:pPr>
            <a:r>
              <a:rPr lang="en-IN" sz="2600" b="1" dirty="0" smtClean="0">
                <a:solidFill>
                  <a:schemeClr val="bg2">
                    <a:lumMod val="25000"/>
                  </a:schemeClr>
                </a:solidFill>
              </a:rPr>
              <a:t>This type of SEO focuses on optimizing your content only for the search engine, not considering humans at all.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1105</TotalTime>
  <Words>415</Words>
  <Application>Microsoft Office PowerPoint</Application>
  <PresentationFormat>On-screen Show (16:9)</PresentationFormat>
  <Paragraphs>34</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l</cp:lastModifiedBy>
  <cp:revision>126</cp:revision>
  <dcterms:created xsi:type="dcterms:W3CDTF">2017-04-01T05:57:38Z</dcterms:created>
  <dcterms:modified xsi:type="dcterms:W3CDTF">2017-07-06T09:49:30Z</dcterms:modified>
</cp:coreProperties>
</file>