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38" r:id="rId3"/>
    <p:sldId id="299" r:id="rId4"/>
    <p:sldId id="301" r:id="rId5"/>
    <p:sldId id="302" r:id="rId6"/>
    <p:sldId id="339" r:id="rId7"/>
    <p:sldId id="340" r:id="rId8"/>
    <p:sldId id="341" r:id="rId9"/>
    <p:sldId id="306" r:id="rId10"/>
    <p:sldId id="315" r:id="rId11"/>
    <p:sldId id="307" r:id="rId12"/>
    <p:sldId id="309" r:id="rId13"/>
    <p:sldId id="319" r:id="rId14"/>
    <p:sldId id="310" r:id="rId15"/>
    <p:sldId id="297"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3. Guest Posting</a:t>
            </a:r>
          </a:p>
        </p:txBody>
      </p:sp>
      <p:sp>
        <p:nvSpPr>
          <p:cNvPr id="6" name="Rectangle 5"/>
          <p:cNvSpPr/>
          <p:nvPr/>
        </p:nvSpPr>
        <p:spPr>
          <a:xfrm>
            <a:off x="533400" y="1962150"/>
            <a:ext cx="79248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Find your Niche / Industry Related sites contribute content there because who doesn’t like creative contents. You can find Guest Blogging Opportunities with some Google Searches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4. Broken Link Building</a:t>
            </a:r>
          </a:p>
        </p:txBody>
      </p:sp>
      <p:sp>
        <p:nvSpPr>
          <p:cNvPr id="6" name="Rectangle 5"/>
          <p:cNvSpPr/>
          <p:nvPr/>
        </p:nvSpPr>
        <p:spPr>
          <a:xfrm>
            <a:off x="685800" y="1962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just need to find your niche-specific sites with broken link. Outreach webmaster &amp; pinpoint their broken links and ask for a replacement with your link.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5. Blog Commenting</a:t>
            </a:r>
          </a:p>
        </p:txBody>
      </p:sp>
      <p:sp>
        <p:nvSpPr>
          <p:cNvPr id="6" name="Rectangle 5"/>
          <p:cNvSpPr/>
          <p:nvPr/>
        </p:nvSpPr>
        <p:spPr>
          <a:xfrm>
            <a:off x="762000" y="20383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Blog comment not just brings no-follow </a:t>
            </a:r>
            <a:r>
              <a:rPr lang="en-IN" sz="2600" b="1" dirty="0" err="1" smtClean="0">
                <a:solidFill>
                  <a:schemeClr val="bg2">
                    <a:lumMod val="25000"/>
                  </a:schemeClr>
                </a:solidFill>
              </a:rPr>
              <a:t>backlink</a:t>
            </a:r>
            <a:r>
              <a:rPr lang="en-IN" sz="2600" b="1" dirty="0" smtClean="0">
                <a:solidFill>
                  <a:schemeClr val="bg2">
                    <a:lumMod val="25000"/>
                  </a:schemeClr>
                </a:solidFill>
              </a:rPr>
              <a:t> but also bring referral traffic back to your site. Just find popular blogs under your niche and leave a thoughtful comment which adds value to the post.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769441"/>
          </a:xfrm>
          <a:prstGeom prst="rect">
            <a:avLst/>
          </a:prstGeom>
        </p:spPr>
        <p:txBody>
          <a:bodyPr wrap="square">
            <a:spAutoFit/>
          </a:bodyPr>
          <a:lstStyle/>
          <a:p>
            <a:pPr lvl="0">
              <a:spcBef>
                <a:spcPct val="0"/>
              </a:spcBef>
            </a:pPr>
            <a:r>
              <a:rPr lang="en-IN" sz="2200" b="1" dirty="0" smtClean="0">
                <a:solidFill>
                  <a:schemeClr val="accent5">
                    <a:lumMod val="75000"/>
                  </a:schemeClr>
                </a:solidFill>
                <a:latin typeface="Georgia" pitchFamily="18" charset="0"/>
              </a:rPr>
              <a:t>For Comment Opportunities, you can use tools like DropMyLink.com or linksearching.com. </a:t>
            </a:r>
          </a:p>
        </p:txBody>
      </p:sp>
      <p:pic>
        <p:nvPicPr>
          <p:cNvPr id="8" name="Picture 7" descr="Blog Commenting Tool"/>
          <p:cNvPicPr/>
          <p:nvPr/>
        </p:nvPicPr>
        <p:blipFill>
          <a:blip r:embed="rId3"/>
          <a:srcRect/>
          <a:stretch>
            <a:fillRect/>
          </a:stretch>
        </p:blipFill>
        <p:spPr bwMode="auto">
          <a:xfrm>
            <a:off x="1600200" y="1733550"/>
            <a:ext cx="55626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slide(fromBottom)">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657350"/>
            <a:ext cx="7315200" cy="2600712"/>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To actually earn </a:t>
            </a:r>
            <a:r>
              <a:rPr lang="en-IN" sz="3300" b="1" dirty="0" err="1" smtClean="0">
                <a:solidFill>
                  <a:schemeClr val="accent5">
                    <a:lumMod val="75000"/>
                  </a:schemeClr>
                </a:solidFill>
                <a:latin typeface="Georgia" pitchFamily="18" charset="0"/>
                <a:ea typeface="Arial Unicode MS" pitchFamily="34" charset="-128"/>
                <a:cs typeface="Arial Unicode MS" pitchFamily="34" charset="-128"/>
              </a:rPr>
              <a:t>backlinks</a:t>
            </a:r>
            <a:r>
              <a:rPr lang="en-IN" sz="3300" b="1" dirty="0" smtClean="0">
                <a:solidFill>
                  <a:schemeClr val="accent5">
                    <a:lumMod val="75000"/>
                  </a:schemeClr>
                </a:solidFill>
                <a:latin typeface="Georgia" pitchFamily="18" charset="0"/>
                <a:ea typeface="Arial Unicode MS" pitchFamily="34" charset="-128"/>
                <a:cs typeface="Arial Unicode MS" pitchFamily="34" charset="-128"/>
              </a:rPr>
              <a:t>, </a:t>
            </a:r>
            <a:r>
              <a:rPr lang="en-IN" sz="2600" b="1" dirty="0" smtClean="0">
                <a:solidFill>
                  <a:schemeClr val="bg2">
                    <a:lumMod val="25000"/>
                  </a:schemeClr>
                </a:solidFill>
              </a:rPr>
              <a:t>you must focus on giving tremendous value through content. There is no shortcut. There is no quick fix. You just need to think about how you can help your users. </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543050"/>
            <a:ext cx="8153400" cy="1754326"/>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8</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ea typeface="Verdana" pitchFamily="34" charset="0"/>
                <a:cs typeface="Verdana" pitchFamily="34" charset="0"/>
              </a:rPr>
              <a:t>SEO Link Building Techniques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anim calcmode="lin" valueType="num">
                                      <p:cBhvr>
                                        <p:cTn id="16" dur="5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123950"/>
            <a:ext cx="7543800" cy="3181350"/>
          </a:xfrm>
          <a:prstGeom prst="rect">
            <a:avLst/>
          </a:prstGeom>
        </p:spPr>
        <p:txBody>
          <a:bodyPr vert="horz" lIns="91440" tIns="45720" rIns="91440" bIns="45720" rtlCol="0">
            <a:normAutofit/>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Search engine determines </a:t>
            </a:r>
            <a:r>
              <a:rPr lang="en-IN" sz="2900" b="1" dirty="0" smtClean="0">
                <a:solidFill>
                  <a:schemeClr val="bg2">
                    <a:lumMod val="25000"/>
                  </a:schemeClr>
                </a:solidFill>
                <a:ea typeface="Arial Unicode MS" pitchFamily="34" charset="-128"/>
                <a:cs typeface="Arial Unicode MS" pitchFamily="34" charset="-128"/>
              </a:rPr>
              <a:t>the value of websites like how good and original content is and how many pages linking them regarding Authority, Trust, and Spam.</a:t>
            </a:r>
          </a:p>
          <a:p>
            <a:pPr>
              <a:spcBef>
                <a:spcPct val="20000"/>
              </a:spcBef>
            </a:pPr>
            <a:r>
              <a:rPr lang="en-IN" sz="2900" b="1" dirty="0" smtClean="0">
                <a:solidFill>
                  <a:schemeClr val="bg2">
                    <a:lumMod val="25000"/>
                  </a:schemeClr>
                </a:solidFill>
                <a:ea typeface="Arial Unicode MS" pitchFamily="34" charset="-128"/>
                <a:cs typeface="Arial Unicode MS" pitchFamily="34" charset="-128"/>
              </a:rPr>
              <a:t>Here are some Link Building Strategies that will surely help you out.</a:t>
            </a:r>
          </a:p>
          <a:p>
            <a:pPr>
              <a:spcBef>
                <a:spcPct val="20000"/>
              </a:spcBef>
            </a:pPr>
            <a:endParaRPr lang="en-IN" sz="29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1. Grab Competitors Links</a:t>
            </a:r>
          </a:p>
        </p:txBody>
      </p:sp>
      <p:sp>
        <p:nvSpPr>
          <p:cNvPr id="6" name="Rectangle 5"/>
          <p:cNvSpPr/>
          <p:nvPr/>
        </p:nvSpPr>
        <p:spPr>
          <a:xfrm>
            <a:off x="457200" y="1809750"/>
            <a:ext cx="8001000" cy="2492990"/>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Always Monitor your competitor’s </a:t>
            </a:r>
            <a:r>
              <a:rPr lang="en-IN" sz="2600" b="1" dirty="0" err="1" smtClean="0">
                <a:solidFill>
                  <a:schemeClr val="bg2">
                    <a:lumMod val="25000"/>
                  </a:schemeClr>
                </a:solidFill>
              </a:rPr>
              <a:t>backlinks</a:t>
            </a:r>
            <a:r>
              <a:rPr lang="en-IN" sz="2600" b="1" dirty="0" smtClean="0">
                <a:solidFill>
                  <a:schemeClr val="bg2">
                    <a:lumMod val="25000"/>
                  </a:schemeClr>
                </a:solidFill>
              </a:rPr>
              <a:t> so you can grab new link building opportunities. Find how they got a link and try to replicate.</a:t>
            </a:r>
          </a:p>
          <a:p>
            <a:pPr marL="341313" lvl="0" indent="-341313">
              <a:spcBef>
                <a:spcPct val="0"/>
              </a:spcBef>
              <a:buFont typeface="Arial" pitchFamily="34" charset="0"/>
              <a:buChar char="•"/>
            </a:pPr>
            <a:r>
              <a:rPr lang="en-IN" sz="2600" b="1" dirty="0" smtClean="0">
                <a:solidFill>
                  <a:schemeClr val="bg2">
                    <a:lumMod val="25000"/>
                  </a:schemeClr>
                </a:solidFill>
              </a:rPr>
              <a:t>For this, you can use tools like </a:t>
            </a:r>
            <a:r>
              <a:rPr lang="en-IN" sz="2600" b="1" dirty="0" err="1" smtClean="0">
                <a:solidFill>
                  <a:schemeClr val="bg2">
                    <a:lumMod val="25000"/>
                  </a:schemeClr>
                </a:solidFill>
              </a:rPr>
              <a:t>Ahrefs</a:t>
            </a:r>
            <a:r>
              <a:rPr lang="en-IN" sz="2600" b="1" dirty="0" smtClean="0">
                <a:solidFill>
                  <a:schemeClr val="bg2">
                    <a:lumMod val="25000"/>
                  </a:schemeClr>
                </a:solidFill>
              </a:rPr>
              <a:t>, Majestic SEO, </a:t>
            </a:r>
            <a:r>
              <a:rPr lang="en-IN" sz="2600" b="1" dirty="0" err="1" smtClean="0">
                <a:solidFill>
                  <a:schemeClr val="bg2">
                    <a:lumMod val="25000"/>
                  </a:schemeClr>
                </a:solidFill>
              </a:rPr>
              <a:t>Linkody</a:t>
            </a:r>
            <a:r>
              <a:rPr lang="en-IN" sz="2600" b="1" dirty="0" smtClean="0">
                <a:solidFill>
                  <a:schemeClr val="bg2">
                    <a:lumMod val="25000"/>
                  </a:schemeClr>
                </a:solidFill>
              </a:rPr>
              <a:t> or </a:t>
            </a:r>
            <a:r>
              <a:rPr lang="en-IN" sz="2600" b="1" dirty="0" err="1" smtClean="0">
                <a:solidFill>
                  <a:schemeClr val="bg2">
                    <a:lumMod val="25000"/>
                  </a:schemeClr>
                </a:solidFill>
              </a:rPr>
              <a:t>Openlinkprofiler</a:t>
            </a:r>
            <a:r>
              <a:rPr lang="en-IN" sz="2600" b="1" dirty="0" smtClean="0">
                <a:solidFill>
                  <a:schemeClr val="bg2">
                    <a:lumMod val="25000"/>
                  </a:schemeClr>
                </a:solidFill>
              </a:rPr>
              <a:t>.</a:t>
            </a:r>
          </a:p>
          <a:p>
            <a:pPr marL="341313" lvl="0" indent="-341313">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62550"/>
          </a:xfrm>
          <a:prstGeom prst="rect">
            <a:avLst/>
          </a:prstGeom>
          <a:noFill/>
        </p:spPr>
      </p:pic>
      <p:sp>
        <p:nvSpPr>
          <p:cNvPr id="5" name="Rectangle 4"/>
          <p:cNvSpPr/>
          <p:nvPr/>
        </p:nvSpPr>
        <p:spPr>
          <a:xfrm>
            <a:off x="685800" y="1047750"/>
            <a:ext cx="7848600" cy="1107996"/>
          </a:xfrm>
          <a:prstGeom prst="rect">
            <a:avLst/>
          </a:prstGeom>
        </p:spPr>
        <p:txBody>
          <a:bodyPr wrap="square">
            <a:spAutoFit/>
          </a:bodyPr>
          <a:lstStyle/>
          <a:p>
            <a:pPr algn="ctr">
              <a:spcBef>
                <a:spcPct val="0"/>
              </a:spcBef>
            </a:pPr>
            <a:r>
              <a:rPr lang="en-IN" sz="2200" b="1" dirty="0" smtClean="0">
                <a:solidFill>
                  <a:schemeClr val="accent5">
                    <a:lumMod val="75000"/>
                  </a:schemeClr>
                </a:solidFill>
                <a:latin typeface="Georgia" pitchFamily="18" charset="0"/>
              </a:rPr>
              <a:t>For example: Go to Ahrefs.com –&gt; enter your competitor URL –&gt; Explore. </a:t>
            </a:r>
          </a:p>
          <a:p>
            <a:pPr>
              <a:spcBef>
                <a:spcPct val="0"/>
              </a:spcBef>
            </a:pPr>
            <a:r>
              <a:rPr lang="en-IN" sz="2200" b="1" dirty="0" smtClean="0">
                <a:solidFill>
                  <a:schemeClr val="accent5">
                    <a:lumMod val="75000"/>
                  </a:schemeClr>
                </a:solidFill>
                <a:latin typeface="Georgia" pitchFamily="18" charset="0"/>
              </a:rPr>
              <a:t> </a:t>
            </a:r>
          </a:p>
        </p:txBody>
      </p:sp>
      <p:pic>
        <p:nvPicPr>
          <p:cNvPr id="8" name="Picture 7" descr="ahrefs.com"/>
          <p:cNvPicPr/>
          <p:nvPr/>
        </p:nvPicPr>
        <p:blipFill>
          <a:blip r:embed="rId3"/>
          <a:srcRect/>
          <a:stretch>
            <a:fillRect/>
          </a:stretch>
        </p:blipFill>
        <p:spPr bwMode="auto">
          <a:xfrm>
            <a:off x="1981200" y="1962150"/>
            <a:ext cx="5023644"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900" decel="100000" fill="hold"/>
                                        <p:tgtEl>
                                          <p:spTgt spid="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1504950"/>
            <a:ext cx="2133600" cy="1785104"/>
          </a:xfrm>
          <a:prstGeom prst="rect">
            <a:avLst/>
          </a:prstGeom>
        </p:spPr>
        <p:txBody>
          <a:bodyPr wrap="square">
            <a:spAutoFit/>
          </a:bodyPr>
          <a:lstStyle/>
          <a:p>
            <a:pPr algn="ctr">
              <a:spcBef>
                <a:spcPct val="0"/>
              </a:spcBef>
            </a:pPr>
            <a:r>
              <a:rPr lang="en-IN" sz="2200" b="1" dirty="0" smtClean="0">
                <a:solidFill>
                  <a:schemeClr val="accent5">
                    <a:lumMod val="75000"/>
                  </a:schemeClr>
                </a:solidFill>
                <a:latin typeface="Georgia" pitchFamily="18" charset="0"/>
              </a:rPr>
              <a:t>Check Referring Domains with </a:t>
            </a:r>
            <a:r>
              <a:rPr lang="en-IN" sz="2200" b="1" dirty="0" err="1" smtClean="0">
                <a:solidFill>
                  <a:schemeClr val="accent5">
                    <a:lumMod val="75000"/>
                  </a:schemeClr>
                </a:solidFill>
                <a:latin typeface="Georgia" pitchFamily="18" charset="0"/>
              </a:rPr>
              <a:t>Ahrefs</a:t>
            </a:r>
            <a:endParaRPr lang="en-IN" sz="2200" b="1" dirty="0" smtClean="0">
              <a:solidFill>
                <a:schemeClr val="accent5">
                  <a:lumMod val="75000"/>
                </a:schemeClr>
              </a:solidFill>
              <a:latin typeface="Georgia" pitchFamily="18" charset="0"/>
            </a:endParaRPr>
          </a:p>
          <a:p>
            <a:pPr>
              <a:spcBef>
                <a:spcPct val="0"/>
              </a:spcBef>
            </a:pPr>
            <a:r>
              <a:rPr lang="en-IN" sz="2200" b="1" dirty="0" smtClean="0">
                <a:solidFill>
                  <a:schemeClr val="accent5">
                    <a:lumMod val="75000"/>
                  </a:schemeClr>
                </a:solidFill>
                <a:latin typeface="Georgia" pitchFamily="18" charset="0"/>
              </a:rPr>
              <a:t> </a:t>
            </a:r>
          </a:p>
        </p:txBody>
      </p:sp>
      <p:pic>
        <p:nvPicPr>
          <p:cNvPr id="6" name="Picture 5" descr="Check Referring Domains with Ahrefs"/>
          <p:cNvPicPr/>
          <p:nvPr/>
        </p:nvPicPr>
        <p:blipFill>
          <a:blip r:embed="rId3"/>
          <a:srcRect/>
          <a:stretch>
            <a:fillRect/>
          </a:stretch>
        </p:blipFill>
        <p:spPr bwMode="auto">
          <a:xfrm>
            <a:off x="2971800" y="742950"/>
            <a:ext cx="5930265"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228600" y="1504950"/>
            <a:ext cx="2133600" cy="2123658"/>
          </a:xfrm>
          <a:prstGeom prst="rect">
            <a:avLst/>
          </a:prstGeom>
        </p:spPr>
        <p:txBody>
          <a:bodyPr wrap="square">
            <a:spAutoFit/>
          </a:bodyPr>
          <a:lstStyle/>
          <a:p>
            <a:pPr algn="ctr">
              <a:spcBef>
                <a:spcPct val="0"/>
              </a:spcBef>
            </a:pPr>
            <a:r>
              <a:rPr lang="en-IN" sz="2200" b="1" dirty="0" smtClean="0">
                <a:solidFill>
                  <a:schemeClr val="accent5">
                    <a:lumMod val="75000"/>
                  </a:schemeClr>
                </a:solidFill>
                <a:latin typeface="Georgia" pitchFamily="18" charset="0"/>
              </a:rPr>
              <a:t>Sort Referring Domains with High Domain Rating</a:t>
            </a:r>
          </a:p>
        </p:txBody>
      </p:sp>
      <p:pic>
        <p:nvPicPr>
          <p:cNvPr id="8" name="Picture 7" descr="Sort Referring Domains with High Domain Rating"/>
          <p:cNvPicPr/>
          <p:nvPr/>
        </p:nvPicPr>
        <p:blipFill>
          <a:blip r:embed="rId3"/>
          <a:srcRect/>
          <a:stretch>
            <a:fillRect/>
          </a:stretch>
        </p:blipFill>
        <p:spPr bwMode="auto">
          <a:xfrm>
            <a:off x="2514600" y="742950"/>
            <a:ext cx="641604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lide(fromBottom)">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0" y="1047750"/>
            <a:ext cx="2819400" cy="3477875"/>
          </a:xfrm>
          <a:prstGeom prst="rect">
            <a:avLst/>
          </a:prstGeom>
        </p:spPr>
        <p:txBody>
          <a:bodyPr wrap="square">
            <a:spAutoFit/>
          </a:bodyPr>
          <a:lstStyle/>
          <a:p>
            <a:pPr algn="ctr">
              <a:spcBef>
                <a:spcPct val="0"/>
              </a:spcBef>
            </a:pPr>
            <a:r>
              <a:rPr lang="en-IN" sz="2000" b="1" dirty="0" smtClean="0">
                <a:solidFill>
                  <a:schemeClr val="accent5">
                    <a:lumMod val="75000"/>
                  </a:schemeClr>
                </a:solidFill>
                <a:latin typeface="Georgia" pitchFamily="18" charset="0"/>
              </a:rPr>
              <a:t>Identify their links like what kind of </a:t>
            </a:r>
            <a:r>
              <a:rPr lang="en-IN" sz="2000" b="1" dirty="0" err="1" smtClean="0">
                <a:solidFill>
                  <a:schemeClr val="accent5">
                    <a:lumMod val="75000"/>
                  </a:schemeClr>
                </a:solidFill>
                <a:latin typeface="Georgia" pitchFamily="18" charset="0"/>
              </a:rPr>
              <a:t>backlink</a:t>
            </a:r>
            <a:r>
              <a:rPr lang="en-IN" sz="2000" b="1" dirty="0" smtClean="0">
                <a:solidFill>
                  <a:schemeClr val="accent5">
                    <a:lumMod val="75000"/>
                  </a:schemeClr>
                </a:solidFill>
                <a:latin typeface="Georgia" pitchFamily="18" charset="0"/>
              </a:rPr>
              <a:t> it is, e.g. Guest blog profile-link, contextual or comment.</a:t>
            </a:r>
          </a:p>
          <a:p>
            <a:pPr algn="ctr">
              <a:spcBef>
                <a:spcPct val="0"/>
              </a:spcBef>
            </a:pPr>
            <a:r>
              <a:rPr lang="en-IN" sz="2000" b="1" dirty="0" smtClean="0">
                <a:solidFill>
                  <a:schemeClr val="accent5">
                    <a:lumMod val="75000"/>
                  </a:schemeClr>
                </a:solidFill>
                <a:latin typeface="Georgia" pitchFamily="18" charset="0"/>
              </a:rPr>
              <a:t> Remove websites like directories or forums links. Go ahead and replicate those links.</a:t>
            </a:r>
          </a:p>
        </p:txBody>
      </p:sp>
      <p:pic>
        <p:nvPicPr>
          <p:cNvPr id="6" name="Picture 5" descr="Top DR Referring Domains"/>
          <p:cNvPicPr/>
          <p:nvPr/>
        </p:nvPicPr>
        <p:blipFill>
          <a:blip r:embed="rId3"/>
          <a:srcRect/>
          <a:stretch>
            <a:fillRect/>
          </a:stretch>
        </p:blipFill>
        <p:spPr bwMode="auto">
          <a:xfrm>
            <a:off x="3124200" y="742950"/>
            <a:ext cx="588264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2. Skyscraper Technique</a:t>
            </a:r>
          </a:p>
        </p:txBody>
      </p:sp>
      <p:sp>
        <p:nvSpPr>
          <p:cNvPr id="6" name="Rectangle 5"/>
          <p:cNvSpPr/>
          <p:nvPr/>
        </p:nvSpPr>
        <p:spPr>
          <a:xfrm>
            <a:off x="609600" y="19621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The idea is that find your competitors content which already got love in terms of social share and links. Rebuild content with something better than your competitors like improved one. Outreach the right people.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1288</TotalTime>
  <Words>344</Words>
  <Application>Microsoft Office PowerPoint</Application>
  <PresentationFormat>On-screen Show (16:9)</PresentationFormat>
  <Paragraphs>27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312</cp:revision>
  <dcterms:created xsi:type="dcterms:W3CDTF">2017-04-01T05:57:38Z</dcterms:created>
  <dcterms:modified xsi:type="dcterms:W3CDTF">2017-07-06T10:20:33Z</dcterms:modified>
</cp:coreProperties>
</file>