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8288000" cy="10287000"/>
  <p:notesSz cx="6858000" cy="9144000"/>
  <p:embeddedFontLst>
    <p:embeddedFont>
      <p:font typeface="EB Garamond Semi-Bold" charset="1" panose="00000000000000000000"/>
      <p:regular r:id="rId30"/>
    </p:embeddedFont>
    <p:embeddedFont>
      <p:font typeface="Proxima Nova Bold" charset="1" panose="02000506030000020004"/>
      <p:regular r:id="rId31"/>
    </p:embeddedFont>
    <p:embeddedFont>
      <p:font typeface="Proxima Nova" charset="1" panose="02000506030000020004"/>
      <p:regular r:id="rId32"/>
    </p:embeddedFont>
    <p:embeddedFont>
      <p:font typeface="Proxima Nova Bold Italics" charset="1" panose="02000506030000020004"/>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notesMasters/notesMaster1.xml" Type="http://schemas.openxmlformats.org/officeDocument/2006/relationships/notesMaster"/><Relationship Id="rId34" Target="theme/theme2.xml" Type="http://schemas.openxmlformats.org/officeDocument/2006/relationships/theme"/><Relationship Id="rId35" Target="notesSlides/notesSlide1.xml" Type="http://schemas.openxmlformats.org/officeDocument/2006/relationships/notesSlide"/><Relationship Id="rId36" Target="notesSlides/notesSlide2.xml" Type="http://schemas.openxmlformats.org/officeDocument/2006/relationships/notesSlide"/><Relationship Id="rId37" Target="notesSlides/notesSlide3.xml" Type="http://schemas.openxmlformats.org/officeDocument/2006/relationships/notesSlide"/><Relationship Id="rId38" Target="notesSlides/notesSlide4.xml" Type="http://schemas.openxmlformats.org/officeDocument/2006/relationships/notesSlide"/><Relationship Id="rId39" Target="notesSlides/notesSlide5.xml" Type="http://schemas.openxmlformats.org/officeDocument/2006/relationships/notesSlide"/><Relationship Id="rId4" Target="theme/theme1.xml" Type="http://schemas.openxmlformats.org/officeDocument/2006/relationships/theme"/><Relationship Id="rId40" Target="fonts/font40.fntdata" Type="http://schemas.openxmlformats.org/officeDocument/2006/relationships/font"/><Relationship Id="rId41" Target="notesSlides/notesSlide6.xml" Type="http://schemas.openxmlformats.org/officeDocument/2006/relationships/notesSlide"/><Relationship Id="rId42" Target="notesSlides/notesSlide7.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REMEMBER: this course will be taught from a very specific vantage point: institutional, academic, etc etc etc. this course is intended as an introduction, as foundational–i want you all to be able to recognize the words archivists use and how these workplaces function. There are many, many different kinds of archives and archivists, and the work will vary in any other context.</a:t>
            </a:r>
          </a:p>
          <a:p>
            <a:r>
              <a:rPr lang="en-US"/>
              <a:t/>
            </a:r>
          </a:p>
          <a:p>
            <a:r>
              <a:rPr lang="en-US"/>
              <a:t>Use this as the base, and travel as far as you like from here–but remember the fundamentals. You don’t even have to follow the fundamentals in your own practice! There is no license that will be revoked if you don’t have a perfect finding aid for someone’s personal papers or decide against using Dublin Core for digitized collections. But you do need to know what they are. Remember that i welcome your own experience and insight, whether you come from community archives, art archives, museums, libraries, local history archives, corporate archives, anywhere–this course is the jumping off point</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732 considers questions like: </a:t>
            </a:r>
          </a:p>
          <a:p>
            <a:r>
              <a:rPr lang="en-US"/>
              <a:t/>
            </a:r>
          </a:p>
          <a:p>
            <a:r>
              <a:rPr lang="en-US"/>
              <a:t>How do we know what we know? Who/what groups of people are included or excluded by this work and the systems we create and work within? How do power and privilege play a role in these systems? What’s kept? Who keeps it? Who has access? Why or why not? </a:t>
            </a:r>
          </a:p>
          <a:p>
            <a:r>
              <a:rPr lang="en-US"/>
              <a:t/>
            </a:r>
          </a:p>
          <a:p>
            <a:r>
              <a:rPr lang="en-US"/>
              <a:t>If you’ve taken 732 or are taking it now, let those questions inform how you respond to the concepts we go over in this class, and vice versa</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If you need to send a message or take a call, please step outside.</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THIS IS THE MOST IMPORTANT ONE</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EACH TOPIC CAN BE ITS OWN SEMESTER-LONG COURSE</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Respect: we are all adults, and i will treat you as such. I will always interface with you in good-faith. I am never trying to trick you</a:t>
            </a:r>
          </a:p>
          <a:p>
            <a:r>
              <a:rPr lang="en-US"/>
              <a:t/>
            </a:r>
          </a:p>
          <a:p>
            <a:r>
              <a:rPr lang="en-US"/>
              <a:t>Consideration: things happen, and because of our baseline of respect, we will always start from a place of making it work. </a:t>
            </a:r>
          </a:p>
          <a:p>
            <a:r>
              <a:rPr lang="en-US"/>
              <a:t/>
            </a:r>
          </a:p>
          <a:p>
            <a:r>
              <a:rPr lang="en-US"/>
              <a:t>Reciprocity: both of the above apply from me to you, you to your classmates, and you to me</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1.7.2013</a:t>
            </a:r>
          </a:p>
          <a:p>
            <a:r>
              <a:rPr lang="en-US"/>
              <a:t/>
            </a:r>
          </a:p>
          <a:p>
            <a:r>
              <a:rPr lang="en-US"/>
              <a:t>Contact me–i want you to succeed. This is the best job in the world. The only way to fail this class is by not communicating with me.</a:t>
            </a:r>
          </a:p>
          <a:p>
            <a:r>
              <a:rPr lang="en-US"/>
              <a:t/>
            </a:r>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https://7401summer26.commons.gc.cuny.edu"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https://tinyurl.com/7401sum26"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https://tinyurl.com/7401hypo26"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 Id="rId5" Target="../media/image6.jpe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 Id="rId9" Target="../media/image10.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http://tinyurl.com/7401sum26" TargetMode="External" Type="http://schemas.openxmlformats.org/officeDocument/2006/relationships/hyperlink"/></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3E2DE"/>
        </a:solidFill>
      </p:bgPr>
    </p:bg>
    <p:spTree>
      <p:nvGrpSpPr>
        <p:cNvPr id="1" name=""/>
        <p:cNvGrpSpPr/>
        <p:nvPr/>
      </p:nvGrpSpPr>
      <p:grpSpPr>
        <a:xfrm>
          <a:off x="0" y="0"/>
          <a:ext cx="0" cy="0"/>
          <a:chOff x="0" y="0"/>
          <a:chExt cx="0" cy="0"/>
        </a:xfrm>
      </p:grpSpPr>
      <p:sp>
        <p:nvSpPr>
          <p:cNvPr name="Freeform 2" id="2"/>
          <p:cNvSpPr/>
          <p:nvPr/>
        </p:nvSpPr>
        <p:spPr>
          <a:xfrm flipH="false" flipV="false" rot="0">
            <a:off x="15933087" y="458172"/>
            <a:ext cx="1914830" cy="905218"/>
          </a:xfrm>
          <a:custGeom>
            <a:avLst/>
            <a:gdLst/>
            <a:ahLst/>
            <a:cxnLst/>
            <a:rect r="r" b="b" t="t" l="l"/>
            <a:pathLst>
              <a:path h="905218" w="1914830">
                <a:moveTo>
                  <a:pt x="0" y="0"/>
                </a:moveTo>
                <a:lnTo>
                  <a:pt x="1914829" y="0"/>
                </a:lnTo>
                <a:lnTo>
                  <a:pt x="1914829" y="905217"/>
                </a:lnTo>
                <a:lnTo>
                  <a:pt x="0" y="9052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06997" y="1052189"/>
            <a:ext cx="13694616" cy="2473442"/>
          </a:xfrm>
          <a:prstGeom prst="rect">
            <a:avLst/>
          </a:prstGeom>
        </p:spPr>
        <p:txBody>
          <a:bodyPr anchor="t" rtlCol="false" tIns="0" lIns="0" bIns="0" rIns="0">
            <a:spAutoFit/>
          </a:bodyPr>
          <a:lstStyle/>
          <a:p>
            <a:pPr algn="l">
              <a:lnSpc>
                <a:spcPts val="21628"/>
              </a:lnSpc>
            </a:pPr>
            <a:r>
              <a:rPr lang="en-US" b="true" sz="21629" spc="-1189">
                <a:solidFill>
                  <a:srgbClr val="1351AA"/>
                </a:solidFill>
                <a:latin typeface="EB Garamond Semi-Bold"/>
                <a:ea typeface="EB Garamond Semi-Bold"/>
                <a:cs typeface="EB Garamond Semi-Bold"/>
                <a:sym typeface="EB Garamond Semi-Bold"/>
              </a:rPr>
              <a:t>INFO 7401:</a:t>
            </a:r>
          </a:p>
        </p:txBody>
      </p:sp>
      <p:sp>
        <p:nvSpPr>
          <p:cNvPr name="TextBox 4" id="4"/>
          <p:cNvSpPr txBox="true"/>
          <p:nvPr/>
        </p:nvSpPr>
        <p:spPr>
          <a:xfrm rot="0">
            <a:off x="6146035" y="3811381"/>
            <a:ext cx="11825068" cy="1916259"/>
          </a:xfrm>
          <a:prstGeom prst="rect">
            <a:avLst/>
          </a:prstGeom>
        </p:spPr>
        <p:txBody>
          <a:bodyPr anchor="t" rtlCol="false" tIns="0" lIns="0" bIns="0" rIns="0">
            <a:spAutoFit/>
          </a:bodyPr>
          <a:lstStyle/>
          <a:p>
            <a:pPr algn="l">
              <a:lnSpc>
                <a:spcPts val="7942"/>
              </a:lnSpc>
            </a:pPr>
            <a:r>
              <a:rPr lang="en-US" b="true" sz="7943" spc="-435">
                <a:solidFill>
                  <a:srgbClr val="1351AA"/>
                </a:solidFill>
                <a:latin typeface="EB Garamond Semi-Bold"/>
                <a:ea typeface="EB Garamond Semi-Bold"/>
                <a:cs typeface="EB Garamond Semi-Bold"/>
                <a:sym typeface="EB Garamond Semi-Bold"/>
              </a:rPr>
              <a:t>Archival Appraisal, Arrangement, and Access</a:t>
            </a:r>
          </a:p>
        </p:txBody>
      </p:sp>
      <p:grpSp>
        <p:nvGrpSpPr>
          <p:cNvPr name="Group 5" id="5"/>
          <p:cNvGrpSpPr/>
          <p:nvPr/>
        </p:nvGrpSpPr>
        <p:grpSpPr>
          <a:xfrm rot="0">
            <a:off x="-1295886" y="2960151"/>
            <a:ext cx="11477015" cy="7897844"/>
            <a:chOff x="0" y="0"/>
            <a:chExt cx="15302687" cy="10530459"/>
          </a:xfrm>
        </p:grpSpPr>
        <p:sp>
          <p:nvSpPr>
            <p:cNvPr name="Freeform 6" id="6"/>
            <p:cNvSpPr/>
            <p:nvPr/>
          </p:nvSpPr>
          <p:spPr>
            <a:xfrm flipH="false" flipV="false" rot="0">
              <a:off x="0" y="0"/>
              <a:ext cx="15302737" cy="10530459"/>
            </a:xfrm>
            <a:custGeom>
              <a:avLst/>
              <a:gdLst/>
              <a:ahLst/>
              <a:cxnLst/>
              <a:rect r="r" b="b" t="t" l="l"/>
              <a:pathLst>
                <a:path h="10530459" w="15302737">
                  <a:moveTo>
                    <a:pt x="0" y="0"/>
                  </a:moveTo>
                  <a:lnTo>
                    <a:pt x="15302737" y="0"/>
                  </a:lnTo>
                  <a:lnTo>
                    <a:pt x="15302737" y="10530459"/>
                  </a:lnTo>
                  <a:lnTo>
                    <a:pt x="0" y="10530459"/>
                  </a:lnTo>
                  <a:lnTo>
                    <a:pt x="0" y="0"/>
                  </a:lnTo>
                  <a:close/>
                </a:path>
              </a:pathLst>
            </a:custGeom>
            <a:blipFill>
              <a:blip r:embed="rId4"/>
              <a:stretch>
                <a:fillRect l="0" t="0" r="0" b="0"/>
              </a:stretch>
            </a:blipFill>
          </p:spPr>
        </p:sp>
      </p:grpSp>
      <p:sp>
        <p:nvSpPr>
          <p:cNvPr name="TextBox 7" id="7"/>
          <p:cNvSpPr txBox="true"/>
          <p:nvPr/>
        </p:nvSpPr>
        <p:spPr>
          <a:xfrm rot="0">
            <a:off x="16244687" y="834580"/>
            <a:ext cx="1273540" cy="304800"/>
          </a:xfrm>
          <a:prstGeom prst="rect">
            <a:avLst/>
          </a:prstGeom>
        </p:spPr>
        <p:txBody>
          <a:bodyPr anchor="t" rtlCol="false" tIns="0" lIns="0" bIns="0" rIns="0">
            <a:spAutoFit/>
          </a:bodyPr>
          <a:lstStyle/>
          <a:p>
            <a:pPr algn="ctr">
              <a:lnSpc>
                <a:spcPts val="2700"/>
              </a:lnSpc>
            </a:pPr>
            <a:r>
              <a:rPr lang="en-US" sz="3000" b="true">
                <a:solidFill>
                  <a:srgbClr val="1351AA"/>
                </a:solidFill>
                <a:latin typeface="Proxima Nova Bold"/>
                <a:ea typeface="Proxima Nova Bold"/>
                <a:cs typeface="Proxima Nova Bold"/>
                <a:sym typeface="Proxima Nova Bold"/>
              </a:rPr>
              <a:t>2026</a:t>
            </a:r>
          </a:p>
        </p:txBody>
      </p:sp>
      <p:sp>
        <p:nvSpPr>
          <p:cNvPr name="TextBox 8" id="8"/>
          <p:cNvSpPr txBox="true"/>
          <p:nvPr/>
        </p:nvSpPr>
        <p:spPr>
          <a:xfrm rot="0">
            <a:off x="10335130" y="6550895"/>
            <a:ext cx="7635964" cy="3517240"/>
          </a:xfrm>
          <a:prstGeom prst="rect">
            <a:avLst/>
          </a:prstGeom>
        </p:spPr>
        <p:txBody>
          <a:bodyPr anchor="t" rtlCol="false" tIns="0" lIns="0" bIns="0" rIns="0">
            <a:spAutoFit/>
          </a:bodyPr>
          <a:lstStyle/>
          <a:p>
            <a:pPr algn="l">
              <a:lnSpc>
                <a:spcPts val="3519"/>
              </a:lnSpc>
            </a:pPr>
            <a:r>
              <a:rPr lang="en-US" sz="3199" b="true">
                <a:solidFill>
                  <a:srgbClr val="1351AA"/>
                </a:solidFill>
                <a:latin typeface="Proxima Nova Bold"/>
                <a:ea typeface="Proxima Nova Bold"/>
                <a:cs typeface="Proxima Nova Bold"/>
                <a:sym typeface="Proxima Nova Bold"/>
              </a:rPr>
              <a:t>MTW</a:t>
            </a:r>
            <a:r>
              <a:rPr lang="en-US" sz="3199" b="true">
                <a:solidFill>
                  <a:srgbClr val="1351AA"/>
                </a:solidFill>
                <a:latin typeface="Proxima Nova Bold"/>
                <a:ea typeface="Proxima Nova Bold"/>
                <a:cs typeface="Proxima Nova Bold"/>
                <a:sym typeface="Proxima Nova Bold"/>
              </a:rPr>
              <a:t>, 6:30-8:35 PM</a:t>
            </a:r>
          </a:p>
          <a:p>
            <a:pPr algn="l">
              <a:lnSpc>
                <a:spcPts val="3519"/>
              </a:lnSpc>
            </a:pPr>
          </a:p>
          <a:p>
            <a:pPr algn="l">
              <a:lnSpc>
                <a:spcPts val="3519"/>
              </a:lnSpc>
            </a:pPr>
            <a:r>
              <a:rPr lang="en-US" sz="3199">
                <a:solidFill>
                  <a:srgbClr val="1351AA"/>
                </a:solidFill>
                <a:latin typeface="Proxima Nova"/>
                <a:ea typeface="Proxima Nova"/>
                <a:cs typeface="Proxima Nova"/>
                <a:sym typeface="Proxima Nova"/>
              </a:rPr>
              <a:t>VIRTUAL AND IN-PERSON, RO-300I, BENJAMIN ROSENTHAL LIBRARY </a:t>
            </a:r>
          </a:p>
          <a:p>
            <a:pPr algn="l">
              <a:lnSpc>
                <a:spcPts val="3519"/>
              </a:lnSpc>
            </a:pPr>
          </a:p>
          <a:p>
            <a:pPr algn="l">
              <a:lnSpc>
                <a:spcPts val="3519"/>
              </a:lnSpc>
            </a:pPr>
            <a:r>
              <a:rPr lang="en-US" sz="3199" b="true">
                <a:solidFill>
                  <a:srgbClr val="1351AA"/>
                </a:solidFill>
                <a:latin typeface="Proxima Nova Bold"/>
                <a:ea typeface="Proxima Nova Bold"/>
                <a:cs typeface="Proxima Nova Bold"/>
                <a:sym typeface="Proxima Nova Bold"/>
              </a:rPr>
              <a:t>INSTRUCTOR:</a:t>
            </a:r>
            <a:r>
              <a:rPr lang="en-US" sz="3199">
                <a:solidFill>
                  <a:srgbClr val="1351AA"/>
                </a:solidFill>
                <a:latin typeface="Proxima Nova"/>
                <a:ea typeface="Proxima Nova"/>
                <a:cs typeface="Proxima Nova"/>
                <a:sym typeface="Proxima Nova"/>
              </a:rPr>
              <a:t> </a:t>
            </a:r>
            <a:r>
              <a:rPr lang="en-US" sz="3199" b="true">
                <a:solidFill>
                  <a:srgbClr val="1351AA"/>
                </a:solidFill>
                <a:latin typeface="Proxima Nova Bold"/>
                <a:ea typeface="Proxima Nova Bold"/>
                <a:cs typeface="Proxima Nova Bold"/>
                <a:sym typeface="Proxima Nova Bold"/>
              </a:rPr>
              <a:t>DANI NICOLA STOMPOR (THEY/THEM)</a:t>
            </a:r>
          </a:p>
          <a:p>
            <a:pPr algn="l">
              <a:lnSpc>
                <a:spcPts val="3519"/>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sp>
        <p:nvSpPr>
          <p:cNvPr name="TextBox 2" id="2"/>
          <p:cNvSpPr txBox="true"/>
          <p:nvPr/>
        </p:nvSpPr>
        <p:spPr>
          <a:xfrm rot="0">
            <a:off x="1028700" y="1600200"/>
            <a:ext cx="15273404" cy="1714500"/>
          </a:xfrm>
          <a:prstGeom prst="rect">
            <a:avLst/>
          </a:prstGeom>
        </p:spPr>
        <p:txBody>
          <a:bodyPr anchor="t" rtlCol="false" tIns="0" lIns="0" bIns="0" rIns="0">
            <a:spAutoFit/>
          </a:bodyPr>
          <a:lstStyle/>
          <a:p>
            <a:pPr algn="l">
              <a:lnSpc>
                <a:spcPts val="15000"/>
              </a:lnSpc>
            </a:pPr>
            <a:r>
              <a:rPr lang="en-US" b="true" sz="15000" spc="-825">
                <a:solidFill>
                  <a:srgbClr val="E3E2DE"/>
                </a:solidFill>
                <a:latin typeface="EB Garamond Semi-Bold"/>
                <a:ea typeface="EB Garamond Semi-Bold"/>
                <a:cs typeface="EB Garamond Semi-Bold"/>
                <a:sym typeface="EB Garamond Semi-Bold"/>
              </a:rPr>
              <a:t>Course website</a:t>
            </a:r>
          </a:p>
        </p:txBody>
      </p:sp>
      <p:sp>
        <p:nvSpPr>
          <p:cNvPr name="TextBox 3" id="3"/>
          <p:cNvSpPr txBox="true"/>
          <p:nvPr/>
        </p:nvSpPr>
        <p:spPr>
          <a:xfrm rot="0">
            <a:off x="1749872" y="4142070"/>
            <a:ext cx="14568953" cy="1062793"/>
          </a:xfrm>
          <a:prstGeom prst="rect">
            <a:avLst/>
          </a:prstGeom>
        </p:spPr>
        <p:txBody>
          <a:bodyPr anchor="t" rtlCol="false" tIns="0" lIns="0" bIns="0" rIns="0">
            <a:spAutoFit/>
          </a:bodyPr>
          <a:lstStyle/>
          <a:p>
            <a:pPr algn="l">
              <a:lnSpc>
                <a:spcPts val="8096"/>
              </a:lnSpc>
            </a:pPr>
            <a:r>
              <a:rPr lang="en-US" b="true" sz="8096" spc="-445" u="sng">
                <a:solidFill>
                  <a:srgbClr val="FED548"/>
                </a:solidFill>
                <a:latin typeface="EB Garamond Semi-Bold"/>
                <a:ea typeface="EB Garamond Semi-Bold"/>
                <a:cs typeface="EB Garamond Semi-Bold"/>
                <a:sym typeface="EB Garamond Semi-Bold"/>
                <a:hlinkClick r:id="rId2" tooltip="https://7401summer26.commons.gc.cuny.edu"/>
              </a:rPr>
              <a:t>7401summer26.commons.gc.cuny.edu/</a:t>
            </a:r>
          </a:p>
        </p:txBody>
      </p:sp>
      <p:sp>
        <p:nvSpPr>
          <p:cNvPr name="TextBox 4" id="4"/>
          <p:cNvSpPr txBox="true"/>
          <p:nvPr/>
        </p:nvSpPr>
        <p:spPr>
          <a:xfrm rot="0">
            <a:off x="1749872" y="6662566"/>
            <a:ext cx="15204243" cy="1643634"/>
          </a:xfrm>
          <a:prstGeom prst="rect">
            <a:avLst/>
          </a:prstGeom>
        </p:spPr>
        <p:txBody>
          <a:bodyPr anchor="t" rtlCol="false" tIns="0" lIns="0" bIns="0" rIns="0">
            <a:spAutoFit/>
          </a:bodyPr>
          <a:lstStyle/>
          <a:p>
            <a:pPr algn="l">
              <a:lnSpc>
                <a:spcPts val="6588"/>
              </a:lnSpc>
            </a:pPr>
            <a:r>
              <a:rPr lang="en-US" sz="5400">
                <a:solidFill>
                  <a:srgbClr val="FFFFFF"/>
                </a:solidFill>
                <a:latin typeface="Proxima Nova"/>
                <a:ea typeface="Proxima Nova"/>
                <a:cs typeface="Proxima Nova"/>
                <a:sym typeface="Proxima Nova"/>
              </a:rPr>
              <a:t>This is a Zero-Cost Textbook class. ALL readings will be accessible through the website.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8960872" y="2861901"/>
            <a:ext cx="8912485" cy="7137416"/>
            <a:chOff x="0" y="0"/>
            <a:chExt cx="11883314" cy="9516554"/>
          </a:xfrm>
        </p:grpSpPr>
        <p:sp>
          <p:nvSpPr>
            <p:cNvPr name="Freeform 3" id="3"/>
            <p:cNvSpPr/>
            <p:nvPr/>
          </p:nvSpPr>
          <p:spPr>
            <a:xfrm flipH="false" flipV="false" rot="0">
              <a:off x="0" y="0"/>
              <a:ext cx="11883263" cy="9516491"/>
            </a:xfrm>
            <a:custGeom>
              <a:avLst/>
              <a:gdLst/>
              <a:ahLst/>
              <a:cxnLst/>
              <a:rect r="r" b="b" t="t" l="l"/>
              <a:pathLst>
                <a:path h="9516491" w="11883263">
                  <a:moveTo>
                    <a:pt x="0" y="0"/>
                  </a:moveTo>
                  <a:lnTo>
                    <a:pt x="11883263" y="0"/>
                  </a:lnTo>
                  <a:lnTo>
                    <a:pt x="11883263" y="9516491"/>
                  </a:lnTo>
                  <a:lnTo>
                    <a:pt x="0" y="9516491"/>
                  </a:lnTo>
                  <a:lnTo>
                    <a:pt x="0" y="0"/>
                  </a:lnTo>
                  <a:close/>
                </a:path>
              </a:pathLst>
            </a:custGeom>
            <a:blipFill>
              <a:blip r:embed="rId3"/>
              <a:stretch>
                <a:fillRect l="0" t="-16" r="0" b="-17"/>
              </a:stretch>
            </a:blipFill>
          </p:spPr>
        </p:sp>
      </p:grpSp>
      <p:sp>
        <p:nvSpPr>
          <p:cNvPr name="TextBox 4" id="4"/>
          <p:cNvSpPr txBox="true"/>
          <p:nvPr/>
        </p:nvSpPr>
        <p:spPr>
          <a:xfrm rot="0">
            <a:off x="1028700" y="958396"/>
            <a:ext cx="15864354" cy="1714500"/>
          </a:xfrm>
          <a:prstGeom prst="rect">
            <a:avLst/>
          </a:prstGeom>
        </p:spPr>
        <p:txBody>
          <a:bodyPr anchor="t" rtlCol="false" tIns="0" lIns="0" bIns="0" rIns="0">
            <a:spAutoFit/>
          </a:bodyPr>
          <a:lstStyle/>
          <a:p>
            <a:pPr algn="l">
              <a:lnSpc>
                <a:spcPts val="15000"/>
              </a:lnSpc>
            </a:pPr>
            <a:r>
              <a:rPr lang="en-US" b="true" sz="15000" spc="-825">
                <a:solidFill>
                  <a:srgbClr val="E3E2DE"/>
                </a:solidFill>
                <a:latin typeface="EB Garamond Semi-Bold"/>
                <a:ea typeface="EB Garamond Semi-Bold"/>
                <a:cs typeface="EB Garamond Semi-Bold"/>
                <a:sym typeface="EB Garamond Semi-Bold"/>
              </a:rPr>
              <a:t>Course Overview</a:t>
            </a:r>
          </a:p>
        </p:txBody>
      </p:sp>
      <p:sp>
        <p:nvSpPr>
          <p:cNvPr name="TextBox 5" id="5"/>
          <p:cNvSpPr txBox="true"/>
          <p:nvPr/>
        </p:nvSpPr>
        <p:spPr>
          <a:xfrm rot="0">
            <a:off x="1028700" y="3561055"/>
            <a:ext cx="7969034" cy="6677025"/>
          </a:xfrm>
          <a:prstGeom prst="rect">
            <a:avLst/>
          </a:prstGeom>
        </p:spPr>
        <p:txBody>
          <a:bodyPr anchor="t" rtlCol="false" tIns="0" lIns="0" bIns="0" rIns="0">
            <a:spAutoFit/>
          </a:bodyPr>
          <a:lstStyle/>
          <a:p>
            <a:pPr algn="l">
              <a:lnSpc>
                <a:spcPts val="5879"/>
              </a:lnSpc>
            </a:pPr>
            <a:r>
              <a:rPr lang="en-US" sz="4899" b="true">
                <a:solidFill>
                  <a:srgbClr val="E3E2DE"/>
                </a:solidFill>
                <a:latin typeface="Proxima Nova Bold"/>
                <a:ea typeface="Proxima Nova Bold"/>
                <a:cs typeface="Proxima Nova Bold"/>
                <a:sym typeface="Proxima Nova Bold"/>
              </a:rPr>
              <a:t>12 class meetings, each class session covers a different topic</a:t>
            </a:r>
          </a:p>
          <a:p>
            <a:pPr algn="l" marL="1120141" indent="-373380" lvl="2">
              <a:lnSpc>
                <a:spcPts val="5879"/>
              </a:lnSpc>
              <a:buFont typeface="Arial"/>
              <a:buChar char="⚬"/>
            </a:pPr>
            <a:r>
              <a:rPr lang="en-US" b="true" sz="4899">
                <a:solidFill>
                  <a:srgbClr val="FED548"/>
                </a:solidFill>
                <a:latin typeface="Proxima Nova Bold"/>
                <a:ea typeface="Proxima Nova Bold"/>
                <a:cs typeface="Proxima Nova Bold"/>
                <a:sym typeface="Proxima Nova Bold"/>
              </a:rPr>
              <a:t>Unit one: foundations</a:t>
            </a:r>
          </a:p>
          <a:p>
            <a:pPr algn="l" marL="1120141" indent="-373380" lvl="2">
              <a:lnSpc>
                <a:spcPts val="5879"/>
              </a:lnSpc>
              <a:buFont typeface="Arial"/>
              <a:buChar char="⚬"/>
            </a:pPr>
            <a:r>
              <a:rPr lang="en-US" b="true" sz="4899">
                <a:solidFill>
                  <a:srgbClr val="FED548"/>
                </a:solidFill>
                <a:latin typeface="Proxima Nova Bold"/>
                <a:ea typeface="Proxima Nova Bold"/>
                <a:cs typeface="Proxima Nova Bold"/>
                <a:sym typeface="Proxima Nova Bold"/>
              </a:rPr>
              <a:t>Unit two: appraisal and users</a:t>
            </a:r>
          </a:p>
          <a:p>
            <a:pPr algn="l" marL="1120141" indent="-373380" lvl="2">
              <a:lnSpc>
                <a:spcPts val="5879"/>
              </a:lnSpc>
              <a:buFont typeface="Arial"/>
              <a:buChar char="⚬"/>
            </a:pPr>
            <a:r>
              <a:rPr lang="en-US" b="true" sz="4899">
                <a:solidFill>
                  <a:srgbClr val="FED548"/>
                </a:solidFill>
                <a:latin typeface="Proxima Nova Bold"/>
                <a:ea typeface="Proxima Nova Bold"/>
                <a:cs typeface="Proxima Nova Bold"/>
                <a:sym typeface="Proxima Nova Bold"/>
              </a:rPr>
              <a:t>Unit three: arrangement and access</a:t>
            </a:r>
          </a:p>
          <a:p>
            <a:pPr algn="l" marL="1120141" indent="-373380" lvl="2">
              <a:lnSpc>
                <a:spcPts val="5879"/>
              </a:lnSpc>
              <a:buFont typeface="Arial"/>
              <a:buChar char="⚬"/>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ED548"/>
        </a:solidFill>
      </p:bgPr>
    </p:bg>
    <p:spTree>
      <p:nvGrpSpPr>
        <p:cNvPr id="1" name=""/>
        <p:cNvGrpSpPr/>
        <p:nvPr/>
      </p:nvGrpSpPr>
      <p:grpSpPr>
        <a:xfrm>
          <a:off x="0" y="0"/>
          <a:ext cx="0" cy="0"/>
          <a:chOff x="0" y="0"/>
          <a:chExt cx="0" cy="0"/>
        </a:xfrm>
      </p:grpSpPr>
      <p:sp>
        <p:nvSpPr>
          <p:cNvPr name="TextBox 2" id="2"/>
          <p:cNvSpPr txBox="true"/>
          <p:nvPr/>
        </p:nvSpPr>
        <p:spPr>
          <a:xfrm rot="0">
            <a:off x="1028700" y="1223962"/>
            <a:ext cx="15055230" cy="2000250"/>
          </a:xfrm>
          <a:prstGeom prst="rect">
            <a:avLst/>
          </a:prstGeom>
        </p:spPr>
        <p:txBody>
          <a:bodyPr anchor="t" rtlCol="false" tIns="0" lIns="0" bIns="0" rIns="0">
            <a:spAutoFit/>
          </a:bodyPr>
          <a:lstStyle/>
          <a:p>
            <a:pPr algn="l">
              <a:lnSpc>
                <a:spcPts val="15000"/>
              </a:lnSpc>
            </a:pPr>
            <a:r>
              <a:rPr lang="en-US" b="true" sz="15000" spc="-825">
                <a:solidFill>
                  <a:srgbClr val="1351AA"/>
                </a:solidFill>
                <a:latin typeface="EB Garamond Semi-Bold"/>
                <a:ea typeface="EB Garamond Semi-Bold"/>
                <a:cs typeface="EB Garamond Semi-Bold"/>
                <a:sym typeface="EB Garamond Semi-Bold"/>
              </a:rPr>
              <a:t>Discussion Leadership</a:t>
            </a:r>
          </a:p>
        </p:txBody>
      </p:sp>
      <p:sp>
        <p:nvSpPr>
          <p:cNvPr name="TextBox 3" id="3"/>
          <p:cNvSpPr txBox="true"/>
          <p:nvPr/>
        </p:nvSpPr>
        <p:spPr>
          <a:xfrm rot="0">
            <a:off x="1028700" y="3267075"/>
            <a:ext cx="14252000" cy="6381699"/>
          </a:xfrm>
          <a:prstGeom prst="rect">
            <a:avLst/>
          </a:prstGeom>
        </p:spPr>
        <p:txBody>
          <a:bodyPr anchor="t" rtlCol="false" tIns="0" lIns="0" bIns="0" rIns="0">
            <a:spAutoFit/>
          </a:bodyPr>
          <a:lstStyle/>
          <a:p>
            <a:pPr algn="l">
              <a:lnSpc>
                <a:spcPts val="5031"/>
              </a:lnSpc>
            </a:pPr>
            <a:r>
              <a:rPr lang="en-US" sz="4193">
                <a:solidFill>
                  <a:srgbClr val="1351AA"/>
                </a:solidFill>
                <a:latin typeface="Proxima Nova"/>
                <a:ea typeface="Proxima Nova"/>
                <a:cs typeface="Proxima Nova"/>
                <a:sym typeface="Proxima Nova"/>
              </a:rPr>
              <a:t>Each student will be responsible for leading one class discussion (due to class size, two students may be discussion leads at one time).</a:t>
            </a:r>
          </a:p>
          <a:p>
            <a:pPr algn="l">
              <a:lnSpc>
                <a:spcPts val="5031"/>
              </a:lnSpc>
            </a:pPr>
          </a:p>
          <a:p>
            <a:pPr algn="l">
              <a:lnSpc>
                <a:spcPts val="5031"/>
              </a:lnSpc>
            </a:pPr>
            <a:r>
              <a:rPr lang="en-US" sz="4193">
                <a:solidFill>
                  <a:srgbClr val="1351AA"/>
                </a:solidFill>
                <a:latin typeface="Proxima Nova"/>
                <a:ea typeface="Proxima Nova"/>
                <a:cs typeface="Proxima Nova"/>
                <a:sym typeface="Proxima Nova"/>
              </a:rPr>
              <a:t>I will post the discussion lead schedule on the assignment page, and will not be reminding you before your selected time slot. Please be prepared!</a:t>
            </a:r>
          </a:p>
          <a:p>
            <a:pPr algn="l">
              <a:lnSpc>
                <a:spcPts val="5031"/>
              </a:lnSpc>
            </a:pPr>
          </a:p>
          <a:p>
            <a:pPr algn="l">
              <a:lnSpc>
                <a:spcPts val="5031"/>
              </a:lnSpc>
            </a:pPr>
            <a:r>
              <a:rPr lang="en-US" sz="4193" b="true">
                <a:solidFill>
                  <a:srgbClr val="ED2C3B"/>
                </a:solidFill>
                <a:latin typeface="Proxima Nova Bold"/>
                <a:ea typeface="Proxima Nova Bold"/>
                <a:cs typeface="Proxima Nova Bold"/>
                <a:sym typeface="Proxima Nova Bold"/>
              </a:rPr>
              <a:t>Sign up by next class, 7/7: </a:t>
            </a:r>
            <a:r>
              <a:rPr lang="en-US" b="true" sz="4193" u="sng">
                <a:solidFill>
                  <a:srgbClr val="0000FF"/>
                </a:solidFill>
                <a:latin typeface="Proxima Nova Bold"/>
                <a:ea typeface="Proxima Nova Bold"/>
                <a:cs typeface="Proxima Nova Bold"/>
                <a:sym typeface="Proxima Nova Bold"/>
                <a:hlinkClick r:id="rId2" tooltip="https://tinyurl.com/7401sum26"/>
              </a:rPr>
              <a:t>tinyurl.com/7401sum26</a:t>
            </a:r>
          </a:p>
          <a:p>
            <a:pPr algn="l">
              <a:lnSpc>
                <a:spcPts val="5031"/>
              </a:lnSpc>
            </a:pP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1351AA"/>
        </a:solidFill>
      </p:bgPr>
    </p:bg>
    <p:spTree>
      <p:nvGrpSpPr>
        <p:cNvPr id="1" name=""/>
        <p:cNvGrpSpPr/>
        <p:nvPr/>
      </p:nvGrpSpPr>
      <p:grpSpPr>
        <a:xfrm>
          <a:off x="0" y="0"/>
          <a:ext cx="0" cy="0"/>
          <a:chOff x="0" y="0"/>
          <a:chExt cx="0" cy="0"/>
        </a:xfrm>
      </p:grpSpPr>
      <p:sp>
        <p:nvSpPr>
          <p:cNvPr name="TextBox 2" id="2"/>
          <p:cNvSpPr txBox="true"/>
          <p:nvPr/>
        </p:nvSpPr>
        <p:spPr>
          <a:xfrm rot="0">
            <a:off x="476250" y="1485900"/>
            <a:ext cx="17191596" cy="1362065"/>
          </a:xfrm>
          <a:prstGeom prst="rect">
            <a:avLst/>
          </a:prstGeom>
        </p:spPr>
        <p:txBody>
          <a:bodyPr anchor="t" rtlCol="false" tIns="0" lIns="0" bIns="0" rIns="0">
            <a:spAutoFit/>
          </a:bodyPr>
          <a:lstStyle/>
          <a:p>
            <a:pPr algn="l">
              <a:lnSpc>
                <a:spcPts val="11999"/>
              </a:lnSpc>
            </a:pPr>
            <a:r>
              <a:rPr lang="en-US" b="true" sz="11999" spc="-659">
                <a:solidFill>
                  <a:srgbClr val="E3E2DE"/>
                </a:solidFill>
                <a:latin typeface="EB Garamond Semi-Bold"/>
                <a:ea typeface="EB Garamond Semi-Bold"/>
                <a:cs typeface="EB Garamond Semi-Bold"/>
                <a:sym typeface="EB Garamond Semi-Bold"/>
              </a:rPr>
              <a:t>My promise for grading:</a:t>
            </a:r>
          </a:p>
        </p:txBody>
      </p:sp>
      <p:sp>
        <p:nvSpPr>
          <p:cNvPr name="TextBox 3" id="3"/>
          <p:cNvSpPr txBox="true"/>
          <p:nvPr/>
        </p:nvSpPr>
        <p:spPr>
          <a:xfrm rot="0">
            <a:off x="548202" y="5600700"/>
            <a:ext cx="17191596" cy="1362065"/>
          </a:xfrm>
          <a:prstGeom prst="rect">
            <a:avLst/>
          </a:prstGeom>
        </p:spPr>
        <p:txBody>
          <a:bodyPr anchor="t" rtlCol="false" tIns="0" lIns="0" bIns="0" rIns="0">
            <a:spAutoFit/>
          </a:bodyPr>
          <a:lstStyle/>
          <a:p>
            <a:pPr algn="l">
              <a:lnSpc>
                <a:spcPts val="11999"/>
              </a:lnSpc>
            </a:pPr>
            <a:r>
              <a:rPr lang="en-US" b="true" sz="11999" spc="-659">
                <a:solidFill>
                  <a:srgbClr val="FED548"/>
                </a:solidFill>
                <a:latin typeface="EB Garamond Semi-Bold"/>
                <a:ea typeface="EB Garamond Semi-Bold"/>
                <a:cs typeface="EB Garamond Semi-Bold"/>
                <a:sym typeface="EB Garamond Semi-Bold"/>
              </a:rPr>
              <a:t>My ask for classwork:</a:t>
            </a:r>
          </a:p>
        </p:txBody>
      </p:sp>
      <p:sp>
        <p:nvSpPr>
          <p:cNvPr name="TextBox 4" id="4"/>
          <p:cNvSpPr txBox="true"/>
          <p:nvPr/>
        </p:nvSpPr>
        <p:spPr>
          <a:xfrm rot="0">
            <a:off x="1857527" y="3601612"/>
            <a:ext cx="14788991" cy="558165"/>
          </a:xfrm>
          <a:prstGeom prst="rect">
            <a:avLst/>
          </a:prstGeom>
        </p:spPr>
        <p:txBody>
          <a:bodyPr anchor="t" rtlCol="false" tIns="0" lIns="0" bIns="0" rIns="0">
            <a:spAutoFit/>
          </a:bodyPr>
          <a:lstStyle/>
          <a:p>
            <a:pPr algn="l">
              <a:lnSpc>
                <a:spcPts val="4620"/>
              </a:lnSpc>
            </a:pPr>
            <a:r>
              <a:rPr lang="en-US" sz="4200" b="true">
                <a:solidFill>
                  <a:srgbClr val="E3E2DE"/>
                </a:solidFill>
                <a:latin typeface="Proxima Nova Bold"/>
                <a:ea typeface="Proxima Nova Bold"/>
                <a:cs typeface="Proxima Nova Bold"/>
                <a:sym typeface="Proxima Nova Bold"/>
              </a:rPr>
              <a:t>I will strive for efficiency, and priorioritize quality of feedback.</a:t>
            </a:r>
          </a:p>
        </p:txBody>
      </p:sp>
      <p:sp>
        <p:nvSpPr>
          <p:cNvPr name="TextBox 5" id="5"/>
          <p:cNvSpPr txBox="true"/>
          <p:nvPr/>
        </p:nvSpPr>
        <p:spPr>
          <a:xfrm rot="0">
            <a:off x="1857527" y="7715240"/>
            <a:ext cx="16430473" cy="1139190"/>
          </a:xfrm>
          <a:prstGeom prst="rect">
            <a:avLst/>
          </a:prstGeom>
        </p:spPr>
        <p:txBody>
          <a:bodyPr anchor="t" rtlCol="false" tIns="0" lIns="0" bIns="0" rIns="0">
            <a:spAutoFit/>
          </a:bodyPr>
          <a:lstStyle/>
          <a:p>
            <a:pPr algn="l">
              <a:lnSpc>
                <a:spcPts val="4620"/>
              </a:lnSpc>
            </a:pPr>
            <a:r>
              <a:rPr lang="en-US" sz="4200" b="true">
                <a:solidFill>
                  <a:srgbClr val="FED548"/>
                </a:solidFill>
                <a:latin typeface="Proxima Nova Bold"/>
                <a:ea typeface="Proxima Nova Bold"/>
                <a:cs typeface="Proxima Nova Bold"/>
                <a:sym typeface="Proxima Nova Bold"/>
              </a:rPr>
              <a:t>You prioritize quality of work, and strive to raise issues to me as early as possible.</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FD99A1"/>
        </a:solidFill>
      </p:bgPr>
    </p:bg>
    <p:spTree>
      <p:nvGrpSpPr>
        <p:cNvPr id="1" name=""/>
        <p:cNvGrpSpPr/>
        <p:nvPr/>
      </p:nvGrpSpPr>
      <p:grpSpPr>
        <a:xfrm>
          <a:off x="0" y="0"/>
          <a:ext cx="0" cy="0"/>
          <a:chOff x="0" y="0"/>
          <a:chExt cx="0" cy="0"/>
        </a:xfrm>
      </p:grpSpPr>
      <p:sp>
        <p:nvSpPr>
          <p:cNvPr name="TextBox 2" id="2"/>
          <p:cNvSpPr txBox="true"/>
          <p:nvPr/>
        </p:nvSpPr>
        <p:spPr>
          <a:xfrm rot="0">
            <a:off x="476250" y="1485900"/>
            <a:ext cx="17191596" cy="1362065"/>
          </a:xfrm>
          <a:prstGeom prst="rect">
            <a:avLst/>
          </a:prstGeom>
        </p:spPr>
        <p:txBody>
          <a:bodyPr anchor="t" rtlCol="false" tIns="0" lIns="0" bIns="0" rIns="0">
            <a:spAutoFit/>
          </a:bodyPr>
          <a:lstStyle/>
          <a:p>
            <a:pPr algn="l">
              <a:lnSpc>
                <a:spcPts val="11999"/>
              </a:lnSpc>
            </a:pPr>
            <a:r>
              <a:rPr lang="en-US" b="true" sz="11999" spc="-659">
                <a:solidFill>
                  <a:srgbClr val="1351AA"/>
                </a:solidFill>
                <a:latin typeface="EB Garamond Semi-Bold"/>
                <a:ea typeface="EB Garamond Semi-Bold"/>
                <a:cs typeface="EB Garamond Semi-Bold"/>
                <a:sym typeface="EB Garamond Semi-Bold"/>
              </a:rPr>
              <a:t>AI POLICY</a:t>
            </a:r>
          </a:p>
        </p:txBody>
      </p:sp>
      <p:sp>
        <p:nvSpPr>
          <p:cNvPr name="TextBox 3" id="3"/>
          <p:cNvSpPr txBox="true"/>
          <p:nvPr/>
        </p:nvSpPr>
        <p:spPr>
          <a:xfrm rot="0">
            <a:off x="1857527" y="3639712"/>
            <a:ext cx="6357938" cy="779783"/>
          </a:xfrm>
          <a:prstGeom prst="rect">
            <a:avLst/>
          </a:prstGeom>
        </p:spPr>
        <p:txBody>
          <a:bodyPr anchor="t" rtlCol="false" tIns="0" lIns="0" bIns="0" rIns="0">
            <a:spAutoFit/>
          </a:bodyPr>
          <a:lstStyle/>
          <a:p>
            <a:pPr algn="l">
              <a:lnSpc>
                <a:spcPts val="6490"/>
              </a:lnSpc>
            </a:pPr>
            <a:r>
              <a:rPr lang="en-US" sz="5899" b="true">
                <a:solidFill>
                  <a:srgbClr val="1351AA"/>
                </a:solidFill>
                <a:latin typeface="Proxima Nova Bold"/>
                <a:ea typeface="Proxima Nova Bold"/>
                <a:cs typeface="Proxima Nova Bold"/>
                <a:sym typeface="Proxima Nova Bold"/>
              </a:rPr>
              <a:t>Don’t do it! Please!</a:t>
            </a:r>
          </a:p>
        </p:txBody>
      </p:sp>
      <p:sp>
        <p:nvSpPr>
          <p:cNvPr name="TextBox 4" id="4"/>
          <p:cNvSpPr txBox="true"/>
          <p:nvPr/>
        </p:nvSpPr>
        <p:spPr>
          <a:xfrm rot="0">
            <a:off x="1857527" y="4810763"/>
            <a:ext cx="16430473" cy="2418083"/>
          </a:xfrm>
          <a:prstGeom prst="rect">
            <a:avLst/>
          </a:prstGeom>
        </p:spPr>
        <p:txBody>
          <a:bodyPr anchor="t" rtlCol="false" tIns="0" lIns="0" bIns="0" rIns="0">
            <a:spAutoFit/>
          </a:bodyPr>
          <a:lstStyle/>
          <a:p>
            <a:pPr algn="l">
              <a:lnSpc>
                <a:spcPts val="6490"/>
              </a:lnSpc>
            </a:pPr>
            <a:r>
              <a:rPr lang="en-US" sz="5899" b="true">
                <a:solidFill>
                  <a:srgbClr val="1351AA"/>
                </a:solidFill>
                <a:latin typeface="Proxima Nova Bold"/>
                <a:ea typeface="Proxima Nova Bold"/>
                <a:cs typeface="Proxima Nova Bold"/>
                <a:sym typeface="Proxima Nova Bold"/>
              </a:rPr>
              <a:t>The penalty for using AI in any of my assignments is failing the course. Not the individual assignment but the entire course.</a:t>
            </a:r>
          </a:p>
        </p:txBody>
      </p:sp>
      <p:sp>
        <p:nvSpPr>
          <p:cNvPr name="TextBox 5" id="5"/>
          <p:cNvSpPr txBox="true"/>
          <p:nvPr/>
        </p:nvSpPr>
        <p:spPr>
          <a:xfrm rot="0">
            <a:off x="1857527" y="7619362"/>
            <a:ext cx="11647141" cy="779783"/>
          </a:xfrm>
          <a:prstGeom prst="rect">
            <a:avLst/>
          </a:prstGeom>
        </p:spPr>
        <p:txBody>
          <a:bodyPr anchor="t" rtlCol="false" tIns="0" lIns="0" bIns="0" rIns="0">
            <a:spAutoFit/>
          </a:bodyPr>
          <a:lstStyle/>
          <a:p>
            <a:pPr algn="l">
              <a:lnSpc>
                <a:spcPts val="6490"/>
              </a:lnSpc>
            </a:pPr>
            <a:r>
              <a:rPr lang="en-US" sz="5899" b="true">
                <a:solidFill>
                  <a:srgbClr val="1351AA"/>
                </a:solidFill>
                <a:latin typeface="Proxima Nova Bold"/>
                <a:ea typeface="Proxima Nova Bold"/>
                <a:cs typeface="Proxima Nova Bold"/>
                <a:sym typeface="Proxima Nova Bold"/>
              </a:rPr>
              <a:t>I will not use AI checkers in return.</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sp>
        <p:nvSpPr>
          <p:cNvPr name="TextBox 2" id="2"/>
          <p:cNvSpPr txBox="true"/>
          <p:nvPr/>
        </p:nvSpPr>
        <p:spPr>
          <a:xfrm rot="0">
            <a:off x="685124" y="3733162"/>
            <a:ext cx="7710097" cy="977900"/>
          </a:xfrm>
          <a:prstGeom prst="rect">
            <a:avLst/>
          </a:prstGeom>
        </p:spPr>
        <p:txBody>
          <a:bodyPr anchor="t" rtlCol="false" tIns="0" lIns="0" bIns="0" rIns="0">
            <a:spAutoFit/>
          </a:bodyPr>
          <a:lstStyle/>
          <a:p>
            <a:pPr algn="l" marL="800103" indent="-266701" lvl="2">
              <a:lnSpc>
                <a:spcPts val="3850"/>
              </a:lnSpc>
              <a:buFont typeface="Arial"/>
              <a:buChar char="⚬"/>
            </a:pPr>
            <a:r>
              <a:rPr lang="en-US" b="true" sz="3500">
                <a:solidFill>
                  <a:srgbClr val="A5CAFF"/>
                </a:solidFill>
                <a:latin typeface="Proxima Nova Bold"/>
                <a:ea typeface="Proxima Nova Bold"/>
                <a:cs typeface="Proxima Nova Bold"/>
                <a:sym typeface="Proxima Nova Bold"/>
              </a:rPr>
              <a:t>Appraisal report</a:t>
            </a:r>
          </a:p>
          <a:p>
            <a:pPr algn="l" marL="800103" indent="-266701" lvl="2">
              <a:lnSpc>
                <a:spcPts val="3850"/>
              </a:lnSpc>
              <a:buFont typeface="Arial"/>
              <a:buChar char="⚬"/>
            </a:pPr>
            <a:r>
              <a:rPr lang="en-US" b="true" sz="3500">
                <a:solidFill>
                  <a:srgbClr val="A5CAFF"/>
                </a:solidFill>
                <a:latin typeface="Proxima Nova Bold"/>
                <a:ea typeface="Proxima Nova Bold"/>
                <a:cs typeface="Proxima Nova Bold"/>
                <a:sym typeface="Proxima Nova Bold"/>
              </a:rPr>
              <a:t>Finding aid analysis</a:t>
            </a:r>
          </a:p>
        </p:txBody>
      </p:sp>
      <p:sp>
        <p:nvSpPr>
          <p:cNvPr name="TextBox 3" id="3"/>
          <p:cNvSpPr txBox="true"/>
          <p:nvPr/>
        </p:nvSpPr>
        <p:spPr>
          <a:xfrm rot="0">
            <a:off x="8199806" y="2774232"/>
            <a:ext cx="9523181" cy="5244465"/>
          </a:xfrm>
          <a:prstGeom prst="rect">
            <a:avLst/>
          </a:prstGeom>
        </p:spPr>
        <p:txBody>
          <a:bodyPr anchor="t" rtlCol="false" tIns="0" lIns="0" bIns="0" rIns="0">
            <a:spAutoFit/>
          </a:bodyPr>
          <a:lstStyle/>
          <a:p>
            <a:pPr algn="l" marL="960121" indent="-320040" lvl="2">
              <a:lnSpc>
                <a:spcPts val="4620"/>
              </a:lnSpc>
              <a:buFont typeface="Arial"/>
              <a:buChar char="⚬"/>
            </a:pPr>
            <a:r>
              <a:rPr lang="en-US" b="true" sz="4200">
                <a:solidFill>
                  <a:srgbClr val="E3E2DE"/>
                </a:solidFill>
                <a:latin typeface="Proxima Nova Bold"/>
                <a:ea typeface="Proxima Nova Bold"/>
                <a:cs typeface="Proxima Nova Bold"/>
                <a:sym typeface="Proxima Nova Bold"/>
              </a:rPr>
              <a:t>24 hour grace period</a:t>
            </a:r>
            <a:r>
              <a:rPr lang="en-US" b="true" sz="4200">
                <a:solidFill>
                  <a:srgbClr val="FED548"/>
                </a:solidFill>
                <a:latin typeface="Proxima Nova Bold"/>
                <a:ea typeface="Proxima Nova Bold"/>
                <a:cs typeface="Proxima Nova Bold"/>
                <a:sym typeface="Proxima Nova Bold"/>
              </a:rPr>
              <a:t> for late assignments</a:t>
            </a:r>
          </a:p>
          <a:p>
            <a:pPr algn="l" marL="960121" indent="-320040" lvl="2">
              <a:lnSpc>
                <a:spcPts val="4620"/>
              </a:lnSpc>
              <a:buFont typeface="Arial"/>
              <a:buChar char="⚬"/>
            </a:pPr>
            <a:r>
              <a:rPr lang="en-US" b="true" sz="4200">
                <a:solidFill>
                  <a:srgbClr val="FED548"/>
                </a:solidFill>
                <a:latin typeface="Proxima Nova Bold"/>
                <a:ea typeface="Proxima Nova Bold"/>
                <a:cs typeface="Proxima Nova Bold"/>
                <a:sym typeface="Proxima Nova Bold"/>
              </a:rPr>
              <a:t>2-6 days late: </a:t>
            </a:r>
            <a:r>
              <a:rPr lang="en-US" b="true" sz="4200">
                <a:solidFill>
                  <a:srgbClr val="FD99A1"/>
                </a:solidFill>
                <a:latin typeface="Proxima Nova Bold"/>
                <a:ea typeface="Proxima Nova Bold"/>
                <a:cs typeface="Proxima Nova Bold"/>
                <a:sym typeface="Proxima Nova Bold"/>
              </a:rPr>
              <a:t>5% grade reduction</a:t>
            </a:r>
          </a:p>
          <a:p>
            <a:pPr algn="l" marL="960121" indent="-320040" lvl="2">
              <a:lnSpc>
                <a:spcPts val="4620"/>
              </a:lnSpc>
              <a:buFont typeface="Arial"/>
              <a:buChar char="⚬"/>
            </a:pPr>
            <a:r>
              <a:rPr lang="en-US" b="true" sz="4200">
                <a:solidFill>
                  <a:srgbClr val="FED548"/>
                </a:solidFill>
                <a:latin typeface="Proxima Nova Bold"/>
                <a:ea typeface="Proxima Nova Bold"/>
                <a:cs typeface="Proxima Nova Bold"/>
                <a:sym typeface="Proxima Nova Bold"/>
              </a:rPr>
              <a:t>7-13 days late: </a:t>
            </a:r>
            <a:r>
              <a:rPr lang="en-US" b="true" sz="4200">
                <a:solidFill>
                  <a:srgbClr val="FD99A1"/>
                </a:solidFill>
                <a:latin typeface="Proxima Nova Bold"/>
                <a:ea typeface="Proxima Nova Bold"/>
                <a:cs typeface="Proxima Nova Bold"/>
                <a:sym typeface="Proxima Nova Bold"/>
              </a:rPr>
              <a:t>additional half grade letter reduction (B+ to B, C to C-) </a:t>
            </a:r>
          </a:p>
          <a:p>
            <a:pPr algn="l" marL="960121" indent="-320040" lvl="2">
              <a:lnSpc>
                <a:spcPts val="4620"/>
              </a:lnSpc>
              <a:buFont typeface="Arial"/>
              <a:buChar char="⚬"/>
            </a:pPr>
            <a:r>
              <a:rPr lang="en-US" b="true" sz="4200">
                <a:solidFill>
                  <a:srgbClr val="FED548"/>
                </a:solidFill>
                <a:latin typeface="Proxima Nova Bold"/>
                <a:ea typeface="Proxima Nova Bold"/>
                <a:cs typeface="Proxima Nova Bold"/>
                <a:sym typeface="Proxima Nova Bold"/>
              </a:rPr>
              <a:t>Each week an assignment is late: </a:t>
            </a:r>
            <a:r>
              <a:rPr lang="en-US" b="true" sz="4200">
                <a:solidFill>
                  <a:srgbClr val="FD99A1"/>
                </a:solidFill>
                <a:latin typeface="Proxima Nova Bold"/>
                <a:ea typeface="Proxima Nova Bold"/>
                <a:cs typeface="Proxima Nova Bold"/>
                <a:sym typeface="Proxima Nova Bold"/>
              </a:rPr>
              <a:t>another half grade letter reduction</a:t>
            </a:r>
          </a:p>
          <a:p>
            <a:pPr algn="l" marL="960121" indent="-320040" lvl="2">
              <a:lnSpc>
                <a:spcPts val="4620"/>
              </a:lnSpc>
              <a:buFont typeface="Arial"/>
              <a:buChar char="⚬"/>
            </a:pPr>
            <a:r>
              <a:rPr lang="en-US" b="true" sz="4200">
                <a:solidFill>
                  <a:srgbClr val="FED548"/>
                </a:solidFill>
                <a:latin typeface="Proxima Nova Bold"/>
                <a:ea typeface="Proxima Nova Bold"/>
                <a:cs typeface="Proxima Nova Bold"/>
                <a:sym typeface="Proxima Nova Bold"/>
              </a:rPr>
              <a:t>All work must be submitted by 7/31 at 4pm</a:t>
            </a:r>
          </a:p>
        </p:txBody>
      </p:sp>
      <p:sp>
        <p:nvSpPr>
          <p:cNvPr name="TextBox 4" id="4"/>
          <p:cNvSpPr txBox="true"/>
          <p:nvPr/>
        </p:nvSpPr>
        <p:spPr>
          <a:xfrm rot="0">
            <a:off x="685124" y="5105952"/>
            <a:ext cx="7710097" cy="1949450"/>
          </a:xfrm>
          <a:prstGeom prst="rect">
            <a:avLst/>
          </a:prstGeom>
        </p:spPr>
        <p:txBody>
          <a:bodyPr anchor="t" rtlCol="false" tIns="0" lIns="0" bIns="0" rIns="0">
            <a:spAutoFit/>
          </a:bodyPr>
          <a:lstStyle/>
          <a:p>
            <a:pPr algn="l" marL="800103" indent="-266701" lvl="2">
              <a:lnSpc>
                <a:spcPts val="3850"/>
              </a:lnSpc>
              <a:buFont typeface="Arial"/>
              <a:buChar char="⚬"/>
            </a:pPr>
            <a:r>
              <a:rPr lang="en-US" b="true" sz="3500">
                <a:solidFill>
                  <a:srgbClr val="FD99A1"/>
                </a:solidFill>
                <a:latin typeface="Proxima Nova Bold"/>
                <a:ea typeface="Proxima Nova Bold"/>
                <a:cs typeface="Proxima Nova Bold"/>
                <a:sym typeface="Proxima Nova Bold"/>
              </a:rPr>
              <a:t>Final </a:t>
            </a:r>
            <a:r>
              <a:rPr lang="en-US" b="true" sz="3500">
                <a:solidFill>
                  <a:srgbClr val="FD99A1"/>
                </a:solidFill>
                <a:latin typeface="Proxima Nova Bold"/>
                <a:ea typeface="Proxima Nova Bold"/>
                <a:cs typeface="Proxima Nova Bold"/>
                <a:sym typeface="Proxima Nova Bold"/>
              </a:rPr>
              <a:t>Access and use project</a:t>
            </a:r>
          </a:p>
          <a:p>
            <a:pPr algn="l" marL="800103" indent="-266701" lvl="2">
              <a:lnSpc>
                <a:spcPts val="3850"/>
              </a:lnSpc>
              <a:buFont typeface="Arial"/>
              <a:buChar char="⚬"/>
            </a:pPr>
            <a:r>
              <a:rPr lang="en-US" b="true" sz="3500">
                <a:solidFill>
                  <a:srgbClr val="FD99A1"/>
                </a:solidFill>
                <a:latin typeface="Proxima Nova Bold"/>
                <a:ea typeface="Proxima Nova Bold"/>
                <a:cs typeface="Proxima Nova Bold"/>
                <a:sym typeface="Proxima Nova Bold"/>
              </a:rPr>
              <a:t>Discussion lead</a:t>
            </a:r>
          </a:p>
          <a:p>
            <a:pPr algn="l" marL="800103" indent="-266701" lvl="2">
              <a:lnSpc>
                <a:spcPts val="3850"/>
              </a:lnSpc>
              <a:buFont typeface="Arial"/>
              <a:buChar char="⚬"/>
            </a:pPr>
            <a:r>
              <a:rPr lang="en-US" b="true" sz="3500">
                <a:solidFill>
                  <a:srgbClr val="FD99A1"/>
                </a:solidFill>
                <a:latin typeface="Proxima Nova Bold"/>
                <a:ea typeface="Proxima Nova Bold"/>
                <a:cs typeface="Proxima Nova Bold"/>
                <a:sym typeface="Proxima Nova Bold"/>
              </a:rPr>
              <a:t>Annotations</a:t>
            </a:r>
          </a:p>
          <a:p>
            <a:pPr algn="l" marL="800103" indent="-266701" lvl="2">
              <a:lnSpc>
                <a:spcPts val="3850"/>
              </a:lnSpc>
              <a:buFont typeface="Arial"/>
              <a:buChar char="⚬"/>
            </a:pPr>
            <a:r>
              <a:rPr lang="en-US" b="true" sz="3500">
                <a:solidFill>
                  <a:srgbClr val="FD99A1"/>
                </a:solidFill>
                <a:latin typeface="Proxima Nova Bold"/>
                <a:ea typeface="Proxima Nova Bold"/>
                <a:cs typeface="Proxima Nova Bold"/>
                <a:sym typeface="Proxima Nova Bold"/>
              </a:rPr>
              <a:t>Extra credit</a:t>
            </a:r>
          </a:p>
        </p:txBody>
      </p:sp>
      <p:sp>
        <p:nvSpPr>
          <p:cNvPr name="Freeform 5" id="5"/>
          <p:cNvSpPr/>
          <p:nvPr/>
        </p:nvSpPr>
        <p:spPr>
          <a:xfrm flipH="false" flipV="false" rot="0">
            <a:off x="1028700" y="8491576"/>
            <a:ext cx="1063581" cy="468344"/>
          </a:xfrm>
          <a:custGeom>
            <a:avLst/>
            <a:gdLst/>
            <a:ahLst/>
            <a:cxnLst/>
            <a:rect r="r" b="b" t="t" l="l"/>
            <a:pathLst>
              <a:path h="468344" w="1063581">
                <a:moveTo>
                  <a:pt x="0" y="0"/>
                </a:moveTo>
                <a:lnTo>
                  <a:pt x="1063581" y="0"/>
                </a:lnTo>
                <a:lnTo>
                  <a:pt x="1063581" y="468344"/>
                </a:lnTo>
                <a:lnTo>
                  <a:pt x="0" y="4683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685124" y="1079468"/>
            <a:ext cx="7035222" cy="927097"/>
          </a:xfrm>
          <a:prstGeom prst="rect">
            <a:avLst/>
          </a:prstGeom>
        </p:spPr>
        <p:txBody>
          <a:bodyPr anchor="t" rtlCol="false" tIns="0" lIns="0" bIns="0" rIns="0">
            <a:spAutoFit/>
          </a:bodyPr>
          <a:lstStyle/>
          <a:p>
            <a:pPr algn="l">
              <a:lnSpc>
                <a:spcPts val="8000"/>
              </a:lnSpc>
            </a:pPr>
            <a:r>
              <a:rPr lang="en-US" b="true" sz="8000" spc="-440">
                <a:solidFill>
                  <a:srgbClr val="E3E2DE"/>
                </a:solidFill>
                <a:latin typeface="EB Garamond Semi-Bold"/>
                <a:ea typeface="EB Garamond Semi-Bold"/>
                <a:cs typeface="EB Garamond Semi-Bold"/>
                <a:sym typeface="EB Garamond Semi-Bold"/>
              </a:rPr>
              <a:t>Extension Policy</a:t>
            </a:r>
          </a:p>
        </p:txBody>
      </p:sp>
      <p:sp>
        <p:nvSpPr>
          <p:cNvPr name="TextBox 7" id="7"/>
          <p:cNvSpPr txBox="true"/>
          <p:nvPr/>
        </p:nvSpPr>
        <p:spPr>
          <a:xfrm rot="0">
            <a:off x="9127198" y="1079468"/>
            <a:ext cx="17191596" cy="927097"/>
          </a:xfrm>
          <a:prstGeom prst="rect">
            <a:avLst/>
          </a:prstGeom>
        </p:spPr>
        <p:txBody>
          <a:bodyPr anchor="t" rtlCol="false" tIns="0" lIns="0" bIns="0" rIns="0">
            <a:spAutoFit/>
          </a:bodyPr>
          <a:lstStyle/>
          <a:p>
            <a:pPr algn="l">
              <a:lnSpc>
                <a:spcPts val="8000"/>
              </a:lnSpc>
            </a:pPr>
            <a:r>
              <a:rPr lang="en-US" b="true" sz="8000" spc="-440">
                <a:solidFill>
                  <a:srgbClr val="FED548"/>
                </a:solidFill>
                <a:latin typeface="EB Garamond Semi-Bold"/>
                <a:ea typeface="EB Garamond Semi-Bold"/>
                <a:cs typeface="EB Garamond Semi-Bold"/>
                <a:sym typeface="EB Garamond Semi-Bold"/>
              </a:rPr>
              <a:t>Late Policy</a:t>
            </a:r>
          </a:p>
        </p:txBody>
      </p:sp>
      <p:sp>
        <p:nvSpPr>
          <p:cNvPr name="TextBox 8" id="8"/>
          <p:cNvSpPr txBox="true"/>
          <p:nvPr/>
        </p:nvSpPr>
        <p:spPr>
          <a:xfrm rot="0">
            <a:off x="685124" y="2226221"/>
            <a:ext cx="7187917" cy="1019813"/>
          </a:xfrm>
          <a:prstGeom prst="rect">
            <a:avLst/>
          </a:prstGeom>
        </p:spPr>
        <p:txBody>
          <a:bodyPr anchor="t" rtlCol="false" tIns="0" lIns="0" bIns="0" rIns="0">
            <a:spAutoFit/>
          </a:bodyPr>
          <a:lstStyle/>
          <a:p>
            <a:pPr algn="l">
              <a:lnSpc>
                <a:spcPts val="4180"/>
              </a:lnSpc>
            </a:pPr>
            <a:r>
              <a:rPr lang="en-US" b="true" sz="3800" i="true">
                <a:solidFill>
                  <a:srgbClr val="E3E2DE"/>
                </a:solidFill>
                <a:latin typeface="Proxima Nova Bold Italics"/>
                <a:ea typeface="Proxima Nova Bold Italics"/>
                <a:cs typeface="Proxima Nova Bold Italics"/>
                <a:sym typeface="Proxima Nova Bold Italics"/>
              </a:rPr>
              <a:t>Must be received at least 24 hours in advance of due date!</a:t>
            </a:r>
          </a:p>
        </p:txBody>
      </p:sp>
      <p:sp>
        <p:nvSpPr>
          <p:cNvPr name="TextBox 9" id="9"/>
          <p:cNvSpPr txBox="true"/>
          <p:nvPr/>
        </p:nvSpPr>
        <p:spPr>
          <a:xfrm rot="0">
            <a:off x="2504675" y="8488118"/>
            <a:ext cx="7187917" cy="1019813"/>
          </a:xfrm>
          <a:prstGeom prst="rect">
            <a:avLst/>
          </a:prstGeom>
        </p:spPr>
        <p:txBody>
          <a:bodyPr anchor="t" rtlCol="false" tIns="0" lIns="0" bIns="0" rIns="0">
            <a:spAutoFit/>
          </a:bodyPr>
          <a:lstStyle/>
          <a:p>
            <a:pPr algn="l">
              <a:lnSpc>
                <a:spcPts val="4180"/>
              </a:lnSpc>
            </a:pPr>
            <a:r>
              <a:rPr lang="en-US" sz="3800" b="true">
                <a:solidFill>
                  <a:srgbClr val="A5CAFF"/>
                </a:solidFill>
                <a:latin typeface="Proxima Nova Bold"/>
                <a:ea typeface="Proxima Nova Bold"/>
                <a:cs typeface="Proxima Nova Bold"/>
                <a:sym typeface="Proxima Nova Bold"/>
              </a:rPr>
              <a:t>you may ask for an extension</a:t>
            </a:r>
          </a:p>
          <a:p>
            <a:pPr algn="l">
              <a:lnSpc>
                <a:spcPts val="4180"/>
              </a:lnSpc>
            </a:pPr>
            <a:r>
              <a:rPr lang="en-US" sz="3800" b="true">
                <a:solidFill>
                  <a:srgbClr val="FD99A1"/>
                </a:solidFill>
                <a:latin typeface="Proxima Nova Bold"/>
                <a:ea typeface="Proxima Nova Bold"/>
                <a:cs typeface="Proxima Nova Bold"/>
                <a:sym typeface="Proxima Nova Bold"/>
              </a:rPr>
              <a:t>no extensions</a:t>
            </a:r>
          </a:p>
        </p:txBody>
      </p:sp>
      <p:sp>
        <p:nvSpPr>
          <p:cNvPr name="Freeform 10" id="10"/>
          <p:cNvSpPr/>
          <p:nvPr/>
        </p:nvSpPr>
        <p:spPr>
          <a:xfrm flipH="false" flipV="false" rot="0">
            <a:off x="1045502" y="8951795"/>
            <a:ext cx="1063581" cy="468344"/>
          </a:xfrm>
          <a:custGeom>
            <a:avLst/>
            <a:gdLst/>
            <a:ahLst/>
            <a:cxnLst/>
            <a:rect r="r" b="b" t="t" l="l"/>
            <a:pathLst>
              <a:path h="468344" w="1063581">
                <a:moveTo>
                  <a:pt x="0" y="0"/>
                </a:moveTo>
                <a:lnTo>
                  <a:pt x="1063581" y="0"/>
                </a:lnTo>
                <a:lnTo>
                  <a:pt x="1063581" y="468344"/>
                </a:lnTo>
                <a:lnTo>
                  <a:pt x="0" y="4683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p:cSld>
    <p:bg>
      <p:bgPr>
        <a:solidFill>
          <a:srgbClr val="1351AA"/>
        </a:solidFill>
      </p:bgPr>
    </p:bg>
    <p:spTree>
      <p:nvGrpSpPr>
        <p:cNvPr id="1" name=""/>
        <p:cNvGrpSpPr/>
        <p:nvPr/>
      </p:nvGrpSpPr>
      <p:grpSpPr>
        <a:xfrm>
          <a:off x="0" y="0"/>
          <a:ext cx="0" cy="0"/>
          <a:chOff x="0" y="0"/>
          <a:chExt cx="0" cy="0"/>
        </a:xfrm>
      </p:grpSpPr>
      <p:sp>
        <p:nvSpPr>
          <p:cNvPr name="TextBox 2" id="2"/>
          <p:cNvSpPr txBox="true"/>
          <p:nvPr/>
        </p:nvSpPr>
        <p:spPr>
          <a:xfrm rot="0">
            <a:off x="476250" y="1213942"/>
            <a:ext cx="17186843" cy="1569253"/>
          </a:xfrm>
          <a:prstGeom prst="rect">
            <a:avLst/>
          </a:prstGeom>
        </p:spPr>
        <p:txBody>
          <a:bodyPr anchor="t" rtlCol="false" tIns="0" lIns="0" bIns="0" rIns="0">
            <a:spAutoFit/>
          </a:bodyPr>
          <a:lstStyle/>
          <a:p>
            <a:pPr algn="l">
              <a:lnSpc>
                <a:spcPts val="13795"/>
              </a:lnSpc>
            </a:pPr>
            <a:r>
              <a:rPr lang="en-US" b="true" sz="13795" spc="-757">
                <a:solidFill>
                  <a:srgbClr val="E3E2DE"/>
                </a:solidFill>
                <a:latin typeface="EB Garamond Semi-Bold"/>
                <a:ea typeface="EB Garamond Semi-Bold"/>
                <a:cs typeface="EB Garamond Semi-Bold"/>
                <a:sym typeface="EB Garamond Semi-Bold"/>
              </a:rPr>
              <a:t>Course/GSLIS Policies</a:t>
            </a:r>
          </a:p>
        </p:txBody>
      </p:sp>
      <p:sp>
        <p:nvSpPr>
          <p:cNvPr name="TextBox 3" id="3"/>
          <p:cNvSpPr txBox="true"/>
          <p:nvPr/>
        </p:nvSpPr>
        <p:spPr>
          <a:xfrm rot="0">
            <a:off x="949328" y="3364868"/>
            <a:ext cx="16382209" cy="5685790"/>
          </a:xfrm>
          <a:prstGeom prst="rect">
            <a:avLst/>
          </a:prstGeom>
        </p:spPr>
        <p:txBody>
          <a:bodyPr anchor="t" rtlCol="false" tIns="0" lIns="0" bIns="0" rIns="0">
            <a:spAutoFit/>
          </a:bodyPr>
          <a:lstStyle/>
          <a:p>
            <a:pPr algn="l" marL="1280162" indent="-426721" lvl="2">
              <a:lnSpc>
                <a:spcPts val="5600"/>
              </a:lnSpc>
              <a:buFont typeface="Arial"/>
              <a:buChar char="⚬"/>
            </a:pPr>
            <a:r>
              <a:rPr lang="en-US" sz="5600" spc="-307">
                <a:solidFill>
                  <a:srgbClr val="FED548"/>
                </a:solidFill>
                <a:latin typeface="Proxima Nova"/>
                <a:ea typeface="Proxima Nova"/>
                <a:cs typeface="Proxima Nova"/>
                <a:sym typeface="Proxima Nova"/>
              </a:rPr>
              <a:t>Accessibility and accommodations</a:t>
            </a:r>
          </a:p>
          <a:p>
            <a:pPr algn="l" marL="1280162" indent="-426721" lvl="2">
              <a:lnSpc>
                <a:spcPts val="5600"/>
              </a:lnSpc>
              <a:buFont typeface="Arial"/>
              <a:buChar char="⚬"/>
            </a:pPr>
            <a:r>
              <a:rPr lang="en-US" sz="5600" spc="-307">
                <a:solidFill>
                  <a:srgbClr val="FED548"/>
                </a:solidFill>
                <a:latin typeface="Proxima Nova"/>
                <a:ea typeface="Proxima Nova"/>
                <a:cs typeface="Proxima Nova"/>
                <a:sym typeface="Proxima Nova"/>
              </a:rPr>
              <a:t>Attendance and late work</a:t>
            </a:r>
          </a:p>
          <a:p>
            <a:pPr algn="l" marL="1280162" indent="-426721" lvl="2">
              <a:lnSpc>
                <a:spcPts val="5600"/>
              </a:lnSpc>
              <a:buFont typeface="Arial"/>
              <a:buChar char="⚬"/>
            </a:pPr>
            <a:r>
              <a:rPr lang="en-US" sz="5600" spc="-307">
                <a:solidFill>
                  <a:srgbClr val="FED548"/>
                </a:solidFill>
                <a:latin typeface="Proxima Nova"/>
                <a:ea typeface="Proxima Nova"/>
                <a:cs typeface="Proxima Nova"/>
                <a:sym typeface="Proxima Nova"/>
              </a:rPr>
              <a:t>Office hours</a:t>
            </a:r>
          </a:p>
          <a:p>
            <a:pPr algn="l" marL="1280162" indent="-426721" lvl="2">
              <a:lnSpc>
                <a:spcPts val="5600"/>
              </a:lnSpc>
              <a:buFont typeface="Arial"/>
              <a:buChar char="⚬"/>
            </a:pPr>
            <a:r>
              <a:rPr lang="en-US" sz="5600" spc="-307">
                <a:solidFill>
                  <a:srgbClr val="FED548"/>
                </a:solidFill>
                <a:latin typeface="Proxima Nova"/>
                <a:ea typeface="Proxima Nova"/>
                <a:cs typeface="Proxima Nova"/>
                <a:sym typeface="Proxima Nova"/>
              </a:rPr>
              <a:t>Respect</a:t>
            </a:r>
          </a:p>
          <a:p>
            <a:pPr algn="l" marL="1280162" indent="-426721" lvl="2">
              <a:lnSpc>
                <a:spcPts val="5600"/>
              </a:lnSpc>
              <a:buFont typeface="Arial"/>
              <a:buChar char="⚬"/>
            </a:pPr>
            <a:r>
              <a:rPr lang="en-US" sz="5600" spc="-307">
                <a:solidFill>
                  <a:srgbClr val="FED548"/>
                </a:solidFill>
                <a:latin typeface="Proxima Nova"/>
                <a:ea typeface="Proxima Nova"/>
                <a:cs typeface="Proxima Nova"/>
                <a:sym typeface="Proxima Nova"/>
              </a:rPr>
              <a:t>Recording and photography in the classroom</a:t>
            </a:r>
          </a:p>
          <a:p>
            <a:pPr algn="l" marL="1280162" indent="-426721" lvl="2">
              <a:lnSpc>
                <a:spcPts val="5600"/>
              </a:lnSpc>
              <a:buFont typeface="Arial"/>
              <a:buChar char="⚬"/>
            </a:pPr>
            <a:r>
              <a:rPr lang="en-US" sz="5600" spc="-307">
                <a:solidFill>
                  <a:srgbClr val="FED548"/>
                </a:solidFill>
                <a:latin typeface="Proxima Nova"/>
                <a:ea typeface="Proxima Nova"/>
                <a:cs typeface="Proxima Nova"/>
                <a:sym typeface="Proxima Nova"/>
              </a:rPr>
              <a:t>Name/pronoun statement</a:t>
            </a:r>
          </a:p>
          <a:p>
            <a:pPr algn="l" marL="1280162" indent="-426721" lvl="2">
              <a:lnSpc>
                <a:spcPts val="5600"/>
              </a:lnSpc>
              <a:buFont typeface="Arial"/>
              <a:buChar char="⚬"/>
            </a:pPr>
            <a:r>
              <a:rPr lang="en-US" sz="5600" spc="-307">
                <a:solidFill>
                  <a:srgbClr val="FED548"/>
                </a:solidFill>
                <a:latin typeface="Proxima Nova"/>
                <a:ea typeface="Proxima Nova"/>
                <a:cs typeface="Proxima Nova"/>
                <a:sym typeface="Proxima Nova"/>
              </a:rPr>
              <a:t>Safe zone/diversity/immigration resources statement</a:t>
            </a:r>
          </a:p>
          <a:p>
            <a:pPr algn="l" marL="1280162" indent="-426721" lvl="2">
              <a:lnSpc>
                <a:spcPts val="5600"/>
              </a:lnSpc>
              <a:buFont typeface="Arial"/>
              <a:buChar char="⚬"/>
            </a:pPr>
            <a:r>
              <a:rPr lang="en-US" sz="5600" spc="-307">
                <a:solidFill>
                  <a:srgbClr val="FED548"/>
                </a:solidFill>
                <a:latin typeface="Proxima Nova"/>
                <a:ea typeface="Proxima Nova"/>
                <a:cs typeface="Proxima Nova"/>
                <a:sym typeface="Proxima Nova"/>
              </a:rPr>
              <a:t>Plagiarism, academic integrity, and AI</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D548"/>
        </a:solidFill>
      </p:bgPr>
    </p:bg>
    <p:spTree>
      <p:nvGrpSpPr>
        <p:cNvPr id="1" name=""/>
        <p:cNvGrpSpPr/>
        <p:nvPr/>
      </p:nvGrpSpPr>
      <p:grpSpPr>
        <a:xfrm>
          <a:off x="0" y="0"/>
          <a:ext cx="0" cy="0"/>
          <a:chOff x="0" y="0"/>
          <a:chExt cx="0" cy="0"/>
        </a:xfrm>
      </p:grpSpPr>
      <p:sp>
        <p:nvSpPr>
          <p:cNvPr name="Freeform 2" id="2"/>
          <p:cNvSpPr/>
          <p:nvPr/>
        </p:nvSpPr>
        <p:spPr>
          <a:xfrm flipH="false" flipV="false" rot="-3080040">
            <a:off x="4986871" y="5783515"/>
            <a:ext cx="1763697" cy="580415"/>
          </a:xfrm>
          <a:custGeom>
            <a:avLst/>
            <a:gdLst/>
            <a:ahLst/>
            <a:cxnLst/>
            <a:rect r="r" b="b" t="t" l="l"/>
            <a:pathLst>
              <a:path h="580415" w="1763697">
                <a:moveTo>
                  <a:pt x="0" y="0"/>
                </a:moveTo>
                <a:lnTo>
                  <a:pt x="1763697" y="0"/>
                </a:lnTo>
                <a:lnTo>
                  <a:pt x="1763697" y="580416"/>
                </a:lnTo>
                <a:lnTo>
                  <a:pt x="0" y="580416"/>
                </a:lnTo>
                <a:lnTo>
                  <a:pt x="0" y="0"/>
                </a:lnTo>
                <a:close/>
              </a:path>
            </a:pathLst>
          </a:custGeom>
          <a:blipFill>
            <a:blip r:embed="rId3">
              <a:extLst>
                <a:ext uri="{96DAC541-7B7A-43D3-8B79-37D633B846F1}">
                  <asvg:svgBlip xmlns:asvg="http://schemas.microsoft.com/office/drawing/2016/SVG/main" r:embed="rId4"/>
                </a:ext>
              </a:extLst>
            </a:blip>
            <a:stretch>
              <a:fillRect l="-172" t="0" r="-172" b="0"/>
            </a:stretch>
          </a:blipFill>
        </p:spPr>
      </p:sp>
      <p:sp>
        <p:nvSpPr>
          <p:cNvPr name="TextBox 3" id="3"/>
          <p:cNvSpPr txBox="true"/>
          <p:nvPr/>
        </p:nvSpPr>
        <p:spPr>
          <a:xfrm rot="0">
            <a:off x="5048969" y="3419234"/>
            <a:ext cx="8041405" cy="1348197"/>
          </a:xfrm>
          <a:prstGeom prst="rect">
            <a:avLst/>
          </a:prstGeom>
        </p:spPr>
        <p:txBody>
          <a:bodyPr anchor="t" rtlCol="false" tIns="0" lIns="0" bIns="0" rIns="0">
            <a:spAutoFit/>
          </a:bodyPr>
          <a:lstStyle/>
          <a:p>
            <a:pPr algn="ctr">
              <a:lnSpc>
                <a:spcPts val="11804"/>
              </a:lnSpc>
            </a:pPr>
            <a:r>
              <a:rPr lang="en-US" b="true" sz="11804" spc="-648">
                <a:solidFill>
                  <a:srgbClr val="1351AA"/>
                </a:solidFill>
                <a:latin typeface="EB Garamond Semi-Bold"/>
                <a:ea typeface="EB Garamond Semi-Bold"/>
                <a:cs typeface="EB Garamond Semi-Bold"/>
                <a:sym typeface="EB Garamond Semi-Bold"/>
              </a:rPr>
              <a:t>Consideration</a:t>
            </a:r>
          </a:p>
        </p:txBody>
      </p:sp>
      <p:sp>
        <p:nvSpPr>
          <p:cNvPr name="TextBox 4" id="4"/>
          <p:cNvSpPr txBox="true"/>
          <p:nvPr/>
        </p:nvSpPr>
        <p:spPr>
          <a:xfrm rot="0">
            <a:off x="9653873" y="6750398"/>
            <a:ext cx="8009230" cy="1348197"/>
          </a:xfrm>
          <a:prstGeom prst="rect">
            <a:avLst/>
          </a:prstGeom>
        </p:spPr>
        <p:txBody>
          <a:bodyPr anchor="t" rtlCol="false" tIns="0" lIns="0" bIns="0" rIns="0">
            <a:spAutoFit/>
          </a:bodyPr>
          <a:lstStyle/>
          <a:p>
            <a:pPr algn="ctr">
              <a:lnSpc>
                <a:spcPts val="11804"/>
              </a:lnSpc>
            </a:pPr>
            <a:r>
              <a:rPr lang="en-US" b="true" sz="11804" spc="-648">
                <a:solidFill>
                  <a:srgbClr val="1351AA"/>
                </a:solidFill>
                <a:latin typeface="EB Garamond Semi-Bold"/>
                <a:ea typeface="EB Garamond Semi-Bold"/>
                <a:cs typeface="EB Garamond Semi-Bold"/>
                <a:sym typeface="EB Garamond Semi-Bold"/>
              </a:rPr>
              <a:t>Reciprocity</a:t>
            </a:r>
          </a:p>
        </p:txBody>
      </p:sp>
      <p:sp>
        <p:nvSpPr>
          <p:cNvPr name="Freeform 5" id="5"/>
          <p:cNvSpPr/>
          <p:nvPr/>
        </p:nvSpPr>
        <p:spPr>
          <a:xfrm flipH="true" flipV="false" rot="3114540">
            <a:off x="10662304" y="5780306"/>
            <a:ext cx="1763697" cy="580415"/>
          </a:xfrm>
          <a:custGeom>
            <a:avLst/>
            <a:gdLst/>
            <a:ahLst/>
            <a:cxnLst/>
            <a:rect r="r" b="b" t="t" l="l"/>
            <a:pathLst>
              <a:path h="580415" w="1763697">
                <a:moveTo>
                  <a:pt x="1763697" y="0"/>
                </a:moveTo>
                <a:lnTo>
                  <a:pt x="0" y="0"/>
                </a:lnTo>
                <a:lnTo>
                  <a:pt x="0" y="580415"/>
                </a:lnTo>
                <a:lnTo>
                  <a:pt x="1763697" y="580415"/>
                </a:lnTo>
                <a:lnTo>
                  <a:pt x="1763697" y="0"/>
                </a:lnTo>
                <a:close/>
              </a:path>
            </a:pathLst>
          </a:custGeom>
          <a:blipFill>
            <a:blip r:embed="rId3">
              <a:extLst>
                <a:ext uri="{96DAC541-7B7A-43D3-8B79-37D633B846F1}">
                  <asvg:svgBlip xmlns:asvg="http://schemas.microsoft.com/office/drawing/2016/SVG/main" r:embed="rId4"/>
                </a:ext>
              </a:extLst>
            </a:blip>
            <a:stretch>
              <a:fillRect l="-172" t="0" r="-172" b="0"/>
            </a:stretch>
          </a:blipFill>
        </p:spPr>
      </p:sp>
      <p:sp>
        <p:nvSpPr>
          <p:cNvPr name="Freeform 6" id="6"/>
          <p:cNvSpPr/>
          <p:nvPr/>
        </p:nvSpPr>
        <p:spPr>
          <a:xfrm flipH="false" flipV="false" rot="-5523060">
            <a:off x="7909979" y="6447970"/>
            <a:ext cx="787994" cy="2387851"/>
          </a:xfrm>
          <a:custGeom>
            <a:avLst/>
            <a:gdLst/>
            <a:ahLst/>
            <a:cxnLst/>
            <a:rect r="r" b="b" t="t" l="l"/>
            <a:pathLst>
              <a:path h="2387851" w="787994">
                <a:moveTo>
                  <a:pt x="0" y="0"/>
                </a:moveTo>
                <a:lnTo>
                  <a:pt x="787994" y="0"/>
                </a:lnTo>
                <a:lnTo>
                  <a:pt x="787994" y="2387851"/>
                </a:lnTo>
                <a:lnTo>
                  <a:pt x="0" y="2387851"/>
                </a:lnTo>
                <a:lnTo>
                  <a:pt x="0" y="0"/>
                </a:lnTo>
                <a:close/>
              </a:path>
            </a:pathLst>
          </a:custGeom>
          <a:blipFill>
            <a:blip r:embed="rId5">
              <a:extLst>
                <a:ext uri="{96DAC541-7B7A-43D3-8B79-37D633B846F1}">
                  <asvg:svgBlip xmlns:asvg="http://schemas.microsoft.com/office/drawing/2016/SVG/main" r:embed="rId6"/>
                </a:ext>
              </a:extLst>
            </a:blip>
            <a:stretch>
              <a:fillRect l="0" t="-96" r="0" b="-96"/>
            </a:stretch>
          </a:blipFill>
        </p:spPr>
      </p:sp>
      <p:sp>
        <p:nvSpPr>
          <p:cNvPr name="TextBox 7" id="7"/>
          <p:cNvSpPr txBox="true"/>
          <p:nvPr/>
        </p:nvSpPr>
        <p:spPr>
          <a:xfrm rot="0">
            <a:off x="476250" y="1213942"/>
            <a:ext cx="17186843" cy="1569253"/>
          </a:xfrm>
          <a:prstGeom prst="rect">
            <a:avLst/>
          </a:prstGeom>
        </p:spPr>
        <p:txBody>
          <a:bodyPr anchor="t" rtlCol="false" tIns="0" lIns="0" bIns="0" rIns="0">
            <a:spAutoFit/>
          </a:bodyPr>
          <a:lstStyle/>
          <a:p>
            <a:pPr algn="l">
              <a:lnSpc>
                <a:spcPts val="13795"/>
              </a:lnSpc>
            </a:pPr>
            <a:r>
              <a:rPr lang="en-US" b="true" sz="13795" spc="-757">
                <a:solidFill>
                  <a:srgbClr val="1351AA"/>
                </a:solidFill>
                <a:latin typeface="EB Garamond Semi-Bold"/>
                <a:ea typeface="EB Garamond Semi-Bold"/>
                <a:cs typeface="EB Garamond Semi-Bold"/>
                <a:sym typeface="EB Garamond Semi-Bold"/>
              </a:rPr>
              <a:t>Course/GSLIS Policies</a:t>
            </a:r>
          </a:p>
        </p:txBody>
      </p:sp>
      <p:sp>
        <p:nvSpPr>
          <p:cNvPr name="TextBox 8" id="8"/>
          <p:cNvSpPr txBox="true"/>
          <p:nvPr/>
        </p:nvSpPr>
        <p:spPr>
          <a:xfrm rot="0">
            <a:off x="1572958" y="6750398"/>
            <a:ext cx="4432506" cy="1348197"/>
          </a:xfrm>
          <a:prstGeom prst="rect">
            <a:avLst/>
          </a:prstGeom>
        </p:spPr>
        <p:txBody>
          <a:bodyPr anchor="t" rtlCol="false" tIns="0" lIns="0" bIns="0" rIns="0">
            <a:spAutoFit/>
          </a:bodyPr>
          <a:lstStyle/>
          <a:p>
            <a:pPr algn="ctr">
              <a:lnSpc>
                <a:spcPts val="11804"/>
              </a:lnSpc>
            </a:pPr>
            <a:r>
              <a:rPr lang="en-US" b="true" sz="11804" spc="-648">
                <a:solidFill>
                  <a:srgbClr val="1351AA"/>
                </a:solidFill>
                <a:latin typeface="EB Garamond Semi-Bold"/>
                <a:ea typeface="EB Garamond Semi-Bold"/>
                <a:cs typeface="EB Garamond Semi-Bold"/>
                <a:sym typeface="EB Garamond Semi-Bold"/>
              </a:rPr>
              <a:t>Respect</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1351AA"/>
        </a:solidFill>
      </p:bgPr>
    </p:bg>
    <p:spTree>
      <p:nvGrpSpPr>
        <p:cNvPr id="1" name=""/>
        <p:cNvGrpSpPr/>
        <p:nvPr/>
      </p:nvGrpSpPr>
      <p:grpSpPr>
        <a:xfrm>
          <a:off x="0" y="0"/>
          <a:ext cx="0" cy="0"/>
          <a:chOff x="0" y="0"/>
          <a:chExt cx="0" cy="0"/>
        </a:xfrm>
      </p:grpSpPr>
      <p:sp>
        <p:nvSpPr>
          <p:cNvPr name="TextBox 2" id="2"/>
          <p:cNvSpPr txBox="true"/>
          <p:nvPr/>
        </p:nvSpPr>
        <p:spPr>
          <a:xfrm rot="0">
            <a:off x="476250" y="881615"/>
            <a:ext cx="11256540" cy="1831267"/>
          </a:xfrm>
          <a:prstGeom prst="rect">
            <a:avLst/>
          </a:prstGeom>
        </p:spPr>
        <p:txBody>
          <a:bodyPr anchor="t" rtlCol="false" tIns="0" lIns="0" bIns="0" rIns="0">
            <a:spAutoFit/>
          </a:bodyPr>
          <a:lstStyle/>
          <a:p>
            <a:pPr algn="l">
              <a:lnSpc>
                <a:spcPts val="16048"/>
              </a:lnSpc>
            </a:pPr>
            <a:r>
              <a:rPr lang="en-US" b="true" sz="16049" spc="-882">
                <a:solidFill>
                  <a:srgbClr val="E3E2DE"/>
                </a:solidFill>
                <a:latin typeface="EB Garamond Semi-Bold"/>
                <a:ea typeface="EB Garamond Semi-Bold"/>
                <a:cs typeface="EB Garamond Semi-Bold"/>
                <a:sym typeface="EB Garamond Semi-Bold"/>
              </a:rPr>
              <a:t>Contact me:</a:t>
            </a:r>
          </a:p>
        </p:txBody>
      </p:sp>
      <p:sp>
        <p:nvSpPr>
          <p:cNvPr name="TextBox 3" id="3"/>
          <p:cNvSpPr txBox="true"/>
          <p:nvPr/>
        </p:nvSpPr>
        <p:spPr>
          <a:xfrm rot="0">
            <a:off x="790261" y="3144088"/>
            <a:ext cx="16707469" cy="6330594"/>
          </a:xfrm>
          <a:prstGeom prst="rect">
            <a:avLst/>
          </a:prstGeom>
        </p:spPr>
        <p:txBody>
          <a:bodyPr anchor="t" rtlCol="false" tIns="0" lIns="0" bIns="0" rIns="0">
            <a:spAutoFit/>
          </a:bodyPr>
          <a:lstStyle/>
          <a:p>
            <a:pPr algn="l">
              <a:lnSpc>
                <a:spcPts val="6134"/>
              </a:lnSpc>
            </a:pPr>
            <a:r>
              <a:rPr lang="en-US" sz="5576" b="true">
                <a:solidFill>
                  <a:srgbClr val="FED548"/>
                </a:solidFill>
                <a:latin typeface="Proxima Nova Bold"/>
                <a:ea typeface="Proxima Nova Bold"/>
                <a:cs typeface="Proxima Nova Bold"/>
                <a:sym typeface="Proxima Nova Bold"/>
              </a:rPr>
              <a:t>danistompor@gmail.com</a:t>
            </a:r>
          </a:p>
          <a:p>
            <a:pPr algn="l">
              <a:lnSpc>
                <a:spcPts val="4923"/>
              </a:lnSpc>
            </a:pPr>
          </a:p>
          <a:p>
            <a:pPr algn="l">
              <a:lnSpc>
                <a:spcPts val="4923"/>
              </a:lnSpc>
            </a:pPr>
            <a:r>
              <a:rPr lang="en-US" sz="4475">
                <a:solidFill>
                  <a:srgbClr val="E3E2DE"/>
                </a:solidFill>
                <a:latin typeface="Proxima Nova"/>
                <a:ea typeface="Proxima Nova"/>
                <a:cs typeface="Proxima Nova"/>
                <a:sym typeface="Proxima Nova"/>
              </a:rPr>
              <a:t>Office hours: To book time with me, email me!</a:t>
            </a:r>
          </a:p>
          <a:p>
            <a:pPr algn="l">
              <a:lnSpc>
                <a:spcPts val="4923"/>
              </a:lnSpc>
            </a:pPr>
            <a:r>
              <a:rPr lang="en-US" sz="4475">
                <a:solidFill>
                  <a:srgbClr val="E3E2DE"/>
                </a:solidFill>
                <a:latin typeface="Proxima Nova"/>
                <a:ea typeface="Proxima Nova"/>
                <a:cs typeface="Proxima Nova"/>
                <a:sym typeface="Proxima Nova"/>
              </a:rPr>
              <a:t>By appointment only and by phone, zoom, or in-person before class in library lobby area</a:t>
            </a:r>
          </a:p>
          <a:p>
            <a:pPr algn="l">
              <a:lnSpc>
                <a:spcPts val="4923"/>
              </a:lnSpc>
            </a:pPr>
          </a:p>
          <a:p>
            <a:pPr algn="l">
              <a:lnSpc>
                <a:spcPts val="4923"/>
              </a:lnSpc>
            </a:pPr>
            <a:r>
              <a:rPr lang="en-US" sz="4475">
                <a:solidFill>
                  <a:srgbClr val="E3E2DE"/>
                </a:solidFill>
                <a:latin typeface="Proxima Nova"/>
                <a:ea typeface="Proxima Nova"/>
                <a:cs typeface="Proxima Nova"/>
                <a:sym typeface="Proxima Nova"/>
              </a:rPr>
              <a:t>We can talk: Course questions, career, GSLIS, archives in general</a:t>
            </a:r>
          </a:p>
          <a:p>
            <a:pPr algn="l">
              <a:lnSpc>
                <a:spcPts val="4923"/>
              </a:lnSpc>
            </a:pPr>
          </a:p>
          <a:p>
            <a:pPr algn="l">
              <a:lnSpc>
                <a:spcPts val="4813"/>
              </a:lnSpc>
            </a:pPr>
            <a:r>
              <a:rPr lang="en-US" sz="4376" b="true">
                <a:solidFill>
                  <a:srgbClr val="FED548"/>
                </a:solidFill>
                <a:latin typeface="Proxima Nova Bold"/>
                <a:ea typeface="Proxima Nova Bold"/>
                <a:cs typeface="Proxima Nova Bold"/>
                <a:sym typeface="Proxima Nova Bold"/>
              </a:rPr>
              <a:t>IF (AND ONLY IF) you cannot get into the library for class, you can text me at 630-452-4685.</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3E2DE"/>
        </a:solidFill>
      </p:bgPr>
    </p:bg>
    <p:spTree>
      <p:nvGrpSpPr>
        <p:cNvPr id="1" name=""/>
        <p:cNvGrpSpPr/>
        <p:nvPr/>
      </p:nvGrpSpPr>
      <p:grpSpPr>
        <a:xfrm>
          <a:off x="0" y="0"/>
          <a:ext cx="0" cy="0"/>
          <a:chOff x="0" y="0"/>
          <a:chExt cx="0" cy="0"/>
        </a:xfrm>
      </p:grpSpPr>
      <p:sp>
        <p:nvSpPr>
          <p:cNvPr name="TextBox 2" id="2"/>
          <p:cNvSpPr txBox="true"/>
          <p:nvPr/>
        </p:nvSpPr>
        <p:spPr>
          <a:xfrm rot="0">
            <a:off x="1028700" y="1476375"/>
            <a:ext cx="16495843" cy="1347492"/>
          </a:xfrm>
          <a:prstGeom prst="rect">
            <a:avLst/>
          </a:prstGeom>
        </p:spPr>
        <p:txBody>
          <a:bodyPr anchor="t" rtlCol="false" tIns="0" lIns="0" bIns="0" rIns="0">
            <a:spAutoFit/>
          </a:bodyPr>
          <a:lstStyle/>
          <a:p>
            <a:pPr algn="l">
              <a:lnSpc>
                <a:spcPts val="11799"/>
              </a:lnSpc>
            </a:pPr>
            <a:r>
              <a:rPr lang="en-US" b="true" sz="11799" spc="-648">
                <a:solidFill>
                  <a:srgbClr val="1351AA"/>
                </a:solidFill>
                <a:latin typeface="EB Garamond Semi-Bold"/>
                <a:ea typeface="EB Garamond Semi-Bold"/>
                <a:cs typeface="EB Garamond Semi-Bold"/>
                <a:sym typeface="EB Garamond Semi-Bold"/>
              </a:rPr>
              <a:t>Hypothes.is annotations</a:t>
            </a:r>
          </a:p>
        </p:txBody>
      </p:sp>
      <p:sp>
        <p:nvSpPr>
          <p:cNvPr name="TextBox 3" id="3"/>
          <p:cNvSpPr txBox="true"/>
          <p:nvPr/>
        </p:nvSpPr>
        <p:spPr>
          <a:xfrm rot="0">
            <a:off x="1105291" y="3028559"/>
            <a:ext cx="13057527" cy="952500"/>
          </a:xfrm>
          <a:prstGeom prst="rect">
            <a:avLst/>
          </a:prstGeom>
        </p:spPr>
        <p:txBody>
          <a:bodyPr anchor="t" rtlCol="false" tIns="0" lIns="0" bIns="0" rIns="0">
            <a:spAutoFit/>
          </a:bodyPr>
          <a:lstStyle/>
          <a:p>
            <a:pPr algn="l">
              <a:lnSpc>
                <a:spcPts val="7678"/>
              </a:lnSpc>
            </a:pPr>
            <a:r>
              <a:rPr lang="en-US" sz="6398" b="true">
                <a:solidFill>
                  <a:srgbClr val="1351AA"/>
                </a:solidFill>
                <a:latin typeface="EB Garamond Semi-Bold"/>
                <a:ea typeface="EB Garamond Semi-Bold"/>
                <a:cs typeface="EB Garamond Semi-Bold"/>
                <a:sym typeface="EB Garamond Semi-Bold"/>
              </a:rPr>
              <a:t>What is it? How do I use it?</a:t>
            </a:r>
          </a:p>
        </p:txBody>
      </p:sp>
      <p:sp>
        <p:nvSpPr>
          <p:cNvPr name="TextBox 4" id="4"/>
          <p:cNvSpPr txBox="true"/>
          <p:nvPr/>
        </p:nvSpPr>
        <p:spPr>
          <a:xfrm rot="0">
            <a:off x="1105291" y="6216929"/>
            <a:ext cx="15177215" cy="1948811"/>
          </a:xfrm>
          <a:prstGeom prst="rect">
            <a:avLst/>
          </a:prstGeom>
        </p:spPr>
        <p:txBody>
          <a:bodyPr anchor="t" rtlCol="false" tIns="0" lIns="0" bIns="0" rIns="0">
            <a:spAutoFit/>
          </a:bodyPr>
          <a:lstStyle/>
          <a:p>
            <a:pPr algn="l">
              <a:lnSpc>
                <a:spcPts val="15960"/>
              </a:lnSpc>
            </a:pPr>
            <a:r>
              <a:rPr lang="en-US" b="true" sz="11400" u="sng">
                <a:solidFill>
                  <a:srgbClr val="0000FF"/>
                </a:solidFill>
                <a:latin typeface="EB Garamond Semi-Bold"/>
                <a:ea typeface="EB Garamond Semi-Bold"/>
                <a:cs typeface="EB Garamond Semi-Bold"/>
                <a:sym typeface="EB Garamond Semi-Bold"/>
                <a:hlinkClick r:id="rId2" tooltip="https://tinyurl.com/7401hypo26"/>
              </a:rPr>
              <a:t>tinyurl.com/7401hypo26</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5CAFF"/>
        </a:solidFill>
      </p:bgPr>
    </p:bg>
    <p:spTree>
      <p:nvGrpSpPr>
        <p:cNvPr id="1" name=""/>
        <p:cNvGrpSpPr/>
        <p:nvPr/>
      </p:nvGrpSpPr>
      <p:grpSpPr>
        <a:xfrm>
          <a:off x="0" y="0"/>
          <a:ext cx="0" cy="0"/>
          <a:chOff x="0" y="0"/>
          <a:chExt cx="0" cy="0"/>
        </a:xfrm>
      </p:grpSpPr>
      <p:sp>
        <p:nvSpPr>
          <p:cNvPr name="Freeform 2" id="2"/>
          <p:cNvSpPr/>
          <p:nvPr/>
        </p:nvSpPr>
        <p:spPr>
          <a:xfrm flipH="false" flipV="false" rot="0">
            <a:off x="10446591" y="9039835"/>
            <a:ext cx="6524692" cy="727043"/>
          </a:xfrm>
          <a:custGeom>
            <a:avLst/>
            <a:gdLst/>
            <a:ahLst/>
            <a:cxnLst/>
            <a:rect r="r" b="b" t="t" l="l"/>
            <a:pathLst>
              <a:path h="727043" w="6524692">
                <a:moveTo>
                  <a:pt x="0" y="0"/>
                </a:moveTo>
                <a:lnTo>
                  <a:pt x="6524692" y="0"/>
                </a:lnTo>
                <a:lnTo>
                  <a:pt x="6524692" y="727043"/>
                </a:lnTo>
                <a:lnTo>
                  <a:pt x="0" y="7270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 id="3"/>
          <p:cNvGrpSpPr/>
          <p:nvPr/>
        </p:nvGrpSpPr>
        <p:grpSpPr>
          <a:xfrm rot="0">
            <a:off x="10462870" y="2286000"/>
            <a:ext cx="6492135" cy="6580041"/>
            <a:chOff x="0" y="0"/>
            <a:chExt cx="8656180" cy="8773389"/>
          </a:xfrm>
        </p:grpSpPr>
        <p:sp>
          <p:nvSpPr>
            <p:cNvPr name="Freeform 4" id="4"/>
            <p:cNvSpPr/>
            <p:nvPr/>
          </p:nvSpPr>
          <p:spPr>
            <a:xfrm flipH="false" flipV="false" rot="0">
              <a:off x="0" y="0"/>
              <a:ext cx="8656193" cy="8773414"/>
            </a:xfrm>
            <a:custGeom>
              <a:avLst/>
              <a:gdLst/>
              <a:ahLst/>
              <a:cxnLst/>
              <a:rect r="r" b="b" t="t" l="l"/>
              <a:pathLst>
                <a:path h="8773414" w="8656193">
                  <a:moveTo>
                    <a:pt x="4328033" y="0"/>
                  </a:moveTo>
                  <a:cubicBezTo>
                    <a:pt x="6718427" y="0"/>
                    <a:pt x="8656193" y="1963928"/>
                    <a:pt x="8656193" y="4386707"/>
                  </a:cubicBezTo>
                  <a:lnTo>
                    <a:pt x="8656193" y="8773414"/>
                  </a:lnTo>
                  <a:lnTo>
                    <a:pt x="0" y="8773414"/>
                  </a:lnTo>
                  <a:lnTo>
                    <a:pt x="0" y="4386707"/>
                  </a:lnTo>
                  <a:cubicBezTo>
                    <a:pt x="0" y="1963928"/>
                    <a:pt x="1937766" y="0"/>
                    <a:pt x="4328033" y="0"/>
                  </a:cubicBezTo>
                  <a:close/>
                </a:path>
              </a:pathLst>
            </a:custGeom>
            <a:blipFill>
              <a:blip r:embed="rId5"/>
              <a:stretch>
                <a:fillRect l="-676" t="0" r="-676" b="0"/>
              </a:stretch>
            </a:blipFill>
          </p:spPr>
        </p:sp>
      </p:grpSp>
      <p:grpSp>
        <p:nvGrpSpPr>
          <p:cNvPr name="Group 5" id="5"/>
          <p:cNvGrpSpPr/>
          <p:nvPr/>
        </p:nvGrpSpPr>
        <p:grpSpPr>
          <a:xfrm rot="0">
            <a:off x="15306513" y="1247127"/>
            <a:ext cx="2727703" cy="2077745"/>
            <a:chOff x="0" y="0"/>
            <a:chExt cx="3636937" cy="2770327"/>
          </a:xfrm>
        </p:grpSpPr>
        <p:sp>
          <p:nvSpPr>
            <p:cNvPr name="Freeform 6" id="6"/>
            <p:cNvSpPr/>
            <p:nvPr/>
          </p:nvSpPr>
          <p:spPr>
            <a:xfrm flipH="false" flipV="false" rot="0">
              <a:off x="0" y="0"/>
              <a:ext cx="3636899" cy="2770378"/>
            </a:xfrm>
            <a:custGeom>
              <a:avLst/>
              <a:gdLst/>
              <a:ahLst/>
              <a:cxnLst/>
              <a:rect r="r" b="b" t="t" l="l"/>
              <a:pathLst>
                <a:path h="2770378" w="3636899">
                  <a:moveTo>
                    <a:pt x="0" y="0"/>
                  </a:moveTo>
                  <a:lnTo>
                    <a:pt x="3636899" y="0"/>
                  </a:lnTo>
                  <a:lnTo>
                    <a:pt x="3636899" y="2770378"/>
                  </a:lnTo>
                  <a:lnTo>
                    <a:pt x="0" y="2770378"/>
                  </a:lnTo>
                  <a:lnTo>
                    <a:pt x="0" y="0"/>
                  </a:lnTo>
                  <a:close/>
                </a:path>
              </a:pathLst>
            </a:custGeom>
            <a:blipFill>
              <a:blip r:embed="rId6"/>
              <a:stretch>
                <a:fillRect l="-48" t="0" r="-49" b="1"/>
              </a:stretch>
            </a:blipFill>
          </p:spPr>
        </p:sp>
      </p:grpSp>
      <p:grpSp>
        <p:nvGrpSpPr>
          <p:cNvPr name="Group 7" id="7"/>
          <p:cNvGrpSpPr/>
          <p:nvPr/>
        </p:nvGrpSpPr>
        <p:grpSpPr>
          <a:xfrm rot="0">
            <a:off x="8719833" y="2841669"/>
            <a:ext cx="3052829" cy="3757327"/>
            <a:chOff x="0" y="0"/>
            <a:chExt cx="4070439" cy="5009769"/>
          </a:xfrm>
        </p:grpSpPr>
        <p:sp>
          <p:nvSpPr>
            <p:cNvPr name="Freeform 8" id="8"/>
            <p:cNvSpPr/>
            <p:nvPr/>
          </p:nvSpPr>
          <p:spPr>
            <a:xfrm flipH="false" flipV="false" rot="0">
              <a:off x="0" y="0"/>
              <a:ext cx="4070477" cy="5009769"/>
            </a:xfrm>
            <a:custGeom>
              <a:avLst/>
              <a:gdLst/>
              <a:ahLst/>
              <a:cxnLst/>
              <a:rect r="r" b="b" t="t" l="l"/>
              <a:pathLst>
                <a:path h="5009769" w="4070477">
                  <a:moveTo>
                    <a:pt x="1357503" y="4892294"/>
                  </a:moveTo>
                  <a:cubicBezTo>
                    <a:pt x="1566164" y="4963287"/>
                    <a:pt x="1803400" y="5009769"/>
                    <a:pt x="2036318" y="5009769"/>
                  </a:cubicBezTo>
                  <a:cubicBezTo>
                    <a:pt x="2269236" y="5009769"/>
                    <a:pt x="2493264" y="4969891"/>
                    <a:pt x="2699766" y="4898898"/>
                  </a:cubicBezTo>
                  <a:cubicBezTo>
                    <a:pt x="2704211" y="4896739"/>
                    <a:pt x="2708529" y="4896739"/>
                    <a:pt x="2712974" y="4894453"/>
                  </a:cubicBezTo>
                  <a:cubicBezTo>
                    <a:pt x="3488436" y="4610608"/>
                    <a:pt x="4059555" y="3861054"/>
                    <a:pt x="4070477" y="2985008"/>
                  </a:cubicBezTo>
                  <a:lnTo>
                    <a:pt x="4070477" y="0"/>
                  </a:lnTo>
                  <a:lnTo>
                    <a:pt x="0" y="0"/>
                  </a:lnTo>
                  <a:lnTo>
                    <a:pt x="0" y="2982849"/>
                  </a:lnTo>
                  <a:cubicBezTo>
                    <a:pt x="10922" y="3865499"/>
                    <a:pt x="573278" y="4615053"/>
                    <a:pt x="1357503" y="4892294"/>
                  </a:cubicBezTo>
                  <a:close/>
                </a:path>
              </a:pathLst>
            </a:custGeom>
            <a:blipFill>
              <a:blip r:embed="rId7"/>
              <a:stretch>
                <a:fillRect l="0" t="-19154" r="0" b="-19155"/>
              </a:stretch>
            </a:blipFill>
          </p:spPr>
        </p:sp>
      </p:grpSp>
      <p:grpSp>
        <p:nvGrpSpPr>
          <p:cNvPr name="Group 9" id="9"/>
          <p:cNvGrpSpPr/>
          <p:nvPr/>
        </p:nvGrpSpPr>
        <p:grpSpPr>
          <a:xfrm rot="0">
            <a:off x="12218175" y="729777"/>
            <a:ext cx="2640663" cy="1759468"/>
            <a:chOff x="0" y="0"/>
            <a:chExt cx="3520884" cy="2345957"/>
          </a:xfrm>
        </p:grpSpPr>
        <p:sp>
          <p:nvSpPr>
            <p:cNvPr name="Freeform 10" id="10"/>
            <p:cNvSpPr/>
            <p:nvPr/>
          </p:nvSpPr>
          <p:spPr>
            <a:xfrm flipH="false" flipV="false" rot="0">
              <a:off x="0" y="0"/>
              <a:ext cx="3520821" cy="2345944"/>
            </a:xfrm>
            <a:custGeom>
              <a:avLst/>
              <a:gdLst/>
              <a:ahLst/>
              <a:cxnLst/>
              <a:rect r="r" b="b" t="t" l="l"/>
              <a:pathLst>
                <a:path h="2345944" w="3520821">
                  <a:moveTo>
                    <a:pt x="0" y="0"/>
                  </a:moveTo>
                  <a:lnTo>
                    <a:pt x="3520821" y="0"/>
                  </a:lnTo>
                  <a:lnTo>
                    <a:pt x="3520821" y="2345944"/>
                  </a:lnTo>
                  <a:lnTo>
                    <a:pt x="0" y="2345944"/>
                  </a:lnTo>
                  <a:lnTo>
                    <a:pt x="0" y="0"/>
                  </a:lnTo>
                  <a:close/>
                </a:path>
              </a:pathLst>
            </a:custGeom>
            <a:blipFill>
              <a:blip r:embed="rId8"/>
              <a:stretch>
                <a:fillRect l="0" t="-82" r="-1" b="-83"/>
              </a:stretch>
            </a:blipFill>
          </p:spPr>
        </p:sp>
      </p:grpSp>
      <p:grpSp>
        <p:nvGrpSpPr>
          <p:cNvPr name="Group 11" id="11"/>
          <p:cNvGrpSpPr/>
          <p:nvPr/>
        </p:nvGrpSpPr>
        <p:grpSpPr>
          <a:xfrm rot="0">
            <a:off x="9681162" y="397754"/>
            <a:ext cx="2091500" cy="2091500"/>
            <a:chOff x="0" y="0"/>
            <a:chExt cx="2788666" cy="2788666"/>
          </a:xfrm>
        </p:grpSpPr>
        <p:sp>
          <p:nvSpPr>
            <p:cNvPr name="Freeform 12" id="12"/>
            <p:cNvSpPr/>
            <p:nvPr/>
          </p:nvSpPr>
          <p:spPr>
            <a:xfrm flipH="false" flipV="false" rot="0">
              <a:off x="0" y="0"/>
              <a:ext cx="2788666" cy="2788666"/>
            </a:xfrm>
            <a:custGeom>
              <a:avLst/>
              <a:gdLst/>
              <a:ahLst/>
              <a:cxnLst/>
              <a:rect r="r" b="b" t="t" l="l"/>
              <a:pathLst>
                <a:path h="2788666" w="2788666">
                  <a:moveTo>
                    <a:pt x="0" y="0"/>
                  </a:moveTo>
                  <a:lnTo>
                    <a:pt x="2788666" y="0"/>
                  </a:lnTo>
                  <a:lnTo>
                    <a:pt x="2788666" y="2788666"/>
                  </a:lnTo>
                  <a:lnTo>
                    <a:pt x="0" y="2788666"/>
                  </a:lnTo>
                  <a:lnTo>
                    <a:pt x="0" y="0"/>
                  </a:lnTo>
                  <a:close/>
                </a:path>
              </a:pathLst>
            </a:custGeom>
            <a:blipFill>
              <a:blip r:embed="rId9"/>
              <a:stretch>
                <a:fillRect l="0" t="0" r="0" b="0"/>
              </a:stretch>
            </a:blipFill>
          </p:spPr>
        </p:sp>
      </p:grpSp>
      <p:sp>
        <p:nvSpPr>
          <p:cNvPr name="TextBox 13" id="13"/>
          <p:cNvSpPr txBox="true"/>
          <p:nvPr/>
        </p:nvSpPr>
        <p:spPr>
          <a:xfrm rot="0">
            <a:off x="327698" y="571500"/>
            <a:ext cx="7739796" cy="1714500"/>
          </a:xfrm>
          <a:prstGeom prst="rect">
            <a:avLst/>
          </a:prstGeom>
        </p:spPr>
        <p:txBody>
          <a:bodyPr anchor="t" rtlCol="false" tIns="0" lIns="0" bIns="0" rIns="0">
            <a:spAutoFit/>
          </a:bodyPr>
          <a:lstStyle/>
          <a:p>
            <a:pPr algn="l">
              <a:lnSpc>
                <a:spcPts val="15000"/>
              </a:lnSpc>
            </a:pPr>
            <a:r>
              <a:rPr lang="en-US" b="true" sz="15000" spc="-825">
                <a:solidFill>
                  <a:srgbClr val="1351AA"/>
                </a:solidFill>
                <a:latin typeface="EB Garamond Semi-Bold"/>
                <a:ea typeface="EB Garamond Semi-Bold"/>
                <a:cs typeface="EB Garamond Semi-Bold"/>
                <a:sym typeface="EB Garamond Semi-Bold"/>
              </a:rPr>
              <a:t>Welcome!</a:t>
            </a:r>
          </a:p>
        </p:txBody>
      </p:sp>
      <p:sp>
        <p:nvSpPr>
          <p:cNvPr name="TextBox 14" id="14"/>
          <p:cNvSpPr txBox="true"/>
          <p:nvPr/>
        </p:nvSpPr>
        <p:spPr>
          <a:xfrm rot="0">
            <a:off x="11121672" y="9385259"/>
            <a:ext cx="5174531" cy="350495"/>
          </a:xfrm>
          <a:prstGeom prst="rect">
            <a:avLst/>
          </a:prstGeom>
        </p:spPr>
        <p:txBody>
          <a:bodyPr anchor="t" rtlCol="false" tIns="0" lIns="0" bIns="0" rIns="0">
            <a:spAutoFit/>
          </a:bodyPr>
          <a:lstStyle/>
          <a:p>
            <a:pPr algn="ctr">
              <a:lnSpc>
                <a:spcPts val="2488"/>
              </a:lnSpc>
            </a:pPr>
            <a:r>
              <a:rPr lang="en-US" b="true" sz="2999" spc="-91">
                <a:solidFill>
                  <a:srgbClr val="1351AA"/>
                </a:solidFill>
                <a:latin typeface="Proxima Nova Bold"/>
                <a:ea typeface="Proxima Nova Bold"/>
                <a:cs typeface="Proxima Nova Bold"/>
                <a:sym typeface="Proxima Nova Bold"/>
              </a:rPr>
              <a:t>THIS IS ME: DANICA STOMPOR</a:t>
            </a:r>
          </a:p>
        </p:txBody>
      </p:sp>
      <p:sp>
        <p:nvSpPr>
          <p:cNvPr name="TextBox 15" id="15"/>
          <p:cNvSpPr txBox="true"/>
          <p:nvPr/>
        </p:nvSpPr>
        <p:spPr>
          <a:xfrm rot="0">
            <a:off x="620220" y="2827687"/>
            <a:ext cx="4261809" cy="541020"/>
          </a:xfrm>
          <a:prstGeom prst="rect">
            <a:avLst/>
          </a:prstGeom>
        </p:spPr>
        <p:txBody>
          <a:bodyPr anchor="t" rtlCol="false" tIns="0" lIns="0" bIns="0" rIns="0">
            <a:spAutoFit/>
          </a:bodyPr>
          <a:lstStyle/>
          <a:p>
            <a:pPr algn="l">
              <a:lnSpc>
                <a:spcPts val="4800"/>
              </a:lnSpc>
            </a:pPr>
            <a:r>
              <a:rPr lang="en-US" sz="4800" b="true">
                <a:solidFill>
                  <a:srgbClr val="ED2C3B"/>
                </a:solidFill>
                <a:latin typeface="Proxima Nova Bold"/>
                <a:ea typeface="Proxima Nova Bold"/>
                <a:cs typeface="Proxima Nova Bold"/>
                <a:sym typeface="Proxima Nova Bold"/>
              </a:rPr>
              <a:t>WHO AM I?</a:t>
            </a:r>
          </a:p>
        </p:txBody>
      </p:sp>
      <p:sp>
        <p:nvSpPr>
          <p:cNvPr name="TextBox 16" id="16"/>
          <p:cNvSpPr txBox="true"/>
          <p:nvPr/>
        </p:nvSpPr>
        <p:spPr>
          <a:xfrm rot="0">
            <a:off x="620220" y="3911632"/>
            <a:ext cx="5602548" cy="541020"/>
          </a:xfrm>
          <a:prstGeom prst="rect">
            <a:avLst/>
          </a:prstGeom>
        </p:spPr>
        <p:txBody>
          <a:bodyPr anchor="t" rtlCol="false" tIns="0" lIns="0" bIns="0" rIns="0">
            <a:spAutoFit/>
          </a:bodyPr>
          <a:lstStyle/>
          <a:p>
            <a:pPr algn="l">
              <a:lnSpc>
                <a:spcPts val="4800"/>
              </a:lnSpc>
            </a:pPr>
            <a:r>
              <a:rPr lang="en-US" sz="4800" b="true">
                <a:solidFill>
                  <a:srgbClr val="ED2C3B"/>
                </a:solidFill>
                <a:latin typeface="Proxima Nova Bold"/>
                <a:ea typeface="Proxima Nova Bold"/>
                <a:cs typeface="Proxima Nova Bold"/>
                <a:sym typeface="Proxima Nova Bold"/>
              </a:rPr>
              <a:t>WHO ARE YOU?</a:t>
            </a:r>
          </a:p>
        </p:txBody>
      </p:sp>
      <p:sp>
        <p:nvSpPr>
          <p:cNvPr name="TextBox 17" id="17"/>
          <p:cNvSpPr txBox="true"/>
          <p:nvPr/>
        </p:nvSpPr>
        <p:spPr>
          <a:xfrm rot="0">
            <a:off x="620220" y="5035001"/>
            <a:ext cx="8523780" cy="541020"/>
          </a:xfrm>
          <a:prstGeom prst="rect">
            <a:avLst/>
          </a:prstGeom>
        </p:spPr>
        <p:txBody>
          <a:bodyPr anchor="t" rtlCol="false" tIns="0" lIns="0" bIns="0" rIns="0">
            <a:spAutoFit/>
          </a:bodyPr>
          <a:lstStyle/>
          <a:p>
            <a:pPr algn="l">
              <a:lnSpc>
                <a:spcPts val="4800"/>
              </a:lnSpc>
            </a:pPr>
            <a:r>
              <a:rPr lang="en-US" sz="4800" b="true">
                <a:solidFill>
                  <a:srgbClr val="ED2C3B"/>
                </a:solidFill>
                <a:latin typeface="Proxima Nova Bold"/>
                <a:ea typeface="Proxima Nova Bold"/>
                <a:cs typeface="Proxima Nova Bold"/>
                <a:sym typeface="Proxima Nova Bold"/>
              </a:rPr>
              <a:t>WHY ARE YOU HERE?</a:t>
            </a:r>
          </a:p>
        </p:txBody>
      </p:sp>
      <p:sp>
        <p:nvSpPr>
          <p:cNvPr name="TextBox 18" id="18"/>
          <p:cNvSpPr txBox="true"/>
          <p:nvPr/>
        </p:nvSpPr>
        <p:spPr>
          <a:xfrm rot="0">
            <a:off x="620220" y="6118946"/>
            <a:ext cx="8523780" cy="1150620"/>
          </a:xfrm>
          <a:prstGeom prst="rect">
            <a:avLst/>
          </a:prstGeom>
        </p:spPr>
        <p:txBody>
          <a:bodyPr anchor="t" rtlCol="false" tIns="0" lIns="0" bIns="0" rIns="0">
            <a:spAutoFit/>
          </a:bodyPr>
          <a:lstStyle/>
          <a:p>
            <a:pPr algn="l">
              <a:lnSpc>
                <a:spcPts val="4800"/>
              </a:lnSpc>
            </a:pPr>
            <a:r>
              <a:rPr lang="en-US" sz="4800" b="true">
                <a:solidFill>
                  <a:srgbClr val="ED2C3B"/>
                </a:solidFill>
                <a:latin typeface="Proxima Nova Bold"/>
                <a:ea typeface="Proxima Nova Bold"/>
                <a:cs typeface="Proxima Nova Bold"/>
                <a:sym typeface="Proxima Nova Bold"/>
              </a:rPr>
              <a:t>WHAT WOULD YOU LIKE US TO KNOW ABOUT YOU?</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sp>
        <p:nvSpPr>
          <p:cNvPr name="Freeform 2" id="2"/>
          <p:cNvSpPr/>
          <p:nvPr/>
        </p:nvSpPr>
        <p:spPr>
          <a:xfrm flipH="false" flipV="false" rot="0">
            <a:off x="492652" y="2769994"/>
            <a:ext cx="17302705" cy="1829695"/>
          </a:xfrm>
          <a:custGeom>
            <a:avLst/>
            <a:gdLst/>
            <a:ahLst/>
            <a:cxnLst/>
            <a:rect r="r" b="b" t="t" l="l"/>
            <a:pathLst>
              <a:path h="1829695" w="17302705">
                <a:moveTo>
                  <a:pt x="0" y="0"/>
                </a:moveTo>
                <a:lnTo>
                  <a:pt x="17302705" y="0"/>
                </a:lnTo>
                <a:lnTo>
                  <a:pt x="17302705" y="1829695"/>
                </a:lnTo>
                <a:lnTo>
                  <a:pt x="0" y="18296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76250" y="521360"/>
            <a:ext cx="16308139" cy="1176604"/>
          </a:xfrm>
          <a:prstGeom prst="rect">
            <a:avLst/>
          </a:prstGeom>
        </p:spPr>
        <p:txBody>
          <a:bodyPr anchor="t" rtlCol="false" tIns="0" lIns="0" bIns="0" rIns="0">
            <a:spAutoFit/>
          </a:bodyPr>
          <a:lstStyle/>
          <a:p>
            <a:pPr algn="l">
              <a:lnSpc>
                <a:spcPts val="8823"/>
              </a:lnSpc>
            </a:pPr>
            <a:r>
              <a:rPr lang="en-US" b="true" sz="8823" spc="-485">
                <a:solidFill>
                  <a:srgbClr val="E3E2DE"/>
                </a:solidFill>
                <a:latin typeface="EB Garamond Semi-Bold"/>
                <a:ea typeface="EB Garamond Semi-Bold"/>
                <a:cs typeface="EB Garamond Semi-Bold"/>
                <a:sym typeface="EB Garamond Semi-Bold"/>
              </a:rPr>
              <a:t>Annotation requirement–For tomorrow</a:t>
            </a:r>
          </a:p>
        </p:txBody>
      </p:sp>
      <p:sp>
        <p:nvSpPr>
          <p:cNvPr name="TextBox 4" id="4"/>
          <p:cNvSpPr txBox="true"/>
          <p:nvPr/>
        </p:nvSpPr>
        <p:spPr>
          <a:xfrm rot="0">
            <a:off x="949328" y="2225367"/>
            <a:ext cx="3958740" cy="553857"/>
          </a:xfrm>
          <a:prstGeom prst="rect">
            <a:avLst/>
          </a:prstGeom>
        </p:spPr>
        <p:txBody>
          <a:bodyPr anchor="t" rtlCol="false" tIns="0" lIns="0" bIns="0" rIns="0">
            <a:spAutoFit/>
          </a:bodyPr>
          <a:lstStyle/>
          <a:p>
            <a:pPr algn="l">
              <a:lnSpc>
                <a:spcPts val="4196"/>
              </a:lnSpc>
            </a:pPr>
            <a:r>
              <a:rPr lang="en-US" b="true" sz="4196" spc="-230">
                <a:solidFill>
                  <a:srgbClr val="FED548"/>
                </a:solidFill>
                <a:latin typeface="Proxima Nova Bold"/>
                <a:ea typeface="Proxima Nova Bold"/>
                <a:cs typeface="Proxima Nova Bold"/>
                <a:sym typeface="Proxima Nova Bold"/>
              </a:rPr>
              <a:t>Required Reading:</a:t>
            </a:r>
          </a:p>
        </p:txBody>
      </p:sp>
      <p:sp>
        <p:nvSpPr>
          <p:cNvPr name="TextBox 5" id="5"/>
          <p:cNvSpPr txBox="true"/>
          <p:nvPr/>
        </p:nvSpPr>
        <p:spPr>
          <a:xfrm rot="0">
            <a:off x="965730" y="3274524"/>
            <a:ext cx="15315305" cy="1048941"/>
          </a:xfrm>
          <a:prstGeom prst="rect">
            <a:avLst/>
          </a:prstGeom>
        </p:spPr>
        <p:txBody>
          <a:bodyPr anchor="t" rtlCol="false" tIns="0" lIns="0" bIns="0" rIns="0">
            <a:spAutoFit/>
          </a:bodyPr>
          <a:lstStyle/>
          <a:p>
            <a:pPr algn="l">
              <a:lnSpc>
                <a:spcPts val="4367"/>
              </a:lnSpc>
            </a:pPr>
            <a:r>
              <a:rPr lang="en-US" b="true" sz="4367" spc="-240">
                <a:solidFill>
                  <a:srgbClr val="FFFFFF"/>
                </a:solidFill>
                <a:latin typeface="EB Garamond Semi-Bold"/>
                <a:ea typeface="EB Garamond Semi-Bold"/>
                <a:cs typeface="EB Garamond Semi-Bold"/>
                <a:sym typeface="EB Garamond Semi-Bold"/>
              </a:rPr>
              <a:t>Terry Cook’s “Evidence, Memory, identity, and community: four shifting archival paradigms”</a:t>
            </a:r>
          </a:p>
        </p:txBody>
      </p:sp>
      <p:sp>
        <p:nvSpPr>
          <p:cNvPr name="Freeform 6" id="6"/>
          <p:cNvSpPr/>
          <p:nvPr/>
        </p:nvSpPr>
        <p:spPr>
          <a:xfrm flipH="false" flipV="false" rot="0">
            <a:off x="492652" y="5354954"/>
            <a:ext cx="17302705" cy="1829695"/>
          </a:xfrm>
          <a:custGeom>
            <a:avLst/>
            <a:gdLst/>
            <a:ahLst/>
            <a:cxnLst/>
            <a:rect r="r" b="b" t="t" l="l"/>
            <a:pathLst>
              <a:path h="1829695" w="17302705">
                <a:moveTo>
                  <a:pt x="0" y="0"/>
                </a:moveTo>
                <a:lnTo>
                  <a:pt x="17302705" y="0"/>
                </a:lnTo>
                <a:lnTo>
                  <a:pt x="17302705" y="1829695"/>
                </a:lnTo>
                <a:lnTo>
                  <a:pt x="0" y="18296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949328" y="5902051"/>
            <a:ext cx="16190776" cy="1048941"/>
          </a:xfrm>
          <a:prstGeom prst="rect">
            <a:avLst/>
          </a:prstGeom>
        </p:spPr>
        <p:txBody>
          <a:bodyPr anchor="t" rtlCol="false" tIns="0" lIns="0" bIns="0" rIns="0">
            <a:spAutoFit/>
          </a:bodyPr>
          <a:lstStyle/>
          <a:p>
            <a:pPr algn="l">
              <a:lnSpc>
                <a:spcPts val="4367"/>
              </a:lnSpc>
            </a:pPr>
            <a:r>
              <a:rPr lang="en-US" b="true" sz="4367" spc="-240">
                <a:solidFill>
                  <a:srgbClr val="1351AA"/>
                </a:solidFill>
                <a:latin typeface="EB Garamond Semi-Bold"/>
                <a:ea typeface="EB Garamond Semi-Bold"/>
                <a:cs typeface="EB Garamond Semi-Bold"/>
                <a:sym typeface="EB Garamond Semi-Bold"/>
              </a:rPr>
              <a:t>Michelle Caswell’s “‘The archive’ is not an archives’: on acknowledging the intellectual contributions of archival studies”</a:t>
            </a:r>
          </a:p>
        </p:txBody>
      </p:sp>
      <p:sp>
        <p:nvSpPr>
          <p:cNvPr name="Freeform 8" id="8"/>
          <p:cNvSpPr/>
          <p:nvPr/>
        </p:nvSpPr>
        <p:spPr>
          <a:xfrm flipH="false" flipV="false" rot="0">
            <a:off x="476250" y="7182858"/>
            <a:ext cx="17302705" cy="1269025"/>
          </a:xfrm>
          <a:custGeom>
            <a:avLst/>
            <a:gdLst/>
            <a:ahLst/>
            <a:cxnLst/>
            <a:rect r="r" b="b" t="t" l="l"/>
            <a:pathLst>
              <a:path h="1269025" w="17302705">
                <a:moveTo>
                  <a:pt x="0" y="0"/>
                </a:moveTo>
                <a:lnTo>
                  <a:pt x="17302705" y="0"/>
                </a:lnTo>
                <a:lnTo>
                  <a:pt x="17302705" y="1269026"/>
                </a:lnTo>
                <a:lnTo>
                  <a:pt x="0" y="12690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949328" y="7675825"/>
            <a:ext cx="16829627" cy="494214"/>
          </a:xfrm>
          <a:prstGeom prst="rect">
            <a:avLst/>
          </a:prstGeom>
        </p:spPr>
        <p:txBody>
          <a:bodyPr anchor="t" rtlCol="false" tIns="0" lIns="0" bIns="0" rIns="0">
            <a:spAutoFit/>
          </a:bodyPr>
          <a:lstStyle/>
          <a:p>
            <a:pPr algn="l">
              <a:lnSpc>
                <a:spcPts val="4367"/>
              </a:lnSpc>
            </a:pPr>
            <a:r>
              <a:rPr lang="en-US" b="true" sz="4367" spc="-240">
                <a:solidFill>
                  <a:srgbClr val="FFFFFF"/>
                </a:solidFill>
                <a:latin typeface="EB Garamond Semi-Bold"/>
                <a:ea typeface="EB Garamond Semi-Bold"/>
                <a:cs typeface="EB Garamond Semi-Bold"/>
                <a:sym typeface="EB Garamond Semi-Bold"/>
              </a:rPr>
              <a:t>Elizabeth Yale’s “The History of Archives: The State of the Discipline”</a:t>
            </a:r>
          </a:p>
        </p:txBody>
      </p:sp>
      <p:sp>
        <p:nvSpPr>
          <p:cNvPr name="TextBox 10" id="10"/>
          <p:cNvSpPr txBox="true"/>
          <p:nvPr/>
        </p:nvSpPr>
        <p:spPr>
          <a:xfrm rot="0">
            <a:off x="1028700" y="8823960"/>
            <a:ext cx="16111404" cy="1097280"/>
          </a:xfrm>
          <a:prstGeom prst="rect">
            <a:avLst/>
          </a:prstGeom>
        </p:spPr>
        <p:txBody>
          <a:bodyPr anchor="t" rtlCol="false" tIns="0" lIns="0" bIns="0" rIns="0">
            <a:spAutoFit/>
          </a:bodyPr>
          <a:lstStyle/>
          <a:p>
            <a:pPr algn="l">
              <a:lnSpc>
                <a:spcPts val="4200"/>
              </a:lnSpc>
            </a:pPr>
            <a:r>
              <a:rPr lang="en-US" b="true" sz="4200" spc="-231">
                <a:solidFill>
                  <a:srgbClr val="FED548"/>
                </a:solidFill>
                <a:latin typeface="EB Garamond Semi-Bold"/>
                <a:ea typeface="EB Garamond Semi-Bold"/>
                <a:cs typeface="EB Garamond Semi-Bold"/>
                <a:sym typeface="EB Garamond Semi-Bold"/>
              </a:rPr>
              <a:t>Add </a:t>
            </a:r>
            <a:r>
              <a:rPr lang="en-US" b="true" sz="4200" spc="-231">
                <a:solidFill>
                  <a:srgbClr val="E3E2DE"/>
                </a:solidFill>
                <a:latin typeface="EB Garamond Semi-Bold"/>
                <a:ea typeface="EB Garamond Semi-Bold"/>
                <a:cs typeface="EB Garamond Semi-Bold"/>
                <a:sym typeface="EB Garamond Semi-Bold"/>
              </a:rPr>
              <a:t>1 original comment</a:t>
            </a:r>
            <a:r>
              <a:rPr lang="en-US" b="true" sz="4200" spc="-231">
                <a:solidFill>
                  <a:srgbClr val="FED548"/>
                </a:solidFill>
                <a:latin typeface="EB Garamond Semi-Bold"/>
                <a:ea typeface="EB Garamond Semi-Bold"/>
                <a:cs typeface="EB Garamond Semi-Bold"/>
                <a:sym typeface="EB Garamond Semi-Bold"/>
              </a:rPr>
              <a:t> to the reading, or a </a:t>
            </a:r>
            <a:r>
              <a:rPr lang="en-US" b="true" sz="4200" spc="-231">
                <a:solidFill>
                  <a:srgbClr val="E3E2DE"/>
                </a:solidFill>
                <a:latin typeface="EB Garamond Semi-Bold"/>
                <a:ea typeface="EB Garamond Semi-Bold"/>
                <a:cs typeface="EB Garamond Semi-Bold"/>
                <a:sym typeface="EB Garamond Semi-Bold"/>
              </a:rPr>
              <a:t>reply</a:t>
            </a:r>
            <a:r>
              <a:rPr lang="en-US" b="true" sz="4200" spc="-231">
                <a:solidFill>
                  <a:srgbClr val="FED548"/>
                </a:solidFill>
                <a:latin typeface="EB Garamond Semi-Bold"/>
                <a:ea typeface="EB Garamond Semi-Bold"/>
                <a:cs typeface="EB Garamond Semi-Bold"/>
                <a:sym typeface="EB Garamond Semi-Bold"/>
              </a:rPr>
              <a:t> to another student. Each week you’ll contribute a total of </a:t>
            </a:r>
            <a:r>
              <a:rPr lang="en-US" b="true" sz="4200" spc="-231">
                <a:solidFill>
                  <a:srgbClr val="E3E2DE"/>
                </a:solidFill>
                <a:latin typeface="EB Garamond Semi-Bold"/>
                <a:ea typeface="EB Garamond Semi-Bold"/>
                <a:cs typeface="EB Garamond Semi-Bold"/>
                <a:sym typeface="EB Garamond Semi-Bold"/>
              </a:rPr>
              <a:t>2 comments and 1 reply</a:t>
            </a:r>
            <a:r>
              <a:rPr lang="en-US" b="true" sz="4200" spc="-231">
                <a:solidFill>
                  <a:srgbClr val="FED548"/>
                </a:solidFill>
                <a:latin typeface="EB Garamond Semi-Bold"/>
                <a:ea typeface="EB Garamond Semi-Bold"/>
                <a:cs typeface="EB Garamond Semi-Bold"/>
                <a:sym typeface="EB Garamond Semi-Bold"/>
              </a:rPr>
              <a:t>.</a:t>
            </a:r>
          </a:p>
        </p:txBody>
      </p:sp>
      <p:sp>
        <p:nvSpPr>
          <p:cNvPr name="TextBox 11" id="11"/>
          <p:cNvSpPr txBox="true"/>
          <p:nvPr/>
        </p:nvSpPr>
        <p:spPr>
          <a:xfrm rot="0">
            <a:off x="949328" y="4801097"/>
            <a:ext cx="6092836" cy="553857"/>
          </a:xfrm>
          <a:prstGeom prst="rect">
            <a:avLst/>
          </a:prstGeom>
        </p:spPr>
        <p:txBody>
          <a:bodyPr anchor="t" rtlCol="false" tIns="0" lIns="0" bIns="0" rIns="0">
            <a:spAutoFit/>
          </a:bodyPr>
          <a:lstStyle/>
          <a:p>
            <a:pPr algn="l">
              <a:lnSpc>
                <a:spcPts val="4196"/>
              </a:lnSpc>
            </a:pPr>
            <a:r>
              <a:rPr lang="en-US" b="true" sz="4196" spc="-230">
                <a:solidFill>
                  <a:srgbClr val="FD99A1"/>
                </a:solidFill>
                <a:latin typeface="Proxima Nova Bold"/>
                <a:ea typeface="Proxima Nova Bold"/>
                <a:cs typeface="Proxima Nova Bold"/>
                <a:sym typeface="Proxima Nova Bold"/>
              </a:rPr>
              <a:t>Recommended</a:t>
            </a:r>
            <a:r>
              <a:rPr lang="en-US" b="true" sz="4196" spc="-230">
                <a:solidFill>
                  <a:srgbClr val="FD99A1"/>
                </a:solidFill>
                <a:latin typeface="Proxima Nova Bold"/>
                <a:ea typeface="Proxima Nova Bold"/>
                <a:cs typeface="Proxima Nova Bold"/>
                <a:sym typeface="Proxima Nova Bold"/>
              </a:rPr>
              <a:t> Reading:</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238125" y="2838279"/>
            <a:ext cx="17259300" cy="6420021"/>
            <a:chOff x="0" y="0"/>
            <a:chExt cx="23012400" cy="8560029"/>
          </a:xfrm>
        </p:grpSpPr>
        <p:sp>
          <p:nvSpPr>
            <p:cNvPr name="Freeform 3" id="3"/>
            <p:cNvSpPr/>
            <p:nvPr/>
          </p:nvSpPr>
          <p:spPr>
            <a:xfrm flipH="false" flipV="false" rot="0">
              <a:off x="0" y="0"/>
              <a:ext cx="23012400" cy="8560054"/>
            </a:xfrm>
            <a:custGeom>
              <a:avLst/>
              <a:gdLst/>
              <a:ahLst/>
              <a:cxnLst/>
              <a:rect r="r" b="b" t="t" l="l"/>
              <a:pathLst>
                <a:path h="8560054" w="23012400">
                  <a:moveTo>
                    <a:pt x="0" y="0"/>
                  </a:moveTo>
                  <a:lnTo>
                    <a:pt x="23012400" y="0"/>
                  </a:lnTo>
                  <a:lnTo>
                    <a:pt x="23012400" y="8560054"/>
                  </a:lnTo>
                  <a:lnTo>
                    <a:pt x="0" y="8560054"/>
                  </a:lnTo>
                  <a:lnTo>
                    <a:pt x="0" y="0"/>
                  </a:lnTo>
                  <a:close/>
                </a:path>
              </a:pathLst>
            </a:custGeom>
            <a:blipFill>
              <a:blip r:embed="rId2"/>
              <a:stretch>
                <a:fillRect l="0" t="0" r="0" b="0"/>
              </a:stretch>
            </a:blipFill>
          </p:spPr>
        </p:sp>
      </p:grpSp>
      <p:sp>
        <p:nvSpPr>
          <p:cNvPr name="TextBox 4" id="4"/>
          <p:cNvSpPr txBox="true"/>
          <p:nvPr/>
        </p:nvSpPr>
        <p:spPr>
          <a:xfrm rot="0">
            <a:off x="476250" y="1409700"/>
            <a:ext cx="16783050" cy="1197607"/>
          </a:xfrm>
          <a:prstGeom prst="rect">
            <a:avLst/>
          </a:prstGeom>
        </p:spPr>
        <p:txBody>
          <a:bodyPr anchor="t" rtlCol="false" tIns="0" lIns="0" bIns="0" rIns="0">
            <a:spAutoFit/>
          </a:bodyPr>
          <a:lstStyle/>
          <a:p>
            <a:pPr algn="l">
              <a:lnSpc>
                <a:spcPts val="10400"/>
              </a:lnSpc>
            </a:pPr>
            <a:r>
              <a:rPr lang="en-US" b="true" sz="10400" spc="-572">
                <a:solidFill>
                  <a:srgbClr val="E3E2DE"/>
                </a:solidFill>
                <a:latin typeface="EB Garamond Semi-Bold"/>
                <a:ea typeface="EB Garamond Semi-Bold"/>
                <a:cs typeface="EB Garamond Semi-Bold"/>
                <a:sym typeface="EB Garamond Semi-Bold"/>
              </a:rPr>
              <a:t>Example original annotation</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1351AA"/>
        </a:solidFill>
      </p:bgPr>
    </p:bg>
    <p:spTree>
      <p:nvGrpSpPr>
        <p:cNvPr id="1" name=""/>
        <p:cNvGrpSpPr/>
        <p:nvPr/>
      </p:nvGrpSpPr>
      <p:grpSpPr>
        <a:xfrm>
          <a:off x="0" y="0"/>
          <a:ext cx="0" cy="0"/>
          <a:chOff x="0" y="0"/>
          <a:chExt cx="0" cy="0"/>
        </a:xfrm>
      </p:grpSpPr>
      <p:grpSp>
        <p:nvGrpSpPr>
          <p:cNvPr name="Group 2" id="2"/>
          <p:cNvGrpSpPr/>
          <p:nvPr/>
        </p:nvGrpSpPr>
        <p:grpSpPr>
          <a:xfrm rot="0">
            <a:off x="7260717" y="670646"/>
            <a:ext cx="10523601" cy="8587654"/>
            <a:chOff x="0" y="0"/>
            <a:chExt cx="14031468" cy="11450206"/>
          </a:xfrm>
        </p:grpSpPr>
        <p:sp>
          <p:nvSpPr>
            <p:cNvPr name="Freeform 3" id="3"/>
            <p:cNvSpPr/>
            <p:nvPr/>
          </p:nvSpPr>
          <p:spPr>
            <a:xfrm flipH="false" flipV="false" rot="0">
              <a:off x="0" y="0"/>
              <a:ext cx="14031468" cy="11450193"/>
            </a:xfrm>
            <a:custGeom>
              <a:avLst/>
              <a:gdLst/>
              <a:ahLst/>
              <a:cxnLst/>
              <a:rect r="r" b="b" t="t" l="l"/>
              <a:pathLst>
                <a:path h="11450193" w="14031468">
                  <a:moveTo>
                    <a:pt x="0" y="0"/>
                  </a:moveTo>
                  <a:lnTo>
                    <a:pt x="14031468" y="0"/>
                  </a:lnTo>
                  <a:lnTo>
                    <a:pt x="14031468" y="11450193"/>
                  </a:lnTo>
                  <a:lnTo>
                    <a:pt x="0" y="11450193"/>
                  </a:lnTo>
                  <a:lnTo>
                    <a:pt x="0" y="0"/>
                  </a:lnTo>
                  <a:close/>
                </a:path>
              </a:pathLst>
            </a:custGeom>
            <a:blipFill>
              <a:blip r:embed="rId2"/>
              <a:stretch>
                <a:fillRect l="0" t="0" r="0" b="0"/>
              </a:stretch>
            </a:blipFill>
          </p:spPr>
        </p:sp>
      </p:grpSp>
      <p:sp>
        <p:nvSpPr>
          <p:cNvPr name="Freeform 4" id="4"/>
          <p:cNvSpPr/>
          <p:nvPr/>
        </p:nvSpPr>
        <p:spPr>
          <a:xfrm flipH="false" flipV="false" rot="0">
            <a:off x="11201295" y="6083322"/>
            <a:ext cx="7132406" cy="3571151"/>
          </a:xfrm>
          <a:custGeom>
            <a:avLst/>
            <a:gdLst/>
            <a:ahLst/>
            <a:cxnLst/>
            <a:rect r="r" b="b" t="t" l="l"/>
            <a:pathLst>
              <a:path h="3571151" w="7132406">
                <a:moveTo>
                  <a:pt x="0" y="0"/>
                </a:moveTo>
                <a:lnTo>
                  <a:pt x="7132406" y="0"/>
                </a:lnTo>
                <a:lnTo>
                  <a:pt x="7132406" y="3571151"/>
                </a:lnTo>
                <a:lnTo>
                  <a:pt x="0" y="35711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476250" y="1409700"/>
            <a:ext cx="6784467" cy="3826507"/>
          </a:xfrm>
          <a:prstGeom prst="rect">
            <a:avLst/>
          </a:prstGeom>
        </p:spPr>
        <p:txBody>
          <a:bodyPr anchor="t" rtlCol="false" tIns="0" lIns="0" bIns="0" rIns="0">
            <a:spAutoFit/>
          </a:bodyPr>
          <a:lstStyle/>
          <a:p>
            <a:pPr algn="l">
              <a:lnSpc>
                <a:spcPts val="10400"/>
              </a:lnSpc>
            </a:pPr>
            <a:r>
              <a:rPr lang="en-US" b="true" sz="10400" spc="-572">
                <a:solidFill>
                  <a:srgbClr val="E3E2DE"/>
                </a:solidFill>
                <a:latin typeface="EB Garamond Semi-Bold"/>
                <a:ea typeface="EB Garamond Semi-Bold"/>
                <a:cs typeface="EB Garamond Semi-Bold"/>
                <a:sym typeface="EB Garamond Semi-Bold"/>
              </a:rPr>
              <a:t>Example reply annotation</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D548"/>
        </a:solidFill>
      </p:bgPr>
    </p:bg>
    <p:spTree>
      <p:nvGrpSpPr>
        <p:cNvPr id="1" name=""/>
        <p:cNvGrpSpPr/>
        <p:nvPr/>
      </p:nvGrpSpPr>
      <p:grpSpPr>
        <a:xfrm>
          <a:off x="0" y="0"/>
          <a:ext cx="0" cy="0"/>
          <a:chOff x="0" y="0"/>
          <a:chExt cx="0" cy="0"/>
        </a:xfrm>
      </p:grpSpPr>
      <p:sp>
        <p:nvSpPr>
          <p:cNvPr name="TextBox 2" id="2"/>
          <p:cNvSpPr txBox="true"/>
          <p:nvPr/>
        </p:nvSpPr>
        <p:spPr>
          <a:xfrm rot="0">
            <a:off x="1028700" y="1447800"/>
            <a:ext cx="16495843" cy="1272569"/>
          </a:xfrm>
          <a:prstGeom prst="rect">
            <a:avLst/>
          </a:prstGeom>
        </p:spPr>
        <p:txBody>
          <a:bodyPr anchor="t" rtlCol="false" tIns="0" lIns="0" bIns="0" rIns="0">
            <a:spAutoFit/>
          </a:bodyPr>
          <a:lstStyle/>
          <a:p>
            <a:pPr algn="l">
              <a:lnSpc>
                <a:spcPts val="11100"/>
              </a:lnSpc>
            </a:pPr>
            <a:r>
              <a:rPr lang="en-US" b="true" sz="11100" spc="-610">
                <a:solidFill>
                  <a:srgbClr val="1351AA"/>
                </a:solidFill>
                <a:latin typeface="EB Garamond Semi-Bold"/>
                <a:ea typeface="EB Garamond Semi-Bold"/>
                <a:cs typeface="EB Garamond Semi-Bold"/>
                <a:sym typeface="EB Garamond Semi-Bold"/>
              </a:rPr>
              <a:t>Leading Class Discussions</a:t>
            </a:r>
          </a:p>
        </p:txBody>
      </p:sp>
      <p:sp>
        <p:nvSpPr>
          <p:cNvPr name="TextBox 3" id="3"/>
          <p:cNvSpPr txBox="true"/>
          <p:nvPr/>
        </p:nvSpPr>
        <p:spPr>
          <a:xfrm rot="0">
            <a:off x="1105291" y="3028559"/>
            <a:ext cx="7078414" cy="962000"/>
          </a:xfrm>
          <a:prstGeom prst="rect">
            <a:avLst/>
          </a:prstGeom>
        </p:spPr>
        <p:txBody>
          <a:bodyPr anchor="t" rtlCol="false" tIns="0" lIns="0" bIns="0" rIns="0">
            <a:spAutoFit/>
          </a:bodyPr>
          <a:lstStyle/>
          <a:p>
            <a:pPr algn="l">
              <a:lnSpc>
                <a:spcPts val="7678"/>
              </a:lnSpc>
            </a:pPr>
            <a:r>
              <a:rPr lang="en-US" sz="6398" b="true">
                <a:solidFill>
                  <a:srgbClr val="1351AA"/>
                </a:solidFill>
                <a:latin typeface="EB Garamond Semi-Bold"/>
                <a:ea typeface="EB Garamond Semi-Bold"/>
                <a:cs typeface="EB Garamond Semi-Bold"/>
                <a:sym typeface="EB Garamond Semi-Bold"/>
              </a:rPr>
              <a:t>Sign up by tomorrow</a:t>
            </a:r>
          </a:p>
        </p:txBody>
      </p:sp>
      <p:sp>
        <p:nvSpPr>
          <p:cNvPr name="TextBox 4" id="4"/>
          <p:cNvSpPr txBox="true"/>
          <p:nvPr/>
        </p:nvSpPr>
        <p:spPr>
          <a:xfrm rot="0">
            <a:off x="1105291" y="6197879"/>
            <a:ext cx="15561261" cy="2066925"/>
          </a:xfrm>
          <a:prstGeom prst="rect">
            <a:avLst/>
          </a:prstGeom>
        </p:spPr>
        <p:txBody>
          <a:bodyPr anchor="t" rtlCol="false" tIns="0" lIns="0" bIns="0" rIns="0">
            <a:spAutoFit/>
          </a:bodyPr>
          <a:lstStyle/>
          <a:p>
            <a:pPr algn="l">
              <a:lnSpc>
                <a:spcPts val="16800"/>
              </a:lnSpc>
            </a:pPr>
            <a:r>
              <a:rPr lang="en-US" b="true" sz="12000" u="sng">
                <a:solidFill>
                  <a:srgbClr val="0000FF"/>
                </a:solidFill>
                <a:latin typeface="EB Garamond Semi-Bold"/>
                <a:ea typeface="EB Garamond Semi-Bold"/>
                <a:cs typeface="EB Garamond Semi-Bold"/>
                <a:sym typeface="EB Garamond Semi-Bold"/>
                <a:hlinkClick r:id="rId2" tooltip="http://tinyurl.com/7401sum26"/>
              </a:rPr>
              <a:t>tinyurl.com/7401sum26</a:t>
            </a: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A5CAFF"/>
        </a:solidFill>
      </p:bgPr>
    </p:bg>
    <p:spTree>
      <p:nvGrpSpPr>
        <p:cNvPr id="1" name=""/>
        <p:cNvGrpSpPr/>
        <p:nvPr/>
      </p:nvGrpSpPr>
      <p:grpSpPr>
        <a:xfrm>
          <a:off x="0" y="0"/>
          <a:ext cx="0" cy="0"/>
          <a:chOff x="0" y="0"/>
          <a:chExt cx="0" cy="0"/>
        </a:xfrm>
      </p:grpSpPr>
      <p:sp>
        <p:nvSpPr>
          <p:cNvPr name="TextBox 2" id="2"/>
          <p:cNvSpPr txBox="true"/>
          <p:nvPr/>
        </p:nvSpPr>
        <p:spPr>
          <a:xfrm rot="0">
            <a:off x="1028700" y="881254"/>
            <a:ext cx="15694637" cy="1181586"/>
          </a:xfrm>
          <a:prstGeom prst="rect">
            <a:avLst/>
          </a:prstGeom>
        </p:spPr>
        <p:txBody>
          <a:bodyPr anchor="t" rtlCol="false" tIns="0" lIns="0" bIns="0" rIns="0">
            <a:spAutoFit/>
          </a:bodyPr>
          <a:lstStyle/>
          <a:p>
            <a:pPr algn="l">
              <a:lnSpc>
                <a:spcPts val="8898"/>
              </a:lnSpc>
            </a:pPr>
            <a:r>
              <a:rPr lang="en-US" b="true" sz="8898" spc="-489">
                <a:solidFill>
                  <a:srgbClr val="1351AA"/>
                </a:solidFill>
                <a:latin typeface="EB Garamond Semi-Bold"/>
                <a:ea typeface="EB Garamond Semi-Bold"/>
                <a:cs typeface="EB Garamond Semi-Bold"/>
                <a:sym typeface="EB Garamond Semi-Bold"/>
              </a:rPr>
              <a:t>Practicum 1: Barbara Rosenthal Papers</a:t>
            </a:r>
          </a:p>
        </p:txBody>
      </p:sp>
      <p:sp>
        <p:nvSpPr>
          <p:cNvPr name="TextBox 3" id="3"/>
          <p:cNvSpPr txBox="true"/>
          <p:nvPr/>
        </p:nvSpPr>
        <p:spPr>
          <a:xfrm rot="0">
            <a:off x="1028700" y="2557296"/>
            <a:ext cx="16230600" cy="6743675"/>
          </a:xfrm>
          <a:prstGeom prst="rect">
            <a:avLst/>
          </a:prstGeom>
        </p:spPr>
        <p:txBody>
          <a:bodyPr anchor="t" rtlCol="false" tIns="0" lIns="0" bIns="0" rIns="0">
            <a:spAutoFit/>
          </a:bodyPr>
          <a:lstStyle/>
          <a:p>
            <a:pPr algn="l">
              <a:lnSpc>
                <a:spcPts val="5031"/>
              </a:lnSpc>
            </a:pPr>
            <a:r>
              <a:rPr lang="en-US" sz="4193" i="true" b="true">
                <a:solidFill>
                  <a:srgbClr val="E31979"/>
                </a:solidFill>
                <a:latin typeface="Proxima Nova Bold Italics"/>
                <a:ea typeface="Proxima Nova Bold Italics"/>
                <a:cs typeface="Proxima Nova Bold Italics"/>
                <a:sym typeface="Proxima Nova Bold Italics"/>
              </a:rPr>
              <a:t>CONSIDER:</a:t>
            </a:r>
          </a:p>
          <a:p>
            <a:pPr algn="l">
              <a:lnSpc>
                <a:spcPts val="2871"/>
              </a:lnSpc>
            </a:pPr>
          </a:p>
          <a:p>
            <a:pPr algn="l" marL="905269" indent="-452635" lvl="1">
              <a:lnSpc>
                <a:spcPts val="5031"/>
              </a:lnSpc>
              <a:buFont typeface="Arial"/>
              <a:buChar char="•"/>
            </a:pPr>
            <a:r>
              <a:rPr lang="en-US" b="true" sz="4193">
                <a:solidFill>
                  <a:srgbClr val="1351AA"/>
                </a:solidFill>
                <a:latin typeface="Proxima Nova Bold"/>
                <a:ea typeface="Proxima Nova Bold"/>
                <a:cs typeface="Proxima Nova Bold"/>
                <a:sym typeface="Proxima Nova Bold"/>
              </a:rPr>
              <a:t>W</a:t>
            </a:r>
            <a:r>
              <a:rPr lang="en-US" b="true" sz="4193">
                <a:solidFill>
                  <a:srgbClr val="1351AA"/>
                </a:solidFill>
                <a:latin typeface="Proxima Nova Bold"/>
                <a:ea typeface="Proxima Nova Bold"/>
                <a:cs typeface="Proxima Nova Bold"/>
                <a:sym typeface="Proxima Nova Bold"/>
              </a:rPr>
              <a:t>hat are you looking at? What are these items? </a:t>
            </a:r>
          </a:p>
          <a:p>
            <a:pPr algn="l">
              <a:lnSpc>
                <a:spcPts val="5031"/>
              </a:lnSpc>
            </a:pPr>
          </a:p>
          <a:p>
            <a:pPr algn="l" marL="905269" indent="-452635" lvl="1">
              <a:lnSpc>
                <a:spcPts val="5031"/>
              </a:lnSpc>
              <a:buFont typeface="Arial"/>
              <a:buChar char="•"/>
            </a:pPr>
            <a:r>
              <a:rPr lang="en-US" b="true" sz="4193">
                <a:solidFill>
                  <a:srgbClr val="1351AA"/>
                </a:solidFill>
                <a:latin typeface="Proxima Nova Bold"/>
                <a:ea typeface="Proxima Nova Bold"/>
                <a:cs typeface="Proxima Nova Bold"/>
                <a:sym typeface="Proxima Nova Bold"/>
              </a:rPr>
              <a:t>Why are these items here? (in Queens, at Queens College, in the archives)</a:t>
            </a:r>
          </a:p>
          <a:p>
            <a:pPr algn="l">
              <a:lnSpc>
                <a:spcPts val="5031"/>
              </a:lnSpc>
            </a:pPr>
          </a:p>
          <a:p>
            <a:pPr algn="l" marL="905269" indent="-452635" lvl="1">
              <a:lnSpc>
                <a:spcPts val="5031"/>
              </a:lnSpc>
              <a:buFont typeface="Arial"/>
              <a:buChar char="•"/>
            </a:pPr>
            <a:r>
              <a:rPr lang="en-US" b="true" sz="4193">
                <a:solidFill>
                  <a:srgbClr val="1351AA"/>
                </a:solidFill>
                <a:latin typeface="Proxima Nova Bold"/>
                <a:ea typeface="Proxima Nova Bold"/>
                <a:cs typeface="Proxima Nova Bold"/>
                <a:sym typeface="Proxima Nova Bold"/>
              </a:rPr>
              <a:t>What questions do you have when looking at these items? </a:t>
            </a:r>
          </a:p>
          <a:p>
            <a:pPr algn="l">
              <a:lnSpc>
                <a:spcPts val="5031"/>
              </a:lnSpc>
            </a:pPr>
          </a:p>
          <a:p>
            <a:pPr algn="l" marL="905269" indent="-452634" lvl="1">
              <a:lnSpc>
                <a:spcPts val="5031"/>
              </a:lnSpc>
              <a:buFont typeface="Arial"/>
              <a:buChar char="•"/>
            </a:pPr>
            <a:r>
              <a:rPr lang="en-US" b="true" sz="4193">
                <a:solidFill>
                  <a:srgbClr val="1351AA"/>
                </a:solidFill>
                <a:latin typeface="Proxima Nova Bold"/>
                <a:ea typeface="Proxima Nova Bold"/>
                <a:cs typeface="Proxima Nova Bold"/>
                <a:sym typeface="Proxima Nova Bold"/>
              </a:rPr>
              <a:t>Why would these items be useful to an archives user or researcher? Are they useful?</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3E2DE"/>
        </a:solidFill>
      </p:bgPr>
    </p:bg>
    <p:spTree>
      <p:nvGrpSpPr>
        <p:cNvPr id="1" name=""/>
        <p:cNvGrpSpPr/>
        <p:nvPr/>
      </p:nvGrpSpPr>
      <p:grpSpPr>
        <a:xfrm>
          <a:off x="0" y="0"/>
          <a:ext cx="0" cy="0"/>
          <a:chOff x="0" y="0"/>
          <a:chExt cx="0" cy="0"/>
        </a:xfrm>
      </p:grpSpPr>
      <p:sp>
        <p:nvSpPr>
          <p:cNvPr name="TextBox 2" id="2"/>
          <p:cNvSpPr txBox="true"/>
          <p:nvPr/>
        </p:nvSpPr>
        <p:spPr>
          <a:xfrm rot="0">
            <a:off x="6060272" y="2865796"/>
            <a:ext cx="11199028" cy="4648200"/>
          </a:xfrm>
          <a:prstGeom prst="rect">
            <a:avLst/>
          </a:prstGeom>
        </p:spPr>
        <p:txBody>
          <a:bodyPr anchor="t" rtlCol="false" tIns="0" lIns="0" bIns="0" rIns="0">
            <a:spAutoFit/>
          </a:bodyPr>
          <a:lstStyle/>
          <a:p>
            <a:pPr algn="l">
              <a:lnSpc>
                <a:spcPts val="5278"/>
              </a:lnSpc>
            </a:pPr>
            <a:r>
              <a:rPr lang="en-US" sz="4399">
                <a:solidFill>
                  <a:srgbClr val="1351AA"/>
                </a:solidFill>
                <a:latin typeface="Proxima Nova"/>
                <a:ea typeface="Proxima Nova"/>
                <a:cs typeface="Proxima Nova"/>
                <a:sym typeface="Proxima Nova"/>
              </a:rPr>
              <a:t>INFO 7401 is the introduction to archival practice.</a:t>
            </a:r>
          </a:p>
          <a:p>
            <a:pPr algn="l">
              <a:lnSpc>
                <a:spcPts val="5278"/>
              </a:lnSpc>
            </a:pPr>
          </a:p>
          <a:p>
            <a:pPr algn="l">
              <a:lnSpc>
                <a:spcPts val="5278"/>
              </a:lnSpc>
            </a:pPr>
            <a:r>
              <a:rPr lang="en-US" sz="4399" b="true">
                <a:solidFill>
                  <a:srgbClr val="1351AA"/>
                </a:solidFill>
                <a:latin typeface="Proxima Nova Bold"/>
                <a:ea typeface="Proxima Nova Bold"/>
                <a:cs typeface="Proxima Nova Bold"/>
                <a:sym typeface="Proxima Nova Bold"/>
              </a:rPr>
              <a:t>We will cover WHAT archives are, WHAT archiving is, and HOW we do the job of archiving in practice</a:t>
            </a:r>
          </a:p>
          <a:p>
            <a:pPr algn="l">
              <a:lnSpc>
                <a:spcPts val="5278"/>
              </a:lnSpc>
            </a:pPr>
          </a:p>
        </p:txBody>
      </p:sp>
      <p:grpSp>
        <p:nvGrpSpPr>
          <p:cNvPr name="Group 3" id="3"/>
          <p:cNvGrpSpPr/>
          <p:nvPr/>
        </p:nvGrpSpPr>
        <p:grpSpPr>
          <a:xfrm rot="0">
            <a:off x="476250" y="1581055"/>
            <a:ext cx="5959754" cy="5525110"/>
            <a:chOff x="0" y="0"/>
            <a:chExt cx="7946339" cy="7366813"/>
          </a:xfrm>
        </p:grpSpPr>
        <p:sp>
          <p:nvSpPr>
            <p:cNvPr name="Freeform 4" id="4"/>
            <p:cNvSpPr/>
            <p:nvPr/>
          </p:nvSpPr>
          <p:spPr>
            <a:xfrm flipH="false" flipV="false" rot="0">
              <a:off x="0" y="0"/>
              <a:ext cx="7946390" cy="7366762"/>
            </a:xfrm>
            <a:custGeom>
              <a:avLst/>
              <a:gdLst/>
              <a:ahLst/>
              <a:cxnLst/>
              <a:rect r="r" b="b" t="t" l="l"/>
              <a:pathLst>
                <a:path h="7366762" w="7946390">
                  <a:moveTo>
                    <a:pt x="0" y="0"/>
                  </a:moveTo>
                  <a:lnTo>
                    <a:pt x="7946390" y="0"/>
                  </a:lnTo>
                  <a:lnTo>
                    <a:pt x="7946390" y="7366762"/>
                  </a:lnTo>
                  <a:lnTo>
                    <a:pt x="0" y="7366762"/>
                  </a:lnTo>
                  <a:lnTo>
                    <a:pt x="0" y="0"/>
                  </a:lnTo>
                  <a:close/>
                </a:path>
              </a:pathLst>
            </a:custGeom>
            <a:blipFill>
              <a:blip r:embed="rId3"/>
              <a:stretch>
                <a:fillRect l="0" t="0" r="0" b="0"/>
              </a:stretch>
            </a:blipFill>
          </p:spPr>
        </p:sp>
      </p:grpSp>
      <p:grpSp>
        <p:nvGrpSpPr>
          <p:cNvPr name="Group 5" id="5"/>
          <p:cNvGrpSpPr/>
          <p:nvPr/>
        </p:nvGrpSpPr>
        <p:grpSpPr>
          <a:xfrm rot="0">
            <a:off x="-515703" y="4818878"/>
            <a:ext cx="7751550" cy="5362118"/>
            <a:chOff x="0" y="0"/>
            <a:chExt cx="10335400" cy="7149490"/>
          </a:xfrm>
        </p:grpSpPr>
        <p:sp>
          <p:nvSpPr>
            <p:cNvPr name="Freeform 6" id="6"/>
            <p:cNvSpPr/>
            <p:nvPr/>
          </p:nvSpPr>
          <p:spPr>
            <a:xfrm flipH="false" flipV="false" rot="0">
              <a:off x="0" y="0"/>
              <a:ext cx="10335387" cy="7149465"/>
            </a:xfrm>
            <a:custGeom>
              <a:avLst/>
              <a:gdLst/>
              <a:ahLst/>
              <a:cxnLst/>
              <a:rect r="r" b="b" t="t" l="l"/>
              <a:pathLst>
                <a:path h="7149465" w="10335387">
                  <a:moveTo>
                    <a:pt x="0" y="0"/>
                  </a:moveTo>
                  <a:lnTo>
                    <a:pt x="10335387" y="0"/>
                  </a:lnTo>
                  <a:lnTo>
                    <a:pt x="10335387" y="7149465"/>
                  </a:lnTo>
                  <a:lnTo>
                    <a:pt x="0" y="7149465"/>
                  </a:lnTo>
                  <a:lnTo>
                    <a:pt x="0" y="0"/>
                  </a:lnTo>
                  <a:close/>
                </a:path>
              </a:pathLst>
            </a:custGeom>
            <a:blipFill>
              <a:blip r:embed="rId4"/>
              <a:stretch>
                <a:fillRect l="-10" t="0" r="-10" b="0"/>
              </a:stretch>
            </a:blipFill>
          </p:spPr>
        </p:sp>
      </p:grpSp>
      <p:sp>
        <p:nvSpPr>
          <p:cNvPr name="TextBox 7" id="7"/>
          <p:cNvSpPr txBox="true"/>
          <p:nvPr/>
        </p:nvSpPr>
        <p:spPr>
          <a:xfrm rot="0">
            <a:off x="476250" y="571500"/>
            <a:ext cx="16151009" cy="1714500"/>
          </a:xfrm>
          <a:prstGeom prst="rect">
            <a:avLst/>
          </a:prstGeom>
        </p:spPr>
        <p:txBody>
          <a:bodyPr anchor="t" rtlCol="false" tIns="0" lIns="0" bIns="0" rIns="0">
            <a:spAutoFit/>
          </a:bodyPr>
          <a:lstStyle/>
          <a:p>
            <a:pPr algn="l">
              <a:lnSpc>
                <a:spcPts val="15000"/>
              </a:lnSpc>
            </a:pPr>
            <a:r>
              <a:rPr lang="en-US" b="true" sz="15000" spc="-825">
                <a:solidFill>
                  <a:srgbClr val="1351AA"/>
                </a:solidFill>
                <a:latin typeface="EB Garamond Semi-Bold"/>
                <a:ea typeface="EB Garamond Semi-Bold"/>
                <a:cs typeface="EB Garamond Semi-Bold"/>
                <a:sym typeface="EB Garamond Semi-Bold"/>
              </a:rPr>
              <a:t>About the Course</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1351AA"/>
        </a:solidFill>
      </p:bgPr>
    </p:bg>
    <p:spTree>
      <p:nvGrpSpPr>
        <p:cNvPr id="1" name=""/>
        <p:cNvGrpSpPr/>
        <p:nvPr/>
      </p:nvGrpSpPr>
      <p:grpSpPr>
        <a:xfrm>
          <a:off x="0" y="0"/>
          <a:ext cx="0" cy="0"/>
          <a:chOff x="0" y="0"/>
          <a:chExt cx="0" cy="0"/>
        </a:xfrm>
      </p:grpSpPr>
      <p:sp>
        <p:nvSpPr>
          <p:cNvPr name="TextBox 2" id="2"/>
          <p:cNvSpPr txBox="true"/>
          <p:nvPr/>
        </p:nvSpPr>
        <p:spPr>
          <a:xfrm rot="0">
            <a:off x="476250" y="571500"/>
            <a:ext cx="16151009" cy="1714500"/>
          </a:xfrm>
          <a:prstGeom prst="rect">
            <a:avLst/>
          </a:prstGeom>
        </p:spPr>
        <p:txBody>
          <a:bodyPr anchor="t" rtlCol="false" tIns="0" lIns="0" bIns="0" rIns="0">
            <a:spAutoFit/>
          </a:bodyPr>
          <a:lstStyle/>
          <a:p>
            <a:pPr algn="l">
              <a:lnSpc>
                <a:spcPts val="15000"/>
              </a:lnSpc>
            </a:pPr>
            <a:r>
              <a:rPr lang="en-US" b="true" sz="15000" spc="-825">
                <a:solidFill>
                  <a:srgbClr val="E3E2DE"/>
                </a:solidFill>
                <a:latin typeface="EB Garamond Semi-Bold"/>
                <a:ea typeface="EB Garamond Semi-Bold"/>
                <a:cs typeface="EB Garamond Semi-Bold"/>
                <a:sym typeface="EB Garamond Semi-Bold"/>
              </a:rPr>
              <a:t>On Notetaking</a:t>
            </a:r>
          </a:p>
        </p:txBody>
      </p:sp>
      <p:sp>
        <p:nvSpPr>
          <p:cNvPr name="TextBox 3" id="3"/>
          <p:cNvSpPr txBox="true"/>
          <p:nvPr/>
        </p:nvSpPr>
        <p:spPr>
          <a:xfrm rot="0">
            <a:off x="1768231" y="2803322"/>
            <a:ext cx="15273318" cy="6913893"/>
          </a:xfrm>
          <a:prstGeom prst="rect">
            <a:avLst/>
          </a:prstGeom>
        </p:spPr>
        <p:txBody>
          <a:bodyPr anchor="t" rtlCol="false" tIns="0" lIns="0" bIns="0" rIns="0">
            <a:spAutoFit/>
          </a:bodyPr>
          <a:lstStyle/>
          <a:p>
            <a:pPr algn="l">
              <a:lnSpc>
                <a:spcPts val="6833"/>
              </a:lnSpc>
            </a:pPr>
            <a:r>
              <a:rPr lang="en-US" sz="5693">
                <a:solidFill>
                  <a:srgbClr val="E3E2DE"/>
                </a:solidFill>
                <a:latin typeface="Proxima Nova"/>
                <a:ea typeface="Proxima Nova"/>
                <a:cs typeface="Proxima Nova"/>
                <a:sym typeface="Proxima Nova"/>
              </a:rPr>
              <a:t>I highly encourage using a physical notebook for this class. You may use a laptop for notetaking, but please avoid getting distracted during class as </a:t>
            </a:r>
            <a:r>
              <a:rPr lang="en-US" sz="5693" b="true">
                <a:solidFill>
                  <a:srgbClr val="FED548"/>
                </a:solidFill>
                <a:latin typeface="Proxima Nova Bold"/>
                <a:ea typeface="Proxima Nova Bold"/>
                <a:cs typeface="Proxima Nova Bold"/>
                <a:sym typeface="Proxima Nova Bold"/>
              </a:rPr>
              <a:t>it will impact your class participation grade if I see you not engaging in the group discussion or lecture</a:t>
            </a:r>
            <a:r>
              <a:rPr lang="en-US" sz="5693">
                <a:solidFill>
                  <a:srgbClr val="E3E2DE"/>
                </a:solidFill>
                <a:latin typeface="Proxima Nova"/>
                <a:ea typeface="Proxima Nova"/>
                <a:cs typeface="Proxima Nova"/>
                <a:sym typeface="Proxima Nova"/>
              </a:rPr>
              <a:t>.</a:t>
            </a:r>
          </a:p>
          <a:p>
            <a:pPr algn="l">
              <a:lnSpc>
                <a:spcPts val="6833"/>
              </a:lnSpc>
            </a:pPr>
          </a:p>
          <a:p>
            <a:pPr algn="l">
              <a:lnSpc>
                <a:spcPts val="6833"/>
              </a:lnSpc>
            </a:pPr>
            <a:r>
              <a:rPr lang="en-US" sz="5693" b="true">
                <a:solidFill>
                  <a:srgbClr val="E3E2DE"/>
                </a:solidFill>
                <a:latin typeface="Proxima Nova Bold"/>
                <a:ea typeface="Proxima Nova Bold"/>
                <a:cs typeface="Proxima Nova Bold"/>
                <a:sym typeface="Proxima Nova Bold"/>
              </a:rPr>
              <a:t>Cell phone use during class is not permitted.</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ED548"/>
        </a:solidFill>
      </p:bgPr>
    </p:bg>
    <p:spTree>
      <p:nvGrpSpPr>
        <p:cNvPr id="1" name=""/>
        <p:cNvGrpSpPr/>
        <p:nvPr/>
      </p:nvGrpSpPr>
      <p:grpSpPr>
        <a:xfrm>
          <a:off x="0" y="0"/>
          <a:ext cx="0" cy="0"/>
          <a:chOff x="0" y="0"/>
          <a:chExt cx="0" cy="0"/>
        </a:xfrm>
      </p:grpSpPr>
      <p:sp>
        <p:nvSpPr>
          <p:cNvPr name="TextBox 2" id="2"/>
          <p:cNvSpPr txBox="true"/>
          <p:nvPr/>
        </p:nvSpPr>
        <p:spPr>
          <a:xfrm rot="0">
            <a:off x="1028700" y="1714500"/>
            <a:ext cx="17126083" cy="5524500"/>
          </a:xfrm>
          <a:prstGeom prst="rect">
            <a:avLst/>
          </a:prstGeom>
        </p:spPr>
        <p:txBody>
          <a:bodyPr anchor="t" rtlCol="false" tIns="0" lIns="0" bIns="0" rIns="0">
            <a:spAutoFit/>
          </a:bodyPr>
          <a:lstStyle/>
          <a:p>
            <a:pPr algn="l">
              <a:lnSpc>
                <a:spcPts val="15000"/>
              </a:lnSpc>
            </a:pPr>
            <a:r>
              <a:rPr lang="en-US" b="true" sz="15000" spc="-825">
                <a:solidFill>
                  <a:srgbClr val="1351AA"/>
                </a:solidFill>
                <a:latin typeface="EB Garamond Semi-Bold"/>
                <a:ea typeface="EB Garamond Semi-Bold"/>
                <a:cs typeface="EB Garamond Semi-Bold"/>
                <a:sym typeface="EB Garamond Semi-Bold"/>
              </a:rPr>
              <a:t>Learning objectives:</a:t>
            </a:r>
          </a:p>
          <a:p>
            <a:pPr algn="l">
              <a:lnSpc>
                <a:spcPts val="15000"/>
              </a:lnSpc>
            </a:pPr>
            <a:r>
              <a:rPr lang="en-US" b="true" sz="15000" spc="-825">
                <a:solidFill>
                  <a:srgbClr val="1351AA"/>
                </a:solidFill>
                <a:latin typeface="EB Garamond Semi-Bold"/>
                <a:ea typeface="EB Garamond Semi-Bold"/>
                <a:cs typeface="EB Garamond Semi-Bold"/>
                <a:sym typeface="EB Garamond Semi-Bold"/>
              </a:rPr>
              <a:t>or, what are we trying to do here?</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1351AA"/>
        </a:solidFill>
      </p:bgPr>
    </p:bg>
    <p:spTree>
      <p:nvGrpSpPr>
        <p:cNvPr id="1" name=""/>
        <p:cNvGrpSpPr/>
        <p:nvPr/>
      </p:nvGrpSpPr>
      <p:grpSpPr>
        <a:xfrm>
          <a:off x="0" y="0"/>
          <a:ext cx="0" cy="0"/>
          <a:chOff x="0" y="0"/>
          <a:chExt cx="0" cy="0"/>
        </a:xfrm>
      </p:grpSpPr>
      <p:sp>
        <p:nvSpPr>
          <p:cNvPr name="TextBox 2" id="2"/>
          <p:cNvSpPr txBox="true"/>
          <p:nvPr/>
        </p:nvSpPr>
        <p:spPr>
          <a:xfrm rot="0">
            <a:off x="1028700" y="1714500"/>
            <a:ext cx="11519383" cy="1714500"/>
          </a:xfrm>
          <a:prstGeom prst="rect">
            <a:avLst/>
          </a:prstGeom>
        </p:spPr>
        <p:txBody>
          <a:bodyPr anchor="t" rtlCol="false" tIns="0" lIns="0" bIns="0" rIns="0">
            <a:spAutoFit/>
          </a:bodyPr>
          <a:lstStyle/>
          <a:p>
            <a:pPr algn="l">
              <a:lnSpc>
                <a:spcPts val="15000"/>
              </a:lnSpc>
            </a:pPr>
            <a:r>
              <a:rPr lang="en-US" b="true" sz="15000" spc="-825">
                <a:solidFill>
                  <a:srgbClr val="E3E2DE"/>
                </a:solidFill>
                <a:latin typeface="EB Garamond Semi-Bold"/>
                <a:ea typeface="EB Garamond Semi-Bold"/>
                <a:cs typeface="EB Garamond Semi-Bold"/>
                <a:sym typeface="EB Garamond Semi-Bold"/>
              </a:rPr>
              <a:t>Objective #1:</a:t>
            </a:r>
          </a:p>
        </p:txBody>
      </p:sp>
      <p:sp>
        <p:nvSpPr>
          <p:cNvPr name="TextBox 3" id="3"/>
          <p:cNvSpPr txBox="true"/>
          <p:nvPr/>
        </p:nvSpPr>
        <p:spPr>
          <a:xfrm rot="0">
            <a:off x="1349054" y="4333742"/>
            <a:ext cx="14388513" cy="2814676"/>
          </a:xfrm>
          <a:prstGeom prst="rect">
            <a:avLst/>
          </a:prstGeom>
        </p:spPr>
        <p:txBody>
          <a:bodyPr anchor="t" rtlCol="false" tIns="0" lIns="0" bIns="0" rIns="0">
            <a:spAutoFit/>
          </a:bodyPr>
          <a:lstStyle/>
          <a:p>
            <a:pPr algn="l">
              <a:lnSpc>
                <a:spcPts val="11100"/>
              </a:lnSpc>
            </a:pPr>
            <a:r>
              <a:rPr lang="en-US" sz="9250" b="true">
                <a:solidFill>
                  <a:srgbClr val="FED548"/>
                </a:solidFill>
                <a:latin typeface="Proxima Nova Bold"/>
                <a:ea typeface="Proxima Nova Bold"/>
                <a:cs typeface="Proxima Nova Bold"/>
                <a:sym typeface="Proxima Nova Bold"/>
              </a:rPr>
              <a:t>Understand the basics of archival practice.</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E3E2DE"/>
        </a:solidFill>
      </p:bgPr>
    </p:bg>
    <p:spTree>
      <p:nvGrpSpPr>
        <p:cNvPr id="1" name=""/>
        <p:cNvGrpSpPr/>
        <p:nvPr/>
      </p:nvGrpSpPr>
      <p:grpSpPr>
        <a:xfrm>
          <a:off x="0" y="0"/>
          <a:ext cx="0" cy="0"/>
          <a:chOff x="0" y="0"/>
          <a:chExt cx="0" cy="0"/>
        </a:xfrm>
      </p:grpSpPr>
      <p:sp>
        <p:nvSpPr>
          <p:cNvPr name="TextBox 2" id="2"/>
          <p:cNvSpPr txBox="true"/>
          <p:nvPr/>
        </p:nvSpPr>
        <p:spPr>
          <a:xfrm rot="0">
            <a:off x="1028700" y="1714500"/>
            <a:ext cx="11519383" cy="1714500"/>
          </a:xfrm>
          <a:prstGeom prst="rect">
            <a:avLst/>
          </a:prstGeom>
        </p:spPr>
        <p:txBody>
          <a:bodyPr anchor="t" rtlCol="false" tIns="0" lIns="0" bIns="0" rIns="0">
            <a:spAutoFit/>
          </a:bodyPr>
          <a:lstStyle/>
          <a:p>
            <a:pPr algn="l">
              <a:lnSpc>
                <a:spcPts val="15000"/>
              </a:lnSpc>
            </a:pPr>
            <a:r>
              <a:rPr lang="en-US" b="true" sz="15000" spc="-825">
                <a:solidFill>
                  <a:srgbClr val="1351AA"/>
                </a:solidFill>
                <a:latin typeface="EB Garamond Semi-Bold"/>
                <a:ea typeface="EB Garamond Semi-Bold"/>
                <a:cs typeface="EB Garamond Semi-Bold"/>
                <a:sym typeface="EB Garamond Semi-Bold"/>
              </a:rPr>
              <a:t>Objective #2:</a:t>
            </a:r>
          </a:p>
        </p:txBody>
      </p:sp>
      <p:sp>
        <p:nvSpPr>
          <p:cNvPr name="TextBox 3" id="3"/>
          <p:cNvSpPr txBox="true"/>
          <p:nvPr/>
        </p:nvSpPr>
        <p:spPr>
          <a:xfrm rot="0">
            <a:off x="1349054" y="3919328"/>
            <a:ext cx="16582434" cy="6667500"/>
          </a:xfrm>
          <a:prstGeom prst="rect">
            <a:avLst/>
          </a:prstGeom>
        </p:spPr>
        <p:txBody>
          <a:bodyPr anchor="t" rtlCol="false" tIns="0" lIns="0" bIns="0" rIns="0">
            <a:spAutoFit/>
          </a:bodyPr>
          <a:lstStyle/>
          <a:p>
            <a:pPr algn="l">
              <a:lnSpc>
                <a:spcPts val="10500"/>
              </a:lnSpc>
            </a:pPr>
            <a:r>
              <a:rPr lang="en-US" sz="8750" b="true">
                <a:solidFill>
                  <a:srgbClr val="1351AA"/>
                </a:solidFill>
                <a:latin typeface="Proxima Nova Bold"/>
                <a:ea typeface="Proxima Nova Bold"/>
                <a:cs typeface="Proxima Nova Bold"/>
                <a:sym typeface="Proxima Nova Bold"/>
              </a:rPr>
              <a:t>Implement foundational knowledge towards practical archival appraisal, processing, and access work.</a:t>
            </a:r>
          </a:p>
          <a:p>
            <a:pPr algn="l">
              <a:lnSpc>
                <a:spcPts val="10500"/>
              </a:lnSpc>
            </a:pP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1351AA"/>
        </a:solidFill>
      </p:bgPr>
    </p:bg>
    <p:spTree>
      <p:nvGrpSpPr>
        <p:cNvPr id="1" name=""/>
        <p:cNvGrpSpPr/>
        <p:nvPr/>
      </p:nvGrpSpPr>
      <p:grpSpPr>
        <a:xfrm>
          <a:off x="0" y="0"/>
          <a:ext cx="0" cy="0"/>
          <a:chOff x="0" y="0"/>
          <a:chExt cx="0" cy="0"/>
        </a:xfrm>
      </p:grpSpPr>
      <p:sp>
        <p:nvSpPr>
          <p:cNvPr name="TextBox 2" id="2"/>
          <p:cNvSpPr txBox="true"/>
          <p:nvPr/>
        </p:nvSpPr>
        <p:spPr>
          <a:xfrm rot="0">
            <a:off x="1028700" y="1714500"/>
            <a:ext cx="11519383" cy="1714500"/>
          </a:xfrm>
          <a:prstGeom prst="rect">
            <a:avLst/>
          </a:prstGeom>
        </p:spPr>
        <p:txBody>
          <a:bodyPr anchor="t" rtlCol="false" tIns="0" lIns="0" bIns="0" rIns="0">
            <a:spAutoFit/>
          </a:bodyPr>
          <a:lstStyle/>
          <a:p>
            <a:pPr algn="l">
              <a:lnSpc>
                <a:spcPts val="15000"/>
              </a:lnSpc>
            </a:pPr>
            <a:r>
              <a:rPr lang="en-US" b="true" sz="15000" spc="-825">
                <a:solidFill>
                  <a:srgbClr val="E3E2DE"/>
                </a:solidFill>
                <a:latin typeface="EB Garamond Semi-Bold"/>
                <a:ea typeface="EB Garamond Semi-Bold"/>
                <a:cs typeface="EB Garamond Semi-Bold"/>
                <a:sym typeface="EB Garamond Semi-Bold"/>
              </a:rPr>
              <a:t>Objective #3:</a:t>
            </a:r>
          </a:p>
        </p:txBody>
      </p:sp>
      <p:sp>
        <p:nvSpPr>
          <p:cNvPr name="TextBox 3" id="3"/>
          <p:cNvSpPr txBox="true"/>
          <p:nvPr/>
        </p:nvSpPr>
        <p:spPr>
          <a:xfrm rot="0">
            <a:off x="1349054" y="4333742"/>
            <a:ext cx="15290454" cy="5629351"/>
          </a:xfrm>
          <a:prstGeom prst="rect">
            <a:avLst/>
          </a:prstGeom>
        </p:spPr>
        <p:txBody>
          <a:bodyPr anchor="t" rtlCol="false" tIns="0" lIns="0" bIns="0" rIns="0">
            <a:spAutoFit/>
          </a:bodyPr>
          <a:lstStyle/>
          <a:p>
            <a:pPr algn="l">
              <a:lnSpc>
                <a:spcPts val="11100"/>
              </a:lnSpc>
            </a:pPr>
            <a:r>
              <a:rPr lang="en-US" sz="9250" b="true">
                <a:solidFill>
                  <a:srgbClr val="FED548"/>
                </a:solidFill>
                <a:latin typeface="Proxima Nova Bold"/>
                <a:ea typeface="Proxima Nova Bold"/>
                <a:cs typeface="Proxima Nova Bold"/>
                <a:sym typeface="Proxima Nova Bold"/>
              </a:rPr>
              <a:t>Discuss and critically engage in current issues related to archival practice.</a:t>
            </a:r>
          </a:p>
          <a:p>
            <a:pPr algn="l">
              <a:lnSpc>
                <a:spcPts val="11100"/>
              </a:lnSpc>
            </a:pP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E3E2DE"/>
        </a:solidFill>
      </p:bgPr>
    </p:bg>
    <p:spTree>
      <p:nvGrpSpPr>
        <p:cNvPr id="1" name=""/>
        <p:cNvGrpSpPr/>
        <p:nvPr/>
      </p:nvGrpSpPr>
      <p:grpSpPr>
        <a:xfrm>
          <a:off x="0" y="0"/>
          <a:ext cx="0" cy="0"/>
          <a:chOff x="0" y="0"/>
          <a:chExt cx="0" cy="0"/>
        </a:xfrm>
      </p:grpSpPr>
      <p:sp>
        <p:nvSpPr>
          <p:cNvPr name="TextBox 2" id="2"/>
          <p:cNvSpPr txBox="true"/>
          <p:nvPr/>
        </p:nvSpPr>
        <p:spPr>
          <a:xfrm rot="0">
            <a:off x="1028700" y="1714500"/>
            <a:ext cx="11519383" cy="1714500"/>
          </a:xfrm>
          <a:prstGeom prst="rect">
            <a:avLst/>
          </a:prstGeom>
        </p:spPr>
        <p:txBody>
          <a:bodyPr anchor="t" rtlCol="false" tIns="0" lIns="0" bIns="0" rIns="0">
            <a:spAutoFit/>
          </a:bodyPr>
          <a:lstStyle/>
          <a:p>
            <a:pPr algn="l">
              <a:lnSpc>
                <a:spcPts val="15000"/>
              </a:lnSpc>
            </a:pPr>
            <a:r>
              <a:rPr lang="en-US" b="true" sz="15000" spc="-825">
                <a:solidFill>
                  <a:srgbClr val="1351AA"/>
                </a:solidFill>
                <a:latin typeface="EB Garamond Semi-Bold"/>
                <a:ea typeface="EB Garamond Semi-Bold"/>
                <a:cs typeface="EB Garamond Semi-Bold"/>
                <a:sym typeface="EB Garamond Semi-Bold"/>
              </a:rPr>
              <a:t>Objective #4:</a:t>
            </a:r>
          </a:p>
        </p:txBody>
      </p:sp>
      <p:sp>
        <p:nvSpPr>
          <p:cNvPr name="TextBox 3" id="3"/>
          <p:cNvSpPr txBox="true"/>
          <p:nvPr/>
        </p:nvSpPr>
        <p:spPr>
          <a:xfrm rot="0">
            <a:off x="1349054" y="4333742"/>
            <a:ext cx="16070523" cy="5629351"/>
          </a:xfrm>
          <a:prstGeom prst="rect">
            <a:avLst/>
          </a:prstGeom>
        </p:spPr>
        <p:txBody>
          <a:bodyPr anchor="t" rtlCol="false" tIns="0" lIns="0" bIns="0" rIns="0">
            <a:spAutoFit/>
          </a:bodyPr>
          <a:lstStyle/>
          <a:p>
            <a:pPr algn="l">
              <a:lnSpc>
                <a:spcPts val="11100"/>
              </a:lnSpc>
            </a:pPr>
            <a:r>
              <a:rPr lang="en-US" sz="9250" b="true">
                <a:solidFill>
                  <a:srgbClr val="1351AA"/>
                </a:solidFill>
                <a:latin typeface="Proxima Nova Bold"/>
                <a:ea typeface="Proxima Nova Bold"/>
                <a:cs typeface="Proxima Nova Bold"/>
                <a:sym typeface="Proxima Nova Bold"/>
              </a:rPr>
              <a:t>Communicate the importance of archives in professional and external contexts.</a:t>
            </a:r>
          </a:p>
          <a:p>
            <a:pPr algn="l">
              <a:lnSpc>
                <a:spcPts val="1110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DAHN-Brnw9Y</dc:identifier>
  <dcterms:modified xsi:type="dcterms:W3CDTF">2011-08-01T06:04:30Z</dcterms:modified>
  <cp:revision>1</cp:revision>
  <dc:title>INFO 7401_S01_2026_Summer.pptx</dc:title>
</cp:coreProperties>
</file>