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18288000" cy="10287000"/>
  <p:notesSz cx="6858000" cy="9144000"/>
  <p:embeddedFontLst>
    <p:embeddedFont>
      <p:font typeface="EB Garamond Ultra-Bold" charset="1" panose="00000000000000000000"/>
      <p:regular r:id="rId52"/>
    </p:embeddedFont>
    <p:embeddedFont>
      <p:font typeface="Proxima Nova" charset="1" panose="02000506030000020004"/>
      <p:regular r:id="rId53"/>
    </p:embeddedFont>
    <p:embeddedFont>
      <p:font typeface="EB Garamond Semi-Bold" charset="1" panose="00000000000000000000"/>
      <p:regular r:id="rId54"/>
    </p:embeddedFont>
    <p:embeddedFont>
      <p:font typeface="Proxima Nova Italics" charset="1" panose="02000506030000020004"/>
      <p:regular r:id="rId55"/>
    </p:embeddedFont>
    <p:embeddedFont>
      <p:font typeface="EB Garamond Ultra-Bold Italics" charset="1" panose="00000000000000000000"/>
      <p:regular r:id="rId57"/>
    </p:embeddedFont>
    <p:embeddedFont>
      <p:font typeface="Proxima Nova Bold" charset="1" panose="02000506030000020004"/>
      <p:regular r:id="rId60"/>
    </p:embeddedFont>
    <p:embeddedFont>
      <p:font typeface="Proxima Nova Bold Italics" charset="1" panose="02000506030000020004"/>
      <p:regular r:id="rId62"/>
    </p:embeddedFont>
    <p:embeddedFont>
      <p:font typeface="Canva Sans Bold" charset="1" panose="020B0803030501040103"/>
      <p:regular r:id="rId85"/>
    </p:embeddedFont>
    <p:embeddedFont>
      <p:font typeface="Arial" charset="1" panose="020B0604020202020204"/>
      <p:regular r:id="rId87"/>
    </p:embeddedFont>
    <p:embeddedFont>
      <p:font typeface="Arial Italics" charset="1" panose="020B0604020202090204"/>
      <p:regular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notesSlides/notesSlide40.xml" Type="http://schemas.openxmlformats.org/officeDocument/2006/relationships/notesSlide"/><Relationship Id="rId101" Target="notesSlides/notesSlide41.xml" Type="http://schemas.openxmlformats.org/officeDocument/2006/relationships/notesSlide"/><Relationship Id="rId102" Target="notesSlides/notesSlide42.xml" Type="http://schemas.openxmlformats.org/officeDocument/2006/relationships/note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notesMasters/notesMaster1.xml" Type="http://schemas.openxmlformats.org/officeDocument/2006/relationships/notesMaster"/><Relationship Id="rId5" Target="tableStyles.xml" Type="http://schemas.openxmlformats.org/officeDocument/2006/relationships/tableStyles"/><Relationship Id="rId50" Target="theme/theme2.xml" Type="http://schemas.openxmlformats.org/officeDocument/2006/relationships/theme"/><Relationship Id="rId51" Target="notesSlides/notesSlide1.xml" Type="http://schemas.openxmlformats.org/officeDocument/2006/relationships/notesSlide"/><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notesSlides/notesSlide2.xml" Type="http://schemas.openxmlformats.org/officeDocument/2006/relationships/notesSlide"/><Relationship Id="rId57" Target="fonts/font57.fntdata" Type="http://schemas.openxmlformats.org/officeDocument/2006/relationships/font"/><Relationship Id="rId58" Target="notesSlides/notesSlide3.xml" Type="http://schemas.openxmlformats.org/officeDocument/2006/relationships/notesSlide"/><Relationship Id="rId59" Target="notesSlides/notesSlide4.xml" Type="http://schemas.openxmlformats.org/officeDocument/2006/relationships/notesSlide"/><Relationship Id="rId6" Target="slides/slide1.xml" Type="http://schemas.openxmlformats.org/officeDocument/2006/relationships/slide"/><Relationship Id="rId60" Target="fonts/font60.fntdata" Type="http://schemas.openxmlformats.org/officeDocument/2006/relationships/font"/><Relationship Id="rId61" Target="notesSlides/notesSlide5.xml" Type="http://schemas.openxmlformats.org/officeDocument/2006/relationships/notesSlide"/><Relationship Id="rId62" Target="fonts/font62.fntdata" Type="http://schemas.openxmlformats.org/officeDocument/2006/relationships/font"/><Relationship Id="rId63" Target="notesSlides/notesSlide6.xml" Type="http://schemas.openxmlformats.org/officeDocument/2006/relationships/notesSlide"/><Relationship Id="rId64" Target="notesSlides/notesSlide7.xml" Type="http://schemas.openxmlformats.org/officeDocument/2006/relationships/notesSlide"/><Relationship Id="rId65" Target="notesSlides/notesSlide8.xml" Type="http://schemas.openxmlformats.org/officeDocument/2006/relationships/notesSlide"/><Relationship Id="rId66" Target="notesSlides/notesSlide9.xml" Type="http://schemas.openxmlformats.org/officeDocument/2006/relationships/notesSlide"/><Relationship Id="rId67" Target="notesSlides/notesSlide10.xml" Type="http://schemas.openxmlformats.org/officeDocument/2006/relationships/notesSlide"/><Relationship Id="rId68" Target="notesSlides/notesSlide11.xml" Type="http://schemas.openxmlformats.org/officeDocument/2006/relationships/notesSlide"/><Relationship Id="rId69" Target="notesSlides/notesSlide12.xml" Type="http://schemas.openxmlformats.org/officeDocument/2006/relationships/notesSlide"/><Relationship Id="rId7" Target="slides/slide2.xml" Type="http://schemas.openxmlformats.org/officeDocument/2006/relationships/slide"/><Relationship Id="rId70" Target="notesSlides/notesSlide13.xml" Type="http://schemas.openxmlformats.org/officeDocument/2006/relationships/notesSlide"/><Relationship Id="rId71" Target="notesSlides/notesSlide14.xml" Type="http://schemas.openxmlformats.org/officeDocument/2006/relationships/notesSlide"/><Relationship Id="rId72" Target="notesSlides/notesSlide15.xml" Type="http://schemas.openxmlformats.org/officeDocument/2006/relationships/notesSlide"/><Relationship Id="rId73" Target="notesSlides/notesSlide16.xml" Type="http://schemas.openxmlformats.org/officeDocument/2006/relationships/notesSlide"/><Relationship Id="rId74" Target="notesSlides/notesSlide17.xml" Type="http://schemas.openxmlformats.org/officeDocument/2006/relationships/notesSlide"/><Relationship Id="rId75" Target="notesSlides/notesSlide18.xml" Type="http://schemas.openxmlformats.org/officeDocument/2006/relationships/notesSlide"/><Relationship Id="rId76" Target="notesSlides/notesSlide19.xml" Type="http://schemas.openxmlformats.org/officeDocument/2006/relationships/notesSlide"/><Relationship Id="rId77" Target="notesSlides/notesSlide20.xml" Type="http://schemas.openxmlformats.org/officeDocument/2006/relationships/notesSlide"/><Relationship Id="rId78" Target="notesSlides/notesSlide21.xml" Type="http://schemas.openxmlformats.org/officeDocument/2006/relationships/notesSlide"/><Relationship Id="rId79" Target="notesSlides/notesSlide22.xml" Type="http://schemas.openxmlformats.org/officeDocument/2006/relationships/notesSlide"/><Relationship Id="rId8" Target="slides/slide3.xml" Type="http://schemas.openxmlformats.org/officeDocument/2006/relationships/slide"/><Relationship Id="rId80" Target="notesSlides/notesSlide23.xml" Type="http://schemas.openxmlformats.org/officeDocument/2006/relationships/notesSlide"/><Relationship Id="rId81" Target="notesSlides/notesSlide24.xml" Type="http://schemas.openxmlformats.org/officeDocument/2006/relationships/notesSlide"/><Relationship Id="rId82" Target="notesSlides/notesSlide25.xml" Type="http://schemas.openxmlformats.org/officeDocument/2006/relationships/notesSlide"/><Relationship Id="rId83" Target="notesSlides/notesSlide26.xml" Type="http://schemas.openxmlformats.org/officeDocument/2006/relationships/notesSlide"/><Relationship Id="rId84" Target="notesSlides/notesSlide27.xml" Type="http://schemas.openxmlformats.org/officeDocument/2006/relationships/notesSlide"/><Relationship Id="rId85" Target="fonts/font85.fntdata" Type="http://schemas.openxmlformats.org/officeDocument/2006/relationships/font"/><Relationship Id="rId86" Target="notesSlides/notesSlide28.xml" Type="http://schemas.openxmlformats.org/officeDocument/2006/relationships/notesSlide"/><Relationship Id="rId87" Target="fonts/font87.fntdata" Type="http://schemas.openxmlformats.org/officeDocument/2006/relationships/font"/><Relationship Id="rId88" Target="notesSlides/notesSlide29.xml" Type="http://schemas.openxmlformats.org/officeDocument/2006/relationships/notesSlide"/><Relationship Id="rId89" Target="notesSlides/notesSlide30.xml" Type="http://schemas.openxmlformats.org/officeDocument/2006/relationships/notesSlide"/><Relationship Id="rId9" Target="slides/slide4.xml" Type="http://schemas.openxmlformats.org/officeDocument/2006/relationships/slide"/><Relationship Id="rId90" Target="notesSlides/notesSlide31.xml" Type="http://schemas.openxmlformats.org/officeDocument/2006/relationships/notesSlide"/><Relationship Id="rId91" Target="notesSlides/notesSlide32.xml" Type="http://schemas.openxmlformats.org/officeDocument/2006/relationships/notesSlide"/><Relationship Id="rId92" Target="notesSlides/notesSlide33.xml" Type="http://schemas.openxmlformats.org/officeDocument/2006/relationships/notesSlide"/><Relationship Id="rId93" Target="notesSlides/notesSlide34.xml" Type="http://schemas.openxmlformats.org/officeDocument/2006/relationships/notesSlide"/><Relationship Id="rId94" Target="fonts/font94.fntdata" Type="http://schemas.openxmlformats.org/officeDocument/2006/relationships/font"/><Relationship Id="rId95" Target="notesSlides/notesSlide35.xml" Type="http://schemas.openxmlformats.org/officeDocument/2006/relationships/notesSlide"/><Relationship Id="rId96" Target="notesSlides/notesSlide36.xml" Type="http://schemas.openxmlformats.org/officeDocument/2006/relationships/notesSlide"/><Relationship Id="rId97" Target="notesSlides/notesSlide37.xml" Type="http://schemas.openxmlformats.org/officeDocument/2006/relationships/notesSlide"/><Relationship Id="rId98" Target="notesSlides/notesSlide38.xml" Type="http://schemas.openxmlformats.org/officeDocument/2006/relationships/notesSlide"/><Relationship Id="rId99" Target="notesSlides/notesSlide39.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Known knowns</a:t>
            </a:r>
          </a:p>
          <a:p>
            <a:r>
              <a:rPr lang="en-US"/>
              <a:t>Known unknowns</a:t>
            </a:r>
          </a:p>
          <a:p>
            <a:r>
              <a:rPr lang="en-US"/>
              <a:t>Unknown unknowns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History Is the Study of People and the Choices They Made</a:t>
            </a:r>
          </a:p>
          <a:p>
            <a:r>
              <a:rPr lang="en-US"/>
              <a:t>	 History Is a Means to Understand Today’s World</a:t>
            </a:r>
          </a:p>
          <a:p>
            <a:r>
              <a:rPr lang="en-US"/>
              <a:t>	 History Combines Storytelling and Analysis</a:t>
            </a:r>
          </a:p>
          <a:p>
            <a:r>
              <a:rPr lang="en-US"/>
              <a:t>	 History Is an Ongoing Debate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can a researcher approach archival sources that are composed or organized in a way that obscures the issues of most interest to scholars in rhetoric and composition? </a:t>
            </a:r>
          </a:p>
          <a:p>
            <a:r>
              <a:rPr lang="en-US"/>
              <a:t>What research methods can be used outside of the archive—observations and interviews, for example—to complement and extend research conducted within archival spaces? </a:t>
            </a:r>
          </a:p>
          <a:p>
            <a:r>
              <a:rPr lang="en-US"/>
              <a:t>What external research should be done in order to understand, as fully as possible, the historical and cultural contexts of archival materials?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History Is the Study of People and the Choices They Made</a:t>
            </a:r>
          </a:p>
          <a:p>
            <a:r>
              <a:rPr lang="en-US"/>
              <a:t>	 History Is a Means to Understand Today’s World</a:t>
            </a:r>
          </a:p>
          <a:p>
            <a:r>
              <a:rPr lang="en-US"/>
              <a:t>	 History Combines Storytelling and Analysis</a:t>
            </a:r>
          </a:p>
          <a:p>
            <a:r>
              <a:rPr lang="en-US"/>
              <a:t>	 History Is an Ongoing Debate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that this doesnt technically say that the ability to locate relevant information BY THE PUBLIC–archivists can have that info and act as that mediator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jpeg" Type="http://schemas.openxmlformats.org/officeDocument/2006/relationships/image"/><Relationship Id="rId4" Target="https://cuny-qc.primo.exlibrisgroup.com/permalink/01CUNY_QC/1osl74v/cdi_proquest_journals_1289692357"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 Id="rId4" Target="https://qc-cuny.libguides.com/c.php?g=1050138&amp;p=7654794"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 Id="rId4" Target="https://dictionary.archivists.org/entry/artifactual-literacy.html" TargetMode="External" Type="http://schemas.openxmlformats.org/officeDocument/2006/relationships/hyperlink"/></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jpeg" Type="http://schemas.openxmlformats.org/officeDocument/2006/relationships/image"/><Relationship Id="rId4" Target="https://dictionary.archivists.org/entry/archival-intelligence.html" TargetMode="External" Type="http://schemas.openxmlformats.org/officeDocument/2006/relationships/hyperlink"/></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15.jpeg" Type="http://schemas.openxmlformats.org/officeDocument/2006/relationships/image"/><Relationship Id="rId8" Target="../media/image16.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20.png" Type="http://schemas.openxmlformats.org/officeDocument/2006/relationships/image"/><Relationship Id="rId4" Target="../media/image21.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1.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2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1.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23.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1.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24.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25.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1.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1.jpe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28.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 Id="rId4" Target="https://dictionary.archivists.org/entry/reference.html"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https://dictionary.archivists.org/entry/access.html" TargetMode="External" Type="http://schemas.openxmlformats.org/officeDocument/2006/relationships/hyperlink"/><Relationship Id="rId5" Target="https://dictionary.archivists.org/entry/accessibility.html"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781050" y="2517872"/>
            <a:ext cx="16444198" cy="3108411"/>
            <a:chOff x="0" y="0"/>
            <a:chExt cx="21925598" cy="4144548"/>
          </a:xfrm>
        </p:grpSpPr>
        <p:sp>
          <p:nvSpPr>
            <p:cNvPr name="Freeform 3" id="3"/>
            <p:cNvSpPr/>
            <p:nvPr/>
          </p:nvSpPr>
          <p:spPr>
            <a:xfrm flipH="false" flipV="false" rot="0">
              <a:off x="0" y="0"/>
              <a:ext cx="21925600" cy="4144555"/>
            </a:xfrm>
            <a:custGeom>
              <a:avLst/>
              <a:gdLst/>
              <a:ahLst/>
              <a:cxnLst/>
              <a:rect r="r" b="b" t="t" l="l"/>
              <a:pathLst>
                <a:path h="4144555" w="21925600">
                  <a:moveTo>
                    <a:pt x="0" y="0"/>
                  </a:moveTo>
                  <a:lnTo>
                    <a:pt x="21925600" y="0"/>
                  </a:lnTo>
                  <a:lnTo>
                    <a:pt x="21925600" y="4144555"/>
                  </a:lnTo>
                  <a:lnTo>
                    <a:pt x="0" y="4144555"/>
                  </a:lnTo>
                  <a:close/>
                </a:path>
              </a:pathLst>
            </a:custGeom>
            <a:blipFill>
              <a:blip r:embed="rId3">
                <a:alphaModFix amt="0"/>
              </a:blip>
              <a:stretch>
                <a:fillRect l="0" t="-73045" r="0" b="-33114"/>
              </a:stretch>
            </a:blipFill>
          </p:spPr>
        </p:sp>
        <p:sp>
          <p:nvSpPr>
            <p:cNvPr name="TextBox 4" id="4"/>
            <p:cNvSpPr txBox="true"/>
            <p:nvPr/>
          </p:nvSpPr>
          <p:spPr>
            <a:xfrm>
              <a:off x="0" y="-9525"/>
              <a:ext cx="21925598" cy="4154073"/>
            </a:xfrm>
            <a:prstGeom prst="rect">
              <a:avLst/>
            </a:prstGeom>
          </p:spPr>
          <p:txBody>
            <a:bodyPr anchor="b" rtlCol="false" tIns="0" lIns="0" bIns="0" rIns="0"/>
            <a:lstStyle/>
            <a:p>
              <a:pPr algn="l">
                <a:lnSpc>
                  <a:spcPts val="10368"/>
                </a:lnSpc>
              </a:pPr>
              <a:r>
                <a:rPr lang="en-US" b="true" sz="8640">
                  <a:solidFill>
                    <a:srgbClr val="FFFFFF"/>
                  </a:solidFill>
                  <a:latin typeface="EB Garamond Ultra-Bold"/>
                  <a:ea typeface="EB Garamond Ultra-Bold"/>
                  <a:cs typeface="EB Garamond Ultra-Bold"/>
                  <a:sym typeface="EB Garamond Ultra-Bold"/>
                </a:rPr>
                <a:t>Session six:</a:t>
              </a:r>
            </a:p>
            <a:p>
              <a:pPr algn="l">
                <a:lnSpc>
                  <a:spcPts val="10368"/>
                </a:lnSpc>
              </a:pPr>
              <a:r>
                <a:rPr lang="en-US" b="true" sz="8640">
                  <a:solidFill>
                    <a:srgbClr val="FFFFFF"/>
                  </a:solidFill>
                  <a:latin typeface="EB Garamond Ultra-Bold"/>
                  <a:ea typeface="EB Garamond Ultra-Bold"/>
                  <a:cs typeface="EB Garamond Ultra-Bold"/>
                  <a:sym typeface="EB Garamond Ultra-Bold"/>
                </a:rPr>
                <a:t>Donors and Users</a:t>
              </a:r>
            </a:p>
          </p:txBody>
        </p:sp>
      </p:grpSp>
      <p:sp>
        <p:nvSpPr>
          <p:cNvPr name="TextBox 5" id="5"/>
          <p:cNvSpPr txBox="true"/>
          <p:nvPr/>
        </p:nvSpPr>
        <p:spPr>
          <a:xfrm rot="0">
            <a:off x="872471" y="5717315"/>
            <a:ext cx="16261347" cy="493014"/>
          </a:xfrm>
          <a:prstGeom prst="rect">
            <a:avLst/>
          </a:prstGeom>
        </p:spPr>
        <p:txBody>
          <a:bodyPr anchor="t" rtlCol="false" tIns="0" lIns="0" bIns="0" rIns="0">
            <a:spAutoFit/>
          </a:bodyPr>
          <a:lstStyle/>
          <a:p>
            <a:pPr algn="l">
              <a:lnSpc>
                <a:spcPts val="3888"/>
              </a:lnSpc>
            </a:pPr>
            <a:r>
              <a:rPr lang="en-US" sz="3600">
                <a:solidFill>
                  <a:srgbClr val="FFFFFF"/>
                </a:solidFill>
                <a:latin typeface="Proxima Nova"/>
                <a:ea typeface="Proxima Nova"/>
                <a:cs typeface="Proxima Nova"/>
                <a:sym typeface="Proxima Nova"/>
              </a:rPr>
              <a:t>INFO 7401 Archival Appraisal, Arrangement, and Access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1896" y="4130697"/>
            <a:ext cx="16444198" cy="3018892"/>
            <a:chOff x="0" y="0"/>
            <a:chExt cx="21925598" cy="4025189"/>
          </a:xfrm>
        </p:grpSpPr>
        <p:sp>
          <p:nvSpPr>
            <p:cNvPr name="Freeform 3" id="3"/>
            <p:cNvSpPr/>
            <p:nvPr/>
          </p:nvSpPr>
          <p:spPr>
            <a:xfrm flipH="false" flipV="false" rot="0">
              <a:off x="0" y="0"/>
              <a:ext cx="21925600" cy="4025194"/>
            </a:xfrm>
            <a:custGeom>
              <a:avLst/>
              <a:gdLst/>
              <a:ahLst/>
              <a:cxnLst/>
              <a:rect r="r" b="b" t="t" l="l"/>
              <a:pathLst>
                <a:path h="4025194" w="21925600">
                  <a:moveTo>
                    <a:pt x="0" y="0"/>
                  </a:moveTo>
                  <a:lnTo>
                    <a:pt x="21925600" y="0"/>
                  </a:lnTo>
                  <a:lnTo>
                    <a:pt x="21925600" y="4025194"/>
                  </a:lnTo>
                  <a:lnTo>
                    <a:pt x="0" y="4025194"/>
                  </a:lnTo>
                  <a:close/>
                </a:path>
              </a:pathLst>
            </a:custGeom>
            <a:blipFill>
              <a:blip r:embed="rId3">
                <a:alphaModFix amt="0"/>
              </a:blip>
              <a:stretch>
                <a:fillRect l="0" t="-72588" r="0" b="-39685"/>
              </a:stretch>
            </a:blipFill>
          </p:spPr>
        </p:sp>
        <p:sp>
          <p:nvSpPr>
            <p:cNvPr name="TextBox 4" id="4"/>
            <p:cNvSpPr txBox="true"/>
            <p:nvPr/>
          </p:nvSpPr>
          <p:spPr>
            <a:xfrm>
              <a:off x="0" y="9525"/>
              <a:ext cx="21925598" cy="4015664"/>
            </a:xfrm>
            <a:prstGeom prst="rect">
              <a:avLst/>
            </a:prstGeom>
          </p:spPr>
          <p:txBody>
            <a:bodyPr anchor="ctr" rtlCol="false" tIns="0" lIns="0" bIns="0" rIns="0"/>
            <a:lstStyle/>
            <a:p>
              <a:pPr algn="l">
                <a:lnSpc>
                  <a:spcPts val="10080"/>
                </a:lnSpc>
              </a:pPr>
              <a:r>
                <a:rPr lang="en-US" b="true" sz="8400">
                  <a:solidFill>
                    <a:srgbClr val="4285F4"/>
                  </a:solidFill>
                  <a:latin typeface="EB Garamond Ultra-Bold"/>
                  <a:ea typeface="EB Garamond Ultra-Bold"/>
                  <a:cs typeface="EB Garamond Ultra-Bold"/>
                  <a:sym typeface="EB Garamond Ultra-Bold"/>
                </a:rPr>
                <a:t>Collection knowledge, or:</a:t>
              </a:r>
            </a:p>
            <a:p>
              <a:pPr algn="l">
                <a:lnSpc>
                  <a:spcPts val="10080"/>
                </a:lnSpc>
              </a:pPr>
              <a:r>
                <a:rPr lang="en-US" b="true" sz="8400">
                  <a:solidFill>
                    <a:srgbClr val="4285F4"/>
                  </a:solidFill>
                  <a:latin typeface="EB Garamond Ultra-Bold"/>
                  <a:ea typeface="EB Garamond Ultra-Bold"/>
                  <a:cs typeface="EB Garamond Ultra-Bold"/>
                  <a:sym typeface="EB Garamond Ultra-Bold"/>
                </a:rPr>
                <a:t>What </a:t>
              </a:r>
              <a:r>
                <a:rPr lang="en-US" b="true" sz="8400" i="true">
                  <a:solidFill>
                    <a:srgbClr val="4285F4"/>
                  </a:solidFill>
                  <a:latin typeface="EB Garamond Ultra-Bold Italics"/>
                  <a:ea typeface="EB Garamond Ultra-Bold Italics"/>
                  <a:cs typeface="EB Garamond Ultra-Bold Italics"/>
                  <a:sym typeface="EB Garamond Ultra-Bold Italics"/>
                </a:rPr>
                <a:t>do </a:t>
              </a:r>
              <a:r>
                <a:rPr lang="en-US" b="true" sz="8400">
                  <a:solidFill>
                    <a:srgbClr val="4285F4"/>
                  </a:solidFill>
                  <a:latin typeface="EB Garamond Ultra-Bold"/>
                  <a:ea typeface="EB Garamond Ultra-Bold"/>
                  <a:cs typeface="EB Garamond Ultra-Bold"/>
                  <a:sym typeface="EB Garamond Ultra-Bold"/>
                </a:rPr>
                <a:t>we do at the archive?</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AFAFA"/>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943804" y="1477451"/>
            <a:ext cx="16444198" cy="1535400"/>
            <a:chOff x="0" y="0"/>
            <a:chExt cx="21925598" cy="2047200"/>
          </a:xfrm>
        </p:grpSpPr>
        <p:sp>
          <p:nvSpPr>
            <p:cNvPr name="Freeform 7" id="7"/>
            <p:cNvSpPr/>
            <p:nvPr/>
          </p:nvSpPr>
          <p:spPr>
            <a:xfrm flipH="false" flipV="false" rot="0">
              <a:off x="0" y="0"/>
              <a:ext cx="21925600" cy="2047198"/>
            </a:xfrm>
            <a:custGeom>
              <a:avLst/>
              <a:gdLst/>
              <a:ahLst/>
              <a:cxnLst/>
              <a:rect r="r" b="b" t="t" l="l"/>
              <a:pathLst>
                <a:path h="2047198" w="21925600">
                  <a:moveTo>
                    <a:pt x="0" y="0"/>
                  </a:moveTo>
                  <a:lnTo>
                    <a:pt x="21925600" y="0"/>
                  </a:lnTo>
                  <a:lnTo>
                    <a:pt x="21925600" y="2047198"/>
                  </a:lnTo>
                  <a:lnTo>
                    <a:pt x="0" y="2047198"/>
                  </a:lnTo>
                  <a:close/>
                </a:path>
              </a:pathLst>
            </a:custGeom>
            <a:blipFill>
              <a:blip r:embed="rId3">
                <a:alphaModFix amt="0"/>
              </a:blip>
              <a:stretch>
                <a:fillRect l="0" t="-158685" r="0" b="-158685"/>
              </a:stretch>
            </a:blipFill>
          </p:spPr>
        </p:sp>
        <p:sp>
          <p:nvSpPr>
            <p:cNvPr name="TextBox 8" id="8"/>
            <p:cNvSpPr txBox="true"/>
            <p:nvPr/>
          </p:nvSpPr>
          <p:spPr>
            <a:xfrm>
              <a:off x="0" y="9525"/>
              <a:ext cx="21925598" cy="2037675"/>
            </a:xfrm>
            <a:prstGeom prst="rect">
              <a:avLst/>
            </a:prstGeom>
          </p:spPr>
          <p:txBody>
            <a:bodyPr anchor="b" rtlCol="false" tIns="0" lIns="0" bIns="0" rIns="0"/>
            <a:lstStyle/>
            <a:p>
              <a:pPr algn="l">
                <a:lnSpc>
                  <a:spcPts val="7680"/>
                </a:lnSpc>
              </a:pPr>
              <a:r>
                <a:rPr lang="en-US" b="true" sz="6400">
                  <a:solidFill>
                    <a:srgbClr val="FFFFFF"/>
                  </a:solidFill>
                  <a:latin typeface="EB Garamond Ultra-Bold"/>
                  <a:ea typeface="EB Garamond Ultra-Bold"/>
                  <a:cs typeface="EB Garamond Ultra-Bold"/>
                  <a:sym typeface="EB Garamond Ultra-Bold"/>
                </a:rPr>
                <a:t>Collection knowledge</a:t>
              </a:r>
            </a:p>
          </p:txBody>
        </p:sp>
      </p:grpSp>
      <p:sp>
        <p:nvSpPr>
          <p:cNvPr name="TextBox 9" id="9"/>
          <p:cNvSpPr txBox="true"/>
          <p:nvPr/>
        </p:nvSpPr>
        <p:spPr>
          <a:xfrm rot="0">
            <a:off x="1035225" y="3872427"/>
            <a:ext cx="16261347" cy="5004054"/>
          </a:xfrm>
          <a:prstGeom prst="rect">
            <a:avLst/>
          </a:prstGeom>
        </p:spPr>
        <p:txBody>
          <a:bodyPr anchor="t" rtlCol="false" tIns="0" lIns="0" bIns="0" rIns="0">
            <a:spAutoFit/>
          </a:bodyPr>
          <a:lstStyle/>
          <a:p>
            <a:pPr algn="l">
              <a:lnSpc>
                <a:spcPts val="4967"/>
              </a:lnSpc>
            </a:pPr>
            <a:r>
              <a:rPr lang="en-US" sz="3600">
                <a:solidFill>
                  <a:srgbClr val="737373"/>
                </a:solidFill>
                <a:latin typeface="Proxima Nova"/>
                <a:ea typeface="Proxima Nova"/>
                <a:cs typeface="Proxima Nova"/>
                <a:sym typeface="Proxima Nova"/>
              </a:rPr>
              <a:t>Archivists can provide six kinds of information to users and donors, developed during the processing of a collection:</a:t>
            </a:r>
          </a:p>
          <a:p>
            <a:pPr algn="l" marL="1097280" indent="-548640" lvl="1">
              <a:lnSpc>
                <a:spcPts val="4967"/>
              </a:lnSpc>
              <a:buAutoNum type="arabicPeriod" startAt="1"/>
            </a:pPr>
            <a:r>
              <a:rPr lang="en-US" sz="3600">
                <a:solidFill>
                  <a:srgbClr val="737373"/>
                </a:solidFill>
                <a:latin typeface="Proxima Nova"/>
                <a:ea typeface="Proxima Nova"/>
                <a:cs typeface="Proxima Nova"/>
                <a:sym typeface="Proxima Nova"/>
              </a:rPr>
              <a:t>Information about the </a:t>
            </a:r>
            <a:r>
              <a:rPr lang="en-US" b="true" sz="3600">
                <a:solidFill>
                  <a:srgbClr val="737373"/>
                </a:solidFill>
                <a:latin typeface="Proxima Nova Bold"/>
                <a:ea typeface="Proxima Nova Bold"/>
                <a:cs typeface="Proxima Nova Bold"/>
                <a:sym typeface="Proxima Nova Bold"/>
              </a:rPr>
              <a:t>repository</a:t>
            </a:r>
          </a:p>
          <a:p>
            <a:pPr algn="l" marL="1097280" indent="-548640" lvl="1">
              <a:lnSpc>
                <a:spcPts val="4967"/>
              </a:lnSpc>
              <a:buAutoNum type="arabicPeriod" startAt="1"/>
            </a:pPr>
            <a:r>
              <a:rPr lang="en-US" sz="3600">
                <a:solidFill>
                  <a:srgbClr val="737373"/>
                </a:solidFill>
                <a:latin typeface="Proxima Nova"/>
                <a:ea typeface="Proxima Nova"/>
                <a:cs typeface="Proxima Nova"/>
                <a:sym typeface="Proxima Nova"/>
              </a:rPr>
              <a:t>Information </a:t>
            </a:r>
            <a:r>
              <a:rPr lang="en-US" b="true" sz="3600" i="true">
                <a:solidFill>
                  <a:srgbClr val="737373"/>
                </a:solidFill>
                <a:latin typeface="Proxima Nova Bold Italics"/>
                <a:ea typeface="Proxima Nova Bold Italics"/>
                <a:cs typeface="Proxima Nova Bold Italics"/>
                <a:sym typeface="Proxima Nova Bold Italics"/>
              </a:rPr>
              <a:t>about </a:t>
            </a:r>
            <a:r>
              <a:rPr lang="en-US" b="true" sz="3600">
                <a:solidFill>
                  <a:srgbClr val="737373"/>
                </a:solidFill>
                <a:latin typeface="Proxima Nova Bold"/>
                <a:ea typeface="Proxima Nova Bold"/>
                <a:cs typeface="Proxima Nova Bold"/>
                <a:sym typeface="Proxima Nova Bold"/>
              </a:rPr>
              <a:t>the holdings</a:t>
            </a:r>
          </a:p>
          <a:p>
            <a:pPr algn="l" marL="1097280" indent="-548640" lvl="1">
              <a:lnSpc>
                <a:spcPts val="4967"/>
              </a:lnSpc>
              <a:buAutoNum type="arabicPeriod" startAt="1"/>
            </a:pPr>
            <a:r>
              <a:rPr lang="en-US" sz="3600">
                <a:solidFill>
                  <a:srgbClr val="737373"/>
                </a:solidFill>
                <a:latin typeface="Proxima Nova"/>
                <a:ea typeface="Proxima Nova"/>
                <a:cs typeface="Proxima Nova"/>
                <a:sym typeface="Proxima Nova"/>
              </a:rPr>
              <a:t>Information </a:t>
            </a:r>
            <a:r>
              <a:rPr lang="en-US" b="true" sz="3600" i="true">
                <a:solidFill>
                  <a:srgbClr val="737373"/>
                </a:solidFill>
                <a:latin typeface="Proxima Nova Bold Italics"/>
                <a:ea typeface="Proxima Nova Bold Italics"/>
                <a:cs typeface="Proxima Nova Bold Italics"/>
                <a:sym typeface="Proxima Nova Bold Italics"/>
              </a:rPr>
              <a:t>from </a:t>
            </a:r>
            <a:r>
              <a:rPr lang="en-US" b="true" sz="3600">
                <a:solidFill>
                  <a:srgbClr val="737373"/>
                </a:solidFill>
                <a:latin typeface="Proxima Nova Bold"/>
                <a:ea typeface="Proxima Nova Bold"/>
                <a:cs typeface="Proxima Nova Bold"/>
                <a:sym typeface="Proxima Nova Bold"/>
              </a:rPr>
              <a:t>the holdings</a:t>
            </a:r>
          </a:p>
          <a:p>
            <a:pPr algn="l" marL="1097280" indent="-548640" lvl="1">
              <a:lnSpc>
                <a:spcPts val="4967"/>
              </a:lnSpc>
              <a:buAutoNum type="arabicPeriod" startAt="1"/>
            </a:pPr>
            <a:r>
              <a:rPr lang="en-US" sz="3600">
                <a:solidFill>
                  <a:srgbClr val="737373"/>
                </a:solidFill>
                <a:latin typeface="Proxima Nova"/>
                <a:ea typeface="Proxima Nova"/>
                <a:cs typeface="Proxima Nova"/>
                <a:sym typeface="Proxima Nova"/>
              </a:rPr>
              <a:t>Information about </a:t>
            </a:r>
            <a:r>
              <a:rPr lang="en-US" b="true" sz="3600">
                <a:solidFill>
                  <a:srgbClr val="737373"/>
                </a:solidFill>
                <a:latin typeface="Proxima Nova Bold"/>
                <a:ea typeface="Proxima Nova Bold"/>
                <a:cs typeface="Proxima Nova Bold"/>
                <a:sym typeface="Proxima Nova Bold"/>
              </a:rPr>
              <a:t>record creators</a:t>
            </a:r>
          </a:p>
          <a:p>
            <a:pPr algn="l" marL="1097280" indent="-548640" lvl="1">
              <a:lnSpc>
                <a:spcPts val="4967"/>
              </a:lnSpc>
              <a:buAutoNum type="arabicPeriod" startAt="1"/>
            </a:pPr>
            <a:r>
              <a:rPr lang="en-US" b="true" sz="3600">
                <a:solidFill>
                  <a:srgbClr val="737373"/>
                </a:solidFill>
                <a:latin typeface="Proxima Nova Bold"/>
                <a:ea typeface="Proxima Nova Bold"/>
                <a:cs typeface="Proxima Nova Bold"/>
                <a:sym typeface="Proxima Nova Bold"/>
              </a:rPr>
              <a:t>Referrals </a:t>
            </a:r>
            <a:r>
              <a:rPr lang="en-US" sz="3600">
                <a:solidFill>
                  <a:srgbClr val="737373"/>
                </a:solidFill>
                <a:latin typeface="Proxima Nova"/>
                <a:ea typeface="Proxima Nova"/>
                <a:cs typeface="Proxima Nova"/>
                <a:sym typeface="Proxima Nova"/>
              </a:rPr>
              <a:t>to other repositories or resources</a:t>
            </a:r>
          </a:p>
          <a:p>
            <a:pPr algn="l" marL="1097280" indent="-548640" lvl="1">
              <a:lnSpc>
                <a:spcPts val="4967"/>
              </a:lnSpc>
              <a:buAutoNum type="arabicPeriod" startAt="1"/>
            </a:pPr>
            <a:r>
              <a:rPr lang="en-US" sz="3600">
                <a:solidFill>
                  <a:srgbClr val="737373"/>
                </a:solidFill>
                <a:latin typeface="Proxima Nova"/>
                <a:ea typeface="Proxima Nova"/>
                <a:cs typeface="Proxima Nova"/>
                <a:sym typeface="Proxima Nova"/>
              </a:rPr>
              <a:t>Information about laws and ethics regarding the </a:t>
            </a:r>
            <a:r>
              <a:rPr lang="en-US" b="true" sz="3600">
                <a:solidFill>
                  <a:srgbClr val="737373"/>
                </a:solidFill>
                <a:latin typeface="Proxima Nova Bold"/>
                <a:ea typeface="Proxima Nova Bold"/>
                <a:cs typeface="Proxima Nova Bold"/>
                <a:sym typeface="Proxima Nova Bold"/>
              </a:rPr>
              <a:t>use of information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1896" y="4130697"/>
            <a:ext cx="16444198" cy="3018892"/>
            <a:chOff x="0" y="0"/>
            <a:chExt cx="21925598" cy="4025189"/>
          </a:xfrm>
        </p:grpSpPr>
        <p:sp>
          <p:nvSpPr>
            <p:cNvPr name="Freeform 3" id="3"/>
            <p:cNvSpPr/>
            <p:nvPr/>
          </p:nvSpPr>
          <p:spPr>
            <a:xfrm flipH="false" flipV="false" rot="0">
              <a:off x="0" y="0"/>
              <a:ext cx="21925600" cy="4025194"/>
            </a:xfrm>
            <a:custGeom>
              <a:avLst/>
              <a:gdLst/>
              <a:ahLst/>
              <a:cxnLst/>
              <a:rect r="r" b="b" t="t" l="l"/>
              <a:pathLst>
                <a:path h="4025194" w="21925600">
                  <a:moveTo>
                    <a:pt x="0" y="0"/>
                  </a:moveTo>
                  <a:lnTo>
                    <a:pt x="21925600" y="0"/>
                  </a:lnTo>
                  <a:lnTo>
                    <a:pt x="21925600" y="4025194"/>
                  </a:lnTo>
                  <a:lnTo>
                    <a:pt x="0" y="4025194"/>
                  </a:lnTo>
                  <a:close/>
                </a:path>
              </a:pathLst>
            </a:custGeom>
            <a:blipFill>
              <a:blip r:embed="rId3">
                <a:alphaModFix amt="0"/>
              </a:blip>
              <a:stretch>
                <a:fillRect l="0" t="-72588" r="0" b="-39685"/>
              </a:stretch>
            </a:blipFill>
          </p:spPr>
        </p:sp>
        <p:sp>
          <p:nvSpPr>
            <p:cNvPr name="TextBox 4" id="4"/>
            <p:cNvSpPr txBox="true"/>
            <p:nvPr/>
          </p:nvSpPr>
          <p:spPr>
            <a:xfrm>
              <a:off x="0" y="9525"/>
              <a:ext cx="21925598" cy="4015664"/>
            </a:xfrm>
            <a:prstGeom prst="rect">
              <a:avLst/>
            </a:prstGeom>
          </p:spPr>
          <p:txBody>
            <a:bodyPr anchor="ctr" rtlCol="false" tIns="0" lIns="0" bIns="0" rIns="0"/>
            <a:lstStyle/>
            <a:p>
              <a:pPr algn="l">
                <a:lnSpc>
                  <a:spcPts val="10080"/>
                </a:lnSpc>
              </a:pPr>
              <a:r>
                <a:rPr lang="en-US" b="true" sz="8400">
                  <a:solidFill>
                    <a:srgbClr val="4285F4"/>
                  </a:solidFill>
                  <a:latin typeface="EB Garamond Ultra-Bold"/>
                  <a:ea typeface="EB Garamond Ultra-Bold"/>
                  <a:cs typeface="EB Garamond Ultra-Bold"/>
                  <a:sym typeface="EB Garamond Ultra-Bold"/>
                </a:rPr>
                <a:t>Interaction knowledge, or:</a:t>
              </a:r>
            </a:p>
            <a:p>
              <a:pPr algn="l">
                <a:lnSpc>
                  <a:spcPts val="10080"/>
                </a:lnSpc>
              </a:pPr>
              <a:r>
                <a:rPr lang="en-US" b="true" sz="8400">
                  <a:solidFill>
                    <a:srgbClr val="4285F4"/>
                  </a:solidFill>
                  <a:latin typeface="EB Garamond Ultra-Bold"/>
                  <a:ea typeface="EB Garamond Ultra-Bold"/>
                  <a:cs typeface="EB Garamond Ultra-Bold"/>
                  <a:sym typeface="EB Garamond Ultra-Bold"/>
                </a:rPr>
                <a:t>Who’s, What’s, Will I’s?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836747" y="2904706"/>
            <a:ext cx="16716246" cy="4477589"/>
            <a:chOff x="0" y="0"/>
            <a:chExt cx="22288329" cy="5970119"/>
          </a:xfrm>
        </p:grpSpPr>
        <p:grpSp>
          <p:nvGrpSpPr>
            <p:cNvPr name="Group 7" id="7"/>
            <p:cNvGrpSpPr/>
            <p:nvPr/>
          </p:nvGrpSpPr>
          <p:grpSpPr>
            <a:xfrm rot="0">
              <a:off x="0" y="1176362"/>
              <a:ext cx="10787202" cy="2380285"/>
              <a:chOff x="0" y="0"/>
              <a:chExt cx="10787202" cy="2380285"/>
            </a:xfrm>
          </p:grpSpPr>
          <p:sp>
            <p:nvSpPr>
              <p:cNvPr name="Freeform 8" id="8"/>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9" id="9"/>
              <p:cNvSpPr txBox="true"/>
              <p:nvPr/>
            </p:nvSpPr>
            <p:spPr>
              <a:xfrm>
                <a:off x="0" y="9525"/>
                <a:ext cx="10787202" cy="2370760"/>
              </a:xfrm>
              <a:prstGeom prst="rect">
                <a:avLst/>
              </a:prstGeom>
            </p:spPr>
            <p:txBody>
              <a:bodyPr anchor="b" rtlCol="false" tIns="0" lIns="0" bIns="0" rIns="0"/>
              <a:lstStyle/>
              <a:p>
                <a:pPr algn="l">
                  <a:lnSpc>
                    <a:spcPts val="10080"/>
                  </a:lnSpc>
                </a:pPr>
                <a:r>
                  <a:rPr lang="en-US" sz="8400" b="true">
                    <a:solidFill>
                      <a:srgbClr val="424242"/>
                    </a:solidFill>
                    <a:latin typeface="EB Garamond Ultra-Bold"/>
                    <a:ea typeface="EB Garamond Ultra-Bold"/>
                    <a:cs typeface="EB Garamond Ultra-Bold"/>
                    <a:sym typeface="EB Garamond Ultra-Bold"/>
                  </a:rPr>
                  <a:t>User behavior</a:t>
                </a:r>
              </a:p>
            </p:txBody>
          </p:sp>
        </p:grpSp>
        <p:grpSp>
          <p:nvGrpSpPr>
            <p:cNvPr name="Group 10" id="10"/>
            <p:cNvGrpSpPr/>
            <p:nvPr/>
          </p:nvGrpSpPr>
          <p:grpSpPr>
            <a:xfrm rot="0">
              <a:off x="12056332" y="0"/>
              <a:ext cx="10231996" cy="5970119"/>
              <a:chOff x="0" y="0"/>
              <a:chExt cx="10231996" cy="5970119"/>
            </a:xfrm>
          </p:grpSpPr>
          <p:sp>
            <p:nvSpPr>
              <p:cNvPr name="Freeform 11" id="11"/>
              <p:cNvSpPr/>
              <p:nvPr/>
            </p:nvSpPr>
            <p:spPr>
              <a:xfrm flipH="false" flipV="false" rot="0">
                <a:off x="0" y="0"/>
                <a:ext cx="10232000" cy="5970119"/>
              </a:xfrm>
              <a:custGeom>
                <a:avLst/>
                <a:gdLst/>
                <a:ahLst/>
                <a:cxnLst/>
                <a:rect r="r" b="b" t="t" l="l"/>
                <a:pathLst>
                  <a:path h="5970119" w="10232000">
                    <a:moveTo>
                      <a:pt x="0" y="0"/>
                    </a:moveTo>
                    <a:lnTo>
                      <a:pt x="10232000" y="0"/>
                    </a:lnTo>
                    <a:lnTo>
                      <a:pt x="10232000" y="5970119"/>
                    </a:lnTo>
                    <a:lnTo>
                      <a:pt x="0" y="5970119"/>
                    </a:lnTo>
                    <a:close/>
                  </a:path>
                </a:pathLst>
              </a:custGeom>
              <a:blipFill>
                <a:blip r:embed="rId3">
                  <a:alphaModFix amt="0"/>
                </a:blip>
                <a:stretch>
                  <a:fillRect l="-73558" t="0" r="-73558" b="-65048"/>
                </a:stretch>
              </a:blipFill>
            </p:spPr>
          </p:sp>
          <p:sp>
            <p:nvSpPr>
              <p:cNvPr name="TextBox 12" id="12"/>
              <p:cNvSpPr txBox="true"/>
              <p:nvPr/>
            </p:nvSpPr>
            <p:spPr>
              <a:xfrm>
                <a:off x="0" y="-47625"/>
                <a:ext cx="10231996" cy="6017744"/>
              </a:xfrm>
              <a:prstGeom prst="rect">
                <a:avLst/>
              </a:prstGeom>
            </p:spPr>
            <p:txBody>
              <a:bodyPr anchor="ctr" rtlCol="false" tIns="0" lIns="0" bIns="0" rIns="0"/>
              <a:lstStyle/>
              <a:p>
                <a:pPr algn="l">
                  <a:lnSpc>
                    <a:spcPts val="3864"/>
                  </a:lnSpc>
                </a:pPr>
                <a:r>
                  <a:rPr lang="en-US" sz="2800">
                    <a:solidFill>
                      <a:srgbClr val="FFFFFF"/>
                    </a:solidFill>
                    <a:latin typeface="Proxima Nova"/>
                    <a:ea typeface="Proxima Nova"/>
                    <a:cs typeface="Proxima Nova"/>
                    <a:sym typeface="Proxima Nova"/>
                  </a:rPr>
                  <a:t>Who is using the archives’ materials? Why?</a:t>
                </a:r>
              </a:p>
              <a:p>
                <a:pPr algn="l">
                  <a:lnSpc>
                    <a:spcPts val="3864"/>
                  </a:lnSpc>
                </a:pPr>
                <a:r>
                  <a:rPr lang="en-US" sz="2800">
                    <a:solidFill>
                      <a:srgbClr val="FFFFFF"/>
                    </a:solidFill>
                    <a:latin typeface="Proxima Nova"/>
                    <a:ea typeface="Proxima Nova"/>
                    <a:cs typeface="Proxima Nova"/>
                    <a:sym typeface="Proxima Nova"/>
                  </a:rPr>
                  <a:t>How are they contacting you? How are they asking the question?</a:t>
                </a:r>
              </a:p>
              <a:p>
                <a:pPr algn="l">
                  <a:lnSpc>
                    <a:spcPts val="3864"/>
                  </a:lnSpc>
                </a:pPr>
                <a:r>
                  <a:rPr lang="en-US" sz="2800">
                    <a:solidFill>
                      <a:srgbClr val="FFFFFF"/>
                    </a:solidFill>
                    <a:latin typeface="Proxima Nova"/>
                    <a:ea typeface="Proxima Nova"/>
                    <a:cs typeface="Proxima Nova"/>
                    <a:sym typeface="Proxima Nova"/>
                  </a:rPr>
                  <a:t>Who is the asker to you?</a:t>
                </a:r>
              </a:p>
              <a:p>
                <a:pPr algn="l" marL="853446" indent="-426723" lvl="1">
                  <a:lnSpc>
                    <a:spcPts val="3864"/>
                  </a:lnSpc>
                  <a:buFont typeface="Arial"/>
                  <a:buChar char="•"/>
                </a:pPr>
                <a:r>
                  <a:rPr lang="en-US" sz="2800">
                    <a:solidFill>
                      <a:srgbClr val="FFFFFF"/>
                    </a:solidFill>
                    <a:latin typeface="Proxima Nova"/>
                    <a:ea typeface="Proxima Nova"/>
                    <a:cs typeface="Proxima Nova"/>
                    <a:sym typeface="Proxima Nova"/>
                  </a:rPr>
                  <a:t>What is the precedent from previous requests?</a:t>
                </a:r>
              </a:p>
              <a:p>
                <a:pPr algn="l" marL="853090" indent="-426545" lvl="1">
                  <a:lnSpc>
                    <a:spcPts val="3864"/>
                  </a:lnSpc>
                  <a:buFont typeface="Arial"/>
                  <a:buChar char="•"/>
                </a:pPr>
                <a:r>
                  <a:rPr lang="en-US" sz="2800">
                    <a:solidFill>
                      <a:srgbClr val="FFFFFF"/>
                    </a:solidFill>
                    <a:latin typeface="Proxima Nova"/>
                    <a:ea typeface="Proxima Nova"/>
                    <a:cs typeface="Proxima Nova"/>
                    <a:sym typeface="Proxima Nova"/>
                  </a:rPr>
                  <a:t>What is your range of realistic outcomes</a:t>
                </a:r>
              </a:p>
              <a:p>
                <a:pPr algn="l">
                  <a:lnSpc>
                    <a:spcPts val="3864"/>
                  </a:lnSpc>
                </a:pPr>
              </a:p>
              <a:p>
                <a:pPr algn="l">
                  <a:lnSpc>
                    <a:spcPts val="3864"/>
                  </a:lnSpc>
                </a:pPr>
                <a:r>
                  <a:rPr lang="en-US" sz="2800">
                    <a:solidFill>
                      <a:srgbClr val="FFFFFF"/>
                    </a:solidFill>
                    <a:latin typeface="Proxima Nova"/>
                    <a:ea typeface="Proxima Nova"/>
                    <a:cs typeface="Proxima Nova"/>
                    <a:sym typeface="Proxima Nova"/>
                  </a:rPr>
                  <a:t>Who is not using materials? Could they?</a:t>
                </a:r>
              </a:p>
            </p:txBody>
          </p:sp>
        </p:gr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2428304" y="304800"/>
            <a:ext cx="13431403" cy="9677400"/>
            <a:chOff x="0" y="0"/>
            <a:chExt cx="17908537" cy="12903200"/>
          </a:xfrm>
        </p:grpSpPr>
        <p:sp>
          <p:nvSpPr>
            <p:cNvPr name="Freeform 3" id="3"/>
            <p:cNvSpPr/>
            <p:nvPr/>
          </p:nvSpPr>
          <p:spPr>
            <a:xfrm flipH="false" flipV="false" rot="0">
              <a:off x="0" y="0"/>
              <a:ext cx="17908524" cy="12903200"/>
            </a:xfrm>
            <a:custGeom>
              <a:avLst/>
              <a:gdLst/>
              <a:ahLst/>
              <a:cxnLst/>
              <a:rect r="r" b="b" t="t" l="l"/>
              <a:pathLst>
                <a:path h="12903200" w="17908524">
                  <a:moveTo>
                    <a:pt x="0" y="0"/>
                  </a:moveTo>
                  <a:lnTo>
                    <a:pt x="17908524" y="0"/>
                  </a:lnTo>
                  <a:lnTo>
                    <a:pt x="17908524" y="12903200"/>
                  </a:lnTo>
                  <a:lnTo>
                    <a:pt x="0" y="12903200"/>
                  </a:lnTo>
                  <a:lnTo>
                    <a:pt x="0" y="0"/>
                  </a:lnTo>
                  <a:close/>
                </a:path>
              </a:pathLst>
            </a:custGeom>
            <a:blipFill>
              <a:blip r:embed="rId3"/>
              <a:stretch>
                <a:fillRect l="0" t="0" r="0"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26799" y="3613314"/>
            <a:ext cx="8090402" cy="3018892"/>
            <a:chOff x="0" y="0"/>
            <a:chExt cx="10787202" cy="4025189"/>
          </a:xfrm>
        </p:grpSpPr>
        <p:sp>
          <p:nvSpPr>
            <p:cNvPr name="Freeform 7" id="7"/>
            <p:cNvSpPr/>
            <p:nvPr/>
          </p:nvSpPr>
          <p:spPr>
            <a:xfrm flipH="false" flipV="false" rot="0">
              <a:off x="0" y="0"/>
              <a:ext cx="10787200" cy="4025190"/>
            </a:xfrm>
            <a:custGeom>
              <a:avLst/>
              <a:gdLst/>
              <a:ahLst/>
              <a:cxnLst/>
              <a:rect r="r" b="b" t="t" l="l"/>
              <a:pathLst>
                <a:path h="4025190" w="10787200">
                  <a:moveTo>
                    <a:pt x="0" y="0"/>
                  </a:moveTo>
                  <a:lnTo>
                    <a:pt x="10787200" y="0"/>
                  </a:lnTo>
                  <a:lnTo>
                    <a:pt x="10787200" y="4025190"/>
                  </a:lnTo>
                  <a:lnTo>
                    <a:pt x="0" y="4025190"/>
                  </a:lnTo>
                  <a:close/>
                </a:path>
              </a:pathLst>
            </a:custGeom>
            <a:blipFill>
              <a:blip r:embed="rId3">
                <a:alphaModFix amt="0"/>
              </a:blip>
              <a:stretch>
                <a:fillRect l="0" t="-3117" r="0" b="-1319"/>
              </a:stretch>
            </a:blipFill>
          </p:spPr>
        </p:sp>
        <p:sp>
          <p:nvSpPr>
            <p:cNvPr name="TextBox 8" id="8"/>
            <p:cNvSpPr txBox="true"/>
            <p:nvPr/>
          </p:nvSpPr>
          <p:spPr>
            <a:xfrm>
              <a:off x="0" y="9525"/>
              <a:ext cx="10787202" cy="4015664"/>
            </a:xfrm>
            <a:prstGeom prst="rect">
              <a:avLst/>
            </a:prstGeom>
          </p:spPr>
          <p:txBody>
            <a:bodyPr anchor="b" rtlCol="false" tIns="0" lIns="0" bIns="0" rIns="0"/>
            <a:lstStyle/>
            <a:p>
              <a:pPr algn="ctr">
                <a:lnSpc>
                  <a:spcPts val="10080"/>
                </a:lnSpc>
              </a:pPr>
              <a:r>
                <a:rPr lang="en-US" b="true" sz="8400">
                  <a:solidFill>
                    <a:srgbClr val="424242"/>
                  </a:solidFill>
                  <a:latin typeface="EB Garamond Ultra-Bold"/>
                  <a:ea typeface="EB Garamond Ultra-Bold"/>
                  <a:cs typeface="EB Garamond Ultra-Bold"/>
                  <a:sym typeface="EB Garamond Ultra-Bold"/>
                </a:rPr>
                <a:t>Assessment methodologies</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9525"/>
              <a:ext cx="10231996" cy="9863125"/>
            </a:xfrm>
            <a:prstGeom prst="rect">
              <a:avLst/>
            </a:prstGeom>
          </p:spPr>
          <p:txBody>
            <a:bodyPr anchor="ctr" rtlCol="false" tIns="0" lIns="0" bIns="0" rIns="0"/>
            <a:lstStyle/>
            <a:p>
              <a:pPr algn="l">
                <a:lnSpc>
                  <a:spcPts val="4471"/>
                </a:lnSpc>
              </a:pPr>
              <a:r>
                <a:rPr lang="en-US" sz="3600" i="true">
                  <a:solidFill>
                    <a:srgbClr val="FFFFFF"/>
                  </a:solidFill>
                  <a:latin typeface="Proxima Nova Italics"/>
                  <a:ea typeface="Proxima Nova Italics"/>
                  <a:cs typeface="Proxima Nova Italics"/>
                  <a:sym typeface="Proxima Nova Italics"/>
                </a:rPr>
                <a:t>How </a:t>
              </a:r>
              <a:r>
                <a:rPr lang="en-US" sz="3600">
                  <a:solidFill>
                    <a:srgbClr val="FFFFFF"/>
                  </a:solidFill>
                  <a:latin typeface="Proxima Nova"/>
                  <a:ea typeface="Proxima Nova"/>
                  <a:cs typeface="Proxima Nova"/>
                  <a:sym typeface="Proxima Nova"/>
                </a:rPr>
                <a:t>do archivists know </a:t>
              </a:r>
              <a:r>
                <a:rPr lang="en-US" sz="3600" i="true">
                  <a:solidFill>
                    <a:srgbClr val="FFFFFF"/>
                  </a:solidFill>
                  <a:latin typeface="Proxima Nova Italics"/>
                  <a:ea typeface="Proxima Nova Italics"/>
                  <a:cs typeface="Proxima Nova Italics"/>
                  <a:sym typeface="Proxima Nova Italics"/>
                </a:rPr>
                <a:t>what </a:t>
              </a:r>
              <a:r>
                <a:rPr lang="en-US" sz="3600">
                  <a:solidFill>
                    <a:srgbClr val="FFFFFF"/>
                  </a:solidFill>
                  <a:latin typeface="Proxima Nova"/>
                  <a:ea typeface="Proxima Nova"/>
                  <a:cs typeface="Proxima Nova"/>
                  <a:sym typeface="Proxima Nova"/>
                </a:rPr>
                <a:t>to retrieve for a user?</a:t>
              </a:r>
            </a:p>
            <a:p>
              <a:pPr algn="l">
                <a:lnSpc>
                  <a:spcPts val="4471"/>
                </a:lnSpc>
              </a:pPr>
              <a:r>
                <a:rPr lang="en-US" sz="3600">
                  <a:solidFill>
                    <a:srgbClr val="FFFFFF"/>
                  </a:solidFill>
                  <a:latin typeface="Proxima Nova"/>
                  <a:ea typeface="Proxima Nova"/>
                  <a:cs typeface="Proxima Nova"/>
                  <a:sym typeface="Proxima Nova"/>
                </a:rPr>
                <a:t>What are they asking for?</a:t>
              </a:r>
            </a:p>
            <a:p>
              <a:pPr algn="l">
                <a:lnSpc>
                  <a:spcPts val="4471"/>
                </a:lnSpc>
              </a:pPr>
              <a:r>
                <a:rPr lang="en-US" sz="3600">
                  <a:solidFill>
                    <a:srgbClr val="FFFFFF"/>
                  </a:solidFill>
                  <a:latin typeface="Proxima Nova"/>
                  <a:ea typeface="Proxima Nova"/>
                  <a:cs typeface="Proxima Nova"/>
                  <a:sym typeface="Proxima Nova"/>
                </a:rPr>
                <a:t>What do they actually need?</a:t>
              </a:r>
            </a:p>
            <a:p>
              <a:pPr algn="l">
                <a:lnSpc>
                  <a:spcPts val="4471"/>
                </a:lnSpc>
              </a:pPr>
              <a:r>
                <a:rPr lang="en-US" sz="3600">
                  <a:solidFill>
                    <a:srgbClr val="FFFFFF"/>
                  </a:solidFill>
                  <a:latin typeface="Proxima Nova"/>
                  <a:ea typeface="Proxima Nova"/>
                  <a:cs typeface="Proxima Nova"/>
                  <a:sym typeface="Proxima Nova"/>
                </a:rPr>
                <a:t>Can we answer the question?</a:t>
              </a:r>
            </a:p>
            <a:p>
              <a:pPr algn="l">
                <a:lnSpc>
                  <a:spcPts val="4471"/>
                </a:lnSpc>
              </a:pPr>
              <a:r>
                <a:rPr lang="en-US" sz="3600">
                  <a:solidFill>
                    <a:srgbClr val="FFFFFF"/>
                  </a:solidFill>
                  <a:latin typeface="Proxima Nova"/>
                  <a:ea typeface="Proxima Nova"/>
                  <a:cs typeface="Proxima Nova"/>
                  <a:sym typeface="Proxima Nova"/>
                </a:rPr>
                <a:t>Can someone else answer the question?</a:t>
              </a:r>
            </a:p>
            <a:p>
              <a:pPr algn="l">
                <a:lnSpc>
                  <a:spcPts val="4471"/>
                </a:lnSpc>
              </a:pPr>
              <a:r>
                <a:rPr lang="en-US" sz="3600">
                  <a:solidFill>
                    <a:srgbClr val="FFFFFF"/>
                  </a:solidFill>
                  <a:latin typeface="Proxima Nova"/>
                  <a:ea typeface="Proxima Nova"/>
                  <a:cs typeface="Proxima Nova"/>
                  <a:sym typeface="Proxima Nova"/>
                </a:rPr>
                <a:t>How much assistance are you willing to give?</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2371725" y="1743075"/>
            <a:ext cx="13544550" cy="6800850"/>
            <a:chOff x="0" y="0"/>
            <a:chExt cx="18059400" cy="9067800"/>
          </a:xfrm>
        </p:grpSpPr>
        <p:sp>
          <p:nvSpPr>
            <p:cNvPr name="Freeform 3" id="3"/>
            <p:cNvSpPr/>
            <p:nvPr/>
          </p:nvSpPr>
          <p:spPr>
            <a:xfrm flipH="false" flipV="false" rot="0">
              <a:off x="0" y="0"/>
              <a:ext cx="18059400" cy="9067800"/>
            </a:xfrm>
            <a:custGeom>
              <a:avLst/>
              <a:gdLst/>
              <a:ahLst/>
              <a:cxnLst/>
              <a:rect r="r" b="b" t="t" l="l"/>
              <a:pathLst>
                <a:path h="9067800" w="18059400">
                  <a:moveTo>
                    <a:pt x="0" y="0"/>
                  </a:moveTo>
                  <a:lnTo>
                    <a:pt x="18059400" y="0"/>
                  </a:lnTo>
                  <a:lnTo>
                    <a:pt x="18059400" y="9067800"/>
                  </a:lnTo>
                  <a:lnTo>
                    <a:pt x="0" y="9067800"/>
                  </a:lnTo>
                  <a:lnTo>
                    <a:pt x="0" y="0"/>
                  </a:lnTo>
                  <a:close/>
                </a:path>
              </a:pathLst>
            </a:custGeom>
            <a:blipFill>
              <a:blip r:embed="rId3"/>
              <a:stretch>
                <a:fillRect l="0" t="0" r="0" b="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31000" y="2466346"/>
            <a:ext cx="8090402" cy="3018892"/>
            <a:chOff x="0" y="0"/>
            <a:chExt cx="10787202" cy="4025189"/>
          </a:xfrm>
        </p:grpSpPr>
        <p:sp>
          <p:nvSpPr>
            <p:cNvPr name="Freeform 7" id="7"/>
            <p:cNvSpPr/>
            <p:nvPr/>
          </p:nvSpPr>
          <p:spPr>
            <a:xfrm flipH="false" flipV="false" rot="0">
              <a:off x="0" y="0"/>
              <a:ext cx="10787200" cy="4025190"/>
            </a:xfrm>
            <a:custGeom>
              <a:avLst/>
              <a:gdLst/>
              <a:ahLst/>
              <a:cxnLst/>
              <a:rect r="r" b="b" t="t" l="l"/>
              <a:pathLst>
                <a:path h="4025190" w="10787200">
                  <a:moveTo>
                    <a:pt x="0" y="0"/>
                  </a:moveTo>
                  <a:lnTo>
                    <a:pt x="10787200" y="0"/>
                  </a:lnTo>
                  <a:lnTo>
                    <a:pt x="10787200" y="4025190"/>
                  </a:lnTo>
                  <a:lnTo>
                    <a:pt x="0" y="4025190"/>
                  </a:lnTo>
                  <a:close/>
                </a:path>
              </a:pathLst>
            </a:custGeom>
            <a:blipFill>
              <a:blip r:embed="rId3">
                <a:alphaModFix amt="0"/>
              </a:blip>
              <a:stretch>
                <a:fillRect l="0" t="-3117" r="0" b="-1319"/>
              </a:stretch>
            </a:blipFill>
          </p:spPr>
        </p:sp>
        <p:sp>
          <p:nvSpPr>
            <p:cNvPr name="TextBox 8" id="8"/>
            <p:cNvSpPr txBox="true"/>
            <p:nvPr/>
          </p:nvSpPr>
          <p:spPr>
            <a:xfrm>
              <a:off x="0" y="9525"/>
              <a:ext cx="10787202" cy="4015664"/>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cuny-qc.primo.exlibrisgroup.com/permalink/01CUNY_QC/1osl74v/cdi_proquest_journals_1289692357"/>
                </a:rPr>
                <a:t>Question negotiation</a:t>
              </a:r>
            </a:p>
          </p:txBody>
        </p:sp>
      </p:grpSp>
      <p:sp>
        <p:nvSpPr>
          <p:cNvPr name="TextBox 9" id="9"/>
          <p:cNvSpPr txBox="true"/>
          <p:nvPr/>
        </p:nvSpPr>
        <p:spPr>
          <a:xfrm rot="0">
            <a:off x="622421" y="5650363"/>
            <a:ext cx="7907550" cy="1752600"/>
          </a:xfrm>
          <a:prstGeom prst="rect">
            <a:avLst/>
          </a:prstGeom>
        </p:spPr>
        <p:txBody>
          <a:bodyPr anchor="t" rtlCol="false" tIns="0" lIns="0" bIns="0" rIns="0">
            <a:spAutoFit/>
          </a:bodyPr>
          <a:lstStyle/>
          <a:p>
            <a:pPr algn="ctr">
              <a:lnSpc>
                <a:spcPts val="5040"/>
              </a:lnSpc>
            </a:pPr>
            <a:r>
              <a:rPr lang="en-US" sz="4200">
                <a:solidFill>
                  <a:srgbClr val="737373"/>
                </a:solidFill>
                <a:latin typeface="Proxima Nova"/>
                <a:ea typeface="Proxima Nova"/>
                <a:cs typeface="Proxima Nova"/>
                <a:sym typeface="Proxima Nova"/>
              </a:rPr>
              <a:t>Assessment methodologies</a:t>
            </a:r>
          </a:p>
          <a:p>
            <a:pPr algn="ctr">
              <a:lnSpc>
                <a:spcPts val="5040"/>
              </a:lnSpc>
            </a:pPr>
          </a:p>
          <a:p>
            <a:pPr algn="l">
              <a:lnSpc>
                <a:spcPts val="1920"/>
              </a:lnSpc>
            </a:pPr>
            <a:r>
              <a:rPr lang="en-US" sz="1600">
                <a:solidFill>
                  <a:srgbClr val="737373"/>
                </a:solidFill>
                <a:latin typeface="Proxima Nova"/>
                <a:ea typeface="Proxima Nova"/>
                <a:cs typeface="Proxima Nova"/>
                <a:sym typeface="Proxima Nova"/>
              </a:rPr>
              <a:t>Question Negotiation in the Archival Setting: The use of interpersonal communication techniques in the reference interview by Linda J. Long</a:t>
            </a:r>
          </a:p>
        </p:txBody>
      </p:sp>
      <p:grpSp>
        <p:nvGrpSpPr>
          <p:cNvPr name="Group 10" id="10"/>
          <p:cNvGrpSpPr/>
          <p:nvPr/>
        </p:nvGrpSpPr>
        <p:grpSpPr>
          <a:xfrm rot="0">
            <a:off x="9878997" y="1448400"/>
            <a:ext cx="7673997" cy="7390200"/>
            <a:chOff x="0" y="0"/>
            <a:chExt cx="10231996" cy="9853600"/>
          </a:xfrm>
        </p:grpSpPr>
        <p:sp>
          <p:nvSpPr>
            <p:cNvPr name="Freeform 11" id="11"/>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2" id="12"/>
            <p:cNvSpPr txBox="true"/>
            <p:nvPr/>
          </p:nvSpPr>
          <p:spPr>
            <a:xfrm>
              <a:off x="0" y="28575"/>
              <a:ext cx="10231996" cy="9825025"/>
            </a:xfrm>
            <a:prstGeom prst="rect">
              <a:avLst/>
            </a:prstGeom>
          </p:spPr>
          <p:txBody>
            <a:bodyPr anchor="ctr" rtlCol="false" tIns="0" lIns="0" bIns="0" rIns="0"/>
            <a:lstStyle/>
            <a:p>
              <a:pPr algn="l">
                <a:lnSpc>
                  <a:spcPts val="3676"/>
                </a:lnSpc>
              </a:pPr>
              <a:r>
                <a:rPr lang="en-US" sz="3330">
                  <a:solidFill>
                    <a:srgbClr val="FFFFFF"/>
                  </a:solidFill>
                  <a:latin typeface="Proxima Nova"/>
                  <a:ea typeface="Proxima Nova"/>
                  <a:cs typeface="Proxima Nova"/>
                  <a:sym typeface="Proxima Nova"/>
                </a:rPr>
                <a:t>"Ambiguity on the part of users is frequently rooted in feelings of uncertainty or fear of seeming ignorant"</a:t>
              </a:r>
            </a:p>
            <a:p>
              <a:pPr algn="l">
                <a:lnSpc>
                  <a:spcPts val="3676"/>
                </a:lnSpc>
              </a:pPr>
              <a:r>
                <a:rPr lang="en-US" sz="3330">
                  <a:solidFill>
                    <a:srgbClr val="FFFFFF"/>
                  </a:solidFill>
                  <a:latin typeface="Proxima Nova"/>
                  <a:ea typeface="Proxima Nova"/>
                  <a:cs typeface="Proxima Nova"/>
                  <a:sym typeface="Proxima Nova"/>
                </a:rPr>
                <a:t>"Negotiating the question provides the opportunity for users to clearly state the research need themselves; it also discourages archivists from jumping to unwarranted conclusions."</a:t>
              </a:r>
            </a:p>
            <a:p>
              <a:pPr algn="l">
                <a:lnSpc>
                  <a:spcPts val="3676"/>
                </a:lnSpc>
              </a:pPr>
              <a:r>
                <a:rPr lang="en-US" sz="3330">
                  <a:solidFill>
                    <a:srgbClr val="FFFFFF"/>
                  </a:solidFill>
                  <a:latin typeface="Proxima Nova"/>
                  <a:ea typeface="Proxima Nova"/>
                  <a:cs typeface="Proxima Nova"/>
                  <a:sym typeface="Proxima Nova"/>
                </a:rPr>
                <a:t>"the first step in question negotiation is to analyze the query into component parts as "givens" (the subject) and "wanteds" (the information needed)."</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2305050" y="1076325"/>
            <a:ext cx="13677900" cy="8134350"/>
            <a:chOff x="0" y="0"/>
            <a:chExt cx="18237200" cy="10845800"/>
          </a:xfrm>
        </p:grpSpPr>
        <p:sp>
          <p:nvSpPr>
            <p:cNvPr name="Freeform 3" id="3"/>
            <p:cNvSpPr/>
            <p:nvPr/>
          </p:nvSpPr>
          <p:spPr>
            <a:xfrm flipH="false" flipV="false" rot="0">
              <a:off x="0" y="0"/>
              <a:ext cx="18237200" cy="10845800"/>
            </a:xfrm>
            <a:custGeom>
              <a:avLst/>
              <a:gdLst/>
              <a:ahLst/>
              <a:cxnLst/>
              <a:rect r="r" b="b" t="t" l="l"/>
              <a:pathLst>
                <a:path h="10845800" w="18237200">
                  <a:moveTo>
                    <a:pt x="0" y="0"/>
                  </a:moveTo>
                  <a:lnTo>
                    <a:pt x="18237200" y="0"/>
                  </a:lnTo>
                  <a:lnTo>
                    <a:pt x="18237200" y="10845800"/>
                  </a:lnTo>
                  <a:lnTo>
                    <a:pt x="0" y="10845800"/>
                  </a:lnTo>
                  <a:lnTo>
                    <a:pt x="0" y="0"/>
                  </a:lnTo>
                  <a:close/>
                </a:path>
              </a:pathLst>
            </a:custGeom>
            <a:blipFill>
              <a:blip r:embed="rId3"/>
              <a:stretch>
                <a:fillRect l="0" t="0" r="0" b="0"/>
              </a:stretch>
            </a:blipFill>
          </p:spPr>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2200275" y="828675"/>
            <a:ext cx="13887450" cy="8629650"/>
            <a:chOff x="0" y="0"/>
            <a:chExt cx="18516600" cy="11506200"/>
          </a:xfrm>
        </p:grpSpPr>
        <p:sp>
          <p:nvSpPr>
            <p:cNvPr name="Freeform 3" id="3"/>
            <p:cNvSpPr/>
            <p:nvPr/>
          </p:nvSpPr>
          <p:spPr>
            <a:xfrm flipH="false" flipV="false" rot="0">
              <a:off x="0" y="0"/>
              <a:ext cx="18516600" cy="11506200"/>
            </a:xfrm>
            <a:custGeom>
              <a:avLst/>
              <a:gdLst/>
              <a:ahLst/>
              <a:cxnLst/>
              <a:rect r="r" b="b" t="t" l="l"/>
              <a:pathLst>
                <a:path h="11506200" w="18516600">
                  <a:moveTo>
                    <a:pt x="0" y="0"/>
                  </a:moveTo>
                  <a:lnTo>
                    <a:pt x="18516600" y="0"/>
                  </a:lnTo>
                  <a:lnTo>
                    <a:pt x="18516600" y="11506200"/>
                  </a:lnTo>
                  <a:lnTo>
                    <a:pt x="0" y="11506200"/>
                  </a:lnTo>
                  <a:lnTo>
                    <a:pt x="0" y="0"/>
                  </a:lnTo>
                  <a:close/>
                </a:path>
              </a:pathLst>
            </a:custGeom>
            <a:blipFill>
              <a:blip r:embed="rId3"/>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781050" y="1028700"/>
            <a:ext cx="16444198" cy="1793961"/>
            <a:chOff x="0" y="0"/>
            <a:chExt cx="21925598" cy="2391948"/>
          </a:xfrm>
        </p:grpSpPr>
        <p:sp>
          <p:nvSpPr>
            <p:cNvPr name="Freeform 3" id="3"/>
            <p:cNvSpPr/>
            <p:nvPr/>
          </p:nvSpPr>
          <p:spPr>
            <a:xfrm flipH="false" flipV="false" rot="0">
              <a:off x="0" y="0"/>
              <a:ext cx="21925600" cy="2391955"/>
            </a:xfrm>
            <a:custGeom>
              <a:avLst/>
              <a:gdLst/>
              <a:ahLst/>
              <a:cxnLst/>
              <a:rect r="r" b="b" t="t" l="l"/>
              <a:pathLst>
                <a:path h="2391955" w="21925600">
                  <a:moveTo>
                    <a:pt x="0" y="0"/>
                  </a:moveTo>
                  <a:lnTo>
                    <a:pt x="21925600" y="0"/>
                  </a:lnTo>
                  <a:lnTo>
                    <a:pt x="21925600" y="2391955"/>
                  </a:lnTo>
                  <a:lnTo>
                    <a:pt x="0" y="2391955"/>
                  </a:lnTo>
                  <a:close/>
                </a:path>
              </a:pathLst>
            </a:custGeom>
            <a:blipFill>
              <a:blip r:embed="rId2">
                <a:alphaModFix amt="0"/>
              </a:blip>
              <a:stretch>
                <a:fillRect l="0" t="-126566" r="0" b="-130648"/>
              </a:stretch>
            </a:blipFill>
          </p:spPr>
        </p:sp>
        <p:sp>
          <p:nvSpPr>
            <p:cNvPr name="TextBox 4" id="4"/>
            <p:cNvSpPr txBox="true"/>
            <p:nvPr/>
          </p:nvSpPr>
          <p:spPr>
            <a:xfrm>
              <a:off x="0" y="-9525"/>
              <a:ext cx="21925598" cy="2401473"/>
            </a:xfrm>
            <a:prstGeom prst="rect">
              <a:avLst/>
            </a:prstGeom>
          </p:spPr>
          <p:txBody>
            <a:bodyPr anchor="b" rtlCol="false" tIns="0" lIns="0" bIns="0" rIns="0"/>
            <a:lstStyle/>
            <a:p>
              <a:pPr algn="ctr">
                <a:lnSpc>
                  <a:spcPts val="10368"/>
                </a:lnSpc>
              </a:pPr>
              <a:r>
                <a:rPr lang="en-US" b="true" sz="8640">
                  <a:solidFill>
                    <a:srgbClr val="FFFFFF"/>
                  </a:solidFill>
                  <a:latin typeface="EB Garamond Semi-Bold"/>
                  <a:ea typeface="EB Garamond Semi-Bold"/>
                  <a:cs typeface="EB Garamond Semi-Bold"/>
                  <a:sym typeface="EB Garamond Semi-Bold"/>
                </a:rPr>
                <a:t>Citing Finding Aids in APA:</a:t>
              </a:r>
            </a:p>
          </p:txBody>
        </p:sp>
      </p:grpSp>
      <p:sp>
        <p:nvSpPr>
          <p:cNvPr name="TextBox 5" id="5"/>
          <p:cNvSpPr txBox="true"/>
          <p:nvPr/>
        </p:nvSpPr>
        <p:spPr>
          <a:xfrm rot="0">
            <a:off x="1013327" y="3431634"/>
            <a:ext cx="16261347" cy="493014"/>
          </a:xfrm>
          <a:prstGeom prst="rect">
            <a:avLst/>
          </a:prstGeom>
        </p:spPr>
        <p:txBody>
          <a:bodyPr anchor="t" rtlCol="false" tIns="0" lIns="0" bIns="0" rIns="0">
            <a:spAutoFit/>
          </a:bodyPr>
          <a:lstStyle/>
          <a:p>
            <a:pPr algn="ctr">
              <a:lnSpc>
                <a:spcPts val="3888"/>
              </a:lnSpc>
            </a:pPr>
            <a:r>
              <a:rPr lang="en-US" sz="3600">
                <a:solidFill>
                  <a:srgbClr val="FFFFFF"/>
                </a:solidFill>
                <a:latin typeface="Proxima Nova"/>
                <a:ea typeface="Proxima Nova"/>
                <a:cs typeface="Proxima Nova"/>
                <a:sym typeface="Proxima Nova"/>
              </a:rPr>
              <a:t>Author. (year.) </a:t>
            </a:r>
            <a:r>
              <a:rPr lang="en-US" sz="3600" i="true">
                <a:solidFill>
                  <a:srgbClr val="FFFFFF"/>
                </a:solidFill>
                <a:latin typeface="Proxima Nova Italics"/>
                <a:ea typeface="Proxima Nova Italics"/>
                <a:cs typeface="Proxima Nova Italics"/>
                <a:sym typeface="Proxima Nova Italics"/>
              </a:rPr>
              <a:t>Title of Finding Aid. </a:t>
            </a:r>
            <a:r>
              <a:rPr lang="en-US" sz="3600">
                <a:solidFill>
                  <a:srgbClr val="FFFFFF"/>
                </a:solidFill>
                <a:latin typeface="Proxima Nova"/>
                <a:ea typeface="Proxima Nova"/>
                <a:cs typeface="Proxima Nova"/>
                <a:sym typeface="Proxima Nova"/>
              </a:rPr>
              <a:t>Name of Repository  &amp; Division. www.url.com</a:t>
            </a:r>
          </a:p>
        </p:txBody>
      </p:sp>
      <p:grpSp>
        <p:nvGrpSpPr>
          <p:cNvPr name="Group 6" id="6"/>
          <p:cNvGrpSpPr/>
          <p:nvPr/>
        </p:nvGrpSpPr>
        <p:grpSpPr>
          <a:xfrm rot="0">
            <a:off x="872476" y="4740299"/>
            <a:ext cx="16493623" cy="2089420"/>
            <a:chOff x="0" y="0"/>
            <a:chExt cx="21991498" cy="2785893"/>
          </a:xfrm>
        </p:grpSpPr>
        <p:sp>
          <p:nvSpPr>
            <p:cNvPr name="TextBox 7" id="7"/>
            <p:cNvSpPr txBox="true"/>
            <p:nvPr/>
          </p:nvSpPr>
          <p:spPr>
            <a:xfrm rot="0">
              <a:off x="0" y="1464966"/>
              <a:ext cx="21681796" cy="1320927"/>
            </a:xfrm>
            <a:prstGeom prst="rect">
              <a:avLst/>
            </a:prstGeom>
          </p:spPr>
          <p:txBody>
            <a:bodyPr anchor="t" rtlCol="false" tIns="0" lIns="0" bIns="0" rIns="0">
              <a:spAutoFit/>
            </a:bodyPr>
            <a:lstStyle/>
            <a:p>
              <a:pPr algn="ctr">
                <a:lnSpc>
                  <a:spcPts val="3888"/>
                </a:lnSpc>
              </a:pPr>
              <a:r>
                <a:rPr lang="en-US" sz="3600">
                  <a:solidFill>
                    <a:srgbClr val="FFFFFF"/>
                  </a:solidFill>
                  <a:latin typeface="Proxima Nova"/>
                  <a:ea typeface="Proxima Nova"/>
                  <a:cs typeface="Proxima Nova"/>
                  <a:sym typeface="Proxima Nova"/>
                </a:rPr>
                <a:t>Name of Repository Division. (year.) </a:t>
              </a:r>
              <a:r>
                <a:rPr lang="en-US" sz="3600" i="true">
                  <a:solidFill>
                    <a:srgbClr val="FFFFFF"/>
                  </a:solidFill>
                  <a:latin typeface="Proxima Nova Italics"/>
                  <a:ea typeface="Proxima Nova Italics"/>
                  <a:cs typeface="Proxima Nova Italics"/>
                  <a:sym typeface="Proxima Nova Italics"/>
                </a:rPr>
                <a:t>Title of Finding Aid. </a:t>
              </a:r>
              <a:r>
                <a:rPr lang="en-US" sz="3600">
                  <a:solidFill>
                    <a:srgbClr val="FFFFFF"/>
                  </a:solidFill>
                  <a:latin typeface="Proxima Nova"/>
                  <a:ea typeface="Proxima Nova"/>
                  <a:cs typeface="Proxima Nova"/>
                  <a:sym typeface="Proxima Nova"/>
                </a:rPr>
                <a:t>Name of Repository. www.url.com</a:t>
              </a:r>
            </a:p>
          </p:txBody>
        </p:sp>
        <p:grpSp>
          <p:nvGrpSpPr>
            <p:cNvPr name="Group 8" id="8"/>
            <p:cNvGrpSpPr/>
            <p:nvPr/>
          </p:nvGrpSpPr>
          <p:grpSpPr>
            <a:xfrm rot="0">
              <a:off x="65900" y="0"/>
              <a:ext cx="21925598" cy="1161693"/>
              <a:chOff x="0" y="0"/>
              <a:chExt cx="21925598" cy="1161693"/>
            </a:xfrm>
          </p:grpSpPr>
          <p:sp>
            <p:nvSpPr>
              <p:cNvPr name="Freeform 9" id="9"/>
              <p:cNvSpPr/>
              <p:nvPr/>
            </p:nvSpPr>
            <p:spPr>
              <a:xfrm flipH="false" flipV="false" rot="0">
                <a:off x="0" y="0"/>
                <a:ext cx="21925600" cy="1161699"/>
              </a:xfrm>
              <a:custGeom>
                <a:avLst/>
                <a:gdLst/>
                <a:ahLst/>
                <a:cxnLst/>
                <a:rect r="r" b="b" t="t" l="l"/>
                <a:pathLst>
                  <a:path h="1161699" w="21925600">
                    <a:moveTo>
                      <a:pt x="0" y="0"/>
                    </a:moveTo>
                    <a:lnTo>
                      <a:pt x="21925600" y="0"/>
                    </a:lnTo>
                    <a:lnTo>
                      <a:pt x="21925600" y="1161699"/>
                    </a:lnTo>
                    <a:lnTo>
                      <a:pt x="0" y="1161699"/>
                    </a:lnTo>
                    <a:close/>
                  </a:path>
                </a:pathLst>
              </a:custGeom>
              <a:blipFill>
                <a:blip r:embed="rId2">
                  <a:alphaModFix amt="0"/>
                </a:blip>
                <a:stretch>
                  <a:fillRect l="0" t="-260602" r="0" b="-374908"/>
                </a:stretch>
              </a:blipFill>
            </p:spPr>
          </p:sp>
          <p:sp>
            <p:nvSpPr>
              <p:cNvPr name="TextBox 10" id="10"/>
              <p:cNvSpPr txBox="true"/>
              <p:nvPr/>
            </p:nvSpPr>
            <p:spPr>
              <a:xfrm>
                <a:off x="0" y="0"/>
                <a:ext cx="21925598" cy="1161693"/>
              </a:xfrm>
              <a:prstGeom prst="rect">
                <a:avLst/>
              </a:prstGeom>
            </p:spPr>
            <p:txBody>
              <a:bodyPr anchor="b" rtlCol="false" tIns="0" lIns="0" bIns="0" rIns="0"/>
              <a:lstStyle/>
              <a:p>
                <a:pPr algn="ctr">
                  <a:lnSpc>
                    <a:spcPts val="5039"/>
                  </a:lnSpc>
                </a:pPr>
                <a:r>
                  <a:rPr lang="en-US" b="true" sz="4199">
                    <a:solidFill>
                      <a:srgbClr val="FFFFFF"/>
                    </a:solidFill>
                    <a:latin typeface="EB Garamond Semi-Bold"/>
                    <a:ea typeface="EB Garamond Semi-Bold"/>
                    <a:cs typeface="EB Garamond Semi-Bold"/>
                    <a:sym typeface="EB Garamond Semi-Bold"/>
                  </a:rPr>
                  <a:t>if no author listed:</a:t>
                </a:r>
              </a:p>
            </p:txBody>
          </p:sp>
        </p:grpSp>
      </p:grpSp>
      <p:grpSp>
        <p:nvGrpSpPr>
          <p:cNvPr name="Group 11" id="11"/>
          <p:cNvGrpSpPr/>
          <p:nvPr/>
        </p:nvGrpSpPr>
        <p:grpSpPr>
          <a:xfrm rot="0">
            <a:off x="872471" y="7391694"/>
            <a:ext cx="16493628" cy="1990242"/>
            <a:chOff x="0" y="0"/>
            <a:chExt cx="21991504" cy="2653656"/>
          </a:xfrm>
        </p:grpSpPr>
        <p:sp>
          <p:nvSpPr>
            <p:cNvPr name="TextBox 12" id="12"/>
            <p:cNvSpPr txBox="true"/>
            <p:nvPr/>
          </p:nvSpPr>
          <p:spPr>
            <a:xfrm rot="0">
              <a:off x="0" y="1332729"/>
              <a:ext cx="21681796" cy="1320927"/>
            </a:xfrm>
            <a:prstGeom prst="rect">
              <a:avLst/>
            </a:prstGeom>
          </p:spPr>
          <p:txBody>
            <a:bodyPr anchor="t" rtlCol="false" tIns="0" lIns="0" bIns="0" rIns="0">
              <a:spAutoFit/>
            </a:bodyPr>
            <a:lstStyle/>
            <a:p>
              <a:pPr algn="ctr">
                <a:lnSpc>
                  <a:spcPts val="3888"/>
                </a:lnSpc>
              </a:pPr>
              <a:r>
                <a:rPr lang="en-US" sz="3600">
                  <a:solidFill>
                    <a:srgbClr val="FFFFFF"/>
                  </a:solidFill>
                  <a:latin typeface="Proxima Nova"/>
                  <a:ea typeface="Proxima Nova"/>
                  <a:cs typeface="Proxima Nova"/>
                  <a:sym typeface="Proxima Nova"/>
                </a:rPr>
                <a:t>Author. (year.) </a:t>
              </a:r>
              <a:r>
                <a:rPr lang="en-US" sz="3600" i="true">
                  <a:solidFill>
                    <a:srgbClr val="FFFFFF"/>
                  </a:solidFill>
                  <a:latin typeface="Proxima Nova Italics"/>
                  <a:ea typeface="Proxima Nova Italics"/>
                  <a:cs typeface="Proxima Nova Italics"/>
                  <a:sym typeface="Proxima Nova Italics"/>
                </a:rPr>
                <a:t>Title of Finding Aid</a:t>
              </a:r>
              <a:r>
                <a:rPr lang="en-US" sz="3600">
                  <a:solidFill>
                    <a:srgbClr val="FFFFFF"/>
                  </a:solidFill>
                  <a:latin typeface="Proxima Nova"/>
                  <a:ea typeface="Proxima Nova"/>
                  <a:cs typeface="Proxima Nova"/>
                  <a:sym typeface="Proxima Nova"/>
                </a:rPr>
                <a:t>. </a:t>
              </a:r>
              <a:r>
                <a:rPr lang="en-US" sz="3600">
                  <a:solidFill>
                    <a:srgbClr val="FFFFFF"/>
                  </a:solidFill>
                  <a:latin typeface="Proxima Nova"/>
                  <a:ea typeface="Proxima Nova"/>
                  <a:cs typeface="Proxima Nova"/>
                  <a:sym typeface="Proxima Nova"/>
                </a:rPr>
                <a:t>Name of Repository &amp; Division. Edited by editor. www.url.com</a:t>
              </a:r>
            </a:p>
          </p:txBody>
        </p:sp>
        <p:grpSp>
          <p:nvGrpSpPr>
            <p:cNvPr name="Group 13" id="13"/>
            <p:cNvGrpSpPr/>
            <p:nvPr/>
          </p:nvGrpSpPr>
          <p:grpSpPr>
            <a:xfrm rot="0">
              <a:off x="65907" y="0"/>
              <a:ext cx="21925598" cy="1161693"/>
              <a:chOff x="0" y="0"/>
              <a:chExt cx="21925598" cy="1161693"/>
            </a:xfrm>
          </p:grpSpPr>
          <p:sp>
            <p:nvSpPr>
              <p:cNvPr name="Freeform 14" id="14"/>
              <p:cNvSpPr/>
              <p:nvPr/>
            </p:nvSpPr>
            <p:spPr>
              <a:xfrm flipH="false" flipV="false" rot="0">
                <a:off x="0" y="0"/>
                <a:ext cx="21925600" cy="1161699"/>
              </a:xfrm>
              <a:custGeom>
                <a:avLst/>
                <a:gdLst/>
                <a:ahLst/>
                <a:cxnLst/>
                <a:rect r="r" b="b" t="t" l="l"/>
                <a:pathLst>
                  <a:path h="1161699" w="21925600">
                    <a:moveTo>
                      <a:pt x="0" y="0"/>
                    </a:moveTo>
                    <a:lnTo>
                      <a:pt x="21925600" y="0"/>
                    </a:lnTo>
                    <a:lnTo>
                      <a:pt x="21925600" y="1161699"/>
                    </a:lnTo>
                    <a:lnTo>
                      <a:pt x="0" y="1161699"/>
                    </a:lnTo>
                    <a:close/>
                  </a:path>
                </a:pathLst>
              </a:custGeom>
              <a:blipFill>
                <a:blip r:embed="rId2">
                  <a:alphaModFix amt="0"/>
                </a:blip>
                <a:stretch>
                  <a:fillRect l="0" t="-260602" r="0" b="-374908"/>
                </a:stretch>
              </a:blipFill>
            </p:spPr>
          </p:sp>
          <p:sp>
            <p:nvSpPr>
              <p:cNvPr name="TextBox 15" id="15"/>
              <p:cNvSpPr txBox="true"/>
              <p:nvPr/>
            </p:nvSpPr>
            <p:spPr>
              <a:xfrm>
                <a:off x="0" y="0"/>
                <a:ext cx="21925598" cy="1161693"/>
              </a:xfrm>
              <a:prstGeom prst="rect">
                <a:avLst/>
              </a:prstGeom>
            </p:spPr>
            <p:txBody>
              <a:bodyPr anchor="b" rtlCol="false" tIns="0" lIns="0" bIns="0" rIns="0"/>
              <a:lstStyle/>
              <a:p>
                <a:pPr algn="ctr">
                  <a:lnSpc>
                    <a:spcPts val="5039"/>
                  </a:lnSpc>
                </a:pPr>
                <a:r>
                  <a:rPr lang="en-US" b="true" sz="4199">
                    <a:solidFill>
                      <a:srgbClr val="FFFFFF"/>
                    </a:solidFill>
                    <a:latin typeface="EB Garamond Semi-Bold"/>
                    <a:ea typeface="EB Garamond Semi-Bold"/>
                    <a:cs typeface="EB Garamond Semi-Bold"/>
                    <a:sym typeface="EB Garamond Semi-Bold"/>
                  </a:rPr>
                  <a:t>if finding aid has been edited:</a:t>
                </a:r>
              </a:p>
            </p:txBody>
          </p:sp>
        </p:gr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304800" y="1711623"/>
            <a:ext cx="17678400" cy="6863772"/>
            <a:chOff x="0" y="0"/>
            <a:chExt cx="23571200" cy="9151696"/>
          </a:xfrm>
        </p:grpSpPr>
        <p:sp>
          <p:nvSpPr>
            <p:cNvPr name="Freeform 3" id="3"/>
            <p:cNvSpPr/>
            <p:nvPr/>
          </p:nvSpPr>
          <p:spPr>
            <a:xfrm flipH="false" flipV="false" rot="0">
              <a:off x="0" y="0"/>
              <a:ext cx="23571200" cy="9151747"/>
            </a:xfrm>
            <a:custGeom>
              <a:avLst/>
              <a:gdLst/>
              <a:ahLst/>
              <a:cxnLst/>
              <a:rect r="r" b="b" t="t" l="l"/>
              <a:pathLst>
                <a:path h="9151747" w="23571200">
                  <a:moveTo>
                    <a:pt x="0" y="0"/>
                  </a:moveTo>
                  <a:lnTo>
                    <a:pt x="23571200" y="0"/>
                  </a:lnTo>
                  <a:lnTo>
                    <a:pt x="23571200" y="9151747"/>
                  </a:lnTo>
                  <a:lnTo>
                    <a:pt x="0" y="9151747"/>
                  </a:lnTo>
                  <a:lnTo>
                    <a:pt x="0" y="0"/>
                  </a:lnTo>
                  <a:close/>
                </a:path>
              </a:pathLst>
            </a:custGeom>
            <a:blipFill>
              <a:blip r:embed="rId3"/>
              <a:stretch>
                <a:fillRect l="0" t="0" r="0" b="0"/>
              </a:stretch>
            </a:blip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26799" y="3613314"/>
            <a:ext cx="8090402" cy="3018892"/>
            <a:chOff x="0" y="0"/>
            <a:chExt cx="10787202" cy="4025189"/>
          </a:xfrm>
        </p:grpSpPr>
        <p:sp>
          <p:nvSpPr>
            <p:cNvPr name="Freeform 7" id="7"/>
            <p:cNvSpPr/>
            <p:nvPr/>
          </p:nvSpPr>
          <p:spPr>
            <a:xfrm flipH="false" flipV="false" rot="0">
              <a:off x="0" y="0"/>
              <a:ext cx="10787200" cy="4025190"/>
            </a:xfrm>
            <a:custGeom>
              <a:avLst/>
              <a:gdLst/>
              <a:ahLst/>
              <a:cxnLst/>
              <a:rect r="r" b="b" t="t" l="l"/>
              <a:pathLst>
                <a:path h="4025190" w="10787200">
                  <a:moveTo>
                    <a:pt x="0" y="0"/>
                  </a:moveTo>
                  <a:lnTo>
                    <a:pt x="10787200" y="0"/>
                  </a:lnTo>
                  <a:lnTo>
                    <a:pt x="10787200" y="4025190"/>
                  </a:lnTo>
                  <a:lnTo>
                    <a:pt x="0" y="4025190"/>
                  </a:lnTo>
                  <a:close/>
                </a:path>
              </a:pathLst>
            </a:custGeom>
            <a:blipFill>
              <a:blip r:embed="rId3">
                <a:alphaModFix amt="0"/>
              </a:blip>
              <a:stretch>
                <a:fillRect l="0" t="-3117" r="0" b="-1319"/>
              </a:stretch>
            </a:blipFill>
          </p:spPr>
        </p:sp>
        <p:sp>
          <p:nvSpPr>
            <p:cNvPr name="TextBox 8" id="8"/>
            <p:cNvSpPr txBox="true"/>
            <p:nvPr/>
          </p:nvSpPr>
          <p:spPr>
            <a:xfrm>
              <a:off x="0" y="9525"/>
              <a:ext cx="10787202" cy="4015664"/>
            </a:xfrm>
            <a:prstGeom prst="rect">
              <a:avLst/>
            </a:prstGeom>
          </p:spPr>
          <p:txBody>
            <a:bodyPr anchor="b" rtlCol="false" tIns="0" lIns="0" bIns="0" rIns="0"/>
            <a:lstStyle/>
            <a:p>
              <a:pPr algn="ctr">
                <a:lnSpc>
                  <a:spcPts val="10080"/>
                </a:lnSpc>
              </a:pPr>
              <a:r>
                <a:rPr lang="en-US" b="true" sz="8400">
                  <a:solidFill>
                    <a:srgbClr val="424242"/>
                  </a:solidFill>
                  <a:latin typeface="EB Garamond Ultra-Bold"/>
                  <a:ea typeface="EB Garamond Ultra-Bold"/>
                  <a:cs typeface="EB Garamond Ultra-Bold"/>
                  <a:sym typeface="EB Garamond Ultra-Bold"/>
                </a:rPr>
                <a:t>Information retrieval</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i="true">
                  <a:solidFill>
                    <a:srgbClr val="FFFFFF"/>
                  </a:solidFill>
                  <a:latin typeface="Proxima Nova Italics"/>
                  <a:ea typeface="Proxima Nova Italics"/>
                  <a:cs typeface="Proxima Nova Italics"/>
                  <a:sym typeface="Proxima Nova Italics"/>
                </a:rPr>
                <a:t>How </a:t>
              </a:r>
              <a:r>
                <a:rPr lang="en-US" sz="3600">
                  <a:solidFill>
                    <a:srgbClr val="FFFFFF"/>
                  </a:solidFill>
                  <a:latin typeface="Proxima Nova"/>
                  <a:ea typeface="Proxima Nova"/>
                  <a:cs typeface="Proxima Nova"/>
                  <a:sym typeface="Proxima Nova"/>
                </a:rPr>
                <a:t>do archivists efficiently </a:t>
              </a:r>
              <a:r>
                <a:rPr lang="en-US" sz="3600" i="true">
                  <a:solidFill>
                    <a:srgbClr val="FFFFFF"/>
                  </a:solidFill>
                  <a:latin typeface="Proxima Nova Italics"/>
                  <a:ea typeface="Proxima Nova Italics"/>
                  <a:cs typeface="Proxima Nova Italics"/>
                  <a:sym typeface="Proxima Nova Italics"/>
                </a:rPr>
                <a:t>retrieve </a:t>
              </a:r>
              <a:r>
                <a:rPr lang="en-US" sz="3600">
                  <a:solidFill>
                    <a:srgbClr val="FFFFFF"/>
                  </a:solidFill>
                  <a:latin typeface="Proxima Nova"/>
                  <a:ea typeface="Proxima Nova"/>
                  <a:cs typeface="Proxima Nova"/>
                  <a:sym typeface="Proxima Nova"/>
                </a:rPr>
                <a:t> material?</a:t>
              </a:r>
            </a:p>
            <a:p>
              <a:pPr algn="l" marL="777240" indent="-388620" lvl="1">
                <a:lnSpc>
                  <a:spcPts val="4967"/>
                </a:lnSpc>
                <a:buFont typeface="Arial"/>
                <a:buChar char="•"/>
              </a:pPr>
              <a:r>
                <a:rPr lang="en-US" sz="3600">
                  <a:solidFill>
                    <a:srgbClr val="FFFFFF"/>
                  </a:solidFill>
                  <a:latin typeface="Proxima Nova"/>
                  <a:ea typeface="Proxima Nova"/>
                  <a:cs typeface="Proxima Nova"/>
                  <a:sym typeface="Proxima Nova"/>
                </a:rPr>
                <a:t>What’s in your archive?</a:t>
              </a:r>
            </a:p>
            <a:p>
              <a:pPr algn="l" marL="777240" indent="-388620" lvl="1">
                <a:lnSpc>
                  <a:spcPts val="4967"/>
                </a:lnSpc>
                <a:buFont typeface="Arial"/>
                <a:buChar char="•"/>
              </a:pPr>
              <a:r>
                <a:rPr lang="en-US" sz="3600">
                  <a:solidFill>
                    <a:srgbClr val="FFFFFF"/>
                  </a:solidFill>
                  <a:latin typeface="Proxima Nova"/>
                  <a:ea typeface="Proxima Nova"/>
                  <a:cs typeface="Proxima Nova"/>
                  <a:sym typeface="Proxima Nova"/>
                </a:rPr>
                <a:t>How do you find materials?</a:t>
              </a:r>
            </a:p>
            <a:p>
              <a:pPr algn="l" marL="777240" indent="-388620" lvl="1">
                <a:lnSpc>
                  <a:spcPts val="4967"/>
                </a:lnSpc>
                <a:buFont typeface="Arial"/>
                <a:buChar char="•"/>
              </a:pPr>
              <a:r>
                <a:rPr lang="en-US" sz="3600">
                  <a:solidFill>
                    <a:srgbClr val="FFFFFF"/>
                  </a:solidFill>
                  <a:latin typeface="Proxima Nova"/>
                  <a:ea typeface="Proxima Nova"/>
                  <a:cs typeface="Proxima Nova"/>
                  <a:sym typeface="Proxima Nova"/>
                </a:rPr>
                <a:t>How do you access materials?</a:t>
              </a:r>
            </a:p>
            <a:p>
              <a:pPr algn="l" marL="777240" indent="-388620" lvl="1">
                <a:lnSpc>
                  <a:spcPts val="4967"/>
                </a:lnSpc>
                <a:buFont typeface="Arial"/>
                <a:buChar char="•"/>
              </a:pPr>
              <a:r>
                <a:rPr lang="en-US" sz="3600">
                  <a:solidFill>
                    <a:srgbClr val="FFFFFF"/>
                  </a:solidFill>
                  <a:latin typeface="Proxima Nova"/>
                  <a:ea typeface="Proxima Nova"/>
                  <a:cs typeface="Proxima Nova"/>
                  <a:sym typeface="Proxima Nova"/>
                </a:rPr>
                <a:t>How will the user access materials?</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2920403" y="304800"/>
            <a:ext cx="12447194" cy="9677400"/>
            <a:chOff x="0" y="0"/>
            <a:chExt cx="16596258" cy="12903200"/>
          </a:xfrm>
        </p:grpSpPr>
        <p:sp>
          <p:nvSpPr>
            <p:cNvPr name="Freeform 3" id="3"/>
            <p:cNvSpPr/>
            <p:nvPr/>
          </p:nvSpPr>
          <p:spPr>
            <a:xfrm flipH="false" flipV="false" rot="0">
              <a:off x="0" y="0"/>
              <a:ext cx="16596233" cy="12903200"/>
            </a:xfrm>
            <a:custGeom>
              <a:avLst/>
              <a:gdLst/>
              <a:ahLst/>
              <a:cxnLst/>
              <a:rect r="r" b="b" t="t" l="l"/>
              <a:pathLst>
                <a:path h="12903200" w="16596233">
                  <a:moveTo>
                    <a:pt x="0" y="0"/>
                  </a:moveTo>
                  <a:lnTo>
                    <a:pt x="16596233" y="0"/>
                  </a:lnTo>
                  <a:lnTo>
                    <a:pt x="16596233" y="12903200"/>
                  </a:lnTo>
                  <a:lnTo>
                    <a:pt x="0" y="12903200"/>
                  </a:lnTo>
                  <a:lnTo>
                    <a:pt x="0" y="0"/>
                  </a:lnTo>
                  <a:close/>
                </a:path>
              </a:pathLst>
            </a:custGeom>
            <a:blipFill>
              <a:blip r:embed="rId3"/>
              <a:stretch>
                <a:fillRect l="0" t="0" r="0" b="0"/>
              </a:stretch>
            </a:blipFill>
          </p:spPr>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26799" y="3612718"/>
            <a:ext cx="8090402" cy="3018892"/>
            <a:chOff x="0" y="0"/>
            <a:chExt cx="10787202" cy="4025189"/>
          </a:xfrm>
        </p:grpSpPr>
        <p:sp>
          <p:nvSpPr>
            <p:cNvPr name="Freeform 7" id="7"/>
            <p:cNvSpPr/>
            <p:nvPr/>
          </p:nvSpPr>
          <p:spPr>
            <a:xfrm flipH="false" flipV="false" rot="0">
              <a:off x="0" y="0"/>
              <a:ext cx="10787200" cy="4025190"/>
            </a:xfrm>
            <a:custGeom>
              <a:avLst/>
              <a:gdLst/>
              <a:ahLst/>
              <a:cxnLst/>
              <a:rect r="r" b="b" t="t" l="l"/>
              <a:pathLst>
                <a:path h="4025190" w="10787200">
                  <a:moveTo>
                    <a:pt x="0" y="0"/>
                  </a:moveTo>
                  <a:lnTo>
                    <a:pt x="10787200" y="0"/>
                  </a:lnTo>
                  <a:lnTo>
                    <a:pt x="10787200" y="4025190"/>
                  </a:lnTo>
                  <a:lnTo>
                    <a:pt x="0" y="4025190"/>
                  </a:lnTo>
                  <a:close/>
                </a:path>
              </a:pathLst>
            </a:custGeom>
            <a:blipFill>
              <a:blip r:embed="rId3">
                <a:alphaModFix amt="0"/>
              </a:blip>
              <a:stretch>
                <a:fillRect l="0" t="-3117" r="0" b="-1319"/>
              </a:stretch>
            </a:blipFill>
          </p:spPr>
        </p:sp>
        <p:sp>
          <p:nvSpPr>
            <p:cNvPr name="TextBox 8" id="8"/>
            <p:cNvSpPr txBox="true"/>
            <p:nvPr/>
          </p:nvSpPr>
          <p:spPr>
            <a:xfrm>
              <a:off x="0" y="9525"/>
              <a:ext cx="10787202" cy="4015664"/>
            </a:xfrm>
            <a:prstGeom prst="rect">
              <a:avLst/>
            </a:prstGeom>
          </p:spPr>
          <p:txBody>
            <a:bodyPr anchor="b" rtlCol="false" tIns="0" lIns="0" bIns="0" rIns="0"/>
            <a:lstStyle/>
            <a:p>
              <a:pPr algn="ctr">
                <a:lnSpc>
                  <a:spcPts val="10080"/>
                </a:lnSpc>
              </a:pPr>
              <a:r>
                <a:rPr lang="en-US" b="true" sz="8400">
                  <a:solidFill>
                    <a:srgbClr val="424242"/>
                  </a:solidFill>
                  <a:latin typeface="EB Garamond Ultra-Bold"/>
                  <a:ea typeface="EB Garamond Ultra-Bold"/>
                  <a:cs typeface="EB Garamond Ultra-Bold"/>
                  <a:sym typeface="EB Garamond Ultra-Bold"/>
                </a:rPr>
                <a:t>Relevant legalities</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How does the archivist </a:t>
              </a:r>
              <a:r>
                <a:rPr lang="en-US" sz="3600" i="true">
                  <a:solidFill>
                    <a:srgbClr val="FFFFFF"/>
                  </a:solidFill>
                  <a:latin typeface="Proxima Nova Italics"/>
                  <a:ea typeface="Proxima Nova Italics"/>
                  <a:cs typeface="Proxima Nova Italics"/>
                  <a:sym typeface="Proxima Nova Italics"/>
                </a:rPr>
                <a:t>communicate </a:t>
              </a:r>
              <a:r>
                <a:rPr lang="en-US" sz="3600">
                  <a:solidFill>
                    <a:srgbClr val="FFFFFF"/>
                  </a:solidFill>
                  <a:latin typeface="Proxima Nova"/>
                  <a:ea typeface="Proxima Nova"/>
                  <a:cs typeface="Proxima Nova"/>
                  <a:sym typeface="Proxima Nova"/>
                </a:rPr>
                <a:t>to the user how to use the materials </a:t>
              </a:r>
              <a:r>
                <a:rPr lang="en-US" sz="3600" i="true">
                  <a:solidFill>
                    <a:srgbClr val="FFFFFF"/>
                  </a:solidFill>
                  <a:latin typeface="Proxima Nova Italics"/>
                  <a:ea typeface="Proxima Nova Italics"/>
                  <a:cs typeface="Proxima Nova Italics"/>
                  <a:sym typeface="Proxima Nova Italics"/>
                </a:rPr>
                <a:t>beyond </a:t>
              </a:r>
              <a:r>
                <a:rPr lang="en-US" sz="3600">
                  <a:solidFill>
                    <a:srgbClr val="FFFFFF"/>
                  </a:solidFill>
                  <a:latin typeface="Proxima Nova"/>
                  <a:ea typeface="Proxima Nova"/>
                  <a:cs typeface="Proxima Nova"/>
                  <a:sym typeface="Proxima Nova"/>
                </a:rPr>
                <a:t>the reference visit?</a:t>
              </a:r>
            </a:p>
            <a:p>
              <a:pPr algn="l">
                <a:lnSpc>
                  <a:spcPts val="4967"/>
                </a:lnSpc>
              </a:pPr>
              <a:r>
                <a:rPr lang="en-US" sz="3600">
                  <a:solidFill>
                    <a:srgbClr val="FFFFFF"/>
                  </a:solidFill>
                  <a:latin typeface="Proxima Nova"/>
                  <a:ea typeface="Proxima Nova"/>
                  <a:cs typeface="Proxima Nova"/>
                  <a:sym typeface="Proxima Nova"/>
                </a:rPr>
                <a:t>What are our </a:t>
              </a:r>
              <a:r>
                <a:rPr lang="en-US" sz="3600" u="sng">
                  <a:solidFill>
                    <a:srgbClr val="C1FF72"/>
                  </a:solidFill>
                  <a:latin typeface="Proxima Nova"/>
                  <a:ea typeface="Proxima Nova"/>
                  <a:cs typeface="Proxima Nova"/>
                  <a:sym typeface="Proxima Nova"/>
                  <a:hlinkClick r:id="rId4" tooltip="https://qc-cuny.libguides.com/c.php?g=1050138&amp;p=7654794"/>
                </a:rPr>
                <a:t>policies</a:t>
              </a:r>
              <a:r>
                <a:rPr lang="en-US" sz="3600">
                  <a:solidFill>
                    <a:srgbClr val="FFFFFF"/>
                  </a:solidFill>
                  <a:latin typeface="Proxima Nova"/>
                  <a:ea typeface="Proxima Nova"/>
                  <a:cs typeface="Proxima Nova"/>
                  <a:sym typeface="Proxima Nova"/>
                </a:rPr>
                <a:t>?</a:t>
              </a:r>
            </a:p>
            <a:p>
              <a:pPr algn="l" marL="1097280" indent="-548640" lvl="1">
                <a:lnSpc>
                  <a:spcPts val="4967"/>
                </a:lnSpc>
                <a:buFont typeface="Arial"/>
                <a:buChar char="•"/>
              </a:pPr>
              <a:r>
                <a:rPr lang="en-US" sz="3600">
                  <a:solidFill>
                    <a:srgbClr val="FFFFFF"/>
                  </a:solidFill>
                  <a:latin typeface="Proxima Nova"/>
                  <a:ea typeface="Proxima Nova"/>
                  <a:cs typeface="Proxima Nova"/>
                  <a:sym typeface="Proxima Nova"/>
                </a:rPr>
                <a:t>Digital access</a:t>
              </a:r>
            </a:p>
            <a:p>
              <a:pPr algn="l" marL="1097280" indent="-548640" lvl="1">
                <a:lnSpc>
                  <a:spcPts val="4967"/>
                </a:lnSpc>
                <a:buFont typeface="Arial"/>
                <a:buChar char="•"/>
              </a:pPr>
              <a:r>
                <a:rPr lang="en-US" sz="3600">
                  <a:solidFill>
                    <a:srgbClr val="FFFFFF"/>
                  </a:solidFill>
                  <a:latin typeface="Proxima Nova"/>
                  <a:ea typeface="Proxima Nova"/>
                  <a:cs typeface="Proxima Nova"/>
                  <a:sym typeface="Proxima Nova"/>
                </a:rPr>
                <a:t>Publication</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1901" y="2995879"/>
            <a:ext cx="16444198" cy="4295242"/>
            <a:chOff x="0" y="0"/>
            <a:chExt cx="21925598" cy="5726989"/>
          </a:xfrm>
        </p:grpSpPr>
        <p:sp>
          <p:nvSpPr>
            <p:cNvPr name="Freeform 3" id="3"/>
            <p:cNvSpPr/>
            <p:nvPr/>
          </p:nvSpPr>
          <p:spPr>
            <a:xfrm flipH="false" flipV="false" rot="0">
              <a:off x="0" y="0"/>
              <a:ext cx="21925600" cy="5726994"/>
            </a:xfrm>
            <a:custGeom>
              <a:avLst/>
              <a:gdLst/>
              <a:ahLst/>
              <a:cxnLst/>
              <a:rect r="r" b="b" t="t" l="l"/>
              <a:pathLst>
                <a:path h="5726994" w="21925600">
                  <a:moveTo>
                    <a:pt x="0" y="0"/>
                  </a:moveTo>
                  <a:lnTo>
                    <a:pt x="21925600" y="0"/>
                  </a:lnTo>
                  <a:lnTo>
                    <a:pt x="21925600" y="5726994"/>
                  </a:lnTo>
                  <a:lnTo>
                    <a:pt x="0" y="5726994"/>
                  </a:lnTo>
                  <a:close/>
                </a:path>
              </a:pathLst>
            </a:custGeom>
            <a:blipFill>
              <a:blip r:embed="rId3">
                <a:alphaModFix amt="0"/>
              </a:blip>
              <a:stretch>
                <a:fillRect l="0" t="-51018" r="0" b="1822"/>
              </a:stretch>
            </a:blipFill>
          </p:spPr>
        </p:sp>
        <p:sp>
          <p:nvSpPr>
            <p:cNvPr name="TextBox 4" id="4"/>
            <p:cNvSpPr txBox="true"/>
            <p:nvPr/>
          </p:nvSpPr>
          <p:spPr>
            <a:xfrm>
              <a:off x="0" y="9525"/>
              <a:ext cx="21925598" cy="5717464"/>
            </a:xfrm>
            <a:prstGeom prst="rect">
              <a:avLst/>
            </a:prstGeom>
          </p:spPr>
          <p:txBody>
            <a:bodyPr anchor="ctr" rtlCol="false" tIns="0" lIns="0" bIns="0" rIns="0"/>
            <a:lstStyle/>
            <a:p>
              <a:pPr algn="l">
                <a:lnSpc>
                  <a:spcPts val="10080"/>
                </a:lnSpc>
              </a:pPr>
              <a:r>
                <a:rPr lang="en-US" b="true" sz="8400">
                  <a:solidFill>
                    <a:srgbClr val="4285F4"/>
                  </a:solidFill>
                  <a:latin typeface="EB Garamond Ultra-Bold"/>
                  <a:ea typeface="EB Garamond Ultra-Bold"/>
                  <a:cs typeface="EB Garamond Ultra-Bold"/>
                  <a:sym typeface="EB Garamond Ultra-Bold"/>
                </a:rPr>
                <a:t>Research knowledge, or:</a:t>
              </a:r>
            </a:p>
            <a:p>
              <a:pPr algn="l">
                <a:lnSpc>
                  <a:spcPts val="10080"/>
                </a:lnSpc>
              </a:pPr>
              <a:r>
                <a:rPr lang="en-US" b="true" sz="8400">
                  <a:solidFill>
                    <a:srgbClr val="4285F4"/>
                  </a:solidFill>
                  <a:latin typeface="EB Garamond Ultra-Bold"/>
                  <a:ea typeface="EB Garamond Ultra-Bold"/>
                  <a:cs typeface="EB Garamond Ultra-Bold"/>
                  <a:sym typeface="EB Garamond Ultra-Bold"/>
                </a:rPr>
                <a:t>How to keep getting better at archivism</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431402" y="3613314"/>
            <a:ext cx="8090402" cy="3018892"/>
            <a:chOff x="0" y="0"/>
            <a:chExt cx="10787202" cy="4025189"/>
          </a:xfrm>
        </p:grpSpPr>
        <p:sp>
          <p:nvSpPr>
            <p:cNvPr name="Freeform 7" id="7"/>
            <p:cNvSpPr/>
            <p:nvPr/>
          </p:nvSpPr>
          <p:spPr>
            <a:xfrm flipH="false" flipV="false" rot="0">
              <a:off x="0" y="0"/>
              <a:ext cx="10787200" cy="4025190"/>
            </a:xfrm>
            <a:custGeom>
              <a:avLst/>
              <a:gdLst/>
              <a:ahLst/>
              <a:cxnLst/>
              <a:rect r="r" b="b" t="t" l="l"/>
              <a:pathLst>
                <a:path h="4025190" w="10787200">
                  <a:moveTo>
                    <a:pt x="0" y="0"/>
                  </a:moveTo>
                  <a:lnTo>
                    <a:pt x="10787200" y="0"/>
                  </a:lnTo>
                  <a:lnTo>
                    <a:pt x="10787200" y="4025190"/>
                  </a:lnTo>
                  <a:lnTo>
                    <a:pt x="0" y="4025190"/>
                  </a:lnTo>
                  <a:close/>
                </a:path>
              </a:pathLst>
            </a:custGeom>
            <a:blipFill>
              <a:blip r:embed="rId3">
                <a:alphaModFix amt="0"/>
              </a:blip>
              <a:stretch>
                <a:fillRect l="0" t="-3117" r="0" b="-1319"/>
              </a:stretch>
            </a:blipFill>
          </p:spPr>
        </p:sp>
        <p:sp>
          <p:nvSpPr>
            <p:cNvPr name="TextBox 8" id="8"/>
            <p:cNvSpPr txBox="true"/>
            <p:nvPr/>
          </p:nvSpPr>
          <p:spPr>
            <a:xfrm>
              <a:off x="0" y="9525"/>
              <a:ext cx="10787202" cy="4015664"/>
            </a:xfrm>
            <a:prstGeom prst="rect">
              <a:avLst/>
            </a:prstGeom>
          </p:spPr>
          <p:txBody>
            <a:bodyPr anchor="b" rtlCol="false" tIns="0" lIns="0" bIns="0" rIns="0"/>
            <a:lstStyle/>
            <a:p>
              <a:pPr algn="ctr">
                <a:lnSpc>
                  <a:spcPts val="10080"/>
                </a:lnSpc>
              </a:pPr>
              <a:r>
                <a:rPr lang="en-US" b="true" sz="8400">
                  <a:solidFill>
                    <a:srgbClr val="424242"/>
                  </a:solidFill>
                  <a:latin typeface="EB Garamond Ultra-Bold"/>
                  <a:ea typeface="EB Garamond Ultra-Bold"/>
                  <a:cs typeface="EB Garamond Ultra-Bold"/>
                  <a:sym typeface="EB Garamond Ultra-Bold"/>
                </a:rPr>
                <a:t>Domain knowledge</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Subject knowledge; an understanding of the subject being researched by a user.</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26799" y="3612718"/>
            <a:ext cx="8090402" cy="3018892"/>
            <a:chOff x="0" y="0"/>
            <a:chExt cx="10787202" cy="4025189"/>
          </a:xfrm>
        </p:grpSpPr>
        <p:sp>
          <p:nvSpPr>
            <p:cNvPr name="Freeform 7" id="7"/>
            <p:cNvSpPr/>
            <p:nvPr/>
          </p:nvSpPr>
          <p:spPr>
            <a:xfrm flipH="false" flipV="false" rot="0">
              <a:off x="0" y="0"/>
              <a:ext cx="10787200" cy="4025190"/>
            </a:xfrm>
            <a:custGeom>
              <a:avLst/>
              <a:gdLst/>
              <a:ahLst/>
              <a:cxnLst/>
              <a:rect r="r" b="b" t="t" l="l"/>
              <a:pathLst>
                <a:path h="4025190" w="10787200">
                  <a:moveTo>
                    <a:pt x="0" y="0"/>
                  </a:moveTo>
                  <a:lnTo>
                    <a:pt x="10787200" y="0"/>
                  </a:lnTo>
                  <a:lnTo>
                    <a:pt x="10787200" y="4025190"/>
                  </a:lnTo>
                  <a:lnTo>
                    <a:pt x="0" y="4025190"/>
                  </a:lnTo>
                  <a:close/>
                </a:path>
              </a:pathLst>
            </a:custGeom>
            <a:blipFill>
              <a:blip r:embed="rId3">
                <a:alphaModFix amt="0"/>
              </a:blip>
              <a:stretch>
                <a:fillRect l="0" t="-3117" r="0" b="-1319"/>
              </a:stretch>
            </a:blipFill>
          </p:spPr>
        </p:sp>
        <p:sp>
          <p:nvSpPr>
            <p:cNvPr name="TextBox 8" id="8"/>
            <p:cNvSpPr txBox="true"/>
            <p:nvPr/>
          </p:nvSpPr>
          <p:spPr>
            <a:xfrm>
              <a:off x="0" y="9525"/>
              <a:ext cx="10787202" cy="4015664"/>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artifactual-literacy.html"/>
                </a:rPr>
                <a:t>Artifactual literacy</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The ability to understand, contextualize, and interpret primary sources, in part by taking into consideration their physical characteristics.</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26799" y="3613314"/>
            <a:ext cx="8090402" cy="3018892"/>
            <a:chOff x="0" y="0"/>
            <a:chExt cx="10787202" cy="4025189"/>
          </a:xfrm>
        </p:grpSpPr>
        <p:sp>
          <p:nvSpPr>
            <p:cNvPr name="Freeform 7" id="7"/>
            <p:cNvSpPr/>
            <p:nvPr/>
          </p:nvSpPr>
          <p:spPr>
            <a:xfrm flipH="false" flipV="false" rot="0">
              <a:off x="0" y="0"/>
              <a:ext cx="10787200" cy="4025190"/>
            </a:xfrm>
            <a:custGeom>
              <a:avLst/>
              <a:gdLst/>
              <a:ahLst/>
              <a:cxnLst/>
              <a:rect r="r" b="b" t="t" l="l"/>
              <a:pathLst>
                <a:path h="4025190" w="10787200">
                  <a:moveTo>
                    <a:pt x="0" y="0"/>
                  </a:moveTo>
                  <a:lnTo>
                    <a:pt x="10787200" y="0"/>
                  </a:lnTo>
                  <a:lnTo>
                    <a:pt x="10787200" y="4025190"/>
                  </a:lnTo>
                  <a:lnTo>
                    <a:pt x="0" y="4025190"/>
                  </a:lnTo>
                  <a:close/>
                </a:path>
              </a:pathLst>
            </a:custGeom>
            <a:blipFill>
              <a:blip r:embed="rId3">
                <a:alphaModFix amt="0"/>
              </a:blip>
              <a:stretch>
                <a:fillRect l="0" t="-3117" r="0" b="-1319"/>
              </a:stretch>
            </a:blipFill>
          </p:spPr>
        </p:sp>
        <p:sp>
          <p:nvSpPr>
            <p:cNvPr name="TextBox 8" id="8"/>
            <p:cNvSpPr txBox="true"/>
            <p:nvPr/>
          </p:nvSpPr>
          <p:spPr>
            <a:xfrm>
              <a:off x="0" y="9525"/>
              <a:ext cx="10787202" cy="4015664"/>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archival-intelligence.html"/>
                </a:rPr>
                <a:t>Archival intelligence</a:t>
              </a:r>
            </a:p>
          </p:txBody>
        </p:sp>
      </p:grpSp>
      <p:grpSp>
        <p:nvGrpSpPr>
          <p:cNvPr name="Group 9" id="9"/>
          <p:cNvGrpSpPr/>
          <p:nvPr/>
        </p:nvGrpSpPr>
        <p:grpSpPr>
          <a:xfrm rot="0">
            <a:off x="9878997" y="1448400"/>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A person’s knowledge of archival principles, practices, and institutions, and an understanding of the relationship between primary sources and their surrogates.</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135937"/>
            <a:ext cx="16444198" cy="2025600"/>
            <a:chOff x="0" y="0"/>
            <a:chExt cx="21925598" cy="2700800"/>
          </a:xfrm>
        </p:grpSpPr>
        <p:sp>
          <p:nvSpPr>
            <p:cNvPr name="Freeform 3" id="3"/>
            <p:cNvSpPr/>
            <p:nvPr/>
          </p:nvSpPr>
          <p:spPr>
            <a:xfrm flipH="false" flipV="false" rot="0">
              <a:off x="0" y="0"/>
              <a:ext cx="21925600" cy="2700805"/>
            </a:xfrm>
            <a:custGeom>
              <a:avLst/>
              <a:gdLst/>
              <a:ahLst/>
              <a:cxnLst/>
              <a:rect r="r" b="b" t="t" l="l"/>
              <a:pathLst>
                <a:path h="2700805" w="21925600">
                  <a:moveTo>
                    <a:pt x="0" y="0"/>
                  </a:moveTo>
                  <a:lnTo>
                    <a:pt x="21925600" y="0"/>
                  </a:lnTo>
                  <a:lnTo>
                    <a:pt x="21925600" y="2700805"/>
                  </a:lnTo>
                  <a:lnTo>
                    <a:pt x="0" y="2700805"/>
                  </a:lnTo>
                  <a:close/>
                </a:path>
              </a:pathLst>
            </a:custGeom>
            <a:blipFill>
              <a:blip r:embed="rId3">
                <a:alphaModFix amt="0"/>
              </a:blip>
              <a:stretch>
                <a:fillRect l="0" t="-108183" r="0" b="-108182"/>
              </a:stretch>
            </a:blipFill>
          </p:spPr>
        </p:sp>
        <p:sp>
          <p:nvSpPr>
            <p:cNvPr name="TextBox 4" id="4"/>
            <p:cNvSpPr txBox="true"/>
            <p:nvPr/>
          </p:nvSpPr>
          <p:spPr>
            <a:xfrm>
              <a:off x="0" y="9525"/>
              <a:ext cx="21925598" cy="2691275"/>
            </a:xfrm>
            <a:prstGeom prst="rect">
              <a:avLst/>
            </a:prstGeom>
          </p:spPr>
          <p:txBody>
            <a:bodyPr anchor="ctr" rtlCol="false" tIns="0" lIns="0" bIns="0" rIns="0"/>
            <a:lstStyle/>
            <a:p>
              <a:pPr algn="l">
                <a:lnSpc>
                  <a:spcPts val="9072"/>
                </a:lnSpc>
              </a:pPr>
              <a:r>
                <a:rPr lang="en-US" b="true" sz="7560">
                  <a:solidFill>
                    <a:srgbClr val="FFFFFF"/>
                  </a:solidFill>
                  <a:latin typeface="EB Garamond Ultra-Bold"/>
                  <a:ea typeface="EB Garamond Ultra-Bold"/>
                  <a:cs typeface="EB Garamond Ultra-Bold"/>
                  <a:sym typeface="EB Garamond Ultra-Bold"/>
                </a:rPr>
                <a:t>Researcher understanding of archives:</a:t>
              </a:r>
            </a:p>
          </p:txBody>
        </p:sp>
      </p:grpSp>
      <p:grpSp>
        <p:nvGrpSpPr>
          <p:cNvPr name="Group 5" id="5"/>
          <p:cNvGrpSpPr/>
          <p:nvPr/>
        </p:nvGrpSpPr>
        <p:grpSpPr>
          <a:xfrm rot="0">
            <a:off x="5307001" y="1938347"/>
            <a:ext cx="7673997" cy="1323473"/>
            <a:chOff x="0" y="0"/>
            <a:chExt cx="10231996" cy="1764630"/>
          </a:xfrm>
        </p:grpSpPr>
        <p:sp>
          <p:nvSpPr>
            <p:cNvPr name="Freeform 6" id="6"/>
            <p:cNvSpPr/>
            <p:nvPr/>
          </p:nvSpPr>
          <p:spPr>
            <a:xfrm flipH="false" flipV="false" rot="0">
              <a:off x="0" y="0"/>
              <a:ext cx="10232000" cy="1764630"/>
            </a:xfrm>
            <a:custGeom>
              <a:avLst/>
              <a:gdLst/>
              <a:ahLst/>
              <a:cxnLst/>
              <a:rect r="r" b="b" t="t" l="l"/>
              <a:pathLst>
                <a:path h="1764630" w="10232000">
                  <a:moveTo>
                    <a:pt x="0" y="0"/>
                  </a:moveTo>
                  <a:lnTo>
                    <a:pt x="10232000" y="0"/>
                  </a:lnTo>
                  <a:lnTo>
                    <a:pt x="10232000" y="1764630"/>
                  </a:lnTo>
                  <a:lnTo>
                    <a:pt x="0" y="1764630"/>
                  </a:lnTo>
                  <a:close/>
                </a:path>
              </a:pathLst>
            </a:custGeom>
            <a:blipFill>
              <a:blip r:embed="rId3">
                <a:alphaModFix amt="0"/>
              </a:blip>
              <a:stretch>
                <a:fillRect l="-73558" t="0" r="-73558" b="-458394"/>
              </a:stretch>
            </a:blipFill>
          </p:spPr>
        </p:sp>
        <p:sp>
          <p:nvSpPr>
            <p:cNvPr name="TextBox 7" id="7"/>
            <p:cNvSpPr txBox="true"/>
            <p:nvPr/>
          </p:nvSpPr>
          <p:spPr>
            <a:xfrm>
              <a:off x="0" y="-104775"/>
              <a:ext cx="10231996" cy="1869405"/>
            </a:xfrm>
            <a:prstGeom prst="rect">
              <a:avLst/>
            </a:prstGeom>
          </p:spPr>
          <p:txBody>
            <a:bodyPr anchor="ctr" rtlCol="false" tIns="0" lIns="0" bIns="0" rIns="0"/>
            <a:lstStyle/>
            <a:p>
              <a:pPr algn="ctr">
                <a:lnSpc>
                  <a:spcPts val="8279"/>
                </a:lnSpc>
              </a:pPr>
              <a:r>
                <a:rPr lang="en-US" sz="5999">
                  <a:solidFill>
                    <a:srgbClr val="FFFFFF"/>
                  </a:solidFill>
                  <a:latin typeface="Proxima Nova"/>
                  <a:ea typeface="Proxima Nova"/>
                  <a:cs typeface="Proxima Nova"/>
                  <a:sym typeface="Proxima Nova"/>
                </a:rPr>
                <a:t>Less than you think!</a:t>
              </a:r>
            </a:p>
          </p:txBody>
        </p:sp>
      </p:grpSp>
      <p:grpSp>
        <p:nvGrpSpPr>
          <p:cNvPr name="Group 8" id="8"/>
          <p:cNvGrpSpPr/>
          <p:nvPr/>
        </p:nvGrpSpPr>
        <p:grpSpPr>
          <a:xfrm rot="0">
            <a:off x="541739" y="2161537"/>
            <a:ext cx="17431294" cy="8849264"/>
            <a:chOff x="0" y="0"/>
            <a:chExt cx="23241726" cy="11799018"/>
          </a:xfrm>
        </p:grpSpPr>
        <p:sp>
          <p:nvSpPr>
            <p:cNvPr name="Freeform 9" id="9"/>
            <p:cNvSpPr/>
            <p:nvPr/>
          </p:nvSpPr>
          <p:spPr>
            <a:xfrm flipH="false" flipV="false" rot="0">
              <a:off x="17590383" y="0"/>
              <a:ext cx="4842091" cy="6517725"/>
            </a:xfrm>
            <a:custGeom>
              <a:avLst/>
              <a:gdLst/>
              <a:ahLst/>
              <a:cxnLst/>
              <a:rect r="r" b="b" t="t" l="l"/>
              <a:pathLst>
                <a:path h="6517725" w="4842091">
                  <a:moveTo>
                    <a:pt x="0" y="0"/>
                  </a:moveTo>
                  <a:lnTo>
                    <a:pt x="4842091" y="0"/>
                  </a:lnTo>
                  <a:lnTo>
                    <a:pt x="4842091" y="6517725"/>
                  </a:lnTo>
                  <a:lnTo>
                    <a:pt x="0" y="6517725"/>
                  </a:lnTo>
                  <a:lnTo>
                    <a:pt x="0" y="0"/>
                  </a:lnTo>
                  <a:close/>
                </a:path>
              </a:pathLst>
            </a:custGeom>
            <a:blipFill>
              <a:blip r:embed="rId4"/>
              <a:stretch>
                <a:fillRect l="0" t="0" r="0" b="0"/>
              </a:stretch>
            </a:blipFill>
          </p:spPr>
        </p:sp>
        <p:sp>
          <p:nvSpPr>
            <p:cNvPr name="Freeform 10" id="10"/>
            <p:cNvSpPr/>
            <p:nvPr/>
          </p:nvSpPr>
          <p:spPr>
            <a:xfrm flipH="false" flipV="false" rot="0">
              <a:off x="16881378" y="3841673"/>
              <a:ext cx="6360347" cy="6656374"/>
            </a:xfrm>
            <a:custGeom>
              <a:avLst/>
              <a:gdLst/>
              <a:ahLst/>
              <a:cxnLst/>
              <a:rect r="r" b="b" t="t" l="l"/>
              <a:pathLst>
                <a:path h="6656374" w="6360347">
                  <a:moveTo>
                    <a:pt x="0" y="0"/>
                  </a:moveTo>
                  <a:lnTo>
                    <a:pt x="6360348" y="0"/>
                  </a:lnTo>
                  <a:lnTo>
                    <a:pt x="6360348" y="6656374"/>
                  </a:lnTo>
                  <a:lnTo>
                    <a:pt x="0" y="6656374"/>
                  </a:lnTo>
                  <a:lnTo>
                    <a:pt x="0" y="0"/>
                  </a:lnTo>
                  <a:close/>
                </a:path>
              </a:pathLst>
            </a:custGeom>
            <a:blipFill>
              <a:blip r:embed="rId5"/>
              <a:stretch>
                <a:fillRect l="0" t="0" r="0" b="0"/>
              </a:stretch>
            </a:blipFill>
          </p:spPr>
        </p:sp>
        <p:sp>
          <p:nvSpPr>
            <p:cNvPr name="Freeform 11" id="11"/>
            <p:cNvSpPr/>
            <p:nvPr/>
          </p:nvSpPr>
          <p:spPr>
            <a:xfrm flipH="false" flipV="false" rot="0">
              <a:off x="0" y="1467043"/>
              <a:ext cx="7985437" cy="5323625"/>
            </a:xfrm>
            <a:custGeom>
              <a:avLst/>
              <a:gdLst/>
              <a:ahLst/>
              <a:cxnLst/>
              <a:rect r="r" b="b" t="t" l="l"/>
              <a:pathLst>
                <a:path h="5323625" w="7985437">
                  <a:moveTo>
                    <a:pt x="0" y="0"/>
                  </a:moveTo>
                  <a:lnTo>
                    <a:pt x="7985437" y="0"/>
                  </a:lnTo>
                  <a:lnTo>
                    <a:pt x="7985437" y="5323624"/>
                  </a:lnTo>
                  <a:lnTo>
                    <a:pt x="0" y="5323624"/>
                  </a:lnTo>
                  <a:lnTo>
                    <a:pt x="0" y="0"/>
                  </a:lnTo>
                  <a:close/>
                </a:path>
              </a:pathLst>
            </a:custGeom>
            <a:blipFill>
              <a:blip r:embed="rId6"/>
              <a:stretch>
                <a:fillRect l="0" t="0" r="0" b="0"/>
              </a:stretch>
            </a:blipFill>
          </p:spPr>
        </p:sp>
        <p:grpSp>
          <p:nvGrpSpPr>
            <p:cNvPr name="Group 12" id="12"/>
            <p:cNvGrpSpPr/>
            <p:nvPr/>
          </p:nvGrpSpPr>
          <p:grpSpPr>
            <a:xfrm rot="0">
              <a:off x="3851622" y="4228506"/>
              <a:ext cx="2004468" cy="670502"/>
              <a:chOff x="0" y="0"/>
              <a:chExt cx="353226" cy="118155"/>
            </a:xfrm>
          </p:grpSpPr>
          <p:sp>
            <p:nvSpPr>
              <p:cNvPr name="Freeform 13" id="13"/>
              <p:cNvSpPr/>
              <p:nvPr/>
            </p:nvSpPr>
            <p:spPr>
              <a:xfrm flipH="false" flipV="false" rot="0">
                <a:off x="0" y="0"/>
                <a:ext cx="353226" cy="118155"/>
              </a:xfrm>
              <a:custGeom>
                <a:avLst/>
                <a:gdLst/>
                <a:ahLst/>
                <a:cxnLst/>
                <a:rect r="r" b="b" t="t" l="l"/>
                <a:pathLst>
                  <a:path h="118155" w="353226">
                    <a:moveTo>
                      <a:pt x="0" y="0"/>
                    </a:moveTo>
                    <a:lnTo>
                      <a:pt x="353226" y="0"/>
                    </a:lnTo>
                    <a:lnTo>
                      <a:pt x="353226" y="118155"/>
                    </a:lnTo>
                    <a:lnTo>
                      <a:pt x="0" y="118155"/>
                    </a:lnTo>
                    <a:close/>
                  </a:path>
                </a:pathLst>
              </a:custGeom>
              <a:solidFill>
                <a:srgbClr val="FFFF00"/>
              </a:solidFill>
            </p:spPr>
          </p:sp>
          <p:sp>
            <p:nvSpPr>
              <p:cNvPr name="TextBox 14" id="14"/>
              <p:cNvSpPr txBox="true"/>
              <p:nvPr/>
            </p:nvSpPr>
            <p:spPr>
              <a:xfrm>
                <a:off x="0" y="-38100"/>
                <a:ext cx="353226" cy="156255"/>
              </a:xfrm>
              <a:prstGeom prst="rect">
                <a:avLst/>
              </a:prstGeom>
            </p:spPr>
            <p:txBody>
              <a:bodyPr anchor="ctr" rtlCol="false" tIns="50800" lIns="50800" bIns="50800" rIns="50800"/>
              <a:lstStyle/>
              <a:p>
                <a:pPr algn="ctr">
                  <a:lnSpc>
                    <a:spcPts val="2660"/>
                  </a:lnSpc>
                  <a:spcBef>
                    <a:spcPct val="0"/>
                  </a:spcBef>
                </a:pPr>
                <a:r>
                  <a:rPr lang="en-US" b="true" sz="1900">
                    <a:solidFill>
                      <a:srgbClr val="8C52FF"/>
                    </a:solidFill>
                    <a:latin typeface="Canva Sans Bold"/>
                    <a:ea typeface="Canva Sans Bold"/>
                    <a:cs typeface="Canva Sans Bold"/>
                    <a:sym typeface="Canva Sans Bold"/>
                  </a:rPr>
                  <a:t>PATRONS</a:t>
                </a:r>
              </a:p>
            </p:txBody>
          </p:sp>
        </p:grpSp>
        <p:sp>
          <p:nvSpPr>
            <p:cNvPr name="Freeform 15" id="15"/>
            <p:cNvSpPr/>
            <p:nvPr/>
          </p:nvSpPr>
          <p:spPr>
            <a:xfrm flipH="false" flipV="false" rot="0">
              <a:off x="3697037" y="5163892"/>
              <a:ext cx="5908469" cy="6635126"/>
            </a:xfrm>
            <a:custGeom>
              <a:avLst/>
              <a:gdLst/>
              <a:ahLst/>
              <a:cxnLst/>
              <a:rect r="r" b="b" t="t" l="l"/>
              <a:pathLst>
                <a:path h="6635126" w="5908469">
                  <a:moveTo>
                    <a:pt x="0" y="0"/>
                  </a:moveTo>
                  <a:lnTo>
                    <a:pt x="5908469" y="0"/>
                  </a:lnTo>
                  <a:lnTo>
                    <a:pt x="5908469" y="6635126"/>
                  </a:lnTo>
                  <a:lnTo>
                    <a:pt x="0" y="6635126"/>
                  </a:lnTo>
                  <a:lnTo>
                    <a:pt x="0" y="0"/>
                  </a:lnTo>
                  <a:close/>
                </a:path>
              </a:pathLst>
            </a:custGeom>
            <a:blipFill>
              <a:blip r:embed="rId7"/>
              <a:stretch>
                <a:fillRect l="0" t="0" r="0" b="0"/>
              </a:stretch>
            </a:blipFill>
          </p:spPr>
        </p:sp>
        <p:sp>
          <p:nvSpPr>
            <p:cNvPr name="Freeform 16" id="16"/>
            <p:cNvSpPr/>
            <p:nvPr/>
          </p:nvSpPr>
          <p:spPr>
            <a:xfrm flipH="false" flipV="false" rot="0">
              <a:off x="10714308" y="3374627"/>
              <a:ext cx="5469686" cy="6286196"/>
            </a:xfrm>
            <a:custGeom>
              <a:avLst/>
              <a:gdLst/>
              <a:ahLst/>
              <a:cxnLst/>
              <a:rect r="r" b="b" t="t" l="l"/>
              <a:pathLst>
                <a:path h="6286196" w="5469686">
                  <a:moveTo>
                    <a:pt x="0" y="0"/>
                  </a:moveTo>
                  <a:lnTo>
                    <a:pt x="5469686" y="0"/>
                  </a:lnTo>
                  <a:lnTo>
                    <a:pt x="5469686" y="6286196"/>
                  </a:lnTo>
                  <a:lnTo>
                    <a:pt x="0" y="6286196"/>
                  </a:lnTo>
                  <a:lnTo>
                    <a:pt x="0" y="0"/>
                  </a:lnTo>
                  <a:close/>
                </a:path>
              </a:pathLst>
            </a:custGeom>
            <a:blipFill>
              <a:blip r:embed="rId8"/>
              <a:stretch>
                <a:fillRect l="0" t="0" r="0" b="0"/>
              </a:stretch>
            </a:blipFill>
          </p:spPr>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334871" y="8853573"/>
            <a:ext cx="7617447" cy="1127246"/>
            <a:chOff x="0" y="0"/>
            <a:chExt cx="10156596" cy="1502994"/>
          </a:xfrm>
        </p:grpSpPr>
        <p:sp>
          <p:nvSpPr>
            <p:cNvPr name="Freeform 3" id="3"/>
            <p:cNvSpPr/>
            <p:nvPr/>
          </p:nvSpPr>
          <p:spPr>
            <a:xfrm flipH="false" flipV="false" rot="0">
              <a:off x="12700" y="12700"/>
              <a:ext cx="10131171" cy="1477645"/>
            </a:xfrm>
            <a:custGeom>
              <a:avLst/>
              <a:gdLst/>
              <a:ahLst/>
              <a:cxnLst/>
              <a:rect r="r" b="b" t="t" l="l"/>
              <a:pathLst>
                <a:path h="1477645" w="10131171">
                  <a:moveTo>
                    <a:pt x="0" y="0"/>
                  </a:moveTo>
                  <a:lnTo>
                    <a:pt x="10131171" y="0"/>
                  </a:lnTo>
                  <a:lnTo>
                    <a:pt x="10131171" y="1477645"/>
                  </a:lnTo>
                  <a:lnTo>
                    <a:pt x="0" y="1477645"/>
                  </a:lnTo>
                  <a:close/>
                </a:path>
              </a:pathLst>
            </a:custGeom>
            <a:solidFill>
              <a:srgbClr val="FFFFFF"/>
            </a:solidFill>
          </p:spPr>
        </p:sp>
        <p:sp>
          <p:nvSpPr>
            <p:cNvPr name="Freeform 4" id="4"/>
            <p:cNvSpPr/>
            <p:nvPr/>
          </p:nvSpPr>
          <p:spPr>
            <a:xfrm flipH="false" flipV="false" rot="0">
              <a:off x="0" y="0"/>
              <a:ext cx="10156571" cy="1503045"/>
            </a:xfrm>
            <a:custGeom>
              <a:avLst/>
              <a:gdLst/>
              <a:ahLst/>
              <a:cxnLst/>
              <a:rect r="r" b="b" t="t" l="l"/>
              <a:pathLst>
                <a:path h="1503045" w="10156571">
                  <a:moveTo>
                    <a:pt x="12700" y="0"/>
                  </a:moveTo>
                  <a:lnTo>
                    <a:pt x="10143871" y="0"/>
                  </a:lnTo>
                  <a:cubicBezTo>
                    <a:pt x="10150856" y="0"/>
                    <a:pt x="10156571" y="5715"/>
                    <a:pt x="10156571" y="12700"/>
                  </a:cubicBezTo>
                  <a:lnTo>
                    <a:pt x="10156571" y="1490345"/>
                  </a:lnTo>
                  <a:cubicBezTo>
                    <a:pt x="10156571" y="1497330"/>
                    <a:pt x="10150856" y="1503045"/>
                    <a:pt x="10143871" y="1503045"/>
                  </a:cubicBezTo>
                  <a:lnTo>
                    <a:pt x="12700" y="1503045"/>
                  </a:lnTo>
                  <a:cubicBezTo>
                    <a:pt x="5715" y="1503045"/>
                    <a:pt x="0" y="1497330"/>
                    <a:pt x="0" y="1490345"/>
                  </a:cubicBezTo>
                  <a:lnTo>
                    <a:pt x="0" y="12700"/>
                  </a:lnTo>
                  <a:cubicBezTo>
                    <a:pt x="0" y="5715"/>
                    <a:pt x="5715" y="0"/>
                    <a:pt x="12700" y="0"/>
                  </a:cubicBezTo>
                  <a:moveTo>
                    <a:pt x="12700" y="25400"/>
                  </a:moveTo>
                  <a:lnTo>
                    <a:pt x="12700" y="12700"/>
                  </a:lnTo>
                  <a:lnTo>
                    <a:pt x="25400" y="12700"/>
                  </a:lnTo>
                  <a:lnTo>
                    <a:pt x="25400" y="1490345"/>
                  </a:lnTo>
                  <a:lnTo>
                    <a:pt x="12700" y="1490345"/>
                  </a:lnTo>
                  <a:lnTo>
                    <a:pt x="12700" y="1477645"/>
                  </a:lnTo>
                  <a:lnTo>
                    <a:pt x="10143871" y="1477645"/>
                  </a:lnTo>
                  <a:lnTo>
                    <a:pt x="10143871" y="1490345"/>
                  </a:lnTo>
                  <a:lnTo>
                    <a:pt x="10131171" y="1490345"/>
                  </a:lnTo>
                  <a:lnTo>
                    <a:pt x="10131171" y="12700"/>
                  </a:lnTo>
                  <a:lnTo>
                    <a:pt x="10143871" y="12700"/>
                  </a:lnTo>
                  <a:lnTo>
                    <a:pt x="10143871" y="25400"/>
                  </a:lnTo>
                  <a:lnTo>
                    <a:pt x="12700" y="25400"/>
                  </a:lnTo>
                  <a:close/>
                </a:path>
              </a:pathLst>
            </a:custGeom>
            <a:solidFill>
              <a:srgbClr val="424242"/>
            </a:solidFill>
          </p:spPr>
        </p:sp>
        <p:sp>
          <p:nvSpPr>
            <p:cNvPr name="TextBox 5" id="5"/>
            <p:cNvSpPr txBox="true"/>
            <p:nvPr/>
          </p:nvSpPr>
          <p:spPr>
            <a:xfrm>
              <a:off x="0" y="-19050"/>
              <a:ext cx="10156596" cy="1522044"/>
            </a:xfrm>
            <a:prstGeom prst="rect">
              <a:avLst/>
            </a:prstGeom>
          </p:spPr>
          <p:txBody>
            <a:bodyPr anchor="t" rtlCol="false" tIns="50800" lIns="50800" bIns="50800" rIns="50800"/>
            <a:lstStyle/>
            <a:p>
              <a:pPr algn="l">
                <a:lnSpc>
                  <a:spcPts val="1920"/>
                </a:lnSpc>
              </a:pPr>
              <a:r>
                <a:rPr lang="en-US" sz="1600">
                  <a:solidFill>
                    <a:srgbClr val="000000"/>
                  </a:solidFill>
                  <a:latin typeface="Arial"/>
                  <a:ea typeface="Arial"/>
                  <a:cs typeface="Arial"/>
                  <a:sym typeface="Arial"/>
                </a:rPr>
                <a:t>Salenius, S. (2021). On Archival Research: Recovering and Rewriting History. The Case of Sarah Parker Remond. Transatlantica, 1(1). https://doi.org/10.4000/transatlantica.16939</a:t>
              </a:r>
            </a:p>
          </p:txBody>
        </p:sp>
      </p:grpSp>
      <p:grpSp>
        <p:nvGrpSpPr>
          <p:cNvPr name="Group 6" id="6"/>
          <p:cNvGrpSpPr/>
          <p:nvPr/>
        </p:nvGrpSpPr>
        <p:grpSpPr>
          <a:xfrm rot="0">
            <a:off x="1619250" y="2314575"/>
            <a:ext cx="15049500" cy="5657850"/>
            <a:chOff x="0" y="0"/>
            <a:chExt cx="20066000" cy="7543800"/>
          </a:xfrm>
        </p:grpSpPr>
        <p:sp>
          <p:nvSpPr>
            <p:cNvPr name="Freeform 7" id="7"/>
            <p:cNvSpPr/>
            <p:nvPr/>
          </p:nvSpPr>
          <p:spPr>
            <a:xfrm flipH="false" flipV="false" rot="0">
              <a:off x="0" y="0"/>
              <a:ext cx="20066000" cy="7543800"/>
            </a:xfrm>
            <a:custGeom>
              <a:avLst/>
              <a:gdLst/>
              <a:ahLst/>
              <a:cxnLst/>
              <a:rect r="r" b="b" t="t" l="l"/>
              <a:pathLst>
                <a:path h="7543800" w="20066000">
                  <a:moveTo>
                    <a:pt x="0" y="0"/>
                  </a:moveTo>
                  <a:lnTo>
                    <a:pt x="20066000" y="0"/>
                  </a:lnTo>
                  <a:lnTo>
                    <a:pt x="20066000" y="7543800"/>
                  </a:lnTo>
                  <a:lnTo>
                    <a:pt x="0" y="7543800"/>
                  </a:lnTo>
                  <a:lnTo>
                    <a:pt x="0" y="0"/>
                  </a:lnTo>
                  <a:close/>
                </a:path>
              </a:pathLst>
            </a:custGeom>
            <a:blipFill>
              <a:blip r:embed="rId3"/>
              <a:stretch>
                <a:fillRect l="0" t="0" r="0" b="0"/>
              </a:stretch>
            </a:blipFill>
          </p:spPr>
        </p:sp>
      </p:grpSp>
      <p:sp>
        <p:nvSpPr>
          <p:cNvPr name="AutoShape 8" id="8"/>
          <p:cNvSpPr/>
          <p:nvPr/>
        </p:nvSpPr>
        <p:spPr>
          <a:xfrm rot="43020">
            <a:off x="5923578" y="3707778"/>
            <a:ext cx="7490536" cy="0"/>
          </a:xfrm>
          <a:prstGeom prst="line">
            <a:avLst/>
          </a:prstGeom>
          <a:ln cap="rnd" w="19050">
            <a:solidFill>
              <a:srgbClr val="FFFF00"/>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AFAFA"/>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573869" y="1028700"/>
            <a:ext cx="17440177" cy="1535400"/>
            <a:chOff x="0" y="0"/>
            <a:chExt cx="23253570" cy="2047200"/>
          </a:xfrm>
        </p:grpSpPr>
        <p:sp>
          <p:nvSpPr>
            <p:cNvPr name="Freeform 7" id="7"/>
            <p:cNvSpPr/>
            <p:nvPr/>
          </p:nvSpPr>
          <p:spPr>
            <a:xfrm flipH="false" flipV="false" rot="0">
              <a:off x="0" y="0"/>
              <a:ext cx="23253571" cy="2047198"/>
            </a:xfrm>
            <a:custGeom>
              <a:avLst/>
              <a:gdLst/>
              <a:ahLst/>
              <a:cxnLst/>
              <a:rect r="r" b="b" t="t" l="l"/>
              <a:pathLst>
                <a:path h="2047198" w="23253571">
                  <a:moveTo>
                    <a:pt x="0" y="0"/>
                  </a:moveTo>
                  <a:lnTo>
                    <a:pt x="23253571" y="0"/>
                  </a:lnTo>
                  <a:lnTo>
                    <a:pt x="23253571" y="2047198"/>
                  </a:lnTo>
                  <a:lnTo>
                    <a:pt x="0" y="2047198"/>
                  </a:lnTo>
                  <a:close/>
                </a:path>
              </a:pathLst>
            </a:custGeom>
            <a:blipFill>
              <a:blip r:embed="rId3">
                <a:alphaModFix amt="0"/>
              </a:blip>
              <a:stretch>
                <a:fillRect l="0" t="-158685" r="5710" b="-158685"/>
              </a:stretch>
            </a:blipFill>
          </p:spPr>
        </p:sp>
        <p:sp>
          <p:nvSpPr>
            <p:cNvPr name="TextBox 8" id="8"/>
            <p:cNvSpPr txBox="true"/>
            <p:nvPr/>
          </p:nvSpPr>
          <p:spPr>
            <a:xfrm>
              <a:off x="0" y="9525"/>
              <a:ext cx="23253570" cy="2037675"/>
            </a:xfrm>
            <a:prstGeom prst="rect">
              <a:avLst/>
            </a:prstGeom>
          </p:spPr>
          <p:txBody>
            <a:bodyPr anchor="b" rtlCol="false" tIns="0" lIns="0" bIns="0" rIns="0"/>
            <a:lstStyle/>
            <a:p>
              <a:pPr algn="l">
                <a:lnSpc>
                  <a:spcPts val="7680"/>
                </a:lnSpc>
              </a:pPr>
              <a:r>
                <a:rPr lang="en-US" b="true" sz="6400">
                  <a:solidFill>
                    <a:srgbClr val="FFFFFF"/>
                  </a:solidFill>
                  <a:latin typeface="EB Garamond Ultra-Bold"/>
                  <a:ea typeface="EB Garamond Ultra-Bold"/>
                  <a:cs typeface="EB Garamond Ultra-Bold"/>
                  <a:sym typeface="EB Garamond Ultra-Bold"/>
                </a:rPr>
                <a:t>Archivist, donor, and user goals are DIFFERENT</a:t>
              </a:r>
            </a:p>
          </p:txBody>
        </p:sp>
      </p:grpSp>
      <p:sp>
        <p:nvSpPr>
          <p:cNvPr name="TextBox 9" id="9"/>
          <p:cNvSpPr txBox="true"/>
          <p:nvPr/>
        </p:nvSpPr>
        <p:spPr>
          <a:xfrm rot="0">
            <a:off x="1035225" y="3881952"/>
            <a:ext cx="3263901" cy="1440942"/>
          </a:xfrm>
          <a:prstGeom prst="rect">
            <a:avLst/>
          </a:prstGeom>
        </p:spPr>
        <p:txBody>
          <a:bodyPr anchor="t" rtlCol="false" tIns="0" lIns="0" bIns="0" rIns="0">
            <a:spAutoFit/>
          </a:bodyPr>
          <a:lstStyle/>
          <a:p>
            <a:pPr algn="l">
              <a:lnSpc>
                <a:spcPts val="3863"/>
              </a:lnSpc>
            </a:pPr>
            <a:r>
              <a:rPr lang="en-US" sz="2799">
                <a:solidFill>
                  <a:srgbClr val="737373"/>
                </a:solidFill>
                <a:latin typeface="Proxima Nova"/>
                <a:ea typeface="Proxima Nova"/>
                <a:cs typeface="Proxima Nova"/>
                <a:sym typeface="Proxima Nova"/>
              </a:rPr>
              <a:t>Archivists:</a:t>
            </a:r>
          </a:p>
          <a:p>
            <a:pPr algn="l" marL="955040" indent="-477520" lvl="1">
              <a:lnSpc>
                <a:spcPts val="3863"/>
              </a:lnSpc>
              <a:buAutoNum type="arabicPeriod" startAt="1"/>
            </a:pPr>
            <a:r>
              <a:rPr lang="en-US" sz="2799">
                <a:solidFill>
                  <a:srgbClr val="737373"/>
                </a:solidFill>
                <a:latin typeface="Proxima Nova"/>
                <a:ea typeface="Proxima Nova"/>
                <a:cs typeface="Proxima Nova"/>
                <a:sym typeface="Proxima Nova"/>
              </a:rPr>
              <a:t>Preservation</a:t>
            </a:r>
          </a:p>
          <a:p>
            <a:pPr algn="l" marL="954785" indent="-477393" lvl="1">
              <a:lnSpc>
                <a:spcPts val="3863"/>
              </a:lnSpc>
              <a:buAutoNum type="arabicPeriod" startAt="1"/>
            </a:pPr>
            <a:r>
              <a:rPr lang="en-US" sz="2799">
                <a:solidFill>
                  <a:srgbClr val="737373"/>
                </a:solidFill>
                <a:latin typeface="Proxima Nova"/>
                <a:ea typeface="Proxima Nova"/>
                <a:cs typeface="Proxima Nova"/>
                <a:sym typeface="Proxima Nova"/>
              </a:rPr>
              <a:t>Access</a:t>
            </a:r>
          </a:p>
        </p:txBody>
      </p:sp>
      <p:sp>
        <p:nvSpPr>
          <p:cNvPr name="TextBox 10" id="10"/>
          <p:cNvSpPr txBox="true"/>
          <p:nvPr/>
        </p:nvSpPr>
        <p:spPr>
          <a:xfrm rot="0">
            <a:off x="6045923" y="3881952"/>
            <a:ext cx="3746197" cy="1926717"/>
          </a:xfrm>
          <a:prstGeom prst="rect">
            <a:avLst/>
          </a:prstGeom>
        </p:spPr>
        <p:txBody>
          <a:bodyPr anchor="t" rtlCol="false" tIns="0" lIns="0" bIns="0" rIns="0">
            <a:spAutoFit/>
          </a:bodyPr>
          <a:lstStyle/>
          <a:p>
            <a:pPr algn="l">
              <a:lnSpc>
                <a:spcPts val="3863"/>
              </a:lnSpc>
            </a:pPr>
            <a:r>
              <a:rPr lang="en-US" sz="2799">
                <a:solidFill>
                  <a:srgbClr val="737373"/>
                </a:solidFill>
                <a:latin typeface="Proxima Nova"/>
                <a:ea typeface="Proxima Nova"/>
                <a:cs typeface="Proxima Nova"/>
                <a:sym typeface="Proxima Nova"/>
              </a:rPr>
              <a:t>Donors:</a:t>
            </a:r>
          </a:p>
          <a:p>
            <a:pPr algn="l" marL="604519" indent="-302260" lvl="1">
              <a:lnSpc>
                <a:spcPts val="3863"/>
              </a:lnSpc>
              <a:buAutoNum type="arabicPeriod" startAt="1"/>
            </a:pPr>
            <a:r>
              <a:rPr lang="en-US" sz="2799">
                <a:solidFill>
                  <a:srgbClr val="737373"/>
                </a:solidFill>
                <a:latin typeface="Proxima Nova"/>
                <a:ea typeface="Proxima Nova"/>
                <a:cs typeface="Proxima Nova"/>
                <a:sym typeface="Proxima Nova"/>
              </a:rPr>
              <a:t>Legacy</a:t>
            </a:r>
          </a:p>
          <a:p>
            <a:pPr algn="l" marL="604519" indent="-302260" lvl="1">
              <a:lnSpc>
                <a:spcPts val="3863"/>
              </a:lnSpc>
              <a:buAutoNum type="arabicPeriod" startAt="1"/>
            </a:pPr>
            <a:r>
              <a:rPr lang="en-US" sz="2799">
                <a:solidFill>
                  <a:srgbClr val="737373"/>
                </a:solidFill>
                <a:latin typeface="Proxima Nova"/>
                <a:ea typeface="Proxima Nova"/>
                <a:cs typeface="Proxima Nova"/>
                <a:sym typeface="Proxima Nova"/>
              </a:rPr>
              <a:t>Transfer materials</a:t>
            </a:r>
          </a:p>
          <a:p>
            <a:pPr algn="l" marL="604520" indent="-302260" lvl="1">
              <a:lnSpc>
                <a:spcPts val="3863"/>
              </a:lnSpc>
              <a:buAutoNum type="arabicPeriod" startAt="1"/>
            </a:pPr>
            <a:r>
              <a:rPr lang="en-US" sz="2799">
                <a:solidFill>
                  <a:srgbClr val="737373"/>
                </a:solidFill>
                <a:latin typeface="Proxima Nova"/>
                <a:ea typeface="Proxima Nova"/>
                <a:cs typeface="Proxima Nova"/>
                <a:sym typeface="Proxima Nova"/>
              </a:rPr>
              <a:t>Increase prestige</a:t>
            </a:r>
          </a:p>
        </p:txBody>
      </p:sp>
      <p:sp>
        <p:nvSpPr>
          <p:cNvPr name="TextBox 11" id="11"/>
          <p:cNvSpPr txBox="true"/>
          <p:nvPr/>
        </p:nvSpPr>
        <p:spPr>
          <a:xfrm rot="0">
            <a:off x="11538916" y="3881952"/>
            <a:ext cx="5625794" cy="2412492"/>
          </a:xfrm>
          <a:prstGeom prst="rect">
            <a:avLst/>
          </a:prstGeom>
        </p:spPr>
        <p:txBody>
          <a:bodyPr anchor="t" rtlCol="false" tIns="0" lIns="0" bIns="0" rIns="0">
            <a:spAutoFit/>
          </a:bodyPr>
          <a:lstStyle/>
          <a:p>
            <a:pPr algn="l">
              <a:lnSpc>
                <a:spcPts val="3863"/>
              </a:lnSpc>
            </a:pPr>
            <a:r>
              <a:rPr lang="en-US" sz="2799">
                <a:solidFill>
                  <a:srgbClr val="737373"/>
                </a:solidFill>
                <a:latin typeface="Proxima Nova"/>
                <a:ea typeface="Proxima Nova"/>
                <a:cs typeface="Proxima Nova"/>
                <a:sym typeface="Proxima Nova"/>
              </a:rPr>
              <a:t>Patrons, users, researcher, readers:</a:t>
            </a:r>
          </a:p>
          <a:p>
            <a:pPr algn="l" marL="955040" indent="-477520" lvl="1">
              <a:lnSpc>
                <a:spcPts val="3863"/>
              </a:lnSpc>
              <a:buAutoNum type="arabicPeriod" startAt="1"/>
            </a:pPr>
            <a:r>
              <a:rPr lang="en-US" sz="2799">
                <a:solidFill>
                  <a:srgbClr val="737373"/>
                </a:solidFill>
                <a:latin typeface="Proxima Nova"/>
                <a:ea typeface="Proxima Nova"/>
                <a:cs typeface="Proxima Nova"/>
                <a:sym typeface="Proxima Nova"/>
              </a:rPr>
              <a:t>Research</a:t>
            </a:r>
          </a:p>
          <a:p>
            <a:pPr algn="l" marL="955040" indent="-477520" lvl="1">
              <a:lnSpc>
                <a:spcPts val="3863"/>
              </a:lnSpc>
              <a:buAutoNum type="arabicPeriod" startAt="1"/>
            </a:pPr>
            <a:r>
              <a:rPr lang="en-US" sz="2799">
                <a:solidFill>
                  <a:srgbClr val="737373"/>
                </a:solidFill>
                <a:latin typeface="Proxima Nova"/>
                <a:ea typeface="Proxima Nova"/>
                <a:cs typeface="Proxima Nova"/>
                <a:sym typeface="Proxima Nova"/>
              </a:rPr>
              <a:t>Analyze</a:t>
            </a:r>
          </a:p>
          <a:p>
            <a:pPr algn="l" marL="955040" indent="-477520" lvl="1">
              <a:lnSpc>
                <a:spcPts val="3863"/>
              </a:lnSpc>
              <a:buAutoNum type="arabicPeriod" startAt="1"/>
            </a:pPr>
            <a:r>
              <a:rPr lang="en-US" sz="2799">
                <a:solidFill>
                  <a:srgbClr val="737373"/>
                </a:solidFill>
                <a:latin typeface="Proxima Nova"/>
                <a:ea typeface="Proxima Nova"/>
                <a:cs typeface="Proxima Nova"/>
                <a:sym typeface="Proxima Nova"/>
              </a:rPr>
              <a:t>Interpret / write</a:t>
            </a:r>
          </a:p>
          <a:p>
            <a:pPr algn="l" marL="955040" indent="-477520" lvl="1">
              <a:lnSpc>
                <a:spcPts val="3863"/>
              </a:lnSpc>
              <a:buAutoNum type="arabicPeriod" startAt="1"/>
            </a:pPr>
            <a:r>
              <a:rPr lang="en-US" sz="2799">
                <a:solidFill>
                  <a:srgbClr val="737373"/>
                </a:solidFill>
                <a:latin typeface="Proxima Nova"/>
                <a:ea typeface="Proxima Nova"/>
                <a:cs typeface="Proxima Nova"/>
                <a:sym typeface="Proxima Nova"/>
              </a:rPr>
              <a:t>Create / publish</a:t>
            </a:r>
          </a:p>
        </p:txBody>
      </p:sp>
      <p:grpSp>
        <p:nvGrpSpPr>
          <p:cNvPr name="Group 12" id="12"/>
          <p:cNvGrpSpPr/>
          <p:nvPr/>
        </p:nvGrpSpPr>
        <p:grpSpPr>
          <a:xfrm rot="0">
            <a:off x="423911" y="7104069"/>
            <a:ext cx="17440177" cy="1535400"/>
            <a:chOff x="0" y="0"/>
            <a:chExt cx="23253570" cy="2047200"/>
          </a:xfrm>
        </p:grpSpPr>
        <p:sp>
          <p:nvSpPr>
            <p:cNvPr name="Freeform 13" id="13"/>
            <p:cNvSpPr/>
            <p:nvPr/>
          </p:nvSpPr>
          <p:spPr>
            <a:xfrm flipH="false" flipV="false" rot="0">
              <a:off x="0" y="0"/>
              <a:ext cx="23253571" cy="2047198"/>
            </a:xfrm>
            <a:custGeom>
              <a:avLst/>
              <a:gdLst/>
              <a:ahLst/>
              <a:cxnLst/>
              <a:rect r="r" b="b" t="t" l="l"/>
              <a:pathLst>
                <a:path h="2047198" w="23253571">
                  <a:moveTo>
                    <a:pt x="0" y="0"/>
                  </a:moveTo>
                  <a:lnTo>
                    <a:pt x="23253571" y="0"/>
                  </a:lnTo>
                  <a:lnTo>
                    <a:pt x="23253571" y="2047198"/>
                  </a:lnTo>
                  <a:lnTo>
                    <a:pt x="0" y="2047198"/>
                  </a:lnTo>
                  <a:close/>
                </a:path>
              </a:pathLst>
            </a:custGeom>
            <a:blipFill>
              <a:blip r:embed="rId3">
                <a:alphaModFix amt="0"/>
              </a:blip>
              <a:stretch>
                <a:fillRect l="0" t="-158685" r="5710" b="-158685"/>
              </a:stretch>
            </a:blipFill>
          </p:spPr>
        </p:sp>
        <p:sp>
          <p:nvSpPr>
            <p:cNvPr name="TextBox 14" id="14"/>
            <p:cNvSpPr txBox="true"/>
            <p:nvPr/>
          </p:nvSpPr>
          <p:spPr>
            <a:xfrm>
              <a:off x="0" y="9525"/>
              <a:ext cx="23253570" cy="2037675"/>
            </a:xfrm>
            <a:prstGeom prst="rect">
              <a:avLst/>
            </a:prstGeom>
          </p:spPr>
          <p:txBody>
            <a:bodyPr anchor="b" rtlCol="false" tIns="0" lIns="0" bIns="0" rIns="0"/>
            <a:lstStyle/>
            <a:p>
              <a:pPr algn="ctr">
                <a:lnSpc>
                  <a:spcPts val="7680"/>
                </a:lnSpc>
              </a:pPr>
              <a:r>
                <a:rPr lang="en-US" b="true" sz="6400">
                  <a:solidFill>
                    <a:srgbClr val="FF5757"/>
                  </a:solidFill>
                  <a:latin typeface="EB Garamond Ultra-Bold"/>
                  <a:ea typeface="EB Garamond Ultra-Bold"/>
                  <a:cs typeface="EB Garamond Ultra-Bold"/>
                  <a:sym typeface="EB Garamond Ultra-Bold"/>
                </a:rPr>
                <a:t>Each works to </a:t>
              </a:r>
              <a:r>
                <a:rPr lang="en-US" b="true" sz="6400" i="true">
                  <a:solidFill>
                    <a:srgbClr val="FF5757"/>
                  </a:solidFill>
                  <a:latin typeface="EB Garamond Ultra-Bold Italics"/>
                  <a:ea typeface="EB Garamond Ultra-Bold Italics"/>
                  <a:cs typeface="EB Garamond Ultra-Bold Italics"/>
                  <a:sym typeface="EB Garamond Ultra-Bold Italics"/>
                </a:rPr>
                <a:t>inform </a:t>
              </a:r>
              <a:r>
                <a:rPr lang="en-US" b="true" sz="6400">
                  <a:solidFill>
                    <a:srgbClr val="FF5757"/>
                  </a:solidFill>
                  <a:latin typeface="EB Garamond Ultra-Bold"/>
                  <a:ea typeface="EB Garamond Ultra-Bold"/>
                  <a:cs typeface="EB Garamond Ultra-Bold"/>
                  <a:sym typeface="EB Garamond Ultra-Bold"/>
                </a:rPr>
                <a:t>or </a:t>
              </a:r>
              <a:r>
                <a:rPr lang="en-US" b="true" sz="6400" i="true">
                  <a:solidFill>
                    <a:srgbClr val="FF5757"/>
                  </a:solidFill>
                  <a:latin typeface="EB Garamond Ultra-Bold Italics"/>
                  <a:ea typeface="EB Garamond Ultra-Bold Italics"/>
                  <a:cs typeface="EB Garamond Ultra-Bold Italics"/>
                  <a:sym typeface="EB Garamond Ultra-Bold Italics"/>
                </a:rPr>
                <a:t>reform </a:t>
              </a:r>
              <a:r>
                <a:rPr lang="en-US" b="true" sz="6400">
                  <a:solidFill>
                    <a:srgbClr val="FF5757"/>
                  </a:solidFill>
                  <a:latin typeface="EB Garamond Ultra-Bold"/>
                  <a:ea typeface="EB Garamond Ultra-Bold"/>
                  <a:cs typeface="EB Garamond Ultra-Bold"/>
                  <a:sym typeface="EB Garamond Ultra-Bold"/>
                </a:rPr>
                <a:t>history</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1885950" y="1383773"/>
            <a:ext cx="14516100" cy="3676650"/>
            <a:chOff x="0" y="0"/>
            <a:chExt cx="19354800" cy="4902200"/>
          </a:xfrm>
        </p:grpSpPr>
        <p:sp>
          <p:nvSpPr>
            <p:cNvPr name="Freeform 3" id="3"/>
            <p:cNvSpPr/>
            <p:nvPr/>
          </p:nvSpPr>
          <p:spPr>
            <a:xfrm flipH="false" flipV="false" rot="0">
              <a:off x="0" y="0"/>
              <a:ext cx="19354800" cy="4902200"/>
            </a:xfrm>
            <a:custGeom>
              <a:avLst/>
              <a:gdLst/>
              <a:ahLst/>
              <a:cxnLst/>
              <a:rect r="r" b="b" t="t" l="l"/>
              <a:pathLst>
                <a:path h="4902200" w="19354800">
                  <a:moveTo>
                    <a:pt x="0" y="0"/>
                  </a:moveTo>
                  <a:lnTo>
                    <a:pt x="19354800" y="0"/>
                  </a:lnTo>
                  <a:lnTo>
                    <a:pt x="19354800" y="4902200"/>
                  </a:lnTo>
                  <a:lnTo>
                    <a:pt x="0" y="4902200"/>
                  </a:lnTo>
                  <a:lnTo>
                    <a:pt x="0" y="0"/>
                  </a:lnTo>
                  <a:close/>
                </a:path>
              </a:pathLst>
            </a:custGeom>
            <a:blipFill>
              <a:blip r:embed="rId3"/>
              <a:stretch>
                <a:fillRect l="0" t="0" r="0" b="0"/>
              </a:stretch>
            </a:blipFill>
          </p:spPr>
        </p:sp>
      </p:grpSp>
      <p:grpSp>
        <p:nvGrpSpPr>
          <p:cNvPr name="Group 4" id="4"/>
          <p:cNvGrpSpPr/>
          <p:nvPr/>
        </p:nvGrpSpPr>
        <p:grpSpPr>
          <a:xfrm rot="0">
            <a:off x="1885950" y="5414667"/>
            <a:ext cx="14516100" cy="3488550"/>
            <a:chOff x="0" y="0"/>
            <a:chExt cx="19354800" cy="4651400"/>
          </a:xfrm>
        </p:grpSpPr>
        <p:sp>
          <p:nvSpPr>
            <p:cNvPr name="Freeform 5" id="5"/>
            <p:cNvSpPr/>
            <p:nvPr/>
          </p:nvSpPr>
          <p:spPr>
            <a:xfrm flipH="false" flipV="false" rot="0">
              <a:off x="0" y="0"/>
              <a:ext cx="19354800" cy="4651375"/>
            </a:xfrm>
            <a:custGeom>
              <a:avLst/>
              <a:gdLst/>
              <a:ahLst/>
              <a:cxnLst/>
              <a:rect r="r" b="b" t="t" l="l"/>
              <a:pathLst>
                <a:path h="4651375" w="19354800">
                  <a:moveTo>
                    <a:pt x="0" y="0"/>
                  </a:moveTo>
                  <a:lnTo>
                    <a:pt x="19354800" y="0"/>
                  </a:lnTo>
                  <a:lnTo>
                    <a:pt x="19354800" y="4651375"/>
                  </a:lnTo>
                  <a:lnTo>
                    <a:pt x="0" y="4651375"/>
                  </a:lnTo>
                  <a:lnTo>
                    <a:pt x="0" y="0"/>
                  </a:lnTo>
                  <a:close/>
                </a:path>
              </a:pathLst>
            </a:custGeom>
            <a:blipFill>
              <a:blip r:embed="rId4"/>
              <a:stretch>
                <a:fillRect l="0" t="0" r="0" b="-107513"/>
              </a:stretch>
            </a:blipFill>
          </p:spPr>
        </p:sp>
      </p:grpSp>
      <p:grpSp>
        <p:nvGrpSpPr>
          <p:cNvPr name="Group 6" id="6"/>
          <p:cNvGrpSpPr/>
          <p:nvPr/>
        </p:nvGrpSpPr>
        <p:grpSpPr>
          <a:xfrm rot="0">
            <a:off x="9334871" y="9005973"/>
            <a:ext cx="7617447" cy="881253"/>
            <a:chOff x="0" y="0"/>
            <a:chExt cx="10156596" cy="1175004"/>
          </a:xfrm>
        </p:grpSpPr>
        <p:sp>
          <p:nvSpPr>
            <p:cNvPr name="Freeform 7" id="7"/>
            <p:cNvSpPr/>
            <p:nvPr/>
          </p:nvSpPr>
          <p:spPr>
            <a:xfrm flipH="false" flipV="false" rot="0">
              <a:off x="12700" y="12700"/>
              <a:ext cx="10131171" cy="1149604"/>
            </a:xfrm>
            <a:custGeom>
              <a:avLst/>
              <a:gdLst/>
              <a:ahLst/>
              <a:cxnLst/>
              <a:rect r="r" b="b" t="t" l="l"/>
              <a:pathLst>
                <a:path h="1149604" w="10131171">
                  <a:moveTo>
                    <a:pt x="0" y="0"/>
                  </a:moveTo>
                  <a:lnTo>
                    <a:pt x="10131171" y="0"/>
                  </a:lnTo>
                  <a:lnTo>
                    <a:pt x="10131171" y="1149604"/>
                  </a:lnTo>
                  <a:lnTo>
                    <a:pt x="0" y="1149604"/>
                  </a:lnTo>
                  <a:close/>
                </a:path>
              </a:pathLst>
            </a:custGeom>
            <a:solidFill>
              <a:srgbClr val="FFFFFF"/>
            </a:solidFill>
          </p:spPr>
        </p:sp>
        <p:sp>
          <p:nvSpPr>
            <p:cNvPr name="Freeform 8" id="8"/>
            <p:cNvSpPr/>
            <p:nvPr/>
          </p:nvSpPr>
          <p:spPr>
            <a:xfrm flipH="false" flipV="false" rot="0">
              <a:off x="0" y="0"/>
              <a:ext cx="10156571" cy="1175004"/>
            </a:xfrm>
            <a:custGeom>
              <a:avLst/>
              <a:gdLst/>
              <a:ahLst/>
              <a:cxnLst/>
              <a:rect r="r" b="b" t="t" l="l"/>
              <a:pathLst>
                <a:path h="1175004" w="10156571">
                  <a:moveTo>
                    <a:pt x="12700" y="0"/>
                  </a:moveTo>
                  <a:lnTo>
                    <a:pt x="10143871" y="0"/>
                  </a:lnTo>
                  <a:cubicBezTo>
                    <a:pt x="10150856" y="0"/>
                    <a:pt x="10156571" y="5715"/>
                    <a:pt x="10156571" y="12700"/>
                  </a:cubicBezTo>
                  <a:lnTo>
                    <a:pt x="10156571" y="1162304"/>
                  </a:lnTo>
                  <a:cubicBezTo>
                    <a:pt x="10156571" y="1169289"/>
                    <a:pt x="10150856" y="1175004"/>
                    <a:pt x="10143871" y="1175004"/>
                  </a:cubicBezTo>
                  <a:lnTo>
                    <a:pt x="12700" y="1175004"/>
                  </a:lnTo>
                  <a:cubicBezTo>
                    <a:pt x="5715" y="1175004"/>
                    <a:pt x="0" y="1169289"/>
                    <a:pt x="0" y="1162304"/>
                  </a:cubicBezTo>
                  <a:lnTo>
                    <a:pt x="0" y="12700"/>
                  </a:lnTo>
                  <a:cubicBezTo>
                    <a:pt x="0" y="5715"/>
                    <a:pt x="5715" y="0"/>
                    <a:pt x="12700" y="0"/>
                  </a:cubicBezTo>
                  <a:moveTo>
                    <a:pt x="12700" y="25400"/>
                  </a:moveTo>
                  <a:lnTo>
                    <a:pt x="12700" y="12700"/>
                  </a:lnTo>
                  <a:lnTo>
                    <a:pt x="25400" y="12700"/>
                  </a:lnTo>
                  <a:lnTo>
                    <a:pt x="25400" y="1162304"/>
                  </a:lnTo>
                  <a:lnTo>
                    <a:pt x="12700" y="1162304"/>
                  </a:lnTo>
                  <a:lnTo>
                    <a:pt x="12700" y="1149604"/>
                  </a:lnTo>
                  <a:lnTo>
                    <a:pt x="10143871" y="1149604"/>
                  </a:lnTo>
                  <a:lnTo>
                    <a:pt x="10143871" y="1162304"/>
                  </a:lnTo>
                  <a:lnTo>
                    <a:pt x="10131171" y="1162304"/>
                  </a:lnTo>
                  <a:lnTo>
                    <a:pt x="10131171" y="12700"/>
                  </a:lnTo>
                  <a:lnTo>
                    <a:pt x="10143871" y="12700"/>
                  </a:lnTo>
                  <a:lnTo>
                    <a:pt x="10143871" y="25400"/>
                  </a:lnTo>
                  <a:lnTo>
                    <a:pt x="12700" y="25400"/>
                  </a:lnTo>
                  <a:close/>
                </a:path>
              </a:pathLst>
            </a:custGeom>
            <a:solidFill>
              <a:srgbClr val="424242"/>
            </a:solidFill>
          </p:spPr>
        </p:sp>
        <p:sp>
          <p:nvSpPr>
            <p:cNvPr name="TextBox 9" id="9"/>
            <p:cNvSpPr txBox="true"/>
            <p:nvPr/>
          </p:nvSpPr>
          <p:spPr>
            <a:xfrm>
              <a:off x="0" y="-19050"/>
              <a:ext cx="10156596" cy="1194054"/>
            </a:xfrm>
            <a:prstGeom prst="rect">
              <a:avLst/>
            </a:prstGeom>
          </p:spPr>
          <p:txBody>
            <a:bodyPr anchor="t" rtlCol="false" tIns="50800" lIns="50800" bIns="50800" rIns="50800"/>
            <a:lstStyle/>
            <a:p>
              <a:pPr algn="l">
                <a:lnSpc>
                  <a:spcPts val="1920"/>
                </a:lnSpc>
              </a:pPr>
              <a:r>
                <a:rPr lang="en-US" sz="1600">
                  <a:solidFill>
                    <a:srgbClr val="000000"/>
                  </a:solidFill>
                  <a:latin typeface="Arial"/>
                  <a:ea typeface="Arial"/>
                  <a:cs typeface="Arial"/>
                  <a:sym typeface="Arial"/>
                </a:rPr>
                <a:t>Tesar, M. (2015). Ethics and truth in archival research. History of Education (Tavistock), 44(1), 101–114. https://doi.org/10.1080/0046760X.2014.918185</a:t>
              </a:r>
            </a:p>
          </p:txBody>
        </p:sp>
      </p:grpSp>
      <p:sp>
        <p:nvSpPr>
          <p:cNvPr name="AutoShape 10" id="10"/>
          <p:cNvSpPr/>
          <p:nvPr/>
        </p:nvSpPr>
        <p:spPr>
          <a:xfrm rot="31320">
            <a:off x="1942709" y="2651274"/>
            <a:ext cx="7913275" cy="0"/>
          </a:xfrm>
          <a:prstGeom prst="line">
            <a:avLst/>
          </a:prstGeom>
          <a:ln cap="rnd" w="19050">
            <a:solidFill>
              <a:srgbClr val="FFFF00"/>
            </a:solidFill>
            <a:prstDash val="solid"/>
            <a:headEnd type="none" len="sm" w="sm"/>
            <a:tailEnd type="none" len="sm" w="sm"/>
          </a:ln>
        </p:spPr>
      </p:sp>
      <p:sp>
        <p:nvSpPr>
          <p:cNvPr name="AutoShape 11" id="11"/>
          <p:cNvSpPr/>
          <p:nvPr/>
        </p:nvSpPr>
        <p:spPr>
          <a:xfrm rot="31320">
            <a:off x="1942709" y="4031952"/>
            <a:ext cx="7913275" cy="0"/>
          </a:xfrm>
          <a:prstGeom prst="line">
            <a:avLst/>
          </a:prstGeom>
          <a:ln cap="rnd" w="19050">
            <a:solidFill>
              <a:srgbClr val="FFFF00"/>
            </a:solidFill>
            <a:prstDash val="solid"/>
            <a:headEnd type="none" len="sm" w="sm"/>
            <a:tailEnd type="none" len="sm" w="sm"/>
          </a:ln>
        </p:spPr>
      </p:sp>
      <p:sp>
        <p:nvSpPr>
          <p:cNvPr name="AutoShape 12" id="12"/>
          <p:cNvSpPr/>
          <p:nvPr/>
        </p:nvSpPr>
        <p:spPr>
          <a:xfrm rot="31320">
            <a:off x="8303514" y="4031952"/>
            <a:ext cx="7913275" cy="0"/>
          </a:xfrm>
          <a:prstGeom prst="line">
            <a:avLst/>
          </a:prstGeom>
          <a:ln cap="rnd" w="19050">
            <a:solidFill>
              <a:srgbClr val="FFFF00"/>
            </a:solidFill>
            <a:prstDash val="solid"/>
            <a:headEnd type="none" len="sm" w="sm"/>
            <a:tailEnd type="none" len="sm" w="sm"/>
          </a:ln>
        </p:spPr>
      </p:sp>
      <p:sp>
        <p:nvSpPr>
          <p:cNvPr name="AutoShape 13" id="13"/>
          <p:cNvSpPr/>
          <p:nvPr/>
        </p:nvSpPr>
        <p:spPr>
          <a:xfrm rot="36600">
            <a:off x="1942671" y="4546073"/>
            <a:ext cx="7172354" cy="0"/>
          </a:xfrm>
          <a:prstGeom prst="line">
            <a:avLst/>
          </a:prstGeom>
          <a:ln cap="rnd" w="19050">
            <a:solidFill>
              <a:srgbClr val="FFFF00"/>
            </a:solidFill>
            <a:prstDash val="solid"/>
            <a:headEnd type="none" len="sm" w="sm"/>
            <a:tailEnd type="none" len="sm" w="sm"/>
          </a:ln>
        </p:spPr>
      </p:sp>
      <p:sp>
        <p:nvSpPr>
          <p:cNvPr name="AutoShape 14" id="14"/>
          <p:cNvSpPr/>
          <p:nvPr/>
        </p:nvSpPr>
        <p:spPr>
          <a:xfrm rot="84000">
            <a:off x="3428333" y="3606022"/>
            <a:ext cx="3641436" cy="0"/>
          </a:xfrm>
          <a:prstGeom prst="line">
            <a:avLst/>
          </a:prstGeom>
          <a:ln cap="rnd" w="19050">
            <a:solidFill>
              <a:srgbClr val="FFFF00"/>
            </a:solidFill>
            <a:prstDash val="solid"/>
            <a:headEnd type="none" len="sm" w="sm"/>
            <a:tailEnd type="none" len="sm" w="sm"/>
          </a:ln>
        </p:spPr>
      </p:sp>
      <p:sp>
        <p:nvSpPr>
          <p:cNvPr name="AutoShape 15" id="15"/>
          <p:cNvSpPr/>
          <p:nvPr/>
        </p:nvSpPr>
        <p:spPr>
          <a:xfrm rot="90960">
            <a:off x="11396529" y="6014523"/>
            <a:ext cx="2818133" cy="0"/>
          </a:xfrm>
          <a:prstGeom prst="line">
            <a:avLst/>
          </a:prstGeom>
          <a:ln cap="rnd" w="19050">
            <a:solidFill>
              <a:srgbClr val="FFFF00"/>
            </a:solidFill>
            <a:prstDash val="solid"/>
            <a:headEnd type="none" len="sm" w="sm"/>
            <a:tailEnd type="none" len="sm" w="sm"/>
          </a:ln>
        </p:spPr>
      </p:sp>
      <p:sp>
        <p:nvSpPr>
          <p:cNvPr name="AutoShape 16" id="16"/>
          <p:cNvSpPr/>
          <p:nvPr/>
        </p:nvSpPr>
        <p:spPr>
          <a:xfrm rot="90960">
            <a:off x="5164484" y="6941877"/>
            <a:ext cx="2818133" cy="0"/>
          </a:xfrm>
          <a:prstGeom prst="line">
            <a:avLst/>
          </a:prstGeom>
          <a:ln cap="rnd" w="19050">
            <a:solidFill>
              <a:srgbClr val="FFFF00"/>
            </a:solidFill>
            <a:prstDash val="solid"/>
            <a:headEnd type="none" len="sm" w="sm"/>
            <a:tailEnd type="none" len="sm" w="sm"/>
          </a:ln>
        </p:spPr>
      </p:sp>
      <p:sp>
        <p:nvSpPr>
          <p:cNvPr name="AutoShape 17" id="17"/>
          <p:cNvSpPr/>
          <p:nvPr/>
        </p:nvSpPr>
        <p:spPr>
          <a:xfrm rot="90960">
            <a:off x="12020931" y="7884071"/>
            <a:ext cx="2818133" cy="0"/>
          </a:xfrm>
          <a:prstGeom prst="line">
            <a:avLst/>
          </a:prstGeom>
          <a:ln cap="rnd" w="19050">
            <a:solidFill>
              <a:srgbClr val="FFFF00"/>
            </a:solidFill>
            <a:prstDash val="solid"/>
            <a:headEnd type="none" len="sm" w="sm"/>
            <a:tailEnd type="none" len="sm" w="sm"/>
          </a:ln>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334871" y="8853573"/>
            <a:ext cx="7617447" cy="881253"/>
            <a:chOff x="0" y="0"/>
            <a:chExt cx="10156596" cy="1175004"/>
          </a:xfrm>
        </p:grpSpPr>
        <p:sp>
          <p:nvSpPr>
            <p:cNvPr name="Freeform 3" id="3"/>
            <p:cNvSpPr/>
            <p:nvPr/>
          </p:nvSpPr>
          <p:spPr>
            <a:xfrm flipH="false" flipV="false" rot="0">
              <a:off x="12700" y="12700"/>
              <a:ext cx="10131171" cy="1149604"/>
            </a:xfrm>
            <a:custGeom>
              <a:avLst/>
              <a:gdLst/>
              <a:ahLst/>
              <a:cxnLst/>
              <a:rect r="r" b="b" t="t" l="l"/>
              <a:pathLst>
                <a:path h="1149604" w="10131171">
                  <a:moveTo>
                    <a:pt x="0" y="0"/>
                  </a:moveTo>
                  <a:lnTo>
                    <a:pt x="10131171" y="0"/>
                  </a:lnTo>
                  <a:lnTo>
                    <a:pt x="10131171" y="1149604"/>
                  </a:lnTo>
                  <a:lnTo>
                    <a:pt x="0" y="1149604"/>
                  </a:lnTo>
                  <a:close/>
                </a:path>
              </a:pathLst>
            </a:custGeom>
            <a:solidFill>
              <a:srgbClr val="FFFFFF"/>
            </a:solidFill>
          </p:spPr>
        </p:sp>
        <p:sp>
          <p:nvSpPr>
            <p:cNvPr name="Freeform 4" id="4"/>
            <p:cNvSpPr/>
            <p:nvPr/>
          </p:nvSpPr>
          <p:spPr>
            <a:xfrm flipH="false" flipV="false" rot="0">
              <a:off x="0" y="0"/>
              <a:ext cx="10156571" cy="1175004"/>
            </a:xfrm>
            <a:custGeom>
              <a:avLst/>
              <a:gdLst/>
              <a:ahLst/>
              <a:cxnLst/>
              <a:rect r="r" b="b" t="t" l="l"/>
              <a:pathLst>
                <a:path h="1175004" w="10156571">
                  <a:moveTo>
                    <a:pt x="12700" y="0"/>
                  </a:moveTo>
                  <a:lnTo>
                    <a:pt x="10143871" y="0"/>
                  </a:lnTo>
                  <a:cubicBezTo>
                    <a:pt x="10150856" y="0"/>
                    <a:pt x="10156571" y="5715"/>
                    <a:pt x="10156571" y="12700"/>
                  </a:cubicBezTo>
                  <a:lnTo>
                    <a:pt x="10156571" y="1162304"/>
                  </a:lnTo>
                  <a:cubicBezTo>
                    <a:pt x="10156571" y="1169289"/>
                    <a:pt x="10150856" y="1175004"/>
                    <a:pt x="10143871" y="1175004"/>
                  </a:cubicBezTo>
                  <a:lnTo>
                    <a:pt x="12700" y="1175004"/>
                  </a:lnTo>
                  <a:cubicBezTo>
                    <a:pt x="5715" y="1175004"/>
                    <a:pt x="0" y="1169289"/>
                    <a:pt x="0" y="1162304"/>
                  </a:cubicBezTo>
                  <a:lnTo>
                    <a:pt x="0" y="12700"/>
                  </a:lnTo>
                  <a:cubicBezTo>
                    <a:pt x="0" y="5715"/>
                    <a:pt x="5715" y="0"/>
                    <a:pt x="12700" y="0"/>
                  </a:cubicBezTo>
                  <a:moveTo>
                    <a:pt x="12700" y="25400"/>
                  </a:moveTo>
                  <a:lnTo>
                    <a:pt x="12700" y="12700"/>
                  </a:lnTo>
                  <a:lnTo>
                    <a:pt x="25400" y="12700"/>
                  </a:lnTo>
                  <a:lnTo>
                    <a:pt x="25400" y="1162304"/>
                  </a:lnTo>
                  <a:lnTo>
                    <a:pt x="12700" y="1162304"/>
                  </a:lnTo>
                  <a:lnTo>
                    <a:pt x="12700" y="1149604"/>
                  </a:lnTo>
                  <a:lnTo>
                    <a:pt x="10143871" y="1149604"/>
                  </a:lnTo>
                  <a:lnTo>
                    <a:pt x="10143871" y="1162304"/>
                  </a:lnTo>
                  <a:lnTo>
                    <a:pt x="10131171" y="1162304"/>
                  </a:lnTo>
                  <a:lnTo>
                    <a:pt x="10131171" y="12700"/>
                  </a:lnTo>
                  <a:lnTo>
                    <a:pt x="10143871" y="12700"/>
                  </a:lnTo>
                  <a:lnTo>
                    <a:pt x="10143871" y="25400"/>
                  </a:lnTo>
                  <a:lnTo>
                    <a:pt x="12700" y="25400"/>
                  </a:lnTo>
                  <a:close/>
                </a:path>
              </a:pathLst>
            </a:custGeom>
            <a:solidFill>
              <a:srgbClr val="424242"/>
            </a:solidFill>
          </p:spPr>
        </p:sp>
        <p:sp>
          <p:nvSpPr>
            <p:cNvPr name="TextBox 5" id="5"/>
            <p:cNvSpPr txBox="true"/>
            <p:nvPr/>
          </p:nvSpPr>
          <p:spPr>
            <a:xfrm>
              <a:off x="0" y="-19050"/>
              <a:ext cx="10156596" cy="1194054"/>
            </a:xfrm>
            <a:prstGeom prst="rect">
              <a:avLst/>
            </a:prstGeom>
          </p:spPr>
          <p:txBody>
            <a:bodyPr anchor="t" rtlCol="false" tIns="50800" lIns="50800" bIns="50800" rIns="50800"/>
            <a:lstStyle/>
            <a:p>
              <a:pPr algn="l">
                <a:lnSpc>
                  <a:spcPts val="1920"/>
                </a:lnSpc>
              </a:pPr>
              <a:r>
                <a:rPr lang="en-US" sz="1600">
                  <a:solidFill>
                    <a:srgbClr val="000000"/>
                  </a:solidFill>
                  <a:latin typeface="Arial"/>
                  <a:ea typeface="Arial"/>
                  <a:cs typeface="Arial"/>
                  <a:sym typeface="Arial"/>
                </a:rPr>
                <a:t>Schrag, Z. M. (2021). The Princeton guide to historical research. Princeton University Press.</a:t>
              </a:r>
            </a:p>
          </p:txBody>
        </p:sp>
      </p:grpSp>
      <p:grpSp>
        <p:nvGrpSpPr>
          <p:cNvPr name="Group 6" id="6"/>
          <p:cNvGrpSpPr/>
          <p:nvPr/>
        </p:nvGrpSpPr>
        <p:grpSpPr>
          <a:xfrm rot="0">
            <a:off x="3019396" y="2151726"/>
            <a:ext cx="12249150" cy="6591300"/>
            <a:chOff x="0" y="0"/>
            <a:chExt cx="16332200" cy="8788400"/>
          </a:xfrm>
        </p:grpSpPr>
        <p:sp>
          <p:nvSpPr>
            <p:cNvPr name="Freeform 7" id="7"/>
            <p:cNvSpPr/>
            <p:nvPr/>
          </p:nvSpPr>
          <p:spPr>
            <a:xfrm flipH="false" flipV="false" rot="0">
              <a:off x="0" y="0"/>
              <a:ext cx="16332200" cy="8788400"/>
            </a:xfrm>
            <a:custGeom>
              <a:avLst/>
              <a:gdLst/>
              <a:ahLst/>
              <a:cxnLst/>
              <a:rect r="r" b="b" t="t" l="l"/>
              <a:pathLst>
                <a:path h="8788400" w="16332200">
                  <a:moveTo>
                    <a:pt x="0" y="0"/>
                  </a:moveTo>
                  <a:lnTo>
                    <a:pt x="16332200" y="0"/>
                  </a:lnTo>
                  <a:lnTo>
                    <a:pt x="16332200" y="8788400"/>
                  </a:lnTo>
                  <a:lnTo>
                    <a:pt x="0" y="8788400"/>
                  </a:lnTo>
                  <a:lnTo>
                    <a:pt x="0" y="0"/>
                  </a:lnTo>
                  <a:close/>
                </a:path>
              </a:pathLst>
            </a:custGeom>
            <a:blipFill>
              <a:blip r:embed="rId3"/>
              <a:stretch>
                <a:fillRect l="0" t="0" r="0" b="0"/>
              </a:stretch>
            </a:blipFill>
          </p:spPr>
        </p:sp>
      </p:grpSp>
      <p:grpSp>
        <p:nvGrpSpPr>
          <p:cNvPr name="Group 8" id="8"/>
          <p:cNvGrpSpPr/>
          <p:nvPr/>
        </p:nvGrpSpPr>
        <p:grpSpPr>
          <a:xfrm rot="0">
            <a:off x="3019396" y="951071"/>
            <a:ext cx="12077700" cy="1028700"/>
            <a:chOff x="0" y="0"/>
            <a:chExt cx="16103600" cy="1371600"/>
          </a:xfrm>
        </p:grpSpPr>
        <p:sp>
          <p:nvSpPr>
            <p:cNvPr name="Freeform 9" id="9"/>
            <p:cNvSpPr/>
            <p:nvPr/>
          </p:nvSpPr>
          <p:spPr>
            <a:xfrm flipH="false" flipV="false" rot="0">
              <a:off x="0" y="0"/>
              <a:ext cx="16103600" cy="1371600"/>
            </a:xfrm>
            <a:custGeom>
              <a:avLst/>
              <a:gdLst/>
              <a:ahLst/>
              <a:cxnLst/>
              <a:rect r="r" b="b" t="t" l="l"/>
              <a:pathLst>
                <a:path h="1371600" w="16103600">
                  <a:moveTo>
                    <a:pt x="0" y="0"/>
                  </a:moveTo>
                  <a:lnTo>
                    <a:pt x="16103600" y="0"/>
                  </a:lnTo>
                  <a:lnTo>
                    <a:pt x="16103600" y="1371600"/>
                  </a:lnTo>
                  <a:lnTo>
                    <a:pt x="0" y="1371600"/>
                  </a:lnTo>
                  <a:lnTo>
                    <a:pt x="0" y="0"/>
                  </a:lnTo>
                  <a:close/>
                </a:path>
              </a:pathLst>
            </a:custGeom>
            <a:blipFill>
              <a:blip r:embed="rId4"/>
              <a:stretch>
                <a:fillRect l="0" t="0" r="0" b="0"/>
              </a:stretch>
            </a:blipFill>
          </p:spPr>
        </p:sp>
      </p:grpSp>
      <p:sp>
        <p:nvSpPr>
          <p:cNvPr name="AutoShape 10" id="10"/>
          <p:cNvSpPr/>
          <p:nvPr/>
        </p:nvSpPr>
        <p:spPr>
          <a:xfrm rot="19260">
            <a:off x="3691890" y="2745324"/>
            <a:ext cx="11070927" cy="0"/>
          </a:xfrm>
          <a:prstGeom prst="line">
            <a:avLst/>
          </a:prstGeom>
          <a:ln cap="rnd" w="19050">
            <a:solidFill>
              <a:srgbClr val="FFFF00"/>
            </a:solidFill>
            <a:prstDash val="solid"/>
            <a:headEnd type="none" len="sm" w="sm"/>
            <a:tailEnd type="none" len="sm" w="sm"/>
          </a:ln>
        </p:spPr>
      </p:sp>
      <p:sp>
        <p:nvSpPr>
          <p:cNvPr name="AutoShape 11" id="11"/>
          <p:cNvSpPr/>
          <p:nvPr/>
        </p:nvSpPr>
        <p:spPr>
          <a:xfrm rot="10740000">
            <a:off x="3691576" y="7551877"/>
            <a:ext cx="5201145" cy="0"/>
          </a:xfrm>
          <a:prstGeom prst="line">
            <a:avLst/>
          </a:prstGeom>
          <a:ln cap="rnd" w="19050">
            <a:solidFill>
              <a:srgbClr val="FFFF00"/>
            </a:solidFill>
            <a:prstDash val="solid"/>
            <a:headEnd type="none" len="sm" w="sm"/>
            <a:tailEnd type="none" len="sm" w="sm"/>
          </a:ln>
        </p:spPr>
      </p:sp>
      <p:sp>
        <p:nvSpPr>
          <p:cNvPr name="AutoShape 12" id="12"/>
          <p:cNvSpPr/>
          <p:nvPr/>
        </p:nvSpPr>
        <p:spPr>
          <a:xfrm rot="10759440">
            <a:off x="9072562" y="7527874"/>
            <a:ext cx="6060577" cy="0"/>
          </a:xfrm>
          <a:prstGeom prst="line">
            <a:avLst/>
          </a:prstGeom>
          <a:ln cap="rnd" w="19050">
            <a:solidFill>
              <a:srgbClr val="FFFF00"/>
            </a:solidFill>
            <a:prstDash val="solid"/>
            <a:headEnd type="none" len="sm" w="sm"/>
            <a:tailEnd type="none" len="sm" w="sm"/>
          </a:ln>
        </p:spPr>
      </p:sp>
      <p:sp>
        <p:nvSpPr>
          <p:cNvPr name="AutoShape 13" id="13"/>
          <p:cNvSpPr/>
          <p:nvPr/>
        </p:nvSpPr>
        <p:spPr>
          <a:xfrm rot="29820">
            <a:off x="3196333" y="8095126"/>
            <a:ext cx="7342022" cy="0"/>
          </a:xfrm>
          <a:prstGeom prst="line">
            <a:avLst/>
          </a:prstGeom>
          <a:ln cap="rnd" w="19050">
            <a:solidFill>
              <a:srgbClr val="FFFF00"/>
            </a:solidFill>
            <a:prstDash val="solid"/>
            <a:headEnd type="none" len="sm" w="sm"/>
            <a:tailEnd type="none" len="sm" w="sm"/>
          </a:ln>
        </p:spPr>
      </p:sp>
      <p:sp>
        <p:nvSpPr>
          <p:cNvPr name="AutoShape 14" id="14"/>
          <p:cNvSpPr/>
          <p:nvPr/>
        </p:nvSpPr>
        <p:spPr>
          <a:xfrm rot="10737960">
            <a:off x="9315374" y="8593626"/>
            <a:ext cx="5492248" cy="0"/>
          </a:xfrm>
          <a:prstGeom prst="line">
            <a:avLst/>
          </a:prstGeom>
          <a:ln cap="rnd" w="19050">
            <a:solidFill>
              <a:srgbClr val="FFFF00"/>
            </a:solidFill>
            <a:prstDash val="solid"/>
            <a:headEnd type="none" len="sm" w="sm"/>
            <a:tailEnd type="none" len="sm" w="sm"/>
          </a:ln>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0"/>
            <a:ext cx="18288000" cy="9391802"/>
            <a:chOff x="0" y="0"/>
            <a:chExt cx="24384000" cy="12522403"/>
          </a:xfrm>
        </p:grpSpPr>
        <p:sp>
          <p:nvSpPr>
            <p:cNvPr name="Freeform 3" id="3"/>
            <p:cNvSpPr/>
            <p:nvPr/>
          </p:nvSpPr>
          <p:spPr>
            <a:xfrm flipH="false" flipV="false" rot="0">
              <a:off x="0" y="0"/>
              <a:ext cx="24384000" cy="12522454"/>
            </a:xfrm>
            <a:custGeom>
              <a:avLst/>
              <a:gdLst/>
              <a:ahLst/>
              <a:cxnLst/>
              <a:rect r="r" b="b" t="t" l="l"/>
              <a:pathLst>
                <a:path h="12522454" w="24384000">
                  <a:moveTo>
                    <a:pt x="24384000" y="0"/>
                  </a:moveTo>
                  <a:lnTo>
                    <a:pt x="0" y="0"/>
                  </a:lnTo>
                  <a:lnTo>
                    <a:pt x="0" y="12522454"/>
                  </a:lnTo>
                  <a:lnTo>
                    <a:pt x="24384000" y="12522454"/>
                  </a:lnTo>
                  <a:close/>
                </a:path>
              </a:pathLst>
            </a:custGeom>
            <a:solidFill>
              <a:srgbClr val="FAFAFA"/>
            </a:solidFill>
          </p:spPr>
        </p:sp>
      </p:grpSp>
      <p:grpSp>
        <p:nvGrpSpPr>
          <p:cNvPr name="Group 4" id="4"/>
          <p:cNvGrpSpPr/>
          <p:nvPr/>
        </p:nvGrpSpPr>
        <p:grpSpPr>
          <a:xfrm rot="-10800000">
            <a:off x="0" y="9245451"/>
            <a:ext cx="18288000" cy="148199"/>
            <a:chOff x="0" y="0"/>
            <a:chExt cx="24384000" cy="197599"/>
          </a:xfrm>
        </p:grpSpPr>
        <p:sp>
          <p:nvSpPr>
            <p:cNvPr name="Freeform 5" id="5"/>
            <p:cNvSpPr/>
            <p:nvPr/>
          </p:nvSpPr>
          <p:spPr>
            <a:xfrm flipH="false" flipV="false" rot="0">
              <a:off x="0" y="0"/>
              <a:ext cx="24384000" cy="197612"/>
            </a:xfrm>
            <a:custGeom>
              <a:avLst/>
              <a:gdLst/>
              <a:ahLst/>
              <a:cxnLst/>
              <a:rect r="r" b="b" t="t" l="l"/>
              <a:pathLst>
                <a:path h="197612" w="24384000">
                  <a:moveTo>
                    <a:pt x="24384000" y="0"/>
                  </a:moveTo>
                  <a:lnTo>
                    <a:pt x="0" y="0"/>
                  </a:lnTo>
                  <a:lnTo>
                    <a:pt x="0" y="197612"/>
                  </a:lnTo>
                  <a:lnTo>
                    <a:pt x="24384000" y="197612"/>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5400038"/>
            </a:gradFill>
          </p:spPr>
        </p:sp>
      </p:grpSp>
      <p:grpSp>
        <p:nvGrpSpPr>
          <p:cNvPr name="Group 6" id="6"/>
          <p:cNvGrpSpPr/>
          <p:nvPr/>
        </p:nvGrpSpPr>
        <p:grpSpPr>
          <a:xfrm rot="0">
            <a:off x="815102" y="2509456"/>
            <a:ext cx="16444198" cy="5268087"/>
            <a:chOff x="0" y="0"/>
            <a:chExt cx="21925598" cy="7024116"/>
          </a:xfrm>
        </p:grpSpPr>
        <p:sp>
          <p:nvSpPr>
            <p:cNvPr name="Freeform 7" id="7"/>
            <p:cNvSpPr/>
            <p:nvPr/>
          </p:nvSpPr>
          <p:spPr>
            <a:xfrm flipH="false" flipV="false" rot="0">
              <a:off x="0" y="0"/>
              <a:ext cx="21925600" cy="7024109"/>
            </a:xfrm>
            <a:custGeom>
              <a:avLst/>
              <a:gdLst/>
              <a:ahLst/>
              <a:cxnLst/>
              <a:rect r="r" b="b" t="t" l="l"/>
              <a:pathLst>
                <a:path h="7024109" w="21925600">
                  <a:moveTo>
                    <a:pt x="0" y="0"/>
                  </a:moveTo>
                  <a:lnTo>
                    <a:pt x="21925600" y="0"/>
                  </a:lnTo>
                  <a:lnTo>
                    <a:pt x="21925600" y="7024109"/>
                  </a:lnTo>
                  <a:lnTo>
                    <a:pt x="0" y="7024109"/>
                  </a:lnTo>
                  <a:close/>
                </a:path>
              </a:pathLst>
            </a:custGeom>
            <a:blipFill>
              <a:blip r:embed="rId3">
                <a:alphaModFix amt="0"/>
              </a:blip>
              <a:stretch>
                <a:fillRect l="0" t="-46249" r="0" b="24605"/>
              </a:stretch>
            </a:blipFill>
          </p:spPr>
        </p:sp>
        <p:sp>
          <p:nvSpPr>
            <p:cNvPr name="TextBox 8" id="8"/>
            <p:cNvSpPr txBox="true"/>
            <p:nvPr/>
          </p:nvSpPr>
          <p:spPr>
            <a:xfrm>
              <a:off x="0" y="-9525"/>
              <a:ext cx="21925598" cy="7033641"/>
            </a:xfrm>
            <a:prstGeom prst="rect">
              <a:avLst/>
            </a:prstGeom>
          </p:spPr>
          <p:txBody>
            <a:bodyPr anchor="ctr" rtlCol="false" tIns="0" lIns="0" bIns="0" rIns="0"/>
            <a:lstStyle/>
            <a:p>
              <a:pPr algn="l">
                <a:lnSpc>
                  <a:spcPts val="3600"/>
                </a:lnSpc>
              </a:pPr>
              <a:r>
                <a:rPr lang="en-US" sz="3000">
                  <a:solidFill>
                    <a:srgbClr val="737373"/>
                  </a:solidFill>
                  <a:latin typeface="Proxima Nova"/>
                  <a:ea typeface="Proxima Nova"/>
                  <a:cs typeface="Proxima Nova"/>
                  <a:sym typeface="Proxima Nova"/>
                </a:rPr>
                <a:t>In some ways, </a:t>
              </a:r>
              <a:r>
                <a:rPr lang="en-US" b="true" sz="3000">
                  <a:solidFill>
                    <a:srgbClr val="737373"/>
                  </a:solidFill>
                  <a:latin typeface="Proxima Nova Bold"/>
                  <a:ea typeface="Proxima Nova Bold"/>
                  <a:cs typeface="Proxima Nova Bold"/>
                  <a:sym typeface="Proxima Nova Bold"/>
                </a:rPr>
                <a:t>my research process was random</a:t>
              </a:r>
              <a:r>
                <a:rPr lang="en-US" sz="3000">
                  <a:solidFill>
                    <a:srgbClr val="737373"/>
                  </a:solidFill>
                  <a:latin typeface="Proxima Nova"/>
                  <a:ea typeface="Proxima Nova"/>
                  <a:cs typeface="Proxima Nova"/>
                  <a:sym typeface="Proxima Nova"/>
                </a:rPr>
                <a:t>, as I sifted through folders that might or might not yield information useful to my study. In other ways, </a:t>
              </a:r>
              <a:r>
                <a:rPr lang="en-US" b="true" sz="3000">
                  <a:solidFill>
                    <a:srgbClr val="737373"/>
                  </a:solidFill>
                  <a:latin typeface="Proxima Nova Bold"/>
                  <a:ea typeface="Proxima Nova Bold"/>
                  <a:cs typeface="Proxima Nova Bold"/>
                  <a:sym typeface="Proxima Nova Bold"/>
                </a:rPr>
                <a:t>this research process was ordered</a:t>
              </a:r>
              <a:r>
                <a:rPr lang="en-US" sz="3000">
                  <a:solidFill>
                    <a:srgbClr val="737373"/>
                  </a:solidFill>
                  <a:latin typeface="Proxima Nova"/>
                  <a:ea typeface="Proxima Nova"/>
                  <a:cs typeface="Proxima Nova"/>
                  <a:sym typeface="Proxima Nova"/>
                </a:rPr>
                <a:t>; I developed a list of materials to look through, adding to that list as I learned of new resources and searching through these documents sequentially, folder by folder, box by box. </a:t>
              </a:r>
            </a:p>
            <a:p>
              <a:pPr algn="l">
                <a:lnSpc>
                  <a:spcPts val="7680"/>
                </a:lnSpc>
              </a:pPr>
            </a:p>
            <a:p>
              <a:pPr algn="l">
                <a:lnSpc>
                  <a:spcPts val="3600"/>
                </a:lnSpc>
              </a:pPr>
              <a:r>
                <a:rPr lang="en-US" sz="3000">
                  <a:solidFill>
                    <a:srgbClr val="737373"/>
                  </a:solidFill>
                  <a:latin typeface="Proxima Nova"/>
                  <a:ea typeface="Proxima Nova"/>
                  <a:cs typeface="Proxima Nova"/>
                  <a:sym typeface="Proxima Nova"/>
                </a:rPr>
                <a:t>The </a:t>
              </a:r>
              <a:r>
                <a:rPr lang="en-US" b="true" sz="3000">
                  <a:solidFill>
                    <a:srgbClr val="737373"/>
                  </a:solidFill>
                  <a:latin typeface="Proxima Nova Bold"/>
                  <a:ea typeface="Proxima Nova Bold"/>
                  <a:cs typeface="Proxima Nova Bold"/>
                  <a:sym typeface="Proxima Nova Bold"/>
                </a:rPr>
                <a:t>method itself was organic</a:t>
              </a:r>
              <a:r>
                <a:rPr lang="en-US" sz="3000">
                  <a:solidFill>
                    <a:srgbClr val="737373"/>
                  </a:solidFill>
                  <a:latin typeface="Proxima Nova"/>
                  <a:ea typeface="Proxima Nova"/>
                  <a:cs typeface="Proxima Nova"/>
                  <a:sym typeface="Proxima Nova"/>
                </a:rPr>
                <a:t>, shaped by the research process itself and shaped by other key theoretical and pragmatic factors that I discuss in this chapter. In developing this method, I read what I could about archival methodology, but after finding few pragmatic suggestions for conducting archival research, </a:t>
              </a:r>
              <a:r>
                <a:rPr lang="en-US" b="true" sz="3000">
                  <a:solidFill>
                    <a:srgbClr val="737373"/>
                  </a:solidFill>
                  <a:latin typeface="Proxima Nova Bold"/>
                  <a:ea typeface="Proxima Nova Bold"/>
                  <a:cs typeface="Proxima Nova Bold"/>
                  <a:sym typeface="Proxima Nova Bold"/>
                </a:rPr>
                <a:t>I ultimately found it was my entry into the archives itself that shaped my approach most significantly</a:t>
              </a:r>
              <a:r>
                <a:rPr lang="en-US" sz="3000">
                  <a:solidFill>
                    <a:srgbClr val="737373"/>
                  </a:solidFill>
                  <a:latin typeface="Proxima Nova"/>
                  <a:ea typeface="Proxima Nova"/>
                  <a:cs typeface="Proxima Nova"/>
                  <a:sym typeface="Proxima Nova"/>
                </a:rPr>
                <a:t>.</a:t>
              </a:r>
            </a:p>
          </p:txBody>
        </p:sp>
      </p:grpSp>
      <p:grpSp>
        <p:nvGrpSpPr>
          <p:cNvPr name="Group 9" id="9"/>
          <p:cNvGrpSpPr/>
          <p:nvPr/>
        </p:nvGrpSpPr>
        <p:grpSpPr>
          <a:xfrm rot="0">
            <a:off x="114300" y="9393650"/>
            <a:ext cx="16764000" cy="893400"/>
            <a:chOff x="0" y="0"/>
            <a:chExt cx="22352000" cy="1191200"/>
          </a:xfrm>
        </p:grpSpPr>
        <p:sp>
          <p:nvSpPr>
            <p:cNvPr name="Freeform 10" id="10"/>
            <p:cNvSpPr/>
            <p:nvPr/>
          </p:nvSpPr>
          <p:spPr>
            <a:xfrm flipH="false" flipV="false" rot="0">
              <a:off x="0" y="0"/>
              <a:ext cx="22352000" cy="1191204"/>
            </a:xfrm>
            <a:custGeom>
              <a:avLst/>
              <a:gdLst/>
              <a:ahLst/>
              <a:cxnLst/>
              <a:rect r="r" b="b" t="t" l="l"/>
              <a:pathLst>
                <a:path h="1191204" w="22352000">
                  <a:moveTo>
                    <a:pt x="0" y="0"/>
                  </a:moveTo>
                  <a:lnTo>
                    <a:pt x="22352000" y="0"/>
                  </a:lnTo>
                  <a:lnTo>
                    <a:pt x="22352000" y="1191204"/>
                  </a:lnTo>
                  <a:lnTo>
                    <a:pt x="0" y="1191204"/>
                  </a:lnTo>
                  <a:close/>
                </a:path>
              </a:pathLst>
            </a:custGeom>
            <a:blipFill>
              <a:blip r:embed="rId3">
                <a:alphaModFix amt="0"/>
              </a:blip>
              <a:stretch>
                <a:fillRect l="0" t="-315621" r="0" b="-315621"/>
              </a:stretch>
            </a:blipFill>
          </p:spPr>
        </p:sp>
        <p:sp>
          <p:nvSpPr>
            <p:cNvPr name="TextBox 11" id="11"/>
            <p:cNvSpPr txBox="true"/>
            <p:nvPr/>
          </p:nvSpPr>
          <p:spPr>
            <a:xfrm>
              <a:off x="0" y="47625"/>
              <a:ext cx="22352000" cy="1143575"/>
            </a:xfrm>
            <a:prstGeom prst="rect">
              <a:avLst/>
            </a:prstGeom>
          </p:spPr>
          <p:txBody>
            <a:bodyPr anchor="ctr" rtlCol="false" tIns="0" lIns="0" bIns="0" rIns="0"/>
            <a:lstStyle/>
            <a:p>
              <a:pPr algn="l">
                <a:lnSpc>
                  <a:spcPts val="1958"/>
                </a:lnSpc>
              </a:pPr>
              <a:r>
                <a:rPr lang="en-US" sz="2039">
                  <a:solidFill>
                    <a:srgbClr val="FFFFFF"/>
                  </a:solidFill>
                  <a:latin typeface="Proxima Nova"/>
                  <a:ea typeface="Proxima Nova"/>
                  <a:cs typeface="Proxima Nova"/>
                  <a:sym typeface="Proxima Nova"/>
                </a:rPr>
                <a:t>Working in the Archives : Practical Research Methods for Rhetoric and Composition, edited by Alexis E. Ramsey, et al., Southern Illinois University Press, 2009. ProQuest Ebook Central, http://ebookcentral.proquest.com/lib/qc-ebooks/detail.action?docID=1354654.</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334871" y="8853573"/>
            <a:ext cx="7617447" cy="1127246"/>
            <a:chOff x="0" y="0"/>
            <a:chExt cx="10156596" cy="1502994"/>
          </a:xfrm>
        </p:grpSpPr>
        <p:sp>
          <p:nvSpPr>
            <p:cNvPr name="Freeform 3" id="3"/>
            <p:cNvSpPr/>
            <p:nvPr/>
          </p:nvSpPr>
          <p:spPr>
            <a:xfrm flipH="false" flipV="false" rot="0">
              <a:off x="12700" y="12700"/>
              <a:ext cx="10131171" cy="1477645"/>
            </a:xfrm>
            <a:custGeom>
              <a:avLst/>
              <a:gdLst/>
              <a:ahLst/>
              <a:cxnLst/>
              <a:rect r="r" b="b" t="t" l="l"/>
              <a:pathLst>
                <a:path h="1477645" w="10131171">
                  <a:moveTo>
                    <a:pt x="0" y="0"/>
                  </a:moveTo>
                  <a:lnTo>
                    <a:pt x="10131171" y="0"/>
                  </a:lnTo>
                  <a:lnTo>
                    <a:pt x="10131171" y="1477645"/>
                  </a:lnTo>
                  <a:lnTo>
                    <a:pt x="0" y="1477645"/>
                  </a:lnTo>
                  <a:close/>
                </a:path>
              </a:pathLst>
            </a:custGeom>
            <a:solidFill>
              <a:srgbClr val="FFFFFF"/>
            </a:solidFill>
          </p:spPr>
        </p:sp>
        <p:sp>
          <p:nvSpPr>
            <p:cNvPr name="Freeform 4" id="4"/>
            <p:cNvSpPr/>
            <p:nvPr/>
          </p:nvSpPr>
          <p:spPr>
            <a:xfrm flipH="false" flipV="false" rot="0">
              <a:off x="0" y="0"/>
              <a:ext cx="10156571" cy="1503045"/>
            </a:xfrm>
            <a:custGeom>
              <a:avLst/>
              <a:gdLst/>
              <a:ahLst/>
              <a:cxnLst/>
              <a:rect r="r" b="b" t="t" l="l"/>
              <a:pathLst>
                <a:path h="1503045" w="10156571">
                  <a:moveTo>
                    <a:pt x="12700" y="0"/>
                  </a:moveTo>
                  <a:lnTo>
                    <a:pt x="10143871" y="0"/>
                  </a:lnTo>
                  <a:cubicBezTo>
                    <a:pt x="10150856" y="0"/>
                    <a:pt x="10156571" y="5715"/>
                    <a:pt x="10156571" y="12700"/>
                  </a:cubicBezTo>
                  <a:lnTo>
                    <a:pt x="10156571" y="1490345"/>
                  </a:lnTo>
                  <a:cubicBezTo>
                    <a:pt x="10156571" y="1497330"/>
                    <a:pt x="10150856" y="1503045"/>
                    <a:pt x="10143871" y="1503045"/>
                  </a:cubicBezTo>
                  <a:lnTo>
                    <a:pt x="12700" y="1503045"/>
                  </a:lnTo>
                  <a:cubicBezTo>
                    <a:pt x="5715" y="1503045"/>
                    <a:pt x="0" y="1497330"/>
                    <a:pt x="0" y="1490345"/>
                  </a:cubicBezTo>
                  <a:lnTo>
                    <a:pt x="0" y="12700"/>
                  </a:lnTo>
                  <a:cubicBezTo>
                    <a:pt x="0" y="5715"/>
                    <a:pt x="5715" y="0"/>
                    <a:pt x="12700" y="0"/>
                  </a:cubicBezTo>
                  <a:moveTo>
                    <a:pt x="12700" y="25400"/>
                  </a:moveTo>
                  <a:lnTo>
                    <a:pt x="12700" y="12700"/>
                  </a:lnTo>
                  <a:lnTo>
                    <a:pt x="25400" y="12700"/>
                  </a:lnTo>
                  <a:lnTo>
                    <a:pt x="25400" y="1490345"/>
                  </a:lnTo>
                  <a:lnTo>
                    <a:pt x="12700" y="1490345"/>
                  </a:lnTo>
                  <a:lnTo>
                    <a:pt x="12700" y="1477645"/>
                  </a:lnTo>
                  <a:lnTo>
                    <a:pt x="10143871" y="1477645"/>
                  </a:lnTo>
                  <a:lnTo>
                    <a:pt x="10143871" y="1490345"/>
                  </a:lnTo>
                  <a:lnTo>
                    <a:pt x="10131171" y="1490345"/>
                  </a:lnTo>
                  <a:lnTo>
                    <a:pt x="10131171" y="12700"/>
                  </a:lnTo>
                  <a:lnTo>
                    <a:pt x="10143871" y="12700"/>
                  </a:lnTo>
                  <a:lnTo>
                    <a:pt x="10143871" y="25400"/>
                  </a:lnTo>
                  <a:lnTo>
                    <a:pt x="12700" y="25400"/>
                  </a:lnTo>
                  <a:close/>
                </a:path>
              </a:pathLst>
            </a:custGeom>
            <a:solidFill>
              <a:srgbClr val="424242"/>
            </a:solidFill>
          </p:spPr>
        </p:sp>
        <p:sp>
          <p:nvSpPr>
            <p:cNvPr name="TextBox 5" id="5"/>
            <p:cNvSpPr txBox="true"/>
            <p:nvPr/>
          </p:nvSpPr>
          <p:spPr>
            <a:xfrm>
              <a:off x="0" y="-19050"/>
              <a:ext cx="10156596" cy="1522044"/>
            </a:xfrm>
            <a:prstGeom prst="rect">
              <a:avLst/>
            </a:prstGeom>
          </p:spPr>
          <p:txBody>
            <a:bodyPr anchor="t" rtlCol="false" tIns="50800" lIns="50800" bIns="50800" rIns="50800"/>
            <a:lstStyle/>
            <a:p>
              <a:pPr algn="l">
                <a:lnSpc>
                  <a:spcPts val="1920"/>
                </a:lnSpc>
              </a:pPr>
              <a:r>
                <a:rPr lang="en-US" sz="1600">
                  <a:solidFill>
                    <a:srgbClr val="000000"/>
                  </a:solidFill>
                  <a:latin typeface="Arial"/>
                  <a:ea typeface="Arial"/>
                  <a:cs typeface="Arial"/>
                  <a:sym typeface="Arial"/>
                </a:rPr>
                <a:t>Souchen, A. (2021). Missing from the record: historians, archival research and underwater munitions. Rethinking History, 25(3), 347–371. https://doi.org/10.1080/13642529.2021.1988249</a:t>
              </a:r>
            </a:p>
          </p:txBody>
        </p:sp>
      </p:grpSp>
      <p:grpSp>
        <p:nvGrpSpPr>
          <p:cNvPr name="Group 6" id="6"/>
          <p:cNvGrpSpPr/>
          <p:nvPr/>
        </p:nvGrpSpPr>
        <p:grpSpPr>
          <a:xfrm rot="0">
            <a:off x="458400" y="2887980"/>
            <a:ext cx="17371200" cy="4511050"/>
            <a:chOff x="0" y="0"/>
            <a:chExt cx="23161600" cy="6014733"/>
          </a:xfrm>
        </p:grpSpPr>
        <p:sp>
          <p:nvSpPr>
            <p:cNvPr name="Freeform 7" id="7"/>
            <p:cNvSpPr/>
            <p:nvPr/>
          </p:nvSpPr>
          <p:spPr>
            <a:xfrm flipH="false" flipV="false" rot="0">
              <a:off x="0" y="0"/>
              <a:ext cx="23161625" cy="6014720"/>
            </a:xfrm>
            <a:custGeom>
              <a:avLst/>
              <a:gdLst/>
              <a:ahLst/>
              <a:cxnLst/>
              <a:rect r="r" b="b" t="t" l="l"/>
              <a:pathLst>
                <a:path h="6014720" w="23161625">
                  <a:moveTo>
                    <a:pt x="0" y="0"/>
                  </a:moveTo>
                  <a:lnTo>
                    <a:pt x="23161625" y="0"/>
                  </a:lnTo>
                  <a:lnTo>
                    <a:pt x="23161625" y="6014720"/>
                  </a:lnTo>
                  <a:lnTo>
                    <a:pt x="0" y="6014720"/>
                  </a:lnTo>
                  <a:lnTo>
                    <a:pt x="0" y="0"/>
                  </a:lnTo>
                  <a:close/>
                </a:path>
              </a:pathLst>
            </a:custGeom>
            <a:blipFill>
              <a:blip r:embed="rId3"/>
              <a:stretch>
                <a:fillRect l="0" t="0" r="0" b="0"/>
              </a:stretch>
            </a:blipFill>
          </p:spPr>
        </p:sp>
      </p:grpSp>
      <p:sp>
        <p:nvSpPr>
          <p:cNvPr name="AutoShape 8" id="8"/>
          <p:cNvSpPr/>
          <p:nvPr/>
        </p:nvSpPr>
        <p:spPr>
          <a:xfrm rot="61440">
            <a:off x="14153960" y="5859075"/>
            <a:ext cx="3365487" cy="0"/>
          </a:xfrm>
          <a:prstGeom prst="line">
            <a:avLst/>
          </a:prstGeom>
          <a:ln cap="rnd" w="19050">
            <a:solidFill>
              <a:srgbClr val="FFFF00"/>
            </a:solidFill>
            <a:prstDash val="solid"/>
            <a:headEnd type="none" len="sm" w="sm"/>
            <a:tailEnd type="none" len="sm" w="sm"/>
          </a:ln>
        </p:spPr>
      </p:sp>
      <p:sp>
        <p:nvSpPr>
          <p:cNvPr name="AutoShape 9" id="9"/>
          <p:cNvSpPr/>
          <p:nvPr/>
        </p:nvSpPr>
        <p:spPr>
          <a:xfrm rot="10778100">
            <a:off x="688505" y="6537674"/>
            <a:ext cx="16771687" cy="0"/>
          </a:xfrm>
          <a:prstGeom prst="line">
            <a:avLst/>
          </a:prstGeom>
          <a:ln cap="rnd" w="19050">
            <a:solidFill>
              <a:srgbClr val="FFFF00"/>
            </a:solidFill>
            <a:prstDash val="solid"/>
            <a:headEnd type="none" len="sm" w="sm"/>
            <a:tailEnd type="none" len="sm" w="sm"/>
          </a:ln>
        </p:spPr>
      </p:sp>
      <p:sp>
        <p:nvSpPr>
          <p:cNvPr name="AutoShape 10" id="10"/>
          <p:cNvSpPr/>
          <p:nvPr/>
        </p:nvSpPr>
        <p:spPr>
          <a:xfrm rot="10783800">
            <a:off x="758247" y="7259174"/>
            <a:ext cx="14404515" cy="0"/>
          </a:xfrm>
          <a:prstGeom prst="line">
            <a:avLst/>
          </a:prstGeom>
          <a:ln cap="rnd" w="19050">
            <a:solidFill>
              <a:srgbClr val="FFFF00"/>
            </a:solidFill>
            <a:prstDash val="solid"/>
            <a:headEnd type="none" len="sm" w="sm"/>
            <a:tailEnd type="none" len="sm" w="sm"/>
          </a:ln>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896" y="4130697"/>
            <a:ext cx="16444198" cy="3018892"/>
            <a:chOff x="0" y="0"/>
            <a:chExt cx="21925598" cy="4025189"/>
          </a:xfrm>
        </p:grpSpPr>
        <p:sp>
          <p:nvSpPr>
            <p:cNvPr name="Freeform 3" id="3"/>
            <p:cNvSpPr/>
            <p:nvPr/>
          </p:nvSpPr>
          <p:spPr>
            <a:xfrm flipH="false" flipV="false" rot="0">
              <a:off x="0" y="0"/>
              <a:ext cx="21925600" cy="4025194"/>
            </a:xfrm>
            <a:custGeom>
              <a:avLst/>
              <a:gdLst/>
              <a:ahLst/>
              <a:cxnLst/>
              <a:rect r="r" b="b" t="t" l="l"/>
              <a:pathLst>
                <a:path h="4025194" w="21925600">
                  <a:moveTo>
                    <a:pt x="0" y="0"/>
                  </a:moveTo>
                  <a:lnTo>
                    <a:pt x="21925600" y="0"/>
                  </a:lnTo>
                  <a:lnTo>
                    <a:pt x="21925600" y="4025194"/>
                  </a:lnTo>
                  <a:lnTo>
                    <a:pt x="0" y="4025194"/>
                  </a:lnTo>
                  <a:close/>
                </a:path>
              </a:pathLst>
            </a:custGeom>
            <a:blipFill>
              <a:blip r:embed="rId3">
                <a:alphaModFix amt="0"/>
              </a:blip>
              <a:stretch>
                <a:fillRect l="0" t="-72588" r="0" b="-39685"/>
              </a:stretch>
            </a:blipFill>
          </p:spPr>
        </p:sp>
        <p:sp>
          <p:nvSpPr>
            <p:cNvPr name="TextBox 4" id="4"/>
            <p:cNvSpPr txBox="true"/>
            <p:nvPr/>
          </p:nvSpPr>
          <p:spPr>
            <a:xfrm>
              <a:off x="0" y="9525"/>
              <a:ext cx="21925598" cy="4015664"/>
            </a:xfrm>
            <a:prstGeom prst="rect">
              <a:avLst/>
            </a:prstGeom>
          </p:spPr>
          <p:txBody>
            <a:bodyPr anchor="ctr" rtlCol="false" tIns="0" lIns="0" bIns="0" rIns="0"/>
            <a:lstStyle/>
            <a:p>
              <a:pPr algn="l">
                <a:lnSpc>
                  <a:spcPts val="10080"/>
                </a:lnSpc>
              </a:pPr>
              <a:r>
                <a:rPr lang="en-US" b="true" sz="8400">
                  <a:solidFill>
                    <a:srgbClr val="FFFFFF"/>
                  </a:solidFill>
                  <a:latin typeface="EB Garamond Ultra-Bold"/>
                  <a:ea typeface="EB Garamond Ultra-Bold"/>
                  <a:cs typeface="EB Garamond Ultra-Bold"/>
                  <a:sym typeface="EB Garamond Ultra-Bold"/>
                </a:rPr>
                <a:t>Locating the disconnect:</a:t>
              </a:r>
            </a:p>
            <a:p>
              <a:pPr algn="l">
                <a:lnSpc>
                  <a:spcPts val="10080"/>
                </a:lnSpc>
              </a:pPr>
              <a:r>
                <a:rPr lang="en-US" b="true" sz="8400">
                  <a:solidFill>
                    <a:srgbClr val="FFFFFF"/>
                  </a:solidFill>
                  <a:latin typeface="EB Garamond Ultra-Bold"/>
                  <a:ea typeface="EB Garamond Ultra-Bold"/>
                  <a:cs typeface="EB Garamond Ultra-Bold"/>
                  <a:sym typeface="EB Garamond Ultra-Bold"/>
                </a:rPr>
                <a:t>Two potential approaches</a:t>
              </a: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1345054" y="786003"/>
            <a:ext cx="15597902" cy="8715004"/>
            <a:chOff x="0" y="0"/>
            <a:chExt cx="20797202" cy="11620005"/>
          </a:xfrm>
        </p:grpSpPr>
        <p:sp>
          <p:nvSpPr>
            <p:cNvPr name="Freeform 3" id="3"/>
            <p:cNvSpPr/>
            <p:nvPr/>
          </p:nvSpPr>
          <p:spPr>
            <a:xfrm flipH="false" flipV="false" rot="0">
              <a:off x="0" y="0"/>
              <a:ext cx="20797138" cy="11619992"/>
            </a:xfrm>
            <a:custGeom>
              <a:avLst/>
              <a:gdLst/>
              <a:ahLst/>
              <a:cxnLst/>
              <a:rect r="r" b="b" t="t" l="l"/>
              <a:pathLst>
                <a:path h="11619992" w="20797138">
                  <a:moveTo>
                    <a:pt x="0" y="0"/>
                  </a:moveTo>
                  <a:lnTo>
                    <a:pt x="20797138" y="0"/>
                  </a:lnTo>
                  <a:lnTo>
                    <a:pt x="20797138" y="11619992"/>
                  </a:lnTo>
                  <a:lnTo>
                    <a:pt x="0" y="11619992"/>
                  </a:lnTo>
                  <a:lnTo>
                    <a:pt x="0" y="0"/>
                  </a:lnTo>
                  <a:close/>
                </a:path>
              </a:pathLst>
            </a:custGeom>
            <a:blipFill>
              <a:blip r:embed="rId3"/>
              <a:stretch>
                <a:fillRect l="0" t="0" r="0" b="0"/>
              </a:stretch>
            </a:blipFill>
          </p:spPr>
        </p:sp>
      </p:grpSp>
      <p:grpSp>
        <p:nvGrpSpPr>
          <p:cNvPr name="Group 4" id="4"/>
          <p:cNvGrpSpPr/>
          <p:nvPr/>
        </p:nvGrpSpPr>
        <p:grpSpPr>
          <a:xfrm rot="0">
            <a:off x="9334871" y="8853573"/>
            <a:ext cx="7617447" cy="1127246"/>
            <a:chOff x="0" y="0"/>
            <a:chExt cx="10156596" cy="1502994"/>
          </a:xfrm>
        </p:grpSpPr>
        <p:sp>
          <p:nvSpPr>
            <p:cNvPr name="Freeform 5" id="5"/>
            <p:cNvSpPr/>
            <p:nvPr/>
          </p:nvSpPr>
          <p:spPr>
            <a:xfrm flipH="false" flipV="false" rot="0">
              <a:off x="12700" y="12700"/>
              <a:ext cx="10131171" cy="1477645"/>
            </a:xfrm>
            <a:custGeom>
              <a:avLst/>
              <a:gdLst/>
              <a:ahLst/>
              <a:cxnLst/>
              <a:rect r="r" b="b" t="t" l="l"/>
              <a:pathLst>
                <a:path h="1477645" w="10131171">
                  <a:moveTo>
                    <a:pt x="0" y="0"/>
                  </a:moveTo>
                  <a:lnTo>
                    <a:pt x="10131171" y="0"/>
                  </a:lnTo>
                  <a:lnTo>
                    <a:pt x="10131171" y="1477645"/>
                  </a:lnTo>
                  <a:lnTo>
                    <a:pt x="0" y="1477645"/>
                  </a:lnTo>
                  <a:close/>
                </a:path>
              </a:pathLst>
            </a:custGeom>
            <a:solidFill>
              <a:srgbClr val="FFFFFF"/>
            </a:solidFill>
          </p:spPr>
        </p:sp>
        <p:sp>
          <p:nvSpPr>
            <p:cNvPr name="Freeform 6" id="6"/>
            <p:cNvSpPr/>
            <p:nvPr/>
          </p:nvSpPr>
          <p:spPr>
            <a:xfrm flipH="false" flipV="false" rot="0">
              <a:off x="0" y="0"/>
              <a:ext cx="10156571" cy="1503045"/>
            </a:xfrm>
            <a:custGeom>
              <a:avLst/>
              <a:gdLst/>
              <a:ahLst/>
              <a:cxnLst/>
              <a:rect r="r" b="b" t="t" l="l"/>
              <a:pathLst>
                <a:path h="1503045" w="10156571">
                  <a:moveTo>
                    <a:pt x="12700" y="0"/>
                  </a:moveTo>
                  <a:lnTo>
                    <a:pt x="10143871" y="0"/>
                  </a:lnTo>
                  <a:cubicBezTo>
                    <a:pt x="10150856" y="0"/>
                    <a:pt x="10156571" y="5715"/>
                    <a:pt x="10156571" y="12700"/>
                  </a:cubicBezTo>
                  <a:lnTo>
                    <a:pt x="10156571" y="1490345"/>
                  </a:lnTo>
                  <a:cubicBezTo>
                    <a:pt x="10156571" y="1497330"/>
                    <a:pt x="10150856" y="1503045"/>
                    <a:pt x="10143871" y="1503045"/>
                  </a:cubicBezTo>
                  <a:lnTo>
                    <a:pt x="12700" y="1503045"/>
                  </a:lnTo>
                  <a:cubicBezTo>
                    <a:pt x="5715" y="1503045"/>
                    <a:pt x="0" y="1497330"/>
                    <a:pt x="0" y="1490345"/>
                  </a:cubicBezTo>
                  <a:lnTo>
                    <a:pt x="0" y="12700"/>
                  </a:lnTo>
                  <a:cubicBezTo>
                    <a:pt x="0" y="5715"/>
                    <a:pt x="5715" y="0"/>
                    <a:pt x="12700" y="0"/>
                  </a:cubicBezTo>
                  <a:moveTo>
                    <a:pt x="12700" y="25400"/>
                  </a:moveTo>
                  <a:lnTo>
                    <a:pt x="12700" y="12700"/>
                  </a:lnTo>
                  <a:lnTo>
                    <a:pt x="25400" y="12700"/>
                  </a:lnTo>
                  <a:lnTo>
                    <a:pt x="25400" y="1490345"/>
                  </a:lnTo>
                  <a:lnTo>
                    <a:pt x="12700" y="1490345"/>
                  </a:lnTo>
                  <a:lnTo>
                    <a:pt x="12700" y="1477645"/>
                  </a:lnTo>
                  <a:lnTo>
                    <a:pt x="10143871" y="1477645"/>
                  </a:lnTo>
                  <a:lnTo>
                    <a:pt x="10143871" y="1490345"/>
                  </a:lnTo>
                  <a:lnTo>
                    <a:pt x="10131171" y="1490345"/>
                  </a:lnTo>
                  <a:lnTo>
                    <a:pt x="10131171" y="12700"/>
                  </a:lnTo>
                  <a:lnTo>
                    <a:pt x="10143871" y="12700"/>
                  </a:lnTo>
                  <a:lnTo>
                    <a:pt x="10143871" y="25400"/>
                  </a:lnTo>
                  <a:lnTo>
                    <a:pt x="12700" y="25400"/>
                  </a:lnTo>
                  <a:close/>
                </a:path>
              </a:pathLst>
            </a:custGeom>
            <a:solidFill>
              <a:srgbClr val="424242"/>
            </a:solidFill>
          </p:spPr>
        </p:sp>
        <p:sp>
          <p:nvSpPr>
            <p:cNvPr name="TextBox 7" id="7"/>
            <p:cNvSpPr txBox="true"/>
            <p:nvPr/>
          </p:nvSpPr>
          <p:spPr>
            <a:xfrm>
              <a:off x="0" y="-19050"/>
              <a:ext cx="10156596" cy="1522044"/>
            </a:xfrm>
            <a:prstGeom prst="rect">
              <a:avLst/>
            </a:prstGeom>
          </p:spPr>
          <p:txBody>
            <a:bodyPr anchor="t" rtlCol="false" tIns="50800" lIns="50800" bIns="50800" rIns="50800"/>
            <a:lstStyle/>
            <a:p>
              <a:pPr algn="l">
                <a:lnSpc>
                  <a:spcPts val="1920"/>
                </a:lnSpc>
              </a:pPr>
              <a:r>
                <a:rPr lang="en-US" sz="1600">
                  <a:solidFill>
                    <a:srgbClr val="000000"/>
                  </a:solidFill>
                  <a:latin typeface="Arial"/>
                  <a:ea typeface="Arial"/>
                  <a:cs typeface="Arial"/>
                  <a:sym typeface="Arial"/>
                </a:rPr>
                <a:t>Ramsey, A. E., Sharer, W. B., L'Eplattenier, B., &amp; Mastrangelo-, D. N. U. L. (Eds.). (2009). </a:t>
              </a:r>
              <a:r>
                <a:rPr lang="en-US" sz="1600" i="true">
                  <a:solidFill>
                    <a:srgbClr val="000000"/>
                  </a:solidFill>
                  <a:latin typeface="Arial Italics"/>
                  <a:ea typeface="Arial Italics"/>
                  <a:cs typeface="Arial Italics"/>
                  <a:sym typeface="Arial Italics"/>
                </a:rPr>
                <a:t>Working in the archives : Practical research methods for rhetoric and composition</a:t>
              </a:r>
              <a:r>
                <a:rPr lang="en-US" sz="1600">
                  <a:solidFill>
                    <a:srgbClr val="000000"/>
                  </a:solidFill>
                  <a:latin typeface="Arial"/>
                  <a:ea typeface="Arial"/>
                  <a:cs typeface="Arial"/>
                  <a:sym typeface="Arial"/>
                </a:rPr>
                <a:t>. Southern Illinois University Press.</a:t>
              </a:r>
            </a:p>
          </p:txBody>
        </p:sp>
      </p:grpSp>
      <p:grpSp>
        <p:nvGrpSpPr>
          <p:cNvPr name="Group 8" id="8"/>
          <p:cNvGrpSpPr/>
          <p:nvPr/>
        </p:nvGrpSpPr>
        <p:grpSpPr>
          <a:xfrm rot="0">
            <a:off x="8900046" y="2378002"/>
            <a:ext cx="2462403" cy="802796"/>
            <a:chOff x="0" y="0"/>
            <a:chExt cx="3283204" cy="1070394"/>
          </a:xfrm>
        </p:grpSpPr>
        <p:sp>
          <p:nvSpPr>
            <p:cNvPr name="Freeform 9" id="9"/>
            <p:cNvSpPr/>
            <p:nvPr/>
          </p:nvSpPr>
          <p:spPr>
            <a:xfrm flipH="false" flipV="false" rot="0">
              <a:off x="0" y="0"/>
              <a:ext cx="3283204" cy="1070356"/>
            </a:xfrm>
            <a:custGeom>
              <a:avLst/>
              <a:gdLst/>
              <a:ahLst/>
              <a:cxnLst/>
              <a:rect r="r" b="b" t="t" l="l"/>
              <a:pathLst>
                <a:path h="1070356" w="3283204">
                  <a:moveTo>
                    <a:pt x="50800" y="0"/>
                  </a:moveTo>
                  <a:lnTo>
                    <a:pt x="3232404" y="0"/>
                  </a:lnTo>
                  <a:cubicBezTo>
                    <a:pt x="3260471" y="0"/>
                    <a:pt x="3283204" y="22733"/>
                    <a:pt x="3283204" y="50800"/>
                  </a:cubicBezTo>
                  <a:lnTo>
                    <a:pt x="3283204" y="1019556"/>
                  </a:lnTo>
                  <a:cubicBezTo>
                    <a:pt x="3283204" y="1047623"/>
                    <a:pt x="3260471" y="1070356"/>
                    <a:pt x="3232404" y="1070356"/>
                  </a:cubicBezTo>
                  <a:lnTo>
                    <a:pt x="50800" y="1070356"/>
                  </a:lnTo>
                  <a:cubicBezTo>
                    <a:pt x="22733" y="1070356"/>
                    <a:pt x="0" y="1047623"/>
                    <a:pt x="0" y="1019556"/>
                  </a:cubicBezTo>
                  <a:lnTo>
                    <a:pt x="0" y="50800"/>
                  </a:lnTo>
                  <a:cubicBezTo>
                    <a:pt x="0" y="22733"/>
                    <a:pt x="22733" y="0"/>
                    <a:pt x="50800" y="0"/>
                  </a:cubicBezTo>
                  <a:moveTo>
                    <a:pt x="50800" y="101600"/>
                  </a:moveTo>
                  <a:lnTo>
                    <a:pt x="50800" y="50800"/>
                  </a:lnTo>
                  <a:lnTo>
                    <a:pt x="101600" y="50800"/>
                  </a:lnTo>
                  <a:lnTo>
                    <a:pt x="101600" y="1019556"/>
                  </a:lnTo>
                  <a:lnTo>
                    <a:pt x="50800" y="1019556"/>
                  </a:lnTo>
                  <a:lnTo>
                    <a:pt x="50800" y="968756"/>
                  </a:lnTo>
                  <a:lnTo>
                    <a:pt x="3232404" y="968756"/>
                  </a:lnTo>
                  <a:lnTo>
                    <a:pt x="3232404" y="1019556"/>
                  </a:lnTo>
                  <a:lnTo>
                    <a:pt x="3181604" y="1019556"/>
                  </a:lnTo>
                  <a:lnTo>
                    <a:pt x="3181604" y="50800"/>
                  </a:lnTo>
                  <a:lnTo>
                    <a:pt x="3232404" y="50800"/>
                  </a:lnTo>
                  <a:lnTo>
                    <a:pt x="3232404" y="101600"/>
                  </a:lnTo>
                  <a:lnTo>
                    <a:pt x="50800" y="101600"/>
                  </a:lnTo>
                  <a:close/>
                </a:path>
              </a:pathLst>
            </a:custGeom>
            <a:solidFill>
              <a:srgbClr val="FFFF00"/>
            </a:solidFill>
          </p:spPr>
        </p:sp>
      </p:grpSp>
      <p:sp>
        <p:nvSpPr>
          <p:cNvPr name="AutoShape 10" id="10"/>
          <p:cNvSpPr/>
          <p:nvPr/>
        </p:nvSpPr>
        <p:spPr>
          <a:xfrm rot="10765080">
            <a:off x="9413338" y="8091021"/>
            <a:ext cx="7098516" cy="0"/>
          </a:xfrm>
          <a:prstGeom prst="line">
            <a:avLst/>
          </a:prstGeom>
          <a:ln cap="rnd" w="19050">
            <a:solidFill>
              <a:srgbClr val="FFFF00"/>
            </a:solidFill>
            <a:prstDash val="solid"/>
            <a:headEnd type="none" len="sm" w="sm"/>
            <a:tailEnd type="none" len="sm" w="sm"/>
          </a:ln>
        </p:spPr>
      </p:sp>
      <p:sp>
        <p:nvSpPr>
          <p:cNvPr name="AutoShape 11" id="11"/>
          <p:cNvSpPr/>
          <p:nvPr/>
        </p:nvSpPr>
        <p:spPr>
          <a:xfrm rot="10781700">
            <a:off x="1580521" y="8747379"/>
            <a:ext cx="15123966" cy="0"/>
          </a:xfrm>
          <a:prstGeom prst="line">
            <a:avLst/>
          </a:prstGeom>
          <a:ln cap="rnd" w="19050">
            <a:solidFill>
              <a:srgbClr val="FFFF00"/>
            </a:solidFill>
            <a:prstDash val="solid"/>
            <a:headEnd type="none" len="sm" w="sm"/>
            <a:tailEnd type="none" len="sm" w="sm"/>
          </a:ln>
        </p:spPr>
      </p:sp>
      <p:sp>
        <p:nvSpPr>
          <p:cNvPr name="AutoShape 12" id="12"/>
          <p:cNvSpPr/>
          <p:nvPr/>
        </p:nvSpPr>
        <p:spPr>
          <a:xfrm rot="10740900">
            <a:off x="1580369" y="9418730"/>
            <a:ext cx="3429057" cy="0"/>
          </a:xfrm>
          <a:prstGeom prst="line">
            <a:avLst/>
          </a:prstGeom>
          <a:ln cap="rnd" w="19050">
            <a:solidFill>
              <a:srgbClr val="FFFF00"/>
            </a:solidFill>
            <a:prstDash val="solid"/>
            <a:headEnd type="none" len="sm" w="sm"/>
            <a:tailEnd type="none" len="sm" w="sm"/>
          </a:ln>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3219214"/>
            <a:ext cx="16444198" cy="3848572"/>
            <a:chOff x="0" y="0"/>
            <a:chExt cx="21925598" cy="5131430"/>
          </a:xfrm>
        </p:grpSpPr>
        <p:sp>
          <p:nvSpPr>
            <p:cNvPr name="Freeform 3" id="3"/>
            <p:cNvSpPr/>
            <p:nvPr/>
          </p:nvSpPr>
          <p:spPr>
            <a:xfrm flipH="false" flipV="false" rot="0">
              <a:off x="0" y="0"/>
              <a:ext cx="21925600" cy="5131435"/>
            </a:xfrm>
            <a:custGeom>
              <a:avLst/>
              <a:gdLst/>
              <a:ahLst/>
              <a:cxnLst/>
              <a:rect r="r" b="b" t="t" l="l"/>
              <a:pathLst>
                <a:path h="5131435" w="21925600">
                  <a:moveTo>
                    <a:pt x="0" y="0"/>
                  </a:moveTo>
                  <a:lnTo>
                    <a:pt x="21925600" y="0"/>
                  </a:lnTo>
                  <a:lnTo>
                    <a:pt x="21925600" y="5131435"/>
                  </a:lnTo>
                  <a:lnTo>
                    <a:pt x="0" y="5131435"/>
                  </a:lnTo>
                  <a:close/>
                </a:path>
              </a:pathLst>
            </a:custGeom>
            <a:blipFill>
              <a:blip r:embed="rId3">
                <a:alphaModFix amt="0"/>
              </a:blip>
              <a:stretch>
                <a:fillRect l="0" t="-56939" r="0" b="-9571"/>
              </a:stretch>
            </a:blipFill>
          </p:spPr>
        </p:sp>
        <p:sp>
          <p:nvSpPr>
            <p:cNvPr name="TextBox 4" id="4"/>
            <p:cNvSpPr txBox="true"/>
            <p:nvPr/>
          </p:nvSpPr>
          <p:spPr>
            <a:xfrm>
              <a:off x="0" y="9525"/>
              <a:ext cx="21925598" cy="5121905"/>
            </a:xfrm>
            <a:prstGeom prst="rect">
              <a:avLst/>
            </a:prstGeom>
          </p:spPr>
          <p:txBody>
            <a:bodyPr anchor="ctr" rtlCol="false" tIns="0" lIns="0" bIns="0" rIns="0"/>
            <a:lstStyle/>
            <a:p>
              <a:pPr algn="l" marL="1632204" indent="-816102" lvl="1">
                <a:lnSpc>
                  <a:spcPts val="9072"/>
                </a:lnSpc>
                <a:buAutoNum type="arabicPeriod" startAt="1"/>
              </a:pPr>
              <a:r>
                <a:rPr lang="en-US" b="true" sz="7560">
                  <a:solidFill>
                    <a:srgbClr val="FFFFFF"/>
                  </a:solidFill>
                  <a:latin typeface="EB Garamond Ultra-Bold"/>
                  <a:ea typeface="EB Garamond Ultra-Bold"/>
                  <a:cs typeface="EB Garamond Ultra-Bold"/>
                  <a:sym typeface="EB Garamond Ultra-Bold"/>
                </a:rPr>
                <a:t>Encourage users to </a:t>
              </a:r>
              <a:r>
                <a:rPr lang="en-US" b="true" sz="7560">
                  <a:solidFill>
                    <a:srgbClr val="FFFFFF"/>
                  </a:solidFill>
                  <a:latin typeface="EB Garamond Ultra-Bold"/>
                  <a:ea typeface="EB Garamond Ultra-Bold"/>
                  <a:cs typeface="EB Garamond Ultra-Bold"/>
                  <a:sym typeface="EB Garamond Ultra-Bold"/>
                </a:rPr>
                <a:t>adjust research strategy from what is sought to what emerges</a:t>
              </a:r>
            </a:p>
          </p:txBody>
        </p:sp>
      </p:gr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334871" y="8853573"/>
            <a:ext cx="7617447" cy="1127246"/>
            <a:chOff x="0" y="0"/>
            <a:chExt cx="10156596" cy="1502994"/>
          </a:xfrm>
        </p:grpSpPr>
        <p:sp>
          <p:nvSpPr>
            <p:cNvPr name="Freeform 3" id="3"/>
            <p:cNvSpPr/>
            <p:nvPr/>
          </p:nvSpPr>
          <p:spPr>
            <a:xfrm flipH="false" flipV="false" rot="0">
              <a:off x="12700" y="12700"/>
              <a:ext cx="10131171" cy="1477645"/>
            </a:xfrm>
            <a:custGeom>
              <a:avLst/>
              <a:gdLst/>
              <a:ahLst/>
              <a:cxnLst/>
              <a:rect r="r" b="b" t="t" l="l"/>
              <a:pathLst>
                <a:path h="1477645" w="10131171">
                  <a:moveTo>
                    <a:pt x="0" y="0"/>
                  </a:moveTo>
                  <a:lnTo>
                    <a:pt x="10131171" y="0"/>
                  </a:lnTo>
                  <a:lnTo>
                    <a:pt x="10131171" y="1477645"/>
                  </a:lnTo>
                  <a:lnTo>
                    <a:pt x="0" y="1477645"/>
                  </a:lnTo>
                  <a:close/>
                </a:path>
              </a:pathLst>
            </a:custGeom>
            <a:solidFill>
              <a:srgbClr val="FFFFFF"/>
            </a:solidFill>
          </p:spPr>
        </p:sp>
        <p:sp>
          <p:nvSpPr>
            <p:cNvPr name="Freeform 4" id="4"/>
            <p:cNvSpPr/>
            <p:nvPr/>
          </p:nvSpPr>
          <p:spPr>
            <a:xfrm flipH="false" flipV="false" rot="0">
              <a:off x="0" y="0"/>
              <a:ext cx="10156571" cy="1503045"/>
            </a:xfrm>
            <a:custGeom>
              <a:avLst/>
              <a:gdLst/>
              <a:ahLst/>
              <a:cxnLst/>
              <a:rect r="r" b="b" t="t" l="l"/>
              <a:pathLst>
                <a:path h="1503045" w="10156571">
                  <a:moveTo>
                    <a:pt x="12700" y="0"/>
                  </a:moveTo>
                  <a:lnTo>
                    <a:pt x="10143871" y="0"/>
                  </a:lnTo>
                  <a:cubicBezTo>
                    <a:pt x="10150856" y="0"/>
                    <a:pt x="10156571" y="5715"/>
                    <a:pt x="10156571" y="12700"/>
                  </a:cubicBezTo>
                  <a:lnTo>
                    <a:pt x="10156571" y="1490345"/>
                  </a:lnTo>
                  <a:cubicBezTo>
                    <a:pt x="10156571" y="1497330"/>
                    <a:pt x="10150856" y="1503045"/>
                    <a:pt x="10143871" y="1503045"/>
                  </a:cubicBezTo>
                  <a:lnTo>
                    <a:pt x="12700" y="1503045"/>
                  </a:lnTo>
                  <a:cubicBezTo>
                    <a:pt x="5715" y="1503045"/>
                    <a:pt x="0" y="1497330"/>
                    <a:pt x="0" y="1490345"/>
                  </a:cubicBezTo>
                  <a:lnTo>
                    <a:pt x="0" y="12700"/>
                  </a:lnTo>
                  <a:cubicBezTo>
                    <a:pt x="0" y="5715"/>
                    <a:pt x="5715" y="0"/>
                    <a:pt x="12700" y="0"/>
                  </a:cubicBezTo>
                  <a:moveTo>
                    <a:pt x="12700" y="25400"/>
                  </a:moveTo>
                  <a:lnTo>
                    <a:pt x="12700" y="12700"/>
                  </a:lnTo>
                  <a:lnTo>
                    <a:pt x="25400" y="12700"/>
                  </a:lnTo>
                  <a:lnTo>
                    <a:pt x="25400" y="1490345"/>
                  </a:lnTo>
                  <a:lnTo>
                    <a:pt x="12700" y="1490345"/>
                  </a:lnTo>
                  <a:lnTo>
                    <a:pt x="12700" y="1477645"/>
                  </a:lnTo>
                  <a:lnTo>
                    <a:pt x="10143871" y="1477645"/>
                  </a:lnTo>
                  <a:lnTo>
                    <a:pt x="10143871" y="1490345"/>
                  </a:lnTo>
                  <a:lnTo>
                    <a:pt x="10131171" y="1490345"/>
                  </a:lnTo>
                  <a:lnTo>
                    <a:pt x="10131171" y="12700"/>
                  </a:lnTo>
                  <a:lnTo>
                    <a:pt x="10143871" y="12700"/>
                  </a:lnTo>
                  <a:lnTo>
                    <a:pt x="10143871" y="25400"/>
                  </a:lnTo>
                  <a:lnTo>
                    <a:pt x="12700" y="25400"/>
                  </a:lnTo>
                  <a:close/>
                </a:path>
              </a:pathLst>
            </a:custGeom>
            <a:solidFill>
              <a:srgbClr val="424242"/>
            </a:solidFill>
          </p:spPr>
        </p:sp>
        <p:sp>
          <p:nvSpPr>
            <p:cNvPr name="TextBox 5" id="5"/>
            <p:cNvSpPr txBox="true"/>
            <p:nvPr/>
          </p:nvSpPr>
          <p:spPr>
            <a:xfrm>
              <a:off x="0" y="-19050"/>
              <a:ext cx="10156596" cy="1522044"/>
            </a:xfrm>
            <a:prstGeom prst="rect">
              <a:avLst/>
            </a:prstGeom>
          </p:spPr>
          <p:txBody>
            <a:bodyPr anchor="t" rtlCol="false" tIns="50800" lIns="50800" bIns="50800" rIns="50800"/>
            <a:lstStyle/>
            <a:p>
              <a:pPr algn="l">
                <a:lnSpc>
                  <a:spcPts val="1920"/>
                </a:lnSpc>
              </a:pPr>
              <a:r>
                <a:rPr lang="en-US" sz="1600">
                  <a:solidFill>
                    <a:srgbClr val="000000"/>
                  </a:solidFill>
                  <a:latin typeface="Arial"/>
                  <a:ea typeface="Arial"/>
                  <a:cs typeface="Arial"/>
                  <a:sym typeface="Arial"/>
                </a:rPr>
                <a:t>James Fenwick (2023) The exploitation of Sue Lyon: Lolita (1962), archival research, and questions for film history, Feminist Media Studies, 23:4, 1786-1801, DOI: 10.1080/14680777.2021.1996422</a:t>
              </a:r>
            </a:p>
          </p:txBody>
        </p:sp>
      </p:grpSp>
      <p:grpSp>
        <p:nvGrpSpPr>
          <p:cNvPr name="Group 6" id="6"/>
          <p:cNvGrpSpPr/>
          <p:nvPr/>
        </p:nvGrpSpPr>
        <p:grpSpPr>
          <a:xfrm rot="0">
            <a:off x="1504950" y="2028825"/>
            <a:ext cx="15278100" cy="6229350"/>
            <a:chOff x="0" y="0"/>
            <a:chExt cx="20370800" cy="8305800"/>
          </a:xfrm>
        </p:grpSpPr>
        <p:sp>
          <p:nvSpPr>
            <p:cNvPr name="Freeform 7" id="7"/>
            <p:cNvSpPr/>
            <p:nvPr/>
          </p:nvSpPr>
          <p:spPr>
            <a:xfrm flipH="false" flipV="false" rot="0">
              <a:off x="0" y="0"/>
              <a:ext cx="20370800" cy="8305800"/>
            </a:xfrm>
            <a:custGeom>
              <a:avLst/>
              <a:gdLst/>
              <a:ahLst/>
              <a:cxnLst/>
              <a:rect r="r" b="b" t="t" l="l"/>
              <a:pathLst>
                <a:path h="8305800" w="20370800">
                  <a:moveTo>
                    <a:pt x="0" y="0"/>
                  </a:moveTo>
                  <a:lnTo>
                    <a:pt x="20370800" y="0"/>
                  </a:lnTo>
                  <a:lnTo>
                    <a:pt x="20370800" y="8305800"/>
                  </a:lnTo>
                  <a:lnTo>
                    <a:pt x="0" y="8305800"/>
                  </a:lnTo>
                  <a:lnTo>
                    <a:pt x="0" y="0"/>
                  </a:lnTo>
                  <a:close/>
                </a:path>
              </a:pathLst>
            </a:custGeom>
            <a:blipFill>
              <a:blip r:embed="rId3"/>
              <a:stretch>
                <a:fillRect l="0" t="0" r="0" b="0"/>
              </a:stretch>
            </a:blipFill>
          </p:spPr>
        </p:sp>
      </p:grpSp>
      <p:sp>
        <p:nvSpPr>
          <p:cNvPr name="AutoShape 8" id="8"/>
          <p:cNvSpPr/>
          <p:nvPr/>
        </p:nvSpPr>
        <p:spPr>
          <a:xfrm rot="14580">
            <a:off x="3327016" y="5133975"/>
            <a:ext cx="13484676" cy="0"/>
          </a:xfrm>
          <a:prstGeom prst="line">
            <a:avLst/>
          </a:prstGeom>
          <a:ln cap="rnd" w="19050">
            <a:solidFill>
              <a:srgbClr val="FFFF00"/>
            </a:solidFill>
            <a:prstDash val="solid"/>
            <a:headEnd type="none" len="sm" w="sm"/>
            <a:tailEnd type="none" len="sm" w="sm"/>
          </a:ln>
        </p:spPr>
      </p:sp>
      <p:sp>
        <p:nvSpPr>
          <p:cNvPr name="AutoShape 9" id="9"/>
          <p:cNvSpPr/>
          <p:nvPr/>
        </p:nvSpPr>
        <p:spPr>
          <a:xfrm rot="14580">
            <a:off x="1749304" y="5679224"/>
            <a:ext cx="15014086" cy="0"/>
          </a:xfrm>
          <a:prstGeom prst="line">
            <a:avLst/>
          </a:prstGeom>
          <a:ln cap="rnd" w="19050">
            <a:solidFill>
              <a:srgbClr val="FFFF00"/>
            </a:solidFill>
            <a:prstDash val="solid"/>
            <a:headEnd type="none" len="sm" w="sm"/>
            <a:tailEnd type="none" len="sm" w="sm"/>
          </a:ln>
        </p:spPr>
      </p:sp>
      <p:sp>
        <p:nvSpPr>
          <p:cNvPr name="AutoShape 10" id="10"/>
          <p:cNvSpPr/>
          <p:nvPr/>
        </p:nvSpPr>
        <p:spPr>
          <a:xfrm rot="19080">
            <a:off x="1749266" y="6234979"/>
            <a:ext cx="14095571" cy="0"/>
          </a:xfrm>
          <a:prstGeom prst="line">
            <a:avLst/>
          </a:prstGeom>
          <a:ln cap="rnd" w="19050">
            <a:solidFill>
              <a:srgbClr val="FFFF00"/>
            </a:solidFill>
            <a:prstDash val="solid"/>
            <a:headEnd type="none" len="sm" w="sm"/>
            <a:tailEnd type="none" len="sm" w="sm"/>
          </a:ln>
        </p:spPr>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2476176" y="1016746"/>
            <a:ext cx="13335638" cy="8253498"/>
            <a:chOff x="0" y="0"/>
            <a:chExt cx="17780851" cy="11004664"/>
          </a:xfrm>
        </p:grpSpPr>
        <p:sp>
          <p:nvSpPr>
            <p:cNvPr name="Freeform 3" id="3"/>
            <p:cNvSpPr/>
            <p:nvPr/>
          </p:nvSpPr>
          <p:spPr>
            <a:xfrm flipH="false" flipV="false" rot="0">
              <a:off x="0" y="0"/>
              <a:ext cx="17780888" cy="11004677"/>
            </a:xfrm>
            <a:custGeom>
              <a:avLst/>
              <a:gdLst/>
              <a:ahLst/>
              <a:cxnLst/>
              <a:rect r="r" b="b" t="t" l="l"/>
              <a:pathLst>
                <a:path h="11004677" w="17780888">
                  <a:moveTo>
                    <a:pt x="0" y="0"/>
                  </a:moveTo>
                  <a:lnTo>
                    <a:pt x="17780888" y="0"/>
                  </a:lnTo>
                  <a:lnTo>
                    <a:pt x="17780888" y="11004677"/>
                  </a:lnTo>
                  <a:lnTo>
                    <a:pt x="0" y="11004677"/>
                  </a:lnTo>
                  <a:lnTo>
                    <a:pt x="0" y="0"/>
                  </a:lnTo>
                  <a:close/>
                </a:path>
              </a:pathLst>
            </a:custGeom>
            <a:blipFill>
              <a:blip r:embed="rId3"/>
              <a:stretch>
                <a:fillRect l="0" t="0" r="0" b="0"/>
              </a:stretch>
            </a:blipFill>
          </p:spPr>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3977573" y="5108029"/>
            <a:ext cx="10332844" cy="4619396"/>
            <a:chOff x="0" y="0"/>
            <a:chExt cx="13777125" cy="6159195"/>
          </a:xfrm>
        </p:grpSpPr>
        <p:sp>
          <p:nvSpPr>
            <p:cNvPr name="Freeform 3" id="3"/>
            <p:cNvSpPr/>
            <p:nvPr/>
          </p:nvSpPr>
          <p:spPr>
            <a:xfrm flipH="false" flipV="false" rot="0">
              <a:off x="0" y="0"/>
              <a:ext cx="13777088" cy="6159246"/>
            </a:xfrm>
            <a:custGeom>
              <a:avLst/>
              <a:gdLst/>
              <a:ahLst/>
              <a:cxnLst/>
              <a:rect r="r" b="b" t="t" l="l"/>
              <a:pathLst>
                <a:path h="6159246" w="13777088">
                  <a:moveTo>
                    <a:pt x="0" y="0"/>
                  </a:moveTo>
                  <a:lnTo>
                    <a:pt x="13777088" y="0"/>
                  </a:lnTo>
                  <a:lnTo>
                    <a:pt x="13777088" y="6159246"/>
                  </a:lnTo>
                  <a:lnTo>
                    <a:pt x="0" y="6159246"/>
                  </a:lnTo>
                  <a:lnTo>
                    <a:pt x="0" y="0"/>
                  </a:lnTo>
                  <a:close/>
                </a:path>
              </a:pathLst>
            </a:custGeom>
            <a:blipFill>
              <a:blip r:embed="rId3"/>
              <a:stretch>
                <a:fillRect l="0" t="-960" r="0" b="-959"/>
              </a:stretch>
            </a:blipFill>
          </p:spPr>
        </p:sp>
      </p:grpSp>
      <p:grpSp>
        <p:nvGrpSpPr>
          <p:cNvPr name="Group 4" id="4"/>
          <p:cNvGrpSpPr/>
          <p:nvPr/>
        </p:nvGrpSpPr>
        <p:grpSpPr>
          <a:xfrm rot="0">
            <a:off x="3977573" y="559575"/>
            <a:ext cx="10332844" cy="4619396"/>
            <a:chOff x="0" y="0"/>
            <a:chExt cx="13777125" cy="6159195"/>
          </a:xfrm>
        </p:grpSpPr>
        <p:sp>
          <p:nvSpPr>
            <p:cNvPr name="Freeform 5" id="5"/>
            <p:cNvSpPr/>
            <p:nvPr/>
          </p:nvSpPr>
          <p:spPr>
            <a:xfrm flipH="false" flipV="false" rot="0">
              <a:off x="0" y="0"/>
              <a:ext cx="13777088" cy="6159246"/>
            </a:xfrm>
            <a:custGeom>
              <a:avLst/>
              <a:gdLst/>
              <a:ahLst/>
              <a:cxnLst/>
              <a:rect r="r" b="b" t="t" l="l"/>
              <a:pathLst>
                <a:path h="6159246" w="13777088">
                  <a:moveTo>
                    <a:pt x="0" y="0"/>
                  </a:moveTo>
                  <a:lnTo>
                    <a:pt x="13777088" y="0"/>
                  </a:lnTo>
                  <a:lnTo>
                    <a:pt x="13777088" y="6159246"/>
                  </a:lnTo>
                  <a:lnTo>
                    <a:pt x="0" y="6159246"/>
                  </a:lnTo>
                  <a:lnTo>
                    <a:pt x="0" y="0"/>
                  </a:lnTo>
                  <a:close/>
                </a:path>
              </a:pathLst>
            </a:custGeom>
            <a:blipFill>
              <a:blip r:embed="rId4"/>
              <a:stretch>
                <a:fillRect l="0" t="-25357" r="0" b="-1921"/>
              </a:stretch>
            </a:blipFill>
          </p:spPr>
        </p:sp>
      </p:grpSp>
      <p:sp>
        <p:nvSpPr>
          <p:cNvPr name="AutoShape 6" id="6"/>
          <p:cNvSpPr/>
          <p:nvPr/>
        </p:nvSpPr>
        <p:spPr>
          <a:xfrm rot="10763760">
            <a:off x="6988083" y="3955475"/>
            <a:ext cx="6840531" cy="0"/>
          </a:xfrm>
          <a:prstGeom prst="line">
            <a:avLst/>
          </a:prstGeom>
          <a:ln cap="rnd" w="19050">
            <a:solidFill>
              <a:srgbClr val="FFFF00"/>
            </a:solidFill>
            <a:prstDash val="solid"/>
            <a:headEnd type="none" len="sm" w="sm"/>
            <a:tailEnd type="none" len="sm" w="sm"/>
          </a:ln>
        </p:spPr>
      </p:sp>
      <p:sp>
        <p:nvSpPr>
          <p:cNvPr name="AutoShape 7" id="7"/>
          <p:cNvSpPr/>
          <p:nvPr/>
        </p:nvSpPr>
        <p:spPr>
          <a:xfrm rot="10765620">
            <a:off x="4106008" y="4471073"/>
            <a:ext cx="6550676" cy="0"/>
          </a:xfrm>
          <a:prstGeom prst="line">
            <a:avLst/>
          </a:prstGeom>
          <a:ln cap="rnd" w="19050">
            <a:solidFill>
              <a:srgbClr val="FFFF00"/>
            </a:solidFill>
            <a:prstDash val="solid"/>
            <a:headEnd type="none" len="sm" w="sm"/>
            <a:tailEnd type="none" len="sm" w="sm"/>
          </a:ln>
        </p:spPr>
      </p:sp>
      <p:sp>
        <p:nvSpPr>
          <p:cNvPr name="AutoShape 8" id="8"/>
          <p:cNvSpPr/>
          <p:nvPr/>
        </p:nvSpPr>
        <p:spPr>
          <a:xfrm rot="30900">
            <a:off x="4262618" y="4994177"/>
            <a:ext cx="7831665" cy="0"/>
          </a:xfrm>
          <a:prstGeom prst="line">
            <a:avLst/>
          </a:prstGeom>
          <a:ln cap="rnd" w="19050">
            <a:solidFill>
              <a:srgbClr val="FFFF00"/>
            </a:solidFill>
            <a:prstDash val="solid"/>
            <a:headEnd type="none" len="sm" w="sm"/>
            <a:tailEnd type="none" len="sm" w="sm"/>
          </a:ln>
        </p:spPr>
      </p:sp>
      <p:sp>
        <p:nvSpPr>
          <p:cNvPr name="AutoShape 9" id="9"/>
          <p:cNvSpPr/>
          <p:nvPr/>
        </p:nvSpPr>
        <p:spPr>
          <a:xfrm rot="75720">
            <a:off x="10769651" y="4480674"/>
            <a:ext cx="2703805" cy="0"/>
          </a:xfrm>
          <a:prstGeom prst="line">
            <a:avLst/>
          </a:prstGeom>
          <a:ln cap="rnd" w="19050">
            <a:solidFill>
              <a:srgbClr val="FFFF00"/>
            </a:solidFill>
            <a:prstDash val="solid"/>
            <a:headEnd type="none" len="sm" w="sm"/>
            <a:tailEnd type="none" len="sm" w="sm"/>
          </a:ln>
        </p:spPr>
      </p:sp>
      <p:sp>
        <p:nvSpPr>
          <p:cNvPr name="AutoShape 10" id="10"/>
          <p:cNvSpPr/>
          <p:nvPr/>
        </p:nvSpPr>
        <p:spPr>
          <a:xfrm rot="30900">
            <a:off x="4262618" y="5133975"/>
            <a:ext cx="7831665" cy="0"/>
          </a:xfrm>
          <a:prstGeom prst="line">
            <a:avLst/>
          </a:prstGeom>
          <a:ln cap="rnd" w="19050">
            <a:solidFill>
              <a:srgbClr val="FFFF00"/>
            </a:solidFill>
            <a:prstDash val="solid"/>
            <a:headEnd type="none" len="sm" w="sm"/>
            <a:tailEnd type="none" len="sm" w="sm"/>
          </a:ln>
        </p:spPr>
      </p:sp>
      <p:sp>
        <p:nvSpPr>
          <p:cNvPr name="AutoShape 11" id="11"/>
          <p:cNvSpPr/>
          <p:nvPr/>
        </p:nvSpPr>
        <p:spPr>
          <a:xfrm rot="75720">
            <a:off x="10769651" y="4637227"/>
            <a:ext cx="2703805" cy="0"/>
          </a:xfrm>
          <a:prstGeom prst="line">
            <a:avLst/>
          </a:prstGeom>
          <a:ln cap="rnd" w="19050">
            <a:solidFill>
              <a:srgbClr val="FFFF00"/>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832599" y="3070423"/>
            <a:ext cx="16716246" cy="4146154"/>
            <a:chOff x="0" y="0"/>
            <a:chExt cx="22288329" cy="5528205"/>
          </a:xfrm>
        </p:grpSpPr>
        <p:grpSp>
          <p:nvGrpSpPr>
            <p:cNvPr name="Group 7" id="7"/>
            <p:cNvGrpSpPr/>
            <p:nvPr/>
          </p:nvGrpSpPr>
          <p:grpSpPr>
            <a:xfrm rot="0">
              <a:off x="0" y="1176362"/>
              <a:ext cx="10787202" cy="2380285"/>
              <a:chOff x="0" y="0"/>
              <a:chExt cx="10787202" cy="2380285"/>
            </a:xfrm>
          </p:grpSpPr>
          <p:sp>
            <p:nvSpPr>
              <p:cNvPr name="Freeform 8" id="8"/>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9" id="9"/>
              <p:cNvSpPr txBox="true"/>
              <p:nvPr/>
            </p:nvSpPr>
            <p:spPr>
              <a:xfrm>
                <a:off x="0" y="9525"/>
                <a:ext cx="10787202" cy="2370760"/>
              </a:xfrm>
              <a:prstGeom prst="rect">
                <a:avLst/>
              </a:prstGeom>
            </p:spPr>
            <p:txBody>
              <a:bodyPr anchor="b" rtlCol="false" tIns="0" lIns="0" bIns="0" rIns="0"/>
              <a:lstStyle/>
              <a:p>
                <a:pPr algn="l">
                  <a:lnSpc>
                    <a:spcPts val="10080"/>
                  </a:lnSpc>
                </a:pPr>
                <a:r>
                  <a:rPr lang="en-US" sz="8400" b="true">
                    <a:solidFill>
                      <a:srgbClr val="424242"/>
                    </a:solidFill>
                    <a:latin typeface="EB Garamond Ultra-Bold"/>
                    <a:ea typeface="EB Garamond Ultra-Bold"/>
                    <a:cs typeface="EB Garamond Ultra-Bold"/>
                    <a:sym typeface="EB Garamond Ultra-Bold"/>
                  </a:rPr>
                  <a:t>Donor </a:t>
                </a:r>
                <a:r>
                  <a:rPr lang="en-US" sz="8400" b="true">
                    <a:solidFill>
                      <a:srgbClr val="424242"/>
                    </a:solidFill>
                    <a:latin typeface="EB Garamond Ultra-Bold"/>
                    <a:ea typeface="EB Garamond Ultra-Bold"/>
                    <a:cs typeface="EB Garamond Ultra-Bold"/>
                    <a:sym typeface="EB Garamond Ultra-Bold"/>
                  </a:rPr>
                  <a:t>behavior</a:t>
                </a:r>
              </a:p>
            </p:txBody>
          </p:sp>
        </p:grpSp>
        <p:grpSp>
          <p:nvGrpSpPr>
            <p:cNvPr name="Group 10" id="10"/>
            <p:cNvGrpSpPr/>
            <p:nvPr/>
          </p:nvGrpSpPr>
          <p:grpSpPr>
            <a:xfrm rot="0">
              <a:off x="12056332" y="0"/>
              <a:ext cx="10231996" cy="5528205"/>
              <a:chOff x="0" y="0"/>
              <a:chExt cx="10231996" cy="5528205"/>
            </a:xfrm>
          </p:grpSpPr>
          <p:sp>
            <p:nvSpPr>
              <p:cNvPr name="Freeform 11" id="11"/>
              <p:cNvSpPr/>
              <p:nvPr/>
            </p:nvSpPr>
            <p:spPr>
              <a:xfrm flipH="false" flipV="false" rot="0">
                <a:off x="0" y="0"/>
                <a:ext cx="10232000" cy="5528205"/>
              </a:xfrm>
              <a:custGeom>
                <a:avLst/>
                <a:gdLst/>
                <a:ahLst/>
                <a:cxnLst/>
                <a:rect r="r" b="b" t="t" l="l"/>
                <a:pathLst>
                  <a:path h="5528205" w="10232000">
                    <a:moveTo>
                      <a:pt x="0" y="0"/>
                    </a:moveTo>
                    <a:lnTo>
                      <a:pt x="10232000" y="0"/>
                    </a:lnTo>
                    <a:lnTo>
                      <a:pt x="10232000" y="5528205"/>
                    </a:lnTo>
                    <a:lnTo>
                      <a:pt x="0" y="5528205"/>
                    </a:lnTo>
                    <a:close/>
                  </a:path>
                </a:pathLst>
              </a:custGeom>
              <a:blipFill>
                <a:blip r:embed="rId3">
                  <a:alphaModFix amt="0"/>
                </a:blip>
                <a:stretch>
                  <a:fillRect l="-73558" t="0" r="-73558" b="-78242"/>
                </a:stretch>
              </a:blipFill>
            </p:spPr>
          </p:sp>
          <p:sp>
            <p:nvSpPr>
              <p:cNvPr name="TextBox 12" id="12"/>
              <p:cNvSpPr txBox="true"/>
              <p:nvPr/>
            </p:nvSpPr>
            <p:spPr>
              <a:xfrm>
                <a:off x="0" y="-47625"/>
                <a:ext cx="10231996" cy="5575830"/>
              </a:xfrm>
              <a:prstGeom prst="rect">
                <a:avLst/>
              </a:prstGeom>
            </p:spPr>
            <p:txBody>
              <a:bodyPr anchor="ctr" rtlCol="false" tIns="0" lIns="0" bIns="0" rIns="0"/>
              <a:lstStyle/>
              <a:p>
                <a:pPr algn="l">
                  <a:lnSpc>
                    <a:spcPts val="3864"/>
                  </a:lnSpc>
                </a:pPr>
                <a:r>
                  <a:rPr lang="en-US" sz="2800">
                    <a:solidFill>
                      <a:srgbClr val="FFFFFF"/>
                    </a:solidFill>
                    <a:latin typeface="Proxima Nova"/>
                    <a:ea typeface="Proxima Nova"/>
                    <a:cs typeface="Proxima Nova"/>
                    <a:sym typeface="Proxima Nova"/>
                  </a:rPr>
                  <a:t>Who is donating to the archive? Has this changed over time? Why do they donate? What might they (expect to) receive from donating?</a:t>
                </a:r>
              </a:p>
              <a:p>
                <a:pPr algn="l">
                  <a:lnSpc>
                    <a:spcPts val="3864"/>
                  </a:lnSpc>
                </a:pPr>
              </a:p>
              <a:p>
                <a:pPr algn="l">
                  <a:lnSpc>
                    <a:spcPts val="3864"/>
                  </a:lnSpc>
                </a:pPr>
                <a:r>
                  <a:rPr lang="en-US" sz="2800">
                    <a:solidFill>
                      <a:srgbClr val="FFFFFF"/>
                    </a:solidFill>
                    <a:latin typeface="Proxima Nova"/>
                    <a:ea typeface="Proxima Nova"/>
                    <a:cs typeface="Proxima Nova"/>
                    <a:sym typeface="Proxima Nova"/>
                  </a:rPr>
                  <a:t>Who is missing / could donate in the future?</a:t>
                </a:r>
              </a:p>
            </p:txBody>
          </p:sp>
        </p:grpSp>
      </p:gr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921901" y="3219214"/>
            <a:ext cx="16444198" cy="3848572"/>
            <a:chOff x="0" y="0"/>
            <a:chExt cx="21925598" cy="5131430"/>
          </a:xfrm>
        </p:grpSpPr>
        <p:sp>
          <p:nvSpPr>
            <p:cNvPr name="Freeform 3" id="3"/>
            <p:cNvSpPr/>
            <p:nvPr/>
          </p:nvSpPr>
          <p:spPr>
            <a:xfrm flipH="false" flipV="false" rot="0">
              <a:off x="0" y="0"/>
              <a:ext cx="21925600" cy="5131435"/>
            </a:xfrm>
            <a:custGeom>
              <a:avLst/>
              <a:gdLst/>
              <a:ahLst/>
              <a:cxnLst/>
              <a:rect r="r" b="b" t="t" l="l"/>
              <a:pathLst>
                <a:path h="5131435" w="21925600">
                  <a:moveTo>
                    <a:pt x="0" y="0"/>
                  </a:moveTo>
                  <a:lnTo>
                    <a:pt x="21925600" y="0"/>
                  </a:lnTo>
                  <a:lnTo>
                    <a:pt x="21925600" y="5131435"/>
                  </a:lnTo>
                  <a:lnTo>
                    <a:pt x="0" y="5131435"/>
                  </a:lnTo>
                  <a:close/>
                </a:path>
              </a:pathLst>
            </a:custGeom>
            <a:blipFill>
              <a:blip r:embed="rId3">
                <a:alphaModFix amt="0"/>
              </a:blip>
              <a:stretch>
                <a:fillRect l="0" t="-56939" r="0" b="-9571"/>
              </a:stretch>
            </a:blipFill>
          </p:spPr>
        </p:sp>
        <p:sp>
          <p:nvSpPr>
            <p:cNvPr name="TextBox 4" id="4"/>
            <p:cNvSpPr txBox="true"/>
            <p:nvPr/>
          </p:nvSpPr>
          <p:spPr>
            <a:xfrm>
              <a:off x="0" y="9525"/>
              <a:ext cx="21925598" cy="5121905"/>
            </a:xfrm>
            <a:prstGeom prst="rect">
              <a:avLst/>
            </a:prstGeom>
          </p:spPr>
          <p:txBody>
            <a:bodyPr anchor="ctr" rtlCol="false" tIns="0" lIns="0" bIns="0" rIns="0"/>
            <a:lstStyle/>
            <a:p>
              <a:pPr algn="l" marL="1632204" indent="-816102" lvl="1">
                <a:lnSpc>
                  <a:spcPts val="9072"/>
                </a:lnSpc>
                <a:buAutoNum type="arabicPeriod" startAt="1"/>
              </a:pPr>
              <a:r>
                <a:rPr lang="en-US" b="true" sz="7560">
                  <a:solidFill>
                    <a:srgbClr val="FFFFFF"/>
                  </a:solidFill>
                  <a:latin typeface="EB Garamond Ultra-Bold"/>
                  <a:ea typeface="EB Garamond Ultra-Bold"/>
                  <a:cs typeface="EB Garamond Ultra-Bold"/>
                  <a:sym typeface="EB Garamond Ultra-Bold"/>
                </a:rPr>
                <a:t>Demystify archival work &amp; encourage users to better understand what we do</a:t>
              </a:r>
            </a:p>
          </p:txBody>
        </p:sp>
      </p:gr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10800000">
            <a:off x="0" y="0"/>
            <a:ext cx="18288000" cy="9391802"/>
            <a:chOff x="0" y="0"/>
            <a:chExt cx="24384000" cy="12522403"/>
          </a:xfrm>
        </p:grpSpPr>
        <p:sp>
          <p:nvSpPr>
            <p:cNvPr name="Freeform 3" id="3"/>
            <p:cNvSpPr/>
            <p:nvPr/>
          </p:nvSpPr>
          <p:spPr>
            <a:xfrm flipH="false" flipV="false" rot="0">
              <a:off x="0" y="0"/>
              <a:ext cx="24384000" cy="12522454"/>
            </a:xfrm>
            <a:custGeom>
              <a:avLst/>
              <a:gdLst/>
              <a:ahLst/>
              <a:cxnLst/>
              <a:rect r="r" b="b" t="t" l="l"/>
              <a:pathLst>
                <a:path h="12522454" w="24384000">
                  <a:moveTo>
                    <a:pt x="24384000" y="0"/>
                  </a:moveTo>
                  <a:lnTo>
                    <a:pt x="0" y="0"/>
                  </a:lnTo>
                  <a:lnTo>
                    <a:pt x="0" y="12522454"/>
                  </a:lnTo>
                  <a:lnTo>
                    <a:pt x="24384000" y="12522454"/>
                  </a:lnTo>
                  <a:close/>
                </a:path>
              </a:pathLst>
            </a:custGeom>
            <a:solidFill>
              <a:srgbClr val="FAFAFA"/>
            </a:solidFill>
          </p:spPr>
        </p:sp>
      </p:grpSp>
      <p:grpSp>
        <p:nvGrpSpPr>
          <p:cNvPr name="Group 4" id="4"/>
          <p:cNvGrpSpPr/>
          <p:nvPr/>
        </p:nvGrpSpPr>
        <p:grpSpPr>
          <a:xfrm rot="-10800000">
            <a:off x="0" y="9245451"/>
            <a:ext cx="18288000" cy="148199"/>
            <a:chOff x="0" y="0"/>
            <a:chExt cx="24384000" cy="197599"/>
          </a:xfrm>
        </p:grpSpPr>
        <p:sp>
          <p:nvSpPr>
            <p:cNvPr name="Freeform 5" id="5"/>
            <p:cNvSpPr/>
            <p:nvPr/>
          </p:nvSpPr>
          <p:spPr>
            <a:xfrm flipH="false" flipV="false" rot="0">
              <a:off x="0" y="0"/>
              <a:ext cx="24384000" cy="197612"/>
            </a:xfrm>
            <a:custGeom>
              <a:avLst/>
              <a:gdLst/>
              <a:ahLst/>
              <a:cxnLst/>
              <a:rect r="r" b="b" t="t" l="l"/>
              <a:pathLst>
                <a:path h="197612" w="24384000">
                  <a:moveTo>
                    <a:pt x="24384000" y="0"/>
                  </a:moveTo>
                  <a:lnTo>
                    <a:pt x="0" y="0"/>
                  </a:lnTo>
                  <a:lnTo>
                    <a:pt x="0" y="197612"/>
                  </a:lnTo>
                  <a:lnTo>
                    <a:pt x="24384000" y="197612"/>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5400038"/>
            </a:gradFill>
          </p:spPr>
        </p:sp>
      </p:grpSp>
      <p:grpSp>
        <p:nvGrpSpPr>
          <p:cNvPr name="Group 6" id="6"/>
          <p:cNvGrpSpPr/>
          <p:nvPr/>
        </p:nvGrpSpPr>
        <p:grpSpPr>
          <a:xfrm rot="0">
            <a:off x="921901" y="2834495"/>
            <a:ext cx="16444198" cy="4618010"/>
            <a:chOff x="0" y="0"/>
            <a:chExt cx="21925598" cy="6157346"/>
          </a:xfrm>
        </p:grpSpPr>
        <p:sp>
          <p:nvSpPr>
            <p:cNvPr name="Freeform 7" id="7"/>
            <p:cNvSpPr/>
            <p:nvPr/>
          </p:nvSpPr>
          <p:spPr>
            <a:xfrm flipH="false" flipV="false" rot="0">
              <a:off x="0" y="0"/>
              <a:ext cx="21925600" cy="6157340"/>
            </a:xfrm>
            <a:custGeom>
              <a:avLst/>
              <a:gdLst/>
              <a:ahLst/>
              <a:cxnLst/>
              <a:rect r="r" b="b" t="t" l="l"/>
              <a:pathLst>
                <a:path h="6157340" w="21925600">
                  <a:moveTo>
                    <a:pt x="0" y="0"/>
                  </a:moveTo>
                  <a:lnTo>
                    <a:pt x="21925600" y="0"/>
                  </a:lnTo>
                  <a:lnTo>
                    <a:pt x="21925600" y="6157340"/>
                  </a:lnTo>
                  <a:lnTo>
                    <a:pt x="0" y="6157340"/>
                  </a:lnTo>
                  <a:close/>
                </a:path>
              </a:pathLst>
            </a:custGeom>
            <a:blipFill>
              <a:blip r:embed="rId3">
                <a:alphaModFix amt="0"/>
              </a:blip>
              <a:stretch>
                <a:fillRect l="0" t="-52759" r="0" b="13991"/>
              </a:stretch>
            </a:blipFill>
          </p:spPr>
        </p:sp>
        <p:sp>
          <p:nvSpPr>
            <p:cNvPr name="TextBox 8" id="8"/>
            <p:cNvSpPr txBox="true"/>
            <p:nvPr/>
          </p:nvSpPr>
          <p:spPr>
            <a:xfrm>
              <a:off x="0" y="-57150"/>
              <a:ext cx="21925598" cy="6214496"/>
            </a:xfrm>
            <a:prstGeom prst="rect">
              <a:avLst/>
            </a:prstGeom>
          </p:spPr>
          <p:txBody>
            <a:bodyPr anchor="ctr" rtlCol="false" tIns="0" lIns="0" bIns="0" rIns="0"/>
            <a:lstStyle/>
            <a:p>
              <a:pPr algn="l">
                <a:lnSpc>
                  <a:spcPts val="4471"/>
                </a:lnSpc>
              </a:pPr>
              <a:r>
                <a:rPr lang="en-US" sz="3240">
                  <a:solidFill>
                    <a:srgbClr val="737373"/>
                  </a:solidFill>
                  <a:latin typeface="Proxima Nova"/>
                  <a:ea typeface="Proxima Nova"/>
                  <a:cs typeface="Proxima Nova"/>
                  <a:sym typeface="Proxima Nova"/>
                </a:rPr>
                <a:t>For many researchers, however, the archivist’s processing of collections, which includes all work done by the archivist to make a collection available to researchers, remains a mystery…</a:t>
              </a:r>
              <a:r>
                <a:rPr lang="en-US" b="true" sz="3240">
                  <a:solidFill>
                    <a:srgbClr val="737373"/>
                  </a:solidFill>
                  <a:latin typeface="Proxima Nova Bold"/>
                  <a:ea typeface="Proxima Nova Bold"/>
                  <a:cs typeface="Proxima Nova Bold"/>
                  <a:sym typeface="Proxima Nova Bold"/>
                </a:rPr>
                <a:t>We believe that if archival researchers know how to recognize the outcomes of archivists’ processing and understand the principles behind processing decisions, they will have a better understanding of the archival materials they study</a:t>
              </a:r>
              <a:r>
                <a:rPr lang="en-US" sz="3240">
                  <a:solidFill>
                    <a:srgbClr val="737373"/>
                  </a:solidFill>
                  <a:latin typeface="Proxima Nova"/>
                  <a:ea typeface="Proxima Nova"/>
                  <a:cs typeface="Proxima Nova"/>
                  <a:sym typeface="Proxima Nova"/>
                </a:rPr>
                <a:t>. </a:t>
              </a:r>
            </a:p>
            <a:p>
              <a:pPr algn="l">
                <a:lnSpc>
                  <a:spcPts val="4471"/>
                </a:lnSpc>
              </a:pPr>
              <a:r>
                <a:rPr lang="en-US" sz="3240">
                  <a:solidFill>
                    <a:srgbClr val="737373"/>
                  </a:solidFill>
                  <a:latin typeface="Proxima Nova"/>
                  <a:ea typeface="Proxima Nova"/>
                  <a:cs typeface="Proxima Nova"/>
                  <a:sym typeface="Proxima Nova"/>
                </a:rPr>
                <a:t>Understanding archival theory and principles and knowing the best practices derived from them will help researchers anticipate potential problems and assess the potential usefulness of the archival materials they consult.</a:t>
              </a:r>
            </a:p>
          </p:txBody>
        </p:sp>
      </p:grpSp>
      <p:grpSp>
        <p:nvGrpSpPr>
          <p:cNvPr name="Group 9" id="9"/>
          <p:cNvGrpSpPr/>
          <p:nvPr/>
        </p:nvGrpSpPr>
        <p:grpSpPr>
          <a:xfrm rot="0">
            <a:off x="114300" y="9393650"/>
            <a:ext cx="16764000" cy="893400"/>
            <a:chOff x="0" y="0"/>
            <a:chExt cx="22352000" cy="1191200"/>
          </a:xfrm>
        </p:grpSpPr>
        <p:sp>
          <p:nvSpPr>
            <p:cNvPr name="Freeform 10" id="10"/>
            <p:cNvSpPr/>
            <p:nvPr/>
          </p:nvSpPr>
          <p:spPr>
            <a:xfrm flipH="false" flipV="false" rot="0">
              <a:off x="0" y="0"/>
              <a:ext cx="22352000" cy="1191204"/>
            </a:xfrm>
            <a:custGeom>
              <a:avLst/>
              <a:gdLst/>
              <a:ahLst/>
              <a:cxnLst/>
              <a:rect r="r" b="b" t="t" l="l"/>
              <a:pathLst>
                <a:path h="1191204" w="22352000">
                  <a:moveTo>
                    <a:pt x="0" y="0"/>
                  </a:moveTo>
                  <a:lnTo>
                    <a:pt x="22352000" y="0"/>
                  </a:lnTo>
                  <a:lnTo>
                    <a:pt x="22352000" y="1191204"/>
                  </a:lnTo>
                  <a:lnTo>
                    <a:pt x="0" y="1191204"/>
                  </a:lnTo>
                  <a:close/>
                </a:path>
              </a:pathLst>
            </a:custGeom>
            <a:blipFill>
              <a:blip r:embed="rId3">
                <a:alphaModFix amt="0"/>
              </a:blip>
              <a:stretch>
                <a:fillRect l="0" t="-315621" r="0" b="-315621"/>
              </a:stretch>
            </a:blipFill>
          </p:spPr>
        </p:sp>
        <p:sp>
          <p:nvSpPr>
            <p:cNvPr name="TextBox 11" id="11"/>
            <p:cNvSpPr txBox="true"/>
            <p:nvPr/>
          </p:nvSpPr>
          <p:spPr>
            <a:xfrm>
              <a:off x="0" y="47625"/>
              <a:ext cx="22352000" cy="1143575"/>
            </a:xfrm>
            <a:prstGeom prst="rect">
              <a:avLst/>
            </a:prstGeom>
          </p:spPr>
          <p:txBody>
            <a:bodyPr anchor="ctr" rtlCol="false" tIns="0" lIns="0" bIns="0" rIns="0"/>
            <a:lstStyle/>
            <a:p>
              <a:pPr algn="l">
                <a:lnSpc>
                  <a:spcPts val="1958"/>
                </a:lnSpc>
              </a:pPr>
              <a:r>
                <a:rPr lang="en-US" sz="2039">
                  <a:solidFill>
                    <a:srgbClr val="FFFFFF"/>
                  </a:solidFill>
                  <a:latin typeface="Proxima Nova"/>
                  <a:ea typeface="Proxima Nova"/>
                  <a:cs typeface="Proxima Nova"/>
                  <a:sym typeface="Proxima Nova"/>
                </a:rPr>
                <a:t>Working in the Archives : Practical Research Methods for Rhetoric and Composition, edited by Alexis E. Ramsey, et al., Southern Illinois University Press, 2009. ProQuest Ebook Central, http://ebookcentral.proquest.com/lib/qc-ebooks/detail.action?docID=1354654.</a:t>
              </a:r>
            </a:p>
          </p:txBody>
        </p:sp>
      </p:gr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1448752" y="1741303"/>
            <a:ext cx="15390505" cy="6804403"/>
            <a:chOff x="0" y="0"/>
            <a:chExt cx="20520673" cy="9072537"/>
          </a:xfrm>
        </p:grpSpPr>
        <p:sp>
          <p:nvSpPr>
            <p:cNvPr name="Freeform 3" id="3"/>
            <p:cNvSpPr/>
            <p:nvPr/>
          </p:nvSpPr>
          <p:spPr>
            <a:xfrm flipH="false" flipV="false" rot="0">
              <a:off x="0" y="0"/>
              <a:ext cx="20520661" cy="9072499"/>
            </a:xfrm>
            <a:custGeom>
              <a:avLst/>
              <a:gdLst/>
              <a:ahLst/>
              <a:cxnLst/>
              <a:rect r="r" b="b" t="t" l="l"/>
              <a:pathLst>
                <a:path h="9072499" w="20520661">
                  <a:moveTo>
                    <a:pt x="0" y="0"/>
                  </a:moveTo>
                  <a:lnTo>
                    <a:pt x="20520661" y="0"/>
                  </a:lnTo>
                  <a:lnTo>
                    <a:pt x="20520661" y="9072499"/>
                  </a:lnTo>
                  <a:lnTo>
                    <a:pt x="0" y="9072499"/>
                  </a:lnTo>
                  <a:lnTo>
                    <a:pt x="0" y="0"/>
                  </a:lnTo>
                  <a:close/>
                </a:path>
              </a:pathLst>
            </a:custGeom>
            <a:blipFill>
              <a:blip r:embed="rId3"/>
              <a:stretch>
                <a:fillRect l="0" t="0" r="0" b="0"/>
              </a:stretch>
            </a:blipFill>
          </p:spPr>
        </p:sp>
      </p:grpSp>
      <p:grpSp>
        <p:nvGrpSpPr>
          <p:cNvPr name="Group 4" id="4"/>
          <p:cNvGrpSpPr/>
          <p:nvPr/>
        </p:nvGrpSpPr>
        <p:grpSpPr>
          <a:xfrm rot="0">
            <a:off x="9334871" y="8853573"/>
            <a:ext cx="7617447" cy="881253"/>
            <a:chOff x="0" y="0"/>
            <a:chExt cx="10156596" cy="1175004"/>
          </a:xfrm>
        </p:grpSpPr>
        <p:sp>
          <p:nvSpPr>
            <p:cNvPr name="Freeform 5" id="5"/>
            <p:cNvSpPr/>
            <p:nvPr/>
          </p:nvSpPr>
          <p:spPr>
            <a:xfrm flipH="false" flipV="false" rot="0">
              <a:off x="12700" y="12700"/>
              <a:ext cx="10131171" cy="1149604"/>
            </a:xfrm>
            <a:custGeom>
              <a:avLst/>
              <a:gdLst/>
              <a:ahLst/>
              <a:cxnLst/>
              <a:rect r="r" b="b" t="t" l="l"/>
              <a:pathLst>
                <a:path h="1149604" w="10131171">
                  <a:moveTo>
                    <a:pt x="0" y="0"/>
                  </a:moveTo>
                  <a:lnTo>
                    <a:pt x="10131171" y="0"/>
                  </a:lnTo>
                  <a:lnTo>
                    <a:pt x="10131171" y="1149604"/>
                  </a:lnTo>
                  <a:lnTo>
                    <a:pt x="0" y="1149604"/>
                  </a:lnTo>
                  <a:close/>
                </a:path>
              </a:pathLst>
            </a:custGeom>
            <a:solidFill>
              <a:srgbClr val="FFFFFF"/>
            </a:solidFill>
          </p:spPr>
        </p:sp>
        <p:sp>
          <p:nvSpPr>
            <p:cNvPr name="Freeform 6" id="6"/>
            <p:cNvSpPr/>
            <p:nvPr/>
          </p:nvSpPr>
          <p:spPr>
            <a:xfrm flipH="false" flipV="false" rot="0">
              <a:off x="0" y="0"/>
              <a:ext cx="10156571" cy="1175004"/>
            </a:xfrm>
            <a:custGeom>
              <a:avLst/>
              <a:gdLst/>
              <a:ahLst/>
              <a:cxnLst/>
              <a:rect r="r" b="b" t="t" l="l"/>
              <a:pathLst>
                <a:path h="1175004" w="10156571">
                  <a:moveTo>
                    <a:pt x="12700" y="0"/>
                  </a:moveTo>
                  <a:lnTo>
                    <a:pt x="10143871" y="0"/>
                  </a:lnTo>
                  <a:cubicBezTo>
                    <a:pt x="10150856" y="0"/>
                    <a:pt x="10156571" y="5715"/>
                    <a:pt x="10156571" y="12700"/>
                  </a:cubicBezTo>
                  <a:lnTo>
                    <a:pt x="10156571" y="1162304"/>
                  </a:lnTo>
                  <a:cubicBezTo>
                    <a:pt x="10156571" y="1169289"/>
                    <a:pt x="10150856" y="1175004"/>
                    <a:pt x="10143871" y="1175004"/>
                  </a:cubicBezTo>
                  <a:lnTo>
                    <a:pt x="12700" y="1175004"/>
                  </a:lnTo>
                  <a:cubicBezTo>
                    <a:pt x="5715" y="1175004"/>
                    <a:pt x="0" y="1169289"/>
                    <a:pt x="0" y="1162304"/>
                  </a:cubicBezTo>
                  <a:lnTo>
                    <a:pt x="0" y="12700"/>
                  </a:lnTo>
                  <a:cubicBezTo>
                    <a:pt x="0" y="5715"/>
                    <a:pt x="5715" y="0"/>
                    <a:pt x="12700" y="0"/>
                  </a:cubicBezTo>
                  <a:moveTo>
                    <a:pt x="12700" y="25400"/>
                  </a:moveTo>
                  <a:lnTo>
                    <a:pt x="12700" y="12700"/>
                  </a:lnTo>
                  <a:lnTo>
                    <a:pt x="25400" y="12700"/>
                  </a:lnTo>
                  <a:lnTo>
                    <a:pt x="25400" y="1162304"/>
                  </a:lnTo>
                  <a:lnTo>
                    <a:pt x="12700" y="1162304"/>
                  </a:lnTo>
                  <a:lnTo>
                    <a:pt x="12700" y="1149604"/>
                  </a:lnTo>
                  <a:lnTo>
                    <a:pt x="10143871" y="1149604"/>
                  </a:lnTo>
                  <a:lnTo>
                    <a:pt x="10143871" y="1162304"/>
                  </a:lnTo>
                  <a:lnTo>
                    <a:pt x="10131171" y="1162304"/>
                  </a:lnTo>
                  <a:lnTo>
                    <a:pt x="10131171" y="12700"/>
                  </a:lnTo>
                  <a:lnTo>
                    <a:pt x="10143871" y="12700"/>
                  </a:lnTo>
                  <a:lnTo>
                    <a:pt x="10143871" y="25400"/>
                  </a:lnTo>
                  <a:lnTo>
                    <a:pt x="12700" y="25400"/>
                  </a:lnTo>
                  <a:close/>
                </a:path>
              </a:pathLst>
            </a:custGeom>
            <a:solidFill>
              <a:srgbClr val="424242"/>
            </a:solidFill>
          </p:spPr>
        </p:sp>
        <p:sp>
          <p:nvSpPr>
            <p:cNvPr name="TextBox 7" id="7"/>
            <p:cNvSpPr txBox="true"/>
            <p:nvPr/>
          </p:nvSpPr>
          <p:spPr>
            <a:xfrm>
              <a:off x="0" y="-19050"/>
              <a:ext cx="10156596" cy="1194054"/>
            </a:xfrm>
            <a:prstGeom prst="rect">
              <a:avLst/>
            </a:prstGeom>
          </p:spPr>
          <p:txBody>
            <a:bodyPr anchor="t" rtlCol="false" tIns="50800" lIns="50800" bIns="50800" rIns="50800"/>
            <a:lstStyle/>
            <a:p>
              <a:pPr algn="l">
                <a:lnSpc>
                  <a:spcPts val="1920"/>
                </a:lnSpc>
              </a:pPr>
              <a:r>
                <a:rPr lang="en-US" sz="1600">
                  <a:solidFill>
                    <a:srgbClr val="000000"/>
                  </a:solidFill>
                  <a:latin typeface="Arial"/>
                  <a:ea typeface="Arial"/>
                  <a:cs typeface="Arial"/>
                  <a:sym typeface="Arial"/>
                </a:rPr>
                <a:t>Schrag, Z. M. (2021). The Princeton guide to historical research. Princeton University Press.</a:t>
              </a:r>
            </a:p>
          </p:txBody>
        </p:sp>
      </p:gr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5917752" cy="8295145"/>
            <a:chOff x="0" y="0"/>
            <a:chExt cx="21223669" cy="11060193"/>
          </a:xfrm>
        </p:grpSpPr>
        <p:sp>
          <p:nvSpPr>
            <p:cNvPr name="Freeform 3" id="3"/>
            <p:cNvSpPr/>
            <p:nvPr/>
          </p:nvSpPr>
          <p:spPr>
            <a:xfrm flipH="false" flipV="false" rot="0">
              <a:off x="0" y="0"/>
              <a:ext cx="21223672" cy="11060199"/>
            </a:xfrm>
            <a:custGeom>
              <a:avLst/>
              <a:gdLst/>
              <a:ahLst/>
              <a:cxnLst/>
              <a:rect r="r" b="b" t="t" l="l"/>
              <a:pathLst>
                <a:path h="11060199" w="21223672">
                  <a:moveTo>
                    <a:pt x="0" y="0"/>
                  </a:moveTo>
                  <a:lnTo>
                    <a:pt x="21223672" y="0"/>
                  </a:lnTo>
                  <a:lnTo>
                    <a:pt x="21223672" y="11060199"/>
                  </a:lnTo>
                  <a:lnTo>
                    <a:pt x="0" y="11060199"/>
                  </a:lnTo>
                  <a:close/>
                </a:path>
              </a:pathLst>
            </a:custGeom>
            <a:blipFill>
              <a:blip r:embed="rId3">
                <a:alphaModFix amt="0"/>
              </a:blip>
              <a:stretch>
                <a:fillRect l="0" t="-26417" r="-3307" b="49163"/>
              </a:stretch>
            </a:blipFill>
          </p:spPr>
        </p:sp>
        <p:sp>
          <p:nvSpPr>
            <p:cNvPr name="TextBox 4" id="4"/>
            <p:cNvSpPr txBox="true"/>
            <p:nvPr/>
          </p:nvSpPr>
          <p:spPr>
            <a:xfrm>
              <a:off x="0" y="0"/>
              <a:ext cx="21223669" cy="11060193"/>
            </a:xfrm>
            <a:prstGeom prst="rect">
              <a:avLst/>
            </a:prstGeom>
          </p:spPr>
          <p:txBody>
            <a:bodyPr anchor="ctr" rtlCol="false" tIns="0" lIns="0" bIns="0" rIns="0"/>
            <a:lstStyle/>
            <a:p>
              <a:pPr algn="l">
                <a:lnSpc>
                  <a:spcPts val="6360"/>
                </a:lnSpc>
              </a:pPr>
              <a:r>
                <a:rPr lang="en-US" b="true" sz="5300">
                  <a:solidFill>
                    <a:srgbClr val="FFFFFF"/>
                  </a:solidFill>
                  <a:latin typeface="EB Garamond Ultra-Bold"/>
                  <a:ea typeface="EB Garamond Ultra-Bold"/>
                  <a:cs typeface="EB Garamond Ultra-Bold"/>
                  <a:sym typeface="EB Garamond Ultra-Bold"/>
                </a:rPr>
                <a:t>How do archivists bridge gaps in archival intelligence to the benefit of all users?</a:t>
              </a:r>
            </a:p>
            <a:p>
              <a:pPr algn="l">
                <a:lnSpc>
                  <a:spcPts val="6360"/>
                </a:lnSpc>
              </a:pPr>
            </a:p>
            <a:p>
              <a:pPr algn="l">
                <a:lnSpc>
                  <a:spcPts val="6360"/>
                </a:lnSpc>
              </a:pPr>
              <a:r>
                <a:rPr lang="en-US" b="true" sz="5300">
                  <a:solidFill>
                    <a:srgbClr val="FFFFFF"/>
                  </a:solidFill>
                  <a:latin typeface="EB Garamond Ultra-Bold"/>
                  <a:ea typeface="EB Garamond Ultra-Bold"/>
                  <a:cs typeface="EB Garamond Ultra-Bold"/>
                  <a:sym typeface="EB Garamond Ultra-Bold"/>
                </a:rPr>
                <a:t>How do we convince users that archival intelligence is important?</a:t>
              </a:r>
            </a:p>
            <a:p>
              <a:pPr algn="l">
                <a:lnSpc>
                  <a:spcPts val="6360"/>
                </a:lnSpc>
              </a:pPr>
            </a:p>
            <a:p>
              <a:pPr algn="l">
                <a:lnSpc>
                  <a:spcPts val="6360"/>
                </a:lnSpc>
              </a:pPr>
              <a:r>
                <a:rPr lang="en-US" b="true" sz="5300">
                  <a:solidFill>
                    <a:srgbClr val="FFFFFF"/>
                  </a:solidFill>
                  <a:latin typeface="EB Garamond Ultra-Bold"/>
                  <a:ea typeface="EB Garamond Ultra-Bold"/>
                  <a:cs typeface="EB Garamond Ultra-Bold"/>
                  <a:sym typeface="EB Garamond Ultra-Bold"/>
                </a:rPr>
                <a:t>How do we get users and researchers to see us and use us as archivists and not just as box jockeys or “handmaidens of history?”</a:t>
              </a:r>
            </a:p>
            <a:p>
              <a:pPr algn="l">
                <a:lnSpc>
                  <a:spcPts val="6360"/>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603752"/>
            <a:chOff x="0" y="0"/>
            <a:chExt cx="81694996" cy="11631315"/>
          </a:xfrm>
        </p:grpSpPr>
        <p:sp>
          <p:nvSpPr>
            <p:cNvPr name="Freeform 3" id="3"/>
            <p:cNvSpPr/>
            <p:nvPr/>
          </p:nvSpPr>
          <p:spPr>
            <a:xfrm flipH="false" flipV="false" rot="0">
              <a:off x="0" y="0"/>
              <a:ext cx="81694995" cy="11631316"/>
            </a:xfrm>
            <a:custGeom>
              <a:avLst/>
              <a:gdLst/>
              <a:ahLst/>
              <a:cxnLst/>
              <a:rect r="r" b="b" t="t" l="l"/>
              <a:pathLst>
                <a:path h="11631316" w="81694995">
                  <a:moveTo>
                    <a:pt x="81694995" y="0"/>
                  </a:moveTo>
                  <a:lnTo>
                    <a:pt x="0" y="0"/>
                  </a:lnTo>
                  <a:lnTo>
                    <a:pt x="0" y="11631316"/>
                  </a:lnTo>
                  <a:lnTo>
                    <a:pt x="81694995" y="11631316"/>
                  </a:lnTo>
                  <a:close/>
                </a:path>
              </a:pathLst>
            </a:custGeom>
            <a:solidFill>
              <a:srgbClr val="FAFAFA"/>
            </a:solidFill>
          </p:spPr>
        </p:sp>
      </p:grpSp>
      <p:grpSp>
        <p:nvGrpSpPr>
          <p:cNvPr name="Group 4" id="4"/>
          <p:cNvGrpSpPr/>
          <p:nvPr/>
        </p:nvGrpSpPr>
        <p:grpSpPr>
          <a:xfrm rot="0">
            <a:off x="1028700" y="479079"/>
            <a:ext cx="11417971" cy="1785214"/>
            <a:chOff x="0" y="0"/>
            <a:chExt cx="15223962" cy="2380285"/>
          </a:xfrm>
        </p:grpSpPr>
        <p:sp>
          <p:nvSpPr>
            <p:cNvPr name="Freeform 5" id="5"/>
            <p:cNvSpPr/>
            <p:nvPr/>
          </p:nvSpPr>
          <p:spPr>
            <a:xfrm flipH="false" flipV="false" rot="0">
              <a:off x="0" y="0"/>
              <a:ext cx="15223958" cy="2380286"/>
            </a:xfrm>
            <a:custGeom>
              <a:avLst/>
              <a:gdLst/>
              <a:ahLst/>
              <a:cxnLst/>
              <a:rect r="r" b="b" t="t" l="l"/>
              <a:pathLst>
                <a:path h="2380286" w="15223958">
                  <a:moveTo>
                    <a:pt x="0" y="0"/>
                  </a:moveTo>
                  <a:lnTo>
                    <a:pt x="15223958" y="0"/>
                  </a:lnTo>
                  <a:lnTo>
                    <a:pt x="15223958" y="2380286"/>
                  </a:lnTo>
                  <a:lnTo>
                    <a:pt x="0" y="2380286"/>
                  </a:lnTo>
                  <a:close/>
                </a:path>
              </a:pathLst>
            </a:custGeom>
            <a:blipFill>
              <a:blip r:embed="rId3">
                <a:alphaModFix amt="0"/>
              </a:blip>
              <a:stretch>
                <a:fillRect l="0" t="-5272" r="29143" b="-71336"/>
              </a:stretch>
            </a:blipFill>
          </p:spPr>
        </p:sp>
        <p:sp>
          <p:nvSpPr>
            <p:cNvPr name="TextBox 6" id="6"/>
            <p:cNvSpPr txBox="true"/>
            <p:nvPr/>
          </p:nvSpPr>
          <p:spPr>
            <a:xfrm>
              <a:off x="0" y="9525"/>
              <a:ext cx="15223962" cy="2370760"/>
            </a:xfrm>
            <a:prstGeom prst="rect">
              <a:avLst/>
            </a:prstGeom>
          </p:spPr>
          <p:txBody>
            <a:bodyPr anchor="b" rtlCol="false" tIns="0" lIns="0" bIns="0" rIns="0"/>
            <a:lstStyle/>
            <a:p>
              <a:pPr algn="l">
                <a:lnSpc>
                  <a:spcPts val="10080"/>
                </a:lnSpc>
              </a:pPr>
              <a:r>
                <a:rPr lang="en-US" sz="8400" b="true">
                  <a:solidFill>
                    <a:srgbClr val="424242"/>
                  </a:solidFill>
                  <a:latin typeface="EB Garamond Ultra-Bold"/>
                  <a:ea typeface="EB Garamond Ultra-Bold"/>
                  <a:cs typeface="EB Garamond Ultra-Bold"/>
                  <a:sym typeface="EB Garamond Ultra-Bold"/>
                </a:rPr>
                <a:t>Cultivating Donors</a:t>
              </a:r>
            </a:p>
          </p:txBody>
        </p:sp>
      </p:grpSp>
      <p:grpSp>
        <p:nvGrpSpPr>
          <p:cNvPr name="Group 7" id="7"/>
          <p:cNvGrpSpPr/>
          <p:nvPr/>
        </p:nvGrpSpPr>
        <p:grpSpPr>
          <a:xfrm rot="0">
            <a:off x="1035173" y="4402009"/>
            <a:ext cx="3757142" cy="4856291"/>
            <a:chOff x="0" y="0"/>
            <a:chExt cx="5009522" cy="6475055"/>
          </a:xfrm>
        </p:grpSpPr>
        <p:grpSp>
          <p:nvGrpSpPr>
            <p:cNvPr name="Group 8" id="8"/>
            <p:cNvGrpSpPr/>
            <p:nvPr/>
          </p:nvGrpSpPr>
          <p:grpSpPr>
            <a:xfrm rot="0">
              <a:off x="80577" y="4840920"/>
              <a:ext cx="4848368" cy="1634135"/>
              <a:chOff x="0" y="0"/>
              <a:chExt cx="4848368" cy="1634135"/>
            </a:xfrm>
          </p:grpSpPr>
          <p:sp>
            <p:nvSpPr>
              <p:cNvPr name="Freeform 9" id="9"/>
              <p:cNvSpPr/>
              <p:nvPr/>
            </p:nvSpPr>
            <p:spPr>
              <a:xfrm flipH="false" flipV="false" rot="0">
                <a:off x="0" y="0"/>
                <a:ext cx="4848372" cy="1634135"/>
              </a:xfrm>
              <a:custGeom>
                <a:avLst/>
                <a:gdLst/>
                <a:ahLst/>
                <a:cxnLst/>
                <a:rect r="r" b="b" t="t" l="l"/>
                <a:pathLst>
                  <a:path h="1634135" w="4848372">
                    <a:moveTo>
                      <a:pt x="0" y="0"/>
                    </a:moveTo>
                    <a:lnTo>
                      <a:pt x="4848372" y="0"/>
                    </a:lnTo>
                    <a:lnTo>
                      <a:pt x="4848372" y="1634135"/>
                    </a:lnTo>
                    <a:lnTo>
                      <a:pt x="0" y="1634135"/>
                    </a:lnTo>
                    <a:close/>
                  </a:path>
                </a:pathLst>
              </a:custGeom>
              <a:blipFill>
                <a:blip r:embed="rId3">
                  <a:alphaModFix amt="0"/>
                </a:blip>
                <a:stretch>
                  <a:fillRect l="-155238" t="0" r="-266278" b="-502985"/>
                </a:stretch>
              </a:blipFill>
            </p:spPr>
          </p:sp>
          <p:sp>
            <p:nvSpPr>
              <p:cNvPr name="TextBox 10" id="10"/>
              <p:cNvSpPr txBox="true"/>
              <p:nvPr/>
            </p:nvSpPr>
            <p:spPr>
              <a:xfrm>
                <a:off x="0" y="-57150"/>
                <a:ext cx="4848368" cy="1691285"/>
              </a:xfrm>
              <a:prstGeom prst="rect">
                <a:avLst/>
              </a:prstGeom>
            </p:spPr>
            <p:txBody>
              <a:bodyPr anchor="ctr" rtlCol="false" tIns="0" lIns="0" bIns="0" rIns="0"/>
              <a:lstStyle/>
              <a:p>
                <a:pPr algn="ctr">
                  <a:lnSpc>
                    <a:spcPts val="4416"/>
                  </a:lnSpc>
                </a:pPr>
                <a:r>
                  <a:rPr lang="en-US" b="true" sz="3200">
                    <a:solidFill>
                      <a:srgbClr val="FFFFFF"/>
                    </a:solidFill>
                    <a:latin typeface="Proxima Nova Bold"/>
                    <a:ea typeface="Proxima Nova Bold"/>
                    <a:cs typeface="Proxima Nova Bold"/>
                    <a:sym typeface="Proxima Nova Bold"/>
                  </a:rPr>
                  <a:t>Through existing relationships</a:t>
                </a:r>
              </a:p>
            </p:txBody>
          </p:sp>
        </p:grpSp>
        <p:sp>
          <p:nvSpPr>
            <p:cNvPr name="Freeform 11" id="11"/>
            <p:cNvSpPr/>
            <p:nvPr/>
          </p:nvSpPr>
          <p:spPr>
            <a:xfrm flipH="false" flipV="false" rot="0">
              <a:off x="0" y="0"/>
              <a:ext cx="5009522" cy="4508570"/>
            </a:xfrm>
            <a:custGeom>
              <a:avLst/>
              <a:gdLst/>
              <a:ahLst/>
              <a:cxnLst/>
              <a:rect r="r" b="b" t="t" l="l"/>
              <a:pathLst>
                <a:path h="4508570" w="5009522">
                  <a:moveTo>
                    <a:pt x="0" y="0"/>
                  </a:moveTo>
                  <a:lnTo>
                    <a:pt x="5009522" y="0"/>
                  </a:lnTo>
                  <a:lnTo>
                    <a:pt x="5009522" y="4508570"/>
                  </a:lnTo>
                  <a:lnTo>
                    <a:pt x="0" y="4508570"/>
                  </a:lnTo>
                  <a:lnTo>
                    <a:pt x="0" y="0"/>
                  </a:lnTo>
                  <a:close/>
                </a:path>
              </a:pathLst>
            </a:custGeom>
            <a:blipFill>
              <a:blip r:embed="rId4"/>
              <a:stretch>
                <a:fillRect l="0" t="0" r="0" b="0"/>
              </a:stretch>
            </a:blipFill>
          </p:spPr>
        </p:sp>
      </p:grpSp>
      <p:grpSp>
        <p:nvGrpSpPr>
          <p:cNvPr name="Group 12" id="12"/>
          <p:cNvGrpSpPr/>
          <p:nvPr/>
        </p:nvGrpSpPr>
        <p:grpSpPr>
          <a:xfrm rot="0">
            <a:off x="9451467" y="4118792"/>
            <a:ext cx="3636276" cy="5065289"/>
            <a:chOff x="0" y="0"/>
            <a:chExt cx="4848368" cy="6753719"/>
          </a:xfrm>
        </p:grpSpPr>
        <p:grpSp>
          <p:nvGrpSpPr>
            <p:cNvPr name="Group 13" id="13"/>
            <p:cNvGrpSpPr/>
            <p:nvPr/>
          </p:nvGrpSpPr>
          <p:grpSpPr>
            <a:xfrm rot="0">
              <a:off x="0" y="5317500"/>
              <a:ext cx="4848368" cy="1436219"/>
              <a:chOff x="0" y="0"/>
              <a:chExt cx="4848368" cy="1436219"/>
            </a:xfrm>
          </p:grpSpPr>
          <p:sp>
            <p:nvSpPr>
              <p:cNvPr name="Freeform 14" id="14"/>
              <p:cNvSpPr/>
              <p:nvPr/>
            </p:nvSpPr>
            <p:spPr>
              <a:xfrm flipH="false" flipV="false" rot="0">
                <a:off x="0" y="0"/>
                <a:ext cx="4848372" cy="1436219"/>
              </a:xfrm>
              <a:custGeom>
                <a:avLst/>
                <a:gdLst/>
                <a:ahLst/>
                <a:cxnLst/>
                <a:rect r="r" b="b" t="t" l="l"/>
                <a:pathLst>
                  <a:path h="1436219" w="4848372">
                    <a:moveTo>
                      <a:pt x="0" y="0"/>
                    </a:moveTo>
                    <a:lnTo>
                      <a:pt x="4848372" y="0"/>
                    </a:lnTo>
                    <a:lnTo>
                      <a:pt x="4848372" y="1436219"/>
                    </a:lnTo>
                    <a:lnTo>
                      <a:pt x="0" y="1436219"/>
                    </a:lnTo>
                    <a:close/>
                  </a:path>
                </a:pathLst>
              </a:custGeom>
              <a:blipFill>
                <a:blip r:embed="rId3">
                  <a:alphaModFix amt="0"/>
                </a:blip>
                <a:stretch>
                  <a:fillRect l="-155238" t="0" r="-266278" b="-586079"/>
                </a:stretch>
              </a:blipFill>
            </p:spPr>
          </p:sp>
          <p:sp>
            <p:nvSpPr>
              <p:cNvPr name="TextBox 15" id="15"/>
              <p:cNvSpPr txBox="true"/>
              <p:nvPr/>
            </p:nvSpPr>
            <p:spPr>
              <a:xfrm>
                <a:off x="0" y="-57150"/>
                <a:ext cx="4848368" cy="1493369"/>
              </a:xfrm>
              <a:prstGeom prst="rect">
                <a:avLst/>
              </a:prstGeom>
            </p:spPr>
            <p:txBody>
              <a:bodyPr anchor="ctr" rtlCol="false" tIns="0" lIns="0" bIns="0" rIns="0"/>
              <a:lstStyle/>
              <a:p>
                <a:pPr algn="ctr">
                  <a:lnSpc>
                    <a:spcPts val="4416"/>
                  </a:lnSpc>
                </a:pPr>
                <a:r>
                  <a:rPr lang="en-US" b="true" sz="3200">
                    <a:solidFill>
                      <a:srgbClr val="FFFFFF"/>
                    </a:solidFill>
                    <a:latin typeface="Proxima Nova Bold"/>
                    <a:ea typeface="Proxima Nova Bold"/>
                    <a:cs typeface="Proxima Nova Bold"/>
                    <a:sym typeface="Proxima Nova Bold"/>
                  </a:rPr>
                  <a:t>Through research</a:t>
                </a:r>
              </a:p>
            </p:txBody>
          </p:sp>
        </p:grpSp>
        <p:sp>
          <p:nvSpPr>
            <p:cNvPr name="Freeform 16" id="16"/>
            <p:cNvSpPr/>
            <p:nvPr/>
          </p:nvSpPr>
          <p:spPr>
            <a:xfrm flipH="false" flipV="false" rot="0">
              <a:off x="308302" y="0"/>
              <a:ext cx="4231763" cy="5218542"/>
            </a:xfrm>
            <a:custGeom>
              <a:avLst/>
              <a:gdLst/>
              <a:ahLst/>
              <a:cxnLst/>
              <a:rect r="r" b="b" t="t" l="l"/>
              <a:pathLst>
                <a:path h="5218542" w="4231763">
                  <a:moveTo>
                    <a:pt x="0" y="0"/>
                  </a:moveTo>
                  <a:lnTo>
                    <a:pt x="4231763" y="0"/>
                  </a:lnTo>
                  <a:lnTo>
                    <a:pt x="4231763" y="5218542"/>
                  </a:lnTo>
                  <a:lnTo>
                    <a:pt x="0" y="5218542"/>
                  </a:lnTo>
                  <a:lnTo>
                    <a:pt x="0" y="0"/>
                  </a:lnTo>
                  <a:close/>
                </a:path>
              </a:pathLst>
            </a:custGeom>
            <a:blipFill>
              <a:blip r:embed="rId5"/>
              <a:stretch>
                <a:fillRect l="0" t="0" r="0" b="0"/>
              </a:stretch>
            </a:blipFill>
          </p:spPr>
        </p:sp>
      </p:grpSp>
      <p:grpSp>
        <p:nvGrpSpPr>
          <p:cNvPr name="Group 17" id="17"/>
          <p:cNvGrpSpPr/>
          <p:nvPr/>
        </p:nvGrpSpPr>
        <p:grpSpPr>
          <a:xfrm rot="0">
            <a:off x="5279909" y="4402009"/>
            <a:ext cx="3636276" cy="4856291"/>
            <a:chOff x="0" y="0"/>
            <a:chExt cx="4848368" cy="6475055"/>
          </a:xfrm>
        </p:grpSpPr>
        <p:grpSp>
          <p:nvGrpSpPr>
            <p:cNvPr name="Group 18" id="18"/>
            <p:cNvGrpSpPr/>
            <p:nvPr/>
          </p:nvGrpSpPr>
          <p:grpSpPr>
            <a:xfrm rot="0">
              <a:off x="0" y="4840920"/>
              <a:ext cx="4848368" cy="1634135"/>
              <a:chOff x="0" y="0"/>
              <a:chExt cx="4848368" cy="1634135"/>
            </a:xfrm>
          </p:grpSpPr>
          <p:sp>
            <p:nvSpPr>
              <p:cNvPr name="Freeform 19" id="19"/>
              <p:cNvSpPr/>
              <p:nvPr/>
            </p:nvSpPr>
            <p:spPr>
              <a:xfrm flipH="false" flipV="false" rot="0">
                <a:off x="0" y="0"/>
                <a:ext cx="4848372" cy="1634135"/>
              </a:xfrm>
              <a:custGeom>
                <a:avLst/>
                <a:gdLst/>
                <a:ahLst/>
                <a:cxnLst/>
                <a:rect r="r" b="b" t="t" l="l"/>
                <a:pathLst>
                  <a:path h="1634135" w="4848372">
                    <a:moveTo>
                      <a:pt x="0" y="0"/>
                    </a:moveTo>
                    <a:lnTo>
                      <a:pt x="4848372" y="0"/>
                    </a:lnTo>
                    <a:lnTo>
                      <a:pt x="4848372" y="1634135"/>
                    </a:lnTo>
                    <a:lnTo>
                      <a:pt x="0" y="1634135"/>
                    </a:lnTo>
                    <a:close/>
                  </a:path>
                </a:pathLst>
              </a:custGeom>
              <a:blipFill>
                <a:blip r:embed="rId3">
                  <a:alphaModFix amt="0"/>
                </a:blip>
                <a:stretch>
                  <a:fillRect l="-155238" t="0" r="-266278" b="-502985"/>
                </a:stretch>
              </a:blipFill>
            </p:spPr>
          </p:sp>
          <p:sp>
            <p:nvSpPr>
              <p:cNvPr name="TextBox 20" id="20"/>
              <p:cNvSpPr txBox="true"/>
              <p:nvPr/>
            </p:nvSpPr>
            <p:spPr>
              <a:xfrm>
                <a:off x="0" y="-57150"/>
                <a:ext cx="4848368" cy="1691285"/>
              </a:xfrm>
              <a:prstGeom prst="rect">
                <a:avLst/>
              </a:prstGeom>
            </p:spPr>
            <p:txBody>
              <a:bodyPr anchor="ctr" rtlCol="false" tIns="0" lIns="0" bIns="0" rIns="0"/>
              <a:lstStyle/>
              <a:p>
                <a:pPr algn="ctr">
                  <a:lnSpc>
                    <a:spcPts val="4416"/>
                  </a:lnSpc>
                </a:pPr>
                <a:r>
                  <a:rPr lang="en-US" b="true" sz="3200">
                    <a:solidFill>
                      <a:srgbClr val="FFFFFF"/>
                    </a:solidFill>
                    <a:latin typeface="Proxima Nova Bold"/>
                    <a:ea typeface="Proxima Nova Bold"/>
                    <a:cs typeface="Proxima Nova Bold"/>
                    <a:sym typeface="Proxima Nova Bold"/>
                  </a:rPr>
                  <a:t>Through programming</a:t>
                </a:r>
              </a:p>
            </p:txBody>
          </p:sp>
        </p:grpSp>
        <p:sp>
          <p:nvSpPr>
            <p:cNvPr name="Freeform 21" id="21"/>
            <p:cNvSpPr/>
            <p:nvPr/>
          </p:nvSpPr>
          <p:spPr>
            <a:xfrm flipH="false" flipV="false" rot="0">
              <a:off x="274258" y="0"/>
              <a:ext cx="4299852" cy="4299852"/>
            </a:xfrm>
            <a:custGeom>
              <a:avLst/>
              <a:gdLst/>
              <a:ahLst/>
              <a:cxnLst/>
              <a:rect r="r" b="b" t="t" l="l"/>
              <a:pathLst>
                <a:path h="4299852" w="4299852">
                  <a:moveTo>
                    <a:pt x="0" y="0"/>
                  </a:moveTo>
                  <a:lnTo>
                    <a:pt x="4299852" y="0"/>
                  </a:lnTo>
                  <a:lnTo>
                    <a:pt x="4299852" y="4299852"/>
                  </a:lnTo>
                  <a:lnTo>
                    <a:pt x="0" y="4299852"/>
                  </a:lnTo>
                  <a:lnTo>
                    <a:pt x="0" y="0"/>
                  </a:lnTo>
                  <a:close/>
                </a:path>
              </a:pathLst>
            </a:custGeom>
            <a:blipFill>
              <a:blip r:embed="rId6"/>
              <a:stretch>
                <a:fillRect l="0" t="0" r="0" b="0"/>
              </a:stretch>
            </a:blipFill>
          </p:spPr>
        </p:sp>
      </p:grpSp>
      <p:grpSp>
        <p:nvGrpSpPr>
          <p:cNvPr name="Group 22" id="22"/>
          <p:cNvGrpSpPr/>
          <p:nvPr/>
        </p:nvGrpSpPr>
        <p:grpSpPr>
          <a:xfrm rot="0">
            <a:off x="13623024" y="5407463"/>
            <a:ext cx="3636276" cy="3776619"/>
            <a:chOff x="0" y="0"/>
            <a:chExt cx="4848368" cy="5035492"/>
          </a:xfrm>
        </p:grpSpPr>
        <p:grpSp>
          <p:nvGrpSpPr>
            <p:cNvPr name="Group 23" id="23"/>
            <p:cNvGrpSpPr/>
            <p:nvPr/>
          </p:nvGrpSpPr>
          <p:grpSpPr>
            <a:xfrm rot="0">
              <a:off x="0" y="3599273"/>
              <a:ext cx="4848368" cy="1436219"/>
              <a:chOff x="0" y="0"/>
              <a:chExt cx="4848368" cy="1436219"/>
            </a:xfrm>
          </p:grpSpPr>
          <p:sp>
            <p:nvSpPr>
              <p:cNvPr name="Freeform 24" id="24"/>
              <p:cNvSpPr/>
              <p:nvPr/>
            </p:nvSpPr>
            <p:spPr>
              <a:xfrm flipH="false" flipV="false" rot="0">
                <a:off x="0" y="0"/>
                <a:ext cx="4848372" cy="1436219"/>
              </a:xfrm>
              <a:custGeom>
                <a:avLst/>
                <a:gdLst/>
                <a:ahLst/>
                <a:cxnLst/>
                <a:rect r="r" b="b" t="t" l="l"/>
                <a:pathLst>
                  <a:path h="1436219" w="4848372">
                    <a:moveTo>
                      <a:pt x="0" y="0"/>
                    </a:moveTo>
                    <a:lnTo>
                      <a:pt x="4848372" y="0"/>
                    </a:lnTo>
                    <a:lnTo>
                      <a:pt x="4848372" y="1436219"/>
                    </a:lnTo>
                    <a:lnTo>
                      <a:pt x="0" y="1436219"/>
                    </a:lnTo>
                    <a:close/>
                  </a:path>
                </a:pathLst>
              </a:custGeom>
              <a:blipFill>
                <a:blip r:embed="rId3">
                  <a:alphaModFix amt="0"/>
                </a:blip>
                <a:stretch>
                  <a:fillRect l="-155238" t="0" r="-266278" b="-586079"/>
                </a:stretch>
              </a:blipFill>
            </p:spPr>
          </p:sp>
          <p:sp>
            <p:nvSpPr>
              <p:cNvPr name="TextBox 25" id="25"/>
              <p:cNvSpPr txBox="true"/>
              <p:nvPr/>
            </p:nvSpPr>
            <p:spPr>
              <a:xfrm>
                <a:off x="0" y="-57150"/>
                <a:ext cx="4848368" cy="1493369"/>
              </a:xfrm>
              <a:prstGeom prst="rect">
                <a:avLst/>
              </a:prstGeom>
            </p:spPr>
            <p:txBody>
              <a:bodyPr anchor="ctr" rtlCol="false" tIns="0" lIns="0" bIns="0" rIns="0"/>
              <a:lstStyle/>
              <a:p>
                <a:pPr algn="ctr">
                  <a:lnSpc>
                    <a:spcPts val="4416"/>
                  </a:lnSpc>
                </a:pPr>
                <a:r>
                  <a:rPr lang="en-US" b="true" sz="3200">
                    <a:solidFill>
                      <a:srgbClr val="FFFFFF"/>
                    </a:solidFill>
                    <a:latin typeface="Proxima Nova Bold"/>
                    <a:ea typeface="Proxima Nova Bold"/>
                    <a:cs typeface="Proxima Nova Bold"/>
                    <a:sym typeface="Proxima Nova Bold"/>
                  </a:rPr>
                  <a:t>Through prospects</a:t>
                </a:r>
              </a:p>
            </p:txBody>
          </p:sp>
        </p:grpSp>
        <p:sp>
          <p:nvSpPr>
            <p:cNvPr name="Freeform 26" id="26"/>
            <p:cNvSpPr/>
            <p:nvPr/>
          </p:nvSpPr>
          <p:spPr>
            <a:xfrm flipH="false" flipV="false" rot="0">
              <a:off x="154000" y="0"/>
              <a:ext cx="4540367" cy="3599273"/>
            </a:xfrm>
            <a:custGeom>
              <a:avLst/>
              <a:gdLst/>
              <a:ahLst/>
              <a:cxnLst/>
              <a:rect r="r" b="b" t="t" l="l"/>
              <a:pathLst>
                <a:path h="3599273" w="4540367">
                  <a:moveTo>
                    <a:pt x="0" y="0"/>
                  </a:moveTo>
                  <a:lnTo>
                    <a:pt x="4540367" y="0"/>
                  </a:lnTo>
                  <a:lnTo>
                    <a:pt x="4540367" y="3599273"/>
                  </a:lnTo>
                  <a:lnTo>
                    <a:pt x="0" y="3599273"/>
                  </a:lnTo>
                  <a:lnTo>
                    <a:pt x="0" y="0"/>
                  </a:lnTo>
                  <a:close/>
                </a:path>
              </a:pathLst>
            </a:custGeom>
            <a:blipFill>
              <a:blip r:embed="rId7"/>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5757"/>
        </a:solidFill>
      </p:bgPr>
    </p:bg>
    <p:spTree>
      <p:nvGrpSpPr>
        <p:cNvPr id="1" name=""/>
        <p:cNvGrpSpPr/>
        <p:nvPr/>
      </p:nvGrpSpPr>
      <p:grpSpPr>
        <a:xfrm>
          <a:off x="0" y="0"/>
          <a:ext cx="0" cy="0"/>
          <a:chOff x="0" y="0"/>
          <a:chExt cx="0" cy="0"/>
        </a:xfrm>
      </p:grpSpPr>
      <p:grpSp>
        <p:nvGrpSpPr>
          <p:cNvPr name="Group 2" id="2"/>
          <p:cNvGrpSpPr/>
          <p:nvPr/>
        </p:nvGrpSpPr>
        <p:grpSpPr>
          <a:xfrm rot="-10800000">
            <a:off x="0" y="3372002"/>
            <a:ext cx="18288000" cy="6914998"/>
            <a:chOff x="0" y="0"/>
            <a:chExt cx="24384000" cy="9219997"/>
          </a:xfrm>
        </p:grpSpPr>
        <p:sp>
          <p:nvSpPr>
            <p:cNvPr name="Freeform 3" id="3"/>
            <p:cNvSpPr/>
            <p:nvPr/>
          </p:nvSpPr>
          <p:spPr>
            <a:xfrm flipH="false" flipV="false" rot="0">
              <a:off x="0" y="0"/>
              <a:ext cx="24384000" cy="9219946"/>
            </a:xfrm>
            <a:custGeom>
              <a:avLst/>
              <a:gdLst/>
              <a:ahLst/>
              <a:cxnLst/>
              <a:rect r="r" b="b" t="t" l="l"/>
              <a:pathLst>
                <a:path h="9219946" w="24384000">
                  <a:moveTo>
                    <a:pt x="24384000" y="0"/>
                  </a:moveTo>
                  <a:lnTo>
                    <a:pt x="0" y="0"/>
                  </a:lnTo>
                  <a:lnTo>
                    <a:pt x="0" y="9219946"/>
                  </a:lnTo>
                  <a:lnTo>
                    <a:pt x="24384000" y="9219946"/>
                  </a:lnTo>
                  <a:close/>
                </a:path>
              </a:pathLst>
            </a:custGeom>
            <a:solidFill>
              <a:srgbClr val="FAFAFA"/>
            </a:solidFill>
          </p:spPr>
        </p:sp>
      </p:grpSp>
      <p:grpSp>
        <p:nvGrpSpPr>
          <p:cNvPr name="Group 4" id="4"/>
          <p:cNvGrpSpPr/>
          <p:nvPr/>
        </p:nvGrpSpPr>
        <p:grpSpPr>
          <a:xfrm rot="0">
            <a:off x="0" y="3372002"/>
            <a:ext cx="18288000" cy="217199"/>
            <a:chOff x="0" y="0"/>
            <a:chExt cx="24384000" cy="289598"/>
          </a:xfrm>
        </p:grpSpPr>
        <p:sp>
          <p:nvSpPr>
            <p:cNvPr name="Freeform 5" id="5"/>
            <p:cNvSpPr/>
            <p:nvPr/>
          </p:nvSpPr>
          <p:spPr>
            <a:xfrm flipH="false" flipV="false" rot="0">
              <a:off x="0" y="0"/>
              <a:ext cx="24384000" cy="289560"/>
            </a:xfrm>
            <a:custGeom>
              <a:avLst/>
              <a:gdLst/>
              <a:ahLst/>
              <a:cxnLst/>
              <a:rect r="r" b="b" t="t" l="l"/>
              <a:pathLst>
                <a:path h="289560" w="24384000">
                  <a:moveTo>
                    <a:pt x="0" y="0"/>
                  </a:moveTo>
                  <a:lnTo>
                    <a:pt x="24384000" y="0"/>
                  </a:lnTo>
                  <a:lnTo>
                    <a:pt x="24384000"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6200038"/>
            </a:gradFill>
          </p:spPr>
        </p:sp>
      </p:grpSp>
      <p:grpSp>
        <p:nvGrpSpPr>
          <p:cNvPr name="Group 6" id="6"/>
          <p:cNvGrpSpPr/>
          <p:nvPr/>
        </p:nvGrpSpPr>
        <p:grpSpPr>
          <a:xfrm rot="0">
            <a:off x="573869" y="1028700"/>
            <a:ext cx="17440177" cy="1535400"/>
            <a:chOff x="0" y="0"/>
            <a:chExt cx="23253570" cy="2047200"/>
          </a:xfrm>
        </p:grpSpPr>
        <p:sp>
          <p:nvSpPr>
            <p:cNvPr name="Freeform 7" id="7"/>
            <p:cNvSpPr/>
            <p:nvPr/>
          </p:nvSpPr>
          <p:spPr>
            <a:xfrm flipH="false" flipV="false" rot="0">
              <a:off x="0" y="0"/>
              <a:ext cx="23253571" cy="2047198"/>
            </a:xfrm>
            <a:custGeom>
              <a:avLst/>
              <a:gdLst/>
              <a:ahLst/>
              <a:cxnLst/>
              <a:rect r="r" b="b" t="t" l="l"/>
              <a:pathLst>
                <a:path h="2047198" w="23253571">
                  <a:moveTo>
                    <a:pt x="0" y="0"/>
                  </a:moveTo>
                  <a:lnTo>
                    <a:pt x="23253571" y="0"/>
                  </a:lnTo>
                  <a:lnTo>
                    <a:pt x="23253571" y="2047198"/>
                  </a:lnTo>
                  <a:lnTo>
                    <a:pt x="0" y="2047198"/>
                  </a:lnTo>
                  <a:close/>
                </a:path>
              </a:pathLst>
            </a:custGeom>
            <a:blipFill>
              <a:blip r:embed="rId3">
                <a:alphaModFix amt="0"/>
              </a:blip>
              <a:stretch>
                <a:fillRect l="0" t="-158685" r="5710" b="-158685"/>
              </a:stretch>
            </a:blipFill>
          </p:spPr>
        </p:sp>
        <p:sp>
          <p:nvSpPr>
            <p:cNvPr name="TextBox 8" id="8"/>
            <p:cNvSpPr txBox="true"/>
            <p:nvPr/>
          </p:nvSpPr>
          <p:spPr>
            <a:xfrm>
              <a:off x="0" y="9525"/>
              <a:ext cx="23253570" cy="2037675"/>
            </a:xfrm>
            <a:prstGeom prst="rect">
              <a:avLst/>
            </a:prstGeom>
          </p:spPr>
          <p:txBody>
            <a:bodyPr anchor="b" rtlCol="false" tIns="0" lIns="0" bIns="0" rIns="0"/>
            <a:lstStyle/>
            <a:p>
              <a:pPr algn="l">
                <a:lnSpc>
                  <a:spcPts val="7680"/>
                </a:lnSpc>
              </a:pPr>
              <a:r>
                <a:rPr lang="en-US" b="true" sz="6400">
                  <a:solidFill>
                    <a:srgbClr val="FFFFFF"/>
                  </a:solidFill>
                  <a:latin typeface="EB Garamond Ultra-Bold"/>
                  <a:ea typeface="EB Garamond Ultra-Bold"/>
                  <a:cs typeface="EB Garamond Ultra-Bold"/>
                  <a:sym typeface="EB Garamond Ultra-Bold"/>
                </a:rPr>
                <a:t>Managing Donors: Practicum</a:t>
              </a:r>
            </a:p>
          </p:txBody>
        </p:sp>
      </p:grpSp>
      <p:sp>
        <p:nvSpPr>
          <p:cNvPr name="TextBox 9" id="9"/>
          <p:cNvSpPr txBox="true"/>
          <p:nvPr/>
        </p:nvSpPr>
        <p:spPr>
          <a:xfrm rot="0">
            <a:off x="573869" y="3893957"/>
            <a:ext cx="17059958" cy="3461386"/>
          </a:xfrm>
          <a:prstGeom prst="rect">
            <a:avLst/>
          </a:prstGeom>
        </p:spPr>
        <p:txBody>
          <a:bodyPr anchor="t" rtlCol="false" tIns="0" lIns="0" bIns="0" rIns="0">
            <a:spAutoFit/>
          </a:bodyPr>
          <a:lstStyle/>
          <a:p>
            <a:pPr algn="l">
              <a:lnSpc>
                <a:spcPts val="5519"/>
              </a:lnSpc>
            </a:pPr>
            <a:r>
              <a:rPr lang="en-US" sz="3999">
                <a:solidFill>
                  <a:srgbClr val="737373"/>
                </a:solidFill>
                <a:latin typeface="Proxima Nova"/>
                <a:ea typeface="Proxima Nova"/>
                <a:cs typeface="Proxima Nova"/>
                <a:sym typeface="Proxima Nova"/>
              </a:rPr>
              <a:t>You work at a local museum’s archive. A previous donor of collections is interested in donating new materials that are outside of their signed deed of gift. The materials are not particularly high value, nor do they fall within the typical scope of the archive. The individual in question is a recurring financial supporter of the museum.</a:t>
            </a:r>
          </a:p>
        </p:txBody>
      </p:sp>
      <p:sp>
        <p:nvSpPr>
          <p:cNvPr name="TextBox 10" id="10"/>
          <p:cNvSpPr txBox="true"/>
          <p:nvPr/>
        </p:nvSpPr>
        <p:spPr>
          <a:xfrm rot="0">
            <a:off x="573869" y="7660143"/>
            <a:ext cx="17059958" cy="1375411"/>
          </a:xfrm>
          <a:prstGeom prst="rect">
            <a:avLst/>
          </a:prstGeom>
        </p:spPr>
        <p:txBody>
          <a:bodyPr anchor="t" rtlCol="false" tIns="0" lIns="0" bIns="0" rIns="0">
            <a:spAutoFit/>
          </a:bodyPr>
          <a:lstStyle/>
          <a:p>
            <a:pPr algn="l">
              <a:lnSpc>
                <a:spcPts val="5519"/>
              </a:lnSpc>
            </a:pPr>
            <a:r>
              <a:rPr lang="en-US" b="true" sz="3999" i="true">
                <a:solidFill>
                  <a:srgbClr val="737373"/>
                </a:solidFill>
                <a:latin typeface="Proxima Nova Bold Italics"/>
                <a:ea typeface="Proxima Nova Bold Italics"/>
                <a:cs typeface="Proxima Nova Bold Italics"/>
                <a:sym typeface="Proxima Nova Bold Italics"/>
              </a:rPr>
              <a:t>What questions might you ask? Under what conditions might you accept or refuse the materials?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4869614"/>
            <a:ext cx="17552994" cy="5417386"/>
            <a:chOff x="0" y="0"/>
            <a:chExt cx="23403992" cy="7223181"/>
          </a:xfrm>
        </p:grpSpPr>
        <p:grpSp>
          <p:nvGrpSpPr>
            <p:cNvPr name="Group 3" id="3"/>
            <p:cNvGrpSpPr/>
            <p:nvPr/>
          </p:nvGrpSpPr>
          <p:grpSpPr>
            <a:xfrm rot="0">
              <a:off x="0" y="0"/>
              <a:ext cx="12192000" cy="7223181"/>
              <a:chOff x="0" y="0"/>
              <a:chExt cx="12192000" cy="7223181"/>
            </a:xfrm>
          </p:grpSpPr>
          <p:sp>
            <p:nvSpPr>
              <p:cNvPr name="Freeform 4" id="4"/>
              <p:cNvSpPr/>
              <p:nvPr/>
            </p:nvSpPr>
            <p:spPr>
              <a:xfrm flipH="false" flipV="false" rot="0">
                <a:off x="0" y="0"/>
                <a:ext cx="12192000" cy="7223182"/>
              </a:xfrm>
              <a:custGeom>
                <a:avLst/>
                <a:gdLst/>
                <a:ahLst/>
                <a:cxnLst/>
                <a:rect r="r" b="b" t="t" l="l"/>
                <a:pathLst>
                  <a:path h="7223182" w="12192000">
                    <a:moveTo>
                      <a:pt x="12192000" y="0"/>
                    </a:moveTo>
                    <a:lnTo>
                      <a:pt x="0" y="0"/>
                    </a:lnTo>
                    <a:lnTo>
                      <a:pt x="0" y="7223182"/>
                    </a:lnTo>
                    <a:lnTo>
                      <a:pt x="12192000" y="7223182"/>
                    </a:lnTo>
                    <a:close/>
                  </a:path>
                </a:pathLst>
              </a:custGeom>
              <a:solidFill>
                <a:srgbClr val="FAFAFA"/>
              </a:solidFill>
            </p:spPr>
          </p:sp>
        </p:grpSp>
        <p:grpSp>
          <p:nvGrpSpPr>
            <p:cNvPr name="Group 5" id="5"/>
            <p:cNvGrpSpPr/>
            <p:nvPr/>
          </p:nvGrpSpPr>
          <p:grpSpPr>
            <a:xfrm rot="0">
              <a:off x="702399" y="2199265"/>
              <a:ext cx="10787202" cy="2380285"/>
              <a:chOff x="0" y="0"/>
              <a:chExt cx="10787202" cy="2380285"/>
            </a:xfrm>
          </p:grpSpPr>
          <p:sp>
            <p:nvSpPr>
              <p:cNvPr name="Freeform 6" id="6"/>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7" id="7"/>
              <p:cNvSpPr txBox="true"/>
              <p:nvPr/>
            </p:nvSpPr>
            <p:spPr>
              <a:xfrm>
                <a:off x="0" y="9525"/>
                <a:ext cx="10787202" cy="2370760"/>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reference.html"/>
                  </a:rPr>
                  <a:t>Reference</a:t>
                </a:r>
              </a:p>
            </p:txBody>
          </p:sp>
        </p:grpSp>
        <p:grpSp>
          <p:nvGrpSpPr>
            <p:cNvPr name="Group 8" id="8"/>
            <p:cNvGrpSpPr/>
            <p:nvPr/>
          </p:nvGrpSpPr>
          <p:grpSpPr>
            <a:xfrm rot="0">
              <a:off x="13171996" y="365181"/>
              <a:ext cx="10231996" cy="6048451"/>
              <a:chOff x="0" y="0"/>
              <a:chExt cx="10231996" cy="6048451"/>
            </a:xfrm>
          </p:grpSpPr>
          <p:sp>
            <p:nvSpPr>
              <p:cNvPr name="Freeform 9" id="9"/>
              <p:cNvSpPr/>
              <p:nvPr/>
            </p:nvSpPr>
            <p:spPr>
              <a:xfrm flipH="false" flipV="false" rot="0">
                <a:off x="0" y="0"/>
                <a:ext cx="10232000" cy="6048451"/>
              </a:xfrm>
              <a:custGeom>
                <a:avLst/>
                <a:gdLst/>
                <a:ahLst/>
                <a:cxnLst/>
                <a:rect r="r" b="b" t="t" l="l"/>
                <a:pathLst>
                  <a:path h="6048451" w="10232000">
                    <a:moveTo>
                      <a:pt x="0" y="0"/>
                    </a:moveTo>
                    <a:lnTo>
                      <a:pt x="10232000" y="0"/>
                    </a:lnTo>
                    <a:lnTo>
                      <a:pt x="10232000" y="6048451"/>
                    </a:lnTo>
                    <a:lnTo>
                      <a:pt x="0" y="6048451"/>
                    </a:lnTo>
                    <a:close/>
                  </a:path>
                </a:pathLst>
              </a:custGeom>
              <a:blipFill>
                <a:blip r:embed="rId3">
                  <a:alphaModFix amt="0"/>
                </a:blip>
                <a:stretch>
                  <a:fillRect l="-73558" t="0" r="-73558" b="-62911"/>
                </a:stretch>
              </a:blipFill>
            </p:spPr>
          </p:sp>
          <p:sp>
            <p:nvSpPr>
              <p:cNvPr name="TextBox 10" id="10"/>
              <p:cNvSpPr txBox="true"/>
              <p:nvPr/>
            </p:nvSpPr>
            <p:spPr>
              <a:xfrm>
                <a:off x="0" y="-57150"/>
                <a:ext cx="10231996" cy="6105601"/>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A service to aid patrons in locating materials relevant to their interests; see reference interview.</a:t>
                </a:r>
              </a:p>
              <a:p>
                <a:pPr algn="l">
                  <a:lnSpc>
                    <a:spcPts val="4967"/>
                  </a:lnSpc>
                </a:pPr>
                <a:r>
                  <a:rPr lang="en-US" sz="3600">
                    <a:solidFill>
                      <a:srgbClr val="FFFFFF"/>
                    </a:solidFill>
                    <a:latin typeface="Proxima Nova"/>
                    <a:ea typeface="Proxima Nova"/>
                    <a:cs typeface="Proxima Nova"/>
                    <a:sym typeface="Proxima Nova"/>
                  </a:rPr>
                  <a:t>In archives, like in libraries, the amount of reference work you do depends on your role/the kind of institution you serve.</a:t>
                </a:r>
              </a:p>
            </p:txBody>
          </p:sp>
        </p:grpSp>
      </p:grpSp>
      <p:grpSp>
        <p:nvGrpSpPr>
          <p:cNvPr name="Group 11" id="11"/>
          <p:cNvGrpSpPr/>
          <p:nvPr/>
        </p:nvGrpSpPr>
        <p:grpSpPr>
          <a:xfrm rot="0">
            <a:off x="921901" y="1028700"/>
            <a:ext cx="16444198" cy="3108411"/>
            <a:chOff x="0" y="0"/>
            <a:chExt cx="21925598" cy="4144548"/>
          </a:xfrm>
        </p:grpSpPr>
        <p:sp>
          <p:nvSpPr>
            <p:cNvPr name="Freeform 12" id="12"/>
            <p:cNvSpPr/>
            <p:nvPr/>
          </p:nvSpPr>
          <p:spPr>
            <a:xfrm flipH="false" flipV="false" rot="0">
              <a:off x="0" y="0"/>
              <a:ext cx="21925600" cy="4144555"/>
            </a:xfrm>
            <a:custGeom>
              <a:avLst/>
              <a:gdLst/>
              <a:ahLst/>
              <a:cxnLst/>
              <a:rect r="r" b="b" t="t" l="l"/>
              <a:pathLst>
                <a:path h="4144555" w="21925600">
                  <a:moveTo>
                    <a:pt x="0" y="0"/>
                  </a:moveTo>
                  <a:lnTo>
                    <a:pt x="21925600" y="0"/>
                  </a:lnTo>
                  <a:lnTo>
                    <a:pt x="21925600" y="4144555"/>
                  </a:lnTo>
                  <a:lnTo>
                    <a:pt x="0" y="4144555"/>
                  </a:lnTo>
                  <a:close/>
                </a:path>
              </a:pathLst>
            </a:custGeom>
            <a:blipFill>
              <a:blip r:embed="rId3">
                <a:alphaModFix amt="0"/>
              </a:blip>
              <a:stretch>
                <a:fillRect l="0" t="-73045" r="0" b="-33114"/>
              </a:stretch>
            </a:blipFill>
          </p:spPr>
        </p:sp>
        <p:sp>
          <p:nvSpPr>
            <p:cNvPr name="TextBox 13" id="13"/>
            <p:cNvSpPr txBox="true"/>
            <p:nvPr/>
          </p:nvSpPr>
          <p:spPr>
            <a:xfrm>
              <a:off x="0" y="-9525"/>
              <a:ext cx="21925598" cy="4154073"/>
            </a:xfrm>
            <a:prstGeom prst="rect">
              <a:avLst/>
            </a:prstGeom>
          </p:spPr>
          <p:txBody>
            <a:bodyPr anchor="b" rtlCol="false" tIns="0" lIns="0" bIns="0" rIns="0"/>
            <a:lstStyle/>
            <a:p>
              <a:pPr algn="ctr">
                <a:lnSpc>
                  <a:spcPts val="10368"/>
                </a:lnSpc>
              </a:pPr>
              <a:r>
                <a:rPr lang="en-US" b="true" sz="8640">
                  <a:solidFill>
                    <a:srgbClr val="FFFFFF"/>
                  </a:solidFill>
                  <a:latin typeface="EB Garamond Semi-Bold"/>
                  <a:ea typeface="EB Garamond Semi-Bold"/>
                  <a:cs typeface="EB Garamond Semi-Bold"/>
                  <a:sym typeface="EB Garamond Semi-Bold"/>
                </a:rPr>
                <a:t>Users are most often interacted with through reference services</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sp>
          <p:nvSpPr>
            <p:cNvPr name="Freeform 3" id="3"/>
            <p:cNvSpPr/>
            <p:nvPr/>
          </p:nvSpPr>
          <p:spPr>
            <a:xfrm flipH="false" flipV="false" rot="0">
              <a:off x="0" y="0"/>
              <a:ext cx="12192000" cy="13716000"/>
            </a:xfrm>
            <a:custGeom>
              <a:avLst/>
              <a:gdLst/>
              <a:ahLst/>
              <a:cxnLst/>
              <a:rect r="r" b="b" t="t" l="l"/>
              <a:pathLst>
                <a:path h="13716000" w="12192000">
                  <a:moveTo>
                    <a:pt x="12192000" y="0"/>
                  </a:moveTo>
                  <a:lnTo>
                    <a:pt x="0" y="0"/>
                  </a:lnTo>
                  <a:lnTo>
                    <a:pt x="0" y="13716000"/>
                  </a:lnTo>
                  <a:lnTo>
                    <a:pt x="12192000" y="13716000"/>
                  </a:lnTo>
                  <a:close/>
                </a:path>
              </a:pathLst>
            </a:custGeom>
            <a:solidFill>
              <a:srgbClr val="FAFAFA"/>
            </a:solidFill>
          </p:spPr>
        </p:sp>
      </p:grpSp>
      <p:grpSp>
        <p:nvGrpSpPr>
          <p:cNvPr name="Group 4" id="4"/>
          <p:cNvGrpSpPr/>
          <p:nvPr/>
        </p:nvGrpSpPr>
        <p:grpSpPr>
          <a:xfrm rot="5400000">
            <a:off x="3892848" y="5035496"/>
            <a:ext cx="10285800" cy="217199"/>
            <a:chOff x="0" y="0"/>
            <a:chExt cx="13714400" cy="289598"/>
          </a:xfrm>
        </p:grpSpPr>
        <p:sp>
          <p:nvSpPr>
            <p:cNvPr name="Freeform 5" id="5"/>
            <p:cNvSpPr/>
            <p:nvPr/>
          </p:nvSpPr>
          <p:spPr>
            <a:xfrm flipH="false" flipV="false" rot="0">
              <a:off x="0" y="0"/>
              <a:ext cx="13714349" cy="289560"/>
            </a:xfrm>
            <a:custGeom>
              <a:avLst/>
              <a:gdLst/>
              <a:ahLst/>
              <a:cxnLst/>
              <a:rect r="r" b="b" t="t" l="l"/>
              <a:pathLst>
                <a:path h="289560" w="13714349">
                  <a:moveTo>
                    <a:pt x="0" y="0"/>
                  </a:moveTo>
                  <a:lnTo>
                    <a:pt x="13714349" y="0"/>
                  </a:lnTo>
                  <a:lnTo>
                    <a:pt x="13714349" y="289560"/>
                  </a:lnTo>
                  <a:lnTo>
                    <a:pt x="0" y="289560"/>
                  </a:lnTo>
                  <a:close/>
                </a:path>
              </a:pathLst>
            </a:custGeom>
            <a:gradFill rotWithShape="true">
              <a:gsLst>
                <a:gs pos="0">
                  <a:srgbClr val="F9F9F9">
                    <a:alpha val="100000"/>
                  </a:srgbClr>
                </a:gs>
                <a:gs pos="36000">
                  <a:srgbClr val="F9F9F9">
                    <a:alpha val="100000"/>
                  </a:srgbClr>
                </a:gs>
                <a:gs pos="80000">
                  <a:srgbClr val="DEDEDE">
                    <a:alpha val="100000"/>
                  </a:srgbClr>
                </a:gs>
                <a:gs pos="100000">
                  <a:srgbClr val="999999">
                    <a:alpha val="100000"/>
                  </a:srgbClr>
                </a:gs>
              </a:gsLst>
              <a:lin ang="10800038"/>
            </a:gradFill>
          </p:spPr>
        </p:sp>
      </p:grpSp>
      <p:grpSp>
        <p:nvGrpSpPr>
          <p:cNvPr name="Group 6" id="6"/>
          <p:cNvGrpSpPr/>
          <p:nvPr/>
        </p:nvGrpSpPr>
        <p:grpSpPr>
          <a:xfrm rot="0">
            <a:off x="526799" y="2303643"/>
            <a:ext cx="8090402" cy="1785214"/>
            <a:chOff x="0" y="0"/>
            <a:chExt cx="10787202" cy="2380285"/>
          </a:xfrm>
        </p:grpSpPr>
        <p:sp>
          <p:nvSpPr>
            <p:cNvPr name="Freeform 7" id="7"/>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8" id="8"/>
            <p:cNvSpPr txBox="true"/>
            <p:nvPr/>
          </p:nvSpPr>
          <p:spPr>
            <a:xfrm>
              <a:off x="0" y="9525"/>
              <a:ext cx="10787202" cy="2370760"/>
            </a:xfrm>
            <a:prstGeom prst="rect">
              <a:avLst/>
            </a:prstGeom>
          </p:spPr>
          <p:txBody>
            <a:bodyPr anchor="b" rtlCol="false" tIns="0" lIns="0" bIns="0" rIns="0"/>
            <a:lstStyle/>
            <a:p>
              <a:pPr algn="ctr">
                <a:lnSpc>
                  <a:spcPts val="10080"/>
                </a:lnSpc>
              </a:pPr>
              <a:r>
                <a:rPr lang="en-US" b="true" sz="8400" u="sng">
                  <a:solidFill>
                    <a:srgbClr val="1A237E"/>
                  </a:solidFill>
                  <a:latin typeface="EB Garamond Ultra-Bold"/>
                  <a:ea typeface="EB Garamond Ultra-Bold"/>
                  <a:cs typeface="EB Garamond Ultra-Bold"/>
                  <a:sym typeface="EB Garamond Ultra-Bold"/>
                  <a:hlinkClick r:id="rId4" tooltip="https://dictionary.archivists.org/entry/access.html"/>
                </a:rPr>
                <a:t>Access</a:t>
              </a:r>
            </a:p>
          </p:txBody>
        </p:sp>
      </p:grpSp>
      <p:grpSp>
        <p:nvGrpSpPr>
          <p:cNvPr name="Group 9" id="9"/>
          <p:cNvGrpSpPr/>
          <p:nvPr/>
        </p:nvGrpSpPr>
        <p:grpSpPr>
          <a:xfrm rot="0">
            <a:off x="735001" y="2303643"/>
            <a:ext cx="7673997" cy="7390200"/>
            <a:chOff x="0" y="0"/>
            <a:chExt cx="10231996" cy="9853600"/>
          </a:xfrm>
        </p:grpSpPr>
        <p:sp>
          <p:nvSpPr>
            <p:cNvPr name="Freeform 10" id="10"/>
            <p:cNvSpPr/>
            <p:nvPr/>
          </p:nvSpPr>
          <p:spPr>
            <a:xfrm flipH="false" flipV="false" rot="0">
              <a:off x="0" y="0"/>
              <a:ext cx="10232000" cy="9853600"/>
            </a:xfrm>
            <a:custGeom>
              <a:avLst/>
              <a:gdLst/>
              <a:ahLst/>
              <a:cxnLst/>
              <a:rect r="r" b="b" t="t" l="l"/>
              <a:pathLst>
                <a:path h="9853600" w="10232000">
                  <a:moveTo>
                    <a:pt x="0" y="0"/>
                  </a:moveTo>
                  <a:lnTo>
                    <a:pt x="10232000" y="0"/>
                  </a:lnTo>
                  <a:lnTo>
                    <a:pt x="10232000" y="9853600"/>
                  </a:lnTo>
                  <a:lnTo>
                    <a:pt x="0" y="9853600"/>
                  </a:lnTo>
                  <a:close/>
                </a:path>
              </a:pathLst>
            </a:custGeom>
            <a:blipFill>
              <a:blip r:embed="rId3">
                <a:alphaModFix amt="0"/>
              </a:blip>
              <a:stretch>
                <a:fillRect l="-73558" t="0" r="-73558" b="0"/>
              </a:stretch>
            </a:blipFill>
          </p:spPr>
        </p:sp>
        <p:sp>
          <p:nvSpPr>
            <p:cNvPr name="TextBox 11" id="11"/>
            <p:cNvSpPr txBox="true"/>
            <p:nvPr/>
          </p:nvSpPr>
          <p:spPr>
            <a:xfrm>
              <a:off x="0" y="-57150"/>
              <a:ext cx="10231996" cy="9910750"/>
            </a:xfrm>
            <a:prstGeom prst="rect">
              <a:avLst/>
            </a:prstGeom>
          </p:spPr>
          <p:txBody>
            <a:bodyPr anchor="ctr" rtlCol="false" tIns="0" lIns="0" bIns="0" rIns="0"/>
            <a:lstStyle/>
            <a:p>
              <a:pPr algn="l">
                <a:lnSpc>
                  <a:spcPts val="4967"/>
                </a:lnSpc>
              </a:pPr>
              <a:r>
                <a:rPr lang="en-US" sz="3600">
                  <a:solidFill>
                    <a:srgbClr val="1A237E"/>
                  </a:solidFill>
                  <a:latin typeface="Proxima Nova"/>
                  <a:ea typeface="Proxima Nova"/>
                  <a:cs typeface="Proxima Nova"/>
                  <a:sym typeface="Proxima Nova"/>
                </a:rPr>
                <a:t>The ability to locate relevant information through the use of catalogs, indexes, finding aids, or other tools.</a:t>
              </a:r>
            </a:p>
          </p:txBody>
        </p:sp>
      </p:grpSp>
      <p:grpSp>
        <p:nvGrpSpPr>
          <p:cNvPr name="Group 12" id="12"/>
          <p:cNvGrpSpPr/>
          <p:nvPr/>
        </p:nvGrpSpPr>
        <p:grpSpPr>
          <a:xfrm rot="0">
            <a:off x="9658698" y="2303643"/>
            <a:ext cx="8090402" cy="1785214"/>
            <a:chOff x="0" y="0"/>
            <a:chExt cx="10787202" cy="2380285"/>
          </a:xfrm>
        </p:grpSpPr>
        <p:sp>
          <p:nvSpPr>
            <p:cNvPr name="Freeform 13" id="13"/>
            <p:cNvSpPr/>
            <p:nvPr/>
          </p:nvSpPr>
          <p:spPr>
            <a:xfrm flipH="false" flipV="false" rot="0">
              <a:off x="0" y="0"/>
              <a:ext cx="10787200" cy="2380286"/>
            </a:xfrm>
            <a:custGeom>
              <a:avLst/>
              <a:gdLst/>
              <a:ahLst/>
              <a:cxnLst/>
              <a:rect r="r" b="b" t="t" l="l"/>
              <a:pathLst>
                <a:path h="2380286" w="10787200">
                  <a:moveTo>
                    <a:pt x="0" y="0"/>
                  </a:moveTo>
                  <a:lnTo>
                    <a:pt x="10787200" y="0"/>
                  </a:lnTo>
                  <a:lnTo>
                    <a:pt x="10787200" y="2380286"/>
                  </a:lnTo>
                  <a:lnTo>
                    <a:pt x="0" y="2380286"/>
                  </a:lnTo>
                  <a:close/>
                </a:path>
              </a:pathLst>
            </a:custGeom>
            <a:blipFill>
              <a:blip r:embed="rId3">
                <a:alphaModFix amt="0"/>
              </a:blip>
              <a:stretch>
                <a:fillRect l="0" t="-5272" r="0" b="-71336"/>
              </a:stretch>
            </a:blipFill>
          </p:spPr>
        </p:sp>
        <p:sp>
          <p:nvSpPr>
            <p:cNvPr name="TextBox 14" id="14"/>
            <p:cNvSpPr txBox="true"/>
            <p:nvPr/>
          </p:nvSpPr>
          <p:spPr>
            <a:xfrm>
              <a:off x="0" y="9525"/>
              <a:ext cx="10787202" cy="2370760"/>
            </a:xfrm>
            <a:prstGeom prst="rect">
              <a:avLst/>
            </a:prstGeom>
          </p:spPr>
          <p:txBody>
            <a:bodyPr anchor="b" rtlCol="false" tIns="0" lIns="0" bIns="0" rIns="0"/>
            <a:lstStyle/>
            <a:p>
              <a:pPr algn="ctr">
                <a:lnSpc>
                  <a:spcPts val="10080"/>
                </a:lnSpc>
              </a:pPr>
              <a:r>
                <a:rPr lang="en-US" b="true" sz="8400" u="sng">
                  <a:solidFill>
                    <a:srgbClr val="FFFFFF"/>
                  </a:solidFill>
                  <a:latin typeface="EB Garamond Ultra-Bold"/>
                  <a:ea typeface="EB Garamond Ultra-Bold"/>
                  <a:cs typeface="EB Garamond Ultra-Bold"/>
                  <a:sym typeface="EB Garamond Ultra-Bold"/>
                  <a:hlinkClick r:id="rId5" tooltip="https://dictionary.archivists.org/entry/accessibility.html"/>
                </a:rPr>
                <a:t>Accessibility</a:t>
              </a:r>
            </a:p>
          </p:txBody>
        </p:sp>
      </p:grpSp>
      <p:grpSp>
        <p:nvGrpSpPr>
          <p:cNvPr name="Group 15" id="15"/>
          <p:cNvGrpSpPr/>
          <p:nvPr/>
        </p:nvGrpSpPr>
        <p:grpSpPr>
          <a:xfrm rot="0">
            <a:off x="9878997" y="2483193"/>
            <a:ext cx="7673997" cy="6355407"/>
            <a:chOff x="0" y="0"/>
            <a:chExt cx="10231996" cy="8473876"/>
          </a:xfrm>
        </p:grpSpPr>
        <p:sp>
          <p:nvSpPr>
            <p:cNvPr name="Freeform 16" id="16"/>
            <p:cNvSpPr/>
            <p:nvPr/>
          </p:nvSpPr>
          <p:spPr>
            <a:xfrm flipH="false" flipV="false" rot="0">
              <a:off x="0" y="0"/>
              <a:ext cx="10232000" cy="8473877"/>
            </a:xfrm>
            <a:custGeom>
              <a:avLst/>
              <a:gdLst/>
              <a:ahLst/>
              <a:cxnLst/>
              <a:rect r="r" b="b" t="t" l="l"/>
              <a:pathLst>
                <a:path h="8473877" w="10232000">
                  <a:moveTo>
                    <a:pt x="0" y="0"/>
                  </a:moveTo>
                  <a:lnTo>
                    <a:pt x="10232000" y="0"/>
                  </a:lnTo>
                  <a:lnTo>
                    <a:pt x="10232000" y="8473877"/>
                  </a:lnTo>
                  <a:lnTo>
                    <a:pt x="0" y="8473877"/>
                  </a:lnTo>
                  <a:close/>
                </a:path>
              </a:pathLst>
            </a:custGeom>
            <a:blipFill>
              <a:blip r:embed="rId3">
                <a:alphaModFix amt="0"/>
              </a:blip>
              <a:stretch>
                <a:fillRect l="-73558" t="0" r="-73558" b="-16282"/>
              </a:stretch>
            </a:blipFill>
          </p:spPr>
        </p:sp>
        <p:sp>
          <p:nvSpPr>
            <p:cNvPr name="TextBox 17" id="17"/>
            <p:cNvSpPr txBox="true"/>
            <p:nvPr/>
          </p:nvSpPr>
          <p:spPr>
            <a:xfrm>
              <a:off x="0" y="-57150"/>
              <a:ext cx="10231996" cy="8531026"/>
            </a:xfrm>
            <a:prstGeom prst="rect">
              <a:avLst/>
            </a:prstGeom>
          </p:spPr>
          <p:txBody>
            <a:bodyPr anchor="ctr" rtlCol="false" tIns="0" lIns="0" bIns="0" rIns="0"/>
            <a:lstStyle/>
            <a:p>
              <a:pPr algn="l">
                <a:lnSpc>
                  <a:spcPts val="4967"/>
                </a:lnSpc>
              </a:pPr>
              <a:r>
                <a:rPr lang="en-US" sz="3600">
                  <a:solidFill>
                    <a:srgbClr val="FFFFFF"/>
                  </a:solidFill>
                  <a:latin typeface="Proxima Nova"/>
                  <a:ea typeface="Proxima Nova"/>
                  <a:cs typeface="Proxima Nova"/>
                  <a:sym typeface="Proxima Nova"/>
                </a:rPr>
                <a:t>The characteristic of being easily reached or used with a minimum of barriers.</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1901" y="1028700"/>
            <a:ext cx="16444198" cy="4991572"/>
            <a:chOff x="0" y="0"/>
            <a:chExt cx="21925598" cy="6655430"/>
          </a:xfrm>
        </p:grpSpPr>
        <p:sp>
          <p:nvSpPr>
            <p:cNvPr name="Freeform 3" id="3"/>
            <p:cNvSpPr/>
            <p:nvPr/>
          </p:nvSpPr>
          <p:spPr>
            <a:xfrm flipH="false" flipV="false" rot="0">
              <a:off x="0" y="0"/>
              <a:ext cx="21925600" cy="6655436"/>
            </a:xfrm>
            <a:custGeom>
              <a:avLst/>
              <a:gdLst/>
              <a:ahLst/>
              <a:cxnLst/>
              <a:rect r="r" b="b" t="t" l="l"/>
              <a:pathLst>
                <a:path h="6655436" w="21925600">
                  <a:moveTo>
                    <a:pt x="0" y="0"/>
                  </a:moveTo>
                  <a:lnTo>
                    <a:pt x="21925600" y="0"/>
                  </a:lnTo>
                  <a:lnTo>
                    <a:pt x="21925600" y="6655436"/>
                  </a:lnTo>
                  <a:lnTo>
                    <a:pt x="0" y="6655436"/>
                  </a:lnTo>
                  <a:close/>
                </a:path>
              </a:pathLst>
            </a:custGeom>
            <a:blipFill>
              <a:blip r:embed="rId3">
                <a:alphaModFix amt="0"/>
              </a:blip>
              <a:stretch>
                <a:fillRect l="0" t="-43901" r="0" b="15518"/>
              </a:stretch>
            </a:blipFill>
          </p:spPr>
        </p:sp>
        <p:sp>
          <p:nvSpPr>
            <p:cNvPr name="TextBox 4" id="4"/>
            <p:cNvSpPr txBox="true"/>
            <p:nvPr/>
          </p:nvSpPr>
          <p:spPr>
            <a:xfrm>
              <a:off x="0" y="9525"/>
              <a:ext cx="21925598" cy="6645905"/>
            </a:xfrm>
            <a:prstGeom prst="rect">
              <a:avLst/>
            </a:prstGeom>
          </p:spPr>
          <p:txBody>
            <a:bodyPr anchor="ctr" rtlCol="false" tIns="0" lIns="0" bIns="0" rIns="0"/>
            <a:lstStyle/>
            <a:p>
              <a:pPr algn="l">
                <a:lnSpc>
                  <a:spcPts val="9072"/>
                </a:lnSpc>
              </a:pPr>
              <a:r>
                <a:rPr lang="en-US" b="true" sz="7560">
                  <a:solidFill>
                    <a:srgbClr val="4285F4"/>
                  </a:solidFill>
                  <a:latin typeface="EB Garamond Ultra-Bold"/>
                  <a:ea typeface="EB Garamond Ultra-Bold"/>
                  <a:cs typeface="EB Garamond Ultra-Bold"/>
                  <a:sym typeface="EB Garamond Ultra-Bold"/>
                </a:rPr>
                <a:t>In what circumstances can (or should) archivists do research (as opposed to reference) for a patron as part of regular duties?</a:t>
              </a:r>
            </a:p>
          </p:txBody>
        </p:sp>
      </p:grpSp>
      <p:sp>
        <p:nvSpPr>
          <p:cNvPr name="TextBox 5" id="5"/>
          <p:cNvSpPr txBox="true"/>
          <p:nvPr/>
        </p:nvSpPr>
        <p:spPr>
          <a:xfrm rot="0">
            <a:off x="12138317" y="6573618"/>
            <a:ext cx="5359948" cy="2467981"/>
          </a:xfrm>
          <a:prstGeom prst="rect">
            <a:avLst/>
          </a:prstGeom>
        </p:spPr>
        <p:txBody>
          <a:bodyPr anchor="t" rtlCol="false" tIns="0" lIns="0" bIns="0" rIns="0">
            <a:spAutoFit/>
          </a:bodyPr>
          <a:lstStyle/>
          <a:p>
            <a:pPr algn="ctr">
              <a:lnSpc>
                <a:spcPts val="4892"/>
              </a:lnSpc>
            </a:pPr>
            <a:r>
              <a:rPr lang="en-US" sz="4145" b="true">
                <a:solidFill>
                  <a:srgbClr val="00BF63"/>
                </a:solidFill>
                <a:latin typeface="Proxima Nova Bold"/>
                <a:ea typeface="Proxima Nova Bold"/>
                <a:cs typeface="Proxima Nova Bold"/>
                <a:sym typeface="Proxima Nova Bold"/>
              </a:rPr>
              <a:t>Research Knowledge</a:t>
            </a:r>
            <a:r>
              <a:rPr lang="en-US" sz="4145" b="true">
                <a:solidFill>
                  <a:srgbClr val="000000"/>
                </a:solidFill>
                <a:latin typeface="Proxima Nova Bold"/>
                <a:ea typeface="Proxima Nova Bold"/>
                <a:cs typeface="Proxima Nova Bold"/>
                <a:sym typeface="Proxima Nova Bold"/>
              </a:rPr>
              <a:t> </a:t>
            </a:r>
          </a:p>
          <a:p>
            <a:pPr algn="ctr">
              <a:lnSpc>
                <a:spcPts val="4892"/>
              </a:lnSpc>
            </a:pPr>
            <a:r>
              <a:rPr lang="en-US" sz="4145" b="true">
                <a:solidFill>
                  <a:srgbClr val="000000"/>
                </a:solidFill>
                <a:latin typeface="Proxima Nova Bold"/>
                <a:ea typeface="Proxima Nova Bold"/>
                <a:cs typeface="Proxima Nova Bold"/>
                <a:sym typeface="Proxima Nova Bold"/>
              </a:rPr>
              <a:t>to advance a repository’s direct goals / mission</a:t>
            </a:r>
          </a:p>
        </p:txBody>
      </p:sp>
      <p:sp>
        <p:nvSpPr>
          <p:cNvPr name="TextBox 6" id="6"/>
          <p:cNvSpPr txBox="true"/>
          <p:nvPr/>
        </p:nvSpPr>
        <p:spPr>
          <a:xfrm rot="0">
            <a:off x="6243701" y="6573618"/>
            <a:ext cx="5580552" cy="1848856"/>
          </a:xfrm>
          <a:prstGeom prst="rect">
            <a:avLst/>
          </a:prstGeom>
        </p:spPr>
        <p:txBody>
          <a:bodyPr anchor="t" rtlCol="false" tIns="0" lIns="0" bIns="0" rIns="0">
            <a:spAutoFit/>
          </a:bodyPr>
          <a:lstStyle/>
          <a:p>
            <a:pPr algn="ctr">
              <a:lnSpc>
                <a:spcPts val="4892"/>
              </a:lnSpc>
            </a:pPr>
            <a:r>
              <a:rPr lang="en-US" sz="4145" b="true">
                <a:solidFill>
                  <a:srgbClr val="8C52FF"/>
                </a:solidFill>
                <a:latin typeface="Proxima Nova Bold"/>
                <a:ea typeface="Proxima Nova Bold"/>
                <a:cs typeface="Proxima Nova Bold"/>
                <a:sym typeface="Proxima Nova Bold"/>
              </a:rPr>
              <a:t>Interaction Knowledge</a:t>
            </a:r>
            <a:r>
              <a:rPr lang="en-US" sz="4145" b="true">
                <a:solidFill>
                  <a:srgbClr val="000000"/>
                </a:solidFill>
                <a:latin typeface="Proxima Nova Bold"/>
                <a:ea typeface="Proxima Nova Bold"/>
                <a:cs typeface="Proxima Nova Bold"/>
                <a:sym typeface="Proxima Nova Bold"/>
              </a:rPr>
              <a:t> to manage a relationship</a:t>
            </a:r>
          </a:p>
        </p:txBody>
      </p:sp>
      <p:sp>
        <p:nvSpPr>
          <p:cNvPr name="TextBox 7" id="7"/>
          <p:cNvSpPr txBox="true"/>
          <p:nvPr/>
        </p:nvSpPr>
        <p:spPr>
          <a:xfrm rot="0">
            <a:off x="569428" y="6573618"/>
            <a:ext cx="5359948" cy="1848856"/>
          </a:xfrm>
          <a:prstGeom prst="rect">
            <a:avLst/>
          </a:prstGeom>
        </p:spPr>
        <p:txBody>
          <a:bodyPr anchor="t" rtlCol="false" tIns="0" lIns="0" bIns="0" rIns="0">
            <a:spAutoFit/>
          </a:bodyPr>
          <a:lstStyle/>
          <a:p>
            <a:pPr algn="ctr">
              <a:lnSpc>
                <a:spcPts val="4892"/>
              </a:lnSpc>
            </a:pPr>
            <a:r>
              <a:rPr lang="en-US" sz="4145" b="true">
                <a:solidFill>
                  <a:srgbClr val="FF5757"/>
                </a:solidFill>
                <a:latin typeface="Proxima Nova Bold"/>
                <a:ea typeface="Proxima Nova Bold"/>
                <a:cs typeface="Proxima Nova Bold"/>
                <a:sym typeface="Proxima Nova Bold"/>
              </a:rPr>
              <a:t>Collection Knowledge</a:t>
            </a:r>
            <a:r>
              <a:rPr lang="en-US" sz="4145" b="true">
                <a:solidFill>
                  <a:srgbClr val="000000"/>
                </a:solidFill>
                <a:latin typeface="Proxima Nova Bold"/>
                <a:ea typeface="Proxima Nova Bold"/>
                <a:cs typeface="Proxima Nova Bold"/>
                <a:sym typeface="Proxima Nova Bold"/>
              </a:rPr>
              <a:t> </a:t>
            </a:r>
          </a:p>
          <a:p>
            <a:pPr algn="ctr">
              <a:lnSpc>
                <a:spcPts val="4892"/>
              </a:lnSpc>
            </a:pPr>
            <a:r>
              <a:rPr lang="en-US" sz="4145" b="true">
                <a:solidFill>
                  <a:srgbClr val="000000"/>
                </a:solidFill>
                <a:latin typeface="Proxima Nova Bold"/>
                <a:ea typeface="Proxima Nova Bold"/>
                <a:cs typeface="Proxima Nova Bold"/>
                <a:sym typeface="Proxima Nova Bold"/>
              </a:rPr>
              <a:t>to understand a set of materials better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DAHN-aOlwAM</dc:identifier>
  <dcterms:modified xsi:type="dcterms:W3CDTF">2011-08-01T06:04:30Z</dcterms:modified>
  <cp:revision>1</cp:revision>
  <dc:title>7401-S06-2026 summer.pptx</dc:title>
</cp:coreProperties>
</file>