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8288000" cy="10287000"/>
  <p:notesSz cx="6858000" cy="9144000"/>
  <p:embeddedFontLst>
    <p:embeddedFont>
      <p:font typeface="EB Garamond Ultra-Bold" charset="1" panose="00000000000000000000"/>
      <p:regular r:id="rId50"/>
    </p:embeddedFont>
    <p:embeddedFont>
      <p:font typeface="Proxima Nova" charset="1" panose="02000506030000020004"/>
      <p:regular r:id="rId51"/>
    </p:embeddedFont>
    <p:embeddedFont>
      <p:font typeface="EB Garamond" charset="1" panose="00000000000000000000"/>
      <p:regular r:id="rId57"/>
    </p:embeddedFont>
    <p:embeddedFont>
      <p:font typeface="EB Garamond Semi-Bold" charset="1" panose="00000000000000000000"/>
      <p:regular r:id="rId63"/>
    </p:embeddedFont>
    <p:embeddedFont>
      <p:font typeface="Proxima Nova Bold" charset="1" panose="02000506030000020004"/>
      <p:regular r:id="rId75"/>
    </p:embeddedFont>
    <p:embeddedFont>
      <p:font typeface="Proxima Nova Bold Italics" charset="1" panose="02000506030000020004"/>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notesMasters/notesMaster1.xml" Type="http://schemas.openxmlformats.org/officeDocument/2006/relationships/notesMaster"/><Relationship Id="rId48" Target="theme/theme2.xml" Type="http://schemas.openxmlformats.org/officeDocument/2006/relationships/theme"/><Relationship Id="rId49" Target="notesSlides/notesSlide1.xml" Type="http://schemas.openxmlformats.org/officeDocument/2006/relationships/notesSlide"/><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notesSlides/notesSlide2.xml" Type="http://schemas.openxmlformats.org/officeDocument/2006/relationships/notesSlide"/><Relationship Id="rId53" Target="notesSlides/notesSlide3.xml" Type="http://schemas.openxmlformats.org/officeDocument/2006/relationships/notesSlide"/><Relationship Id="rId54" Target="notesSlides/notesSlide4.xml" Type="http://schemas.openxmlformats.org/officeDocument/2006/relationships/notesSlide"/><Relationship Id="rId55" Target="notesSlides/notesSlide5.xml" Type="http://schemas.openxmlformats.org/officeDocument/2006/relationships/notesSlide"/><Relationship Id="rId56" Target="notesSlides/notesSlide6.xml" Type="http://schemas.openxmlformats.org/officeDocument/2006/relationships/notesSlide"/><Relationship Id="rId57" Target="fonts/font57.fntdata" Type="http://schemas.openxmlformats.org/officeDocument/2006/relationships/font"/><Relationship Id="rId58" Target="notesSlides/notesSlide7.xml" Type="http://schemas.openxmlformats.org/officeDocument/2006/relationships/notesSlide"/><Relationship Id="rId59" Target="notesSlides/notesSlide8.xml" Type="http://schemas.openxmlformats.org/officeDocument/2006/relationships/notesSlide"/><Relationship Id="rId6" Target="slides/slide1.xml" Type="http://schemas.openxmlformats.org/officeDocument/2006/relationships/slide"/><Relationship Id="rId60" Target="notesSlides/notesSlide9.xml" Type="http://schemas.openxmlformats.org/officeDocument/2006/relationships/notesSlide"/><Relationship Id="rId61" Target="notesSlides/notesSlide10.xml" Type="http://schemas.openxmlformats.org/officeDocument/2006/relationships/notesSlide"/><Relationship Id="rId62" Target="notesSlides/notesSlide11.xml" Type="http://schemas.openxmlformats.org/officeDocument/2006/relationships/notesSlide"/><Relationship Id="rId63" Target="fonts/font63.fntdata" Type="http://schemas.openxmlformats.org/officeDocument/2006/relationships/font"/><Relationship Id="rId64" Target="notesSlides/notesSlide12.xml" Type="http://schemas.openxmlformats.org/officeDocument/2006/relationships/notesSlide"/><Relationship Id="rId65" Target="notesSlides/notesSlide13.xml" Type="http://schemas.openxmlformats.org/officeDocument/2006/relationships/notesSlide"/><Relationship Id="rId66" Target="notesSlides/notesSlide14.xml" Type="http://schemas.openxmlformats.org/officeDocument/2006/relationships/notesSlide"/><Relationship Id="rId67" Target="notesSlides/notesSlide15.xml" Type="http://schemas.openxmlformats.org/officeDocument/2006/relationships/notesSlide"/><Relationship Id="rId68" Target="notesSlides/notesSlide16.xml" Type="http://schemas.openxmlformats.org/officeDocument/2006/relationships/notesSlide"/><Relationship Id="rId69" Target="notesSlides/notesSlide17.xml" Type="http://schemas.openxmlformats.org/officeDocument/2006/relationships/notesSlide"/><Relationship Id="rId7" Target="slides/slide2.xml" Type="http://schemas.openxmlformats.org/officeDocument/2006/relationships/slide"/><Relationship Id="rId70" Target="notesSlides/notesSlide18.xml" Type="http://schemas.openxmlformats.org/officeDocument/2006/relationships/notesSlide"/><Relationship Id="rId71" Target="notesSlides/notesSlide19.xml" Type="http://schemas.openxmlformats.org/officeDocument/2006/relationships/notesSlide"/><Relationship Id="rId72" Target="notesSlides/notesSlide20.xml" Type="http://schemas.openxmlformats.org/officeDocument/2006/relationships/notesSlide"/><Relationship Id="rId73" Target="notesSlides/notesSlide21.xml" Type="http://schemas.openxmlformats.org/officeDocument/2006/relationships/notesSlide"/><Relationship Id="rId74" Target="notesSlides/notesSlide22.xml" Type="http://schemas.openxmlformats.org/officeDocument/2006/relationships/notesSlide"/><Relationship Id="rId75" Target="fonts/font75.fntdata" Type="http://schemas.openxmlformats.org/officeDocument/2006/relationships/font"/><Relationship Id="rId76" Target="notesSlides/notesSlide23.xml" Type="http://schemas.openxmlformats.org/officeDocument/2006/relationships/notesSlide"/><Relationship Id="rId77" Target="notesSlides/notesSlide24.xml" Type="http://schemas.openxmlformats.org/officeDocument/2006/relationships/notesSlide"/><Relationship Id="rId78" Target="notesSlides/notesSlide25.xml" Type="http://schemas.openxmlformats.org/officeDocument/2006/relationships/notesSlide"/><Relationship Id="rId79" Target="notesSlides/notesSlide26.xml" Type="http://schemas.openxmlformats.org/officeDocument/2006/relationships/notesSlide"/><Relationship Id="rId8" Target="slides/slide3.xml" Type="http://schemas.openxmlformats.org/officeDocument/2006/relationships/slide"/><Relationship Id="rId80" Target="notesSlides/notesSlide27.xml" Type="http://schemas.openxmlformats.org/officeDocument/2006/relationships/notesSlide"/><Relationship Id="rId81" Target="notesSlides/notesSlide28.xml" Type="http://schemas.openxmlformats.org/officeDocument/2006/relationships/notesSlide"/><Relationship Id="rId82" Target="fonts/font82.fntdata" Type="http://schemas.openxmlformats.org/officeDocument/2006/relationships/font"/><Relationship Id="rId83" Target="notesSlides/notesSlide29.xml" Type="http://schemas.openxmlformats.org/officeDocument/2006/relationships/notesSlide"/><Relationship Id="rId84" Target="notesSlides/notesSlide30.xml" Type="http://schemas.openxmlformats.org/officeDocument/2006/relationships/notesSlide"/><Relationship Id="rId85" Target="notesSlides/notesSlide31.xml" Type="http://schemas.openxmlformats.org/officeDocument/2006/relationships/notesSlide"/><Relationship Id="rId86" Target="notesSlides/notesSlide32.xml" Type="http://schemas.openxmlformats.org/officeDocument/2006/relationships/notesSlide"/><Relationship Id="rId87" Target="notesSlides/notesSlide33.xml" Type="http://schemas.openxmlformats.org/officeDocument/2006/relationships/notesSlide"/><Relationship Id="rId88" Target="notesSlides/notesSlide34.xml" Type="http://schemas.openxmlformats.org/officeDocument/2006/relationships/notesSlide"/><Relationship Id="rId89" Target="notesSlides/notesSlide35.xml" Type="http://schemas.openxmlformats.org/officeDocument/2006/relationships/notesSlide"/><Relationship Id="rId9" Target="slides/slide4.xml" Type="http://schemas.openxmlformats.org/officeDocument/2006/relationships/slide"/><Relationship Id="rId90" Target="notesSlides/notesSlide36.xml" Type="http://schemas.openxmlformats.org/officeDocument/2006/relationships/notesSlide"/><Relationship Id="rId91" Target="notesSlides/notesSlide37.xml" Type="http://schemas.openxmlformats.org/officeDocument/2006/relationships/notesSlide"/><Relationship Id="rId92" Target="notesSlides/notesSlide38.xml" Type="http://schemas.openxmlformats.org/officeDocument/2006/relationships/notesSlide"/><Relationship Id="rId93" Target="notesSlides/notesSlide39.xml" Type="http://schemas.openxmlformats.org/officeDocument/2006/relationships/notesSlide"/><Relationship Id="rId94" Target="notesSlides/notesSlide40.xml" Type="http://schemas.openxmlformats.org/officeDocument/2006/relationships/notesSlide"/><Relationship Id="rId95" Target="notesSlides/notesSlide41.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the authors of the Constitution, “science” meant all learning and “useful arts” included all the inventions and practical devices now protected by patents.) The underlying purpose of copyright in the United States is therefore to encourage progress and the development of knowledge.</a:t>
            </a:r>
          </a:p>
          <a:p>
            <a:r>
              <a:rPr lang="en-US"/>
              <a:t/>
            </a:r>
          </a:p>
          <a:p>
            <a:r>
              <a:rPr lang="en-US"/>
              <a:t>In the United States, the primary justification for copyright is utilitarian: copyright law provides the incentives that some creators are thought to need in order to produce and distribute works. Without these incentives, many authors and creators would keep their works to themselves. By limiting the ways in which users can deal with copyrighted works, copyright law is thought to benefit not only creators but also society generally, through facilitating access to these works.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FIXED!!!!!! work</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main concern this part of the statute attempts to control is preventing ideas themselves from being copyrightable, instead requiring the idea to be expressed in a way that others can visually or audibly understand.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licensing:</a:t>
            </a:r>
          </a:p>
          <a:p>
            <a:r>
              <a:rPr lang="en-US"/>
              <a:t>Once applied, the license cannot be revoked</a:t>
            </a:r>
          </a:p>
          <a:p>
            <a:r>
              <a:rPr lang="en-US"/>
              <a:t>The person/entity deciding on bestowing a CC license must own the copyright to that material</a:t>
            </a:r>
          </a:p>
          <a:p>
            <a:r>
              <a:rPr lang="en-US"/>
              <a:t>To apply:</a:t>
            </a:r>
          </a:p>
          <a:p>
            <a:r>
              <a:rPr lang="en-US"/>
              <a:t>Choose the best license for you/donor (may require extra time)</a:t>
            </a:r>
          </a:p>
          <a:p>
            <a:r>
              <a:rPr lang="en-US"/>
              <a:t>Include license information in metadata/description, with a link to CC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Concept can be difficult to grasp for some researchers because archival materials are often unpublished, unique, or old.</a:t>
            </a:r>
          </a:p>
          <a:p>
            <a:r>
              <a:rPr lang="en-US"/>
              <a:t>You as the archivist are responsible for communicating reproduction, use, and publication rights to users!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https://cocatalog.loc.gov/cgi-bin/Pwebrecon.cgi?v1=1&amp;ti=1,1&amp;Search%5FArg=mr%2E%20mucus&amp;Search%5FCode=TALL&amp;CNT=25&amp;PID=wkFSB7OuihbLjqy4AQyTaOTDBmPh&amp;SEQ=20241107114354&amp;SID=1" TargetMode="External" Type="http://schemas.openxmlformats.org/officeDocument/2006/relationships/hyperlink"/><Relationship Id="rId4" Target="../media/image7.jpeg" Type="http://schemas.openxmlformats.org/officeDocument/2006/relationships/image"/><Relationship Id="rId5"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https://dictionary.archivists.org/entry/physical-custody.html" TargetMode="External" Type="http://schemas.openxmlformats.org/officeDocument/2006/relationships/hyperlink"/></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jpeg" Type="http://schemas.openxmlformats.org/officeDocument/2006/relationships/image"/><Relationship Id="rId4" Target="https://guides.library.cornell.edu/ld.php?content_id=63800150"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jpeg" Type="http://schemas.openxmlformats.org/officeDocument/2006/relationships/image"/><Relationship Id="rId4" Target="https://dictionary.archivists.org/entry/public-domain.html"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https://guides.library.cornell.edu/copyright/publicdomain" TargetMode="External" Type="http://schemas.openxmlformats.org/officeDocument/2006/relationships/hyperlink"/><Relationship Id="rId4" Target="../media/image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https://guides.library.cornell.edu/copyright/publicdomain" TargetMode="External" Type="http://schemas.openxmlformats.org/officeDocument/2006/relationships/hyperlink"/><Relationship Id="rId4"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https://dictionary.archivists.org/entry/intellectual-property.html" TargetMode="External" Type="http://schemas.openxmlformats.org/officeDocument/2006/relationships/hyperlink"/></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1.jpeg" Type="http://schemas.openxmlformats.org/officeDocument/2006/relationships/image"/><Relationship Id="rId4" Target="https://copyright.gov/title17/92chap1.html#107" TargetMode="External" Type="http://schemas.openxmlformats.org/officeDocument/2006/relationships/hyperlink"/><Relationship Id="rId5" Target="https://guides.library.cornell.edu/ld.php?content_id=63936868" TargetMode="External" Type="http://schemas.openxmlformats.org/officeDocument/2006/relationships/hyperlink"/></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jpeg" Type="http://schemas.openxmlformats.org/officeDocument/2006/relationships/image"/><Relationship Id="rId4" Target="https://copyright.gov/title17/92chap1.html#108" TargetMode="External" Type="http://schemas.openxmlformats.org/officeDocument/2006/relationships/hyperlink"/></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jpeg" Type="http://schemas.openxmlformats.org/officeDocument/2006/relationships/image"/><Relationship Id="rId4" Target="https://dictionary.archivists.org/entry/permission.html" TargetMode="External" Type="http://schemas.openxmlformats.org/officeDocument/2006/relationships/hyperlink"/></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jpeg" Type="http://schemas.openxmlformats.org/officeDocument/2006/relationships/image"/><Relationship Id="rId4" Target="https://dictionary.archivists.org/entry/license.html" TargetMode="External" Type="http://schemas.openxmlformats.org/officeDocument/2006/relationships/hyperlink"/></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 Id="rId4" Target="https://creativecommons.org/" TargetMode="External" Type="http://schemas.openxmlformats.org/officeDocument/2006/relationships/hyperlink"/></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jpeg" Type="http://schemas.openxmlformats.org/officeDocument/2006/relationships/image"/><Relationship Id="rId4" Target="../media/image1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1.jpeg" Type="http://schemas.openxmlformats.org/officeDocument/2006/relationships/image"/><Relationship Id="rId4" Target="../media/image11.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1.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https://dictionary.archivists.org/entry/patent.html" TargetMode="External" Type="http://schemas.openxmlformats.org/officeDocument/2006/relationships/hyperlink"/></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1.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1.jpeg" Type="http://schemas.openxmlformats.org/officeDocument/2006/relationships/image"/><Relationship Id="rId4" Target="https://dictionary.archivists.org/entry/open-access.html"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https://pubchem.ncbi.nlm.nih.gov/patent/US-8012504-B2" TargetMode="External" Type="http://schemas.openxmlformats.org/officeDocument/2006/relationships/hyperlink"/><Relationship Id="rId5" Target="https://patents.google.com/patent/US8012504B2" TargetMode="External" Type="http://schemas.openxmlformats.org/officeDocument/2006/relationships/hyperlink"/><Relationship Id="rId6"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https://dictionary.archivists.org/entry/trademark.html"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https://www.trademarkia.com/mucinex-77770135" TargetMode="External" Type="http://schemas.openxmlformats.org/officeDocument/2006/relationships/hyperlink"/><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https://dictionary.archivists.org/entry/copyright.html"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781050" y="1514101"/>
            <a:ext cx="16444198" cy="5323012"/>
            <a:chOff x="0" y="0"/>
            <a:chExt cx="21925598" cy="7097349"/>
          </a:xfrm>
        </p:grpSpPr>
        <p:sp>
          <p:nvSpPr>
            <p:cNvPr name="Freeform 3" id="3"/>
            <p:cNvSpPr/>
            <p:nvPr/>
          </p:nvSpPr>
          <p:spPr>
            <a:xfrm flipH="false" flipV="false" rot="0">
              <a:off x="0" y="0"/>
              <a:ext cx="21925600" cy="7097356"/>
            </a:xfrm>
            <a:custGeom>
              <a:avLst/>
              <a:gdLst/>
              <a:ahLst/>
              <a:cxnLst/>
              <a:rect r="r" b="b" t="t" l="l"/>
              <a:pathLst>
                <a:path h="7097356" w="21925600">
                  <a:moveTo>
                    <a:pt x="0" y="0"/>
                  </a:moveTo>
                  <a:lnTo>
                    <a:pt x="21925600" y="0"/>
                  </a:lnTo>
                  <a:lnTo>
                    <a:pt x="21925600" y="7097356"/>
                  </a:lnTo>
                  <a:lnTo>
                    <a:pt x="0" y="7097356"/>
                  </a:lnTo>
                  <a:close/>
                </a:path>
              </a:pathLst>
            </a:custGeom>
            <a:blipFill>
              <a:blip r:embed="rId3">
                <a:alphaModFix amt="0"/>
              </a:blip>
              <a:stretch>
                <a:fillRect l="0" t="-42655" r="0" b="22266"/>
              </a:stretch>
            </a:blipFill>
          </p:spPr>
        </p:sp>
        <p:sp>
          <p:nvSpPr>
            <p:cNvPr name="TextBox 4" id="4"/>
            <p:cNvSpPr txBox="true"/>
            <p:nvPr/>
          </p:nvSpPr>
          <p:spPr>
            <a:xfrm>
              <a:off x="0" y="-9525"/>
              <a:ext cx="21925598" cy="7106874"/>
            </a:xfrm>
            <a:prstGeom prst="rect">
              <a:avLst/>
            </a:prstGeom>
          </p:spPr>
          <p:txBody>
            <a:bodyPr anchor="b" rtlCol="false" tIns="0" lIns="0" bIns="0" rIns="0"/>
            <a:lstStyle/>
            <a:p>
              <a:pPr algn="l">
                <a:lnSpc>
                  <a:spcPts val="9648"/>
                </a:lnSpc>
              </a:pPr>
              <a:r>
                <a:rPr lang="en-US" b="true" sz="8040">
                  <a:solidFill>
                    <a:srgbClr val="FFFFFF"/>
                  </a:solidFill>
                  <a:latin typeface="EB Garamond Ultra-Bold"/>
                  <a:ea typeface="EB Garamond Ultra-Bold"/>
                  <a:cs typeface="EB Garamond Ultra-Bold"/>
                  <a:sym typeface="EB Garamond Ultra-Bold"/>
                </a:rPr>
                <a:t>Session five:</a:t>
              </a:r>
            </a:p>
            <a:p>
              <a:pPr algn="l">
                <a:lnSpc>
                  <a:spcPts val="9648"/>
                </a:lnSpc>
              </a:pPr>
              <a:r>
                <a:rPr lang="en-US" b="true" sz="8040">
                  <a:solidFill>
                    <a:srgbClr val="FFFFFF"/>
                  </a:solidFill>
                  <a:latin typeface="EB Garamond Ultra-Bold"/>
                  <a:ea typeface="EB Garamond Ultra-Bold"/>
                  <a:cs typeface="EB Garamond Ultra-Bold"/>
                  <a:sym typeface="EB Garamond Ultra-Bold"/>
                </a:rPr>
                <a:t>Archives and the law: copyright, licensing, and intellectual property</a:t>
              </a:r>
            </a:p>
            <a:p>
              <a:pPr algn="l">
                <a:lnSpc>
                  <a:spcPts val="9648"/>
                </a:lnSpc>
              </a:pPr>
            </a:p>
          </p:txBody>
        </p:sp>
      </p:grpSp>
      <p:sp>
        <p:nvSpPr>
          <p:cNvPr name="TextBox 5" id="5"/>
          <p:cNvSpPr txBox="true"/>
          <p:nvPr/>
        </p:nvSpPr>
        <p:spPr>
          <a:xfrm rot="0">
            <a:off x="872471" y="5717315"/>
            <a:ext cx="16261347" cy="493014"/>
          </a:xfrm>
          <a:prstGeom prst="rect">
            <a:avLst/>
          </a:prstGeom>
        </p:spPr>
        <p:txBody>
          <a:bodyPr anchor="t" rtlCol="false" tIns="0" lIns="0" bIns="0" rIns="0">
            <a:spAutoFit/>
          </a:bodyPr>
          <a:lstStyle/>
          <a:p>
            <a:pPr algn="l">
              <a:lnSpc>
                <a:spcPts val="3888"/>
              </a:lnSpc>
            </a:pPr>
            <a:r>
              <a:rPr lang="en-US" sz="3600">
                <a:solidFill>
                  <a:srgbClr val="FFFFFF"/>
                </a:solidFill>
                <a:latin typeface="Proxima Nova"/>
                <a:ea typeface="Proxima Nova"/>
                <a:cs typeface="Proxima Nova"/>
                <a:sym typeface="Proxima Nova"/>
              </a:rPr>
              <a:t>INFO 7401 Archival Appraisal, Arrangement, and Access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9147077" y="7997304"/>
            <a:ext cx="8355149" cy="304800"/>
          </a:xfrm>
          <a:prstGeom prst="rect">
            <a:avLst/>
          </a:prstGeom>
        </p:spPr>
        <p:txBody>
          <a:bodyPr anchor="t" rtlCol="false" tIns="0" lIns="0" bIns="0" rIns="0">
            <a:spAutoFit/>
          </a:bodyPr>
          <a:lstStyle/>
          <a:p>
            <a:pPr algn="r">
              <a:lnSpc>
                <a:spcPts val="2400"/>
              </a:lnSpc>
            </a:pPr>
            <a:r>
              <a:rPr lang="en-US" sz="2000" u="sng">
                <a:solidFill>
                  <a:srgbClr val="1A237E"/>
                </a:solidFill>
                <a:latin typeface="Proxima Nova"/>
                <a:ea typeface="Proxima Nova"/>
                <a:cs typeface="Proxima Nova"/>
                <a:sym typeface="Proxima Nova"/>
                <a:hlinkClick r:id="rId3" tooltip="https://cocatalog.loc.gov/cgi-bin/Pwebrecon.cgi?v1=1&amp;ti=1,1&amp;Search%5FArg=mr%2E%20mucus&amp;Search%5FCode=TALL&amp;CNT=25&amp;PID=wkFSB7OuihbLjqy4AQyTaOTDBmPh&amp;SEQ=20241107114354&amp;SID=1"/>
              </a:rPr>
              <a:t>Copyright.gov Catalog</a:t>
            </a:r>
          </a:p>
        </p:txBody>
      </p:sp>
      <p:grpSp>
        <p:nvGrpSpPr>
          <p:cNvPr name="Group 3" id="3"/>
          <p:cNvGrpSpPr/>
          <p:nvPr/>
        </p:nvGrpSpPr>
        <p:grpSpPr>
          <a:xfrm rot="0">
            <a:off x="694372" y="1758648"/>
            <a:ext cx="6986854" cy="6769703"/>
            <a:chOff x="0" y="0"/>
            <a:chExt cx="9315806" cy="9026271"/>
          </a:xfrm>
        </p:grpSpPr>
        <p:sp>
          <p:nvSpPr>
            <p:cNvPr name="Freeform 4" id="4" descr="Mucus (Mucinex) | Villains Wiki | Fandom"/>
            <p:cNvSpPr/>
            <p:nvPr/>
          </p:nvSpPr>
          <p:spPr>
            <a:xfrm flipH="false" flipV="false" rot="0">
              <a:off x="0" y="0"/>
              <a:ext cx="9315831" cy="9026271"/>
            </a:xfrm>
            <a:custGeom>
              <a:avLst/>
              <a:gdLst/>
              <a:ahLst/>
              <a:cxnLst/>
              <a:rect r="r" b="b" t="t" l="l"/>
              <a:pathLst>
                <a:path h="9026271" w="9315831">
                  <a:moveTo>
                    <a:pt x="0" y="0"/>
                  </a:moveTo>
                  <a:lnTo>
                    <a:pt x="9315831" y="0"/>
                  </a:lnTo>
                  <a:lnTo>
                    <a:pt x="9315831" y="9026271"/>
                  </a:lnTo>
                  <a:lnTo>
                    <a:pt x="0" y="9026271"/>
                  </a:lnTo>
                  <a:lnTo>
                    <a:pt x="0" y="0"/>
                  </a:lnTo>
                  <a:close/>
                </a:path>
              </a:pathLst>
            </a:custGeom>
            <a:blipFill>
              <a:blip r:embed="rId4"/>
              <a:stretch>
                <a:fillRect l="0" t="-20" r="0" b="-20"/>
              </a:stretch>
            </a:blipFill>
          </p:spPr>
        </p:sp>
      </p:grpSp>
      <p:grpSp>
        <p:nvGrpSpPr>
          <p:cNvPr name="Group 5" id="5"/>
          <p:cNvGrpSpPr/>
          <p:nvPr/>
        </p:nvGrpSpPr>
        <p:grpSpPr>
          <a:xfrm rot="0">
            <a:off x="7844276" y="2525830"/>
            <a:ext cx="9749352" cy="5235331"/>
            <a:chOff x="0" y="0"/>
            <a:chExt cx="12999136" cy="6980441"/>
          </a:xfrm>
        </p:grpSpPr>
        <p:sp>
          <p:nvSpPr>
            <p:cNvPr name="Freeform 6" id="6"/>
            <p:cNvSpPr/>
            <p:nvPr/>
          </p:nvSpPr>
          <p:spPr>
            <a:xfrm flipH="false" flipV="false" rot="0">
              <a:off x="0" y="0"/>
              <a:ext cx="12999085" cy="6980428"/>
            </a:xfrm>
            <a:custGeom>
              <a:avLst/>
              <a:gdLst/>
              <a:ahLst/>
              <a:cxnLst/>
              <a:rect r="r" b="b" t="t" l="l"/>
              <a:pathLst>
                <a:path h="6980428" w="12999085">
                  <a:moveTo>
                    <a:pt x="0" y="0"/>
                  </a:moveTo>
                  <a:lnTo>
                    <a:pt x="12999085" y="0"/>
                  </a:lnTo>
                  <a:lnTo>
                    <a:pt x="12999085" y="6980428"/>
                  </a:lnTo>
                  <a:lnTo>
                    <a:pt x="0" y="6980428"/>
                  </a:lnTo>
                  <a:lnTo>
                    <a:pt x="0" y="0"/>
                  </a:lnTo>
                  <a:close/>
                </a:path>
              </a:pathLst>
            </a:custGeom>
            <a:blipFill>
              <a:blip r:embed="rId5"/>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0">
            <a:off x="951005" y="4180833"/>
            <a:ext cx="16444198" cy="4726553"/>
            <a:chOff x="0" y="0"/>
            <a:chExt cx="21925598" cy="6302070"/>
          </a:xfrm>
        </p:grpSpPr>
        <p:grpSp>
          <p:nvGrpSpPr>
            <p:cNvPr name="Group 3" id="3"/>
            <p:cNvGrpSpPr/>
            <p:nvPr/>
          </p:nvGrpSpPr>
          <p:grpSpPr>
            <a:xfrm rot="0">
              <a:off x="0" y="0"/>
              <a:ext cx="21925598" cy="5236000"/>
              <a:chOff x="0" y="0"/>
              <a:chExt cx="21925598" cy="5236000"/>
            </a:xfrm>
          </p:grpSpPr>
          <p:sp>
            <p:nvSpPr>
              <p:cNvPr name="Freeform 4" id="4"/>
              <p:cNvSpPr/>
              <p:nvPr/>
            </p:nvSpPr>
            <p:spPr>
              <a:xfrm flipH="false" flipV="false" rot="0">
                <a:off x="0" y="0"/>
                <a:ext cx="21925600" cy="5236006"/>
              </a:xfrm>
              <a:custGeom>
                <a:avLst/>
                <a:gdLst/>
                <a:ahLst/>
                <a:cxnLst/>
                <a:rect r="r" b="b" t="t" l="l"/>
                <a:pathLst>
                  <a:path h="5236006" w="21925600">
                    <a:moveTo>
                      <a:pt x="0" y="0"/>
                    </a:moveTo>
                    <a:lnTo>
                      <a:pt x="21925600" y="0"/>
                    </a:lnTo>
                    <a:lnTo>
                      <a:pt x="21925600" y="5236006"/>
                    </a:lnTo>
                    <a:lnTo>
                      <a:pt x="0" y="5236006"/>
                    </a:lnTo>
                    <a:close/>
                  </a:path>
                </a:pathLst>
              </a:custGeom>
              <a:blipFill>
                <a:blip r:embed="rId3">
                  <a:alphaModFix amt="0"/>
                </a:blip>
                <a:stretch>
                  <a:fillRect l="0" t="-31593" r="0" b="-31592"/>
                </a:stretch>
              </a:blipFill>
            </p:spPr>
          </p:sp>
          <p:sp>
            <p:nvSpPr>
              <p:cNvPr name="TextBox 5" id="5"/>
              <p:cNvSpPr txBox="true"/>
              <p:nvPr/>
            </p:nvSpPr>
            <p:spPr>
              <a:xfrm>
                <a:off x="0" y="9525"/>
                <a:ext cx="21925598" cy="5226475"/>
              </a:xfrm>
              <a:prstGeom prst="rect">
                <a:avLst/>
              </a:prstGeom>
            </p:spPr>
            <p:txBody>
              <a:bodyPr anchor="b" rtlCol="false" tIns="0" lIns="0" bIns="0" rIns="0"/>
              <a:lstStyle/>
              <a:p>
                <a:pPr algn="ctr">
                  <a:lnSpc>
                    <a:spcPts val="6480"/>
                  </a:lnSpc>
                </a:pPr>
                <a:r>
                  <a:rPr lang="en-US" sz="5400">
                    <a:solidFill>
                      <a:srgbClr val="424242"/>
                    </a:solidFill>
                    <a:latin typeface="Proxima Nova"/>
                    <a:ea typeface="Proxima Nova"/>
                    <a:cs typeface="Proxima Nova"/>
                    <a:sym typeface="Proxima Nova"/>
                  </a:rPr>
                  <a:t>“To promote the Progress of Science and useful Arts, by securing for limited Times to Authors and Inventors the exclusive Right to their respective Writings and Discoveries.”</a:t>
                </a:r>
              </a:p>
            </p:txBody>
          </p:sp>
        </p:grpSp>
        <p:sp>
          <p:nvSpPr>
            <p:cNvPr name="TextBox 6" id="6"/>
            <p:cNvSpPr txBox="true"/>
            <p:nvPr/>
          </p:nvSpPr>
          <p:spPr>
            <a:xfrm rot="0">
              <a:off x="121895" y="5578170"/>
              <a:ext cx="21681796" cy="723900"/>
            </a:xfrm>
            <a:prstGeom prst="rect">
              <a:avLst/>
            </a:prstGeom>
          </p:spPr>
          <p:txBody>
            <a:bodyPr anchor="t" rtlCol="false" tIns="0" lIns="0" bIns="0" rIns="0">
              <a:spAutoFit/>
            </a:bodyPr>
            <a:lstStyle/>
            <a:p>
              <a:pPr algn="ctr">
                <a:lnSpc>
                  <a:spcPts val="4320"/>
                </a:lnSpc>
              </a:pPr>
              <a:r>
                <a:rPr lang="en-US" b="true" sz="3600">
                  <a:solidFill>
                    <a:srgbClr val="737373"/>
                  </a:solidFill>
                  <a:latin typeface="EB Garamond Semi-Bold"/>
                  <a:ea typeface="EB Garamond Semi-Bold"/>
                  <a:cs typeface="EB Garamond Semi-Bold"/>
                  <a:sym typeface="EB Garamond Semi-Bold"/>
                </a:rPr>
                <a:t>Article I, Section 8 of the U.S. Constitution</a:t>
              </a:r>
            </a:p>
          </p:txBody>
        </p:sp>
      </p:grpSp>
      <p:grpSp>
        <p:nvGrpSpPr>
          <p:cNvPr name="Group 7" id="7"/>
          <p:cNvGrpSpPr/>
          <p:nvPr/>
        </p:nvGrpSpPr>
        <p:grpSpPr>
          <a:xfrm rot="0">
            <a:off x="553826" y="904766"/>
            <a:ext cx="17180348" cy="3018892"/>
            <a:chOff x="0" y="0"/>
            <a:chExt cx="22907130" cy="4025189"/>
          </a:xfrm>
        </p:grpSpPr>
        <p:sp>
          <p:nvSpPr>
            <p:cNvPr name="Freeform 8" id="8"/>
            <p:cNvSpPr/>
            <p:nvPr/>
          </p:nvSpPr>
          <p:spPr>
            <a:xfrm flipH="false" flipV="false" rot="0">
              <a:off x="0" y="0"/>
              <a:ext cx="22907124" cy="4025190"/>
            </a:xfrm>
            <a:custGeom>
              <a:avLst/>
              <a:gdLst/>
              <a:ahLst/>
              <a:cxnLst/>
              <a:rect r="r" b="b" t="t" l="l"/>
              <a:pathLst>
                <a:path h="4025190" w="22907124">
                  <a:moveTo>
                    <a:pt x="0" y="0"/>
                  </a:moveTo>
                  <a:lnTo>
                    <a:pt x="22907124" y="0"/>
                  </a:lnTo>
                  <a:lnTo>
                    <a:pt x="22907124" y="4025190"/>
                  </a:lnTo>
                  <a:lnTo>
                    <a:pt x="0" y="4025190"/>
                  </a:lnTo>
                  <a:close/>
                </a:path>
              </a:pathLst>
            </a:custGeom>
            <a:blipFill>
              <a:blip r:embed="rId3">
                <a:alphaModFix amt="0"/>
              </a:blip>
              <a:stretch>
                <a:fillRect l="0" t="-3117" r="52908" b="-1319"/>
              </a:stretch>
            </a:blipFill>
          </p:spPr>
        </p:sp>
        <p:sp>
          <p:nvSpPr>
            <p:cNvPr name="TextBox 9" id="9"/>
            <p:cNvSpPr txBox="true"/>
            <p:nvPr/>
          </p:nvSpPr>
          <p:spPr>
            <a:xfrm>
              <a:off x="0" y="9525"/>
              <a:ext cx="22907130" cy="4015664"/>
            </a:xfrm>
            <a:prstGeom prst="rect">
              <a:avLst/>
            </a:prstGeom>
          </p:spPr>
          <p:txBody>
            <a:bodyPr anchor="b" rtlCol="false" tIns="0" lIns="0" bIns="0" rIns="0"/>
            <a:lstStyle/>
            <a:p>
              <a:pPr algn="ctr">
                <a:lnSpc>
                  <a:spcPts val="10080"/>
                </a:lnSpc>
              </a:pPr>
              <a:r>
                <a:rPr lang="en-US" b="true" sz="8400">
                  <a:solidFill>
                    <a:srgbClr val="1A237E"/>
                  </a:solidFill>
                  <a:latin typeface="EB Garamond Ultra-Bold"/>
                  <a:ea typeface="EB Garamond Ultra-Bold"/>
                  <a:cs typeface="EB Garamond Ultra-Bold"/>
                  <a:sym typeface="EB Garamond Ultra-Bold"/>
                </a:rPr>
                <a:t>Foundation of copyright, trademark, and patent law in the U.S.:</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4130697"/>
            <a:ext cx="16444198" cy="2705572"/>
            <a:chOff x="0" y="0"/>
            <a:chExt cx="21925598" cy="3607430"/>
          </a:xfrm>
        </p:grpSpPr>
        <p:sp>
          <p:nvSpPr>
            <p:cNvPr name="Freeform 3" id="3"/>
            <p:cNvSpPr/>
            <p:nvPr/>
          </p:nvSpPr>
          <p:spPr>
            <a:xfrm flipH="false" flipV="false" rot="0">
              <a:off x="0" y="0"/>
              <a:ext cx="21925600" cy="3607435"/>
            </a:xfrm>
            <a:custGeom>
              <a:avLst/>
              <a:gdLst/>
              <a:ahLst/>
              <a:cxnLst/>
              <a:rect r="r" b="b" t="t" l="l"/>
              <a:pathLst>
                <a:path h="3607435" w="21925600">
                  <a:moveTo>
                    <a:pt x="0" y="0"/>
                  </a:moveTo>
                  <a:lnTo>
                    <a:pt x="21925600" y="0"/>
                  </a:lnTo>
                  <a:lnTo>
                    <a:pt x="21925600" y="3607435"/>
                  </a:lnTo>
                  <a:lnTo>
                    <a:pt x="0" y="3607435"/>
                  </a:lnTo>
                  <a:close/>
                </a:path>
              </a:pathLst>
            </a:custGeom>
            <a:blipFill>
              <a:blip r:embed="rId3">
                <a:alphaModFix amt="0"/>
              </a:blip>
              <a:stretch>
                <a:fillRect l="0" t="-80994" r="0" b="-55861"/>
              </a:stretch>
            </a:blipFill>
          </p:spPr>
        </p:sp>
        <p:sp>
          <p:nvSpPr>
            <p:cNvPr name="TextBox 4" id="4"/>
            <p:cNvSpPr txBox="true"/>
            <p:nvPr/>
          </p:nvSpPr>
          <p:spPr>
            <a:xfrm>
              <a:off x="0" y="9525"/>
              <a:ext cx="21925598" cy="3597905"/>
            </a:xfrm>
            <a:prstGeom prst="rect">
              <a:avLst/>
            </a:prstGeom>
          </p:spPr>
          <p:txBody>
            <a:bodyPr anchor="ctr" rtlCol="false" tIns="0" lIns="0" bIns="0" rIns="0"/>
            <a:lstStyle/>
            <a:p>
              <a:pPr algn="l">
                <a:lnSpc>
                  <a:spcPts val="9072"/>
                </a:lnSpc>
              </a:pPr>
              <a:r>
                <a:rPr lang="en-US" b="true" sz="7560">
                  <a:solidFill>
                    <a:srgbClr val="FFFFFF"/>
                  </a:solidFill>
                  <a:latin typeface="EB Garamond Ultra-Bold"/>
                  <a:ea typeface="EB Garamond Ultra-Bold"/>
                  <a:cs typeface="EB Garamond Ultra-Bold"/>
                  <a:sym typeface="EB Garamond Ultra-Bold"/>
                </a:rPr>
                <a:t>What are the prerequisites for a work to be protected by copyright?</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896" y="1982153"/>
            <a:ext cx="16444198" cy="6322695"/>
            <a:chOff x="0" y="0"/>
            <a:chExt cx="21925598" cy="8430260"/>
          </a:xfrm>
        </p:grpSpPr>
        <p:sp>
          <p:nvSpPr>
            <p:cNvPr name="Freeform 3" id="3"/>
            <p:cNvSpPr/>
            <p:nvPr/>
          </p:nvSpPr>
          <p:spPr>
            <a:xfrm flipH="false" flipV="false" rot="0">
              <a:off x="0" y="0"/>
              <a:ext cx="21925600" cy="8430265"/>
            </a:xfrm>
            <a:custGeom>
              <a:avLst/>
              <a:gdLst/>
              <a:ahLst/>
              <a:cxnLst/>
              <a:rect r="r" b="b" t="t" l="l"/>
              <a:pathLst>
                <a:path h="8430265" w="21925600">
                  <a:moveTo>
                    <a:pt x="0" y="0"/>
                  </a:moveTo>
                  <a:lnTo>
                    <a:pt x="21925600" y="0"/>
                  </a:lnTo>
                  <a:lnTo>
                    <a:pt x="21925600" y="8430265"/>
                  </a:lnTo>
                  <a:lnTo>
                    <a:pt x="0" y="8430265"/>
                  </a:lnTo>
                  <a:close/>
                </a:path>
              </a:pathLst>
            </a:custGeom>
            <a:blipFill>
              <a:blip r:embed="rId3">
                <a:alphaModFix amt="0"/>
              </a:blip>
              <a:stretch>
                <a:fillRect l="0" t="-34658" r="0" b="33304"/>
              </a:stretch>
            </a:blipFill>
          </p:spPr>
        </p:sp>
        <p:sp>
          <p:nvSpPr>
            <p:cNvPr name="TextBox 4" id="4"/>
            <p:cNvSpPr txBox="true"/>
            <p:nvPr/>
          </p:nvSpPr>
          <p:spPr>
            <a:xfrm>
              <a:off x="0" y="0"/>
              <a:ext cx="21925598" cy="8430260"/>
            </a:xfrm>
            <a:prstGeom prst="rect">
              <a:avLst/>
            </a:prstGeom>
          </p:spPr>
          <p:txBody>
            <a:bodyPr anchor="ctr" rtlCol="false" tIns="0" lIns="0" bIns="0" rIns="0"/>
            <a:lstStyle/>
            <a:p>
              <a:pPr algn="l" marL="1346200" indent="-673100" lvl="1">
                <a:lnSpc>
                  <a:spcPts val="5999"/>
                </a:lnSpc>
                <a:buAutoNum type="arabicPeriod" startAt="1"/>
              </a:pPr>
              <a:r>
                <a:rPr lang="en-US" sz="4999">
                  <a:solidFill>
                    <a:srgbClr val="4285F4"/>
                  </a:solidFill>
                  <a:latin typeface="Proxima Nova"/>
                  <a:ea typeface="Proxima Nova"/>
                  <a:cs typeface="Proxima Nova"/>
                  <a:sym typeface="Proxima Nova"/>
                </a:rPr>
                <a:t>The work or subject matter must fall within a category of material protected by the Copyright Act</a:t>
              </a:r>
            </a:p>
            <a:p>
              <a:pPr algn="l" marL="1346200" indent="-673100" lvl="1">
                <a:lnSpc>
                  <a:spcPts val="5999"/>
                </a:lnSpc>
                <a:buAutoNum type="arabicPeriod" startAt="1"/>
              </a:pPr>
              <a:r>
                <a:rPr lang="en-US" sz="4999">
                  <a:solidFill>
                    <a:srgbClr val="4285F4"/>
                  </a:solidFill>
                  <a:latin typeface="Proxima Nova"/>
                  <a:ea typeface="Proxima Nova"/>
                  <a:cs typeface="Proxima Nova"/>
                  <a:sym typeface="Proxima Nova"/>
                </a:rPr>
                <a:t>Copyright must subsist in that particular work or subject matter, having regard to its:</a:t>
              </a:r>
            </a:p>
            <a:p>
              <a:pPr algn="l" marL="2260600" indent="-753533" lvl="2">
                <a:lnSpc>
                  <a:spcPts val="5999"/>
                </a:lnSpc>
                <a:buAutoNum type="alphaLcPeriod" startAt="1"/>
              </a:pPr>
              <a:r>
                <a:rPr lang="en-US" sz="4999">
                  <a:solidFill>
                    <a:srgbClr val="4285F4"/>
                  </a:solidFill>
                  <a:latin typeface="Proxima Nova"/>
                  <a:ea typeface="Proxima Nova"/>
                  <a:cs typeface="Proxima Nova"/>
                  <a:sym typeface="Proxima Nova"/>
                </a:rPr>
                <a:t>originality, </a:t>
              </a:r>
            </a:p>
            <a:p>
              <a:pPr algn="l" marL="2260600" indent="-753533" lvl="2">
                <a:lnSpc>
                  <a:spcPts val="5999"/>
                </a:lnSpc>
                <a:buAutoNum type="alphaLcPeriod" startAt="1"/>
              </a:pPr>
              <a:r>
                <a:rPr lang="en-US" sz="4999">
                  <a:solidFill>
                    <a:srgbClr val="4285F4"/>
                  </a:solidFill>
                  <a:latin typeface="Proxima Nova"/>
                  <a:ea typeface="Proxima Nova"/>
                  <a:cs typeface="Proxima Nova"/>
                  <a:sym typeface="Proxima Nova"/>
                </a:rPr>
                <a:t>authorship, and </a:t>
              </a:r>
            </a:p>
            <a:p>
              <a:pPr algn="l" marL="2260600" indent="-753533" lvl="2">
                <a:lnSpc>
                  <a:spcPts val="5999"/>
                </a:lnSpc>
                <a:buAutoNum type="alphaLcPeriod" startAt="1"/>
              </a:pPr>
              <a:r>
                <a:rPr lang="en-US" sz="4999">
                  <a:solidFill>
                    <a:srgbClr val="4285F4"/>
                  </a:solidFill>
                  <a:latin typeface="Proxima Nova"/>
                  <a:ea typeface="Proxima Nova"/>
                  <a:cs typeface="Proxima Nova"/>
                  <a:sym typeface="Proxima Nova"/>
                </a:rPr>
                <a:t>fixity</a:t>
              </a:r>
            </a:p>
            <a:p>
              <a:pPr algn="l" marL="1346200" indent="-673100" lvl="1">
                <a:lnSpc>
                  <a:spcPts val="5999"/>
                </a:lnSpc>
                <a:buAutoNum type="arabicPeriod" startAt="1"/>
              </a:pPr>
              <a:r>
                <a:rPr lang="en-US" sz="4999">
                  <a:solidFill>
                    <a:srgbClr val="4285F4"/>
                  </a:solidFill>
                  <a:latin typeface="Proxima Nova"/>
                  <a:ea typeface="Proxima Nova"/>
                  <a:cs typeface="Proxima Nova"/>
                  <a:sym typeface="Proxima Nova"/>
                </a:rPr>
                <a:t>Copyright must not have expired</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3200011"/>
            <a:ext cx="16444198" cy="3848572"/>
            <a:chOff x="0" y="0"/>
            <a:chExt cx="21925598" cy="5131430"/>
          </a:xfrm>
        </p:grpSpPr>
        <p:sp>
          <p:nvSpPr>
            <p:cNvPr name="Freeform 3" id="3"/>
            <p:cNvSpPr/>
            <p:nvPr/>
          </p:nvSpPr>
          <p:spPr>
            <a:xfrm flipH="false" flipV="false" rot="0">
              <a:off x="0" y="0"/>
              <a:ext cx="21925600" cy="5131435"/>
            </a:xfrm>
            <a:custGeom>
              <a:avLst/>
              <a:gdLst/>
              <a:ahLst/>
              <a:cxnLst/>
              <a:rect r="r" b="b" t="t" l="l"/>
              <a:pathLst>
                <a:path h="5131435" w="21925600">
                  <a:moveTo>
                    <a:pt x="0" y="0"/>
                  </a:moveTo>
                  <a:lnTo>
                    <a:pt x="21925600" y="0"/>
                  </a:lnTo>
                  <a:lnTo>
                    <a:pt x="21925600" y="5131435"/>
                  </a:lnTo>
                  <a:lnTo>
                    <a:pt x="0" y="5131435"/>
                  </a:lnTo>
                  <a:close/>
                </a:path>
              </a:pathLst>
            </a:custGeom>
            <a:blipFill>
              <a:blip r:embed="rId3">
                <a:alphaModFix amt="0"/>
              </a:blip>
              <a:stretch>
                <a:fillRect l="0" t="-56939" r="0" b="-9571"/>
              </a:stretch>
            </a:blipFill>
          </p:spPr>
        </p:sp>
        <p:sp>
          <p:nvSpPr>
            <p:cNvPr name="TextBox 4" id="4"/>
            <p:cNvSpPr txBox="true"/>
            <p:nvPr/>
          </p:nvSpPr>
          <p:spPr>
            <a:xfrm>
              <a:off x="0" y="9525"/>
              <a:ext cx="21925598" cy="5121905"/>
            </a:xfrm>
            <a:prstGeom prst="rect">
              <a:avLst/>
            </a:prstGeom>
          </p:spPr>
          <p:txBody>
            <a:bodyPr anchor="ctr" rtlCol="false" tIns="0" lIns="0" bIns="0" rIns="0"/>
            <a:lstStyle/>
            <a:p>
              <a:pPr algn="l">
                <a:lnSpc>
                  <a:spcPts val="9072"/>
                </a:lnSpc>
              </a:pPr>
              <a:r>
                <a:rPr lang="en-US" b="true" sz="7560">
                  <a:solidFill>
                    <a:srgbClr val="FFFFFF"/>
                  </a:solidFill>
                  <a:latin typeface="EB Garamond Ultra-Bold"/>
                  <a:ea typeface="EB Garamond Ultra-Bold"/>
                  <a:cs typeface="EB Garamond Ultra-Bold"/>
                  <a:sym typeface="EB Garamond Ultra-Bold"/>
                </a:rPr>
                <a:t>The work or subject matter must fall within a category of material protected by the Copyright Act (of 1976)</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896" y="1982152"/>
            <a:ext cx="16444198" cy="6322695"/>
            <a:chOff x="0" y="0"/>
            <a:chExt cx="21925598" cy="8430260"/>
          </a:xfrm>
        </p:grpSpPr>
        <p:sp>
          <p:nvSpPr>
            <p:cNvPr name="Freeform 3" id="3"/>
            <p:cNvSpPr/>
            <p:nvPr/>
          </p:nvSpPr>
          <p:spPr>
            <a:xfrm flipH="false" flipV="false" rot="0">
              <a:off x="0" y="0"/>
              <a:ext cx="21925600" cy="8430265"/>
            </a:xfrm>
            <a:custGeom>
              <a:avLst/>
              <a:gdLst/>
              <a:ahLst/>
              <a:cxnLst/>
              <a:rect r="r" b="b" t="t" l="l"/>
              <a:pathLst>
                <a:path h="8430265" w="21925600">
                  <a:moveTo>
                    <a:pt x="0" y="0"/>
                  </a:moveTo>
                  <a:lnTo>
                    <a:pt x="21925600" y="0"/>
                  </a:lnTo>
                  <a:lnTo>
                    <a:pt x="21925600" y="8430265"/>
                  </a:lnTo>
                  <a:lnTo>
                    <a:pt x="0" y="8430265"/>
                  </a:lnTo>
                  <a:close/>
                </a:path>
              </a:pathLst>
            </a:custGeom>
            <a:blipFill>
              <a:blip r:embed="rId3">
                <a:alphaModFix amt="0"/>
              </a:blip>
              <a:stretch>
                <a:fillRect l="0" t="-34658" r="0" b="33304"/>
              </a:stretch>
            </a:blipFill>
          </p:spPr>
        </p:sp>
        <p:sp>
          <p:nvSpPr>
            <p:cNvPr name="TextBox 4" id="4"/>
            <p:cNvSpPr txBox="true"/>
            <p:nvPr/>
          </p:nvSpPr>
          <p:spPr>
            <a:xfrm>
              <a:off x="0" y="0"/>
              <a:ext cx="21925598" cy="8430260"/>
            </a:xfrm>
            <a:prstGeom prst="rect">
              <a:avLst/>
            </a:prstGeom>
          </p:spPr>
          <p:txBody>
            <a:bodyPr anchor="ctr" rtlCol="false" tIns="0" lIns="0" bIns="0" rIns="0"/>
            <a:lstStyle/>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Literary works</a:t>
              </a:r>
            </a:p>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Musical works, including any accompanying words</a:t>
              </a:r>
            </a:p>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Dramatic works, including any accompanying music</a:t>
              </a:r>
            </a:p>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Pantomimes and choreographic works</a:t>
              </a:r>
            </a:p>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Pictorial, graphic, and sculptural works</a:t>
              </a:r>
            </a:p>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Motion pictures and other audiovisual works</a:t>
              </a:r>
            </a:p>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Sound recordings</a:t>
              </a:r>
            </a:p>
            <a:p>
              <a:pPr algn="l" marL="1346200" indent="-673100" lvl="1">
                <a:lnSpc>
                  <a:spcPts val="5999"/>
                </a:lnSpc>
                <a:buFont typeface="Arial"/>
                <a:buChar char="•"/>
              </a:pPr>
              <a:r>
                <a:rPr lang="en-US" sz="4999">
                  <a:solidFill>
                    <a:srgbClr val="4285F4"/>
                  </a:solidFill>
                  <a:latin typeface="Proxima Nova"/>
                  <a:ea typeface="Proxima Nova"/>
                  <a:cs typeface="Proxima Nova"/>
                  <a:sym typeface="Proxima Nova"/>
                </a:rPr>
                <a:t>Architectural work</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2628511"/>
            <a:ext cx="16444198" cy="4991572"/>
            <a:chOff x="0" y="0"/>
            <a:chExt cx="21925598" cy="6655430"/>
          </a:xfrm>
        </p:grpSpPr>
        <p:sp>
          <p:nvSpPr>
            <p:cNvPr name="Freeform 3" id="3"/>
            <p:cNvSpPr/>
            <p:nvPr/>
          </p:nvSpPr>
          <p:spPr>
            <a:xfrm flipH="false" flipV="false" rot="0">
              <a:off x="0" y="0"/>
              <a:ext cx="21925600" cy="6655436"/>
            </a:xfrm>
            <a:custGeom>
              <a:avLst/>
              <a:gdLst/>
              <a:ahLst/>
              <a:cxnLst/>
              <a:rect r="r" b="b" t="t" l="l"/>
              <a:pathLst>
                <a:path h="6655436" w="21925600">
                  <a:moveTo>
                    <a:pt x="0" y="0"/>
                  </a:moveTo>
                  <a:lnTo>
                    <a:pt x="21925600" y="0"/>
                  </a:lnTo>
                  <a:lnTo>
                    <a:pt x="21925600" y="6655436"/>
                  </a:lnTo>
                  <a:lnTo>
                    <a:pt x="0" y="6655436"/>
                  </a:lnTo>
                  <a:close/>
                </a:path>
              </a:pathLst>
            </a:custGeom>
            <a:blipFill>
              <a:blip r:embed="rId3">
                <a:alphaModFix amt="0"/>
              </a:blip>
              <a:stretch>
                <a:fillRect l="0" t="-43901" r="0" b="15518"/>
              </a:stretch>
            </a:blipFill>
          </p:spPr>
        </p:sp>
        <p:sp>
          <p:nvSpPr>
            <p:cNvPr name="TextBox 4" id="4"/>
            <p:cNvSpPr txBox="true"/>
            <p:nvPr/>
          </p:nvSpPr>
          <p:spPr>
            <a:xfrm>
              <a:off x="0" y="9525"/>
              <a:ext cx="21925598" cy="6645905"/>
            </a:xfrm>
            <a:prstGeom prst="rect">
              <a:avLst/>
            </a:prstGeom>
          </p:spPr>
          <p:txBody>
            <a:bodyPr anchor="ctr" rtlCol="false" tIns="0" lIns="0" bIns="0" rIns="0"/>
            <a:lstStyle/>
            <a:p>
              <a:pPr algn="l">
                <a:lnSpc>
                  <a:spcPts val="9072"/>
                </a:lnSpc>
              </a:pPr>
              <a:r>
                <a:rPr lang="en-US" b="true" sz="7560">
                  <a:solidFill>
                    <a:srgbClr val="FFFFFF"/>
                  </a:solidFill>
                  <a:latin typeface="EB Garamond Ultra-Bold"/>
                  <a:ea typeface="EB Garamond Ultra-Bold"/>
                  <a:cs typeface="EB Garamond Ultra-Bold"/>
                  <a:sym typeface="EB Garamond Ultra-Bold"/>
                </a:rPr>
                <a:t>Copyright must subsist in that particular work or subject matter, having regard to its </a:t>
              </a:r>
              <a:r>
                <a:rPr lang="en-US" b="true" sz="7560">
                  <a:solidFill>
                    <a:srgbClr val="C1FF72"/>
                  </a:solidFill>
                  <a:latin typeface="EB Garamond Ultra-Bold"/>
                  <a:ea typeface="EB Garamond Ultra-Bold"/>
                  <a:cs typeface="EB Garamond Ultra-Bold"/>
                  <a:sym typeface="EB Garamond Ultra-Bold"/>
                </a:rPr>
                <a:t>originality</a:t>
              </a:r>
              <a:r>
                <a:rPr lang="en-US" b="true" sz="7560">
                  <a:solidFill>
                    <a:srgbClr val="FFFFFF"/>
                  </a:solidFill>
                  <a:latin typeface="EB Garamond Ultra-Bold"/>
                  <a:ea typeface="EB Garamond Ultra-Bold"/>
                  <a:cs typeface="EB Garamond Ultra-Bold"/>
                  <a:sym typeface="EB Garamond Ultra-Bold"/>
                </a:rPr>
                <a:t>, </a:t>
              </a:r>
              <a:r>
                <a:rPr lang="en-US" b="true" sz="7560">
                  <a:solidFill>
                    <a:srgbClr val="C1FF72"/>
                  </a:solidFill>
                  <a:latin typeface="EB Garamond Ultra-Bold"/>
                  <a:ea typeface="EB Garamond Ultra-Bold"/>
                  <a:cs typeface="EB Garamond Ultra-Bold"/>
                  <a:sym typeface="EB Garamond Ultra-Bold"/>
                </a:rPr>
                <a:t>authorship</a:t>
              </a:r>
              <a:r>
                <a:rPr lang="en-US" b="true" sz="7560">
                  <a:solidFill>
                    <a:srgbClr val="FFFFFF"/>
                  </a:solidFill>
                  <a:latin typeface="EB Garamond Ultra-Bold"/>
                  <a:ea typeface="EB Garamond Ultra-Bold"/>
                  <a:cs typeface="EB Garamond Ultra-Bold"/>
                  <a:sym typeface="EB Garamond Ultra-Bold"/>
                </a:rPr>
                <a:t>, and </a:t>
              </a:r>
              <a:r>
                <a:rPr lang="en-US" b="true" sz="7560">
                  <a:solidFill>
                    <a:srgbClr val="C1FF72"/>
                  </a:solidFill>
                  <a:latin typeface="EB Garamond Ultra-Bold"/>
                  <a:ea typeface="EB Garamond Ultra-Bold"/>
                  <a:cs typeface="EB Garamond Ultra-Bold"/>
                  <a:sym typeface="EB Garamond Ultra-Bold"/>
                </a:rPr>
                <a:t>fixity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815102" y="1249901"/>
            <a:ext cx="16444198" cy="7787198"/>
            <a:chOff x="0" y="0"/>
            <a:chExt cx="21925598" cy="10382931"/>
          </a:xfrm>
        </p:grpSpPr>
        <p:sp>
          <p:nvSpPr>
            <p:cNvPr name="Freeform 3" id="3"/>
            <p:cNvSpPr/>
            <p:nvPr/>
          </p:nvSpPr>
          <p:spPr>
            <a:xfrm flipH="false" flipV="false" rot="0">
              <a:off x="0" y="0"/>
              <a:ext cx="21925600" cy="10382936"/>
            </a:xfrm>
            <a:custGeom>
              <a:avLst/>
              <a:gdLst/>
              <a:ahLst/>
              <a:cxnLst/>
              <a:rect r="r" b="b" t="t" l="l"/>
              <a:pathLst>
                <a:path h="10382936" w="21925600">
                  <a:moveTo>
                    <a:pt x="0" y="0"/>
                  </a:moveTo>
                  <a:lnTo>
                    <a:pt x="21925600" y="0"/>
                  </a:lnTo>
                  <a:lnTo>
                    <a:pt x="21925600" y="10382936"/>
                  </a:lnTo>
                  <a:lnTo>
                    <a:pt x="0" y="10382936"/>
                  </a:lnTo>
                  <a:close/>
                </a:path>
              </a:pathLst>
            </a:custGeom>
            <a:blipFill>
              <a:blip r:embed="rId3">
                <a:alphaModFix amt="0"/>
              </a:blip>
              <a:stretch>
                <a:fillRect l="0" t="-28140" r="0" b="45847"/>
              </a:stretch>
            </a:blipFill>
          </p:spPr>
        </p:sp>
        <p:sp>
          <p:nvSpPr>
            <p:cNvPr name="TextBox 4" id="4"/>
            <p:cNvSpPr txBox="true"/>
            <p:nvPr/>
          </p:nvSpPr>
          <p:spPr>
            <a:xfrm>
              <a:off x="0" y="0"/>
              <a:ext cx="21925598" cy="10382931"/>
            </a:xfrm>
            <a:prstGeom prst="rect">
              <a:avLst/>
            </a:prstGeom>
          </p:spPr>
          <p:txBody>
            <a:bodyPr anchor="ctr" rtlCol="false" tIns="0" lIns="0" bIns="0" rIns="0"/>
            <a:lstStyle/>
            <a:p>
              <a:pPr algn="l">
                <a:lnSpc>
                  <a:spcPts val="8352"/>
                </a:lnSpc>
              </a:pPr>
              <a:r>
                <a:rPr lang="en-US" b="true" sz="6960">
                  <a:solidFill>
                    <a:srgbClr val="C1FF72"/>
                  </a:solidFill>
                  <a:latin typeface="EB Garamond Ultra-Bold"/>
                  <a:ea typeface="EB Garamond Ultra-Bold"/>
                  <a:cs typeface="EB Garamond Ultra-Bold"/>
                  <a:sym typeface="EB Garamond Ultra-Bold"/>
                </a:rPr>
                <a:t>Originality</a:t>
              </a:r>
              <a:r>
                <a:rPr lang="en-US" b="true" sz="6960">
                  <a:solidFill>
                    <a:srgbClr val="FFFFFF"/>
                  </a:solidFill>
                  <a:latin typeface="EB Garamond Ultra-Bold"/>
                  <a:ea typeface="EB Garamond Ultra-Bold"/>
                  <a:cs typeface="EB Garamond Ultra-Bold"/>
                  <a:sym typeface="EB Garamond Ultra-Bold"/>
                </a:rPr>
                <a:t>, not aesthetic merit, is the basis for copyright protection.</a:t>
              </a:r>
            </a:p>
            <a:p>
              <a:pPr algn="l">
                <a:lnSpc>
                  <a:spcPts val="8352"/>
                </a:lnSpc>
              </a:pPr>
              <a:r>
                <a:rPr lang="en-US" b="true" sz="6959">
                  <a:solidFill>
                    <a:srgbClr val="FFFFFF"/>
                  </a:solidFill>
                  <a:latin typeface="EB Garamond Ultra-Bold"/>
                  <a:ea typeface="EB Garamond Ultra-Bold"/>
                  <a:cs typeface="EB Garamond Ultra-Bold"/>
                  <a:sym typeface="EB Garamond Ultra-Bold"/>
                </a:rPr>
                <a:t>Even banal images and writings are eligible for copyright protection, so long as they meet the threshold requirements.</a:t>
              </a:r>
            </a:p>
            <a:p>
              <a:pPr algn="l">
                <a:lnSpc>
                  <a:spcPts val="8352"/>
                </a:lnSpc>
              </a:pPr>
              <a:r>
                <a:rPr lang="en-US" b="true" sz="6960">
                  <a:solidFill>
                    <a:srgbClr val="FFFFFF"/>
                  </a:solidFill>
                  <a:latin typeface="EB Garamond Ultra-Bold"/>
                  <a:ea typeface="EB Garamond Ultra-Bold"/>
                  <a:cs typeface="EB Garamond Ultra-Bold"/>
                  <a:sym typeface="EB Garamond Ultra-Bold"/>
                </a:rPr>
                <a:t>AI works are generally considered </a:t>
              </a:r>
              <a:r>
                <a:rPr lang="en-US" b="true" sz="6960">
                  <a:solidFill>
                    <a:srgbClr val="FF5757"/>
                  </a:solidFill>
                  <a:latin typeface="EB Garamond Ultra-Bold"/>
                  <a:ea typeface="EB Garamond Ultra-Bold"/>
                  <a:cs typeface="EB Garamond Ultra-Bold"/>
                  <a:sym typeface="EB Garamond Ultra-Bold"/>
                </a:rPr>
                <a:t>not original</a:t>
              </a:r>
              <a:r>
                <a:rPr lang="en-US" b="true" sz="6960">
                  <a:solidFill>
                    <a:srgbClr val="FFFFFF"/>
                  </a:solidFill>
                  <a:latin typeface="EB Garamond Ultra-Bold"/>
                  <a:ea typeface="EB Garamond Ultra-Bold"/>
                  <a:cs typeface="EB Garamond Ultra-Bold"/>
                  <a:sym typeface="EB Garamond Ultra-Bold"/>
                </a:rPr>
                <a:t>.</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1526500"/>
            <a:ext cx="16444198" cy="7234000"/>
            <a:chOff x="0" y="0"/>
            <a:chExt cx="21925598" cy="9645333"/>
          </a:xfrm>
        </p:grpSpPr>
        <p:sp>
          <p:nvSpPr>
            <p:cNvPr name="Freeform 3" id="3"/>
            <p:cNvSpPr/>
            <p:nvPr/>
          </p:nvSpPr>
          <p:spPr>
            <a:xfrm flipH="false" flipV="false" rot="0">
              <a:off x="0" y="0"/>
              <a:ext cx="21925600" cy="9645338"/>
            </a:xfrm>
            <a:custGeom>
              <a:avLst/>
              <a:gdLst/>
              <a:ahLst/>
              <a:cxnLst/>
              <a:rect r="r" b="b" t="t" l="l"/>
              <a:pathLst>
                <a:path h="9645338" w="21925600">
                  <a:moveTo>
                    <a:pt x="0" y="0"/>
                  </a:moveTo>
                  <a:lnTo>
                    <a:pt x="21925600" y="0"/>
                  </a:lnTo>
                  <a:lnTo>
                    <a:pt x="21925600" y="9645338"/>
                  </a:lnTo>
                  <a:lnTo>
                    <a:pt x="0" y="9645338"/>
                  </a:lnTo>
                  <a:close/>
                </a:path>
              </a:pathLst>
            </a:custGeom>
            <a:blipFill>
              <a:blip r:embed="rId3">
                <a:alphaModFix amt="0"/>
              </a:blip>
              <a:stretch>
                <a:fillRect l="0" t="-30292" r="0" b="41706"/>
              </a:stretch>
            </a:blipFill>
          </p:spPr>
        </p:sp>
        <p:sp>
          <p:nvSpPr>
            <p:cNvPr name="TextBox 4" id="4"/>
            <p:cNvSpPr txBox="true"/>
            <p:nvPr/>
          </p:nvSpPr>
          <p:spPr>
            <a:xfrm>
              <a:off x="0" y="0"/>
              <a:ext cx="21925598" cy="9645333"/>
            </a:xfrm>
            <a:prstGeom prst="rect">
              <a:avLst/>
            </a:prstGeom>
          </p:spPr>
          <p:txBody>
            <a:bodyPr anchor="ctr" rtlCol="false" tIns="0" lIns="0" bIns="0" rIns="0"/>
            <a:lstStyle/>
            <a:p>
              <a:pPr algn="l">
                <a:lnSpc>
                  <a:spcPts val="7512"/>
                </a:lnSpc>
              </a:pPr>
              <a:r>
                <a:rPr lang="en-US" b="true" sz="6260">
                  <a:solidFill>
                    <a:srgbClr val="C1FF72"/>
                  </a:solidFill>
                  <a:latin typeface="EB Garamond Ultra-Bold"/>
                  <a:ea typeface="EB Garamond Ultra-Bold"/>
                  <a:cs typeface="EB Garamond Ultra-Bold"/>
                  <a:sym typeface="EB Garamond Ultra-Bold"/>
                </a:rPr>
                <a:t>Authorship</a:t>
              </a:r>
              <a:r>
                <a:rPr lang="en-US" b="true" sz="6260">
                  <a:solidFill>
                    <a:srgbClr val="737373"/>
                  </a:solidFill>
                  <a:latin typeface="EB Garamond Ultra-Bold"/>
                  <a:ea typeface="EB Garamond Ultra-Bold"/>
                  <a:cs typeface="EB Garamond Ultra-Bold"/>
                  <a:sym typeface="EB Garamond Ultra-Bold"/>
                </a:rPr>
                <a:t> </a:t>
              </a:r>
              <a:r>
                <a:rPr lang="en-US" b="true" sz="6260">
                  <a:solidFill>
                    <a:srgbClr val="FFFFFF"/>
                  </a:solidFill>
                  <a:latin typeface="EB Garamond Ultra-Bold"/>
                  <a:ea typeface="EB Garamond Ultra-Bold"/>
                  <a:cs typeface="EB Garamond Ultra-Bold"/>
                  <a:sym typeface="EB Garamond Ultra-Bold"/>
                </a:rPr>
                <a:t>refers to the source of the original copyrightable work. </a:t>
              </a:r>
            </a:p>
            <a:p>
              <a:pPr algn="l">
                <a:lnSpc>
                  <a:spcPts val="9240"/>
                </a:lnSpc>
              </a:pPr>
            </a:p>
            <a:p>
              <a:pPr algn="l">
                <a:lnSpc>
                  <a:spcPts val="7512"/>
                </a:lnSpc>
              </a:pPr>
              <a:r>
                <a:rPr lang="en-US" b="true" sz="6260">
                  <a:solidFill>
                    <a:srgbClr val="C1FF72"/>
                  </a:solidFill>
                  <a:latin typeface="EB Garamond Ultra-Bold"/>
                  <a:ea typeface="EB Garamond Ultra-Bold"/>
                  <a:cs typeface="EB Garamond Ultra-Bold"/>
                  <a:sym typeface="EB Garamond Ultra-Bold"/>
                </a:rPr>
                <a:t>Fixity</a:t>
              </a:r>
              <a:r>
                <a:rPr lang="en-US" b="true" sz="6260">
                  <a:solidFill>
                    <a:srgbClr val="FFFFFF"/>
                  </a:solidFill>
                  <a:latin typeface="EB Garamond Ultra-Bold"/>
                  <a:ea typeface="EB Garamond Ultra-Bold"/>
                  <a:cs typeface="EB Garamond Ultra-Bold"/>
                  <a:sym typeface="EB Garamond Ultra-Bold"/>
                </a:rPr>
                <a:t> (or “Fixed in a tangible medium of expression”) means that that work was actually expressed (not just a thought/idea, but written down/produced in some manner).</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4130697"/>
            <a:ext cx="16444198" cy="2025600"/>
            <a:chOff x="0" y="0"/>
            <a:chExt cx="21925598" cy="2700800"/>
          </a:xfrm>
        </p:grpSpPr>
        <p:sp>
          <p:nvSpPr>
            <p:cNvPr name="Freeform 3" id="3"/>
            <p:cNvSpPr/>
            <p:nvPr/>
          </p:nvSpPr>
          <p:spPr>
            <a:xfrm flipH="false" flipV="false" rot="0">
              <a:off x="0" y="0"/>
              <a:ext cx="21925600" cy="2700805"/>
            </a:xfrm>
            <a:custGeom>
              <a:avLst/>
              <a:gdLst/>
              <a:ahLst/>
              <a:cxnLst/>
              <a:rect r="r" b="b" t="t" l="l"/>
              <a:pathLst>
                <a:path h="2700805" w="21925600">
                  <a:moveTo>
                    <a:pt x="0" y="0"/>
                  </a:moveTo>
                  <a:lnTo>
                    <a:pt x="21925600" y="0"/>
                  </a:lnTo>
                  <a:lnTo>
                    <a:pt x="21925600" y="2700805"/>
                  </a:lnTo>
                  <a:lnTo>
                    <a:pt x="0" y="2700805"/>
                  </a:lnTo>
                  <a:close/>
                </a:path>
              </a:pathLst>
            </a:custGeom>
            <a:blipFill>
              <a:blip r:embed="rId3">
                <a:alphaModFix amt="0"/>
              </a:blip>
              <a:stretch>
                <a:fillRect l="0" t="-108183" r="0" b="-108182"/>
              </a:stretch>
            </a:blipFill>
          </p:spPr>
        </p:sp>
        <p:sp>
          <p:nvSpPr>
            <p:cNvPr name="TextBox 4" id="4"/>
            <p:cNvSpPr txBox="true"/>
            <p:nvPr/>
          </p:nvSpPr>
          <p:spPr>
            <a:xfrm>
              <a:off x="0" y="9525"/>
              <a:ext cx="21925598" cy="2691275"/>
            </a:xfrm>
            <a:prstGeom prst="rect">
              <a:avLst/>
            </a:prstGeom>
          </p:spPr>
          <p:txBody>
            <a:bodyPr anchor="ctr" rtlCol="false" tIns="0" lIns="0" bIns="0" rIns="0"/>
            <a:lstStyle/>
            <a:p>
              <a:pPr algn="l">
                <a:lnSpc>
                  <a:spcPts val="10080"/>
                </a:lnSpc>
              </a:pPr>
              <a:r>
                <a:rPr lang="en-US" b="true" sz="8400">
                  <a:solidFill>
                    <a:srgbClr val="FFFFFF"/>
                  </a:solidFill>
                  <a:latin typeface="EB Garamond Ultra-Bold"/>
                  <a:ea typeface="EB Garamond Ultra-Bold"/>
                  <a:cs typeface="EB Garamond Ultra-Bold"/>
                  <a:sym typeface="EB Garamond Ultra-Bold"/>
                </a:rPr>
                <a:t>Copyright must not have expired</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4250893"/>
            <a:ext cx="8090402" cy="1785214"/>
            <a:chOff x="0" y="0"/>
            <a:chExt cx="10787202" cy="2380285"/>
          </a:xfrm>
        </p:grpSpPr>
        <p:sp>
          <p:nvSpPr>
            <p:cNvPr name="Freeform 7" id="7"/>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8" id="8"/>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physical-custody.html"/>
                </a:rPr>
                <a:t>Physical custody</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Possession, care, and control, especially for security and preservation.</a:t>
              </a:r>
            </a:p>
            <a:p>
              <a:pPr algn="l">
                <a:lnSpc>
                  <a:spcPts val="4967"/>
                </a:lnSpc>
              </a:pPr>
              <a:r>
                <a:rPr lang="en-US" sz="3600">
                  <a:solidFill>
                    <a:srgbClr val="FFFFFF"/>
                  </a:solidFill>
                  <a:latin typeface="Proxima Nova"/>
                  <a:ea typeface="Proxima Nova"/>
                  <a:cs typeface="Proxima Nova"/>
                  <a:sym typeface="Proxima Nova"/>
                </a:rPr>
                <a:t>Often paired with legal custody, where intellectual property rights are decided in addition to physical custody rights.</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1028700"/>
            <a:ext cx="16444198" cy="8006273"/>
            <a:chOff x="0" y="0"/>
            <a:chExt cx="21925598" cy="10675031"/>
          </a:xfrm>
        </p:grpSpPr>
        <p:sp>
          <p:nvSpPr>
            <p:cNvPr name="Freeform 3" id="3"/>
            <p:cNvSpPr/>
            <p:nvPr/>
          </p:nvSpPr>
          <p:spPr>
            <a:xfrm flipH="false" flipV="false" rot="0">
              <a:off x="0" y="0"/>
              <a:ext cx="21925600" cy="10675036"/>
            </a:xfrm>
            <a:custGeom>
              <a:avLst/>
              <a:gdLst/>
              <a:ahLst/>
              <a:cxnLst/>
              <a:rect r="r" b="b" t="t" l="l"/>
              <a:pathLst>
                <a:path h="10675036" w="21925600">
                  <a:moveTo>
                    <a:pt x="0" y="0"/>
                  </a:moveTo>
                  <a:lnTo>
                    <a:pt x="21925600" y="0"/>
                  </a:lnTo>
                  <a:lnTo>
                    <a:pt x="21925600" y="10675036"/>
                  </a:lnTo>
                  <a:lnTo>
                    <a:pt x="0" y="10675036"/>
                  </a:lnTo>
                  <a:close/>
                </a:path>
              </a:pathLst>
            </a:custGeom>
            <a:blipFill>
              <a:blip r:embed="rId3">
                <a:alphaModFix amt="0"/>
              </a:blip>
              <a:stretch>
                <a:fillRect l="0" t="-27370" r="0" b="47329"/>
              </a:stretch>
            </a:blipFill>
          </p:spPr>
        </p:sp>
        <p:sp>
          <p:nvSpPr>
            <p:cNvPr name="TextBox 4" id="4"/>
            <p:cNvSpPr txBox="true"/>
            <p:nvPr/>
          </p:nvSpPr>
          <p:spPr>
            <a:xfrm>
              <a:off x="0" y="0"/>
              <a:ext cx="21925598" cy="10675031"/>
            </a:xfrm>
            <a:prstGeom prst="rect">
              <a:avLst/>
            </a:prstGeom>
          </p:spPr>
          <p:txBody>
            <a:bodyPr anchor="ctr" rtlCol="false" tIns="0" lIns="0" bIns="0" rIns="0"/>
            <a:lstStyle/>
            <a:p>
              <a:pPr algn="l">
                <a:lnSpc>
                  <a:spcPts val="8352"/>
                </a:lnSpc>
              </a:pPr>
              <a:r>
                <a:rPr lang="en-US" b="true" sz="6960">
                  <a:solidFill>
                    <a:srgbClr val="FFFFFF"/>
                  </a:solidFill>
                  <a:latin typeface="EB Garamond Ultra-Bold"/>
                  <a:ea typeface="EB Garamond Ultra-Bold"/>
                  <a:cs typeface="EB Garamond Ultra-Bold"/>
                  <a:sym typeface="EB Garamond Ultra-Bold"/>
                </a:rPr>
                <a:t>Copyright is a </a:t>
              </a:r>
              <a:r>
                <a:rPr lang="en-US" b="true" sz="6960" u="sng">
                  <a:solidFill>
                    <a:srgbClr val="C1FF72"/>
                  </a:solidFill>
                  <a:latin typeface="EB Garamond Ultra-Bold"/>
                  <a:ea typeface="EB Garamond Ultra-Bold"/>
                  <a:cs typeface="EB Garamond Ultra-Bold"/>
                  <a:sym typeface="EB Garamond Ultra-Bold"/>
                  <a:hlinkClick r:id="rId4" tooltip="https://guides.library.cornell.edu/ld.php?content_id=63800150"/>
                </a:rPr>
                <a:t>limited right of fixed duration</a:t>
              </a:r>
              <a:r>
                <a:rPr lang="en-US" b="true" sz="6960">
                  <a:solidFill>
                    <a:srgbClr val="FFFFFF"/>
                  </a:solidFill>
                  <a:latin typeface="EB Garamond Ultra-Bold"/>
                  <a:ea typeface="EB Garamond Ultra-Bold"/>
                  <a:cs typeface="EB Garamond Ultra-Bold"/>
                  <a:sym typeface="EB Garamond Ultra-Bold"/>
                </a:rPr>
                <a:t>. </a:t>
              </a:r>
            </a:p>
            <a:p>
              <a:pPr algn="l">
                <a:lnSpc>
                  <a:spcPts val="10080"/>
                </a:lnSpc>
              </a:pPr>
            </a:p>
            <a:p>
              <a:pPr algn="l">
                <a:lnSpc>
                  <a:spcPts val="8352"/>
                </a:lnSpc>
              </a:pPr>
              <a:r>
                <a:rPr lang="en-US" b="true" sz="6960">
                  <a:solidFill>
                    <a:srgbClr val="FFFFFF"/>
                  </a:solidFill>
                  <a:latin typeface="EB Garamond Ultra-Bold"/>
                  <a:ea typeface="EB Garamond Ultra-Bold"/>
                  <a:cs typeface="EB Garamond Ultra-Bold"/>
                  <a:sym typeface="EB Garamond Ultra-Bold"/>
                </a:rPr>
                <a:t>Once copyright expires, works enter the public domain and may be dealt with without obtaining any copyright permissions.</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4250893"/>
            <a:ext cx="8090402" cy="1785214"/>
            <a:chOff x="0" y="0"/>
            <a:chExt cx="10787202" cy="2380285"/>
          </a:xfrm>
        </p:grpSpPr>
        <p:sp>
          <p:nvSpPr>
            <p:cNvPr name="Freeform 7" id="7"/>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8" id="8"/>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public-domain.html"/>
                </a:rPr>
                <a:t>Public domain</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The realm of works that are unprotected by copyright or other intellectual property rights.</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529896"/>
            <a:ext cx="18288000" cy="8757104"/>
            <a:chOff x="0" y="0"/>
            <a:chExt cx="24384000" cy="11676139"/>
          </a:xfrm>
        </p:grpSpPr>
        <p:sp>
          <p:nvSpPr>
            <p:cNvPr name="Freeform 3" id="3"/>
            <p:cNvSpPr/>
            <p:nvPr/>
          </p:nvSpPr>
          <p:spPr>
            <a:xfrm flipH="false" flipV="false" rot="0">
              <a:off x="0" y="0"/>
              <a:ext cx="24384000" cy="11676101"/>
            </a:xfrm>
            <a:custGeom>
              <a:avLst/>
              <a:gdLst/>
              <a:ahLst/>
              <a:cxnLst/>
              <a:rect r="r" b="b" t="t" l="l"/>
              <a:pathLst>
                <a:path h="11676101" w="24384000">
                  <a:moveTo>
                    <a:pt x="24384000" y="0"/>
                  </a:moveTo>
                  <a:lnTo>
                    <a:pt x="0" y="0"/>
                  </a:lnTo>
                  <a:lnTo>
                    <a:pt x="0" y="11676101"/>
                  </a:lnTo>
                  <a:lnTo>
                    <a:pt x="24384000" y="11676101"/>
                  </a:lnTo>
                  <a:close/>
                </a:path>
              </a:pathLst>
            </a:custGeom>
            <a:solidFill>
              <a:srgbClr val="FAFAFA"/>
            </a:solidFill>
          </p:spPr>
        </p:sp>
      </p:grpSp>
      <p:grpSp>
        <p:nvGrpSpPr>
          <p:cNvPr name="Group 4" id="4"/>
          <p:cNvGrpSpPr/>
          <p:nvPr/>
        </p:nvGrpSpPr>
        <p:grpSpPr>
          <a:xfrm rot="0">
            <a:off x="540344" y="219721"/>
            <a:ext cx="17653197" cy="1205400"/>
            <a:chOff x="0" y="0"/>
            <a:chExt cx="23537596" cy="1607200"/>
          </a:xfrm>
        </p:grpSpPr>
        <p:sp>
          <p:nvSpPr>
            <p:cNvPr name="Freeform 5" id="5"/>
            <p:cNvSpPr/>
            <p:nvPr/>
          </p:nvSpPr>
          <p:spPr>
            <a:xfrm flipH="false" flipV="false" rot="0">
              <a:off x="0" y="0"/>
              <a:ext cx="23537601" cy="1607202"/>
            </a:xfrm>
            <a:custGeom>
              <a:avLst/>
              <a:gdLst/>
              <a:ahLst/>
              <a:cxnLst/>
              <a:rect r="r" b="b" t="t" l="l"/>
              <a:pathLst>
                <a:path h="1607202" w="23537601">
                  <a:moveTo>
                    <a:pt x="0" y="0"/>
                  </a:moveTo>
                  <a:lnTo>
                    <a:pt x="23537601" y="0"/>
                  </a:lnTo>
                  <a:lnTo>
                    <a:pt x="23537601" y="1607202"/>
                  </a:lnTo>
                  <a:lnTo>
                    <a:pt x="0" y="1607202"/>
                  </a:lnTo>
                  <a:close/>
                </a:path>
              </a:pathLst>
            </a:custGeom>
            <a:blipFill>
              <a:blip r:embed="rId3">
                <a:alphaModFix amt="0"/>
              </a:blip>
              <a:stretch>
                <a:fillRect l="0" t="-235359" r="0" b="-235359"/>
              </a:stretch>
            </a:blipFill>
          </p:spPr>
        </p:sp>
        <p:sp>
          <p:nvSpPr>
            <p:cNvPr name="TextBox 6" id="6"/>
            <p:cNvSpPr txBox="true"/>
            <p:nvPr/>
          </p:nvSpPr>
          <p:spPr>
            <a:xfrm>
              <a:off x="0" y="9525"/>
              <a:ext cx="23537596" cy="1597675"/>
            </a:xfrm>
            <a:prstGeom prst="rect">
              <a:avLst/>
            </a:prstGeom>
          </p:spPr>
          <p:txBody>
            <a:bodyPr anchor="ctr" rtlCol="false" tIns="0" lIns="0" bIns="0" rIns="0"/>
            <a:lstStyle/>
            <a:p>
              <a:pPr algn="l">
                <a:lnSpc>
                  <a:spcPts val="5399"/>
                </a:lnSpc>
              </a:pPr>
              <a:r>
                <a:rPr lang="en-US" b="true" sz="4499">
                  <a:solidFill>
                    <a:srgbClr val="FFFFFF"/>
                  </a:solidFill>
                  <a:latin typeface="Proxima Nova Bold"/>
                  <a:ea typeface="Proxima Nova Bold"/>
                  <a:cs typeface="Proxima Nova Bold"/>
                  <a:sym typeface="Proxima Nova Bold"/>
                </a:rPr>
                <a:t>Is it in copyright?</a:t>
              </a:r>
            </a:p>
          </p:txBody>
        </p:sp>
      </p:grpSp>
      <p:grpSp>
        <p:nvGrpSpPr>
          <p:cNvPr name="Group 7" id="7"/>
          <p:cNvGrpSpPr/>
          <p:nvPr/>
        </p:nvGrpSpPr>
        <p:grpSpPr>
          <a:xfrm rot="0">
            <a:off x="754190" y="2140727"/>
            <a:ext cx="8090402" cy="1785214"/>
            <a:chOff x="0" y="0"/>
            <a:chExt cx="10787202" cy="2380285"/>
          </a:xfrm>
        </p:grpSpPr>
        <p:sp>
          <p:nvSpPr>
            <p:cNvPr name="Freeform 8" id="8"/>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9" id="9"/>
            <p:cNvSpPr txBox="true"/>
            <p:nvPr/>
          </p:nvSpPr>
          <p:spPr>
            <a:xfrm>
              <a:off x="0" y="9525"/>
              <a:ext cx="10787202" cy="2370760"/>
            </a:xfrm>
            <a:prstGeom prst="rect">
              <a:avLst/>
            </a:prstGeom>
          </p:spPr>
          <p:txBody>
            <a:bodyPr anchor="b" rtlCol="false" tIns="0" lIns="0" bIns="0" rIns="0"/>
            <a:lstStyle/>
            <a:p>
              <a:pPr algn="l">
                <a:lnSpc>
                  <a:spcPts val="10080"/>
                </a:lnSpc>
              </a:pPr>
              <a:r>
                <a:rPr lang="en-US" sz="8400" b="true">
                  <a:solidFill>
                    <a:srgbClr val="1A237E"/>
                  </a:solidFill>
                  <a:latin typeface="EB Garamond Ultra-Bold"/>
                  <a:ea typeface="EB Garamond Ultra-Bold"/>
                  <a:cs typeface="EB Garamond Ultra-Bold"/>
                  <a:sym typeface="EB Garamond Ultra-Bold"/>
                </a:rPr>
                <a:t>Before 1978</a:t>
              </a:r>
            </a:p>
          </p:txBody>
        </p:sp>
      </p:grpSp>
      <p:grpSp>
        <p:nvGrpSpPr>
          <p:cNvPr name="Group 10" id="10"/>
          <p:cNvGrpSpPr/>
          <p:nvPr/>
        </p:nvGrpSpPr>
        <p:grpSpPr>
          <a:xfrm rot="0">
            <a:off x="9366943" y="2140727"/>
            <a:ext cx="8090402" cy="1785214"/>
            <a:chOff x="0" y="0"/>
            <a:chExt cx="10787202" cy="2380285"/>
          </a:xfrm>
        </p:grpSpPr>
        <p:sp>
          <p:nvSpPr>
            <p:cNvPr name="Freeform 11" id="11"/>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12" id="12"/>
            <p:cNvSpPr txBox="true"/>
            <p:nvPr/>
          </p:nvSpPr>
          <p:spPr>
            <a:xfrm>
              <a:off x="0" y="9525"/>
              <a:ext cx="10787202" cy="2370760"/>
            </a:xfrm>
            <a:prstGeom prst="rect">
              <a:avLst/>
            </a:prstGeom>
          </p:spPr>
          <p:txBody>
            <a:bodyPr anchor="b" rtlCol="false" tIns="0" lIns="0" bIns="0" rIns="0"/>
            <a:lstStyle/>
            <a:p>
              <a:pPr algn="l">
                <a:lnSpc>
                  <a:spcPts val="10080"/>
                </a:lnSpc>
              </a:pPr>
              <a:r>
                <a:rPr lang="en-US" sz="8400" b="true">
                  <a:solidFill>
                    <a:srgbClr val="1A237E"/>
                  </a:solidFill>
                  <a:latin typeface="EB Garamond Ultra-Bold"/>
                  <a:ea typeface="EB Garamond Ultra-Bold"/>
                  <a:cs typeface="EB Garamond Ultra-Bold"/>
                  <a:sym typeface="EB Garamond Ultra-Bold"/>
                </a:rPr>
                <a:t>After 1977</a:t>
              </a:r>
            </a:p>
          </p:txBody>
        </p:sp>
      </p:grpSp>
      <p:grpSp>
        <p:nvGrpSpPr>
          <p:cNvPr name="Group 13" id="13"/>
          <p:cNvGrpSpPr/>
          <p:nvPr/>
        </p:nvGrpSpPr>
        <p:grpSpPr>
          <a:xfrm rot="0">
            <a:off x="754190" y="3925941"/>
            <a:ext cx="2936727" cy="663372"/>
            <a:chOff x="0" y="0"/>
            <a:chExt cx="3915636" cy="884496"/>
          </a:xfrm>
        </p:grpSpPr>
        <p:sp>
          <p:nvSpPr>
            <p:cNvPr name="Freeform 14" id="14"/>
            <p:cNvSpPr/>
            <p:nvPr/>
          </p:nvSpPr>
          <p:spPr>
            <a:xfrm flipH="false" flipV="false" rot="0">
              <a:off x="0" y="0"/>
              <a:ext cx="3915635" cy="884497"/>
            </a:xfrm>
            <a:custGeom>
              <a:avLst/>
              <a:gdLst/>
              <a:ahLst/>
              <a:cxnLst/>
              <a:rect r="r" b="b" t="t" l="l"/>
              <a:pathLst>
                <a:path h="884497" w="3915635">
                  <a:moveTo>
                    <a:pt x="0" y="0"/>
                  </a:moveTo>
                  <a:lnTo>
                    <a:pt x="3915635" y="0"/>
                  </a:lnTo>
                  <a:lnTo>
                    <a:pt x="3915635" y="884497"/>
                  </a:lnTo>
                  <a:lnTo>
                    <a:pt x="0" y="884497"/>
                  </a:lnTo>
                  <a:close/>
                </a:path>
              </a:pathLst>
            </a:custGeom>
            <a:blipFill>
              <a:blip r:embed="rId3">
                <a:alphaModFix amt="0"/>
              </a:blip>
              <a:stretch>
                <a:fillRect l="0" t="-14187" r="-175490" b="-361085"/>
              </a:stretch>
            </a:blipFill>
          </p:spPr>
        </p:sp>
        <p:sp>
          <p:nvSpPr>
            <p:cNvPr name="TextBox 15" id="15"/>
            <p:cNvSpPr txBox="true"/>
            <p:nvPr/>
          </p:nvSpPr>
          <p:spPr>
            <a:xfrm>
              <a:off x="0" y="0"/>
              <a:ext cx="3915636" cy="884496"/>
            </a:xfrm>
            <a:prstGeom prst="rect">
              <a:avLst/>
            </a:prstGeom>
          </p:spPr>
          <p:txBody>
            <a:bodyPr anchor="b" rtlCol="false" tIns="0" lIns="0" bIns="0" rIns="0"/>
            <a:lstStyle/>
            <a:p>
              <a:pPr algn="l">
                <a:lnSpc>
                  <a:spcPts val="3840"/>
                </a:lnSpc>
              </a:pPr>
              <a:r>
                <a:rPr lang="en-US" sz="3200" b="true">
                  <a:solidFill>
                    <a:srgbClr val="1A237E"/>
                  </a:solidFill>
                  <a:latin typeface="EB Garamond Ultra-Bold"/>
                  <a:ea typeface="EB Garamond Ultra-Bold"/>
                  <a:cs typeface="EB Garamond Ultra-Bold"/>
                  <a:sym typeface="EB Garamond Ultra-Bold"/>
                </a:rPr>
                <a:t>Before 1930</a:t>
              </a:r>
            </a:p>
          </p:txBody>
        </p:sp>
      </p:grpSp>
      <p:grpSp>
        <p:nvGrpSpPr>
          <p:cNvPr name="Group 16" id="16"/>
          <p:cNvGrpSpPr/>
          <p:nvPr/>
        </p:nvGrpSpPr>
        <p:grpSpPr>
          <a:xfrm rot="0">
            <a:off x="754190" y="4589313"/>
            <a:ext cx="4322629" cy="554187"/>
            <a:chOff x="0" y="0"/>
            <a:chExt cx="5763505" cy="738916"/>
          </a:xfrm>
        </p:grpSpPr>
        <p:sp>
          <p:nvSpPr>
            <p:cNvPr name="Freeform 17" id="17"/>
            <p:cNvSpPr/>
            <p:nvPr/>
          </p:nvSpPr>
          <p:spPr>
            <a:xfrm flipH="false" flipV="false" rot="0">
              <a:off x="0" y="0"/>
              <a:ext cx="5763509" cy="738919"/>
            </a:xfrm>
            <a:custGeom>
              <a:avLst/>
              <a:gdLst/>
              <a:ahLst/>
              <a:cxnLst/>
              <a:rect r="r" b="b" t="t" l="l"/>
              <a:pathLst>
                <a:path h="738919" w="5763509">
                  <a:moveTo>
                    <a:pt x="0" y="0"/>
                  </a:moveTo>
                  <a:lnTo>
                    <a:pt x="5763509" y="0"/>
                  </a:lnTo>
                  <a:lnTo>
                    <a:pt x="5763509" y="738919"/>
                  </a:lnTo>
                  <a:lnTo>
                    <a:pt x="0" y="738919"/>
                  </a:lnTo>
                  <a:close/>
                </a:path>
              </a:pathLst>
            </a:custGeom>
            <a:blipFill>
              <a:blip r:embed="rId3">
                <a:alphaModFix amt="0"/>
              </a:blip>
              <a:stretch>
                <a:fillRect l="0" t="-511925" r="-308389" b="-629431"/>
              </a:stretch>
            </a:blipFill>
          </p:spPr>
        </p:sp>
        <p:sp>
          <p:nvSpPr>
            <p:cNvPr name="TextBox 18" id="18"/>
            <p:cNvSpPr txBox="true"/>
            <p:nvPr/>
          </p:nvSpPr>
          <p:spPr>
            <a:xfrm>
              <a:off x="0" y="9525"/>
              <a:ext cx="5763505" cy="729391"/>
            </a:xfrm>
            <a:prstGeom prst="rect">
              <a:avLst/>
            </a:prstGeom>
          </p:spPr>
          <p:txBody>
            <a:bodyPr anchor="ctr" rtlCol="false" tIns="0" lIns="0" bIns="0" rIns="0"/>
            <a:lstStyle/>
            <a:p>
              <a:pPr algn="l">
                <a:lnSpc>
                  <a:spcPts val="2879"/>
                </a:lnSpc>
              </a:pPr>
              <a:r>
                <a:rPr lang="en-US" sz="2400">
                  <a:solidFill>
                    <a:srgbClr val="000000"/>
                  </a:solidFill>
                  <a:latin typeface="Proxima Nova"/>
                  <a:ea typeface="Proxima Nova"/>
                  <a:cs typeface="Proxima Nova"/>
                  <a:sym typeface="Proxima Nova"/>
                </a:rPr>
                <a:t>Public domain.</a:t>
              </a:r>
            </a:p>
          </p:txBody>
        </p:sp>
      </p:grpSp>
      <p:grpSp>
        <p:nvGrpSpPr>
          <p:cNvPr name="Group 19" id="19"/>
          <p:cNvGrpSpPr/>
          <p:nvPr/>
        </p:nvGrpSpPr>
        <p:grpSpPr>
          <a:xfrm rot="0">
            <a:off x="754190" y="5478355"/>
            <a:ext cx="2936727" cy="663372"/>
            <a:chOff x="0" y="0"/>
            <a:chExt cx="3915636" cy="884496"/>
          </a:xfrm>
        </p:grpSpPr>
        <p:sp>
          <p:nvSpPr>
            <p:cNvPr name="Freeform 20" id="20"/>
            <p:cNvSpPr/>
            <p:nvPr/>
          </p:nvSpPr>
          <p:spPr>
            <a:xfrm flipH="false" flipV="false" rot="0">
              <a:off x="0" y="0"/>
              <a:ext cx="3915635" cy="884497"/>
            </a:xfrm>
            <a:custGeom>
              <a:avLst/>
              <a:gdLst/>
              <a:ahLst/>
              <a:cxnLst/>
              <a:rect r="r" b="b" t="t" l="l"/>
              <a:pathLst>
                <a:path h="884497" w="3915635">
                  <a:moveTo>
                    <a:pt x="0" y="0"/>
                  </a:moveTo>
                  <a:lnTo>
                    <a:pt x="3915635" y="0"/>
                  </a:lnTo>
                  <a:lnTo>
                    <a:pt x="3915635" y="884497"/>
                  </a:lnTo>
                  <a:lnTo>
                    <a:pt x="0" y="884497"/>
                  </a:lnTo>
                  <a:close/>
                </a:path>
              </a:pathLst>
            </a:custGeom>
            <a:blipFill>
              <a:blip r:embed="rId3">
                <a:alphaModFix amt="0"/>
              </a:blip>
              <a:stretch>
                <a:fillRect l="0" t="-14187" r="-175490" b="-361085"/>
              </a:stretch>
            </a:blipFill>
          </p:spPr>
        </p:sp>
        <p:sp>
          <p:nvSpPr>
            <p:cNvPr name="TextBox 21" id="21"/>
            <p:cNvSpPr txBox="true"/>
            <p:nvPr/>
          </p:nvSpPr>
          <p:spPr>
            <a:xfrm>
              <a:off x="0" y="0"/>
              <a:ext cx="3915636" cy="884496"/>
            </a:xfrm>
            <a:prstGeom prst="rect">
              <a:avLst/>
            </a:prstGeom>
          </p:spPr>
          <p:txBody>
            <a:bodyPr anchor="b" rtlCol="false" tIns="0" lIns="0" bIns="0" rIns="0"/>
            <a:lstStyle/>
            <a:p>
              <a:pPr algn="l">
                <a:lnSpc>
                  <a:spcPts val="3840"/>
                </a:lnSpc>
              </a:pPr>
              <a:r>
                <a:rPr lang="en-US" sz="3200" b="true">
                  <a:solidFill>
                    <a:srgbClr val="1A237E"/>
                  </a:solidFill>
                  <a:latin typeface="EB Garamond Ultra-Bold"/>
                  <a:ea typeface="EB Garamond Ultra-Bold"/>
                  <a:cs typeface="EB Garamond Ultra-Bold"/>
                  <a:sym typeface="EB Garamond Ultra-Bold"/>
                </a:rPr>
                <a:t>1930 - 1977</a:t>
              </a:r>
            </a:p>
          </p:txBody>
        </p:sp>
      </p:grpSp>
      <p:grpSp>
        <p:nvGrpSpPr>
          <p:cNvPr name="Group 22" id="22"/>
          <p:cNvGrpSpPr/>
          <p:nvPr/>
        </p:nvGrpSpPr>
        <p:grpSpPr>
          <a:xfrm rot="0">
            <a:off x="754190" y="6299278"/>
            <a:ext cx="6635695" cy="3402940"/>
            <a:chOff x="0" y="0"/>
            <a:chExt cx="8847594" cy="4537253"/>
          </a:xfrm>
        </p:grpSpPr>
        <p:sp>
          <p:nvSpPr>
            <p:cNvPr name="Freeform 23" id="23"/>
            <p:cNvSpPr/>
            <p:nvPr/>
          </p:nvSpPr>
          <p:spPr>
            <a:xfrm flipH="false" flipV="false" rot="0">
              <a:off x="0" y="0"/>
              <a:ext cx="8847599" cy="4537255"/>
            </a:xfrm>
            <a:custGeom>
              <a:avLst/>
              <a:gdLst/>
              <a:ahLst/>
              <a:cxnLst/>
              <a:rect r="r" b="b" t="t" l="l"/>
              <a:pathLst>
                <a:path h="4537255" w="8847599">
                  <a:moveTo>
                    <a:pt x="0" y="0"/>
                  </a:moveTo>
                  <a:lnTo>
                    <a:pt x="8847599" y="0"/>
                  </a:lnTo>
                  <a:lnTo>
                    <a:pt x="8847599" y="4537255"/>
                  </a:lnTo>
                  <a:lnTo>
                    <a:pt x="0" y="4537255"/>
                  </a:lnTo>
                  <a:close/>
                </a:path>
              </a:pathLst>
            </a:custGeom>
            <a:blipFill>
              <a:blip r:embed="rId3">
                <a:alphaModFix amt="0"/>
              </a:blip>
              <a:stretch>
                <a:fillRect l="0" t="-83370" r="-166033" b="-18792"/>
              </a:stretch>
            </a:blipFill>
          </p:spPr>
        </p:sp>
        <p:sp>
          <p:nvSpPr>
            <p:cNvPr name="TextBox 24" id="24"/>
            <p:cNvSpPr txBox="true"/>
            <p:nvPr/>
          </p:nvSpPr>
          <p:spPr>
            <a:xfrm>
              <a:off x="0" y="9525"/>
              <a:ext cx="8847594" cy="4527728"/>
            </a:xfrm>
            <a:prstGeom prst="rect">
              <a:avLst/>
            </a:prstGeom>
          </p:spPr>
          <p:txBody>
            <a:bodyPr anchor="ctr" rtlCol="false" tIns="0" lIns="0" bIns="0" rIns="0"/>
            <a:lstStyle/>
            <a:p>
              <a:pPr algn="l">
                <a:lnSpc>
                  <a:spcPts val="2879"/>
                </a:lnSpc>
              </a:pPr>
              <a:r>
                <a:rPr lang="en-US" sz="2400">
                  <a:solidFill>
                    <a:srgbClr val="000000"/>
                  </a:solidFill>
                  <a:latin typeface="Proxima Nova"/>
                  <a:ea typeface="Proxima Nova"/>
                  <a:cs typeface="Proxima Nova"/>
                  <a:sym typeface="Proxima Nova"/>
                </a:rPr>
                <a:t>Typically in copyright for </a:t>
              </a:r>
              <a:r>
                <a:rPr lang="en-US" sz="2400" b="true">
                  <a:solidFill>
                    <a:srgbClr val="000000"/>
                  </a:solidFill>
                  <a:latin typeface="Proxima Nova Bold"/>
                  <a:ea typeface="Proxima Nova Bold"/>
                  <a:cs typeface="Proxima Nova Bold"/>
                  <a:sym typeface="Proxima Nova Bold"/>
                </a:rPr>
                <a:t>95 years after publication, </a:t>
              </a:r>
              <a:r>
                <a:rPr lang="en-US" sz="2400">
                  <a:solidFill>
                    <a:srgbClr val="000000"/>
                  </a:solidFill>
                  <a:latin typeface="Proxima Nova"/>
                  <a:ea typeface="Proxima Nova"/>
                  <a:cs typeface="Proxima Nova"/>
                  <a:sym typeface="Proxima Nova"/>
                </a:rPr>
                <a:t>if properly renewed</a:t>
              </a:r>
              <a:r>
                <a:rPr lang="en-US" sz="2400" b="true">
                  <a:solidFill>
                    <a:srgbClr val="000000"/>
                  </a:solidFill>
                  <a:latin typeface="Proxima Nova Bold"/>
                  <a:ea typeface="Proxima Nova Bold"/>
                  <a:cs typeface="Proxima Nova Bold"/>
                  <a:sym typeface="Proxima Nova Bold"/>
                </a:rPr>
                <a:t>.</a:t>
              </a:r>
            </a:p>
            <a:p>
              <a:pPr algn="l" marL="518160" indent="-259080" lvl="1">
                <a:lnSpc>
                  <a:spcPts val="2879"/>
                </a:lnSpc>
                <a:buFont typeface="Arial"/>
                <a:buChar char="•"/>
              </a:pPr>
              <a:r>
                <a:rPr lang="en-US" b="true" sz="2400">
                  <a:solidFill>
                    <a:srgbClr val="000000"/>
                  </a:solidFill>
                  <a:latin typeface="Proxima Nova Bold"/>
                  <a:ea typeface="Proxima Nova Bold"/>
                  <a:cs typeface="Proxima Nova Bold"/>
                  <a:sym typeface="Proxima Nova Bold"/>
                </a:rPr>
                <a:t>Sound recordings </a:t>
              </a:r>
              <a:r>
                <a:rPr lang="en-US" sz="2400">
                  <a:solidFill>
                    <a:srgbClr val="000000"/>
                  </a:solidFill>
                  <a:latin typeface="Proxima Nova"/>
                  <a:ea typeface="Proxima Nova"/>
                  <a:cs typeface="Proxima Nova"/>
                  <a:sym typeface="Proxima Nova"/>
                </a:rPr>
                <a:t>pre-1972 are covered by state laws, typically 95 to 100 years. 1972 and on are covered by federal copyright law.</a:t>
              </a:r>
            </a:p>
            <a:p>
              <a:pPr algn="l" marL="518160" indent="-259080" lvl="1">
                <a:lnSpc>
                  <a:spcPts val="2879"/>
                </a:lnSpc>
                <a:buFont typeface="Arial"/>
                <a:buChar char="•"/>
              </a:pPr>
              <a:r>
                <a:rPr lang="en-US" b="true" sz="2400">
                  <a:solidFill>
                    <a:srgbClr val="000000"/>
                  </a:solidFill>
                  <a:latin typeface="Proxima Nova Bold"/>
                  <a:ea typeface="Proxima Nova Bold"/>
                  <a:cs typeface="Proxima Nova Bold"/>
                  <a:sym typeface="Proxima Nova Bold"/>
                </a:rPr>
                <a:t>Architectural drawings </a:t>
              </a:r>
              <a:r>
                <a:rPr lang="en-US" sz="2400">
                  <a:solidFill>
                    <a:srgbClr val="000000"/>
                  </a:solidFill>
                  <a:latin typeface="Proxima Nova"/>
                  <a:ea typeface="Proxima Nova"/>
                  <a:cs typeface="Proxima Nova"/>
                  <a:sym typeface="Proxima Nova"/>
                </a:rPr>
                <a:t>pre-1976 and </a:t>
              </a:r>
              <a:r>
                <a:rPr lang="en-US" b="true" sz="2400">
                  <a:solidFill>
                    <a:srgbClr val="000000"/>
                  </a:solidFill>
                  <a:latin typeface="Proxima Nova Bold"/>
                  <a:ea typeface="Proxima Nova Bold"/>
                  <a:cs typeface="Proxima Nova Bold"/>
                  <a:sym typeface="Proxima Nova Bold"/>
                </a:rPr>
                <a:t>architectural works </a:t>
              </a:r>
              <a:r>
                <a:rPr lang="en-US" sz="2400">
                  <a:solidFill>
                    <a:srgbClr val="000000"/>
                  </a:solidFill>
                  <a:latin typeface="Proxima Nova"/>
                  <a:ea typeface="Proxima Nova"/>
                  <a:cs typeface="Proxima Nova"/>
                  <a:sym typeface="Proxima Nova"/>
                </a:rPr>
                <a:t>pre-1990s are subject to individual conditions.</a:t>
              </a:r>
            </a:p>
            <a:p>
              <a:pPr algn="l" marL="518160" indent="-259080" lvl="1">
                <a:lnSpc>
                  <a:spcPts val="2879"/>
                </a:lnSpc>
                <a:buFont typeface="Arial"/>
                <a:buChar char="•"/>
              </a:pPr>
              <a:r>
                <a:rPr lang="en-US" sz="2400">
                  <a:solidFill>
                    <a:srgbClr val="000000"/>
                  </a:solidFill>
                  <a:latin typeface="Proxima Nova"/>
                  <a:ea typeface="Proxima Nova"/>
                  <a:cs typeface="Proxima Nova"/>
                  <a:sym typeface="Proxima Nova"/>
                </a:rPr>
                <a:t>Check Copyright Office for exceptions.</a:t>
              </a:r>
            </a:p>
          </p:txBody>
        </p:sp>
      </p:grpSp>
      <p:grpSp>
        <p:nvGrpSpPr>
          <p:cNvPr name="Group 25" id="25"/>
          <p:cNvGrpSpPr/>
          <p:nvPr/>
        </p:nvGrpSpPr>
        <p:grpSpPr>
          <a:xfrm rot="0">
            <a:off x="9366943" y="3980533"/>
            <a:ext cx="2936727" cy="663372"/>
            <a:chOff x="0" y="0"/>
            <a:chExt cx="3915636" cy="884496"/>
          </a:xfrm>
        </p:grpSpPr>
        <p:sp>
          <p:nvSpPr>
            <p:cNvPr name="Freeform 26" id="26"/>
            <p:cNvSpPr/>
            <p:nvPr/>
          </p:nvSpPr>
          <p:spPr>
            <a:xfrm flipH="false" flipV="false" rot="0">
              <a:off x="0" y="0"/>
              <a:ext cx="3915635" cy="884497"/>
            </a:xfrm>
            <a:custGeom>
              <a:avLst/>
              <a:gdLst/>
              <a:ahLst/>
              <a:cxnLst/>
              <a:rect r="r" b="b" t="t" l="l"/>
              <a:pathLst>
                <a:path h="884497" w="3915635">
                  <a:moveTo>
                    <a:pt x="0" y="0"/>
                  </a:moveTo>
                  <a:lnTo>
                    <a:pt x="3915635" y="0"/>
                  </a:lnTo>
                  <a:lnTo>
                    <a:pt x="3915635" y="884497"/>
                  </a:lnTo>
                  <a:lnTo>
                    <a:pt x="0" y="884497"/>
                  </a:lnTo>
                  <a:close/>
                </a:path>
              </a:pathLst>
            </a:custGeom>
            <a:blipFill>
              <a:blip r:embed="rId3">
                <a:alphaModFix amt="0"/>
              </a:blip>
              <a:stretch>
                <a:fillRect l="0" t="-14187" r="-175490" b="-361085"/>
              </a:stretch>
            </a:blipFill>
          </p:spPr>
        </p:sp>
        <p:sp>
          <p:nvSpPr>
            <p:cNvPr name="TextBox 27" id="27"/>
            <p:cNvSpPr txBox="true"/>
            <p:nvPr/>
          </p:nvSpPr>
          <p:spPr>
            <a:xfrm>
              <a:off x="0" y="0"/>
              <a:ext cx="3915636" cy="884496"/>
            </a:xfrm>
            <a:prstGeom prst="rect">
              <a:avLst/>
            </a:prstGeom>
          </p:spPr>
          <p:txBody>
            <a:bodyPr anchor="b" rtlCol="false" tIns="0" lIns="0" bIns="0" rIns="0"/>
            <a:lstStyle/>
            <a:p>
              <a:pPr algn="l">
                <a:lnSpc>
                  <a:spcPts val="3840"/>
                </a:lnSpc>
              </a:pPr>
              <a:r>
                <a:rPr lang="en-US" sz="3200" b="true">
                  <a:solidFill>
                    <a:srgbClr val="1A237E"/>
                  </a:solidFill>
                  <a:latin typeface="EB Garamond Ultra-Bold"/>
                  <a:ea typeface="EB Garamond Ultra-Bold"/>
                  <a:cs typeface="EB Garamond Ultra-Bold"/>
                  <a:sym typeface="EB Garamond Ultra-Bold"/>
                </a:rPr>
                <a:t>Sole creator</a:t>
              </a:r>
            </a:p>
          </p:txBody>
        </p:sp>
      </p:grpSp>
      <p:grpSp>
        <p:nvGrpSpPr>
          <p:cNvPr name="Group 28" id="28"/>
          <p:cNvGrpSpPr/>
          <p:nvPr/>
        </p:nvGrpSpPr>
        <p:grpSpPr>
          <a:xfrm rot="0">
            <a:off x="9366943" y="4643905"/>
            <a:ext cx="4322629" cy="554187"/>
            <a:chOff x="0" y="0"/>
            <a:chExt cx="5763505" cy="738916"/>
          </a:xfrm>
        </p:grpSpPr>
        <p:sp>
          <p:nvSpPr>
            <p:cNvPr name="Freeform 29" id="29"/>
            <p:cNvSpPr/>
            <p:nvPr/>
          </p:nvSpPr>
          <p:spPr>
            <a:xfrm flipH="false" flipV="false" rot="0">
              <a:off x="0" y="0"/>
              <a:ext cx="5763509" cy="738919"/>
            </a:xfrm>
            <a:custGeom>
              <a:avLst/>
              <a:gdLst/>
              <a:ahLst/>
              <a:cxnLst/>
              <a:rect r="r" b="b" t="t" l="l"/>
              <a:pathLst>
                <a:path h="738919" w="5763509">
                  <a:moveTo>
                    <a:pt x="0" y="0"/>
                  </a:moveTo>
                  <a:lnTo>
                    <a:pt x="5763509" y="0"/>
                  </a:lnTo>
                  <a:lnTo>
                    <a:pt x="5763509" y="738919"/>
                  </a:lnTo>
                  <a:lnTo>
                    <a:pt x="0" y="738919"/>
                  </a:lnTo>
                  <a:close/>
                </a:path>
              </a:pathLst>
            </a:custGeom>
            <a:blipFill>
              <a:blip r:embed="rId3">
                <a:alphaModFix amt="0"/>
              </a:blip>
              <a:stretch>
                <a:fillRect l="0" t="-511925" r="-308389" b="-629431"/>
              </a:stretch>
            </a:blipFill>
          </p:spPr>
        </p:sp>
        <p:sp>
          <p:nvSpPr>
            <p:cNvPr name="TextBox 30" id="30"/>
            <p:cNvSpPr txBox="true"/>
            <p:nvPr/>
          </p:nvSpPr>
          <p:spPr>
            <a:xfrm>
              <a:off x="0" y="9525"/>
              <a:ext cx="5763505" cy="729391"/>
            </a:xfrm>
            <a:prstGeom prst="rect">
              <a:avLst/>
            </a:prstGeom>
          </p:spPr>
          <p:txBody>
            <a:bodyPr anchor="ctr" rtlCol="false" tIns="0" lIns="0" bIns="0" rIns="0"/>
            <a:lstStyle/>
            <a:p>
              <a:pPr algn="l">
                <a:lnSpc>
                  <a:spcPts val="2879"/>
                </a:lnSpc>
              </a:pPr>
              <a:r>
                <a:rPr lang="en-US" sz="2400">
                  <a:solidFill>
                    <a:srgbClr val="000000"/>
                  </a:solidFill>
                  <a:latin typeface="Proxima Nova"/>
                  <a:ea typeface="Proxima Nova"/>
                  <a:cs typeface="Proxima Nova"/>
                  <a:sym typeface="Proxima Nova"/>
                </a:rPr>
                <a:t>70 years after death of creator.</a:t>
              </a:r>
            </a:p>
          </p:txBody>
        </p:sp>
      </p:grpSp>
      <p:grpSp>
        <p:nvGrpSpPr>
          <p:cNvPr name="Group 31" id="31"/>
          <p:cNvGrpSpPr/>
          <p:nvPr/>
        </p:nvGrpSpPr>
        <p:grpSpPr>
          <a:xfrm rot="0">
            <a:off x="9366943" y="5299668"/>
            <a:ext cx="8394753" cy="663372"/>
            <a:chOff x="0" y="0"/>
            <a:chExt cx="11193003" cy="884496"/>
          </a:xfrm>
        </p:grpSpPr>
        <p:sp>
          <p:nvSpPr>
            <p:cNvPr name="Freeform 32" id="32"/>
            <p:cNvSpPr/>
            <p:nvPr/>
          </p:nvSpPr>
          <p:spPr>
            <a:xfrm flipH="false" flipV="false" rot="0">
              <a:off x="0" y="0"/>
              <a:ext cx="11193001" cy="884497"/>
            </a:xfrm>
            <a:custGeom>
              <a:avLst/>
              <a:gdLst/>
              <a:ahLst/>
              <a:cxnLst/>
              <a:rect r="r" b="b" t="t" l="l"/>
              <a:pathLst>
                <a:path h="884497" w="11193001">
                  <a:moveTo>
                    <a:pt x="0" y="0"/>
                  </a:moveTo>
                  <a:lnTo>
                    <a:pt x="11193001" y="0"/>
                  </a:lnTo>
                  <a:lnTo>
                    <a:pt x="11193001" y="884497"/>
                  </a:lnTo>
                  <a:lnTo>
                    <a:pt x="0" y="884497"/>
                  </a:lnTo>
                  <a:close/>
                </a:path>
              </a:pathLst>
            </a:custGeom>
            <a:blipFill>
              <a:blip r:embed="rId3">
                <a:alphaModFix amt="0"/>
              </a:blip>
              <a:stretch>
                <a:fillRect l="0" t="-14187" r="3625" b="-361085"/>
              </a:stretch>
            </a:blipFill>
          </p:spPr>
        </p:sp>
        <p:sp>
          <p:nvSpPr>
            <p:cNvPr name="TextBox 33" id="33"/>
            <p:cNvSpPr txBox="true"/>
            <p:nvPr/>
          </p:nvSpPr>
          <p:spPr>
            <a:xfrm>
              <a:off x="0" y="0"/>
              <a:ext cx="11193003" cy="884496"/>
            </a:xfrm>
            <a:prstGeom prst="rect">
              <a:avLst/>
            </a:prstGeom>
          </p:spPr>
          <p:txBody>
            <a:bodyPr anchor="b" rtlCol="false" tIns="0" lIns="0" bIns="0" rIns="0"/>
            <a:lstStyle/>
            <a:p>
              <a:pPr algn="l">
                <a:lnSpc>
                  <a:spcPts val="3000"/>
                </a:lnSpc>
              </a:pPr>
              <a:r>
                <a:rPr lang="en-US" sz="2500" b="true">
                  <a:solidFill>
                    <a:srgbClr val="1A237E"/>
                  </a:solidFill>
                  <a:latin typeface="EB Garamond Ultra-Bold"/>
                  <a:ea typeface="EB Garamond Ultra-Bold"/>
                  <a:cs typeface="EB Garamond Ultra-Bold"/>
                  <a:sym typeface="EB Garamond Ultra-Bold"/>
                </a:rPr>
                <a:t>Anonymous / pseudonymous work, or a work made for hire</a:t>
              </a:r>
            </a:p>
          </p:txBody>
        </p:sp>
      </p:grpSp>
      <p:grpSp>
        <p:nvGrpSpPr>
          <p:cNvPr name="Group 34" id="34"/>
          <p:cNvGrpSpPr/>
          <p:nvPr/>
        </p:nvGrpSpPr>
        <p:grpSpPr>
          <a:xfrm rot="0">
            <a:off x="9366943" y="6020190"/>
            <a:ext cx="8090402" cy="869290"/>
            <a:chOff x="0" y="0"/>
            <a:chExt cx="10787202" cy="1159053"/>
          </a:xfrm>
        </p:grpSpPr>
        <p:sp>
          <p:nvSpPr>
            <p:cNvPr name="Freeform 35" id="35"/>
            <p:cNvSpPr/>
            <p:nvPr/>
          </p:nvSpPr>
          <p:spPr>
            <a:xfrm flipH="false" flipV="false" rot="0">
              <a:off x="0" y="0"/>
              <a:ext cx="10787207" cy="1159055"/>
            </a:xfrm>
            <a:custGeom>
              <a:avLst/>
              <a:gdLst/>
              <a:ahLst/>
              <a:cxnLst/>
              <a:rect r="r" b="b" t="t" l="l"/>
              <a:pathLst>
                <a:path h="1159055" w="10787207">
                  <a:moveTo>
                    <a:pt x="0" y="0"/>
                  </a:moveTo>
                  <a:lnTo>
                    <a:pt x="10787207" y="0"/>
                  </a:lnTo>
                  <a:lnTo>
                    <a:pt x="10787207" y="1159055"/>
                  </a:lnTo>
                  <a:lnTo>
                    <a:pt x="0" y="1159055"/>
                  </a:lnTo>
                  <a:close/>
                </a:path>
              </a:pathLst>
            </a:custGeom>
            <a:blipFill>
              <a:blip r:embed="rId3">
                <a:alphaModFix amt="0"/>
              </a:blip>
              <a:stretch>
                <a:fillRect l="0" t="-326361" r="-118199" b="-365026"/>
              </a:stretch>
            </a:blipFill>
          </p:spPr>
        </p:sp>
        <p:sp>
          <p:nvSpPr>
            <p:cNvPr name="TextBox 36" id="36"/>
            <p:cNvSpPr txBox="true"/>
            <p:nvPr/>
          </p:nvSpPr>
          <p:spPr>
            <a:xfrm>
              <a:off x="0" y="9525"/>
              <a:ext cx="10787202" cy="1149528"/>
            </a:xfrm>
            <a:prstGeom prst="rect">
              <a:avLst/>
            </a:prstGeom>
          </p:spPr>
          <p:txBody>
            <a:bodyPr anchor="ctr" rtlCol="false" tIns="0" lIns="0" bIns="0" rIns="0"/>
            <a:lstStyle/>
            <a:p>
              <a:pPr algn="l">
                <a:lnSpc>
                  <a:spcPts val="2879"/>
                </a:lnSpc>
              </a:pPr>
              <a:r>
                <a:rPr lang="en-US" sz="2400">
                  <a:solidFill>
                    <a:srgbClr val="000000"/>
                  </a:solidFill>
                  <a:latin typeface="Proxima Nova"/>
                  <a:ea typeface="Proxima Nova"/>
                  <a:cs typeface="Proxima Nova"/>
                  <a:sym typeface="Proxima Nova"/>
                </a:rPr>
                <a:t>95 years after publication or 120 years after creation, whichever is first.</a:t>
              </a:r>
            </a:p>
          </p:txBody>
        </p:sp>
      </p:grpSp>
      <p:grpSp>
        <p:nvGrpSpPr>
          <p:cNvPr name="Group 37" id="37"/>
          <p:cNvGrpSpPr/>
          <p:nvPr/>
        </p:nvGrpSpPr>
        <p:grpSpPr>
          <a:xfrm rot="0">
            <a:off x="9366943" y="7708630"/>
            <a:ext cx="8826598" cy="1660592"/>
            <a:chOff x="0" y="0"/>
            <a:chExt cx="11768798" cy="2214123"/>
          </a:xfrm>
        </p:grpSpPr>
        <p:grpSp>
          <p:nvGrpSpPr>
            <p:cNvPr name="Group 38" id="38"/>
            <p:cNvGrpSpPr/>
            <p:nvPr/>
          </p:nvGrpSpPr>
          <p:grpSpPr>
            <a:xfrm rot="0">
              <a:off x="0" y="0"/>
              <a:ext cx="6927668" cy="884496"/>
              <a:chOff x="0" y="0"/>
              <a:chExt cx="3915636" cy="499932"/>
            </a:xfrm>
          </p:grpSpPr>
          <p:sp>
            <p:nvSpPr>
              <p:cNvPr name="Freeform 39" id="39"/>
              <p:cNvSpPr/>
              <p:nvPr/>
            </p:nvSpPr>
            <p:spPr>
              <a:xfrm flipH="false" flipV="false" rot="0">
                <a:off x="0" y="0"/>
                <a:ext cx="3915635" cy="499934"/>
              </a:xfrm>
              <a:custGeom>
                <a:avLst/>
                <a:gdLst/>
                <a:ahLst/>
                <a:cxnLst/>
                <a:rect r="r" b="b" t="t" l="l"/>
                <a:pathLst>
                  <a:path h="499934" w="3915635">
                    <a:moveTo>
                      <a:pt x="0" y="0"/>
                    </a:moveTo>
                    <a:lnTo>
                      <a:pt x="3915635" y="0"/>
                    </a:lnTo>
                    <a:lnTo>
                      <a:pt x="3915635" y="499934"/>
                    </a:lnTo>
                    <a:lnTo>
                      <a:pt x="0" y="499934"/>
                    </a:lnTo>
                    <a:close/>
                  </a:path>
                </a:pathLst>
              </a:custGeom>
              <a:blipFill>
                <a:blip r:embed="rId3">
                  <a:alphaModFix amt="0"/>
                </a:blip>
                <a:stretch>
                  <a:fillRect l="0" t="-25101" r="-175490" b="-715766"/>
                </a:stretch>
              </a:blipFill>
            </p:spPr>
          </p:sp>
          <p:sp>
            <p:nvSpPr>
              <p:cNvPr name="TextBox 40" id="40"/>
              <p:cNvSpPr txBox="true"/>
              <p:nvPr/>
            </p:nvSpPr>
            <p:spPr>
              <a:xfrm>
                <a:off x="0" y="0"/>
                <a:ext cx="3915636" cy="499932"/>
              </a:xfrm>
              <a:prstGeom prst="rect">
                <a:avLst/>
              </a:prstGeom>
            </p:spPr>
            <p:txBody>
              <a:bodyPr anchor="b" rtlCol="false" tIns="0" lIns="0" bIns="0" rIns="0"/>
              <a:lstStyle/>
              <a:p>
                <a:pPr algn="l">
                  <a:lnSpc>
                    <a:spcPts val="3840"/>
                  </a:lnSpc>
                </a:pPr>
                <a:r>
                  <a:rPr lang="en-US" b="true" sz="3200">
                    <a:solidFill>
                      <a:srgbClr val="4285F4"/>
                    </a:solidFill>
                    <a:latin typeface="EB Garamond Ultra-Bold"/>
                    <a:ea typeface="EB Garamond Ultra-Bold"/>
                    <a:cs typeface="EB Garamond Ultra-Bold"/>
                    <a:sym typeface="EB Garamond Ultra-Bold"/>
                  </a:rPr>
                  <a:t>Work made for hire (WFH)</a:t>
                </a:r>
              </a:p>
            </p:txBody>
          </p:sp>
        </p:grpSp>
        <p:grpSp>
          <p:nvGrpSpPr>
            <p:cNvPr name="Group 41" id="41"/>
            <p:cNvGrpSpPr/>
            <p:nvPr/>
          </p:nvGrpSpPr>
          <p:grpSpPr>
            <a:xfrm rot="0">
              <a:off x="0" y="884496"/>
              <a:ext cx="11768798" cy="1329627"/>
              <a:chOff x="0" y="0"/>
              <a:chExt cx="5763505" cy="651155"/>
            </a:xfrm>
          </p:grpSpPr>
          <p:sp>
            <p:nvSpPr>
              <p:cNvPr name="Freeform 42" id="42"/>
              <p:cNvSpPr/>
              <p:nvPr/>
            </p:nvSpPr>
            <p:spPr>
              <a:xfrm flipH="false" flipV="false" rot="0">
                <a:off x="0" y="0"/>
                <a:ext cx="5763509" cy="651157"/>
              </a:xfrm>
              <a:custGeom>
                <a:avLst/>
                <a:gdLst/>
                <a:ahLst/>
                <a:cxnLst/>
                <a:rect r="r" b="b" t="t" l="l"/>
                <a:pathLst>
                  <a:path h="651157" w="5763509">
                    <a:moveTo>
                      <a:pt x="0" y="0"/>
                    </a:moveTo>
                    <a:lnTo>
                      <a:pt x="5763509" y="0"/>
                    </a:lnTo>
                    <a:lnTo>
                      <a:pt x="5763509" y="651157"/>
                    </a:lnTo>
                    <a:lnTo>
                      <a:pt x="0" y="651157"/>
                    </a:lnTo>
                    <a:close/>
                  </a:path>
                </a:pathLst>
              </a:custGeom>
              <a:blipFill>
                <a:blip r:embed="rId3">
                  <a:alphaModFix amt="0"/>
                </a:blip>
                <a:stretch>
                  <a:fillRect l="0" t="-580921" r="-308389" b="-727742"/>
                </a:stretch>
              </a:blipFill>
            </p:spPr>
          </p:sp>
          <p:sp>
            <p:nvSpPr>
              <p:cNvPr name="TextBox 43" id="43"/>
              <p:cNvSpPr txBox="true"/>
              <p:nvPr/>
            </p:nvSpPr>
            <p:spPr>
              <a:xfrm>
                <a:off x="0" y="9525"/>
                <a:ext cx="5763505" cy="641630"/>
              </a:xfrm>
              <a:prstGeom prst="rect">
                <a:avLst/>
              </a:prstGeom>
            </p:spPr>
            <p:txBody>
              <a:bodyPr anchor="ctr" rtlCol="false" tIns="0" lIns="0" bIns="0" rIns="0"/>
              <a:lstStyle/>
              <a:p>
                <a:pPr algn="l">
                  <a:lnSpc>
                    <a:spcPts val="2879"/>
                  </a:lnSpc>
                </a:pPr>
                <a:r>
                  <a:rPr lang="en-US" sz="2400">
                    <a:solidFill>
                      <a:srgbClr val="000000"/>
                    </a:solidFill>
                    <a:latin typeface="Proxima Nova"/>
                    <a:ea typeface="Proxima Nova"/>
                    <a:cs typeface="Proxima Nova"/>
                    <a:sym typeface="Proxima Nova"/>
                  </a:rPr>
                  <a:t>Projects wherein one entity hires creators who forfeit their copyright, such as films, music, and telvision.</a:t>
                </a:r>
              </a:p>
            </p:txBody>
          </p:sp>
        </p:gr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5400000">
            <a:off x="-2349326" y="6808503"/>
            <a:ext cx="5859751" cy="304800"/>
          </a:xfrm>
          <a:prstGeom prst="rect">
            <a:avLst/>
          </a:prstGeom>
        </p:spPr>
        <p:txBody>
          <a:bodyPr anchor="t" rtlCol="false" tIns="0" lIns="0" bIns="0" rIns="0">
            <a:spAutoFit/>
          </a:bodyPr>
          <a:lstStyle/>
          <a:p>
            <a:pPr algn="l">
              <a:lnSpc>
                <a:spcPts val="2400"/>
              </a:lnSpc>
            </a:pPr>
            <a:r>
              <a:rPr lang="en-US" sz="2000" u="sng">
                <a:solidFill>
                  <a:srgbClr val="1A237E"/>
                </a:solidFill>
                <a:latin typeface="Proxima Nova"/>
                <a:ea typeface="Proxima Nova"/>
                <a:cs typeface="Proxima Nova"/>
                <a:sym typeface="Proxima Nova"/>
                <a:hlinkClick r:id="rId3" tooltip="https://guides.library.cornell.edu/copyright/publicdomain"/>
              </a:rPr>
              <a:t>Cornell Copyright LibGuide: Public Domain</a:t>
            </a:r>
          </a:p>
        </p:txBody>
      </p:sp>
      <p:grpSp>
        <p:nvGrpSpPr>
          <p:cNvPr name="Group 3" id="3"/>
          <p:cNvGrpSpPr/>
          <p:nvPr/>
        </p:nvGrpSpPr>
        <p:grpSpPr>
          <a:xfrm rot="0">
            <a:off x="816626" y="351253"/>
            <a:ext cx="16654748" cy="9584512"/>
            <a:chOff x="0" y="0"/>
            <a:chExt cx="22206331" cy="12779350"/>
          </a:xfrm>
        </p:grpSpPr>
        <p:sp>
          <p:nvSpPr>
            <p:cNvPr name="Freeform 4" id="4"/>
            <p:cNvSpPr/>
            <p:nvPr/>
          </p:nvSpPr>
          <p:spPr>
            <a:xfrm flipH="false" flipV="false" rot="0">
              <a:off x="0" y="0"/>
              <a:ext cx="22206331" cy="12779375"/>
            </a:xfrm>
            <a:custGeom>
              <a:avLst/>
              <a:gdLst/>
              <a:ahLst/>
              <a:cxnLst/>
              <a:rect r="r" b="b" t="t" l="l"/>
              <a:pathLst>
                <a:path h="12779375" w="22206331">
                  <a:moveTo>
                    <a:pt x="0" y="0"/>
                  </a:moveTo>
                  <a:lnTo>
                    <a:pt x="22206331" y="0"/>
                  </a:lnTo>
                  <a:lnTo>
                    <a:pt x="22206331" y="12779375"/>
                  </a:lnTo>
                  <a:lnTo>
                    <a:pt x="0" y="12779375"/>
                  </a:lnTo>
                  <a:lnTo>
                    <a:pt x="0" y="0"/>
                  </a:lnTo>
                  <a:close/>
                </a:path>
              </a:pathLst>
            </a:custGeom>
            <a:blipFill>
              <a:blip r:embed="rId4"/>
              <a:stretch>
                <a:fillRect l="0" t="0" r="0" b="0"/>
              </a:stretch>
            </a:blipFill>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908075" y="7915246"/>
            <a:ext cx="5859751" cy="304800"/>
          </a:xfrm>
          <a:prstGeom prst="rect">
            <a:avLst/>
          </a:prstGeom>
        </p:spPr>
        <p:txBody>
          <a:bodyPr anchor="t" rtlCol="false" tIns="0" lIns="0" bIns="0" rIns="0">
            <a:spAutoFit/>
          </a:bodyPr>
          <a:lstStyle/>
          <a:p>
            <a:pPr algn="l">
              <a:lnSpc>
                <a:spcPts val="2400"/>
              </a:lnSpc>
            </a:pPr>
            <a:r>
              <a:rPr lang="en-US" sz="2000" u="sng">
                <a:solidFill>
                  <a:srgbClr val="1A237E"/>
                </a:solidFill>
                <a:latin typeface="Proxima Nova"/>
                <a:ea typeface="Proxima Nova"/>
                <a:cs typeface="Proxima Nova"/>
                <a:sym typeface="Proxima Nova"/>
                <a:hlinkClick r:id="rId3" tooltip="https://guides.library.cornell.edu/copyright/publicdomain"/>
              </a:rPr>
              <a:t>Cornell Copyright LibGuide: Public Domain</a:t>
            </a:r>
          </a:p>
        </p:txBody>
      </p:sp>
      <p:grpSp>
        <p:nvGrpSpPr>
          <p:cNvPr name="Group 3" id="3"/>
          <p:cNvGrpSpPr/>
          <p:nvPr/>
        </p:nvGrpSpPr>
        <p:grpSpPr>
          <a:xfrm rot="0">
            <a:off x="816626" y="2602954"/>
            <a:ext cx="16654748" cy="5081111"/>
            <a:chOff x="0" y="0"/>
            <a:chExt cx="22206331" cy="6774815"/>
          </a:xfrm>
        </p:grpSpPr>
        <p:sp>
          <p:nvSpPr>
            <p:cNvPr name="Freeform 4" id="4"/>
            <p:cNvSpPr/>
            <p:nvPr/>
          </p:nvSpPr>
          <p:spPr>
            <a:xfrm flipH="false" flipV="false" rot="0">
              <a:off x="0" y="0"/>
              <a:ext cx="22206331" cy="6774815"/>
            </a:xfrm>
            <a:custGeom>
              <a:avLst/>
              <a:gdLst/>
              <a:ahLst/>
              <a:cxnLst/>
              <a:rect r="r" b="b" t="t" l="l"/>
              <a:pathLst>
                <a:path h="6774815" w="22206331">
                  <a:moveTo>
                    <a:pt x="0" y="0"/>
                  </a:moveTo>
                  <a:lnTo>
                    <a:pt x="22206331" y="0"/>
                  </a:lnTo>
                  <a:lnTo>
                    <a:pt x="22206331" y="6774815"/>
                  </a:lnTo>
                  <a:lnTo>
                    <a:pt x="0" y="6774815"/>
                  </a:lnTo>
                  <a:lnTo>
                    <a:pt x="0" y="0"/>
                  </a:lnTo>
                  <a:close/>
                </a:path>
              </a:pathLst>
            </a:custGeom>
            <a:blipFill>
              <a:blip r:embed="rId4"/>
              <a:stretch>
                <a:fillRect l="0" t="0" r="0" b="0"/>
              </a:stretch>
            </a:blipFill>
          </p:spPr>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901" y="1028700"/>
            <a:ext cx="16444198" cy="2025600"/>
            <a:chOff x="0" y="0"/>
            <a:chExt cx="21925598" cy="2700800"/>
          </a:xfrm>
        </p:grpSpPr>
        <p:sp>
          <p:nvSpPr>
            <p:cNvPr name="Freeform 3" id="3"/>
            <p:cNvSpPr/>
            <p:nvPr/>
          </p:nvSpPr>
          <p:spPr>
            <a:xfrm flipH="false" flipV="false" rot="0">
              <a:off x="0" y="0"/>
              <a:ext cx="21925600" cy="2700805"/>
            </a:xfrm>
            <a:custGeom>
              <a:avLst/>
              <a:gdLst/>
              <a:ahLst/>
              <a:cxnLst/>
              <a:rect r="r" b="b" t="t" l="l"/>
              <a:pathLst>
                <a:path h="2700805" w="21925600">
                  <a:moveTo>
                    <a:pt x="0" y="0"/>
                  </a:moveTo>
                  <a:lnTo>
                    <a:pt x="21925600" y="0"/>
                  </a:lnTo>
                  <a:lnTo>
                    <a:pt x="21925600" y="2700805"/>
                  </a:lnTo>
                  <a:lnTo>
                    <a:pt x="0" y="2700805"/>
                  </a:lnTo>
                  <a:close/>
                </a:path>
              </a:pathLst>
            </a:custGeom>
            <a:blipFill>
              <a:blip r:embed="rId3">
                <a:alphaModFix amt="0"/>
              </a:blip>
              <a:stretch>
                <a:fillRect l="0" t="-108183" r="0" b="-108182"/>
              </a:stretch>
            </a:blipFill>
          </p:spPr>
        </p:sp>
        <p:sp>
          <p:nvSpPr>
            <p:cNvPr name="TextBox 4" id="4"/>
            <p:cNvSpPr txBox="true"/>
            <p:nvPr/>
          </p:nvSpPr>
          <p:spPr>
            <a:xfrm>
              <a:off x="0" y="0"/>
              <a:ext cx="21925598" cy="2700800"/>
            </a:xfrm>
            <a:prstGeom prst="rect">
              <a:avLst/>
            </a:prstGeom>
          </p:spPr>
          <p:txBody>
            <a:bodyPr anchor="ctr" rtlCol="false" tIns="0" lIns="0" bIns="0" rIns="0"/>
            <a:lstStyle/>
            <a:p>
              <a:pPr algn="l">
                <a:lnSpc>
                  <a:spcPts val="5999"/>
                </a:lnSpc>
              </a:pPr>
              <a:r>
                <a:rPr lang="en-US" sz="4999">
                  <a:solidFill>
                    <a:srgbClr val="4285F4"/>
                  </a:solidFill>
                  <a:latin typeface="EB Garamond"/>
                  <a:ea typeface="EB Garamond"/>
                  <a:cs typeface="EB Garamond"/>
                  <a:sym typeface="EB Garamond"/>
                </a:rPr>
                <a:t>But wait… what if it’s not from the United States?</a:t>
              </a:r>
            </a:p>
          </p:txBody>
        </p:sp>
      </p:grpSp>
      <p:grpSp>
        <p:nvGrpSpPr>
          <p:cNvPr name="Group 5" id="5"/>
          <p:cNvGrpSpPr/>
          <p:nvPr/>
        </p:nvGrpSpPr>
        <p:grpSpPr>
          <a:xfrm rot="0">
            <a:off x="1028700" y="2714882"/>
            <a:ext cx="16524294" cy="4857236"/>
            <a:chOff x="0" y="0"/>
            <a:chExt cx="22032392" cy="6476315"/>
          </a:xfrm>
        </p:grpSpPr>
        <p:sp>
          <p:nvSpPr>
            <p:cNvPr name="Freeform 6" id="6"/>
            <p:cNvSpPr/>
            <p:nvPr/>
          </p:nvSpPr>
          <p:spPr>
            <a:xfrm flipH="false" flipV="false" rot="0">
              <a:off x="0" y="0"/>
              <a:ext cx="22032396" cy="6476315"/>
            </a:xfrm>
            <a:custGeom>
              <a:avLst/>
              <a:gdLst/>
              <a:ahLst/>
              <a:cxnLst/>
              <a:rect r="r" b="b" t="t" l="l"/>
              <a:pathLst>
                <a:path h="6476315" w="22032396">
                  <a:moveTo>
                    <a:pt x="0" y="0"/>
                  </a:moveTo>
                  <a:lnTo>
                    <a:pt x="22032396" y="0"/>
                  </a:lnTo>
                  <a:lnTo>
                    <a:pt x="22032396" y="6476315"/>
                  </a:lnTo>
                  <a:lnTo>
                    <a:pt x="0" y="6476315"/>
                  </a:lnTo>
                  <a:close/>
                </a:path>
              </a:pathLst>
            </a:custGeom>
            <a:blipFill>
              <a:blip r:embed="rId3">
                <a:alphaModFix amt="0"/>
              </a:blip>
              <a:stretch>
                <a:fillRect l="-34161" t="0" r="19398" b="-52148"/>
              </a:stretch>
            </a:blipFill>
          </p:spPr>
        </p:sp>
        <p:sp>
          <p:nvSpPr>
            <p:cNvPr name="TextBox 7" id="7"/>
            <p:cNvSpPr txBox="true"/>
            <p:nvPr/>
          </p:nvSpPr>
          <p:spPr>
            <a:xfrm>
              <a:off x="0" y="-57150"/>
              <a:ext cx="22032392" cy="6533465"/>
            </a:xfrm>
            <a:prstGeom prst="rect">
              <a:avLst/>
            </a:prstGeom>
          </p:spPr>
          <p:txBody>
            <a:bodyPr anchor="ctr" rtlCol="false" tIns="0" lIns="0" bIns="0" rIns="0"/>
            <a:lstStyle/>
            <a:p>
              <a:pPr algn="l">
                <a:lnSpc>
                  <a:spcPts val="4967"/>
                </a:lnSpc>
              </a:pPr>
              <a:r>
                <a:rPr lang="en-US" sz="3600">
                  <a:solidFill>
                    <a:srgbClr val="1A237E"/>
                  </a:solidFill>
                  <a:latin typeface="Proxima Nova"/>
                  <a:ea typeface="Proxima Nova"/>
                  <a:cs typeface="Proxima Nova"/>
                  <a:sym typeface="Proxima Nova"/>
                </a:rPr>
                <a:t>The </a:t>
              </a:r>
              <a:r>
                <a:rPr lang="en-US" b="true" sz="3600">
                  <a:solidFill>
                    <a:srgbClr val="1A237E"/>
                  </a:solidFill>
                  <a:latin typeface="Proxima Nova Bold"/>
                  <a:ea typeface="Proxima Nova Bold"/>
                  <a:cs typeface="Proxima Nova Bold"/>
                  <a:sym typeface="Proxima Nova Bold"/>
                </a:rPr>
                <a:t>Berne Convention of 1886 </a:t>
              </a:r>
              <a:r>
                <a:rPr lang="en-US" sz="3600">
                  <a:solidFill>
                    <a:srgbClr val="1A237E"/>
                  </a:solidFill>
                  <a:latin typeface="Proxima Nova"/>
                  <a:ea typeface="Proxima Nova"/>
                  <a:cs typeface="Proxima Nova"/>
                  <a:sym typeface="Proxima Nova"/>
                </a:rPr>
                <a:t>established a codified agreement between signatory nations that sets standardized protections for copyrighted works. It is signed by 182 countries.</a:t>
              </a:r>
            </a:p>
            <a:p>
              <a:pPr algn="l">
                <a:lnSpc>
                  <a:spcPts val="4967"/>
                </a:lnSpc>
              </a:pPr>
            </a:p>
            <a:p>
              <a:pPr algn="l">
                <a:lnSpc>
                  <a:spcPts val="4967"/>
                </a:lnSpc>
              </a:pPr>
              <a:r>
                <a:rPr lang="en-US" sz="3600">
                  <a:solidFill>
                    <a:srgbClr val="1A237E"/>
                  </a:solidFill>
                  <a:latin typeface="Proxima Nova"/>
                  <a:ea typeface="Proxima Nova"/>
                  <a:cs typeface="Proxima Nova"/>
                  <a:sym typeface="Proxima Nova"/>
                </a:rPr>
                <a:t>The World Intellectual Property Organization (WIPO) meets to discuss matters of protecting copyright and improving creators’ rights.</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4130697"/>
            <a:ext cx="16444198" cy="2705572"/>
            <a:chOff x="0" y="0"/>
            <a:chExt cx="21925598" cy="3607430"/>
          </a:xfrm>
        </p:grpSpPr>
        <p:sp>
          <p:nvSpPr>
            <p:cNvPr name="Freeform 3" id="3"/>
            <p:cNvSpPr/>
            <p:nvPr/>
          </p:nvSpPr>
          <p:spPr>
            <a:xfrm flipH="false" flipV="false" rot="0">
              <a:off x="0" y="0"/>
              <a:ext cx="21925600" cy="3607435"/>
            </a:xfrm>
            <a:custGeom>
              <a:avLst/>
              <a:gdLst/>
              <a:ahLst/>
              <a:cxnLst/>
              <a:rect r="r" b="b" t="t" l="l"/>
              <a:pathLst>
                <a:path h="3607435" w="21925600">
                  <a:moveTo>
                    <a:pt x="0" y="0"/>
                  </a:moveTo>
                  <a:lnTo>
                    <a:pt x="21925600" y="0"/>
                  </a:lnTo>
                  <a:lnTo>
                    <a:pt x="21925600" y="3607435"/>
                  </a:lnTo>
                  <a:lnTo>
                    <a:pt x="0" y="3607435"/>
                  </a:lnTo>
                  <a:close/>
                </a:path>
              </a:pathLst>
            </a:custGeom>
            <a:blipFill>
              <a:blip r:embed="rId3">
                <a:alphaModFix amt="0"/>
              </a:blip>
              <a:stretch>
                <a:fillRect l="0" t="-80994" r="0" b="-55861"/>
              </a:stretch>
            </a:blipFill>
          </p:spPr>
        </p:sp>
        <p:sp>
          <p:nvSpPr>
            <p:cNvPr name="TextBox 4" id="4"/>
            <p:cNvSpPr txBox="true"/>
            <p:nvPr/>
          </p:nvSpPr>
          <p:spPr>
            <a:xfrm>
              <a:off x="0" y="9525"/>
              <a:ext cx="21925598" cy="3597905"/>
            </a:xfrm>
            <a:prstGeom prst="rect">
              <a:avLst/>
            </a:prstGeom>
          </p:spPr>
          <p:txBody>
            <a:bodyPr anchor="ctr" rtlCol="false" tIns="0" lIns="0" bIns="0" rIns="0"/>
            <a:lstStyle/>
            <a:p>
              <a:pPr algn="l">
                <a:lnSpc>
                  <a:spcPts val="9072"/>
                </a:lnSpc>
              </a:pPr>
              <a:r>
                <a:rPr lang="en-US" b="true" sz="7560">
                  <a:solidFill>
                    <a:srgbClr val="FFFFFF"/>
                  </a:solidFill>
                  <a:latin typeface="EB Garamond Ultra-Bold"/>
                  <a:ea typeface="EB Garamond Ultra-Bold"/>
                  <a:cs typeface="EB Garamond Ultra-Bold"/>
                  <a:sym typeface="EB Garamond Ultra-Bold"/>
                </a:rPr>
                <a:t>What are the copyright owner’s exclusive rights?</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901" y="1421892"/>
            <a:ext cx="16444198" cy="7443216"/>
            <a:chOff x="0" y="0"/>
            <a:chExt cx="21925598" cy="9924288"/>
          </a:xfrm>
        </p:grpSpPr>
        <p:sp>
          <p:nvSpPr>
            <p:cNvPr name="Freeform 3" id="3"/>
            <p:cNvSpPr/>
            <p:nvPr/>
          </p:nvSpPr>
          <p:spPr>
            <a:xfrm flipH="false" flipV="false" rot="0">
              <a:off x="0" y="0"/>
              <a:ext cx="21925600" cy="9924293"/>
            </a:xfrm>
            <a:custGeom>
              <a:avLst/>
              <a:gdLst/>
              <a:ahLst/>
              <a:cxnLst/>
              <a:rect r="r" b="b" t="t" l="l"/>
              <a:pathLst>
                <a:path h="9924293" w="21925600">
                  <a:moveTo>
                    <a:pt x="0" y="0"/>
                  </a:moveTo>
                  <a:lnTo>
                    <a:pt x="21925600" y="0"/>
                  </a:lnTo>
                  <a:lnTo>
                    <a:pt x="21925600" y="9924293"/>
                  </a:lnTo>
                  <a:lnTo>
                    <a:pt x="0" y="9924293"/>
                  </a:lnTo>
                  <a:close/>
                </a:path>
              </a:pathLst>
            </a:custGeom>
            <a:blipFill>
              <a:blip r:embed="rId3">
                <a:alphaModFix amt="0"/>
              </a:blip>
              <a:stretch>
                <a:fillRect l="0" t="-29441" r="0" b="43345"/>
              </a:stretch>
            </a:blipFill>
          </p:spPr>
        </p:sp>
        <p:sp>
          <p:nvSpPr>
            <p:cNvPr name="TextBox 4" id="4"/>
            <p:cNvSpPr txBox="true"/>
            <p:nvPr/>
          </p:nvSpPr>
          <p:spPr>
            <a:xfrm>
              <a:off x="0" y="-9525"/>
              <a:ext cx="21925598" cy="9933813"/>
            </a:xfrm>
            <a:prstGeom prst="rect">
              <a:avLst/>
            </a:prstGeom>
          </p:spPr>
          <p:txBody>
            <a:bodyPr anchor="ctr" rtlCol="false" tIns="0" lIns="0" bIns="0" rIns="0"/>
            <a:lstStyle/>
            <a:p>
              <a:pPr algn="l" marL="1168400" indent="-584200" lvl="1">
                <a:lnSpc>
                  <a:spcPts val="4800"/>
                </a:lnSpc>
                <a:buAutoNum type="arabicPeriod" startAt="1"/>
              </a:pPr>
              <a:r>
                <a:rPr lang="en-US" b="true" sz="4000">
                  <a:solidFill>
                    <a:srgbClr val="4285F4"/>
                  </a:solidFill>
                  <a:latin typeface="Proxima Nova Bold"/>
                  <a:ea typeface="Proxima Nova Bold"/>
                  <a:cs typeface="Proxima Nova Bold"/>
                  <a:sym typeface="Proxima Nova Bold"/>
                </a:rPr>
                <a:t>Reproduction</a:t>
              </a:r>
            </a:p>
            <a:p>
              <a:pPr algn="l" marL="1168400" indent="-584200" lvl="1">
                <a:lnSpc>
                  <a:spcPts val="4800"/>
                </a:lnSpc>
                <a:buAutoNum type="arabicPeriod" startAt="1"/>
              </a:pPr>
              <a:r>
                <a:rPr lang="en-US" b="true" sz="4000">
                  <a:solidFill>
                    <a:srgbClr val="4285F4"/>
                  </a:solidFill>
                  <a:latin typeface="Proxima Nova Bold"/>
                  <a:ea typeface="Proxima Nova Bold"/>
                  <a:cs typeface="Proxima Nova Bold"/>
                  <a:sym typeface="Proxima Nova Bold"/>
                </a:rPr>
                <a:t>Preparation of derivative works (such as adaptations)</a:t>
              </a:r>
            </a:p>
            <a:p>
              <a:pPr algn="l" marL="1168400" indent="-584200" lvl="1">
                <a:lnSpc>
                  <a:spcPts val="4800"/>
                </a:lnSpc>
                <a:buAutoNum type="arabicPeriod" startAt="1"/>
              </a:pPr>
              <a:r>
                <a:rPr lang="en-US" b="true" sz="4000">
                  <a:solidFill>
                    <a:srgbClr val="4285F4"/>
                  </a:solidFill>
                  <a:latin typeface="Proxima Nova Bold"/>
                  <a:ea typeface="Proxima Nova Bold"/>
                  <a:cs typeface="Proxima Nova Bold"/>
                  <a:sym typeface="Proxima Nova Bold"/>
                </a:rPr>
                <a:t>Distribution</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Public performance (for literary, musical, dramatic, and choreographic works, pantomimes, motion pictures, and other audiovisuals)</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Public display (for literary, musical, dramatic, and choreographic works, pantomimes, and pictorial, graphic, or sculptural works, including the individual images of a motion picture or other audiovisual work)</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Public performance of sound recordings via digital audio transmission</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1477048"/>
            <a:ext cx="16660471" cy="7179772"/>
            <a:chOff x="0" y="0"/>
            <a:chExt cx="20319205" cy="8756490"/>
          </a:xfrm>
        </p:grpSpPr>
        <p:sp>
          <p:nvSpPr>
            <p:cNvPr name="Freeform 3" id="3"/>
            <p:cNvSpPr/>
            <p:nvPr/>
          </p:nvSpPr>
          <p:spPr>
            <a:xfrm flipH="false" flipV="false" rot="0">
              <a:off x="0" y="0"/>
              <a:ext cx="20319206" cy="8756496"/>
            </a:xfrm>
            <a:custGeom>
              <a:avLst/>
              <a:gdLst/>
              <a:ahLst/>
              <a:cxnLst/>
              <a:rect r="r" b="b" t="t" l="l"/>
              <a:pathLst>
                <a:path h="8756496" w="20319206">
                  <a:moveTo>
                    <a:pt x="0" y="0"/>
                  </a:moveTo>
                  <a:lnTo>
                    <a:pt x="20319206" y="0"/>
                  </a:lnTo>
                  <a:lnTo>
                    <a:pt x="20319206" y="8756496"/>
                  </a:lnTo>
                  <a:lnTo>
                    <a:pt x="0" y="8756496"/>
                  </a:lnTo>
                  <a:close/>
                </a:path>
              </a:pathLst>
            </a:custGeom>
            <a:blipFill>
              <a:blip r:embed="rId3">
                <a:alphaModFix amt="0"/>
              </a:blip>
              <a:stretch>
                <a:fillRect l="0" t="-33367" r="-7905" b="35789"/>
              </a:stretch>
            </a:blipFill>
          </p:spPr>
        </p:sp>
        <p:sp>
          <p:nvSpPr>
            <p:cNvPr name="TextBox 4" id="4"/>
            <p:cNvSpPr txBox="true"/>
            <p:nvPr/>
          </p:nvSpPr>
          <p:spPr>
            <a:xfrm>
              <a:off x="0" y="0"/>
              <a:ext cx="20319205" cy="8756490"/>
            </a:xfrm>
            <a:prstGeom prst="rect">
              <a:avLst/>
            </a:prstGeom>
          </p:spPr>
          <p:txBody>
            <a:bodyPr anchor="ctr" rtlCol="false" tIns="0" lIns="0" bIns="0" rIns="0"/>
            <a:lstStyle/>
            <a:p>
              <a:pPr algn="l">
                <a:lnSpc>
                  <a:spcPts val="9072"/>
                </a:lnSpc>
              </a:pPr>
              <a:r>
                <a:rPr lang="en-US" sz="7560">
                  <a:solidFill>
                    <a:srgbClr val="FFFFFF"/>
                  </a:solidFill>
                  <a:latin typeface="Proxima Nova"/>
                  <a:ea typeface="Proxima Nova"/>
                  <a:cs typeface="Proxima Nova"/>
                  <a:sym typeface="Proxima Nova"/>
                </a:rPr>
                <a:t>What about AI?</a:t>
              </a:r>
            </a:p>
            <a:p>
              <a:pPr algn="l">
                <a:lnSpc>
                  <a:spcPts val="9072"/>
                </a:lnSpc>
              </a:pPr>
            </a:p>
            <a:p>
              <a:pPr algn="l">
                <a:lnSpc>
                  <a:spcPts val="5940"/>
                </a:lnSpc>
              </a:pPr>
              <a:r>
                <a:rPr lang="en-US" sz="4950">
                  <a:solidFill>
                    <a:srgbClr val="FFFFFF"/>
                  </a:solidFill>
                  <a:latin typeface="Proxima Nova"/>
                  <a:ea typeface="Proxima Nova"/>
                  <a:cs typeface="Proxima Nova"/>
                  <a:sym typeface="Proxima Nova"/>
                </a:rPr>
                <a:t>In the U.S., AI-generated works are </a:t>
              </a:r>
              <a:r>
                <a:rPr lang="en-US" b="true" sz="4950">
                  <a:solidFill>
                    <a:srgbClr val="FFFFFF"/>
                  </a:solidFill>
                  <a:latin typeface="Proxima Nova Bold"/>
                  <a:ea typeface="Proxima Nova Bold"/>
                  <a:cs typeface="Proxima Nova Bold"/>
                  <a:sym typeface="Proxima Nova Bold"/>
                </a:rPr>
                <a:t>not able to be copyrighted </a:t>
              </a:r>
              <a:r>
                <a:rPr lang="en-US" sz="4950">
                  <a:solidFill>
                    <a:srgbClr val="FFFFFF"/>
                  </a:solidFill>
                  <a:latin typeface="Proxima Nova"/>
                  <a:ea typeface="Proxima Nova"/>
                  <a:cs typeface="Proxima Nova"/>
                  <a:sym typeface="Proxima Nova"/>
                </a:rPr>
                <a:t>unless it includes significant human contribution.</a:t>
              </a:r>
            </a:p>
            <a:p>
              <a:pPr algn="l">
                <a:lnSpc>
                  <a:spcPts val="5940"/>
                </a:lnSpc>
              </a:pPr>
            </a:p>
            <a:p>
              <a:pPr algn="l">
                <a:lnSpc>
                  <a:spcPts val="5940"/>
                </a:lnSpc>
              </a:pPr>
              <a:r>
                <a:rPr lang="en-US" b="true" sz="4950" i="true">
                  <a:solidFill>
                    <a:srgbClr val="FFFFFF"/>
                  </a:solidFill>
                  <a:latin typeface="Proxima Nova Bold Italics"/>
                  <a:ea typeface="Proxima Nova Bold Italics"/>
                  <a:cs typeface="Proxima Nova Bold Italics"/>
                  <a:sym typeface="Proxima Nova Bold Italics"/>
                </a:rPr>
                <a:t>Can deep learning models use copyrighted materials? Who benefits if they can or cannot? Who is harmed?</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1553614"/>
            <a:ext cx="16444198" cy="7179772"/>
            <a:chOff x="0" y="0"/>
            <a:chExt cx="21925598" cy="9573029"/>
          </a:xfrm>
        </p:grpSpPr>
        <p:sp>
          <p:nvSpPr>
            <p:cNvPr name="Freeform 3" id="3"/>
            <p:cNvSpPr/>
            <p:nvPr/>
          </p:nvSpPr>
          <p:spPr>
            <a:xfrm flipH="false" flipV="false" rot="0">
              <a:off x="0" y="0"/>
              <a:ext cx="21925600" cy="9573034"/>
            </a:xfrm>
            <a:custGeom>
              <a:avLst/>
              <a:gdLst/>
              <a:ahLst/>
              <a:cxnLst/>
              <a:rect r="r" b="b" t="t" l="l"/>
              <a:pathLst>
                <a:path h="9573034" w="21925600">
                  <a:moveTo>
                    <a:pt x="0" y="0"/>
                  </a:moveTo>
                  <a:lnTo>
                    <a:pt x="21925600" y="0"/>
                  </a:lnTo>
                  <a:lnTo>
                    <a:pt x="21925600" y="9573034"/>
                  </a:lnTo>
                  <a:lnTo>
                    <a:pt x="0" y="9573034"/>
                  </a:lnTo>
                  <a:close/>
                </a:path>
              </a:pathLst>
            </a:custGeom>
            <a:blipFill>
              <a:blip r:embed="rId3">
                <a:alphaModFix amt="0"/>
              </a:blip>
              <a:stretch>
                <a:fillRect l="0" t="-30521" r="0" b="41266"/>
              </a:stretch>
            </a:blipFill>
          </p:spPr>
        </p:sp>
        <p:sp>
          <p:nvSpPr>
            <p:cNvPr name="TextBox 4" id="4"/>
            <p:cNvSpPr txBox="true"/>
            <p:nvPr/>
          </p:nvSpPr>
          <p:spPr>
            <a:xfrm>
              <a:off x="0" y="0"/>
              <a:ext cx="21925598" cy="9573029"/>
            </a:xfrm>
            <a:prstGeom prst="rect">
              <a:avLst/>
            </a:prstGeom>
          </p:spPr>
          <p:txBody>
            <a:bodyPr anchor="ctr" rtlCol="false" tIns="0" lIns="0" bIns="0" rIns="0"/>
            <a:lstStyle/>
            <a:p>
              <a:pPr algn="l">
                <a:lnSpc>
                  <a:spcPts val="9072"/>
                </a:lnSpc>
              </a:pPr>
              <a:r>
                <a:rPr lang="en-US" sz="7560">
                  <a:solidFill>
                    <a:srgbClr val="FFFFFF"/>
                  </a:solidFill>
                  <a:latin typeface="Proxima Nova"/>
                  <a:ea typeface="Proxima Nova"/>
                  <a:cs typeface="Proxima Nova"/>
                  <a:sym typeface="Proxima Nova"/>
                </a:rPr>
                <a:t>Exemptions to exclusive rights:</a:t>
              </a:r>
            </a:p>
            <a:p>
              <a:pPr algn="l">
                <a:lnSpc>
                  <a:spcPts val="9072"/>
                </a:lnSpc>
              </a:pPr>
            </a:p>
            <a:p>
              <a:pPr algn="l">
                <a:lnSpc>
                  <a:spcPts val="5940"/>
                </a:lnSpc>
              </a:pPr>
              <a:r>
                <a:rPr lang="en-US" sz="4950">
                  <a:solidFill>
                    <a:srgbClr val="FFFFFF"/>
                  </a:solidFill>
                  <a:latin typeface="Proxima Nova"/>
                  <a:ea typeface="Proxima Nova"/>
                  <a:cs typeface="Proxima Nova"/>
                  <a:sym typeface="Proxima Nova"/>
                </a:rPr>
                <a:t>Allows individuals to exercise one of the exclusive rights of copyright (reproduction, distribution, creation of derivative works)</a:t>
              </a:r>
            </a:p>
            <a:p>
              <a:pPr algn="l" marL="1337309" indent="-668654" lvl="1">
                <a:lnSpc>
                  <a:spcPts val="5940"/>
                </a:lnSpc>
                <a:buFont typeface="Arial"/>
                <a:buChar char="•"/>
              </a:pPr>
              <a:r>
                <a:rPr lang="en-US" b="true" sz="4950">
                  <a:solidFill>
                    <a:srgbClr val="C1FF72"/>
                  </a:solidFill>
                  <a:latin typeface="Proxima Nova Bold"/>
                  <a:ea typeface="Proxima Nova Bold"/>
                  <a:cs typeface="Proxima Nova Bold"/>
                  <a:sym typeface="Proxima Nova Bold"/>
                </a:rPr>
                <a:t>without obtaining the permission</a:t>
              </a:r>
              <a:r>
                <a:rPr lang="en-US" sz="4950">
                  <a:solidFill>
                    <a:srgbClr val="FFFFFF"/>
                  </a:solidFill>
                  <a:latin typeface="Proxima Nova"/>
                  <a:ea typeface="Proxima Nova"/>
                  <a:cs typeface="Proxima Nova"/>
                  <a:sym typeface="Proxima Nova"/>
                </a:rPr>
                <a:t> of the copyright owner, and</a:t>
              </a:r>
            </a:p>
            <a:p>
              <a:pPr algn="l" marL="1337309" indent="-668654" lvl="1">
                <a:lnSpc>
                  <a:spcPts val="5940"/>
                </a:lnSpc>
                <a:buFont typeface="Arial"/>
                <a:buChar char="•"/>
              </a:pPr>
              <a:r>
                <a:rPr lang="en-US" b="true" sz="4950">
                  <a:solidFill>
                    <a:srgbClr val="C1FF72"/>
                  </a:solidFill>
                  <a:latin typeface="Proxima Nova Bold"/>
                  <a:ea typeface="Proxima Nova Bold"/>
                  <a:cs typeface="Proxima Nova Bold"/>
                  <a:sym typeface="Proxima Nova Bold"/>
                </a:rPr>
                <a:t>without the payment</a:t>
              </a:r>
              <a:r>
                <a:rPr lang="en-US" sz="4950">
                  <a:solidFill>
                    <a:srgbClr val="FFFFFF"/>
                  </a:solidFill>
                  <a:latin typeface="Proxima Nova"/>
                  <a:ea typeface="Proxima Nova"/>
                  <a:cs typeface="Proxima Nova"/>
                  <a:sym typeface="Proxima Nova"/>
                </a:rPr>
                <a:t> of any license fee.</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3613314"/>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intellectual-property.html"/>
                </a:rPr>
                <a:t>Intellectual property</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type of property representing works of the mind governed by copyright, patent, and trademark law.</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2466346"/>
            <a:ext cx="8090402" cy="2964600"/>
            <a:chOff x="0" y="0"/>
            <a:chExt cx="10787202" cy="3952800"/>
          </a:xfrm>
        </p:grpSpPr>
        <p:sp>
          <p:nvSpPr>
            <p:cNvPr name="Freeform 7" id="7"/>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8" id="8"/>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copyright.gov/title17/92chap1.html#107"/>
                </a:rPr>
                <a:t>Fair Use</a:t>
              </a:r>
            </a:p>
          </p:txBody>
        </p:sp>
      </p:grpSp>
      <p:sp>
        <p:nvSpPr>
          <p:cNvPr name="TextBox 9" id="9"/>
          <p:cNvSpPr txBox="true"/>
          <p:nvPr/>
        </p:nvSpPr>
        <p:spPr>
          <a:xfrm rot="0">
            <a:off x="622421" y="5650363"/>
            <a:ext cx="7907550" cy="542925"/>
          </a:xfrm>
          <a:prstGeom prst="rect">
            <a:avLst/>
          </a:prstGeom>
        </p:spPr>
        <p:txBody>
          <a:bodyPr anchor="t" rtlCol="false" tIns="0" lIns="0" bIns="0" rIns="0">
            <a:spAutoFit/>
          </a:bodyPr>
          <a:lstStyle/>
          <a:p>
            <a:pPr algn="ctr">
              <a:lnSpc>
                <a:spcPts val="4320"/>
              </a:lnSpc>
            </a:pPr>
            <a:r>
              <a:rPr lang="en-US" sz="3600">
                <a:solidFill>
                  <a:srgbClr val="737373"/>
                </a:solidFill>
                <a:latin typeface="Proxima Nova"/>
                <a:ea typeface="Proxima Nova"/>
                <a:cs typeface="Proxima Nova"/>
                <a:sym typeface="Proxima Nova"/>
              </a:rPr>
              <a:t>Section 107 of Copyright Act of 1976</a:t>
            </a:r>
          </a:p>
        </p:txBody>
      </p:sp>
      <p:grpSp>
        <p:nvGrpSpPr>
          <p:cNvPr name="Group 10" id="10"/>
          <p:cNvGrpSpPr/>
          <p:nvPr/>
        </p:nvGrpSpPr>
        <p:grpSpPr>
          <a:xfrm rot="0">
            <a:off x="9878997" y="1448400"/>
            <a:ext cx="7673997" cy="7390200"/>
            <a:chOff x="0" y="0"/>
            <a:chExt cx="10231996" cy="9853600"/>
          </a:xfrm>
        </p:grpSpPr>
        <p:sp>
          <p:nvSpPr>
            <p:cNvPr name="Freeform 11" id="11"/>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2" id="12"/>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provision in copyright law that allows the limited use of copyrighted materials without permission of the rights holder for noncommercial teaching, research, scholarship, or news reporting purposes.</a:t>
              </a:r>
            </a:p>
            <a:p>
              <a:pPr algn="l">
                <a:lnSpc>
                  <a:spcPts val="4967"/>
                </a:lnSpc>
              </a:pPr>
              <a:r>
                <a:rPr lang="en-US" sz="3600" u="sng">
                  <a:solidFill>
                    <a:srgbClr val="1A237E"/>
                  </a:solidFill>
                  <a:latin typeface="Proxima Nova"/>
                  <a:ea typeface="Proxima Nova"/>
                  <a:cs typeface="Proxima Nova"/>
                  <a:sym typeface="Proxima Nova"/>
                  <a:hlinkClick r:id="rId5" tooltip="https://guides.library.cornell.edu/ld.php?content_id=63936868"/>
                </a:rPr>
                <a:t>Fair use checklist</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2466346"/>
            <a:ext cx="8090402" cy="2964600"/>
            <a:chOff x="0" y="0"/>
            <a:chExt cx="10787202" cy="3952800"/>
          </a:xfrm>
        </p:grpSpPr>
        <p:sp>
          <p:nvSpPr>
            <p:cNvPr name="Freeform 7" id="7"/>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8" id="8"/>
            <p:cNvSpPr txBox="true"/>
            <p:nvPr/>
          </p:nvSpPr>
          <p:spPr>
            <a:xfrm>
              <a:off x="0" y="0"/>
              <a:ext cx="10787202" cy="3952800"/>
            </a:xfrm>
            <a:prstGeom prst="rect">
              <a:avLst/>
            </a:prstGeom>
          </p:spPr>
          <p:txBody>
            <a:bodyPr anchor="b" rtlCol="false" tIns="0" lIns="0" bIns="0" rIns="0"/>
            <a:lstStyle/>
            <a:p>
              <a:pPr algn="ctr">
                <a:lnSpc>
                  <a:spcPts val="7631"/>
                </a:lnSpc>
              </a:pPr>
              <a:r>
                <a:rPr lang="en-US" b="true" sz="6359" u="sng">
                  <a:solidFill>
                    <a:srgbClr val="1A237E"/>
                  </a:solidFill>
                  <a:latin typeface="EB Garamond Ultra-Bold"/>
                  <a:ea typeface="EB Garamond Ultra-Bold"/>
                  <a:cs typeface="EB Garamond Ultra-Bold"/>
                  <a:sym typeface="EB Garamond Ultra-Bold"/>
                  <a:hlinkClick r:id="rId4" tooltip="https://copyright.gov/title17/92chap1.html#108"/>
                </a:rPr>
                <a:t>Reproduction by libraries and archives</a:t>
              </a:r>
            </a:p>
          </p:txBody>
        </p:sp>
      </p:grpSp>
      <p:sp>
        <p:nvSpPr>
          <p:cNvPr name="TextBox 9" id="9"/>
          <p:cNvSpPr txBox="true"/>
          <p:nvPr/>
        </p:nvSpPr>
        <p:spPr>
          <a:xfrm rot="0">
            <a:off x="622421" y="5650363"/>
            <a:ext cx="7907550" cy="542925"/>
          </a:xfrm>
          <a:prstGeom prst="rect">
            <a:avLst/>
          </a:prstGeom>
        </p:spPr>
        <p:txBody>
          <a:bodyPr anchor="t" rtlCol="false" tIns="0" lIns="0" bIns="0" rIns="0">
            <a:spAutoFit/>
          </a:bodyPr>
          <a:lstStyle/>
          <a:p>
            <a:pPr algn="ctr">
              <a:lnSpc>
                <a:spcPts val="4320"/>
              </a:lnSpc>
            </a:pPr>
            <a:r>
              <a:rPr lang="en-US" sz="3600">
                <a:solidFill>
                  <a:srgbClr val="737373"/>
                </a:solidFill>
                <a:latin typeface="Proxima Nova"/>
                <a:ea typeface="Proxima Nova"/>
                <a:cs typeface="Proxima Nova"/>
                <a:sym typeface="Proxima Nova"/>
              </a:rPr>
              <a:t>Section 108 of Copyright Act of 1976</a:t>
            </a:r>
          </a:p>
        </p:txBody>
      </p:sp>
      <p:grpSp>
        <p:nvGrpSpPr>
          <p:cNvPr name="Group 10" id="10"/>
          <p:cNvGrpSpPr/>
          <p:nvPr/>
        </p:nvGrpSpPr>
        <p:grpSpPr>
          <a:xfrm rot="0">
            <a:off x="9878997" y="1448400"/>
            <a:ext cx="7673997" cy="7390200"/>
            <a:chOff x="0" y="0"/>
            <a:chExt cx="10231996" cy="9853600"/>
          </a:xfrm>
        </p:grpSpPr>
        <p:sp>
          <p:nvSpPr>
            <p:cNvPr name="Freeform 11" id="11"/>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2" id="12"/>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provision in copyright law that allows for a library or archives to make a certain number of copies of a copyrighted work for preservation or access reasons.</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901" y="2622042"/>
            <a:ext cx="16444198" cy="5042916"/>
            <a:chOff x="0" y="0"/>
            <a:chExt cx="21925598" cy="6723888"/>
          </a:xfrm>
        </p:grpSpPr>
        <p:sp>
          <p:nvSpPr>
            <p:cNvPr name="Freeform 3" id="3"/>
            <p:cNvSpPr/>
            <p:nvPr/>
          </p:nvSpPr>
          <p:spPr>
            <a:xfrm flipH="false" flipV="false" rot="0">
              <a:off x="0" y="0"/>
              <a:ext cx="21925600" cy="6723893"/>
            </a:xfrm>
            <a:custGeom>
              <a:avLst/>
              <a:gdLst/>
              <a:ahLst/>
              <a:cxnLst/>
              <a:rect r="r" b="b" t="t" l="l"/>
              <a:pathLst>
                <a:path h="6723893" w="21925600">
                  <a:moveTo>
                    <a:pt x="0" y="0"/>
                  </a:moveTo>
                  <a:lnTo>
                    <a:pt x="21925600" y="0"/>
                  </a:lnTo>
                  <a:lnTo>
                    <a:pt x="21925600" y="6723893"/>
                  </a:lnTo>
                  <a:lnTo>
                    <a:pt x="0" y="6723893"/>
                  </a:lnTo>
                  <a:close/>
                </a:path>
              </a:pathLst>
            </a:custGeom>
            <a:blipFill>
              <a:blip r:embed="rId3">
                <a:alphaModFix amt="0"/>
              </a:blip>
              <a:stretch>
                <a:fillRect l="0" t="-43454" r="0" b="16378"/>
              </a:stretch>
            </a:blipFill>
          </p:spPr>
        </p:sp>
        <p:sp>
          <p:nvSpPr>
            <p:cNvPr name="TextBox 4" id="4"/>
            <p:cNvSpPr txBox="true"/>
            <p:nvPr/>
          </p:nvSpPr>
          <p:spPr>
            <a:xfrm>
              <a:off x="0" y="-9525"/>
              <a:ext cx="21925598" cy="6733413"/>
            </a:xfrm>
            <a:prstGeom prst="rect">
              <a:avLst/>
            </a:prstGeom>
          </p:spPr>
          <p:txBody>
            <a:bodyPr anchor="ctr" rtlCol="false" tIns="0" lIns="0" bIns="0" rIns="0"/>
            <a:lstStyle/>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the reproduction or distribution is made without any purpose of direct or indirect commercial advantage</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the collections of the library or archives are open to the public or available not only to researchers affiliated with the library or archives, but also to other persons doing research in a specialized field</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the reproduction or distribution of the work includes a notice of copyright.</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4250893"/>
            <a:ext cx="8090402" cy="1785214"/>
            <a:chOff x="0" y="0"/>
            <a:chExt cx="10787202" cy="2380285"/>
          </a:xfrm>
        </p:grpSpPr>
        <p:sp>
          <p:nvSpPr>
            <p:cNvPr name="Freeform 7" id="7"/>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8" id="8"/>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permission.html"/>
                </a:rPr>
                <a:t>Permissions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Licensor grants a third-party licensee a license to use a work.</a:t>
              </a:r>
            </a:p>
            <a:p>
              <a:pPr algn="l">
                <a:lnSpc>
                  <a:spcPts val="4967"/>
                </a:lnSpc>
              </a:pPr>
              <a:r>
                <a:rPr lang="en-US" sz="3600">
                  <a:solidFill>
                    <a:srgbClr val="FFFFFF"/>
                  </a:solidFill>
                  <a:latin typeface="Proxima Nova"/>
                  <a:ea typeface="Proxima Nova"/>
                  <a:cs typeface="Proxima Nova"/>
                  <a:sym typeface="Proxima Nova"/>
                </a:rPr>
                <a:t>Includes both physical and intellectual property rights. </a:t>
              </a:r>
            </a:p>
            <a:p>
              <a:pPr algn="l">
                <a:lnSpc>
                  <a:spcPts val="4967"/>
                </a:lnSpc>
              </a:pPr>
            </a:p>
            <a:p>
              <a:pPr algn="l">
                <a:lnSpc>
                  <a:spcPts val="4967"/>
                </a:lnSpc>
              </a:pPr>
              <a:r>
                <a:rPr lang="en-US" sz="3600">
                  <a:solidFill>
                    <a:srgbClr val="FFFFFF"/>
                  </a:solidFill>
                  <a:latin typeface="Proxima Nova"/>
                  <a:ea typeface="Proxima Nova"/>
                  <a:cs typeface="Proxima Nova"/>
                  <a:sym typeface="Proxima Nova"/>
                </a:rPr>
                <a:t>Permissions are often tied to conditions of use, such as the requirement that any reproduction of material include the name of the repository.</a:t>
              </a: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3645733"/>
            <a:ext cx="8090402" cy="1785214"/>
            <a:chOff x="0" y="0"/>
            <a:chExt cx="10787202" cy="2380285"/>
          </a:xfrm>
        </p:grpSpPr>
        <p:sp>
          <p:nvSpPr>
            <p:cNvPr name="Freeform 7" id="7"/>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8" id="8"/>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license.html"/>
                </a:rPr>
                <a:t>License</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Permission or right granted to an individual or organization to enter into a transaction, business, or occupation, or to take an action (allowing a non-copyright holder to use, publish, and/or make money from the copyrighted item).</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3613314"/>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creativecommons.org/"/>
                </a:rPr>
                <a:t>Creative Commons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type of license, built on copyright, that provides a standardized way for creators to give others the right to share and use their work.</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312802"/>
            <a:ext cx="18288000" cy="8974198"/>
            <a:chOff x="0" y="0"/>
            <a:chExt cx="24384000" cy="11965597"/>
          </a:xfrm>
        </p:grpSpPr>
        <p:sp>
          <p:nvSpPr>
            <p:cNvPr name="Freeform 3" id="3"/>
            <p:cNvSpPr/>
            <p:nvPr/>
          </p:nvSpPr>
          <p:spPr>
            <a:xfrm flipH="false" flipV="false" rot="0">
              <a:off x="0" y="0"/>
              <a:ext cx="24384000" cy="11965559"/>
            </a:xfrm>
            <a:custGeom>
              <a:avLst/>
              <a:gdLst/>
              <a:ahLst/>
              <a:cxnLst/>
              <a:rect r="r" b="b" t="t" l="l"/>
              <a:pathLst>
                <a:path h="11965559" w="24384000">
                  <a:moveTo>
                    <a:pt x="24384000" y="0"/>
                  </a:moveTo>
                  <a:lnTo>
                    <a:pt x="0" y="0"/>
                  </a:lnTo>
                  <a:lnTo>
                    <a:pt x="0" y="11965559"/>
                  </a:lnTo>
                  <a:lnTo>
                    <a:pt x="24384000" y="11965559"/>
                  </a:lnTo>
                  <a:close/>
                </a:path>
              </a:pathLst>
            </a:custGeom>
            <a:solidFill>
              <a:srgbClr val="FAFAFA"/>
            </a:solidFill>
          </p:spPr>
        </p:sp>
      </p:grpSp>
      <p:grpSp>
        <p:nvGrpSpPr>
          <p:cNvPr name="Group 4" id="4"/>
          <p:cNvGrpSpPr/>
          <p:nvPr/>
        </p:nvGrpSpPr>
        <p:grpSpPr>
          <a:xfrm rot="0">
            <a:off x="0" y="1312697"/>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196501" y="32699"/>
            <a:ext cx="17653197" cy="1205400"/>
            <a:chOff x="0" y="0"/>
            <a:chExt cx="23537596" cy="1607200"/>
          </a:xfrm>
        </p:grpSpPr>
        <p:sp>
          <p:nvSpPr>
            <p:cNvPr name="Freeform 7" id="7"/>
            <p:cNvSpPr/>
            <p:nvPr/>
          </p:nvSpPr>
          <p:spPr>
            <a:xfrm flipH="false" flipV="false" rot="0">
              <a:off x="0" y="0"/>
              <a:ext cx="23537601" cy="1607202"/>
            </a:xfrm>
            <a:custGeom>
              <a:avLst/>
              <a:gdLst/>
              <a:ahLst/>
              <a:cxnLst/>
              <a:rect r="r" b="b" t="t" l="l"/>
              <a:pathLst>
                <a:path h="1607202" w="23537601">
                  <a:moveTo>
                    <a:pt x="0" y="0"/>
                  </a:moveTo>
                  <a:lnTo>
                    <a:pt x="23537601" y="0"/>
                  </a:lnTo>
                  <a:lnTo>
                    <a:pt x="23537601" y="1607202"/>
                  </a:lnTo>
                  <a:lnTo>
                    <a:pt x="0" y="1607202"/>
                  </a:lnTo>
                  <a:close/>
                </a:path>
              </a:pathLst>
            </a:custGeom>
            <a:blipFill>
              <a:blip r:embed="rId3">
                <a:alphaModFix amt="0"/>
              </a:blip>
              <a:stretch>
                <a:fillRect l="0" t="-235359" r="0" b="-235359"/>
              </a:stretch>
            </a:blipFill>
          </p:spPr>
        </p:sp>
        <p:sp>
          <p:nvSpPr>
            <p:cNvPr name="TextBox 8" id="8"/>
            <p:cNvSpPr txBox="true"/>
            <p:nvPr/>
          </p:nvSpPr>
          <p:spPr>
            <a:xfrm>
              <a:off x="0" y="0"/>
              <a:ext cx="23537596" cy="1607200"/>
            </a:xfrm>
            <a:prstGeom prst="rect">
              <a:avLst/>
            </a:prstGeom>
          </p:spPr>
          <p:txBody>
            <a:bodyPr anchor="ctr" rtlCol="false" tIns="0" lIns="0" bIns="0" rIns="0"/>
            <a:lstStyle/>
            <a:p>
              <a:pPr algn="l">
                <a:lnSpc>
                  <a:spcPts val="4320"/>
                </a:lnSpc>
              </a:pPr>
              <a:r>
                <a:rPr lang="en-US" sz="3600">
                  <a:solidFill>
                    <a:srgbClr val="FFFFFF"/>
                  </a:solidFill>
                  <a:latin typeface="Proxima Nova"/>
                  <a:ea typeface="Proxima Nova"/>
                  <a:cs typeface="Proxima Nova"/>
                  <a:sym typeface="Proxima Nova"/>
                </a:rPr>
                <a:t>Creative Common licenses</a:t>
              </a:r>
            </a:p>
          </p:txBody>
        </p:sp>
      </p:grpSp>
      <p:grpSp>
        <p:nvGrpSpPr>
          <p:cNvPr name="Group 9" id="9"/>
          <p:cNvGrpSpPr/>
          <p:nvPr/>
        </p:nvGrpSpPr>
        <p:grpSpPr>
          <a:xfrm rot="0">
            <a:off x="4879724" y="4362098"/>
            <a:ext cx="7677150" cy="2686050"/>
            <a:chOff x="0" y="0"/>
            <a:chExt cx="10236200" cy="3581400"/>
          </a:xfrm>
        </p:grpSpPr>
        <p:sp>
          <p:nvSpPr>
            <p:cNvPr name="Freeform 10" id="10"/>
            <p:cNvSpPr/>
            <p:nvPr/>
          </p:nvSpPr>
          <p:spPr>
            <a:xfrm flipH="false" flipV="false" rot="0">
              <a:off x="0" y="0"/>
              <a:ext cx="10236200" cy="3581400"/>
            </a:xfrm>
            <a:custGeom>
              <a:avLst/>
              <a:gdLst/>
              <a:ahLst/>
              <a:cxnLst/>
              <a:rect r="r" b="b" t="t" l="l"/>
              <a:pathLst>
                <a:path h="3581400" w="10236200">
                  <a:moveTo>
                    <a:pt x="0" y="0"/>
                  </a:moveTo>
                  <a:lnTo>
                    <a:pt x="10236200" y="0"/>
                  </a:lnTo>
                  <a:lnTo>
                    <a:pt x="10236200" y="3581400"/>
                  </a:lnTo>
                  <a:lnTo>
                    <a:pt x="0" y="3581400"/>
                  </a:lnTo>
                  <a:lnTo>
                    <a:pt x="0" y="0"/>
                  </a:lnTo>
                  <a:close/>
                </a:path>
              </a:pathLst>
            </a:custGeom>
            <a:blipFill>
              <a:blip r:embed="rId4"/>
              <a:stretch>
                <a:fillRect l="0" t="0" r="0" b="0"/>
              </a:stretch>
            </a:blipFill>
          </p:spPr>
        </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312802"/>
            <a:ext cx="18288000" cy="8974198"/>
            <a:chOff x="0" y="0"/>
            <a:chExt cx="24384000" cy="11965597"/>
          </a:xfrm>
        </p:grpSpPr>
        <p:sp>
          <p:nvSpPr>
            <p:cNvPr name="Freeform 3" id="3"/>
            <p:cNvSpPr/>
            <p:nvPr/>
          </p:nvSpPr>
          <p:spPr>
            <a:xfrm flipH="false" flipV="false" rot="0">
              <a:off x="0" y="0"/>
              <a:ext cx="24384000" cy="11965559"/>
            </a:xfrm>
            <a:custGeom>
              <a:avLst/>
              <a:gdLst/>
              <a:ahLst/>
              <a:cxnLst/>
              <a:rect r="r" b="b" t="t" l="l"/>
              <a:pathLst>
                <a:path h="11965559" w="24384000">
                  <a:moveTo>
                    <a:pt x="24384000" y="0"/>
                  </a:moveTo>
                  <a:lnTo>
                    <a:pt x="0" y="0"/>
                  </a:lnTo>
                  <a:lnTo>
                    <a:pt x="0" y="11965559"/>
                  </a:lnTo>
                  <a:lnTo>
                    <a:pt x="24384000" y="11965559"/>
                  </a:lnTo>
                  <a:close/>
                </a:path>
              </a:pathLst>
            </a:custGeom>
            <a:solidFill>
              <a:srgbClr val="FAFAFA"/>
            </a:solidFill>
          </p:spPr>
        </p:sp>
      </p:grpSp>
      <p:grpSp>
        <p:nvGrpSpPr>
          <p:cNvPr name="Group 4" id="4"/>
          <p:cNvGrpSpPr/>
          <p:nvPr/>
        </p:nvGrpSpPr>
        <p:grpSpPr>
          <a:xfrm rot="0">
            <a:off x="0" y="1312697"/>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196501" y="32699"/>
            <a:ext cx="17653197" cy="1205400"/>
            <a:chOff x="0" y="0"/>
            <a:chExt cx="23537596" cy="1607200"/>
          </a:xfrm>
        </p:grpSpPr>
        <p:sp>
          <p:nvSpPr>
            <p:cNvPr name="Freeform 7" id="7"/>
            <p:cNvSpPr/>
            <p:nvPr/>
          </p:nvSpPr>
          <p:spPr>
            <a:xfrm flipH="false" flipV="false" rot="0">
              <a:off x="0" y="0"/>
              <a:ext cx="23537601" cy="1607202"/>
            </a:xfrm>
            <a:custGeom>
              <a:avLst/>
              <a:gdLst/>
              <a:ahLst/>
              <a:cxnLst/>
              <a:rect r="r" b="b" t="t" l="l"/>
              <a:pathLst>
                <a:path h="1607202" w="23537601">
                  <a:moveTo>
                    <a:pt x="0" y="0"/>
                  </a:moveTo>
                  <a:lnTo>
                    <a:pt x="23537601" y="0"/>
                  </a:lnTo>
                  <a:lnTo>
                    <a:pt x="23537601" y="1607202"/>
                  </a:lnTo>
                  <a:lnTo>
                    <a:pt x="0" y="1607202"/>
                  </a:lnTo>
                  <a:close/>
                </a:path>
              </a:pathLst>
            </a:custGeom>
            <a:blipFill>
              <a:blip r:embed="rId3">
                <a:alphaModFix amt="0"/>
              </a:blip>
              <a:stretch>
                <a:fillRect l="0" t="-235359" r="0" b="-235359"/>
              </a:stretch>
            </a:blipFill>
          </p:spPr>
        </p:sp>
        <p:sp>
          <p:nvSpPr>
            <p:cNvPr name="TextBox 8" id="8"/>
            <p:cNvSpPr txBox="true"/>
            <p:nvPr/>
          </p:nvSpPr>
          <p:spPr>
            <a:xfrm>
              <a:off x="0" y="0"/>
              <a:ext cx="23537596" cy="1607200"/>
            </a:xfrm>
            <a:prstGeom prst="rect">
              <a:avLst/>
            </a:prstGeom>
          </p:spPr>
          <p:txBody>
            <a:bodyPr anchor="ctr" rtlCol="false" tIns="0" lIns="0" bIns="0" rIns="0"/>
            <a:lstStyle/>
            <a:p>
              <a:pPr algn="l">
                <a:lnSpc>
                  <a:spcPts val="4320"/>
                </a:lnSpc>
              </a:pPr>
              <a:r>
                <a:rPr lang="en-US" sz="3600">
                  <a:solidFill>
                    <a:srgbClr val="FFFFFF"/>
                  </a:solidFill>
                  <a:latin typeface="Proxima Nova"/>
                  <a:ea typeface="Proxima Nova"/>
                  <a:cs typeface="Proxima Nova"/>
                  <a:sym typeface="Proxima Nova"/>
                </a:rPr>
                <a:t>Creative Common licenses</a:t>
              </a:r>
            </a:p>
          </p:txBody>
        </p:sp>
      </p:grpSp>
      <p:grpSp>
        <p:nvGrpSpPr>
          <p:cNvPr name="Group 9" id="9"/>
          <p:cNvGrpSpPr/>
          <p:nvPr/>
        </p:nvGrpSpPr>
        <p:grpSpPr>
          <a:xfrm rot="0">
            <a:off x="4879724" y="4362098"/>
            <a:ext cx="7677150" cy="2686050"/>
            <a:chOff x="0" y="0"/>
            <a:chExt cx="10236200" cy="3581400"/>
          </a:xfrm>
        </p:grpSpPr>
        <p:sp>
          <p:nvSpPr>
            <p:cNvPr name="Freeform 10" id="10"/>
            <p:cNvSpPr/>
            <p:nvPr/>
          </p:nvSpPr>
          <p:spPr>
            <a:xfrm flipH="false" flipV="false" rot="0">
              <a:off x="0" y="0"/>
              <a:ext cx="10236200" cy="3581400"/>
            </a:xfrm>
            <a:custGeom>
              <a:avLst/>
              <a:gdLst/>
              <a:ahLst/>
              <a:cxnLst/>
              <a:rect r="r" b="b" t="t" l="l"/>
              <a:pathLst>
                <a:path h="3581400" w="10236200">
                  <a:moveTo>
                    <a:pt x="0" y="0"/>
                  </a:moveTo>
                  <a:lnTo>
                    <a:pt x="10236200" y="0"/>
                  </a:lnTo>
                  <a:lnTo>
                    <a:pt x="10236200" y="3581400"/>
                  </a:lnTo>
                  <a:lnTo>
                    <a:pt x="0" y="3581400"/>
                  </a:lnTo>
                  <a:lnTo>
                    <a:pt x="0" y="0"/>
                  </a:lnTo>
                  <a:close/>
                </a:path>
              </a:pathLst>
            </a:custGeom>
            <a:blipFill>
              <a:blip r:embed="rId4"/>
              <a:stretch>
                <a:fillRect l="0" t="0" r="0" b="0"/>
              </a:stretch>
            </a:blipFill>
          </p:spPr>
        </p:sp>
      </p:grpSp>
      <p:sp>
        <p:nvSpPr>
          <p:cNvPr name="TextBox 11" id="11"/>
          <p:cNvSpPr txBox="true"/>
          <p:nvPr/>
        </p:nvSpPr>
        <p:spPr>
          <a:xfrm rot="0">
            <a:off x="780879" y="2187578"/>
            <a:ext cx="3518554" cy="1257300"/>
          </a:xfrm>
          <a:prstGeom prst="rect">
            <a:avLst/>
          </a:prstGeom>
        </p:spPr>
        <p:txBody>
          <a:bodyPr anchor="t" rtlCol="false" tIns="0" lIns="0" bIns="0" rIns="0">
            <a:spAutoFit/>
          </a:bodyPr>
          <a:lstStyle/>
          <a:p>
            <a:pPr algn="l">
              <a:lnSpc>
                <a:spcPts val="3359"/>
              </a:lnSpc>
            </a:pPr>
            <a:r>
              <a:rPr lang="en-US" sz="2799">
                <a:solidFill>
                  <a:srgbClr val="000000"/>
                </a:solidFill>
                <a:latin typeface="Proxima Nova"/>
                <a:ea typeface="Proxima Nova"/>
                <a:cs typeface="Proxima Nova"/>
                <a:sym typeface="Proxima Nova"/>
              </a:rPr>
              <a:t>Copyright status: in copyright (CC) or public domain (0)</a:t>
            </a:r>
          </a:p>
        </p:txBody>
      </p:sp>
      <p:sp>
        <p:nvSpPr>
          <p:cNvPr name="AutoShape 12" id="12"/>
          <p:cNvSpPr/>
          <p:nvPr/>
        </p:nvSpPr>
        <p:spPr>
          <a:xfrm rot="2419140">
            <a:off x="3573780" y="4208926"/>
            <a:ext cx="2796750" cy="0"/>
          </a:xfrm>
          <a:prstGeom prst="line">
            <a:avLst/>
          </a:prstGeom>
          <a:ln cap="rnd" w="57150">
            <a:solidFill>
              <a:srgbClr val="FFFF00"/>
            </a:solidFill>
            <a:prstDash val="solid"/>
            <a:headEnd type="none" len="sm" w="sm"/>
            <a:tailEnd type="none" len="sm" w="sm"/>
          </a:ln>
        </p:spPr>
      </p:sp>
      <p:sp>
        <p:nvSpPr>
          <p:cNvPr name="TextBox 13" id="13"/>
          <p:cNvSpPr txBox="true"/>
          <p:nvPr/>
        </p:nvSpPr>
        <p:spPr>
          <a:xfrm rot="0">
            <a:off x="6959022" y="2060229"/>
            <a:ext cx="3518554" cy="1257300"/>
          </a:xfrm>
          <a:prstGeom prst="rect">
            <a:avLst/>
          </a:prstGeom>
        </p:spPr>
        <p:txBody>
          <a:bodyPr anchor="t" rtlCol="false" tIns="0" lIns="0" bIns="0" rIns="0">
            <a:spAutoFit/>
          </a:bodyPr>
          <a:lstStyle/>
          <a:p>
            <a:pPr algn="l">
              <a:lnSpc>
                <a:spcPts val="3359"/>
              </a:lnSpc>
            </a:pPr>
            <a:r>
              <a:rPr lang="en-US" sz="2799">
                <a:solidFill>
                  <a:srgbClr val="000000"/>
                </a:solidFill>
                <a:latin typeface="Proxima Nova"/>
                <a:ea typeface="Proxima Nova"/>
                <a:cs typeface="Proxima Nova"/>
                <a:sym typeface="Proxima Nova"/>
              </a:rPr>
              <a:t>Attribution status: credit must by given to the creator (BY)</a:t>
            </a:r>
          </a:p>
        </p:txBody>
      </p:sp>
      <p:sp>
        <p:nvSpPr>
          <p:cNvPr name="AutoShape 14" id="14"/>
          <p:cNvSpPr/>
          <p:nvPr/>
        </p:nvSpPr>
        <p:spPr>
          <a:xfrm rot="4530660">
            <a:off x="7323553" y="4086225"/>
            <a:ext cx="1455696" cy="0"/>
          </a:xfrm>
          <a:prstGeom prst="line">
            <a:avLst/>
          </a:prstGeom>
          <a:ln cap="rnd" w="57150">
            <a:solidFill>
              <a:srgbClr val="FFFF00"/>
            </a:solidFill>
            <a:prstDash val="solid"/>
            <a:headEnd type="none" len="sm" w="sm"/>
            <a:tailEnd type="none" len="sm" w="sm"/>
          </a:ln>
        </p:spPr>
      </p:sp>
      <p:sp>
        <p:nvSpPr>
          <p:cNvPr name="TextBox 15" id="15"/>
          <p:cNvSpPr txBox="true"/>
          <p:nvPr/>
        </p:nvSpPr>
        <p:spPr>
          <a:xfrm rot="0">
            <a:off x="4971174" y="8068123"/>
            <a:ext cx="3518554" cy="1676400"/>
          </a:xfrm>
          <a:prstGeom prst="rect">
            <a:avLst/>
          </a:prstGeom>
        </p:spPr>
        <p:txBody>
          <a:bodyPr anchor="t" rtlCol="false" tIns="0" lIns="0" bIns="0" rIns="0">
            <a:spAutoFit/>
          </a:bodyPr>
          <a:lstStyle/>
          <a:p>
            <a:pPr algn="l">
              <a:lnSpc>
                <a:spcPts val="3359"/>
              </a:lnSpc>
            </a:pPr>
            <a:r>
              <a:rPr lang="en-US" sz="2799">
                <a:solidFill>
                  <a:srgbClr val="000000"/>
                </a:solidFill>
                <a:latin typeface="Proxima Nova"/>
                <a:ea typeface="Proxima Nova"/>
                <a:cs typeface="Proxima Nova"/>
                <a:sym typeface="Proxima Nova"/>
              </a:rPr>
              <a:t>Commercial status: only noncommercial uses of the work are permitted (NC)</a:t>
            </a:r>
          </a:p>
        </p:txBody>
      </p:sp>
      <p:sp>
        <p:nvSpPr>
          <p:cNvPr name="AutoShape 16" id="16"/>
          <p:cNvSpPr/>
          <p:nvPr/>
        </p:nvSpPr>
        <p:spPr>
          <a:xfrm rot="8854980">
            <a:off x="7979664" y="7513377"/>
            <a:ext cx="2126580" cy="0"/>
          </a:xfrm>
          <a:prstGeom prst="line">
            <a:avLst/>
          </a:prstGeom>
          <a:ln cap="rnd" w="57150">
            <a:solidFill>
              <a:srgbClr val="FFFF00"/>
            </a:solidFill>
            <a:prstDash val="solid"/>
            <a:headEnd type="none" len="sm" w="sm"/>
            <a:tailEnd type="none" len="sm" w="sm"/>
          </a:ln>
        </p:spPr>
      </p:sp>
      <p:sp>
        <p:nvSpPr>
          <p:cNvPr name="TextBox 17" id="17"/>
          <p:cNvSpPr txBox="true"/>
          <p:nvPr/>
        </p:nvSpPr>
        <p:spPr>
          <a:xfrm rot="0">
            <a:off x="13934923" y="3882523"/>
            <a:ext cx="3518554" cy="2933700"/>
          </a:xfrm>
          <a:prstGeom prst="rect">
            <a:avLst/>
          </a:prstGeom>
        </p:spPr>
        <p:txBody>
          <a:bodyPr anchor="t" rtlCol="false" tIns="0" lIns="0" bIns="0" rIns="0">
            <a:spAutoFit/>
          </a:bodyPr>
          <a:lstStyle/>
          <a:p>
            <a:pPr algn="l">
              <a:lnSpc>
                <a:spcPts val="3359"/>
              </a:lnSpc>
            </a:pPr>
            <a:r>
              <a:rPr lang="en-US" sz="2799">
                <a:solidFill>
                  <a:srgbClr val="000000"/>
                </a:solidFill>
                <a:latin typeface="Proxima Nova"/>
                <a:ea typeface="Proxima Nova"/>
                <a:cs typeface="Proxima Nova"/>
                <a:sym typeface="Proxima Nova"/>
              </a:rPr>
              <a:t>Adaptation status: no derivatives or adaptations of the work are permitted (ND) or adaptations must be shared under the same terms (SA)</a:t>
            </a:r>
          </a:p>
        </p:txBody>
      </p:sp>
      <p:sp>
        <p:nvSpPr>
          <p:cNvPr name="AutoShape 18" id="18"/>
          <p:cNvSpPr/>
          <p:nvPr/>
        </p:nvSpPr>
        <p:spPr>
          <a:xfrm rot="663360">
            <a:off x="12108999" y="5405371"/>
            <a:ext cx="1670809" cy="0"/>
          </a:xfrm>
          <a:prstGeom prst="line">
            <a:avLst/>
          </a:prstGeom>
          <a:ln cap="rnd" w="57150">
            <a:solidFill>
              <a:srgbClr val="FFFF00"/>
            </a:solidFill>
            <a:prstDash val="solid"/>
            <a:headEnd type="none" len="sm" w="sm"/>
            <a:tailEnd type="none" len="sm" w="sm"/>
          </a:ln>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4130697"/>
            <a:ext cx="16444198" cy="2705572"/>
            <a:chOff x="0" y="0"/>
            <a:chExt cx="21925598" cy="3607430"/>
          </a:xfrm>
        </p:grpSpPr>
        <p:sp>
          <p:nvSpPr>
            <p:cNvPr name="Freeform 3" id="3"/>
            <p:cNvSpPr/>
            <p:nvPr/>
          </p:nvSpPr>
          <p:spPr>
            <a:xfrm flipH="false" flipV="false" rot="0">
              <a:off x="0" y="0"/>
              <a:ext cx="21925600" cy="3607435"/>
            </a:xfrm>
            <a:custGeom>
              <a:avLst/>
              <a:gdLst/>
              <a:ahLst/>
              <a:cxnLst/>
              <a:rect r="r" b="b" t="t" l="l"/>
              <a:pathLst>
                <a:path h="3607435" w="21925600">
                  <a:moveTo>
                    <a:pt x="0" y="0"/>
                  </a:moveTo>
                  <a:lnTo>
                    <a:pt x="21925600" y="0"/>
                  </a:lnTo>
                  <a:lnTo>
                    <a:pt x="21925600" y="3607435"/>
                  </a:lnTo>
                  <a:lnTo>
                    <a:pt x="0" y="3607435"/>
                  </a:lnTo>
                  <a:close/>
                </a:path>
              </a:pathLst>
            </a:custGeom>
            <a:blipFill>
              <a:blip r:embed="rId3">
                <a:alphaModFix amt="0"/>
              </a:blip>
              <a:stretch>
                <a:fillRect l="0" t="-80994" r="0" b="-55861"/>
              </a:stretch>
            </a:blipFill>
          </p:spPr>
        </p:sp>
        <p:sp>
          <p:nvSpPr>
            <p:cNvPr name="TextBox 4" id="4"/>
            <p:cNvSpPr txBox="true"/>
            <p:nvPr/>
          </p:nvSpPr>
          <p:spPr>
            <a:xfrm>
              <a:off x="0" y="9525"/>
              <a:ext cx="21925598" cy="3597905"/>
            </a:xfrm>
            <a:prstGeom prst="rect">
              <a:avLst/>
            </a:prstGeom>
          </p:spPr>
          <p:txBody>
            <a:bodyPr anchor="ctr" rtlCol="false" tIns="0" lIns="0" bIns="0" rIns="0"/>
            <a:lstStyle/>
            <a:p>
              <a:pPr algn="l">
                <a:lnSpc>
                  <a:spcPts val="9072"/>
                </a:lnSpc>
              </a:pPr>
              <a:r>
                <a:rPr lang="en-US" b="true" sz="7560">
                  <a:solidFill>
                    <a:srgbClr val="FFFFFF"/>
                  </a:solidFill>
                  <a:latin typeface="EB Garamond Ultra-Bold"/>
                  <a:ea typeface="EB Garamond Ultra-Bold"/>
                  <a:cs typeface="EB Garamond Ultra-Bold"/>
                  <a:sym typeface="EB Garamond Ultra-Bold"/>
                </a:rPr>
                <a:t>What are the risks to digitized access efforts?</a:t>
              </a: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901" y="2021967"/>
            <a:ext cx="16444198" cy="6243066"/>
            <a:chOff x="0" y="0"/>
            <a:chExt cx="21925598" cy="8324088"/>
          </a:xfrm>
        </p:grpSpPr>
        <p:sp>
          <p:nvSpPr>
            <p:cNvPr name="Freeform 3" id="3"/>
            <p:cNvSpPr/>
            <p:nvPr/>
          </p:nvSpPr>
          <p:spPr>
            <a:xfrm flipH="false" flipV="false" rot="0">
              <a:off x="0" y="0"/>
              <a:ext cx="21925600" cy="8324093"/>
            </a:xfrm>
            <a:custGeom>
              <a:avLst/>
              <a:gdLst/>
              <a:ahLst/>
              <a:cxnLst/>
              <a:rect r="r" b="b" t="t" l="l"/>
              <a:pathLst>
                <a:path h="8324093" w="21925600">
                  <a:moveTo>
                    <a:pt x="0" y="0"/>
                  </a:moveTo>
                  <a:lnTo>
                    <a:pt x="21925600" y="0"/>
                  </a:lnTo>
                  <a:lnTo>
                    <a:pt x="21925600" y="8324093"/>
                  </a:lnTo>
                  <a:lnTo>
                    <a:pt x="0" y="8324093"/>
                  </a:lnTo>
                  <a:close/>
                </a:path>
              </a:pathLst>
            </a:custGeom>
            <a:blipFill>
              <a:blip r:embed="rId3">
                <a:alphaModFix amt="0"/>
              </a:blip>
              <a:stretch>
                <a:fillRect l="0" t="-35100" r="0" b="32453"/>
              </a:stretch>
            </a:blipFill>
          </p:spPr>
        </p:sp>
        <p:sp>
          <p:nvSpPr>
            <p:cNvPr name="TextBox 4" id="4"/>
            <p:cNvSpPr txBox="true"/>
            <p:nvPr/>
          </p:nvSpPr>
          <p:spPr>
            <a:xfrm>
              <a:off x="0" y="-9525"/>
              <a:ext cx="21925598" cy="8333613"/>
            </a:xfrm>
            <a:prstGeom prst="rect">
              <a:avLst/>
            </a:prstGeom>
          </p:spPr>
          <p:txBody>
            <a:bodyPr anchor="ctr" rtlCol="false" tIns="0" lIns="0" bIns="0" rIns="0"/>
            <a:lstStyle/>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The copyright status of the work may be unclear</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It may not be possible to identify all of the subsisting copyrights incorporated into one work</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It may not be possible to locate copyright owners and secure permission</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Works that are in the public domain in the United States may be protected by copyright in other countries</a:t>
              </a:r>
            </a:p>
            <a:p>
              <a:pPr algn="l" marL="1168400" indent="-584200" lvl="1">
                <a:lnSpc>
                  <a:spcPts val="4800"/>
                </a:lnSpc>
                <a:buAutoNum type="arabicPeriod" startAt="1"/>
              </a:pPr>
              <a:r>
                <a:rPr lang="en-US" sz="4000">
                  <a:solidFill>
                    <a:srgbClr val="4285F4"/>
                  </a:solidFill>
                  <a:latin typeface="Proxima Nova"/>
                  <a:ea typeface="Proxima Nova"/>
                  <a:cs typeface="Proxima Nova"/>
                  <a:sym typeface="Proxima Nova"/>
                </a:rPr>
                <a:t>Individuals and groups may believe they have more rights in material than the law allows, and take umbrage when an institution digitizes the materia</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2466346"/>
            <a:ext cx="8090402" cy="2964600"/>
            <a:chOff x="0" y="0"/>
            <a:chExt cx="10787202" cy="3952800"/>
          </a:xfrm>
        </p:grpSpPr>
        <p:sp>
          <p:nvSpPr>
            <p:cNvPr name="Freeform 7" id="7"/>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8" id="8"/>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patent.html"/>
                </a:rPr>
                <a:t>Patent</a:t>
              </a:r>
            </a:p>
          </p:txBody>
        </p:sp>
      </p:grpSp>
      <p:sp>
        <p:nvSpPr>
          <p:cNvPr name="TextBox 9" id="9"/>
          <p:cNvSpPr txBox="true"/>
          <p:nvPr/>
        </p:nvSpPr>
        <p:spPr>
          <a:xfrm rot="0">
            <a:off x="622421" y="5650363"/>
            <a:ext cx="7907550" cy="971550"/>
          </a:xfrm>
          <a:prstGeom prst="rect">
            <a:avLst/>
          </a:prstGeom>
        </p:spPr>
        <p:txBody>
          <a:bodyPr anchor="t" rtlCol="false" tIns="0" lIns="0" bIns="0" rIns="0">
            <a:spAutoFit/>
          </a:bodyPr>
          <a:lstStyle/>
          <a:p>
            <a:pPr algn="ctr">
              <a:lnSpc>
                <a:spcPts val="3840"/>
              </a:lnSpc>
            </a:pPr>
            <a:r>
              <a:rPr lang="en-US" sz="3200">
                <a:solidFill>
                  <a:srgbClr val="737373"/>
                </a:solidFill>
                <a:latin typeface="Proxima Nova"/>
                <a:ea typeface="Proxima Nova"/>
                <a:cs typeface="Proxima Nova"/>
                <a:sym typeface="Proxima Nova"/>
              </a:rPr>
              <a:t>(new inventions, processes, and compositions of matter, such as medicines)</a:t>
            </a:r>
          </a:p>
        </p:txBody>
      </p:sp>
      <p:grpSp>
        <p:nvGrpSpPr>
          <p:cNvPr name="Group 10" id="10"/>
          <p:cNvGrpSpPr/>
          <p:nvPr/>
        </p:nvGrpSpPr>
        <p:grpSpPr>
          <a:xfrm rot="0">
            <a:off x="9878997" y="1448400"/>
            <a:ext cx="7673997" cy="7390200"/>
            <a:chOff x="0" y="0"/>
            <a:chExt cx="10231996" cy="9853600"/>
          </a:xfrm>
        </p:grpSpPr>
        <p:sp>
          <p:nvSpPr>
            <p:cNvPr name="Freeform 11" id="11"/>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2" id="12"/>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The exclusive right to make, use, or sell an invention that is novel, useful, and not obvious.</a:t>
              </a:r>
            </a:p>
            <a:p>
              <a:pPr algn="l">
                <a:lnSpc>
                  <a:spcPts val="4967"/>
                </a:lnSpc>
              </a:pPr>
              <a:r>
                <a:rPr lang="en-US" sz="3600">
                  <a:solidFill>
                    <a:srgbClr val="FFFFFF"/>
                  </a:solidFill>
                  <a:latin typeface="Proxima Nova"/>
                  <a:ea typeface="Proxima Nova"/>
                  <a:cs typeface="Proxima Nova"/>
                  <a:sym typeface="Proxima Nova"/>
                </a:rPr>
                <a:t>The Constitution grants the United States Congress the authority to issues patents. Patents are codified in 35 USC 101-103.</a:t>
              </a:r>
            </a:p>
          </p:txBody>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3200011"/>
            <a:ext cx="16444198" cy="3848572"/>
            <a:chOff x="0" y="0"/>
            <a:chExt cx="21925598" cy="5131430"/>
          </a:xfrm>
        </p:grpSpPr>
        <p:sp>
          <p:nvSpPr>
            <p:cNvPr name="Freeform 3" id="3"/>
            <p:cNvSpPr/>
            <p:nvPr/>
          </p:nvSpPr>
          <p:spPr>
            <a:xfrm flipH="false" flipV="false" rot="0">
              <a:off x="0" y="0"/>
              <a:ext cx="21925600" cy="5131435"/>
            </a:xfrm>
            <a:custGeom>
              <a:avLst/>
              <a:gdLst/>
              <a:ahLst/>
              <a:cxnLst/>
              <a:rect r="r" b="b" t="t" l="l"/>
              <a:pathLst>
                <a:path h="5131435" w="21925600">
                  <a:moveTo>
                    <a:pt x="0" y="0"/>
                  </a:moveTo>
                  <a:lnTo>
                    <a:pt x="21925600" y="0"/>
                  </a:lnTo>
                  <a:lnTo>
                    <a:pt x="21925600" y="5131435"/>
                  </a:lnTo>
                  <a:lnTo>
                    <a:pt x="0" y="5131435"/>
                  </a:lnTo>
                  <a:close/>
                </a:path>
              </a:pathLst>
            </a:custGeom>
            <a:blipFill>
              <a:blip r:embed="rId3">
                <a:alphaModFix amt="0"/>
              </a:blip>
              <a:stretch>
                <a:fillRect l="0" t="-56939" r="0" b="-9571"/>
              </a:stretch>
            </a:blipFill>
          </p:spPr>
        </p:sp>
        <p:sp>
          <p:nvSpPr>
            <p:cNvPr name="TextBox 4" id="4"/>
            <p:cNvSpPr txBox="true"/>
            <p:nvPr/>
          </p:nvSpPr>
          <p:spPr>
            <a:xfrm>
              <a:off x="0" y="9525"/>
              <a:ext cx="21925598" cy="5121905"/>
            </a:xfrm>
            <a:prstGeom prst="rect">
              <a:avLst/>
            </a:prstGeom>
          </p:spPr>
          <p:txBody>
            <a:bodyPr anchor="ctr" rtlCol="false" tIns="0" lIns="0" bIns="0" rIns="0"/>
            <a:lstStyle/>
            <a:p>
              <a:pPr algn="l">
                <a:lnSpc>
                  <a:spcPts val="9072"/>
                </a:lnSpc>
              </a:pPr>
              <a:r>
                <a:rPr lang="en-US" b="true" sz="7560">
                  <a:solidFill>
                    <a:srgbClr val="FFFFFF"/>
                  </a:solidFill>
                  <a:latin typeface="EB Garamond Ultra-Bold"/>
                  <a:ea typeface="EB Garamond Ultra-Bold"/>
                  <a:cs typeface="EB Garamond Ultra-Bold"/>
                  <a:sym typeface="EB Garamond Ultra-Bold"/>
                </a:rPr>
                <a:t>What is the archivist’s role in protecting copyright and intellectual property rights?</a:t>
              </a:r>
            </a:p>
          </p:txBody>
        </p:sp>
      </p:gr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4251489"/>
            <a:ext cx="8090402" cy="1785214"/>
            <a:chOff x="0" y="0"/>
            <a:chExt cx="10787202" cy="2380285"/>
          </a:xfrm>
        </p:grpSpPr>
        <p:sp>
          <p:nvSpPr>
            <p:cNvPr name="Freeform 7" id="7"/>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8" id="8"/>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open-access.html"/>
                </a:rPr>
                <a:t>Open access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The principle that access to archival resources should not be restricted unnecessarily.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304800" y="1182176"/>
            <a:ext cx="17678400" cy="7922657"/>
            <a:chOff x="0" y="0"/>
            <a:chExt cx="23571200" cy="10563542"/>
          </a:xfrm>
        </p:grpSpPr>
        <p:sp>
          <p:nvSpPr>
            <p:cNvPr name="Freeform 3" id="3"/>
            <p:cNvSpPr/>
            <p:nvPr/>
          </p:nvSpPr>
          <p:spPr>
            <a:xfrm flipH="false" flipV="false" rot="0">
              <a:off x="0" y="0"/>
              <a:ext cx="23571200" cy="10563606"/>
            </a:xfrm>
            <a:custGeom>
              <a:avLst/>
              <a:gdLst/>
              <a:ahLst/>
              <a:cxnLst/>
              <a:rect r="r" b="b" t="t" l="l"/>
              <a:pathLst>
                <a:path h="10563606" w="23571200">
                  <a:moveTo>
                    <a:pt x="0" y="0"/>
                  </a:moveTo>
                  <a:lnTo>
                    <a:pt x="23571200" y="0"/>
                  </a:lnTo>
                  <a:lnTo>
                    <a:pt x="23571200" y="10563606"/>
                  </a:lnTo>
                  <a:lnTo>
                    <a:pt x="0" y="10563606"/>
                  </a:lnTo>
                  <a:lnTo>
                    <a:pt x="0" y="0"/>
                  </a:lnTo>
                  <a:close/>
                </a:path>
              </a:pathLst>
            </a:custGeom>
            <a:blipFill>
              <a:blip r:embed="rId3"/>
              <a:stretch>
                <a:fillRect l="0" t="0" r="0" b="0"/>
              </a:stretch>
            </a:blipFill>
          </p:spPr>
        </p:sp>
      </p:grpSp>
      <p:sp>
        <p:nvSpPr>
          <p:cNvPr name="TextBox 4" id="4"/>
          <p:cNvSpPr txBox="true"/>
          <p:nvPr/>
        </p:nvSpPr>
        <p:spPr>
          <a:xfrm rot="0">
            <a:off x="396221" y="9272054"/>
            <a:ext cx="8355149" cy="304800"/>
          </a:xfrm>
          <a:prstGeom prst="rect">
            <a:avLst/>
          </a:prstGeom>
        </p:spPr>
        <p:txBody>
          <a:bodyPr anchor="t" rtlCol="false" tIns="0" lIns="0" bIns="0" rIns="0">
            <a:spAutoFit/>
          </a:bodyPr>
          <a:lstStyle/>
          <a:p>
            <a:pPr algn="l">
              <a:lnSpc>
                <a:spcPts val="2400"/>
              </a:lnSpc>
            </a:pPr>
            <a:r>
              <a:rPr lang="en-US" sz="2000" u="sng">
                <a:solidFill>
                  <a:srgbClr val="FFFFFF"/>
                </a:solidFill>
                <a:latin typeface="Proxima Nova"/>
                <a:ea typeface="Proxima Nova"/>
                <a:cs typeface="Proxima Nova"/>
                <a:sym typeface="Proxima Nova"/>
                <a:hlinkClick r:id="rId4" tooltip="https://pubchem.ncbi.nlm.nih.gov/patent/US-8012504-B2"/>
              </a:rPr>
              <a:t>PubChem</a:t>
            </a:r>
            <a:r>
              <a:rPr lang="en-US" sz="2000">
                <a:solidFill>
                  <a:srgbClr val="FFFFFF"/>
                </a:solidFill>
                <a:latin typeface="Proxima Nova"/>
                <a:ea typeface="Proxima Nova"/>
                <a:cs typeface="Proxima Nova"/>
                <a:sym typeface="Proxima Nova"/>
              </a:rPr>
              <a:t>, </a:t>
            </a:r>
            <a:r>
              <a:rPr lang="en-US" sz="2000" u="sng">
                <a:solidFill>
                  <a:srgbClr val="FFFFFF"/>
                </a:solidFill>
                <a:latin typeface="Proxima Nova"/>
                <a:ea typeface="Proxima Nova"/>
                <a:cs typeface="Proxima Nova"/>
                <a:sym typeface="Proxima Nova"/>
                <a:hlinkClick r:id="rId5" tooltip="https://patents.google.com/patent/US8012504B2"/>
              </a:rPr>
              <a:t>Google Patents</a:t>
            </a:r>
          </a:p>
        </p:txBody>
      </p:sp>
      <p:grpSp>
        <p:nvGrpSpPr>
          <p:cNvPr name="Group 5" id="5"/>
          <p:cNvGrpSpPr/>
          <p:nvPr/>
        </p:nvGrpSpPr>
        <p:grpSpPr>
          <a:xfrm rot="0">
            <a:off x="7395524" y="3143126"/>
            <a:ext cx="6804450" cy="6664300"/>
            <a:chOff x="0" y="0"/>
            <a:chExt cx="9072601" cy="8885733"/>
          </a:xfrm>
        </p:grpSpPr>
        <p:sp>
          <p:nvSpPr>
            <p:cNvPr name="Freeform 6" id="6"/>
            <p:cNvSpPr/>
            <p:nvPr/>
          </p:nvSpPr>
          <p:spPr>
            <a:xfrm flipH="false" flipV="false" rot="0">
              <a:off x="0" y="0"/>
              <a:ext cx="9072626" cy="8885682"/>
            </a:xfrm>
            <a:custGeom>
              <a:avLst/>
              <a:gdLst/>
              <a:ahLst/>
              <a:cxnLst/>
              <a:rect r="r" b="b" t="t" l="l"/>
              <a:pathLst>
                <a:path h="8885682" w="9072626">
                  <a:moveTo>
                    <a:pt x="0" y="0"/>
                  </a:moveTo>
                  <a:lnTo>
                    <a:pt x="9072626" y="0"/>
                  </a:lnTo>
                  <a:lnTo>
                    <a:pt x="9072626" y="8885682"/>
                  </a:lnTo>
                  <a:lnTo>
                    <a:pt x="0" y="8885682"/>
                  </a:lnTo>
                  <a:lnTo>
                    <a:pt x="0" y="0"/>
                  </a:lnTo>
                  <a:close/>
                </a:path>
              </a:pathLst>
            </a:custGeom>
            <a:blipFill>
              <a:blip r:embed="rId6"/>
              <a:stretch>
                <a:fillRect l="-3" t="0" r="-2"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8967149" y="304800"/>
            <a:ext cx="8906399" cy="9677400"/>
            <a:chOff x="0" y="0"/>
            <a:chExt cx="11875198" cy="12903200"/>
          </a:xfrm>
        </p:grpSpPr>
        <p:sp>
          <p:nvSpPr>
            <p:cNvPr name="Freeform 3" id="3"/>
            <p:cNvSpPr/>
            <p:nvPr/>
          </p:nvSpPr>
          <p:spPr>
            <a:xfrm flipH="false" flipV="false" rot="0">
              <a:off x="0" y="0"/>
              <a:ext cx="11875135" cy="12903200"/>
            </a:xfrm>
            <a:custGeom>
              <a:avLst/>
              <a:gdLst/>
              <a:ahLst/>
              <a:cxnLst/>
              <a:rect r="r" b="b" t="t" l="l"/>
              <a:pathLst>
                <a:path h="12903200" w="11875135">
                  <a:moveTo>
                    <a:pt x="0" y="0"/>
                  </a:moveTo>
                  <a:lnTo>
                    <a:pt x="11875135" y="0"/>
                  </a:lnTo>
                  <a:lnTo>
                    <a:pt x="11875135" y="12903200"/>
                  </a:lnTo>
                  <a:lnTo>
                    <a:pt x="0" y="12903200"/>
                  </a:lnTo>
                  <a:lnTo>
                    <a:pt x="0" y="0"/>
                  </a:lnTo>
                  <a:close/>
                </a:path>
              </a:pathLst>
            </a:custGeom>
            <a:blipFill>
              <a:blip r:embed="rId3"/>
              <a:stretch>
                <a:fillRect l="0" t="0" r="0" b="0"/>
              </a:stretch>
            </a:blipFill>
          </p:spPr>
        </p:sp>
      </p:grpSp>
      <p:grpSp>
        <p:nvGrpSpPr>
          <p:cNvPr name="Group 4" id="4"/>
          <p:cNvGrpSpPr/>
          <p:nvPr/>
        </p:nvGrpSpPr>
        <p:grpSpPr>
          <a:xfrm rot="0">
            <a:off x="414452" y="1729273"/>
            <a:ext cx="8292398" cy="6828444"/>
            <a:chOff x="0" y="0"/>
            <a:chExt cx="11056531" cy="9104592"/>
          </a:xfrm>
        </p:grpSpPr>
        <p:sp>
          <p:nvSpPr>
            <p:cNvPr name="Freeform 5" id="5"/>
            <p:cNvSpPr/>
            <p:nvPr/>
          </p:nvSpPr>
          <p:spPr>
            <a:xfrm flipH="false" flipV="false" rot="0">
              <a:off x="0" y="0"/>
              <a:ext cx="11056493" cy="9104630"/>
            </a:xfrm>
            <a:custGeom>
              <a:avLst/>
              <a:gdLst/>
              <a:ahLst/>
              <a:cxnLst/>
              <a:rect r="r" b="b" t="t" l="l"/>
              <a:pathLst>
                <a:path h="9104630" w="11056493">
                  <a:moveTo>
                    <a:pt x="0" y="0"/>
                  </a:moveTo>
                  <a:lnTo>
                    <a:pt x="11056493" y="0"/>
                  </a:lnTo>
                  <a:lnTo>
                    <a:pt x="11056493" y="9104630"/>
                  </a:lnTo>
                  <a:lnTo>
                    <a:pt x="0" y="9104630"/>
                  </a:lnTo>
                  <a:lnTo>
                    <a:pt x="0" y="0"/>
                  </a:lnTo>
                  <a:close/>
                </a:path>
              </a:pathLst>
            </a:custGeom>
            <a:blipFill>
              <a:blip r:embed="rId4"/>
              <a:stretch>
                <a:fillRect l="0" t="0" r="0" b="0"/>
              </a:stretch>
            </a:blipFill>
          </p:spPr>
        </p:sp>
      </p:grpSp>
      <p:grpSp>
        <p:nvGrpSpPr>
          <p:cNvPr name="Group 6" id="6"/>
          <p:cNvGrpSpPr/>
          <p:nvPr/>
        </p:nvGrpSpPr>
        <p:grpSpPr>
          <a:xfrm rot="0">
            <a:off x="7087324" y="4096426"/>
            <a:ext cx="4243654" cy="1471651"/>
            <a:chOff x="0" y="0"/>
            <a:chExt cx="5658206" cy="1962201"/>
          </a:xfrm>
        </p:grpSpPr>
        <p:grpSp>
          <p:nvGrpSpPr>
            <p:cNvPr name="Group 7" id="7"/>
            <p:cNvGrpSpPr/>
            <p:nvPr/>
          </p:nvGrpSpPr>
          <p:grpSpPr>
            <a:xfrm rot="0">
              <a:off x="0" y="0"/>
              <a:ext cx="5658206" cy="1962201"/>
              <a:chOff x="0" y="0"/>
              <a:chExt cx="5658206" cy="1962201"/>
            </a:xfrm>
          </p:grpSpPr>
          <p:sp>
            <p:nvSpPr>
              <p:cNvPr name="Freeform 8" id="8"/>
              <p:cNvSpPr/>
              <p:nvPr/>
            </p:nvSpPr>
            <p:spPr>
              <a:xfrm flipH="false" flipV="false" rot="0">
                <a:off x="12700" y="12700"/>
                <a:ext cx="5632831" cy="1936750"/>
              </a:xfrm>
              <a:custGeom>
                <a:avLst/>
                <a:gdLst/>
                <a:ahLst/>
                <a:cxnLst/>
                <a:rect r="r" b="b" t="t" l="l"/>
                <a:pathLst>
                  <a:path h="1936750" w="5632831">
                    <a:moveTo>
                      <a:pt x="0" y="484251"/>
                    </a:moveTo>
                    <a:lnTo>
                      <a:pt x="4656074" y="484251"/>
                    </a:lnTo>
                    <a:lnTo>
                      <a:pt x="4656074" y="0"/>
                    </a:lnTo>
                    <a:lnTo>
                      <a:pt x="5632831" y="968375"/>
                    </a:lnTo>
                    <a:lnTo>
                      <a:pt x="4656074" y="1936750"/>
                    </a:lnTo>
                    <a:lnTo>
                      <a:pt x="4656074" y="1452626"/>
                    </a:lnTo>
                    <a:lnTo>
                      <a:pt x="0" y="1452626"/>
                    </a:lnTo>
                    <a:close/>
                  </a:path>
                </a:pathLst>
              </a:custGeom>
              <a:solidFill>
                <a:srgbClr val="424242"/>
              </a:solidFill>
            </p:spPr>
          </p:sp>
          <p:sp>
            <p:nvSpPr>
              <p:cNvPr name="Freeform 9" id="9"/>
              <p:cNvSpPr/>
              <p:nvPr/>
            </p:nvSpPr>
            <p:spPr>
              <a:xfrm flipH="false" flipV="false" rot="0">
                <a:off x="0" y="71"/>
                <a:ext cx="5658358" cy="1962065"/>
              </a:xfrm>
              <a:custGeom>
                <a:avLst/>
                <a:gdLst/>
                <a:ahLst/>
                <a:cxnLst/>
                <a:rect r="r" b="b" t="t" l="l"/>
                <a:pathLst>
                  <a:path h="1962065" w="5658358">
                    <a:moveTo>
                      <a:pt x="12700" y="484180"/>
                    </a:moveTo>
                    <a:lnTo>
                      <a:pt x="4668774" y="484180"/>
                    </a:lnTo>
                    <a:lnTo>
                      <a:pt x="4668774" y="496880"/>
                    </a:lnTo>
                    <a:lnTo>
                      <a:pt x="4656074" y="496880"/>
                    </a:lnTo>
                    <a:lnTo>
                      <a:pt x="4656074" y="12629"/>
                    </a:lnTo>
                    <a:cubicBezTo>
                      <a:pt x="4656074" y="7549"/>
                      <a:pt x="4659122" y="2850"/>
                      <a:pt x="4663948" y="945"/>
                    </a:cubicBezTo>
                    <a:cubicBezTo>
                      <a:pt x="4668774" y="-960"/>
                      <a:pt x="4674108" y="56"/>
                      <a:pt x="4677791" y="3612"/>
                    </a:cubicBezTo>
                    <a:lnTo>
                      <a:pt x="5654548" y="971987"/>
                    </a:lnTo>
                    <a:cubicBezTo>
                      <a:pt x="5656961" y="974400"/>
                      <a:pt x="5658358" y="977575"/>
                      <a:pt x="5658358" y="981004"/>
                    </a:cubicBezTo>
                    <a:cubicBezTo>
                      <a:pt x="5658358" y="984433"/>
                      <a:pt x="5656961" y="987608"/>
                      <a:pt x="5654548" y="990021"/>
                    </a:cubicBezTo>
                    <a:lnTo>
                      <a:pt x="4677791" y="1958396"/>
                    </a:lnTo>
                    <a:cubicBezTo>
                      <a:pt x="4674108" y="1961952"/>
                      <a:pt x="4668647" y="1963095"/>
                      <a:pt x="4663948" y="1961063"/>
                    </a:cubicBezTo>
                    <a:cubicBezTo>
                      <a:pt x="4659249" y="1959031"/>
                      <a:pt x="4656074" y="1954459"/>
                      <a:pt x="4656074" y="1949379"/>
                    </a:cubicBezTo>
                    <a:lnTo>
                      <a:pt x="4656074" y="1465255"/>
                    </a:lnTo>
                    <a:lnTo>
                      <a:pt x="4668774" y="1465255"/>
                    </a:lnTo>
                    <a:lnTo>
                      <a:pt x="4668774" y="1477955"/>
                    </a:lnTo>
                    <a:lnTo>
                      <a:pt x="12700" y="1477955"/>
                    </a:lnTo>
                    <a:cubicBezTo>
                      <a:pt x="5715" y="1477955"/>
                      <a:pt x="0" y="1472240"/>
                      <a:pt x="0" y="1465255"/>
                    </a:cubicBezTo>
                    <a:lnTo>
                      <a:pt x="0" y="496880"/>
                    </a:lnTo>
                    <a:cubicBezTo>
                      <a:pt x="0" y="489895"/>
                      <a:pt x="5715" y="484180"/>
                      <a:pt x="12700" y="484180"/>
                    </a:cubicBezTo>
                    <a:moveTo>
                      <a:pt x="12700" y="509580"/>
                    </a:moveTo>
                    <a:lnTo>
                      <a:pt x="12700" y="496880"/>
                    </a:lnTo>
                    <a:lnTo>
                      <a:pt x="25400" y="496880"/>
                    </a:lnTo>
                    <a:lnTo>
                      <a:pt x="25400" y="1465255"/>
                    </a:lnTo>
                    <a:lnTo>
                      <a:pt x="12700" y="1465255"/>
                    </a:lnTo>
                    <a:lnTo>
                      <a:pt x="12700" y="1452555"/>
                    </a:lnTo>
                    <a:lnTo>
                      <a:pt x="4668774" y="1452555"/>
                    </a:lnTo>
                    <a:cubicBezTo>
                      <a:pt x="4675759" y="1452555"/>
                      <a:pt x="4681474" y="1458270"/>
                      <a:pt x="4681474" y="1465255"/>
                    </a:cubicBezTo>
                    <a:lnTo>
                      <a:pt x="4681474" y="1949379"/>
                    </a:lnTo>
                    <a:lnTo>
                      <a:pt x="4668774" y="1949379"/>
                    </a:lnTo>
                    <a:lnTo>
                      <a:pt x="4659884" y="1940362"/>
                    </a:lnTo>
                    <a:lnTo>
                      <a:pt x="5636641" y="971987"/>
                    </a:lnTo>
                    <a:lnTo>
                      <a:pt x="5645531" y="981004"/>
                    </a:lnTo>
                    <a:lnTo>
                      <a:pt x="5636641" y="990021"/>
                    </a:lnTo>
                    <a:lnTo>
                      <a:pt x="4659884" y="21646"/>
                    </a:lnTo>
                    <a:lnTo>
                      <a:pt x="4668774" y="12629"/>
                    </a:lnTo>
                    <a:lnTo>
                      <a:pt x="4681474" y="12629"/>
                    </a:lnTo>
                    <a:lnTo>
                      <a:pt x="4681474" y="496880"/>
                    </a:lnTo>
                    <a:cubicBezTo>
                      <a:pt x="4681474" y="503865"/>
                      <a:pt x="4675759" y="509580"/>
                      <a:pt x="4668774" y="509580"/>
                    </a:cubicBezTo>
                    <a:lnTo>
                      <a:pt x="12700" y="509580"/>
                    </a:lnTo>
                    <a:close/>
                  </a:path>
                </a:pathLst>
              </a:custGeom>
              <a:solidFill>
                <a:srgbClr val="424242"/>
              </a:solidFill>
            </p:spPr>
          </p:sp>
        </p:grpSp>
        <p:sp>
          <p:nvSpPr>
            <p:cNvPr name="TextBox 10" id="10"/>
            <p:cNvSpPr txBox="true"/>
            <p:nvPr/>
          </p:nvSpPr>
          <p:spPr>
            <a:xfrm rot="0">
              <a:off x="1220880" y="416235"/>
              <a:ext cx="2220615" cy="885825"/>
            </a:xfrm>
            <a:prstGeom prst="rect">
              <a:avLst/>
            </a:prstGeom>
          </p:spPr>
          <p:txBody>
            <a:bodyPr anchor="t" rtlCol="false" tIns="0" lIns="0" bIns="0" rIns="0">
              <a:spAutoFit/>
            </a:bodyPr>
            <a:lstStyle/>
            <a:p>
              <a:pPr algn="ctr">
                <a:lnSpc>
                  <a:spcPts val="5212"/>
                </a:lnSpc>
                <a:spcBef>
                  <a:spcPct val="0"/>
                </a:spcBef>
              </a:pPr>
              <a:r>
                <a:rPr lang="en-US" sz="4343">
                  <a:solidFill>
                    <a:srgbClr val="FFFFFF"/>
                  </a:solidFill>
                  <a:latin typeface="EB Garamond"/>
                  <a:ea typeface="EB Garamond"/>
                  <a:cs typeface="EB Garamond"/>
                  <a:sym typeface="EB Garamond"/>
                </a:rPr>
                <a:t>20 years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2466346"/>
            <a:ext cx="8090402" cy="2964600"/>
            <a:chOff x="0" y="0"/>
            <a:chExt cx="10787202" cy="3952800"/>
          </a:xfrm>
        </p:grpSpPr>
        <p:sp>
          <p:nvSpPr>
            <p:cNvPr name="Freeform 7" id="7"/>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8" id="8"/>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trademark.html"/>
                </a:rPr>
                <a:t>Trademark</a:t>
              </a:r>
            </a:p>
          </p:txBody>
        </p:sp>
      </p:grpSp>
      <p:sp>
        <p:nvSpPr>
          <p:cNvPr name="TextBox 9" id="9"/>
          <p:cNvSpPr txBox="true"/>
          <p:nvPr/>
        </p:nvSpPr>
        <p:spPr>
          <a:xfrm rot="0">
            <a:off x="622421" y="5650363"/>
            <a:ext cx="7907550" cy="485775"/>
          </a:xfrm>
          <a:prstGeom prst="rect">
            <a:avLst/>
          </a:prstGeom>
        </p:spPr>
        <p:txBody>
          <a:bodyPr anchor="t" rtlCol="false" tIns="0" lIns="0" bIns="0" rIns="0">
            <a:spAutoFit/>
          </a:bodyPr>
          <a:lstStyle/>
          <a:p>
            <a:pPr algn="ctr">
              <a:lnSpc>
                <a:spcPts val="3840"/>
              </a:lnSpc>
            </a:pPr>
            <a:r>
              <a:rPr lang="en-US" sz="3200">
                <a:solidFill>
                  <a:srgbClr val="737373"/>
                </a:solidFill>
                <a:latin typeface="Proxima Nova"/>
                <a:ea typeface="Proxima Nova"/>
                <a:cs typeface="Proxima Nova"/>
                <a:sym typeface="Proxima Nova"/>
              </a:rPr>
              <a:t>(names, short slogans, or logos)</a:t>
            </a:r>
          </a:p>
        </p:txBody>
      </p:sp>
      <p:grpSp>
        <p:nvGrpSpPr>
          <p:cNvPr name="Group 10" id="10"/>
          <p:cNvGrpSpPr/>
          <p:nvPr/>
        </p:nvGrpSpPr>
        <p:grpSpPr>
          <a:xfrm rot="0">
            <a:off x="9878997" y="1448400"/>
            <a:ext cx="7673997" cy="7390200"/>
            <a:chOff x="0" y="0"/>
            <a:chExt cx="10231996" cy="9853600"/>
          </a:xfrm>
        </p:grpSpPr>
        <p:sp>
          <p:nvSpPr>
            <p:cNvPr name="Freeform 11" id="11"/>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2" id="12"/>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word, phrase, or design used to distinguish a manufacturer's or seller's product.</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2338921" y="9225629"/>
            <a:ext cx="8355149" cy="304800"/>
          </a:xfrm>
          <a:prstGeom prst="rect">
            <a:avLst/>
          </a:prstGeom>
        </p:spPr>
        <p:txBody>
          <a:bodyPr anchor="t" rtlCol="false" tIns="0" lIns="0" bIns="0" rIns="0">
            <a:spAutoFit/>
          </a:bodyPr>
          <a:lstStyle/>
          <a:p>
            <a:pPr algn="l">
              <a:lnSpc>
                <a:spcPts val="2400"/>
              </a:lnSpc>
            </a:pPr>
            <a:r>
              <a:rPr lang="en-US" sz="2000" u="sng">
                <a:solidFill>
                  <a:srgbClr val="FEFEFE"/>
                </a:solidFill>
                <a:latin typeface="Proxima Nova"/>
                <a:ea typeface="Proxima Nova"/>
                <a:cs typeface="Proxima Nova"/>
                <a:sym typeface="Proxima Nova"/>
                <a:hlinkClick r:id="rId3" tooltip="https://www.trademarkia.com/mucinex-77770135"/>
              </a:rPr>
              <a:t>Trademarkia</a:t>
            </a:r>
          </a:p>
        </p:txBody>
      </p:sp>
      <p:grpSp>
        <p:nvGrpSpPr>
          <p:cNvPr name="Group 3" id="3"/>
          <p:cNvGrpSpPr/>
          <p:nvPr/>
        </p:nvGrpSpPr>
        <p:grpSpPr>
          <a:xfrm rot="0">
            <a:off x="2247471" y="465849"/>
            <a:ext cx="13793029" cy="8580549"/>
            <a:chOff x="0" y="0"/>
            <a:chExt cx="18390705" cy="11440732"/>
          </a:xfrm>
        </p:grpSpPr>
        <p:sp>
          <p:nvSpPr>
            <p:cNvPr name="Freeform 4" id="4"/>
            <p:cNvSpPr/>
            <p:nvPr/>
          </p:nvSpPr>
          <p:spPr>
            <a:xfrm flipH="false" flipV="false" rot="0">
              <a:off x="0" y="0"/>
              <a:ext cx="18390743" cy="11440668"/>
            </a:xfrm>
            <a:custGeom>
              <a:avLst/>
              <a:gdLst/>
              <a:ahLst/>
              <a:cxnLst/>
              <a:rect r="r" b="b" t="t" l="l"/>
              <a:pathLst>
                <a:path h="11440668" w="18390743">
                  <a:moveTo>
                    <a:pt x="0" y="0"/>
                  </a:moveTo>
                  <a:lnTo>
                    <a:pt x="18390743" y="0"/>
                  </a:lnTo>
                  <a:lnTo>
                    <a:pt x="18390743" y="11440668"/>
                  </a:lnTo>
                  <a:lnTo>
                    <a:pt x="0" y="11440668"/>
                  </a:lnTo>
                  <a:lnTo>
                    <a:pt x="0" y="0"/>
                  </a:lnTo>
                  <a:close/>
                </a:path>
              </a:pathLst>
            </a:custGeom>
            <a:blipFill>
              <a:blip r:embed="rId4"/>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2466346"/>
            <a:ext cx="8090402" cy="2964600"/>
            <a:chOff x="0" y="0"/>
            <a:chExt cx="10787202" cy="3952800"/>
          </a:xfrm>
        </p:grpSpPr>
        <p:sp>
          <p:nvSpPr>
            <p:cNvPr name="Freeform 7" id="7"/>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8" id="8"/>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copyright.html"/>
                </a:rPr>
                <a:t>Copyright</a:t>
              </a:r>
            </a:p>
          </p:txBody>
        </p:sp>
      </p:grpSp>
      <p:sp>
        <p:nvSpPr>
          <p:cNvPr name="TextBox 9" id="9"/>
          <p:cNvSpPr txBox="true"/>
          <p:nvPr/>
        </p:nvSpPr>
        <p:spPr>
          <a:xfrm rot="0">
            <a:off x="622421" y="5650363"/>
            <a:ext cx="7907550" cy="971550"/>
          </a:xfrm>
          <a:prstGeom prst="rect">
            <a:avLst/>
          </a:prstGeom>
        </p:spPr>
        <p:txBody>
          <a:bodyPr anchor="t" rtlCol="false" tIns="0" lIns="0" bIns="0" rIns="0">
            <a:spAutoFit/>
          </a:bodyPr>
          <a:lstStyle/>
          <a:p>
            <a:pPr algn="ctr">
              <a:lnSpc>
                <a:spcPts val="3840"/>
              </a:lnSpc>
            </a:pPr>
            <a:r>
              <a:rPr lang="en-US" sz="3200">
                <a:solidFill>
                  <a:srgbClr val="737373"/>
                </a:solidFill>
                <a:latin typeface="Proxima Nova"/>
                <a:ea typeface="Proxima Nova"/>
                <a:cs typeface="Proxima Nova"/>
                <a:sym typeface="Proxima Nova"/>
              </a:rPr>
              <a:t>(original works, such as art, literature, or other created work)</a:t>
            </a:r>
          </a:p>
        </p:txBody>
      </p:sp>
      <p:grpSp>
        <p:nvGrpSpPr>
          <p:cNvPr name="Group 10" id="10"/>
          <p:cNvGrpSpPr/>
          <p:nvPr/>
        </p:nvGrpSpPr>
        <p:grpSpPr>
          <a:xfrm rot="0">
            <a:off x="9878997" y="1448400"/>
            <a:ext cx="7673997" cy="7390200"/>
            <a:chOff x="0" y="0"/>
            <a:chExt cx="10231996" cy="9853600"/>
          </a:xfrm>
        </p:grpSpPr>
        <p:sp>
          <p:nvSpPr>
            <p:cNvPr name="Freeform 11" id="11"/>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2" id="12"/>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legal right protecting the interests of creators or their assignees by granting them control over the reproduction, publication, adaptation, exhibition, or performance of their works in fixed media.</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DAHN-UbVzWM</dc:identifier>
  <dcterms:modified xsi:type="dcterms:W3CDTF">2011-08-01T06:04:30Z</dcterms:modified>
  <cp:revision>1</cp:revision>
  <dc:title>7401-S05-2026 summer.pptx</dc:title>
</cp:coreProperties>
</file>