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EB Garamond Ultra-Bold" charset="1" panose="00000000000000000000"/>
      <p:regular r:id="rId27"/>
    </p:embeddedFont>
    <p:embeddedFont>
      <p:font typeface="Proxima Nova" charset="1" panose="02000506030000020004"/>
      <p:regular r:id="rId28"/>
    </p:embeddedFont>
    <p:embeddedFont>
      <p:font typeface="Proxima Nova Bold" charset="1" panose="02000506030000020004"/>
      <p:regular r:id="rId32"/>
    </p:embeddedFont>
    <p:embeddedFont>
      <p:font typeface="Proxima Nova Italics" charset="1" panose="020005060300000200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fonts/font27.fntdata" Type="http://schemas.openxmlformats.org/officeDocument/2006/relationships/font"/><Relationship Id="rId28" Target="fonts/font28.fntdata" Type="http://schemas.openxmlformats.org/officeDocument/2006/relationships/font"/><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31" Target="notesSlides/notesSlide4.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40" Target="notesSlides/notesSlide11.xml" Type="http://schemas.openxmlformats.org/officeDocument/2006/relationships/notesSlide"/><Relationship Id="rId41" Target="notesSlides/notesSlide12.xml" Type="http://schemas.openxmlformats.org/officeDocument/2006/relationships/notesSlide"/><Relationship Id="rId42" Target="notesSlides/notesSlide13.xml" Type="http://schemas.openxmlformats.org/officeDocument/2006/relationships/notesSlide"/><Relationship Id="rId43" Target="notesSlides/notesSlide14.xml" Type="http://schemas.openxmlformats.org/officeDocument/2006/relationships/notesSlide"/><Relationship Id="rId44" Target="notesSlides/notesSlide15.xml" Type="http://schemas.openxmlformats.org/officeDocument/2006/relationships/notesSlide"/><Relationship Id="rId45" Target="notesSlides/notesSlide16.xml" Type="http://schemas.openxmlformats.org/officeDocument/2006/relationships/notesSlide"/><Relationship Id="rId46" Target="notesSlides/notesSlide17.xml" Type="http://schemas.openxmlformats.org/officeDocument/2006/relationships/notesSlide"/><Relationship Id="rId47" Target="notesSlides/notesSlide18.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Society of American Archivists (SAA) approved its first official code of ethics in 1980. The code was revised in 1992, when an ample commentary was added, then again in 2005, when the commentary was removed (Cox 2008). The most recent iterations were approved in January 2012 and August 2020. The first formal code of ethics for the archival profession, “The Archivist’s Code,” was developed by the National Archives for use in the National Archives Inservice Training Program and printed in the American Archivist in 1955 (Grover 1955, Horn 1989). Other codes exist, such as the code of ethics adopted by the International Council on Archives in 1996. All of these codes try with varying degrees of emphasis to establish guidelines for resolving conflicts which arise from duties owed to the different parties concerned with archives: records creators, donors, researchers, and the archivist’s institution (Dingwall 2004, Jimerson 2006).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AS MUCH AS ANYONE ELSE CAN ALSO DETERMINE WHAT IS ACCESSIONED IN AN ARCHIVES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https://www2.archivists.org/statements/saa-core-values-statement-and-code-of-ethics#code_of_ethics" TargetMode="External" Type="http://schemas.openxmlformats.org/officeDocument/2006/relationships/hyperlink"/><Relationship Id="rId5" Target="https://www2.archivists.org/statements/saa-core-values-statement-and-code-of-ethics#code_of_ethics"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 Id="rId4" Target="https://www2.archivists.org/statements/saa-core-values-statement-and-code-of-ethics#core_values" TargetMode="External" Type="http://schemas.openxmlformats.org/officeDocument/2006/relationships/hyperlink"/><Relationship Id="rId5" Target="https://www2.archivists.org/statements/saa-core-values-statement-and-code-of-ethics#core_values"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https://dictionary.archivists.org/entry/black-box.html"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50" y="1203422"/>
            <a:ext cx="16444198" cy="4302323"/>
            <a:chOff x="0" y="0"/>
            <a:chExt cx="21925598" cy="5736431"/>
          </a:xfrm>
        </p:grpSpPr>
        <p:sp>
          <p:nvSpPr>
            <p:cNvPr name="Freeform 3" id="3"/>
            <p:cNvSpPr/>
            <p:nvPr/>
          </p:nvSpPr>
          <p:spPr>
            <a:xfrm flipH="false" flipV="false" rot="0">
              <a:off x="0" y="0"/>
              <a:ext cx="21925600" cy="5736437"/>
            </a:xfrm>
            <a:custGeom>
              <a:avLst/>
              <a:gdLst/>
              <a:ahLst/>
              <a:cxnLst/>
              <a:rect r="r" b="b" t="t" l="l"/>
              <a:pathLst>
                <a:path h="5736437" w="21925600">
                  <a:moveTo>
                    <a:pt x="0" y="0"/>
                  </a:moveTo>
                  <a:lnTo>
                    <a:pt x="21925600" y="0"/>
                  </a:lnTo>
                  <a:lnTo>
                    <a:pt x="21925600" y="5736437"/>
                  </a:lnTo>
                  <a:lnTo>
                    <a:pt x="0" y="5736437"/>
                  </a:lnTo>
                  <a:close/>
                </a:path>
              </a:pathLst>
            </a:custGeom>
            <a:blipFill>
              <a:blip r:embed="rId3">
                <a:alphaModFix amt="0"/>
              </a:blip>
              <a:stretch>
                <a:fillRect l="0" t="-52775" r="0" b="3825"/>
              </a:stretch>
            </a:blipFill>
          </p:spPr>
        </p:sp>
        <p:sp>
          <p:nvSpPr>
            <p:cNvPr name="TextBox 4" id="4"/>
            <p:cNvSpPr txBox="true"/>
            <p:nvPr/>
          </p:nvSpPr>
          <p:spPr>
            <a:xfrm>
              <a:off x="0" y="-9525"/>
              <a:ext cx="21925598" cy="5745956"/>
            </a:xfrm>
            <a:prstGeom prst="rect">
              <a:avLst/>
            </a:prstGeom>
          </p:spPr>
          <p:txBody>
            <a:bodyPr anchor="b" rtlCol="false" tIns="0" lIns="0" bIns="0" rIns="0"/>
            <a:lstStyle/>
            <a:p>
              <a:pPr algn="l">
                <a:lnSpc>
                  <a:spcPts val="10368"/>
                </a:lnSpc>
              </a:pPr>
              <a:r>
                <a:rPr lang="en-US" b="true" sz="8640">
                  <a:solidFill>
                    <a:srgbClr val="FFFFFF"/>
                  </a:solidFill>
                  <a:latin typeface="EB Garamond Ultra-Bold"/>
                  <a:ea typeface="EB Garamond Ultra-Bold"/>
                  <a:cs typeface="EB Garamond Ultra-Bold"/>
                  <a:sym typeface="EB Garamond Ultra-Bold"/>
                </a:rPr>
                <a:t>Session four:</a:t>
              </a:r>
            </a:p>
            <a:p>
              <a:pPr algn="l">
                <a:lnSpc>
                  <a:spcPts val="10368"/>
                </a:lnSpc>
              </a:pPr>
              <a:r>
                <a:rPr lang="en-US" b="true" sz="8640">
                  <a:solidFill>
                    <a:srgbClr val="FFFFFF"/>
                  </a:solidFill>
                  <a:latin typeface="EB Garamond Ultra-Bold"/>
                  <a:ea typeface="EB Garamond Ultra-Bold"/>
                  <a:cs typeface="EB Garamond Ultra-Bold"/>
                  <a:sym typeface="EB Garamond Ultra-Bold"/>
                </a:rPr>
                <a:t>Making the appraisal decision</a:t>
              </a:r>
            </a:p>
          </p:txBody>
        </p:sp>
      </p:grpSp>
      <p:sp>
        <p:nvSpPr>
          <p:cNvPr name="TextBox 5" id="5"/>
          <p:cNvSpPr txBox="true"/>
          <p:nvPr/>
        </p:nvSpPr>
        <p:spPr>
          <a:xfrm rot="0">
            <a:off x="872471" y="5717315"/>
            <a:ext cx="16261347" cy="493014"/>
          </a:xfrm>
          <a:prstGeom prst="rect">
            <a:avLst/>
          </a:prstGeom>
        </p:spPr>
        <p:txBody>
          <a:bodyPr anchor="t" rtlCol="false" tIns="0" lIns="0" bIns="0" rIns="0">
            <a:spAutoFit/>
          </a:bodyPr>
          <a:lstStyle/>
          <a:p>
            <a:pPr algn="l">
              <a:lnSpc>
                <a:spcPts val="3888"/>
              </a:lnSpc>
            </a:pPr>
            <a:r>
              <a:rPr lang="en-US" sz="3600">
                <a:solidFill>
                  <a:srgbClr val="FFFFFF"/>
                </a:solidFill>
                <a:latin typeface="Proxima Nova"/>
                <a:ea typeface="Proxima Nova"/>
                <a:cs typeface="Proxima Nova"/>
                <a:sym typeface="Proxima Nova"/>
              </a:rPr>
              <a:t>INFO 7401 Archival Appraisal, Arrangement, and Access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Exercise #2: Assessing costs</a:t>
              </a:r>
            </a:p>
          </p:txBody>
        </p:sp>
      </p:grpSp>
      <p:sp>
        <p:nvSpPr>
          <p:cNvPr name="TextBox 9" id="9"/>
          <p:cNvSpPr txBox="true"/>
          <p:nvPr/>
        </p:nvSpPr>
        <p:spPr>
          <a:xfrm rot="0">
            <a:off x="1035225" y="4013073"/>
            <a:ext cx="16261347" cy="5245227"/>
          </a:xfrm>
          <a:prstGeom prst="rect">
            <a:avLst/>
          </a:prstGeom>
        </p:spPr>
        <p:txBody>
          <a:bodyPr anchor="t" rtlCol="false" tIns="0" lIns="0" bIns="0" rIns="0">
            <a:spAutoFit/>
          </a:bodyPr>
          <a:lstStyle/>
          <a:p>
            <a:pPr algn="l">
              <a:lnSpc>
                <a:spcPts val="5934"/>
              </a:lnSpc>
            </a:pPr>
            <a:r>
              <a:rPr lang="en-US" sz="4300">
                <a:solidFill>
                  <a:srgbClr val="737373"/>
                </a:solidFill>
                <a:latin typeface="Proxima Nova"/>
                <a:ea typeface="Proxima Nova"/>
                <a:cs typeface="Proxima Nova"/>
                <a:sym typeface="Proxima Nova"/>
              </a:rPr>
              <a:t>Think about the Sardell collection from last session. Consider:</a:t>
            </a:r>
          </a:p>
          <a:p>
            <a:pPr algn="l">
              <a:lnSpc>
                <a:spcPts val="5934"/>
              </a:lnSpc>
            </a:pP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Are the materials in need of repair? Do they pose a risk to other collections?</a:t>
            </a:r>
            <a:r>
              <a:rPr lang="en-US" sz="4300">
                <a:solidFill>
                  <a:srgbClr val="737373"/>
                </a:solidFill>
                <a:latin typeface="Proxima Nova"/>
                <a:ea typeface="Proxima Nova"/>
                <a:cs typeface="Proxima Nova"/>
                <a:sym typeface="Proxima Nova"/>
              </a:rPr>
              <a:t> How difficult might this be to address?</a:t>
            </a: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What might you need to learn in order to make sense of these materials?</a:t>
            </a: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Are there any physical limitations to accessing materials?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149549"/>
            <a:ext cx="16444198" cy="3987901"/>
            <a:chOff x="0" y="0"/>
            <a:chExt cx="21925598" cy="5317202"/>
          </a:xfrm>
        </p:grpSpPr>
        <p:sp>
          <p:nvSpPr>
            <p:cNvPr name="Freeform 3" id="3"/>
            <p:cNvSpPr/>
            <p:nvPr/>
          </p:nvSpPr>
          <p:spPr>
            <a:xfrm flipH="false" flipV="false" rot="0">
              <a:off x="0" y="0"/>
              <a:ext cx="21925600" cy="5317207"/>
            </a:xfrm>
            <a:custGeom>
              <a:avLst/>
              <a:gdLst/>
              <a:ahLst/>
              <a:cxnLst/>
              <a:rect r="r" b="b" t="t" l="l"/>
              <a:pathLst>
                <a:path h="5317207" w="21925600">
                  <a:moveTo>
                    <a:pt x="0" y="0"/>
                  </a:moveTo>
                  <a:lnTo>
                    <a:pt x="21925600" y="0"/>
                  </a:lnTo>
                  <a:lnTo>
                    <a:pt x="21925600" y="5317207"/>
                  </a:lnTo>
                  <a:lnTo>
                    <a:pt x="0" y="5317207"/>
                  </a:lnTo>
                  <a:close/>
                </a:path>
              </a:pathLst>
            </a:custGeom>
            <a:blipFill>
              <a:blip r:embed="rId3">
                <a:alphaModFix amt="0"/>
              </a:blip>
              <a:stretch>
                <a:fillRect l="0" t="-54950" r="0" b="-5743"/>
              </a:stretch>
            </a:blipFill>
          </p:spPr>
        </p:sp>
        <p:sp>
          <p:nvSpPr>
            <p:cNvPr name="TextBox 4" id="4"/>
            <p:cNvSpPr txBox="true"/>
            <p:nvPr/>
          </p:nvSpPr>
          <p:spPr>
            <a:xfrm>
              <a:off x="0" y="0"/>
              <a:ext cx="21925598" cy="5317202"/>
            </a:xfrm>
            <a:prstGeom prst="rect">
              <a:avLst/>
            </a:prstGeom>
          </p:spPr>
          <p:txBody>
            <a:bodyPr anchor="ctr" rtlCol="false" tIns="0" lIns="0" bIns="0" rIns="0"/>
            <a:lstStyle/>
            <a:p>
              <a:pPr algn="l">
                <a:lnSpc>
                  <a:spcPts val="13320"/>
                </a:lnSpc>
              </a:pPr>
              <a:r>
                <a:rPr lang="en-US" b="true" sz="11100">
                  <a:solidFill>
                    <a:srgbClr val="FFFFFF"/>
                  </a:solidFill>
                  <a:latin typeface="EB Garamond Ultra-Bold"/>
                  <a:ea typeface="EB Garamond Ultra-Bold"/>
                  <a:cs typeface="EB Garamond Ultra-Bold"/>
                  <a:sym typeface="EB Garamond Ultra-Bold"/>
                </a:rPr>
                <a:t>Implications of the appraisal recommendations</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802"/>
            <a:ext cx="18288000" cy="8974198"/>
            <a:chOff x="0" y="0"/>
            <a:chExt cx="24384000" cy="11965597"/>
          </a:xfrm>
        </p:grpSpPr>
        <p:sp>
          <p:nvSpPr>
            <p:cNvPr name="Freeform 3" id="3"/>
            <p:cNvSpPr/>
            <p:nvPr/>
          </p:nvSpPr>
          <p:spPr>
            <a:xfrm flipH="false" flipV="false" rot="0">
              <a:off x="0" y="0"/>
              <a:ext cx="24384000" cy="11965559"/>
            </a:xfrm>
            <a:custGeom>
              <a:avLst/>
              <a:gdLst/>
              <a:ahLst/>
              <a:cxnLst/>
              <a:rect r="r" b="b" t="t" l="l"/>
              <a:pathLst>
                <a:path h="11965559" w="24384000">
                  <a:moveTo>
                    <a:pt x="24384000" y="0"/>
                  </a:moveTo>
                  <a:lnTo>
                    <a:pt x="0" y="0"/>
                  </a:lnTo>
                  <a:lnTo>
                    <a:pt x="0" y="11965559"/>
                  </a:lnTo>
                  <a:lnTo>
                    <a:pt x="24384000" y="11965559"/>
                  </a:lnTo>
                  <a:close/>
                </a:path>
              </a:pathLst>
            </a:custGeom>
            <a:solidFill>
              <a:srgbClr val="FAFAFA"/>
            </a:solidFill>
          </p:spPr>
        </p:sp>
      </p:grpSp>
      <p:grpSp>
        <p:nvGrpSpPr>
          <p:cNvPr name="Group 4" id="4"/>
          <p:cNvGrpSpPr/>
          <p:nvPr/>
        </p:nvGrpSpPr>
        <p:grpSpPr>
          <a:xfrm rot="0">
            <a:off x="0" y="1312697"/>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317406" y="107297"/>
            <a:ext cx="17653197" cy="1205400"/>
            <a:chOff x="0" y="0"/>
            <a:chExt cx="23537596" cy="1607200"/>
          </a:xfrm>
        </p:grpSpPr>
        <p:sp>
          <p:nvSpPr>
            <p:cNvPr name="Freeform 7" id="7"/>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8" id="8"/>
            <p:cNvSpPr txBox="true"/>
            <p:nvPr/>
          </p:nvSpPr>
          <p:spPr>
            <a:xfrm>
              <a:off x="0" y="0"/>
              <a:ext cx="23537596" cy="1607200"/>
            </a:xfrm>
            <a:prstGeom prst="rect">
              <a:avLst/>
            </a:prstGeom>
          </p:spPr>
          <p:txBody>
            <a:bodyPr anchor="ctr" rtlCol="false" tIns="0" lIns="0" bIns="0" rIns="0"/>
            <a:lstStyle/>
            <a:p>
              <a:pPr algn="l">
                <a:lnSpc>
                  <a:spcPts val="4320"/>
                </a:lnSpc>
              </a:pPr>
              <a:r>
                <a:rPr lang="en-US" sz="3600">
                  <a:solidFill>
                    <a:srgbClr val="FFFFFF"/>
                  </a:solidFill>
                  <a:latin typeface="Proxima Nova"/>
                  <a:ea typeface="Proxima Nova"/>
                  <a:cs typeface="Proxima Nova"/>
                  <a:sym typeface="Proxima Nova"/>
                </a:rPr>
                <a:t>Implications of the appraisal recommendations</a:t>
              </a:r>
            </a:p>
          </p:txBody>
        </p:sp>
      </p:grpSp>
      <p:grpSp>
        <p:nvGrpSpPr>
          <p:cNvPr name="Group 9" id="9"/>
          <p:cNvGrpSpPr/>
          <p:nvPr/>
        </p:nvGrpSpPr>
        <p:grpSpPr>
          <a:xfrm rot="5400000">
            <a:off x="4811906" y="-965683"/>
            <a:ext cx="8664197" cy="13431545"/>
            <a:chOff x="0" y="0"/>
            <a:chExt cx="11552263" cy="17908727"/>
          </a:xfrm>
        </p:grpSpPr>
        <p:sp>
          <p:nvSpPr>
            <p:cNvPr name="Freeform 10" id="10"/>
            <p:cNvSpPr/>
            <p:nvPr/>
          </p:nvSpPr>
          <p:spPr>
            <a:xfrm flipH="false" flipV="false" rot="0">
              <a:off x="0" y="0"/>
              <a:ext cx="11552301" cy="17908778"/>
            </a:xfrm>
            <a:custGeom>
              <a:avLst/>
              <a:gdLst/>
              <a:ahLst/>
              <a:cxnLst/>
              <a:rect r="r" b="b" t="t" l="l"/>
              <a:pathLst>
                <a:path h="17908778" w="11552301">
                  <a:moveTo>
                    <a:pt x="0" y="0"/>
                  </a:moveTo>
                  <a:lnTo>
                    <a:pt x="11552301" y="0"/>
                  </a:lnTo>
                  <a:lnTo>
                    <a:pt x="11552301" y="17908778"/>
                  </a:lnTo>
                  <a:lnTo>
                    <a:pt x="0" y="17908778"/>
                  </a:lnTo>
                  <a:lnTo>
                    <a:pt x="0" y="0"/>
                  </a:lnTo>
                  <a:close/>
                </a:path>
              </a:pathLst>
            </a:custGeom>
            <a:blipFill>
              <a:blip r:embed="rId4"/>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Exercise #3: Assessing implications</a:t>
              </a:r>
            </a:p>
          </p:txBody>
        </p:sp>
      </p:grpSp>
      <p:sp>
        <p:nvSpPr>
          <p:cNvPr name="TextBox 9" id="9"/>
          <p:cNvSpPr txBox="true"/>
          <p:nvPr/>
        </p:nvSpPr>
        <p:spPr>
          <a:xfrm rot="0">
            <a:off x="1035225" y="3792550"/>
            <a:ext cx="16261347" cy="5997702"/>
          </a:xfrm>
          <a:prstGeom prst="rect">
            <a:avLst/>
          </a:prstGeom>
        </p:spPr>
        <p:txBody>
          <a:bodyPr anchor="t" rtlCol="false" tIns="0" lIns="0" bIns="0" rIns="0">
            <a:spAutoFit/>
          </a:bodyPr>
          <a:lstStyle/>
          <a:p>
            <a:pPr algn="l">
              <a:lnSpc>
                <a:spcPts val="5934"/>
              </a:lnSpc>
            </a:pPr>
            <a:r>
              <a:rPr lang="en-US" sz="4300">
                <a:solidFill>
                  <a:srgbClr val="737373"/>
                </a:solidFill>
                <a:latin typeface="Proxima Nova"/>
                <a:ea typeface="Proxima Nova"/>
                <a:cs typeface="Proxima Nova"/>
                <a:sym typeface="Proxima Nova"/>
              </a:rPr>
              <a:t>Think about the Sardell collection from last session. Consider:</a:t>
            </a:r>
          </a:p>
          <a:p>
            <a:pPr algn="l">
              <a:lnSpc>
                <a:spcPts val="5934"/>
              </a:lnSpc>
            </a:pP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Who benefits from these materials being archived in their current condition?</a:t>
            </a: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What blowback might the archive receive from accepting these materials? Or from turning them down?</a:t>
            </a:r>
          </a:p>
          <a:p>
            <a:pPr algn="l" marL="928373" indent="-464186" lvl="1">
              <a:lnSpc>
                <a:spcPts val="5934"/>
              </a:lnSpc>
              <a:buAutoNum type="arabicPeriod" startAt="1"/>
            </a:pPr>
            <a:r>
              <a:rPr lang="en-US" sz="4300">
                <a:solidFill>
                  <a:srgbClr val="737373"/>
                </a:solidFill>
                <a:latin typeface="Proxima Nova"/>
                <a:ea typeface="Proxima Nova"/>
                <a:cs typeface="Proxima Nova"/>
                <a:sym typeface="Proxima Nova"/>
              </a:rPr>
              <a:t>If the archive takes this collection, what might that say about SCA?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648532"/>
            <a:ext cx="16444198" cy="2989936"/>
            <a:chOff x="0" y="0"/>
            <a:chExt cx="21925598" cy="3986581"/>
          </a:xfrm>
        </p:grpSpPr>
        <p:sp>
          <p:nvSpPr>
            <p:cNvPr name="Freeform 3" id="3"/>
            <p:cNvSpPr/>
            <p:nvPr/>
          </p:nvSpPr>
          <p:spPr>
            <a:xfrm flipH="false" flipV="false" rot="0">
              <a:off x="0" y="0"/>
              <a:ext cx="21925600" cy="3986586"/>
            </a:xfrm>
            <a:custGeom>
              <a:avLst/>
              <a:gdLst/>
              <a:ahLst/>
              <a:cxnLst/>
              <a:rect r="r" b="b" t="t" l="l"/>
              <a:pathLst>
                <a:path h="3986586" w="21925600">
                  <a:moveTo>
                    <a:pt x="0" y="0"/>
                  </a:moveTo>
                  <a:lnTo>
                    <a:pt x="21925600" y="0"/>
                  </a:lnTo>
                  <a:lnTo>
                    <a:pt x="21925600" y="3986586"/>
                  </a:lnTo>
                  <a:lnTo>
                    <a:pt x="0" y="3986586"/>
                  </a:lnTo>
                  <a:close/>
                </a:path>
              </a:pathLst>
            </a:custGeom>
            <a:blipFill>
              <a:blip r:embed="rId3">
                <a:alphaModFix amt="0"/>
              </a:blip>
              <a:stretch>
                <a:fillRect l="0" t="-73291" r="0" b="-41038"/>
              </a:stretch>
            </a:blipFill>
          </p:spPr>
        </p:sp>
        <p:sp>
          <p:nvSpPr>
            <p:cNvPr name="TextBox 4" id="4"/>
            <p:cNvSpPr txBox="true"/>
            <p:nvPr/>
          </p:nvSpPr>
          <p:spPr>
            <a:xfrm>
              <a:off x="0" y="0"/>
              <a:ext cx="21925598" cy="3986581"/>
            </a:xfrm>
            <a:prstGeom prst="rect">
              <a:avLst/>
            </a:prstGeom>
          </p:spPr>
          <p:txBody>
            <a:bodyPr anchor="ctr" rtlCol="false" tIns="0" lIns="0" bIns="0" rIns="0"/>
            <a:lstStyle/>
            <a:p>
              <a:pPr algn="l">
                <a:lnSpc>
                  <a:spcPts val="17280"/>
                </a:lnSpc>
              </a:pPr>
              <a:r>
                <a:rPr lang="en-US" b="true" sz="14400">
                  <a:solidFill>
                    <a:srgbClr val="FFFFFF"/>
                  </a:solidFill>
                  <a:latin typeface="EB Garamond Ultra-Bold"/>
                  <a:ea typeface="EB Garamond Ultra-Bold"/>
                  <a:cs typeface="EB Garamond Ultra-Bold"/>
                  <a:sym typeface="EB Garamond Ultra-Bold"/>
                </a:rPr>
                <a:t>Archivist values</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9525" y="3406438"/>
            <a:ext cx="18288000" cy="6880562"/>
            <a:chOff x="0" y="0"/>
            <a:chExt cx="24384000" cy="9174082"/>
          </a:xfrm>
        </p:grpSpPr>
        <p:sp>
          <p:nvSpPr>
            <p:cNvPr name="Freeform 3" id="3"/>
            <p:cNvSpPr/>
            <p:nvPr/>
          </p:nvSpPr>
          <p:spPr>
            <a:xfrm flipH="false" flipV="false" rot="0">
              <a:off x="0" y="0"/>
              <a:ext cx="24384000" cy="9174032"/>
            </a:xfrm>
            <a:custGeom>
              <a:avLst/>
              <a:gdLst/>
              <a:ahLst/>
              <a:cxnLst/>
              <a:rect r="r" b="b" t="t" l="l"/>
              <a:pathLst>
                <a:path h="9174032" w="24384000">
                  <a:moveTo>
                    <a:pt x="24384000" y="0"/>
                  </a:moveTo>
                  <a:lnTo>
                    <a:pt x="0" y="0"/>
                  </a:lnTo>
                  <a:lnTo>
                    <a:pt x="0" y="9174032"/>
                  </a:lnTo>
                  <a:lnTo>
                    <a:pt x="24384000" y="9174032"/>
                  </a:lnTo>
                  <a:close/>
                </a:path>
              </a:pathLst>
            </a:custGeom>
            <a:solidFill>
              <a:srgbClr val="E3E2DE"/>
            </a:solidFill>
          </p:spPr>
        </p:sp>
      </p:grpSp>
      <p:grpSp>
        <p:nvGrpSpPr>
          <p:cNvPr name="Group 4" id="4"/>
          <p:cNvGrpSpPr/>
          <p:nvPr/>
        </p:nvGrpSpPr>
        <p:grpSpPr>
          <a:xfrm rot="0">
            <a:off x="921901" y="1028700"/>
            <a:ext cx="16444198" cy="1990115"/>
            <a:chOff x="0" y="0"/>
            <a:chExt cx="21925598" cy="2653487"/>
          </a:xfrm>
        </p:grpSpPr>
        <p:sp>
          <p:nvSpPr>
            <p:cNvPr name="Freeform 5" id="5"/>
            <p:cNvSpPr/>
            <p:nvPr/>
          </p:nvSpPr>
          <p:spPr>
            <a:xfrm flipH="false" flipV="false" rot="0">
              <a:off x="0" y="0"/>
              <a:ext cx="21925600" cy="2653485"/>
            </a:xfrm>
            <a:custGeom>
              <a:avLst/>
              <a:gdLst/>
              <a:ahLst/>
              <a:cxnLst/>
              <a:rect r="r" b="b" t="t" l="l"/>
              <a:pathLst>
                <a:path h="2653485" w="21925600">
                  <a:moveTo>
                    <a:pt x="0" y="0"/>
                  </a:moveTo>
                  <a:lnTo>
                    <a:pt x="21925600" y="0"/>
                  </a:lnTo>
                  <a:lnTo>
                    <a:pt x="21925600" y="2653485"/>
                  </a:lnTo>
                  <a:lnTo>
                    <a:pt x="0" y="2653485"/>
                  </a:lnTo>
                  <a:close/>
                </a:path>
              </a:pathLst>
            </a:custGeom>
            <a:blipFill>
              <a:blip r:embed="rId3">
                <a:alphaModFix amt="0"/>
              </a:blip>
              <a:stretch>
                <a:fillRect l="0" t="-122428" r="0" b="-99579"/>
              </a:stretch>
            </a:blipFill>
          </p:spPr>
        </p:sp>
        <p:sp>
          <p:nvSpPr>
            <p:cNvPr name="TextBox 6" id="6"/>
            <p:cNvSpPr txBox="true"/>
            <p:nvPr/>
          </p:nvSpPr>
          <p:spPr>
            <a:xfrm>
              <a:off x="0" y="-9525"/>
              <a:ext cx="21925598" cy="2663012"/>
            </a:xfrm>
            <a:prstGeom prst="rect">
              <a:avLst/>
            </a:prstGeom>
          </p:spPr>
          <p:txBody>
            <a:bodyPr anchor="b" rtlCol="false" tIns="0" lIns="0" bIns="0" rIns="0"/>
            <a:lstStyle/>
            <a:p>
              <a:pPr algn="l">
                <a:lnSpc>
                  <a:spcPts val="11519"/>
                </a:lnSpc>
              </a:pPr>
              <a:r>
                <a:rPr lang="en-US" b="true" sz="9600" u="sng">
                  <a:solidFill>
                    <a:srgbClr val="FFFFFF"/>
                  </a:solidFill>
                  <a:latin typeface="EB Garamond Ultra-Bold"/>
                  <a:ea typeface="EB Garamond Ultra-Bold"/>
                  <a:cs typeface="EB Garamond Ultra-Bold"/>
                  <a:sym typeface="EB Garamond Ultra-Bold"/>
                  <a:hlinkClick r:id="rId4" tooltip="https://www2.archivists.org/statements/saa-core-values-statement-and-code-of-ethics#code_of_ethics"/>
                </a:rPr>
                <a:t>SAA</a:t>
              </a:r>
              <a:r>
                <a:rPr lang="en-US" b="true" sz="9600" u="sng">
                  <a:solidFill>
                    <a:srgbClr val="FFFFFF"/>
                  </a:solidFill>
                  <a:latin typeface="EB Garamond Ultra-Bold"/>
                  <a:ea typeface="EB Garamond Ultra-Bold"/>
                  <a:cs typeface="EB Garamond Ultra-Bold"/>
                  <a:sym typeface="EB Garamond Ultra-Bold"/>
                  <a:hlinkClick r:id="rId5" tooltip="https://www2.archivists.org/statements/saa-core-values-statement-and-code-of-ethics#code_of_ethics"/>
                </a:rPr>
                <a:t> code of ethics</a:t>
              </a:r>
            </a:p>
          </p:txBody>
        </p:sp>
      </p:grpSp>
      <p:sp>
        <p:nvSpPr>
          <p:cNvPr name="TextBox 7" id="7"/>
          <p:cNvSpPr txBox="true"/>
          <p:nvPr/>
        </p:nvSpPr>
        <p:spPr>
          <a:xfrm rot="0">
            <a:off x="1035225" y="3843852"/>
            <a:ext cx="7816948" cy="5172076"/>
          </a:xfrm>
          <a:prstGeom prst="rect">
            <a:avLst/>
          </a:prstGeom>
        </p:spPr>
        <p:txBody>
          <a:bodyPr anchor="t" rtlCol="false" tIns="0" lIns="0" bIns="0" rIns="0">
            <a:spAutoFit/>
          </a:bodyPr>
          <a:lstStyle/>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Professional relationships</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Judgment</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Authenticity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Security and protection</a:t>
            </a:r>
          </a:p>
        </p:txBody>
      </p:sp>
      <p:sp>
        <p:nvSpPr>
          <p:cNvPr name="TextBox 8" id="8"/>
          <p:cNvSpPr txBox="true"/>
          <p:nvPr/>
        </p:nvSpPr>
        <p:spPr>
          <a:xfrm rot="0">
            <a:off x="9479928" y="3843852"/>
            <a:ext cx="7816948" cy="2571751"/>
          </a:xfrm>
          <a:prstGeom prst="rect">
            <a:avLst/>
          </a:prstGeom>
        </p:spPr>
        <p:txBody>
          <a:bodyPr anchor="t" rtlCol="false" tIns="0" lIns="0" bIns="0" rIns="0">
            <a:spAutoFit/>
          </a:bodyPr>
          <a:lstStyle/>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Access and use</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Privacy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Trust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E3E2DE"/>
            </a:solidFill>
          </p:spPr>
        </p:sp>
      </p:grpSp>
      <p:grpSp>
        <p:nvGrpSpPr>
          <p:cNvPr name="Group 4" id="4"/>
          <p:cNvGrpSpPr/>
          <p:nvPr/>
        </p:nvGrpSpPr>
        <p:grpSpPr>
          <a:xfrm rot="0">
            <a:off x="921901" y="1028700"/>
            <a:ext cx="16444198" cy="1990115"/>
            <a:chOff x="0" y="0"/>
            <a:chExt cx="21925598" cy="2653487"/>
          </a:xfrm>
        </p:grpSpPr>
        <p:sp>
          <p:nvSpPr>
            <p:cNvPr name="Freeform 5" id="5"/>
            <p:cNvSpPr/>
            <p:nvPr/>
          </p:nvSpPr>
          <p:spPr>
            <a:xfrm flipH="false" flipV="false" rot="0">
              <a:off x="0" y="0"/>
              <a:ext cx="21925600" cy="2653485"/>
            </a:xfrm>
            <a:custGeom>
              <a:avLst/>
              <a:gdLst/>
              <a:ahLst/>
              <a:cxnLst/>
              <a:rect r="r" b="b" t="t" l="l"/>
              <a:pathLst>
                <a:path h="2653485" w="21925600">
                  <a:moveTo>
                    <a:pt x="0" y="0"/>
                  </a:moveTo>
                  <a:lnTo>
                    <a:pt x="21925600" y="0"/>
                  </a:lnTo>
                  <a:lnTo>
                    <a:pt x="21925600" y="2653485"/>
                  </a:lnTo>
                  <a:lnTo>
                    <a:pt x="0" y="2653485"/>
                  </a:lnTo>
                  <a:close/>
                </a:path>
              </a:pathLst>
            </a:custGeom>
            <a:blipFill>
              <a:blip r:embed="rId3">
                <a:alphaModFix amt="0"/>
              </a:blip>
              <a:stretch>
                <a:fillRect l="0" t="-122428" r="0" b="-99579"/>
              </a:stretch>
            </a:blipFill>
          </p:spPr>
        </p:sp>
        <p:sp>
          <p:nvSpPr>
            <p:cNvPr name="TextBox 6" id="6"/>
            <p:cNvSpPr txBox="true"/>
            <p:nvPr/>
          </p:nvSpPr>
          <p:spPr>
            <a:xfrm>
              <a:off x="0" y="-9525"/>
              <a:ext cx="21925598" cy="2663012"/>
            </a:xfrm>
            <a:prstGeom prst="rect">
              <a:avLst/>
            </a:prstGeom>
          </p:spPr>
          <p:txBody>
            <a:bodyPr anchor="b" rtlCol="false" tIns="0" lIns="0" bIns="0" rIns="0"/>
            <a:lstStyle/>
            <a:p>
              <a:pPr algn="l">
                <a:lnSpc>
                  <a:spcPts val="11519"/>
                </a:lnSpc>
              </a:pPr>
              <a:r>
                <a:rPr lang="en-US" b="true" sz="9600" u="sng">
                  <a:solidFill>
                    <a:srgbClr val="FFFFFF"/>
                  </a:solidFill>
                  <a:latin typeface="EB Garamond Ultra-Bold"/>
                  <a:ea typeface="EB Garamond Ultra-Bold"/>
                  <a:cs typeface="EB Garamond Ultra-Bold"/>
                  <a:sym typeface="EB Garamond Ultra-Bold"/>
                  <a:hlinkClick r:id="rId4" tooltip="https://www2.archivists.org/statements/saa-core-values-statement-and-code-of-ethics#core_values"/>
                </a:rPr>
                <a:t>SAA</a:t>
              </a:r>
              <a:r>
                <a:rPr lang="en-US" b="true" sz="9600" u="sng">
                  <a:solidFill>
                    <a:srgbClr val="FFFFFF"/>
                  </a:solidFill>
                  <a:latin typeface="EB Garamond Ultra-Bold"/>
                  <a:ea typeface="EB Garamond Ultra-Bold"/>
                  <a:cs typeface="EB Garamond Ultra-Bold"/>
                  <a:sym typeface="EB Garamond Ultra-Bold"/>
                  <a:hlinkClick r:id="rId5" tooltip="https://www2.archivists.org/statements/saa-core-values-statement-and-code-of-ethics#core_values"/>
                </a:rPr>
                <a:t> core values</a:t>
              </a:r>
            </a:p>
          </p:txBody>
        </p:sp>
      </p:grpSp>
      <p:sp>
        <p:nvSpPr>
          <p:cNvPr name="TextBox 7" id="7"/>
          <p:cNvSpPr txBox="true"/>
          <p:nvPr/>
        </p:nvSpPr>
        <p:spPr>
          <a:xfrm rot="0">
            <a:off x="1035225" y="3843852"/>
            <a:ext cx="7816948" cy="5172076"/>
          </a:xfrm>
          <a:prstGeom prst="rect">
            <a:avLst/>
          </a:prstGeom>
        </p:spPr>
        <p:txBody>
          <a:bodyPr anchor="t" rtlCol="false" tIns="0" lIns="0" bIns="0" rIns="0">
            <a:spAutoFit/>
          </a:bodyPr>
          <a:lstStyle/>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Access and use</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Accountability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Advocacy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Diversity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History and memory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Preservation</a:t>
            </a:r>
          </a:p>
        </p:txBody>
      </p:sp>
      <p:sp>
        <p:nvSpPr>
          <p:cNvPr name="TextBox 8" id="8"/>
          <p:cNvSpPr txBox="true"/>
          <p:nvPr/>
        </p:nvSpPr>
        <p:spPr>
          <a:xfrm rot="0">
            <a:off x="9479928" y="3843852"/>
            <a:ext cx="7816948" cy="5172076"/>
          </a:xfrm>
          <a:prstGeom prst="rect">
            <a:avLst/>
          </a:prstGeom>
        </p:spPr>
        <p:txBody>
          <a:bodyPr anchor="t" rtlCol="false" tIns="0" lIns="0" bIns="0" rIns="0">
            <a:spAutoFit/>
          </a:bodyPr>
          <a:lstStyle/>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Responsible stewardship</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Selection</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Service</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Social responsibility</a:t>
            </a:r>
          </a:p>
          <a:p>
            <a:pPr algn="l" marL="1523989" indent="-761995" lvl="1">
              <a:lnSpc>
                <a:spcPts val="6899"/>
              </a:lnSpc>
              <a:buFont typeface="Arial"/>
              <a:buChar char="•"/>
            </a:pPr>
            <a:r>
              <a:rPr lang="en-US" b="true" sz="4999">
                <a:solidFill>
                  <a:srgbClr val="737373"/>
                </a:solidFill>
                <a:latin typeface="Proxima Nova Bold"/>
                <a:ea typeface="Proxima Nova Bold"/>
                <a:cs typeface="Proxima Nova Bold"/>
                <a:sym typeface="Proxima Nova Bold"/>
              </a:rPr>
              <a:t>Sustainability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1361512" y="2553157"/>
            <a:ext cx="12993217" cy="5180686"/>
            <a:chOff x="0" y="0"/>
            <a:chExt cx="17324290" cy="6907581"/>
          </a:xfrm>
        </p:grpSpPr>
        <p:sp>
          <p:nvSpPr>
            <p:cNvPr name="Freeform 3" id="3"/>
            <p:cNvSpPr/>
            <p:nvPr/>
          </p:nvSpPr>
          <p:spPr>
            <a:xfrm flipH="false" flipV="false" rot="0">
              <a:off x="0" y="0"/>
              <a:ext cx="17324291" cy="6907586"/>
            </a:xfrm>
            <a:custGeom>
              <a:avLst/>
              <a:gdLst/>
              <a:ahLst/>
              <a:cxnLst/>
              <a:rect r="r" b="b" t="t" l="l"/>
              <a:pathLst>
                <a:path h="6907586" w="17324291">
                  <a:moveTo>
                    <a:pt x="0" y="0"/>
                  </a:moveTo>
                  <a:lnTo>
                    <a:pt x="17324291" y="0"/>
                  </a:lnTo>
                  <a:lnTo>
                    <a:pt x="17324291" y="6907586"/>
                  </a:lnTo>
                  <a:lnTo>
                    <a:pt x="0" y="6907586"/>
                  </a:lnTo>
                  <a:close/>
                </a:path>
              </a:pathLst>
            </a:custGeom>
            <a:blipFill>
              <a:blip r:embed="rId3">
                <a:alphaModFix amt="0"/>
              </a:blip>
              <a:stretch>
                <a:fillRect l="0" t="-42298" r="-26559" b="18602"/>
              </a:stretch>
            </a:blipFill>
          </p:spPr>
        </p:sp>
        <p:sp>
          <p:nvSpPr>
            <p:cNvPr name="TextBox 4" id="4"/>
            <p:cNvSpPr txBox="true"/>
            <p:nvPr/>
          </p:nvSpPr>
          <p:spPr>
            <a:xfrm>
              <a:off x="0" y="0"/>
              <a:ext cx="17324290" cy="6907581"/>
            </a:xfrm>
            <a:prstGeom prst="rect">
              <a:avLst/>
            </a:prstGeom>
          </p:spPr>
          <p:txBody>
            <a:bodyPr anchor="ctr" rtlCol="false" tIns="0" lIns="0" bIns="0" rIns="0"/>
            <a:lstStyle/>
            <a:p>
              <a:pPr algn="l">
                <a:lnSpc>
                  <a:spcPts val="17280"/>
                </a:lnSpc>
              </a:pPr>
              <a:r>
                <a:rPr lang="en-US" b="true" sz="14400">
                  <a:solidFill>
                    <a:srgbClr val="FFFFFF"/>
                  </a:solidFill>
                  <a:latin typeface="EB Garamond Ultra-Bold"/>
                  <a:ea typeface="EB Garamond Ultra-Bold"/>
                  <a:cs typeface="EB Garamond Ultra-Bold"/>
                  <a:sym typeface="EB Garamond Ultra-Bold"/>
                </a:rPr>
                <a:t>Is appraisal an art or a science?</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3654923"/>
            <a:chOff x="0" y="0"/>
            <a:chExt cx="10787202" cy="4873230"/>
          </a:xfrm>
        </p:grpSpPr>
        <p:sp>
          <p:nvSpPr>
            <p:cNvPr name="Freeform 7" id="7"/>
            <p:cNvSpPr/>
            <p:nvPr/>
          </p:nvSpPr>
          <p:spPr>
            <a:xfrm flipH="false" flipV="false" rot="0">
              <a:off x="0" y="0"/>
              <a:ext cx="10787200" cy="4873232"/>
            </a:xfrm>
            <a:custGeom>
              <a:avLst/>
              <a:gdLst/>
              <a:ahLst/>
              <a:cxnLst/>
              <a:rect r="r" b="b" t="t" l="l"/>
              <a:pathLst>
                <a:path h="4873232" w="10787200">
                  <a:moveTo>
                    <a:pt x="0" y="0"/>
                  </a:moveTo>
                  <a:lnTo>
                    <a:pt x="10787200" y="0"/>
                  </a:lnTo>
                  <a:lnTo>
                    <a:pt x="10787200" y="4873232"/>
                  </a:lnTo>
                  <a:lnTo>
                    <a:pt x="0" y="4873232"/>
                  </a:lnTo>
                  <a:close/>
                </a:path>
              </a:pathLst>
            </a:custGeom>
            <a:blipFill>
              <a:blip r:embed="rId3">
                <a:alphaModFix amt="0"/>
              </a:blip>
              <a:stretch>
                <a:fillRect l="0" t="-2575" r="0" b="16312"/>
              </a:stretch>
            </a:blipFill>
          </p:spPr>
        </p:sp>
        <p:sp>
          <p:nvSpPr>
            <p:cNvPr name="TextBox 8" id="8"/>
            <p:cNvSpPr txBox="true"/>
            <p:nvPr/>
          </p:nvSpPr>
          <p:spPr>
            <a:xfrm>
              <a:off x="0" y="9525"/>
              <a:ext cx="10787202" cy="4863705"/>
            </a:xfrm>
            <a:prstGeom prst="rect">
              <a:avLst/>
            </a:prstGeom>
          </p:spPr>
          <p:txBody>
            <a:bodyPr anchor="b" rtlCol="false" tIns="0" lIns="0" bIns="0" rIns="0"/>
            <a:lstStyle/>
            <a:p>
              <a:pPr algn="ctr">
                <a:lnSpc>
                  <a:spcPts val="8591"/>
                </a:lnSpc>
              </a:pPr>
              <a:r>
                <a:rPr lang="en-US" b="true" sz="7159">
                  <a:solidFill>
                    <a:srgbClr val="424242"/>
                  </a:solidFill>
                  <a:latin typeface="EB Garamond Ultra-Bold"/>
                  <a:ea typeface="EB Garamond Ultra-Bold"/>
                  <a:cs typeface="EB Garamond Ultra-Bold"/>
                  <a:sym typeface="EB Garamond Ultra-Bold"/>
                </a:rPr>
                <a:t>Practicing the science will make the art easier to do</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Science: </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Understanding of:</a:t>
              </a:r>
            </a:p>
            <a:p>
              <a:pPr algn="l" marL="2011680" indent="-670560" lvl="2">
                <a:lnSpc>
                  <a:spcPts val="4967"/>
                </a:lnSpc>
                <a:buFont typeface="Arial"/>
                <a:buChar char="⚬"/>
              </a:pPr>
              <a:r>
                <a:rPr lang="en-US" sz="3600">
                  <a:solidFill>
                    <a:srgbClr val="FFFFFF"/>
                  </a:solidFill>
                  <a:latin typeface="Proxima Nova"/>
                  <a:ea typeface="Proxima Nova"/>
                  <a:cs typeface="Proxima Nova"/>
                  <a:sym typeface="Proxima Nova"/>
                </a:rPr>
                <a:t>the methodology of selection</a:t>
              </a:r>
            </a:p>
            <a:p>
              <a:pPr algn="l" marL="2011680" indent="-670560" lvl="2">
                <a:lnSpc>
                  <a:spcPts val="4967"/>
                </a:lnSpc>
                <a:buFont typeface="Arial"/>
                <a:buChar char="⚬"/>
              </a:pPr>
              <a:r>
                <a:rPr lang="en-US" sz="3600">
                  <a:solidFill>
                    <a:srgbClr val="FFFFFF"/>
                  </a:solidFill>
                  <a:latin typeface="Proxima Nova"/>
                  <a:ea typeface="Proxima Nova"/>
                  <a:cs typeface="Proxima Nova"/>
                  <a:sym typeface="Proxima Nova"/>
                </a:rPr>
                <a:t>the tools used</a:t>
              </a:r>
            </a:p>
            <a:p>
              <a:pPr algn="l" marL="2011680" indent="-670560" lvl="2">
                <a:lnSpc>
                  <a:spcPts val="4967"/>
                </a:lnSpc>
                <a:buFont typeface="Arial"/>
                <a:buChar char="⚬"/>
              </a:pPr>
              <a:r>
                <a:rPr lang="en-US" sz="3600">
                  <a:solidFill>
                    <a:srgbClr val="FFFFFF"/>
                  </a:solidFill>
                  <a:latin typeface="Proxima Nova"/>
                  <a:ea typeface="Proxima Nova"/>
                  <a:cs typeface="Proxima Nova"/>
                  <a:sym typeface="Proxima Nova"/>
                </a:rPr>
                <a:t>institutional policies and aspirations</a:t>
              </a:r>
            </a:p>
            <a:p>
              <a:pPr algn="l" marL="2011680" indent="-670560" lvl="2">
                <a:lnSpc>
                  <a:spcPts val="4967"/>
                </a:lnSpc>
              </a:pPr>
              <a:r>
                <a:rPr lang="en-US" sz="3600">
                  <a:solidFill>
                    <a:srgbClr val="FFFFFF"/>
                  </a:solidFill>
                  <a:latin typeface="Proxima Nova"/>
                  <a:ea typeface="Proxima Nova"/>
                  <a:cs typeface="Proxima Nova"/>
                  <a:sym typeface="Proxima Nova"/>
                </a:rPr>
                <a:t>Art:</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Inspiration/intuition</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Conversation/connections</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Selection</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419780"/>
            <a:ext cx="16444198" cy="3447440"/>
            <a:chOff x="0" y="0"/>
            <a:chExt cx="21925598" cy="4596587"/>
          </a:xfrm>
        </p:grpSpPr>
        <p:sp>
          <p:nvSpPr>
            <p:cNvPr name="Freeform 3" id="3"/>
            <p:cNvSpPr/>
            <p:nvPr/>
          </p:nvSpPr>
          <p:spPr>
            <a:xfrm flipH="false" flipV="false" rot="0">
              <a:off x="0" y="0"/>
              <a:ext cx="21925600" cy="4596593"/>
            </a:xfrm>
            <a:custGeom>
              <a:avLst/>
              <a:gdLst/>
              <a:ahLst/>
              <a:cxnLst/>
              <a:rect r="r" b="b" t="t" l="l"/>
              <a:pathLst>
                <a:path h="4596593" w="21925600">
                  <a:moveTo>
                    <a:pt x="0" y="0"/>
                  </a:moveTo>
                  <a:lnTo>
                    <a:pt x="21925600" y="0"/>
                  </a:lnTo>
                  <a:lnTo>
                    <a:pt x="21925600" y="4596593"/>
                  </a:lnTo>
                  <a:lnTo>
                    <a:pt x="0" y="4596593"/>
                  </a:lnTo>
                  <a:close/>
                </a:path>
              </a:pathLst>
            </a:custGeom>
            <a:blipFill>
              <a:blip r:embed="rId3">
                <a:alphaModFix amt="0"/>
              </a:blip>
              <a:stretch>
                <a:fillRect l="0" t="-63564" r="0" b="-22321"/>
              </a:stretch>
            </a:blipFill>
          </p:spPr>
        </p:sp>
        <p:sp>
          <p:nvSpPr>
            <p:cNvPr name="TextBox 4" id="4"/>
            <p:cNvSpPr txBox="true"/>
            <p:nvPr/>
          </p:nvSpPr>
          <p:spPr>
            <a:xfrm>
              <a:off x="0" y="-9525"/>
              <a:ext cx="21925598" cy="4606112"/>
            </a:xfrm>
            <a:prstGeom prst="rect">
              <a:avLst/>
            </a:prstGeom>
          </p:spPr>
          <p:txBody>
            <a:bodyPr anchor="ctr" rtlCol="false" tIns="0" lIns="0" bIns="0" rIns="0"/>
            <a:lstStyle/>
            <a:p>
              <a:pPr algn="l">
                <a:lnSpc>
                  <a:spcPts val="11519"/>
                </a:lnSpc>
              </a:pPr>
              <a:r>
                <a:rPr lang="en-US" b="true" sz="9600">
                  <a:solidFill>
                    <a:srgbClr val="FFFFFF"/>
                  </a:solidFill>
                  <a:latin typeface="EB Garamond Ultra-Bold"/>
                  <a:ea typeface="EB Garamond Ultra-Bold"/>
                  <a:cs typeface="EB Garamond Ultra-Bold"/>
                  <a:sym typeface="EB Garamond Ultra-Bold"/>
                </a:rPr>
                <a:t>Boles and Young “</a:t>
              </a:r>
              <a:r>
                <a:rPr lang="en-US" b="true" sz="9600" u="sng">
                  <a:solidFill>
                    <a:srgbClr val="FFFFFF"/>
                  </a:solidFill>
                  <a:latin typeface="EB Garamond Ultra-Bold"/>
                  <a:ea typeface="EB Garamond Ultra-Bold"/>
                  <a:cs typeface="EB Garamond Ultra-Bold"/>
                  <a:sym typeface="EB Garamond Ultra-Bold"/>
                  <a:hlinkClick r:id="rId4" tooltip="https://dictionary.archivists.org/entry/black-box.html"/>
                </a:rPr>
                <a:t>Black Box</a:t>
              </a:r>
              <a:r>
                <a:rPr lang="en-US" b="true" sz="9600">
                  <a:solidFill>
                    <a:srgbClr val="FFFFFF"/>
                  </a:solidFill>
                  <a:latin typeface="EB Garamond Ultra-Bold"/>
                  <a:ea typeface="EB Garamond Ultra-Bold"/>
                  <a:cs typeface="EB Garamond Ultra-Bold"/>
                  <a:sym typeface="EB Garamond Ultra-Bold"/>
                </a:rPr>
                <a:t>” appraisal methodology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AFAFA"/>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804" y="1477451"/>
            <a:ext cx="16444198" cy="1535400"/>
            <a:chOff x="0" y="0"/>
            <a:chExt cx="21925598" cy="2047200"/>
          </a:xfrm>
        </p:grpSpPr>
        <p:sp>
          <p:nvSpPr>
            <p:cNvPr name="Freeform 7" id="7"/>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8" id="8"/>
            <p:cNvSpPr txBox="true"/>
            <p:nvPr/>
          </p:nvSpPr>
          <p:spPr>
            <a:xfrm>
              <a:off x="0" y="0"/>
              <a:ext cx="21925598" cy="2047200"/>
            </a:xfrm>
            <a:prstGeom prst="rect">
              <a:avLst/>
            </a:prstGeom>
          </p:spPr>
          <p:txBody>
            <a:bodyPr anchor="b" rtlCol="false" tIns="0" lIns="0" bIns="0" rIns="0"/>
            <a:lstStyle/>
            <a:p>
              <a:pPr algn="l">
                <a:lnSpc>
                  <a:spcPts val="7680"/>
                </a:lnSpc>
              </a:pPr>
              <a:r>
                <a:rPr lang="en-US" sz="6400">
                  <a:solidFill>
                    <a:srgbClr val="FFFFFF"/>
                  </a:solidFill>
                  <a:latin typeface="Proxima Nova"/>
                  <a:ea typeface="Proxima Nova"/>
                  <a:cs typeface="Proxima Nova"/>
                  <a:sym typeface="Proxima Nova"/>
                </a:rPr>
                <a:t>“Black Box” appraisal decision</a:t>
              </a:r>
            </a:p>
          </p:txBody>
        </p:sp>
      </p:grpSp>
      <p:sp>
        <p:nvSpPr>
          <p:cNvPr name="TextBox 9" id="9"/>
          <p:cNvSpPr txBox="true"/>
          <p:nvPr/>
        </p:nvSpPr>
        <p:spPr>
          <a:xfrm rot="0">
            <a:off x="1035225" y="3853377"/>
            <a:ext cx="16261347" cy="2481073"/>
          </a:xfrm>
          <a:prstGeom prst="rect">
            <a:avLst/>
          </a:prstGeom>
        </p:spPr>
        <p:txBody>
          <a:bodyPr anchor="t" rtlCol="false" tIns="0" lIns="0" bIns="0" rIns="0">
            <a:spAutoFit/>
          </a:bodyPr>
          <a:lstStyle/>
          <a:p>
            <a:pPr algn="l" marL="1463031" indent="-731515" lvl="1">
              <a:lnSpc>
                <a:spcPts val="6623"/>
              </a:lnSpc>
              <a:buAutoNum type="arabicPeriod" startAt="1"/>
            </a:pPr>
            <a:r>
              <a:rPr lang="en-US" sz="4799">
                <a:solidFill>
                  <a:srgbClr val="737373"/>
                </a:solidFill>
                <a:latin typeface="Proxima Nova"/>
                <a:ea typeface="Proxima Nova"/>
                <a:cs typeface="Proxima Nova"/>
                <a:sym typeface="Proxima Nova"/>
              </a:rPr>
              <a:t>Value-of-information</a:t>
            </a:r>
          </a:p>
          <a:p>
            <a:pPr algn="l" marL="1463031" indent="-731515" lvl="1">
              <a:lnSpc>
                <a:spcPts val="6623"/>
              </a:lnSpc>
              <a:buAutoNum type="arabicPeriod" startAt="1"/>
            </a:pPr>
            <a:r>
              <a:rPr lang="en-US" sz="4799">
                <a:solidFill>
                  <a:srgbClr val="737373"/>
                </a:solidFill>
                <a:latin typeface="Proxima Nova"/>
                <a:ea typeface="Proxima Nova"/>
                <a:cs typeface="Proxima Nova"/>
                <a:sym typeface="Proxima Nova"/>
              </a:rPr>
              <a:t>Costs-of retention</a:t>
            </a:r>
          </a:p>
          <a:p>
            <a:pPr algn="l" marL="1463031" indent="-731515" lvl="1">
              <a:lnSpc>
                <a:spcPts val="6623"/>
              </a:lnSpc>
              <a:buAutoNum type="arabicPeriod" startAt="1"/>
            </a:pPr>
            <a:r>
              <a:rPr lang="en-US" sz="4799">
                <a:solidFill>
                  <a:srgbClr val="737373"/>
                </a:solidFill>
                <a:latin typeface="Proxima Nova"/>
                <a:ea typeface="Proxima Nova"/>
                <a:cs typeface="Proxima Nova"/>
                <a:sym typeface="Proxima Nova"/>
              </a:rPr>
              <a:t>Implications-of-the-appraisal-recommendations</a:t>
            </a:r>
          </a:p>
        </p:txBody>
      </p:sp>
      <p:grpSp>
        <p:nvGrpSpPr>
          <p:cNvPr name="Group 10" id="10"/>
          <p:cNvGrpSpPr/>
          <p:nvPr/>
        </p:nvGrpSpPr>
        <p:grpSpPr>
          <a:xfrm rot="0">
            <a:off x="3688080" y="6431594"/>
            <a:ext cx="10911850" cy="3531298"/>
            <a:chOff x="0" y="0"/>
            <a:chExt cx="14549133" cy="4708398"/>
          </a:xfrm>
        </p:grpSpPr>
        <p:sp>
          <p:nvSpPr>
            <p:cNvPr name="Freeform 11" id="11"/>
            <p:cNvSpPr/>
            <p:nvPr/>
          </p:nvSpPr>
          <p:spPr>
            <a:xfrm flipH="false" flipV="false" rot="0">
              <a:off x="0" y="0"/>
              <a:ext cx="14549120" cy="4708398"/>
            </a:xfrm>
            <a:custGeom>
              <a:avLst/>
              <a:gdLst/>
              <a:ahLst/>
              <a:cxnLst/>
              <a:rect r="r" b="b" t="t" l="l"/>
              <a:pathLst>
                <a:path h="4708398" w="14549120">
                  <a:moveTo>
                    <a:pt x="0" y="0"/>
                  </a:moveTo>
                  <a:lnTo>
                    <a:pt x="14549120" y="0"/>
                  </a:lnTo>
                  <a:lnTo>
                    <a:pt x="14549120" y="4708398"/>
                  </a:lnTo>
                  <a:lnTo>
                    <a:pt x="0" y="4708398"/>
                  </a:lnTo>
                  <a:lnTo>
                    <a:pt x="0" y="0"/>
                  </a:lnTo>
                  <a:close/>
                </a:path>
              </a:pathLst>
            </a:custGeom>
            <a:blipFill>
              <a:blip r:embed="rId4"/>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7729728"/>
            <a:chOff x="0" y="0"/>
            <a:chExt cx="4816593" cy="2035813"/>
          </a:xfrm>
        </p:grpSpPr>
        <p:sp>
          <p:nvSpPr>
            <p:cNvPr name="Freeform 3" id="3"/>
            <p:cNvSpPr/>
            <p:nvPr/>
          </p:nvSpPr>
          <p:spPr>
            <a:xfrm flipH="false" flipV="false" rot="0">
              <a:off x="0" y="0"/>
              <a:ext cx="4816592" cy="2035813"/>
            </a:xfrm>
            <a:custGeom>
              <a:avLst/>
              <a:gdLst/>
              <a:ahLst/>
              <a:cxnLst/>
              <a:rect r="r" b="b" t="t" l="l"/>
              <a:pathLst>
                <a:path h="2035813" w="4816592">
                  <a:moveTo>
                    <a:pt x="0" y="0"/>
                  </a:moveTo>
                  <a:lnTo>
                    <a:pt x="4816592" y="0"/>
                  </a:lnTo>
                  <a:lnTo>
                    <a:pt x="4816592" y="2035813"/>
                  </a:lnTo>
                  <a:lnTo>
                    <a:pt x="0" y="2035813"/>
                  </a:lnTo>
                  <a:close/>
                </a:path>
              </a:pathLst>
            </a:custGeom>
            <a:solidFill>
              <a:srgbClr val="FFFFFF"/>
            </a:solidFill>
          </p:spPr>
        </p:sp>
        <p:sp>
          <p:nvSpPr>
            <p:cNvPr name="TextBox 4" id="4"/>
            <p:cNvSpPr txBox="true"/>
            <p:nvPr/>
          </p:nvSpPr>
          <p:spPr>
            <a:xfrm>
              <a:off x="0" y="-38100"/>
              <a:ext cx="4816593" cy="2073913"/>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9725789" y="3661924"/>
            <a:ext cx="8303045" cy="3909685"/>
          </a:xfrm>
          <a:custGeom>
            <a:avLst/>
            <a:gdLst/>
            <a:ahLst/>
            <a:cxnLst/>
            <a:rect r="r" b="b" t="t" l="l"/>
            <a:pathLst>
              <a:path h="3909685" w="8303045">
                <a:moveTo>
                  <a:pt x="0" y="0"/>
                </a:moveTo>
                <a:lnTo>
                  <a:pt x="8303045" y="0"/>
                </a:lnTo>
                <a:lnTo>
                  <a:pt x="8303045" y="3909685"/>
                </a:lnTo>
                <a:lnTo>
                  <a:pt x="0" y="3909685"/>
                </a:lnTo>
                <a:lnTo>
                  <a:pt x="0" y="0"/>
                </a:lnTo>
                <a:close/>
              </a:path>
            </a:pathLst>
          </a:custGeom>
          <a:blipFill>
            <a:blip r:embed="rId3"/>
            <a:stretch>
              <a:fillRect l="-8221" t="-34392" r="-14948" b="-32805"/>
            </a:stretch>
          </a:blipFill>
        </p:spPr>
      </p:sp>
      <p:sp>
        <p:nvSpPr>
          <p:cNvPr name="Freeform 6" id="6"/>
          <p:cNvSpPr/>
          <p:nvPr/>
        </p:nvSpPr>
        <p:spPr>
          <a:xfrm flipH="false" flipV="false" rot="0">
            <a:off x="639654" y="1574276"/>
            <a:ext cx="8359363" cy="5466616"/>
          </a:xfrm>
          <a:custGeom>
            <a:avLst/>
            <a:gdLst/>
            <a:ahLst/>
            <a:cxnLst/>
            <a:rect r="r" b="b" t="t" l="l"/>
            <a:pathLst>
              <a:path h="5466616" w="8359363">
                <a:moveTo>
                  <a:pt x="0" y="0"/>
                </a:moveTo>
                <a:lnTo>
                  <a:pt x="8359363" y="0"/>
                </a:lnTo>
                <a:lnTo>
                  <a:pt x="8359363" y="5466616"/>
                </a:lnTo>
                <a:lnTo>
                  <a:pt x="0" y="5466616"/>
                </a:lnTo>
                <a:lnTo>
                  <a:pt x="0" y="0"/>
                </a:lnTo>
                <a:close/>
              </a:path>
            </a:pathLst>
          </a:custGeom>
          <a:blipFill>
            <a:blip r:embed="rId4"/>
            <a:stretch>
              <a:fillRect l="-11313" t="-12874" r="-17627" b="-14483"/>
            </a:stretch>
          </a:blipFill>
        </p:spPr>
      </p:sp>
      <p:sp>
        <p:nvSpPr>
          <p:cNvPr name="Freeform 7" id="7"/>
          <p:cNvSpPr/>
          <p:nvPr/>
        </p:nvSpPr>
        <p:spPr>
          <a:xfrm flipH="false" flipV="false" rot="0">
            <a:off x="10106277" y="380719"/>
            <a:ext cx="7542069" cy="3281206"/>
          </a:xfrm>
          <a:custGeom>
            <a:avLst/>
            <a:gdLst/>
            <a:ahLst/>
            <a:cxnLst/>
            <a:rect r="r" b="b" t="t" l="l"/>
            <a:pathLst>
              <a:path h="3281206" w="7542069">
                <a:moveTo>
                  <a:pt x="0" y="0"/>
                </a:moveTo>
                <a:lnTo>
                  <a:pt x="7542069" y="0"/>
                </a:lnTo>
                <a:lnTo>
                  <a:pt x="7542069" y="3281205"/>
                </a:lnTo>
                <a:lnTo>
                  <a:pt x="0" y="3281205"/>
                </a:lnTo>
                <a:lnTo>
                  <a:pt x="0" y="0"/>
                </a:lnTo>
                <a:close/>
              </a:path>
            </a:pathLst>
          </a:custGeom>
          <a:blipFill>
            <a:blip r:embed="rId5"/>
            <a:stretch>
              <a:fillRect l="-16496" t="-41473" r="-10310" b="-46213"/>
            </a:stretch>
          </a:blipFill>
        </p:spPr>
      </p:sp>
      <p:sp>
        <p:nvSpPr>
          <p:cNvPr name="TextBox 8" id="8"/>
          <p:cNvSpPr txBox="true"/>
          <p:nvPr/>
        </p:nvSpPr>
        <p:spPr>
          <a:xfrm rot="0">
            <a:off x="639654" y="7995286"/>
            <a:ext cx="17008693" cy="2006346"/>
          </a:xfrm>
          <a:prstGeom prst="rect">
            <a:avLst/>
          </a:prstGeom>
        </p:spPr>
        <p:txBody>
          <a:bodyPr anchor="t" rtlCol="false" tIns="0" lIns="0" bIns="0" rIns="0">
            <a:spAutoFit/>
          </a:bodyPr>
          <a:lstStyle/>
          <a:p>
            <a:pPr algn="l">
              <a:lnSpc>
                <a:spcPts val="5381"/>
              </a:lnSpc>
            </a:pPr>
            <a:r>
              <a:rPr lang="en-US" sz="3899">
                <a:solidFill>
                  <a:srgbClr val="FAFAFA"/>
                </a:solidFill>
                <a:latin typeface="Proxima Nova"/>
                <a:ea typeface="Proxima Nova"/>
                <a:cs typeface="Proxima Nova"/>
                <a:sym typeface="Proxima Nova"/>
              </a:rPr>
              <a:t>Each node in Boles’ appraisal flowchart is a </a:t>
            </a:r>
            <a:r>
              <a:rPr lang="en-US" b="true" sz="3899">
                <a:solidFill>
                  <a:srgbClr val="FAFAFA"/>
                </a:solidFill>
                <a:latin typeface="Proxima Nova Bold"/>
                <a:ea typeface="Proxima Nova Bold"/>
                <a:cs typeface="Proxima Nova Bold"/>
                <a:sym typeface="Proxima Nova Bold"/>
              </a:rPr>
              <a:t>point of evaluation</a:t>
            </a:r>
            <a:r>
              <a:rPr lang="en-US" sz="3899">
                <a:solidFill>
                  <a:srgbClr val="FAFAFA"/>
                </a:solidFill>
                <a:latin typeface="Proxima Nova"/>
                <a:ea typeface="Proxima Nova"/>
                <a:cs typeface="Proxima Nova"/>
                <a:sym typeface="Proxima Nova"/>
              </a:rPr>
              <a:t>: it does not give us metrics to </a:t>
            </a:r>
            <a:r>
              <a:rPr lang="en-US" sz="3899" i="true">
                <a:solidFill>
                  <a:srgbClr val="FAFAFA"/>
                </a:solidFill>
                <a:latin typeface="Proxima Nova Italics"/>
                <a:ea typeface="Proxima Nova Italics"/>
                <a:cs typeface="Proxima Nova Italics"/>
                <a:sym typeface="Proxima Nova Italics"/>
              </a:rPr>
              <a:t>do</a:t>
            </a:r>
            <a:r>
              <a:rPr lang="en-US" sz="3899">
                <a:solidFill>
                  <a:srgbClr val="FAFAFA"/>
                </a:solidFill>
                <a:latin typeface="Proxima Nova"/>
                <a:ea typeface="Proxima Nova"/>
                <a:cs typeface="Proxima Nova"/>
                <a:sym typeface="Proxima Nova"/>
              </a:rPr>
              <a:t> appraisal for selection.</a:t>
            </a:r>
          </a:p>
          <a:p>
            <a:pPr algn="l">
              <a:lnSpc>
                <a:spcPts val="5381"/>
              </a:lnSpc>
            </a:pPr>
            <a:r>
              <a:rPr lang="en-US" sz="3899">
                <a:solidFill>
                  <a:srgbClr val="FAFAFA"/>
                </a:solidFill>
                <a:latin typeface="Proxima Nova"/>
                <a:ea typeface="Proxima Nova"/>
                <a:cs typeface="Proxima Nova"/>
                <a:sym typeface="Proxima Nova"/>
              </a:rPr>
              <a:t>Question to keep in mind: how would you determine those evaluation metrics?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494788"/>
            <a:chOff x="0" y="0"/>
            <a:chExt cx="21925598" cy="3326384"/>
          </a:xfrm>
        </p:grpSpPr>
        <p:sp>
          <p:nvSpPr>
            <p:cNvPr name="Freeform 3" id="3"/>
            <p:cNvSpPr/>
            <p:nvPr/>
          </p:nvSpPr>
          <p:spPr>
            <a:xfrm flipH="false" flipV="false" rot="0">
              <a:off x="0" y="0"/>
              <a:ext cx="21925600" cy="3326389"/>
            </a:xfrm>
            <a:custGeom>
              <a:avLst/>
              <a:gdLst/>
              <a:ahLst/>
              <a:cxnLst/>
              <a:rect r="r" b="b" t="t" l="l"/>
              <a:pathLst>
                <a:path h="3326389" w="21925600">
                  <a:moveTo>
                    <a:pt x="0" y="0"/>
                  </a:moveTo>
                  <a:lnTo>
                    <a:pt x="21925600" y="0"/>
                  </a:lnTo>
                  <a:lnTo>
                    <a:pt x="21925600" y="3326389"/>
                  </a:lnTo>
                  <a:lnTo>
                    <a:pt x="0" y="3326389"/>
                  </a:lnTo>
                  <a:close/>
                </a:path>
              </a:pathLst>
            </a:custGeom>
            <a:blipFill>
              <a:blip r:embed="rId3">
                <a:alphaModFix amt="0"/>
              </a:blip>
              <a:stretch>
                <a:fillRect l="0" t="-87837" r="0" b="-69030"/>
              </a:stretch>
            </a:blipFill>
          </p:spPr>
        </p:sp>
        <p:sp>
          <p:nvSpPr>
            <p:cNvPr name="TextBox 4" id="4"/>
            <p:cNvSpPr txBox="true"/>
            <p:nvPr/>
          </p:nvSpPr>
          <p:spPr>
            <a:xfrm>
              <a:off x="0" y="-9525"/>
              <a:ext cx="21925598" cy="3335909"/>
            </a:xfrm>
            <a:prstGeom prst="rect">
              <a:avLst/>
            </a:prstGeom>
          </p:spPr>
          <p:txBody>
            <a:bodyPr anchor="ctr" rtlCol="false" tIns="0" lIns="0" bIns="0" rIns="0"/>
            <a:lstStyle/>
            <a:p>
              <a:pPr algn="l">
                <a:lnSpc>
                  <a:spcPts val="14400"/>
                </a:lnSpc>
              </a:pPr>
              <a:r>
                <a:rPr lang="en-US" b="true" sz="12000">
                  <a:solidFill>
                    <a:srgbClr val="FFFFFF"/>
                  </a:solidFill>
                  <a:latin typeface="EB Garamond Ultra-Bold"/>
                  <a:ea typeface="EB Garamond Ultra-Bold"/>
                  <a:cs typeface="EB Garamond Ultra-Bold"/>
                  <a:sym typeface="EB Garamond Ultra-Bold"/>
                </a:rPr>
                <a:t>Value of information</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802"/>
            <a:ext cx="18288000" cy="8974198"/>
            <a:chOff x="0" y="0"/>
            <a:chExt cx="24384000" cy="11965597"/>
          </a:xfrm>
        </p:grpSpPr>
        <p:sp>
          <p:nvSpPr>
            <p:cNvPr name="Freeform 3" id="3"/>
            <p:cNvSpPr/>
            <p:nvPr/>
          </p:nvSpPr>
          <p:spPr>
            <a:xfrm flipH="false" flipV="false" rot="0">
              <a:off x="0" y="0"/>
              <a:ext cx="24384000" cy="11965559"/>
            </a:xfrm>
            <a:custGeom>
              <a:avLst/>
              <a:gdLst/>
              <a:ahLst/>
              <a:cxnLst/>
              <a:rect r="r" b="b" t="t" l="l"/>
              <a:pathLst>
                <a:path h="11965559" w="24384000">
                  <a:moveTo>
                    <a:pt x="24384000" y="0"/>
                  </a:moveTo>
                  <a:lnTo>
                    <a:pt x="0" y="0"/>
                  </a:lnTo>
                  <a:lnTo>
                    <a:pt x="0" y="11965559"/>
                  </a:lnTo>
                  <a:lnTo>
                    <a:pt x="24384000" y="11965559"/>
                  </a:lnTo>
                  <a:close/>
                </a:path>
              </a:pathLst>
            </a:custGeom>
            <a:solidFill>
              <a:srgbClr val="FAFAFA"/>
            </a:solidFill>
          </p:spPr>
        </p:sp>
      </p:grpSp>
      <p:grpSp>
        <p:nvGrpSpPr>
          <p:cNvPr name="Group 4" id="4"/>
          <p:cNvGrpSpPr/>
          <p:nvPr/>
        </p:nvGrpSpPr>
        <p:grpSpPr>
          <a:xfrm rot="0">
            <a:off x="0" y="1312697"/>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196501" y="32699"/>
            <a:ext cx="17653197" cy="1205400"/>
            <a:chOff x="0" y="0"/>
            <a:chExt cx="23537596" cy="1607200"/>
          </a:xfrm>
        </p:grpSpPr>
        <p:sp>
          <p:nvSpPr>
            <p:cNvPr name="Freeform 7" id="7"/>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8" id="8"/>
            <p:cNvSpPr txBox="true"/>
            <p:nvPr/>
          </p:nvSpPr>
          <p:spPr>
            <a:xfrm>
              <a:off x="0" y="0"/>
              <a:ext cx="23537596" cy="1607200"/>
            </a:xfrm>
            <a:prstGeom prst="rect">
              <a:avLst/>
            </a:prstGeom>
          </p:spPr>
          <p:txBody>
            <a:bodyPr anchor="ctr" rtlCol="false" tIns="0" lIns="0" bIns="0" rIns="0"/>
            <a:lstStyle/>
            <a:p>
              <a:pPr algn="l">
                <a:lnSpc>
                  <a:spcPts val="4320"/>
                </a:lnSpc>
              </a:pPr>
              <a:r>
                <a:rPr lang="en-US" sz="3600">
                  <a:solidFill>
                    <a:srgbClr val="FFFFFF"/>
                  </a:solidFill>
                  <a:latin typeface="Proxima Nova"/>
                  <a:ea typeface="Proxima Nova"/>
                  <a:cs typeface="Proxima Nova"/>
                  <a:sym typeface="Proxima Nova"/>
                </a:rPr>
                <a:t>Value of information</a:t>
              </a:r>
            </a:p>
          </p:txBody>
        </p:sp>
      </p:grpSp>
      <p:grpSp>
        <p:nvGrpSpPr>
          <p:cNvPr name="Group 9" id="9"/>
          <p:cNvGrpSpPr/>
          <p:nvPr/>
        </p:nvGrpSpPr>
        <p:grpSpPr>
          <a:xfrm rot="5400000">
            <a:off x="4739402" y="-1097899"/>
            <a:ext cx="8809196" cy="13780303"/>
            <a:chOff x="0" y="0"/>
            <a:chExt cx="11745595" cy="18373738"/>
          </a:xfrm>
        </p:grpSpPr>
        <p:sp>
          <p:nvSpPr>
            <p:cNvPr name="Freeform 10" id="10"/>
            <p:cNvSpPr/>
            <p:nvPr/>
          </p:nvSpPr>
          <p:spPr>
            <a:xfrm flipH="false" flipV="false" rot="0">
              <a:off x="0" y="0"/>
              <a:ext cx="11745595" cy="18373725"/>
            </a:xfrm>
            <a:custGeom>
              <a:avLst/>
              <a:gdLst/>
              <a:ahLst/>
              <a:cxnLst/>
              <a:rect r="r" b="b" t="t" l="l"/>
              <a:pathLst>
                <a:path h="18373725" w="11745595">
                  <a:moveTo>
                    <a:pt x="0" y="0"/>
                  </a:moveTo>
                  <a:lnTo>
                    <a:pt x="11745595" y="0"/>
                  </a:lnTo>
                  <a:lnTo>
                    <a:pt x="11745595" y="18373725"/>
                  </a:lnTo>
                  <a:lnTo>
                    <a:pt x="0" y="18373725"/>
                  </a:lnTo>
                  <a:lnTo>
                    <a:pt x="0" y="0"/>
                  </a:lnTo>
                  <a:close/>
                </a:path>
              </a:pathLst>
            </a:custGeom>
            <a:blipFill>
              <a:blip r:embed="rId4"/>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CFFFF"/>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799" y="1028700"/>
            <a:ext cx="16444198" cy="1663193"/>
            <a:chOff x="0" y="0"/>
            <a:chExt cx="21925598" cy="2217591"/>
          </a:xfrm>
        </p:grpSpPr>
        <p:sp>
          <p:nvSpPr>
            <p:cNvPr name="Freeform 7" id="7"/>
            <p:cNvSpPr/>
            <p:nvPr/>
          </p:nvSpPr>
          <p:spPr>
            <a:xfrm flipH="false" flipV="false" rot="0">
              <a:off x="0" y="0"/>
              <a:ext cx="21925600" cy="2217589"/>
            </a:xfrm>
            <a:custGeom>
              <a:avLst/>
              <a:gdLst/>
              <a:ahLst/>
              <a:cxnLst/>
              <a:rect r="r" b="b" t="t" l="l"/>
              <a:pathLst>
                <a:path h="2217589" w="21925600">
                  <a:moveTo>
                    <a:pt x="0" y="0"/>
                  </a:moveTo>
                  <a:lnTo>
                    <a:pt x="21925600" y="0"/>
                  </a:lnTo>
                  <a:lnTo>
                    <a:pt x="21925600" y="2217589"/>
                  </a:lnTo>
                  <a:lnTo>
                    <a:pt x="0" y="2217589"/>
                  </a:lnTo>
                  <a:close/>
                </a:path>
              </a:pathLst>
            </a:custGeom>
            <a:blipFill>
              <a:blip r:embed="rId3">
                <a:alphaModFix amt="0"/>
              </a:blip>
              <a:stretch>
                <a:fillRect l="0" t="-146492" r="0" b="-138809"/>
              </a:stretch>
            </a:blipFill>
          </p:spPr>
        </p:sp>
        <p:sp>
          <p:nvSpPr>
            <p:cNvPr name="TextBox 8" id="8"/>
            <p:cNvSpPr txBox="true"/>
            <p:nvPr/>
          </p:nvSpPr>
          <p:spPr>
            <a:xfrm>
              <a:off x="0" y="-9525"/>
              <a:ext cx="21925598" cy="2227116"/>
            </a:xfrm>
            <a:prstGeom prst="rect">
              <a:avLst/>
            </a:prstGeom>
          </p:spPr>
          <p:txBody>
            <a:bodyPr anchor="b" rtlCol="false" tIns="0" lIns="0" bIns="0" rIns="0"/>
            <a:lstStyle/>
            <a:p>
              <a:pPr algn="l">
                <a:lnSpc>
                  <a:spcPts val="9600"/>
                </a:lnSpc>
              </a:pPr>
              <a:r>
                <a:rPr lang="en-US" b="true" sz="8000">
                  <a:solidFill>
                    <a:srgbClr val="FFFFFF"/>
                  </a:solidFill>
                  <a:latin typeface="EB Garamond Ultra-Bold"/>
                  <a:ea typeface="EB Garamond Ultra-Bold"/>
                  <a:cs typeface="EB Garamond Ultra-Bold"/>
                  <a:sym typeface="EB Garamond Ultra-Bold"/>
                </a:rPr>
                <a:t>Exercise #1: Assessing value</a:t>
              </a:r>
            </a:p>
          </p:txBody>
        </p:sp>
      </p:grpSp>
      <p:sp>
        <p:nvSpPr>
          <p:cNvPr name="TextBox 9" id="9"/>
          <p:cNvSpPr txBox="true"/>
          <p:nvPr/>
        </p:nvSpPr>
        <p:spPr>
          <a:xfrm rot="0">
            <a:off x="1035225" y="3765118"/>
            <a:ext cx="16261347" cy="5300091"/>
          </a:xfrm>
          <a:prstGeom prst="rect">
            <a:avLst/>
          </a:prstGeom>
        </p:spPr>
        <p:txBody>
          <a:bodyPr anchor="t" rtlCol="false" tIns="0" lIns="0" bIns="0" rIns="0">
            <a:spAutoFit/>
          </a:bodyPr>
          <a:lstStyle/>
          <a:p>
            <a:pPr algn="l">
              <a:lnSpc>
                <a:spcPts val="6072"/>
              </a:lnSpc>
            </a:pPr>
            <a:r>
              <a:rPr lang="en-US" sz="4400">
                <a:solidFill>
                  <a:srgbClr val="737373"/>
                </a:solidFill>
                <a:latin typeface="Proxima Nova"/>
                <a:ea typeface="Proxima Nova"/>
                <a:cs typeface="Proxima Nova"/>
                <a:sym typeface="Proxima Nova"/>
              </a:rPr>
              <a:t>Think about the Sardell collection from last session. Consider:</a:t>
            </a:r>
          </a:p>
          <a:p>
            <a:pPr algn="l">
              <a:lnSpc>
                <a:spcPts val="6072"/>
              </a:lnSpc>
            </a:pPr>
          </a:p>
          <a:p>
            <a:pPr algn="l" marL="949962" indent="-474981" lvl="1">
              <a:lnSpc>
                <a:spcPts val="6072"/>
              </a:lnSpc>
              <a:buAutoNum type="arabicPeriod" startAt="1"/>
            </a:pPr>
            <a:r>
              <a:rPr lang="en-US" sz="4400">
                <a:solidFill>
                  <a:srgbClr val="737373"/>
                </a:solidFill>
                <a:latin typeface="Proxima Nova"/>
                <a:ea typeface="Proxima Nova"/>
                <a:cs typeface="Proxima Nova"/>
                <a:sym typeface="Proxima Nova"/>
              </a:rPr>
              <a:t>Can you understand the content of the record? Is it legible / understandable?</a:t>
            </a:r>
          </a:p>
          <a:p>
            <a:pPr algn="l" marL="949962" indent="-474981" lvl="1">
              <a:lnSpc>
                <a:spcPts val="6072"/>
              </a:lnSpc>
              <a:buAutoNum type="arabicPeriod" startAt="1"/>
            </a:pPr>
            <a:r>
              <a:rPr lang="en-US" sz="4400">
                <a:solidFill>
                  <a:srgbClr val="737373"/>
                </a:solidFill>
                <a:latin typeface="Proxima Nova"/>
                <a:ea typeface="Proxima Nova"/>
                <a:cs typeface="Proxima Nova"/>
                <a:sym typeface="Proxima Nova"/>
              </a:rPr>
              <a:t>What is the quality of information in the record? </a:t>
            </a:r>
          </a:p>
          <a:p>
            <a:pPr algn="l" marL="1899924" indent="-633308" lvl="2">
              <a:lnSpc>
                <a:spcPts val="6072"/>
              </a:lnSpc>
              <a:buAutoNum type="alphaLcPeriod" startAt="1"/>
            </a:pPr>
            <a:r>
              <a:rPr lang="en-US" sz="4400">
                <a:solidFill>
                  <a:srgbClr val="737373"/>
                </a:solidFill>
                <a:latin typeface="Proxima Nova"/>
                <a:ea typeface="Proxima Nova"/>
                <a:cs typeface="Proxima Nova"/>
                <a:sym typeface="Proxima Nova"/>
              </a:rPr>
              <a:t>What is its </a:t>
            </a:r>
            <a:r>
              <a:rPr lang="en-US" b="true" sz="4400">
                <a:solidFill>
                  <a:srgbClr val="737373"/>
                </a:solidFill>
                <a:latin typeface="Proxima Nova Bold"/>
                <a:ea typeface="Proxima Nova Bold"/>
                <a:cs typeface="Proxima Nova Bold"/>
                <a:sym typeface="Proxima Nova Bold"/>
              </a:rPr>
              <a:t>primary</a:t>
            </a:r>
            <a:r>
              <a:rPr lang="en-US" sz="4400">
                <a:solidFill>
                  <a:srgbClr val="737373"/>
                </a:solidFill>
                <a:latin typeface="Proxima Nova"/>
                <a:ea typeface="Proxima Nova"/>
                <a:cs typeface="Proxima Nova"/>
                <a:sym typeface="Proxima Nova"/>
              </a:rPr>
              <a:t> and </a:t>
            </a:r>
            <a:r>
              <a:rPr lang="en-US" b="true" sz="4400">
                <a:solidFill>
                  <a:srgbClr val="737373"/>
                </a:solidFill>
                <a:latin typeface="Proxima Nova Bold"/>
                <a:ea typeface="Proxima Nova Bold"/>
                <a:cs typeface="Proxima Nova Bold"/>
                <a:sym typeface="Proxima Nova Bold"/>
              </a:rPr>
              <a:t>secondary</a:t>
            </a:r>
            <a:r>
              <a:rPr lang="en-US" sz="4400">
                <a:solidFill>
                  <a:srgbClr val="737373"/>
                </a:solidFill>
                <a:latin typeface="Proxima Nova"/>
                <a:ea typeface="Proxima Nova"/>
                <a:cs typeface="Proxima Nova"/>
                <a:sym typeface="Proxima Nova"/>
              </a:rPr>
              <a:t> value?</a:t>
            </a:r>
          </a:p>
          <a:p>
            <a:pPr algn="l" marL="1899924" indent="-633308" lvl="2">
              <a:lnSpc>
                <a:spcPts val="6072"/>
              </a:lnSpc>
              <a:buAutoNum type="alphaLcPeriod" startAt="1"/>
            </a:pPr>
            <a:r>
              <a:rPr lang="en-US" sz="4400">
                <a:solidFill>
                  <a:srgbClr val="737373"/>
                </a:solidFill>
                <a:latin typeface="Proxima Nova"/>
                <a:ea typeface="Proxima Nova"/>
                <a:cs typeface="Proxima Nova"/>
                <a:sym typeface="Proxima Nova"/>
              </a:rPr>
              <a:t>What is its </a:t>
            </a:r>
            <a:r>
              <a:rPr lang="en-US" b="true" sz="4400">
                <a:solidFill>
                  <a:srgbClr val="737373"/>
                </a:solidFill>
                <a:latin typeface="Proxima Nova Bold"/>
                <a:ea typeface="Proxima Nova Bold"/>
                <a:cs typeface="Proxima Nova Bold"/>
                <a:sym typeface="Proxima Nova Bold"/>
              </a:rPr>
              <a:t>informational</a:t>
            </a:r>
            <a:r>
              <a:rPr lang="en-US" sz="4400">
                <a:solidFill>
                  <a:srgbClr val="737373"/>
                </a:solidFill>
                <a:latin typeface="Proxima Nova"/>
                <a:ea typeface="Proxima Nova"/>
                <a:cs typeface="Proxima Nova"/>
                <a:sym typeface="Proxima Nova"/>
              </a:rPr>
              <a:t> and </a:t>
            </a:r>
            <a:r>
              <a:rPr lang="en-US" b="true" sz="4400">
                <a:solidFill>
                  <a:srgbClr val="737373"/>
                </a:solidFill>
                <a:latin typeface="Proxima Nova Bold"/>
                <a:ea typeface="Proxima Nova Bold"/>
                <a:cs typeface="Proxima Nova Bold"/>
                <a:sym typeface="Proxima Nova Bold"/>
              </a:rPr>
              <a:t>evidentiary</a:t>
            </a:r>
            <a:r>
              <a:rPr lang="en-US" sz="4400">
                <a:solidFill>
                  <a:srgbClr val="737373"/>
                </a:solidFill>
                <a:latin typeface="Proxima Nova"/>
                <a:ea typeface="Proxima Nova"/>
                <a:cs typeface="Proxima Nova"/>
                <a:sym typeface="Proxima Nova"/>
              </a:rPr>
              <a:t> value?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2494788"/>
            <a:chOff x="0" y="0"/>
            <a:chExt cx="21925598" cy="3326384"/>
          </a:xfrm>
        </p:grpSpPr>
        <p:sp>
          <p:nvSpPr>
            <p:cNvPr name="Freeform 3" id="3"/>
            <p:cNvSpPr/>
            <p:nvPr/>
          </p:nvSpPr>
          <p:spPr>
            <a:xfrm flipH="false" flipV="false" rot="0">
              <a:off x="0" y="0"/>
              <a:ext cx="21925600" cy="3326389"/>
            </a:xfrm>
            <a:custGeom>
              <a:avLst/>
              <a:gdLst/>
              <a:ahLst/>
              <a:cxnLst/>
              <a:rect r="r" b="b" t="t" l="l"/>
              <a:pathLst>
                <a:path h="3326389" w="21925600">
                  <a:moveTo>
                    <a:pt x="0" y="0"/>
                  </a:moveTo>
                  <a:lnTo>
                    <a:pt x="21925600" y="0"/>
                  </a:lnTo>
                  <a:lnTo>
                    <a:pt x="21925600" y="3326389"/>
                  </a:lnTo>
                  <a:lnTo>
                    <a:pt x="0" y="3326389"/>
                  </a:lnTo>
                  <a:close/>
                </a:path>
              </a:pathLst>
            </a:custGeom>
            <a:blipFill>
              <a:blip r:embed="rId3">
                <a:alphaModFix amt="0"/>
              </a:blip>
              <a:stretch>
                <a:fillRect l="0" t="-87837" r="0" b="-69030"/>
              </a:stretch>
            </a:blipFill>
          </p:spPr>
        </p:sp>
        <p:sp>
          <p:nvSpPr>
            <p:cNvPr name="TextBox 4" id="4"/>
            <p:cNvSpPr txBox="true"/>
            <p:nvPr/>
          </p:nvSpPr>
          <p:spPr>
            <a:xfrm>
              <a:off x="0" y="-9525"/>
              <a:ext cx="21925598" cy="3335909"/>
            </a:xfrm>
            <a:prstGeom prst="rect">
              <a:avLst/>
            </a:prstGeom>
          </p:spPr>
          <p:txBody>
            <a:bodyPr anchor="ctr" rtlCol="false" tIns="0" lIns="0" bIns="0" rIns="0"/>
            <a:lstStyle/>
            <a:p>
              <a:pPr algn="l">
                <a:lnSpc>
                  <a:spcPts val="14400"/>
                </a:lnSpc>
              </a:pPr>
              <a:r>
                <a:rPr lang="en-US" b="true" sz="12000">
                  <a:solidFill>
                    <a:srgbClr val="FFFFFF"/>
                  </a:solidFill>
                  <a:latin typeface="EB Garamond Ultra-Bold"/>
                  <a:ea typeface="EB Garamond Ultra-Bold"/>
                  <a:cs typeface="EB Garamond Ultra-Bold"/>
                  <a:sym typeface="EB Garamond Ultra-Bold"/>
                </a:rPr>
                <a:t>Costs of retention</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1312802"/>
            <a:ext cx="18288000" cy="8974198"/>
            <a:chOff x="0" y="0"/>
            <a:chExt cx="24384000" cy="11965597"/>
          </a:xfrm>
        </p:grpSpPr>
        <p:sp>
          <p:nvSpPr>
            <p:cNvPr name="Freeform 3" id="3"/>
            <p:cNvSpPr/>
            <p:nvPr/>
          </p:nvSpPr>
          <p:spPr>
            <a:xfrm flipH="false" flipV="false" rot="0">
              <a:off x="0" y="0"/>
              <a:ext cx="24384000" cy="11965559"/>
            </a:xfrm>
            <a:custGeom>
              <a:avLst/>
              <a:gdLst/>
              <a:ahLst/>
              <a:cxnLst/>
              <a:rect r="r" b="b" t="t" l="l"/>
              <a:pathLst>
                <a:path h="11965559" w="24384000">
                  <a:moveTo>
                    <a:pt x="24384000" y="0"/>
                  </a:moveTo>
                  <a:lnTo>
                    <a:pt x="0" y="0"/>
                  </a:lnTo>
                  <a:lnTo>
                    <a:pt x="0" y="11965559"/>
                  </a:lnTo>
                  <a:lnTo>
                    <a:pt x="24384000" y="11965559"/>
                  </a:lnTo>
                  <a:close/>
                </a:path>
              </a:pathLst>
            </a:custGeom>
            <a:solidFill>
              <a:srgbClr val="FAFAFA"/>
            </a:solidFill>
          </p:spPr>
        </p:sp>
      </p:grpSp>
      <p:grpSp>
        <p:nvGrpSpPr>
          <p:cNvPr name="Group 4" id="4"/>
          <p:cNvGrpSpPr/>
          <p:nvPr/>
        </p:nvGrpSpPr>
        <p:grpSpPr>
          <a:xfrm rot="0">
            <a:off x="0" y="1312697"/>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196501" y="32699"/>
            <a:ext cx="17653197" cy="1205400"/>
            <a:chOff x="0" y="0"/>
            <a:chExt cx="23537596" cy="1607200"/>
          </a:xfrm>
        </p:grpSpPr>
        <p:sp>
          <p:nvSpPr>
            <p:cNvPr name="Freeform 7" id="7"/>
            <p:cNvSpPr/>
            <p:nvPr/>
          </p:nvSpPr>
          <p:spPr>
            <a:xfrm flipH="false" flipV="false" rot="0">
              <a:off x="0" y="0"/>
              <a:ext cx="23537601" cy="1607202"/>
            </a:xfrm>
            <a:custGeom>
              <a:avLst/>
              <a:gdLst/>
              <a:ahLst/>
              <a:cxnLst/>
              <a:rect r="r" b="b" t="t" l="l"/>
              <a:pathLst>
                <a:path h="1607202" w="23537601">
                  <a:moveTo>
                    <a:pt x="0" y="0"/>
                  </a:moveTo>
                  <a:lnTo>
                    <a:pt x="23537601" y="0"/>
                  </a:lnTo>
                  <a:lnTo>
                    <a:pt x="23537601" y="1607202"/>
                  </a:lnTo>
                  <a:lnTo>
                    <a:pt x="0" y="1607202"/>
                  </a:lnTo>
                  <a:close/>
                </a:path>
              </a:pathLst>
            </a:custGeom>
            <a:blipFill>
              <a:blip r:embed="rId3">
                <a:alphaModFix amt="0"/>
              </a:blip>
              <a:stretch>
                <a:fillRect l="0" t="-235359" r="0" b="-235359"/>
              </a:stretch>
            </a:blipFill>
          </p:spPr>
        </p:sp>
        <p:sp>
          <p:nvSpPr>
            <p:cNvPr name="TextBox 8" id="8"/>
            <p:cNvSpPr txBox="true"/>
            <p:nvPr/>
          </p:nvSpPr>
          <p:spPr>
            <a:xfrm>
              <a:off x="0" y="0"/>
              <a:ext cx="23537596" cy="1607200"/>
            </a:xfrm>
            <a:prstGeom prst="rect">
              <a:avLst/>
            </a:prstGeom>
          </p:spPr>
          <p:txBody>
            <a:bodyPr anchor="ctr" rtlCol="false" tIns="0" lIns="0" bIns="0" rIns="0"/>
            <a:lstStyle/>
            <a:p>
              <a:pPr algn="l">
                <a:lnSpc>
                  <a:spcPts val="4320"/>
                </a:lnSpc>
              </a:pPr>
              <a:r>
                <a:rPr lang="en-US" sz="3600">
                  <a:solidFill>
                    <a:srgbClr val="FFFFFF"/>
                  </a:solidFill>
                  <a:latin typeface="Proxima Nova"/>
                  <a:ea typeface="Proxima Nova"/>
                  <a:cs typeface="Proxima Nova"/>
                  <a:sym typeface="Proxima Nova"/>
                </a:rPr>
                <a:t>Costs of retention</a:t>
              </a:r>
            </a:p>
          </p:txBody>
        </p:sp>
      </p:grpSp>
      <p:grpSp>
        <p:nvGrpSpPr>
          <p:cNvPr name="Group 9" id="9"/>
          <p:cNvGrpSpPr/>
          <p:nvPr/>
        </p:nvGrpSpPr>
        <p:grpSpPr>
          <a:xfrm rot="-5400000">
            <a:off x="4869656" y="-971883"/>
            <a:ext cx="8548707" cy="13380549"/>
            <a:chOff x="0" y="0"/>
            <a:chExt cx="11398275" cy="17840731"/>
          </a:xfrm>
        </p:grpSpPr>
        <p:sp>
          <p:nvSpPr>
            <p:cNvPr name="Freeform 10" id="10"/>
            <p:cNvSpPr/>
            <p:nvPr/>
          </p:nvSpPr>
          <p:spPr>
            <a:xfrm flipH="false" flipV="false" rot="0">
              <a:off x="0" y="0"/>
              <a:ext cx="11398250" cy="17840706"/>
            </a:xfrm>
            <a:custGeom>
              <a:avLst/>
              <a:gdLst/>
              <a:ahLst/>
              <a:cxnLst/>
              <a:rect r="r" b="b" t="t" l="l"/>
              <a:pathLst>
                <a:path h="17840706" w="11398250">
                  <a:moveTo>
                    <a:pt x="0" y="0"/>
                  </a:moveTo>
                  <a:lnTo>
                    <a:pt x="11398250" y="0"/>
                  </a:lnTo>
                  <a:lnTo>
                    <a:pt x="11398250" y="17840706"/>
                  </a:lnTo>
                  <a:lnTo>
                    <a:pt x="0" y="17840706"/>
                  </a:lnTo>
                  <a:lnTo>
                    <a:pt x="0" y="0"/>
                  </a:lnTo>
                  <a:close/>
                </a:path>
              </a:pathLst>
            </a:custGeom>
            <a:blipFill>
              <a:blip r:embed="rId4"/>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DAHN-aqovhI</dc:identifier>
  <dcterms:modified xsi:type="dcterms:W3CDTF">2011-08-01T06:04:30Z</dcterms:modified>
  <cp:revision>1</cp:revision>
  <dc:title>7401-S04-2026 summer.pptx</dc:title>
</cp:coreProperties>
</file>