
<file path=[Content_Types].xml><?xml version="1.0" encoding="utf-8"?>
<Types xmlns="http://schemas.openxmlformats.org/package/2006/content-types">
  <Default ContentType="application/x-fontdata" Extension="fntdata"/>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notesMasterIdLst>
    <p:notesMasterId r:id="rId15"/>
  </p:notesMasterIdLst>
  <p:sldIdLst>
    <p:sldId id="256" r:id="rId6"/>
    <p:sldId id="257" r:id="rId7"/>
    <p:sldId id="258" r:id="rId8"/>
    <p:sldId id="259" r:id="rId9"/>
    <p:sldId id="260" r:id="rId10"/>
    <p:sldId id="261" r:id="rId11"/>
    <p:sldId id="262" r:id="rId12"/>
    <p:sldId id="263" r:id="rId13"/>
    <p:sldId id="264" r:id="rId14"/>
  </p:sldIdLst>
  <p:sldSz cx="18288000" cy="10287000"/>
  <p:notesSz cx="6858000" cy="9144000"/>
  <p:embeddedFontLst>
    <p:embeddedFont>
      <p:font typeface="EB Garamond Ultra-Bold" charset="1" panose="00000000000000000000"/>
      <p:regular r:id="rId18"/>
    </p:embeddedFont>
    <p:embeddedFont>
      <p:font typeface="Proxima Nova" charset="1" panose="02000506030000020004"/>
      <p:regular r:id="rId19"/>
    </p:embeddedFont>
    <p:embeddedFont>
      <p:font typeface="Proxima Nova Bold" charset="1" panose="02000506030000020004"/>
      <p:regular r:id="rId21"/>
    </p:embeddedFont>
    <p:embeddedFont>
      <p:font typeface="Proxima Nova Italics" charset="1" panose="02000506030000020004"/>
      <p:regular r:id="rId22"/>
    </p:embeddedFont>
    <p:embeddedFont>
      <p:font typeface="Proxima Nova Bold Italics" charset="1" panose="02000506030000020004"/>
      <p:regular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notesMasters/notesMaster1.xml" Type="http://schemas.openxmlformats.org/officeDocument/2006/relationships/notesMaster"/><Relationship Id="rId16" Target="theme/theme2.xml" Type="http://schemas.openxmlformats.org/officeDocument/2006/relationships/theme"/><Relationship Id="rId17" Target="notesSlides/notesSlide1.xml" Type="http://schemas.openxmlformats.org/officeDocument/2006/relationships/notesSlide"/><Relationship Id="rId18" Target="fonts/font18.fntdata" Type="http://schemas.openxmlformats.org/officeDocument/2006/relationships/font"/><Relationship Id="rId19" Target="fonts/font19.fntdata" Type="http://schemas.openxmlformats.org/officeDocument/2006/relationships/font"/><Relationship Id="rId2" Target="presProps.xml" Type="http://schemas.openxmlformats.org/officeDocument/2006/relationships/presProps"/><Relationship Id="rId20" Target="notesSlides/notesSlide2.xml" Type="http://schemas.openxmlformats.org/officeDocument/2006/relationships/notesSlide"/><Relationship Id="rId21" Target="fonts/font21.fntdata" Type="http://schemas.openxmlformats.org/officeDocument/2006/relationships/font"/><Relationship Id="rId22" Target="fonts/font22.fntdata" Type="http://schemas.openxmlformats.org/officeDocument/2006/relationships/font"/><Relationship Id="rId23" Target="notesSlides/notesSlide3.xml" Type="http://schemas.openxmlformats.org/officeDocument/2006/relationships/notesSlide"/><Relationship Id="rId24" Target="fonts/font24.fntdata" Type="http://schemas.openxmlformats.org/officeDocument/2006/relationships/font"/><Relationship Id="rId25" Target="notesSlides/notesSlide4.xml" Type="http://schemas.openxmlformats.org/officeDocument/2006/relationships/notesSlide"/><Relationship Id="rId26" Target="notesSlides/notesSlide5.xml" Type="http://schemas.openxmlformats.org/officeDocument/2006/relationships/notesSlide"/><Relationship Id="rId27" Target="notesSlides/notesSlide6.xml" Type="http://schemas.openxmlformats.org/officeDocument/2006/relationships/notesSlide"/><Relationship Id="rId28" Target="notesSlides/notesSlide7.xml" Type="http://schemas.openxmlformats.org/officeDocument/2006/relationships/notesSlide"/><Relationship Id="rId29" Target="notesSlides/notesSlide8.xml" Type="http://schemas.openxmlformats.org/officeDocument/2006/relationships/notesSlide"/><Relationship Id="rId3" Target="viewProps.xml" Type="http://schemas.openxmlformats.org/officeDocument/2006/relationships/viewProps"/><Relationship Id="rId30" Target="notesSlides/notesSlide9.xml" Type="http://schemas.openxmlformats.org/officeDocument/2006/relationships/notesSlide"/><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1.7.2013</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2.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3.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4.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5.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6.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7.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8.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9.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1.jpe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xml" Type="http://schemas.openxmlformats.org/officeDocument/2006/relationships/notesSlide"/><Relationship Id="rId3" Target="../media/image1.jpeg" Type="http://schemas.openxmlformats.org/officeDocument/2006/relationships/image"/><Relationship Id="rId4" Target="https://www.cuny.edu/about/" TargetMode="External" Type="http://schemas.openxmlformats.org/officeDocument/2006/relationships/hyperlink"/><Relationship Id="rId5" Target="https://codes.findlaw.com/ny/education-law/edn-sect-6201.html" TargetMode="External" Type="http://schemas.openxmlformats.org/officeDocument/2006/relationships/hyperlink"/></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xml" Type="http://schemas.openxmlformats.org/officeDocument/2006/relationships/notesSlide"/><Relationship Id="rId3" Target="../media/image1.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4.xml" Type="http://schemas.openxmlformats.org/officeDocument/2006/relationships/notesSlide"/><Relationship Id="rId3" Target="../media/image1.jpeg" Type="http://schemas.openxmlformats.org/officeDocument/2006/relationships/image"/><Relationship Id="rId4" Target="https://www.qc.cuny.edu/po/mission-statement/" TargetMode="External" Type="http://schemas.openxmlformats.org/officeDocument/2006/relationships/hyperlink"/></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5.xml" Type="http://schemas.openxmlformats.org/officeDocument/2006/relationships/notesSlide"/><Relationship Id="rId3" Target="../media/image1.jpeg" Type="http://schemas.openxmlformats.org/officeDocument/2006/relationships/image"/><Relationship Id="rId4" Target="https://www.qc.cuny.edu/library/about-the-library/" TargetMode="External" Type="http://schemas.openxmlformats.org/officeDocument/2006/relationships/hyperlink"/></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6.xml" Type="http://schemas.openxmlformats.org/officeDocument/2006/relationships/notesSlide"/><Relationship Id="rId3" Target="../media/image1.jpeg" Type="http://schemas.openxmlformats.org/officeDocument/2006/relationships/image"/><Relationship Id="rId4" Target="https://www.qc.cuny.edu/library/archives/" TargetMode="External" Type="http://schemas.openxmlformats.org/officeDocument/2006/relationships/hyperlink"/></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7.xml" Type="http://schemas.openxmlformats.org/officeDocument/2006/relationships/notesSlide"/><Relationship Id="rId3" Target="../media/image1.jpeg" Type="http://schemas.openxmlformats.org/officeDocument/2006/relationships/image"/><Relationship Id="rId4" Target="https://www.qc.cuny.edu/library/archives/collection-strengths/" TargetMode="External" Type="http://schemas.openxmlformats.org/officeDocument/2006/relationships/hyperlink"/></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8.xml" Type="http://schemas.openxmlformats.org/officeDocument/2006/relationships/notesSlide"/><Relationship Id="rId3" Target="../media/image1.jpe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9.xml" Type="http://schemas.openxmlformats.org/officeDocument/2006/relationships/notesSlide"/><Relationship Id="rId3" Target="../media/image1.jpe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1351AA"/>
        </a:solidFill>
      </p:bgPr>
    </p:bg>
    <p:spTree>
      <p:nvGrpSpPr>
        <p:cNvPr id="1" name=""/>
        <p:cNvGrpSpPr/>
        <p:nvPr/>
      </p:nvGrpSpPr>
      <p:grpSpPr>
        <a:xfrm>
          <a:off x="0" y="0"/>
          <a:ext cx="0" cy="0"/>
          <a:chOff x="0" y="0"/>
          <a:chExt cx="0" cy="0"/>
        </a:xfrm>
      </p:grpSpPr>
      <p:grpSp>
        <p:nvGrpSpPr>
          <p:cNvPr name="Group 2" id="2"/>
          <p:cNvGrpSpPr/>
          <p:nvPr/>
        </p:nvGrpSpPr>
        <p:grpSpPr>
          <a:xfrm rot="0">
            <a:off x="781050" y="1203422"/>
            <a:ext cx="15828737" cy="4422861"/>
            <a:chOff x="0" y="0"/>
            <a:chExt cx="21104982" cy="5897148"/>
          </a:xfrm>
        </p:grpSpPr>
        <p:sp>
          <p:nvSpPr>
            <p:cNvPr name="Freeform 3" id="3"/>
            <p:cNvSpPr/>
            <p:nvPr/>
          </p:nvSpPr>
          <p:spPr>
            <a:xfrm flipH="false" flipV="false" rot="0">
              <a:off x="0" y="0"/>
              <a:ext cx="21104985" cy="5897155"/>
            </a:xfrm>
            <a:custGeom>
              <a:avLst/>
              <a:gdLst/>
              <a:ahLst/>
              <a:cxnLst/>
              <a:rect r="r" b="b" t="t" l="l"/>
              <a:pathLst>
                <a:path h="5897155" w="21104985">
                  <a:moveTo>
                    <a:pt x="0" y="0"/>
                  </a:moveTo>
                  <a:lnTo>
                    <a:pt x="21104985" y="0"/>
                  </a:lnTo>
                  <a:lnTo>
                    <a:pt x="21104985" y="5897155"/>
                  </a:lnTo>
                  <a:lnTo>
                    <a:pt x="0" y="5897155"/>
                  </a:lnTo>
                  <a:close/>
                </a:path>
              </a:pathLst>
            </a:custGeom>
            <a:blipFill>
              <a:blip r:embed="rId3">
                <a:alphaModFix amt="0"/>
              </a:blip>
              <a:stretch>
                <a:fillRect l="0" t="-51336" r="-3888" b="6446"/>
              </a:stretch>
            </a:blipFill>
          </p:spPr>
        </p:sp>
        <p:sp>
          <p:nvSpPr>
            <p:cNvPr name="TextBox 4" id="4"/>
            <p:cNvSpPr txBox="true"/>
            <p:nvPr/>
          </p:nvSpPr>
          <p:spPr>
            <a:xfrm>
              <a:off x="0" y="-9525"/>
              <a:ext cx="21104982" cy="5906673"/>
            </a:xfrm>
            <a:prstGeom prst="rect">
              <a:avLst/>
            </a:prstGeom>
          </p:spPr>
          <p:txBody>
            <a:bodyPr anchor="b" rtlCol="false" tIns="0" lIns="0" bIns="0" rIns="0"/>
            <a:lstStyle/>
            <a:p>
              <a:pPr algn="l">
                <a:lnSpc>
                  <a:spcPts val="10368"/>
                </a:lnSpc>
              </a:pPr>
              <a:r>
                <a:rPr lang="en-US" b="true" sz="8640">
                  <a:solidFill>
                    <a:srgbClr val="FFFFFF"/>
                  </a:solidFill>
                  <a:latin typeface="EB Garamond Ultra-Bold"/>
                  <a:ea typeface="EB Garamond Ultra-Bold"/>
                  <a:cs typeface="EB Garamond Ultra-Bold"/>
                  <a:sym typeface="EB Garamond Ultra-Bold"/>
                </a:rPr>
                <a:t>Session three:</a:t>
              </a:r>
            </a:p>
            <a:p>
              <a:pPr algn="l">
                <a:lnSpc>
                  <a:spcPts val="10368"/>
                </a:lnSpc>
              </a:pPr>
              <a:r>
                <a:rPr lang="en-US" b="true" sz="8640">
                  <a:solidFill>
                    <a:srgbClr val="FFFFFF"/>
                  </a:solidFill>
                  <a:latin typeface="EB Garamond Ultra-Bold"/>
                  <a:ea typeface="EB Garamond Ultra-Bold"/>
                  <a:cs typeface="EB Garamond Ultra-Bold"/>
                  <a:sym typeface="EB Garamond Ultra-Bold"/>
                </a:rPr>
                <a:t>Archives building</a:t>
              </a:r>
            </a:p>
            <a:p>
              <a:pPr algn="l">
                <a:lnSpc>
                  <a:spcPts val="10368"/>
                </a:lnSpc>
              </a:pPr>
              <a:r>
                <a:rPr lang="en-US" b="true" sz="8640">
                  <a:solidFill>
                    <a:srgbClr val="FFFFFF"/>
                  </a:solidFill>
                  <a:latin typeface="EB Garamond Ultra-Bold"/>
                  <a:ea typeface="EB Garamond Ultra-Bold"/>
                  <a:cs typeface="EB Garamond Ultra-Bold"/>
                  <a:sym typeface="EB Garamond Ultra-Bold"/>
                </a:rPr>
                <a:t>Practicum</a:t>
              </a:r>
            </a:p>
          </p:txBody>
        </p:sp>
      </p:grpSp>
      <p:sp>
        <p:nvSpPr>
          <p:cNvPr name="TextBox 5" id="5"/>
          <p:cNvSpPr txBox="true"/>
          <p:nvPr/>
        </p:nvSpPr>
        <p:spPr>
          <a:xfrm rot="0">
            <a:off x="872471" y="5717315"/>
            <a:ext cx="16261347" cy="493014"/>
          </a:xfrm>
          <a:prstGeom prst="rect">
            <a:avLst/>
          </a:prstGeom>
        </p:spPr>
        <p:txBody>
          <a:bodyPr anchor="t" rtlCol="false" tIns="0" lIns="0" bIns="0" rIns="0">
            <a:spAutoFit/>
          </a:bodyPr>
          <a:lstStyle/>
          <a:p>
            <a:pPr algn="l">
              <a:lnSpc>
                <a:spcPts val="3888"/>
              </a:lnSpc>
            </a:pPr>
            <a:r>
              <a:rPr lang="en-US" sz="3600">
                <a:solidFill>
                  <a:srgbClr val="FFFFFF"/>
                </a:solidFill>
                <a:latin typeface="Proxima Nova"/>
                <a:ea typeface="Proxima Nova"/>
                <a:cs typeface="Proxima Nova"/>
                <a:sym typeface="Proxima Nova"/>
              </a:rPr>
              <a:t>INFO 7401 Archival Appraisal, Arrangement, and Access</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1351AA"/>
        </a:solidFill>
      </p:bgPr>
    </p:bg>
    <p:spTree>
      <p:nvGrpSpPr>
        <p:cNvPr id="1" name=""/>
        <p:cNvGrpSpPr/>
        <p:nvPr/>
      </p:nvGrpSpPr>
      <p:grpSpPr>
        <a:xfrm>
          <a:off x="0" y="0"/>
          <a:ext cx="0" cy="0"/>
          <a:chOff x="0" y="0"/>
          <a:chExt cx="0" cy="0"/>
        </a:xfrm>
      </p:grpSpPr>
      <p:grpSp>
        <p:nvGrpSpPr>
          <p:cNvPr name="Group 2" id="2"/>
          <p:cNvGrpSpPr/>
          <p:nvPr/>
        </p:nvGrpSpPr>
        <p:grpSpPr>
          <a:xfrm rot="-10800000">
            <a:off x="0" y="2514752"/>
            <a:ext cx="18288000" cy="7772248"/>
            <a:chOff x="0" y="0"/>
            <a:chExt cx="24384000" cy="10362997"/>
          </a:xfrm>
        </p:grpSpPr>
        <p:sp>
          <p:nvSpPr>
            <p:cNvPr name="Freeform 3" id="3"/>
            <p:cNvSpPr/>
            <p:nvPr/>
          </p:nvSpPr>
          <p:spPr>
            <a:xfrm flipH="false" flipV="false" rot="0">
              <a:off x="0" y="0"/>
              <a:ext cx="24384000" cy="10362940"/>
            </a:xfrm>
            <a:custGeom>
              <a:avLst/>
              <a:gdLst/>
              <a:ahLst/>
              <a:cxnLst/>
              <a:rect r="r" b="b" t="t" l="l"/>
              <a:pathLst>
                <a:path h="10362940" w="24384000">
                  <a:moveTo>
                    <a:pt x="24384000" y="0"/>
                  </a:moveTo>
                  <a:lnTo>
                    <a:pt x="0" y="0"/>
                  </a:lnTo>
                  <a:lnTo>
                    <a:pt x="0" y="10362940"/>
                  </a:lnTo>
                  <a:lnTo>
                    <a:pt x="24384000" y="10362940"/>
                  </a:lnTo>
                  <a:close/>
                </a:path>
              </a:pathLst>
            </a:custGeom>
            <a:solidFill>
              <a:srgbClr val="FCFFFF"/>
            </a:solidFill>
          </p:spPr>
        </p:sp>
      </p:grpSp>
      <p:grpSp>
        <p:nvGrpSpPr>
          <p:cNvPr name="Group 4" id="4"/>
          <p:cNvGrpSpPr/>
          <p:nvPr/>
        </p:nvGrpSpPr>
        <p:grpSpPr>
          <a:xfrm rot="0">
            <a:off x="943799" y="349963"/>
            <a:ext cx="16444198" cy="1821890"/>
            <a:chOff x="0" y="0"/>
            <a:chExt cx="21925598" cy="2429186"/>
          </a:xfrm>
        </p:grpSpPr>
        <p:sp>
          <p:nvSpPr>
            <p:cNvPr name="Freeform 5" id="5"/>
            <p:cNvSpPr/>
            <p:nvPr/>
          </p:nvSpPr>
          <p:spPr>
            <a:xfrm flipH="false" flipV="false" rot="0">
              <a:off x="0" y="0"/>
              <a:ext cx="21925600" cy="2429184"/>
            </a:xfrm>
            <a:custGeom>
              <a:avLst/>
              <a:gdLst/>
              <a:ahLst/>
              <a:cxnLst/>
              <a:rect r="r" b="b" t="t" l="l"/>
              <a:pathLst>
                <a:path h="2429184" w="21925600">
                  <a:moveTo>
                    <a:pt x="0" y="0"/>
                  </a:moveTo>
                  <a:lnTo>
                    <a:pt x="21925600" y="0"/>
                  </a:lnTo>
                  <a:lnTo>
                    <a:pt x="21925600" y="2429184"/>
                  </a:lnTo>
                  <a:lnTo>
                    <a:pt x="0" y="2429184"/>
                  </a:lnTo>
                  <a:close/>
                </a:path>
              </a:pathLst>
            </a:custGeom>
            <a:blipFill>
              <a:blip r:embed="rId3">
                <a:alphaModFix amt="0"/>
              </a:blip>
              <a:stretch>
                <a:fillRect l="0" t="-133732" r="0" b="-118007"/>
              </a:stretch>
            </a:blipFill>
          </p:spPr>
        </p:sp>
        <p:sp>
          <p:nvSpPr>
            <p:cNvPr name="TextBox 6" id="6"/>
            <p:cNvSpPr txBox="true"/>
            <p:nvPr/>
          </p:nvSpPr>
          <p:spPr>
            <a:xfrm>
              <a:off x="0" y="0"/>
              <a:ext cx="21925598" cy="2429186"/>
            </a:xfrm>
            <a:prstGeom prst="rect">
              <a:avLst/>
            </a:prstGeom>
          </p:spPr>
          <p:txBody>
            <a:bodyPr anchor="b" rtlCol="false" tIns="0" lIns="0" bIns="0" rIns="0"/>
            <a:lstStyle/>
            <a:p>
              <a:pPr algn="l">
                <a:lnSpc>
                  <a:spcPts val="10559"/>
                </a:lnSpc>
              </a:pPr>
              <a:r>
                <a:rPr lang="en-US" b="true" sz="8799" u="sng">
                  <a:solidFill>
                    <a:srgbClr val="FFFFFF"/>
                  </a:solidFill>
                  <a:latin typeface="EB Garamond Ultra-Bold"/>
                  <a:ea typeface="EB Garamond Ultra-Bold"/>
                  <a:cs typeface="EB Garamond Ultra-Bold"/>
                  <a:sym typeface="EB Garamond Ultra-Bold"/>
                  <a:hlinkClick r:id="rId4" tooltip="https://www.cuny.edu/about/"/>
                </a:rPr>
                <a:t>CUNY Mission</a:t>
              </a:r>
            </a:p>
          </p:txBody>
        </p:sp>
      </p:grpSp>
      <p:sp>
        <p:nvSpPr>
          <p:cNvPr name="TextBox 7" id="7"/>
          <p:cNvSpPr txBox="true"/>
          <p:nvPr/>
        </p:nvSpPr>
        <p:spPr>
          <a:xfrm rot="0">
            <a:off x="1035225" y="2908204"/>
            <a:ext cx="16261347" cy="1642872"/>
          </a:xfrm>
          <a:prstGeom prst="rect">
            <a:avLst/>
          </a:prstGeom>
        </p:spPr>
        <p:txBody>
          <a:bodyPr anchor="t" rtlCol="false" tIns="0" lIns="0" bIns="0" rIns="0">
            <a:spAutoFit/>
          </a:bodyPr>
          <a:lstStyle/>
          <a:p>
            <a:pPr algn="l">
              <a:lnSpc>
                <a:spcPts val="6623"/>
              </a:lnSpc>
            </a:pPr>
            <a:r>
              <a:rPr lang="en-US" b="true" sz="4800">
                <a:solidFill>
                  <a:srgbClr val="737373"/>
                </a:solidFill>
                <a:latin typeface="Proxima Nova Bold"/>
                <a:ea typeface="Proxima Nova Bold"/>
                <a:cs typeface="Proxima Nova Bold"/>
                <a:sym typeface="Proxima Nova Bold"/>
              </a:rPr>
              <a:t>Provide a public first-rate education to all students, regardless of means or background.</a:t>
            </a:r>
          </a:p>
        </p:txBody>
      </p:sp>
      <p:sp>
        <p:nvSpPr>
          <p:cNvPr name="TextBox 8" id="8"/>
          <p:cNvSpPr txBox="true"/>
          <p:nvPr/>
        </p:nvSpPr>
        <p:spPr>
          <a:xfrm rot="0">
            <a:off x="943799" y="5067300"/>
            <a:ext cx="16261347" cy="3461385"/>
          </a:xfrm>
          <a:prstGeom prst="rect">
            <a:avLst/>
          </a:prstGeom>
        </p:spPr>
        <p:txBody>
          <a:bodyPr anchor="t" rtlCol="false" tIns="0" lIns="0" bIns="0" rIns="0">
            <a:spAutoFit/>
          </a:bodyPr>
          <a:lstStyle/>
          <a:p>
            <a:pPr algn="l">
              <a:lnSpc>
                <a:spcPts val="5520"/>
              </a:lnSpc>
            </a:pPr>
            <a:r>
              <a:rPr lang="en-US" sz="4000" i="true">
                <a:solidFill>
                  <a:srgbClr val="737373"/>
                </a:solidFill>
                <a:latin typeface="Proxima Nova Italics"/>
                <a:ea typeface="Proxima Nova Italics"/>
                <a:cs typeface="Proxima Nova Italics"/>
                <a:sym typeface="Proxima Nova Italics"/>
              </a:rPr>
              <a:t>“The city university is of vital importance as a vehicle for the upward mobility of the disadvantaged in the city of New York. The pioneering efforts of the SEEK and College Discovery programs must not be diminished as a result of greater state financial responsibility for the operation of the city and state of New York.”</a:t>
            </a:r>
          </a:p>
        </p:txBody>
      </p:sp>
      <p:sp>
        <p:nvSpPr>
          <p:cNvPr name="TextBox 9" id="9"/>
          <p:cNvSpPr txBox="true"/>
          <p:nvPr/>
        </p:nvSpPr>
        <p:spPr>
          <a:xfrm rot="0">
            <a:off x="943799" y="9028311"/>
            <a:ext cx="16261347" cy="680085"/>
          </a:xfrm>
          <a:prstGeom prst="rect">
            <a:avLst/>
          </a:prstGeom>
        </p:spPr>
        <p:txBody>
          <a:bodyPr anchor="t" rtlCol="false" tIns="0" lIns="0" bIns="0" rIns="0">
            <a:spAutoFit/>
          </a:bodyPr>
          <a:lstStyle/>
          <a:p>
            <a:pPr algn="l">
              <a:lnSpc>
                <a:spcPts val="5520"/>
              </a:lnSpc>
            </a:pPr>
            <a:r>
              <a:rPr lang="en-US" sz="4000">
                <a:solidFill>
                  <a:srgbClr val="737373"/>
                </a:solidFill>
                <a:latin typeface="Proxima Nova"/>
                <a:ea typeface="Proxima Nova"/>
                <a:cs typeface="Proxima Nova"/>
                <a:sym typeface="Proxima Nova"/>
              </a:rPr>
              <a:t>NYS Law </a:t>
            </a:r>
            <a:r>
              <a:rPr lang="en-US" sz="4000" u="sng">
                <a:solidFill>
                  <a:srgbClr val="737373"/>
                </a:solidFill>
                <a:latin typeface="Proxima Nova"/>
                <a:ea typeface="Proxima Nova"/>
                <a:cs typeface="Proxima Nova"/>
                <a:sym typeface="Proxima Nova"/>
                <a:hlinkClick r:id="rId5" tooltip="https://codes.findlaw.com/ny/education-law/edn-sect-6201.html"/>
              </a:rPr>
              <a:t>Article 125, Section 6201</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1351AA"/>
        </a:solidFill>
      </p:bgPr>
    </p:bg>
    <p:spTree>
      <p:nvGrpSpPr>
        <p:cNvPr id="1" name=""/>
        <p:cNvGrpSpPr/>
        <p:nvPr/>
      </p:nvGrpSpPr>
      <p:grpSpPr>
        <a:xfrm>
          <a:off x="0" y="0"/>
          <a:ext cx="0" cy="0"/>
          <a:chOff x="0" y="0"/>
          <a:chExt cx="0" cy="0"/>
        </a:xfrm>
      </p:grpSpPr>
      <p:grpSp>
        <p:nvGrpSpPr>
          <p:cNvPr name="Group 2" id="2"/>
          <p:cNvGrpSpPr/>
          <p:nvPr/>
        </p:nvGrpSpPr>
        <p:grpSpPr>
          <a:xfrm rot="0">
            <a:off x="943804" y="510297"/>
            <a:ext cx="16444198" cy="1653660"/>
            <a:chOff x="0" y="0"/>
            <a:chExt cx="21925598" cy="2204880"/>
          </a:xfrm>
        </p:grpSpPr>
        <p:sp>
          <p:nvSpPr>
            <p:cNvPr name="Freeform 3" id="3"/>
            <p:cNvSpPr/>
            <p:nvPr/>
          </p:nvSpPr>
          <p:spPr>
            <a:xfrm flipH="false" flipV="false" rot="0">
              <a:off x="0" y="0"/>
              <a:ext cx="21925600" cy="2204878"/>
            </a:xfrm>
            <a:custGeom>
              <a:avLst/>
              <a:gdLst/>
              <a:ahLst/>
              <a:cxnLst/>
              <a:rect r="r" b="b" t="t" l="l"/>
              <a:pathLst>
                <a:path h="2204878" w="21925600">
                  <a:moveTo>
                    <a:pt x="0" y="0"/>
                  </a:moveTo>
                  <a:lnTo>
                    <a:pt x="21925600" y="0"/>
                  </a:lnTo>
                  <a:lnTo>
                    <a:pt x="21925600" y="2204878"/>
                  </a:lnTo>
                  <a:lnTo>
                    <a:pt x="0" y="2204878"/>
                  </a:lnTo>
                  <a:close/>
                </a:path>
              </a:pathLst>
            </a:custGeom>
            <a:blipFill>
              <a:blip r:embed="rId3">
                <a:alphaModFix amt="0"/>
              </a:blip>
              <a:stretch>
                <a:fillRect l="0" t="-147337" r="0" b="-140186"/>
              </a:stretch>
            </a:blipFill>
          </p:spPr>
        </p:sp>
        <p:sp>
          <p:nvSpPr>
            <p:cNvPr name="TextBox 4" id="4"/>
            <p:cNvSpPr txBox="true"/>
            <p:nvPr/>
          </p:nvSpPr>
          <p:spPr>
            <a:xfrm>
              <a:off x="0" y="0"/>
              <a:ext cx="21925598" cy="2204880"/>
            </a:xfrm>
            <a:prstGeom prst="rect">
              <a:avLst/>
            </a:prstGeom>
          </p:spPr>
          <p:txBody>
            <a:bodyPr anchor="b" rtlCol="false" tIns="0" lIns="0" bIns="0" rIns="0"/>
            <a:lstStyle/>
            <a:p>
              <a:pPr algn="l">
                <a:lnSpc>
                  <a:spcPts val="9599"/>
                </a:lnSpc>
              </a:pPr>
              <a:r>
                <a:rPr lang="en-US" b="true" sz="7999">
                  <a:solidFill>
                    <a:srgbClr val="FFFFFF"/>
                  </a:solidFill>
                  <a:latin typeface="EB Garamond Ultra-Bold"/>
                  <a:ea typeface="EB Garamond Ultra-Bold"/>
                  <a:cs typeface="EB Garamond Ultra-Bold"/>
                  <a:sym typeface="EB Garamond Ultra-Bold"/>
                </a:rPr>
                <a:t>Additional Legal Commitments</a:t>
              </a:r>
            </a:p>
          </p:txBody>
        </p:sp>
      </p:grpSp>
      <p:grpSp>
        <p:nvGrpSpPr>
          <p:cNvPr name="Group 5" id="5"/>
          <p:cNvGrpSpPr/>
          <p:nvPr/>
        </p:nvGrpSpPr>
        <p:grpSpPr>
          <a:xfrm rot="-10800000">
            <a:off x="0" y="2514752"/>
            <a:ext cx="18288000" cy="7772248"/>
            <a:chOff x="0" y="0"/>
            <a:chExt cx="24384000" cy="10362997"/>
          </a:xfrm>
        </p:grpSpPr>
        <p:sp>
          <p:nvSpPr>
            <p:cNvPr name="Freeform 6" id="6"/>
            <p:cNvSpPr/>
            <p:nvPr/>
          </p:nvSpPr>
          <p:spPr>
            <a:xfrm flipH="false" flipV="false" rot="0">
              <a:off x="0" y="0"/>
              <a:ext cx="24384000" cy="10362940"/>
            </a:xfrm>
            <a:custGeom>
              <a:avLst/>
              <a:gdLst/>
              <a:ahLst/>
              <a:cxnLst/>
              <a:rect r="r" b="b" t="t" l="l"/>
              <a:pathLst>
                <a:path h="10362940" w="24384000">
                  <a:moveTo>
                    <a:pt x="24384000" y="0"/>
                  </a:moveTo>
                  <a:lnTo>
                    <a:pt x="0" y="0"/>
                  </a:lnTo>
                  <a:lnTo>
                    <a:pt x="0" y="10362940"/>
                  </a:lnTo>
                  <a:lnTo>
                    <a:pt x="24384000" y="10362940"/>
                  </a:lnTo>
                  <a:close/>
                </a:path>
              </a:pathLst>
            </a:custGeom>
            <a:solidFill>
              <a:srgbClr val="FCFFFF"/>
            </a:solidFill>
          </p:spPr>
        </p:sp>
      </p:grpSp>
      <p:sp>
        <p:nvSpPr>
          <p:cNvPr name="TextBox 7" id="7"/>
          <p:cNvSpPr txBox="true"/>
          <p:nvPr/>
        </p:nvSpPr>
        <p:spPr>
          <a:xfrm rot="0">
            <a:off x="747346" y="2993196"/>
            <a:ext cx="16261347" cy="1560194"/>
          </a:xfrm>
          <a:prstGeom prst="rect">
            <a:avLst/>
          </a:prstGeom>
        </p:spPr>
        <p:txBody>
          <a:bodyPr anchor="t" rtlCol="false" tIns="0" lIns="0" bIns="0" rIns="0">
            <a:spAutoFit/>
          </a:bodyPr>
          <a:lstStyle/>
          <a:p>
            <a:pPr algn="l">
              <a:lnSpc>
                <a:spcPts val="4140"/>
              </a:lnSpc>
            </a:pPr>
            <a:r>
              <a:rPr lang="en-US" sz="3000" i="true">
                <a:solidFill>
                  <a:srgbClr val="737373"/>
                </a:solidFill>
                <a:latin typeface="Proxima Nova Italics"/>
                <a:ea typeface="Proxima Nova Italics"/>
                <a:cs typeface="Proxima Nova Italics"/>
                <a:sym typeface="Proxima Nova Italics"/>
              </a:rPr>
              <a:t>“...the city university of New York should be maintained as an </a:t>
            </a:r>
            <a:r>
              <a:rPr lang="en-US" b="true" sz="3000" i="true">
                <a:solidFill>
                  <a:srgbClr val="737373"/>
                </a:solidFill>
                <a:latin typeface="Proxima Nova Bold Italics"/>
                <a:ea typeface="Proxima Nova Bold Italics"/>
                <a:cs typeface="Proxima Nova Bold Italics"/>
                <a:sym typeface="Proxima Nova Bold Italics"/>
              </a:rPr>
              <a:t>independent system </a:t>
            </a:r>
            <a:r>
              <a:rPr lang="en-US" sz="3000" i="true">
                <a:solidFill>
                  <a:srgbClr val="737373"/>
                </a:solidFill>
                <a:latin typeface="Proxima Nova Italics"/>
                <a:ea typeface="Proxima Nova Italics"/>
                <a:cs typeface="Proxima Nova Italics"/>
                <a:sym typeface="Proxima Nova Italics"/>
              </a:rPr>
              <a:t>of higher education governed by its own </a:t>
            </a:r>
            <a:r>
              <a:rPr lang="en-US" b="true" sz="3000" i="true">
                <a:solidFill>
                  <a:srgbClr val="737373"/>
                </a:solidFill>
                <a:latin typeface="Proxima Nova Bold Italics"/>
                <a:ea typeface="Proxima Nova Bold Italics"/>
                <a:cs typeface="Proxima Nova Bold Italics"/>
                <a:sym typeface="Proxima Nova Bold Italics"/>
              </a:rPr>
              <a:t>board of trustees</a:t>
            </a:r>
            <a:r>
              <a:rPr lang="en-US" sz="3000" i="true">
                <a:solidFill>
                  <a:srgbClr val="737373"/>
                </a:solidFill>
                <a:latin typeface="Proxima Nova Italics"/>
                <a:ea typeface="Proxima Nova Italics"/>
                <a:cs typeface="Proxima Nova Italics"/>
                <a:sym typeface="Proxima Nova Italics"/>
              </a:rPr>
              <a:t> responsible for the governance, maintenance and development of </a:t>
            </a:r>
            <a:r>
              <a:rPr lang="en-US" b="true" sz="3000" i="true">
                <a:solidFill>
                  <a:srgbClr val="737373"/>
                </a:solidFill>
                <a:latin typeface="Proxima Nova Bold Italics"/>
                <a:ea typeface="Proxima Nova Bold Italics"/>
                <a:cs typeface="Proxima Nova Bold Italics"/>
                <a:sym typeface="Proxima Nova Bold Italics"/>
              </a:rPr>
              <a:t>both senior and community college units</a:t>
            </a:r>
            <a:r>
              <a:rPr lang="en-US" sz="3000" i="true">
                <a:solidFill>
                  <a:srgbClr val="737373"/>
                </a:solidFill>
                <a:latin typeface="Proxima Nova Italics"/>
                <a:ea typeface="Proxima Nova Italics"/>
                <a:cs typeface="Proxima Nova Italics"/>
                <a:sym typeface="Proxima Nova Italics"/>
              </a:rPr>
              <a:t> of the city university.”</a:t>
            </a:r>
          </a:p>
        </p:txBody>
      </p:sp>
      <p:sp>
        <p:nvSpPr>
          <p:cNvPr name="TextBox 8" id="8"/>
          <p:cNvSpPr txBox="true"/>
          <p:nvPr/>
        </p:nvSpPr>
        <p:spPr>
          <a:xfrm rot="0">
            <a:off x="747346" y="5143500"/>
            <a:ext cx="16640656" cy="1343025"/>
          </a:xfrm>
          <a:prstGeom prst="rect">
            <a:avLst/>
          </a:prstGeom>
        </p:spPr>
        <p:txBody>
          <a:bodyPr anchor="t" rtlCol="false" tIns="0" lIns="0" bIns="0" rIns="0">
            <a:spAutoFit/>
          </a:bodyPr>
          <a:lstStyle/>
          <a:p>
            <a:pPr algn="l">
              <a:lnSpc>
                <a:spcPts val="3599"/>
              </a:lnSpc>
              <a:spcBef>
                <a:spcPct val="0"/>
              </a:spcBef>
            </a:pPr>
            <a:r>
              <a:rPr lang="en-US" sz="2999" i="true">
                <a:solidFill>
                  <a:srgbClr val="737373"/>
                </a:solidFill>
                <a:latin typeface="Proxima Nova Italics"/>
                <a:ea typeface="Proxima Nova Italics"/>
                <a:cs typeface="Proxima Nova Italics"/>
                <a:sym typeface="Proxima Nova Italics"/>
              </a:rPr>
              <a:t>“</a:t>
            </a:r>
            <a:r>
              <a:rPr lang="en-US" sz="2999" i="true">
                <a:solidFill>
                  <a:srgbClr val="737373"/>
                </a:solidFill>
                <a:latin typeface="Proxima Nova Italics"/>
                <a:ea typeface="Proxima Nova Italics"/>
                <a:cs typeface="Proxima Nova Italics"/>
                <a:sym typeface="Proxima Nova Italics"/>
              </a:rPr>
              <a:t>Where possible, governance and operation of senior and community colleges should be </a:t>
            </a:r>
            <a:r>
              <a:rPr lang="en-US" b="true" sz="2999" i="true">
                <a:solidFill>
                  <a:srgbClr val="737373"/>
                </a:solidFill>
                <a:latin typeface="Proxima Nova Bold Italics"/>
                <a:ea typeface="Proxima Nova Bold Italics"/>
                <a:cs typeface="Proxima Nova Bold Italics"/>
                <a:sym typeface="Proxima Nova Bold Italics"/>
              </a:rPr>
              <a:t>jointly conducted</a:t>
            </a:r>
            <a:r>
              <a:rPr lang="en-US" sz="2999" i="true">
                <a:solidFill>
                  <a:srgbClr val="737373"/>
                </a:solidFill>
                <a:latin typeface="Proxima Nova Italics"/>
                <a:ea typeface="Proxima Nova Italics"/>
                <a:cs typeface="Proxima Nova Italics"/>
                <a:sym typeface="Proxima Nova Italics"/>
              </a:rPr>
              <a:t> or </a:t>
            </a:r>
            <a:r>
              <a:rPr lang="en-US" b="true" sz="2999" i="true">
                <a:solidFill>
                  <a:srgbClr val="737373"/>
                </a:solidFill>
                <a:latin typeface="Proxima Nova Bold Italics"/>
                <a:ea typeface="Proxima Nova Bold Italics"/>
                <a:cs typeface="Proxima Nova Bold Italics"/>
                <a:sym typeface="Proxima Nova Bold Italics"/>
              </a:rPr>
              <a:t>conducted by similar procedures</a:t>
            </a:r>
            <a:r>
              <a:rPr lang="en-US" sz="2999" i="true">
                <a:solidFill>
                  <a:srgbClr val="737373"/>
                </a:solidFill>
                <a:latin typeface="Proxima Nova Italics"/>
                <a:ea typeface="Proxima Nova Italics"/>
                <a:cs typeface="Proxima Nova Italics"/>
                <a:sym typeface="Proxima Nova Italics"/>
              </a:rPr>
              <a:t> to maintain the university as an </a:t>
            </a:r>
            <a:r>
              <a:rPr lang="en-US" b="true" sz="2999" i="true">
                <a:solidFill>
                  <a:srgbClr val="737373"/>
                </a:solidFill>
                <a:latin typeface="Proxima Nova Bold Italics"/>
                <a:ea typeface="Proxima Nova Bold Italics"/>
                <a:cs typeface="Proxima Nova Bold Italics"/>
                <a:sym typeface="Proxima Nova Bold Italics"/>
              </a:rPr>
              <a:t>integrated system</a:t>
            </a:r>
            <a:r>
              <a:rPr lang="en-US" sz="2999" i="true">
                <a:solidFill>
                  <a:srgbClr val="737373"/>
                </a:solidFill>
                <a:latin typeface="Proxima Nova Italics"/>
                <a:ea typeface="Proxima Nova Italics"/>
                <a:cs typeface="Proxima Nova Italics"/>
                <a:sym typeface="Proxima Nova Italics"/>
              </a:rPr>
              <a:t> and to facilitate articulation between units.”</a:t>
            </a:r>
          </a:p>
        </p:txBody>
      </p:sp>
      <p:sp>
        <p:nvSpPr>
          <p:cNvPr name="TextBox 9" id="9"/>
          <p:cNvSpPr txBox="true"/>
          <p:nvPr/>
        </p:nvSpPr>
        <p:spPr>
          <a:xfrm rot="0">
            <a:off x="747346" y="7060299"/>
            <a:ext cx="16640656" cy="2933700"/>
          </a:xfrm>
          <a:prstGeom prst="rect">
            <a:avLst/>
          </a:prstGeom>
        </p:spPr>
        <p:txBody>
          <a:bodyPr anchor="t" rtlCol="false" tIns="0" lIns="0" bIns="0" rIns="0">
            <a:spAutoFit/>
          </a:bodyPr>
          <a:lstStyle/>
          <a:p>
            <a:pPr algn="l">
              <a:lnSpc>
                <a:spcPts val="3359"/>
              </a:lnSpc>
              <a:spcBef>
                <a:spcPct val="0"/>
              </a:spcBef>
            </a:pPr>
            <a:r>
              <a:rPr lang="en-US" sz="2799" i="true">
                <a:solidFill>
                  <a:srgbClr val="737373"/>
                </a:solidFill>
                <a:latin typeface="Proxima Nova Italics"/>
                <a:ea typeface="Proxima Nova Italics"/>
                <a:cs typeface="Proxima Nova Italics"/>
                <a:sym typeface="Proxima Nova Italics"/>
              </a:rPr>
              <a:t>“The university will continue to maintain and expand its commitment to </a:t>
            </a:r>
            <a:r>
              <a:rPr lang="en-US" b="true" sz="2799" i="true">
                <a:solidFill>
                  <a:srgbClr val="737373"/>
                </a:solidFill>
                <a:latin typeface="Proxima Nova Bold Italics"/>
                <a:ea typeface="Proxima Nova Bold Italics"/>
                <a:cs typeface="Proxima Nova Bold Italics"/>
                <a:sym typeface="Proxima Nova Bold Italics"/>
              </a:rPr>
              <a:t>academic excellence</a:t>
            </a:r>
            <a:r>
              <a:rPr lang="en-US" sz="2799" i="true">
                <a:solidFill>
                  <a:srgbClr val="737373"/>
                </a:solidFill>
                <a:latin typeface="Proxima Nova Italics"/>
                <a:ea typeface="Proxima Nova Italics"/>
                <a:cs typeface="Proxima Nova Italics"/>
                <a:sym typeface="Proxima Nova Italics"/>
              </a:rPr>
              <a:t> and to the </a:t>
            </a:r>
            <a:r>
              <a:rPr lang="en-US" b="true" sz="2799" i="true">
                <a:solidFill>
                  <a:srgbClr val="737373"/>
                </a:solidFill>
                <a:latin typeface="Proxima Nova Bold Italics"/>
                <a:ea typeface="Proxima Nova Bold Italics"/>
                <a:cs typeface="Proxima Nova Bold Italics"/>
                <a:sym typeface="Proxima Nova Bold Italics"/>
              </a:rPr>
              <a:t>provision of equal access and opportunity</a:t>
            </a:r>
            <a:r>
              <a:rPr lang="en-US" sz="2799" i="true">
                <a:solidFill>
                  <a:srgbClr val="737373"/>
                </a:solidFill>
                <a:latin typeface="Proxima Nova Italics"/>
                <a:ea typeface="Proxima Nova Italics"/>
                <a:cs typeface="Proxima Nova Italics"/>
                <a:sym typeface="Proxima Nova Italics"/>
              </a:rPr>
              <a:t> for students, faculty and staff from all ethnic and racial groups and from both sexes... activities at the city university campuses must be undertaken in a spirit which recognizes and responds to the </a:t>
            </a:r>
            <a:r>
              <a:rPr lang="en-US" b="true" sz="2799" i="true">
                <a:solidFill>
                  <a:srgbClr val="737373"/>
                </a:solidFill>
                <a:latin typeface="Proxima Nova Bold Italics"/>
                <a:ea typeface="Proxima Nova Bold Italics"/>
                <a:cs typeface="Proxima Nova Bold Italics"/>
                <a:sym typeface="Proxima Nova Bold Italics"/>
              </a:rPr>
              <a:t>imperative need for affirmative action</a:t>
            </a:r>
            <a:r>
              <a:rPr lang="en-US" sz="2799" i="true">
                <a:solidFill>
                  <a:srgbClr val="737373"/>
                </a:solidFill>
                <a:latin typeface="Proxima Nova Italics"/>
                <a:ea typeface="Proxima Nova Italics"/>
                <a:cs typeface="Proxima Nova Italics"/>
                <a:sym typeface="Proxima Nova Italics"/>
              </a:rPr>
              <a:t> and the positive desire to have city university personnel r</a:t>
            </a:r>
            <a:r>
              <a:rPr lang="en-US" b="true" sz="2799" i="true">
                <a:solidFill>
                  <a:srgbClr val="737373"/>
                </a:solidFill>
                <a:latin typeface="Proxima Nova Bold Italics"/>
                <a:ea typeface="Proxima Nova Bold Italics"/>
                <a:cs typeface="Proxima Nova Bold Italics"/>
                <a:sym typeface="Proxima Nova Bold Italics"/>
              </a:rPr>
              <a:t>eflect the diverse communities which comprise the people of the city and state of New York</a:t>
            </a:r>
            <a:r>
              <a:rPr lang="en-US" sz="2799" i="true">
                <a:solidFill>
                  <a:srgbClr val="737373"/>
                </a:solidFill>
                <a:latin typeface="Proxima Nova Italics"/>
                <a:ea typeface="Proxima Nova Italics"/>
                <a:cs typeface="Proxima Nova Italics"/>
                <a:sym typeface="Proxima Nova Italics"/>
              </a:rPr>
              <a:t>. In its urban environment this commitment should be evident...from admissions and hiring to contracting for the provision of goods, services, new construction and facilities rehabilitation."</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1351AA"/>
        </a:solidFill>
      </p:bgPr>
    </p:bg>
    <p:spTree>
      <p:nvGrpSpPr>
        <p:cNvPr id="1" name=""/>
        <p:cNvGrpSpPr/>
        <p:nvPr/>
      </p:nvGrpSpPr>
      <p:grpSpPr>
        <a:xfrm>
          <a:off x="0" y="0"/>
          <a:ext cx="0" cy="0"/>
          <a:chOff x="0" y="0"/>
          <a:chExt cx="0" cy="0"/>
        </a:xfrm>
      </p:grpSpPr>
      <p:grpSp>
        <p:nvGrpSpPr>
          <p:cNvPr name="Group 2" id="2"/>
          <p:cNvGrpSpPr/>
          <p:nvPr/>
        </p:nvGrpSpPr>
        <p:grpSpPr>
          <a:xfrm rot="0">
            <a:off x="943799" y="611065"/>
            <a:ext cx="16444198" cy="1663193"/>
            <a:chOff x="0" y="0"/>
            <a:chExt cx="21925598" cy="2217591"/>
          </a:xfrm>
        </p:grpSpPr>
        <p:sp>
          <p:nvSpPr>
            <p:cNvPr name="Freeform 3" id="3"/>
            <p:cNvSpPr/>
            <p:nvPr/>
          </p:nvSpPr>
          <p:spPr>
            <a:xfrm flipH="false" flipV="false" rot="0">
              <a:off x="0" y="0"/>
              <a:ext cx="21925600" cy="2217589"/>
            </a:xfrm>
            <a:custGeom>
              <a:avLst/>
              <a:gdLst/>
              <a:ahLst/>
              <a:cxnLst/>
              <a:rect r="r" b="b" t="t" l="l"/>
              <a:pathLst>
                <a:path h="2217589" w="21925600">
                  <a:moveTo>
                    <a:pt x="0" y="0"/>
                  </a:moveTo>
                  <a:lnTo>
                    <a:pt x="21925600" y="0"/>
                  </a:lnTo>
                  <a:lnTo>
                    <a:pt x="21925600" y="2217589"/>
                  </a:lnTo>
                  <a:lnTo>
                    <a:pt x="0" y="2217589"/>
                  </a:lnTo>
                  <a:close/>
                </a:path>
              </a:pathLst>
            </a:custGeom>
            <a:blipFill>
              <a:blip r:embed="rId3">
                <a:alphaModFix amt="0"/>
              </a:blip>
              <a:stretch>
                <a:fillRect l="0" t="-146492" r="0" b="-138809"/>
              </a:stretch>
            </a:blipFill>
          </p:spPr>
        </p:sp>
        <p:sp>
          <p:nvSpPr>
            <p:cNvPr name="TextBox 4" id="4"/>
            <p:cNvSpPr txBox="true"/>
            <p:nvPr/>
          </p:nvSpPr>
          <p:spPr>
            <a:xfrm>
              <a:off x="0" y="-9525"/>
              <a:ext cx="21925598" cy="2227116"/>
            </a:xfrm>
            <a:prstGeom prst="rect">
              <a:avLst/>
            </a:prstGeom>
          </p:spPr>
          <p:txBody>
            <a:bodyPr anchor="b" rtlCol="false" tIns="0" lIns="0" bIns="0" rIns="0"/>
            <a:lstStyle/>
            <a:p>
              <a:pPr algn="l">
                <a:lnSpc>
                  <a:spcPts val="9600"/>
                </a:lnSpc>
              </a:pPr>
              <a:r>
                <a:rPr lang="en-US" b="true" sz="8000" u="sng">
                  <a:solidFill>
                    <a:srgbClr val="FFFFFF"/>
                  </a:solidFill>
                  <a:latin typeface="EB Garamond Ultra-Bold"/>
                  <a:ea typeface="EB Garamond Ultra-Bold"/>
                  <a:cs typeface="EB Garamond Ultra-Bold"/>
                  <a:sym typeface="EB Garamond Ultra-Bold"/>
                  <a:hlinkClick r:id="rId4" tooltip="https://www.qc.cuny.edu/po/mission-statement/"/>
                </a:rPr>
                <a:t>Queens College Mission</a:t>
              </a:r>
            </a:p>
          </p:txBody>
        </p:sp>
      </p:grpSp>
      <p:grpSp>
        <p:nvGrpSpPr>
          <p:cNvPr name="Group 5" id="5"/>
          <p:cNvGrpSpPr/>
          <p:nvPr/>
        </p:nvGrpSpPr>
        <p:grpSpPr>
          <a:xfrm rot="-10800000">
            <a:off x="0" y="2514752"/>
            <a:ext cx="18288000" cy="7772248"/>
            <a:chOff x="0" y="0"/>
            <a:chExt cx="24384000" cy="10362997"/>
          </a:xfrm>
        </p:grpSpPr>
        <p:sp>
          <p:nvSpPr>
            <p:cNvPr name="Freeform 6" id="6"/>
            <p:cNvSpPr/>
            <p:nvPr/>
          </p:nvSpPr>
          <p:spPr>
            <a:xfrm flipH="false" flipV="false" rot="0">
              <a:off x="0" y="0"/>
              <a:ext cx="24384000" cy="10362940"/>
            </a:xfrm>
            <a:custGeom>
              <a:avLst/>
              <a:gdLst/>
              <a:ahLst/>
              <a:cxnLst/>
              <a:rect r="r" b="b" t="t" l="l"/>
              <a:pathLst>
                <a:path h="10362940" w="24384000">
                  <a:moveTo>
                    <a:pt x="24384000" y="0"/>
                  </a:moveTo>
                  <a:lnTo>
                    <a:pt x="0" y="0"/>
                  </a:lnTo>
                  <a:lnTo>
                    <a:pt x="0" y="10362940"/>
                  </a:lnTo>
                  <a:lnTo>
                    <a:pt x="24384000" y="10362940"/>
                  </a:lnTo>
                  <a:close/>
                </a:path>
              </a:pathLst>
            </a:custGeom>
            <a:solidFill>
              <a:srgbClr val="FCFFFF"/>
            </a:solidFill>
          </p:spPr>
        </p:sp>
      </p:grpSp>
      <p:sp>
        <p:nvSpPr>
          <p:cNvPr name="TextBox 7" id="7"/>
          <p:cNvSpPr txBox="true"/>
          <p:nvPr/>
        </p:nvSpPr>
        <p:spPr>
          <a:xfrm rot="0">
            <a:off x="1035225" y="2789377"/>
            <a:ext cx="16261347" cy="7165848"/>
          </a:xfrm>
          <a:prstGeom prst="rect">
            <a:avLst/>
          </a:prstGeom>
        </p:spPr>
        <p:txBody>
          <a:bodyPr anchor="t" rtlCol="false" tIns="0" lIns="0" bIns="0" rIns="0">
            <a:spAutoFit/>
          </a:bodyPr>
          <a:lstStyle/>
          <a:p>
            <a:pPr algn="l">
              <a:lnSpc>
                <a:spcPts val="4416"/>
              </a:lnSpc>
            </a:pPr>
            <a:r>
              <a:rPr lang="en-US" sz="3200">
                <a:solidFill>
                  <a:srgbClr val="737373"/>
                </a:solidFill>
                <a:latin typeface="Proxima Nova"/>
                <a:ea typeface="Proxima Nova"/>
                <a:cs typeface="Proxima Nova"/>
                <a:sym typeface="Proxima Nova"/>
              </a:rPr>
              <a:t>T</a:t>
            </a:r>
            <a:r>
              <a:rPr lang="en-US" sz="3200">
                <a:solidFill>
                  <a:srgbClr val="737373"/>
                </a:solidFill>
                <a:latin typeface="Proxima Nova"/>
                <a:ea typeface="Proxima Nova"/>
                <a:cs typeface="Proxima Nova"/>
                <a:sym typeface="Proxima Nova"/>
              </a:rPr>
              <a:t>he mission of Queens College is to prepare students to </a:t>
            </a:r>
            <a:r>
              <a:rPr lang="en-US" b="true" sz="3200">
                <a:solidFill>
                  <a:srgbClr val="737373"/>
                </a:solidFill>
                <a:latin typeface="Proxima Nova Bold"/>
                <a:ea typeface="Proxima Nova Bold"/>
                <a:cs typeface="Proxima Nova Bold"/>
                <a:sym typeface="Proxima Nova Bold"/>
              </a:rPr>
              <a:t>serve</a:t>
            </a:r>
            <a:r>
              <a:rPr lang="en-US" sz="3200">
                <a:solidFill>
                  <a:srgbClr val="737373"/>
                </a:solidFill>
                <a:latin typeface="Proxima Nova"/>
                <a:ea typeface="Proxima Nova"/>
                <a:cs typeface="Proxima Nova"/>
                <a:sym typeface="Proxima Nova"/>
              </a:rPr>
              <a:t> as innovative leaders in a diverse world that they make more </a:t>
            </a:r>
            <a:r>
              <a:rPr lang="en-US" b="true" sz="3200">
                <a:solidFill>
                  <a:srgbClr val="737373"/>
                </a:solidFill>
                <a:latin typeface="Proxima Nova Bold"/>
                <a:ea typeface="Proxima Nova Bold"/>
                <a:cs typeface="Proxima Nova Bold"/>
                <a:sym typeface="Proxima Nova Bold"/>
              </a:rPr>
              <a:t>equitable and inclusive</a:t>
            </a:r>
            <a:r>
              <a:rPr lang="en-US" sz="3200">
                <a:solidFill>
                  <a:srgbClr val="737373"/>
                </a:solidFill>
                <a:latin typeface="Proxima Nova"/>
                <a:ea typeface="Proxima Nova"/>
                <a:cs typeface="Proxima Nova"/>
                <a:sym typeface="Proxima Nova"/>
              </a:rPr>
              <a:t>.</a:t>
            </a:r>
          </a:p>
          <a:p>
            <a:pPr algn="l">
              <a:lnSpc>
                <a:spcPts val="4416"/>
              </a:lnSpc>
            </a:pPr>
          </a:p>
          <a:p>
            <a:pPr algn="l">
              <a:lnSpc>
                <a:spcPts val="4416"/>
              </a:lnSpc>
            </a:pPr>
            <a:r>
              <a:rPr lang="en-US" sz="3200">
                <a:solidFill>
                  <a:srgbClr val="737373"/>
                </a:solidFill>
                <a:latin typeface="Proxima Nova"/>
                <a:ea typeface="Proxima Nova"/>
                <a:cs typeface="Proxima Nova"/>
                <a:sym typeface="Proxima Nova"/>
              </a:rPr>
              <a:t>We do this by recognizing every student’s potential and facilitating opportunities to achieve it. We guide students to determine their desired paths forward that are in </a:t>
            </a:r>
            <a:r>
              <a:rPr lang="en-US" b="true" sz="3200">
                <a:solidFill>
                  <a:srgbClr val="737373"/>
                </a:solidFill>
                <a:latin typeface="Proxima Nova Bold"/>
                <a:ea typeface="Proxima Nova Bold"/>
                <a:cs typeface="Proxima Nova Bold"/>
                <a:sym typeface="Proxima Nova Bold"/>
              </a:rPr>
              <a:t>service t</a:t>
            </a:r>
            <a:r>
              <a:rPr lang="en-US" b="true" sz="3200">
                <a:solidFill>
                  <a:srgbClr val="737373"/>
                </a:solidFill>
                <a:latin typeface="Proxima Nova Bold"/>
                <a:ea typeface="Proxima Nova Bold"/>
                <a:cs typeface="Proxima Nova Bold"/>
                <a:sym typeface="Proxima Nova Bold"/>
              </a:rPr>
              <a:t>o the ways they define their community or communities</a:t>
            </a:r>
            <a:r>
              <a:rPr lang="en-US" sz="3200">
                <a:solidFill>
                  <a:srgbClr val="737373"/>
                </a:solidFill>
                <a:latin typeface="Proxima Nova"/>
                <a:ea typeface="Proxima Nova"/>
                <a:cs typeface="Proxima Nova"/>
                <a:sym typeface="Proxima Nova"/>
              </a:rPr>
              <a:t>.</a:t>
            </a:r>
          </a:p>
          <a:p>
            <a:pPr algn="l">
              <a:lnSpc>
                <a:spcPts val="4416"/>
              </a:lnSpc>
            </a:pPr>
          </a:p>
          <a:p>
            <a:pPr algn="l">
              <a:lnSpc>
                <a:spcPts val="4416"/>
              </a:lnSpc>
            </a:pPr>
            <a:r>
              <a:rPr lang="en-US" sz="3200">
                <a:solidFill>
                  <a:srgbClr val="737373"/>
                </a:solidFill>
                <a:latin typeface="Proxima Nova"/>
                <a:ea typeface="Proxima Nova"/>
                <a:cs typeface="Proxima Nova"/>
                <a:sym typeface="Proxima Nova"/>
              </a:rPr>
              <a:t>We prepare undergraduate and graduate students through </a:t>
            </a:r>
            <a:r>
              <a:rPr lang="en-US" b="true" sz="3200">
                <a:solidFill>
                  <a:srgbClr val="737373"/>
                </a:solidFill>
                <a:latin typeface="Proxima Nova Bold"/>
                <a:ea typeface="Proxima Nova Bold"/>
                <a:cs typeface="Proxima Nova Bold"/>
                <a:sym typeface="Proxima Nova Bold"/>
              </a:rPr>
              <a:t>rigorous academics</a:t>
            </a:r>
            <a:r>
              <a:rPr lang="en-US" sz="3200">
                <a:solidFill>
                  <a:srgbClr val="737373"/>
                </a:solidFill>
                <a:latin typeface="Proxima Nova"/>
                <a:ea typeface="Proxima Nova"/>
                <a:cs typeface="Proxima Nova"/>
                <a:sym typeface="Proxima Nova"/>
              </a:rPr>
              <a:t> and </a:t>
            </a:r>
            <a:r>
              <a:rPr lang="en-US" b="true" sz="3200">
                <a:solidFill>
                  <a:srgbClr val="737373"/>
                </a:solidFill>
                <a:latin typeface="Proxima Nova Bold"/>
                <a:ea typeface="Proxima Nova Bold"/>
                <a:cs typeface="Proxima Nova Bold"/>
                <a:sym typeface="Proxima Nova Bold"/>
              </a:rPr>
              <a:t>provide support so that students are able to complete their courses of study</a:t>
            </a:r>
            <a:r>
              <a:rPr lang="en-US" sz="3200">
                <a:solidFill>
                  <a:srgbClr val="737373"/>
                </a:solidFill>
                <a:latin typeface="Proxima Nova"/>
                <a:ea typeface="Proxima Nova"/>
                <a:cs typeface="Proxima Nova"/>
                <a:sym typeface="Proxima Nova"/>
              </a:rPr>
              <a:t> and find the right path after graduation. We take an aspirational yet practical approach to liberal arts and professional education: engaging students in learning, knowledge creation, and cocurricular activities that broaden their minds while giving them </a:t>
            </a:r>
            <a:r>
              <a:rPr lang="en-US" b="true" sz="3200">
                <a:solidFill>
                  <a:srgbClr val="737373"/>
                </a:solidFill>
                <a:latin typeface="Proxima Nova Bold"/>
                <a:ea typeface="Proxima Nova Bold"/>
                <a:cs typeface="Proxima Nova Bold"/>
                <a:sym typeface="Proxima Nova Bold"/>
              </a:rPr>
              <a:t>tangible skills</a:t>
            </a:r>
            <a:r>
              <a:rPr lang="en-US" sz="3200">
                <a:solidFill>
                  <a:srgbClr val="737373"/>
                </a:solidFill>
                <a:latin typeface="Proxima Nova"/>
                <a:ea typeface="Proxima Nova"/>
                <a:cs typeface="Proxima Nova"/>
                <a:sym typeface="Proxima Nova"/>
              </a:rPr>
              <a:t> to succeed in careers and life.</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1351AA"/>
        </a:solidFill>
      </p:bgPr>
    </p:bg>
    <p:spTree>
      <p:nvGrpSpPr>
        <p:cNvPr id="1" name=""/>
        <p:cNvGrpSpPr/>
        <p:nvPr/>
      </p:nvGrpSpPr>
      <p:grpSpPr>
        <a:xfrm>
          <a:off x="0" y="0"/>
          <a:ext cx="0" cy="0"/>
          <a:chOff x="0" y="0"/>
          <a:chExt cx="0" cy="0"/>
        </a:xfrm>
      </p:grpSpPr>
      <p:grpSp>
        <p:nvGrpSpPr>
          <p:cNvPr name="Group 2" id="2"/>
          <p:cNvGrpSpPr/>
          <p:nvPr/>
        </p:nvGrpSpPr>
        <p:grpSpPr>
          <a:xfrm rot="0">
            <a:off x="943799" y="611065"/>
            <a:ext cx="16444198" cy="1663193"/>
            <a:chOff x="0" y="0"/>
            <a:chExt cx="21925598" cy="2217591"/>
          </a:xfrm>
        </p:grpSpPr>
        <p:sp>
          <p:nvSpPr>
            <p:cNvPr name="Freeform 3" id="3"/>
            <p:cNvSpPr/>
            <p:nvPr/>
          </p:nvSpPr>
          <p:spPr>
            <a:xfrm flipH="false" flipV="false" rot="0">
              <a:off x="0" y="0"/>
              <a:ext cx="21925600" cy="2217589"/>
            </a:xfrm>
            <a:custGeom>
              <a:avLst/>
              <a:gdLst/>
              <a:ahLst/>
              <a:cxnLst/>
              <a:rect r="r" b="b" t="t" l="l"/>
              <a:pathLst>
                <a:path h="2217589" w="21925600">
                  <a:moveTo>
                    <a:pt x="0" y="0"/>
                  </a:moveTo>
                  <a:lnTo>
                    <a:pt x="21925600" y="0"/>
                  </a:lnTo>
                  <a:lnTo>
                    <a:pt x="21925600" y="2217589"/>
                  </a:lnTo>
                  <a:lnTo>
                    <a:pt x="0" y="2217589"/>
                  </a:lnTo>
                  <a:close/>
                </a:path>
              </a:pathLst>
            </a:custGeom>
            <a:blipFill>
              <a:blip r:embed="rId3">
                <a:alphaModFix amt="0"/>
              </a:blip>
              <a:stretch>
                <a:fillRect l="0" t="-146492" r="0" b="-138809"/>
              </a:stretch>
            </a:blipFill>
          </p:spPr>
        </p:sp>
        <p:sp>
          <p:nvSpPr>
            <p:cNvPr name="TextBox 4" id="4"/>
            <p:cNvSpPr txBox="true"/>
            <p:nvPr/>
          </p:nvSpPr>
          <p:spPr>
            <a:xfrm>
              <a:off x="0" y="-9525"/>
              <a:ext cx="21925598" cy="2227116"/>
            </a:xfrm>
            <a:prstGeom prst="rect">
              <a:avLst/>
            </a:prstGeom>
          </p:spPr>
          <p:txBody>
            <a:bodyPr anchor="b" rtlCol="false" tIns="0" lIns="0" bIns="0" rIns="0"/>
            <a:lstStyle/>
            <a:p>
              <a:pPr algn="l">
                <a:lnSpc>
                  <a:spcPts val="9600"/>
                </a:lnSpc>
              </a:pPr>
              <a:r>
                <a:rPr lang="en-US" b="true" sz="8000" u="sng">
                  <a:solidFill>
                    <a:srgbClr val="FFFFFF"/>
                  </a:solidFill>
                  <a:latin typeface="EB Garamond Ultra-Bold"/>
                  <a:ea typeface="EB Garamond Ultra-Bold"/>
                  <a:cs typeface="EB Garamond Ultra-Bold"/>
                  <a:sym typeface="EB Garamond Ultra-Bold"/>
                  <a:hlinkClick r:id="rId4" tooltip="https://www.qc.cuny.edu/library/about-the-library/"/>
                </a:rPr>
                <a:t>Benjamin Rosenthal Library Mission</a:t>
              </a:r>
            </a:p>
          </p:txBody>
        </p:sp>
      </p:grpSp>
      <p:grpSp>
        <p:nvGrpSpPr>
          <p:cNvPr name="Group 5" id="5"/>
          <p:cNvGrpSpPr/>
          <p:nvPr/>
        </p:nvGrpSpPr>
        <p:grpSpPr>
          <a:xfrm rot="-10800000">
            <a:off x="0" y="2514752"/>
            <a:ext cx="18288000" cy="7772248"/>
            <a:chOff x="0" y="0"/>
            <a:chExt cx="24384000" cy="10362997"/>
          </a:xfrm>
        </p:grpSpPr>
        <p:sp>
          <p:nvSpPr>
            <p:cNvPr name="Freeform 6" id="6"/>
            <p:cNvSpPr/>
            <p:nvPr/>
          </p:nvSpPr>
          <p:spPr>
            <a:xfrm flipH="false" flipV="false" rot="0">
              <a:off x="0" y="0"/>
              <a:ext cx="24384000" cy="10362940"/>
            </a:xfrm>
            <a:custGeom>
              <a:avLst/>
              <a:gdLst/>
              <a:ahLst/>
              <a:cxnLst/>
              <a:rect r="r" b="b" t="t" l="l"/>
              <a:pathLst>
                <a:path h="10362940" w="24384000">
                  <a:moveTo>
                    <a:pt x="24384000" y="0"/>
                  </a:moveTo>
                  <a:lnTo>
                    <a:pt x="0" y="0"/>
                  </a:lnTo>
                  <a:lnTo>
                    <a:pt x="0" y="10362940"/>
                  </a:lnTo>
                  <a:lnTo>
                    <a:pt x="24384000" y="10362940"/>
                  </a:lnTo>
                  <a:close/>
                </a:path>
              </a:pathLst>
            </a:custGeom>
            <a:solidFill>
              <a:srgbClr val="FCFFFF"/>
            </a:solidFill>
          </p:spPr>
        </p:sp>
      </p:grpSp>
      <p:sp>
        <p:nvSpPr>
          <p:cNvPr name="TextBox 7" id="7"/>
          <p:cNvSpPr txBox="true"/>
          <p:nvPr/>
        </p:nvSpPr>
        <p:spPr>
          <a:xfrm rot="0">
            <a:off x="1035225" y="3451731"/>
            <a:ext cx="16261347" cy="2316481"/>
          </a:xfrm>
          <a:prstGeom prst="rect">
            <a:avLst/>
          </a:prstGeom>
        </p:spPr>
        <p:txBody>
          <a:bodyPr anchor="t" rtlCol="false" tIns="0" lIns="0" bIns="0" rIns="0">
            <a:spAutoFit/>
          </a:bodyPr>
          <a:lstStyle/>
          <a:p>
            <a:pPr algn="l">
              <a:lnSpc>
                <a:spcPts val="6209"/>
              </a:lnSpc>
            </a:pPr>
            <a:r>
              <a:rPr lang="en-US" sz="4499">
                <a:solidFill>
                  <a:srgbClr val="737373"/>
                </a:solidFill>
                <a:latin typeface="Proxima Nova"/>
                <a:ea typeface="Proxima Nova"/>
                <a:cs typeface="Proxima Nova"/>
                <a:sym typeface="Proxima Nova"/>
              </a:rPr>
              <a:t>T</a:t>
            </a:r>
            <a:r>
              <a:rPr lang="en-US" sz="4499">
                <a:solidFill>
                  <a:srgbClr val="737373"/>
                </a:solidFill>
                <a:latin typeface="Proxima Nova"/>
                <a:ea typeface="Proxima Nova"/>
                <a:cs typeface="Proxima Nova"/>
                <a:sym typeface="Proxima Nova"/>
              </a:rPr>
              <a:t>o pro</a:t>
            </a:r>
            <a:r>
              <a:rPr lang="en-US" sz="4499">
                <a:solidFill>
                  <a:srgbClr val="737373"/>
                </a:solidFill>
                <a:latin typeface="Proxima Nova"/>
                <a:ea typeface="Proxima Nova"/>
                <a:cs typeface="Proxima Nova"/>
                <a:sym typeface="Proxima Nova"/>
              </a:rPr>
              <a:t>v</a:t>
            </a:r>
            <a:r>
              <a:rPr lang="en-US" sz="4499">
                <a:solidFill>
                  <a:srgbClr val="737373"/>
                </a:solidFill>
                <a:latin typeface="Proxima Nova"/>
                <a:ea typeface="Proxima Nova"/>
                <a:cs typeface="Proxima Nova"/>
                <a:sym typeface="Proxima Nova"/>
              </a:rPr>
              <a:t>ide </a:t>
            </a:r>
            <a:r>
              <a:rPr lang="en-US" b="true" sz="4499">
                <a:solidFill>
                  <a:srgbClr val="737373"/>
                </a:solidFill>
                <a:latin typeface="Proxima Nova Bold"/>
                <a:ea typeface="Proxima Nova Bold"/>
                <a:cs typeface="Proxima Nova Bold"/>
                <a:sym typeface="Proxima Nova Bold"/>
              </a:rPr>
              <a:t>instructional, research, and informational support</a:t>
            </a:r>
            <a:r>
              <a:rPr lang="en-US" sz="4499">
                <a:solidFill>
                  <a:srgbClr val="737373"/>
                </a:solidFill>
                <a:latin typeface="Proxima Nova"/>
                <a:ea typeface="Proxima Nova"/>
                <a:cs typeface="Proxima Nova"/>
                <a:sym typeface="Proxima Nova"/>
              </a:rPr>
              <a:t> for the </a:t>
            </a:r>
            <a:r>
              <a:rPr lang="en-US" sz="4499">
                <a:solidFill>
                  <a:srgbClr val="737373"/>
                </a:solidFill>
                <a:latin typeface="Proxima Nova"/>
                <a:ea typeface="Proxima Nova"/>
                <a:cs typeface="Proxima Nova"/>
                <a:sym typeface="Proxima Nova"/>
              </a:rPr>
              <a:t>c</a:t>
            </a:r>
            <a:r>
              <a:rPr lang="en-US" sz="4499">
                <a:solidFill>
                  <a:srgbClr val="737373"/>
                </a:solidFill>
                <a:latin typeface="Proxima Nova"/>
                <a:ea typeface="Proxima Nova"/>
                <a:cs typeface="Proxima Nova"/>
                <a:sym typeface="Proxima Nova"/>
              </a:rPr>
              <a:t>ur</a:t>
            </a:r>
            <a:r>
              <a:rPr lang="en-US" sz="4499">
                <a:solidFill>
                  <a:srgbClr val="737373"/>
                </a:solidFill>
                <a:latin typeface="Proxima Nova"/>
                <a:ea typeface="Proxima Nova"/>
                <a:cs typeface="Proxima Nova"/>
                <a:sym typeface="Proxima Nova"/>
              </a:rPr>
              <a:t>ricu</a:t>
            </a:r>
            <a:r>
              <a:rPr lang="en-US" sz="4499">
                <a:solidFill>
                  <a:srgbClr val="737373"/>
                </a:solidFill>
                <a:latin typeface="Proxima Nova"/>
                <a:ea typeface="Proxima Nova"/>
                <a:cs typeface="Proxima Nova"/>
                <a:sym typeface="Proxima Nova"/>
              </a:rPr>
              <a:t>lar and research </a:t>
            </a:r>
            <a:r>
              <a:rPr lang="en-US" sz="4499">
                <a:solidFill>
                  <a:srgbClr val="737373"/>
                </a:solidFill>
                <a:latin typeface="Proxima Nova"/>
                <a:ea typeface="Proxima Nova"/>
                <a:cs typeface="Proxima Nova"/>
                <a:sym typeface="Proxima Nova"/>
              </a:rPr>
              <a:t>ac</a:t>
            </a:r>
            <a:r>
              <a:rPr lang="en-US" sz="4499">
                <a:solidFill>
                  <a:srgbClr val="737373"/>
                </a:solidFill>
                <a:latin typeface="Proxima Nova"/>
                <a:ea typeface="Proxima Nova"/>
                <a:cs typeface="Proxima Nova"/>
                <a:sym typeface="Proxima Nova"/>
              </a:rPr>
              <a:t>t</a:t>
            </a:r>
            <a:r>
              <a:rPr lang="en-US" sz="4499">
                <a:solidFill>
                  <a:srgbClr val="737373"/>
                </a:solidFill>
                <a:latin typeface="Proxima Nova"/>
                <a:ea typeface="Proxima Nova"/>
                <a:cs typeface="Proxima Nova"/>
                <a:sym typeface="Proxima Nova"/>
              </a:rPr>
              <a:t>ivi</a:t>
            </a:r>
            <a:r>
              <a:rPr lang="en-US" sz="4499">
                <a:solidFill>
                  <a:srgbClr val="737373"/>
                </a:solidFill>
                <a:latin typeface="Proxima Nova"/>
                <a:ea typeface="Proxima Nova"/>
                <a:cs typeface="Proxima Nova"/>
                <a:sym typeface="Proxima Nova"/>
              </a:rPr>
              <a:t>ti</a:t>
            </a:r>
            <a:r>
              <a:rPr lang="en-US" sz="4499">
                <a:solidFill>
                  <a:srgbClr val="737373"/>
                </a:solidFill>
                <a:latin typeface="Proxima Nova"/>
                <a:ea typeface="Proxima Nova"/>
                <a:cs typeface="Proxima Nova"/>
                <a:sym typeface="Proxima Nova"/>
              </a:rPr>
              <a:t>es o</a:t>
            </a:r>
            <a:r>
              <a:rPr lang="en-US" sz="4499">
                <a:solidFill>
                  <a:srgbClr val="737373"/>
                </a:solidFill>
                <a:latin typeface="Proxima Nova"/>
                <a:ea typeface="Proxima Nova"/>
                <a:cs typeface="Proxima Nova"/>
                <a:sym typeface="Proxima Nova"/>
              </a:rPr>
              <a:t>f</a:t>
            </a:r>
            <a:r>
              <a:rPr lang="en-US" sz="4499">
                <a:solidFill>
                  <a:srgbClr val="737373"/>
                </a:solidFill>
                <a:latin typeface="Proxima Nova"/>
                <a:ea typeface="Proxima Nova"/>
                <a:cs typeface="Proxima Nova"/>
                <a:sym typeface="Proxima Nova"/>
              </a:rPr>
              <a:t> students a</a:t>
            </a:r>
            <a:r>
              <a:rPr lang="en-US" sz="4499">
                <a:solidFill>
                  <a:srgbClr val="737373"/>
                </a:solidFill>
                <a:latin typeface="Proxima Nova"/>
                <a:ea typeface="Proxima Nova"/>
                <a:cs typeface="Proxima Nova"/>
                <a:sym typeface="Proxima Nova"/>
              </a:rPr>
              <a:t>nd</a:t>
            </a:r>
            <a:r>
              <a:rPr lang="en-US" sz="4499">
                <a:solidFill>
                  <a:srgbClr val="737373"/>
                </a:solidFill>
                <a:latin typeface="Proxima Nova"/>
                <a:ea typeface="Proxima Nova"/>
                <a:cs typeface="Proxima Nova"/>
                <a:sym typeface="Proxima Nova"/>
              </a:rPr>
              <a:t> </a:t>
            </a:r>
            <a:r>
              <a:rPr lang="en-US" sz="4499">
                <a:solidFill>
                  <a:srgbClr val="737373"/>
                </a:solidFill>
                <a:latin typeface="Proxima Nova"/>
                <a:ea typeface="Proxima Nova"/>
                <a:cs typeface="Proxima Nova"/>
                <a:sym typeface="Proxima Nova"/>
              </a:rPr>
              <a:t>f</a:t>
            </a:r>
            <a:r>
              <a:rPr lang="en-US" sz="4499">
                <a:solidFill>
                  <a:srgbClr val="737373"/>
                </a:solidFill>
                <a:latin typeface="Proxima Nova"/>
                <a:ea typeface="Proxima Nova"/>
                <a:cs typeface="Proxima Nova"/>
                <a:sym typeface="Proxima Nova"/>
              </a:rPr>
              <a:t>ac</a:t>
            </a:r>
            <a:r>
              <a:rPr lang="en-US" sz="4499">
                <a:solidFill>
                  <a:srgbClr val="737373"/>
                </a:solidFill>
                <a:latin typeface="Proxima Nova"/>
                <a:ea typeface="Proxima Nova"/>
                <a:cs typeface="Proxima Nova"/>
                <a:sym typeface="Proxima Nova"/>
              </a:rPr>
              <a:t>u</a:t>
            </a:r>
            <a:r>
              <a:rPr lang="en-US" sz="4499">
                <a:solidFill>
                  <a:srgbClr val="737373"/>
                </a:solidFill>
                <a:latin typeface="Proxima Nova"/>
                <a:ea typeface="Proxima Nova"/>
                <a:cs typeface="Proxima Nova"/>
                <a:sym typeface="Proxima Nova"/>
              </a:rPr>
              <a:t>lt</a:t>
            </a:r>
            <a:r>
              <a:rPr lang="en-US" sz="4499">
                <a:solidFill>
                  <a:srgbClr val="737373"/>
                </a:solidFill>
                <a:latin typeface="Proxima Nova"/>
                <a:ea typeface="Proxima Nova"/>
                <a:cs typeface="Proxima Nova"/>
                <a:sym typeface="Proxima Nova"/>
              </a:rPr>
              <a:t>y</a:t>
            </a:r>
            <a:r>
              <a:rPr lang="en-US" sz="4499">
                <a:solidFill>
                  <a:srgbClr val="737373"/>
                </a:solidFill>
                <a:latin typeface="Proxima Nova"/>
                <a:ea typeface="Proxima Nova"/>
                <a:cs typeface="Proxima Nova"/>
                <a:sym typeface="Proxima Nova"/>
              </a:rPr>
              <a:t> </a:t>
            </a:r>
            <a:r>
              <a:rPr lang="en-US" sz="4499">
                <a:solidFill>
                  <a:srgbClr val="737373"/>
                </a:solidFill>
                <a:latin typeface="Proxima Nova"/>
                <a:ea typeface="Proxima Nova"/>
                <a:cs typeface="Proxima Nova"/>
                <a:sym typeface="Proxima Nova"/>
              </a:rPr>
              <a:t>by</a:t>
            </a:r>
            <a:r>
              <a:rPr lang="en-US" sz="4499">
                <a:solidFill>
                  <a:srgbClr val="737373"/>
                </a:solidFill>
                <a:latin typeface="Proxima Nova"/>
                <a:ea typeface="Proxima Nova"/>
                <a:cs typeface="Proxima Nova"/>
                <a:sym typeface="Proxima Nova"/>
              </a:rPr>
              <a:t> </a:t>
            </a:r>
            <a:r>
              <a:rPr lang="en-US" b="true" sz="4499">
                <a:solidFill>
                  <a:srgbClr val="737373"/>
                </a:solidFill>
                <a:latin typeface="Proxima Nova Bold"/>
                <a:ea typeface="Proxima Nova Bold"/>
                <a:cs typeface="Proxima Nova Bold"/>
                <a:sym typeface="Proxima Nova Bold"/>
              </a:rPr>
              <a:t>curating applicable</a:t>
            </a:r>
            <a:r>
              <a:rPr lang="en-US" sz="4499">
                <a:solidFill>
                  <a:srgbClr val="737373"/>
                </a:solidFill>
                <a:latin typeface="Proxima Nova"/>
                <a:ea typeface="Proxima Nova"/>
                <a:cs typeface="Proxima Nova"/>
                <a:sym typeface="Proxima Nova"/>
              </a:rPr>
              <a:t> library resources, services, and sp</a:t>
            </a:r>
            <a:r>
              <a:rPr lang="en-US" sz="4499">
                <a:solidFill>
                  <a:srgbClr val="737373"/>
                </a:solidFill>
                <a:latin typeface="Proxima Nova"/>
                <a:ea typeface="Proxima Nova"/>
                <a:cs typeface="Proxima Nova"/>
                <a:sym typeface="Proxima Nova"/>
              </a:rPr>
              <a:t>a</a:t>
            </a:r>
            <a:r>
              <a:rPr lang="en-US" sz="4499">
                <a:solidFill>
                  <a:srgbClr val="737373"/>
                </a:solidFill>
                <a:latin typeface="Proxima Nova"/>
                <a:ea typeface="Proxima Nova"/>
                <a:cs typeface="Proxima Nova"/>
                <a:sym typeface="Proxima Nova"/>
              </a:rPr>
              <a:t>ces.</a:t>
            </a: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1351AA"/>
        </a:solidFill>
      </p:bgPr>
    </p:bg>
    <p:spTree>
      <p:nvGrpSpPr>
        <p:cNvPr id="1" name=""/>
        <p:cNvGrpSpPr/>
        <p:nvPr/>
      </p:nvGrpSpPr>
      <p:grpSpPr>
        <a:xfrm>
          <a:off x="0" y="0"/>
          <a:ext cx="0" cy="0"/>
          <a:chOff x="0" y="0"/>
          <a:chExt cx="0" cy="0"/>
        </a:xfrm>
      </p:grpSpPr>
      <p:grpSp>
        <p:nvGrpSpPr>
          <p:cNvPr name="Group 2" id="2"/>
          <p:cNvGrpSpPr/>
          <p:nvPr/>
        </p:nvGrpSpPr>
        <p:grpSpPr>
          <a:xfrm rot="0">
            <a:off x="943799" y="611065"/>
            <a:ext cx="16444198" cy="1535400"/>
            <a:chOff x="0" y="0"/>
            <a:chExt cx="21925598" cy="2047200"/>
          </a:xfrm>
        </p:grpSpPr>
        <p:sp>
          <p:nvSpPr>
            <p:cNvPr name="Freeform 3" id="3"/>
            <p:cNvSpPr/>
            <p:nvPr/>
          </p:nvSpPr>
          <p:spPr>
            <a:xfrm flipH="false" flipV="false" rot="0">
              <a:off x="0" y="0"/>
              <a:ext cx="21925600" cy="2047198"/>
            </a:xfrm>
            <a:custGeom>
              <a:avLst/>
              <a:gdLst/>
              <a:ahLst/>
              <a:cxnLst/>
              <a:rect r="r" b="b" t="t" l="l"/>
              <a:pathLst>
                <a:path h="2047198" w="21925600">
                  <a:moveTo>
                    <a:pt x="0" y="0"/>
                  </a:moveTo>
                  <a:lnTo>
                    <a:pt x="21925600" y="0"/>
                  </a:lnTo>
                  <a:lnTo>
                    <a:pt x="21925600" y="2047198"/>
                  </a:lnTo>
                  <a:lnTo>
                    <a:pt x="0" y="2047198"/>
                  </a:lnTo>
                  <a:close/>
                </a:path>
              </a:pathLst>
            </a:custGeom>
            <a:blipFill>
              <a:blip r:embed="rId3">
                <a:alphaModFix amt="0"/>
              </a:blip>
              <a:stretch>
                <a:fillRect l="0" t="-158685" r="0" b="-158685"/>
              </a:stretch>
            </a:blipFill>
          </p:spPr>
        </p:sp>
        <p:sp>
          <p:nvSpPr>
            <p:cNvPr name="TextBox 4" id="4"/>
            <p:cNvSpPr txBox="true"/>
            <p:nvPr/>
          </p:nvSpPr>
          <p:spPr>
            <a:xfrm>
              <a:off x="0" y="0"/>
              <a:ext cx="21925598" cy="2047200"/>
            </a:xfrm>
            <a:prstGeom prst="rect">
              <a:avLst/>
            </a:prstGeom>
          </p:spPr>
          <p:txBody>
            <a:bodyPr anchor="b" rtlCol="false" tIns="0" lIns="0" bIns="0" rIns="0"/>
            <a:lstStyle/>
            <a:p>
              <a:pPr algn="l">
                <a:lnSpc>
                  <a:spcPts val="8760"/>
                </a:lnSpc>
              </a:pPr>
              <a:r>
                <a:rPr lang="en-US" b="true" sz="7300" u="sng">
                  <a:solidFill>
                    <a:srgbClr val="FFFFFF"/>
                  </a:solidFill>
                  <a:latin typeface="EB Garamond Ultra-Bold"/>
                  <a:ea typeface="EB Garamond Ultra-Bold"/>
                  <a:cs typeface="EB Garamond Ultra-Bold"/>
                  <a:sym typeface="EB Garamond Ultra-Bold"/>
                  <a:hlinkClick r:id="rId4" tooltip="https://www.qc.cuny.edu/library/archives/"/>
                </a:rPr>
                <a:t>Special Collections and Archives Mission</a:t>
              </a:r>
            </a:p>
          </p:txBody>
        </p:sp>
      </p:grpSp>
      <p:grpSp>
        <p:nvGrpSpPr>
          <p:cNvPr name="Group 5" id="5"/>
          <p:cNvGrpSpPr/>
          <p:nvPr/>
        </p:nvGrpSpPr>
        <p:grpSpPr>
          <a:xfrm rot="-10800000">
            <a:off x="0" y="2514752"/>
            <a:ext cx="18288000" cy="7772248"/>
            <a:chOff x="0" y="0"/>
            <a:chExt cx="24384000" cy="10362997"/>
          </a:xfrm>
        </p:grpSpPr>
        <p:sp>
          <p:nvSpPr>
            <p:cNvPr name="Freeform 6" id="6"/>
            <p:cNvSpPr/>
            <p:nvPr/>
          </p:nvSpPr>
          <p:spPr>
            <a:xfrm flipH="false" flipV="false" rot="0">
              <a:off x="0" y="0"/>
              <a:ext cx="24384000" cy="10362940"/>
            </a:xfrm>
            <a:custGeom>
              <a:avLst/>
              <a:gdLst/>
              <a:ahLst/>
              <a:cxnLst/>
              <a:rect r="r" b="b" t="t" l="l"/>
              <a:pathLst>
                <a:path h="10362940" w="24384000">
                  <a:moveTo>
                    <a:pt x="24384000" y="0"/>
                  </a:moveTo>
                  <a:lnTo>
                    <a:pt x="0" y="0"/>
                  </a:lnTo>
                  <a:lnTo>
                    <a:pt x="0" y="10362940"/>
                  </a:lnTo>
                  <a:lnTo>
                    <a:pt x="24384000" y="10362940"/>
                  </a:lnTo>
                  <a:close/>
                </a:path>
              </a:pathLst>
            </a:custGeom>
            <a:solidFill>
              <a:srgbClr val="FCFFFF"/>
            </a:solidFill>
          </p:spPr>
        </p:sp>
      </p:grpSp>
      <p:sp>
        <p:nvSpPr>
          <p:cNvPr name="TextBox 7" id="7"/>
          <p:cNvSpPr txBox="true"/>
          <p:nvPr/>
        </p:nvSpPr>
        <p:spPr>
          <a:xfrm rot="0">
            <a:off x="1035225" y="3461256"/>
            <a:ext cx="16261347" cy="5387721"/>
          </a:xfrm>
          <a:prstGeom prst="rect">
            <a:avLst/>
          </a:prstGeom>
        </p:spPr>
        <p:txBody>
          <a:bodyPr anchor="t" rtlCol="false" tIns="0" lIns="0" bIns="0" rIns="0">
            <a:spAutoFit/>
          </a:bodyPr>
          <a:lstStyle/>
          <a:p>
            <a:pPr algn="l">
              <a:lnSpc>
                <a:spcPts val="5381"/>
              </a:lnSpc>
            </a:pPr>
            <a:r>
              <a:rPr lang="en-US" sz="3899">
                <a:solidFill>
                  <a:srgbClr val="737373"/>
                </a:solidFill>
                <a:latin typeface="Proxima Nova"/>
                <a:ea typeface="Proxima Nova"/>
                <a:cs typeface="Proxima Nova"/>
                <a:sym typeface="Proxima Nova"/>
              </a:rPr>
              <a:t>SCA w</a:t>
            </a:r>
            <a:r>
              <a:rPr lang="en-US" sz="3899">
                <a:solidFill>
                  <a:srgbClr val="737373"/>
                </a:solidFill>
                <a:latin typeface="Proxima Nova"/>
                <a:ea typeface="Proxima Nova"/>
                <a:cs typeface="Proxima Nova"/>
                <a:sym typeface="Proxima Nova"/>
              </a:rPr>
              <a:t>orks closely w</a:t>
            </a:r>
            <a:r>
              <a:rPr lang="en-US" sz="3899">
                <a:solidFill>
                  <a:srgbClr val="737373"/>
                </a:solidFill>
                <a:latin typeface="Proxima Nova"/>
                <a:ea typeface="Proxima Nova"/>
                <a:cs typeface="Proxima Nova"/>
                <a:sym typeface="Proxima Nova"/>
              </a:rPr>
              <a:t>i</a:t>
            </a:r>
            <a:r>
              <a:rPr lang="en-US" sz="3899">
                <a:solidFill>
                  <a:srgbClr val="737373"/>
                </a:solidFill>
                <a:latin typeface="Proxima Nova"/>
                <a:ea typeface="Proxima Nova"/>
                <a:cs typeface="Proxima Nova"/>
                <a:sym typeface="Proxima Nova"/>
              </a:rPr>
              <a:t>th the Quee</a:t>
            </a:r>
            <a:r>
              <a:rPr lang="en-US" sz="3899">
                <a:solidFill>
                  <a:srgbClr val="737373"/>
                </a:solidFill>
                <a:latin typeface="Proxima Nova"/>
                <a:ea typeface="Proxima Nova"/>
                <a:cs typeface="Proxima Nova"/>
                <a:sym typeface="Proxima Nova"/>
              </a:rPr>
              <a:t>ns</a:t>
            </a:r>
            <a:r>
              <a:rPr lang="en-US" sz="3899">
                <a:solidFill>
                  <a:srgbClr val="737373"/>
                </a:solidFill>
                <a:latin typeface="Proxima Nova"/>
                <a:ea typeface="Proxima Nova"/>
                <a:cs typeface="Proxima Nova"/>
                <a:sym typeface="Proxima Nova"/>
              </a:rPr>
              <a:t> College G</a:t>
            </a:r>
            <a:r>
              <a:rPr lang="en-US" sz="3899">
                <a:solidFill>
                  <a:srgbClr val="737373"/>
                </a:solidFill>
                <a:latin typeface="Proxima Nova"/>
                <a:ea typeface="Proxima Nova"/>
                <a:cs typeface="Proxima Nova"/>
                <a:sym typeface="Proxima Nova"/>
              </a:rPr>
              <a:t>r</a:t>
            </a:r>
            <a:r>
              <a:rPr lang="en-US" sz="3899">
                <a:solidFill>
                  <a:srgbClr val="737373"/>
                </a:solidFill>
                <a:latin typeface="Proxima Nova"/>
                <a:ea typeface="Proxima Nova"/>
                <a:cs typeface="Proxima Nova"/>
                <a:sym typeface="Proxima Nova"/>
              </a:rPr>
              <a:t>ad</a:t>
            </a:r>
            <a:r>
              <a:rPr lang="en-US" sz="3899">
                <a:solidFill>
                  <a:srgbClr val="737373"/>
                </a:solidFill>
                <a:latin typeface="Proxima Nova"/>
                <a:ea typeface="Proxima Nova"/>
                <a:cs typeface="Proxima Nova"/>
                <a:sym typeface="Proxima Nova"/>
              </a:rPr>
              <a:t>u</a:t>
            </a:r>
            <a:r>
              <a:rPr lang="en-US" sz="3899">
                <a:solidFill>
                  <a:srgbClr val="737373"/>
                </a:solidFill>
                <a:latin typeface="Proxima Nova"/>
                <a:ea typeface="Proxima Nova"/>
                <a:cs typeface="Proxima Nova"/>
                <a:sym typeface="Proxima Nova"/>
              </a:rPr>
              <a:t>ate S</a:t>
            </a:r>
            <a:r>
              <a:rPr lang="en-US" sz="3899">
                <a:solidFill>
                  <a:srgbClr val="737373"/>
                </a:solidFill>
                <a:latin typeface="Proxima Nova"/>
                <a:ea typeface="Proxima Nova"/>
                <a:cs typeface="Proxima Nova"/>
                <a:sym typeface="Proxima Nova"/>
              </a:rPr>
              <a:t>c</a:t>
            </a:r>
            <a:r>
              <a:rPr lang="en-US" sz="3899">
                <a:solidFill>
                  <a:srgbClr val="737373"/>
                </a:solidFill>
                <a:latin typeface="Proxima Nova"/>
                <a:ea typeface="Proxima Nova"/>
                <a:cs typeface="Proxima Nova"/>
                <a:sym typeface="Proxima Nova"/>
              </a:rPr>
              <a:t>ho</a:t>
            </a:r>
            <a:r>
              <a:rPr lang="en-US" sz="3899">
                <a:solidFill>
                  <a:srgbClr val="737373"/>
                </a:solidFill>
                <a:latin typeface="Proxima Nova"/>
                <a:ea typeface="Proxima Nova"/>
                <a:cs typeface="Proxima Nova"/>
                <a:sym typeface="Proxima Nova"/>
              </a:rPr>
              <a:t>ol</a:t>
            </a:r>
            <a:r>
              <a:rPr lang="en-US" sz="3899">
                <a:solidFill>
                  <a:srgbClr val="737373"/>
                </a:solidFill>
                <a:latin typeface="Proxima Nova"/>
                <a:ea typeface="Proxima Nova"/>
                <a:cs typeface="Proxima Nova"/>
                <a:sym typeface="Proxima Nova"/>
              </a:rPr>
              <a:t> of</a:t>
            </a:r>
            <a:r>
              <a:rPr lang="en-US" sz="3899">
                <a:solidFill>
                  <a:srgbClr val="737373"/>
                </a:solidFill>
                <a:latin typeface="Proxima Nova"/>
                <a:ea typeface="Proxima Nova"/>
                <a:cs typeface="Proxima Nova"/>
                <a:sym typeface="Proxima Nova"/>
              </a:rPr>
              <a:t> </a:t>
            </a:r>
            <a:r>
              <a:rPr lang="en-US" sz="3899">
                <a:solidFill>
                  <a:srgbClr val="737373"/>
                </a:solidFill>
                <a:latin typeface="Proxima Nova"/>
                <a:ea typeface="Proxima Nova"/>
                <a:cs typeface="Proxima Nova"/>
                <a:sym typeface="Proxima Nova"/>
              </a:rPr>
              <a:t>Lib</a:t>
            </a:r>
            <a:r>
              <a:rPr lang="en-US" sz="3899">
                <a:solidFill>
                  <a:srgbClr val="737373"/>
                </a:solidFill>
                <a:latin typeface="Proxima Nova"/>
                <a:ea typeface="Proxima Nova"/>
                <a:cs typeface="Proxima Nova"/>
                <a:sym typeface="Proxima Nova"/>
              </a:rPr>
              <a:t>rar</a:t>
            </a:r>
            <a:r>
              <a:rPr lang="en-US" sz="3899">
                <a:solidFill>
                  <a:srgbClr val="737373"/>
                </a:solidFill>
                <a:latin typeface="Proxima Nova"/>
                <a:ea typeface="Proxima Nova"/>
                <a:cs typeface="Proxima Nova"/>
                <a:sym typeface="Proxima Nova"/>
              </a:rPr>
              <a:t>y</a:t>
            </a:r>
            <a:r>
              <a:rPr lang="en-US" sz="3899">
                <a:solidFill>
                  <a:srgbClr val="737373"/>
                </a:solidFill>
                <a:latin typeface="Proxima Nova"/>
                <a:ea typeface="Proxima Nova"/>
                <a:cs typeface="Proxima Nova"/>
                <a:sym typeface="Proxima Nova"/>
              </a:rPr>
              <a:t> and </a:t>
            </a:r>
            <a:r>
              <a:rPr lang="en-US" sz="3899">
                <a:solidFill>
                  <a:srgbClr val="737373"/>
                </a:solidFill>
                <a:latin typeface="Proxima Nova"/>
                <a:ea typeface="Proxima Nova"/>
                <a:cs typeface="Proxima Nova"/>
                <a:sym typeface="Proxima Nova"/>
              </a:rPr>
              <a:t>I</a:t>
            </a:r>
            <a:r>
              <a:rPr lang="en-US" sz="3899">
                <a:solidFill>
                  <a:srgbClr val="737373"/>
                </a:solidFill>
                <a:latin typeface="Proxima Nova"/>
                <a:ea typeface="Proxima Nova"/>
                <a:cs typeface="Proxima Nova"/>
                <a:sym typeface="Proxima Nova"/>
              </a:rPr>
              <a:t>nformation</a:t>
            </a:r>
            <a:r>
              <a:rPr lang="en-US" sz="3899">
                <a:solidFill>
                  <a:srgbClr val="737373"/>
                </a:solidFill>
                <a:latin typeface="Proxima Nova"/>
                <a:ea typeface="Proxima Nova"/>
                <a:cs typeface="Proxima Nova"/>
                <a:sym typeface="Proxima Nova"/>
              </a:rPr>
              <a:t> Studies to </a:t>
            </a:r>
            <a:r>
              <a:rPr lang="en-US" b="true" sz="3899">
                <a:solidFill>
                  <a:srgbClr val="737373"/>
                </a:solidFill>
                <a:latin typeface="Proxima Nova Bold"/>
                <a:ea typeface="Proxima Nova Bold"/>
                <a:cs typeface="Proxima Nova Bold"/>
                <a:sym typeface="Proxima Nova Bold"/>
              </a:rPr>
              <a:t>provide meaningful, hands-on experience</a:t>
            </a:r>
            <a:r>
              <a:rPr lang="en-US" sz="3899">
                <a:solidFill>
                  <a:srgbClr val="737373"/>
                </a:solidFill>
                <a:latin typeface="Proxima Nova"/>
                <a:ea typeface="Proxima Nova"/>
                <a:cs typeface="Proxima Nova"/>
                <a:sym typeface="Proxima Nova"/>
              </a:rPr>
              <a:t> for the next gene</a:t>
            </a:r>
            <a:r>
              <a:rPr lang="en-US" sz="3899">
                <a:solidFill>
                  <a:srgbClr val="737373"/>
                </a:solidFill>
                <a:latin typeface="Proxima Nova"/>
                <a:ea typeface="Proxima Nova"/>
                <a:cs typeface="Proxima Nova"/>
                <a:sym typeface="Proxima Nova"/>
              </a:rPr>
              <a:t>ration of </a:t>
            </a:r>
            <a:r>
              <a:rPr lang="en-US" sz="3899">
                <a:solidFill>
                  <a:srgbClr val="737373"/>
                </a:solidFill>
                <a:latin typeface="Proxima Nova"/>
                <a:ea typeface="Proxima Nova"/>
                <a:cs typeface="Proxima Nova"/>
                <a:sym typeface="Proxima Nova"/>
              </a:rPr>
              <a:t>archivists, and with the Queens Memory Project to </a:t>
            </a:r>
            <a:r>
              <a:rPr lang="en-US" b="true" sz="3899">
                <a:solidFill>
                  <a:srgbClr val="737373"/>
                </a:solidFill>
                <a:latin typeface="Proxima Nova Bold"/>
                <a:ea typeface="Proxima Nova Bold"/>
                <a:cs typeface="Proxima Nova Bold"/>
                <a:sym typeface="Proxima Nova Bold"/>
              </a:rPr>
              <a:t>document our campus and borough</a:t>
            </a:r>
            <a:r>
              <a:rPr lang="en-US" sz="3899">
                <a:solidFill>
                  <a:srgbClr val="737373"/>
                </a:solidFill>
                <a:latin typeface="Proxima Nova"/>
                <a:ea typeface="Proxima Nova"/>
                <a:cs typeface="Proxima Nova"/>
                <a:sym typeface="Proxima Nova"/>
              </a:rPr>
              <a:t>. In keep</a:t>
            </a:r>
            <a:r>
              <a:rPr lang="en-US" sz="3899">
                <a:solidFill>
                  <a:srgbClr val="737373"/>
                </a:solidFill>
                <a:latin typeface="Proxima Nova"/>
                <a:ea typeface="Proxima Nova"/>
                <a:cs typeface="Proxima Nova"/>
                <a:sym typeface="Proxima Nova"/>
              </a:rPr>
              <a:t>ing wi</a:t>
            </a:r>
            <a:r>
              <a:rPr lang="en-US" sz="3899">
                <a:solidFill>
                  <a:srgbClr val="737373"/>
                </a:solidFill>
                <a:latin typeface="Proxima Nova"/>
                <a:ea typeface="Proxima Nova"/>
                <a:cs typeface="Proxima Nova"/>
                <a:sym typeface="Proxima Nova"/>
              </a:rPr>
              <a:t>th the Colleg</a:t>
            </a:r>
            <a:r>
              <a:rPr lang="en-US" sz="3899">
                <a:solidFill>
                  <a:srgbClr val="737373"/>
                </a:solidFill>
                <a:latin typeface="Proxima Nova"/>
                <a:ea typeface="Proxima Nova"/>
                <a:cs typeface="Proxima Nova"/>
                <a:sym typeface="Proxima Nova"/>
              </a:rPr>
              <a:t>e’s motto “Discimus ut Serviamus” (We Learn so that We May Serve), our goal is </a:t>
            </a:r>
            <a:r>
              <a:rPr lang="en-US" sz="3899">
                <a:solidFill>
                  <a:srgbClr val="737373"/>
                </a:solidFill>
                <a:latin typeface="Proxima Nova"/>
                <a:ea typeface="Proxima Nova"/>
                <a:cs typeface="Proxima Nova"/>
                <a:sym typeface="Proxima Nova"/>
              </a:rPr>
              <a:t>for the </a:t>
            </a:r>
            <a:r>
              <a:rPr lang="en-US" sz="3899">
                <a:solidFill>
                  <a:srgbClr val="737373"/>
                </a:solidFill>
                <a:latin typeface="Proxima Nova"/>
                <a:ea typeface="Proxima Nova"/>
                <a:cs typeface="Proxima Nova"/>
                <a:sym typeface="Proxima Nova"/>
              </a:rPr>
              <a:t>collections to </a:t>
            </a:r>
            <a:r>
              <a:rPr lang="en-US" b="true" sz="3899">
                <a:solidFill>
                  <a:srgbClr val="737373"/>
                </a:solidFill>
                <a:latin typeface="Proxima Nova Bold"/>
                <a:ea typeface="Proxima Nova Bold"/>
                <a:cs typeface="Proxima Nova Bold"/>
                <a:sym typeface="Proxima Nova Bold"/>
              </a:rPr>
              <a:t>serve as a basis for research, community engagement, teaching, and exploration</a:t>
            </a:r>
            <a:r>
              <a:rPr lang="en-US" sz="3899">
                <a:solidFill>
                  <a:srgbClr val="737373"/>
                </a:solidFill>
                <a:latin typeface="Proxima Nova"/>
                <a:ea typeface="Proxima Nova"/>
                <a:cs typeface="Proxima Nova"/>
                <a:sym typeface="Proxima Nova"/>
              </a:rPr>
              <a:t>. We serv</a:t>
            </a:r>
            <a:r>
              <a:rPr lang="en-US" sz="3899">
                <a:solidFill>
                  <a:srgbClr val="737373"/>
                </a:solidFill>
                <a:latin typeface="Proxima Nova"/>
                <a:ea typeface="Proxima Nova"/>
                <a:cs typeface="Proxima Nova"/>
                <a:sym typeface="Proxima Nova"/>
              </a:rPr>
              <a:t>e</a:t>
            </a:r>
            <a:r>
              <a:rPr lang="en-US" sz="3899">
                <a:solidFill>
                  <a:srgbClr val="737373"/>
                </a:solidFill>
                <a:latin typeface="Proxima Nova"/>
                <a:ea typeface="Proxima Nova"/>
                <a:cs typeface="Proxima Nova"/>
                <a:sym typeface="Proxima Nova"/>
              </a:rPr>
              <a:t> all kinds of folks, from faculty and students, to local activists, to international scholars.</a:t>
            </a: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1351AA"/>
        </a:solidFill>
      </p:bgPr>
    </p:bg>
    <p:spTree>
      <p:nvGrpSpPr>
        <p:cNvPr id="1" name=""/>
        <p:cNvGrpSpPr/>
        <p:nvPr/>
      </p:nvGrpSpPr>
      <p:grpSpPr>
        <a:xfrm>
          <a:off x="0" y="0"/>
          <a:ext cx="0" cy="0"/>
          <a:chOff x="0" y="0"/>
          <a:chExt cx="0" cy="0"/>
        </a:xfrm>
      </p:grpSpPr>
      <p:grpSp>
        <p:nvGrpSpPr>
          <p:cNvPr name="Group 2" id="2"/>
          <p:cNvGrpSpPr/>
          <p:nvPr/>
        </p:nvGrpSpPr>
        <p:grpSpPr>
          <a:xfrm rot="-10800000">
            <a:off x="0" y="2514752"/>
            <a:ext cx="18288000" cy="7772248"/>
            <a:chOff x="0" y="0"/>
            <a:chExt cx="24384000" cy="10362997"/>
          </a:xfrm>
        </p:grpSpPr>
        <p:sp>
          <p:nvSpPr>
            <p:cNvPr name="Freeform 3" id="3"/>
            <p:cNvSpPr/>
            <p:nvPr/>
          </p:nvSpPr>
          <p:spPr>
            <a:xfrm flipH="false" flipV="false" rot="0">
              <a:off x="0" y="0"/>
              <a:ext cx="24384000" cy="10362940"/>
            </a:xfrm>
            <a:custGeom>
              <a:avLst/>
              <a:gdLst/>
              <a:ahLst/>
              <a:cxnLst/>
              <a:rect r="r" b="b" t="t" l="l"/>
              <a:pathLst>
                <a:path h="10362940" w="24384000">
                  <a:moveTo>
                    <a:pt x="24384000" y="0"/>
                  </a:moveTo>
                  <a:lnTo>
                    <a:pt x="0" y="0"/>
                  </a:lnTo>
                  <a:lnTo>
                    <a:pt x="0" y="10362940"/>
                  </a:lnTo>
                  <a:lnTo>
                    <a:pt x="24384000" y="10362940"/>
                  </a:lnTo>
                  <a:close/>
                </a:path>
              </a:pathLst>
            </a:custGeom>
            <a:solidFill>
              <a:srgbClr val="FCFFFF"/>
            </a:solidFill>
          </p:spPr>
        </p:sp>
      </p:grpSp>
      <p:sp>
        <p:nvSpPr>
          <p:cNvPr name="TextBox 4" id="4"/>
          <p:cNvSpPr txBox="true"/>
          <p:nvPr/>
        </p:nvSpPr>
        <p:spPr>
          <a:xfrm rot="0">
            <a:off x="1035225" y="3442206"/>
            <a:ext cx="12410474" cy="5676153"/>
          </a:xfrm>
          <a:prstGeom prst="rect">
            <a:avLst/>
          </a:prstGeom>
        </p:spPr>
        <p:txBody>
          <a:bodyPr anchor="t" rtlCol="false" tIns="0" lIns="0" bIns="0" rIns="0">
            <a:spAutoFit/>
          </a:bodyPr>
          <a:lstStyle/>
          <a:p>
            <a:pPr algn="l" marL="1186136" indent="-593068" lvl="1">
              <a:lnSpc>
                <a:spcPts val="7581"/>
              </a:lnSpc>
              <a:buFont typeface="Arial"/>
              <a:buChar char="•"/>
            </a:pPr>
            <a:r>
              <a:rPr lang="en-US" b="true" sz="5493">
                <a:solidFill>
                  <a:srgbClr val="737373"/>
                </a:solidFill>
                <a:latin typeface="Proxima Nova Bold"/>
                <a:ea typeface="Proxima Nova Bold"/>
                <a:cs typeface="Proxima Nova Bold"/>
                <a:sym typeface="Proxima Nova Bold"/>
              </a:rPr>
              <a:t>C</a:t>
            </a:r>
            <a:r>
              <a:rPr lang="en-US" b="true" sz="5493">
                <a:solidFill>
                  <a:srgbClr val="737373"/>
                </a:solidFill>
                <a:latin typeface="Proxima Nova Bold"/>
                <a:ea typeface="Proxima Nova Bold"/>
                <a:cs typeface="Proxima Nova Bold"/>
                <a:sym typeface="Proxima Nova Bold"/>
              </a:rPr>
              <a:t>ivil Rig</a:t>
            </a:r>
            <a:r>
              <a:rPr lang="en-US" b="true" sz="5493">
                <a:solidFill>
                  <a:srgbClr val="737373"/>
                </a:solidFill>
                <a:latin typeface="Proxima Nova Bold"/>
                <a:ea typeface="Proxima Nova Bold"/>
                <a:cs typeface="Proxima Nova Bold"/>
                <a:sym typeface="Proxima Nova Bold"/>
              </a:rPr>
              <a:t>hts and Social Justice</a:t>
            </a:r>
          </a:p>
          <a:p>
            <a:pPr algn="l" marL="1186136" indent="-593068" lvl="1">
              <a:lnSpc>
                <a:spcPts val="7581"/>
              </a:lnSpc>
              <a:buFont typeface="Arial"/>
              <a:buChar char="•"/>
            </a:pPr>
            <a:r>
              <a:rPr lang="en-US" b="true" sz="5493">
                <a:solidFill>
                  <a:srgbClr val="737373"/>
                </a:solidFill>
                <a:latin typeface="Proxima Nova Bold"/>
                <a:ea typeface="Proxima Nova Bold"/>
                <a:cs typeface="Proxima Nova Bold"/>
                <a:sym typeface="Proxima Nova Bold"/>
              </a:rPr>
              <a:t>Music &amp; the Arts</a:t>
            </a:r>
          </a:p>
          <a:p>
            <a:pPr algn="l" marL="1186136" indent="-593068" lvl="1">
              <a:lnSpc>
                <a:spcPts val="7581"/>
              </a:lnSpc>
              <a:buFont typeface="Arial"/>
              <a:buChar char="•"/>
            </a:pPr>
            <a:r>
              <a:rPr lang="en-US" b="true" sz="5493">
                <a:solidFill>
                  <a:srgbClr val="737373"/>
                </a:solidFill>
                <a:latin typeface="Proxima Nova Bold"/>
                <a:ea typeface="Proxima Nova Bold"/>
                <a:cs typeface="Proxima Nova Bold"/>
                <a:sym typeface="Proxima Nova Bold"/>
              </a:rPr>
              <a:t>RARE BOOKS &amp; Print History</a:t>
            </a:r>
          </a:p>
          <a:p>
            <a:pPr algn="l" marL="1186136" indent="-593068" lvl="1">
              <a:lnSpc>
                <a:spcPts val="7581"/>
              </a:lnSpc>
              <a:buFont typeface="Arial"/>
              <a:buChar char="•"/>
            </a:pPr>
            <a:r>
              <a:rPr lang="en-US" b="true" sz="5493">
                <a:solidFill>
                  <a:srgbClr val="737373"/>
                </a:solidFill>
                <a:latin typeface="Proxima Nova Bold"/>
                <a:ea typeface="Proxima Nova Bold"/>
                <a:cs typeface="Proxima Nova Bold"/>
                <a:sym typeface="Proxima Nova Bold"/>
              </a:rPr>
              <a:t>QUEENS COLLEGE</a:t>
            </a:r>
          </a:p>
          <a:p>
            <a:pPr algn="l" marL="1186136" indent="-593068" lvl="1">
              <a:lnSpc>
                <a:spcPts val="7581"/>
              </a:lnSpc>
              <a:buFont typeface="Arial"/>
              <a:buChar char="•"/>
            </a:pPr>
            <a:r>
              <a:rPr lang="en-US" b="true" sz="5493">
                <a:solidFill>
                  <a:srgbClr val="737373"/>
                </a:solidFill>
                <a:latin typeface="Proxima Nova Bold"/>
                <a:ea typeface="Proxima Nova Bold"/>
                <a:cs typeface="Proxima Nova Bold"/>
                <a:sym typeface="Proxima Nova Bold"/>
              </a:rPr>
              <a:t>Political Papers</a:t>
            </a:r>
          </a:p>
          <a:p>
            <a:pPr algn="l" marL="1186136" indent="-593068" lvl="1">
              <a:lnSpc>
                <a:spcPts val="7581"/>
              </a:lnSpc>
              <a:buFont typeface="Arial"/>
              <a:buChar char="•"/>
            </a:pPr>
            <a:r>
              <a:rPr lang="en-US" b="true" sz="5493">
                <a:solidFill>
                  <a:srgbClr val="737373"/>
                </a:solidFill>
                <a:latin typeface="Proxima Nova Bold"/>
                <a:ea typeface="Proxima Nova Bold"/>
                <a:cs typeface="Proxima Nova Bold"/>
                <a:sym typeface="Proxima Nova Bold"/>
              </a:rPr>
              <a:t>Seamen’s Church Institute</a:t>
            </a:r>
          </a:p>
        </p:txBody>
      </p:sp>
      <p:grpSp>
        <p:nvGrpSpPr>
          <p:cNvPr name="Group 5" id="5"/>
          <p:cNvGrpSpPr/>
          <p:nvPr/>
        </p:nvGrpSpPr>
        <p:grpSpPr>
          <a:xfrm rot="0">
            <a:off x="943799" y="611065"/>
            <a:ext cx="16444198" cy="1535400"/>
            <a:chOff x="0" y="0"/>
            <a:chExt cx="21925598" cy="2047200"/>
          </a:xfrm>
        </p:grpSpPr>
        <p:sp>
          <p:nvSpPr>
            <p:cNvPr name="Freeform 6" id="6"/>
            <p:cNvSpPr/>
            <p:nvPr/>
          </p:nvSpPr>
          <p:spPr>
            <a:xfrm flipH="false" flipV="false" rot="0">
              <a:off x="0" y="0"/>
              <a:ext cx="21925600" cy="2047198"/>
            </a:xfrm>
            <a:custGeom>
              <a:avLst/>
              <a:gdLst/>
              <a:ahLst/>
              <a:cxnLst/>
              <a:rect r="r" b="b" t="t" l="l"/>
              <a:pathLst>
                <a:path h="2047198" w="21925600">
                  <a:moveTo>
                    <a:pt x="0" y="0"/>
                  </a:moveTo>
                  <a:lnTo>
                    <a:pt x="21925600" y="0"/>
                  </a:lnTo>
                  <a:lnTo>
                    <a:pt x="21925600" y="2047198"/>
                  </a:lnTo>
                  <a:lnTo>
                    <a:pt x="0" y="2047198"/>
                  </a:lnTo>
                  <a:close/>
                </a:path>
              </a:pathLst>
            </a:custGeom>
            <a:blipFill>
              <a:blip r:embed="rId3">
                <a:alphaModFix amt="0"/>
              </a:blip>
              <a:stretch>
                <a:fillRect l="0" t="-158685" r="0" b="-158685"/>
              </a:stretch>
            </a:blipFill>
          </p:spPr>
        </p:sp>
        <p:sp>
          <p:nvSpPr>
            <p:cNvPr name="TextBox 7" id="7"/>
            <p:cNvSpPr txBox="true"/>
            <p:nvPr/>
          </p:nvSpPr>
          <p:spPr>
            <a:xfrm>
              <a:off x="0" y="0"/>
              <a:ext cx="21925598" cy="2047200"/>
            </a:xfrm>
            <a:prstGeom prst="rect">
              <a:avLst/>
            </a:prstGeom>
          </p:spPr>
          <p:txBody>
            <a:bodyPr anchor="b" rtlCol="false" tIns="0" lIns="0" bIns="0" rIns="0"/>
            <a:lstStyle/>
            <a:p>
              <a:pPr algn="l">
                <a:lnSpc>
                  <a:spcPts val="8760"/>
                </a:lnSpc>
              </a:pPr>
              <a:r>
                <a:rPr lang="en-US" b="true" sz="7300" u="sng">
                  <a:solidFill>
                    <a:srgbClr val="FFFFFF"/>
                  </a:solidFill>
                  <a:latin typeface="EB Garamond Ultra-Bold"/>
                  <a:ea typeface="EB Garamond Ultra-Bold"/>
                  <a:cs typeface="EB Garamond Ultra-Bold"/>
                  <a:sym typeface="EB Garamond Ultra-Bold"/>
                  <a:hlinkClick r:id="rId4" tooltip="https://www.qc.cuny.edu/library/archives/collection-strengths/"/>
                </a:rPr>
                <a:t>SCA Collection Strengths</a:t>
              </a:r>
            </a:p>
          </p:txBody>
        </p:sp>
      </p:gr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1351AA"/>
        </a:solidFill>
      </p:bgPr>
    </p:bg>
    <p:spTree>
      <p:nvGrpSpPr>
        <p:cNvPr id="1" name=""/>
        <p:cNvGrpSpPr/>
        <p:nvPr/>
      </p:nvGrpSpPr>
      <p:grpSpPr>
        <a:xfrm>
          <a:off x="0" y="0"/>
          <a:ext cx="0" cy="0"/>
          <a:chOff x="0" y="0"/>
          <a:chExt cx="0" cy="0"/>
        </a:xfrm>
      </p:grpSpPr>
      <p:grpSp>
        <p:nvGrpSpPr>
          <p:cNvPr name="Group 2" id="2"/>
          <p:cNvGrpSpPr/>
          <p:nvPr/>
        </p:nvGrpSpPr>
        <p:grpSpPr>
          <a:xfrm rot="-10800000">
            <a:off x="0" y="0"/>
            <a:ext cx="7955225" cy="10287000"/>
            <a:chOff x="0" y="0"/>
            <a:chExt cx="20865959" cy="26982030"/>
          </a:xfrm>
        </p:grpSpPr>
        <p:sp>
          <p:nvSpPr>
            <p:cNvPr name="Freeform 3" id="3"/>
            <p:cNvSpPr/>
            <p:nvPr/>
          </p:nvSpPr>
          <p:spPr>
            <a:xfrm flipH="false" flipV="false" rot="0">
              <a:off x="0" y="0"/>
              <a:ext cx="20865959" cy="26981882"/>
            </a:xfrm>
            <a:custGeom>
              <a:avLst/>
              <a:gdLst/>
              <a:ahLst/>
              <a:cxnLst/>
              <a:rect r="r" b="b" t="t" l="l"/>
              <a:pathLst>
                <a:path h="26981882" w="20865959">
                  <a:moveTo>
                    <a:pt x="20865959" y="0"/>
                  </a:moveTo>
                  <a:lnTo>
                    <a:pt x="0" y="0"/>
                  </a:lnTo>
                  <a:lnTo>
                    <a:pt x="0" y="26981882"/>
                  </a:lnTo>
                  <a:lnTo>
                    <a:pt x="20865959" y="26981882"/>
                  </a:lnTo>
                  <a:close/>
                </a:path>
              </a:pathLst>
            </a:custGeom>
            <a:solidFill>
              <a:srgbClr val="FCFFFF"/>
            </a:solidFill>
          </p:spPr>
        </p:sp>
      </p:grpSp>
      <p:sp>
        <p:nvSpPr>
          <p:cNvPr name="TextBox 4" id="4"/>
          <p:cNvSpPr txBox="true"/>
          <p:nvPr/>
        </p:nvSpPr>
        <p:spPr>
          <a:xfrm rot="0">
            <a:off x="1035225" y="3401746"/>
            <a:ext cx="6058031" cy="5508498"/>
          </a:xfrm>
          <a:prstGeom prst="rect">
            <a:avLst/>
          </a:prstGeom>
        </p:spPr>
        <p:txBody>
          <a:bodyPr anchor="t" rtlCol="false" tIns="0" lIns="0" bIns="0" rIns="0">
            <a:spAutoFit/>
          </a:bodyPr>
          <a:lstStyle/>
          <a:p>
            <a:pPr algn="l">
              <a:lnSpc>
                <a:spcPts val="4415"/>
              </a:lnSpc>
            </a:pPr>
            <a:r>
              <a:rPr lang="en-US" b="true" sz="3199">
                <a:solidFill>
                  <a:srgbClr val="737373"/>
                </a:solidFill>
                <a:latin typeface="Proxima Nova Bold"/>
                <a:ea typeface="Proxima Nova Bold"/>
                <a:cs typeface="Proxima Nova Bold"/>
                <a:sym typeface="Proxima Nova Bold"/>
              </a:rPr>
              <a:t>Special Collections and Archives holds the political papers of several elected officials, including Congressman Benjamin Rosenthal, Congressman Gary Ackerman, Speaker of the New York State Assembly Saul Weprin, and Queens Borough President Helen Marshall.</a:t>
            </a:r>
          </a:p>
        </p:txBody>
      </p:sp>
      <p:grpSp>
        <p:nvGrpSpPr>
          <p:cNvPr name="Group 5" id="5"/>
          <p:cNvGrpSpPr/>
          <p:nvPr/>
        </p:nvGrpSpPr>
        <p:grpSpPr>
          <a:xfrm rot="0">
            <a:off x="8834978" y="685055"/>
            <a:ext cx="16444198" cy="2614951"/>
            <a:chOff x="0" y="0"/>
            <a:chExt cx="21925598" cy="3486602"/>
          </a:xfrm>
        </p:grpSpPr>
        <p:sp>
          <p:nvSpPr>
            <p:cNvPr name="Freeform 6" id="6"/>
            <p:cNvSpPr/>
            <p:nvPr/>
          </p:nvSpPr>
          <p:spPr>
            <a:xfrm flipH="false" flipV="false" rot="0">
              <a:off x="0" y="0"/>
              <a:ext cx="21925600" cy="3486598"/>
            </a:xfrm>
            <a:custGeom>
              <a:avLst/>
              <a:gdLst/>
              <a:ahLst/>
              <a:cxnLst/>
              <a:rect r="r" b="b" t="t" l="l"/>
              <a:pathLst>
                <a:path h="3486598" w="21925600">
                  <a:moveTo>
                    <a:pt x="0" y="0"/>
                  </a:moveTo>
                  <a:lnTo>
                    <a:pt x="21925600" y="0"/>
                  </a:lnTo>
                  <a:lnTo>
                    <a:pt x="21925600" y="3486598"/>
                  </a:lnTo>
                  <a:lnTo>
                    <a:pt x="0" y="3486598"/>
                  </a:lnTo>
                  <a:close/>
                </a:path>
              </a:pathLst>
            </a:custGeom>
            <a:blipFill>
              <a:blip r:embed="rId3">
                <a:alphaModFix amt="0"/>
              </a:blip>
              <a:stretch>
                <a:fillRect l="0" t="-93174" r="0" b="-51890"/>
              </a:stretch>
            </a:blipFill>
          </p:spPr>
        </p:sp>
        <p:sp>
          <p:nvSpPr>
            <p:cNvPr name="TextBox 7" id="7"/>
            <p:cNvSpPr txBox="true"/>
            <p:nvPr/>
          </p:nvSpPr>
          <p:spPr>
            <a:xfrm>
              <a:off x="0" y="0"/>
              <a:ext cx="21925598" cy="3486602"/>
            </a:xfrm>
            <a:prstGeom prst="rect">
              <a:avLst/>
            </a:prstGeom>
          </p:spPr>
          <p:txBody>
            <a:bodyPr anchor="b" rtlCol="false" tIns="0" lIns="0" bIns="0" rIns="0"/>
            <a:lstStyle/>
            <a:p>
              <a:pPr algn="l">
                <a:lnSpc>
                  <a:spcPts val="8760"/>
                </a:lnSpc>
              </a:pPr>
              <a:r>
                <a:rPr lang="en-US" sz="7300" b="true">
                  <a:solidFill>
                    <a:srgbClr val="FFFFFF"/>
                  </a:solidFill>
                  <a:latin typeface="EB Garamond Ultra-Bold"/>
                  <a:ea typeface="EB Garamond Ultra-Bold"/>
                  <a:cs typeface="EB Garamond Ultra-Bold"/>
                  <a:sym typeface="EB Garamond Ultra-Bold"/>
                </a:rPr>
                <a:t>Civil Rights &amp; </a:t>
              </a:r>
            </a:p>
            <a:p>
              <a:pPr algn="l">
                <a:lnSpc>
                  <a:spcPts val="8760"/>
                </a:lnSpc>
              </a:pPr>
              <a:r>
                <a:rPr lang="en-US" b="true" sz="7300">
                  <a:solidFill>
                    <a:srgbClr val="FFFFFF"/>
                  </a:solidFill>
                  <a:latin typeface="EB Garamond Ultra-Bold"/>
                  <a:ea typeface="EB Garamond Ultra-Bold"/>
                  <a:cs typeface="EB Garamond Ultra-Bold"/>
                  <a:sym typeface="EB Garamond Ultra-Bold"/>
                </a:rPr>
                <a:t>Social Justice</a:t>
              </a:r>
            </a:p>
          </p:txBody>
        </p:sp>
      </p:grpSp>
      <p:grpSp>
        <p:nvGrpSpPr>
          <p:cNvPr name="Group 8" id="8"/>
          <p:cNvGrpSpPr/>
          <p:nvPr/>
        </p:nvGrpSpPr>
        <p:grpSpPr>
          <a:xfrm rot="0">
            <a:off x="1028700" y="1224831"/>
            <a:ext cx="6442948" cy="1535400"/>
            <a:chOff x="0" y="0"/>
            <a:chExt cx="8590598" cy="2047200"/>
          </a:xfrm>
        </p:grpSpPr>
        <p:sp>
          <p:nvSpPr>
            <p:cNvPr name="Freeform 9" id="9"/>
            <p:cNvSpPr/>
            <p:nvPr/>
          </p:nvSpPr>
          <p:spPr>
            <a:xfrm flipH="false" flipV="false" rot="0">
              <a:off x="0" y="0"/>
              <a:ext cx="8590600" cy="2047198"/>
            </a:xfrm>
            <a:custGeom>
              <a:avLst/>
              <a:gdLst/>
              <a:ahLst/>
              <a:cxnLst/>
              <a:rect r="r" b="b" t="t" l="l"/>
              <a:pathLst>
                <a:path h="2047198" w="8590600">
                  <a:moveTo>
                    <a:pt x="0" y="0"/>
                  </a:moveTo>
                  <a:lnTo>
                    <a:pt x="8590600" y="0"/>
                  </a:lnTo>
                  <a:lnTo>
                    <a:pt x="8590600" y="2047198"/>
                  </a:lnTo>
                  <a:lnTo>
                    <a:pt x="0" y="2047198"/>
                  </a:lnTo>
                  <a:close/>
                </a:path>
              </a:pathLst>
            </a:custGeom>
            <a:blipFill>
              <a:blip r:embed="rId3">
                <a:alphaModFix amt="0"/>
              </a:blip>
              <a:stretch>
                <a:fillRect l="0" t="-158685" r="-155227" b="-158685"/>
              </a:stretch>
            </a:blipFill>
          </p:spPr>
        </p:sp>
        <p:sp>
          <p:nvSpPr>
            <p:cNvPr name="TextBox 10" id="10"/>
            <p:cNvSpPr txBox="true"/>
            <p:nvPr/>
          </p:nvSpPr>
          <p:spPr>
            <a:xfrm>
              <a:off x="0" y="0"/>
              <a:ext cx="8590598" cy="2047200"/>
            </a:xfrm>
            <a:prstGeom prst="rect">
              <a:avLst/>
            </a:prstGeom>
          </p:spPr>
          <p:txBody>
            <a:bodyPr anchor="b" rtlCol="false" tIns="0" lIns="0" bIns="0" rIns="0"/>
            <a:lstStyle/>
            <a:p>
              <a:pPr algn="l">
                <a:lnSpc>
                  <a:spcPts val="8760"/>
                </a:lnSpc>
              </a:pPr>
              <a:r>
                <a:rPr lang="en-US" b="true" sz="7300">
                  <a:solidFill>
                    <a:srgbClr val="1351AA"/>
                  </a:solidFill>
                  <a:latin typeface="EB Garamond Ultra-Bold"/>
                  <a:ea typeface="EB Garamond Ultra-Bold"/>
                  <a:cs typeface="EB Garamond Ultra-Bold"/>
                  <a:sym typeface="EB Garamond Ultra-Bold"/>
                </a:rPr>
                <a:t>Political Papers</a:t>
              </a:r>
            </a:p>
          </p:txBody>
        </p:sp>
      </p:grpSp>
      <p:sp>
        <p:nvSpPr>
          <p:cNvPr name="TextBox 11" id="11"/>
          <p:cNvSpPr txBox="true"/>
          <p:nvPr/>
        </p:nvSpPr>
        <p:spPr>
          <a:xfrm rot="0">
            <a:off x="8834978" y="3420796"/>
            <a:ext cx="8739685" cy="5850636"/>
          </a:xfrm>
          <a:prstGeom prst="rect">
            <a:avLst/>
          </a:prstGeom>
        </p:spPr>
        <p:txBody>
          <a:bodyPr anchor="t" rtlCol="false" tIns="0" lIns="0" bIns="0" rIns="0">
            <a:spAutoFit/>
          </a:bodyPr>
          <a:lstStyle/>
          <a:p>
            <a:pPr algn="l">
              <a:lnSpc>
                <a:spcPts val="3312"/>
              </a:lnSpc>
            </a:pPr>
            <a:r>
              <a:rPr lang="en-US" b="true" sz="2400">
                <a:solidFill>
                  <a:srgbClr val="FCFFFF"/>
                </a:solidFill>
                <a:latin typeface="Proxima Nova Bold"/>
                <a:ea typeface="Proxima Nova Bold"/>
                <a:cs typeface="Proxima Nova Bold"/>
                <a:sym typeface="Proxima Nova Bold"/>
              </a:rPr>
              <a:t>Queens College students and faculty have a rich history of participation in the Civil Rights Movement of the 1960s, as well as other struggles for social justice. Starting in 2009, Queens College Library’s Special Collections and Archives began collecting materials from alumni, faculty, and community members involved in these movements. The collections document projects like Mississippi Freedom Summer in 1964 and the Summer Community Organization and Political Education project in 1965, as well as local, New York-based campaigns of the NAACP, Congress of Racial Equality, and Students for a Democratic Society. The archive is also home to the library of civil rights activist James Forman. We continue to expand in this area, documenting a broader array of voices, organizations, and time periods in the fight for a better world.</a:t>
            </a:r>
          </a:p>
        </p:txBody>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1351AA"/>
        </a:solidFill>
      </p:bgPr>
    </p:bg>
    <p:spTree>
      <p:nvGrpSpPr>
        <p:cNvPr id="1" name=""/>
        <p:cNvGrpSpPr/>
        <p:nvPr/>
      </p:nvGrpSpPr>
      <p:grpSpPr>
        <a:xfrm>
          <a:off x="0" y="0"/>
          <a:ext cx="0" cy="0"/>
          <a:chOff x="0" y="0"/>
          <a:chExt cx="0" cy="0"/>
        </a:xfrm>
      </p:grpSpPr>
      <p:grpSp>
        <p:nvGrpSpPr>
          <p:cNvPr name="Group 2" id="2"/>
          <p:cNvGrpSpPr/>
          <p:nvPr/>
        </p:nvGrpSpPr>
        <p:grpSpPr>
          <a:xfrm rot="-10800000">
            <a:off x="0" y="3372002"/>
            <a:ext cx="18288000" cy="6914998"/>
            <a:chOff x="0" y="0"/>
            <a:chExt cx="24384000" cy="9219997"/>
          </a:xfrm>
        </p:grpSpPr>
        <p:sp>
          <p:nvSpPr>
            <p:cNvPr name="Freeform 3" id="3"/>
            <p:cNvSpPr/>
            <p:nvPr/>
          </p:nvSpPr>
          <p:spPr>
            <a:xfrm flipH="false" flipV="false" rot="0">
              <a:off x="0" y="0"/>
              <a:ext cx="24384000" cy="9219946"/>
            </a:xfrm>
            <a:custGeom>
              <a:avLst/>
              <a:gdLst/>
              <a:ahLst/>
              <a:cxnLst/>
              <a:rect r="r" b="b" t="t" l="l"/>
              <a:pathLst>
                <a:path h="9219946" w="24384000">
                  <a:moveTo>
                    <a:pt x="24384000" y="0"/>
                  </a:moveTo>
                  <a:lnTo>
                    <a:pt x="0" y="0"/>
                  </a:lnTo>
                  <a:lnTo>
                    <a:pt x="0" y="9219946"/>
                  </a:lnTo>
                  <a:lnTo>
                    <a:pt x="24384000" y="9219946"/>
                  </a:lnTo>
                  <a:close/>
                </a:path>
              </a:pathLst>
            </a:custGeom>
            <a:solidFill>
              <a:srgbClr val="FCFFFF"/>
            </a:solidFill>
          </p:spPr>
        </p:sp>
      </p:grpSp>
      <p:grpSp>
        <p:nvGrpSpPr>
          <p:cNvPr name="Group 4" id="4"/>
          <p:cNvGrpSpPr/>
          <p:nvPr/>
        </p:nvGrpSpPr>
        <p:grpSpPr>
          <a:xfrm rot="0">
            <a:off x="0" y="3372002"/>
            <a:ext cx="18288000" cy="217199"/>
            <a:chOff x="0" y="0"/>
            <a:chExt cx="24384000" cy="289598"/>
          </a:xfrm>
        </p:grpSpPr>
        <p:sp>
          <p:nvSpPr>
            <p:cNvPr name="Freeform 5" id="5"/>
            <p:cNvSpPr/>
            <p:nvPr/>
          </p:nvSpPr>
          <p:spPr>
            <a:xfrm flipH="false" flipV="false" rot="0">
              <a:off x="0" y="0"/>
              <a:ext cx="24384000" cy="289560"/>
            </a:xfrm>
            <a:custGeom>
              <a:avLst/>
              <a:gdLst/>
              <a:ahLst/>
              <a:cxnLst/>
              <a:rect r="r" b="b" t="t" l="l"/>
              <a:pathLst>
                <a:path h="289560" w="24384000">
                  <a:moveTo>
                    <a:pt x="0" y="0"/>
                  </a:moveTo>
                  <a:lnTo>
                    <a:pt x="24384000" y="0"/>
                  </a:lnTo>
                  <a:lnTo>
                    <a:pt x="24384000" y="289560"/>
                  </a:lnTo>
                  <a:lnTo>
                    <a:pt x="0" y="289560"/>
                  </a:lnTo>
                  <a:close/>
                </a:path>
              </a:pathLst>
            </a:custGeom>
            <a:gradFill rotWithShape="true">
              <a:gsLst>
                <a:gs pos="0">
                  <a:srgbClr val="F9F9F9">
                    <a:alpha val="100000"/>
                  </a:srgbClr>
                </a:gs>
                <a:gs pos="36000">
                  <a:srgbClr val="F9F9F9">
                    <a:alpha val="100000"/>
                  </a:srgbClr>
                </a:gs>
                <a:gs pos="80000">
                  <a:srgbClr val="DEDEDE">
                    <a:alpha val="100000"/>
                  </a:srgbClr>
                </a:gs>
                <a:gs pos="100000">
                  <a:srgbClr val="999999">
                    <a:alpha val="100000"/>
                  </a:srgbClr>
                </a:gs>
              </a:gsLst>
              <a:lin ang="16200038"/>
            </a:gradFill>
          </p:spPr>
        </p:sp>
      </p:grpSp>
      <p:grpSp>
        <p:nvGrpSpPr>
          <p:cNvPr name="Group 6" id="6"/>
          <p:cNvGrpSpPr/>
          <p:nvPr/>
        </p:nvGrpSpPr>
        <p:grpSpPr>
          <a:xfrm rot="0">
            <a:off x="943799" y="1028700"/>
            <a:ext cx="16444198" cy="1663193"/>
            <a:chOff x="0" y="0"/>
            <a:chExt cx="21925598" cy="2217591"/>
          </a:xfrm>
        </p:grpSpPr>
        <p:sp>
          <p:nvSpPr>
            <p:cNvPr name="Freeform 7" id="7"/>
            <p:cNvSpPr/>
            <p:nvPr/>
          </p:nvSpPr>
          <p:spPr>
            <a:xfrm flipH="false" flipV="false" rot="0">
              <a:off x="0" y="0"/>
              <a:ext cx="21925600" cy="2217589"/>
            </a:xfrm>
            <a:custGeom>
              <a:avLst/>
              <a:gdLst/>
              <a:ahLst/>
              <a:cxnLst/>
              <a:rect r="r" b="b" t="t" l="l"/>
              <a:pathLst>
                <a:path h="2217589" w="21925600">
                  <a:moveTo>
                    <a:pt x="0" y="0"/>
                  </a:moveTo>
                  <a:lnTo>
                    <a:pt x="21925600" y="0"/>
                  </a:lnTo>
                  <a:lnTo>
                    <a:pt x="21925600" y="2217589"/>
                  </a:lnTo>
                  <a:lnTo>
                    <a:pt x="0" y="2217589"/>
                  </a:lnTo>
                  <a:close/>
                </a:path>
              </a:pathLst>
            </a:custGeom>
            <a:blipFill>
              <a:blip r:embed="rId3">
                <a:alphaModFix amt="0"/>
              </a:blip>
              <a:stretch>
                <a:fillRect l="0" t="-146492" r="0" b="-138809"/>
              </a:stretch>
            </a:blipFill>
          </p:spPr>
        </p:sp>
        <p:sp>
          <p:nvSpPr>
            <p:cNvPr name="TextBox 8" id="8"/>
            <p:cNvSpPr txBox="true"/>
            <p:nvPr/>
          </p:nvSpPr>
          <p:spPr>
            <a:xfrm>
              <a:off x="0" y="-9525"/>
              <a:ext cx="21925598" cy="2227116"/>
            </a:xfrm>
            <a:prstGeom prst="rect">
              <a:avLst/>
            </a:prstGeom>
          </p:spPr>
          <p:txBody>
            <a:bodyPr anchor="b" rtlCol="false" tIns="0" lIns="0" bIns="0" rIns="0"/>
            <a:lstStyle/>
            <a:p>
              <a:pPr algn="l">
                <a:lnSpc>
                  <a:spcPts val="9600"/>
                </a:lnSpc>
              </a:pPr>
              <a:r>
                <a:rPr lang="en-US" b="true" sz="8000">
                  <a:solidFill>
                    <a:srgbClr val="FFFFFF"/>
                  </a:solidFill>
                  <a:latin typeface="EB Garamond Ultra-Bold"/>
                  <a:ea typeface="EB Garamond Ultra-Bold"/>
                  <a:cs typeface="EB Garamond Ultra-Bold"/>
                  <a:sym typeface="EB Garamond Ultra-Bold"/>
                </a:rPr>
                <a:t>Group Exercise: Macroappraisal</a:t>
              </a:r>
            </a:p>
          </p:txBody>
        </p:sp>
      </p:grpSp>
      <p:sp>
        <p:nvSpPr>
          <p:cNvPr name="TextBox 9" id="9"/>
          <p:cNvSpPr txBox="true"/>
          <p:nvPr/>
        </p:nvSpPr>
        <p:spPr>
          <a:xfrm rot="0">
            <a:off x="1035225" y="3862902"/>
            <a:ext cx="16261347" cy="5300091"/>
          </a:xfrm>
          <a:prstGeom prst="rect">
            <a:avLst/>
          </a:prstGeom>
        </p:spPr>
        <p:txBody>
          <a:bodyPr anchor="t" rtlCol="false" tIns="0" lIns="0" bIns="0" rIns="0">
            <a:spAutoFit/>
          </a:bodyPr>
          <a:lstStyle/>
          <a:p>
            <a:pPr algn="l">
              <a:lnSpc>
                <a:spcPts val="6072"/>
              </a:lnSpc>
            </a:pPr>
            <a:r>
              <a:rPr lang="en-US" sz="4400">
                <a:solidFill>
                  <a:srgbClr val="737373"/>
                </a:solidFill>
                <a:latin typeface="Proxima Nova"/>
                <a:ea typeface="Proxima Nova"/>
                <a:cs typeface="Proxima Nova"/>
                <a:sym typeface="Proxima Nova"/>
              </a:rPr>
              <a:t>Review the box in front of you. As a group, attempt to answer:</a:t>
            </a:r>
          </a:p>
          <a:p>
            <a:pPr algn="l">
              <a:lnSpc>
                <a:spcPts val="6072"/>
              </a:lnSpc>
            </a:pPr>
          </a:p>
          <a:p>
            <a:pPr algn="l" marL="949962" indent="-474981" lvl="1">
              <a:lnSpc>
                <a:spcPts val="6072"/>
              </a:lnSpc>
              <a:buAutoNum type="arabicPeriod" startAt="1"/>
            </a:pPr>
            <a:r>
              <a:rPr lang="en-US" sz="4400">
                <a:solidFill>
                  <a:srgbClr val="737373"/>
                </a:solidFill>
                <a:latin typeface="Proxima Nova"/>
                <a:ea typeface="Proxima Nova"/>
                <a:cs typeface="Proxima Nova"/>
                <a:sym typeface="Proxima Nova"/>
              </a:rPr>
              <a:t>Who likely created these objects? Individuals, organizations, institutions, etc.</a:t>
            </a:r>
          </a:p>
          <a:p>
            <a:pPr algn="l" marL="949962" indent="-474981" lvl="1">
              <a:lnSpc>
                <a:spcPts val="6072"/>
              </a:lnSpc>
              <a:buAutoNum type="arabicPeriod" startAt="1"/>
            </a:pPr>
            <a:r>
              <a:rPr lang="en-US" sz="4400">
                <a:solidFill>
                  <a:srgbClr val="737373"/>
                </a:solidFill>
                <a:latin typeface="Proxima Nova"/>
                <a:ea typeface="Proxima Nova"/>
                <a:cs typeface="Proxima Nova"/>
                <a:sym typeface="Proxima Nova"/>
              </a:rPr>
              <a:t>What activities do these objects reflect? What were they used for?</a:t>
            </a:r>
          </a:p>
          <a:p>
            <a:pPr algn="l" marL="949962" indent="-474981" lvl="1">
              <a:lnSpc>
                <a:spcPts val="6072"/>
              </a:lnSpc>
              <a:buAutoNum type="arabicPeriod" startAt="1"/>
            </a:pPr>
            <a:r>
              <a:rPr lang="en-US" sz="4400">
                <a:solidFill>
                  <a:srgbClr val="737373"/>
                </a:solidFill>
                <a:latin typeface="Proxima Nova"/>
                <a:ea typeface="Proxima Nova"/>
                <a:cs typeface="Proxima Nova"/>
                <a:sym typeface="Proxima Nova"/>
              </a:rPr>
              <a:t>Who else may have been involved in their creation?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DAHN-cZw2tM</dc:identifier>
  <dcterms:modified xsi:type="dcterms:W3CDTF">2011-08-01T06:04:30Z</dcterms:modified>
  <cp:revision>1</cp:revision>
  <dc:title>7401-S03-practicum-2026 summer.pptx</dc:title>
</cp:coreProperties>
</file>