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EB Garamond Ultra-Bold" charset="1" panose="00000000000000000000"/>
      <p:regular r:id="rId25"/>
    </p:embeddedFont>
    <p:embeddedFont>
      <p:font typeface="Proxima Nova Bold" charset="1" panose="02000506030000020004"/>
      <p:regular r:id="rId26"/>
    </p:embeddedFont>
    <p:embeddedFont>
      <p:font typeface="Proxima Nova Heavy" charset="1" panose="02000506030000020004"/>
      <p:regular r:id="rId27"/>
    </p:embeddedFont>
    <p:embeddedFont>
      <p:font typeface="Proxima Nova" charset="1" panose="02000506030000020004"/>
      <p:regular r:id="rId30"/>
    </p:embeddedFont>
    <p:embeddedFont>
      <p:font typeface="Arial" charset="1" panose="020B0604020202020204"/>
      <p:regular r:id="rId35"/>
    </p:embeddedFont>
    <p:embeddedFont>
      <p:font typeface="Proxima Nova Italics" charset="1" panose="02000506030000020004"/>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notesSlides/notesSlide2.xml" Type="http://schemas.openxmlformats.org/officeDocument/2006/relationships/notesSlide"/><Relationship Id="rId29" Target="notesSlides/notesSlide3.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notesSlides/notesSlide4.xml" Type="http://schemas.openxmlformats.org/officeDocument/2006/relationships/notesSlide"/><Relationship Id="rId32" Target="notesSlides/notesSlide5.xml" Type="http://schemas.openxmlformats.org/officeDocument/2006/relationships/notesSlide"/><Relationship Id="rId33" Target="notesSlides/notesSlide6.xml" Type="http://schemas.openxmlformats.org/officeDocument/2006/relationships/notesSlide"/><Relationship Id="rId34" Target="notesSlides/notesSlide7.xml" Type="http://schemas.openxmlformats.org/officeDocument/2006/relationships/notesSlide"/><Relationship Id="rId35" Target="fonts/font35.fntdata" Type="http://schemas.openxmlformats.org/officeDocument/2006/relationships/font"/><Relationship Id="rId36" Target="notesSlides/notesSlide8.xml" Type="http://schemas.openxmlformats.org/officeDocument/2006/relationships/notesSlide"/><Relationship Id="rId37" Target="notesSlides/notesSlide9.xml" Type="http://schemas.openxmlformats.org/officeDocument/2006/relationships/notesSlide"/><Relationship Id="rId38" Target="notesSlides/notesSlide10.xml" Type="http://schemas.openxmlformats.org/officeDocument/2006/relationships/notesSlide"/><Relationship Id="rId39" Target="notesSlides/notesSlide11.xml" Type="http://schemas.openxmlformats.org/officeDocument/2006/relationships/notesSlide"/><Relationship Id="rId4" Target="theme/theme1.xml" Type="http://schemas.openxmlformats.org/officeDocument/2006/relationships/theme"/><Relationship Id="rId40" Target="notesSlides/notesSlide12.xml" Type="http://schemas.openxmlformats.org/officeDocument/2006/relationships/notesSlide"/><Relationship Id="rId41" Target="notesSlides/notesSlide13.xml" Type="http://schemas.openxmlformats.org/officeDocument/2006/relationships/notesSlide"/><Relationship Id="rId42" Target="notesSlides/notesSlide14.xml" Type="http://schemas.openxmlformats.org/officeDocument/2006/relationships/notesSlide"/><Relationship Id="rId43" Target="fonts/font43.fntdata" Type="http://schemas.openxmlformats.org/officeDocument/2006/relationships/font"/><Relationship Id="rId44" Target="notesSlides/notesSlide15.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Only slightly different from functional analysis in that macroappraisal considers the broader information landscape as part of functional analysis (which tends to be more inward)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Congrats! You’ve established an archives. How do you decide what to collect?</a:t>
            </a:r>
          </a:p>
          <a:p>
            <a:r>
              <a:rPr lang="en-US"/>
              <a:t/>
            </a:r>
          </a:p>
          <a:p>
            <a:r>
              <a:rPr lang="en-US"/>
              <a:t>“What are we selecting for” speaks to both why select in the first place and what are we selecting?</a:t>
            </a:r>
          </a:p>
          <a:p>
            <a:r>
              <a:rPr lang="en-US"/>
              <a:t>There are usually two levels of appraisal, generally speaking–appraisal for acquisition (what to acquire to the archives) and appraisal for selection (once you have the stuff, which to keep and which to throw out/deaccession)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Perspectives/Factors the archivist must keep in mind: WHO IS ANSWERING THE QUESTION “WHAT ARE WE SELECTING FOR”</a:t>
            </a:r>
          </a:p>
          <a:p>
            <a:r>
              <a:rPr lang="en-US"/>
              <a:t/>
            </a:r>
          </a:p>
          <a:p>
            <a:r>
              <a:rPr lang="en-US"/>
              <a:t>Representative collections</a:t>
            </a:r>
          </a:p>
          <a:p>
            <a:r>
              <a:rPr lang="en-US"/>
              <a:t>Comprehensive collections</a:t>
            </a:r>
          </a:p>
          <a:p>
            <a:r>
              <a:rPr lang="en-US"/>
              <a:t>Squishy terms</a:t>
            </a:r>
          </a:p>
          <a:p>
            <a:r>
              <a:rPr lang="en-US"/>
              <a:t>comprehensive is a Jenkinsonian, lofty goal. In some special collections with a lot a lot a lot of resources, they might try to be comprehensive (Natural History Museum paleontolgy collections and specimens, for example)</a:t>
            </a:r>
          </a:p>
          <a:p>
            <a:r>
              <a:rPr lang="en-US"/>
              <a:t>A more reasonable goal is representative, Schellenberg, using appraisal to decide what tiny percentage is kept and why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Archives and archivists are stereotyped in pop culture as repositories and keepers of everything, but the foundation of archival practice rests on knowing what and how to keep what matters, and what and how to dispose of everything else.</a:t>
            </a:r>
          </a:p>
          <a:p>
            <a:r>
              <a:rPr lang="en-US"/>
              <a:t/>
            </a:r>
          </a:p>
          <a:p>
            <a:r>
              <a:rPr lang="en-US"/>
              <a:t>As archivists, we determine value over and over again. This definition stresses worth as determination of retention in an archives, but i’d also add that the other archival interventions involve assessing and deciding on value–which collections get the most time for processing, and which get highlighted in outreach or digitization efforts?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https://dictionary.archivists.org/entry/acquisition.html"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 Id="rId4" Target="https://dictionary.archivists.org/entry/accession.html"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 Id="rId4" Target="https://dictionary.archivists.org/entry/reappraisal.html" TargetMode="External" Type="http://schemas.openxmlformats.org/officeDocument/2006/relationships/hyperlink"/><Relationship Id="rId5" Target="https://dictionary.archivists.org/entry/deaccession.html"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https://dictionary.archivists.org/entry/macroappraisal.html"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https://dictionary.archivists.org/entry/documentation-strategy.html"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https://dictionary.archivists.org/entry/appraisal.html"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https://dictionary.archivists.org/entry/accretion.html" TargetMode="External" Type="http://schemas.openxmlformats.org/officeDocument/2006/relationships/hyperlink"/><Relationship Id="rId11" Target="../media/image2.png" Type="http://schemas.openxmlformats.org/officeDocument/2006/relationships/image"/><Relationship Id="rId12" Target="../media/image3.svg" Type="http://schemas.openxmlformats.org/officeDocument/2006/relationships/image"/><Relationship Id="rId13" Target="../media/image4.png" Type="http://schemas.openxmlformats.org/officeDocument/2006/relationships/image"/><Relationship Id="rId14" Target="../media/image5.svg" Type="http://schemas.openxmlformats.org/officeDocument/2006/relationships/image"/><Relationship Id="rId15" Target="../media/image6.png" Type="http://schemas.openxmlformats.org/officeDocument/2006/relationships/image"/><Relationship Id="rId16" Target="../media/image7.svg" Type="http://schemas.openxmlformats.org/officeDocument/2006/relationships/image"/><Relationship Id="rId2" Target="../media/image1.jpeg" Type="http://schemas.openxmlformats.org/officeDocument/2006/relationships/image"/><Relationship Id="rId3" Target="https://dictionary.archivists.org/entry/loan.html" TargetMode="External" Type="http://schemas.openxmlformats.org/officeDocument/2006/relationships/hyperlink"/><Relationship Id="rId4" Target="https://dictionary.archivists.org/entry/transfer.html" TargetMode="External" Type="http://schemas.openxmlformats.org/officeDocument/2006/relationships/hyperlink"/><Relationship Id="rId5" Target="https://dictionary.archivists.org/entry/gift.html" TargetMode="External" Type="http://schemas.openxmlformats.org/officeDocument/2006/relationships/hyperlink"/><Relationship Id="rId6" Target="https://dictionary.archivists.org/entry/deed-of-gift.html" TargetMode="External" Type="http://schemas.openxmlformats.org/officeDocument/2006/relationships/hyperlink"/><Relationship Id="rId7" Target="https://dictionary.archivists.org/entry/donor-agreement.html" TargetMode="External" Type="http://schemas.openxmlformats.org/officeDocument/2006/relationships/hyperlink"/><Relationship Id="rId8" Target="https://dictionary.archivists.org/entry/accrual.html" TargetMode="External" Type="http://schemas.openxmlformats.org/officeDocument/2006/relationships/hyperlink"/><Relationship Id="rId9" Target="https://dictionary.archivists.org/entry/accrual.html"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https://dictionary.archivists.org/entry/value.html"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https://dictionary.archivists.org/entry/aesthetic-value.html" TargetMode="External" Type="http://schemas.openxmlformats.org/officeDocument/2006/relationships/hyperlink"/><Relationship Id="rId11" Target="https://dictionary.archivists.org/entry/archival-value.html" TargetMode="External" Type="http://schemas.openxmlformats.org/officeDocument/2006/relationships/hyperlink"/><Relationship Id="rId12" Target="https://dictionary.archivists.org/entry/associational-value.html" TargetMode="External" Type="http://schemas.openxmlformats.org/officeDocument/2006/relationships/hyperlink"/><Relationship Id="rId13" Target="https://dictionary.archivists.org/entry/artifactual-value.html" TargetMode="External" Type="http://schemas.openxmlformats.org/officeDocument/2006/relationships/hyperlink"/><Relationship Id="rId14" Target="https://dictionary.archivists.org/entry/continuing-value.html" TargetMode="External" Type="http://schemas.openxmlformats.org/officeDocument/2006/relationships/hyperlink"/><Relationship Id="rId15" Target="https://dictionary.archivists.org/entry/enduring-value.html" TargetMode="External" Type="http://schemas.openxmlformats.org/officeDocument/2006/relationships/hyperlink"/><Relationship Id="rId16" Target="https://dictionary.archivists.org/entry/evidential-value.html" TargetMode="External" Type="http://schemas.openxmlformats.org/officeDocument/2006/relationships/hyperlink"/><Relationship Id="rId17" Target="https://dictionary.archivists.org/entry/evidentiary-value.html" TargetMode="External" Type="http://schemas.openxmlformats.org/officeDocument/2006/relationships/hyperlink"/><Relationship Id="rId18" Target="https://dictionary.archivists.org/entry/exhibition-value.html" TargetMode="External" Type="http://schemas.openxmlformats.org/officeDocument/2006/relationships/hyperlink"/><Relationship Id="rId19" Target="https://dictionary.archivists.org/entry/fiscal-value.html" TargetMode="External" Type="http://schemas.openxmlformats.org/officeDocument/2006/relationships/hyperlink"/><Relationship Id="rId2" Target="../notesSlides/notesSlide7.xml" Type="http://schemas.openxmlformats.org/officeDocument/2006/relationships/notesSlide"/><Relationship Id="rId20" Target="https://dictionary.archivists.org/entry/genealogical-value.html" TargetMode="External" Type="http://schemas.openxmlformats.org/officeDocument/2006/relationships/hyperlink"/><Relationship Id="rId21" Target="https://dictionary.archivists.org/entry/historical-value.html" TargetMode="External" Type="http://schemas.openxmlformats.org/officeDocument/2006/relationships/hyperlink"/><Relationship Id="rId22" Target="https://dictionary.archivists.org/entry/indefinite-value.html" TargetMode="External" Type="http://schemas.openxmlformats.org/officeDocument/2006/relationships/hyperlink"/><Relationship Id="rId23" Target="https://dictionary.archivists.org/entry/informational-value.html" TargetMode="External" Type="http://schemas.openxmlformats.org/officeDocument/2006/relationships/hyperlink"/><Relationship Id="rId24" Target="https://dictionary.archivists.org/entry/intrinsic-value.html" TargetMode="External" Type="http://schemas.openxmlformats.org/officeDocument/2006/relationships/hyperlink"/><Relationship Id="rId25" Target="https://dictionary.archivists.org/entry/legal-value.html" TargetMode="External" Type="http://schemas.openxmlformats.org/officeDocument/2006/relationships/hyperlink"/><Relationship Id="rId26" Target="https://dictionary.archivists.org/entry/long-term-value.html" TargetMode="External" Type="http://schemas.openxmlformats.org/officeDocument/2006/relationships/hyperlink"/><Relationship Id="rId27" Target="https://dictionary.archivists.org/entry/permanent-value.html" TargetMode="External" Type="http://schemas.openxmlformats.org/officeDocument/2006/relationships/hyperlink"/><Relationship Id="rId28" Target="https://dictionary.archivists.org/entry/reference-value.html" TargetMode="External" Type="http://schemas.openxmlformats.org/officeDocument/2006/relationships/hyperlink"/><Relationship Id="rId29" Target="https://dictionary.archivists.org/entry/research-value.html" TargetMode="External" Type="http://schemas.openxmlformats.org/officeDocument/2006/relationships/hyperlink"/><Relationship Id="rId3" Target="../media/image1.jpeg" Type="http://schemas.openxmlformats.org/officeDocument/2006/relationships/image"/><Relationship Id="rId30" Target="https://dictionary.archivists.org/entry/symbolic-value.html" TargetMode="External" Type="http://schemas.openxmlformats.org/officeDocument/2006/relationships/hyperlink"/><Relationship Id="rId4" Target="https://dictionary.archivists.org/entry/primary-value.html" TargetMode="External" Type="http://schemas.openxmlformats.org/officeDocument/2006/relationships/hyperlink"/><Relationship Id="rId5" Target="https://dictionary.archivists.org/entry/administrative-value.html" TargetMode="External" Type="http://schemas.openxmlformats.org/officeDocument/2006/relationships/hyperlink"/><Relationship Id="rId6" Target="https://dictionary.archivists.org/entry/fiscal-value.html" TargetMode="External" Type="http://schemas.openxmlformats.org/officeDocument/2006/relationships/hyperlink"/><Relationship Id="rId7" Target="https://dictionary.archivists.org/entry/legal-value.html" TargetMode="External" Type="http://schemas.openxmlformats.org/officeDocument/2006/relationships/hyperlink"/><Relationship Id="rId8" Target="https://dictionary.archivists.org/entry/operational-value.html" TargetMode="External" Type="http://schemas.openxmlformats.org/officeDocument/2006/relationships/hyperlink"/><Relationship Id="rId9" Target="https://dictionary.archivists.org/entry/secondary-value.html"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https://dictionary.archivists.org/entry/informational-value.html" TargetMode="External" Type="http://schemas.openxmlformats.org/officeDocument/2006/relationships/hyperlink"/><Relationship Id="rId5" Target="https://dictionary.archivists.org/entry/evidentiary-value.htm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45" y="1346102"/>
            <a:ext cx="16444198" cy="4323588"/>
            <a:chOff x="0" y="0"/>
            <a:chExt cx="21925598" cy="5764784"/>
          </a:xfrm>
        </p:grpSpPr>
        <p:sp>
          <p:nvSpPr>
            <p:cNvPr name="Freeform 3" id="3"/>
            <p:cNvSpPr/>
            <p:nvPr/>
          </p:nvSpPr>
          <p:spPr>
            <a:xfrm flipH="false" flipV="false" rot="0">
              <a:off x="0" y="0"/>
              <a:ext cx="21925600" cy="5764790"/>
            </a:xfrm>
            <a:custGeom>
              <a:avLst/>
              <a:gdLst/>
              <a:ahLst/>
              <a:cxnLst/>
              <a:rect r="r" b="b" t="t" l="l"/>
              <a:pathLst>
                <a:path h="5764790" w="21925600">
                  <a:moveTo>
                    <a:pt x="0" y="0"/>
                  </a:moveTo>
                  <a:lnTo>
                    <a:pt x="21925600" y="0"/>
                  </a:lnTo>
                  <a:lnTo>
                    <a:pt x="21925600" y="5764790"/>
                  </a:lnTo>
                  <a:lnTo>
                    <a:pt x="0" y="5764790"/>
                  </a:lnTo>
                  <a:close/>
                </a:path>
              </a:pathLst>
            </a:custGeom>
            <a:blipFill>
              <a:blip r:embed="rId3">
                <a:alphaModFix amt="0"/>
              </a:blip>
              <a:stretch>
                <a:fillRect l="0" t="-52515" r="0" b="4298"/>
              </a:stretch>
            </a:blipFill>
          </p:spPr>
        </p:sp>
        <p:sp>
          <p:nvSpPr>
            <p:cNvPr name="TextBox 4" id="4"/>
            <p:cNvSpPr txBox="true"/>
            <p:nvPr/>
          </p:nvSpPr>
          <p:spPr>
            <a:xfrm>
              <a:off x="0" y="-9525"/>
              <a:ext cx="21925598" cy="5774309"/>
            </a:xfrm>
            <a:prstGeom prst="rect">
              <a:avLst/>
            </a:prstGeom>
          </p:spPr>
          <p:txBody>
            <a:bodyPr anchor="b" rtlCol="false" tIns="0" lIns="0" bIns="0" rIns="0"/>
            <a:lstStyle/>
            <a:p>
              <a:pPr algn="l">
                <a:lnSpc>
                  <a:spcPts val="14400"/>
                </a:lnSpc>
              </a:pPr>
              <a:r>
                <a:rPr lang="en-US" b="true" sz="12000">
                  <a:solidFill>
                    <a:srgbClr val="FFFFFF"/>
                  </a:solidFill>
                  <a:latin typeface="EB Garamond Ultra-Bold"/>
                  <a:ea typeface="EB Garamond Ultra-Bold"/>
                  <a:cs typeface="EB Garamond Ultra-Bold"/>
                  <a:sym typeface="EB Garamond Ultra-Bold"/>
                </a:rPr>
                <a:t>Session three:</a:t>
              </a:r>
            </a:p>
            <a:p>
              <a:pPr algn="l">
                <a:lnSpc>
                  <a:spcPts val="14400"/>
                </a:lnSpc>
              </a:pPr>
              <a:r>
                <a:rPr lang="en-US" b="true" sz="12000">
                  <a:solidFill>
                    <a:srgbClr val="FFFFFF"/>
                  </a:solidFill>
                  <a:latin typeface="EB Garamond Ultra-Bold"/>
                  <a:ea typeface="EB Garamond Ultra-Bold"/>
                  <a:cs typeface="EB Garamond Ultra-Bold"/>
                  <a:sym typeface="EB Garamond Ultra-Bold"/>
                </a:rPr>
                <a:t>Archives building</a:t>
              </a:r>
            </a:p>
          </p:txBody>
        </p:sp>
      </p:grpSp>
      <p:sp>
        <p:nvSpPr>
          <p:cNvPr name="TextBox 5" id="5"/>
          <p:cNvSpPr txBox="true"/>
          <p:nvPr/>
        </p:nvSpPr>
        <p:spPr>
          <a:xfrm rot="0">
            <a:off x="872471" y="7159392"/>
            <a:ext cx="16261347" cy="493014"/>
          </a:xfrm>
          <a:prstGeom prst="rect">
            <a:avLst/>
          </a:prstGeom>
        </p:spPr>
        <p:txBody>
          <a:bodyPr anchor="t" rtlCol="false" tIns="0" lIns="0" bIns="0" rIns="0">
            <a:spAutoFit/>
          </a:bodyPr>
          <a:lstStyle/>
          <a:p>
            <a:pPr algn="l">
              <a:lnSpc>
                <a:spcPts val="3888"/>
              </a:lnSpc>
            </a:pPr>
            <a:r>
              <a:rPr lang="en-US" b="true" sz="3600">
                <a:solidFill>
                  <a:srgbClr val="FFFFFF"/>
                </a:solidFill>
                <a:latin typeface="Proxima Nova Bold"/>
                <a:ea typeface="Proxima Nova Bold"/>
                <a:cs typeface="Proxima Nova Bold"/>
                <a:sym typeface="Proxima Nova Bold"/>
              </a:rPr>
              <a:t>INFO 7401 Archival Appraisal, Arrangement, and Access</a:t>
            </a:r>
          </a:p>
        </p:txBody>
      </p:sp>
      <p:sp>
        <p:nvSpPr>
          <p:cNvPr name="TextBox 6" id="6"/>
          <p:cNvSpPr txBox="true"/>
          <p:nvPr/>
        </p:nvSpPr>
        <p:spPr>
          <a:xfrm rot="0">
            <a:off x="781045" y="5669690"/>
            <a:ext cx="11253564" cy="1095375"/>
          </a:xfrm>
          <a:prstGeom prst="rect">
            <a:avLst/>
          </a:prstGeom>
        </p:spPr>
        <p:txBody>
          <a:bodyPr anchor="t" rtlCol="false" tIns="0" lIns="0" bIns="0" rIns="0">
            <a:spAutoFit/>
          </a:bodyPr>
          <a:lstStyle/>
          <a:p>
            <a:pPr algn="l">
              <a:lnSpc>
                <a:spcPts val="8640"/>
              </a:lnSpc>
              <a:spcBef>
                <a:spcPct val="0"/>
              </a:spcBef>
            </a:pPr>
            <a:r>
              <a:rPr lang="en-US" b="true" sz="7200">
                <a:solidFill>
                  <a:srgbClr val="FFFFFF"/>
                </a:solidFill>
                <a:latin typeface="Proxima Nova Heavy"/>
                <a:ea typeface="Proxima Nova Heavy"/>
                <a:cs typeface="Proxima Nova Heavy"/>
                <a:sym typeface="Proxima Nova Heavy"/>
              </a:rPr>
              <a:t>Or: </a:t>
            </a:r>
            <a:r>
              <a:rPr lang="en-US" b="true" sz="7200">
                <a:solidFill>
                  <a:srgbClr val="FFFFFF"/>
                </a:solidFill>
                <a:latin typeface="Proxima Nova Heavy"/>
                <a:ea typeface="Proxima Nova Heavy"/>
                <a:cs typeface="Proxima Nova Heavy"/>
                <a:sym typeface="Proxima Nova Heavy"/>
              </a:rPr>
              <a:t>Why have an archives?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2981706"/>
            <a:ext cx="16444198" cy="4323588"/>
            <a:chOff x="0" y="0"/>
            <a:chExt cx="21925598" cy="5764784"/>
          </a:xfrm>
        </p:grpSpPr>
        <p:sp>
          <p:nvSpPr>
            <p:cNvPr name="Freeform 3" id="3"/>
            <p:cNvSpPr/>
            <p:nvPr/>
          </p:nvSpPr>
          <p:spPr>
            <a:xfrm flipH="false" flipV="false" rot="0">
              <a:off x="0" y="0"/>
              <a:ext cx="21925600" cy="5764789"/>
            </a:xfrm>
            <a:custGeom>
              <a:avLst/>
              <a:gdLst/>
              <a:ahLst/>
              <a:cxnLst/>
              <a:rect r="r" b="b" t="t" l="l"/>
              <a:pathLst>
                <a:path h="5764789" w="21925600">
                  <a:moveTo>
                    <a:pt x="0" y="0"/>
                  </a:moveTo>
                  <a:lnTo>
                    <a:pt x="21925600" y="0"/>
                  </a:lnTo>
                  <a:lnTo>
                    <a:pt x="21925600" y="5764789"/>
                  </a:lnTo>
                  <a:lnTo>
                    <a:pt x="0" y="5764789"/>
                  </a:lnTo>
                  <a:close/>
                </a:path>
              </a:pathLst>
            </a:custGeom>
            <a:blipFill>
              <a:blip r:embed="rId3">
                <a:alphaModFix amt="0"/>
              </a:blip>
              <a:stretch>
                <a:fillRect l="0" t="-50683" r="0" b="2466"/>
              </a:stretch>
            </a:blipFill>
          </p:spPr>
        </p:sp>
        <p:sp>
          <p:nvSpPr>
            <p:cNvPr name="TextBox 4" id="4"/>
            <p:cNvSpPr txBox="true"/>
            <p:nvPr/>
          </p:nvSpPr>
          <p:spPr>
            <a:xfrm>
              <a:off x="0" y="-9525"/>
              <a:ext cx="21925598" cy="5774309"/>
            </a:xfrm>
            <a:prstGeom prst="rect">
              <a:avLst/>
            </a:prstGeom>
          </p:spPr>
          <p:txBody>
            <a:bodyPr anchor="ctr" rtlCol="false" tIns="0" lIns="0" bIns="0" rIns="0"/>
            <a:lstStyle/>
            <a:p>
              <a:pPr algn="l">
                <a:lnSpc>
                  <a:spcPts val="14400"/>
                </a:lnSpc>
              </a:pPr>
              <a:r>
                <a:rPr lang="en-US" b="true" sz="12000">
                  <a:solidFill>
                    <a:srgbClr val="FFFFFF"/>
                  </a:solidFill>
                  <a:latin typeface="EB Garamond Ultra-Bold"/>
                  <a:ea typeface="EB Garamond Ultra-Bold"/>
                  <a:cs typeface="EB Garamond Ultra-Bold"/>
                  <a:sym typeface="EB Garamond Ultra-Bold"/>
                </a:rPr>
                <a:t>Getting stuff into an archives</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2964600"/>
            <a:chOff x="0" y="0"/>
            <a:chExt cx="10787202" cy="3952800"/>
          </a:xfrm>
        </p:grpSpPr>
        <p:sp>
          <p:nvSpPr>
            <p:cNvPr name="Freeform 5" id="5"/>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6" id="6"/>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cquisition.html"/>
                </a:rPr>
                <a:t>Acquisition</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The process of seeking and receiving materials from any source by transfer, donation, or purchase.</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2964600"/>
            <a:chOff x="0" y="0"/>
            <a:chExt cx="10787202" cy="3952800"/>
          </a:xfrm>
        </p:grpSpPr>
        <p:sp>
          <p:nvSpPr>
            <p:cNvPr name="Freeform 5" id="5"/>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6" id="6"/>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ccession.html"/>
                </a:rPr>
                <a:t>Accession</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9525"/>
              <a:ext cx="10231996" cy="9863125"/>
            </a:xfrm>
            <a:prstGeom prst="rect">
              <a:avLst/>
            </a:prstGeom>
          </p:spPr>
          <p:txBody>
            <a:bodyPr anchor="ctr" rtlCol="false" tIns="0" lIns="0" bIns="0" rIns="0"/>
            <a:lstStyle/>
            <a:p>
              <a:pPr algn="l">
                <a:lnSpc>
                  <a:spcPts val="4471"/>
                </a:lnSpc>
              </a:pPr>
              <a:r>
                <a:rPr lang="en-US" b="true" sz="3600">
                  <a:solidFill>
                    <a:srgbClr val="FFFFFF"/>
                  </a:solidFill>
                  <a:latin typeface="Proxima Nova Bold"/>
                  <a:ea typeface="Proxima Nova Bold"/>
                  <a:cs typeface="Proxima Nova Bold"/>
                  <a:sym typeface="Proxima Nova Bold"/>
                </a:rPr>
                <a:t>In many contexts, this is the “official” version of acquisitions.</a:t>
              </a:r>
            </a:p>
            <a:p>
              <a:pPr algn="l">
                <a:lnSpc>
                  <a:spcPts val="4471"/>
                </a:lnSpc>
              </a:pPr>
              <a:r>
                <a:rPr lang="en-US" b="true" sz="3600">
                  <a:solidFill>
                    <a:srgbClr val="FFFFFF"/>
                  </a:solidFill>
                  <a:latin typeface="Proxima Nova Bold"/>
                  <a:ea typeface="Proxima Nova Bold"/>
                  <a:cs typeface="Proxima Nova Bold"/>
                  <a:sym typeface="Proxima Nova Bold"/>
                </a:rPr>
                <a:t>Will include legal processes like deed of gift, copyright transfer, etc.</a:t>
              </a:r>
            </a:p>
            <a:p>
              <a:pPr algn="l">
                <a:lnSpc>
                  <a:spcPts val="4471"/>
                </a:lnSpc>
              </a:pPr>
              <a:r>
                <a:rPr lang="en-US" b="true" sz="3600">
                  <a:solidFill>
                    <a:srgbClr val="FFFFFF"/>
                  </a:solidFill>
                  <a:latin typeface="Proxima Nova Bold"/>
                  <a:ea typeface="Proxima Nova Bold"/>
                  <a:cs typeface="Proxima Nova Bold"/>
                  <a:sym typeface="Proxima Nova Bold"/>
                </a:rPr>
                <a:t>Best practices will include an accession record (a consistent and normally internal set of data detailing an archives’ acquisition, documenting legal and physical transfer, and supporting description).</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C709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1448400"/>
            <a:ext cx="8090402" cy="1742542"/>
            <a:chOff x="0" y="0"/>
            <a:chExt cx="10787202" cy="2323389"/>
          </a:xfrm>
        </p:grpSpPr>
        <p:sp>
          <p:nvSpPr>
            <p:cNvPr name="Freeform 5" id="5"/>
            <p:cNvSpPr/>
            <p:nvPr/>
          </p:nvSpPr>
          <p:spPr>
            <a:xfrm flipH="false" flipV="false" rot="0">
              <a:off x="0" y="0"/>
              <a:ext cx="10787200" cy="2323390"/>
            </a:xfrm>
            <a:custGeom>
              <a:avLst/>
              <a:gdLst/>
              <a:ahLst/>
              <a:cxnLst/>
              <a:rect r="r" b="b" t="t" l="l"/>
              <a:pathLst>
                <a:path h="2323390" w="10787200">
                  <a:moveTo>
                    <a:pt x="0" y="0"/>
                  </a:moveTo>
                  <a:lnTo>
                    <a:pt x="10787200" y="0"/>
                  </a:lnTo>
                  <a:lnTo>
                    <a:pt x="10787200" y="2323390"/>
                  </a:lnTo>
                  <a:lnTo>
                    <a:pt x="0" y="2323390"/>
                  </a:lnTo>
                  <a:close/>
                </a:path>
              </a:pathLst>
            </a:custGeom>
            <a:blipFill>
              <a:blip r:embed="rId3">
                <a:alphaModFix amt="0"/>
              </a:blip>
              <a:stretch>
                <a:fillRect l="0" t="-5401" r="0" b="-75531"/>
              </a:stretch>
            </a:blipFill>
          </p:spPr>
        </p:sp>
        <p:sp>
          <p:nvSpPr>
            <p:cNvPr name="TextBox 6" id="6"/>
            <p:cNvSpPr txBox="true"/>
            <p:nvPr/>
          </p:nvSpPr>
          <p:spPr>
            <a:xfrm>
              <a:off x="0" y="9525"/>
              <a:ext cx="10787202" cy="23138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reappraisal.html"/>
                </a:rPr>
                <a:t>Reappraisal</a:t>
              </a:r>
            </a:p>
          </p:txBody>
        </p:sp>
      </p:grpSp>
      <p:grpSp>
        <p:nvGrpSpPr>
          <p:cNvPr name="Group 7" id="7"/>
          <p:cNvGrpSpPr/>
          <p:nvPr/>
        </p:nvGrpSpPr>
        <p:grpSpPr>
          <a:xfrm rot="0">
            <a:off x="9878997" y="-1375429"/>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The process of identifying materials that no longer merit inclusion in an archives and that are candidates for deaccessioning.</a:t>
              </a:r>
            </a:p>
          </p:txBody>
        </p:sp>
      </p:grpSp>
      <p:grpSp>
        <p:nvGrpSpPr>
          <p:cNvPr name="Group 10" id="10"/>
          <p:cNvGrpSpPr/>
          <p:nvPr/>
        </p:nvGrpSpPr>
        <p:grpSpPr>
          <a:xfrm rot="0">
            <a:off x="531000" y="6366046"/>
            <a:ext cx="8090402" cy="1742542"/>
            <a:chOff x="0" y="0"/>
            <a:chExt cx="10787202" cy="2323389"/>
          </a:xfrm>
        </p:grpSpPr>
        <p:sp>
          <p:nvSpPr>
            <p:cNvPr name="Freeform 11" id="11"/>
            <p:cNvSpPr/>
            <p:nvPr/>
          </p:nvSpPr>
          <p:spPr>
            <a:xfrm flipH="false" flipV="false" rot="0">
              <a:off x="0" y="0"/>
              <a:ext cx="10787200" cy="2323390"/>
            </a:xfrm>
            <a:custGeom>
              <a:avLst/>
              <a:gdLst/>
              <a:ahLst/>
              <a:cxnLst/>
              <a:rect r="r" b="b" t="t" l="l"/>
              <a:pathLst>
                <a:path h="2323390" w="10787200">
                  <a:moveTo>
                    <a:pt x="0" y="0"/>
                  </a:moveTo>
                  <a:lnTo>
                    <a:pt x="10787200" y="0"/>
                  </a:lnTo>
                  <a:lnTo>
                    <a:pt x="10787200" y="2323390"/>
                  </a:lnTo>
                  <a:lnTo>
                    <a:pt x="0" y="2323390"/>
                  </a:lnTo>
                  <a:close/>
                </a:path>
              </a:pathLst>
            </a:custGeom>
            <a:blipFill>
              <a:blip r:embed="rId3">
                <a:alphaModFix amt="0"/>
              </a:blip>
              <a:stretch>
                <a:fillRect l="0" t="-5401" r="0" b="-75531"/>
              </a:stretch>
            </a:blipFill>
          </p:spPr>
        </p:sp>
        <p:sp>
          <p:nvSpPr>
            <p:cNvPr name="TextBox 12" id="12"/>
            <p:cNvSpPr txBox="true"/>
            <p:nvPr/>
          </p:nvSpPr>
          <p:spPr>
            <a:xfrm>
              <a:off x="0" y="9525"/>
              <a:ext cx="10787202" cy="23138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5" tooltip="https://dictionary.archivists.org/entry/deaccession.html"/>
                </a:rPr>
                <a:t>Deaccession</a:t>
              </a:r>
            </a:p>
          </p:txBody>
        </p:sp>
      </p:grpSp>
      <p:grpSp>
        <p:nvGrpSpPr>
          <p:cNvPr name="Group 13" id="13"/>
          <p:cNvGrpSpPr/>
          <p:nvPr/>
        </p:nvGrpSpPr>
        <p:grpSpPr>
          <a:xfrm rot="0">
            <a:off x="9878997" y="3542216"/>
            <a:ext cx="7673997" cy="7390200"/>
            <a:chOff x="0" y="0"/>
            <a:chExt cx="10231996" cy="9853600"/>
          </a:xfrm>
        </p:grpSpPr>
        <p:sp>
          <p:nvSpPr>
            <p:cNvPr name="Freeform 14" id="14"/>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5" id="15"/>
            <p:cNvSpPr txBox="true"/>
            <p:nvPr/>
          </p:nvSpPr>
          <p:spPr>
            <a:xfrm>
              <a:off x="0" y="-57150"/>
              <a:ext cx="10231996" cy="9910750"/>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The process by which an archives, museum, or library permanently removes accessioned materials from its holdings, intellectual and physical custody.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26799" y="4272229"/>
            <a:ext cx="8090402" cy="1742542"/>
            <a:chOff x="0" y="0"/>
            <a:chExt cx="10787202" cy="2323389"/>
          </a:xfrm>
        </p:grpSpPr>
        <p:sp>
          <p:nvSpPr>
            <p:cNvPr name="Freeform 5" id="5"/>
            <p:cNvSpPr/>
            <p:nvPr/>
          </p:nvSpPr>
          <p:spPr>
            <a:xfrm flipH="false" flipV="false" rot="0">
              <a:off x="0" y="0"/>
              <a:ext cx="10787200" cy="2323390"/>
            </a:xfrm>
            <a:custGeom>
              <a:avLst/>
              <a:gdLst/>
              <a:ahLst/>
              <a:cxnLst/>
              <a:rect r="r" b="b" t="t" l="l"/>
              <a:pathLst>
                <a:path h="2323390" w="10787200">
                  <a:moveTo>
                    <a:pt x="0" y="0"/>
                  </a:moveTo>
                  <a:lnTo>
                    <a:pt x="10787200" y="0"/>
                  </a:lnTo>
                  <a:lnTo>
                    <a:pt x="10787200" y="2323390"/>
                  </a:lnTo>
                  <a:lnTo>
                    <a:pt x="0" y="2323390"/>
                  </a:lnTo>
                  <a:close/>
                </a:path>
              </a:pathLst>
            </a:custGeom>
            <a:blipFill>
              <a:blip r:embed="rId3">
                <a:alphaModFix amt="0"/>
              </a:blip>
              <a:stretch>
                <a:fillRect l="0" t="-5401" r="0" b="-75531"/>
              </a:stretch>
            </a:blipFill>
          </p:spPr>
        </p:sp>
        <p:sp>
          <p:nvSpPr>
            <p:cNvPr name="TextBox 6" id="6"/>
            <p:cNvSpPr txBox="true"/>
            <p:nvPr/>
          </p:nvSpPr>
          <p:spPr>
            <a:xfrm>
              <a:off x="0" y="9525"/>
              <a:ext cx="10787202" cy="23138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macroappraisal.html"/>
                </a:rPr>
                <a:t>Macroappraisal</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An analysis of the </a:t>
              </a:r>
              <a:r>
                <a:rPr lang="en-US" b="true" sz="3600">
                  <a:solidFill>
                    <a:srgbClr val="FFFFFF"/>
                  </a:solidFill>
                  <a:latin typeface="Proxima Nova Bold"/>
                  <a:ea typeface="Proxima Nova Bold"/>
                  <a:cs typeface="Proxima Nova Bold"/>
                  <a:sym typeface="Proxima Nova Bold"/>
                </a:rPr>
                <a:t>functions </a:t>
              </a:r>
              <a:r>
                <a:rPr lang="en-US" sz="3600">
                  <a:solidFill>
                    <a:srgbClr val="FFFFFF"/>
                  </a:solidFill>
                  <a:latin typeface="Proxima Nova"/>
                  <a:ea typeface="Proxima Nova"/>
                  <a:cs typeface="Proxima Nova"/>
                  <a:sym typeface="Proxima Nova"/>
                </a:rPr>
                <a:t>of an organization to determine the </a:t>
              </a:r>
              <a:r>
                <a:rPr lang="en-US" b="true" sz="3600">
                  <a:solidFill>
                    <a:srgbClr val="FFFFFF"/>
                  </a:solidFill>
                  <a:latin typeface="Proxima Nova Bold"/>
                  <a:ea typeface="Proxima Nova Bold"/>
                  <a:cs typeface="Proxima Nova Bold"/>
                  <a:sym typeface="Proxima Nova Bold"/>
                </a:rPr>
                <a:t>relative importance of those activities</a:t>
              </a:r>
              <a:r>
                <a:rPr lang="en-US" sz="3600">
                  <a:solidFill>
                    <a:srgbClr val="FFFFFF"/>
                  </a:solidFill>
                  <a:latin typeface="Proxima Nova"/>
                  <a:ea typeface="Proxima Nova"/>
                  <a:cs typeface="Proxima Nova"/>
                  <a:sym typeface="Proxima Nova"/>
                </a:rPr>
                <a:t> and set priorities for documentation.</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E3E2DE"/>
            </a:solidFill>
          </p:spPr>
        </p:sp>
      </p:grpSp>
      <p:grpSp>
        <p:nvGrpSpPr>
          <p:cNvPr name="Group 4" id="4"/>
          <p:cNvGrpSpPr/>
          <p:nvPr/>
        </p:nvGrpSpPr>
        <p:grpSpPr>
          <a:xfrm rot="0">
            <a:off x="943804" y="1477451"/>
            <a:ext cx="16444198" cy="1535400"/>
            <a:chOff x="0" y="0"/>
            <a:chExt cx="21925598" cy="2047200"/>
          </a:xfrm>
        </p:grpSpPr>
        <p:sp>
          <p:nvSpPr>
            <p:cNvPr name="Freeform 5" id="5"/>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6" id="6"/>
            <p:cNvSpPr txBox="true"/>
            <p:nvPr/>
          </p:nvSpPr>
          <p:spPr>
            <a:xfrm>
              <a:off x="0" y="9525"/>
              <a:ext cx="21925598" cy="2037675"/>
            </a:xfrm>
            <a:prstGeom prst="rect">
              <a:avLst/>
            </a:prstGeom>
          </p:spPr>
          <p:txBody>
            <a:bodyPr anchor="b" rtlCol="false" tIns="0" lIns="0" bIns="0" rIns="0"/>
            <a:lstStyle/>
            <a:p>
              <a:pPr algn="l">
                <a:lnSpc>
                  <a:spcPts val="7680"/>
                </a:lnSpc>
              </a:pPr>
              <a:r>
                <a:rPr lang="en-US" b="true" sz="6400">
                  <a:solidFill>
                    <a:srgbClr val="FFFFFF"/>
                  </a:solidFill>
                  <a:latin typeface="EB Garamond Ultra-Bold"/>
                  <a:ea typeface="EB Garamond Ultra-Bold"/>
                  <a:cs typeface="EB Garamond Ultra-Bold"/>
                  <a:sym typeface="EB Garamond Ultra-Bold"/>
                </a:rPr>
                <a:t>Collection policies</a:t>
              </a:r>
            </a:p>
          </p:txBody>
        </p:sp>
      </p:grpSp>
      <p:sp>
        <p:nvSpPr>
          <p:cNvPr name="TextBox 7" id="7"/>
          <p:cNvSpPr txBox="true"/>
          <p:nvPr/>
        </p:nvSpPr>
        <p:spPr>
          <a:xfrm rot="0">
            <a:off x="1013327" y="5875208"/>
            <a:ext cx="16261347" cy="3746754"/>
          </a:xfrm>
          <a:prstGeom prst="rect">
            <a:avLst/>
          </a:prstGeom>
        </p:spPr>
        <p:txBody>
          <a:bodyPr anchor="t" rtlCol="false" tIns="0" lIns="0" bIns="0" rIns="0">
            <a:spAutoFit/>
          </a:bodyPr>
          <a:lstStyle/>
          <a:p>
            <a:pPr algn="l">
              <a:lnSpc>
                <a:spcPts val="4967"/>
              </a:lnSpc>
            </a:pPr>
            <a:r>
              <a:rPr lang="en-US" sz="3600" i="true">
                <a:solidFill>
                  <a:srgbClr val="737373"/>
                </a:solidFill>
                <a:latin typeface="Proxima Nova Italics"/>
                <a:ea typeface="Proxima Nova Italics"/>
                <a:cs typeface="Proxima Nova Italics"/>
                <a:sym typeface="Proxima Nova Italics"/>
              </a:rPr>
              <a:t>Criteria of a collecting policy:</a:t>
            </a:r>
          </a:p>
          <a:p>
            <a:pPr algn="l" marL="1097280" indent="-548640" lvl="1">
              <a:lnSpc>
                <a:spcPts val="4967"/>
              </a:lnSpc>
              <a:buFont typeface="Arial"/>
              <a:buChar char="•"/>
            </a:pPr>
            <a:r>
              <a:rPr lang="en-US" sz="3600">
                <a:solidFill>
                  <a:srgbClr val="737373"/>
                </a:solidFill>
                <a:latin typeface="Proxima Nova"/>
                <a:ea typeface="Proxima Nova"/>
                <a:cs typeface="Proxima Nova"/>
                <a:sym typeface="Proxima Nova"/>
              </a:rPr>
              <a:t>Institutional statement of purpose</a:t>
            </a:r>
          </a:p>
          <a:p>
            <a:pPr algn="l" marL="1097280" indent="-548640" lvl="1">
              <a:lnSpc>
                <a:spcPts val="4967"/>
              </a:lnSpc>
              <a:buFont typeface="Arial"/>
              <a:buChar char="•"/>
            </a:pPr>
            <a:r>
              <a:rPr lang="en-US" sz="3600">
                <a:solidFill>
                  <a:srgbClr val="737373"/>
                </a:solidFill>
                <a:latin typeface="Proxima Nova"/>
                <a:ea typeface="Proxima Nova"/>
                <a:cs typeface="Proxima Nova"/>
                <a:sym typeface="Proxima Nova"/>
              </a:rPr>
              <a:t>Types of programs supported by collection</a:t>
            </a:r>
          </a:p>
          <a:p>
            <a:pPr algn="l" marL="1097280" indent="-548640" lvl="1">
              <a:lnSpc>
                <a:spcPts val="4967"/>
              </a:lnSpc>
              <a:buFont typeface="Arial"/>
              <a:buChar char="•"/>
            </a:pPr>
            <a:r>
              <a:rPr lang="en-US" sz="3600">
                <a:solidFill>
                  <a:srgbClr val="737373"/>
                </a:solidFill>
                <a:latin typeface="Proxima Nova"/>
                <a:ea typeface="Proxima Nova"/>
                <a:cs typeface="Proxima Nova"/>
                <a:sym typeface="Proxima Nova"/>
              </a:rPr>
              <a:t>Clientele served</a:t>
            </a:r>
          </a:p>
          <a:p>
            <a:pPr algn="l" marL="1097280" indent="-548640" lvl="1">
              <a:lnSpc>
                <a:spcPts val="4967"/>
              </a:lnSpc>
              <a:buFont typeface="Arial"/>
              <a:buChar char="•"/>
            </a:pPr>
            <a:r>
              <a:rPr lang="en-US" sz="3600">
                <a:solidFill>
                  <a:srgbClr val="737373"/>
                </a:solidFill>
                <a:latin typeface="Proxima Nova"/>
                <a:ea typeface="Proxima Nova"/>
                <a:cs typeface="Proxima Nova"/>
                <a:sym typeface="Proxima Nova"/>
              </a:rPr>
              <a:t>Resources available to archives</a:t>
            </a:r>
          </a:p>
          <a:p>
            <a:pPr algn="l" marL="1097280" indent="-548640" lvl="1">
              <a:lnSpc>
                <a:spcPts val="4967"/>
              </a:lnSpc>
              <a:buFont typeface="Arial"/>
              <a:buChar char="•"/>
            </a:pPr>
            <a:r>
              <a:rPr lang="en-US" sz="3600">
                <a:solidFill>
                  <a:srgbClr val="737373"/>
                </a:solidFill>
                <a:latin typeface="Proxima Nova"/>
                <a:ea typeface="Proxima Nova"/>
                <a:cs typeface="Proxima Nova"/>
                <a:sym typeface="Proxima Nova"/>
              </a:rPr>
              <a:t>External environment (other collecting repositories)</a:t>
            </a:r>
          </a:p>
        </p:txBody>
      </p:sp>
      <p:sp>
        <p:nvSpPr>
          <p:cNvPr name="TextBox 8" id="8"/>
          <p:cNvSpPr txBox="true"/>
          <p:nvPr/>
        </p:nvSpPr>
        <p:spPr>
          <a:xfrm rot="0">
            <a:off x="943804" y="3951680"/>
            <a:ext cx="14840720" cy="1438275"/>
          </a:xfrm>
          <a:prstGeom prst="rect">
            <a:avLst/>
          </a:prstGeom>
        </p:spPr>
        <p:txBody>
          <a:bodyPr anchor="t" rtlCol="false" tIns="0" lIns="0" bIns="0" rIns="0">
            <a:spAutoFit/>
          </a:bodyPr>
          <a:lstStyle/>
          <a:p>
            <a:pPr algn="l">
              <a:lnSpc>
                <a:spcPts val="5759"/>
              </a:lnSpc>
              <a:spcBef>
                <a:spcPct val="0"/>
              </a:spcBef>
            </a:pPr>
            <a:r>
              <a:rPr lang="en-US" b="true" sz="4799">
                <a:solidFill>
                  <a:srgbClr val="737373"/>
                </a:solidFill>
                <a:latin typeface="Proxima Nova Bold"/>
                <a:ea typeface="Proxima Nova Bold"/>
                <a:cs typeface="Proxima Nova Bold"/>
                <a:sym typeface="Proxima Nova Bold"/>
              </a:rPr>
              <a:t>Guidelines outlining the scope and selection of materials that support a repository’s mission.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26799" y="3634054"/>
            <a:ext cx="8090402" cy="3018892"/>
            <a:chOff x="0" y="0"/>
            <a:chExt cx="10787202" cy="4025189"/>
          </a:xfrm>
        </p:grpSpPr>
        <p:sp>
          <p:nvSpPr>
            <p:cNvPr name="Freeform 5" id="5"/>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6" id="6"/>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documentation-strategy.html"/>
                </a:rPr>
                <a:t>Documentation strategy</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A methodology that guides selection and assures retention of adequate information about a specific geographic area, a community, a topic, a process, or an event that has been dispersed throughout society.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875730"/>
            <a:ext cx="16444198" cy="4488890"/>
            <a:chOff x="0" y="0"/>
            <a:chExt cx="21925598" cy="5985186"/>
          </a:xfrm>
        </p:grpSpPr>
        <p:sp>
          <p:nvSpPr>
            <p:cNvPr name="Freeform 3" id="3"/>
            <p:cNvSpPr/>
            <p:nvPr/>
          </p:nvSpPr>
          <p:spPr>
            <a:xfrm flipH="false" flipV="false" rot="0">
              <a:off x="0" y="0"/>
              <a:ext cx="21925600" cy="5985192"/>
            </a:xfrm>
            <a:custGeom>
              <a:avLst/>
              <a:gdLst/>
              <a:ahLst/>
              <a:cxnLst/>
              <a:rect r="r" b="b" t="t" l="l"/>
              <a:pathLst>
                <a:path h="5985192" w="21925600">
                  <a:moveTo>
                    <a:pt x="0" y="0"/>
                  </a:moveTo>
                  <a:lnTo>
                    <a:pt x="21925600" y="0"/>
                  </a:lnTo>
                  <a:lnTo>
                    <a:pt x="21925600" y="5985192"/>
                  </a:lnTo>
                  <a:lnTo>
                    <a:pt x="0" y="5985192"/>
                  </a:lnTo>
                  <a:close/>
                </a:path>
              </a:pathLst>
            </a:custGeom>
            <a:blipFill>
              <a:blip r:embed="rId3">
                <a:alphaModFix amt="0"/>
              </a:blip>
              <a:stretch>
                <a:fillRect l="0" t="-48817" r="0" b="6058"/>
              </a:stretch>
            </a:blipFill>
          </p:spPr>
        </p:sp>
        <p:sp>
          <p:nvSpPr>
            <p:cNvPr name="TextBox 4" id="4"/>
            <p:cNvSpPr txBox="true"/>
            <p:nvPr/>
          </p:nvSpPr>
          <p:spPr>
            <a:xfrm>
              <a:off x="0" y="0"/>
              <a:ext cx="21925598" cy="5985186"/>
            </a:xfrm>
            <a:prstGeom prst="rect">
              <a:avLst/>
            </a:prstGeom>
          </p:spPr>
          <p:txBody>
            <a:bodyPr anchor="ctr" rtlCol="false" tIns="0" lIns="0" bIns="0" rIns="0"/>
            <a:lstStyle/>
            <a:p>
              <a:pPr algn="ctr">
                <a:lnSpc>
                  <a:spcPts val="10559"/>
                </a:lnSpc>
              </a:pPr>
              <a:r>
                <a:rPr lang="en-US" b="true" sz="8799">
                  <a:solidFill>
                    <a:srgbClr val="FFFFFF"/>
                  </a:solidFill>
                  <a:latin typeface="EB Garamond Ultra-Bold"/>
                  <a:ea typeface="EB Garamond Ultra-Bold"/>
                  <a:cs typeface="EB Garamond Ultra-Bold"/>
                  <a:sym typeface="EB Garamond Ultra-Bold"/>
                </a:rPr>
                <a:t>The people who create archives/start records programs are very rarely archivists.</a:t>
              </a:r>
            </a:p>
          </p:txBody>
        </p:sp>
      </p:grpSp>
      <p:grpSp>
        <p:nvGrpSpPr>
          <p:cNvPr name="Group 5" id="5"/>
          <p:cNvGrpSpPr/>
          <p:nvPr/>
        </p:nvGrpSpPr>
        <p:grpSpPr>
          <a:xfrm rot="0">
            <a:off x="921901" y="5683244"/>
            <a:ext cx="16444198" cy="3983766"/>
            <a:chOff x="0" y="0"/>
            <a:chExt cx="21925598" cy="5311688"/>
          </a:xfrm>
        </p:grpSpPr>
        <p:sp>
          <p:nvSpPr>
            <p:cNvPr name="Freeform 6" id="6"/>
            <p:cNvSpPr/>
            <p:nvPr/>
          </p:nvSpPr>
          <p:spPr>
            <a:xfrm flipH="false" flipV="false" rot="0">
              <a:off x="0" y="0"/>
              <a:ext cx="21925600" cy="5311693"/>
            </a:xfrm>
            <a:custGeom>
              <a:avLst/>
              <a:gdLst/>
              <a:ahLst/>
              <a:cxnLst/>
              <a:rect r="r" b="b" t="t" l="l"/>
              <a:pathLst>
                <a:path h="5311693" w="21925600">
                  <a:moveTo>
                    <a:pt x="0" y="0"/>
                  </a:moveTo>
                  <a:lnTo>
                    <a:pt x="21925600" y="0"/>
                  </a:lnTo>
                  <a:lnTo>
                    <a:pt x="21925600" y="5311693"/>
                  </a:lnTo>
                  <a:lnTo>
                    <a:pt x="0" y="5311693"/>
                  </a:lnTo>
                  <a:close/>
                </a:path>
              </a:pathLst>
            </a:custGeom>
            <a:blipFill>
              <a:blip r:embed="rId3">
                <a:alphaModFix amt="0"/>
              </a:blip>
              <a:stretch>
                <a:fillRect l="0" t="-55007" r="0" b="-5853"/>
              </a:stretch>
            </a:blipFill>
          </p:spPr>
        </p:sp>
        <p:sp>
          <p:nvSpPr>
            <p:cNvPr name="TextBox 7" id="7"/>
            <p:cNvSpPr txBox="true"/>
            <p:nvPr/>
          </p:nvSpPr>
          <p:spPr>
            <a:xfrm>
              <a:off x="0" y="0"/>
              <a:ext cx="21925598" cy="5311688"/>
            </a:xfrm>
            <a:prstGeom prst="rect">
              <a:avLst/>
            </a:prstGeom>
          </p:spPr>
          <p:txBody>
            <a:bodyPr anchor="ctr" rtlCol="false" tIns="0" lIns="0" bIns="0" rIns="0"/>
            <a:lstStyle/>
            <a:p>
              <a:pPr algn="ctr">
                <a:lnSpc>
                  <a:spcPts val="7800"/>
                </a:lnSpc>
              </a:pPr>
              <a:r>
                <a:rPr lang="en-US" b="true" sz="6500">
                  <a:solidFill>
                    <a:srgbClr val="C1FF72"/>
                  </a:solidFill>
                  <a:latin typeface="EB Garamond Ultra-Bold"/>
                  <a:ea typeface="EB Garamond Ultra-Bold"/>
                  <a:cs typeface="EB Garamond Ultra-Bold"/>
                  <a:sym typeface="EB Garamond Ultra-Bold"/>
                </a:rPr>
                <a:t>Appraisal</a:t>
              </a:r>
              <a:r>
                <a:rPr lang="en-US" b="true" sz="6500">
                  <a:solidFill>
                    <a:srgbClr val="FFFFFF"/>
                  </a:solidFill>
                  <a:latin typeface="EB Garamond Ultra-Bold"/>
                  <a:ea typeface="EB Garamond Ultra-Bold"/>
                  <a:cs typeface="EB Garamond Ultra-Bold"/>
                  <a:sym typeface="EB Garamond Ultra-Bold"/>
                </a:rPr>
                <a:t> is one of the primary ways archivists establish a purpose for an archive’s existence</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4272229"/>
            <a:ext cx="8090402" cy="1742542"/>
            <a:chOff x="0" y="0"/>
            <a:chExt cx="10787202" cy="2323389"/>
          </a:xfrm>
        </p:grpSpPr>
        <p:sp>
          <p:nvSpPr>
            <p:cNvPr name="Freeform 5" id="5"/>
            <p:cNvSpPr/>
            <p:nvPr/>
          </p:nvSpPr>
          <p:spPr>
            <a:xfrm flipH="false" flipV="false" rot="0">
              <a:off x="0" y="0"/>
              <a:ext cx="10787200" cy="2323390"/>
            </a:xfrm>
            <a:custGeom>
              <a:avLst/>
              <a:gdLst/>
              <a:ahLst/>
              <a:cxnLst/>
              <a:rect r="r" b="b" t="t" l="l"/>
              <a:pathLst>
                <a:path h="2323390" w="10787200">
                  <a:moveTo>
                    <a:pt x="0" y="0"/>
                  </a:moveTo>
                  <a:lnTo>
                    <a:pt x="10787200" y="0"/>
                  </a:lnTo>
                  <a:lnTo>
                    <a:pt x="10787200" y="2323390"/>
                  </a:lnTo>
                  <a:lnTo>
                    <a:pt x="0" y="2323390"/>
                  </a:lnTo>
                  <a:close/>
                </a:path>
              </a:pathLst>
            </a:custGeom>
            <a:blipFill>
              <a:blip r:embed="rId3">
                <a:alphaModFix amt="0"/>
              </a:blip>
              <a:stretch>
                <a:fillRect l="0" t="-5401" r="0" b="-75531"/>
              </a:stretch>
            </a:blipFill>
          </p:spPr>
        </p:sp>
        <p:sp>
          <p:nvSpPr>
            <p:cNvPr name="TextBox 6" id="6"/>
            <p:cNvSpPr txBox="true"/>
            <p:nvPr/>
          </p:nvSpPr>
          <p:spPr>
            <a:xfrm>
              <a:off x="0" y="9525"/>
              <a:ext cx="10787202" cy="23138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ppraisal.html"/>
                </a:rPr>
                <a:t>Appraisal</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Determining whether records or other materials have </a:t>
              </a:r>
              <a:r>
                <a:rPr lang="en-US" b="true" sz="3600">
                  <a:solidFill>
                    <a:srgbClr val="FFFFFF"/>
                  </a:solidFill>
                  <a:latin typeface="Proxima Nova Bold"/>
                  <a:ea typeface="Proxima Nova Bold"/>
                  <a:cs typeface="Proxima Nova Bold"/>
                  <a:sym typeface="Proxima Nova Bold"/>
                </a:rPr>
                <a:t>permanent </a:t>
              </a:r>
              <a:r>
                <a:rPr lang="en-US" sz="3600">
                  <a:solidFill>
                    <a:srgbClr val="FFFFFF"/>
                  </a:solidFill>
                  <a:latin typeface="Proxima Nova"/>
                  <a:ea typeface="Proxima Nova"/>
                  <a:cs typeface="Proxima Nova"/>
                  <a:sym typeface="Proxima Nova"/>
                </a:rPr>
                <a:t>(archival) value. </a:t>
              </a:r>
            </a:p>
            <a:p>
              <a:pPr algn="l">
                <a:lnSpc>
                  <a:spcPts val="4967"/>
                </a:lnSpc>
              </a:pPr>
              <a:r>
                <a:rPr lang="en-US" sz="3600">
                  <a:solidFill>
                    <a:srgbClr val="FFFFFF"/>
                  </a:solidFill>
                  <a:latin typeface="Proxima Nova"/>
                  <a:ea typeface="Proxima Nova"/>
                  <a:cs typeface="Proxima Nova"/>
                  <a:sym typeface="Proxima Nova"/>
                </a:rPr>
                <a:t>Can be done at any level of records keeping</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0">
            <a:off x="9878997" y="1448400"/>
            <a:ext cx="7673997" cy="7390200"/>
            <a:chOff x="0" y="0"/>
            <a:chExt cx="10231996" cy="9853600"/>
          </a:xfrm>
        </p:grpSpPr>
        <p:sp>
          <p:nvSpPr>
            <p:cNvPr name="Freeform 5" id="5"/>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6" id="6"/>
            <p:cNvSpPr txBox="true"/>
            <p:nvPr/>
          </p:nvSpPr>
          <p:spPr>
            <a:xfrm>
              <a:off x="0" y="-85725"/>
              <a:ext cx="10231996" cy="9939325"/>
            </a:xfrm>
            <a:prstGeom prst="rect">
              <a:avLst/>
            </a:prstGeom>
          </p:spPr>
          <p:txBody>
            <a:bodyPr anchor="ctr" rtlCol="false" tIns="0" lIns="0" bIns="0" rIns="0"/>
            <a:lstStyle/>
            <a:p>
              <a:pPr algn="ctr">
                <a:lnSpc>
                  <a:spcPts val="6899"/>
                </a:lnSpc>
              </a:pPr>
              <a:r>
                <a:rPr lang="en-US" b="true" sz="4999">
                  <a:solidFill>
                    <a:srgbClr val="FFFFFF"/>
                  </a:solidFill>
                  <a:latin typeface="Proxima Nova Bold"/>
                  <a:ea typeface="Proxima Nova Bold"/>
                  <a:cs typeface="Proxima Nova Bold"/>
                  <a:sym typeface="Proxima Nova Bold"/>
                </a:rPr>
                <a:t>Appraisal for selection</a:t>
              </a:r>
            </a:p>
            <a:p>
              <a:pPr algn="ctr">
                <a:lnSpc>
                  <a:spcPts val="6899"/>
                </a:lnSpc>
              </a:pPr>
              <a:r>
                <a:rPr lang="en-US" sz="4999">
                  <a:solidFill>
                    <a:srgbClr val="FFFFFF"/>
                  </a:solidFill>
                  <a:latin typeface="Proxima Nova"/>
                  <a:ea typeface="Proxima Nova"/>
                  <a:cs typeface="Proxima Nova"/>
                  <a:sym typeface="Proxima Nova"/>
                </a:rPr>
                <a:t>Which parts of the acquired collection do you keep and which parts do you not keep? </a:t>
              </a:r>
            </a:p>
          </p:txBody>
        </p:sp>
      </p:grpSp>
      <p:grpSp>
        <p:nvGrpSpPr>
          <p:cNvPr name="Group 7" id="7"/>
          <p:cNvGrpSpPr/>
          <p:nvPr/>
        </p:nvGrpSpPr>
        <p:grpSpPr>
          <a:xfrm rot="0">
            <a:off x="75764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85725"/>
              <a:ext cx="10231996" cy="9939325"/>
            </a:xfrm>
            <a:prstGeom prst="rect">
              <a:avLst/>
            </a:prstGeom>
          </p:spPr>
          <p:txBody>
            <a:bodyPr anchor="ctr" rtlCol="false" tIns="0" lIns="0" bIns="0" rIns="0"/>
            <a:lstStyle/>
            <a:p>
              <a:pPr algn="ctr">
                <a:lnSpc>
                  <a:spcPts val="6899"/>
                </a:lnSpc>
              </a:pPr>
              <a:r>
                <a:rPr lang="en-US" b="true" sz="4999">
                  <a:solidFill>
                    <a:srgbClr val="424242"/>
                  </a:solidFill>
                  <a:latin typeface="Proxima Nova Bold"/>
                  <a:ea typeface="Proxima Nova Bold"/>
                  <a:cs typeface="Proxima Nova Bold"/>
                  <a:sym typeface="Proxima Nova Bold"/>
                </a:rPr>
                <a:t>Appraisal for acquisition</a:t>
              </a:r>
            </a:p>
            <a:p>
              <a:pPr algn="ctr">
                <a:lnSpc>
                  <a:spcPts val="6899"/>
                </a:lnSpc>
              </a:pPr>
              <a:r>
                <a:rPr lang="en-US" sz="4999">
                  <a:solidFill>
                    <a:srgbClr val="424242"/>
                  </a:solidFill>
                  <a:latin typeface="Proxima Nova"/>
                  <a:ea typeface="Proxima Nova"/>
                  <a:cs typeface="Proxima Nova"/>
                  <a:sym typeface="Proxima Nova"/>
                </a:rPr>
                <a:t>Does the potential acquisition fit into the institution’s collecting priorities?</a:t>
              </a:r>
            </a:p>
          </p:txBody>
        </p:sp>
      </p:grpSp>
      <p:grpSp>
        <p:nvGrpSpPr>
          <p:cNvPr name="Group 10" id="10"/>
          <p:cNvGrpSpPr/>
          <p:nvPr/>
        </p:nvGrpSpPr>
        <p:grpSpPr>
          <a:xfrm rot="0">
            <a:off x="8415071" y="4414571"/>
            <a:ext cx="1457849" cy="1457849"/>
            <a:chOff x="0" y="0"/>
            <a:chExt cx="1943798" cy="1943798"/>
          </a:xfrm>
        </p:grpSpPr>
        <p:sp>
          <p:nvSpPr>
            <p:cNvPr name="Freeform 11" id="11"/>
            <p:cNvSpPr/>
            <p:nvPr/>
          </p:nvSpPr>
          <p:spPr>
            <a:xfrm flipH="false" flipV="false" rot="0">
              <a:off x="12700" y="12700"/>
              <a:ext cx="1918462" cy="1918462"/>
            </a:xfrm>
            <a:custGeom>
              <a:avLst/>
              <a:gdLst/>
              <a:ahLst/>
              <a:cxnLst/>
              <a:rect r="r" b="b" t="t" l="l"/>
              <a:pathLst>
                <a:path h="1918462" w="1918462">
                  <a:moveTo>
                    <a:pt x="0" y="479552"/>
                  </a:moveTo>
                  <a:lnTo>
                    <a:pt x="959231" y="479552"/>
                  </a:lnTo>
                  <a:lnTo>
                    <a:pt x="959231" y="0"/>
                  </a:lnTo>
                  <a:lnTo>
                    <a:pt x="1918462" y="959231"/>
                  </a:lnTo>
                  <a:lnTo>
                    <a:pt x="959231" y="1918462"/>
                  </a:lnTo>
                  <a:lnTo>
                    <a:pt x="959231" y="1438783"/>
                  </a:lnTo>
                  <a:lnTo>
                    <a:pt x="0" y="1438783"/>
                  </a:lnTo>
                  <a:close/>
                </a:path>
              </a:pathLst>
            </a:custGeom>
            <a:solidFill>
              <a:srgbClr val="EC709A"/>
            </a:solidFill>
          </p:spPr>
        </p:sp>
        <p:sp>
          <p:nvSpPr>
            <p:cNvPr name="Freeform 12" id="12"/>
            <p:cNvSpPr/>
            <p:nvPr/>
          </p:nvSpPr>
          <p:spPr>
            <a:xfrm flipH="false" flipV="false" rot="0">
              <a:off x="0" y="75"/>
              <a:ext cx="1943894" cy="1943711"/>
            </a:xfrm>
            <a:custGeom>
              <a:avLst/>
              <a:gdLst/>
              <a:ahLst/>
              <a:cxnLst/>
              <a:rect r="r" b="b" t="t" l="l"/>
              <a:pathLst>
                <a:path h="1943711" w="1943894">
                  <a:moveTo>
                    <a:pt x="12700" y="479477"/>
                  </a:moveTo>
                  <a:lnTo>
                    <a:pt x="971931" y="479477"/>
                  </a:lnTo>
                  <a:lnTo>
                    <a:pt x="971931" y="492177"/>
                  </a:lnTo>
                  <a:lnTo>
                    <a:pt x="959231" y="492177"/>
                  </a:lnTo>
                  <a:lnTo>
                    <a:pt x="959231" y="12625"/>
                  </a:lnTo>
                  <a:cubicBezTo>
                    <a:pt x="959231" y="7545"/>
                    <a:pt x="962279" y="2846"/>
                    <a:pt x="967105" y="941"/>
                  </a:cubicBezTo>
                  <a:cubicBezTo>
                    <a:pt x="971931" y="-964"/>
                    <a:pt x="977265" y="52"/>
                    <a:pt x="980948" y="3735"/>
                  </a:cubicBezTo>
                  <a:lnTo>
                    <a:pt x="1940179" y="962966"/>
                  </a:lnTo>
                  <a:cubicBezTo>
                    <a:pt x="1945132" y="967919"/>
                    <a:pt x="1945132" y="975920"/>
                    <a:pt x="1940179" y="980873"/>
                  </a:cubicBezTo>
                  <a:lnTo>
                    <a:pt x="980821" y="1939977"/>
                  </a:lnTo>
                  <a:cubicBezTo>
                    <a:pt x="977138" y="1943660"/>
                    <a:pt x="971677" y="1944676"/>
                    <a:pt x="966978" y="1942771"/>
                  </a:cubicBezTo>
                  <a:cubicBezTo>
                    <a:pt x="962279" y="1940866"/>
                    <a:pt x="959104" y="1936167"/>
                    <a:pt x="959104" y="1931087"/>
                  </a:cubicBezTo>
                  <a:lnTo>
                    <a:pt x="959104" y="1451408"/>
                  </a:lnTo>
                  <a:lnTo>
                    <a:pt x="971804" y="1451408"/>
                  </a:lnTo>
                  <a:lnTo>
                    <a:pt x="971804" y="1464108"/>
                  </a:lnTo>
                  <a:lnTo>
                    <a:pt x="12700" y="1464108"/>
                  </a:lnTo>
                  <a:cubicBezTo>
                    <a:pt x="5715" y="1464108"/>
                    <a:pt x="0" y="1458393"/>
                    <a:pt x="0" y="1451408"/>
                  </a:cubicBezTo>
                  <a:lnTo>
                    <a:pt x="0" y="492177"/>
                  </a:lnTo>
                  <a:cubicBezTo>
                    <a:pt x="0" y="485192"/>
                    <a:pt x="5715" y="479477"/>
                    <a:pt x="12700" y="479477"/>
                  </a:cubicBezTo>
                  <a:moveTo>
                    <a:pt x="12700" y="504877"/>
                  </a:moveTo>
                  <a:lnTo>
                    <a:pt x="12700" y="492177"/>
                  </a:lnTo>
                  <a:lnTo>
                    <a:pt x="25400" y="492177"/>
                  </a:lnTo>
                  <a:lnTo>
                    <a:pt x="25400" y="1451408"/>
                  </a:lnTo>
                  <a:lnTo>
                    <a:pt x="12700" y="1451408"/>
                  </a:lnTo>
                  <a:lnTo>
                    <a:pt x="12700" y="1438708"/>
                  </a:lnTo>
                  <a:lnTo>
                    <a:pt x="971931" y="1438708"/>
                  </a:lnTo>
                  <a:cubicBezTo>
                    <a:pt x="978916" y="1438708"/>
                    <a:pt x="984631" y="1444423"/>
                    <a:pt x="984631" y="1451408"/>
                  </a:cubicBezTo>
                  <a:lnTo>
                    <a:pt x="984631" y="1930960"/>
                  </a:lnTo>
                  <a:lnTo>
                    <a:pt x="971931" y="1930960"/>
                  </a:lnTo>
                  <a:lnTo>
                    <a:pt x="962914" y="1921943"/>
                  </a:lnTo>
                  <a:lnTo>
                    <a:pt x="1922145" y="962712"/>
                  </a:lnTo>
                  <a:lnTo>
                    <a:pt x="1931162" y="971729"/>
                  </a:lnTo>
                  <a:lnTo>
                    <a:pt x="1922145" y="980746"/>
                  </a:lnTo>
                  <a:lnTo>
                    <a:pt x="962914" y="21642"/>
                  </a:lnTo>
                  <a:lnTo>
                    <a:pt x="971931" y="12625"/>
                  </a:lnTo>
                  <a:lnTo>
                    <a:pt x="984631" y="12625"/>
                  </a:lnTo>
                  <a:lnTo>
                    <a:pt x="984631" y="492177"/>
                  </a:lnTo>
                  <a:cubicBezTo>
                    <a:pt x="984631" y="499162"/>
                    <a:pt x="978916" y="504877"/>
                    <a:pt x="971931" y="504877"/>
                  </a:cubicBezTo>
                  <a:lnTo>
                    <a:pt x="12700" y="504877"/>
                  </a:lnTo>
                  <a:close/>
                </a:path>
              </a:pathLst>
            </a:custGeom>
            <a:solidFill>
              <a:srgbClr val="000000"/>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C709A"/>
        </a:solidFill>
      </p:bgPr>
    </p:bg>
    <p:spTree>
      <p:nvGrpSpPr>
        <p:cNvPr id="1" name=""/>
        <p:cNvGrpSpPr/>
        <p:nvPr/>
      </p:nvGrpSpPr>
      <p:grpSpPr>
        <a:xfrm>
          <a:off x="0" y="0"/>
          <a:ext cx="0" cy="0"/>
          <a:chOff x="0" y="0"/>
          <a:chExt cx="0" cy="0"/>
        </a:xfrm>
      </p:grpSpPr>
      <p:grpSp>
        <p:nvGrpSpPr>
          <p:cNvPr name="Group 2" id="2"/>
          <p:cNvGrpSpPr/>
          <p:nvPr/>
        </p:nvGrpSpPr>
        <p:grpSpPr>
          <a:xfrm rot="0">
            <a:off x="921901" y="1028700"/>
            <a:ext cx="16444198" cy="2341648"/>
            <a:chOff x="0" y="0"/>
            <a:chExt cx="21925598" cy="3122198"/>
          </a:xfrm>
        </p:grpSpPr>
        <p:sp>
          <p:nvSpPr>
            <p:cNvPr name="Freeform 3" id="3"/>
            <p:cNvSpPr/>
            <p:nvPr/>
          </p:nvSpPr>
          <p:spPr>
            <a:xfrm flipH="false" flipV="false" rot="0">
              <a:off x="0" y="0"/>
              <a:ext cx="21925600" cy="3122203"/>
            </a:xfrm>
            <a:custGeom>
              <a:avLst/>
              <a:gdLst/>
              <a:ahLst/>
              <a:cxnLst/>
              <a:rect r="r" b="b" t="t" l="l"/>
              <a:pathLst>
                <a:path h="3122203" w="21925600">
                  <a:moveTo>
                    <a:pt x="0" y="0"/>
                  </a:moveTo>
                  <a:lnTo>
                    <a:pt x="21925600" y="0"/>
                  </a:lnTo>
                  <a:lnTo>
                    <a:pt x="21925600" y="3122203"/>
                  </a:lnTo>
                  <a:lnTo>
                    <a:pt x="0" y="3122203"/>
                  </a:lnTo>
                  <a:close/>
                </a:path>
              </a:pathLst>
            </a:custGeom>
            <a:blipFill>
              <a:blip r:embed="rId2">
                <a:alphaModFix amt="0"/>
              </a:blip>
              <a:stretch>
                <a:fillRect l="0" t="-93581" r="0" b="-80084"/>
              </a:stretch>
            </a:blipFill>
          </p:spPr>
        </p:sp>
        <p:sp>
          <p:nvSpPr>
            <p:cNvPr name="TextBox 4" id="4"/>
            <p:cNvSpPr txBox="true"/>
            <p:nvPr/>
          </p:nvSpPr>
          <p:spPr>
            <a:xfrm>
              <a:off x="0" y="0"/>
              <a:ext cx="21925598" cy="3122198"/>
            </a:xfrm>
            <a:prstGeom prst="rect">
              <a:avLst/>
            </a:prstGeom>
          </p:spPr>
          <p:txBody>
            <a:bodyPr anchor="ctr" rtlCol="false" tIns="0" lIns="0" bIns="0" rIns="0"/>
            <a:lstStyle/>
            <a:p>
              <a:pPr algn="ctr">
                <a:lnSpc>
                  <a:spcPts val="13560"/>
                </a:lnSpc>
              </a:pPr>
              <a:r>
                <a:rPr lang="en-US" b="true" sz="11300">
                  <a:solidFill>
                    <a:srgbClr val="FFFFFF"/>
                  </a:solidFill>
                  <a:latin typeface="EB Garamond Ultra-Bold"/>
                  <a:ea typeface="EB Garamond Ultra-Bold"/>
                  <a:cs typeface="EB Garamond Ultra-Bold"/>
                  <a:sym typeface="EB Garamond Ultra-Bold"/>
                </a:rPr>
                <a:t>What might be appraised?</a:t>
              </a:r>
            </a:p>
          </p:txBody>
        </p:sp>
      </p:grpSp>
      <p:grpSp>
        <p:nvGrpSpPr>
          <p:cNvPr name="Group 5" id="5"/>
          <p:cNvGrpSpPr/>
          <p:nvPr/>
        </p:nvGrpSpPr>
        <p:grpSpPr>
          <a:xfrm rot="0">
            <a:off x="889109" y="3688405"/>
            <a:ext cx="3034825" cy="1742542"/>
            <a:chOff x="0" y="0"/>
            <a:chExt cx="4046433" cy="2323389"/>
          </a:xfrm>
        </p:grpSpPr>
        <p:sp>
          <p:nvSpPr>
            <p:cNvPr name="Freeform 6" id="6"/>
            <p:cNvSpPr/>
            <p:nvPr/>
          </p:nvSpPr>
          <p:spPr>
            <a:xfrm flipH="false" flipV="false" rot="0">
              <a:off x="0" y="0"/>
              <a:ext cx="4046432" cy="2323390"/>
            </a:xfrm>
            <a:custGeom>
              <a:avLst/>
              <a:gdLst/>
              <a:ahLst/>
              <a:cxnLst/>
              <a:rect r="r" b="b" t="t" l="l"/>
              <a:pathLst>
                <a:path h="2323390" w="4046432">
                  <a:moveTo>
                    <a:pt x="0" y="0"/>
                  </a:moveTo>
                  <a:lnTo>
                    <a:pt x="4046432" y="0"/>
                  </a:lnTo>
                  <a:lnTo>
                    <a:pt x="4046432" y="2323390"/>
                  </a:lnTo>
                  <a:lnTo>
                    <a:pt x="0" y="2323390"/>
                  </a:lnTo>
                  <a:close/>
                </a:path>
              </a:pathLst>
            </a:custGeom>
            <a:blipFill>
              <a:blip r:embed="rId2">
                <a:alphaModFix amt="0"/>
              </a:blip>
              <a:stretch>
                <a:fillRect l="0" t="-5401" r="-166585" b="-75531"/>
              </a:stretch>
            </a:blipFill>
          </p:spPr>
        </p:sp>
        <p:sp>
          <p:nvSpPr>
            <p:cNvPr name="TextBox 7" id="7"/>
            <p:cNvSpPr txBox="true"/>
            <p:nvPr/>
          </p:nvSpPr>
          <p:spPr>
            <a:xfrm>
              <a:off x="0" y="0"/>
              <a:ext cx="4046433" cy="2323389"/>
            </a:xfrm>
            <a:prstGeom prst="rect">
              <a:avLst/>
            </a:prstGeom>
          </p:spPr>
          <p:txBody>
            <a:bodyPr anchor="b" rtlCol="false" tIns="0" lIns="0" bIns="0" rIns="0"/>
            <a:lstStyle/>
            <a:p>
              <a:pPr algn="ctr">
                <a:lnSpc>
                  <a:spcPts val="6720"/>
                </a:lnSpc>
              </a:pPr>
              <a:r>
                <a:rPr lang="en-US" b="true" sz="5600" u="sng">
                  <a:solidFill>
                    <a:srgbClr val="FFFFFF"/>
                  </a:solidFill>
                  <a:latin typeface="EB Garamond Ultra-Bold"/>
                  <a:ea typeface="EB Garamond Ultra-Bold"/>
                  <a:cs typeface="EB Garamond Ultra-Bold"/>
                  <a:sym typeface="EB Garamond Ultra-Bold"/>
                  <a:hlinkClick r:id="rId3" tooltip="https://dictionary.archivists.org/entry/loan.html"/>
                </a:rPr>
                <a:t>Loans</a:t>
              </a:r>
            </a:p>
          </p:txBody>
        </p:sp>
      </p:grpSp>
      <p:grpSp>
        <p:nvGrpSpPr>
          <p:cNvPr name="Group 8" id="8"/>
          <p:cNvGrpSpPr/>
          <p:nvPr/>
        </p:nvGrpSpPr>
        <p:grpSpPr>
          <a:xfrm rot="0">
            <a:off x="4428013" y="3688405"/>
            <a:ext cx="3430479" cy="1742542"/>
            <a:chOff x="0" y="0"/>
            <a:chExt cx="4573971" cy="2323389"/>
          </a:xfrm>
        </p:grpSpPr>
        <p:sp>
          <p:nvSpPr>
            <p:cNvPr name="Freeform 9" id="9"/>
            <p:cNvSpPr/>
            <p:nvPr/>
          </p:nvSpPr>
          <p:spPr>
            <a:xfrm flipH="false" flipV="false" rot="0">
              <a:off x="0" y="0"/>
              <a:ext cx="4573970" cy="2323390"/>
            </a:xfrm>
            <a:custGeom>
              <a:avLst/>
              <a:gdLst/>
              <a:ahLst/>
              <a:cxnLst/>
              <a:rect r="r" b="b" t="t" l="l"/>
              <a:pathLst>
                <a:path h="2323390" w="4573970">
                  <a:moveTo>
                    <a:pt x="0" y="0"/>
                  </a:moveTo>
                  <a:lnTo>
                    <a:pt x="4573970" y="0"/>
                  </a:lnTo>
                  <a:lnTo>
                    <a:pt x="4573970" y="2323390"/>
                  </a:lnTo>
                  <a:lnTo>
                    <a:pt x="0" y="2323390"/>
                  </a:lnTo>
                  <a:close/>
                </a:path>
              </a:pathLst>
            </a:custGeom>
            <a:blipFill>
              <a:blip r:embed="rId2">
                <a:alphaModFix amt="0"/>
              </a:blip>
              <a:stretch>
                <a:fillRect l="0" t="-5401" r="-135838" b="-75531"/>
              </a:stretch>
            </a:blipFill>
          </p:spPr>
        </p:sp>
        <p:sp>
          <p:nvSpPr>
            <p:cNvPr name="TextBox 10" id="10"/>
            <p:cNvSpPr txBox="true"/>
            <p:nvPr/>
          </p:nvSpPr>
          <p:spPr>
            <a:xfrm>
              <a:off x="0" y="0"/>
              <a:ext cx="4573971" cy="2323389"/>
            </a:xfrm>
            <a:prstGeom prst="rect">
              <a:avLst/>
            </a:prstGeom>
          </p:spPr>
          <p:txBody>
            <a:bodyPr anchor="b" rtlCol="false" tIns="0" lIns="0" bIns="0" rIns="0"/>
            <a:lstStyle/>
            <a:p>
              <a:pPr algn="ctr">
                <a:lnSpc>
                  <a:spcPts val="6720"/>
                </a:lnSpc>
              </a:pPr>
              <a:r>
                <a:rPr lang="en-US" b="true" sz="5600">
                  <a:solidFill>
                    <a:srgbClr val="FFFFFF"/>
                  </a:solidFill>
                  <a:latin typeface="EB Garamond Ultra-Bold"/>
                  <a:ea typeface="EB Garamond Ultra-Bold"/>
                  <a:cs typeface="EB Garamond Ultra-Bold"/>
                  <a:sym typeface="EB Garamond Ultra-Bold"/>
                </a:rPr>
                <a:t>Purchases</a:t>
              </a:r>
            </a:p>
          </p:txBody>
        </p:sp>
      </p:grpSp>
      <p:grpSp>
        <p:nvGrpSpPr>
          <p:cNvPr name="Group 11" id="11"/>
          <p:cNvGrpSpPr/>
          <p:nvPr/>
        </p:nvGrpSpPr>
        <p:grpSpPr>
          <a:xfrm rot="0">
            <a:off x="8362570" y="3688405"/>
            <a:ext cx="3628305" cy="1742542"/>
            <a:chOff x="0" y="0"/>
            <a:chExt cx="4837741" cy="2323389"/>
          </a:xfrm>
        </p:grpSpPr>
        <p:sp>
          <p:nvSpPr>
            <p:cNvPr name="Freeform 12" id="12"/>
            <p:cNvSpPr/>
            <p:nvPr/>
          </p:nvSpPr>
          <p:spPr>
            <a:xfrm flipH="false" flipV="false" rot="0">
              <a:off x="0" y="0"/>
              <a:ext cx="4837740" cy="2323390"/>
            </a:xfrm>
            <a:custGeom>
              <a:avLst/>
              <a:gdLst/>
              <a:ahLst/>
              <a:cxnLst/>
              <a:rect r="r" b="b" t="t" l="l"/>
              <a:pathLst>
                <a:path h="2323390" w="4837740">
                  <a:moveTo>
                    <a:pt x="0" y="0"/>
                  </a:moveTo>
                  <a:lnTo>
                    <a:pt x="4837740" y="0"/>
                  </a:lnTo>
                  <a:lnTo>
                    <a:pt x="4837740" y="2323390"/>
                  </a:lnTo>
                  <a:lnTo>
                    <a:pt x="0" y="2323390"/>
                  </a:lnTo>
                  <a:close/>
                </a:path>
              </a:pathLst>
            </a:custGeom>
            <a:blipFill>
              <a:blip r:embed="rId2">
                <a:alphaModFix amt="0"/>
              </a:blip>
              <a:stretch>
                <a:fillRect l="0" t="-5401" r="-122980" b="-75531"/>
              </a:stretch>
            </a:blipFill>
          </p:spPr>
        </p:sp>
        <p:sp>
          <p:nvSpPr>
            <p:cNvPr name="TextBox 13" id="13"/>
            <p:cNvSpPr txBox="true"/>
            <p:nvPr/>
          </p:nvSpPr>
          <p:spPr>
            <a:xfrm>
              <a:off x="0" y="0"/>
              <a:ext cx="4837741" cy="2323389"/>
            </a:xfrm>
            <a:prstGeom prst="rect">
              <a:avLst/>
            </a:prstGeom>
          </p:spPr>
          <p:txBody>
            <a:bodyPr anchor="b" rtlCol="false" tIns="0" lIns="0" bIns="0" rIns="0"/>
            <a:lstStyle/>
            <a:p>
              <a:pPr algn="ctr">
                <a:lnSpc>
                  <a:spcPts val="6720"/>
                </a:lnSpc>
              </a:pPr>
              <a:r>
                <a:rPr lang="en-US" b="true" sz="5600" u="sng">
                  <a:solidFill>
                    <a:srgbClr val="FFFFFF"/>
                  </a:solidFill>
                  <a:latin typeface="EB Garamond Ultra-Bold"/>
                  <a:ea typeface="EB Garamond Ultra-Bold"/>
                  <a:cs typeface="EB Garamond Ultra-Bold"/>
                  <a:sym typeface="EB Garamond Ultra-Bold"/>
                  <a:hlinkClick r:id="rId4" tooltip="https://dictionary.archivists.org/entry/transfer.html"/>
                </a:rPr>
                <a:t>Transfers</a:t>
              </a:r>
            </a:p>
          </p:txBody>
        </p:sp>
      </p:grpSp>
      <p:grpSp>
        <p:nvGrpSpPr>
          <p:cNvPr name="Group 14" id="14"/>
          <p:cNvGrpSpPr/>
          <p:nvPr/>
        </p:nvGrpSpPr>
        <p:grpSpPr>
          <a:xfrm rot="0">
            <a:off x="12495701" y="3688405"/>
            <a:ext cx="4903190" cy="1742542"/>
            <a:chOff x="0" y="0"/>
            <a:chExt cx="6537587" cy="2323389"/>
          </a:xfrm>
        </p:grpSpPr>
        <p:sp>
          <p:nvSpPr>
            <p:cNvPr name="Freeform 15" id="15"/>
            <p:cNvSpPr/>
            <p:nvPr/>
          </p:nvSpPr>
          <p:spPr>
            <a:xfrm flipH="false" flipV="false" rot="0">
              <a:off x="0" y="0"/>
              <a:ext cx="6537585" cy="2323390"/>
            </a:xfrm>
            <a:custGeom>
              <a:avLst/>
              <a:gdLst/>
              <a:ahLst/>
              <a:cxnLst/>
              <a:rect r="r" b="b" t="t" l="l"/>
              <a:pathLst>
                <a:path h="2323390" w="6537585">
                  <a:moveTo>
                    <a:pt x="0" y="0"/>
                  </a:moveTo>
                  <a:lnTo>
                    <a:pt x="6537585" y="0"/>
                  </a:lnTo>
                  <a:lnTo>
                    <a:pt x="6537585" y="2323390"/>
                  </a:lnTo>
                  <a:lnTo>
                    <a:pt x="0" y="2323390"/>
                  </a:lnTo>
                  <a:close/>
                </a:path>
              </a:pathLst>
            </a:custGeom>
            <a:blipFill>
              <a:blip r:embed="rId2">
                <a:alphaModFix amt="0"/>
              </a:blip>
              <a:stretch>
                <a:fillRect l="0" t="-5401" r="-65002" b="-75531"/>
              </a:stretch>
            </a:blipFill>
          </p:spPr>
        </p:sp>
        <p:sp>
          <p:nvSpPr>
            <p:cNvPr name="TextBox 16" id="16"/>
            <p:cNvSpPr txBox="true"/>
            <p:nvPr/>
          </p:nvSpPr>
          <p:spPr>
            <a:xfrm>
              <a:off x="0" y="0"/>
              <a:ext cx="6537587" cy="2323389"/>
            </a:xfrm>
            <a:prstGeom prst="rect">
              <a:avLst/>
            </a:prstGeom>
          </p:spPr>
          <p:txBody>
            <a:bodyPr anchor="b" rtlCol="false" tIns="0" lIns="0" bIns="0" rIns="0"/>
            <a:lstStyle/>
            <a:p>
              <a:pPr algn="ctr">
                <a:lnSpc>
                  <a:spcPts val="6720"/>
                </a:lnSpc>
              </a:pPr>
              <a:r>
                <a:rPr lang="en-US" b="true" sz="5600" u="sng">
                  <a:solidFill>
                    <a:srgbClr val="FFFFFF"/>
                  </a:solidFill>
                  <a:latin typeface="EB Garamond Ultra-Bold"/>
                  <a:ea typeface="EB Garamond Ultra-Bold"/>
                  <a:cs typeface="EB Garamond Ultra-Bold"/>
                  <a:sym typeface="EB Garamond Ultra-Bold"/>
                  <a:hlinkClick r:id="rId5" tooltip="https://dictionary.archivists.org/entry/gift.html"/>
                </a:rPr>
                <a:t>Donations/gifts</a:t>
              </a:r>
            </a:p>
          </p:txBody>
        </p:sp>
      </p:grpSp>
      <p:grpSp>
        <p:nvGrpSpPr>
          <p:cNvPr name="Group 17" id="17"/>
          <p:cNvGrpSpPr/>
          <p:nvPr/>
        </p:nvGrpSpPr>
        <p:grpSpPr>
          <a:xfrm rot="0">
            <a:off x="10176723" y="7588985"/>
            <a:ext cx="7383369" cy="1669315"/>
            <a:chOff x="0" y="0"/>
            <a:chExt cx="9844491" cy="2225753"/>
          </a:xfrm>
        </p:grpSpPr>
        <p:sp>
          <p:nvSpPr>
            <p:cNvPr name="Freeform 18" id="18"/>
            <p:cNvSpPr/>
            <p:nvPr/>
          </p:nvSpPr>
          <p:spPr>
            <a:xfrm flipH="false" flipV="false" rot="0">
              <a:off x="0" y="0"/>
              <a:ext cx="9844489" cy="2225755"/>
            </a:xfrm>
            <a:custGeom>
              <a:avLst/>
              <a:gdLst/>
              <a:ahLst/>
              <a:cxnLst/>
              <a:rect r="r" b="b" t="t" l="l"/>
              <a:pathLst>
                <a:path h="2225755" w="9844489">
                  <a:moveTo>
                    <a:pt x="0" y="0"/>
                  </a:moveTo>
                  <a:lnTo>
                    <a:pt x="9844489" y="0"/>
                  </a:lnTo>
                  <a:lnTo>
                    <a:pt x="9844489" y="2225755"/>
                  </a:lnTo>
                  <a:lnTo>
                    <a:pt x="0" y="2225755"/>
                  </a:lnTo>
                  <a:close/>
                </a:path>
              </a:pathLst>
            </a:custGeom>
            <a:blipFill>
              <a:blip r:embed="rId2">
                <a:alphaModFix amt="0"/>
              </a:blip>
              <a:stretch>
                <a:fillRect l="0" t="-5638" r="-9576" b="-83231"/>
              </a:stretch>
            </a:blipFill>
          </p:spPr>
        </p:sp>
        <p:sp>
          <p:nvSpPr>
            <p:cNvPr name="TextBox 19" id="19"/>
            <p:cNvSpPr txBox="true"/>
            <p:nvPr/>
          </p:nvSpPr>
          <p:spPr>
            <a:xfrm>
              <a:off x="0" y="0"/>
              <a:ext cx="9844491" cy="2225753"/>
            </a:xfrm>
            <a:prstGeom prst="rect">
              <a:avLst/>
            </a:prstGeom>
          </p:spPr>
          <p:txBody>
            <a:bodyPr anchor="b" rtlCol="false" tIns="0" lIns="0" bIns="0" rIns="0"/>
            <a:lstStyle/>
            <a:p>
              <a:pPr algn="l">
                <a:lnSpc>
                  <a:spcPts val="5520"/>
                </a:lnSpc>
              </a:pPr>
              <a:r>
                <a:rPr lang="en-US" sz="4600">
                  <a:solidFill>
                    <a:srgbClr val="FFFFFF"/>
                  </a:solidFill>
                  <a:latin typeface="Proxima Nova"/>
                  <a:ea typeface="Proxima Nova"/>
                  <a:cs typeface="Proxima Nova"/>
                  <a:sym typeface="Proxima Nova"/>
                </a:rPr>
                <a:t>Requires a </a:t>
              </a:r>
              <a:r>
                <a:rPr lang="en-US" b="true" sz="4600" u="sng">
                  <a:solidFill>
                    <a:srgbClr val="FFFFFF"/>
                  </a:solidFill>
                  <a:latin typeface="Proxima Nova Bold"/>
                  <a:ea typeface="Proxima Nova Bold"/>
                  <a:cs typeface="Proxima Nova Bold"/>
                  <a:sym typeface="Proxima Nova Bold"/>
                  <a:hlinkClick r:id="rId6" tooltip="https://dictionary.archivists.org/entry/deed-of-gift.html"/>
                </a:rPr>
                <a:t>Deed of gift</a:t>
              </a:r>
              <a:r>
                <a:rPr lang="en-US" sz="4600">
                  <a:solidFill>
                    <a:srgbClr val="FFFFFF"/>
                  </a:solidFill>
                  <a:latin typeface="Proxima Nova"/>
                  <a:ea typeface="Proxima Nova"/>
                  <a:cs typeface="Proxima Nova"/>
                  <a:sym typeface="Proxima Nova"/>
                </a:rPr>
                <a:t> or </a:t>
              </a:r>
              <a:r>
                <a:rPr lang="en-US" b="true" sz="4600" u="sng">
                  <a:solidFill>
                    <a:srgbClr val="FFFFFF"/>
                  </a:solidFill>
                  <a:latin typeface="Proxima Nova Bold"/>
                  <a:ea typeface="Proxima Nova Bold"/>
                  <a:cs typeface="Proxima Nova Bold"/>
                  <a:sym typeface="Proxima Nova Bold"/>
                  <a:hlinkClick r:id="rId7" tooltip="https://dictionary.archivists.org/entry/donor-agreement.html"/>
                </a:rPr>
                <a:t>donor agreement</a:t>
              </a:r>
            </a:p>
          </p:txBody>
        </p:sp>
      </p:grpSp>
      <p:grpSp>
        <p:nvGrpSpPr>
          <p:cNvPr name="Group 20" id="20"/>
          <p:cNvGrpSpPr/>
          <p:nvPr/>
        </p:nvGrpSpPr>
        <p:grpSpPr>
          <a:xfrm rot="0">
            <a:off x="1028700" y="7554353"/>
            <a:ext cx="7547469" cy="1738579"/>
            <a:chOff x="0" y="0"/>
            <a:chExt cx="10063291" cy="2318106"/>
          </a:xfrm>
        </p:grpSpPr>
        <p:sp>
          <p:nvSpPr>
            <p:cNvPr name="Freeform 21" id="21"/>
            <p:cNvSpPr/>
            <p:nvPr/>
          </p:nvSpPr>
          <p:spPr>
            <a:xfrm flipH="false" flipV="false" rot="0">
              <a:off x="0" y="0"/>
              <a:ext cx="10063293" cy="2318103"/>
            </a:xfrm>
            <a:custGeom>
              <a:avLst/>
              <a:gdLst/>
              <a:ahLst/>
              <a:cxnLst/>
              <a:rect r="r" b="b" t="t" l="l"/>
              <a:pathLst>
                <a:path h="2318103" w="10063293">
                  <a:moveTo>
                    <a:pt x="0" y="0"/>
                  </a:moveTo>
                  <a:lnTo>
                    <a:pt x="10063293" y="0"/>
                  </a:lnTo>
                  <a:lnTo>
                    <a:pt x="10063293" y="2318103"/>
                  </a:lnTo>
                  <a:lnTo>
                    <a:pt x="0" y="2318103"/>
                  </a:lnTo>
                  <a:close/>
                </a:path>
              </a:pathLst>
            </a:custGeom>
            <a:blipFill>
              <a:blip r:embed="rId2">
                <a:alphaModFix amt="0"/>
              </a:blip>
              <a:stretch>
                <a:fillRect l="0" t="-140140" r="-117876" b="-128454"/>
              </a:stretch>
            </a:blipFill>
          </p:spPr>
        </p:sp>
        <p:sp>
          <p:nvSpPr>
            <p:cNvPr name="TextBox 22" id="22"/>
            <p:cNvSpPr txBox="true"/>
            <p:nvPr/>
          </p:nvSpPr>
          <p:spPr>
            <a:xfrm>
              <a:off x="0" y="9525"/>
              <a:ext cx="10063291" cy="2308581"/>
            </a:xfrm>
            <a:prstGeom prst="rect">
              <a:avLst/>
            </a:prstGeom>
          </p:spPr>
          <p:txBody>
            <a:bodyPr anchor="b" rtlCol="false" tIns="0" lIns="0" bIns="0" rIns="0"/>
            <a:lstStyle/>
            <a:p>
              <a:pPr algn="ctr">
                <a:lnSpc>
                  <a:spcPts val="5759"/>
                </a:lnSpc>
              </a:pPr>
              <a:r>
                <a:rPr lang="en-US" sz="4800">
                  <a:solidFill>
                    <a:srgbClr val="FAFAFA"/>
                  </a:solidFill>
                  <a:latin typeface="Proxima Nova"/>
                  <a:ea typeface="Proxima Nova"/>
                  <a:cs typeface="Proxima Nova"/>
                  <a:sym typeface="Proxima Nova"/>
                </a:rPr>
                <a:t>May take place over time via </a:t>
              </a:r>
              <a:r>
                <a:rPr lang="en-US" b="true" sz="4800" u="sng">
                  <a:solidFill>
                    <a:srgbClr val="FAFAFA"/>
                  </a:solidFill>
                  <a:latin typeface="Proxima Nova Bold"/>
                  <a:ea typeface="Proxima Nova Bold"/>
                  <a:cs typeface="Proxima Nova Bold"/>
                  <a:sym typeface="Proxima Nova Bold"/>
                  <a:hlinkClick r:id="rId8" tooltip="https://dictionary.archivists.org/entry/accrual.html"/>
                </a:rPr>
                <a:t>a</a:t>
              </a:r>
              <a:r>
                <a:rPr lang="en-US" b="true" sz="4800" u="sng">
                  <a:solidFill>
                    <a:srgbClr val="FAFAFA"/>
                  </a:solidFill>
                  <a:latin typeface="Proxima Nova Bold"/>
                  <a:ea typeface="Proxima Nova Bold"/>
                  <a:cs typeface="Proxima Nova Bold"/>
                  <a:sym typeface="Proxima Nova Bold"/>
                  <a:hlinkClick r:id="rId9" tooltip="https://dictionary.archivists.org/entry/accrual.html"/>
                </a:rPr>
                <a:t>ccruals</a:t>
              </a:r>
              <a:r>
                <a:rPr lang="en-US" b="true" sz="4800">
                  <a:solidFill>
                    <a:srgbClr val="FAFAFA"/>
                  </a:solidFill>
                  <a:latin typeface="Proxima Nova Bold"/>
                  <a:ea typeface="Proxima Nova Bold"/>
                  <a:cs typeface="Proxima Nova Bold"/>
                  <a:sym typeface="Proxima Nova Bold"/>
                </a:rPr>
                <a:t> </a:t>
              </a:r>
              <a:r>
                <a:rPr lang="en-US" sz="4800">
                  <a:solidFill>
                    <a:srgbClr val="FAFAFA"/>
                  </a:solidFill>
                  <a:latin typeface="Proxima Nova"/>
                  <a:ea typeface="Proxima Nova"/>
                  <a:cs typeface="Proxima Nova"/>
                  <a:sym typeface="Proxima Nova"/>
                </a:rPr>
                <a:t>or</a:t>
              </a:r>
              <a:r>
                <a:rPr lang="en-US" b="true" sz="4800">
                  <a:solidFill>
                    <a:srgbClr val="FAFAFA"/>
                  </a:solidFill>
                  <a:latin typeface="Proxima Nova Bold"/>
                  <a:ea typeface="Proxima Nova Bold"/>
                  <a:cs typeface="Proxima Nova Bold"/>
                  <a:sym typeface="Proxima Nova Bold"/>
                </a:rPr>
                <a:t> </a:t>
              </a:r>
              <a:r>
                <a:rPr lang="en-US" b="true" sz="4800" u="sng">
                  <a:solidFill>
                    <a:srgbClr val="FAFAFA"/>
                  </a:solidFill>
                  <a:latin typeface="Proxima Nova Bold"/>
                  <a:ea typeface="Proxima Nova Bold"/>
                  <a:cs typeface="Proxima Nova Bold"/>
                  <a:sym typeface="Proxima Nova Bold"/>
                  <a:hlinkClick r:id="rId10" tooltip="https://dictionary.archivists.org/entry/accretion.html"/>
                </a:rPr>
                <a:t>accretions</a:t>
              </a:r>
            </a:p>
          </p:txBody>
        </p:sp>
      </p:grpSp>
      <p:sp>
        <p:nvSpPr>
          <p:cNvPr name="Freeform 23" id="23"/>
          <p:cNvSpPr/>
          <p:nvPr/>
        </p:nvSpPr>
        <p:spPr>
          <a:xfrm flipH="false" flipV="true" rot="-4468474">
            <a:off x="14347738" y="6304106"/>
            <a:ext cx="2152233" cy="391315"/>
          </a:xfrm>
          <a:custGeom>
            <a:avLst/>
            <a:gdLst/>
            <a:ahLst/>
            <a:cxnLst/>
            <a:rect r="r" b="b" t="t" l="l"/>
            <a:pathLst>
              <a:path h="391315" w="2152233">
                <a:moveTo>
                  <a:pt x="0" y="391315"/>
                </a:moveTo>
                <a:lnTo>
                  <a:pt x="2152232" y="391315"/>
                </a:lnTo>
                <a:lnTo>
                  <a:pt x="2152232" y="0"/>
                </a:lnTo>
                <a:lnTo>
                  <a:pt x="0" y="0"/>
                </a:lnTo>
                <a:lnTo>
                  <a:pt x="0" y="391315"/>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4" id="24"/>
          <p:cNvGrpSpPr/>
          <p:nvPr/>
        </p:nvGrpSpPr>
        <p:grpSpPr>
          <a:xfrm rot="0">
            <a:off x="6985412" y="5410542"/>
            <a:ext cx="6023273" cy="2604620"/>
            <a:chOff x="0" y="0"/>
            <a:chExt cx="8031030" cy="3472827"/>
          </a:xfrm>
        </p:grpSpPr>
        <p:sp>
          <p:nvSpPr>
            <p:cNvPr name="Freeform 25" id="25"/>
            <p:cNvSpPr/>
            <p:nvPr/>
          </p:nvSpPr>
          <p:spPr>
            <a:xfrm flipH="false" flipV="false" rot="-4049047">
              <a:off x="2375957" y="658128"/>
              <a:ext cx="1781961" cy="534588"/>
            </a:xfrm>
            <a:custGeom>
              <a:avLst/>
              <a:gdLst/>
              <a:ahLst/>
              <a:cxnLst/>
              <a:rect r="r" b="b" t="t" l="l"/>
              <a:pathLst>
                <a:path h="534588" w="1781961">
                  <a:moveTo>
                    <a:pt x="0" y="0"/>
                  </a:moveTo>
                  <a:lnTo>
                    <a:pt x="1781961" y="0"/>
                  </a:lnTo>
                  <a:lnTo>
                    <a:pt x="1781961" y="534588"/>
                  </a:lnTo>
                  <a:lnTo>
                    <a:pt x="0" y="53458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6" id="26"/>
            <p:cNvSpPr/>
            <p:nvPr/>
          </p:nvSpPr>
          <p:spPr>
            <a:xfrm flipH="false" flipV="true" rot="-3591555">
              <a:off x="6461511" y="678819"/>
              <a:ext cx="1781961" cy="534588"/>
            </a:xfrm>
            <a:custGeom>
              <a:avLst/>
              <a:gdLst/>
              <a:ahLst/>
              <a:cxnLst/>
              <a:rect r="r" b="b" t="t" l="l"/>
              <a:pathLst>
                <a:path h="534588" w="1781961">
                  <a:moveTo>
                    <a:pt x="0" y="534588"/>
                  </a:moveTo>
                  <a:lnTo>
                    <a:pt x="1781961" y="534588"/>
                  </a:lnTo>
                  <a:lnTo>
                    <a:pt x="1781961" y="0"/>
                  </a:lnTo>
                  <a:lnTo>
                    <a:pt x="0" y="0"/>
                  </a:lnTo>
                  <a:lnTo>
                    <a:pt x="0" y="534588"/>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7" id="27"/>
            <p:cNvSpPr/>
            <p:nvPr/>
          </p:nvSpPr>
          <p:spPr>
            <a:xfrm flipH="false" flipV="false" rot="1563306">
              <a:off x="3029234" y="752191"/>
              <a:ext cx="3880448" cy="1968445"/>
            </a:xfrm>
            <a:custGeom>
              <a:avLst/>
              <a:gdLst/>
              <a:ahLst/>
              <a:cxnLst/>
              <a:rect r="r" b="b" t="t" l="l"/>
              <a:pathLst>
                <a:path h="1968445" w="3880448">
                  <a:moveTo>
                    <a:pt x="0" y="0"/>
                  </a:moveTo>
                  <a:lnTo>
                    <a:pt x="3880448" y="0"/>
                  </a:lnTo>
                  <a:lnTo>
                    <a:pt x="3880448" y="1968445"/>
                  </a:lnTo>
                  <a:lnTo>
                    <a:pt x="0" y="196844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8" id="28"/>
            <p:cNvSpPr/>
            <p:nvPr/>
          </p:nvSpPr>
          <p:spPr>
            <a:xfrm flipH="false" flipV="false" rot="0">
              <a:off x="0" y="1615791"/>
              <a:ext cx="2878118" cy="1459991"/>
            </a:xfrm>
            <a:custGeom>
              <a:avLst/>
              <a:gdLst/>
              <a:ahLst/>
              <a:cxnLst/>
              <a:rect r="r" b="b" t="t" l="l"/>
              <a:pathLst>
                <a:path h="1459991" w="2878118">
                  <a:moveTo>
                    <a:pt x="0" y="0"/>
                  </a:moveTo>
                  <a:lnTo>
                    <a:pt x="2878118" y="0"/>
                  </a:lnTo>
                  <a:lnTo>
                    <a:pt x="2878118" y="1459990"/>
                  </a:lnTo>
                  <a:lnTo>
                    <a:pt x="0" y="145999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43804" y="7531312"/>
            <a:ext cx="16444198" cy="1535400"/>
            <a:chOff x="0" y="0"/>
            <a:chExt cx="21925598" cy="2047200"/>
          </a:xfrm>
        </p:grpSpPr>
        <p:sp>
          <p:nvSpPr>
            <p:cNvPr name="Freeform 3" id="3"/>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4" id="4"/>
            <p:cNvSpPr txBox="true"/>
            <p:nvPr/>
          </p:nvSpPr>
          <p:spPr>
            <a:xfrm>
              <a:off x="0" y="0"/>
              <a:ext cx="21925598" cy="2047200"/>
            </a:xfrm>
            <a:prstGeom prst="rect">
              <a:avLst/>
            </a:prstGeom>
          </p:spPr>
          <p:txBody>
            <a:bodyPr anchor="b" rtlCol="false" tIns="0" lIns="0" bIns="0" rIns="0"/>
            <a:lstStyle/>
            <a:p>
              <a:pPr algn="l">
                <a:lnSpc>
                  <a:spcPts val="8640"/>
                </a:lnSpc>
              </a:pPr>
              <a:r>
                <a:rPr lang="en-US" b="true" sz="7200">
                  <a:solidFill>
                    <a:srgbClr val="FFFFFF"/>
                  </a:solidFill>
                  <a:latin typeface="EB Garamond Ultra-Bold"/>
                  <a:ea typeface="EB Garamond Ultra-Bold"/>
                  <a:cs typeface="EB Garamond Ultra-Bold"/>
                  <a:sym typeface="EB Garamond Ultra-Bold"/>
                </a:rPr>
                <a:t>“What are we selecting for?”</a:t>
              </a:r>
            </a:p>
          </p:txBody>
        </p:sp>
      </p:grpSp>
      <p:grpSp>
        <p:nvGrpSpPr>
          <p:cNvPr name="Group 5" id="5"/>
          <p:cNvGrpSpPr/>
          <p:nvPr/>
        </p:nvGrpSpPr>
        <p:grpSpPr>
          <a:xfrm rot="0">
            <a:off x="943804" y="5995912"/>
            <a:ext cx="16444198" cy="1535400"/>
            <a:chOff x="0" y="0"/>
            <a:chExt cx="21925598" cy="2047200"/>
          </a:xfrm>
        </p:grpSpPr>
        <p:sp>
          <p:nvSpPr>
            <p:cNvPr name="Freeform 6" id="6"/>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7" id="7"/>
            <p:cNvSpPr txBox="true"/>
            <p:nvPr/>
          </p:nvSpPr>
          <p:spPr>
            <a:xfrm>
              <a:off x="0" y="0"/>
              <a:ext cx="21925598" cy="2047200"/>
            </a:xfrm>
            <a:prstGeom prst="rect">
              <a:avLst/>
            </a:prstGeom>
          </p:spPr>
          <p:txBody>
            <a:bodyPr anchor="b" rtlCol="false" tIns="0" lIns="0" bIns="0" rIns="0"/>
            <a:lstStyle/>
            <a:p>
              <a:pPr algn="l">
                <a:lnSpc>
                  <a:spcPts val="8640"/>
                </a:lnSpc>
              </a:pPr>
              <a:r>
                <a:rPr lang="en-US" b="true" sz="7200">
                  <a:solidFill>
                    <a:srgbClr val="FFFFFF"/>
                  </a:solidFill>
                  <a:latin typeface="EB Garamond Ultra-Bold"/>
                  <a:ea typeface="EB Garamond Ultra-Bold"/>
                  <a:cs typeface="EB Garamond Ultra-Bold"/>
                  <a:sym typeface="EB Garamond Ultra-Bold"/>
                </a:rPr>
                <a:t>Or:</a:t>
              </a:r>
            </a:p>
          </p:txBody>
        </p:sp>
      </p:grpSp>
      <p:grpSp>
        <p:nvGrpSpPr>
          <p:cNvPr name="Group 8" id="8"/>
          <p:cNvGrpSpPr/>
          <p:nvPr/>
        </p:nvGrpSpPr>
        <p:grpSpPr>
          <a:xfrm rot="0">
            <a:off x="1028700" y="815226"/>
            <a:ext cx="15943503" cy="5180686"/>
            <a:chOff x="0" y="0"/>
            <a:chExt cx="21258004" cy="6907581"/>
          </a:xfrm>
        </p:grpSpPr>
        <p:sp>
          <p:nvSpPr>
            <p:cNvPr name="Freeform 9" id="9"/>
            <p:cNvSpPr/>
            <p:nvPr/>
          </p:nvSpPr>
          <p:spPr>
            <a:xfrm flipH="false" flipV="false" rot="0">
              <a:off x="0" y="0"/>
              <a:ext cx="21258006" cy="6907574"/>
            </a:xfrm>
            <a:custGeom>
              <a:avLst/>
              <a:gdLst/>
              <a:ahLst/>
              <a:cxnLst/>
              <a:rect r="r" b="b" t="t" l="l"/>
              <a:pathLst>
                <a:path h="6907574" w="21258006">
                  <a:moveTo>
                    <a:pt x="0" y="0"/>
                  </a:moveTo>
                  <a:lnTo>
                    <a:pt x="21258006" y="0"/>
                  </a:lnTo>
                  <a:lnTo>
                    <a:pt x="21258006" y="6907574"/>
                  </a:lnTo>
                  <a:lnTo>
                    <a:pt x="0" y="6907574"/>
                  </a:lnTo>
                  <a:close/>
                </a:path>
              </a:pathLst>
            </a:custGeom>
            <a:blipFill>
              <a:blip r:embed="rId3">
                <a:alphaModFix amt="0"/>
              </a:blip>
              <a:stretch>
                <a:fillRect l="0" t="-47029" r="-3140" b="23333"/>
              </a:stretch>
            </a:blipFill>
          </p:spPr>
        </p:sp>
        <p:sp>
          <p:nvSpPr>
            <p:cNvPr name="TextBox 10" id="10"/>
            <p:cNvSpPr txBox="true"/>
            <p:nvPr/>
          </p:nvSpPr>
          <p:spPr>
            <a:xfrm>
              <a:off x="0" y="0"/>
              <a:ext cx="21258004" cy="6907581"/>
            </a:xfrm>
            <a:prstGeom prst="rect">
              <a:avLst/>
            </a:prstGeom>
          </p:spPr>
          <p:txBody>
            <a:bodyPr anchor="b" rtlCol="false" tIns="0" lIns="0" bIns="0" rIns="0"/>
            <a:lstStyle/>
            <a:p>
              <a:pPr algn="l">
                <a:lnSpc>
                  <a:spcPts val="17280"/>
                </a:lnSpc>
              </a:pPr>
              <a:r>
                <a:rPr lang="en-US" b="true" sz="14400">
                  <a:solidFill>
                    <a:srgbClr val="FFFFFF"/>
                  </a:solidFill>
                  <a:latin typeface="EB Garamond Ultra-Bold"/>
                  <a:ea typeface="EB Garamond Ultra-Bold"/>
                  <a:cs typeface="EB Garamond Ultra-Bold"/>
                  <a:sym typeface="EB Garamond Ultra-Bold"/>
                </a:rPr>
                <a:t>Contending with Archival Value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2466346"/>
            <a:ext cx="8090402" cy="2964600"/>
            <a:chOff x="0" y="0"/>
            <a:chExt cx="10787202" cy="3952800"/>
          </a:xfrm>
        </p:grpSpPr>
        <p:sp>
          <p:nvSpPr>
            <p:cNvPr name="Freeform 5" id="5"/>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6" id="6"/>
            <p:cNvSpPr txBox="true"/>
            <p:nvPr/>
          </p:nvSpPr>
          <p:spPr>
            <a:xfrm>
              <a:off x="0" y="-9525"/>
              <a:ext cx="10787202" cy="3962325"/>
            </a:xfrm>
            <a:prstGeom prst="rect">
              <a:avLst/>
            </a:prstGeom>
          </p:spPr>
          <p:txBody>
            <a:bodyPr anchor="b" rtlCol="false" tIns="0" lIns="0" bIns="0" rIns="0"/>
            <a:lstStyle/>
            <a:p>
              <a:pPr algn="ctr">
                <a:lnSpc>
                  <a:spcPts val="11519"/>
                </a:lnSpc>
              </a:pPr>
              <a:r>
                <a:rPr lang="en-US" b="true" sz="9600" u="sng">
                  <a:solidFill>
                    <a:srgbClr val="1A237E"/>
                  </a:solidFill>
                  <a:latin typeface="EB Garamond Ultra-Bold"/>
                  <a:ea typeface="EB Garamond Ultra-Bold"/>
                  <a:cs typeface="EB Garamond Ultra-Bold"/>
                  <a:sym typeface="EB Garamond Ultra-Bold"/>
                  <a:hlinkClick r:id="rId4" tooltip="https://dictionary.archivists.org/entry/value.html"/>
                </a:rPr>
                <a:t>Value</a:t>
              </a:r>
            </a:p>
          </p:txBody>
        </p:sp>
      </p:grpSp>
      <p:grpSp>
        <p:nvGrpSpPr>
          <p:cNvPr name="Group 7" id="7"/>
          <p:cNvGrpSpPr/>
          <p:nvPr/>
        </p:nvGrpSpPr>
        <p:grpSpPr>
          <a:xfrm rot="0">
            <a:off x="9878997" y="1448400"/>
            <a:ext cx="7673997" cy="7390200"/>
            <a:chOff x="0" y="0"/>
            <a:chExt cx="10231996" cy="9853600"/>
          </a:xfrm>
        </p:grpSpPr>
        <p:sp>
          <p:nvSpPr>
            <p:cNvPr name="Freeform 8" id="8"/>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9" id="9"/>
            <p:cNvSpPr txBox="true"/>
            <p:nvPr/>
          </p:nvSpPr>
          <p:spPr>
            <a:xfrm>
              <a:off x="0" y="-57150"/>
              <a:ext cx="10231996" cy="9910750"/>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The usefulness, significance, or worth that determines a record’s retention.</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31000" y="-403363"/>
            <a:ext cx="8090402" cy="2964600"/>
            <a:chOff x="0" y="0"/>
            <a:chExt cx="10787202" cy="3952800"/>
          </a:xfrm>
        </p:grpSpPr>
        <p:sp>
          <p:nvSpPr>
            <p:cNvPr name="Freeform 5" id="5"/>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6" id="6"/>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primary-value.html"/>
                </a:rPr>
                <a:t>Primary value</a:t>
              </a:r>
            </a:p>
          </p:txBody>
        </p:sp>
      </p:grpSp>
      <p:sp>
        <p:nvSpPr>
          <p:cNvPr name="TextBox 7" id="7"/>
          <p:cNvSpPr txBox="true"/>
          <p:nvPr/>
        </p:nvSpPr>
        <p:spPr>
          <a:xfrm rot="0">
            <a:off x="0" y="2766543"/>
            <a:ext cx="5366487" cy="3171445"/>
          </a:xfrm>
          <a:prstGeom prst="rect">
            <a:avLst/>
          </a:prstGeom>
        </p:spPr>
        <p:txBody>
          <a:bodyPr anchor="t" rtlCol="false" tIns="0" lIns="0" bIns="0" rIns="0">
            <a:spAutoFit/>
          </a:bodyPr>
          <a:lstStyle/>
          <a:p>
            <a:pPr algn="l" marL="1568981" indent="-784490" lvl="1">
              <a:lnSpc>
                <a:spcPts val="6347"/>
              </a:lnSpc>
              <a:buFont typeface="Arial"/>
              <a:buChar char="•"/>
            </a:pPr>
            <a:r>
              <a:rPr lang="en-US" sz="4599" u="sng">
                <a:solidFill>
                  <a:srgbClr val="1A237E"/>
                </a:solidFill>
                <a:latin typeface="Proxima Nova"/>
                <a:ea typeface="Proxima Nova"/>
                <a:cs typeface="Proxima Nova"/>
                <a:sym typeface="Proxima Nova"/>
                <a:hlinkClick r:id="rId5" tooltip="https://dictionary.archivists.org/entry/administrative-value.html"/>
              </a:rPr>
              <a:t>Administrative</a:t>
            </a:r>
          </a:p>
          <a:p>
            <a:pPr algn="l" marL="1568981" indent="-784490" lvl="1">
              <a:lnSpc>
                <a:spcPts val="6347"/>
              </a:lnSpc>
              <a:buFont typeface="Arial"/>
              <a:buChar char="•"/>
            </a:pPr>
            <a:r>
              <a:rPr lang="en-US" sz="4599" u="sng">
                <a:solidFill>
                  <a:srgbClr val="1A237E"/>
                </a:solidFill>
                <a:latin typeface="Proxima Nova"/>
                <a:ea typeface="Proxima Nova"/>
                <a:cs typeface="Proxima Nova"/>
                <a:sym typeface="Proxima Nova"/>
                <a:hlinkClick r:id="rId6" tooltip="https://dictionary.archivists.org/entry/fiscal-value.html"/>
              </a:rPr>
              <a:t>Fiscal</a:t>
            </a:r>
          </a:p>
          <a:p>
            <a:pPr algn="l" marL="1568981" indent="-784490" lvl="1">
              <a:lnSpc>
                <a:spcPts val="6347"/>
              </a:lnSpc>
              <a:buFont typeface="Arial"/>
              <a:buChar char="•"/>
            </a:pPr>
            <a:r>
              <a:rPr lang="en-US" sz="4599" u="sng">
                <a:solidFill>
                  <a:srgbClr val="1A237E"/>
                </a:solidFill>
                <a:latin typeface="Proxima Nova"/>
                <a:ea typeface="Proxima Nova"/>
                <a:cs typeface="Proxima Nova"/>
                <a:sym typeface="Proxima Nova"/>
                <a:hlinkClick r:id="rId7" tooltip="https://dictionary.archivists.org/entry/legal-value.html"/>
              </a:rPr>
              <a:t>Legal</a:t>
            </a:r>
          </a:p>
          <a:p>
            <a:pPr algn="l" marL="1568981" indent="-784490" lvl="1">
              <a:lnSpc>
                <a:spcPts val="6347"/>
              </a:lnSpc>
              <a:buFont typeface="Arial"/>
              <a:buChar char="•"/>
            </a:pPr>
            <a:r>
              <a:rPr lang="en-US" sz="4599" u="sng">
                <a:solidFill>
                  <a:srgbClr val="1A237E"/>
                </a:solidFill>
                <a:latin typeface="Proxima Nova"/>
                <a:ea typeface="Proxima Nova"/>
                <a:cs typeface="Proxima Nova"/>
                <a:sym typeface="Proxima Nova"/>
                <a:hlinkClick r:id="rId8" tooltip="https://dictionary.archivists.org/entry/operational-value.html"/>
              </a:rPr>
              <a:t>Operational</a:t>
            </a:r>
          </a:p>
        </p:txBody>
      </p:sp>
      <p:grpSp>
        <p:nvGrpSpPr>
          <p:cNvPr name="Group 8" id="8"/>
          <p:cNvGrpSpPr/>
          <p:nvPr/>
        </p:nvGrpSpPr>
        <p:grpSpPr>
          <a:xfrm rot="0">
            <a:off x="735001" y="6664952"/>
            <a:ext cx="7673997" cy="2593348"/>
            <a:chOff x="0" y="0"/>
            <a:chExt cx="10231996" cy="3457797"/>
          </a:xfrm>
        </p:grpSpPr>
        <p:sp>
          <p:nvSpPr>
            <p:cNvPr name="Freeform 9" id="9"/>
            <p:cNvSpPr/>
            <p:nvPr/>
          </p:nvSpPr>
          <p:spPr>
            <a:xfrm flipH="false" flipV="false" rot="0">
              <a:off x="0" y="0"/>
              <a:ext cx="10232000" cy="3457797"/>
            </a:xfrm>
            <a:custGeom>
              <a:avLst/>
              <a:gdLst/>
              <a:ahLst/>
              <a:cxnLst/>
              <a:rect r="r" b="b" t="t" l="l"/>
              <a:pathLst>
                <a:path h="3457797" w="10232000">
                  <a:moveTo>
                    <a:pt x="0" y="0"/>
                  </a:moveTo>
                  <a:lnTo>
                    <a:pt x="10232000" y="0"/>
                  </a:lnTo>
                  <a:lnTo>
                    <a:pt x="10232000" y="3457797"/>
                  </a:lnTo>
                  <a:lnTo>
                    <a:pt x="0" y="3457797"/>
                  </a:lnTo>
                  <a:close/>
                </a:path>
              </a:pathLst>
            </a:custGeom>
            <a:blipFill>
              <a:blip r:embed="rId3">
                <a:alphaModFix amt="0"/>
              </a:blip>
              <a:stretch>
                <a:fillRect l="-73558" t="0" r="-73558" b="-184967"/>
              </a:stretch>
            </a:blipFill>
          </p:spPr>
        </p:sp>
        <p:sp>
          <p:nvSpPr>
            <p:cNvPr name="TextBox 10" id="10"/>
            <p:cNvSpPr txBox="true"/>
            <p:nvPr/>
          </p:nvSpPr>
          <p:spPr>
            <a:xfrm>
              <a:off x="0" y="-57150"/>
              <a:ext cx="10231996" cy="3514947"/>
            </a:xfrm>
            <a:prstGeom prst="rect">
              <a:avLst/>
            </a:prstGeom>
          </p:spPr>
          <p:txBody>
            <a:bodyPr anchor="ctr" rtlCol="false" tIns="0" lIns="0" bIns="0" rIns="0"/>
            <a:lstStyle/>
            <a:p>
              <a:pPr algn="l">
                <a:lnSpc>
                  <a:spcPts val="4967"/>
                </a:lnSpc>
              </a:pPr>
              <a:r>
                <a:rPr lang="en-US" sz="3600">
                  <a:solidFill>
                    <a:srgbClr val="1351AA"/>
                  </a:solidFill>
                  <a:latin typeface="Proxima Nova"/>
                  <a:ea typeface="Proxima Nova"/>
                  <a:cs typeface="Proxima Nova"/>
                  <a:sym typeface="Proxima Nova"/>
                </a:rPr>
                <a:t>The usefulness or significance of records based on </a:t>
              </a:r>
              <a:r>
                <a:rPr lang="en-US" b="true" sz="3600">
                  <a:solidFill>
                    <a:srgbClr val="1351AA"/>
                  </a:solidFill>
                  <a:latin typeface="Proxima Nova Bold"/>
                  <a:ea typeface="Proxima Nova Bold"/>
                  <a:cs typeface="Proxima Nova Bold"/>
                  <a:sym typeface="Proxima Nova Bold"/>
                </a:rPr>
                <a:t>the purposes for which they were originally created</a:t>
              </a:r>
            </a:p>
          </p:txBody>
        </p:sp>
      </p:grpSp>
      <p:grpSp>
        <p:nvGrpSpPr>
          <p:cNvPr name="Group 11" id="11"/>
          <p:cNvGrpSpPr/>
          <p:nvPr/>
        </p:nvGrpSpPr>
        <p:grpSpPr>
          <a:xfrm rot="0">
            <a:off x="9657308" y="-416724"/>
            <a:ext cx="8090402" cy="2964600"/>
            <a:chOff x="0" y="0"/>
            <a:chExt cx="10787202" cy="3952800"/>
          </a:xfrm>
        </p:grpSpPr>
        <p:sp>
          <p:nvSpPr>
            <p:cNvPr name="Freeform 12" id="12"/>
            <p:cNvSpPr/>
            <p:nvPr/>
          </p:nvSpPr>
          <p:spPr>
            <a:xfrm flipH="false" flipV="false" rot="0">
              <a:off x="0" y="0"/>
              <a:ext cx="10787200" cy="3952801"/>
            </a:xfrm>
            <a:custGeom>
              <a:avLst/>
              <a:gdLst/>
              <a:ahLst/>
              <a:cxnLst/>
              <a:rect r="r" b="b" t="t" l="l"/>
              <a:pathLst>
                <a:path h="3952801" w="10787200">
                  <a:moveTo>
                    <a:pt x="0" y="0"/>
                  </a:moveTo>
                  <a:lnTo>
                    <a:pt x="10787200" y="0"/>
                  </a:lnTo>
                  <a:lnTo>
                    <a:pt x="10787200" y="3952801"/>
                  </a:lnTo>
                  <a:lnTo>
                    <a:pt x="0" y="3952801"/>
                  </a:lnTo>
                  <a:close/>
                </a:path>
              </a:pathLst>
            </a:custGeom>
            <a:blipFill>
              <a:blip r:embed="rId3">
                <a:alphaModFix amt="0"/>
              </a:blip>
              <a:stretch>
                <a:fillRect l="0" t="-3174" r="0" b="-3174"/>
              </a:stretch>
            </a:blipFill>
          </p:spPr>
        </p:sp>
        <p:sp>
          <p:nvSpPr>
            <p:cNvPr name="TextBox 13" id="13"/>
            <p:cNvSpPr txBox="true"/>
            <p:nvPr/>
          </p:nvSpPr>
          <p:spPr>
            <a:xfrm>
              <a:off x="0" y="9525"/>
              <a:ext cx="10787202" cy="3943275"/>
            </a:xfrm>
            <a:prstGeom prst="rect">
              <a:avLst/>
            </a:prstGeom>
          </p:spPr>
          <p:txBody>
            <a:bodyPr anchor="b" rtlCol="false" tIns="0" lIns="0" bIns="0" rIns="0"/>
            <a:lstStyle/>
            <a:p>
              <a:pPr algn="ctr">
                <a:lnSpc>
                  <a:spcPts val="10080"/>
                </a:lnSpc>
              </a:pPr>
              <a:r>
                <a:rPr lang="en-US" b="true" sz="8400" u="sng">
                  <a:solidFill>
                    <a:srgbClr val="FAFAFA"/>
                  </a:solidFill>
                  <a:latin typeface="EB Garamond Ultra-Bold"/>
                  <a:ea typeface="EB Garamond Ultra-Bold"/>
                  <a:cs typeface="EB Garamond Ultra-Bold"/>
                  <a:sym typeface="EB Garamond Ultra-Bold"/>
                  <a:hlinkClick r:id="rId9" tooltip="https://dictionary.archivists.org/entry/secondary-value.html"/>
                </a:rPr>
                <a:t>Secondary value</a:t>
              </a:r>
            </a:p>
          </p:txBody>
        </p:sp>
      </p:grpSp>
      <p:sp>
        <p:nvSpPr>
          <p:cNvPr name="TextBox 14" id="14"/>
          <p:cNvSpPr txBox="true"/>
          <p:nvPr/>
        </p:nvSpPr>
        <p:spPr>
          <a:xfrm rot="0">
            <a:off x="9748729" y="2776837"/>
            <a:ext cx="7907550" cy="4268629"/>
          </a:xfrm>
          <a:prstGeom prst="rect">
            <a:avLst/>
          </a:prstGeom>
        </p:spPr>
        <p:txBody>
          <a:bodyPr anchor="t" rtlCol="false" tIns="0" lIns="0" bIns="0" rIns="0">
            <a:spAutoFit/>
          </a:bodyPr>
          <a:lstStyle/>
          <a:p>
            <a:pPr algn="l" marL="819024" indent="-409512" lvl="1">
              <a:lnSpc>
                <a:spcPts val="2246"/>
              </a:lnSpc>
              <a:buFont typeface="Arial"/>
              <a:buChar char="•"/>
            </a:pPr>
            <a:r>
              <a:rPr lang="en-US" sz="2035" u="sng">
                <a:solidFill>
                  <a:srgbClr val="FAFAFA"/>
                </a:solidFill>
                <a:latin typeface="Arial"/>
                <a:ea typeface="Arial"/>
                <a:cs typeface="Arial"/>
                <a:sym typeface="Arial"/>
                <a:hlinkClick r:id="rId10" tooltip="https://dictionary.archivists.org/entry/aesthetic-value.html"/>
              </a:rPr>
              <a:t>aesthetic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11" tooltip="https://dictionary.archivists.org/entry/archival-value.html"/>
              </a:rPr>
              <a:t>archival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12" tooltip="https://dictionary.archivists.org/entry/associational-value.html"/>
              </a:rPr>
              <a:t>associational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13" tooltip="https://dictionary.archivists.org/entry/artifactual-value.html"/>
              </a:rPr>
              <a:t>artifactual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14" tooltip="https://dictionary.archivists.org/entry/continuing-value.html"/>
              </a:rPr>
              <a:t>continuing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15" tooltip="https://dictionary.archivists.org/entry/enduring-value.html"/>
              </a:rPr>
              <a:t>enduring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16" tooltip="https://dictionary.archivists.org/entry/evidential-value.html"/>
              </a:rPr>
              <a:t>evidential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17" tooltip="https://dictionary.archivists.org/entry/evidentiary-value.html"/>
              </a:rPr>
              <a:t>evidentiary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18" tooltip="https://dictionary.archivists.org/entry/exhibition-value.html"/>
              </a:rPr>
              <a:t>exhibition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19" tooltip="https://dictionary.archivists.org/entry/fiscal-value.html"/>
              </a:rPr>
              <a:t>fiscal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20" tooltip="https://dictionary.archivists.org/entry/genealogical-value.html"/>
              </a:rPr>
              <a:t>genealogical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21" tooltip="https://dictionary.archivists.org/entry/historical-value.html"/>
              </a:rPr>
              <a:t>historical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22" tooltip="https://dictionary.archivists.org/entry/indefinite-value.html"/>
              </a:rPr>
              <a:t>indefinite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23" tooltip="https://dictionary.archivists.org/entry/informational-value.html"/>
              </a:rPr>
              <a:t>informational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24" tooltip="https://dictionary.archivists.org/entry/intrinsic-value.html"/>
              </a:rPr>
              <a:t>intrinsic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25" tooltip="https://dictionary.archivists.org/entry/legal-value.html"/>
              </a:rPr>
              <a:t>legal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26" tooltip="https://dictionary.archivists.org/entry/long-term-value.html"/>
              </a:rPr>
              <a:t>long-term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27" tooltip="https://dictionary.archivists.org/entry/permanent-value.html"/>
              </a:rPr>
              <a:t>permanent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28" tooltip="https://dictionary.archivists.org/entry/reference-value.html"/>
              </a:rPr>
              <a:t>reference value</a:t>
            </a:r>
            <a:r>
              <a:rPr lang="en-US" sz="2035">
                <a:solidFill>
                  <a:srgbClr val="FAFAFA"/>
                </a:solidFill>
                <a:latin typeface="Arial"/>
                <a:ea typeface="Arial"/>
                <a:cs typeface="Arial"/>
                <a:sym typeface="Arial"/>
              </a:rPr>
              <a:t>		- </a:t>
            </a:r>
            <a:r>
              <a:rPr lang="en-US" sz="2035" u="sng">
                <a:solidFill>
                  <a:srgbClr val="FAFAFA"/>
                </a:solidFill>
                <a:latin typeface="Arial"/>
                <a:ea typeface="Arial"/>
                <a:cs typeface="Arial"/>
                <a:sym typeface="Arial"/>
                <a:hlinkClick r:id="rId29" tooltip="https://dictionary.archivists.org/entry/research-value.html"/>
              </a:rPr>
              <a:t>research value</a:t>
            </a:r>
          </a:p>
          <a:p>
            <a:pPr algn="l" marL="819024" indent="-409512" lvl="1">
              <a:lnSpc>
                <a:spcPts val="2246"/>
              </a:lnSpc>
              <a:buFont typeface="Arial"/>
              <a:buChar char="•"/>
            </a:pPr>
            <a:r>
              <a:rPr lang="en-US" sz="2035" u="sng">
                <a:solidFill>
                  <a:srgbClr val="FAFAFA"/>
                </a:solidFill>
                <a:latin typeface="Arial"/>
                <a:ea typeface="Arial"/>
                <a:cs typeface="Arial"/>
                <a:sym typeface="Arial"/>
                <a:hlinkClick r:id="rId30" tooltip="https://dictionary.archivists.org/entry/symbolic-value.html"/>
              </a:rPr>
              <a:t>symbolic value</a:t>
            </a:r>
          </a:p>
        </p:txBody>
      </p:sp>
      <p:grpSp>
        <p:nvGrpSpPr>
          <p:cNvPr name="Group 15" id="15"/>
          <p:cNvGrpSpPr/>
          <p:nvPr/>
        </p:nvGrpSpPr>
        <p:grpSpPr>
          <a:xfrm rot="0">
            <a:off x="9865506" y="7045466"/>
            <a:ext cx="7673997" cy="2650388"/>
            <a:chOff x="0" y="0"/>
            <a:chExt cx="10231996" cy="3533851"/>
          </a:xfrm>
        </p:grpSpPr>
        <p:sp>
          <p:nvSpPr>
            <p:cNvPr name="Freeform 16" id="16"/>
            <p:cNvSpPr/>
            <p:nvPr/>
          </p:nvSpPr>
          <p:spPr>
            <a:xfrm flipH="false" flipV="false" rot="0">
              <a:off x="0" y="0"/>
              <a:ext cx="10232000" cy="3533851"/>
            </a:xfrm>
            <a:custGeom>
              <a:avLst/>
              <a:gdLst/>
              <a:ahLst/>
              <a:cxnLst/>
              <a:rect r="r" b="b" t="t" l="l"/>
              <a:pathLst>
                <a:path h="3533851" w="10232000">
                  <a:moveTo>
                    <a:pt x="0" y="0"/>
                  </a:moveTo>
                  <a:lnTo>
                    <a:pt x="10232000" y="0"/>
                  </a:lnTo>
                  <a:lnTo>
                    <a:pt x="10232000" y="3533851"/>
                  </a:lnTo>
                  <a:lnTo>
                    <a:pt x="0" y="3533851"/>
                  </a:lnTo>
                  <a:close/>
                </a:path>
              </a:pathLst>
            </a:custGeom>
            <a:blipFill>
              <a:blip r:embed="rId3">
                <a:alphaModFix amt="0"/>
              </a:blip>
              <a:stretch>
                <a:fillRect l="-73558" t="0" r="-73558" b="-178834"/>
              </a:stretch>
            </a:blipFill>
          </p:spPr>
        </p:sp>
        <p:sp>
          <p:nvSpPr>
            <p:cNvPr name="TextBox 17" id="17"/>
            <p:cNvSpPr txBox="true"/>
            <p:nvPr/>
          </p:nvSpPr>
          <p:spPr>
            <a:xfrm>
              <a:off x="0" y="-57150"/>
              <a:ext cx="10231996" cy="3591001"/>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usefulness or significance of records based on purposes </a:t>
              </a:r>
              <a:r>
                <a:rPr lang="en-US" b="true" sz="3600">
                  <a:solidFill>
                    <a:srgbClr val="FFFFFF"/>
                  </a:solidFill>
                  <a:latin typeface="Proxima Nova Bold"/>
                  <a:ea typeface="Proxima Nova Bold"/>
                  <a:cs typeface="Proxima Nova Bold"/>
                  <a:sym typeface="Proxima Nova Bold"/>
                </a:rPr>
                <a:t>other than that for which they were originally created</a:t>
              </a:r>
              <a:r>
                <a:rPr lang="en-US" sz="3600">
                  <a:solidFill>
                    <a:srgbClr val="FFFFFF"/>
                  </a:solidFill>
                  <a:latin typeface="Proxima Nova"/>
                  <a:ea typeface="Proxima Nova"/>
                  <a:cs typeface="Proxima Nova"/>
                  <a:sym typeface="Proxima Nova"/>
                </a:rPr>
                <a:t>.</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E3E2DE"/>
            </a:solidFill>
          </p:spPr>
        </p:sp>
      </p:grpSp>
      <p:grpSp>
        <p:nvGrpSpPr>
          <p:cNvPr name="Group 4" id="4"/>
          <p:cNvGrpSpPr/>
          <p:nvPr/>
        </p:nvGrpSpPr>
        <p:grpSpPr>
          <a:xfrm rot="0">
            <a:off x="526799" y="574921"/>
            <a:ext cx="8090402" cy="3447440"/>
            <a:chOff x="0" y="0"/>
            <a:chExt cx="10787202" cy="4596587"/>
          </a:xfrm>
        </p:grpSpPr>
        <p:sp>
          <p:nvSpPr>
            <p:cNvPr name="Freeform 5" id="5"/>
            <p:cNvSpPr/>
            <p:nvPr/>
          </p:nvSpPr>
          <p:spPr>
            <a:xfrm flipH="false" flipV="false" rot="0">
              <a:off x="0" y="0"/>
              <a:ext cx="10787200" cy="4596588"/>
            </a:xfrm>
            <a:custGeom>
              <a:avLst/>
              <a:gdLst/>
              <a:ahLst/>
              <a:cxnLst/>
              <a:rect r="r" b="b" t="t" l="l"/>
              <a:pathLst>
                <a:path h="4596588" w="10787200">
                  <a:moveTo>
                    <a:pt x="0" y="0"/>
                  </a:moveTo>
                  <a:lnTo>
                    <a:pt x="10787200" y="0"/>
                  </a:lnTo>
                  <a:lnTo>
                    <a:pt x="10787200" y="4596588"/>
                  </a:lnTo>
                  <a:lnTo>
                    <a:pt x="0" y="4596588"/>
                  </a:lnTo>
                  <a:close/>
                </a:path>
              </a:pathLst>
            </a:custGeom>
            <a:blipFill>
              <a:blip r:embed="rId3">
                <a:alphaModFix amt="0"/>
              </a:blip>
              <a:stretch>
                <a:fillRect l="0" t="-2730" r="0" b="11275"/>
              </a:stretch>
            </a:blipFill>
          </p:spPr>
        </p:sp>
        <p:sp>
          <p:nvSpPr>
            <p:cNvPr name="TextBox 6" id="6"/>
            <p:cNvSpPr txBox="true"/>
            <p:nvPr/>
          </p:nvSpPr>
          <p:spPr>
            <a:xfrm>
              <a:off x="0" y="-9525"/>
              <a:ext cx="10787202" cy="4606112"/>
            </a:xfrm>
            <a:prstGeom prst="rect">
              <a:avLst/>
            </a:prstGeom>
          </p:spPr>
          <p:txBody>
            <a:bodyPr anchor="b" rtlCol="false" tIns="0" lIns="0" bIns="0" rIns="0"/>
            <a:lstStyle/>
            <a:p>
              <a:pPr algn="ctr">
                <a:lnSpc>
                  <a:spcPts val="11519"/>
                </a:lnSpc>
              </a:pPr>
              <a:r>
                <a:rPr lang="en-US" b="true" sz="9600" u="sng">
                  <a:solidFill>
                    <a:srgbClr val="1A237E"/>
                  </a:solidFill>
                  <a:latin typeface="EB Garamond Ultra-Bold"/>
                  <a:ea typeface="EB Garamond Ultra-Bold"/>
                  <a:cs typeface="EB Garamond Ultra-Bold"/>
                  <a:sym typeface="EB Garamond Ultra-Bold"/>
                  <a:hlinkClick r:id="rId4" tooltip="https://dictionary.archivists.org/entry/informational-value.html"/>
                </a:rPr>
                <a:t>Informational value</a:t>
              </a:r>
            </a:p>
          </p:txBody>
        </p:sp>
      </p:grpSp>
      <p:grpSp>
        <p:nvGrpSpPr>
          <p:cNvPr name="Group 7" id="7"/>
          <p:cNvGrpSpPr/>
          <p:nvPr/>
        </p:nvGrpSpPr>
        <p:grpSpPr>
          <a:xfrm rot="0">
            <a:off x="735001" y="5720316"/>
            <a:ext cx="7673997" cy="2650388"/>
            <a:chOff x="0" y="0"/>
            <a:chExt cx="10231996" cy="3533851"/>
          </a:xfrm>
        </p:grpSpPr>
        <p:sp>
          <p:nvSpPr>
            <p:cNvPr name="Freeform 8" id="8"/>
            <p:cNvSpPr/>
            <p:nvPr/>
          </p:nvSpPr>
          <p:spPr>
            <a:xfrm flipH="false" flipV="false" rot="0">
              <a:off x="0" y="0"/>
              <a:ext cx="10232000" cy="3533851"/>
            </a:xfrm>
            <a:custGeom>
              <a:avLst/>
              <a:gdLst/>
              <a:ahLst/>
              <a:cxnLst/>
              <a:rect r="r" b="b" t="t" l="l"/>
              <a:pathLst>
                <a:path h="3533851" w="10232000">
                  <a:moveTo>
                    <a:pt x="0" y="0"/>
                  </a:moveTo>
                  <a:lnTo>
                    <a:pt x="10232000" y="0"/>
                  </a:lnTo>
                  <a:lnTo>
                    <a:pt x="10232000" y="3533851"/>
                  </a:lnTo>
                  <a:lnTo>
                    <a:pt x="0" y="3533851"/>
                  </a:lnTo>
                  <a:close/>
                </a:path>
              </a:pathLst>
            </a:custGeom>
            <a:blipFill>
              <a:blip r:embed="rId3">
                <a:alphaModFix amt="0"/>
              </a:blip>
              <a:stretch>
                <a:fillRect l="-73558" t="0" r="-73558" b="-178834"/>
              </a:stretch>
            </a:blipFill>
          </p:spPr>
        </p:sp>
        <p:sp>
          <p:nvSpPr>
            <p:cNvPr name="TextBox 9" id="9"/>
            <p:cNvSpPr txBox="true"/>
            <p:nvPr/>
          </p:nvSpPr>
          <p:spPr>
            <a:xfrm>
              <a:off x="0" y="-57150"/>
              <a:ext cx="10231996" cy="3591001"/>
            </a:xfrm>
            <a:prstGeom prst="rect">
              <a:avLst/>
            </a:prstGeom>
          </p:spPr>
          <p:txBody>
            <a:bodyPr anchor="ctr" rtlCol="false" tIns="0" lIns="0" bIns="0" rIns="0"/>
            <a:lstStyle/>
            <a:p>
              <a:pPr algn="l">
                <a:lnSpc>
                  <a:spcPts val="4967"/>
                </a:lnSpc>
              </a:pPr>
              <a:r>
                <a:rPr lang="en-US" b="true" sz="3600">
                  <a:solidFill>
                    <a:srgbClr val="1351AA"/>
                  </a:solidFill>
                  <a:latin typeface="Proxima Nova Bold"/>
                  <a:ea typeface="Proxima Nova Bold"/>
                  <a:cs typeface="Proxima Nova Bold"/>
                  <a:sym typeface="Proxima Nova Bold"/>
                </a:rPr>
                <a:t>The usefulness or significance of materials based on their content, independent of any intrinsic or evidential value</a:t>
              </a:r>
            </a:p>
          </p:txBody>
        </p:sp>
      </p:grpSp>
      <p:grpSp>
        <p:nvGrpSpPr>
          <p:cNvPr name="Group 10" id="10"/>
          <p:cNvGrpSpPr/>
          <p:nvPr/>
        </p:nvGrpSpPr>
        <p:grpSpPr>
          <a:xfrm rot="0">
            <a:off x="9670794" y="1028700"/>
            <a:ext cx="8090402" cy="1742542"/>
            <a:chOff x="0" y="0"/>
            <a:chExt cx="10787202" cy="2323389"/>
          </a:xfrm>
        </p:grpSpPr>
        <p:sp>
          <p:nvSpPr>
            <p:cNvPr name="Freeform 11" id="11"/>
            <p:cNvSpPr/>
            <p:nvPr/>
          </p:nvSpPr>
          <p:spPr>
            <a:xfrm flipH="false" flipV="false" rot="0">
              <a:off x="0" y="0"/>
              <a:ext cx="10787200" cy="2323390"/>
            </a:xfrm>
            <a:custGeom>
              <a:avLst/>
              <a:gdLst/>
              <a:ahLst/>
              <a:cxnLst/>
              <a:rect r="r" b="b" t="t" l="l"/>
              <a:pathLst>
                <a:path h="2323390" w="10787200">
                  <a:moveTo>
                    <a:pt x="0" y="0"/>
                  </a:moveTo>
                  <a:lnTo>
                    <a:pt x="10787200" y="0"/>
                  </a:lnTo>
                  <a:lnTo>
                    <a:pt x="10787200" y="2323390"/>
                  </a:lnTo>
                  <a:lnTo>
                    <a:pt x="0" y="2323390"/>
                  </a:lnTo>
                  <a:close/>
                </a:path>
              </a:pathLst>
            </a:custGeom>
            <a:blipFill>
              <a:blip r:embed="rId3">
                <a:alphaModFix amt="0"/>
              </a:blip>
              <a:stretch>
                <a:fillRect l="0" t="-5401" r="0" b="-75531"/>
              </a:stretch>
            </a:blipFill>
          </p:spPr>
        </p:sp>
        <p:sp>
          <p:nvSpPr>
            <p:cNvPr name="TextBox 12" id="12"/>
            <p:cNvSpPr txBox="true"/>
            <p:nvPr/>
          </p:nvSpPr>
          <p:spPr>
            <a:xfrm>
              <a:off x="0" y="9525"/>
              <a:ext cx="10787202" cy="2313864"/>
            </a:xfrm>
            <a:prstGeom prst="rect">
              <a:avLst/>
            </a:prstGeom>
          </p:spPr>
          <p:txBody>
            <a:bodyPr anchor="b" rtlCol="false" tIns="0" lIns="0" bIns="0" rIns="0"/>
            <a:lstStyle/>
            <a:p>
              <a:pPr algn="ctr">
                <a:lnSpc>
                  <a:spcPts val="10080"/>
                </a:lnSpc>
              </a:pPr>
              <a:r>
                <a:rPr lang="en-US" b="true" sz="8400" u="sng">
                  <a:solidFill>
                    <a:srgbClr val="FAFAFA"/>
                  </a:solidFill>
                  <a:latin typeface="EB Garamond Ultra-Bold"/>
                  <a:ea typeface="EB Garamond Ultra-Bold"/>
                  <a:cs typeface="EB Garamond Ultra-Bold"/>
                  <a:sym typeface="EB Garamond Ultra-Bold"/>
                  <a:hlinkClick r:id="rId5" tooltip="https://dictionary.archivists.org/entry/evidentiary-value.html"/>
                </a:rPr>
                <a:t>Evidential value</a:t>
              </a:r>
            </a:p>
          </p:txBody>
        </p:sp>
      </p:grpSp>
      <p:grpSp>
        <p:nvGrpSpPr>
          <p:cNvPr name="Group 13" id="13"/>
          <p:cNvGrpSpPr/>
          <p:nvPr/>
        </p:nvGrpSpPr>
        <p:grpSpPr>
          <a:xfrm rot="0">
            <a:off x="9878997" y="5720316"/>
            <a:ext cx="7673997" cy="2650388"/>
            <a:chOff x="0" y="0"/>
            <a:chExt cx="10231996" cy="3533851"/>
          </a:xfrm>
        </p:grpSpPr>
        <p:sp>
          <p:nvSpPr>
            <p:cNvPr name="Freeform 14" id="14"/>
            <p:cNvSpPr/>
            <p:nvPr/>
          </p:nvSpPr>
          <p:spPr>
            <a:xfrm flipH="false" flipV="false" rot="0">
              <a:off x="0" y="0"/>
              <a:ext cx="10232000" cy="3533851"/>
            </a:xfrm>
            <a:custGeom>
              <a:avLst/>
              <a:gdLst/>
              <a:ahLst/>
              <a:cxnLst/>
              <a:rect r="r" b="b" t="t" l="l"/>
              <a:pathLst>
                <a:path h="3533851" w="10232000">
                  <a:moveTo>
                    <a:pt x="0" y="0"/>
                  </a:moveTo>
                  <a:lnTo>
                    <a:pt x="10232000" y="0"/>
                  </a:lnTo>
                  <a:lnTo>
                    <a:pt x="10232000" y="3533851"/>
                  </a:lnTo>
                  <a:lnTo>
                    <a:pt x="0" y="3533851"/>
                  </a:lnTo>
                  <a:close/>
                </a:path>
              </a:pathLst>
            </a:custGeom>
            <a:blipFill>
              <a:blip r:embed="rId3">
                <a:alphaModFix amt="0"/>
              </a:blip>
              <a:stretch>
                <a:fillRect l="-73558" t="0" r="-73558" b="-178834"/>
              </a:stretch>
            </a:blipFill>
          </p:spPr>
        </p:sp>
        <p:sp>
          <p:nvSpPr>
            <p:cNvPr name="TextBox 15" id="15"/>
            <p:cNvSpPr txBox="true"/>
            <p:nvPr/>
          </p:nvSpPr>
          <p:spPr>
            <a:xfrm>
              <a:off x="0" y="-57150"/>
              <a:ext cx="10231996" cy="3591001"/>
            </a:xfrm>
            <a:prstGeom prst="rect">
              <a:avLst/>
            </a:prstGeom>
          </p:spPr>
          <p:txBody>
            <a:bodyPr anchor="ctr" rtlCol="false" tIns="0" lIns="0" bIns="0" rIns="0"/>
            <a:lstStyle/>
            <a:p>
              <a:pPr algn="l">
                <a:lnSpc>
                  <a:spcPts val="4967"/>
                </a:lnSpc>
              </a:pPr>
              <a:r>
                <a:rPr lang="en-US" b="true" sz="3600">
                  <a:solidFill>
                    <a:srgbClr val="FFFFFF"/>
                  </a:solidFill>
                  <a:latin typeface="Proxima Nova Bold"/>
                  <a:ea typeface="Proxima Nova Bold"/>
                  <a:cs typeface="Proxima Nova Bold"/>
                  <a:sym typeface="Proxima Nova Bold"/>
                </a:rPr>
                <a:t>The usefulness of records that provides information about the origins, functions, and activities of their creators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DAHN-XsyIAc</dc:identifier>
  <dcterms:modified xsi:type="dcterms:W3CDTF">2011-08-01T06:04:30Z</dcterms:modified>
  <cp:revision>1</cp:revision>
  <dc:title>7401-S03-2026 summer.pptx</dc:title>
</cp:coreProperties>
</file>