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6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x="18288000" cy="10287000"/>
  <p:notesSz cx="6858000" cy="9144000"/>
  <p:embeddedFontLst>
    <p:embeddedFont>
      <p:font typeface="EB Garamond Semi-Bold" charset="1" panose="00000000000000000000"/>
      <p:regular r:id="rId67"/>
    </p:embeddedFont>
    <p:embeddedFont>
      <p:font typeface="Proxima Nova Bold" charset="1" panose="02000506030000020004"/>
      <p:regular r:id="rId68"/>
    </p:embeddedFont>
    <p:embeddedFont>
      <p:font typeface="Proxima Nova" charset="1" panose="02000506030000020004"/>
      <p:regular r:id="rId71"/>
    </p:embeddedFont>
    <p:embeddedFont>
      <p:font typeface="Proxima Nova Bold Italics" charset="1" panose="02000506030000020004"/>
      <p:regular r:id="rId73"/>
    </p:embeddedFont>
    <p:embeddedFont>
      <p:font typeface="EB Garamond" charset="1" panose="00000000000000000000"/>
      <p:regular r:id="rId81"/>
    </p:embeddedFont>
    <p:embeddedFont>
      <p:font typeface="Proxima Nova Italics" charset="1" panose="02000506030000020004"/>
      <p:regular r:id="rId107"/>
    </p:embeddedFont>
    <p:embeddedFont>
      <p:font typeface="EB Garamond Semi-Bold Italics" charset="1" panose="00000000000000000000"/>
      <p:regular r:id="rId108"/>
    </p:embeddedFont>
    <p:embeddedFont>
      <p:font typeface="EB Garamond Italics" charset="1" panose="00000000000000000000"/>
      <p:regular r:id="rId113"/>
    </p:embeddedFont>
    <p:embeddedFont>
      <p:font typeface="EB Garamond Ultra-Bold" charset="1" panose="00000000000000000000"/>
      <p:regular r:id="rId124"/>
    </p:embeddedFont>
    <p:embeddedFont>
      <p:font typeface="Proxima Nova Heavy" charset="1" panose="02000506030000020004"/>
      <p:regular r:id="rId1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notesSlides/notesSlide30.xml" Type="http://schemas.openxmlformats.org/officeDocument/2006/relationships/notesSlide"/><Relationship Id="rId101" Target="notesSlides/notesSlide31.xml" Type="http://schemas.openxmlformats.org/officeDocument/2006/relationships/notesSlide"/><Relationship Id="rId102" Target="notesSlides/notesSlide32.xml" Type="http://schemas.openxmlformats.org/officeDocument/2006/relationships/notesSlide"/><Relationship Id="rId103" Target="notesSlides/notesSlide33.xml" Type="http://schemas.openxmlformats.org/officeDocument/2006/relationships/notesSlide"/><Relationship Id="rId104" Target="notesSlides/notesSlide34.xml" Type="http://schemas.openxmlformats.org/officeDocument/2006/relationships/notesSlide"/><Relationship Id="rId105" Target="notesSlides/notesSlide35.xml" Type="http://schemas.openxmlformats.org/officeDocument/2006/relationships/notesSlide"/><Relationship Id="rId106" Target="notesSlides/notesSlide36.xml" Type="http://schemas.openxmlformats.org/officeDocument/2006/relationships/notesSlide"/><Relationship Id="rId107" Target="fonts/font107.fntdata" Type="http://schemas.openxmlformats.org/officeDocument/2006/relationships/font"/><Relationship Id="rId108" Target="fonts/font108.fntdata" Type="http://schemas.openxmlformats.org/officeDocument/2006/relationships/font"/><Relationship Id="rId109" Target="notesSlides/notesSlide37.xml" Type="http://schemas.openxmlformats.org/officeDocument/2006/relationships/notesSlide"/><Relationship Id="rId11" Target="slides/slide6.xml" Type="http://schemas.openxmlformats.org/officeDocument/2006/relationships/slide"/><Relationship Id="rId110" Target="notesSlides/notesSlide38.xml" Type="http://schemas.openxmlformats.org/officeDocument/2006/relationships/notesSlide"/><Relationship Id="rId111" Target="notesSlides/notesSlide39.xml" Type="http://schemas.openxmlformats.org/officeDocument/2006/relationships/notesSlide"/><Relationship Id="rId112" Target="notesSlides/notesSlide40.xml" Type="http://schemas.openxmlformats.org/officeDocument/2006/relationships/notesSlide"/><Relationship Id="rId113" Target="fonts/font113.fntdata" Type="http://schemas.openxmlformats.org/officeDocument/2006/relationships/font"/><Relationship Id="rId114" Target="notesSlides/notesSlide41.xml" Type="http://schemas.openxmlformats.org/officeDocument/2006/relationships/notesSlide"/><Relationship Id="rId115" Target="notesSlides/notesSlide42.xml" Type="http://schemas.openxmlformats.org/officeDocument/2006/relationships/notesSlide"/><Relationship Id="rId116" Target="notesSlides/notesSlide43.xml" Type="http://schemas.openxmlformats.org/officeDocument/2006/relationships/notesSlide"/><Relationship Id="rId117" Target="notesSlides/notesSlide44.xml" Type="http://schemas.openxmlformats.org/officeDocument/2006/relationships/notesSlide"/><Relationship Id="rId118" Target="notesSlides/notesSlide45.xml" Type="http://schemas.openxmlformats.org/officeDocument/2006/relationships/notesSlide"/><Relationship Id="rId119" Target="notesSlides/notesSlide46.xml" Type="http://schemas.openxmlformats.org/officeDocument/2006/relationships/notesSlide"/><Relationship Id="rId12" Target="slides/slide7.xml" Type="http://schemas.openxmlformats.org/officeDocument/2006/relationships/slide"/><Relationship Id="rId120" Target="notesSlides/notesSlide47.xml" Type="http://schemas.openxmlformats.org/officeDocument/2006/relationships/notesSlide"/><Relationship Id="rId121" Target="notesSlides/notesSlide48.xml" Type="http://schemas.openxmlformats.org/officeDocument/2006/relationships/notesSlide"/><Relationship Id="rId122" Target="notesSlides/notesSlide49.xml" Type="http://schemas.openxmlformats.org/officeDocument/2006/relationships/notesSlide"/><Relationship Id="rId123" Target="notesSlides/notesSlide50.xml" Type="http://schemas.openxmlformats.org/officeDocument/2006/relationships/notesSlide"/><Relationship Id="rId124" Target="fonts/font124.fntdata" Type="http://schemas.openxmlformats.org/officeDocument/2006/relationships/font"/><Relationship Id="rId125" Target="notesSlides/notesSlide51.xml" Type="http://schemas.openxmlformats.org/officeDocument/2006/relationships/notesSlide"/><Relationship Id="rId126" Target="notesSlides/notesSlide52.xml" Type="http://schemas.openxmlformats.org/officeDocument/2006/relationships/notesSlide"/><Relationship Id="rId127" Target="notesSlides/notesSlide53.xml" Type="http://schemas.openxmlformats.org/officeDocument/2006/relationships/notesSlide"/><Relationship Id="rId128" Target="notesSlides/notesSlide54.xml" Type="http://schemas.openxmlformats.org/officeDocument/2006/relationships/notesSlide"/><Relationship Id="rId129" Target="notesSlides/notesSlide55.xml" Type="http://schemas.openxmlformats.org/officeDocument/2006/relationships/notesSlide"/><Relationship Id="rId13" Target="slides/slide8.xml" Type="http://schemas.openxmlformats.org/officeDocument/2006/relationships/slide"/><Relationship Id="rId130" Target="notesSlides/notesSlide56.xml" Type="http://schemas.openxmlformats.org/officeDocument/2006/relationships/notesSlide"/><Relationship Id="rId131" Target="notesSlides/notesSlide57.xml" Type="http://schemas.openxmlformats.org/officeDocument/2006/relationships/notesSlide"/><Relationship Id="rId132" Target="notesSlides/notesSlide58.xml" Type="http://schemas.openxmlformats.org/officeDocument/2006/relationships/notesSlide"/><Relationship Id="rId133" Target="fonts/font133.fntdata" Type="http://schemas.openxmlformats.org/officeDocument/2006/relationships/font"/><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notesMasters/notesMaster1.xml" Type="http://schemas.openxmlformats.org/officeDocument/2006/relationships/notesMaster"/><Relationship Id="rId65" Target="theme/theme2.xml" Type="http://schemas.openxmlformats.org/officeDocument/2006/relationships/theme"/><Relationship Id="rId66" Target="notesSlides/notesSlide1.xml" Type="http://schemas.openxmlformats.org/officeDocument/2006/relationships/notesSlide"/><Relationship Id="rId67" Target="fonts/font67.fntdata" Type="http://schemas.openxmlformats.org/officeDocument/2006/relationships/font"/><Relationship Id="rId68" Target="fonts/font68.fntdata" Type="http://schemas.openxmlformats.org/officeDocument/2006/relationships/font"/><Relationship Id="rId69" Target="notesSlides/notesSlide2.xml" Type="http://schemas.openxmlformats.org/officeDocument/2006/relationships/notesSlide"/><Relationship Id="rId7" Target="slides/slide2.xml" Type="http://schemas.openxmlformats.org/officeDocument/2006/relationships/slide"/><Relationship Id="rId70" Target="notesSlides/notesSlide3.xml" Type="http://schemas.openxmlformats.org/officeDocument/2006/relationships/notesSlide"/><Relationship Id="rId71" Target="fonts/font71.fntdata" Type="http://schemas.openxmlformats.org/officeDocument/2006/relationships/font"/><Relationship Id="rId72" Target="notesSlides/notesSlide4.xml" Type="http://schemas.openxmlformats.org/officeDocument/2006/relationships/notesSlide"/><Relationship Id="rId73" Target="fonts/font73.fntdata" Type="http://schemas.openxmlformats.org/officeDocument/2006/relationships/font"/><Relationship Id="rId74" Target="notesSlides/notesSlide5.xml" Type="http://schemas.openxmlformats.org/officeDocument/2006/relationships/notesSlide"/><Relationship Id="rId75" Target="notesSlides/notesSlide6.xml" Type="http://schemas.openxmlformats.org/officeDocument/2006/relationships/notesSlide"/><Relationship Id="rId76" Target="notesSlides/notesSlide7.xml" Type="http://schemas.openxmlformats.org/officeDocument/2006/relationships/notesSlide"/><Relationship Id="rId77" Target="notesSlides/notesSlide8.xml" Type="http://schemas.openxmlformats.org/officeDocument/2006/relationships/notesSlide"/><Relationship Id="rId78" Target="notesSlides/notesSlide9.xml" Type="http://schemas.openxmlformats.org/officeDocument/2006/relationships/notesSlide"/><Relationship Id="rId79" Target="notesSlides/notesSlide10.xml" Type="http://schemas.openxmlformats.org/officeDocument/2006/relationships/notesSlide"/><Relationship Id="rId8" Target="slides/slide3.xml" Type="http://schemas.openxmlformats.org/officeDocument/2006/relationships/slide"/><Relationship Id="rId80" Target="notesSlides/notesSlide11.xml" Type="http://schemas.openxmlformats.org/officeDocument/2006/relationships/notesSlide"/><Relationship Id="rId81" Target="fonts/font81.fntdata" Type="http://schemas.openxmlformats.org/officeDocument/2006/relationships/font"/><Relationship Id="rId82" Target="notesSlides/notesSlide12.xml" Type="http://schemas.openxmlformats.org/officeDocument/2006/relationships/notesSlide"/><Relationship Id="rId83" Target="notesSlides/notesSlide13.xml" Type="http://schemas.openxmlformats.org/officeDocument/2006/relationships/notesSlide"/><Relationship Id="rId84" Target="notesSlides/notesSlide14.xml" Type="http://schemas.openxmlformats.org/officeDocument/2006/relationships/notesSlide"/><Relationship Id="rId85" Target="notesSlides/notesSlide15.xml" Type="http://schemas.openxmlformats.org/officeDocument/2006/relationships/notesSlide"/><Relationship Id="rId86" Target="notesSlides/notesSlide16.xml" Type="http://schemas.openxmlformats.org/officeDocument/2006/relationships/notesSlide"/><Relationship Id="rId87" Target="notesSlides/notesSlide17.xml" Type="http://schemas.openxmlformats.org/officeDocument/2006/relationships/notesSlide"/><Relationship Id="rId88" Target="notesSlides/notesSlide18.xml" Type="http://schemas.openxmlformats.org/officeDocument/2006/relationships/notesSlide"/><Relationship Id="rId89" Target="notesSlides/notesSlide19.xml" Type="http://schemas.openxmlformats.org/officeDocument/2006/relationships/notesSlide"/><Relationship Id="rId9" Target="slides/slide4.xml" Type="http://schemas.openxmlformats.org/officeDocument/2006/relationships/slide"/><Relationship Id="rId90" Target="notesSlides/notesSlide20.xml" Type="http://schemas.openxmlformats.org/officeDocument/2006/relationships/notesSlide"/><Relationship Id="rId91" Target="notesSlides/notesSlide21.xml" Type="http://schemas.openxmlformats.org/officeDocument/2006/relationships/notesSlide"/><Relationship Id="rId92" Target="notesSlides/notesSlide22.xml" Type="http://schemas.openxmlformats.org/officeDocument/2006/relationships/notesSlide"/><Relationship Id="rId93" Target="notesSlides/notesSlide23.xml" Type="http://schemas.openxmlformats.org/officeDocument/2006/relationships/notesSlide"/><Relationship Id="rId94" Target="notesSlides/notesSlide24.xml" Type="http://schemas.openxmlformats.org/officeDocument/2006/relationships/notesSlide"/><Relationship Id="rId95" Target="notesSlides/notesSlide25.xml" Type="http://schemas.openxmlformats.org/officeDocument/2006/relationships/notesSlide"/><Relationship Id="rId96" Target="notesSlides/notesSlide26.xml" Type="http://schemas.openxmlformats.org/officeDocument/2006/relationships/notesSlide"/><Relationship Id="rId97" Target="notesSlides/notesSlide27.xml" Type="http://schemas.openxmlformats.org/officeDocument/2006/relationships/notesSlide"/><Relationship Id="rId98" Target="notesSlides/notesSlide28.xml" Type="http://schemas.openxmlformats.org/officeDocument/2006/relationships/notesSlide"/><Relationship Id="rId99" Target="notesSlides/notesSlide29.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These are archivist interventions–we intervene at each stage. “Intervention” is a specific word, because we make choices, nothing is passive</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All information workers acquire (in their way), arrange (in their way), and make things accessible (in their way). </a:t>
            </a:r>
          </a:p>
          <a:p>
            <a:r>
              <a:rPr lang="en-US"/>
              <a:t>IT IS IMPORTANT TO KNOW THE DIFFERENCE BECAUSE: 1) SOMETIMES YOU WILL BE HIRED FOR A SPECIFIC JOB AND INSTEAD EXPECTED TO KNOW/EXECUTE COMPETENCIES OF OTHER JOBS, AND 2) IF YOU KNOW THE DIFFERENCE YOU CAN ADVOCATE FOR YOURSELVES AS ARCHIVISTS AND EXPERTISE ADVANTAGES OF OTHERS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Not an information worker!</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What is the benefit of keeping materials by one creator together?</a:t>
            </a:r>
          </a:p>
          <a:p>
            <a:r>
              <a:rPr lang="en-US"/>
              <a:t/>
            </a:r>
          </a:p>
          <a:p>
            <a:r>
              <a:rPr lang="en-US"/>
              <a:t>Use librarian example</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Gilliland-Swetland 2002, 197, fn. 2Records can be described as authentic in the sense that these are the same original records that were transferred to the archives and that their integrity has not been compromised in any undocumented way since they entered into the archival bond.</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What is the benefit of this?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Reveals information to a researcher about the records and records creator</a:t>
            </a:r>
          </a:p>
          <a:p>
            <a:r>
              <a:rPr lang="en-US"/>
              <a:t/>
            </a:r>
          </a:p>
          <a:p>
            <a:r>
              <a:rPr lang="en-US"/>
              <a:t>Instead of organizing archival records according to pre-determined classification schemes based on subject matter or content, French archivists developed the central concept of respect des fonds, in which all records originating from an administrative authority, corporation, or family would be brought together in a fonds based on their origins and function. First articulated by Natalis de Wailly in 1841, in a French archives circular, this principle became the basis for the Prussian concept of provenienzprinzip and still stands as a founding concept for modern archival arrangement. The emergence of archival theory—distinct from bureaucratic, historical, or library approaches to documents—marked the beginning of a nascent new profession of archivists.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Of course, archives always act as legitimizing documents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732 and 730, respectively</a:t>
            </a:r>
          </a:p>
          <a:p>
            <a:r>
              <a:rPr lang="en-US"/>
              <a:t>TALK ABOUT DISAPPOINTING WELCOME POST ANSWERS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732 and 730, respectively</a:t>
            </a:r>
          </a:p>
          <a:p>
            <a:r>
              <a:rPr lang="en-US"/>
              <a:t>TALK ABOUT DISAPPOINTING WELCOME POST ANSWERS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Archivists are dealing with records from periods where records were not as widely made, thus making them manageable at even item level</a:t>
            </a:r>
          </a:p>
          <a:p>
            <a:r>
              <a:rPr lang="en-US"/>
              <a:t>Archives are kept as LEGITIMIZING DOCUMENTS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Grows out of dutch manual origins</a:t>
            </a:r>
          </a:p>
          <a:p>
            <a:r>
              <a:rPr lang="en-US"/>
              <a:t>What are the problems with creator as final arbiter of appraisal?</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Appraisal was now based not on</a:t>
            </a:r>
          </a:p>
          <a:p>
            <a:r>
              <a:rPr lang="en-US"/>
              <a:t>anticipating historical research trends or the societal values articulated in retrospect</a:t>
            </a:r>
          </a:p>
          <a:p>
            <a:r>
              <a:rPr lang="en-US"/>
              <a:t>through historiography, but rather on reflecting the functions and activities of</a:t>
            </a:r>
          </a:p>
          <a:p>
            <a:r>
              <a:rPr lang="en-US"/>
              <a:t>society itself, based on research by archivists into the features, characteristics, and</a:t>
            </a:r>
          </a:p>
          <a:p>
            <a:r>
              <a:rPr lang="en-US"/>
              <a:t>ideas of society worth preserving as documentary memory</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Archivists must give up ideas of control, expertise</a:t>
            </a:r>
          </a:p>
          <a:p>
            <a:r>
              <a:rPr lang="en-US"/>
              <a:t>Archivists must share archiving with communities</a:t>
            </a:r>
          </a:p>
          <a:p>
            <a:r>
              <a:rPr lang="en-US"/>
              <a:t>Archivists must understand why community archives might be wary to release physical/intellectual custody of collections to institutional archives</a:t>
            </a:r>
          </a:p>
          <a:p>
            <a:r>
              <a:rPr lang="en-US"/>
              <a:t>Archivists must become mentors, facilitators, coaches</a:t>
            </a:r>
          </a:p>
          <a:p>
            <a:r>
              <a:rPr lang="en-US"/>
              <a:t>Archives transforms from acquiring products to participatory processes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USE Barbara Rosenthal example of photography syllabus–content is what’s on that piece of paper (ask students)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BR photography syllabus - structure is how BR organized it–in those binders with other class materials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BR photography syllabus - context is who she is as a person–made the syllabus as a teacher, kept in teaching files, she was a teacher because she needed additional income as a working artist</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institutional-archives.html"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fonds.html"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papers.html"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collection.html"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special-collection.html"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manuscript.html"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archivist.html"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index.html" TargetMode="External" Type="http://schemas.openxmlformats.org/officeDocument/2006/relationships/hyperlink"/><Relationship Id="rId6" Target="../media/image5.png" Type="http://schemas.openxmlformats.org/officeDocument/2006/relationships/image"/><Relationship Id="rId7"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librarian.html"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curator.html"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records-manager.html"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provenance.html" TargetMode="External" Type="http://schemas.openxmlformats.org/officeDocument/2006/relationships/hyperlink"/></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archival-bond.html" TargetMode="External" Type="http://schemas.openxmlformats.org/officeDocument/2006/relationships/hyperlink"/></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original-order.html"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archives.html" TargetMode="External" Type="http://schemas.openxmlformats.org/officeDocument/2006/relationships/hyperlink"/></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respect-des-fonds.html" TargetMode="External" Type="http://schemas.openxmlformats.org/officeDocument/2006/relationships/hyperlink"/></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2.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value.html" TargetMode="External" Type="http://schemas.openxmlformats.org/officeDocument/2006/relationships/hyperlink"/></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authenticity.html" TargetMode="External" Type="http://schemas.openxmlformats.org/officeDocument/2006/relationships/hyperlink"/></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2" Target="../notesSlides/notesSlide38.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1.jpeg" Type="http://schemas.openxmlformats.org/officeDocument/2006/relationships/image"/><Relationship Id="rId4" Target="https://dictionary.archivists.org/entry/dutch-manual.html"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record-group.html" TargetMode="External" Type="http://schemas.openxmlformats.org/officeDocument/2006/relationships/hyperlink"/></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appraisal.html" TargetMode="External" Type="http://schemas.openxmlformats.org/officeDocument/2006/relationships/hyperlink"/></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14" Target="../media/image25.png" Type="http://schemas.openxmlformats.org/officeDocument/2006/relationships/image"/><Relationship Id="rId15" Target="../media/image26.svg" Type="http://schemas.openxmlformats.org/officeDocument/2006/relationships/image"/><Relationship Id="rId2" Target="../notesSlides/notesSlide45.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life-cycle.html" TargetMode="External" Type="http://schemas.openxmlformats.org/officeDocument/2006/relationships/hyperlink"/><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macroappraisal.html" TargetMode="External" Type="http://schemas.openxmlformats.org/officeDocument/2006/relationships/hyperlink"/><Relationship Id="rId6" Target="https://dictionary.archivists.org/entry/documentation-strategy.html" TargetMode="External" Type="http://schemas.openxmlformats.org/officeDocument/2006/relationships/hyperlink"/><Relationship Id="rId7" Target="https://dictionary.archivists.org/entry/institutional-functional-analysis.html" TargetMode="External" Type="http://schemas.openxmlformats.org/officeDocument/2006/relationships/hyperlink"/></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total-archives.html" TargetMode="External" Type="http://schemas.openxmlformats.org/officeDocument/2006/relationships/hyperlink"/><Relationship Id="rId6" Target="https://dictionary.archivists.org/entry/postcustodial.html" TargetMode="External" Type="http://schemas.openxmlformats.org/officeDocument/2006/relationships/hyperlink"/><Relationship Id="rId7" Target="https://dictionary.archivists.org/entry/community-archives.html"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record.html" TargetMode="External" Type="http://schemas.openxmlformats.org/officeDocument/2006/relationships/hyperlink"/></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 Id="rId3" Target="../media/image2.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 Id="rId3" Target="../media/image2.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 Id="rId3" Target="../media/image2.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 Id="rId3" Target="../media/image2.jpe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2.jpe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2.jpe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2.jpe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2.jpe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2.jpe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content.html"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structure.html"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https://dictionary.archivists.org/entry/context.html"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781050" y="1203427"/>
            <a:ext cx="16444198" cy="4422867"/>
            <a:chOff x="0" y="0"/>
            <a:chExt cx="21925598" cy="5897156"/>
          </a:xfrm>
        </p:grpSpPr>
        <p:sp>
          <p:nvSpPr>
            <p:cNvPr name="Freeform 3" id="3"/>
            <p:cNvSpPr/>
            <p:nvPr/>
          </p:nvSpPr>
          <p:spPr>
            <a:xfrm flipH="false" flipV="false" rot="0">
              <a:off x="0" y="0"/>
              <a:ext cx="21925662" cy="5897118"/>
            </a:xfrm>
            <a:custGeom>
              <a:avLst/>
              <a:gdLst/>
              <a:ahLst/>
              <a:cxnLst/>
              <a:rect r="r" b="b" t="t" l="l"/>
              <a:pathLst>
                <a:path h="5897118" w="21925662">
                  <a:moveTo>
                    <a:pt x="0" y="0"/>
                  </a:moveTo>
                  <a:lnTo>
                    <a:pt x="21925662" y="0"/>
                  </a:lnTo>
                  <a:lnTo>
                    <a:pt x="21925662" y="5897118"/>
                  </a:lnTo>
                  <a:lnTo>
                    <a:pt x="0" y="5897118"/>
                  </a:lnTo>
                  <a:close/>
                </a:path>
              </a:pathLst>
            </a:custGeom>
            <a:blipFill>
              <a:blip r:embed="rId3">
                <a:alphaModFix amt="0"/>
              </a:blip>
              <a:stretch>
                <a:fillRect l="0" t="-22395" r="0" b="-22395"/>
              </a:stretch>
            </a:blipFill>
          </p:spPr>
        </p:sp>
      </p:grpSp>
      <p:grpSp>
        <p:nvGrpSpPr>
          <p:cNvPr name="Group 4" id="4"/>
          <p:cNvGrpSpPr/>
          <p:nvPr/>
        </p:nvGrpSpPr>
        <p:grpSpPr>
          <a:xfrm rot="0">
            <a:off x="781050" y="1196283"/>
            <a:ext cx="16444198" cy="4430001"/>
            <a:chOff x="0" y="0"/>
            <a:chExt cx="21925598" cy="5906668"/>
          </a:xfrm>
        </p:grpSpPr>
        <p:sp>
          <p:nvSpPr>
            <p:cNvPr name="Freeform 5" id="5"/>
            <p:cNvSpPr/>
            <p:nvPr/>
          </p:nvSpPr>
          <p:spPr>
            <a:xfrm flipH="false" flipV="false" rot="0">
              <a:off x="0" y="0"/>
              <a:ext cx="21925598" cy="5906673"/>
            </a:xfrm>
            <a:custGeom>
              <a:avLst/>
              <a:gdLst/>
              <a:ahLst/>
              <a:cxnLst/>
              <a:rect r="r" b="b" t="t" l="l"/>
              <a:pathLst>
                <a:path h="5906673" w="21925598">
                  <a:moveTo>
                    <a:pt x="0" y="0"/>
                  </a:moveTo>
                  <a:lnTo>
                    <a:pt x="21925598" y="0"/>
                  </a:lnTo>
                  <a:lnTo>
                    <a:pt x="21925598" y="5906673"/>
                  </a:lnTo>
                  <a:lnTo>
                    <a:pt x="0" y="5906673"/>
                  </a:lnTo>
                  <a:close/>
                </a:path>
              </a:pathLst>
            </a:custGeom>
            <a:blipFill>
              <a:blip r:embed="rId4">
                <a:alphaModFix amt="0"/>
              </a:blip>
              <a:stretch>
                <a:fillRect l="0" t="-22328" r="0" b="-22328"/>
              </a:stretch>
            </a:blipFill>
          </p:spPr>
        </p:sp>
        <p:sp>
          <p:nvSpPr>
            <p:cNvPr name="TextBox 6" id="6"/>
            <p:cNvSpPr txBox="true"/>
            <p:nvPr/>
          </p:nvSpPr>
          <p:spPr>
            <a:xfrm>
              <a:off x="0" y="-9525"/>
              <a:ext cx="21925598" cy="5916193"/>
            </a:xfrm>
            <a:prstGeom prst="rect">
              <a:avLst/>
            </a:prstGeom>
          </p:spPr>
          <p:txBody>
            <a:bodyPr anchor="b" rtlCol="false" tIns="0" lIns="0" bIns="0" rIns="0"/>
            <a:lstStyle/>
            <a:p>
              <a:pPr algn="l">
                <a:lnSpc>
                  <a:spcPts val="10368"/>
                </a:lnSpc>
              </a:pPr>
              <a:r>
                <a:rPr lang="en-US" sz="8640" b="true">
                  <a:solidFill>
                    <a:srgbClr val="FFFFFF"/>
                  </a:solidFill>
                  <a:latin typeface="EB Garamond Semi-Bold"/>
                  <a:ea typeface="EB Garamond Semi-Bold"/>
                  <a:cs typeface="EB Garamond Semi-Bold"/>
                  <a:sym typeface="EB Garamond Semi-Bold"/>
                </a:rPr>
                <a:t>Session two:</a:t>
              </a:r>
            </a:p>
            <a:p>
              <a:pPr algn="l">
                <a:lnSpc>
                  <a:spcPts val="10368"/>
                </a:lnSpc>
              </a:pPr>
              <a:r>
                <a:rPr lang="en-US" sz="8640" b="true">
                  <a:solidFill>
                    <a:srgbClr val="FFFFFF"/>
                  </a:solidFill>
                  <a:latin typeface="EB Garamond Semi-Bold"/>
                  <a:ea typeface="EB Garamond Semi-Bold"/>
                  <a:cs typeface="EB Garamond Semi-Bold"/>
                  <a:sym typeface="EB Garamond Semi-Bold"/>
                </a:rPr>
                <a:t>Archives, archivists, and histories of archival practice</a:t>
              </a:r>
            </a:p>
          </p:txBody>
        </p:sp>
      </p:grpSp>
      <p:sp>
        <p:nvSpPr>
          <p:cNvPr name="TextBox 7" id="7"/>
          <p:cNvSpPr txBox="true"/>
          <p:nvPr/>
        </p:nvSpPr>
        <p:spPr>
          <a:xfrm rot="0">
            <a:off x="872471" y="5764940"/>
            <a:ext cx="16261347" cy="445389"/>
          </a:xfrm>
          <a:prstGeom prst="rect">
            <a:avLst/>
          </a:prstGeom>
        </p:spPr>
        <p:txBody>
          <a:bodyPr anchor="t" rtlCol="false" tIns="0" lIns="0" bIns="0" rIns="0">
            <a:spAutoFit/>
          </a:bodyPr>
          <a:lstStyle/>
          <a:p>
            <a:pPr algn="l">
              <a:lnSpc>
                <a:spcPts val="3888"/>
              </a:lnSpc>
            </a:pPr>
            <a:r>
              <a:rPr lang="en-US" sz="3600" b="true">
                <a:solidFill>
                  <a:srgbClr val="FFFFFF"/>
                </a:solidFill>
                <a:latin typeface="Proxima Nova Bold"/>
                <a:ea typeface="Proxima Nova Bold"/>
                <a:cs typeface="Proxima Nova Bold"/>
                <a:sym typeface="Proxima Nova Bold"/>
              </a:rPr>
              <a:t>INFO 7401 Archival Appraisal, Arrangement, and Access</a:t>
            </a:r>
          </a:p>
        </p:txBody>
      </p:sp>
      <p:sp>
        <p:nvSpPr>
          <p:cNvPr name="Freeform 8" id="8"/>
          <p:cNvSpPr/>
          <p:nvPr/>
        </p:nvSpPr>
        <p:spPr>
          <a:xfrm flipH="false" flipV="false" rot="0">
            <a:off x="15933087" y="458172"/>
            <a:ext cx="1914830" cy="905218"/>
          </a:xfrm>
          <a:custGeom>
            <a:avLst/>
            <a:gdLst/>
            <a:ahLst/>
            <a:cxnLst/>
            <a:rect r="r" b="b" t="t" l="l"/>
            <a:pathLst>
              <a:path h="905218" w="1914830">
                <a:moveTo>
                  <a:pt x="0" y="0"/>
                </a:moveTo>
                <a:lnTo>
                  <a:pt x="1914829" y="0"/>
                </a:lnTo>
                <a:lnTo>
                  <a:pt x="1914829" y="905217"/>
                </a:lnTo>
                <a:lnTo>
                  <a:pt x="0" y="905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6244687" y="834580"/>
            <a:ext cx="1273540" cy="304800"/>
          </a:xfrm>
          <a:prstGeom prst="rect">
            <a:avLst/>
          </a:prstGeom>
        </p:spPr>
        <p:txBody>
          <a:bodyPr anchor="t" rtlCol="false" tIns="0" lIns="0" bIns="0" rIns="0">
            <a:spAutoFit/>
          </a:bodyPr>
          <a:lstStyle/>
          <a:p>
            <a:pPr algn="ctr">
              <a:lnSpc>
                <a:spcPts val="2700"/>
              </a:lnSpc>
            </a:pPr>
            <a:r>
              <a:rPr lang="en-US" sz="3000" b="true">
                <a:solidFill>
                  <a:srgbClr val="FFFFFF"/>
                </a:solidFill>
                <a:latin typeface="Proxima Nova Bold"/>
                <a:ea typeface="Proxima Nova Bold"/>
                <a:cs typeface="Proxima Nova Bold"/>
                <a:sym typeface="Proxima Nova Bold"/>
              </a:rPr>
              <a:t>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2301583"/>
            <a:ext cx="18288000" cy="7985417"/>
            <a:chOff x="0" y="0"/>
            <a:chExt cx="24384000" cy="10647223"/>
          </a:xfrm>
        </p:grpSpPr>
        <p:sp>
          <p:nvSpPr>
            <p:cNvPr name="Freeform 3" id="3"/>
            <p:cNvSpPr/>
            <p:nvPr/>
          </p:nvSpPr>
          <p:spPr>
            <a:xfrm flipH="false" flipV="false" rot="0">
              <a:off x="0" y="0"/>
              <a:ext cx="24384000" cy="10647172"/>
            </a:xfrm>
            <a:custGeom>
              <a:avLst/>
              <a:gdLst/>
              <a:ahLst/>
              <a:cxnLst/>
              <a:rect r="r" b="b" t="t" l="l"/>
              <a:pathLst>
                <a:path h="10647172" w="24384000">
                  <a:moveTo>
                    <a:pt x="24384000" y="0"/>
                  </a:moveTo>
                  <a:lnTo>
                    <a:pt x="0" y="0"/>
                  </a:lnTo>
                  <a:lnTo>
                    <a:pt x="0" y="10647172"/>
                  </a:lnTo>
                  <a:lnTo>
                    <a:pt x="24384000" y="10647172"/>
                  </a:lnTo>
                  <a:close/>
                </a:path>
              </a:pathLst>
            </a:custGeom>
            <a:solidFill>
              <a:srgbClr val="E3E2DE"/>
            </a:solidFill>
          </p:spPr>
        </p:sp>
      </p:grpSp>
      <p:grpSp>
        <p:nvGrpSpPr>
          <p:cNvPr name="Group 4" id="4"/>
          <p:cNvGrpSpPr/>
          <p:nvPr/>
        </p:nvGrpSpPr>
        <p:grpSpPr>
          <a:xfrm rot="0">
            <a:off x="943804" y="563642"/>
            <a:ext cx="16444198" cy="1535401"/>
            <a:chOff x="0" y="0"/>
            <a:chExt cx="21925598" cy="2047202"/>
          </a:xfrm>
        </p:grpSpPr>
        <p:sp>
          <p:nvSpPr>
            <p:cNvPr name="Freeform 5" id="5"/>
            <p:cNvSpPr/>
            <p:nvPr/>
          </p:nvSpPr>
          <p:spPr>
            <a:xfrm flipH="false" flipV="false" rot="0">
              <a:off x="0" y="0"/>
              <a:ext cx="21925662" cy="2047240"/>
            </a:xfrm>
            <a:custGeom>
              <a:avLst/>
              <a:gdLst/>
              <a:ahLst/>
              <a:cxnLst/>
              <a:rect r="r" b="b" t="t" l="l"/>
              <a:pathLst>
                <a:path h="2047240" w="21925662">
                  <a:moveTo>
                    <a:pt x="0" y="0"/>
                  </a:moveTo>
                  <a:lnTo>
                    <a:pt x="21925662" y="0"/>
                  </a:lnTo>
                  <a:lnTo>
                    <a:pt x="21925662" y="2047240"/>
                  </a:lnTo>
                  <a:lnTo>
                    <a:pt x="0" y="2047240"/>
                  </a:lnTo>
                  <a:close/>
                </a:path>
              </a:pathLst>
            </a:custGeom>
            <a:blipFill>
              <a:blip r:embed="rId3">
                <a:alphaModFix amt="0"/>
              </a:blip>
              <a:stretch>
                <a:fillRect l="0" t="-158537" r="0" b="-158535"/>
              </a:stretch>
            </a:blipFill>
          </p:spPr>
        </p:sp>
      </p:grpSp>
      <p:grpSp>
        <p:nvGrpSpPr>
          <p:cNvPr name="Group 6" id="6"/>
          <p:cNvGrpSpPr/>
          <p:nvPr/>
        </p:nvGrpSpPr>
        <p:grpSpPr>
          <a:xfrm rot="0">
            <a:off x="943804" y="570786"/>
            <a:ext cx="16444198" cy="1528258"/>
            <a:chOff x="0" y="0"/>
            <a:chExt cx="21925598" cy="2037677"/>
          </a:xfrm>
        </p:grpSpPr>
        <p:sp>
          <p:nvSpPr>
            <p:cNvPr name="Freeform 7" id="7"/>
            <p:cNvSpPr/>
            <p:nvPr/>
          </p:nvSpPr>
          <p:spPr>
            <a:xfrm flipH="false" flipV="false" rot="0">
              <a:off x="0" y="0"/>
              <a:ext cx="21925598" cy="2037675"/>
            </a:xfrm>
            <a:custGeom>
              <a:avLst/>
              <a:gdLst/>
              <a:ahLst/>
              <a:cxnLst/>
              <a:rect r="r" b="b" t="t" l="l"/>
              <a:pathLst>
                <a:path h="2037675" w="21925598">
                  <a:moveTo>
                    <a:pt x="0" y="0"/>
                  </a:moveTo>
                  <a:lnTo>
                    <a:pt x="21925598" y="0"/>
                  </a:lnTo>
                  <a:lnTo>
                    <a:pt x="21925598" y="2037675"/>
                  </a:lnTo>
                  <a:lnTo>
                    <a:pt x="0" y="2037675"/>
                  </a:lnTo>
                  <a:close/>
                </a:path>
              </a:pathLst>
            </a:custGeom>
            <a:blipFill>
              <a:blip r:embed="rId4">
                <a:alphaModFix amt="0"/>
              </a:blip>
              <a:stretch>
                <a:fillRect l="0" t="-159661" r="0" b="-159661"/>
              </a:stretch>
            </a:blipFill>
          </p:spPr>
        </p:sp>
        <p:sp>
          <p:nvSpPr>
            <p:cNvPr name="TextBox 8" id="8"/>
            <p:cNvSpPr txBox="true"/>
            <p:nvPr/>
          </p:nvSpPr>
          <p:spPr>
            <a:xfrm>
              <a:off x="0" y="9525"/>
              <a:ext cx="21925598" cy="2028152"/>
            </a:xfrm>
            <a:prstGeom prst="rect">
              <a:avLst/>
            </a:prstGeom>
          </p:spPr>
          <p:txBody>
            <a:bodyPr anchor="b" rtlCol="false" tIns="0" lIns="0" bIns="0" rIns="0"/>
            <a:lstStyle/>
            <a:p>
              <a:pPr algn="l">
                <a:lnSpc>
                  <a:spcPts val="8879"/>
                </a:lnSpc>
              </a:pPr>
              <a:r>
                <a:rPr lang="en-US" sz="7398" b="true">
                  <a:solidFill>
                    <a:srgbClr val="FFFFFF"/>
                  </a:solidFill>
                  <a:latin typeface="EB Garamond Semi-Bold"/>
                  <a:ea typeface="EB Garamond Semi-Bold"/>
                  <a:cs typeface="EB Garamond Semi-Bold"/>
                  <a:sym typeface="EB Garamond Semi-Bold"/>
                </a:rPr>
                <a:t>Characteristics of recorded information</a:t>
              </a:r>
            </a:p>
          </p:txBody>
        </p:sp>
      </p:grpSp>
      <p:sp>
        <p:nvSpPr>
          <p:cNvPr name="TextBox 9" id="9"/>
          <p:cNvSpPr txBox="true"/>
          <p:nvPr/>
        </p:nvSpPr>
        <p:spPr>
          <a:xfrm rot="0">
            <a:off x="1035225" y="2449220"/>
            <a:ext cx="9435703" cy="7154418"/>
          </a:xfrm>
          <a:prstGeom prst="rect">
            <a:avLst/>
          </a:prstGeom>
        </p:spPr>
        <p:txBody>
          <a:bodyPr anchor="t" rtlCol="false" tIns="0" lIns="0" bIns="0" rIns="0">
            <a:spAutoFit/>
          </a:bodyPr>
          <a:lstStyle/>
          <a:p>
            <a:pPr algn="l" marL="1077122" indent="-359041" lvl="2">
              <a:lnSpc>
                <a:spcPts val="5105"/>
              </a:lnSpc>
              <a:buAutoNum type="arabicPeriod" startAt="1"/>
            </a:pPr>
            <a:r>
              <a:rPr lang="en-US" sz="3699">
                <a:solidFill>
                  <a:srgbClr val="737373"/>
                </a:solidFill>
                <a:latin typeface="Proxima Nova"/>
                <a:ea typeface="Proxima Nova"/>
                <a:cs typeface="Proxima Nova"/>
                <a:sym typeface="Proxima Nova"/>
              </a:rPr>
              <a:t>Records are abundant</a:t>
            </a:r>
          </a:p>
          <a:p>
            <a:pPr algn="l" marL="1077122" indent="-359041" lvl="2">
              <a:lnSpc>
                <a:spcPts val="5105"/>
              </a:lnSpc>
              <a:buAutoNum type="arabicPeriod" startAt="1"/>
            </a:pPr>
            <a:r>
              <a:rPr lang="en-US" sz="3699">
                <a:solidFill>
                  <a:srgbClr val="737373"/>
                </a:solidFill>
                <a:latin typeface="Proxima Nova"/>
                <a:ea typeface="Proxima Nova"/>
                <a:cs typeface="Proxima Nova"/>
                <a:sym typeface="Proxima Nova"/>
              </a:rPr>
              <a:t>Records are created, collected, organized, and pluralized</a:t>
            </a:r>
          </a:p>
          <a:p>
            <a:pPr algn="l" marL="1077289" indent="-359096" lvl="2">
              <a:lnSpc>
                <a:spcPts val="5105"/>
              </a:lnSpc>
              <a:buAutoNum type="arabicPeriod" startAt="1"/>
            </a:pPr>
            <a:r>
              <a:rPr lang="en-US" sz="3699">
                <a:solidFill>
                  <a:srgbClr val="737373"/>
                </a:solidFill>
                <a:latin typeface="Proxima Nova"/>
                <a:ea typeface="Proxima Nova"/>
                <a:cs typeface="Proxima Nova"/>
                <a:sym typeface="Proxima Nova"/>
              </a:rPr>
              <a:t>Records and recordkeeping institutions are interrelated and interconnected</a:t>
            </a:r>
          </a:p>
          <a:p>
            <a:pPr algn="l" marL="1077289" indent="-359096" lvl="2">
              <a:lnSpc>
                <a:spcPts val="5105"/>
              </a:lnSpc>
              <a:buAutoNum type="arabicPeriod" startAt="1"/>
            </a:pPr>
            <a:r>
              <a:rPr lang="en-US" sz="3699">
                <a:solidFill>
                  <a:srgbClr val="737373"/>
                </a:solidFill>
                <a:latin typeface="Proxima Nova"/>
                <a:ea typeface="Proxima Nova"/>
                <a:cs typeface="Proxima Nova"/>
                <a:sym typeface="Proxima Nova"/>
              </a:rPr>
              <a:t>We keep records to use records</a:t>
            </a:r>
          </a:p>
          <a:p>
            <a:pPr algn="l" marL="1077289" indent="-359096" lvl="2">
              <a:lnSpc>
                <a:spcPts val="5105"/>
              </a:lnSpc>
              <a:buAutoNum type="arabicPeriod" startAt="1"/>
            </a:pPr>
            <a:r>
              <a:rPr lang="en-US" sz="3699">
                <a:solidFill>
                  <a:srgbClr val="737373"/>
                </a:solidFill>
                <a:latin typeface="Proxima Nova"/>
                <a:ea typeface="Proxima Nova"/>
                <a:cs typeface="Proxima Nova"/>
                <a:sym typeface="Proxima Nova"/>
              </a:rPr>
              <a:t>Significance and meaning of records is collective</a:t>
            </a:r>
          </a:p>
          <a:p>
            <a:pPr algn="l" marL="1077122" indent="-359041" lvl="2">
              <a:lnSpc>
                <a:spcPts val="5105"/>
              </a:lnSpc>
              <a:buAutoNum type="arabicPeriod" startAt="1"/>
            </a:pPr>
            <a:r>
              <a:rPr lang="en-US" sz="3699">
                <a:solidFill>
                  <a:srgbClr val="737373"/>
                </a:solidFill>
                <a:latin typeface="Proxima Nova"/>
                <a:ea typeface="Proxima Nova"/>
                <a:cs typeface="Proxima Nova"/>
                <a:sym typeface="Proxima Nova"/>
              </a:rPr>
              <a:t>Records have shifting usefulness</a:t>
            </a:r>
          </a:p>
          <a:p>
            <a:pPr algn="l" marL="1077122" indent="-359041" lvl="2">
              <a:lnSpc>
                <a:spcPts val="5105"/>
              </a:lnSpc>
              <a:buAutoNum type="arabicPeriod" startAt="1"/>
            </a:pPr>
            <a:r>
              <a:rPr lang="en-US" sz="3699">
                <a:solidFill>
                  <a:srgbClr val="737373"/>
                </a:solidFill>
                <a:latin typeface="Proxima Nova"/>
                <a:ea typeface="Proxima Nova"/>
                <a:cs typeface="Proxima Nova"/>
                <a:sym typeface="Proxima Nova"/>
              </a:rPr>
              <a:t>Records are always in a state of becoming</a:t>
            </a:r>
          </a:p>
        </p:txBody>
      </p:sp>
      <p:grpSp>
        <p:nvGrpSpPr>
          <p:cNvPr name="Group 10" id="10"/>
          <p:cNvGrpSpPr/>
          <p:nvPr/>
        </p:nvGrpSpPr>
        <p:grpSpPr>
          <a:xfrm rot="0">
            <a:off x="10813704" y="2695242"/>
            <a:ext cx="5099723" cy="6799650"/>
            <a:chOff x="0" y="0"/>
            <a:chExt cx="6799631" cy="9066200"/>
          </a:xfrm>
        </p:grpSpPr>
        <p:sp>
          <p:nvSpPr>
            <p:cNvPr name="Freeform 11" id="11"/>
            <p:cNvSpPr/>
            <p:nvPr/>
          </p:nvSpPr>
          <p:spPr>
            <a:xfrm flipH="false" flipV="false" rot="0">
              <a:off x="0" y="0"/>
              <a:ext cx="6799580" cy="9066149"/>
            </a:xfrm>
            <a:custGeom>
              <a:avLst/>
              <a:gdLst/>
              <a:ahLst/>
              <a:cxnLst/>
              <a:rect r="r" b="b" t="t" l="l"/>
              <a:pathLst>
                <a:path h="9066149" w="6799580">
                  <a:moveTo>
                    <a:pt x="0" y="0"/>
                  </a:moveTo>
                  <a:lnTo>
                    <a:pt x="6799580" y="0"/>
                  </a:lnTo>
                  <a:lnTo>
                    <a:pt x="6799580" y="9066149"/>
                  </a:lnTo>
                  <a:lnTo>
                    <a:pt x="0" y="9066149"/>
                  </a:lnTo>
                  <a:lnTo>
                    <a:pt x="0" y="0"/>
                  </a:lnTo>
                  <a:close/>
                </a:path>
              </a:pathLst>
            </a:custGeom>
            <a:blipFill>
              <a:blip r:embed="rId5"/>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1894732"/>
            <a:ext cx="8090402" cy="5068795"/>
            <a:chOff x="0" y="0"/>
            <a:chExt cx="10787202" cy="6758394"/>
          </a:xfrm>
        </p:grpSpPr>
        <p:sp>
          <p:nvSpPr>
            <p:cNvPr name="Freeform 5" id="5"/>
            <p:cNvSpPr/>
            <p:nvPr/>
          </p:nvSpPr>
          <p:spPr>
            <a:xfrm flipH="false" flipV="false" rot="0">
              <a:off x="0" y="0"/>
              <a:ext cx="10787253" cy="6758432"/>
            </a:xfrm>
            <a:custGeom>
              <a:avLst/>
              <a:gdLst/>
              <a:ahLst/>
              <a:cxnLst/>
              <a:rect r="r" b="b" t="t" l="l"/>
              <a:pathLst>
                <a:path h="6758432" w="10787253">
                  <a:moveTo>
                    <a:pt x="0" y="0"/>
                  </a:moveTo>
                  <a:lnTo>
                    <a:pt x="10787253" y="0"/>
                  </a:lnTo>
                  <a:lnTo>
                    <a:pt x="10787253" y="6758432"/>
                  </a:lnTo>
                  <a:lnTo>
                    <a:pt x="0" y="6758432"/>
                  </a:lnTo>
                  <a:close/>
                </a:path>
              </a:pathLst>
            </a:custGeom>
            <a:blipFill>
              <a:blip r:embed="rId3">
                <a:alphaModFix amt="0"/>
              </a:blip>
              <a:stretch>
                <a:fillRect l="-30440" t="0" r="-30439" b="0"/>
              </a:stretch>
            </a:blipFill>
          </p:spPr>
        </p:sp>
      </p:grpSp>
      <p:grpSp>
        <p:nvGrpSpPr>
          <p:cNvPr name="Group 6" id="6"/>
          <p:cNvGrpSpPr/>
          <p:nvPr/>
        </p:nvGrpSpPr>
        <p:grpSpPr>
          <a:xfrm rot="0">
            <a:off x="531000" y="1894732"/>
            <a:ext cx="8090402" cy="5068786"/>
            <a:chOff x="0" y="0"/>
            <a:chExt cx="10787202" cy="6758381"/>
          </a:xfrm>
        </p:grpSpPr>
        <p:sp>
          <p:nvSpPr>
            <p:cNvPr name="Freeform 7" id="7"/>
            <p:cNvSpPr/>
            <p:nvPr/>
          </p:nvSpPr>
          <p:spPr>
            <a:xfrm flipH="false" flipV="false" rot="0">
              <a:off x="0" y="0"/>
              <a:ext cx="10787203" cy="6758387"/>
            </a:xfrm>
            <a:custGeom>
              <a:avLst/>
              <a:gdLst/>
              <a:ahLst/>
              <a:cxnLst/>
              <a:rect r="r" b="b" t="t" l="l"/>
              <a:pathLst>
                <a:path h="6758387" w="10787203">
                  <a:moveTo>
                    <a:pt x="0" y="0"/>
                  </a:moveTo>
                  <a:lnTo>
                    <a:pt x="10787203" y="0"/>
                  </a:lnTo>
                  <a:lnTo>
                    <a:pt x="10787203" y="6758387"/>
                  </a:lnTo>
                  <a:lnTo>
                    <a:pt x="0" y="6758387"/>
                  </a:lnTo>
                  <a:close/>
                </a:path>
              </a:pathLst>
            </a:custGeom>
            <a:blipFill>
              <a:blip r:embed="rId4">
                <a:alphaModFix amt="0"/>
              </a:blip>
              <a:stretch>
                <a:fillRect l="-30384" t="0" r="-30384" b="0"/>
              </a:stretch>
            </a:blipFill>
          </p:spPr>
        </p:sp>
        <p:sp>
          <p:nvSpPr>
            <p:cNvPr name="TextBox 8" id="8"/>
            <p:cNvSpPr txBox="true"/>
            <p:nvPr/>
          </p:nvSpPr>
          <p:spPr>
            <a:xfrm>
              <a:off x="0" y="0"/>
              <a:ext cx="10787202" cy="6758381"/>
            </a:xfrm>
            <a:prstGeom prst="rect">
              <a:avLst/>
            </a:prstGeom>
          </p:spPr>
          <p:txBody>
            <a:bodyPr anchor="b" rtlCol="false" tIns="0" lIns="0" bIns="0" rIns="0"/>
            <a:lstStyle/>
            <a:p>
              <a:pPr algn="l">
                <a:lnSpc>
                  <a:spcPts val="16920"/>
                </a:lnSpc>
              </a:pPr>
              <a:r>
                <a:rPr lang="en-US" sz="14100" b="true">
                  <a:solidFill>
                    <a:srgbClr val="424242"/>
                  </a:solidFill>
                  <a:latin typeface="EB Garamond Semi-Bold"/>
                  <a:ea typeface="EB Garamond Semi-Bold"/>
                  <a:cs typeface="EB Garamond Semi-Bold"/>
                  <a:sym typeface="EB Garamond Semi-Bold"/>
                </a:rPr>
                <a:t>Where are archives?</a:t>
              </a:r>
            </a:p>
          </p:txBody>
        </p:sp>
      </p:grpSp>
      <p:grpSp>
        <p:nvGrpSpPr>
          <p:cNvPr name="Group 9" id="9"/>
          <p:cNvGrpSpPr/>
          <p:nvPr/>
        </p:nvGrpSpPr>
        <p:grpSpPr>
          <a:xfrm rot="0">
            <a:off x="9878997" y="1448400"/>
            <a:ext cx="7673997" cy="7785964"/>
            <a:chOff x="0" y="0"/>
            <a:chExt cx="10231996" cy="10381285"/>
          </a:xfrm>
        </p:grpSpPr>
        <p:sp>
          <p:nvSpPr>
            <p:cNvPr name="Freeform 10" id="10"/>
            <p:cNvSpPr/>
            <p:nvPr/>
          </p:nvSpPr>
          <p:spPr>
            <a:xfrm flipH="false" flipV="false" rot="0">
              <a:off x="0" y="0"/>
              <a:ext cx="10232009" cy="10381234"/>
            </a:xfrm>
            <a:custGeom>
              <a:avLst/>
              <a:gdLst/>
              <a:ahLst/>
              <a:cxnLst/>
              <a:rect r="r" b="b" t="t" l="l"/>
              <a:pathLst>
                <a:path h="10381234" w="10232009">
                  <a:moveTo>
                    <a:pt x="0" y="0"/>
                  </a:moveTo>
                  <a:lnTo>
                    <a:pt x="10232009" y="0"/>
                  </a:lnTo>
                  <a:lnTo>
                    <a:pt x="10232009" y="10381234"/>
                  </a:lnTo>
                  <a:lnTo>
                    <a:pt x="0" y="10381234"/>
                  </a:lnTo>
                  <a:close/>
                </a:path>
              </a:pathLst>
            </a:custGeom>
            <a:blipFill>
              <a:blip r:embed="rId3">
                <a:alphaModFix amt="0"/>
              </a:blip>
              <a:stretch>
                <a:fillRect l="-80265" t="0" r="-80265" b="0"/>
              </a:stretch>
            </a:blipFill>
          </p:spPr>
        </p:sp>
      </p:grpSp>
      <p:grpSp>
        <p:nvGrpSpPr>
          <p:cNvPr name="Group 11" id="11"/>
          <p:cNvGrpSpPr/>
          <p:nvPr/>
        </p:nvGrpSpPr>
        <p:grpSpPr>
          <a:xfrm rot="0">
            <a:off x="9878997" y="1398394"/>
            <a:ext cx="7673997" cy="7835970"/>
            <a:chOff x="0" y="0"/>
            <a:chExt cx="10231996" cy="10447960"/>
          </a:xfrm>
        </p:grpSpPr>
        <p:sp>
          <p:nvSpPr>
            <p:cNvPr name="Freeform 12" id="12"/>
            <p:cNvSpPr/>
            <p:nvPr/>
          </p:nvSpPr>
          <p:spPr>
            <a:xfrm flipH="false" flipV="false" rot="0">
              <a:off x="0" y="0"/>
              <a:ext cx="10231996" cy="10447959"/>
            </a:xfrm>
            <a:custGeom>
              <a:avLst/>
              <a:gdLst/>
              <a:ahLst/>
              <a:cxnLst/>
              <a:rect r="r" b="b" t="t" l="l"/>
              <a:pathLst>
                <a:path h="10447959" w="10231996">
                  <a:moveTo>
                    <a:pt x="0" y="0"/>
                  </a:moveTo>
                  <a:lnTo>
                    <a:pt x="10231996" y="0"/>
                  </a:lnTo>
                  <a:lnTo>
                    <a:pt x="10231996" y="10447959"/>
                  </a:lnTo>
                  <a:lnTo>
                    <a:pt x="0" y="10447959"/>
                  </a:lnTo>
                  <a:close/>
                </a:path>
              </a:pathLst>
            </a:custGeom>
            <a:blipFill>
              <a:blip r:embed="rId4">
                <a:alphaModFix amt="0"/>
              </a:blip>
              <a:stretch>
                <a:fillRect l="-81011" t="0" r="-81011" b="0"/>
              </a:stretch>
            </a:blipFill>
          </p:spPr>
        </p:sp>
        <p:sp>
          <p:nvSpPr>
            <p:cNvPr name="TextBox 13" id="13"/>
            <p:cNvSpPr txBox="true"/>
            <p:nvPr/>
          </p:nvSpPr>
          <p:spPr>
            <a:xfrm>
              <a:off x="0" y="-66675"/>
              <a:ext cx="10231996" cy="10514635"/>
            </a:xfrm>
            <a:prstGeom prst="rect">
              <a:avLst/>
            </a:prstGeom>
          </p:spPr>
          <p:txBody>
            <a:bodyPr anchor="ctr" rtlCol="false" tIns="0" lIns="0" bIns="0" rIns="0"/>
            <a:lstStyle/>
            <a:p>
              <a:pPr algn="l" marL="1236219" indent="-412073" lvl="2">
                <a:lnSpc>
                  <a:spcPts val="6070"/>
                </a:lnSpc>
                <a:buFont typeface="Arial"/>
                <a:buChar char="⚬"/>
              </a:pPr>
              <a:r>
                <a:rPr lang="en-US" sz="4399">
                  <a:solidFill>
                    <a:srgbClr val="FFFFFF"/>
                  </a:solidFill>
                  <a:latin typeface="Proxima Nova"/>
                  <a:ea typeface="Proxima Nova"/>
                  <a:cs typeface="Proxima Nova"/>
                  <a:sym typeface="Proxima Nova"/>
                </a:rPr>
                <a:t>College and university archives</a:t>
              </a:r>
            </a:p>
            <a:p>
              <a:pPr algn="l" marL="1236219" indent="-412073" lvl="2">
                <a:lnSpc>
                  <a:spcPts val="6070"/>
                </a:lnSpc>
                <a:buFont typeface="Arial"/>
                <a:buChar char="⚬"/>
              </a:pPr>
              <a:r>
                <a:rPr lang="en-US" sz="4399">
                  <a:solidFill>
                    <a:srgbClr val="FFFFFF"/>
                  </a:solidFill>
                  <a:latin typeface="Proxima Nova"/>
                  <a:ea typeface="Proxima Nova"/>
                  <a:cs typeface="Proxima Nova"/>
                  <a:sym typeface="Proxima Nova"/>
                </a:rPr>
                <a:t>Corporate archives</a:t>
              </a:r>
            </a:p>
            <a:p>
              <a:pPr algn="l" marL="1236219" indent="-412073" lvl="2">
                <a:lnSpc>
                  <a:spcPts val="6070"/>
                </a:lnSpc>
                <a:buFont typeface="Arial"/>
                <a:buChar char="⚬"/>
              </a:pPr>
              <a:r>
                <a:rPr lang="en-US" sz="4399">
                  <a:solidFill>
                    <a:srgbClr val="FFFFFF"/>
                  </a:solidFill>
                  <a:latin typeface="Proxima Nova"/>
                  <a:ea typeface="Proxima Nova"/>
                  <a:cs typeface="Proxima Nova"/>
                  <a:sym typeface="Proxima Nova"/>
                </a:rPr>
                <a:t>Government archives</a:t>
              </a:r>
            </a:p>
            <a:p>
              <a:pPr algn="l" marL="1236219" indent="-412073" lvl="2">
                <a:lnSpc>
                  <a:spcPts val="6070"/>
                </a:lnSpc>
                <a:buFont typeface="Arial"/>
                <a:buChar char="⚬"/>
              </a:pPr>
              <a:r>
                <a:rPr lang="en-US" sz="4399">
                  <a:solidFill>
                    <a:srgbClr val="FFFFFF"/>
                  </a:solidFill>
                  <a:latin typeface="Proxima Nova"/>
                  <a:ea typeface="Proxima Nova"/>
                  <a:cs typeface="Proxima Nova"/>
                  <a:sym typeface="Proxima Nova"/>
                </a:rPr>
                <a:t>Medical archives</a:t>
              </a:r>
            </a:p>
            <a:p>
              <a:pPr algn="l" marL="1236219" indent="-412073" lvl="2">
                <a:lnSpc>
                  <a:spcPts val="6070"/>
                </a:lnSpc>
                <a:buFont typeface="Arial"/>
                <a:buChar char="⚬"/>
              </a:pPr>
              <a:r>
                <a:rPr lang="en-US" sz="4399">
                  <a:solidFill>
                    <a:srgbClr val="FFFFFF"/>
                  </a:solidFill>
                  <a:latin typeface="Proxima Nova"/>
                  <a:ea typeface="Proxima Nova"/>
                  <a:cs typeface="Proxima Nova"/>
                  <a:sym typeface="Proxima Nova"/>
                </a:rPr>
                <a:t>Historical societies </a:t>
              </a:r>
            </a:p>
            <a:p>
              <a:pPr algn="l" marL="1236219" indent="-412073" lvl="2">
                <a:lnSpc>
                  <a:spcPts val="6070"/>
                </a:lnSpc>
                <a:buFont typeface="Arial"/>
                <a:buChar char="⚬"/>
              </a:pPr>
              <a:r>
                <a:rPr lang="en-US" sz="4399">
                  <a:solidFill>
                    <a:srgbClr val="FFFFFF"/>
                  </a:solidFill>
                  <a:latin typeface="Proxima Nova"/>
                  <a:ea typeface="Proxima Nova"/>
                  <a:cs typeface="Proxima Nova"/>
                  <a:sym typeface="Proxima Nova"/>
                </a:rPr>
                <a:t>Community archives</a:t>
              </a:r>
            </a:p>
            <a:p>
              <a:pPr algn="l" marL="1236219" indent="-412073" lvl="2">
                <a:lnSpc>
                  <a:spcPts val="6070"/>
                </a:lnSpc>
                <a:buFont typeface="Arial"/>
                <a:buChar char="⚬"/>
              </a:pPr>
              <a:r>
                <a:rPr lang="en-US" sz="4399">
                  <a:solidFill>
                    <a:srgbClr val="FFFFFF"/>
                  </a:solidFill>
                  <a:latin typeface="Proxima Nova"/>
                  <a:ea typeface="Proxima Nova"/>
                  <a:cs typeface="Proxima Nova"/>
                  <a:sym typeface="Proxima Nova"/>
                </a:rPr>
                <a:t>Museum archives</a:t>
              </a:r>
            </a:p>
            <a:p>
              <a:pPr algn="l" marL="1236219" indent="-412073" lvl="2">
                <a:lnSpc>
                  <a:spcPts val="6070"/>
                </a:lnSpc>
                <a:buFont typeface="Arial"/>
                <a:buChar char="⚬"/>
              </a:pPr>
              <a:r>
                <a:rPr lang="en-US" sz="4399">
                  <a:solidFill>
                    <a:srgbClr val="FFFFFF"/>
                  </a:solidFill>
                  <a:latin typeface="Proxima Nova"/>
                  <a:ea typeface="Proxima Nova"/>
                  <a:cs typeface="Proxima Nova"/>
                  <a:sym typeface="Proxima Nova"/>
                </a:rPr>
                <a:t>Religious archives</a:t>
              </a:r>
            </a:p>
            <a:p>
              <a:pPr algn="l" marL="1236219" indent="-412073" lvl="2">
                <a:lnSpc>
                  <a:spcPts val="6070"/>
                </a:lnSpc>
                <a:buFont typeface="Arial"/>
                <a:buChar char="⚬"/>
              </a:pPr>
              <a:r>
                <a:rPr lang="en-US" sz="4399">
                  <a:solidFill>
                    <a:srgbClr val="FFFFFF"/>
                  </a:solidFill>
                  <a:latin typeface="Proxima Nova"/>
                  <a:ea typeface="Proxima Nova"/>
                  <a:cs typeface="Proxima Nova"/>
                  <a:sym typeface="Proxima Nova"/>
                </a:rPr>
                <a:t>Special collections</a:t>
              </a:r>
            </a:p>
          </p:txBody>
        </p:sp>
      </p:grpSp>
      <p:sp>
        <p:nvSpPr>
          <p:cNvPr name="TextBox 14" id="14"/>
          <p:cNvSpPr txBox="true"/>
          <p:nvPr/>
        </p:nvSpPr>
        <p:spPr>
          <a:xfrm rot="0">
            <a:off x="622421" y="6982568"/>
            <a:ext cx="7907550" cy="1409700"/>
          </a:xfrm>
          <a:prstGeom prst="rect">
            <a:avLst/>
          </a:prstGeom>
        </p:spPr>
        <p:txBody>
          <a:bodyPr anchor="t" rtlCol="false" tIns="0" lIns="0" bIns="0" rIns="0">
            <a:spAutoFit/>
          </a:bodyPr>
          <a:lstStyle/>
          <a:p>
            <a:pPr algn="l">
              <a:lnSpc>
                <a:spcPts val="11280"/>
              </a:lnSpc>
            </a:pPr>
            <a:r>
              <a:rPr lang="en-US" sz="9400">
                <a:solidFill>
                  <a:srgbClr val="737373"/>
                </a:solidFill>
                <a:latin typeface="EB Garamond"/>
                <a:ea typeface="EB Garamond"/>
                <a:cs typeface="EB Garamond"/>
                <a:sym typeface="EB Garamond"/>
              </a:rPr>
              <a:t>(incomplete list)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1213418"/>
            <a:ext cx="8090402" cy="7371436"/>
            <a:chOff x="0" y="0"/>
            <a:chExt cx="10787202" cy="9828581"/>
          </a:xfrm>
        </p:grpSpPr>
        <p:sp>
          <p:nvSpPr>
            <p:cNvPr name="Freeform 5" id="5"/>
            <p:cNvSpPr/>
            <p:nvPr/>
          </p:nvSpPr>
          <p:spPr>
            <a:xfrm flipH="false" flipV="false" rot="0">
              <a:off x="0" y="0"/>
              <a:ext cx="10787253" cy="9828530"/>
            </a:xfrm>
            <a:custGeom>
              <a:avLst/>
              <a:gdLst/>
              <a:ahLst/>
              <a:cxnLst/>
              <a:rect r="r" b="b" t="t" l="l"/>
              <a:pathLst>
                <a:path h="9828530" w="10787253">
                  <a:moveTo>
                    <a:pt x="0" y="0"/>
                  </a:moveTo>
                  <a:lnTo>
                    <a:pt x="10787253" y="0"/>
                  </a:lnTo>
                  <a:lnTo>
                    <a:pt x="10787253" y="9828530"/>
                  </a:lnTo>
                  <a:lnTo>
                    <a:pt x="0" y="9828530"/>
                  </a:lnTo>
                  <a:close/>
                </a:path>
              </a:pathLst>
            </a:custGeom>
            <a:blipFill>
              <a:blip r:embed="rId3">
                <a:alphaModFix amt="0"/>
              </a:blip>
              <a:stretch>
                <a:fillRect l="-66982" t="0" r="-66982" b="0"/>
              </a:stretch>
            </a:blipFill>
          </p:spPr>
        </p:sp>
      </p:grpSp>
      <p:grpSp>
        <p:nvGrpSpPr>
          <p:cNvPr name="Group 6" id="6"/>
          <p:cNvGrpSpPr/>
          <p:nvPr/>
        </p:nvGrpSpPr>
        <p:grpSpPr>
          <a:xfrm rot="0">
            <a:off x="531000" y="1213418"/>
            <a:ext cx="8090402" cy="7371436"/>
            <a:chOff x="0" y="0"/>
            <a:chExt cx="10787202" cy="9828581"/>
          </a:xfrm>
        </p:grpSpPr>
        <p:sp>
          <p:nvSpPr>
            <p:cNvPr name="Freeform 7" id="7"/>
            <p:cNvSpPr/>
            <p:nvPr/>
          </p:nvSpPr>
          <p:spPr>
            <a:xfrm flipH="false" flipV="false" rot="0">
              <a:off x="0" y="0"/>
              <a:ext cx="10787203" cy="9828581"/>
            </a:xfrm>
            <a:custGeom>
              <a:avLst/>
              <a:gdLst/>
              <a:ahLst/>
              <a:cxnLst/>
              <a:rect r="r" b="b" t="t" l="l"/>
              <a:pathLst>
                <a:path h="9828581" w="10787203">
                  <a:moveTo>
                    <a:pt x="0" y="0"/>
                  </a:moveTo>
                  <a:lnTo>
                    <a:pt x="10787203" y="0"/>
                  </a:lnTo>
                  <a:lnTo>
                    <a:pt x="10787203" y="9828581"/>
                  </a:lnTo>
                  <a:lnTo>
                    <a:pt x="0" y="9828581"/>
                  </a:lnTo>
                  <a:close/>
                </a:path>
              </a:pathLst>
            </a:custGeom>
            <a:blipFill>
              <a:blip r:embed="rId4">
                <a:alphaModFix amt="0"/>
              </a:blip>
              <a:stretch>
                <a:fillRect l="-66901" t="0" r="-66901" b="0"/>
              </a:stretch>
            </a:blipFill>
          </p:spPr>
        </p:sp>
        <p:sp>
          <p:nvSpPr>
            <p:cNvPr name="TextBox 8" id="8"/>
            <p:cNvSpPr txBox="true"/>
            <p:nvPr/>
          </p:nvSpPr>
          <p:spPr>
            <a:xfrm>
              <a:off x="0" y="0"/>
              <a:ext cx="10787202" cy="9828581"/>
            </a:xfrm>
            <a:prstGeom prst="rect">
              <a:avLst/>
            </a:prstGeom>
          </p:spPr>
          <p:txBody>
            <a:bodyPr anchor="b" rtlCol="false" tIns="0" lIns="0" bIns="0" rIns="0"/>
            <a:lstStyle/>
            <a:p>
              <a:pPr algn="l">
                <a:lnSpc>
                  <a:spcPts val="17280"/>
                </a:lnSpc>
              </a:pPr>
              <a:r>
                <a:rPr lang="en-US" sz="14400" b="true">
                  <a:solidFill>
                    <a:srgbClr val="424242"/>
                  </a:solidFill>
                  <a:latin typeface="EB Garamond Semi-Bold"/>
                  <a:ea typeface="EB Garamond Semi-Bold"/>
                  <a:cs typeface="EB Garamond Semi-Bold"/>
                  <a:sym typeface="EB Garamond Semi-Bold"/>
                </a:rPr>
                <a:t>Stuff in archives:</a:t>
              </a:r>
            </a:p>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institutional-archives.html"/>
                </a:rPr>
                <a:t>Records</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355531"/>
            <a:ext cx="7673997" cy="7483069"/>
            <a:chOff x="0" y="0"/>
            <a:chExt cx="10231996" cy="9977425"/>
          </a:xfrm>
        </p:grpSpPr>
        <p:sp>
          <p:nvSpPr>
            <p:cNvPr name="Freeform 12" id="12"/>
            <p:cNvSpPr/>
            <p:nvPr/>
          </p:nvSpPr>
          <p:spPr>
            <a:xfrm flipH="false" flipV="false" rot="0">
              <a:off x="0" y="0"/>
              <a:ext cx="10231996" cy="9977425"/>
            </a:xfrm>
            <a:custGeom>
              <a:avLst/>
              <a:gdLst/>
              <a:ahLst/>
              <a:cxnLst/>
              <a:rect r="r" b="b" t="t" l="l"/>
              <a:pathLst>
                <a:path h="9977425" w="10231996">
                  <a:moveTo>
                    <a:pt x="0" y="0"/>
                  </a:moveTo>
                  <a:lnTo>
                    <a:pt x="10231996" y="0"/>
                  </a:lnTo>
                  <a:lnTo>
                    <a:pt x="10231996" y="9977425"/>
                  </a:lnTo>
                  <a:lnTo>
                    <a:pt x="0" y="9977425"/>
                  </a:lnTo>
                  <a:close/>
                </a:path>
              </a:pathLst>
            </a:custGeom>
            <a:blipFill>
              <a:blip r:embed="rId4">
                <a:alphaModFix amt="0"/>
              </a:blip>
              <a:stretch>
                <a:fillRect l="-75111" t="0" r="-75111" b="0"/>
              </a:stretch>
            </a:blipFill>
          </p:spPr>
        </p:sp>
        <p:sp>
          <p:nvSpPr>
            <p:cNvPr name="TextBox 13" id="13"/>
            <p:cNvSpPr txBox="true"/>
            <p:nvPr/>
          </p:nvSpPr>
          <p:spPr>
            <a:xfrm>
              <a:off x="0" y="-123825"/>
              <a:ext cx="10231996" cy="10101250"/>
            </a:xfrm>
            <a:prstGeom prst="rect">
              <a:avLst/>
            </a:prstGeom>
          </p:spPr>
          <p:txBody>
            <a:bodyPr anchor="ctr" rtlCol="false" tIns="0" lIns="0" bIns="0" rIns="0"/>
            <a:lstStyle/>
            <a:p>
              <a:pPr algn="l">
                <a:lnSpc>
                  <a:spcPts val="9108"/>
                </a:lnSpc>
              </a:pPr>
              <a:r>
                <a:rPr lang="en-US" sz="6600">
                  <a:solidFill>
                    <a:srgbClr val="FFFFFF"/>
                  </a:solidFill>
                  <a:latin typeface="Proxima Nova"/>
                  <a:ea typeface="Proxima Nova"/>
                  <a:cs typeface="Proxima Nova"/>
                  <a:sym typeface="Proxima Nova"/>
                </a:rPr>
                <a:t>Institutional records, or archives.</a:t>
              </a:r>
            </a:p>
            <a:p>
              <a:pPr algn="l">
                <a:lnSpc>
                  <a:spcPts val="9108"/>
                </a:lnSpc>
              </a:pPr>
              <a:r>
                <a:rPr lang="en-US" sz="6600">
                  <a:solidFill>
                    <a:srgbClr val="FFFFFF"/>
                  </a:solidFill>
                  <a:latin typeface="Proxima Nova"/>
                  <a:ea typeface="Proxima Nova"/>
                  <a:cs typeface="Proxima Nova"/>
                  <a:sym typeface="Proxima Nova"/>
                </a:rPr>
                <a:t>Broadly, these are items created by the institution itself, the parent institution.</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1448400"/>
            <a:ext cx="8090402" cy="7371436"/>
            <a:chOff x="0" y="0"/>
            <a:chExt cx="10787202" cy="9828581"/>
          </a:xfrm>
        </p:grpSpPr>
        <p:sp>
          <p:nvSpPr>
            <p:cNvPr name="Freeform 5" id="5"/>
            <p:cNvSpPr/>
            <p:nvPr/>
          </p:nvSpPr>
          <p:spPr>
            <a:xfrm flipH="false" flipV="false" rot="0">
              <a:off x="0" y="0"/>
              <a:ext cx="10787253" cy="9828530"/>
            </a:xfrm>
            <a:custGeom>
              <a:avLst/>
              <a:gdLst/>
              <a:ahLst/>
              <a:cxnLst/>
              <a:rect r="r" b="b" t="t" l="l"/>
              <a:pathLst>
                <a:path h="9828530" w="10787253">
                  <a:moveTo>
                    <a:pt x="0" y="0"/>
                  </a:moveTo>
                  <a:lnTo>
                    <a:pt x="10787253" y="0"/>
                  </a:lnTo>
                  <a:lnTo>
                    <a:pt x="10787253" y="9828530"/>
                  </a:lnTo>
                  <a:lnTo>
                    <a:pt x="0" y="9828530"/>
                  </a:lnTo>
                  <a:close/>
                </a:path>
              </a:pathLst>
            </a:custGeom>
            <a:blipFill>
              <a:blip r:embed="rId3">
                <a:alphaModFix amt="0"/>
              </a:blip>
              <a:stretch>
                <a:fillRect l="-66982" t="0" r="-66982" b="0"/>
              </a:stretch>
            </a:blipFill>
          </p:spPr>
        </p:sp>
      </p:grpSp>
      <p:grpSp>
        <p:nvGrpSpPr>
          <p:cNvPr name="Group 6" id="6"/>
          <p:cNvGrpSpPr/>
          <p:nvPr/>
        </p:nvGrpSpPr>
        <p:grpSpPr>
          <a:xfrm rot="0">
            <a:off x="531000" y="1448400"/>
            <a:ext cx="8090402" cy="7371436"/>
            <a:chOff x="0" y="0"/>
            <a:chExt cx="10787202" cy="9828581"/>
          </a:xfrm>
        </p:grpSpPr>
        <p:sp>
          <p:nvSpPr>
            <p:cNvPr name="Freeform 7" id="7"/>
            <p:cNvSpPr/>
            <p:nvPr/>
          </p:nvSpPr>
          <p:spPr>
            <a:xfrm flipH="false" flipV="false" rot="0">
              <a:off x="0" y="0"/>
              <a:ext cx="10787203" cy="9828581"/>
            </a:xfrm>
            <a:custGeom>
              <a:avLst/>
              <a:gdLst/>
              <a:ahLst/>
              <a:cxnLst/>
              <a:rect r="r" b="b" t="t" l="l"/>
              <a:pathLst>
                <a:path h="9828581" w="10787203">
                  <a:moveTo>
                    <a:pt x="0" y="0"/>
                  </a:moveTo>
                  <a:lnTo>
                    <a:pt x="10787203" y="0"/>
                  </a:lnTo>
                  <a:lnTo>
                    <a:pt x="10787203" y="9828581"/>
                  </a:lnTo>
                  <a:lnTo>
                    <a:pt x="0" y="9828581"/>
                  </a:lnTo>
                  <a:close/>
                </a:path>
              </a:pathLst>
            </a:custGeom>
            <a:blipFill>
              <a:blip r:embed="rId4">
                <a:alphaModFix amt="0"/>
              </a:blip>
              <a:stretch>
                <a:fillRect l="-66901" t="0" r="-66901" b="0"/>
              </a:stretch>
            </a:blipFill>
          </p:spPr>
        </p:sp>
        <p:sp>
          <p:nvSpPr>
            <p:cNvPr name="TextBox 8" id="8"/>
            <p:cNvSpPr txBox="true"/>
            <p:nvPr/>
          </p:nvSpPr>
          <p:spPr>
            <a:xfrm>
              <a:off x="0" y="0"/>
              <a:ext cx="10787202" cy="9828581"/>
            </a:xfrm>
            <a:prstGeom prst="rect">
              <a:avLst/>
            </a:prstGeom>
          </p:spPr>
          <p:txBody>
            <a:bodyPr anchor="b" rtlCol="false" tIns="0" lIns="0" bIns="0" rIns="0"/>
            <a:lstStyle/>
            <a:p>
              <a:pPr algn="l">
                <a:lnSpc>
                  <a:spcPts val="17280"/>
                </a:lnSpc>
              </a:pPr>
              <a:r>
                <a:rPr lang="en-US" sz="14400" b="true">
                  <a:solidFill>
                    <a:srgbClr val="424242"/>
                  </a:solidFill>
                  <a:latin typeface="EB Garamond Semi-Bold"/>
                  <a:ea typeface="EB Garamond Semi-Bold"/>
                  <a:cs typeface="EB Garamond Semi-Bold"/>
                  <a:sym typeface="EB Garamond Semi-Bold"/>
                </a:rPr>
                <a:t>Stuff in archives:</a:t>
              </a:r>
            </a:p>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fonds.html"/>
                </a:rPr>
                <a:t>Fonds</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398394"/>
            <a:ext cx="7673997" cy="7440206"/>
            <a:chOff x="0" y="0"/>
            <a:chExt cx="10231996" cy="9920275"/>
          </a:xfrm>
        </p:grpSpPr>
        <p:sp>
          <p:nvSpPr>
            <p:cNvPr name="Freeform 12" id="12"/>
            <p:cNvSpPr/>
            <p:nvPr/>
          </p:nvSpPr>
          <p:spPr>
            <a:xfrm flipH="false" flipV="false" rot="0">
              <a:off x="0" y="0"/>
              <a:ext cx="10231996" cy="9920275"/>
            </a:xfrm>
            <a:custGeom>
              <a:avLst/>
              <a:gdLst/>
              <a:ahLst/>
              <a:cxnLst/>
              <a:rect r="r" b="b" t="t" l="l"/>
              <a:pathLst>
                <a:path h="9920275" w="10231996">
                  <a:moveTo>
                    <a:pt x="0" y="0"/>
                  </a:moveTo>
                  <a:lnTo>
                    <a:pt x="10231996" y="0"/>
                  </a:lnTo>
                  <a:lnTo>
                    <a:pt x="10231996" y="9920275"/>
                  </a:lnTo>
                  <a:lnTo>
                    <a:pt x="0" y="9920275"/>
                  </a:lnTo>
                  <a:close/>
                </a:path>
              </a:pathLst>
            </a:custGeom>
            <a:blipFill>
              <a:blip r:embed="rId4">
                <a:alphaModFix amt="0"/>
              </a:blip>
              <a:stretch>
                <a:fillRect l="-74394" t="0" r="-74394" b="0"/>
              </a:stretch>
            </a:blipFill>
          </p:spPr>
        </p:sp>
        <p:sp>
          <p:nvSpPr>
            <p:cNvPr name="TextBox 13" id="13"/>
            <p:cNvSpPr txBox="true"/>
            <p:nvPr/>
          </p:nvSpPr>
          <p:spPr>
            <a:xfrm>
              <a:off x="0" y="-66675"/>
              <a:ext cx="10231996" cy="9986950"/>
            </a:xfrm>
            <a:prstGeom prst="rect">
              <a:avLst/>
            </a:prstGeom>
          </p:spPr>
          <p:txBody>
            <a:bodyPr anchor="ctr" rtlCol="false" tIns="0" lIns="0" bIns="0" rIns="0"/>
            <a:lstStyle/>
            <a:p>
              <a:pPr algn="l">
                <a:lnSpc>
                  <a:spcPts val="6484"/>
                </a:lnSpc>
              </a:pPr>
              <a:r>
                <a:rPr lang="en-US" sz="4699">
                  <a:solidFill>
                    <a:srgbClr val="FFFFFF"/>
                  </a:solidFill>
                  <a:latin typeface="Proxima Nova"/>
                  <a:ea typeface="Proxima Nova"/>
                  <a:cs typeface="Proxima Nova"/>
                  <a:sym typeface="Proxima Nova"/>
                </a:rPr>
                <a:t>The entire body of records of an organization, family, or individual that have been created and accumulated as the result of an organic process reflecting the functions of the creator.</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1467164"/>
            <a:ext cx="8090402" cy="7371436"/>
            <a:chOff x="0" y="0"/>
            <a:chExt cx="10787202" cy="9828581"/>
          </a:xfrm>
        </p:grpSpPr>
        <p:sp>
          <p:nvSpPr>
            <p:cNvPr name="Freeform 5" id="5"/>
            <p:cNvSpPr/>
            <p:nvPr/>
          </p:nvSpPr>
          <p:spPr>
            <a:xfrm flipH="false" flipV="false" rot="0">
              <a:off x="0" y="0"/>
              <a:ext cx="10787253" cy="9828530"/>
            </a:xfrm>
            <a:custGeom>
              <a:avLst/>
              <a:gdLst/>
              <a:ahLst/>
              <a:cxnLst/>
              <a:rect r="r" b="b" t="t" l="l"/>
              <a:pathLst>
                <a:path h="9828530" w="10787253">
                  <a:moveTo>
                    <a:pt x="0" y="0"/>
                  </a:moveTo>
                  <a:lnTo>
                    <a:pt x="10787253" y="0"/>
                  </a:lnTo>
                  <a:lnTo>
                    <a:pt x="10787253" y="9828530"/>
                  </a:lnTo>
                  <a:lnTo>
                    <a:pt x="0" y="9828530"/>
                  </a:lnTo>
                  <a:close/>
                </a:path>
              </a:pathLst>
            </a:custGeom>
            <a:blipFill>
              <a:blip r:embed="rId3">
                <a:alphaModFix amt="0"/>
              </a:blip>
              <a:stretch>
                <a:fillRect l="-66982" t="0" r="-66982" b="0"/>
              </a:stretch>
            </a:blipFill>
          </p:spPr>
        </p:sp>
      </p:grpSp>
      <p:grpSp>
        <p:nvGrpSpPr>
          <p:cNvPr name="Group 6" id="6"/>
          <p:cNvGrpSpPr/>
          <p:nvPr/>
        </p:nvGrpSpPr>
        <p:grpSpPr>
          <a:xfrm rot="0">
            <a:off x="531000" y="1467164"/>
            <a:ext cx="8090402" cy="7371436"/>
            <a:chOff x="0" y="0"/>
            <a:chExt cx="10787202" cy="9828581"/>
          </a:xfrm>
        </p:grpSpPr>
        <p:sp>
          <p:nvSpPr>
            <p:cNvPr name="Freeform 7" id="7"/>
            <p:cNvSpPr/>
            <p:nvPr/>
          </p:nvSpPr>
          <p:spPr>
            <a:xfrm flipH="false" flipV="false" rot="0">
              <a:off x="0" y="0"/>
              <a:ext cx="10787203" cy="9828581"/>
            </a:xfrm>
            <a:custGeom>
              <a:avLst/>
              <a:gdLst/>
              <a:ahLst/>
              <a:cxnLst/>
              <a:rect r="r" b="b" t="t" l="l"/>
              <a:pathLst>
                <a:path h="9828581" w="10787203">
                  <a:moveTo>
                    <a:pt x="0" y="0"/>
                  </a:moveTo>
                  <a:lnTo>
                    <a:pt x="10787203" y="0"/>
                  </a:lnTo>
                  <a:lnTo>
                    <a:pt x="10787203" y="9828581"/>
                  </a:lnTo>
                  <a:lnTo>
                    <a:pt x="0" y="9828581"/>
                  </a:lnTo>
                  <a:close/>
                </a:path>
              </a:pathLst>
            </a:custGeom>
            <a:blipFill>
              <a:blip r:embed="rId4">
                <a:alphaModFix amt="0"/>
              </a:blip>
              <a:stretch>
                <a:fillRect l="-66901" t="0" r="-66901" b="0"/>
              </a:stretch>
            </a:blipFill>
          </p:spPr>
        </p:sp>
        <p:sp>
          <p:nvSpPr>
            <p:cNvPr name="TextBox 8" id="8"/>
            <p:cNvSpPr txBox="true"/>
            <p:nvPr/>
          </p:nvSpPr>
          <p:spPr>
            <a:xfrm>
              <a:off x="0" y="0"/>
              <a:ext cx="10787202" cy="9828581"/>
            </a:xfrm>
            <a:prstGeom prst="rect">
              <a:avLst/>
            </a:prstGeom>
          </p:spPr>
          <p:txBody>
            <a:bodyPr anchor="b" rtlCol="false" tIns="0" lIns="0" bIns="0" rIns="0"/>
            <a:lstStyle/>
            <a:p>
              <a:pPr algn="l">
                <a:lnSpc>
                  <a:spcPts val="17280"/>
                </a:lnSpc>
              </a:pPr>
              <a:r>
                <a:rPr lang="en-US" sz="14400" b="true">
                  <a:solidFill>
                    <a:srgbClr val="424242"/>
                  </a:solidFill>
                  <a:latin typeface="EB Garamond Semi-Bold"/>
                  <a:ea typeface="EB Garamond Semi-Bold"/>
                  <a:cs typeface="EB Garamond Semi-Bold"/>
                  <a:sym typeface="EB Garamond Semi-Bold"/>
                </a:rPr>
                <a:t>Stuff in archives:</a:t>
              </a:r>
            </a:p>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papers.html"/>
                </a:rPr>
                <a:t>Papers</a:t>
              </a:r>
            </a:p>
          </p:txBody>
        </p:sp>
      </p:grpSp>
      <p:grpSp>
        <p:nvGrpSpPr>
          <p:cNvPr name="Group 9" id="9"/>
          <p:cNvGrpSpPr/>
          <p:nvPr/>
        </p:nvGrpSpPr>
        <p:grpSpPr>
          <a:xfrm rot="0">
            <a:off x="9878997" y="1039835"/>
            <a:ext cx="7673997" cy="8226095"/>
            <a:chOff x="0" y="0"/>
            <a:chExt cx="10231996" cy="10968126"/>
          </a:xfrm>
        </p:grpSpPr>
        <p:sp>
          <p:nvSpPr>
            <p:cNvPr name="Freeform 10" id="10"/>
            <p:cNvSpPr/>
            <p:nvPr/>
          </p:nvSpPr>
          <p:spPr>
            <a:xfrm flipH="false" flipV="false" rot="0">
              <a:off x="0" y="0"/>
              <a:ext cx="10232009" cy="10968101"/>
            </a:xfrm>
            <a:custGeom>
              <a:avLst/>
              <a:gdLst/>
              <a:ahLst/>
              <a:cxnLst/>
              <a:rect r="r" b="b" t="t" l="l"/>
              <a:pathLst>
                <a:path h="10968101" w="10232009">
                  <a:moveTo>
                    <a:pt x="0" y="0"/>
                  </a:moveTo>
                  <a:lnTo>
                    <a:pt x="10232009" y="0"/>
                  </a:lnTo>
                  <a:lnTo>
                    <a:pt x="10232009" y="10968101"/>
                  </a:lnTo>
                  <a:lnTo>
                    <a:pt x="0" y="10968101"/>
                  </a:lnTo>
                  <a:close/>
                </a:path>
              </a:pathLst>
            </a:custGeom>
            <a:blipFill>
              <a:blip r:embed="rId3">
                <a:alphaModFix amt="0"/>
              </a:blip>
              <a:stretch>
                <a:fillRect l="-87629" t="0" r="-87629" b="0"/>
              </a:stretch>
            </a:blipFill>
          </p:spPr>
        </p:sp>
      </p:grpSp>
      <p:grpSp>
        <p:nvGrpSpPr>
          <p:cNvPr name="Group 11" id="11"/>
          <p:cNvGrpSpPr/>
          <p:nvPr/>
        </p:nvGrpSpPr>
        <p:grpSpPr>
          <a:xfrm rot="0">
            <a:off x="9878997" y="989828"/>
            <a:ext cx="7673997" cy="8276101"/>
            <a:chOff x="0" y="0"/>
            <a:chExt cx="10231996" cy="11034801"/>
          </a:xfrm>
        </p:grpSpPr>
        <p:sp>
          <p:nvSpPr>
            <p:cNvPr name="Freeform 12" id="12"/>
            <p:cNvSpPr/>
            <p:nvPr/>
          </p:nvSpPr>
          <p:spPr>
            <a:xfrm flipH="false" flipV="false" rot="0">
              <a:off x="0" y="0"/>
              <a:ext cx="10231996" cy="11034800"/>
            </a:xfrm>
            <a:custGeom>
              <a:avLst/>
              <a:gdLst/>
              <a:ahLst/>
              <a:cxnLst/>
              <a:rect r="r" b="b" t="t" l="l"/>
              <a:pathLst>
                <a:path h="11034800" w="10231996">
                  <a:moveTo>
                    <a:pt x="0" y="0"/>
                  </a:moveTo>
                  <a:lnTo>
                    <a:pt x="10231996" y="0"/>
                  </a:lnTo>
                  <a:lnTo>
                    <a:pt x="10231996" y="11034800"/>
                  </a:lnTo>
                  <a:lnTo>
                    <a:pt x="0" y="11034800"/>
                  </a:lnTo>
                  <a:close/>
                </a:path>
              </a:pathLst>
            </a:custGeom>
            <a:blipFill>
              <a:blip r:embed="rId4">
                <a:alphaModFix amt="0"/>
              </a:blip>
              <a:stretch>
                <a:fillRect l="-88370" t="0" r="-88370" b="0"/>
              </a:stretch>
            </a:blipFill>
          </p:spPr>
        </p:sp>
        <p:sp>
          <p:nvSpPr>
            <p:cNvPr name="TextBox 13" id="13"/>
            <p:cNvSpPr txBox="true"/>
            <p:nvPr/>
          </p:nvSpPr>
          <p:spPr>
            <a:xfrm>
              <a:off x="0" y="-66675"/>
              <a:ext cx="10231996" cy="11101476"/>
            </a:xfrm>
            <a:prstGeom prst="rect">
              <a:avLst/>
            </a:prstGeom>
          </p:spPr>
          <p:txBody>
            <a:bodyPr anchor="ctr" rtlCol="false" tIns="0" lIns="0" bIns="0" rIns="0"/>
            <a:lstStyle/>
            <a:p>
              <a:pPr algn="l">
                <a:lnSpc>
                  <a:spcPts val="5794"/>
                </a:lnSpc>
              </a:pPr>
              <a:r>
                <a:rPr lang="en-US" sz="4198">
                  <a:solidFill>
                    <a:srgbClr val="FFFFFF"/>
                  </a:solidFill>
                  <a:latin typeface="Proxima Nova"/>
                  <a:ea typeface="Proxima Nova"/>
                  <a:cs typeface="Proxima Nova"/>
                  <a:sym typeface="Proxima Nova"/>
                </a:rPr>
                <a:t>Records created and originally kept by an individual or a family.</a:t>
              </a:r>
            </a:p>
            <a:p>
              <a:pPr algn="l">
                <a:lnSpc>
                  <a:spcPts val="5794"/>
                </a:lnSpc>
              </a:pPr>
              <a:r>
                <a:rPr lang="en-US" sz="4198">
                  <a:solidFill>
                    <a:srgbClr val="FFFFFF"/>
                  </a:solidFill>
                  <a:latin typeface="Proxima Nova"/>
                  <a:ea typeface="Proxima Nova"/>
                  <a:cs typeface="Proxima Nova"/>
                  <a:sym typeface="Proxima Nova"/>
                </a:rPr>
                <a:t>Although “papers” is the term commonly used to identify the private papers of individuals and families, such papers may include any manner of documentary materials, including even objects/digital material retained as part of such a collection.</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1467164"/>
            <a:ext cx="8090402" cy="7371436"/>
            <a:chOff x="0" y="0"/>
            <a:chExt cx="10787202" cy="9828581"/>
          </a:xfrm>
        </p:grpSpPr>
        <p:sp>
          <p:nvSpPr>
            <p:cNvPr name="Freeform 5" id="5"/>
            <p:cNvSpPr/>
            <p:nvPr/>
          </p:nvSpPr>
          <p:spPr>
            <a:xfrm flipH="false" flipV="false" rot="0">
              <a:off x="0" y="0"/>
              <a:ext cx="10787253" cy="9828530"/>
            </a:xfrm>
            <a:custGeom>
              <a:avLst/>
              <a:gdLst/>
              <a:ahLst/>
              <a:cxnLst/>
              <a:rect r="r" b="b" t="t" l="l"/>
              <a:pathLst>
                <a:path h="9828530" w="10787253">
                  <a:moveTo>
                    <a:pt x="0" y="0"/>
                  </a:moveTo>
                  <a:lnTo>
                    <a:pt x="10787253" y="0"/>
                  </a:lnTo>
                  <a:lnTo>
                    <a:pt x="10787253" y="9828530"/>
                  </a:lnTo>
                  <a:lnTo>
                    <a:pt x="0" y="9828530"/>
                  </a:lnTo>
                  <a:close/>
                </a:path>
              </a:pathLst>
            </a:custGeom>
            <a:blipFill>
              <a:blip r:embed="rId3">
                <a:alphaModFix amt="0"/>
              </a:blip>
              <a:stretch>
                <a:fillRect l="-66982" t="0" r="-66982" b="0"/>
              </a:stretch>
            </a:blipFill>
          </p:spPr>
        </p:sp>
      </p:grpSp>
      <p:grpSp>
        <p:nvGrpSpPr>
          <p:cNvPr name="Group 6" id="6"/>
          <p:cNvGrpSpPr/>
          <p:nvPr/>
        </p:nvGrpSpPr>
        <p:grpSpPr>
          <a:xfrm rot="0">
            <a:off x="531000" y="1467164"/>
            <a:ext cx="8090402" cy="7371436"/>
            <a:chOff x="0" y="0"/>
            <a:chExt cx="10787202" cy="9828581"/>
          </a:xfrm>
        </p:grpSpPr>
        <p:sp>
          <p:nvSpPr>
            <p:cNvPr name="Freeform 7" id="7"/>
            <p:cNvSpPr/>
            <p:nvPr/>
          </p:nvSpPr>
          <p:spPr>
            <a:xfrm flipH="false" flipV="false" rot="0">
              <a:off x="0" y="0"/>
              <a:ext cx="10787203" cy="9828581"/>
            </a:xfrm>
            <a:custGeom>
              <a:avLst/>
              <a:gdLst/>
              <a:ahLst/>
              <a:cxnLst/>
              <a:rect r="r" b="b" t="t" l="l"/>
              <a:pathLst>
                <a:path h="9828581" w="10787203">
                  <a:moveTo>
                    <a:pt x="0" y="0"/>
                  </a:moveTo>
                  <a:lnTo>
                    <a:pt x="10787203" y="0"/>
                  </a:lnTo>
                  <a:lnTo>
                    <a:pt x="10787203" y="9828581"/>
                  </a:lnTo>
                  <a:lnTo>
                    <a:pt x="0" y="9828581"/>
                  </a:lnTo>
                  <a:close/>
                </a:path>
              </a:pathLst>
            </a:custGeom>
            <a:blipFill>
              <a:blip r:embed="rId4">
                <a:alphaModFix amt="0"/>
              </a:blip>
              <a:stretch>
                <a:fillRect l="-66901" t="0" r="-66901" b="0"/>
              </a:stretch>
            </a:blipFill>
          </p:spPr>
        </p:sp>
        <p:sp>
          <p:nvSpPr>
            <p:cNvPr name="TextBox 8" id="8"/>
            <p:cNvSpPr txBox="true"/>
            <p:nvPr/>
          </p:nvSpPr>
          <p:spPr>
            <a:xfrm>
              <a:off x="0" y="0"/>
              <a:ext cx="10787202" cy="9828581"/>
            </a:xfrm>
            <a:prstGeom prst="rect">
              <a:avLst/>
            </a:prstGeom>
          </p:spPr>
          <p:txBody>
            <a:bodyPr anchor="b" rtlCol="false" tIns="0" lIns="0" bIns="0" rIns="0"/>
            <a:lstStyle/>
            <a:p>
              <a:pPr algn="l">
                <a:lnSpc>
                  <a:spcPts val="17280"/>
                </a:lnSpc>
              </a:pPr>
              <a:r>
                <a:rPr lang="en-US" sz="14400" b="true">
                  <a:solidFill>
                    <a:srgbClr val="424242"/>
                  </a:solidFill>
                  <a:latin typeface="EB Garamond Semi-Bold"/>
                  <a:ea typeface="EB Garamond Semi-Bold"/>
                  <a:cs typeface="EB Garamond Semi-Bold"/>
                  <a:sym typeface="EB Garamond Semi-Bold"/>
                </a:rPr>
                <a:t>Stuff in archives:</a:t>
              </a:r>
            </a:p>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collection.html"/>
                </a:rPr>
                <a:t>Collection</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376963"/>
            <a:ext cx="7673997" cy="7461637"/>
            <a:chOff x="0" y="0"/>
            <a:chExt cx="10231996" cy="9948850"/>
          </a:xfrm>
        </p:grpSpPr>
        <p:sp>
          <p:nvSpPr>
            <p:cNvPr name="Freeform 12" id="12"/>
            <p:cNvSpPr/>
            <p:nvPr/>
          </p:nvSpPr>
          <p:spPr>
            <a:xfrm flipH="false" flipV="false" rot="0">
              <a:off x="0" y="0"/>
              <a:ext cx="10231996" cy="9948850"/>
            </a:xfrm>
            <a:custGeom>
              <a:avLst/>
              <a:gdLst/>
              <a:ahLst/>
              <a:cxnLst/>
              <a:rect r="r" b="b" t="t" l="l"/>
              <a:pathLst>
                <a:path h="9948850" w="10231996">
                  <a:moveTo>
                    <a:pt x="0" y="0"/>
                  </a:moveTo>
                  <a:lnTo>
                    <a:pt x="10231996" y="0"/>
                  </a:lnTo>
                  <a:lnTo>
                    <a:pt x="10231996" y="9948850"/>
                  </a:lnTo>
                  <a:lnTo>
                    <a:pt x="0" y="9948850"/>
                  </a:lnTo>
                  <a:close/>
                </a:path>
              </a:pathLst>
            </a:custGeom>
            <a:blipFill>
              <a:blip r:embed="rId4">
                <a:alphaModFix amt="0"/>
              </a:blip>
              <a:stretch>
                <a:fillRect l="-74753" t="0" r="-74753" b="0"/>
              </a:stretch>
            </a:blipFill>
          </p:spPr>
        </p:sp>
        <p:sp>
          <p:nvSpPr>
            <p:cNvPr name="TextBox 13" id="13"/>
            <p:cNvSpPr txBox="true"/>
            <p:nvPr/>
          </p:nvSpPr>
          <p:spPr>
            <a:xfrm>
              <a:off x="0" y="-104775"/>
              <a:ext cx="10231996" cy="10053625"/>
            </a:xfrm>
            <a:prstGeom prst="rect">
              <a:avLst/>
            </a:prstGeom>
          </p:spPr>
          <p:txBody>
            <a:bodyPr anchor="ctr" rtlCol="false" tIns="0" lIns="0" bIns="0" rIns="0"/>
            <a:lstStyle/>
            <a:p>
              <a:pPr algn="l">
                <a:lnSpc>
                  <a:spcPts val="7726"/>
                </a:lnSpc>
              </a:pPr>
              <a:r>
                <a:rPr lang="en-US" sz="5599">
                  <a:solidFill>
                    <a:srgbClr val="FFFFFF"/>
                  </a:solidFill>
                  <a:latin typeface="Proxima Nova"/>
                  <a:ea typeface="Proxima Nova"/>
                  <a:cs typeface="Proxima Nova"/>
                  <a:sym typeface="Proxima Nova"/>
                </a:rPr>
                <a:t>Materials assembled by a person, organization, or repository from a variety of sources; an artificial collection.</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609107"/>
            <a:ext cx="8090402" cy="5068795"/>
            <a:chOff x="0" y="0"/>
            <a:chExt cx="10787202" cy="6758394"/>
          </a:xfrm>
        </p:grpSpPr>
        <p:sp>
          <p:nvSpPr>
            <p:cNvPr name="Freeform 5" id="5"/>
            <p:cNvSpPr/>
            <p:nvPr/>
          </p:nvSpPr>
          <p:spPr>
            <a:xfrm flipH="false" flipV="false" rot="0">
              <a:off x="0" y="0"/>
              <a:ext cx="10787253" cy="6758432"/>
            </a:xfrm>
            <a:custGeom>
              <a:avLst/>
              <a:gdLst/>
              <a:ahLst/>
              <a:cxnLst/>
              <a:rect r="r" b="b" t="t" l="l"/>
              <a:pathLst>
                <a:path h="6758432" w="10787253">
                  <a:moveTo>
                    <a:pt x="0" y="0"/>
                  </a:moveTo>
                  <a:lnTo>
                    <a:pt x="10787253" y="0"/>
                  </a:lnTo>
                  <a:lnTo>
                    <a:pt x="10787253" y="6758432"/>
                  </a:lnTo>
                  <a:lnTo>
                    <a:pt x="0" y="6758432"/>
                  </a:lnTo>
                  <a:close/>
                </a:path>
              </a:pathLst>
            </a:custGeom>
            <a:blipFill>
              <a:blip r:embed="rId3">
                <a:alphaModFix amt="0"/>
              </a:blip>
              <a:stretch>
                <a:fillRect l="-30440" t="0" r="-30439" b="0"/>
              </a:stretch>
            </a:blipFill>
          </p:spPr>
        </p:sp>
      </p:grpSp>
      <p:grpSp>
        <p:nvGrpSpPr>
          <p:cNvPr name="Group 6" id="6"/>
          <p:cNvGrpSpPr/>
          <p:nvPr/>
        </p:nvGrpSpPr>
        <p:grpSpPr>
          <a:xfrm rot="0">
            <a:off x="531000" y="2609107"/>
            <a:ext cx="8090402" cy="5068786"/>
            <a:chOff x="0" y="0"/>
            <a:chExt cx="10787202" cy="6758381"/>
          </a:xfrm>
        </p:grpSpPr>
        <p:sp>
          <p:nvSpPr>
            <p:cNvPr name="Freeform 7" id="7"/>
            <p:cNvSpPr/>
            <p:nvPr/>
          </p:nvSpPr>
          <p:spPr>
            <a:xfrm flipH="false" flipV="false" rot="0">
              <a:off x="0" y="0"/>
              <a:ext cx="10787203" cy="6758387"/>
            </a:xfrm>
            <a:custGeom>
              <a:avLst/>
              <a:gdLst/>
              <a:ahLst/>
              <a:cxnLst/>
              <a:rect r="r" b="b" t="t" l="l"/>
              <a:pathLst>
                <a:path h="6758387" w="10787203">
                  <a:moveTo>
                    <a:pt x="0" y="0"/>
                  </a:moveTo>
                  <a:lnTo>
                    <a:pt x="10787203" y="0"/>
                  </a:lnTo>
                  <a:lnTo>
                    <a:pt x="10787203" y="6758387"/>
                  </a:lnTo>
                  <a:lnTo>
                    <a:pt x="0" y="6758387"/>
                  </a:lnTo>
                  <a:close/>
                </a:path>
              </a:pathLst>
            </a:custGeom>
            <a:blipFill>
              <a:blip r:embed="rId4">
                <a:alphaModFix amt="0"/>
              </a:blip>
              <a:stretch>
                <a:fillRect l="-30384" t="0" r="-30384" b="0"/>
              </a:stretch>
            </a:blipFill>
          </p:spPr>
        </p:sp>
        <p:sp>
          <p:nvSpPr>
            <p:cNvPr name="TextBox 8" id="8"/>
            <p:cNvSpPr txBox="true"/>
            <p:nvPr/>
          </p:nvSpPr>
          <p:spPr>
            <a:xfrm>
              <a:off x="0" y="0"/>
              <a:ext cx="10787202" cy="6758381"/>
            </a:xfrm>
            <a:prstGeom prst="rect">
              <a:avLst/>
            </a:prstGeom>
          </p:spPr>
          <p:txBody>
            <a:bodyPr anchor="b" rtlCol="false" tIns="0" lIns="0" bIns="0" rIns="0"/>
            <a:lstStyle/>
            <a:p>
              <a:pPr algn="l">
                <a:lnSpc>
                  <a:spcPts val="16920"/>
                </a:lnSpc>
              </a:pPr>
              <a:r>
                <a:rPr lang="en-US" b="true" sz="14100" u="sng">
                  <a:solidFill>
                    <a:srgbClr val="0000FF"/>
                  </a:solidFill>
                  <a:latin typeface="EB Garamond Semi-Bold"/>
                  <a:ea typeface="EB Garamond Semi-Bold"/>
                  <a:cs typeface="EB Garamond Semi-Bold"/>
                  <a:sym typeface="EB Garamond Semi-Bold"/>
                  <a:hlinkClick r:id="rId5" tooltip="https://dictionary.archivists.org/entry/special-collection.html"/>
                </a:rPr>
                <a:t>Special collections</a:t>
              </a:r>
            </a:p>
          </p:txBody>
        </p:sp>
      </p:grpSp>
      <p:grpSp>
        <p:nvGrpSpPr>
          <p:cNvPr name="Group 9" id="9"/>
          <p:cNvGrpSpPr/>
          <p:nvPr/>
        </p:nvGrpSpPr>
        <p:grpSpPr>
          <a:xfrm rot="0">
            <a:off x="9878997" y="1028700"/>
            <a:ext cx="7673997" cy="8494776"/>
            <a:chOff x="0" y="0"/>
            <a:chExt cx="10231996" cy="11326368"/>
          </a:xfrm>
        </p:grpSpPr>
        <p:sp>
          <p:nvSpPr>
            <p:cNvPr name="Freeform 10" id="10"/>
            <p:cNvSpPr/>
            <p:nvPr/>
          </p:nvSpPr>
          <p:spPr>
            <a:xfrm flipH="false" flipV="false" rot="0">
              <a:off x="0" y="0"/>
              <a:ext cx="10232009" cy="11326368"/>
            </a:xfrm>
            <a:custGeom>
              <a:avLst/>
              <a:gdLst/>
              <a:ahLst/>
              <a:cxnLst/>
              <a:rect r="r" b="b" t="t" l="l"/>
              <a:pathLst>
                <a:path h="11326368" w="10232009">
                  <a:moveTo>
                    <a:pt x="0" y="0"/>
                  </a:moveTo>
                  <a:lnTo>
                    <a:pt x="10232009" y="0"/>
                  </a:lnTo>
                  <a:lnTo>
                    <a:pt x="10232009" y="11326368"/>
                  </a:lnTo>
                  <a:lnTo>
                    <a:pt x="0" y="11326368"/>
                  </a:lnTo>
                  <a:close/>
                </a:path>
              </a:pathLst>
            </a:custGeom>
            <a:blipFill>
              <a:blip r:embed="rId3">
                <a:alphaModFix amt="0"/>
              </a:blip>
              <a:stretch>
                <a:fillRect l="-92125" t="0" r="-92125" b="0"/>
              </a:stretch>
            </a:blipFill>
          </p:spPr>
        </p:sp>
      </p:grpSp>
      <p:grpSp>
        <p:nvGrpSpPr>
          <p:cNvPr name="Group 11" id="11"/>
          <p:cNvGrpSpPr/>
          <p:nvPr/>
        </p:nvGrpSpPr>
        <p:grpSpPr>
          <a:xfrm rot="0">
            <a:off x="9878997" y="971550"/>
            <a:ext cx="7673997" cy="8551926"/>
            <a:chOff x="0" y="0"/>
            <a:chExt cx="10231996" cy="11402568"/>
          </a:xfrm>
        </p:grpSpPr>
        <p:sp>
          <p:nvSpPr>
            <p:cNvPr name="Freeform 12" id="12"/>
            <p:cNvSpPr/>
            <p:nvPr/>
          </p:nvSpPr>
          <p:spPr>
            <a:xfrm flipH="false" flipV="false" rot="0">
              <a:off x="0" y="0"/>
              <a:ext cx="10231996" cy="11402568"/>
            </a:xfrm>
            <a:custGeom>
              <a:avLst/>
              <a:gdLst/>
              <a:ahLst/>
              <a:cxnLst/>
              <a:rect r="r" b="b" t="t" l="l"/>
              <a:pathLst>
                <a:path h="11402568" w="10231996">
                  <a:moveTo>
                    <a:pt x="0" y="0"/>
                  </a:moveTo>
                  <a:lnTo>
                    <a:pt x="10231996" y="0"/>
                  </a:lnTo>
                  <a:lnTo>
                    <a:pt x="10231996" y="11402568"/>
                  </a:lnTo>
                  <a:lnTo>
                    <a:pt x="0" y="11402568"/>
                  </a:lnTo>
                  <a:close/>
                </a:path>
              </a:pathLst>
            </a:custGeom>
            <a:blipFill>
              <a:blip r:embed="rId4">
                <a:alphaModFix amt="0"/>
              </a:blip>
              <a:stretch>
                <a:fillRect l="-92981" t="0" r="-92981" b="0"/>
              </a:stretch>
            </a:blipFill>
          </p:spPr>
        </p:sp>
        <p:sp>
          <p:nvSpPr>
            <p:cNvPr name="TextBox 13" id="13"/>
            <p:cNvSpPr txBox="true"/>
            <p:nvPr/>
          </p:nvSpPr>
          <p:spPr>
            <a:xfrm>
              <a:off x="0" y="-76200"/>
              <a:ext cx="10231996" cy="11478768"/>
            </a:xfrm>
            <a:prstGeom prst="rect">
              <a:avLst/>
            </a:prstGeom>
          </p:spPr>
          <p:txBody>
            <a:bodyPr anchor="ctr" rtlCol="false" tIns="0" lIns="0" bIns="0" rIns="0"/>
            <a:lstStyle/>
            <a:p>
              <a:pPr algn="l">
                <a:lnSpc>
                  <a:spcPts val="5519"/>
                </a:lnSpc>
              </a:pPr>
              <a:r>
                <a:rPr lang="en-US" sz="3999">
                  <a:solidFill>
                    <a:srgbClr val="FFFFFF"/>
                  </a:solidFill>
                  <a:latin typeface="Proxima Nova"/>
                  <a:ea typeface="Proxima Nova"/>
                  <a:cs typeface="Proxima Nova"/>
                  <a:sym typeface="Proxima Nova"/>
                </a:rPr>
                <a:t>A cohesive collection of non-circulating research materials held together by provenance or by a thematic focus.</a:t>
              </a:r>
            </a:p>
            <a:p>
              <a:pPr algn="l">
                <a:lnSpc>
                  <a:spcPts val="5519"/>
                </a:lnSpc>
              </a:pPr>
            </a:p>
            <a:p>
              <a:pPr algn="l">
                <a:lnSpc>
                  <a:spcPts val="5519"/>
                </a:lnSpc>
              </a:pPr>
              <a:r>
                <a:rPr lang="en-US" sz="3999">
                  <a:solidFill>
                    <a:srgbClr val="FFFFFF"/>
                  </a:solidFill>
                  <a:latin typeface="Proxima Nova"/>
                  <a:ea typeface="Proxima Nova"/>
                  <a:cs typeface="Proxima Nova"/>
                  <a:sym typeface="Proxima Nova"/>
                </a:rPr>
                <a:t>Also the administrative unit of a library responsible for managing materials outside the general library collection, including rare books, archives, manuscripts, maps, oral history interviews, and ephemera.</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1891303"/>
            <a:ext cx="8090402" cy="6505585"/>
            <a:chOff x="0" y="0"/>
            <a:chExt cx="10787202" cy="8674113"/>
          </a:xfrm>
        </p:grpSpPr>
        <p:sp>
          <p:nvSpPr>
            <p:cNvPr name="Freeform 5" id="5"/>
            <p:cNvSpPr/>
            <p:nvPr/>
          </p:nvSpPr>
          <p:spPr>
            <a:xfrm flipH="false" flipV="false" rot="0">
              <a:off x="0" y="0"/>
              <a:ext cx="10787253" cy="8674100"/>
            </a:xfrm>
            <a:custGeom>
              <a:avLst/>
              <a:gdLst/>
              <a:ahLst/>
              <a:cxnLst/>
              <a:rect r="r" b="b" t="t" l="l"/>
              <a:pathLst>
                <a:path h="8674100" w="10787253">
                  <a:moveTo>
                    <a:pt x="0" y="0"/>
                  </a:moveTo>
                  <a:lnTo>
                    <a:pt x="10787253" y="0"/>
                  </a:lnTo>
                  <a:lnTo>
                    <a:pt x="10787253" y="8674100"/>
                  </a:lnTo>
                  <a:lnTo>
                    <a:pt x="0" y="8674100"/>
                  </a:lnTo>
                  <a:close/>
                </a:path>
              </a:pathLst>
            </a:custGeom>
            <a:blipFill>
              <a:blip r:embed="rId3">
                <a:alphaModFix amt="0"/>
              </a:blip>
              <a:stretch>
                <a:fillRect l="-53241" t="0" r="-53241" b="0"/>
              </a:stretch>
            </a:blipFill>
          </p:spPr>
        </p:sp>
      </p:grpSp>
      <p:grpSp>
        <p:nvGrpSpPr>
          <p:cNvPr name="Group 6" id="6"/>
          <p:cNvGrpSpPr/>
          <p:nvPr/>
        </p:nvGrpSpPr>
        <p:grpSpPr>
          <a:xfrm rot="0">
            <a:off x="531000" y="1884159"/>
            <a:ext cx="8090402" cy="6512728"/>
            <a:chOff x="0" y="0"/>
            <a:chExt cx="10787202" cy="8683638"/>
          </a:xfrm>
        </p:grpSpPr>
        <p:sp>
          <p:nvSpPr>
            <p:cNvPr name="Freeform 7" id="7"/>
            <p:cNvSpPr/>
            <p:nvPr/>
          </p:nvSpPr>
          <p:spPr>
            <a:xfrm flipH="false" flipV="false" rot="0">
              <a:off x="0" y="0"/>
              <a:ext cx="10787203" cy="8683640"/>
            </a:xfrm>
            <a:custGeom>
              <a:avLst/>
              <a:gdLst/>
              <a:ahLst/>
              <a:cxnLst/>
              <a:rect r="r" b="b" t="t" l="l"/>
              <a:pathLst>
                <a:path h="8683640" w="10787203">
                  <a:moveTo>
                    <a:pt x="0" y="0"/>
                  </a:moveTo>
                  <a:lnTo>
                    <a:pt x="10787203" y="0"/>
                  </a:lnTo>
                  <a:lnTo>
                    <a:pt x="10787203" y="8683640"/>
                  </a:lnTo>
                  <a:lnTo>
                    <a:pt x="0" y="8683640"/>
                  </a:lnTo>
                  <a:close/>
                </a:path>
              </a:pathLst>
            </a:custGeom>
            <a:blipFill>
              <a:blip r:embed="rId4">
                <a:alphaModFix amt="0"/>
              </a:blip>
              <a:stretch>
                <a:fillRect l="-53283" t="0" r="-53283" b="0"/>
              </a:stretch>
            </a:blipFill>
          </p:spPr>
        </p:sp>
        <p:sp>
          <p:nvSpPr>
            <p:cNvPr name="TextBox 8" id="8"/>
            <p:cNvSpPr txBox="true"/>
            <p:nvPr/>
          </p:nvSpPr>
          <p:spPr>
            <a:xfrm>
              <a:off x="0" y="-9525"/>
              <a:ext cx="10787202" cy="8693163"/>
            </a:xfrm>
            <a:prstGeom prst="rect">
              <a:avLst/>
            </a:prstGeom>
          </p:spPr>
          <p:txBody>
            <a:bodyPr anchor="b" rtlCol="false" tIns="0" lIns="0" bIns="0" rIns="0"/>
            <a:lstStyle/>
            <a:p>
              <a:pPr algn="l">
                <a:lnSpc>
                  <a:spcPts val="15240"/>
                </a:lnSpc>
              </a:pPr>
              <a:r>
                <a:rPr lang="en-US" sz="12699" b="true">
                  <a:solidFill>
                    <a:srgbClr val="424242"/>
                  </a:solidFill>
                  <a:latin typeface="EB Garamond Semi-Bold"/>
                  <a:ea typeface="EB Garamond Semi-Bold"/>
                  <a:cs typeface="EB Garamond Semi-Bold"/>
                  <a:sym typeface="EB Garamond Semi-Bold"/>
                </a:rPr>
                <a:t>Stuff in archives:</a:t>
              </a:r>
            </a:p>
            <a:p>
              <a:pPr algn="l">
                <a:lnSpc>
                  <a:spcPts val="15240"/>
                </a:lnSpc>
              </a:pPr>
              <a:r>
                <a:rPr lang="en-US" b="true" sz="12699" u="sng">
                  <a:solidFill>
                    <a:srgbClr val="0000FF"/>
                  </a:solidFill>
                  <a:latin typeface="EB Garamond Semi-Bold"/>
                  <a:ea typeface="EB Garamond Semi-Bold"/>
                  <a:cs typeface="EB Garamond Semi-Bold"/>
                  <a:sym typeface="EB Garamond Semi-Bold"/>
                  <a:hlinkClick r:id="rId5" tooltip="https://dictionary.archivists.org/entry/manuscript.html"/>
                </a:rPr>
                <a:t>Manuscript</a:t>
              </a:r>
            </a:p>
          </p:txBody>
        </p:sp>
      </p:grpSp>
      <p:grpSp>
        <p:nvGrpSpPr>
          <p:cNvPr name="Group 9" id="9"/>
          <p:cNvGrpSpPr/>
          <p:nvPr/>
        </p:nvGrpSpPr>
        <p:grpSpPr>
          <a:xfrm rot="0">
            <a:off x="9906143" y="814835"/>
            <a:ext cx="7673997" cy="8658530"/>
            <a:chOff x="0" y="0"/>
            <a:chExt cx="10231996" cy="11544706"/>
          </a:xfrm>
        </p:grpSpPr>
        <p:sp>
          <p:nvSpPr>
            <p:cNvPr name="Freeform 10" id="10"/>
            <p:cNvSpPr/>
            <p:nvPr/>
          </p:nvSpPr>
          <p:spPr>
            <a:xfrm flipH="false" flipV="false" rot="0">
              <a:off x="0" y="0"/>
              <a:ext cx="10232009" cy="11544681"/>
            </a:xfrm>
            <a:custGeom>
              <a:avLst/>
              <a:gdLst/>
              <a:ahLst/>
              <a:cxnLst/>
              <a:rect r="r" b="b" t="t" l="l"/>
              <a:pathLst>
                <a:path h="11544681" w="10232009">
                  <a:moveTo>
                    <a:pt x="0" y="0"/>
                  </a:moveTo>
                  <a:lnTo>
                    <a:pt x="10232009" y="0"/>
                  </a:lnTo>
                  <a:lnTo>
                    <a:pt x="10232009" y="11544681"/>
                  </a:lnTo>
                  <a:lnTo>
                    <a:pt x="0" y="11544681"/>
                  </a:lnTo>
                  <a:close/>
                </a:path>
              </a:pathLst>
            </a:custGeom>
            <a:blipFill>
              <a:blip r:embed="rId3">
                <a:alphaModFix amt="0"/>
              </a:blip>
              <a:stretch>
                <a:fillRect l="-94864" t="0" r="-94864" b="0"/>
              </a:stretch>
            </a:blipFill>
          </p:spPr>
        </p:sp>
      </p:grpSp>
      <p:grpSp>
        <p:nvGrpSpPr>
          <p:cNvPr name="Group 11" id="11"/>
          <p:cNvGrpSpPr/>
          <p:nvPr/>
        </p:nvGrpSpPr>
        <p:grpSpPr>
          <a:xfrm rot="0">
            <a:off x="9906143" y="843410"/>
            <a:ext cx="7673997" cy="8629955"/>
            <a:chOff x="0" y="0"/>
            <a:chExt cx="10231996" cy="11506606"/>
          </a:xfrm>
        </p:grpSpPr>
        <p:sp>
          <p:nvSpPr>
            <p:cNvPr name="Freeform 12" id="12"/>
            <p:cNvSpPr/>
            <p:nvPr/>
          </p:nvSpPr>
          <p:spPr>
            <a:xfrm flipH="false" flipV="false" rot="0">
              <a:off x="0" y="0"/>
              <a:ext cx="10231996" cy="11506605"/>
            </a:xfrm>
            <a:custGeom>
              <a:avLst/>
              <a:gdLst/>
              <a:ahLst/>
              <a:cxnLst/>
              <a:rect r="r" b="b" t="t" l="l"/>
              <a:pathLst>
                <a:path h="11506605" w="10231996">
                  <a:moveTo>
                    <a:pt x="0" y="0"/>
                  </a:moveTo>
                  <a:lnTo>
                    <a:pt x="10231996" y="0"/>
                  </a:lnTo>
                  <a:lnTo>
                    <a:pt x="10231996" y="11506605"/>
                  </a:lnTo>
                  <a:lnTo>
                    <a:pt x="0" y="11506605"/>
                  </a:lnTo>
                  <a:close/>
                </a:path>
              </a:pathLst>
            </a:custGeom>
            <a:blipFill>
              <a:blip r:embed="rId4">
                <a:alphaModFix amt="0"/>
              </a:blip>
              <a:stretch>
                <a:fillRect l="-94286" t="0" r="-94286" b="0"/>
              </a:stretch>
            </a:blipFill>
          </p:spPr>
        </p:sp>
        <p:sp>
          <p:nvSpPr>
            <p:cNvPr name="TextBox 13" id="13"/>
            <p:cNvSpPr txBox="true"/>
            <p:nvPr/>
          </p:nvSpPr>
          <p:spPr>
            <a:xfrm>
              <a:off x="0" y="38100"/>
              <a:ext cx="10231996" cy="11468506"/>
            </a:xfrm>
            <a:prstGeom prst="rect">
              <a:avLst/>
            </a:prstGeom>
          </p:spPr>
          <p:txBody>
            <a:bodyPr anchor="ctr" rtlCol="false" tIns="0" lIns="0" bIns="0" rIns="0"/>
            <a:lstStyle/>
            <a:p>
              <a:pPr algn="l" marL="1037227" indent="-345742" lvl="2">
                <a:lnSpc>
                  <a:spcPts val="4194"/>
                </a:lnSpc>
                <a:buAutoNum type="arabicPeriod" startAt="1"/>
              </a:pPr>
              <a:r>
                <a:rPr lang="en-US" sz="3799">
                  <a:solidFill>
                    <a:srgbClr val="FFFFFF"/>
                  </a:solidFill>
                  <a:latin typeface="Proxima Nova"/>
                  <a:ea typeface="Proxima Nova"/>
                  <a:cs typeface="Proxima Nova"/>
                  <a:sym typeface="Proxima Nova"/>
                </a:rPr>
                <a:t>a handwritten document </a:t>
              </a:r>
            </a:p>
            <a:p>
              <a:pPr algn="l" marL="1037468" indent="-345823" lvl="2">
                <a:lnSpc>
                  <a:spcPts val="4194"/>
                </a:lnSpc>
                <a:buAutoNum type="arabicPeriod" startAt="1"/>
              </a:pPr>
              <a:r>
                <a:rPr lang="en-US" sz="3799">
                  <a:solidFill>
                    <a:srgbClr val="FFFFFF"/>
                  </a:solidFill>
                  <a:latin typeface="Proxima Nova"/>
                  <a:ea typeface="Proxima Nova"/>
                  <a:cs typeface="Proxima Nova"/>
                  <a:sym typeface="Proxima Nova"/>
                </a:rPr>
                <a:t>an unpublished document</a:t>
              </a:r>
            </a:p>
            <a:p>
              <a:pPr algn="l" marL="1037468" indent="-345823" lvl="2">
                <a:lnSpc>
                  <a:spcPts val="4194"/>
                </a:lnSpc>
              </a:pPr>
            </a:p>
            <a:p>
              <a:pPr algn="l" marL="1037468" indent="-345823" lvl="2">
                <a:lnSpc>
                  <a:spcPts val="4194"/>
                </a:lnSpc>
              </a:pPr>
              <a:r>
                <a:rPr lang="en-US" sz="3799">
                  <a:solidFill>
                    <a:srgbClr val="FFFFFF"/>
                  </a:solidFill>
                  <a:latin typeface="Proxima Nova"/>
                  <a:ea typeface="Proxima Nova"/>
                  <a:cs typeface="Proxima Nova"/>
                  <a:sym typeface="Proxima Nova"/>
                </a:rPr>
                <a:t>Any text in handwriting or typescript (including printed forms completed by hand or typewriter) which may or may not be part of a collection of such texts. </a:t>
              </a:r>
            </a:p>
            <a:p>
              <a:pPr algn="l" marL="1037468" indent="-345823" lvl="2">
                <a:lnSpc>
                  <a:spcPts val="4194"/>
                </a:lnSpc>
              </a:pPr>
            </a:p>
            <a:p>
              <a:pPr algn="l" marL="1037468" indent="-345823" lvl="2">
                <a:lnSpc>
                  <a:spcPts val="4194"/>
                </a:lnSpc>
              </a:pPr>
              <a:r>
                <a:rPr lang="en-US" sz="3799">
                  <a:solidFill>
                    <a:srgbClr val="FFFFFF"/>
                  </a:solidFill>
                  <a:latin typeface="Proxima Nova"/>
                  <a:ea typeface="Proxima Nova"/>
                  <a:cs typeface="Proxima Nova"/>
                  <a:sym typeface="Proxima Nova"/>
                </a:rPr>
                <a:t>Examples of manuscripts are letters, diaries, ledgers, minutes, speeches, marked or corrected galley or page proofs, manuscript books, and legal papers.</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699175"/>
            <a:ext cx="8090402" cy="4888649"/>
            <a:chOff x="0" y="0"/>
            <a:chExt cx="10787202" cy="6518199"/>
          </a:xfrm>
        </p:grpSpPr>
        <p:sp>
          <p:nvSpPr>
            <p:cNvPr name="Freeform 5" id="5"/>
            <p:cNvSpPr/>
            <p:nvPr/>
          </p:nvSpPr>
          <p:spPr>
            <a:xfrm flipH="false" flipV="false" rot="0">
              <a:off x="0" y="0"/>
              <a:ext cx="10787253" cy="6518148"/>
            </a:xfrm>
            <a:custGeom>
              <a:avLst/>
              <a:gdLst/>
              <a:ahLst/>
              <a:cxnLst/>
              <a:rect r="r" b="b" t="t" l="l"/>
              <a:pathLst>
                <a:path h="6518148" w="10787253">
                  <a:moveTo>
                    <a:pt x="0" y="0"/>
                  </a:moveTo>
                  <a:lnTo>
                    <a:pt x="10787253" y="0"/>
                  </a:lnTo>
                  <a:lnTo>
                    <a:pt x="10787253" y="6518148"/>
                  </a:lnTo>
                  <a:lnTo>
                    <a:pt x="0" y="6518148"/>
                  </a:lnTo>
                  <a:close/>
                </a:path>
              </a:pathLst>
            </a:custGeom>
            <a:blipFill>
              <a:blip r:embed="rId3">
                <a:alphaModFix amt="0"/>
              </a:blip>
              <a:stretch>
                <a:fillRect l="-27581" t="0" r="-27581" b="0"/>
              </a:stretch>
            </a:blipFill>
          </p:spPr>
        </p:sp>
      </p:grpSp>
      <p:grpSp>
        <p:nvGrpSpPr>
          <p:cNvPr name="Group 6" id="6"/>
          <p:cNvGrpSpPr/>
          <p:nvPr/>
        </p:nvGrpSpPr>
        <p:grpSpPr>
          <a:xfrm rot="0">
            <a:off x="531000" y="2692032"/>
            <a:ext cx="8090402" cy="4895793"/>
            <a:chOff x="0" y="0"/>
            <a:chExt cx="10787202" cy="6527724"/>
          </a:xfrm>
        </p:grpSpPr>
        <p:sp>
          <p:nvSpPr>
            <p:cNvPr name="Freeform 7" id="7"/>
            <p:cNvSpPr/>
            <p:nvPr/>
          </p:nvSpPr>
          <p:spPr>
            <a:xfrm flipH="false" flipV="false" rot="0">
              <a:off x="0" y="0"/>
              <a:ext cx="10787203" cy="6527721"/>
            </a:xfrm>
            <a:custGeom>
              <a:avLst/>
              <a:gdLst/>
              <a:ahLst/>
              <a:cxnLst/>
              <a:rect r="r" b="b" t="t" l="l"/>
              <a:pathLst>
                <a:path h="6527721" w="10787203">
                  <a:moveTo>
                    <a:pt x="0" y="0"/>
                  </a:moveTo>
                  <a:lnTo>
                    <a:pt x="10787203" y="0"/>
                  </a:lnTo>
                  <a:lnTo>
                    <a:pt x="10787203" y="6527721"/>
                  </a:lnTo>
                  <a:lnTo>
                    <a:pt x="0" y="6527721"/>
                  </a:lnTo>
                  <a:close/>
                </a:path>
              </a:pathLst>
            </a:custGeom>
            <a:blipFill>
              <a:blip r:embed="rId4">
                <a:alphaModFix amt="0"/>
              </a:blip>
              <a:stretch>
                <a:fillRect l="-27641" t="0" r="-27641" b="0"/>
              </a:stretch>
            </a:blipFill>
          </p:spPr>
        </p:sp>
        <p:sp>
          <p:nvSpPr>
            <p:cNvPr name="TextBox 8" id="8"/>
            <p:cNvSpPr txBox="true"/>
            <p:nvPr/>
          </p:nvSpPr>
          <p:spPr>
            <a:xfrm>
              <a:off x="0" y="-9525"/>
              <a:ext cx="10787202" cy="6537249"/>
            </a:xfrm>
            <a:prstGeom prst="rect">
              <a:avLst/>
            </a:prstGeom>
          </p:spPr>
          <p:txBody>
            <a:bodyPr anchor="b" rtlCol="false" tIns="0" lIns="0" bIns="0" rIns="0"/>
            <a:lstStyle/>
            <a:p>
              <a:pPr algn="l">
                <a:lnSpc>
                  <a:spcPts val="16320"/>
                </a:lnSpc>
              </a:pPr>
              <a:r>
                <a:rPr lang="en-US" sz="13600" b="true">
                  <a:solidFill>
                    <a:srgbClr val="424242"/>
                  </a:solidFill>
                  <a:latin typeface="EB Garamond Semi-Bold"/>
                  <a:ea typeface="EB Garamond Semi-Bold"/>
                  <a:cs typeface="EB Garamond Semi-Bold"/>
                  <a:sym typeface="EB Garamond Semi-Bold"/>
                </a:rPr>
                <a:t>What is an </a:t>
              </a:r>
              <a:r>
                <a:rPr lang="en-US" b="true" sz="13600" u="sng">
                  <a:solidFill>
                    <a:srgbClr val="0000FF"/>
                  </a:solidFill>
                  <a:latin typeface="EB Garamond Semi-Bold"/>
                  <a:ea typeface="EB Garamond Semi-Bold"/>
                  <a:cs typeface="EB Garamond Semi-Bold"/>
                  <a:sym typeface="EB Garamond Semi-Bold"/>
                  <a:hlinkClick r:id="rId5" tooltip="https://dictionary.archivists.org/entry/archivist.html"/>
                </a:rPr>
                <a:t>archivist</a:t>
              </a:r>
              <a:r>
                <a:rPr lang="en-US" sz="13600" b="true">
                  <a:solidFill>
                    <a:srgbClr val="424242"/>
                  </a:solidFill>
                  <a:latin typeface="EB Garamond Semi-Bold"/>
                  <a:ea typeface="EB Garamond Semi-Bold"/>
                  <a:cs typeface="EB Garamond Semi-Bold"/>
                  <a:sym typeface="EB Garamond Semi-Bold"/>
                </a:rPr>
                <a:t>?</a:t>
              </a:r>
            </a:p>
          </p:txBody>
        </p:sp>
      </p:grpSp>
      <p:grpSp>
        <p:nvGrpSpPr>
          <p:cNvPr name="Group 9" id="9"/>
          <p:cNvGrpSpPr/>
          <p:nvPr/>
        </p:nvGrpSpPr>
        <p:grpSpPr>
          <a:xfrm rot="0">
            <a:off x="9487367" y="1448400"/>
            <a:ext cx="8065637" cy="7390200"/>
            <a:chOff x="0" y="0"/>
            <a:chExt cx="10754182" cy="9853600"/>
          </a:xfrm>
        </p:grpSpPr>
        <p:sp>
          <p:nvSpPr>
            <p:cNvPr name="Freeform 10" id="10"/>
            <p:cNvSpPr/>
            <p:nvPr/>
          </p:nvSpPr>
          <p:spPr>
            <a:xfrm flipH="false" flipV="false" rot="0">
              <a:off x="0" y="0"/>
              <a:ext cx="10754233" cy="9853549"/>
            </a:xfrm>
            <a:custGeom>
              <a:avLst/>
              <a:gdLst/>
              <a:ahLst/>
              <a:cxnLst/>
              <a:rect r="r" b="b" t="t" l="l"/>
              <a:pathLst>
                <a:path h="9853549" w="10754233">
                  <a:moveTo>
                    <a:pt x="0" y="0"/>
                  </a:moveTo>
                  <a:lnTo>
                    <a:pt x="10754233" y="0"/>
                  </a:lnTo>
                  <a:lnTo>
                    <a:pt x="10754233" y="9853549"/>
                  </a:lnTo>
                  <a:lnTo>
                    <a:pt x="0" y="9853549"/>
                  </a:lnTo>
                  <a:close/>
                </a:path>
              </a:pathLst>
            </a:custGeom>
            <a:blipFill>
              <a:blip r:embed="rId3">
                <a:alphaModFix amt="0"/>
              </a:blip>
              <a:stretch>
                <a:fillRect l="-67640" t="0" r="-67640" b="0"/>
              </a:stretch>
            </a:blipFill>
          </p:spPr>
        </p:sp>
      </p:grpSp>
      <p:grpSp>
        <p:nvGrpSpPr>
          <p:cNvPr name="Group 11" id="11"/>
          <p:cNvGrpSpPr/>
          <p:nvPr/>
        </p:nvGrpSpPr>
        <p:grpSpPr>
          <a:xfrm rot="0">
            <a:off x="9487367" y="1398394"/>
            <a:ext cx="8065627" cy="7440206"/>
            <a:chOff x="0" y="0"/>
            <a:chExt cx="10754170" cy="9920275"/>
          </a:xfrm>
        </p:grpSpPr>
        <p:sp>
          <p:nvSpPr>
            <p:cNvPr name="Freeform 12" id="12"/>
            <p:cNvSpPr/>
            <p:nvPr/>
          </p:nvSpPr>
          <p:spPr>
            <a:xfrm flipH="false" flipV="false" rot="0">
              <a:off x="0" y="0"/>
              <a:ext cx="10754175" cy="9920275"/>
            </a:xfrm>
            <a:custGeom>
              <a:avLst/>
              <a:gdLst/>
              <a:ahLst/>
              <a:cxnLst/>
              <a:rect r="r" b="b" t="t" l="l"/>
              <a:pathLst>
                <a:path h="9920275" w="10754175">
                  <a:moveTo>
                    <a:pt x="0" y="0"/>
                  </a:moveTo>
                  <a:lnTo>
                    <a:pt x="10754175" y="0"/>
                  </a:lnTo>
                  <a:lnTo>
                    <a:pt x="10754175" y="9920275"/>
                  </a:lnTo>
                  <a:lnTo>
                    <a:pt x="0" y="9920275"/>
                  </a:lnTo>
                  <a:close/>
                </a:path>
              </a:pathLst>
            </a:custGeom>
            <a:blipFill>
              <a:blip r:embed="rId4">
                <a:alphaModFix amt="0"/>
              </a:blip>
              <a:stretch>
                <a:fillRect l="-68354" t="0" r="-68354" b="0"/>
              </a:stretch>
            </a:blipFill>
          </p:spPr>
        </p:sp>
        <p:sp>
          <p:nvSpPr>
            <p:cNvPr name="TextBox 13" id="13"/>
            <p:cNvSpPr txBox="true"/>
            <p:nvPr/>
          </p:nvSpPr>
          <p:spPr>
            <a:xfrm>
              <a:off x="0" y="-66675"/>
              <a:ext cx="10754170" cy="9986950"/>
            </a:xfrm>
            <a:prstGeom prst="rect">
              <a:avLst/>
            </a:prstGeom>
          </p:spPr>
          <p:txBody>
            <a:bodyPr anchor="ctr" rtlCol="false" tIns="0" lIns="0" bIns="0" rIns="0"/>
            <a:lstStyle/>
            <a:p>
              <a:pPr algn="l" marL="1283210" indent="-427737" lvl="2">
                <a:lnSpc>
                  <a:spcPts val="6484"/>
                </a:lnSpc>
                <a:buAutoNum type="arabicPeriod" startAt="1"/>
              </a:pPr>
              <a:r>
                <a:rPr lang="en-US" sz="4699">
                  <a:solidFill>
                    <a:srgbClr val="FFFFFF"/>
                  </a:solidFill>
                  <a:latin typeface="Proxima Nova"/>
                  <a:ea typeface="Proxima Nova"/>
                  <a:cs typeface="Proxima Nova"/>
                  <a:sym typeface="Proxima Nova"/>
                </a:rPr>
                <a:t>a professional with expertise in the management of records of enduring value </a:t>
              </a:r>
            </a:p>
            <a:p>
              <a:pPr algn="l" marL="1283210" indent="-427737" lvl="2">
                <a:lnSpc>
                  <a:spcPts val="6484"/>
                </a:lnSpc>
                <a:buAutoNum type="arabicPeriod" startAt="1"/>
              </a:pPr>
              <a:r>
                <a:rPr lang="en-US" sz="4699">
                  <a:solidFill>
                    <a:srgbClr val="FFFFFF"/>
                  </a:solidFill>
                  <a:latin typeface="Proxima Nova"/>
                  <a:ea typeface="Proxima Nova"/>
                  <a:cs typeface="Proxima Nova"/>
                  <a:sym typeface="Proxima Nova"/>
                </a:rPr>
                <a:t>an individual responsible for records of enduring value</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2515114"/>
            <a:ext cx="18288000" cy="7771886"/>
            <a:chOff x="0" y="0"/>
            <a:chExt cx="24384000" cy="10362514"/>
          </a:xfrm>
        </p:grpSpPr>
        <p:sp>
          <p:nvSpPr>
            <p:cNvPr name="Freeform 3" id="3"/>
            <p:cNvSpPr/>
            <p:nvPr/>
          </p:nvSpPr>
          <p:spPr>
            <a:xfrm flipH="false" flipV="false" rot="0">
              <a:off x="0" y="0"/>
              <a:ext cx="24384000" cy="10362565"/>
            </a:xfrm>
            <a:custGeom>
              <a:avLst/>
              <a:gdLst/>
              <a:ahLst/>
              <a:cxnLst/>
              <a:rect r="r" b="b" t="t" l="l"/>
              <a:pathLst>
                <a:path h="10362565" w="24384000">
                  <a:moveTo>
                    <a:pt x="24384000" y="0"/>
                  </a:moveTo>
                  <a:lnTo>
                    <a:pt x="0" y="0"/>
                  </a:lnTo>
                  <a:lnTo>
                    <a:pt x="0" y="10362565"/>
                  </a:lnTo>
                  <a:lnTo>
                    <a:pt x="24384000" y="10362565"/>
                  </a:lnTo>
                  <a:close/>
                </a:path>
              </a:pathLst>
            </a:custGeom>
            <a:solidFill>
              <a:srgbClr val="E3E2DE"/>
            </a:solidFill>
          </p:spPr>
        </p:sp>
      </p:grpSp>
      <p:grpSp>
        <p:nvGrpSpPr>
          <p:cNvPr name="Group 4" id="4"/>
          <p:cNvGrpSpPr/>
          <p:nvPr/>
        </p:nvGrpSpPr>
        <p:grpSpPr>
          <a:xfrm rot="0">
            <a:off x="943804" y="276444"/>
            <a:ext cx="16444198" cy="2029758"/>
            <a:chOff x="0" y="0"/>
            <a:chExt cx="21925598" cy="2706345"/>
          </a:xfrm>
        </p:grpSpPr>
        <p:sp>
          <p:nvSpPr>
            <p:cNvPr name="Freeform 5" id="5"/>
            <p:cNvSpPr/>
            <p:nvPr/>
          </p:nvSpPr>
          <p:spPr>
            <a:xfrm flipH="false" flipV="false" rot="0">
              <a:off x="0" y="0"/>
              <a:ext cx="21925662" cy="2706370"/>
            </a:xfrm>
            <a:custGeom>
              <a:avLst/>
              <a:gdLst/>
              <a:ahLst/>
              <a:cxnLst/>
              <a:rect r="r" b="b" t="t" l="l"/>
              <a:pathLst>
                <a:path h="2706370" w="21925662">
                  <a:moveTo>
                    <a:pt x="0" y="0"/>
                  </a:moveTo>
                  <a:lnTo>
                    <a:pt x="21925662" y="0"/>
                  </a:lnTo>
                  <a:lnTo>
                    <a:pt x="21925662" y="2706370"/>
                  </a:lnTo>
                  <a:lnTo>
                    <a:pt x="0" y="2706370"/>
                  </a:lnTo>
                  <a:close/>
                </a:path>
              </a:pathLst>
            </a:custGeom>
            <a:blipFill>
              <a:blip r:embed="rId3">
                <a:alphaModFix amt="0"/>
              </a:blip>
              <a:stretch>
                <a:fillRect l="0" t="-107748" r="0" b="-107747"/>
              </a:stretch>
            </a:blipFill>
          </p:spPr>
        </p:sp>
      </p:grpSp>
      <p:grpSp>
        <p:nvGrpSpPr>
          <p:cNvPr name="Group 6" id="6"/>
          <p:cNvGrpSpPr/>
          <p:nvPr/>
        </p:nvGrpSpPr>
        <p:grpSpPr>
          <a:xfrm rot="0">
            <a:off x="943804" y="276444"/>
            <a:ext cx="16444198" cy="2029758"/>
            <a:chOff x="0" y="0"/>
            <a:chExt cx="21925598" cy="2706345"/>
          </a:xfrm>
        </p:grpSpPr>
        <p:sp>
          <p:nvSpPr>
            <p:cNvPr name="Freeform 7" id="7"/>
            <p:cNvSpPr/>
            <p:nvPr/>
          </p:nvSpPr>
          <p:spPr>
            <a:xfrm flipH="false" flipV="false" rot="0">
              <a:off x="0" y="0"/>
              <a:ext cx="21925598" cy="2706344"/>
            </a:xfrm>
            <a:custGeom>
              <a:avLst/>
              <a:gdLst/>
              <a:ahLst/>
              <a:cxnLst/>
              <a:rect r="r" b="b" t="t" l="l"/>
              <a:pathLst>
                <a:path h="2706344" w="21925598">
                  <a:moveTo>
                    <a:pt x="0" y="0"/>
                  </a:moveTo>
                  <a:lnTo>
                    <a:pt x="21925598" y="0"/>
                  </a:lnTo>
                  <a:lnTo>
                    <a:pt x="21925598" y="2706344"/>
                  </a:lnTo>
                  <a:lnTo>
                    <a:pt x="0" y="2706344"/>
                  </a:lnTo>
                  <a:close/>
                </a:path>
              </a:pathLst>
            </a:custGeom>
            <a:blipFill>
              <a:blip r:embed="rId4">
                <a:alphaModFix amt="0"/>
              </a:blip>
              <a:stretch>
                <a:fillRect l="0" t="-107859" r="0" b="-107859"/>
              </a:stretch>
            </a:blipFill>
          </p:spPr>
        </p:sp>
        <p:sp>
          <p:nvSpPr>
            <p:cNvPr name="TextBox 8" id="8"/>
            <p:cNvSpPr txBox="true"/>
            <p:nvPr/>
          </p:nvSpPr>
          <p:spPr>
            <a:xfrm>
              <a:off x="0" y="0"/>
              <a:ext cx="21925598" cy="2706345"/>
            </a:xfrm>
            <a:prstGeom prst="rect">
              <a:avLst/>
            </a:prstGeom>
          </p:spPr>
          <p:txBody>
            <a:bodyPr anchor="b" rtlCol="false" tIns="0" lIns="0" bIns="0" rIns="0"/>
            <a:lstStyle/>
            <a:p>
              <a:pPr algn="l">
                <a:lnSpc>
                  <a:spcPts val="11758"/>
                </a:lnSpc>
              </a:pPr>
              <a:r>
                <a:rPr lang="en-US" sz="9799" b="true">
                  <a:solidFill>
                    <a:srgbClr val="FFFFFF"/>
                  </a:solidFill>
                  <a:latin typeface="EB Garamond Semi-Bold"/>
                  <a:ea typeface="EB Garamond Semi-Bold"/>
                  <a:cs typeface="EB Garamond Semi-Bold"/>
                  <a:sym typeface="EB Garamond Semi-Bold"/>
                </a:rPr>
                <a:t>What do archivists do?</a:t>
              </a:r>
            </a:p>
          </p:txBody>
        </p:sp>
      </p:grpSp>
      <p:sp>
        <p:nvSpPr>
          <p:cNvPr name="TextBox 9" id="9"/>
          <p:cNvSpPr txBox="true"/>
          <p:nvPr/>
        </p:nvSpPr>
        <p:spPr>
          <a:xfrm rot="0">
            <a:off x="0" y="3834327"/>
            <a:ext cx="5864771" cy="5394198"/>
          </a:xfrm>
          <a:prstGeom prst="rect">
            <a:avLst/>
          </a:prstGeom>
        </p:spPr>
        <p:txBody>
          <a:bodyPr anchor="t" rtlCol="false" tIns="0" lIns="0" bIns="0" rIns="0">
            <a:spAutoFit/>
          </a:bodyPr>
          <a:lstStyle/>
          <a:p>
            <a:pPr algn="l" marL="989933" indent="-329978" lvl="2">
              <a:lnSpc>
                <a:spcPts val="4691"/>
              </a:lnSpc>
              <a:buFont typeface="Arial"/>
              <a:buChar char="⚬"/>
            </a:pPr>
            <a:r>
              <a:rPr lang="en-US" b="true" sz="3399">
                <a:solidFill>
                  <a:srgbClr val="737373"/>
                </a:solidFill>
                <a:latin typeface="Proxima Nova Bold"/>
                <a:ea typeface="Proxima Nova Bold"/>
                <a:cs typeface="Proxima Nova Bold"/>
                <a:sym typeface="Proxima Nova Bold"/>
              </a:rPr>
              <a:t>Save and acquire records: </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Identifying records</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Deciding which should be preserved or discarded</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Transferring to archives</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Preserving physical integrity</a:t>
            </a:r>
          </a:p>
        </p:txBody>
      </p:sp>
      <p:sp>
        <p:nvSpPr>
          <p:cNvPr name="TextBox 10" id="10"/>
          <p:cNvSpPr txBox="true"/>
          <p:nvPr/>
        </p:nvSpPr>
        <p:spPr>
          <a:xfrm rot="0">
            <a:off x="5659907" y="3834327"/>
            <a:ext cx="5508384" cy="2708148"/>
          </a:xfrm>
          <a:prstGeom prst="rect">
            <a:avLst/>
          </a:prstGeom>
        </p:spPr>
        <p:txBody>
          <a:bodyPr anchor="t" rtlCol="false" tIns="0" lIns="0" bIns="0" rIns="0">
            <a:spAutoFit/>
          </a:bodyPr>
          <a:lstStyle/>
          <a:p>
            <a:pPr algn="l" marL="989933" indent="-329978" lvl="2">
              <a:lnSpc>
                <a:spcPts val="4691"/>
              </a:lnSpc>
              <a:buFont typeface="Arial"/>
              <a:buChar char="⚬"/>
            </a:pPr>
            <a:r>
              <a:rPr lang="en-US" b="true" sz="3399">
                <a:solidFill>
                  <a:srgbClr val="737373"/>
                </a:solidFill>
                <a:latin typeface="Proxima Nova Bold"/>
                <a:ea typeface="Proxima Nova Bold"/>
                <a:cs typeface="Proxima Nova Bold"/>
                <a:sym typeface="Proxima Nova Bold"/>
              </a:rPr>
              <a:t>Organize records:</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Intellectual order</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Physical order</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Archival description</a:t>
            </a:r>
          </a:p>
        </p:txBody>
      </p:sp>
      <p:sp>
        <p:nvSpPr>
          <p:cNvPr name="TextBox 11" id="11"/>
          <p:cNvSpPr txBox="true"/>
          <p:nvPr/>
        </p:nvSpPr>
        <p:spPr>
          <a:xfrm rot="0">
            <a:off x="11168282" y="3834327"/>
            <a:ext cx="6735499" cy="3298698"/>
          </a:xfrm>
          <a:prstGeom prst="rect">
            <a:avLst/>
          </a:prstGeom>
        </p:spPr>
        <p:txBody>
          <a:bodyPr anchor="t" rtlCol="false" tIns="0" lIns="0" bIns="0" rIns="0">
            <a:spAutoFit/>
          </a:bodyPr>
          <a:lstStyle/>
          <a:p>
            <a:pPr algn="l" marL="989933" indent="-329978" lvl="2">
              <a:lnSpc>
                <a:spcPts val="4691"/>
              </a:lnSpc>
              <a:buFont typeface="Arial"/>
              <a:buChar char="⚬"/>
            </a:pPr>
            <a:r>
              <a:rPr lang="en-US" b="true" sz="3399">
                <a:solidFill>
                  <a:srgbClr val="737373"/>
                </a:solidFill>
                <a:latin typeface="Proxima Nova Bold"/>
                <a:ea typeface="Proxima Nova Bold"/>
                <a:cs typeface="Proxima Nova Bold"/>
                <a:sym typeface="Proxima Nova Bold"/>
              </a:rPr>
              <a:t>Make the records accessible:</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Publication and databases</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Reference</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Restriction</a:t>
            </a:r>
          </a:p>
          <a:p>
            <a:pPr algn="l" marL="1860422" indent="-465106" lvl="3">
              <a:lnSpc>
                <a:spcPts val="4138"/>
              </a:lnSpc>
              <a:buFont typeface="Arial"/>
              <a:buChar char="￭"/>
            </a:pPr>
            <a:r>
              <a:rPr lang="en-US" sz="2999">
                <a:solidFill>
                  <a:srgbClr val="737373"/>
                </a:solidFill>
                <a:latin typeface="Proxima Nova"/>
                <a:ea typeface="Proxima Nova"/>
                <a:cs typeface="Proxima Nova"/>
                <a:sym typeface="Proxima Nova"/>
              </a:rPr>
              <a:t>Programs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1312726"/>
            <a:ext cx="18288000" cy="8974274"/>
            <a:chOff x="0" y="0"/>
            <a:chExt cx="24384000" cy="11965699"/>
          </a:xfrm>
        </p:grpSpPr>
        <p:sp>
          <p:nvSpPr>
            <p:cNvPr name="Freeform 3" id="3"/>
            <p:cNvSpPr/>
            <p:nvPr/>
          </p:nvSpPr>
          <p:spPr>
            <a:xfrm flipH="false" flipV="false" rot="0">
              <a:off x="0" y="0"/>
              <a:ext cx="24384000" cy="11965686"/>
            </a:xfrm>
            <a:custGeom>
              <a:avLst/>
              <a:gdLst/>
              <a:ahLst/>
              <a:cxnLst/>
              <a:rect r="r" b="b" t="t" l="l"/>
              <a:pathLst>
                <a:path h="11965686" w="24384000">
                  <a:moveTo>
                    <a:pt x="24384000" y="0"/>
                  </a:moveTo>
                  <a:lnTo>
                    <a:pt x="0" y="0"/>
                  </a:lnTo>
                  <a:lnTo>
                    <a:pt x="0" y="11965686"/>
                  </a:lnTo>
                  <a:lnTo>
                    <a:pt x="24384000" y="11965686"/>
                  </a:lnTo>
                  <a:close/>
                </a:path>
              </a:pathLst>
            </a:custGeom>
            <a:solidFill>
              <a:srgbClr val="E3E2DE"/>
            </a:solidFill>
          </p:spPr>
        </p:sp>
      </p:grpSp>
      <p:grpSp>
        <p:nvGrpSpPr>
          <p:cNvPr name="Group 4" id="4"/>
          <p:cNvGrpSpPr/>
          <p:nvPr/>
        </p:nvGrpSpPr>
        <p:grpSpPr>
          <a:xfrm rot="0">
            <a:off x="196501" y="32699"/>
            <a:ext cx="17653197" cy="1205398"/>
            <a:chOff x="0" y="0"/>
            <a:chExt cx="23537596" cy="1607198"/>
          </a:xfrm>
        </p:grpSpPr>
        <p:sp>
          <p:nvSpPr>
            <p:cNvPr name="Freeform 5" id="5"/>
            <p:cNvSpPr/>
            <p:nvPr/>
          </p:nvSpPr>
          <p:spPr>
            <a:xfrm flipH="false" flipV="false" rot="0">
              <a:off x="0" y="0"/>
              <a:ext cx="23537545" cy="1607185"/>
            </a:xfrm>
            <a:custGeom>
              <a:avLst/>
              <a:gdLst/>
              <a:ahLst/>
              <a:cxnLst/>
              <a:rect r="r" b="b" t="t" l="l"/>
              <a:pathLst>
                <a:path h="1607185" w="23537545">
                  <a:moveTo>
                    <a:pt x="0" y="0"/>
                  </a:moveTo>
                  <a:lnTo>
                    <a:pt x="23537545" y="0"/>
                  </a:lnTo>
                  <a:lnTo>
                    <a:pt x="23537545" y="1607185"/>
                  </a:lnTo>
                  <a:lnTo>
                    <a:pt x="0" y="1607185"/>
                  </a:lnTo>
                  <a:close/>
                </a:path>
              </a:pathLst>
            </a:custGeom>
            <a:blipFill>
              <a:blip r:embed="rId3">
                <a:alphaModFix amt="0"/>
              </a:blip>
              <a:stretch>
                <a:fillRect l="0" t="-235163" r="0" b="-235164"/>
              </a:stretch>
            </a:blipFill>
          </p:spPr>
        </p:sp>
      </p:grpSp>
      <p:grpSp>
        <p:nvGrpSpPr>
          <p:cNvPr name="Group 6" id="6"/>
          <p:cNvGrpSpPr/>
          <p:nvPr/>
        </p:nvGrpSpPr>
        <p:grpSpPr>
          <a:xfrm rot="0">
            <a:off x="196501" y="32699"/>
            <a:ext cx="17653197" cy="1205398"/>
            <a:chOff x="0" y="0"/>
            <a:chExt cx="23537596" cy="1607198"/>
          </a:xfrm>
        </p:grpSpPr>
        <p:sp>
          <p:nvSpPr>
            <p:cNvPr name="Freeform 7" id="7"/>
            <p:cNvSpPr/>
            <p:nvPr/>
          </p:nvSpPr>
          <p:spPr>
            <a:xfrm flipH="false" flipV="false" rot="0">
              <a:off x="0" y="0"/>
              <a:ext cx="23537596" cy="1607200"/>
            </a:xfrm>
            <a:custGeom>
              <a:avLst/>
              <a:gdLst/>
              <a:ahLst/>
              <a:cxnLst/>
              <a:rect r="r" b="b" t="t" l="l"/>
              <a:pathLst>
                <a:path h="1607200" w="23537596">
                  <a:moveTo>
                    <a:pt x="0" y="0"/>
                  </a:moveTo>
                  <a:lnTo>
                    <a:pt x="23537596" y="0"/>
                  </a:lnTo>
                  <a:lnTo>
                    <a:pt x="23537596" y="1607200"/>
                  </a:lnTo>
                  <a:lnTo>
                    <a:pt x="0" y="1607200"/>
                  </a:lnTo>
                  <a:close/>
                </a:path>
              </a:pathLst>
            </a:custGeom>
            <a:blipFill>
              <a:blip r:embed="rId4">
                <a:alphaModFix amt="0"/>
              </a:blip>
              <a:stretch>
                <a:fillRect l="0" t="-235360" r="0" b="-235360"/>
              </a:stretch>
            </a:blipFill>
          </p:spPr>
        </p:sp>
        <p:sp>
          <p:nvSpPr>
            <p:cNvPr name="TextBox 8" id="8"/>
            <p:cNvSpPr txBox="true"/>
            <p:nvPr/>
          </p:nvSpPr>
          <p:spPr>
            <a:xfrm>
              <a:off x="0" y="0"/>
              <a:ext cx="23537596" cy="1607198"/>
            </a:xfrm>
            <a:prstGeom prst="rect">
              <a:avLst/>
            </a:prstGeom>
          </p:spPr>
          <p:txBody>
            <a:bodyPr anchor="ctr" rtlCol="false" tIns="0" lIns="0" bIns="0" rIns="0"/>
            <a:lstStyle/>
            <a:p>
              <a:pPr algn="l">
                <a:lnSpc>
                  <a:spcPts val="4320"/>
                </a:lnSpc>
              </a:pPr>
              <a:r>
                <a:rPr lang="en-US" b="true" sz="3600" u="sng">
                  <a:solidFill>
                    <a:srgbClr val="FFFFFF"/>
                  </a:solidFill>
                  <a:latin typeface="Proxima Nova Bold"/>
                  <a:ea typeface="Proxima Nova Bold"/>
                  <a:cs typeface="Proxima Nova Bold"/>
                  <a:sym typeface="Proxima Nova Bold"/>
                  <a:hlinkClick r:id="rId5" tooltip="https://dictionary.archivists.org/index.html"/>
                </a:rPr>
                <a:t>SAA Dictionary of Archives Terminology</a:t>
              </a:r>
            </a:p>
          </p:txBody>
        </p:sp>
      </p:grpSp>
      <p:grpSp>
        <p:nvGrpSpPr>
          <p:cNvPr name="Group 9" id="9"/>
          <p:cNvGrpSpPr/>
          <p:nvPr/>
        </p:nvGrpSpPr>
        <p:grpSpPr>
          <a:xfrm rot="0">
            <a:off x="482603" y="3607289"/>
            <a:ext cx="6807594" cy="4457576"/>
            <a:chOff x="0" y="0"/>
            <a:chExt cx="9076792" cy="5943435"/>
          </a:xfrm>
        </p:grpSpPr>
        <p:sp>
          <p:nvSpPr>
            <p:cNvPr name="Freeform 10" id="10"/>
            <p:cNvSpPr/>
            <p:nvPr/>
          </p:nvSpPr>
          <p:spPr>
            <a:xfrm flipH="false" flipV="false" rot="0">
              <a:off x="0" y="0"/>
              <a:ext cx="9076817" cy="5943473"/>
            </a:xfrm>
            <a:custGeom>
              <a:avLst/>
              <a:gdLst/>
              <a:ahLst/>
              <a:cxnLst/>
              <a:rect r="r" b="b" t="t" l="l"/>
              <a:pathLst>
                <a:path h="5943473" w="9076817">
                  <a:moveTo>
                    <a:pt x="0" y="0"/>
                  </a:moveTo>
                  <a:lnTo>
                    <a:pt x="9076817" y="0"/>
                  </a:lnTo>
                  <a:lnTo>
                    <a:pt x="9076817" y="5943473"/>
                  </a:lnTo>
                  <a:lnTo>
                    <a:pt x="0" y="5943473"/>
                  </a:lnTo>
                  <a:lnTo>
                    <a:pt x="0" y="0"/>
                  </a:lnTo>
                  <a:close/>
                </a:path>
              </a:pathLst>
            </a:custGeom>
            <a:blipFill>
              <a:blip r:embed="rId6"/>
              <a:stretch>
                <a:fillRect l="-24" t="0" r="-24" b="0"/>
              </a:stretch>
            </a:blipFill>
          </p:spPr>
        </p:sp>
      </p:grpSp>
      <p:grpSp>
        <p:nvGrpSpPr>
          <p:cNvPr name="Group 11" id="11"/>
          <p:cNvGrpSpPr/>
          <p:nvPr/>
        </p:nvGrpSpPr>
        <p:grpSpPr>
          <a:xfrm rot="0">
            <a:off x="7437349" y="1505598"/>
            <a:ext cx="10224849" cy="8660949"/>
            <a:chOff x="0" y="0"/>
            <a:chExt cx="13633132" cy="11547932"/>
          </a:xfrm>
        </p:grpSpPr>
        <p:sp>
          <p:nvSpPr>
            <p:cNvPr name="Freeform 12" id="12"/>
            <p:cNvSpPr/>
            <p:nvPr/>
          </p:nvSpPr>
          <p:spPr>
            <a:xfrm flipH="false" flipV="false" rot="0">
              <a:off x="0" y="0"/>
              <a:ext cx="13633069" cy="11547983"/>
            </a:xfrm>
            <a:custGeom>
              <a:avLst/>
              <a:gdLst/>
              <a:ahLst/>
              <a:cxnLst/>
              <a:rect r="r" b="b" t="t" l="l"/>
              <a:pathLst>
                <a:path h="11547983" w="13633069">
                  <a:moveTo>
                    <a:pt x="0" y="0"/>
                  </a:moveTo>
                  <a:lnTo>
                    <a:pt x="13633069" y="0"/>
                  </a:lnTo>
                  <a:lnTo>
                    <a:pt x="13633069" y="11547983"/>
                  </a:lnTo>
                  <a:lnTo>
                    <a:pt x="0" y="11547983"/>
                  </a:lnTo>
                  <a:lnTo>
                    <a:pt x="0" y="0"/>
                  </a:lnTo>
                  <a:close/>
                </a:path>
              </a:pathLst>
            </a:custGeom>
            <a:blipFill>
              <a:blip r:embed="rId7"/>
              <a:stretch>
                <a:fillRect l="-2312" t="0" r="-2312" b="0"/>
              </a:stretch>
            </a:blip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2501579"/>
            <a:ext cx="18288000" cy="7785421"/>
            <a:chOff x="0" y="0"/>
            <a:chExt cx="24384000" cy="10380561"/>
          </a:xfrm>
        </p:grpSpPr>
        <p:sp>
          <p:nvSpPr>
            <p:cNvPr name="Freeform 3" id="3"/>
            <p:cNvSpPr/>
            <p:nvPr/>
          </p:nvSpPr>
          <p:spPr>
            <a:xfrm flipH="false" flipV="false" rot="0">
              <a:off x="0" y="0"/>
              <a:ext cx="24384000" cy="10380599"/>
            </a:xfrm>
            <a:custGeom>
              <a:avLst/>
              <a:gdLst/>
              <a:ahLst/>
              <a:cxnLst/>
              <a:rect r="r" b="b" t="t" l="l"/>
              <a:pathLst>
                <a:path h="10380599" w="24384000">
                  <a:moveTo>
                    <a:pt x="24384000" y="0"/>
                  </a:moveTo>
                  <a:lnTo>
                    <a:pt x="0" y="0"/>
                  </a:lnTo>
                  <a:lnTo>
                    <a:pt x="0" y="10380599"/>
                  </a:lnTo>
                  <a:lnTo>
                    <a:pt x="24384000" y="10380599"/>
                  </a:lnTo>
                  <a:close/>
                </a:path>
              </a:pathLst>
            </a:custGeom>
            <a:solidFill>
              <a:srgbClr val="FED548"/>
            </a:solidFill>
          </p:spPr>
        </p:sp>
      </p:grpSp>
      <p:grpSp>
        <p:nvGrpSpPr>
          <p:cNvPr name="Group 4" id="4"/>
          <p:cNvGrpSpPr/>
          <p:nvPr/>
        </p:nvGrpSpPr>
        <p:grpSpPr>
          <a:xfrm rot="0">
            <a:off x="943804" y="276444"/>
            <a:ext cx="16444198" cy="1990115"/>
            <a:chOff x="0" y="0"/>
            <a:chExt cx="21925598" cy="2653487"/>
          </a:xfrm>
        </p:grpSpPr>
        <p:sp>
          <p:nvSpPr>
            <p:cNvPr name="Freeform 5" id="5"/>
            <p:cNvSpPr/>
            <p:nvPr/>
          </p:nvSpPr>
          <p:spPr>
            <a:xfrm flipH="false" flipV="false" rot="0">
              <a:off x="0" y="0"/>
              <a:ext cx="21925662" cy="2653538"/>
            </a:xfrm>
            <a:custGeom>
              <a:avLst/>
              <a:gdLst/>
              <a:ahLst/>
              <a:cxnLst/>
              <a:rect r="r" b="b" t="t" l="l"/>
              <a:pathLst>
                <a:path h="2653538" w="21925662">
                  <a:moveTo>
                    <a:pt x="0" y="0"/>
                  </a:moveTo>
                  <a:lnTo>
                    <a:pt x="21925662" y="0"/>
                  </a:lnTo>
                  <a:lnTo>
                    <a:pt x="21925662" y="2653538"/>
                  </a:lnTo>
                  <a:lnTo>
                    <a:pt x="0" y="2653538"/>
                  </a:lnTo>
                  <a:close/>
                </a:path>
              </a:pathLst>
            </a:custGeom>
            <a:blipFill>
              <a:blip r:embed="rId3">
                <a:alphaModFix amt="0"/>
              </a:blip>
              <a:stretch>
                <a:fillRect l="0" t="-110889" r="0" b="-110887"/>
              </a:stretch>
            </a:blipFill>
          </p:spPr>
        </p:sp>
      </p:grpSp>
      <p:grpSp>
        <p:nvGrpSpPr>
          <p:cNvPr name="Group 6" id="6"/>
          <p:cNvGrpSpPr/>
          <p:nvPr/>
        </p:nvGrpSpPr>
        <p:grpSpPr>
          <a:xfrm rot="0">
            <a:off x="943804" y="269300"/>
            <a:ext cx="16444198" cy="1997259"/>
            <a:chOff x="0" y="0"/>
            <a:chExt cx="21925598" cy="2663012"/>
          </a:xfrm>
        </p:grpSpPr>
        <p:sp>
          <p:nvSpPr>
            <p:cNvPr name="Freeform 7" id="7"/>
            <p:cNvSpPr/>
            <p:nvPr/>
          </p:nvSpPr>
          <p:spPr>
            <a:xfrm flipH="false" flipV="false" rot="0">
              <a:off x="0" y="0"/>
              <a:ext cx="21925598" cy="2663012"/>
            </a:xfrm>
            <a:custGeom>
              <a:avLst/>
              <a:gdLst/>
              <a:ahLst/>
              <a:cxnLst/>
              <a:rect r="r" b="b" t="t" l="l"/>
              <a:pathLst>
                <a:path h="2663012" w="21925598">
                  <a:moveTo>
                    <a:pt x="0" y="0"/>
                  </a:moveTo>
                  <a:lnTo>
                    <a:pt x="21925598" y="0"/>
                  </a:lnTo>
                  <a:lnTo>
                    <a:pt x="21925598" y="2663012"/>
                  </a:lnTo>
                  <a:lnTo>
                    <a:pt x="0" y="2663012"/>
                  </a:lnTo>
                  <a:close/>
                </a:path>
              </a:pathLst>
            </a:custGeom>
            <a:blipFill>
              <a:blip r:embed="rId4">
                <a:alphaModFix amt="0"/>
              </a:blip>
              <a:stretch>
                <a:fillRect l="0" t="-110427" r="0" b="-110427"/>
              </a:stretch>
            </a:blipFill>
          </p:spPr>
        </p:sp>
        <p:sp>
          <p:nvSpPr>
            <p:cNvPr name="TextBox 8" id="8"/>
            <p:cNvSpPr txBox="true"/>
            <p:nvPr/>
          </p:nvSpPr>
          <p:spPr>
            <a:xfrm>
              <a:off x="0" y="-9525"/>
              <a:ext cx="21925598" cy="2672537"/>
            </a:xfrm>
            <a:prstGeom prst="rect">
              <a:avLst/>
            </a:prstGeom>
          </p:spPr>
          <p:txBody>
            <a:bodyPr anchor="b" rtlCol="false" tIns="0" lIns="0" bIns="0" rIns="0"/>
            <a:lstStyle/>
            <a:p>
              <a:pPr algn="l">
                <a:lnSpc>
                  <a:spcPts val="11518"/>
                </a:lnSpc>
              </a:pPr>
              <a:r>
                <a:rPr lang="en-US" sz="9600" b="true">
                  <a:solidFill>
                    <a:srgbClr val="FFFFFF"/>
                  </a:solidFill>
                  <a:latin typeface="EB Garamond Semi-Bold"/>
                  <a:ea typeface="EB Garamond Semi-Bold"/>
                  <a:cs typeface="EB Garamond Semi-Bold"/>
                  <a:sym typeface="EB Garamond Semi-Bold"/>
                </a:rPr>
                <a:t>What do archivists do?</a:t>
              </a:r>
            </a:p>
          </p:txBody>
        </p:sp>
      </p:grpSp>
      <p:grpSp>
        <p:nvGrpSpPr>
          <p:cNvPr name="Group 9" id="9"/>
          <p:cNvGrpSpPr/>
          <p:nvPr/>
        </p:nvGrpSpPr>
        <p:grpSpPr>
          <a:xfrm rot="0">
            <a:off x="943804" y="7702267"/>
            <a:ext cx="5012398" cy="1556280"/>
            <a:chOff x="0" y="0"/>
            <a:chExt cx="6683197" cy="2075040"/>
          </a:xfrm>
        </p:grpSpPr>
        <p:sp>
          <p:nvSpPr>
            <p:cNvPr name="Freeform 10" id="10"/>
            <p:cNvSpPr/>
            <p:nvPr/>
          </p:nvSpPr>
          <p:spPr>
            <a:xfrm flipH="false" flipV="false" rot="0">
              <a:off x="0" y="0"/>
              <a:ext cx="6683248" cy="2075053"/>
            </a:xfrm>
            <a:custGeom>
              <a:avLst/>
              <a:gdLst/>
              <a:ahLst/>
              <a:cxnLst/>
              <a:rect r="r" b="b" t="t" l="l"/>
              <a:pathLst>
                <a:path h="2075053" w="6683248">
                  <a:moveTo>
                    <a:pt x="0" y="0"/>
                  </a:moveTo>
                  <a:lnTo>
                    <a:pt x="6683248" y="0"/>
                  </a:lnTo>
                  <a:lnTo>
                    <a:pt x="6683248" y="2075053"/>
                  </a:lnTo>
                  <a:lnTo>
                    <a:pt x="0" y="2075053"/>
                  </a:lnTo>
                  <a:close/>
                </a:path>
              </a:pathLst>
            </a:custGeom>
            <a:blipFill>
              <a:blip r:embed="rId3">
                <a:alphaModFix amt="0"/>
              </a:blip>
              <a:stretch>
                <a:fillRect l="0" t="-12713" r="0" b="-12711"/>
              </a:stretch>
            </a:blipFill>
          </p:spPr>
        </p:sp>
      </p:grpSp>
      <p:grpSp>
        <p:nvGrpSpPr>
          <p:cNvPr name="Group 11" id="11"/>
          <p:cNvGrpSpPr/>
          <p:nvPr/>
        </p:nvGrpSpPr>
        <p:grpSpPr>
          <a:xfrm rot="0">
            <a:off x="943804" y="7652261"/>
            <a:ext cx="5012398" cy="1606286"/>
            <a:chOff x="0" y="0"/>
            <a:chExt cx="6683197" cy="2141715"/>
          </a:xfrm>
        </p:grpSpPr>
        <p:sp>
          <p:nvSpPr>
            <p:cNvPr name="Freeform 12" id="12"/>
            <p:cNvSpPr/>
            <p:nvPr/>
          </p:nvSpPr>
          <p:spPr>
            <a:xfrm flipH="false" flipV="false" rot="0">
              <a:off x="0" y="0"/>
              <a:ext cx="6683197" cy="2141712"/>
            </a:xfrm>
            <a:custGeom>
              <a:avLst/>
              <a:gdLst/>
              <a:ahLst/>
              <a:cxnLst/>
              <a:rect r="r" b="b" t="t" l="l"/>
              <a:pathLst>
                <a:path h="2141712" w="6683197">
                  <a:moveTo>
                    <a:pt x="0" y="0"/>
                  </a:moveTo>
                  <a:lnTo>
                    <a:pt x="6683197" y="0"/>
                  </a:lnTo>
                  <a:lnTo>
                    <a:pt x="6683197" y="2141712"/>
                  </a:lnTo>
                  <a:lnTo>
                    <a:pt x="0" y="2141712"/>
                  </a:lnTo>
                  <a:close/>
                </a:path>
              </a:pathLst>
            </a:custGeom>
            <a:blipFill>
              <a:blip r:embed="rId4">
                <a:alphaModFix amt="0"/>
              </a:blip>
              <a:stretch>
                <a:fillRect l="0" t="-10802" r="0" b="-10802"/>
              </a:stretch>
            </a:blipFill>
          </p:spPr>
        </p:sp>
        <p:sp>
          <p:nvSpPr>
            <p:cNvPr name="TextBox 13" id="13"/>
            <p:cNvSpPr txBox="true"/>
            <p:nvPr/>
          </p:nvSpPr>
          <p:spPr>
            <a:xfrm>
              <a:off x="0" y="-66675"/>
              <a:ext cx="6683197" cy="2208390"/>
            </a:xfrm>
            <a:prstGeom prst="rect">
              <a:avLst/>
            </a:prstGeom>
          </p:spPr>
          <p:txBody>
            <a:bodyPr anchor="ctr" rtlCol="false" tIns="0" lIns="0" bIns="0" rIns="0"/>
            <a:lstStyle/>
            <a:p>
              <a:pPr algn="ctr">
                <a:lnSpc>
                  <a:spcPts val="6070"/>
                </a:lnSpc>
              </a:pPr>
              <a:r>
                <a:rPr lang="en-US" sz="4399" b="true">
                  <a:solidFill>
                    <a:srgbClr val="1351AA"/>
                  </a:solidFill>
                  <a:latin typeface="Proxima Nova Bold"/>
                  <a:ea typeface="Proxima Nova Bold"/>
                  <a:cs typeface="Proxima Nova Bold"/>
                  <a:sym typeface="Proxima Nova Bold"/>
                </a:rPr>
                <a:t>APPRAISAL</a:t>
              </a:r>
            </a:p>
          </p:txBody>
        </p:sp>
      </p:grpSp>
      <p:grpSp>
        <p:nvGrpSpPr>
          <p:cNvPr name="Group 14" id="14"/>
          <p:cNvGrpSpPr/>
          <p:nvPr/>
        </p:nvGrpSpPr>
        <p:grpSpPr>
          <a:xfrm rot="0">
            <a:off x="6637801" y="7702267"/>
            <a:ext cx="5431203" cy="1556280"/>
            <a:chOff x="0" y="0"/>
            <a:chExt cx="7241604" cy="2075040"/>
          </a:xfrm>
        </p:grpSpPr>
        <p:sp>
          <p:nvSpPr>
            <p:cNvPr name="Freeform 15" id="15"/>
            <p:cNvSpPr/>
            <p:nvPr/>
          </p:nvSpPr>
          <p:spPr>
            <a:xfrm flipH="false" flipV="false" rot="0">
              <a:off x="0" y="0"/>
              <a:ext cx="7241667" cy="2075053"/>
            </a:xfrm>
            <a:custGeom>
              <a:avLst/>
              <a:gdLst/>
              <a:ahLst/>
              <a:cxnLst/>
              <a:rect r="r" b="b" t="t" l="l"/>
              <a:pathLst>
                <a:path h="2075053" w="7241667">
                  <a:moveTo>
                    <a:pt x="0" y="0"/>
                  </a:moveTo>
                  <a:lnTo>
                    <a:pt x="7241667" y="0"/>
                  </a:lnTo>
                  <a:lnTo>
                    <a:pt x="7241667" y="2075053"/>
                  </a:lnTo>
                  <a:lnTo>
                    <a:pt x="0" y="2075053"/>
                  </a:lnTo>
                  <a:close/>
                </a:path>
              </a:pathLst>
            </a:custGeom>
            <a:blipFill>
              <a:blip r:embed="rId3">
                <a:alphaModFix amt="0"/>
              </a:blip>
              <a:stretch>
                <a:fillRect l="0" t="-17952" r="0" b="-17952"/>
              </a:stretch>
            </a:blipFill>
          </p:spPr>
        </p:sp>
      </p:grpSp>
      <p:grpSp>
        <p:nvGrpSpPr>
          <p:cNvPr name="Group 16" id="16"/>
          <p:cNvGrpSpPr/>
          <p:nvPr/>
        </p:nvGrpSpPr>
        <p:grpSpPr>
          <a:xfrm rot="0">
            <a:off x="6637801" y="7652261"/>
            <a:ext cx="5431203" cy="1606286"/>
            <a:chOff x="0" y="0"/>
            <a:chExt cx="7241604" cy="2141715"/>
          </a:xfrm>
        </p:grpSpPr>
        <p:sp>
          <p:nvSpPr>
            <p:cNvPr name="Freeform 17" id="17"/>
            <p:cNvSpPr/>
            <p:nvPr/>
          </p:nvSpPr>
          <p:spPr>
            <a:xfrm flipH="false" flipV="false" rot="0">
              <a:off x="0" y="0"/>
              <a:ext cx="7241604" cy="2141712"/>
            </a:xfrm>
            <a:custGeom>
              <a:avLst/>
              <a:gdLst/>
              <a:ahLst/>
              <a:cxnLst/>
              <a:rect r="r" b="b" t="t" l="l"/>
              <a:pathLst>
                <a:path h="2141712" w="7241604">
                  <a:moveTo>
                    <a:pt x="0" y="0"/>
                  </a:moveTo>
                  <a:lnTo>
                    <a:pt x="7241604" y="0"/>
                  </a:lnTo>
                  <a:lnTo>
                    <a:pt x="7241604" y="2141712"/>
                  </a:lnTo>
                  <a:lnTo>
                    <a:pt x="0" y="2141712"/>
                  </a:lnTo>
                  <a:close/>
                </a:path>
              </a:pathLst>
            </a:custGeom>
            <a:blipFill>
              <a:blip r:embed="rId4">
                <a:alphaModFix amt="0"/>
              </a:blip>
              <a:stretch>
                <a:fillRect l="0" t="-15883" r="0" b="-15883"/>
              </a:stretch>
            </a:blipFill>
          </p:spPr>
        </p:sp>
        <p:sp>
          <p:nvSpPr>
            <p:cNvPr name="TextBox 18" id="18"/>
            <p:cNvSpPr txBox="true"/>
            <p:nvPr/>
          </p:nvSpPr>
          <p:spPr>
            <a:xfrm>
              <a:off x="0" y="-66675"/>
              <a:ext cx="7241604" cy="2208390"/>
            </a:xfrm>
            <a:prstGeom prst="rect">
              <a:avLst/>
            </a:prstGeom>
          </p:spPr>
          <p:txBody>
            <a:bodyPr anchor="ctr" rtlCol="false" tIns="0" lIns="0" bIns="0" rIns="0"/>
            <a:lstStyle/>
            <a:p>
              <a:pPr algn="ctr">
                <a:lnSpc>
                  <a:spcPts val="6070"/>
                </a:lnSpc>
              </a:pPr>
              <a:r>
                <a:rPr lang="en-US" sz="4399" b="true">
                  <a:solidFill>
                    <a:srgbClr val="1351AA"/>
                  </a:solidFill>
                  <a:latin typeface="Proxima Nova Bold"/>
                  <a:ea typeface="Proxima Nova Bold"/>
                  <a:cs typeface="Proxima Nova Bold"/>
                  <a:sym typeface="Proxima Nova Bold"/>
                </a:rPr>
                <a:t>ARRANGEMENT</a:t>
              </a:r>
            </a:p>
          </p:txBody>
        </p:sp>
      </p:grpSp>
      <p:grpSp>
        <p:nvGrpSpPr>
          <p:cNvPr name="Group 19" id="19"/>
          <p:cNvGrpSpPr/>
          <p:nvPr/>
        </p:nvGrpSpPr>
        <p:grpSpPr>
          <a:xfrm rot="0">
            <a:off x="12069004" y="7702267"/>
            <a:ext cx="5012398" cy="1556280"/>
            <a:chOff x="0" y="0"/>
            <a:chExt cx="6683197" cy="2075040"/>
          </a:xfrm>
        </p:grpSpPr>
        <p:sp>
          <p:nvSpPr>
            <p:cNvPr name="Freeform 20" id="20"/>
            <p:cNvSpPr/>
            <p:nvPr/>
          </p:nvSpPr>
          <p:spPr>
            <a:xfrm flipH="false" flipV="false" rot="0">
              <a:off x="0" y="0"/>
              <a:ext cx="6683248" cy="2075053"/>
            </a:xfrm>
            <a:custGeom>
              <a:avLst/>
              <a:gdLst/>
              <a:ahLst/>
              <a:cxnLst/>
              <a:rect r="r" b="b" t="t" l="l"/>
              <a:pathLst>
                <a:path h="2075053" w="6683248">
                  <a:moveTo>
                    <a:pt x="0" y="0"/>
                  </a:moveTo>
                  <a:lnTo>
                    <a:pt x="6683248" y="0"/>
                  </a:lnTo>
                  <a:lnTo>
                    <a:pt x="6683248" y="2075053"/>
                  </a:lnTo>
                  <a:lnTo>
                    <a:pt x="0" y="2075053"/>
                  </a:lnTo>
                  <a:close/>
                </a:path>
              </a:pathLst>
            </a:custGeom>
            <a:blipFill>
              <a:blip r:embed="rId3">
                <a:alphaModFix amt="0"/>
              </a:blip>
              <a:stretch>
                <a:fillRect l="0" t="-12713" r="0" b="-12711"/>
              </a:stretch>
            </a:blipFill>
          </p:spPr>
        </p:sp>
      </p:grpSp>
      <p:grpSp>
        <p:nvGrpSpPr>
          <p:cNvPr name="Group 21" id="21"/>
          <p:cNvGrpSpPr/>
          <p:nvPr/>
        </p:nvGrpSpPr>
        <p:grpSpPr>
          <a:xfrm rot="0">
            <a:off x="12069004" y="7652261"/>
            <a:ext cx="5012398" cy="1606286"/>
            <a:chOff x="0" y="0"/>
            <a:chExt cx="6683197" cy="2141715"/>
          </a:xfrm>
        </p:grpSpPr>
        <p:sp>
          <p:nvSpPr>
            <p:cNvPr name="Freeform 22" id="22"/>
            <p:cNvSpPr/>
            <p:nvPr/>
          </p:nvSpPr>
          <p:spPr>
            <a:xfrm flipH="false" flipV="false" rot="0">
              <a:off x="0" y="0"/>
              <a:ext cx="6683197" cy="2141712"/>
            </a:xfrm>
            <a:custGeom>
              <a:avLst/>
              <a:gdLst/>
              <a:ahLst/>
              <a:cxnLst/>
              <a:rect r="r" b="b" t="t" l="l"/>
              <a:pathLst>
                <a:path h="2141712" w="6683197">
                  <a:moveTo>
                    <a:pt x="0" y="0"/>
                  </a:moveTo>
                  <a:lnTo>
                    <a:pt x="6683197" y="0"/>
                  </a:lnTo>
                  <a:lnTo>
                    <a:pt x="6683197" y="2141712"/>
                  </a:lnTo>
                  <a:lnTo>
                    <a:pt x="0" y="2141712"/>
                  </a:lnTo>
                  <a:close/>
                </a:path>
              </a:pathLst>
            </a:custGeom>
            <a:blipFill>
              <a:blip r:embed="rId4">
                <a:alphaModFix amt="0"/>
              </a:blip>
              <a:stretch>
                <a:fillRect l="0" t="-10802" r="0" b="-10802"/>
              </a:stretch>
            </a:blipFill>
          </p:spPr>
        </p:sp>
        <p:sp>
          <p:nvSpPr>
            <p:cNvPr name="TextBox 23" id="23"/>
            <p:cNvSpPr txBox="true"/>
            <p:nvPr/>
          </p:nvSpPr>
          <p:spPr>
            <a:xfrm>
              <a:off x="0" y="-66675"/>
              <a:ext cx="6683197" cy="2208390"/>
            </a:xfrm>
            <a:prstGeom prst="rect">
              <a:avLst/>
            </a:prstGeom>
          </p:spPr>
          <p:txBody>
            <a:bodyPr anchor="ctr" rtlCol="false" tIns="0" lIns="0" bIns="0" rIns="0"/>
            <a:lstStyle/>
            <a:p>
              <a:pPr algn="ctr">
                <a:lnSpc>
                  <a:spcPts val="6070"/>
                </a:lnSpc>
              </a:pPr>
              <a:r>
                <a:rPr lang="en-US" sz="4399" b="true">
                  <a:solidFill>
                    <a:srgbClr val="1351AA"/>
                  </a:solidFill>
                  <a:latin typeface="Proxima Nova Bold"/>
                  <a:ea typeface="Proxima Nova Bold"/>
                  <a:cs typeface="Proxima Nova Bold"/>
                  <a:sym typeface="Proxima Nova Bold"/>
                </a:rPr>
                <a:t>ACCESS</a:t>
              </a:r>
            </a:p>
          </p:txBody>
        </p:sp>
      </p:grpSp>
      <p:grpSp>
        <p:nvGrpSpPr>
          <p:cNvPr name="Group 24" id="24"/>
          <p:cNvGrpSpPr/>
          <p:nvPr/>
        </p:nvGrpSpPr>
        <p:grpSpPr>
          <a:xfrm rot="0">
            <a:off x="716023" y="3046743"/>
            <a:ext cx="5240179" cy="4906108"/>
            <a:chOff x="0" y="0"/>
            <a:chExt cx="6986905" cy="6541478"/>
          </a:xfrm>
        </p:grpSpPr>
        <p:sp>
          <p:nvSpPr>
            <p:cNvPr name="Freeform 25" id="25"/>
            <p:cNvSpPr/>
            <p:nvPr/>
          </p:nvSpPr>
          <p:spPr>
            <a:xfrm flipH="false" flipV="false" rot="0">
              <a:off x="0" y="0"/>
              <a:ext cx="6986905" cy="6541516"/>
            </a:xfrm>
            <a:custGeom>
              <a:avLst/>
              <a:gdLst/>
              <a:ahLst/>
              <a:cxnLst/>
              <a:rect r="r" b="b" t="t" l="l"/>
              <a:pathLst>
                <a:path h="6541516" w="6986905">
                  <a:moveTo>
                    <a:pt x="0" y="0"/>
                  </a:moveTo>
                  <a:lnTo>
                    <a:pt x="6986905" y="0"/>
                  </a:lnTo>
                  <a:lnTo>
                    <a:pt x="6986905" y="6541516"/>
                  </a:lnTo>
                  <a:lnTo>
                    <a:pt x="0" y="6541516"/>
                  </a:lnTo>
                  <a:lnTo>
                    <a:pt x="0" y="0"/>
                  </a:lnTo>
                  <a:close/>
                </a:path>
              </a:pathLst>
            </a:custGeom>
            <a:blipFill>
              <a:blip r:embed="rId5"/>
              <a:stretch>
                <a:fillRect l="0" t="-27" r="0" b="-27"/>
              </a:stretch>
            </a:blipFill>
          </p:spPr>
        </p:sp>
      </p:grpSp>
      <p:grpSp>
        <p:nvGrpSpPr>
          <p:cNvPr name="Group 26" id="26"/>
          <p:cNvGrpSpPr/>
          <p:nvPr/>
        </p:nvGrpSpPr>
        <p:grpSpPr>
          <a:xfrm rot="0">
            <a:off x="12448203" y="3706139"/>
            <a:ext cx="4633198" cy="3996138"/>
            <a:chOff x="0" y="0"/>
            <a:chExt cx="6177598" cy="5328183"/>
          </a:xfrm>
        </p:grpSpPr>
        <p:sp>
          <p:nvSpPr>
            <p:cNvPr name="Freeform 27" id="27"/>
            <p:cNvSpPr/>
            <p:nvPr/>
          </p:nvSpPr>
          <p:spPr>
            <a:xfrm flipH="false" flipV="false" rot="0">
              <a:off x="0" y="0"/>
              <a:ext cx="6177661" cy="5328158"/>
            </a:xfrm>
            <a:custGeom>
              <a:avLst/>
              <a:gdLst/>
              <a:ahLst/>
              <a:cxnLst/>
              <a:rect r="r" b="b" t="t" l="l"/>
              <a:pathLst>
                <a:path h="5328158" w="6177661">
                  <a:moveTo>
                    <a:pt x="0" y="0"/>
                  </a:moveTo>
                  <a:lnTo>
                    <a:pt x="6177661" y="0"/>
                  </a:lnTo>
                  <a:lnTo>
                    <a:pt x="6177661" y="5328158"/>
                  </a:lnTo>
                  <a:lnTo>
                    <a:pt x="0" y="5328158"/>
                  </a:lnTo>
                  <a:lnTo>
                    <a:pt x="0" y="0"/>
                  </a:lnTo>
                  <a:close/>
                </a:path>
              </a:pathLst>
            </a:custGeom>
            <a:blipFill>
              <a:blip r:embed="rId6"/>
              <a:stretch>
                <a:fillRect l="-19" t="0" r="-18" b="0"/>
              </a:stretch>
            </a:blipFill>
          </p:spPr>
        </p:sp>
      </p:grpSp>
      <p:grpSp>
        <p:nvGrpSpPr>
          <p:cNvPr name="Group 28" id="28"/>
          <p:cNvGrpSpPr/>
          <p:nvPr/>
        </p:nvGrpSpPr>
        <p:grpSpPr>
          <a:xfrm rot="0">
            <a:off x="6950478" y="3411950"/>
            <a:ext cx="4805858" cy="4290317"/>
            <a:chOff x="0" y="0"/>
            <a:chExt cx="6407810" cy="5720423"/>
          </a:xfrm>
        </p:grpSpPr>
        <p:sp>
          <p:nvSpPr>
            <p:cNvPr name="Freeform 29" id="29"/>
            <p:cNvSpPr/>
            <p:nvPr/>
          </p:nvSpPr>
          <p:spPr>
            <a:xfrm flipH="false" flipV="false" rot="0">
              <a:off x="0" y="0"/>
              <a:ext cx="6407785" cy="5720461"/>
            </a:xfrm>
            <a:custGeom>
              <a:avLst/>
              <a:gdLst/>
              <a:ahLst/>
              <a:cxnLst/>
              <a:rect r="r" b="b" t="t" l="l"/>
              <a:pathLst>
                <a:path h="5720461" w="6407785">
                  <a:moveTo>
                    <a:pt x="0" y="0"/>
                  </a:moveTo>
                  <a:lnTo>
                    <a:pt x="6407785" y="0"/>
                  </a:lnTo>
                  <a:lnTo>
                    <a:pt x="6407785" y="5720461"/>
                  </a:lnTo>
                  <a:lnTo>
                    <a:pt x="0" y="5720461"/>
                  </a:lnTo>
                  <a:lnTo>
                    <a:pt x="0" y="0"/>
                  </a:lnTo>
                  <a:close/>
                </a:path>
              </a:pathLst>
            </a:custGeom>
            <a:blipFill>
              <a:blip r:embed="rId7"/>
              <a:stretch>
                <a:fillRect l="-64" t="0" r="-64" b="0"/>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grpSp>
        <p:nvGrpSpPr>
          <p:cNvPr name="Group 2" id="2"/>
          <p:cNvGrpSpPr/>
          <p:nvPr/>
        </p:nvGrpSpPr>
        <p:grpSpPr>
          <a:xfrm rot="0">
            <a:off x="921896" y="1874806"/>
            <a:ext cx="16444198" cy="6537398"/>
            <a:chOff x="0" y="0"/>
            <a:chExt cx="21925598" cy="8716531"/>
          </a:xfrm>
        </p:grpSpPr>
        <p:sp>
          <p:nvSpPr>
            <p:cNvPr name="Freeform 3" id="3"/>
            <p:cNvSpPr/>
            <p:nvPr/>
          </p:nvSpPr>
          <p:spPr>
            <a:xfrm flipH="false" flipV="false" rot="0">
              <a:off x="0" y="0"/>
              <a:ext cx="21925598" cy="8716527"/>
            </a:xfrm>
            <a:custGeom>
              <a:avLst/>
              <a:gdLst/>
              <a:ahLst/>
              <a:cxnLst/>
              <a:rect r="r" b="b" t="t" l="l"/>
              <a:pathLst>
                <a:path h="8716527" w="21925598">
                  <a:moveTo>
                    <a:pt x="0" y="0"/>
                  </a:moveTo>
                  <a:lnTo>
                    <a:pt x="21925598" y="0"/>
                  </a:lnTo>
                  <a:lnTo>
                    <a:pt x="21925598" y="8716527"/>
                  </a:lnTo>
                  <a:lnTo>
                    <a:pt x="0" y="8716527"/>
                  </a:lnTo>
                  <a:close/>
                </a:path>
              </a:pathLst>
            </a:custGeom>
            <a:blipFill>
              <a:blip r:embed="rId3">
                <a:alphaModFix amt="0"/>
              </a:blip>
              <a:stretch>
                <a:fillRect l="-1007" t="0" r="-1007" b="0"/>
              </a:stretch>
            </a:blipFill>
          </p:spPr>
        </p:sp>
        <p:sp>
          <p:nvSpPr>
            <p:cNvPr name="TextBox 4" id="4"/>
            <p:cNvSpPr txBox="true"/>
            <p:nvPr/>
          </p:nvSpPr>
          <p:spPr>
            <a:xfrm>
              <a:off x="0" y="0"/>
              <a:ext cx="21925598" cy="8716531"/>
            </a:xfrm>
            <a:prstGeom prst="rect">
              <a:avLst/>
            </a:prstGeom>
          </p:spPr>
          <p:txBody>
            <a:bodyPr anchor="ctr" rtlCol="false" tIns="0" lIns="0" bIns="0" rIns="0"/>
            <a:lstStyle/>
            <a:p>
              <a:pPr algn="l">
                <a:lnSpc>
                  <a:spcPts val="15310"/>
                </a:lnSpc>
              </a:pPr>
              <a:r>
                <a:rPr lang="en-US" sz="12757" b="true">
                  <a:solidFill>
                    <a:srgbClr val="1351AA"/>
                  </a:solidFill>
                  <a:latin typeface="EB Garamond Semi-Bold"/>
                  <a:ea typeface="EB Garamond Semi-Bold"/>
                  <a:cs typeface="EB Garamond Semi-Bold"/>
                  <a:sym typeface="EB Garamond Semi-Bold"/>
                </a:rPr>
                <a:t>How are archivists different than other information workers?</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3465766"/>
            <a:ext cx="8090402" cy="2989936"/>
            <a:chOff x="0" y="0"/>
            <a:chExt cx="10787202" cy="3986581"/>
          </a:xfrm>
        </p:grpSpPr>
        <p:sp>
          <p:nvSpPr>
            <p:cNvPr name="Freeform 5" id="5"/>
            <p:cNvSpPr/>
            <p:nvPr/>
          </p:nvSpPr>
          <p:spPr>
            <a:xfrm flipH="false" flipV="false" rot="0">
              <a:off x="0" y="0"/>
              <a:ext cx="10787253" cy="3986530"/>
            </a:xfrm>
            <a:custGeom>
              <a:avLst/>
              <a:gdLst/>
              <a:ahLst/>
              <a:cxnLst/>
              <a:rect r="r" b="b" t="t" l="l"/>
              <a:pathLst>
                <a:path h="3986530" w="10787253">
                  <a:moveTo>
                    <a:pt x="0" y="0"/>
                  </a:moveTo>
                  <a:lnTo>
                    <a:pt x="10787253" y="0"/>
                  </a:lnTo>
                  <a:lnTo>
                    <a:pt x="10787253" y="3986530"/>
                  </a:lnTo>
                  <a:lnTo>
                    <a:pt x="0" y="3986530"/>
                  </a:lnTo>
                  <a:close/>
                </a:path>
              </a:pathLst>
            </a:custGeom>
            <a:blipFill>
              <a:blip r:embed="rId3">
                <a:alphaModFix amt="0"/>
              </a:blip>
              <a:stretch>
                <a:fillRect l="0" t="-2687" r="0" b="-2688"/>
              </a:stretch>
            </a:blipFill>
          </p:spPr>
        </p:sp>
      </p:grpSp>
      <p:grpSp>
        <p:nvGrpSpPr>
          <p:cNvPr name="Group 6" id="6"/>
          <p:cNvGrpSpPr/>
          <p:nvPr/>
        </p:nvGrpSpPr>
        <p:grpSpPr>
          <a:xfrm rot="0">
            <a:off x="531000" y="3465766"/>
            <a:ext cx="8090402" cy="2989936"/>
            <a:chOff x="0" y="0"/>
            <a:chExt cx="10787202" cy="3986581"/>
          </a:xfrm>
        </p:grpSpPr>
        <p:sp>
          <p:nvSpPr>
            <p:cNvPr name="Freeform 7" id="7"/>
            <p:cNvSpPr/>
            <p:nvPr/>
          </p:nvSpPr>
          <p:spPr>
            <a:xfrm flipH="false" flipV="false" rot="0">
              <a:off x="0" y="0"/>
              <a:ext cx="10787203" cy="3986581"/>
            </a:xfrm>
            <a:custGeom>
              <a:avLst/>
              <a:gdLst/>
              <a:ahLst/>
              <a:cxnLst/>
              <a:rect r="r" b="b" t="t" l="l"/>
              <a:pathLst>
                <a:path h="3986581" w="10787203">
                  <a:moveTo>
                    <a:pt x="0" y="0"/>
                  </a:moveTo>
                  <a:lnTo>
                    <a:pt x="10787203" y="0"/>
                  </a:lnTo>
                  <a:lnTo>
                    <a:pt x="10787203" y="3986581"/>
                  </a:lnTo>
                  <a:lnTo>
                    <a:pt x="0" y="3986581"/>
                  </a:lnTo>
                  <a:close/>
                </a:path>
              </a:pathLst>
            </a:custGeom>
            <a:blipFill>
              <a:blip r:embed="rId4">
                <a:alphaModFix amt="0"/>
              </a:blip>
              <a:stretch>
                <a:fillRect l="0" t="-2724" r="0" b="-2724"/>
              </a:stretch>
            </a:blipFill>
          </p:spPr>
        </p:sp>
        <p:sp>
          <p:nvSpPr>
            <p:cNvPr name="TextBox 8" id="8"/>
            <p:cNvSpPr txBox="true"/>
            <p:nvPr/>
          </p:nvSpPr>
          <p:spPr>
            <a:xfrm>
              <a:off x="0" y="0"/>
              <a:ext cx="10787202" cy="3986581"/>
            </a:xfrm>
            <a:prstGeom prst="rect">
              <a:avLst/>
            </a:prstGeom>
          </p:spPr>
          <p:txBody>
            <a:bodyPr anchor="b" rtlCol="false" tIns="0" lIns="0" bIns="0" rIns="0"/>
            <a:lstStyle/>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librarian.html"/>
                </a:rPr>
                <a:t>Librarian</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391250"/>
            <a:ext cx="7673997" cy="7447350"/>
            <a:chOff x="0" y="0"/>
            <a:chExt cx="10231996" cy="9929800"/>
          </a:xfrm>
        </p:grpSpPr>
        <p:sp>
          <p:nvSpPr>
            <p:cNvPr name="Freeform 12" id="12"/>
            <p:cNvSpPr/>
            <p:nvPr/>
          </p:nvSpPr>
          <p:spPr>
            <a:xfrm flipH="false" flipV="false" rot="0">
              <a:off x="0" y="0"/>
              <a:ext cx="10231996" cy="9929800"/>
            </a:xfrm>
            <a:custGeom>
              <a:avLst/>
              <a:gdLst/>
              <a:ahLst/>
              <a:cxnLst/>
              <a:rect r="r" b="b" t="t" l="l"/>
              <a:pathLst>
                <a:path h="9929800" w="10231996">
                  <a:moveTo>
                    <a:pt x="0" y="0"/>
                  </a:moveTo>
                  <a:lnTo>
                    <a:pt x="10231996" y="0"/>
                  </a:lnTo>
                  <a:lnTo>
                    <a:pt x="10231996" y="9929800"/>
                  </a:lnTo>
                  <a:lnTo>
                    <a:pt x="0" y="9929800"/>
                  </a:lnTo>
                  <a:close/>
                </a:path>
              </a:pathLst>
            </a:custGeom>
            <a:blipFill>
              <a:blip r:embed="rId4">
                <a:alphaModFix amt="0"/>
              </a:blip>
              <a:stretch>
                <a:fillRect l="-74514" t="0" r="-74514" b="0"/>
              </a:stretch>
            </a:blipFill>
          </p:spPr>
        </p:sp>
        <p:sp>
          <p:nvSpPr>
            <p:cNvPr name="TextBox 13" id="13"/>
            <p:cNvSpPr txBox="true"/>
            <p:nvPr/>
          </p:nvSpPr>
          <p:spPr>
            <a:xfrm>
              <a:off x="0" y="-76200"/>
              <a:ext cx="10231996" cy="10006000"/>
            </a:xfrm>
            <a:prstGeom prst="rect">
              <a:avLst/>
            </a:prstGeom>
          </p:spPr>
          <p:txBody>
            <a:bodyPr anchor="ctr" rtlCol="false" tIns="0" lIns="0" bIns="0" rIns="0"/>
            <a:lstStyle/>
            <a:p>
              <a:pPr algn="l">
                <a:lnSpc>
                  <a:spcPts val="5519"/>
                </a:lnSpc>
              </a:pPr>
              <a:r>
                <a:rPr lang="en-US" sz="3999">
                  <a:solidFill>
                    <a:srgbClr val="FFFFFF"/>
                  </a:solidFill>
                  <a:latin typeface="Proxima Nova"/>
                  <a:ea typeface="Proxima Nova"/>
                  <a:cs typeface="Proxima Nova"/>
                  <a:sym typeface="Proxima Nova"/>
                </a:rPr>
                <a:t>An individual responsible for acquiring, providing access to, and managing collections of published materials.</a:t>
              </a:r>
            </a:p>
            <a:p>
              <a:pPr algn="l">
                <a:lnSpc>
                  <a:spcPts val="5518"/>
                </a:lnSpc>
              </a:pPr>
            </a:p>
            <a:p>
              <a:pPr algn="l">
                <a:lnSpc>
                  <a:spcPts val="4691"/>
                </a:lnSpc>
              </a:pPr>
              <a:r>
                <a:rPr lang="en-US" sz="3399">
                  <a:solidFill>
                    <a:srgbClr val="FFFFFF"/>
                  </a:solidFill>
                  <a:latin typeface="Proxima Nova"/>
                  <a:ea typeface="Proxima Nova"/>
                  <a:cs typeface="Proxima Nova"/>
                  <a:sym typeface="Proxima Nova"/>
                </a:rPr>
                <a:t>While the title connotes work with published materials, many rare books and special collections librarians also work with unpublished materials that range from handwritten inscriptions in books to collections of personal papers.</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3432381"/>
            <a:ext cx="8090402" cy="2989936"/>
            <a:chOff x="0" y="0"/>
            <a:chExt cx="10787202" cy="3986581"/>
          </a:xfrm>
        </p:grpSpPr>
        <p:sp>
          <p:nvSpPr>
            <p:cNvPr name="Freeform 5" id="5"/>
            <p:cNvSpPr/>
            <p:nvPr/>
          </p:nvSpPr>
          <p:spPr>
            <a:xfrm flipH="false" flipV="false" rot="0">
              <a:off x="0" y="0"/>
              <a:ext cx="10787253" cy="3986530"/>
            </a:xfrm>
            <a:custGeom>
              <a:avLst/>
              <a:gdLst/>
              <a:ahLst/>
              <a:cxnLst/>
              <a:rect r="r" b="b" t="t" l="l"/>
              <a:pathLst>
                <a:path h="3986530" w="10787253">
                  <a:moveTo>
                    <a:pt x="0" y="0"/>
                  </a:moveTo>
                  <a:lnTo>
                    <a:pt x="10787253" y="0"/>
                  </a:lnTo>
                  <a:lnTo>
                    <a:pt x="10787253" y="3986530"/>
                  </a:lnTo>
                  <a:lnTo>
                    <a:pt x="0" y="3986530"/>
                  </a:lnTo>
                  <a:close/>
                </a:path>
              </a:pathLst>
            </a:custGeom>
            <a:blipFill>
              <a:blip r:embed="rId3">
                <a:alphaModFix amt="0"/>
              </a:blip>
              <a:stretch>
                <a:fillRect l="0" t="-2687" r="0" b="-2688"/>
              </a:stretch>
            </a:blipFill>
          </p:spPr>
        </p:sp>
      </p:grpSp>
      <p:grpSp>
        <p:nvGrpSpPr>
          <p:cNvPr name="Group 6" id="6"/>
          <p:cNvGrpSpPr/>
          <p:nvPr/>
        </p:nvGrpSpPr>
        <p:grpSpPr>
          <a:xfrm rot="0">
            <a:off x="531000" y="3432381"/>
            <a:ext cx="8090402" cy="2989936"/>
            <a:chOff x="0" y="0"/>
            <a:chExt cx="10787202" cy="3986581"/>
          </a:xfrm>
        </p:grpSpPr>
        <p:sp>
          <p:nvSpPr>
            <p:cNvPr name="Freeform 7" id="7"/>
            <p:cNvSpPr/>
            <p:nvPr/>
          </p:nvSpPr>
          <p:spPr>
            <a:xfrm flipH="false" flipV="false" rot="0">
              <a:off x="0" y="0"/>
              <a:ext cx="10787203" cy="3986581"/>
            </a:xfrm>
            <a:custGeom>
              <a:avLst/>
              <a:gdLst/>
              <a:ahLst/>
              <a:cxnLst/>
              <a:rect r="r" b="b" t="t" l="l"/>
              <a:pathLst>
                <a:path h="3986581" w="10787203">
                  <a:moveTo>
                    <a:pt x="0" y="0"/>
                  </a:moveTo>
                  <a:lnTo>
                    <a:pt x="10787203" y="0"/>
                  </a:lnTo>
                  <a:lnTo>
                    <a:pt x="10787203" y="3986581"/>
                  </a:lnTo>
                  <a:lnTo>
                    <a:pt x="0" y="3986581"/>
                  </a:lnTo>
                  <a:close/>
                </a:path>
              </a:pathLst>
            </a:custGeom>
            <a:blipFill>
              <a:blip r:embed="rId4">
                <a:alphaModFix amt="0"/>
              </a:blip>
              <a:stretch>
                <a:fillRect l="0" t="-2724" r="0" b="-2724"/>
              </a:stretch>
            </a:blipFill>
          </p:spPr>
        </p:sp>
        <p:sp>
          <p:nvSpPr>
            <p:cNvPr name="TextBox 8" id="8"/>
            <p:cNvSpPr txBox="true"/>
            <p:nvPr/>
          </p:nvSpPr>
          <p:spPr>
            <a:xfrm>
              <a:off x="0" y="0"/>
              <a:ext cx="10787202" cy="3986581"/>
            </a:xfrm>
            <a:prstGeom prst="rect">
              <a:avLst/>
            </a:prstGeom>
          </p:spPr>
          <p:txBody>
            <a:bodyPr anchor="b" rtlCol="false" tIns="0" lIns="0" bIns="0" rIns="0"/>
            <a:lstStyle/>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curator.html"/>
                </a:rPr>
                <a:t>Curator</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398394"/>
            <a:ext cx="7673997" cy="7440206"/>
            <a:chOff x="0" y="0"/>
            <a:chExt cx="10231996" cy="9920275"/>
          </a:xfrm>
        </p:grpSpPr>
        <p:sp>
          <p:nvSpPr>
            <p:cNvPr name="Freeform 12" id="12"/>
            <p:cNvSpPr/>
            <p:nvPr/>
          </p:nvSpPr>
          <p:spPr>
            <a:xfrm flipH="false" flipV="false" rot="0">
              <a:off x="0" y="0"/>
              <a:ext cx="10231996" cy="9920275"/>
            </a:xfrm>
            <a:custGeom>
              <a:avLst/>
              <a:gdLst/>
              <a:ahLst/>
              <a:cxnLst/>
              <a:rect r="r" b="b" t="t" l="l"/>
              <a:pathLst>
                <a:path h="9920275" w="10231996">
                  <a:moveTo>
                    <a:pt x="0" y="0"/>
                  </a:moveTo>
                  <a:lnTo>
                    <a:pt x="10231996" y="0"/>
                  </a:lnTo>
                  <a:lnTo>
                    <a:pt x="10231996" y="9920275"/>
                  </a:lnTo>
                  <a:lnTo>
                    <a:pt x="0" y="9920275"/>
                  </a:lnTo>
                  <a:close/>
                </a:path>
              </a:pathLst>
            </a:custGeom>
            <a:blipFill>
              <a:blip r:embed="rId4">
                <a:alphaModFix amt="0"/>
              </a:blip>
              <a:stretch>
                <a:fillRect l="-74394" t="0" r="-74394" b="0"/>
              </a:stretch>
            </a:blipFill>
          </p:spPr>
        </p:sp>
        <p:sp>
          <p:nvSpPr>
            <p:cNvPr name="TextBox 13" id="13"/>
            <p:cNvSpPr txBox="true"/>
            <p:nvPr/>
          </p:nvSpPr>
          <p:spPr>
            <a:xfrm>
              <a:off x="0" y="-66675"/>
              <a:ext cx="10231996" cy="9986950"/>
            </a:xfrm>
            <a:prstGeom prst="rect">
              <a:avLst/>
            </a:prstGeom>
          </p:spPr>
          <p:txBody>
            <a:bodyPr anchor="ctr" rtlCol="false" tIns="0" lIns="0" bIns="0" rIns="0"/>
            <a:lstStyle/>
            <a:p>
              <a:pPr algn="l">
                <a:lnSpc>
                  <a:spcPts val="5657"/>
                </a:lnSpc>
              </a:pPr>
              <a:r>
                <a:rPr lang="en-US" sz="4099">
                  <a:solidFill>
                    <a:srgbClr val="FFFFFF"/>
                  </a:solidFill>
                  <a:latin typeface="Proxima Nova"/>
                  <a:ea typeface="Proxima Nova"/>
                  <a:cs typeface="Proxima Nova"/>
                  <a:sym typeface="Proxima Nova"/>
                </a:rPr>
                <a:t>An individual responsible for oversight of a collection or an exhibition.The administrative head of a museum or collection.</a:t>
              </a:r>
            </a:p>
            <a:p>
              <a:pPr algn="l">
                <a:lnSpc>
                  <a:spcPts val="5656"/>
                </a:lnSpc>
              </a:pPr>
            </a:p>
            <a:p>
              <a:pPr algn="l">
                <a:lnSpc>
                  <a:spcPts val="4828"/>
                </a:lnSpc>
              </a:pPr>
              <a:r>
                <a:rPr lang="en-US" sz="3499">
                  <a:solidFill>
                    <a:srgbClr val="FFFFFF"/>
                  </a:solidFill>
                  <a:latin typeface="Proxima Nova"/>
                  <a:ea typeface="Proxima Nova"/>
                  <a:cs typeface="Proxima Nova"/>
                  <a:sym typeface="Proxima Nova"/>
                </a:rPr>
                <a:t>Often carries the connotation, especially in museums and galleries, of an individual who selects items based on artistic merit or connoisseurship.</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205257"/>
            <a:ext cx="8090402" cy="5180686"/>
            <a:chOff x="0" y="0"/>
            <a:chExt cx="10787202" cy="6907581"/>
          </a:xfrm>
        </p:grpSpPr>
        <p:sp>
          <p:nvSpPr>
            <p:cNvPr name="Freeform 5" id="5"/>
            <p:cNvSpPr/>
            <p:nvPr/>
          </p:nvSpPr>
          <p:spPr>
            <a:xfrm flipH="false" flipV="false" rot="0">
              <a:off x="0" y="0"/>
              <a:ext cx="10787253" cy="6907530"/>
            </a:xfrm>
            <a:custGeom>
              <a:avLst/>
              <a:gdLst/>
              <a:ahLst/>
              <a:cxnLst/>
              <a:rect r="r" b="b" t="t" l="l"/>
              <a:pathLst>
                <a:path h="6907530" w="10787253">
                  <a:moveTo>
                    <a:pt x="0" y="0"/>
                  </a:moveTo>
                  <a:lnTo>
                    <a:pt x="10787253" y="0"/>
                  </a:lnTo>
                  <a:lnTo>
                    <a:pt x="10787253" y="6907530"/>
                  </a:lnTo>
                  <a:lnTo>
                    <a:pt x="0" y="6907530"/>
                  </a:lnTo>
                  <a:close/>
                </a:path>
              </a:pathLst>
            </a:custGeom>
            <a:blipFill>
              <a:blip r:embed="rId3">
                <a:alphaModFix amt="0"/>
              </a:blip>
              <a:stretch>
                <a:fillRect l="-32216" t="0" r="-32215" b="0"/>
              </a:stretch>
            </a:blipFill>
          </p:spPr>
        </p:sp>
      </p:grpSp>
      <p:grpSp>
        <p:nvGrpSpPr>
          <p:cNvPr name="Group 6" id="6"/>
          <p:cNvGrpSpPr/>
          <p:nvPr/>
        </p:nvGrpSpPr>
        <p:grpSpPr>
          <a:xfrm rot="0">
            <a:off x="531000" y="2205257"/>
            <a:ext cx="8090402" cy="5180686"/>
            <a:chOff x="0" y="0"/>
            <a:chExt cx="10787202" cy="6907581"/>
          </a:xfrm>
        </p:grpSpPr>
        <p:sp>
          <p:nvSpPr>
            <p:cNvPr name="Freeform 7" id="7"/>
            <p:cNvSpPr/>
            <p:nvPr/>
          </p:nvSpPr>
          <p:spPr>
            <a:xfrm flipH="false" flipV="false" rot="0">
              <a:off x="0" y="0"/>
              <a:ext cx="10787203" cy="6907581"/>
            </a:xfrm>
            <a:custGeom>
              <a:avLst/>
              <a:gdLst/>
              <a:ahLst/>
              <a:cxnLst/>
              <a:rect r="r" b="b" t="t" l="l"/>
              <a:pathLst>
                <a:path h="6907581" w="10787203">
                  <a:moveTo>
                    <a:pt x="0" y="0"/>
                  </a:moveTo>
                  <a:lnTo>
                    <a:pt x="10787203" y="0"/>
                  </a:lnTo>
                  <a:lnTo>
                    <a:pt x="10787203" y="6907581"/>
                  </a:lnTo>
                  <a:lnTo>
                    <a:pt x="0" y="6907581"/>
                  </a:lnTo>
                  <a:close/>
                </a:path>
              </a:pathLst>
            </a:custGeom>
            <a:blipFill>
              <a:blip r:embed="rId4">
                <a:alphaModFix amt="0"/>
              </a:blip>
              <a:stretch>
                <a:fillRect l="-32159" t="0" r="-32159" b="0"/>
              </a:stretch>
            </a:blipFill>
          </p:spPr>
        </p:sp>
        <p:sp>
          <p:nvSpPr>
            <p:cNvPr name="TextBox 8" id="8"/>
            <p:cNvSpPr txBox="true"/>
            <p:nvPr/>
          </p:nvSpPr>
          <p:spPr>
            <a:xfrm>
              <a:off x="0" y="0"/>
              <a:ext cx="10787202" cy="6907581"/>
            </a:xfrm>
            <a:prstGeom prst="rect">
              <a:avLst/>
            </a:prstGeom>
          </p:spPr>
          <p:txBody>
            <a:bodyPr anchor="b" rtlCol="false" tIns="0" lIns="0" bIns="0" rIns="0"/>
            <a:lstStyle/>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records-manager.html"/>
                </a:rPr>
                <a:t>Records manager</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376963"/>
            <a:ext cx="7673997" cy="7461637"/>
            <a:chOff x="0" y="0"/>
            <a:chExt cx="10231996" cy="9948850"/>
          </a:xfrm>
        </p:grpSpPr>
        <p:sp>
          <p:nvSpPr>
            <p:cNvPr name="Freeform 12" id="12"/>
            <p:cNvSpPr/>
            <p:nvPr/>
          </p:nvSpPr>
          <p:spPr>
            <a:xfrm flipH="false" flipV="false" rot="0">
              <a:off x="0" y="0"/>
              <a:ext cx="10231996" cy="9948850"/>
            </a:xfrm>
            <a:custGeom>
              <a:avLst/>
              <a:gdLst/>
              <a:ahLst/>
              <a:cxnLst/>
              <a:rect r="r" b="b" t="t" l="l"/>
              <a:pathLst>
                <a:path h="9948850" w="10231996">
                  <a:moveTo>
                    <a:pt x="0" y="0"/>
                  </a:moveTo>
                  <a:lnTo>
                    <a:pt x="10231996" y="0"/>
                  </a:lnTo>
                  <a:lnTo>
                    <a:pt x="10231996" y="9948850"/>
                  </a:lnTo>
                  <a:lnTo>
                    <a:pt x="0" y="9948850"/>
                  </a:lnTo>
                  <a:close/>
                </a:path>
              </a:pathLst>
            </a:custGeom>
            <a:blipFill>
              <a:blip r:embed="rId4">
                <a:alphaModFix amt="0"/>
              </a:blip>
              <a:stretch>
                <a:fillRect l="-74753" t="0" r="-74753" b="0"/>
              </a:stretch>
            </a:blipFill>
          </p:spPr>
        </p:sp>
        <p:sp>
          <p:nvSpPr>
            <p:cNvPr name="TextBox 13" id="13"/>
            <p:cNvSpPr txBox="true"/>
            <p:nvPr/>
          </p:nvSpPr>
          <p:spPr>
            <a:xfrm>
              <a:off x="0" y="-95250"/>
              <a:ext cx="10231996" cy="10044100"/>
            </a:xfrm>
            <a:prstGeom prst="rect">
              <a:avLst/>
            </a:prstGeom>
          </p:spPr>
          <p:txBody>
            <a:bodyPr anchor="ctr" rtlCol="false" tIns="0" lIns="0" bIns="0" rIns="0"/>
            <a:lstStyle/>
            <a:p>
              <a:pPr algn="l">
                <a:lnSpc>
                  <a:spcPts val="7312"/>
                </a:lnSpc>
              </a:pPr>
              <a:r>
                <a:rPr lang="en-US" sz="5299">
                  <a:solidFill>
                    <a:srgbClr val="FFFFFF"/>
                  </a:solidFill>
                  <a:latin typeface="Proxima Nova"/>
                  <a:ea typeface="Proxima Nova"/>
                  <a:cs typeface="Proxima Nova"/>
                  <a:sym typeface="Proxima Nova"/>
                </a:rPr>
                <a:t>An individual responsible for the administration of programs for the efficient and economical handling, protecting, and disposing of records throughout their life cycle.</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466346"/>
            <a:ext cx="8090402" cy="2989936"/>
            <a:chOff x="0" y="0"/>
            <a:chExt cx="10787202" cy="3986581"/>
          </a:xfrm>
        </p:grpSpPr>
        <p:sp>
          <p:nvSpPr>
            <p:cNvPr name="Freeform 5" id="5"/>
            <p:cNvSpPr/>
            <p:nvPr/>
          </p:nvSpPr>
          <p:spPr>
            <a:xfrm flipH="false" flipV="false" rot="0">
              <a:off x="0" y="0"/>
              <a:ext cx="10787253" cy="3986530"/>
            </a:xfrm>
            <a:custGeom>
              <a:avLst/>
              <a:gdLst/>
              <a:ahLst/>
              <a:cxnLst/>
              <a:rect r="r" b="b" t="t" l="l"/>
              <a:pathLst>
                <a:path h="3986530" w="10787253">
                  <a:moveTo>
                    <a:pt x="0" y="0"/>
                  </a:moveTo>
                  <a:lnTo>
                    <a:pt x="10787253" y="0"/>
                  </a:lnTo>
                  <a:lnTo>
                    <a:pt x="10787253" y="3986530"/>
                  </a:lnTo>
                  <a:lnTo>
                    <a:pt x="0" y="3986530"/>
                  </a:lnTo>
                  <a:close/>
                </a:path>
              </a:pathLst>
            </a:custGeom>
            <a:blipFill>
              <a:blip r:embed="rId3">
                <a:alphaModFix amt="0"/>
              </a:blip>
              <a:stretch>
                <a:fillRect l="0" t="-2687" r="0" b="-2688"/>
              </a:stretch>
            </a:blipFill>
          </p:spPr>
        </p:sp>
      </p:grpSp>
      <p:grpSp>
        <p:nvGrpSpPr>
          <p:cNvPr name="Group 6" id="6"/>
          <p:cNvGrpSpPr/>
          <p:nvPr/>
        </p:nvGrpSpPr>
        <p:grpSpPr>
          <a:xfrm rot="0">
            <a:off x="531000" y="2466346"/>
            <a:ext cx="8090402" cy="2989936"/>
            <a:chOff x="0" y="0"/>
            <a:chExt cx="10787202" cy="3986581"/>
          </a:xfrm>
        </p:grpSpPr>
        <p:sp>
          <p:nvSpPr>
            <p:cNvPr name="Freeform 7" id="7"/>
            <p:cNvSpPr/>
            <p:nvPr/>
          </p:nvSpPr>
          <p:spPr>
            <a:xfrm flipH="false" flipV="false" rot="0">
              <a:off x="0" y="0"/>
              <a:ext cx="10787203" cy="3986581"/>
            </a:xfrm>
            <a:custGeom>
              <a:avLst/>
              <a:gdLst/>
              <a:ahLst/>
              <a:cxnLst/>
              <a:rect r="r" b="b" t="t" l="l"/>
              <a:pathLst>
                <a:path h="3986581" w="10787203">
                  <a:moveTo>
                    <a:pt x="0" y="0"/>
                  </a:moveTo>
                  <a:lnTo>
                    <a:pt x="10787203" y="0"/>
                  </a:lnTo>
                  <a:lnTo>
                    <a:pt x="10787203" y="3986581"/>
                  </a:lnTo>
                  <a:lnTo>
                    <a:pt x="0" y="3986581"/>
                  </a:lnTo>
                  <a:close/>
                </a:path>
              </a:pathLst>
            </a:custGeom>
            <a:blipFill>
              <a:blip r:embed="rId4">
                <a:alphaModFix amt="0"/>
              </a:blip>
              <a:stretch>
                <a:fillRect l="0" t="-2724" r="0" b="-2724"/>
              </a:stretch>
            </a:blipFill>
          </p:spPr>
        </p:sp>
        <p:sp>
          <p:nvSpPr>
            <p:cNvPr name="TextBox 8" id="8"/>
            <p:cNvSpPr txBox="true"/>
            <p:nvPr/>
          </p:nvSpPr>
          <p:spPr>
            <a:xfrm>
              <a:off x="0" y="0"/>
              <a:ext cx="10787202" cy="3986581"/>
            </a:xfrm>
            <a:prstGeom prst="rect">
              <a:avLst/>
            </a:prstGeom>
          </p:spPr>
          <p:txBody>
            <a:bodyPr anchor="b" rtlCol="false" tIns="0" lIns="0" bIns="0" rIns="0"/>
            <a:lstStyle/>
            <a:p>
              <a:pPr algn="l">
                <a:lnSpc>
                  <a:spcPts val="17280"/>
                </a:lnSpc>
              </a:pPr>
              <a:r>
                <a:rPr lang="en-US" sz="14400" b="true">
                  <a:solidFill>
                    <a:srgbClr val="424242"/>
                  </a:solidFill>
                  <a:latin typeface="EB Garamond Semi-Bold"/>
                  <a:ea typeface="EB Garamond Semi-Bold"/>
                  <a:cs typeface="EB Garamond Semi-Bold"/>
                  <a:sym typeface="EB Garamond Semi-Bold"/>
                </a:rPr>
                <a:t>Historian</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384106"/>
            <a:ext cx="7673997" cy="7454494"/>
            <a:chOff x="0" y="0"/>
            <a:chExt cx="10231996" cy="9939325"/>
          </a:xfrm>
        </p:grpSpPr>
        <p:sp>
          <p:nvSpPr>
            <p:cNvPr name="Freeform 12" id="12"/>
            <p:cNvSpPr/>
            <p:nvPr/>
          </p:nvSpPr>
          <p:spPr>
            <a:xfrm flipH="false" flipV="false" rot="0">
              <a:off x="0" y="0"/>
              <a:ext cx="10231996" cy="9939325"/>
            </a:xfrm>
            <a:custGeom>
              <a:avLst/>
              <a:gdLst/>
              <a:ahLst/>
              <a:cxnLst/>
              <a:rect r="r" b="b" t="t" l="l"/>
              <a:pathLst>
                <a:path h="9939325" w="10231996">
                  <a:moveTo>
                    <a:pt x="0" y="0"/>
                  </a:moveTo>
                  <a:lnTo>
                    <a:pt x="10231996" y="0"/>
                  </a:lnTo>
                  <a:lnTo>
                    <a:pt x="10231996" y="9939325"/>
                  </a:lnTo>
                  <a:lnTo>
                    <a:pt x="0" y="9939325"/>
                  </a:lnTo>
                  <a:close/>
                </a:path>
              </a:pathLst>
            </a:custGeom>
            <a:blipFill>
              <a:blip r:embed="rId4">
                <a:alphaModFix amt="0"/>
              </a:blip>
              <a:stretch>
                <a:fillRect l="-74633" t="0" r="-74633" b="0"/>
              </a:stretch>
            </a:blipFill>
          </p:spPr>
        </p:sp>
        <p:sp>
          <p:nvSpPr>
            <p:cNvPr name="TextBox 13" id="13"/>
            <p:cNvSpPr txBox="true"/>
            <p:nvPr/>
          </p:nvSpPr>
          <p:spPr>
            <a:xfrm>
              <a:off x="0" y="-85725"/>
              <a:ext cx="10231996" cy="10025050"/>
            </a:xfrm>
            <a:prstGeom prst="rect">
              <a:avLst/>
            </a:prstGeom>
          </p:spPr>
          <p:txBody>
            <a:bodyPr anchor="ctr" rtlCol="false" tIns="0" lIns="0" bIns="0" rIns="0"/>
            <a:lstStyle/>
            <a:p>
              <a:pPr algn="l">
                <a:lnSpc>
                  <a:spcPts val="7175"/>
                </a:lnSpc>
              </a:pPr>
              <a:r>
                <a:rPr lang="en-US" sz="5198">
                  <a:solidFill>
                    <a:srgbClr val="FFFFFF"/>
                  </a:solidFill>
                  <a:latin typeface="Proxima Nova"/>
                  <a:ea typeface="Proxima Nova"/>
                  <a:cs typeface="Proxima Nova"/>
                  <a:sym typeface="Proxima Nova"/>
                </a:rPr>
                <a:t>An individual who researches, analyzes, interprets, and writes about the past by studying historical documents and sources. They produce knowledge.</a:t>
              </a:r>
            </a:p>
          </p:txBody>
        </p:sp>
      </p:grpSp>
      <p:sp>
        <p:nvSpPr>
          <p:cNvPr name="TextBox 14" id="14"/>
          <p:cNvSpPr txBox="true"/>
          <p:nvPr/>
        </p:nvSpPr>
        <p:spPr>
          <a:xfrm rot="0">
            <a:off x="622421" y="5650363"/>
            <a:ext cx="7907550" cy="752475"/>
          </a:xfrm>
          <a:prstGeom prst="rect">
            <a:avLst/>
          </a:prstGeom>
        </p:spPr>
        <p:txBody>
          <a:bodyPr anchor="t" rtlCol="false" tIns="0" lIns="0" bIns="0" rIns="0">
            <a:spAutoFit/>
          </a:bodyPr>
          <a:lstStyle/>
          <a:p>
            <a:pPr algn="l">
              <a:lnSpc>
                <a:spcPts val="5999"/>
              </a:lnSpc>
            </a:pPr>
            <a:r>
              <a:rPr lang="en-US" sz="4999">
                <a:solidFill>
                  <a:srgbClr val="737373"/>
                </a:solidFill>
                <a:latin typeface="EB Garamond"/>
                <a:ea typeface="EB Garamond"/>
                <a:cs typeface="EB Garamond"/>
                <a:sym typeface="EB Garamond"/>
              </a:rPr>
              <a:t>(not an information worker!)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grpSp>
        <p:nvGrpSpPr>
          <p:cNvPr name="Group 2" id="2"/>
          <p:cNvGrpSpPr/>
          <p:nvPr/>
        </p:nvGrpSpPr>
        <p:grpSpPr>
          <a:xfrm rot="0">
            <a:off x="921896" y="2234136"/>
            <a:ext cx="16444198" cy="5825861"/>
            <a:chOff x="0" y="0"/>
            <a:chExt cx="21925598" cy="7767815"/>
          </a:xfrm>
        </p:grpSpPr>
        <p:sp>
          <p:nvSpPr>
            <p:cNvPr name="Freeform 3" id="3"/>
            <p:cNvSpPr/>
            <p:nvPr/>
          </p:nvSpPr>
          <p:spPr>
            <a:xfrm flipH="false" flipV="false" rot="0">
              <a:off x="0" y="0"/>
              <a:ext cx="21925598" cy="7767820"/>
            </a:xfrm>
            <a:custGeom>
              <a:avLst/>
              <a:gdLst/>
              <a:ahLst/>
              <a:cxnLst/>
              <a:rect r="r" b="b" t="t" l="l"/>
              <a:pathLst>
                <a:path h="7767820" w="21925598">
                  <a:moveTo>
                    <a:pt x="0" y="0"/>
                  </a:moveTo>
                  <a:lnTo>
                    <a:pt x="21925598" y="0"/>
                  </a:lnTo>
                  <a:lnTo>
                    <a:pt x="21925598" y="7767820"/>
                  </a:lnTo>
                  <a:lnTo>
                    <a:pt x="0" y="7767820"/>
                  </a:lnTo>
                  <a:close/>
                </a:path>
              </a:pathLst>
            </a:custGeom>
            <a:blipFill>
              <a:blip r:embed="rId3">
                <a:alphaModFix amt="0"/>
              </a:blip>
              <a:stretch>
                <a:fillRect l="0" t="-4998" r="0" b="-4998"/>
              </a:stretch>
            </a:blipFill>
          </p:spPr>
        </p:sp>
        <p:sp>
          <p:nvSpPr>
            <p:cNvPr name="TextBox 4" id="4"/>
            <p:cNvSpPr txBox="true"/>
            <p:nvPr/>
          </p:nvSpPr>
          <p:spPr>
            <a:xfrm>
              <a:off x="0" y="0"/>
              <a:ext cx="21925598" cy="7767815"/>
            </a:xfrm>
            <a:prstGeom prst="rect">
              <a:avLst/>
            </a:prstGeom>
          </p:spPr>
          <p:txBody>
            <a:bodyPr anchor="ctr" rtlCol="false" tIns="0" lIns="0" bIns="0" rIns="0"/>
            <a:lstStyle/>
            <a:p>
              <a:pPr algn="l">
                <a:lnSpc>
                  <a:spcPts val="19439"/>
                </a:lnSpc>
              </a:pPr>
              <a:r>
                <a:rPr lang="en-US" sz="16199" b="true">
                  <a:solidFill>
                    <a:srgbClr val="1351AA"/>
                  </a:solidFill>
                  <a:latin typeface="EB Garamond Semi-Bold"/>
                  <a:ea typeface="EB Garamond Semi-Bold"/>
                  <a:cs typeface="EB Garamond Semi-Bold"/>
                  <a:sym typeface="EB Garamond Semi-Bold"/>
                </a:rPr>
                <a:t>Fundamental archives principles</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3836584"/>
            <a:ext cx="8090402" cy="2613841"/>
            <a:chOff x="0" y="0"/>
            <a:chExt cx="10787202" cy="3485121"/>
          </a:xfrm>
        </p:grpSpPr>
        <p:sp>
          <p:nvSpPr>
            <p:cNvPr name="Freeform 5" id="5"/>
            <p:cNvSpPr/>
            <p:nvPr/>
          </p:nvSpPr>
          <p:spPr>
            <a:xfrm flipH="false" flipV="false" rot="0">
              <a:off x="0" y="0"/>
              <a:ext cx="10787253" cy="3485134"/>
            </a:xfrm>
            <a:custGeom>
              <a:avLst/>
              <a:gdLst/>
              <a:ahLst/>
              <a:cxnLst/>
              <a:rect r="r" b="b" t="t" l="l"/>
              <a:pathLst>
                <a:path h="3485134" w="10787253">
                  <a:moveTo>
                    <a:pt x="0" y="0"/>
                  </a:moveTo>
                  <a:lnTo>
                    <a:pt x="10787253" y="0"/>
                  </a:lnTo>
                  <a:lnTo>
                    <a:pt x="10787253" y="3485134"/>
                  </a:lnTo>
                  <a:lnTo>
                    <a:pt x="0" y="3485134"/>
                  </a:lnTo>
                  <a:close/>
                </a:path>
              </a:pathLst>
            </a:custGeom>
            <a:blipFill>
              <a:blip r:embed="rId3">
                <a:alphaModFix amt="0"/>
              </a:blip>
              <a:stretch>
                <a:fillRect l="0" t="-10268" r="0" b="-10267"/>
              </a:stretch>
            </a:blipFill>
          </p:spPr>
        </p:sp>
      </p:grpSp>
      <p:grpSp>
        <p:nvGrpSpPr>
          <p:cNvPr name="Group 6" id="6"/>
          <p:cNvGrpSpPr/>
          <p:nvPr/>
        </p:nvGrpSpPr>
        <p:grpSpPr>
          <a:xfrm rot="0">
            <a:off x="531000" y="3829441"/>
            <a:ext cx="8090402" cy="2620985"/>
            <a:chOff x="0" y="0"/>
            <a:chExt cx="10787202" cy="3494646"/>
          </a:xfrm>
        </p:grpSpPr>
        <p:sp>
          <p:nvSpPr>
            <p:cNvPr name="Freeform 7" id="7"/>
            <p:cNvSpPr/>
            <p:nvPr/>
          </p:nvSpPr>
          <p:spPr>
            <a:xfrm flipH="false" flipV="false" rot="0">
              <a:off x="0" y="0"/>
              <a:ext cx="10787203" cy="3494641"/>
            </a:xfrm>
            <a:custGeom>
              <a:avLst/>
              <a:gdLst/>
              <a:ahLst/>
              <a:cxnLst/>
              <a:rect r="r" b="b" t="t" l="l"/>
              <a:pathLst>
                <a:path h="3494641" w="10787203">
                  <a:moveTo>
                    <a:pt x="0" y="0"/>
                  </a:moveTo>
                  <a:lnTo>
                    <a:pt x="10787203" y="0"/>
                  </a:lnTo>
                  <a:lnTo>
                    <a:pt x="10787203" y="3494641"/>
                  </a:lnTo>
                  <a:lnTo>
                    <a:pt x="0" y="3494641"/>
                  </a:lnTo>
                  <a:close/>
                </a:path>
              </a:pathLst>
            </a:custGeom>
            <a:blipFill>
              <a:blip r:embed="rId4">
                <a:alphaModFix amt="0"/>
              </a:blip>
              <a:stretch>
                <a:fillRect l="0" t="-10146" r="0" b="-10146"/>
              </a:stretch>
            </a:blipFill>
          </p:spPr>
        </p:sp>
        <p:sp>
          <p:nvSpPr>
            <p:cNvPr name="TextBox 8" id="8"/>
            <p:cNvSpPr txBox="true"/>
            <p:nvPr/>
          </p:nvSpPr>
          <p:spPr>
            <a:xfrm>
              <a:off x="0" y="-9525"/>
              <a:ext cx="10787202" cy="3504171"/>
            </a:xfrm>
            <a:prstGeom prst="rect">
              <a:avLst/>
            </a:prstGeom>
          </p:spPr>
          <p:txBody>
            <a:bodyPr anchor="b" rtlCol="false" tIns="0" lIns="0" bIns="0" rIns="0"/>
            <a:lstStyle/>
            <a:p>
              <a:pPr algn="l">
                <a:lnSpc>
                  <a:spcPts val="15120"/>
                </a:lnSpc>
              </a:pPr>
              <a:r>
                <a:rPr lang="en-US" b="true" sz="12600" u="sng">
                  <a:solidFill>
                    <a:srgbClr val="0000FF"/>
                  </a:solidFill>
                  <a:latin typeface="EB Garamond Semi-Bold"/>
                  <a:ea typeface="EB Garamond Semi-Bold"/>
                  <a:cs typeface="EB Garamond Semi-Bold"/>
                  <a:sym typeface="EB Garamond Semi-Bold"/>
                  <a:hlinkClick r:id="rId5" tooltip="https://dictionary.archivists.org/entry/provenance.html"/>
                </a:rPr>
                <a:t>Provenance</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434113"/>
            <a:ext cx="7673997" cy="7404487"/>
            <a:chOff x="0" y="0"/>
            <a:chExt cx="10231996" cy="9872650"/>
          </a:xfrm>
        </p:grpSpPr>
        <p:sp>
          <p:nvSpPr>
            <p:cNvPr name="Freeform 12" id="12"/>
            <p:cNvSpPr/>
            <p:nvPr/>
          </p:nvSpPr>
          <p:spPr>
            <a:xfrm flipH="false" flipV="false" rot="0">
              <a:off x="0" y="0"/>
              <a:ext cx="10231996" cy="9872650"/>
            </a:xfrm>
            <a:custGeom>
              <a:avLst/>
              <a:gdLst/>
              <a:ahLst/>
              <a:cxnLst/>
              <a:rect r="r" b="b" t="t" l="l"/>
              <a:pathLst>
                <a:path h="9872650" w="10231996">
                  <a:moveTo>
                    <a:pt x="0" y="0"/>
                  </a:moveTo>
                  <a:lnTo>
                    <a:pt x="10231996" y="0"/>
                  </a:lnTo>
                  <a:lnTo>
                    <a:pt x="10231996" y="9872650"/>
                  </a:lnTo>
                  <a:lnTo>
                    <a:pt x="0" y="9872650"/>
                  </a:lnTo>
                  <a:close/>
                </a:path>
              </a:pathLst>
            </a:custGeom>
            <a:blipFill>
              <a:blip r:embed="rId4">
                <a:alphaModFix amt="0"/>
              </a:blip>
              <a:stretch>
                <a:fillRect l="-73797" t="0" r="-73797" b="0"/>
              </a:stretch>
            </a:blipFill>
          </p:spPr>
        </p:sp>
        <p:sp>
          <p:nvSpPr>
            <p:cNvPr name="TextBox 13" id="13"/>
            <p:cNvSpPr txBox="true"/>
            <p:nvPr/>
          </p:nvSpPr>
          <p:spPr>
            <a:xfrm>
              <a:off x="0" y="-19050"/>
              <a:ext cx="10231996" cy="9891700"/>
            </a:xfrm>
            <a:prstGeom prst="rect">
              <a:avLst/>
            </a:prstGeom>
          </p:spPr>
          <p:txBody>
            <a:bodyPr anchor="ctr" rtlCol="false" tIns="0" lIns="0" bIns="0" rIns="0"/>
            <a:lstStyle/>
            <a:p>
              <a:pPr algn="l" marL="926402" indent="-308801" lvl="2">
                <a:lnSpc>
                  <a:spcPts val="4135"/>
                </a:lnSpc>
                <a:buFont typeface="Arial"/>
                <a:buChar char="⚬"/>
              </a:pPr>
              <a:r>
                <a:rPr lang="en-US" b="true" sz="3329">
                  <a:solidFill>
                    <a:srgbClr val="FFFFFF"/>
                  </a:solidFill>
                  <a:latin typeface="Proxima Nova Bold"/>
                  <a:ea typeface="Proxima Nova Bold"/>
                  <a:cs typeface="Proxima Nova Bold"/>
                  <a:sym typeface="Proxima Nova Bold"/>
                </a:rPr>
                <a:t>ORIGINS</a:t>
              </a:r>
            </a:p>
            <a:p>
              <a:pPr algn="l" marL="926402" indent="-308801" lvl="2">
                <a:lnSpc>
                  <a:spcPts val="4135"/>
                </a:lnSpc>
                <a:buFont typeface="Arial"/>
                <a:buChar char="⚬"/>
              </a:pPr>
              <a:r>
                <a:rPr lang="en-US" b="true" sz="3329">
                  <a:solidFill>
                    <a:srgbClr val="FFFFFF"/>
                  </a:solidFill>
                  <a:latin typeface="Proxima Nova Bold"/>
                  <a:ea typeface="Proxima Nova Bold"/>
                  <a:cs typeface="Proxima Nova Bold"/>
                  <a:sym typeface="Proxima Nova Bold"/>
                </a:rPr>
                <a:t>CUSTODY</a:t>
              </a:r>
            </a:p>
            <a:p>
              <a:pPr algn="l" marL="926402" indent="-308801" lvl="2">
                <a:lnSpc>
                  <a:spcPts val="4135"/>
                </a:lnSpc>
                <a:buFont typeface="Arial"/>
                <a:buChar char="⚬"/>
              </a:pPr>
              <a:r>
                <a:rPr lang="en-US" b="true" sz="3329">
                  <a:solidFill>
                    <a:srgbClr val="FFFFFF"/>
                  </a:solidFill>
                  <a:latin typeface="Proxima Nova Bold"/>
                  <a:ea typeface="Proxima Nova Bold"/>
                  <a:cs typeface="Proxima Nova Bold"/>
                  <a:sym typeface="Proxima Nova Bold"/>
                </a:rPr>
                <a:t>OWNERSHIP</a:t>
              </a:r>
            </a:p>
            <a:p>
              <a:pPr algn="l" marL="926402" indent="-308801" lvl="2">
                <a:lnSpc>
                  <a:spcPts val="4135"/>
                </a:lnSpc>
              </a:pPr>
              <a:r>
                <a:rPr lang="en-US" sz="3329">
                  <a:solidFill>
                    <a:srgbClr val="FFFFFF"/>
                  </a:solidFill>
                  <a:latin typeface="Proxima Nova"/>
                  <a:ea typeface="Proxima Nova"/>
                  <a:cs typeface="Proxima Nova"/>
                  <a:sym typeface="Proxima Nova"/>
                </a:rPr>
                <a:t>Materials by a creator (broadly defined) should be kept together.</a:t>
              </a:r>
            </a:p>
            <a:p>
              <a:pPr algn="l" marL="926402" indent="-308801" lvl="2">
                <a:lnSpc>
                  <a:spcPts val="4135"/>
                </a:lnSpc>
              </a:pPr>
              <a:r>
                <a:rPr lang="en-US" sz="3329">
                  <a:solidFill>
                    <a:srgbClr val="FFFFFF"/>
                  </a:solidFill>
                  <a:latin typeface="Proxima Nova"/>
                  <a:ea typeface="Proxima Nova"/>
                  <a:cs typeface="Proxima Nova"/>
                  <a:sym typeface="Proxima Nova"/>
                </a:rPr>
                <a:t>This principle holds that that significance of archival materials is heavily dependent on the context of their creation, and that the arrangement and description of these materials should be directly related to their original purpose and function.</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26799" y="2466346"/>
            <a:ext cx="8090402" cy="5180686"/>
            <a:chOff x="0" y="0"/>
            <a:chExt cx="10787202" cy="6907581"/>
          </a:xfrm>
        </p:grpSpPr>
        <p:sp>
          <p:nvSpPr>
            <p:cNvPr name="Freeform 5" id="5"/>
            <p:cNvSpPr/>
            <p:nvPr/>
          </p:nvSpPr>
          <p:spPr>
            <a:xfrm flipH="false" flipV="false" rot="0">
              <a:off x="0" y="0"/>
              <a:ext cx="10787253" cy="6907530"/>
            </a:xfrm>
            <a:custGeom>
              <a:avLst/>
              <a:gdLst/>
              <a:ahLst/>
              <a:cxnLst/>
              <a:rect r="r" b="b" t="t" l="l"/>
              <a:pathLst>
                <a:path h="6907530" w="10787253">
                  <a:moveTo>
                    <a:pt x="0" y="0"/>
                  </a:moveTo>
                  <a:lnTo>
                    <a:pt x="10787253" y="0"/>
                  </a:lnTo>
                  <a:lnTo>
                    <a:pt x="10787253" y="6907530"/>
                  </a:lnTo>
                  <a:lnTo>
                    <a:pt x="0" y="6907530"/>
                  </a:lnTo>
                  <a:close/>
                </a:path>
              </a:pathLst>
            </a:custGeom>
            <a:blipFill>
              <a:blip r:embed="rId3">
                <a:alphaModFix amt="0"/>
              </a:blip>
              <a:stretch>
                <a:fillRect l="-32216" t="0" r="-32215" b="0"/>
              </a:stretch>
            </a:blipFill>
          </p:spPr>
        </p:sp>
      </p:grpSp>
      <p:grpSp>
        <p:nvGrpSpPr>
          <p:cNvPr name="Group 6" id="6"/>
          <p:cNvGrpSpPr/>
          <p:nvPr/>
        </p:nvGrpSpPr>
        <p:grpSpPr>
          <a:xfrm rot="0">
            <a:off x="526799" y="2466346"/>
            <a:ext cx="8090402" cy="5180686"/>
            <a:chOff x="0" y="0"/>
            <a:chExt cx="10787202" cy="6907581"/>
          </a:xfrm>
        </p:grpSpPr>
        <p:sp>
          <p:nvSpPr>
            <p:cNvPr name="Freeform 7" id="7"/>
            <p:cNvSpPr/>
            <p:nvPr/>
          </p:nvSpPr>
          <p:spPr>
            <a:xfrm flipH="false" flipV="false" rot="0">
              <a:off x="0" y="0"/>
              <a:ext cx="10787203" cy="6907581"/>
            </a:xfrm>
            <a:custGeom>
              <a:avLst/>
              <a:gdLst/>
              <a:ahLst/>
              <a:cxnLst/>
              <a:rect r="r" b="b" t="t" l="l"/>
              <a:pathLst>
                <a:path h="6907581" w="10787203">
                  <a:moveTo>
                    <a:pt x="0" y="0"/>
                  </a:moveTo>
                  <a:lnTo>
                    <a:pt x="10787203" y="0"/>
                  </a:lnTo>
                  <a:lnTo>
                    <a:pt x="10787203" y="6907581"/>
                  </a:lnTo>
                  <a:lnTo>
                    <a:pt x="0" y="6907581"/>
                  </a:lnTo>
                  <a:close/>
                </a:path>
              </a:pathLst>
            </a:custGeom>
            <a:blipFill>
              <a:blip r:embed="rId4">
                <a:alphaModFix amt="0"/>
              </a:blip>
              <a:stretch>
                <a:fillRect l="-32159" t="0" r="-32159" b="0"/>
              </a:stretch>
            </a:blipFill>
          </p:spPr>
        </p:sp>
        <p:sp>
          <p:nvSpPr>
            <p:cNvPr name="TextBox 8" id="8"/>
            <p:cNvSpPr txBox="true"/>
            <p:nvPr/>
          </p:nvSpPr>
          <p:spPr>
            <a:xfrm>
              <a:off x="0" y="0"/>
              <a:ext cx="10787202" cy="6907581"/>
            </a:xfrm>
            <a:prstGeom prst="rect">
              <a:avLst/>
            </a:prstGeom>
          </p:spPr>
          <p:txBody>
            <a:bodyPr anchor="b" rtlCol="false" tIns="0" lIns="0" bIns="0" rIns="0"/>
            <a:lstStyle/>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archival-bond.html"/>
                </a:rPr>
                <a:t>Archival bond</a:t>
              </a:r>
            </a:p>
          </p:txBody>
        </p:sp>
      </p:grpSp>
      <p:grpSp>
        <p:nvGrpSpPr>
          <p:cNvPr name="Group 9" id="9"/>
          <p:cNvGrpSpPr/>
          <p:nvPr/>
        </p:nvGrpSpPr>
        <p:grpSpPr>
          <a:xfrm rot="0">
            <a:off x="9878997" y="1448400"/>
            <a:ext cx="7673997" cy="7492670"/>
            <a:chOff x="0" y="0"/>
            <a:chExt cx="10231996" cy="9990226"/>
          </a:xfrm>
        </p:grpSpPr>
        <p:sp>
          <p:nvSpPr>
            <p:cNvPr name="Freeform 10" id="10"/>
            <p:cNvSpPr/>
            <p:nvPr/>
          </p:nvSpPr>
          <p:spPr>
            <a:xfrm flipH="false" flipV="false" rot="0">
              <a:off x="0" y="0"/>
              <a:ext cx="10232009" cy="9990201"/>
            </a:xfrm>
            <a:custGeom>
              <a:avLst/>
              <a:gdLst/>
              <a:ahLst/>
              <a:cxnLst/>
              <a:rect r="r" b="b" t="t" l="l"/>
              <a:pathLst>
                <a:path h="9990201" w="10232009">
                  <a:moveTo>
                    <a:pt x="0" y="0"/>
                  </a:moveTo>
                  <a:lnTo>
                    <a:pt x="10232009" y="0"/>
                  </a:lnTo>
                  <a:lnTo>
                    <a:pt x="10232009" y="9990201"/>
                  </a:lnTo>
                  <a:lnTo>
                    <a:pt x="0" y="9990201"/>
                  </a:lnTo>
                  <a:close/>
                </a:path>
              </a:pathLst>
            </a:custGeom>
            <a:blipFill>
              <a:blip r:embed="rId3">
                <a:alphaModFix amt="0"/>
              </a:blip>
              <a:stretch>
                <a:fillRect l="-75359" t="0" r="-75358" b="0"/>
              </a:stretch>
            </a:blipFill>
          </p:spPr>
        </p:sp>
      </p:grpSp>
      <p:grpSp>
        <p:nvGrpSpPr>
          <p:cNvPr name="Group 11" id="11"/>
          <p:cNvGrpSpPr/>
          <p:nvPr/>
        </p:nvGrpSpPr>
        <p:grpSpPr>
          <a:xfrm rot="0">
            <a:off x="9878997" y="1398394"/>
            <a:ext cx="7673997" cy="7542676"/>
            <a:chOff x="0" y="0"/>
            <a:chExt cx="10231996" cy="10056901"/>
          </a:xfrm>
        </p:grpSpPr>
        <p:sp>
          <p:nvSpPr>
            <p:cNvPr name="Freeform 12" id="12"/>
            <p:cNvSpPr/>
            <p:nvPr/>
          </p:nvSpPr>
          <p:spPr>
            <a:xfrm flipH="false" flipV="false" rot="0">
              <a:off x="0" y="0"/>
              <a:ext cx="10231996" cy="10056900"/>
            </a:xfrm>
            <a:custGeom>
              <a:avLst/>
              <a:gdLst/>
              <a:ahLst/>
              <a:cxnLst/>
              <a:rect r="r" b="b" t="t" l="l"/>
              <a:pathLst>
                <a:path h="10056900" w="10231996">
                  <a:moveTo>
                    <a:pt x="0" y="0"/>
                  </a:moveTo>
                  <a:lnTo>
                    <a:pt x="10231996" y="0"/>
                  </a:lnTo>
                  <a:lnTo>
                    <a:pt x="10231996" y="10056900"/>
                  </a:lnTo>
                  <a:lnTo>
                    <a:pt x="0" y="10056900"/>
                  </a:lnTo>
                  <a:close/>
                </a:path>
              </a:pathLst>
            </a:custGeom>
            <a:blipFill>
              <a:blip r:embed="rId4">
                <a:alphaModFix amt="0"/>
              </a:blip>
              <a:stretch>
                <a:fillRect l="-76107" t="0" r="-76107" b="0"/>
              </a:stretch>
            </a:blipFill>
          </p:spPr>
        </p:sp>
        <p:sp>
          <p:nvSpPr>
            <p:cNvPr name="TextBox 13" id="13"/>
            <p:cNvSpPr txBox="true"/>
            <p:nvPr/>
          </p:nvSpPr>
          <p:spPr>
            <a:xfrm>
              <a:off x="0" y="-66675"/>
              <a:ext cx="10231996" cy="10123576"/>
            </a:xfrm>
            <a:prstGeom prst="rect">
              <a:avLst/>
            </a:prstGeom>
          </p:spPr>
          <p:txBody>
            <a:bodyPr anchor="ctr" rtlCol="false" tIns="0" lIns="0" bIns="0" rIns="0"/>
            <a:lstStyle/>
            <a:p>
              <a:pPr algn="l">
                <a:lnSpc>
                  <a:spcPts val="5794"/>
                </a:lnSpc>
              </a:pPr>
              <a:r>
                <a:rPr lang="en-US" sz="4198">
                  <a:solidFill>
                    <a:srgbClr val="FFFFFF"/>
                  </a:solidFill>
                  <a:latin typeface="Proxima Nova"/>
                  <a:ea typeface="Proxima Nova"/>
                  <a:cs typeface="Proxima Nova"/>
                  <a:sym typeface="Proxima Nova"/>
                </a:rPr>
                <a:t>The interrelationships between a record and other records resulting from the same activity.</a:t>
              </a:r>
            </a:p>
            <a:p>
              <a:pPr algn="l">
                <a:lnSpc>
                  <a:spcPts val="5794"/>
                </a:lnSpc>
              </a:pPr>
            </a:p>
            <a:p>
              <a:pPr algn="l">
                <a:lnSpc>
                  <a:spcPts val="5794"/>
                </a:lnSpc>
              </a:pPr>
              <a:r>
                <a:rPr lang="en-US" sz="4198">
                  <a:solidFill>
                    <a:srgbClr val="FFFFFF"/>
                  </a:solidFill>
                  <a:latin typeface="Proxima Nova"/>
                  <a:ea typeface="Proxima Nova"/>
                  <a:cs typeface="Proxima Nova"/>
                  <a:sym typeface="Proxima Nova"/>
                </a:rPr>
                <a:t>“The creation and accumulation of archival records is always the creation of the reciprocal relationships, since records take part in, are the results of, a flow of activity.”</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466346"/>
            <a:ext cx="8090402" cy="5180686"/>
            <a:chOff x="0" y="0"/>
            <a:chExt cx="10787202" cy="6907581"/>
          </a:xfrm>
        </p:grpSpPr>
        <p:sp>
          <p:nvSpPr>
            <p:cNvPr name="Freeform 5" id="5"/>
            <p:cNvSpPr/>
            <p:nvPr/>
          </p:nvSpPr>
          <p:spPr>
            <a:xfrm flipH="false" flipV="false" rot="0">
              <a:off x="0" y="0"/>
              <a:ext cx="10787253" cy="6907530"/>
            </a:xfrm>
            <a:custGeom>
              <a:avLst/>
              <a:gdLst/>
              <a:ahLst/>
              <a:cxnLst/>
              <a:rect r="r" b="b" t="t" l="l"/>
              <a:pathLst>
                <a:path h="6907530" w="10787253">
                  <a:moveTo>
                    <a:pt x="0" y="0"/>
                  </a:moveTo>
                  <a:lnTo>
                    <a:pt x="10787253" y="0"/>
                  </a:lnTo>
                  <a:lnTo>
                    <a:pt x="10787253" y="6907530"/>
                  </a:lnTo>
                  <a:lnTo>
                    <a:pt x="0" y="6907530"/>
                  </a:lnTo>
                  <a:close/>
                </a:path>
              </a:pathLst>
            </a:custGeom>
            <a:blipFill>
              <a:blip r:embed="rId3">
                <a:alphaModFix amt="0"/>
              </a:blip>
              <a:stretch>
                <a:fillRect l="-32216" t="0" r="-32215" b="0"/>
              </a:stretch>
            </a:blipFill>
          </p:spPr>
        </p:sp>
      </p:grpSp>
      <p:grpSp>
        <p:nvGrpSpPr>
          <p:cNvPr name="Group 6" id="6"/>
          <p:cNvGrpSpPr/>
          <p:nvPr/>
        </p:nvGrpSpPr>
        <p:grpSpPr>
          <a:xfrm rot="0">
            <a:off x="531000" y="2466346"/>
            <a:ext cx="8090402" cy="5180686"/>
            <a:chOff x="0" y="0"/>
            <a:chExt cx="10787202" cy="6907581"/>
          </a:xfrm>
        </p:grpSpPr>
        <p:sp>
          <p:nvSpPr>
            <p:cNvPr name="Freeform 7" id="7"/>
            <p:cNvSpPr/>
            <p:nvPr/>
          </p:nvSpPr>
          <p:spPr>
            <a:xfrm flipH="false" flipV="false" rot="0">
              <a:off x="0" y="0"/>
              <a:ext cx="10787203" cy="6907581"/>
            </a:xfrm>
            <a:custGeom>
              <a:avLst/>
              <a:gdLst/>
              <a:ahLst/>
              <a:cxnLst/>
              <a:rect r="r" b="b" t="t" l="l"/>
              <a:pathLst>
                <a:path h="6907581" w="10787203">
                  <a:moveTo>
                    <a:pt x="0" y="0"/>
                  </a:moveTo>
                  <a:lnTo>
                    <a:pt x="10787203" y="0"/>
                  </a:lnTo>
                  <a:lnTo>
                    <a:pt x="10787203" y="6907581"/>
                  </a:lnTo>
                  <a:lnTo>
                    <a:pt x="0" y="6907581"/>
                  </a:lnTo>
                  <a:close/>
                </a:path>
              </a:pathLst>
            </a:custGeom>
            <a:blipFill>
              <a:blip r:embed="rId4">
                <a:alphaModFix amt="0"/>
              </a:blip>
              <a:stretch>
                <a:fillRect l="-32159" t="0" r="-32159" b="0"/>
              </a:stretch>
            </a:blipFill>
          </p:spPr>
        </p:sp>
        <p:sp>
          <p:nvSpPr>
            <p:cNvPr name="TextBox 8" id="8"/>
            <p:cNvSpPr txBox="true"/>
            <p:nvPr/>
          </p:nvSpPr>
          <p:spPr>
            <a:xfrm>
              <a:off x="0" y="0"/>
              <a:ext cx="10787202" cy="6907581"/>
            </a:xfrm>
            <a:prstGeom prst="rect">
              <a:avLst/>
            </a:prstGeom>
          </p:spPr>
          <p:txBody>
            <a:bodyPr anchor="b" rtlCol="false" tIns="0" lIns="0" bIns="0" rIns="0"/>
            <a:lstStyle/>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original-order.html"/>
                </a:rPr>
                <a:t>Original order</a:t>
              </a:r>
            </a:p>
          </p:txBody>
        </p:sp>
      </p:grpSp>
      <p:grpSp>
        <p:nvGrpSpPr>
          <p:cNvPr name="Group 9" id="9"/>
          <p:cNvGrpSpPr/>
          <p:nvPr/>
        </p:nvGrpSpPr>
        <p:grpSpPr>
          <a:xfrm rot="0">
            <a:off x="9878997" y="1448400"/>
            <a:ext cx="7673997" cy="7940554"/>
            <a:chOff x="0" y="0"/>
            <a:chExt cx="10231996" cy="10587406"/>
          </a:xfrm>
        </p:grpSpPr>
        <p:sp>
          <p:nvSpPr>
            <p:cNvPr name="Freeform 10" id="10"/>
            <p:cNvSpPr/>
            <p:nvPr/>
          </p:nvSpPr>
          <p:spPr>
            <a:xfrm flipH="false" flipV="false" rot="0">
              <a:off x="0" y="0"/>
              <a:ext cx="10232009" cy="10587355"/>
            </a:xfrm>
            <a:custGeom>
              <a:avLst/>
              <a:gdLst/>
              <a:ahLst/>
              <a:cxnLst/>
              <a:rect r="r" b="b" t="t" l="l"/>
              <a:pathLst>
                <a:path h="10587355" w="10232009">
                  <a:moveTo>
                    <a:pt x="0" y="0"/>
                  </a:moveTo>
                  <a:lnTo>
                    <a:pt x="10232009" y="0"/>
                  </a:lnTo>
                  <a:lnTo>
                    <a:pt x="10232009" y="10587355"/>
                  </a:lnTo>
                  <a:lnTo>
                    <a:pt x="0" y="10587355"/>
                  </a:lnTo>
                  <a:close/>
                </a:path>
              </a:pathLst>
            </a:custGeom>
            <a:blipFill>
              <a:blip r:embed="rId3">
                <a:alphaModFix amt="0"/>
              </a:blip>
              <a:stretch>
                <a:fillRect l="-82852" t="0" r="-82852" b="0"/>
              </a:stretch>
            </a:blipFill>
          </p:spPr>
        </p:sp>
      </p:grpSp>
      <p:grpSp>
        <p:nvGrpSpPr>
          <p:cNvPr name="Group 11" id="11"/>
          <p:cNvGrpSpPr/>
          <p:nvPr/>
        </p:nvGrpSpPr>
        <p:grpSpPr>
          <a:xfrm rot="0">
            <a:off x="9878997" y="1391250"/>
            <a:ext cx="7673997" cy="7997704"/>
            <a:chOff x="0" y="0"/>
            <a:chExt cx="10231996" cy="10663606"/>
          </a:xfrm>
        </p:grpSpPr>
        <p:sp>
          <p:nvSpPr>
            <p:cNvPr name="Freeform 12" id="12"/>
            <p:cNvSpPr/>
            <p:nvPr/>
          </p:nvSpPr>
          <p:spPr>
            <a:xfrm flipH="false" flipV="false" rot="0">
              <a:off x="0" y="0"/>
              <a:ext cx="10231996" cy="10663604"/>
            </a:xfrm>
            <a:custGeom>
              <a:avLst/>
              <a:gdLst/>
              <a:ahLst/>
              <a:cxnLst/>
              <a:rect r="r" b="b" t="t" l="l"/>
              <a:pathLst>
                <a:path h="10663604" w="10231996">
                  <a:moveTo>
                    <a:pt x="0" y="0"/>
                  </a:moveTo>
                  <a:lnTo>
                    <a:pt x="10231996" y="0"/>
                  </a:lnTo>
                  <a:lnTo>
                    <a:pt x="10231996" y="10663604"/>
                  </a:lnTo>
                  <a:lnTo>
                    <a:pt x="0" y="10663604"/>
                  </a:lnTo>
                  <a:close/>
                </a:path>
              </a:pathLst>
            </a:custGeom>
            <a:blipFill>
              <a:blip r:embed="rId4">
                <a:alphaModFix amt="0"/>
              </a:blip>
              <a:stretch>
                <a:fillRect l="-83715" t="0" r="-83715" b="0"/>
              </a:stretch>
            </a:blipFill>
          </p:spPr>
        </p:sp>
        <p:sp>
          <p:nvSpPr>
            <p:cNvPr name="TextBox 13" id="13"/>
            <p:cNvSpPr txBox="true"/>
            <p:nvPr/>
          </p:nvSpPr>
          <p:spPr>
            <a:xfrm>
              <a:off x="0" y="-76200"/>
              <a:ext cx="10231996" cy="10739806"/>
            </a:xfrm>
            <a:prstGeom prst="rect">
              <a:avLst/>
            </a:prstGeom>
          </p:spPr>
          <p:txBody>
            <a:bodyPr anchor="ctr" rtlCol="false" tIns="0" lIns="0" bIns="0" rIns="0"/>
            <a:lstStyle/>
            <a:p>
              <a:pPr algn="l" marL="1337508" indent="-445836" lvl="2">
                <a:lnSpc>
                  <a:spcPts val="6761"/>
                </a:lnSpc>
                <a:buFont typeface="Arial"/>
                <a:buChar char="⚬"/>
              </a:pPr>
              <a:r>
                <a:rPr lang="en-US" b="true" sz="4898">
                  <a:solidFill>
                    <a:srgbClr val="FFFFFF"/>
                  </a:solidFill>
                  <a:latin typeface="Proxima Nova Bold"/>
                  <a:ea typeface="Proxima Nova Bold"/>
                  <a:cs typeface="Proxima Nova Bold"/>
                  <a:sym typeface="Proxima Nova Bold"/>
                </a:rPr>
                <a:t>ORGANIZATION/SEQUENCE</a:t>
              </a:r>
            </a:p>
            <a:p>
              <a:pPr algn="l" marL="1337819" indent="-445940" lvl="2">
                <a:lnSpc>
                  <a:spcPts val="6761"/>
                </a:lnSpc>
                <a:buFont typeface="Arial"/>
                <a:buChar char="⚬"/>
              </a:pPr>
              <a:r>
                <a:rPr lang="en-US" sz="4898">
                  <a:solidFill>
                    <a:srgbClr val="FFFFFF"/>
                  </a:solidFill>
                  <a:latin typeface="Proxima Nova"/>
                  <a:ea typeface="Proxima Nova"/>
                  <a:cs typeface="Proxima Nova"/>
                  <a:sym typeface="Proxima Nova"/>
                </a:rPr>
                <a:t>Keeping materials in record creator’s order/organization</a:t>
              </a:r>
            </a:p>
            <a:p>
              <a:pPr algn="l" marL="1337819" indent="-445940" lvl="2">
                <a:lnSpc>
                  <a:spcPts val="6761"/>
                </a:lnSpc>
                <a:buFont typeface="Arial"/>
                <a:buChar char="⚬"/>
              </a:pPr>
              <a:r>
                <a:rPr lang="en-US" sz="4898">
                  <a:solidFill>
                    <a:srgbClr val="FFFFFF"/>
                  </a:solidFill>
                  <a:latin typeface="Proxima Nova"/>
                  <a:ea typeface="Proxima Nova"/>
                  <a:cs typeface="Proxima Nova"/>
                  <a:sym typeface="Proxima Nova"/>
                </a:rPr>
                <a:t>Belief that artificial arrangements should be avoided</a:t>
              </a:r>
            </a:p>
            <a:p>
              <a:pPr algn="l" marL="1337819" indent="-445940" lvl="2">
                <a:lnSpc>
                  <a:spcPts val="6761"/>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466346"/>
            <a:ext cx="8090402" cy="4323588"/>
            <a:chOff x="0" y="0"/>
            <a:chExt cx="10787202" cy="5764784"/>
          </a:xfrm>
        </p:grpSpPr>
        <p:sp>
          <p:nvSpPr>
            <p:cNvPr name="Freeform 5" id="5"/>
            <p:cNvSpPr/>
            <p:nvPr/>
          </p:nvSpPr>
          <p:spPr>
            <a:xfrm flipH="false" flipV="false" rot="0">
              <a:off x="0" y="0"/>
              <a:ext cx="10787253" cy="5764784"/>
            </a:xfrm>
            <a:custGeom>
              <a:avLst/>
              <a:gdLst/>
              <a:ahLst/>
              <a:cxnLst/>
              <a:rect r="r" b="b" t="t" l="l"/>
              <a:pathLst>
                <a:path h="5764784" w="10787253">
                  <a:moveTo>
                    <a:pt x="0" y="0"/>
                  </a:moveTo>
                  <a:lnTo>
                    <a:pt x="10787253" y="0"/>
                  </a:lnTo>
                  <a:lnTo>
                    <a:pt x="10787253" y="5764784"/>
                  </a:lnTo>
                  <a:lnTo>
                    <a:pt x="0" y="5764784"/>
                  </a:lnTo>
                  <a:close/>
                </a:path>
              </a:pathLst>
            </a:custGeom>
            <a:blipFill>
              <a:blip r:embed="rId3">
                <a:alphaModFix amt="0"/>
              </a:blip>
              <a:stretch>
                <a:fillRect l="-18614" t="0" r="-18613" b="0"/>
              </a:stretch>
            </a:blipFill>
          </p:spPr>
        </p:sp>
      </p:grpSp>
      <p:grpSp>
        <p:nvGrpSpPr>
          <p:cNvPr name="Group 6" id="6"/>
          <p:cNvGrpSpPr/>
          <p:nvPr/>
        </p:nvGrpSpPr>
        <p:grpSpPr>
          <a:xfrm rot="0">
            <a:off x="531000" y="2459203"/>
            <a:ext cx="8090402" cy="4330732"/>
            <a:chOff x="0" y="0"/>
            <a:chExt cx="10787202" cy="5774309"/>
          </a:xfrm>
        </p:grpSpPr>
        <p:sp>
          <p:nvSpPr>
            <p:cNvPr name="Freeform 7" id="7"/>
            <p:cNvSpPr/>
            <p:nvPr/>
          </p:nvSpPr>
          <p:spPr>
            <a:xfrm flipH="false" flipV="false" rot="0">
              <a:off x="0" y="0"/>
              <a:ext cx="10787203" cy="5774309"/>
            </a:xfrm>
            <a:custGeom>
              <a:avLst/>
              <a:gdLst/>
              <a:ahLst/>
              <a:cxnLst/>
              <a:rect r="r" b="b" t="t" l="l"/>
              <a:pathLst>
                <a:path h="5774309" w="10787203">
                  <a:moveTo>
                    <a:pt x="0" y="0"/>
                  </a:moveTo>
                  <a:lnTo>
                    <a:pt x="10787203" y="0"/>
                  </a:lnTo>
                  <a:lnTo>
                    <a:pt x="10787203" y="5774309"/>
                  </a:lnTo>
                  <a:lnTo>
                    <a:pt x="0" y="5774309"/>
                  </a:lnTo>
                  <a:close/>
                </a:path>
              </a:pathLst>
            </a:custGeom>
            <a:blipFill>
              <a:blip r:embed="rId4">
                <a:alphaModFix amt="0"/>
              </a:blip>
              <a:stretch>
                <a:fillRect l="-18679" t="0" r="-18679" b="0"/>
              </a:stretch>
            </a:blipFill>
          </p:spPr>
        </p:sp>
        <p:sp>
          <p:nvSpPr>
            <p:cNvPr name="TextBox 8" id="8"/>
            <p:cNvSpPr txBox="true"/>
            <p:nvPr/>
          </p:nvSpPr>
          <p:spPr>
            <a:xfrm>
              <a:off x="0" y="-9525"/>
              <a:ext cx="10787202" cy="5783834"/>
            </a:xfrm>
            <a:prstGeom prst="rect">
              <a:avLst/>
            </a:prstGeom>
          </p:spPr>
          <p:txBody>
            <a:bodyPr anchor="b" rtlCol="false" tIns="0" lIns="0" bIns="0" rIns="0"/>
            <a:lstStyle/>
            <a:p>
              <a:pPr algn="l">
                <a:lnSpc>
                  <a:spcPts val="14400"/>
                </a:lnSpc>
              </a:pPr>
              <a:r>
                <a:rPr lang="en-US" sz="12000" b="true">
                  <a:solidFill>
                    <a:srgbClr val="424242"/>
                  </a:solidFill>
                  <a:latin typeface="EB Garamond Semi-Bold"/>
                  <a:ea typeface="EB Garamond Semi-Bold"/>
                  <a:cs typeface="EB Garamond Semi-Bold"/>
                  <a:sym typeface="EB Garamond Semi-Bold"/>
                </a:rPr>
                <a:t>What are</a:t>
              </a:r>
            </a:p>
            <a:p>
              <a:pPr algn="l">
                <a:lnSpc>
                  <a:spcPts val="14400"/>
                </a:lnSpc>
              </a:pPr>
              <a:r>
                <a:rPr lang="en-US" b="true" sz="12000" u="sng">
                  <a:solidFill>
                    <a:srgbClr val="0000FF"/>
                  </a:solidFill>
                  <a:latin typeface="EB Garamond Semi-Bold"/>
                  <a:ea typeface="EB Garamond Semi-Bold"/>
                  <a:cs typeface="EB Garamond Semi-Bold"/>
                  <a:sym typeface="EB Garamond Semi-Bold"/>
                  <a:hlinkClick r:id="rId5" tooltip="https://dictionary.archivists.org/entry/archives.html"/>
                </a:rPr>
                <a:t>archives</a:t>
              </a:r>
              <a:r>
                <a:rPr lang="en-US" sz="12000" b="true">
                  <a:solidFill>
                    <a:srgbClr val="424242"/>
                  </a:solidFill>
                  <a:latin typeface="EB Garamond Semi-Bold"/>
                  <a:ea typeface="EB Garamond Semi-Bold"/>
                  <a:cs typeface="EB Garamond Semi-Bold"/>
                  <a:sym typeface="EB Garamond Semi-Bold"/>
                </a:rPr>
                <a:t>?</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405538"/>
            <a:ext cx="7673997" cy="7433062"/>
            <a:chOff x="0" y="0"/>
            <a:chExt cx="10231996" cy="9910750"/>
          </a:xfrm>
        </p:grpSpPr>
        <p:sp>
          <p:nvSpPr>
            <p:cNvPr name="Freeform 12" id="12"/>
            <p:cNvSpPr/>
            <p:nvPr/>
          </p:nvSpPr>
          <p:spPr>
            <a:xfrm flipH="false" flipV="false" rot="0">
              <a:off x="0" y="0"/>
              <a:ext cx="10231996" cy="9910750"/>
            </a:xfrm>
            <a:custGeom>
              <a:avLst/>
              <a:gdLst/>
              <a:ahLst/>
              <a:cxnLst/>
              <a:rect r="r" b="b" t="t" l="l"/>
              <a:pathLst>
                <a:path h="9910750" w="10231996">
                  <a:moveTo>
                    <a:pt x="0" y="0"/>
                  </a:moveTo>
                  <a:lnTo>
                    <a:pt x="10231996" y="0"/>
                  </a:lnTo>
                  <a:lnTo>
                    <a:pt x="10231996" y="9910750"/>
                  </a:lnTo>
                  <a:lnTo>
                    <a:pt x="0" y="9910750"/>
                  </a:lnTo>
                  <a:close/>
                </a:path>
              </a:pathLst>
            </a:custGeom>
            <a:blipFill>
              <a:blip r:embed="rId4">
                <a:alphaModFix amt="0"/>
              </a:blip>
              <a:stretch>
                <a:fillRect l="-74275" t="0" r="-74275" b="0"/>
              </a:stretch>
            </a:blipFill>
          </p:spPr>
        </p:sp>
        <p:sp>
          <p:nvSpPr>
            <p:cNvPr name="TextBox 13" id="13"/>
            <p:cNvSpPr txBox="true"/>
            <p:nvPr/>
          </p:nvSpPr>
          <p:spPr>
            <a:xfrm>
              <a:off x="0" y="-57150"/>
              <a:ext cx="10231996" cy="9967900"/>
            </a:xfrm>
            <a:prstGeom prst="rect">
              <a:avLst/>
            </a:prstGeom>
          </p:spPr>
          <p:txBody>
            <a:bodyPr anchor="ctr" rtlCol="false" tIns="0" lIns="0" bIns="0" rIns="0"/>
            <a:lstStyle/>
            <a:p>
              <a:pPr algn="l" marL="982980" indent="-327660" lvl="2">
                <a:lnSpc>
                  <a:spcPts val="4966"/>
                </a:lnSpc>
                <a:buAutoNum type="arabicPeriod" startAt="1"/>
              </a:pPr>
              <a:r>
                <a:rPr lang="en-US" sz="3600">
                  <a:solidFill>
                    <a:srgbClr val="FFFFFF"/>
                  </a:solidFill>
                  <a:latin typeface="Proxima Nova"/>
                  <a:ea typeface="Proxima Nova"/>
                  <a:cs typeface="Proxima Nova"/>
                  <a:sym typeface="Proxima Nova"/>
                </a:rPr>
                <a:t>Concept: “the archive”</a:t>
              </a:r>
            </a:p>
            <a:p>
              <a:pPr algn="l" marL="982980" indent="-327660" lvl="2">
                <a:lnSpc>
                  <a:spcPts val="4966"/>
                </a:lnSpc>
                <a:buAutoNum type="arabicPeriod" startAt="1"/>
              </a:pPr>
              <a:r>
                <a:rPr lang="en-US" sz="3600">
                  <a:solidFill>
                    <a:srgbClr val="FFFFFF"/>
                  </a:solidFill>
                  <a:latin typeface="Proxima Nova"/>
                  <a:ea typeface="Proxima Nova"/>
                  <a:cs typeface="Proxima Nova"/>
                  <a:sym typeface="Proxima Nova"/>
                </a:rPr>
                <a:t>Materials: “archival matter”</a:t>
              </a:r>
            </a:p>
            <a:p>
              <a:pPr algn="l" marL="982980" indent="-327660" lvl="2">
                <a:lnSpc>
                  <a:spcPts val="4966"/>
                </a:lnSpc>
                <a:buAutoNum type="arabicPeriod" startAt="1"/>
              </a:pPr>
              <a:r>
                <a:rPr lang="en-US" sz="3600">
                  <a:solidFill>
                    <a:srgbClr val="FFFFFF"/>
                  </a:solidFill>
                  <a:latin typeface="Proxima Nova"/>
                  <a:ea typeface="Proxima Nova"/>
                  <a:cs typeface="Proxima Nova"/>
                  <a:sym typeface="Proxima Nova"/>
                </a:rPr>
                <a:t>Practice: “archiving”</a:t>
              </a:r>
            </a:p>
            <a:p>
              <a:pPr algn="l" marL="982980" indent="-327660" lvl="2">
                <a:lnSpc>
                  <a:spcPts val="4966"/>
                </a:lnSpc>
                <a:buAutoNum type="arabicPeriod" startAt="1"/>
              </a:pPr>
              <a:r>
                <a:rPr lang="en-US" sz="3600">
                  <a:solidFill>
                    <a:srgbClr val="FFFFFF"/>
                  </a:solidFill>
                  <a:latin typeface="Proxima Nova"/>
                  <a:ea typeface="Proxima Nova"/>
                  <a:cs typeface="Proxima Nova"/>
                  <a:sym typeface="Proxima Nova"/>
                </a:rPr>
                <a:t>Institution: “an archives”</a:t>
              </a:r>
            </a:p>
            <a:p>
              <a:pPr algn="l" marL="982980" indent="-327660" lvl="2">
                <a:lnSpc>
                  <a:spcPts val="4966"/>
                </a:lnSpc>
                <a:buAutoNum type="arabicPeriod" startAt="1"/>
              </a:pPr>
              <a:r>
                <a:rPr lang="en-US" sz="3600">
                  <a:solidFill>
                    <a:srgbClr val="FFFFFF"/>
                  </a:solidFill>
                  <a:latin typeface="Proxima Nova"/>
                  <a:ea typeface="Proxima Nova"/>
                  <a:cs typeface="Proxima Nova"/>
                  <a:sym typeface="Proxima Nova"/>
                </a:rPr>
                <a:t>Profession: “archivists”</a:t>
              </a:r>
            </a:p>
            <a:p>
              <a:pPr algn="l" marL="982980" indent="-327660" lvl="2">
                <a:lnSpc>
                  <a:spcPts val="4966"/>
                </a:lnSpc>
                <a:buAutoNum type="arabicPeriod" startAt="1"/>
              </a:pPr>
              <a:r>
                <a:rPr lang="en-US" sz="3600">
                  <a:solidFill>
                    <a:srgbClr val="FFFFFF"/>
                  </a:solidFill>
                  <a:latin typeface="Proxima Nova"/>
                  <a:ea typeface="Proxima Nova"/>
                  <a:cs typeface="Proxima Nova"/>
                  <a:sym typeface="Proxima Nova"/>
                </a:rPr>
                <a:t>Discipline: “archival science” “archivy” “archivistics”</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553157"/>
            <a:ext cx="8090402" cy="5180686"/>
            <a:chOff x="0" y="0"/>
            <a:chExt cx="10787202" cy="6907581"/>
          </a:xfrm>
        </p:grpSpPr>
        <p:sp>
          <p:nvSpPr>
            <p:cNvPr name="Freeform 5" id="5"/>
            <p:cNvSpPr/>
            <p:nvPr/>
          </p:nvSpPr>
          <p:spPr>
            <a:xfrm flipH="false" flipV="false" rot="0">
              <a:off x="0" y="0"/>
              <a:ext cx="10787253" cy="6907530"/>
            </a:xfrm>
            <a:custGeom>
              <a:avLst/>
              <a:gdLst/>
              <a:ahLst/>
              <a:cxnLst/>
              <a:rect r="r" b="b" t="t" l="l"/>
              <a:pathLst>
                <a:path h="6907530" w="10787253">
                  <a:moveTo>
                    <a:pt x="0" y="0"/>
                  </a:moveTo>
                  <a:lnTo>
                    <a:pt x="10787253" y="0"/>
                  </a:lnTo>
                  <a:lnTo>
                    <a:pt x="10787253" y="6907530"/>
                  </a:lnTo>
                  <a:lnTo>
                    <a:pt x="0" y="6907530"/>
                  </a:lnTo>
                  <a:close/>
                </a:path>
              </a:pathLst>
            </a:custGeom>
            <a:blipFill>
              <a:blip r:embed="rId3">
                <a:alphaModFix amt="0"/>
              </a:blip>
              <a:stretch>
                <a:fillRect l="-32216" t="0" r="-32215" b="0"/>
              </a:stretch>
            </a:blipFill>
          </p:spPr>
        </p:sp>
      </p:grpSp>
      <p:grpSp>
        <p:nvGrpSpPr>
          <p:cNvPr name="Group 6" id="6"/>
          <p:cNvGrpSpPr/>
          <p:nvPr/>
        </p:nvGrpSpPr>
        <p:grpSpPr>
          <a:xfrm rot="0">
            <a:off x="531000" y="2553157"/>
            <a:ext cx="8090402" cy="5180686"/>
            <a:chOff x="0" y="0"/>
            <a:chExt cx="10787202" cy="6907581"/>
          </a:xfrm>
        </p:grpSpPr>
        <p:sp>
          <p:nvSpPr>
            <p:cNvPr name="Freeform 7" id="7"/>
            <p:cNvSpPr/>
            <p:nvPr/>
          </p:nvSpPr>
          <p:spPr>
            <a:xfrm flipH="false" flipV="false" rot="0">
              <a:off x="0" y="0"/>
              <a:ext cx="10787203" cy="6907581"/>
            </a:xfrm>
            <a:custGeom>
              <a:avLst/>
              <a:gdLst/>
              <a:ahLst/>
              <a:cxnLst/>
              <a:rect r="r" b="b" t="t" l="l"/>
              <a:pathLst>
                <a:path h="6907581" w="10787203">
                  <a:moveTo>
                    <a:pt x="0" y="0"/>
                  </a:moveTo>
                  <a:lnTo>
                    <a:pt x="10787203" y="0"/>
                  </a:lnTo>
                  <a:lnTo>
                    <a:pt x="10787203" y="6907581"/>
                  </a:lnTo>
                  <a:lnTo>
                    <a:pt x="0" y="6907581"/>
                  </a:lnTo>
                  <a:close/>
                </a:path>
              </a:pathLst>
            </a:custGeom>
            <a:blipFill>
              <a:blip r:embed="rId4">
                <a:alphaModFix amt="0"/>
              </a:blip>
              <a:stretch>
                <a:fillRect l="-32159" t="0" r="-32159" b="0"/>
              </a:stretch>
            </a:blipFill>
          </p:spPr>
        </p:sp>
        <p:sp>
          <p:nvSpPr>
            <p:cNvPr name="TextBox 8" id="8"/>
            <p:cNvSpPr txBox="true"/>
            <p:nvPr/>
          </p:nvSpPr>
          <p:spPr>
            <a:xfrm>
              <a:off x="0" y="0"/>
              <a:ext cx="10787202" cy="6907581"/>
            </a:xfrm>
            <a:prstGeom prst="rect">
              <a:avLst/>
            </a:prstGeom>
          </p:spPr>
          <p:txBody>
            <a:bodyPr anchor="b" rtlCol="false" tIns="0" lIns="0" bIns="0" rIns="0"/>
            <a:lstStyle/>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respect-des-fonds.html"/>
                </a:rPr>
                <a:t>Respect des fonds</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476975"/>
            <a:ext cx="7673997" cy="7361625"/>
            <a:chOff x="0" y="0"/>
            <a:chExt cx="10231996" cy="9815500"/>
          </a:xfrm>
        </p:grpSpPr>
        <p:sp>
          <p:nvSpPr>
            <p:cNvPr name="Freeform 12" id="12"/>
            <p:cNvSpPr/>
            <p:nvPr/>
          </p:nvSpPr>
          <p:spPr>
            <a:xfrm flipH="false" flipV="false" rot="0">
              <a:off x="0" y="0"/>
              <a:ext cx="10231996" cy="9815500"/>
            </a:xfrm>
            <a:custGeom>
              <a:avLst/>
              <a:gdLst/>
              <a:ahLst/>
              <a:cxnLst/>
              <a:rect r="r" b="b" t="t" l="l"/>
              <a:pathLst>
                <a:path h="9815500" w="10231996">
                  <a:moveTo>
                    <a:pt x="0" y="0"/>
                  </a:moveTo>
                  <a:lnTo>
                    <a:pt x="10231996" y="0"/>
                  </a:lnTo>
                  <a:lnTo>
                    <a:pt x="10231996" y="9815500"/>
                  </a:lnTo>
                  <a:lnTo>
                    <a:pt x="0" y="9815500"/>
                  </a:lnTo>
                  <a:close/>
                </a:path>
              </a:pathLst>
            </a:custGeom>
            <a:blipFill>
              <a:blip r:embed="rId4">
                <a:alphaModFix amt="0"/>
              </a:blip>
              <a:stretch>
                <a:fillRect l="-73080" t="0" r="-73080" b="0"/>
              </a:stretch>
            </a:blipFill>
          </p:spPr>
        </p:sp>
        <p:sp>
          <p:nvSpPr>
            <p:cNvPr name="TextBox 13" id="13"/>
            <p:cNvSpPr txBox="true"/>
            <p:nvPr/>
          </p:nvSpPr>
          <p:spPr>
            <a:xfrm>
              <a:off x="0" y="38100"/>
              <a:ext cx="10231996" cy="9777400"/>
            </a:xfrm>
            <a:prstGeom prst="rect">
              <a:avLst/>
            </a:prstGeom>
          </p:spPr>
          <p:txBody>
            <a:bodyPr anchor="ctr" rtlCol="false" tIns="0" lIns="0" bIns="0" rIns="0"/>
            <a:lstStyle/>
            <a:p>
              <a:pPr algn="l">
                <a:lnSpc>
                  <a:spcPts val="3974"/>
                </a:lnSpc>
              </a:pPr>
              <a:r>
                <a:rPr lang="en-US" sz="3600">
                  <a:solidFill>
                    <a:srgbClr val="FFFFFF"/>
                  </a:solidFill>
                  <a:latin typeface="Proxima Nova"/>
                  <a:ea typeface="Proxima Nova"/>
                  <a:cs typeface="Proxima Nova"/>
                  <a:sym typeface="Proxima Nova"/>
                </a:rPr>
                <a:t>By maintaining both provenance and original order,</a:t>
              </a:r>
            </a:p>
            <a:p>
              <a:pPr algn="l" marL="982980" indent="-327660" lvl="2">
                <a:lnSpc>
                  <a:spcPts val="3974"/>
                </a:lnSpc>
                <a:buFont typeface="Arial"/>
                <a:buChar char="⚬"/>
              </a:pPr>
              <a:r>
                <a:rPr lang="en-US" sz="3600">
                  <a:solidFill>
                    <a:srgbClr val="FFFFFF"/>
                  </a:solidFill>
                  <a:latin typeface="Proxima Nova"/>
                  <a:ea typeface="Proxima Nova"/>
                  <a:cs typeface="Proxima Nova"/>
                  <a:sym typeface="Proxima Nova"/>
                </a:rPr>
                <a:t>“The original organization of the records in the creating institution would correspond in its main outline with the organization of the administration which produced it”</a:t>
              </a:r>
            </a:p>
            <a:p>
              <a:pPr algn="l" marL="982980" indent="-327660" lvl="2">
                <a:lnSpc>
                  <a:spcPts val="3974"/>
                </a:lnSpc>
                <a:buFont typeface="Arial"/>
                <a:buChar char="⚬"/>
              </a:pPr>
              <a:r>
                <a:rPr lang="en-US" sz="3600">
                  <a:solidFill>
                    <a:srgbClr val="FFFFFF"/>
                  </a:solidFill>
                  <a:latin typeface="Proxima Nova"/>
                  <a:ea typeface="Proxima Nova"/>
                  <a:cs typeface="Proxima Nova"/>
                  <a:sym typeface="Proxima Nova"/>
                </a:rPr>
                <a:t>The organization of the records reflects the organization and working of the creator</a:t>
              </a: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grpSp>
        <p:nvGrpSpPr>
          <p:cNvPr name="Group 2" id="2"/>
          <p:cNvGrpSpPr/>
          <p:nvPr/>
        </p:nvGrpSpPr>
        <p:grpSpPr>
          <a:xfrm rot="0">
            <a:off x="921896" y="1521104"/>
            <a:ext cx="16444198" cy="7237647"/>
            <a:chOff x="0" y="0"/>
            <a:chExt cx="21925598" cy="9650197"/>
          </a:xfrm>
        </p:grpSpPr>
        <p:sp>
          <p:nvSpPr>
            <p:cNvPr name="Freeform 3" id="3"/>
            <p:cNvSpPr/>
            <p:nvPr/>
          </p:nvSpPr>
          <p:spPr>
            <a:xfrm flipH="false" flipV="false" rot="0">
              <a:off x="0" y="0"/>
              <a:ext cx="21925598" cy="9650193"/>
            </a:xfrm>
            <a:custGeom>
              <a:avLst/>
              <a:gdLst/>
              <a:ahLst/>
              <a:cxnLst/>
              <a:rect r="r" b="b" t="t" l="l"/>
              <a:pathLst>
                <a:path h="9650193" w="21925598">
                  <a:moveTo>
                    <a:pt x="0" y="0"/>
                  </a:moveTo>
                  <a:lnTo>
                    <a:pt x="21925598" y="0"/>
                  </a:lnTo>
                  <a:lnTo>
                    <a:pt x="21925598" y="9650193"/>
                  </a:lnTo>
                  <a:lnTo>
                    <a:pt x="0" y="9650193"/>
                  </a:lnTo>
                  <a:close/>
                </a:path>
              </a:pathLst>
            </a:custGeom>
            <a:blipFill>
              <a:blip r:embed="rId3">
                <a:alphaModFix amt="0"/>
              </a:blip>
              <a:stretch>
                <a:fillRect l="-6470" t="0" r="-6470" b="0"/>
              </a:stretch>
            </a:blipFill>
          </p:spPr>
        </p:sp>
        <p:sp>
          <p:nvSpPr>
            <p:cNvPr name="TextBox 4" id="4"/>
            <p:cNvSpPr txBox="true"/>
            <p:nvPr/>
          </p:nvSpPr>
          <p:spPr>
            <a:xfrm>
              <a:off x="0" y="-9525"/>
              <a:ext cx="21925598" cy="9659722"/>
            </a:xfrm>
            <a:prstGeom prst="rect">
              <a:avLst/>
            </a:prstGeom>
          </p:spPr>
          <p:txBody>
            <a:bodyPr anchor="ctr" rtlCol="false" tIns="0" lIns="0" bIns="0" rIns="0"/>
            <a:lstStyle/>
            <a:p>
              <a:pPr algn="l">
                <a:lnSpc>
                  <a:spcPts val="24118"/>
                </a:lnSpc>
              </a:pPr>
              <a:r>
                <a:rPr lang="en-US" sz="20098" b="true">
                  <a:solidFill>
                    <a:srgbClr val="1351AA"/>
                  </a:solidFill>
                  <a:latin typeface="EB Garamond Semi-Bold"/>
                  <a:ea typeface="EB Garamond Semi-Bold"/>
                  <a:cs typeface="EB Garamond Semi-Bold"/>
                  <a:sym typeface="EB Garamond Semi-Bold"/>
                </a:rPr>
                <a:t>Some archives idea(l)s</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3017339"/>
            <a:ext cx="8090402" cy="4252322"/>
            <a:chOff x="0" y="0"/>
            <a:chExt cx="10787202" cy="5669763"/>
          </a:xfrm>
        </p:grpSpPr>
        <p:sp>
          <p:nvSpPr>
            <p:cNvPr name="Freeform 5" id="5"/>
            <p:cNvSpPr/>
            <p:nvPr/>
          </p:nvSpPr>
          <p:spPr>
            <a:xfrm flipH="false" flipV="false" rot="0">
              <a:off x="0" y="0"/>
              <a:ext cx="10787253" cy="5669788"/>
            </a:xfrm>
            <a:custGeom>
              <a:avLst/>
              <a:gdLst/>
              <a:ahLst/>
              <a:cxnLst/>
              <a:rect r="r" b="b" t="t" l="l"/>
              <a:pathLst>
                <a:path h="5669788" w="10787253">
                  <a:moveTo>
                    <a:pt x="0" y="0"/>
                  </a:moveTo>
                  <a:lnTo>
                    <a:pt x="10787253" y="0"/>
                  </a:lnTo>
                  <a:lnTo>
                    <a:pt x="10787253" y="5669788"/>
                  </a:lnTo>
                  <a:lnTo>
                    <a:pt x="0" y="5669788"/>
                  </a:lnTo>
                  <a:close/>
                </a:path>
              </a:pathLst>
            </a:custGeom>
            <a:blipFill>
              <a:blip r:embed="rId3">
                <a:alphaModFix amt="0"/>
              </a:blip>
              <a:stretch>
                <a:fillRect l="-17483" t="0" r="-17482" b="0"/>
              </a:stretch>
            </a:blipFill>
          </p:spPr>
        </p:sp>
      </p:grpSp>
      <p:grpSp>
        <p:nvGrpSpPr>
          <p:cNvPr name="Group 6" id="6"/>
          <p:cNvGrpSpPr/>
          <p:nvPr/>
        </p:nvGrpSpPr>
        <p:grpSpPr>
          <a:xfrm rot="0">
            <a:off x="531000" y="3024483"/>
            <a:ext cx="8090402" cy="4245178"/>
            <a:chOff x="0" y="0"/>
            <a:chExt cx="10787202" cy="5660238"/>
          </a:xfrm>
        </p:grpSpPr>
        <p:sp>
          <p:nvSpPr>
            <p:cNvPr name="Freeform 7" id="7"/>
            <p:cNvSpPr/>
            <p:nvPr/>
          </p:nvSpPr>
          <p:spPr>
            <a:xfrm flipH="false" flipV="false" rot="0">
              <a:off x="0" y="0"/>
              <a:ext cx="10787203" cy="5660235"/>
            </a:xfrm>
            <a:custGeom>
              <a:avLst/>
              <a:gdLst/>
              <a:ahLst/>
              <a:cxnLst/>
              <a:rect r="r" b="b" t="t" l="l"/>
              <a:pathLst>
                <a:path h="5660235" w="10787203">
                  <a:moveTo>
                    <a:pt x="0" y="0"/>
                  </a:moveTo>
                  <a:lnTo>
                    <a:pt x="10787203" y="0"/>
                  </a:lnTo>
                  <a:lnTo>
                    <a:pt x="10787203" y="5660235"/>
                  </a:lnTo>
                  <a:lnTo>
                    <a:pt x="0" y="5660235"/>
                  </a:lnTo>
                  <a:close/>
                </a:path>
              </a:pathLst>
            </a:custGeom>
            <a:blipFill>
              <a:blip r:embed="rId4">
                <a:alphaModFix amt="0"/>
              </a:blip>
              <a:stretch>
                <a:fillRect l="-17323" t="0" r="-17323" b="0"/>
              </a:stretch>
            </a:blipFill>
          </p:spPr>
        </p:sp>
        <p:sp>
          <p:nvSpPr>
            <p:cNvPr name="TextBox 8" id="8"/>
            <p:cNvSpPr txBox="true"/>
            <p:nvPr/>
          </p:nvSpPr>
          <p:spPr>
            <a:xfrm>
              <a:off x="0" y="9525"/>
              <a:ext cx="10787202" cy="5650713"/>
            </a:xfrm>
            <a:prstGeom prst="rect">
              <a:avLst/>
            </a:prstGeom>
          </p:spPr>
          <p:txBody>
            <a:bodyPr anchor="b" rtlCol="false" tIns="0" lIns="0" bIns="0" rIns="0"/>
            <a:lstStyle/>
            <a:p>
              <a:pPr algn="l">
                <a:lnSpc>
                  <a:spcPts val="24598"/>
                </a:lnSpc>
              </a:pPr>
              <a:r>
                <a:rPr lang="en-US" b="true" sz="20498" u="sng">
                  <a:solidFill>
                    <a:srgbClr val="0000FF"/>
                  </a:solidFill>
                  <a:latin typeface="EB Garamond Semi-Bold"/>
                  <a:ea typeface="EB Garamond Semi-Bold"/>
                  <a:cs typeface="EB Garamond Semi-Bold"/>
                  <a:sym typeface="EB Garamond Semi-Bold"/>
                  <a:hlinkClick r:id="rId5" tooltip="https://dictionary.archivists.org/entry/value.html"/>
                </a:rPr>
                <a:t>Value</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369819"/>
            <a:ext cx="7673997" cy="7468781"/>
            <a:chOff x="0" y="0"/>
            <a:chExt cx="10231996" cy="9958375"/>
          </a:xfrm>
        </p:grpSpPr>
        <p:sp>
          <p:nvSpPr>
            <p:cNvPr name="Freeform 12" id="12"/>
            <p:cNvSpPr/>
            <p:nvPr/>
          </p:nvSpPr>
          <p:spPr>
            <a:xfrm flipH="false" flipV="false" rot="0">
              <a:off x="0" y="0"/>
              <a:ext cx="10231996" cy="9958375"/>
            </a:xfrm>
            <a:custGeom>
              <a:avLst/>
              <a:gdLst/>
              <a:ahLst/>
              <a:cxnLst/>
              <a:rect r="r" b="b" t="t" l="l"/>
              <a:pathLst>
                <a:path h="9958375" w="10231996">
                  <a:moveTo>
                    <a:pt x="0" y="0"/>
                  </a:moveTo>
                  <a:lnTo>
                    <a:pt x="10231996" y="0"/>
                  </a:lnTo>
                  <a:lnTo>
                    <a:pt x="10231996" y="9958375"/>
                  </a:lnTo>
                  <a:lnTo>
                    <a:pt x="0" y="9958375"/>
                  </a:lnTo>
                  <a:close/>
                </a:path>
              </a:pathLst>
            </a:custGeom>
            <a:blipFill>
              <a:blip r:embed="rId4">
                <a:alphaModFix amt="0"/>
              </a:blip>
              <a:stretch>
                <a:fillRect l="-74872" t="0" r="-74872" b="0"/>
              </a:stretch>
            </a:blipFill>
          </p:spPr>
        </p:sp>
        <p:sp>
          <p:nvSpPr>
            <p:cNvPr name="TextBox 13" id="13"/>
            <p:cNvSpPr txBox="true"/>
            <p:nvPr/>
          </p:nvSpPr>
          <p:spPr>
            <a:xfrm>
              <a:off x="0" y="-104775"/>
              <a:ext cx="10231996" cy="10063150"/>
            </a:xfrm>
            <a:prstGeom prst="rect">
              <a:avLst/>
            </a:prstGeom>
          </p:spPr>
          <p:txBody>
            <a:bodyPr anchor="ctr" rtlCol="false" tIns="0" lIns="0" bIns="0" rIns="0"/>
            <a:lstStyle/>
            <a:p>
              <a:pPr algn="l">
                <a:lnSpc>
                  <a:spcPts val="8555"/>
                </a:lnSpc>
              </a:pPr>
              <a:r>
                <a:rPr lang="en-US" sz="6199">
                  <a:solidFill>
                    <a:srgbClr val="FFFFFF"/>
                  </a:solidFill>
                  <a:latin typeface="Proxima Nova"/>
                  <a:ea typeface="Proxima Nova"/>
                  <a:cs typeface="Proxima Nova"/>
                  <a:sym typeface="Proxima Nova"/>
                </a:rPr>
                <a:t>The usefulness, significance, or worth that determines a record’s retention</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3197400"/>
            <a:ext cx="8090402" cy="2964599"/>
            <a:chOff x="0" y="0"/>
            <a:chExt cx="10787202" cy="3952799"/>
          </a:xfrm>
        </p:grpSpPr>
        <p:sp>
          <p:nvSpPr>
            <p:cNvPr name="Freeform 5" id="5"/>
            <p:cNvSpPr/>
            <p:nvPr/>
          </p:nvSpPr>
          <p:spPr>
            <a:xfrm flipH="false" flipV="false" rot="0">
              <a:off x="0" y="0"/>
              <a:ext cx="10787253" cy="3952748"/>
            </a:xfrm>
            <a:custGeom>
              <a:avLst/>
              <a:gdLst/>
              <a:ahLst/>
              <a:cxnLst/>
              <a:rect r="r" b="b" t="t" l="l"/>
              <a:pathLst>
                <a:path h="3952748" w="10787253">
                  <a:moveTo>
                    <a:pt x="0" y="0"/>
                  </a:moveTo>
                  <a:lnTo>
                    <a:pt x="10787253" y="0"/>
                  </a:lnTo>
                  <a:lnTo>
                    <a:pt x="10787253" y="3952748"/>
                  </a:lnTo>
                  <a:lnTo>
                    <a:pt x="0" y="3952748"/>
                  </a:lnTo>
                  <a:close/>
                </a:path>
              </a:pathLst>
            </a:custGeom>
            <a:blipFill>
              <a:blip r:embed="rId3">
                <a:alphaModFix amt="0"/>
              </a:blip>
              <a:stretch>
                <a:fillRect l="0" t="-3137" r="0" b="-3139"/>
              </a:stretch>
            </a:blipFill>
          </p:spPr>
        </p:sp>
      </p:grpSp>
      <p:grpSp>
        <p:nvGrpSpPr>
          <p:cNvPr name="Group 6" id="6"/>
          <p:cNvGrpSpPr/>
          <p:nvPr/>
        </p:nvGrpSpPr>
        <p:grpSpPr>
          <a:xfrm rot="0">
            <a:off x="531000" y="3197400"/>
            <a:ext cx="8090402" cy="2964599"/>
            <a:chOff x="0" y="0"/>
            <a:chExt cx="10787202" cy="3952799"/>
          </a:xfrm>
        </p:grpSpPr>
        <p:sp>
          <p:nvSpPr>
            <p:cNvPr name="Freeform 7" id="7"/>
            <p:cNvSpPr/>
            <p:nvPr/>
          </p:nvSpPr>
          <p:spPr>
            <a:xfrm flipH="false" flipV="false" rot="0">
              <a:off x="0" y="0"/>
              <a:ext cx="10787203" cy="3952800"/>
            </a:xfrm>
            <a:custGeom>
              <a:avLst/>
              <a:gdLst/>
              <a:ahLst/>
              <a:cxnLst/>
              <a:rect r="r" b="b" t="t" l="l"/>
              <a:pathLst>
                <a:path h="3952800" w="10787203">
                  <a:moveTo>
                    <a:pt x="0" y="0"/>
                  </a:moveTo>
                  <a:lnTo>
                    <a:pt x="10787203" y="0"/>
                  </a:lnTo>
                  <a:lnTo>
                    <a:pt x="10787203" y="3952800"/>
                  </a:lnTo>
                  <a:lnTo>
                    <a:pt x="0" y="3952800"/>
                  </a:lnTo>
                  <a:close/>
                </a:path>
              </a:pathLst>
            </a:custGeom>
            <a:blipFill>
              <a:blip r:embed="rId4">
                <a:alphaModFix amt="0"/>
              </a:blip>
              <a:stretch>
                <a:fillRect l="0" t="-3174" r="0" b="-3174"/>
              </a:stretch>
            </a:blipFill>
          </p:spPr>
        </p:sp>
        <p:sp>
          <p:nvSpPr>
            <p:cNvPr name="TextBox 8" id="8"/>
            <p:cNvSpPr txBox="true"/>
            <p:nvPr/>
          </p:nvSpPr>
          <p:spPr>
            <a:xfrm>
              <a:off x="0" y="0"/>
              <a:ext cx="10787202" cy="3952799"/>
            </a:xfrm>
            <a:prstGeom prst="rect">
              <a:avLst/>
            </a:prstGeom>
          </p:spPr>
          <p:txBody>
            <a:bodyPr anchor="b" rtlCol="false" tIns="0" lIns="0" bIns="0" rIns="0"/>
            <a:lstStyle/>
            <a:p>
              <a:pPr algn="l">
                <a:lnSpc>
                  <a:spcPts val="13679"/>
                </a:lnSpc>
              </a:pPr>
              <a:r>
                <a:rPr lang="en-US" b="true" sz="11399" u="sng">
                  <a:solidFill>
                    <a:srgbClr val="0000FF"/>
                  </a:solidFill>
                  <a:latin typeface="EB Garamond Semi-Bold"/>
                  <a:ea typeface="EB Garamond Semi-Bold"/>
                  <a:cs typeface="EB Garamond Semi-Bold"/>
                  <a:sym typeface="EB Garamond Semi-Bold"/>
                  <a:hlinkClick r:id="rId5" tooltip="https://dictionary.archivists.org/entry/authenticity.html"/>
                </a:rPr>
                <a:t>Authenticity</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391250"/>
            <a:ext cx="7673997" cy="7447350"/>
            <a:chOff x="0" y="0"/>
            <a:chExt cx="10231996" cy="9929800"/>
          </a:xfrm>
        </p:grpSpPr>
        <p:sp>
          <p:nvSpPr>
            <p:cNvPr name="Freeform 12" id="12"/>
            <p:cNvSpPr/>
            <p:nvPr/>
          </p:nvSpPr>
          <p:spPr>
            <a:xfrm flipH="false" flipV="false" rot="0">
              <a:off x="0" y="0"/>
              <a:ext cx="10231996" cy="9929800"/>
            </a:xfrm>
            <a:custGeom>
              <a:avLst/>
              <a:gdLst/>
              <a:ahLst/>
              <a:cxnLst/>
              <a:rect r="r" b="b" t="t" l="l"/>
              <a:pathLst>
                <a:path h="9929800" w="10231996">
                  <a:moveTo>
                    <a:pt x="0" y="0"/>
                  </a:moveTo>
                  <a:lnTo>
                    <a:pt x="10231996" y="0"/>
                  </a:lnTo>
                  <a:lnTo>
                    <a:pt x="10231996" y="9929800"/>
                  </a:lnTo>
                  <a:lnTo>
                    <a:pt x="0" y="9929800"/>
                  </a:lnTo>
                  <a:close/>
                </a:path>
              </a:pathLst>
            </a:custGeom>
            <a:blipFill>
              <a:blip r:embed="rId4">
                <a:alphaModFix amt="0"/>
              </a:blip>
              <a:stretch>
                <a:fillRect l="-74514" t="0" r="-74514" b="0"/>
              </a:stretch>
            </a:blipFill>
          </p:spPr>
        </p:sp>
        <p:sp>
          <p:nvSpPr>
            <p:cNvPr name="TextBox 13" id="13"/>
            <p:cNvSpPr txBox="true"/>
            <p:nvPr/>
          </p:nvSpPr>
          <p:spPr>
            <a:xfrm>
              <a:off x="0" y="-76200"/>
              <a:ext cx="10231996" cy="10006000"/>
            </a:xfrm>
            <a:prstGeom prst="rect">
              <a:avLst/>
            </a:prstGeom>
          </p:spPr>
          <p:txBody>
            <a:bodyPr anchor="ctr" rtlCol="false" tIns="0" lIns="0" bIns="0" rIns="0"/>
            <a:lstStyle/>
            <a:p>
              <a:pPr algn="l">
                <a:lnSpc>
                  <a:spcPts val="6347"/>
                </a:lnSpc>
              </a:pPr>
              <a:r>
                <a:rPr lang="en-US" sz="4599">
                  <a:solidFill>
                    <a:srgbClr val="FFFFFF"/>
                  </a:solidFill>
                  <a:latin typeface="Proxima Nova"/>
                  <a:ea typeface="Proxima Nova"/>
                  <a:cs typeface="Proxima Nova"/>
                  <a:sym typeface="Proxima Nova"/>
                </a:rPr>
                <a:t>The quality of being genuine, not a counterfeit, and free from tampering, and is typically inferred from internal and external evidence, including its physical characteristics, structure, content, and context.</a:t>
              </a:r>
            </a:p>
          </p:txBody>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3127753"/>
            <a:ext cx="8090402" cy="4031504"/>
            <a:chOff x="0" y="0"/>
            <a:chExt cx="10787202" cy="5375338"/>
          </a:xfrm>
        </p:grpSpPr>
        <p:sp>
          <p:nvSpPr>
            <p:cNvPr name="Freeform 5" id="5"/>
            <p:cNvSpPr/>
            <p:nvPr/>
          </p:nvSpPr>
          <p:spPr>
            <a:xfrm flipH="false" flipV="false" rot="0">
              <a:off x="0" y="0"/>
              <a:ext cx="10787253" cy="5375275"/>
            </a:xfrm>
            <a:custGeom>
              <a:avLst/>
              <a:gdLst/>
              <a:ahLst/>
              <a:cxnLst/>
              <a:rect r="r" b="b" t="t" l="l"/>
              <a:pathLst>
                <a:path h="5375275" w="10787253">
                  <a:moveTo>
                    <a:pt x="0" y="0"/>
                  </a:moveTo>
                  <a:lnTo>
                    <a:pt x="10787253" y="0"/>
                  </a:lnTo>
                  <a:lnTo>
                    <a:pt x="10787253" y="5375275"/>
                  </a:lnTo>
                  <a:lnTo>
                    <a:pt x="0" y="5375275"/>
                  </a:lnTo>
                  <a:close/>
                </a:path>
              </a:pathLst>
            </a:custGeom>
            <a:blipFill>
              <a:blip r:embed="rId3">
                <a:alphaModFix amt="0"/>
              </a:blip>
              <a:stretch>
                <a:fillRect l="-13978" t="0" r="-13978" b="-1"/>
              </a:stretch>
            </a:blipFill>
          </p:spPr>
        </p:sp>
      </p:grpSp>
      <p:grpSp>
        <p:nvGrpSpPr>
          <p:cNvPr name="Group 6" id="6"/>
          <p:cNvGrpSpPr/>
          <p:nvPr/>
        </p:nvGrpSpPr>
        <p:grpSpPr>
          <a:xfrm rot="0">
            <a:off x="531000" y="3127753"/>
            <a:ext cx="8090402" cy="4031504"/>
            <a:chOff x="0" y="0"/>
            <a:chExt cx="10787202" cy="5375338"/>
          </a:xfrm>
        </p:grpSpPr>
        <p:sp>
          <p:nvSpPr>
            <p:cNvPr name="Freeform 7" id="7"/>
            <p:cNvSpPr/>
            <p:nvPr/>
          </p:nvSpPr>
          <p:spPr>
            <a:xfrm flipH="false" flipV="false" rot="0">
              <a:off x="0" y="0"/>
              <a:ext cx="10787203" cy="5375334"/>
            </a:xfrm>
            <a:custGeom>
              <a:avLst/>
              <a:gdLst/>
              <a:ahLst/>
              <a:cxnLst/>
              <a:rect r="r" b="b" t="t" l="l"/>
              <a:pathLst>
                <a:path h="5375334" w="10787203">
                  <a:moveTo>
                    <a:pt x="0" y="0"/>
                  </a:moveTo>
                  <a:lnTo>
                    <a:pt x="10787203" y="0"/>
                  </a:lnTo>
                  <a:lnTo>
                    <a:pt x="10787203" y="5375334"/>
                  </a:lnTo>
                  <a:lnTo>
                    <a:pt x="0" y="5375334"/>
                  </a:lnTo>
                  <a:close/>
                </a:path>
              </a:pathLst>
            </a:custGeom>
            <a:blipFill>
              <a:blip r:embed="rId4">
                <a:alphaModFix amt="0"/>
              </a:blip>
              <a:stretch>
                <a:fillRect l="-13934" t="0" r="-13934" b="0"/>
              </a:stretch>
            </a:blipFill>
          </p:spPr>
        </p:sp>
        <p:sp>
          <p:nvSpPr>
            <p:cNvPr name="TextBox 8" id="8"/>
            <p:cNvSpPr txBox="true"/>
            <p:nvPr/>
          </p:nvSpPr>
          <p:spPr>
            <a:xfrm>
              <a:off x="0" y="0"/>
              <a:ext cx="10787202" cy="5375338"/>
            </a:xfrm>
            <a:prstGeom prst="rect">
              <a:avLst/>
            </a:prstGeom>
          </p:spPr>
          <p:txBody>
            <a:bodyPr anchor="b" rtlCol="false" tIns="0" lIns="0" bIns="0" rIns="0"/>
            <a:lstStyle/>
            <a:p>
              <a:pPr algn="l">
                <a:lnSpc>
                  <a:spcPts val="13439"/>
                </a:lnSpc>
              </a:pPr>
              <a:r>
                <a:rPr lang="en-US" sz="11199" b="true">
                  <a:solidFill>
                    <a:srgbClr val="424242"/>
                  </a:solidFill>
                  <a:latin typeface="EB Garamond Semi-Bold"/>
                  <a:ea typeface="EB Garamond Semi-Bold"/>
                  <a:cs typeface="EB Garamond Semi-Bold"/>
                  <a:sym typeface="EB Garamond Semi-Bold"/>
                </a:rPr>
                <a:t>Impartiality/</a:t>
              </a:r>
            </a:p>
            <a:p>
              <a:pPr algn="l">
                <a:lnSpc>
                  <a:spcPts val="13439"/>
                </a:lnSpc>
              </a:pPr>
              <a:r>
                <a:rPr lang="en-US" sz="11199" b="true">
                  <a:solidFill>
                    <a:srgbClr val="424242"/>
                  </a:solidFill>
                  <a:latin typeface="EB Garamond Semi-Bold"/>
                  <a:ea typeface="EB Garamond Semi-Bold"/>
                  <a:cs typeface="EB Garamond Semi-Bold"/>
                  <a:sym typeface="EB Garamond Semi-Bold"/>
                </a:rPr>
                <a:t>Neutrality</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405538"/>
            <a:ext cx="7673997" cy="7433062"/>
            <a:chOff x="0" y="0"/>
            <a:chExt cx="10231996" cy="9910750"/>
          </a:xfrm>
        </p:grpSpPr>
        <p:sp>
          <p:nvSpPr>
            <p:cNvPr name="Freeform 12" id="12"/>
            <p:cNvSpPr/>
            <p:nvPr/>
          </p:nvSpPr>
          <p:spPr>
            <a:xfrm flipH="false" flipV="false" rot="0">
              <a:off x="0" y="0"/>
              <a:ext cx="10231996" cy="9910750"/>
            </a:xfrm>
            <a:custGeom>
              <a:avLst/>
              <a:gdLst/>
              <a:ahLst/>
              <a:cxnLst/>
              <a:rect r="r" b="b" t="t" l="l"/>
              <a:pathLst>
                <a:path h="9910750" w="10231996">
                  <a:moveTo>
                    <a:pt x="0" y="0"/>
                  </a:moveTo>
                  <a:lnTo>
                    <a:pt x="10231996" y="0"/>
                  </a:lnTo>
                  <a:lnTo>
                    <a:pt x="10231996" y="9910750"/>
                  </a:lnTo>
                  <a:lnTo>
                    <a:pt x="0" y="9910750"/>
                  </a:lnTo>
                  <a:close/>
                </a:path>
              </a:pathLst>
            </a:custGeom>
            <a:blipFill>
              <a:blip r:embed="rId4">
                <a:alphaModFix amt="0"/>
              </a:blip>
              <a:stretch>
                <a:fillRect l="-74275" t="0" r="-74275" b="0"/>
              </a:stretch>
            </a:blipFill>
          </p:spPr>
        </p:sp>
        <p:sp>
          <p:nvSpPr>
            <p:cNvPr name="TextBox 13" id="13"/>
            <p:cNvSpPr txBox="true"/>
            <p:nvPr/>
          </p:nvSpPr>
          <p:spPr>
            <a:xfrm>
              <a:off x="0" y="-57150"/>
              <a:ext cx="10231996" cy="9967900"/>
            </a:xfrm>
            <a:prstGeom prst="rect">
              <a:avLst/>
            </a:prstGeom>
          </p:spPr>
          <p:txBody>
            <a:bodyPr anchor="ctr" rtlCol="false" tIns="0" lIns="0" bIns="0" rIns="0"/>
            <a:lstStyle/>
            <a:p>
              <a:pPr algn="l">
                <a:lnSpc>
                  <a:spcPts val="4966"/>
                </a:lnSpc>
              </a:pPr>
              <a:r>
                <a:rPr lang="en-US" sz="3600">
                  <a:solidFill>
                    <a:srgbClr val="FFFFFF"/>
                  </a:solidFill>
                  <a:latin typeface="Proxima Nova"/>
                  <a:ea typeface="Proxima Nova"/>
                  <a:cs typeface="Proxima Nova"/>
                  <a:sym typeface="Proxima Nova"/>
                </a:rPr>
                <a:t>What role does the archivist play in determining value and authenticity of records?</a:t>
              </a:r>
            </a:p>
            <a:p>
              <a:pPr algn="l">
                <a:lnSpc>
                  <a:spcPts val="4966"/>
                </a:lnSpc>
              </a:pPr>
            </a:p>
            <a:p>
              <a:pPr algn="l">
                <a:lnSpc>
                  <a:spcPts val="4966"/>
                </a:lnSpc>
              </a:pPr>
              <a:r>
                <a:rPr lang="en-US" sz="3600">
                  <a:solidFill>
                    <a:srgbClr val="FFFFFF"/>
                  </a:solidFill>
                  <a:latin typeface="Proxima Nova"/>
                  <a:ea typeface="Proxima Nova"/>
                  <a:cs typeface="Proxima Nova"/>
                  <a:sym typeface="Proxima Nova"/>
                </a:rPr>
                <a:t>Is neutral the same as passive or objective or impartial when thinking about records acquisition, preservation, description, and access?</a:t>
              </a:r>
            </a:p>
            <a:p>
              <a:pPr algn="l">
                <a:lnSpc>
                  <a:spcPts val="4966"/>
                </a:lnSpc>
              </a:pPr>
            </a:p>
            <a:p>
              <a:pPr algn="l">
                <a:lnSpc>
                  <a:spcPts val="4966"/>
                </a:lnSpc>
              </a:pPr>
              <a:r>
                <a:rPr lang="en-US" sz="3600">
                  <a:solidFill>
                    <a:srgbClr val="FFFFFF"/>
                  </a:solidFill>
                  <a:latin typeface="Proxima Nova"/>
                  <a:ea typeface="Proxima Nova"/>
                  <a:cs typeface="Proxima Nova"/>
                  <a:sym typeface="Proxima Nova"/>
                </a:rPr>
                <a:t>Was it ever?</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grpSp>
        <p:nvGrpSpPr>
          <p:cNvPr name="Group 2" id="2"/>
          <p:cNvGrpSpPr/>
          <p:nvPr/>
        </p:nvGrpSpPr>
        <p:grpSpPr>
          <a:xfrm rot="0">
            <a:off x="921896" y="1900790"/>
            <a:ext cx="16444198" cy="6193374"/>
            <a:chOff x="0" y="0"/>
            <a:chExt cx="21925598" cy="8257832"/>
          </a:xfrm>
        </p:grpSpPr>
        <p:sp>
          <p:nvSpPr>
            <p:cNvPr name="Freeform 3" id="3"/>
            <p:cNvSpPr/>
            <p:nvPr/>
          </p:nvSpPr>
          <p:spPr>
            <a:xfrm flipH="false" flipV="false" rot="0">
              <a:off x="0" y="0"/>
              <a:ext cx="21925662" cy="8257794"/>
            </a:xfrm>
            <a:custGeom>
              <a:avLst/>
              <a:gdLst/>
              <a:ahLst/>
              <a:cxnLst/>
              <a:rect r="r" b="b" t="t" l="l"/>
              <a:pathLst>
                <a:path h="8257794" w="21925662">
                  <a:moveTo>
                    <a:pt x="0" y="0"/>
                  </a:moveTo>
                  <a:lnTo>
                    <a:pt x="21925662" y="0"/>
                  </a:lnTo>
                  <a:lnTo>
                    <a:pt x="21925662" y="8257794"/>
                  </a:lnTo>
                  <a:lnTo>
                    <a:pt x="0" y="8257794"/>
                  </a:lnTo>
                  <a:close/>
                </a:path>
              </a:pathLst>
            </a:custGeom>
            <a:blipFill>
              <a:blip r:embed="rId3">
                <a:alphaModFix amt="0"/>
              </a:blip>
              <a:stretch>
                <a:fillRect l="0" t="-1699" r="0" b="-1699"/>
              </a:stretch>
            </a:blipFill>
          </p:spPr>
        </p:sp>
      </p:grpSp>
      <p:grpSp>
        <p:nvGrpSpPr>
          <p:cNvPr name="Group 4" id="4"/>
          <p:cNvGrpSpPr/>
          <p:nvPr/>
        </p:nvGrpSpPr>
        <p:grpSpPr>
          <a:xfrm rot="0">
            <a:off x="921896" y="1900790"/>
            <a:ext cx="16444198" cy="6193374"/>
            <a:chOff x="0" y="0"/>
            <a:chExt cx="21925598" cy="8257832"/>
          </a:xfrm>
        </p:grpSpPr>
        <p:sp>
          <p:nvSpPr>
            <p:cNvPr name="Freeform 5" id="5"/>
            <p:cNvSpPr/>
            <p:nvPr/>
          </p:nvSpPr>
          <p:spPr>
            <a:xfrm flipH="false" flipV="false" rot="0">
              <a:off x="0" y="0"/>
              <a:ext cx="21925598" cy="8257831"/>
            </a:xfrm>
            <a:custGeom>
              <a:avLst/>
              <a:gdLst/>
              <a:ahLst/>
              <a:cxnLst/>
              <a:rect r="r" b="b" t="t" l="l"/>
              <a:pathLst>
                <a:path h="8257831" w="21925598">
                  <a:moveTo>
                    <a:pt x="0" y="0"/>
                  </a:moveTo>
                  <a:lnTo>
                    <a:pt x="21925598" y="0"/>
                  </a:lnTo>
                  <a:lnTo>
                    <a:pt x="21925598" y="8257831"/>
                  </a:lnTo>
                  <a:lnTo>
                    <a:pt x="0" y="8257831"/>
                  </a:lnTo>
                  <a:close/>
                </a:path>
              </a:pathLst>
            </a:custGeom>
            <a:blipFill>
              <a:blip r:embed="rId4">
                <a:alphaModFix amt="0"/>
              </a:blip>
              <a:stretch>
                <a:fillRect l="0" t="-1735" r="0" b="-1735"/>
              </a:stretch>
            </a:blipFill>
          </p:spPr>
        </p:sp>
        <p:sp>
          <p:nvSpPr>
            <p:cNvPr name="TextBox 6" id="6"/>
            <p:cNvSpPr txBox="true"/>
            <p:nvPr/>
          </p:nvSpPr>
          <p:spPr>
            <a:xfrm>
              <a:off x="0" y="0"/>
              <a:ext cx="21925598" cy="8257832"/>
            </a:xfrm>
            <a:prstGeom prst="rect">
              <a:avLst/>
            </a:prstGeom>
          </p:spPr>
          <p:txBody>
            <a:bodyPr anchor="ctr" rtlCol="false" tIns="0" lIns="0" bIns="0" rIns="0"/>
            <a:lstStyle/>
            <a:p>
              <a:pPr algn="l">
                <a:lnSpc>
                  <a:spcPts val="20640"/>
                </a:lnSpc>
              </a:pPr>
              <a:r>
                <a:rPr lang="en-US" sz="17200" b="true">
                  <a:solidFill>
                    <a:srgbClr val="1351AA"/>
                  </a:solidFill>
                  <a:latin typeface="EB Garamond Semi-Bold"/>
                  <a:ea typeface="EB Garamond Semi-Bold"/>
                  <a:cs typeface="EB Garamond Semi-Bold"/>
                  <a:sym typeface="EB Garamond Semi-Bold"/>
                </a:rPr>
                <a:t>Histories of archival practice</a:t>
              </a:r>
            </a:p>
          </p:txBody>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173663"/>
            <a:ext cx="18288000" cy="7113337"/>
            <a:chOff x="0" y="0"/>
            <a:chExt cx="24384000" cy="9484449"/>
          </a:xfrm>
        </p:grpSpPr>
        <p:sp>
          <p:nvSpPr>
            <p:cNvPr name="Freeform 3" id="3"/>
            <p:cNvSpPr/>
            <p:nvPr/>
          </p:nvSpPr>
          <p:spPr>
            <a:xfrm flipH="false" flipV="false" rot="0">
              <a:off x="0" y="0"/>
              <a:ext cx="24384000" cy="9484487"/>
            </a:xfrm>
            <a:custGeom>
              <a:avLst/>
              <a:gdLst/>
              <a:ahLst/>
              <a:cxnLst/>
              <a:rect r="r" b="b" t="t" l="l"/>
              <a:pathLst>
                <a:path h="9484487" w="24384000">
                  <a:moveTo>
                    <a:pt x="24384000" y="0"/>
                  </a:moveTo>
                  <a:lnTo>
                    <a:pt x="0" y="0"/>
                  </a:lnTo>
                  <a:lnTo>
                    <a:pt x="0" y="9484487"/>
                  </a:lnTo>
                  <a:lnTo>
                    <a:pt x="24384000" y="9484487"/>
                  </a:lnTo>
                  <a:close/>
                </a:path>
              </a:pathLst>
            </a:custGeom>
            <a:solidFill>
              <a:srgbClr val="E3E2DE"/>
            </a:solidFill>
          </p:spPr>
        </p:sp>
      </p:grpSp>
      <p:sp>
        <p:nvSpPr>
          <p:cNvPr name="TextBox 4" id="4"/>
          <p:cNvSpPr txBox="true"/>
          <p:nvPr/>
        </p:nvSpPr>
        <p:spPr>
          <a:xfrm rot="0">
            <a:off x="1035225" y="3596802"/>
            <a:ext cx="7816948" cy="5182362"/>
          </a:xfrm>
          <a:prstGeom prst="rect">
            <a:avLst/>
          </a:prstGeom>
        </p:spPr>
        <p:txBody>
          <a:bodyPr anchor="t" rtlCol="false" tIns="0" lIns="0" bIns="0" rIns="0">
            <a:spAutoFit/>
          </a:bodyPr>
          <a:lstStyle/>
          <a:p>
            <a:pPr algn="l">
              <a:lnSpc>
                <a:spcPts val="4553"/>
              </a:lnSpc>
            </a:pPr>
            <a:r>
              <a:rPr lang="en-US" sz="3298">
                <a:solidFill>
                  <a:srgbClr val="737373"/>
                </a:solidFill>
                <a:latin typeface="Proxima Nova"/>
                <a:ea typeface="Proxima Nova"/>
                <a:cs typeface="Proxima Nova"/>
                <a:sym typeface="Proxima Nova"/>
              </a:rPr>
              <a:t>Archives for centuries act as explicit </a:t>
            </a:r>
            <a:r>
              <a:rPr lang="en-US" sz="3298" b="true">
                <a:solidFill>
                  <a:srgbClr val="737373"/>
                </a:solidFill>
                <a:latin typeface="Proxima Nova Bold"/>
                <a:ea typeface="Proxima Nova Bold"/>
                <a:cs typeface="Proxima Nova Bold"/>
                <a:sym typeface="Proxima Nova Bold"/>
              </a:rPr>
              <a:t>agents for legitimizing power</a:t>
            </a:r>
            <a:r>
              <a:rPr lang="en-US" sz="3298">
                <a:solidFill>
                  <a:srgbClr val="737373"/>
                </a:solidFill>
                <a:latin typeface="Proxima Nova"/>
                <a:ea typeface="Proxima Nova"/>
                <a:cs typeface="Proxima Nova"/>
                <a:sym typeface="Proxima Nova"/>
              </a:rPr>
              <a:t> and for </a:t>
            </a:r>
            <a:r>
              <a:rPr lang="en-US" sz="3298" b="true">
                <a:solidFill>
                  <a:srgbClr val="737373"/>
                </a:solidFill>
                <a:latin typeface="Proxima Nova Bold"/>
                <a:ea typeface="Proxima Nova Bold"/>
                <a:cs typeface="Proxima Nova Bold"/>
                <a:sym typeface="Proxima Nova Bold"/>
              </a:rPr>
              <a:t>marginalizing those without power</a:t>
            </a:r>
            <a:r>
              <a:rPr lang="en-US" sz="3298">
                <a:solidFill>
                  <a:srgbClr val="737373"/>
                </a:solidFill>
                <a:latin typeface="Proxima Nova"/>
                <a:ea typeface="Proxima Nova"/>
                <a:cs typeface="Proxima Nova"/>
                <a:sym typeface="Proxima Nova"/>
              </a:rPr>
              <a:t> (consciously or unconsciously).</a:t>
            </a:r>
          </a:p>
          <a:p>
            <a:pPr algn="l">
              <a:lnSpc>
                <a:spcPts val="4553"/>
              </a:lnSpc>
            </a:pPr>
          </a:p>
          <a:p>
            <a:pPr algn="l" marL="960814" indent="-320271" lvl="2">
              <a:lnSpc>
                <a:spcPts val="4553"/>
              </a:lnSpc>
              <a:buFont typeface="Arial"/>
              <a:buChar char="⚬"/>
            </a:pPr>
            <a:r>
              <a:rPr lang="en-US" sz="3298" i="true">
                <a:solidFill>
                  <a:srgbClr val="737373"/>
                </a:solidFill>
                <a:latin typeface="Proxima Nova Italics"/>
                <a:ea typeface="Proxima Nova Italics"/>
                <a:cs typeface="Proxima Nova Italics"/>
                <a:sym typeface="Proxima Nova Italics"/>
              </a:rPr>
              <a:t>Who has the time/labor/money/authority to keep records? Why?</a:t>
            </a:r>
          </a:p>
          <a:p>
            <a:pPr algn="l" marL="960814" indent="-320271" lvl="2">
              <a:lnSpc>
                <a:spcPts val="4553"/>
              </a:lnSpc>
              <a:buFont typeface="Arial"/>
              <a:buChar char="⚬"/>
            </a:pPr>
            <a:r>
              <a:rPr lang="en-US" sz="3298" i="true">
                <a:solidFill>
                  <a:srgbClr val="737373"/>
                </a:solidFill>
                <a:latin typeface="Proxima Nova Italics"/>
                <a:ea typeface="Proxima Nova Italics"/>
                <a:cs typeface="Proxima Nova Italics"/>
                <a:sym typeface="Proxima Nova Italics"/>
              </a:rPr>
              <a:t>How many records are there? How hard is it to keep track of them?</a:t>
            </a:r>
          </a:p>
        </p:txBody>
      </p:sp>
      <p:grpSp>
        <p:nvGrpSpPr>
          <p:cNvPr name="Group 5" id="5"/>
          <p:cNvGrpSpPr/>
          <p:nvPr/>
        </p:nvGrpSpPr>
        <p:grpSpPr>
          <a:xfrm rot="0">
            <a:off x="943804" y="0"/>
            <a:ext cx="16444198" cy="2494788"/>
            <a:chOff x="0" y="0"/>
            <a:chExt cx="21925598" cy="3326384"/>
          </a:xfrm>
        </p:grpSpPr>
        <p:sp>
          <p:nvSpPr>
            <p:cNvPr name="Freeform 6" id="6"/>
            <p:cNvSpPr/>
            <p:nvPr/>
          </p:nvSpPr>
          <p:spPr>
            <a:xfrm flipH="false" flipV="false" rot="0">
              <a:off x="0" y="0"/>
              <a:ext cx="21925662" cy="3326384"/>
            </a:xfrm>
            <a:custGeom>
              <a:avLst/>
              <a:gdLst/>
              <a:ahLst/>
              <a:cxnLst/>
              <a:rect r="r" b="b" t="t" l="l"/>
              <a:pathLst>
                <a:path h="3326384" w="21925662">
                  <a:moveTo>
                    <a:pt x="0" y="0"/>
                  </a:moveTo>
                  <a:lnTo>
                    <a:pt x="21925662" y="0"/>
                  </a:lnTo>
                  <a:lnTo>
                    <a:pt x="21925662" y="3326384"/>
                  </a:lnTo>
                  <a:lnTo>
                    <a:pt x="0" y="3326384"/>
                  </a:lnTo>
                  <a:close/>
                </a:path>
              </a:pathLst>
            </a:custGeom>
            <a:blipFill>
              <a:blip r:embed="rId3">
                <a:alphaModFix amt="0"/>
              </a:blip>
              <a:stretch>
                <a:fillRect l="0" t="-78344" r="0" b="-78344"/>
              </a:stretch>
            </a:blipFill>
          </p:spPr>
        </p:sp>
      </p:grpSp>
      <p:grpSp>
        <p:nvGrpSpPr>
          <p:cNvPr name="Group 7" id="7"/>
          <p:cNvGrpSpPr/>
          <p:nvPr/>
        </p:nvGrpSpPr>
        <p:grpSpPr>
          <a:xfrm rot="0">
            <a:off x="943804" y="-7144"/>
            <a:ext cx="16444198" cy="2501932"/>
            <a:chOff x="0" y="0"/>
            <a:chExt cx="21925598" cy="3335909"/>
          </a:xfrm>
        </p:grpSpPr>
        <p:sp>
          <p:nvSpPr>
            <p:cNvPr name="Freeform 8" id="8"/>
            <p:cNvSpPr/>
            <p:nvPr/>
          </p:nvSpPr>
          <p:spPr>
            <a:xfrm flipH="false" flipV="false" rot="0">
              <a:off x="0" y="0"/>
              <a:ext cx="21925598" cy="3335909"/>
            </a:xfrm>
            <a:custGeom>
              <a:avLst/>
              <a:gdLst/>
              <a:ahLst/>
              <a:cxnLst/>
              <a:rect r="r" b="b" t="t" l="l"/>
              <a:pathLst>
                <a:path h="3335909" w="21925598">
                  <a:moveTo>
                    <a:pt x="0" y="0"/>
                  </a:moveTo>
                  <a:lnTo>
                    <a:pt x="21925598" y="0"/>
                  </a:lnTo>
                  <a:lnTo>
                    <a:pt x="21925598" y="3335909"/>
                  </a:lnTo>
                  <a:lnTo>
                    <a:pt x="0" y="3335909"/>
                  </a:lnTo>
                  <a:close/>
                </a:path>
              </a:pathLst>
            </a:custGeom>
            <a:blipFill>
              <a:blip r:embed="rId4">
                <a:alphaModFix amt="0"/>
              </a:blip>
              <a:stretch>
                <a:fillRect l="0" t="-78067" r="0" b="-78067"/>
              </a:stretch>
            </a:blipFill>
          </p:spPr>
        </p:sp>
        <p:sp>
          <p:nvSpPr>
            <p:cNvPr name="TextBox 9" id="9"/>
            <p:cNvSpPr txBox="true"/>
            <p:nvPr/>
          </p:nvSpPr>
          <p:spPr>
            <a:xfrm>
              <a:off x="0" y="-9525"/>
              <a:ext cx="21925598" cy="3345434"/>
            </a:xfrm>
            <a:prstGeom prst="rect">
              <a:avLst/>
            </a:prstGeom>
          </p:spPr>
          <p:txBody>
            <a:bodyPr anchor="b" rtlCol="false" tIns="0" lIns="0" bIns="0" rIns="0"/>
            <a:lstStyle/>
            <a:p>
              <a:pPr algn="l">
                <a:lnSpc>
                  <a:spcPts val="14400"/>
                </a:lnSpc>
              </a:pPr>
              <a:r>
                <a:rPr lang="en-US" sz="12000" b="true">
                  <a:solidFill>
                    <a:srgbClr val="FFFFFF"/>
                  </a:solidFill>
                  <a:latin typeface="EB Garamond Semi-Bold"/>
                  <a:ea typeface="EB Garamond Semi-Bold"/>
                  <a:cs typeface="EB Garamond Semi-Bold"/>
                  <a:sym typeface="EB Garamond Semi-Bold"/>
                </a:rPr>
                <a:t>Institutional origins</a:t>
              </a:r>
            </a:p>
          </p:txBody>
        </p:sp>
      </p:grpSp>
      <p:sp>
        <p:nvSpPr>
          <p:cNvPr name="TextBox 10" id="10"/>
          <p:cNvSpPr txBox="true"/>
          <p:nvPr/>
        </p:nvSpPr>
        <p:spPr>
          <a:xfrm rot="0">
            <a:off x="9479928" y="3768252"/>
            <a:ext cx="7816948" cy="3838146"/>
          </a:xfrm>
          <a:prstGeom prst="rect">
            <a:avLst/>
          </a:prstGeom>
        </p:spPr>
        <p:txBody>
          <a:bodyPr anchor="t" rtlCol="false" tIns="0" lIns="0" bIns="0" rIns="0">
            <a:spAutoFit/>
          </a:bodyPr>
          <a:lstStyle/>
          <a:p>
            <a:pPr algn="l">
              <a:lnSpc>
                <a:spcPts val="3411"/>
              </a:lnSpc>
            </a:pPr>
            <a:r>
              <a:rPr lang="en-US" sz="3089" b="true">
                <a:solidFill>
                  <a:srgbClr val="737373"/>
                </a:solidFill>
                <a:latin typeface="Proxima Nova Bold"/>
                <a:ea typeface="Proxima Nova Bold"/>
                <a:cs typeface="Proxima Nova Bold"/>
                <a:sym typeface="Proxima Nova Bold"/>
              </a:rPr>
              <a:t>Roman archives:</a:t>
            </a:r>
          </a:p>
          <a:p>
            <a:pPr algn="l" marL="919931" indent="-306644" lvl="2">
              <a:lnSpc>
                <a:spcPts val="3411"/>
              </a:lnSpc>
              <a:buFont typeface="Arial"/>
              <a:buChar char="⚬"/>
            </a:pPr>
            <a:r>
              <a:rPr lang="en-US" sz="3089">
                <a:solidFill>
                  <a:srgbClr val="737373"/>
                </a:solidFill>
                <a:latin typeface="Proxima Nova"/>
                <a:ea typeface="Proxima Nova"/>
                <a:cs typeface="Proxima Nova"/>
                <a:sym typeface="Proxima Nova"/>
              </a:rPr>
              <a:t>Perpetual memory, “public” faith in government</a:t>
            </a:r>
          </a:p>
          <a:p>
            <a:pPr algn="l" marL="919931" indent="-306644" lvl="2">
              <a:lnSpc>
                <a:spcPts val="3411"/>
              </a:lnSpc>
            </a:pPr>
          </a:p>
          <a:p>
            <a:pPr algn="l" marL="919931" indent="-306644" lvl="2">
              <a:lnSpc>
                <a:spcPts val="3411"/>
              </a:lnSpc>
            </a:pPr>
            <a:r>
              <a:rPr lang="en-US" b="true" sz="3089">
                <a:solidFill>
                  <a:srgbClr val="737373"/>
                </a:solidFill>
                <a:latin typeface="Proxima Nova Bold"/>
                <a:ea typeface="Proxima Nova Bold"/>
                <a:cs typeface="Proxima Nova Bold"/>
                <a:sym typeface="Proxima Nova Bold"/>
              </a:rPr>
              <a:t>Medieval archives:</a:t>
            </a:r>
          </a:p>
          <a:p>
            <a:pPr algn="l" marL="920119" indent="-306706" lvl="2">
              <a:lnSpc>
                <a:spcPts val="3411"/>
              </a:lnSpc>
              <a:buFont typeface="Arial"/>
              <a:buChar char="⚬"/>
            </a:pPr>
            <a:r>
              <a:rPr lang="en-US" sz="3089">
                <a:solidFill>
                  <a:srgbClr val="737373"/>
                </a:solidFill>
                <a:latin typeface="Proxima Nova"/>
                <a:ea typeface="Proxima Nova"/>
                <a:cs typeface="Proxima Nova"/>
                <a:sym typeface="Proxima Nova"/>
              </a:rPr>
              <a:t>Collected, weeded, reconstructed to keep legal and business transactions</a:t>
            </a:r>
          </a:p>
          <a:p>
            <a:pPr algn="l" marL="919931" indent="-306644" lvl="2">
              <a:lnSpc>
                <a:spcPts val="3411"/>
              </a:lnSpc>
              <a:buFont typeface="Arial"/>
              <a:buChar char="⚬"/>
            </a:pPr>
            <a:r>
              <a:rPr lang="en-US" sz="3089">
                <a:solidFill>
                  <a:srgbClr val="737373"/>
                </a:solidFill>
                <a:latin typeface="Proxima Nova"/>
                <a:ea typeface="Proxima Nova"/>
                <a:cs typeface="Proxima Nova"/>
                <a:sym typeface="Proxima Nova"/>
              </a:rPr>
              <a:t>Serve historical and sacral/symbolic purposes</a:t>
            </a:r>
          </a:p>
        </p:txBody>
      </p:sp>
      <p:grpSp>
        <p:nvGrpSpPr>
          <p:cNvPr name="Group 11" id="11"/>
          <p:cNvGrpSpPr/>
          <p:nvPr/>
        </p:nvGrpSpPr>
        <p:grpSpPr>
          <a:xfrm rot="0">
            <a:off x="943804" y="1434789"/>
            <a:ext cx="16444198" cy="1535401"/>
            <a:chOff x="0" y="0"/>
            <a:chExt cx="21925598" cy="2047202"/>
          </a:xfrm>
        </p:grpSpPr>
        <p:sp>
          <p:nvSpPr>
            <p:cNvPr name="Freeform 12" id="12"/>
            <p:cNvSpPr/>
            <p:nvPr/>
          </p:nvSpPr>
          <p:spPr>
            <a:xfrm flipH="false" flipV="false" rot="0">
              <a:off x="0" y="0"/>
              <a:ext cx="21925662" cy="2047240"/>
            </a:xfrm>
            <a:custGeom>
              <a:avLst/>
              <a:gdLst/>
              <a:ahLst/>
              <a:cxnLst/>
              <a:rect r="r" b="b" t="t" l="l"/>
              <a:pathLst>
                <a:path h="2047240" w="21925662">
                  <a:moveTo>
                    <a:pt x="0" y="0"/>
                  </a:moveTo>
                  <a:lnTo>
                    <a:pt x="21925662" y="0"/>
                  </a:lnTo>
                  <a:lnTo>
                    <a:pt x="21925662" y="2047240"/>
                  </a:lnTo>
                  <a:lnTo>
                    <a:pt x="0" y="2047240"/>
                  </a:lnTo>
                  <a:close/>
                </a:path>
              </a:pathLst>
            </a:custGeom>
            <a:blipFill>
              <a:blip r:embed="rId3">
                <a:alphaModFix amt="0"/>
              </a:blip>
              <a:stretch>
                <a:fillRect l="0" t="-158537" r="0" b="-158535"/>
              </a:stretch>
            </a:blipFill>
          </p:spPr>
        </p:sp>
      </p:grpSp>
      <p:grpSp>
        <p:nvGrpSpPr>
          <p:cNvPr name="Group 13" id="13"/>
          <p:cNvGrpSpPr/>
          <p:nvPr/>
        </p:nvGrpSpPr>
        <p:grpSpPr>
          <a:xfrm rot="0">
            <a:off x="943804" y="1434789"/>
            <a:ext cx="16444198" cy="1535401"/>
            <a:chOff x="0" y="0"/>
            <a:chExt cx="21925598" cy="2047202"/>
          </a:xfrm>
        </p:grpSpPr>
        <p:sp>
          <p:nvSpPr>
            <p:cNvPr name="Freeform 14" id="14"/>
            <p:cNvSpPr/>
            <p:nvPr/>
          </p:nvSpPr>
          <p:spPr>
            <a:xfrm flipH="false" flipV="false" rot="0">
              <a:off x="0" y="0"/>
              <a:ext cx="21925598" cy="2047200"/>
            </a:xfrm>
            <a:custGeom>
              <a:avLst/>
              <a:gdLst/>
              <a:ahLst/>
              <a:cxnLst/>
              <a:rect r="r" b="b" t="t" l="l"/>
              <a:pathLst>
                <a:path h="2047200" w="21925598">
                  <a:moveTo>
                    <a:pt x="0" y="0"/>
                  </a:moveTo>
                  <a:lnTo>
                    <a:pt x="21925598" y="0"/>
                  </a:lnTo>
                  <a:lnTo>
                    <a:pt x="21925598" y="2047200"/>
                  </a:lnTo>
                  <a:lnTo>
                    <a:pt x="0" y="2047200"/>
                  </a:lnTo>
                  <a:close/>
                </a:path>
              </a:pathLst>
            </a:custGeom>
            <a:blipFill>
              <a:blip r:embed="rId4">
                <a:alphaModFix amt="0"/>
              </a:blip>
              <a:stretch>
                <a:fillRect l="0" t="-158685" r="0" b="-158685"/>
              </a:stretch>
            </a:blipFill>
          </p:spPr>
        </p:sp>
        <p:sp>
          <p:nvSpPr>
            <p:cNvPr name="TextBox 15" id="15"/>
            <p:cNvSpPr txBox="true"/>
            <p:nvPr/>
          </p:nvSpPr>
          <p:spPr>
            <a:xfrm>
              <a:off x="0" y="0"/>
              <a:ext cx="21925598" cy="2047202"/>
            </a:xfrm>
            <a:prstGeom prst="rect">
              <a:avLst/>
            </a:prstGeom>
          </p:spPr>
          <p:txBody>
            <a:bodyPr anchor="b" rtlCol="false" tIns="0" lIns="0" bIns="0" rIns="0"/>
            <a:lstStyle/>
            <a:p>
              <a:pPr algn="l">
                <a:lnSpc>
                  <a:spcPts val="6720"/>
                </a:lnSpc>
              </a:pPr>
              <a:r>
                <a:rPr lang="en-US" b="true" sz="5599" i="true">
                  <a:solidFill>
                    <a:srgbClr val="FFFFFF"/>
                  </a:solidFill>
                  <a:latin typeface="EB Garamond Semi-Bold Italics"/>
                  <a:ea typeface="EB Garamond Semi-Bold Italics"/>
                  <a:cs typeface="EB Garamond Semi-Bold Italics"/>
                  <a:sym typeface="EB Garamond Semi-Bold Italics"/>
                </a:rPr>
                <a:t>Archives as chessboards</a:t>
              </a:r>
            </a:p>
          </p:txBody>
        </p:sp>
      </p:grpSp>
      <p:sp>
        <p:nvSpPr>
          <p:cNvPr name="TextBox 16" id="16"/>
          <p:cNvSpPr txBox="true"/>
          <p:nvPr/>
        </p:nvSpPr>
        <p:spPr>
          <a:xfrm rot="0">
            <a:off x="9479928" y="7906007"/>
            <a:ext cx="2803369" cy="638175"/>
          </a:xfrm>
          <a:prstGeom prst="rect">
            <a:avLst/>
          </a:prstGeom>
        </p:spPr>
        <p:txBody>
          <a:bodyPr anchor="t" rtlCol="false" tIns="0" lIns="0" bIns="0" rIns="0">
            <a:spAutoFit/>
          </a:bodyPr>
          <a:lstStyle/>
          <a:p>
            <a:pPr algn="l">
              <a:lnSpc>
                <a:spcPts val="5038"/>
              </a:lnSpc>
            </a:pPr>
            <a:r>
              <a:rPr lang="en-US" sz="4198" b="true">
                <a:solidFill>
                  <a:srgbClr val="BF6C7C"/>
                </a:solidFill>
                <a:latin typeface="Proxima Nova Bold"/>
                <a:ea typeface="Proxima Nova Bold"/>
                <a:cs typeface="Proxima Nova Bold"/>
                <a:sym typeface="Proxima Nova Bold"/>
              </a:rPr>
              <a:t>Key Figure:</a:t>
            </a:r>
          </a:p>
        </p:txBody>
      </p:sp>
      <p:sp>
        <p:nvSpPr>
          <p:cNvPr name="TextBox 17" id="17"/>
          <p:cNvSpPr txBox="true"/>
          <p:nvPr/>
        </p:nvSpPr>
        <p:spPr>
          <a:xfrm rot="0">
            <a:off x="9479928" y="8753475"/>
            <a:ext cx="7163210" cy="1028700"/>
          </a:xfrm>
          <a:prstGeom prst="rect">
            <a:avLst/>
          </a:prstGeom>
        </p:spPr>
        <p:txBody>
          <a:bodyPr anchor="t" rtlCol="false" tIns="0" lIns="0" bIns="0" rIns="0">
            <a:spAutoFit/>
          </a:bodyPr>
          <a:lstStyle/>
          <a:p>
            <a:pPr algn="l">
              <a:lnSpc>
                <a:spcPts val="4199"/>
              </a:lnSpc>
            </a:pPr>
            <a:r>
              <a:rPr lang="en-US" sz="3499">
                <a:solidFill>
                  <a:srgbClr val="000000"/>
                </a:solidFill>
                <a:latin typeface="Proxima Nova"/>
                <a:ea typeface="Proxima Nova"/>
                <a:cs typeface="Proxima Nova"/>
                <a:sym typeface="Proxima Nova"/>
              </a:rPr>
              <a:t>Jean-Baptiste Colbert, 1619 - 1683, appointee of King Louis XIV</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grpSp>
        <p:nvGrpSpPr>
          <p:cNvPr name="Group 2" id="2"/>
          <p:cNvGrpSpPr/>
          <p:nvPr/>
        </p:nvGrpSpPr>
        <p:grpSpPr>
          <a:xfrm rot="0">
            <a:off x="980504" y="2632224"/>
            <a:ext cx="16278787" cy="5334448"/>
            <a:chOff x="0" y="0"/>
            <a:chExt cx="21705049" cy="7112597"/>
          </a:xfrm>
        </p:grpSpPr>
        <p:sp>
          <p:nvSpPr>
            <p:cNvPr name="Freeform 3" id="3"/>
            <p:cNvSpPr/>
            <p:nvPr/>
          </p:nvSpPr>
          <p:spPr>
            <a:xfrm flipH="false" flipV="false" rot="0">
              <a:off x="0" y="0"/>
              <a:ext cx="21705063" cy="7112635"/>
            </a:xfrm>
            <a:custGeom>
              <a:avLst/>
              <a:gdLst/>
              <a:ahLst/>
              <a:cxnLst/>
              <a:rect r="r" b="b" t="t" l="l"/>
              <a:pathLst>
                <a:path h="7112635" w="21705063">
                  <a:moveTo>
                    <a:pt x="0" y="0"/>
                  </a:moveTo>
                  <a:lnTo>
                    <a:pt x="21705063" y="0"/>
                  </a:lnTo>
                  <a:lnTo>
                    <a:pt x="21705063" y="7112635"/>
                  </a:lnTo>
                  <a:lnTo>
                    <a:pt x="0" y="7112635"/>
                  </a:lnTo>
                  <a:close/>
                </a:path>
              </a:pathLst>
            </a:custGeom>
            <a:blipFill>
              <a:blip r:embed="rId3">
                <a:alphaModFix amt="0"/>
              </a:blip>
              <a:stretch>
                <a:fillRect l="0" t="-9419" r="0" b="-9419"/>
              </a:stretch>
            </a:blipFill>
          </p:spPr>
        </p:sp>
      </p:grpSp>
      <p:grpSp>
        <p:nvGrpSpPr>
          <p:cNvPr name="Group 4" id="4"/>
          <p:cNvGrpSpPr/>
          <p:nvPr/>
        </p:nvGrpSpPr>
        <p:grpSpPr>
          <a:xfrm rot="0">
            <a:off x="980504" y="2632224"/>
            <a:ext cx="16278796" cy="5334448"/>
            <a:chOff x="0" y="0"/>
            <a:chExt cx="21705062" cy="7112597"/>
          </a:xfrm>
        </p:grpSpPr>
        <p:sp>
          <p:nvSpPr>
            <p:cNvPr name="Freeform 5" id="5"/>
            <p:cNvSpPr/>
            <p:nvPr/>
          </p:nvSpPr>
          <p:spPr>
            <a:xfrm flipH="false" flipV="false" rot="0">
              <a:off x="0" y="0"/>
              <a:ext cx="21705061" cy="7112596"/>
            </a:xfrm>
            <a:custGeom>
              <a:avLst/>
              <a:gdLst/>
              <a:ahLst/>
              <a:cxnLst/>
              <a:rect r="r" b="b" t="t" l="l"/>
              <a:pathLst>
                <a:path h="7112596" w="21705061">
                  <a:moveTo>
                    <a:pt x="0" y="0"/>
                  </a:moveTo>
                  <a:lnTo>
                    <a:pt x="21705061" y="0"/>
                  </a:lnTo>
                  <a:lnTo>
                    <a:pt x="21705061" y="7112596"/>
                  </a:lnTo>
                  <a:lnTo>
                    <a:pt x="0" y="7112596"/>
                  </a:lnTo>
                  <a:close/>
                </a:path>
              </a:pathLst>
            </a:custGeom>
            <a:blipFill>
              <a:blip r:embed="rId4">
                <a:alphaModFix amt="0"/>
              </a:blip>
              <a:stretch>
                <a:fillRect l="0" t="-9461" r="0" b="-9461"/>
              </a:stretch>
            </a:blipFill>
          </p:spPr>
        </p:sp>
        <p:sp>
          <p:nvSpPr>
            <p:cNvPr name="TextBox 6" id="6"/>
            <p:cNvSpPr txBox="true"/>
            <p:nvPr/>
          </p:nvSpPr>
          <p:spPr>
            <a:xfrm>
              <a:off x="0" y="0"/>
              <a:ext cx="21705062" cy="7112597"/>
            </a:xfrm>
            <a:prstGeom prst="rect">
              <a:avLst/>
            </a:prstGeom>
          </p:spPr>
          <p:txBody>
            <a:bodyPr anchor="ctr" rtlCol="false" tIns="0" lIns="0" bIns="0" rIns="0"/>
            <a:lstStyle/>
            <a:p>
              <a:pPr algn="l">
                <a:lnSpc>
                  <a:spcPts val="6600"/>
                </a:lnSpc>
              </a:pPr>
              <a:r>
                <a:rPr lang="en-US" b="true" sz="5500" i="true">
                  <a:solidFill>
                    <a:srgbClr val="1351AA"/>
                  </a:solidFill>
                  <a:latin typeface="EB Garamond Semi-Bold Italics"/>
                  <a:ea typeface="EB Garamond Semi-Bold Italics"/>
                  <a:cs typeface="EB Garamond Semi-Bold Italics"/>
                  <a:sym typeface="EB Garamond Semi-Bold Italics"/>
                </a:rPr>
                <a:t>“the fellow members of even the smallese nation will never know most of their fellow members, meet them, or even hear of them, yet in the minds of each lives the image of the communion...Communities are to be distinguished, not by their falsity or genuineness, but in the style in which they are imagined.”</a:t>
              </a:r>
            </a:p>
          </p:txBody>
        </p:sp>
      </p:grpSp>
      <p:grpSp>
        <p:nvGrpSpPr>
          <p:cNvPr name="Group 7" id="7"/>
          <p:cNvGrpSpPr/>
          <p:nvPr/>
        </p:nvGrpSpPr>
        <p:grpSpPr>
          <a:xfrm rot="0">
            <a:off x="980504" y="8390534"/>
            <a:ext cx="7177935" cy="1291628"/>
            <a:chOff x="0" y="0"/>
            <a:chExt cx="9570580" cy="1722171"/>
          </a:xfrm>
        </p:grpSpPr>
        <p:sp>
          <p:nvSpPr>
            <p:cNvPr name="Freeform 8" id="8"/>
            <p:cNvSpPr/>
            <p:nvPr/>
          </p:nvSpPr>
          <p:spPr>
            <a:xfrm flipH="false" flipV="false" rot="0">
              <a:off x="0" y="0"/>
              <a:ext cx="9570593" cy="1722120"/>
            </a:xfrm>
            <a:custGeom>
              <a:avLst/>
              <a:gdLst/>
              <a:ahLst/>
              <a:cxnLst/>
              <a:rect r="r" b="b" t="t" l="l"/>
              <a:pathLst>
                <a:path h="1722120" w="9570593">
                  <a:moveTo>
                    <a:pt x="0" y="0"/>
                  </a:moveTo>
                  <a:lnTo>
                    <a:pt x="9570593" y="0"/>
                  </a:lnTo>
                  <a:lnTo>
                    <a:pt x="9570593" y="1722120"/>
                  </a:lnTo>
                  <a:lnTo>
                    <a:pt x="0" y="1722120"/>
                  </a:lnTo>
                  <a:close/>
                </a:path>
              </a:pathLst>
            </a:custGeom>
            <a:blipFill>
              <a:blip r:embed="rId3">
                <a:alphaModFix amt="0"/>
              </a:blip>
              <a:stretch>
                <a:fillRect l="0" t="-58210" r="0" b="-58213"/>
              </a:stretch>
            </a:blipFill>
          </p:spPr>
        </p:sp>
      </p:grpSp>
      <p:grpSp>
        <p:nvGrpSpPr>
          <p:cNvPr name="Group 9" id="9"/>
          <p:cNvGrpSpPr/>
          <p:nvPr/>
        </p:nvGrpSpPr>
        <p:grpSpPr>
          <a:xfrm rot="0">
            <a:off x="980504" y="8433397"/>
            <a:ext cx="7177926" cy="1248766"/>
            <a:chOff x="0" y="0"/>
            <a:chExt cx="9570568" cy="1665021"/>
          </a:xfrm>
        </p:grpSpPr>
        <p:sp>
          <p:nvSpPr>
            <p:cNvPr name="Freeform 10" id="10"/>
            <p:cNvSpPr/>
            <p:nvPr/>
          </p:nvSpPr>
          <p:spPr>
            <a:xfrm flipH="false" flipV="false" rot="0">
              <a:off x="0" y="0"/>
              <a:ext cx="9570571" cy="1665018"/>
            </a:xfrm>
            <a:custGeom>
              <a:avLst/>
              <a:gdLst/>
              <a:ahLst/>
              <a:cxnLst/>
              <a:rect r="r" b="b" t="t" l="l"/>
              <a:pathLst>
                <a:path h="1665018" w="9570571">
                  <a:moveTo>
                    <a:pt x="0" y="0"/>
                  </a:moveTo>
                  <a:lnTo>
                    <a:pt x="9570571" y="0"/>
                  </a:lnTo>
                  <a:lnTo>
                    <a:pt x="9570571" y="1665018"/>
                  </a:lnTo>
                  <a:lnTo>
                    <a:pt x="0" y="1665018"/>
                  </a:lnTo>
                  <a:close/>
                </a:path>
              </a:pathLst>
            </a:custGeom>
            <a:blipFill>
              <a:blip r:embed="rId4">
                <a:alphaModFix amt="0"/>
              </a:blip>
              <a:stretch>
                <a:fillRect l="0" t="-62000" r="0" b="-62000"/>
              </a:stretch>
            </a:blipFill>
          </p:spPr>
        </p:sp>
        <p:sp>
          <p:nvSpPr>
            <p:cNvPr name="TextBox 11" id="11"/>
            <p:cNvSpPr txBox="true"/>
            <p:nvPr/>
          </p:nvSpPr>
          <p:spPr>
            <a:xfrm>
              <a:off x="0" y="57150"/>
              <a:ext cx="9570568" cy="1607871"/>
            </a:xfrm>
            <a:prstGeom prst="rect">
              <a:avLst/>
            </a:prstGeom>
          </p:spPr>
          <p:txBody>
            <a:bodyPr anchor="ctr" rtlCol="false" tIns="0" lIns="0" bIns="0" rIns="0"/>
            <a:lstStyle/>
            <a:p>
              <a:pPr algn="l">
                <a:lnSpc>
                  <a:spcPts val="6733"/>
                </a:lnSpc>
              </a:pPr>
              <a:r>
                <a:rPr lang="en-US" sz="6098" b="true">
                  <a:solidFill>
                    <a:srgbClr val="1351AA"/>
                  </a:solidFill>
                  <a:latin typeface="Proxima Nova Bold"/>
                  <a:ea typeface="Proxima Nova Bold"/>
                  <a:cs typeface="Proxima Nova Bold"/>
                  <a:sym typeface="Proxima Nova Bold"/>
                </a:rPr>
                <a:t>Benedict Anderson</a:t>
              </a:r>
            </a:p>
          </p:txBody>
        </p:sp>
      </p:grpSp>
      <p:grpSp>
        <p:nvGrpSpPr>
          <p:cNvPr name="Group 12" id="12"/>
          <p:cNvGrpSpPr/>
          <p:nvPr/>
        </p:nvGrpSpPr>
        <p:grpSpPr>
          <a:xfrm rot="0">
            <a:off x="1028700" y="0"/>
            <a:ext cx="18903105" cy="2726836"/>
            <a:chOff x="0" y="0"/>
            <a:chExt cx="25204141" cy="3635781"/>
          </a:xfrm>
        </p:grpSpPr>
        <p:sp>
          <p:nvSpPr>
            <p:cNvPr name="Freeform 13" id="13"/>
            <p:cNvSpPr/>
            <p:nvPr/>
          </p:nvSpPr>
          <p:spPr>
            <a:xfrm flipH="false" flipV="false" rot="0">
              <a:off x="0" y="0"/>
              <a:ext cx="25204165" cy="3635756"/>
            </a:xfrm>
            <a:custGeom>
              <a:avLst/>
              <a:gdLst/>
              <a:ahLst/>
              <a:cxnLst/>
              <a:rect r="r" b="b" t="t" l="l"/>
              <a:pathLst>
                <a:path h="3635756" w="25204165">
                  <a:moveTo>
                    <a:pt x="0" y="0"/>
                  </a:moveTo>
                  <a:lnTo>
                    <a:pt x="25204165" y="0"/>
                  </a:lnTo>
                  <a:lnTo>
                    <a:pt x="25204165" y="3635756"/>
                  </a:lnTo>
                  <a:lnTo>
                    <a:pt x="0" y="3635756"/>
                  </a:lnTo>
                  <a:close/>
                </a:path>
              </a:pathLst>
            </a:custGeom>
            <a:blipFill>
              <a:blip r:embed="rId3">
                <a:alphaModFix amt="0"/>
              </a:blip>
              <a:stretch>
                <a:fillRect l="0" t="-84981" r="0" b="-84982"/>
              </a:stretch>
            </a:blipFill>
          </p:spPr>
        </p:sp>
      </p:grpSp>
      <p:grpSp>
        <p:nvGrpSpPr>
          <p:cNvPr name="Group 14" id="14"/>
          <p:cNvGrpSpPr/>
          <p:nvPr/>
        </p:nvGrpSpPr>
        <p:grpSpPr>
          <a:xfrm rot="0">
            <a:off x="1028700" y="0"/>
            <a:ext cx="18903105" cy="2726846"/>
            <a:chOff x="0" y="0"/>
            <a:chExt cx="25204141" cy="3635794"/>
          </a:xfrm>
        </p:grpSpPr>
        <p:sp>
          <p:nvSpPr>
            <p:cNvPr name="Freeform 15" id="15"/>
            <p:cNvSpPr/>
            <p:nvPr/>
          </p:nvSpPr>
          <p:spPr>
            <a:xfrm flipH="false" flipV="false" rot="0">
              <a:off x="0" y="0"/>
              <a:ext cx="25204147" cy="3635789"/>
            </a:xfrm>
            <a:custGeom>
              <a:avLst/>
              <a:gdLst/>
              <a:ahLst/>
              <a:cxnLst/>
              <a:rect r="r" b="b" t="t" l="l"/>
              <a:pathLst>
                <a:path h="3635789" w="25204147">
                  <a:moveTo>
                    <a:pt x="0" y="0"/>
                  </a:moveTo>
                  <a:lnTo>
                    <a:pt x="25204147" y="0"/>
                  </a:lnTo>
                  <a:lnTo>
                    <a:pt x="25204147" y="3635789"/>
                  </a:lnTo>
                  <a:lnTo>
                    <a:pt x="0" y="3635789"/>
                  </a:lnTo>
                  <a:close/>
                </a:path>
              </a:pathLst>
            </a:custGeom>
            <a:blipFill>
              <a:blip r:embed="rId4">
                <a:alphaModFix amt="0"/>
              </a:blip>
              <a:stretch>
                <a:fillRect l="0" t="-85074" r="0" b="-85074"/>
              </a:stretch>
            </a:blipFill>
          </p:spPr>
        </p:sp>
        <p:sp>
          <p:nvSpPr>
            <p:cNvPr name="TextBox 16" id="16"/>
            <p:cNvSpPr txBox="true"/>
            <p:nvPr/>
          </p:nvSpPr>
          <p:spPr>
            <a:xfrm>
              <a:off x="0" y="0"/>
              <a:ext cx="25204141" cy="3635794"/>
            </a:xfrm>
            <a:prstGeom prst="rect">
              <a:avLst/>
            </a:prstGeom>
          </p:spPr>
          <p:txBody>
            <a:bodyPr anchor="ctr" rtlCol="false" tIns="0" lIns="0" bIns="0" rIns="0"/>
            <a:lstStyle/>
            <a:p>
              <a:pPr algn="l">
                <a:lnSpc>
                  <a:spcPts val="7800"/>
                </a:lnSpc>
              </a:pPr>
              <a:r>
                <a:rPr lang="en-US" sz="6500" b="true">
                  <a:solidFill>
                    <a:srgbClr val="1351AA"/>
                  </a:solidFill>
                  <a:latin typeface="EB Garamond Semi-Bold"/>
                  <a:ea typeface="EB Garamond Semi-Bold"/>
                  <a:cs typeface="EB Garamond Semi-Bold"/>
                  <a:sym typeface="EB Garamond Semi-Bold"/>
                </a:rPr>
                <a:t> Revoltuion, Nationalism, &amp; Colonial Empire</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grpSp>
        <p:nvGrpSpPr>
          <p:cNvPr name="Group 2" id="2"/>
          <p:cNvGrpSpPr/>
          <p:nvPr/>
        </p:nvGrpSpPr>
        <p:grpSpPr>
          <a:xfrm rot="0">
            <a:off x="1028700" y="1738570"/>
            <a:ext cx="18903105" cy="1247394"/>
            <a:chOff x="0" y="0"/>
            <a:chExt cx="25204141" cy="1663192"/>
          </a:xfrm>
        </p:grpSpPr>
        <p:sp>
          <p:nvSpPr>
            <p:cNvPr name="Freeform 3" id="3"/>
            <p:cNvSpPr/>
            <p:nvPr/>
          </p:nvSpPr>
          <p:spPr>
            <a:xfrm flipH="false" flipV="false" rot="0">
              <a:off x="0" y="0"/>
              <a:ext cx="25204165" cy="1663192"/>
            </a:xfrm>
            <a:custGeom>
              <a:avLst/>
              <a:gdLst/>
              <a:ahLst/>
              <a:cxnLst/>
              <a:rect r="r" b="b" t="t" l="l"/>
              <a:pathLst>
                <a:path h="1663192" w="25204165">
                  <a:moveTo>
                    <a:pt x="0" y="0"/>
                  </a:moveTo>
                  <a:lnTo>
                    <a:pt x="25204165" y="0"/>
                  </a:lnTo>
                  <a:lnTo>
                    <a:pt x="25204165" y="1663192"/>
                  </a:lnTo>
                  <a:lnTo>
                    <a:pt x="0" y="1663192"/>
                  </a:lnTo>
                  <a:close/>
                </a:path>
              </a:pathLst>
            </a:custGeom>
            <a:blipFill>
              <a:blip r:embed="rId3">
                <a:alphaModFix amt="0"/>
              </a:blip>
              <a:stretch>
                <a:fillRect l="0" t="-245072" r="0" b="-245072"/>
              </a:stretch>
            </a:blipFill>
          </p:spPr>
        </p:sp>
      </p:grpSp>
      <p:grpSp>
        <p:nvGrpSpPr>
          <p:cNvPr name="Group 4" id="4"/>
          <p:cNvGrpSpPr/>
          <p:nvPr/>
        </p:nvGrpSpPr>
        <p:grpSpPr>
          <a:xfrm rot="0">
            <a:off x="1028700" y="1731426"/>
            <a:ext cx="18903105" cy="1254538"/>
            <a:chOff x="0" y="0"/>
            <a:chExt cx="25204141" cy="1672717"/>
          </a:xfrm>
        </p:grpSpPr>
        <p:sp>
          <p:nvSpPr>
            <p:cNvPr name="Freeform 5" id="5"/>
            <p:cNvSpPr/>
            <p:nvPr/>
          </p:nvSpPr>
          <p:spPr>
            <a:xfrm flipH="false" flipV="false" rot="0">
              <a:off x="0" y="0"/>
              <a:ext cx="25204147" cy="1672718"/>
            </a:xfrm>
            <a:custGeom>
              <a:avLst/>
              <a:gdLst/>
              <a:ahLst/>
              <a:cxnLst/>
              <a:rect r="r" b="b" t="t" l="l"/>
              <a:pathLst>
                <a:path h="1672718" w="25204147">
                  <a:moveTo>
                    <a:pt x="0" y="0"/>
                  </a:moveTo>
                  <a:lnTo>
                    <a:pt x="25204147" y="0"/>
                  </a:lnTo>
                  <a:lnTo>
                    <a:pt x="25204147" y="1672718"/>
                  </a:lnTo>
                  <a:lnTo>
                    <a:pt x="0" y="1672718"/>
                  </a:lnTo>
                  <a:close/>
                </a:path>
              </a:pathLst>
            </a:custGeom>
            <a:blipFill>
              <a:blip r:embed="rId4">
                <a:alphaModFix amt="0"/>
              </a:blip>
              <a:stretch>
                <a:fillRect l="0" t="-243596" r="0" b="-243596"/>
              </a:stretch>
            </a:blipFill>
          </p:spPr>
        </p:sp>
        <p:sp>
          <p:nvSpPr>
            <p:cNvPr name="TextBox 6" id="6"/>
            <p:cNvSpPr txBox="true"/>
            <p:nvPr/>
          </p:nvSpPr>
          <p:spPr>
            <a:xfrm>
              <a:off x="0" y="-9525"/>
              <a:ext cx="25204141" cy="1682242"/>
            </a:xfrm>
            <a:prstGeom prst="rect">
              <a:avLst/>
            </a:prstGeom>
          </p:spPr>
          <p:txBody>
            <a:bodyPr anchor="ctr" rtlCol="false" tIns="0" lIns="0" bIns="0" rIns="0"/>
            <a:lstStyle/>
            <a:p>
              <a:pPr algn="l">
                <a:lnSpc>
                  <a:spcPts val="7200"/>
                </a:lnSpc>
              </a:pPr>
              <a:r>
                <a:rPr lang="en-US" b="true" sz="6000" i="true">
                  <a:solidFill>
                    <a:srgbClr val="1351AA"/>
                  </a:solidFill>
                  <a:latin typeface="EB Garamond Semi-Bold Italics"/>
                  <a:ea typeface="EB Garamond Semi-Bold Italics"/>
                  <a:cs typeface="EB Garamond Semi-Bold Italics"/>
                  <a:sym typeface="EB Garamond Semi-Bold Italics"/>
                </a:rPr>
                <a:t>Archival Developments</a:t>
              </a:r>
            </a:p>
          </p:txBody>
        </p:sp>
      </p:grpSp>
      <p:grpSp>
        <p:nvGrpSpPr>
          <p:cNvPr name="Group 7" id="7"/>
          <p:cNvGrpSpPr/>
          <p:nvPr/>
        </p:nvGrpSpPr>
        <p:grpSpPr>
          <a:xfrm rot="0">
            <a:off x="1028700" y="0"/>
            <a:ext cx="18903105" cy="2726836"/>
            <a:chOff x="0" y="0"/>
            <a:chExt cx="25204141" cy="3635781"/>
          </a:xfrm>
        </p:grpSpPr>
        <p:sp>
          <p:nvSpPr>
            <p:cNvPr name="Freeform 8" id="8"/>
            <p:cNvSpPr/>
            <p:nvPr/>
          </p:nvSpPr>
          <p:spPr>
            <a:xfrm flipH="false" flipV="false" rot="0">
              <a:off x="0" y="0"/>
              <a:ext cx="25204165" cy="3635756"/>
            </a:xfrm>
            <a:custGeom>
              <a:avLst/>
              <a:gdLst/>
              <a:ahLst/>
              <a:cxnLst/>
              <a:rect r="r" b="b" t="t" l="l"/>
              <a:pathLst>
                <a:path h="3635756" w="25204165">
                  <a:moveTo>
                    <a:pt x="0" y="0"/>
                  </a:moveTo>
                  <a:lnTo>
                    <a:pt x="25204165" y="0"/>
                  </a:lnTo>
                  <a:lnTo>
                    <a:pt x="25204165" y="3635756"/>
                  </a:lnTo>
                  <a:lnTo>
                    <a:pt x="0" y="3635756"/>
                  </a:lnTo>
                  <a:close/>
                </a:path>
              </a:pathLst>
            </a:custGeom>
            <a:blipFill>
              <a:blip r:embed="rId3">
                <a:alphaModFix amt="0"/>
              </a:blip>
              <a:stretch>
                <a:fillRect l="0" t="-84981" r="0" b="-84982"/>
              </a:stretch>
            </a:blipFill>
          </p:spPr>
        </p:sp>
      </p:grpSp>
      <p:grpSp>
        <p:nvGrpSpPr>
          <p:cNvPr name="Group 9" id="9"/>
          <p:cNvGrpSpPr/>
          <p:nvPr/>
        </p:nvGrpSpPr>
        <p:grpSpPr>
          <a:xfrm rot="0">
            <a:off x="1028700" y="0"/>
            <a:ext cx="18903105" cy="2726846"/>
            <a:chOff x="0" y="0"/>
            <a:chExt cx="25204141" cy="3635794"/>
          </a:xfrm>
        </p:grpSpPr>
        <p:sp>
          <p:nvSpPr>
            <p:cNvPr name="Freeform 10" id="10"/>
            <p:cNvSpPr/>
            <p:nvPr/>
          </p:nvSpPr>
          <p:spPr>
            <a:xfrm flipH="false" flipV="false" rot="0">
              <a:off x="0" y="0"/>
              <a:ext cx="25204147" cy="3635789"/>
            </a:xfrm>
            <a:custGeom>
              <a:avLst/>
              <a:gdLst/>
              <a:ahLst/>
              <a:cxnLst/>
              <a:rect r="r" b="b" t="t" l="l"/>
              <a:pathLst>
                <a:path h="3635789" w="25204147">
                  <a:moveTo>
                    <a:pt x="0" y="0"/>
                  </a:moveTo>
                  <a:lnTo>
                    <a:pt x="25204147" y="0"/>
                  </a:lnTo>
                  <a:lnTo>
                    <a:pt x="25204147" y="3635789"/>
                  </a:lnTo>
                  <a:lnTo>
                    <a:pt x="0" y="3635789"/>
                  </a:lnTo>
                  <a:close/>
                </a:path>
              </a:pathLst>
            </a:custGeom>
            <a:blipFill>
              <a:blip r:embed="rId4">
                <a:alphaModFix amt="0"/>
              </a:blip>
              <a:stretch>
                <a:fillRect l="0" t="-85074" r="0" b="-85074"/>
              </a:stretch>
            </a:blipFill>
          </p:spPr>
        </p:sp>
        <p:sp>
          <p:nvSpPr>
            <p:cNvPr name="TextBox 11" id="11"/>
            <p:cNvSpPr txBox="true"/>
            <p:nvPr/>
          </p:nvSpPr>
          <p:spPr>
            <a:xfrm>
              <a:off x="0" y="0"/>
              <a:ext cx="25204141" cy="3635794"/>
            </a:xfrm>
            <a:prstGeom prst="rect">
              <a:avLst/>
            </a:prstGeom>
          </p:spPr>
          <p:txBody>
            <a:bodyPr anchor="ctr" rtlCol="false" tIns="0" lIns="0" bIns="0" rIns="0"/>
            <a:lstStyle/>
            <a:p>
              <a:pPr algn="l">
                <a:lnSpc>
                  <a:spcPts val="7800"/>
                </a:lnSpc>
              </a:pPr>
              <a:r>
                <a:rPr lang="en-US" sz="6500" b="true">
                  <a:solidFill>
                    <a:srgbClr val="1351AA"/>
                  </a:solidFill>
                  <a:latin typeface="EB Garamond Semi-Bold"/>
                  <a:ea typeface="EB Garamond Semi-Bold"/>
                  <a:cs typeface="EB Garamond Semi-Bold"/>
                  <a:sym typeface="EB Garamond Semi-Bold"/>
                </a:rPr>
                <a:t> Revoltuion, Nationalism, &amp; Colonial Empire</a:t>
              </a:r>
            </a:p>
          </p:txBody>
        </p:sp>
      </p:grpSp>
      <p:sp>
        <p:nvSpPr>
          <p:cNvPr name="TextBox 12" id="12"/>
          <p:cNvSpPr txBox="true"/>
          <p:nvPr/>
        </p:nvSpPr>
        <p:spPr>
          <a:xfrm rot="0">
            <a:off x="693306" y="3483997"/>
            <a:ext cx="14243847" cy="1914525"/>
          </a:xfrm>
          <a:prstGeom prst="rect">
            <a:avLst/>
          </a:prstGeom>
        </p:spPr>
        <p:txBody>
          <a:bodyPr anchor="t" rtlCol="false" tIns="0" lIns="0" bIns="0" rIns="0">
            <a:spAutoFit/>
          </a:bodyPr>
          <a:lstStyle/>
          <a:p>
            <a:pPr algn="l" marL="959998" indent="-319999" lvl="2">
              <a:lnSpc>
                <a:spcPts val="5038"/>
              </a:lnSpc>
              <a:buFont typeface="Arial"/>
              <a:buChar char="⚬"/>
            </a:pPr>
            <a:r>
              <a:rPr lang="en-US" b="true" sz="4198">
                <a:solidFill>
                  <a:srgbClr val="000000"/>
                </a:solidFill>
                <a:latin typeface="Proxima Nova Bold"/>
                <a:ea typeface="Proxima Nova Bold"/>
                <a:cs typeface="Proxima Nova Bold"/>
                <a:sym typeface="Proxima Nova Bold"/>
              </a:rPr>
              <a:t>Respect des fonds</a:t>
            </a:r>
          </a:p>
          <a:p>
            <a:pPr algn="l" marL="959998" indent="-319999" lvl="2">
              <a:lnSpc>
                <a:spcPts val="5038"/>
              </a:lnSpc>
              <a:buFont typeface="Arial"/>
              <a:buChar char="⚬"/>
            </a:pPr>
            <a:r>
              <a:rPr lang="en-US" b="true" sz="4198">
                <a:solidFill>
                  <a:srgbClr val="000000"/>
                </a:solidFill>
                <a:latin typeface="Proxima Nova Bold"/>
                <a:ea typeface="Proxima Nova Bold"/>
                <a:cs typeface="Proxima Nova Bold"/>
                <a:sym typeface="Proxima Nova Bold"/>
              </a:rPr>
              <a:t>Explicit attachment to nation-making and storytelling</a:t>
            </a:r>
          </a:p>
          <a:p>
            <a:pPr algn="l" marL="959998" indent="-319999" lvl="2">
              <a:lnSpc>
                <a:spcPts val="5038"/>
              </a:lnSpc>
              <a:buFont typeface="Arial"/>
              <a:buChar char="⚬"/>
            </a:pPr>
            <a:r>
              <a:rPr lang="en-US" b="true" sz="4198">
                <a:solidFill>
                  <a:srgbClr val="000000"/>
                </a:solidFill>
                <a:latin typeface="Proxima Nova Bold"/>
                <a:ea typeface="Proxima Nova Bold"/>
                <a:cs typeface="Proxima Nova Bold"/>
                <a:sym typeface="Proxima Nova Bold"/>
              </a:rPr>
              <a:t>Records as evidence of a single truth</a:t>
            </a:r>
          </a:p>
        </p:txBody>
      </p:sp>
      <p:grpSp>
        <p:nvGrpSpPr>
          <p:cNvPr name="Group 13" id="13"/>
          <p:cNvGrpSpPr/>
          <p:nvPr/>
        </p:nvGrpSpPr>
        <p:grpSpPr>
          <a:xfrm rot="0">
            <a:off x="693306" y="6150997"/>
            <a:ext cx="3211640" cy="990295"/>
            <a:chOff x="0" y="0"/>
            <a:chExt cx="4282186" cy="1320394"/>
          </a:xfrm>
        </p:grpSpPr>
        <p:sp>
          <p:nvSpPr>
            <p:cNvPr name="Freeform 14" id="14"/>
            <p:cNvSpPr/>
            <p:nvPr/>
          </p:nvSpPr>
          <p:spPr>
            <a:xfrm flipH="false" flipV="false" rot="0">
              <a:off x="0" y="0"/>
              <a:ext cx="4282186" cy="1320419"/>
            </a:xfrm>
            <a:custGeom>
              <a:avLst/>
              <a:gdLst/>
              <a:ahLst/>
              <a:cxnLst/>
              <a:rect r="r" b="b" t="t" l="l"/>
              <a:pathLst>
                <a:path h="1320419" w="4282186">
                  <a:moveTo>
                    <a:pt x="0" y="0"/>
                  </a:moveTo>
                  <a:lnTo>
                    <a:pt x="4282186" y="0"/>
                  </a:lnTo>
                  <a:lnTo>
                    <a:pt x="4282186" y="1320419"/>
                  </a:lnTo>
                  <a:lnTo>
                    <a:pt x="0" y="1320419"/>
                  </a:lnTo>
                  <a:close/>
                </a:path>
              </a:pathLst>
            </a:custGeom>
            <a:blipFill>
              <a:blip r:embed="rId3">
                <a:alphaModFix amt="0"/>
              </a:blip>
              <a:stretch>
                <a:fillRect l="0" t="-13148" r="0" b="-13146"/>
              </a:stretch>
            </a:blipFill>
          </p:spPr>
        </p:sp>
      </p:grpSp>
      <p:grpSp>
        <p:nvGrpSpPr>
          <p:cNvPr name="Group 15" id="15"/>
          <p:cNvGrpSpPr/>
          <p:nvPr/>
        </p:nvGrpSpPr>
        <p:grpSpPr>
          <a:xfrm rot="0">
            <a:off x="693306" y="6150997"/>
            <a:ext cx="3211640" cy="990295"/>
            <a:chOff x="0" y="0"/>
            <a:chExt cx="4282186" cy="1320394"/>
          </a:xfrm>
        </p:grpSpPr>
        <p:sp>
          <p:nvSpPr>
            <p:cNvPr name="Freeform 16" id="16"/>
            <p:cNvSpPr/>
            <p:nvPr/>
          </p:nvSpPr>
          <p:spPr>
            <a:xfrm flipH="false" flipV="false" rot="0">
              <a:off x="0" y="0"/>
              <a:ext cx="4282191" cy="1320394"/>
            </a:xfrm>
            <a:custGeom>
              <a:avLst/>
              <a:gdLst/>
              <a:ahLst/>
              <a:cxnLst/>
              <a:rect r="r" b="b" t="t" l="l"/>
              <a:pathLst>
                <a:path h="1320394" w="4282191">
                  <a:moveTo>
                    <a:pt x="0" y="0"/>
                  </a:moveTo>
                  <a:lnTo>
                    <a:pt x="4282191" y="0"/>
                  </a:lnTo>
                  <a:lnTo>
                    <a:pt x="4282191" y="1320394"/>
                  </a:lnTo>
                  <a:lnTo>
                    <a:pt x="0" y="1320394"/>
                  </a:lnTo>
                  <a:close/>
                </a:path>
              </a:pathLst>
            </a:custGeom>
            <a:blipFill>
              <a:blip r:embed="rId4">
                <a:alphaModFix amt="0"/>
              </a:blip>
              <a:stretch>
                <a:fillRect l="0" t="-13192" r="0" b="-13192"/>
              </a:stretch>
            </a:blipFill>
          </p:spPr>
        </p:sp>
        <p:sp>
          <p:nvSpPr>
            <p:cNvPr name="TextBox 17" id="17"/>
            <p:cNvSpPr txBox="true"/>
            <p:nvPr/>
          </p:nvSpPr>
          <p:spPr>
            <a:xfrm>
              <a:off x="0" y="0"/>
              <a:ext cx="4282186" cy="1320394"/>
            </a:xfrm>
            <a:prstGeom prst="rect">
              <a:avLst/>
            </a:prstGeom>
          </p:spPr>
          <p:txBody>
            <a:bodyPr anchor="ctr" rtlCol="false" tIns="0" lIns="0" bIns="0" rIns="0"/>
            <a:lstStyle/>
            <a:p>
              <a:pPr algn="ctr">
                <a:lnSpc>
                  <a:spcPts val="5759"/>
                </a:lnSpc>
              </a:pPr>
              <a:r>
                <a:rPr lang="en-US" sz="4800" b="true">
                  <a:solidFill>
                    <a:srgbClr val="1351AA"/>
                  </a:solidFill>
                  <a:latin typeface="EB Garamond Semi-Bold"/>
                  <a:ea typeface="EB Garamond Semi-Bold"/>
                  <a:cs typeface="EB Garamond Semi-Bold"/>
                  <a:sym typeface="EB Garamond Semi-Bold"/>
                </a:rPr>
                <a:t>SPAIN</a:t>
              </a:r>
            </a:p>
          </p:txBody>
        </p:sp>
      </p:grpSp>
      <p:sp>
        <p:nvSpPr>
          <p:cNvPr name="Freeform 18" id="18"/>
          <p:cNvSpPr/>
          <p:nvPr/>
        </p:nvSpPr>
        <p:spPr>
          <a:xfrm flipH="false" flipV="false" rot="0">
            <a:off x="685505" y="7141293"/>
            <a:ext cx="3439687" cy="2457888"/>
          </a:xfrm>
          <a:custGeom>
            <a:avLst/>
            <a:gdLst/>
            <a:ahLst/>
            <a:cxnLst/>
            <a:rect r="r" b="b" t="t" l="l"/>
            <a:pathLst>
              <a:path h="2457888" w="3439687">
                <a:moveTo>
                  <a:pt x="0" y="0"/>
                </a:moveTo>
                <a:lnTo>
                  <a:pt x="3439687" y="0"/>
                </a:lnTo>
                <a:lnTo>
                  <a:pt x="3439687" y="2457888"/>
                </a:lnTo>
                <a:lnTo>
                  <a:pt x="0" y="2457888"/>
                </a:lnTo>
                <a:lnTo>
                  <a:pt x="0" y="0"/>
                </a:lnTo>
                <a:close/>
              </a:path>
            </a:pathLst>
          </a:custGeom>
          <a:blipFill>
            <a:blip r:embed="rId5">
              <a:extLst>
                <a:ext uri="{96DAC541-7B7A-43D3-8B79-37D633B846F1}">
                  <asvg:svgBlip xmlns:asvg="http://schemas.microsoft.com/office/drawing/2016/SVG/main" r:embed="rId6"/>
                </a:ext>
              </a:extLst>
            </a:blip>
            <a:stretch>
              <a:fillRect l="-2557" t="0" r="-2557" b="0"/>
            </a:stretch>
          </a:blipFill>
        </p:spPr>
      </p:sp>
      <p:sp>
        <p:nvSpPr>
          <p:cNvPr name="TextBox 19" id="19"/>
          <p:cNvSpPr txBox="true"/>
          <p:nvPr/>
        </p:nvSpPr>
        <p:spPr>
          <a:xfrm rot="0">
            <a:off x="820741" y="7482183"/>
            <a:ext cx="2956770" cy="1276350"/>
          </a:xfrm>
          <a:prstGeom prst="rect">
            <a:avLst/>
          </a:prstGeom>
        </p:spPr>
        <p:txBody>
          <a:bodyPr anchor="t" rtlCol="false" tIns="0" lIns="0" bIns="0" rIns="0">
            <a:spAutoFit/>
          </a:bodyPr>
          <a:lstStyle/>
          <a:p>
            <a:pPr algn="ctr">
              <a:lnSpc>
                <a:spcPts val="5038"/>
              </a:lnSpc>
            </a:pPr>
            <a:r>
              <a:rPr lang="en-US" sz="4198" b="true">
                <a:solidFill>
                  <a:srgbClr val="000000"/>
                </a:solidFill>
                <a:latin typeface="Proxima Nova Bold"/>
                <a:ea typeface="Proxima Nova Bold"/>
                <a:cs typeface="Proxima Nova Bold"/>
                <a:sym typeface="Proxima Nova Bold"/>
              </a:rPr>
              <a:t>Colonial expansion</a:t>
            </a:r>
          </a:p>
        </p:txBody>
      </p:sp>
      <p:grpSp>
        <p:nvGrpSpPr>
          <p:cNvPr name="Group 20" id="20"/>
          <p:cNvGrpSpPr/>
          <p:nvPr/>
        </p:nvGrpSpPr>
        <p:grpSpPr>
          <a:xfrm rot="0">
            <a:off x="266205" y="8551364"/>
            <a:ext cx="4065842" cy="1247394"/>
            <a:chOff x="0" y="0"/>
            <a:chExt cx="5421122" cy="1663192"/>
          </a:xfrm>
        </p:grpSpPr>
        <p:sp>
          <p:nvSpPr>
            <p:cNvPr name="Freeform 21" id="21"/>
            <p:cNvSpPr/>
            <p:nvPr/>
          </p:nvSpPr>
          <p:spPr>
            <a:xfrm flipH="false" flipV="false" rot="0">
              <a:off x="0" y="0"/>
              <a:ext cx="5421122" cy="1663192"/>
            </a:xfrm>
            <a:custGeom>
              <a:avLst/>
              <a:gdLst/>
              <a:ahLst/>
              <a:cxnLst/>
              <a:rect r="r" b="b" t="t" l="l"/>
              <a:pathLst>
                <a:path h="1663192" w="5421122">
                  <a:moveTo>
                    <a:pt x="0" y="0"/>
                  </a:moveTo>
                  <a:lnTo>
                    <a:pt x="5421122" y="0"/>
                  </a:lnTo>
                  <a:lnTo>
                    <a:pt x="5421122" y="1663192"/>
                  </a:lnTo>
                  <a:lnTo>
                    <a:pt x="0" y="1663192"/>
                  </a:lnTo>
                  <a:close/>
                </a:path>
              </a:pathLst>
            </a:custGeom>
            <a:blipFill>
              <a:blip r:embed="rId3">
                <a:alphaModFix amt="0"/>
              </a:blip>
              <a:stretch>
                <a:fillRect l="0" t="-13466" r="0" b="-13466"/>
              </a:stretch>
            </a:blipFill>
          </p:spPr>
        </p:sp>
      </p:grpSp>
      <p:grpSp>
        <p:nvGrpSpPr>
          <p:cNvPr name="Group 22" id="22"/>
          <p:cNvGrpSpPr/>
          <p:nvPr/>
        </p:nvGrpSpPr>
        <p:grpSpPr>
          <a:xfrm rot="0">
            <a:off x="266205" y="8551364"/>
            <a:ext cx="4065842" cy="1247394"/>
            <a:chOff x="0" y="0"/>
            <a:chExt cx="5421122" cy="1663192"/>
          </a:xfrm>
        </p:grpSpPr>
        <p:sp>
          <p:nvSpPr>
            <p:cNvPr name="Freeform 23" id="23"/>
            <p:cNvSpPr/>
            <p:nvPr/>
          </p:nvSpPr>
          <p:spPr>
            <a:xfrm flipH="false" flipV="false" rot="0">
              <a:off x="0" y="0"/>
              <a:ext cx="5421125" cy="1663193"/>
            </a:xfrm>
            <a:custGeom>
              <a:avLst/>
              <a:gdLst/>
              <a:ahLst/>
              <a:cxnLst/>
              <a:rect r="r" b="b" t="t" l="l"/>
              <a:pathLst>
                <a:path h="1663193" w="5421125">
                  <a:moveTo>
                    <a:pt x="0" y="0"/>
                  </a:moveTo>
                  <a:lnTo>
                    <a:pt x="5421125" y="0"/>
                  </a:lnTo>
                  <a:lnTo>
                    <a:pt x="5421125" y="1663193"/>
                  </a:lnTo>
                  <a:lnTo>
                    <a:pt x="0" y="1663193"/>
                  </a:lnTo>
                  <a:close/>
                </a:path>
              </a:pathLst>
            </a:custGeom>
            <a:blipFill>
              <a:blip r:embed="rId4">
                <a:alphaModFix amt="0"/>
              </a:blip>
              <a:stretch>
                <a:fillRect l="0" t="-13510" r="0" b="-13510"/>
              </a:stretch>
            </a:blipFill>
          </p:spPr>
        </p:sp>
        <p:sp>
          <p:nvSpPr>
            <p:cNvPr name="TextBox 24" id="24"/>
            <p:cNvSpPr txBox="true"/>
            <p:nvPr/>
          </p:nvSpPr>
          <p:spPr>
            <a:xfrm>
              <a:off x="0" y="0"/>
              <a:ext cx="5421122" cy="1663192"/>
            </a:xfrm>
            <a:prstGeom prst="rect">
              <a:avLst/>
            </a:prstGeom>
          </p:spPr>
          <p:txBody>
            <a:bodyPr anchor="ctr" rtlCol="false" tIns="0" lIns="0" bIns="0" rIns="0"/>
            <a:lstStyle/>
            <a:p>
              <a:pPr algn="ctr">
                <a:lnSpc>
                  <a:spcPts val="4680"/>
                </a:lnSpc>
              </a:pPr>
              <a:r>
                <a:rPr lang="en-US" b="true" sz="3900" i="true">
                  <a:solidFill>
                    <a:srgbClr val="000000"/>
                  </a:solidFill>
                  <a:latin typeface="Proxima Nova Bold Italics"/>
                  <a:ea typeface="Proxima Nova Bold Italics"/>
                  <a:cs typeface="Proxima Nova Bold Italics"/>
                  <a:sym typeface="Proxima Nova Bold Italics"/>
                </a:rPr>
                <a:t>1492 - 1832</a:t>
              </a:r>
            </a:p>
          </p:txBody>
        </p:sp>
      </p:grpSp>
      <p:sp>
        <p:nvSpPr>
          <p:cNvPr name="Freeform 25" id="25"/>
          <p:cNvSpPr/>
          <p:nvPr/>
        </p:nvSpPr>
        <p:spPr>
          <a:xfrm flipH="false" flipV="false" rot="0">
            <a:off x="7115146" y="6646145"/>
            <a:ext cx="3113923" cy="3034827"/>
          </a:xfrm>
          <a:custGeom>
            <a:avLst/>
            <a:gdLst/>
            <a:ahLst/>
            <a:cxnLst/>
            <a:rect r="r" b="b" t="t" l="l"/>
            <a:pathLst>
              <a:path h="3034827" w="3113923">
                <a:moveTo>
                  <a:pt x="0" y="0"/>
                </a:moveTo>
                <a:lnTo>
                  <a:pt x="3113923" y="0"/>
                </a:lnTo>
                <a:lnTo>
                  <a:pt x="3113923" y="3034827"/>
                </a:lnTo>
                <a:lnTo>
                  <a:pt x="0" y="3034827"/>
                </a:lnTo>
                <a:lnTo>
                  <a:pt x="0" y="0"/>
                </a:lnTo>
                <a:close/>
              </a:path>
            </a:pathLst>
          </a:custGeom>
          <a:blipFill>
            <a:blip r:embed="rId7">
              <a:extLst>
                <a:ext uri="{96DAC541-7B7A-43D3-8B79-37D633B846F1}">
                  <asvg:svgBlip xmlns:asvg="http://schemas.microsoft.com/office/drawing/2016/SVG/main" r:embed="rId8"/>
                </a:ext>
              </a:extLst>
            </a:blip>
            <a:stretch>
              <a:fillRect l="-1326" t="0" r="-1326" b="0"/>
            </a:stretch>
          </a:blipFill>
        </p:spPr>
      </p:sp>
      <p:grpSp>
        <p:nvGrpSpPr>
          <p:cNvPr name="Group 26" id="26"/>
          <p:cNvGrpSpPr/>
          <p:nvPr/>
        </p:nvGrpSpPr>
        <p:grpSpPr>
          <a:xfrm rot="0">
            <a:off x="7363692" y="6150997"/>
            <a:ext cx="3211640" cy="990295"/>
            <a:chOff x="0" y="0"/>
            <a:chExt cx="4282186" cy="1320394"/>
          </a:xfrm>
        </p:grpSpPr>
        <p:sp>
          <p:nvSpPr>
            <p:cNvPr name="Freeform 27" id="27"/>
            <p:cNvSpPr/>
            <p:nvPr/>
          </p:nvSpPr>
          <p:spPr>
            <a:xfrm flipH="false" flipV="false" rot="0">
              <a:off x="0" y="0"/>
              <a:ext cx="4282186" cy="1320419"/>
            </a:xfrm>
            <a:custGeom>
              <a:avLst/>
              <a:gdLst/>
              <a:ahLst/>
              <a:cxnLst/>
              <a:rect r="r" b="b" t="t" l="l"/>
              <a:pathLst>
                <a:path h="1320419" w="4282186">
                  <a:moveTo>
                    <a:pt x="0" y="0"/>
                  </a:moveTo>
                  <a:lnTo>
                    <a:pt x="4282186" y="0"/>
                  </a:lnTo>
                  <a:lnTo>
                    <a:pt x="4282186" y="1320419"/>
                  </a:lnTo>
                  <a:lnTo>
                    <a:pt x="0" y="1320419"/>
                  </a:lnTo>
                  <a:close/>
                </a:path>
              </a:pathLst>
            </a:custGeom>
            <a:blipFill>
              <a:blip r:embed="rId3">
                <a:alphaModFix amt="0"/>
              </a:blip>
              <a:stretch>
                <a:fillRect l="0" t="-13148" r="0" b="-13146"/>
              </a:stretch>
            </a:blipFill>
          </p:spPr>
        </p:sp>
      </p:grpSp>
      <p:grpSp>
        <p:nvGrpSpPr>
          <p:cNvPr name="Group 28" id="28"/>
          <p:cNvGrpSpPr/>
          <p:nvPr/>
        </p:nvGrpSpPr>
        <p:grpSpPr>
          <a:xfrm rot="0">
            <a:off x="7363692" y="6150997"/>
            <a:ext cx="3211640" cy="990295"/>
            <a:chOff x="0" y="0"/>
            <a:chExt cx="4282186" cy="1320394"/>
          </a:xfrm>
        </p:grpSpPr>
        <p:sp>
          <p:nvSpPr>
            <p:cNvPr name="Freeform 29" id="29"/>
            <p:cNvSpPr/>
            <p:nvPr/>
          </p:nvSpPr>
          <p:spPr>
            <a:xfrm flipH="false" flipV="false" rot="0">
              <a:off x="0" y="0"/>
              <a:ext cx="4282191" cy="1320394"/>
            </a:xfrm>
            <a:custGeom>
              <a:avLst/>
              <a:gdLst/>
              <a:ahLst/>
              <a:cxnLst/>
              <a:rect r="r" b="b" t="t" l="l"/>
              <a:pathLst>
                <a:path h="1320394" w="4282191">
                  <a:moveTo>
                    <a:pt x="0" y="0"/>
                  </a:moveTo>
                  <a:lnTo>
                    <a:pt x="4282191" y="0"/>
                  </a:lnTo>
                  <a:lnTo>
                    <a:pt x="4282191" y="1320394"/>
                  </a:lnTo>
                  <a:lnTo>
                    <a:pt x="0" y="1320394"/>
                  </a:lnTo>
                  <a:close/>
                </a:path>
              </a:pathLst>
            </a:custGeom>
            <a:blipFill>
              <a:blip r:embed="rId4">
                <a:alphaModFix amt="0"/>
              </a:blip>
              <a:stretch>
                <a:fillRect l="0" t="-13192" r="0" b="-13192"/>
              </a:stretch>
            </a:blipFill>
          </p:spPr>
        </p:sp>
        <p:sp>
          <p:nvSpPr>
            <p:cNvPr name="TextBox 30" id="30"/>
            <p:cNvSpPr txBox="true"/>
            <p:nvPr/>
          </p:nvSpPr>
          <p:spPr>
            <a:xfrm>
              <a:off x="0" y="0"/>
              <a:ext cx="4282186" cy="1320394"/>
            </a:xfrm>
            <a:prstGeom prst="rect">
              <a:avLst/>
            </a:prstGeom>
          </p:spPr>
          <p:txBody>
            <a:bodyPr anchor="ctr" rtlCol="false" tIns="0" lIns="0" bIns="0" rIns="0"/>
            <a:lstStyle/>
            <a:p>
              <a:pPr algn="ctr">
                <a:lnSpc>
                  <a:spcPts val="5759"/>
                </a:lnSpc>
              </a:pPr>
              <a:r>
                <a:rPr lang="en-US" sz="4800" b="true">
                  <a:solidFill>
                    <a:srgbClr val="1351AA"/>
                  </a:solidFill>
                  <a:latin typeface="EB Garamond Semi-Bold"/>
                  <a:ea typeface="EB Garamond Semi-Bold"/>
                  <a:cs typeface="EB Garamond Semi-Bold"/>
                  <a:sym typeface="EB Garamond Semi-Bold"/>
                </a:rPr>
                <a:t>FRANCE</a:t>
              </a:r>
            </a:p>
          </p:txBody>
        </p:sp>
      </p:grpSp>
      <p:sp>
        <p:nvSpPr>
          <p:cNvPr name="TextBox 31" id="31"/>
          <p:cNvSpPr txBox="true"/>
          <p:nvPr/>
        </p:nvSpPr>
        <p:spPr>
          <a:xfrm rot="0">
            <a:off x="7491127" y="7482183"/>
            <a:ext cx="2956770" cy="1276350"/>
          </a:xfrm>
          <a:prstGeom prst="rect">
            <a:avLst/>
          </a:prstGeom>
        </p:spPr>
        <p:txBody>
          <a:bodyPr anchor="t" rtlCol="false" tIns="0" lIns="0" bIns="0" rIns="0">
            <a:spAutoFit/>
          </a:bodyPr>
          <a:lstStyle/>
          <a:p>
            <a:pPr algn="ctr">
              <a:lnSpc>
                <a:spcPts val="5038"/>
              </a:lnSpc>
            </a:pPr>
            <a:r>
              <a:rPr lang="en-US" sz="4198" b="true">
                <a:solidFill>
                  <a:srgbClr val="000000"/>
                </a:solidFill>
                <a:latin typeface="Proxima Nova Bold"/>
                <a:ea typeface="Proxima Nova Bold"/>
                <a:cs typeface="Proxima Nova Bold"/>
                <a:sym typeface="Proxima Nova Bold"/>
              </a:rPr>
              <a:t>French Revolution</a:t>
            </a:r>
          </a:p>
        </p:txBody>
      </p:sp>
      <p:grpSp>
        <p:nvGrpSpPr>
          <p:cNvPr name="Group 32" id="32"/>
          <p:cNvGrpSpPr/>
          <p:nvPr/>
        </p:nvGrpSpPr>
        <p:grpSpPr>
          <a:xfrm rot="0">
            <a:off x="6936591" y="8551364"/>
            <a:ext cx="4065842" cy="1247394"/>
            <a:chOff x="0" y="0"/>
            <a:chExt cx="5421122" cy="1663192"/>
          </a:xfrm>
        </p:grpSpPr>
        <p:sp>
          <p:nvSpPr>
            <p:cNvPr name="Freeform 33" id="33"/>
            <p:cNvSpPr/>
            <p:nvPr/>
          </p:nvSpPr>
          <p:spPr>
            <a:xfrm flipH="false" flipV="false" rot="0">
              <a:off x="0" y="0"/>
              <a:ext cx="5421122" cy="1663192"/>
            </a:xfrm>
            <a:custGeom>
              <a:avLst/>
              <a:gdLst/>
              <a:ahLst/>
              <a:cxnLst/>
              <a:rect r="r" b="b" t="t" l="l"/>
              <a:pathLst>
                <a:path h="1663192" w="5421122">
                  <a:moveTo>
                    <a:pt x="0" y="0"/>
                  </a:moveTo>
                  <a:lnTo>
                    <a:pt x="5421122" y="0"/>
                  </a:lnTo>
                  <a:lnTo>
                    <a:pt x="5421122" y="1663192"/>
                  </a:lnTo>
                  <a:lnTo>
                    <a:pt x="0" y="1663192"/>
                  </a:lnTo>
                  <a:close/>
                </a:path>
              </a:pathLst>
            </a:custGeom>
            <a:blipFill>
              <a:blip r:embed="rId3">
                <a:alphaModFix amt="0"/>
              </a:blip>
              <a:stretch>
                <a:fillRect l="0" t="-13466" r="0" b="-13466"/>
              </a:stretch>
            </a:blipFill>
          </p:spPr>
        </p:sp>
      </p:grpSp>
      <p:grpSp>
        <p:nvGrpSpPr>
          <p:cNvPr name="Group 34" id="34"/>
          <p:cNvGrpSpPr/>
          <p:nvPr/>
        </p:nvGrpSpPr>
        <p:grpSpPr>
          <a:xfrm rot="0">
            <a:off x="6936591" y="8551364"/>
            <a:ext cx="4065842" cy="1247394"/>
            <a:chOff x="0" y="0"/>
            <a:chExt cx="5421122" cy="1663192"/>
          </a:xfrm>
        </p:grpSpPr>
        <p:sp>
          <p:nvSpPr>
            <p:cNvPr name="Freeform 35" id="35"/>
            <p:cNvSpPr/>
            <p:nvPr/>
          </p:nvSpPr>
          <p:spPr>
            <a:xfrm flipH="false" flipV="false" rot="0">
              <a:off x="0" y="0"/>
              <a:ext cx="5421125" cy="1663193"/>
            </a:xfrm>
            <a:custGeom>
              <a:avLst/>
              <a:gdLst/>
              <a:ahLst/>
              <a:cxnLst/>
              <a:rect r="r" b="b" t="t" l="l"/>
              <a:pathLst>
                <a:path h="1663193" w="5421125">
                  <a:moveTo>
                    <a:pt x="0" y="0"/>
                  </a:moveTo>
                  <a:lnTo>
                    <a:pt x="5421125" y="0"/>
                  </a:lnTo>
                  <a:lnTo>
                    <a:pt x="5421125" y="1663193"/>
                  </a:lnTo>
                  <a:lnTo>
                    <a:pt x="0" y="1663193"/>
                  </a:lnTo>
                  <a:close/>
                </a:path>
              </a:pathLst>
            </a:custGeom>
            <a:blipFill>
              <a:blip r:embed="rId4">
                <a:alphaModFix amt="0"/>
              </a:blip>
              <a:stretch>
                <a:fillRect l="0" t="-13510" r="0" b="-13510"/>
              </a:stretch>
            </a:blipFill>
          </p:spPr>
        </p:sp>
        <p:sp>
          <p:nvSpPr>
            <p:cNvPr name="TextBox 36" id="36"/>
            <p:cNvSpPr txBox="true"/>
            <p:nvPr/>
          </p:nvSpPr>
          <p:spPr>
            <a:xfrm>
              <a:off x="0" y="0"/>
              <a:ext cx="5421122" cy="1663192"/>
            </a:xfrm>
            <a:prstGeom prst="rect">
              <a:avLst/>
            </a:prstGeom>
          </p:spPr>
          <p:txBody>
            <a:bodyPr anchor="ctr" rtlCol="false" tIns="0" lIns="0" bIns="0" rIns="0"/>
            <a:lstStyle/>
            <a:p>
              <a:pPr algn="ctr">
                <a:lnSpc>
                  <a:spcPts val="4680"/>
                </a:lnSpc>
              </a:pPr>
              <a:r>
                <a:rPr lang="en-US" b="true" sz="3900" i="true">
                  <a:solidFill>
                    <a:srgbClr val="000000"/>
                  </a:solidFill>
                  <a:latin typeface="Proxima Nova Bold Italics"/>
                  <a:ea typeface="Proxima Nova Bold Italics"/>
                  <a:cs typeface="Proxima Nova Bold Italics"/>
                  <a:sym typeface="Proxima Nova Bold Italics"/>
                </a:rPr>
                <a:t>Late 18th Century</a:t>
              </a:r>
            </a:p>
          </p:txBody>
        </p:sp>
      </p:grpSp>
      <p:sp>
        <p:nvSpPr>
          <p:cNvPr name="Freeform 37" id="37"/>
          <p:cNvSpPr/>
          <p:nvPr/>
        </p:nvSpPr>
        <p:spPr>
          <a:xfrm flipH="false" flipV="false" rot="0">
            <a:off x="14166256" y="6646145"/>
            <a:ext cx="2371839" cy="3152604"/>
          </a:xfrm>
          <a:custGeom>
            <a:avLst/>
            <a:gdLst/>
            <a:ahLst/>
            <a:cxnLst/>
            <a:rect r="r" b="b" t="t" l="l"/>
            <a:pathLst>
              <a:path h="3152604" w="2371839">
                <a:moveTo>
                  <a:pt x="0" y="0"/>
                </a:moveTo>
                <a:lnTo>
                  <a:pt x="2371840" y="0"/>
                </a:lnTo>
                <a:lnTo>
                  <a:pt x="2371840" y="3152603"/>
                </a:lnTo>
                <a:lnTo>
                  <a:pt x="0" y="3152603"/>
                </a:lnTo>
                <a:lnTo>
                  <a:pt x="0" y="0"/>
                </a:lnTo>
                <a:close/>
              </a:path>
            </a:pathLst>
          </a:custGeom>
          <a:blipFill>
            <a:blip r:embed="rId9">
              <a:extLst>
                <a:ext uri="{96DAC541-7B7A-43D3-8B79-37D633B846F1}">
                  <asvg:svgBlip xmlns:asvg="http://schemas.microsoft.com/office/drawing/2016/SVG/main" r:embed="rId10"/>
                </a:ext>
              </a:extLst>
            </a:blip>
            <a:stretch>
              <a:fillRect l="-195" t="0" r="-195" b="0"/>
            </a:stretch>
          </a:blipFill>
        </p:spPr>
      </p:sp>
      <p:grpSp>
        <p:nvGrpSpPr>
          <p:cNvPr name="Group 38" id="38"/>
          <p:cNvGrpSpPr/>
          <p:nvPr/>
        </p:nvGrpSpPr>
        <p:grpSpPr>
          <a:xfrm rot="0">
            <a:off x="13690406" y="6150997"/>
            <a:ext cx="3211640" cy="990295"/>
            <a:chOff x="0" y="0"/>
            <a:chExt cx="4282186" cy="1320394"/>
          </a:xfrm>
        </p:grpSpPr>
        <p:sp>
          <p:nvSpPr>
            <p:cNvPr name="Freeform 39" id="39"/>
            <p:cNvSpPr/>
            <p:nvPr/>
          </p:nvSpPr>
          <p:spPr>
            <a:xfrm flipH="false" flipV="false" rot="0">
              <a:off x="0" y="0"/>
              <a:ext cx="4282186" cy="1320419"/>
            </a:xfrm>
            <a:custGeom>
              <a:avLst/>
              <a:gdLst/>
              <a:ahLst/>
              <a:cxnLst/>
              <a:rect r="r" b="b" t="t" l="l"/>
              <a:pathLst>
                <a:path h="1320419" w="4282186">
                  <a:moveTo>
                    <a:pt x="0" y="0"/>
                  </a:moveTo>
                  <a:lnTo>
                    <a:pt x="4282186" y="0"/>
                  </a:lnTo>
                  <a:lnTo>
                    <a:pt x="4282186" y="1320419"/>
                  </a:lnTo>
                  <a:lnTo>
                    <a:pt x="0" y="1320419"/>
                  </a:lnTo>
                  <a:close/>
                </a:path>
              </a:pathLst>
            </a:custGeom>
            <a:blipFill>
              <a:blip r:embed="rId3">
                <a:alphaModFix amt="0"/>
              </a:blip>
              <a:stretch>
                <a:fillRect l="0" t="-13148" r="0" b="-13146"/>
              </a:stretch>
            </a:blipFill>
          </p:spPr>
        </p:sp>
      </p:grpSp>
      <p:grpSp>
        <p:nvGrpSpPr>
          <p:cNvPr name="Group 40" id="40"/>
          <p:cNvGrpSpPr/>
          <p:nvPr/>
        </p:nvGrpSpPr>
        <p:grpSpPr>
          <a:xfrm rot="0">
            <a:off x="13690406" y="6150997"/>
            <a:ext cx="3211640" cy="990295"/>
            <a:chOff x="0" y="0"/>
            <a:chExt cx="4282186" cy="1320394"/>
          </a:xfrm>
        </p:grpSpPr>
        <p:sp>
          <p:nvSpPr>
            <p:cNvPr name="Freeform 41" id="41"/>
            <p:cNvSpPr/>
            <p:nvPr/>
          </p:nvSpPr>
          <p:spPr>
            <a:xfrm flipH="false" flipV="false" rot="0">
              <a:off x="0" y="0"/>
              <a:ext cx="4282191" cy="1320394"/>
            </a:xfrm>
            <a:custGeom>
              <a:avLst/>
              <a:gdLst/>
              <a:ahLst/>
              <a:cxnLst/>
              <a:rect r="r" b="b" t="t" l="l"/>
              <a:pathLst>
                <a:path h="1320394" w="4282191">
                  <a:moveTo>
                    <a:pt x="0" y="0"/>
                  </a:moveTo>
                  <a:lnTo>
                    <a:pt x="4282191" y="0"/>
                  </a:lnTo>
                  <a:lnTo>
                    <a:pt x="4282191" y="1320394"/>
                  </a:lnTo>
                  <a:lnTo>
                    <a:pt x="0" y="1320394"/>
                  </a:lnTo>
                  <a:close/>
                </a:path>
              </a:pathLst>
            </a:custGeom>
            <a:blipFill>
              <a:blip r:embed="rId4">
                <a:alphaModFix amt="0"/>
              </a:blip>
              <a:stretch>
                <a:fillRect l="0" t="-13192" r="0" b="-13192"/>
              </a:stretch>
            </a:blipFill>
          </p:spPr>
        </p:sp>
        <p:sp>
          <p:nvSpPr>
            <p:cNvPr name="TextBox 42" id="42"/>
            <p:cNvSpPr txBox="true"/>
            <p:nvPr/>
          </p:nvSpPr>
          <p:spPr>
            <a:xfrm>
              <a:off x="0" y="0"/>
              <a:ext cx="4282186" cy="1320394"/>
            </a:xfrm>
            <a:prstGeom prst="rect">
              <a:avLst/>
            </a:prstGeom>
          </p:spPr>
          <p:txBody>
            <a:bodyPr anchor="ctr" rtlCol="false" tIns="0" lIns="0" bIns="0" rIns="0"/>
            <a:lstStyle/>
            <a:p>
              <a:pPr algn="ctr">
                <a:lnSpc>
                  <a:spcPts val="5759"/>
                </a:lnSpc>
              </a:pPr>
              <a:r>
                <a:rPr lang="en-US" sz="4800" b="true">
                  <a:solidFill>
                    <a:srgbClr val="1351AA"/>
                  </a:solidFill>
                  <a:latin typeface="EB Garamond Semi-Bold"/>
                  <a:ea typeface="EB Garamond Semi-Bold"/>
                  <a:cs typeface="EB Garamond Semi-Bold"/>
                  <a:sym typeface="EB Garamond Semi-Bold"/>
                </a:rPr>
                <a:t>GERMANY</a:t>
              </a:r>
            </a:p>
          </p:txBody>
        </p:sp>
      </p:grpSp>
      <p:sp>
        <p:nvSpPr>
          <p:cNvPr name="TextBox 43" id="43"/>
          <p:cNvSpPr txBox="true"/>
          <p:nvPr/>
        </p:nvSpPr>
        <p:spPr>
          <a:xfrm rot="0">
            <a:off x="13439261" y="7482183"/>
            <a:ext cx="3713931" cy="1276350"/>
          </a:xfrm>
          <a:prstGeom prst="rect">
            <a:avLst/>
          </a:prstGeom>
        </p:spPr>
        <p:txBody>
          <a:bodyPr anchor="t" rtlCol="false" tIns="0" lIns="0" bIns="0" rIns="0">
            <a:spAutoFit/>
          </a:bodyPr>
          <a:lstStyle/>
          <a:p>
            <a:pPr algn="ctr">
              <a:lnSpc>
                <a:spcPts val="5038"/>
              </a:lnSpc>
            </a:pPr>
            <a:r>
              <a:rPr lang="en-US" sz="4198" b="true">
                <a:solidFill>
                  <a:srgbClr val="000000"/>
                </a:solidFill>
                <a:latin typeface="Proxima Nova Bold"/>
                <a:ea typeface="Proxima Nova Bold"/>
                <a:cs typeface="Proxima Nova Bold"/>
                <a:sym typeface="Proxima Nova Bold"/>
              </a:rPr>
              <a:t>National Consolidation</a:t>
            </a:r>
          </a:p>
        </p:txBody>
      </p:sp>
      <p:grpSp>
        <p:nvGrpSpPr>
          <p:cNvPr name="Group 44" id="44"/>
          <p:cNvGrpSpPr/>
          <p:nvPr/>
        </p:nvGrpSpPr>
        <p:grpSpPr>
          <a:xfrm rot="0">
            <a:off x="12597527" y="8636346"/>
            <a:ext cx="5397398" cy="1247394"/>
            <a:chOff x="0" y="0"/>
            <a:chExt cx="7196531" cy="1663192"/>
          </a:xfrm>
        </p:grpSpPr>
        <p:sp>
          <p:nvSpPr>
            <p:cNvPr name="Freeform 45" id="45"/>
            <p:cNvSpPr/>
            <p:nvPr/>
          </p:nvSpPr>
          <p:spPr>
            <a:xfrm flipH="false" flipV="false" rot="0">
              <a:off x="0" y="0"/>
              <a:ext cx="7196582" cy="1663192"/>
            </a:xfrm>
            <a:custGeom>
              <a:avLst/>
              <a:gdLst/>
              <a:ahLst/>
              <a:cxnLst/>
              <a:rect r="r" b="b" t="t" l="l"/>
              <a:pathLst>
                <a:path h="1663192" w="7196582">
                  <a:moveTo>
                    <a:pt x="0" y="0"/>
                  </a:moveTo>
                  <a:lnTo>
                    <a:pt x="7196582" y="0"/>
                  </a:lnTo>
                  <a:lnTo>
                    <a:pt x="7196582" y="1663192"/>
                  </a:lnTo>
                  <a:lnTo>
                    <a:pt x="0" y="1663192"/>
                  </a:lnTo>
                  <a:close/>
                </a:path>
              </a:pathLst>
            </a:custGeom>
            <a:blipFill>
              <a:blip r:embed="rId3">
                <a:alphaModFix amt="0"/>
              </a:blip>
              <a:stretch>
                <a:fillRect l="0" t="-34251" r="0" b="-34252"/>
              </a:stretch>
            </a:blipFill>
          </p:spPr>
        </p:sp>
      </p:grpSp>
      <p:grpSp>
        <p:nvGrpSpPr>
          <p:cNvPr name="Group 46" id="46"/>
          <p:cNvGrpSpPr/>
          <p:nvPr/>
        </p:nvGrpSpPr>
        <p:grpSpPr>
          <a:xfrm rot="0">
            <a:off x="12597527" y="8636346"/>
            <a:ext cx="5397398" cy="1247394"/>
            <a:chOff x="0" y="0"/>
            <a:chExt cx="7196531" cy="1663192"/>
          </a:xfrm>
        </p:grpSpPr>
        <p:sp>
          <p:nvSpPr>
            <p:cNvPr name="Freeform 47" id="47"/>
            <p:cNvSpPr/>
            <p:nvPr/>
          </p:nvSpPr>
          <p:spPr>
            <a:xfrm flipH="false" flipV="false" rot="0">
              <a:off x="0" y="0"/>
              <a:ext cx="7196532" cy="1663193"/>
            </a:xfrm>
            <a:custGeom>
              <a:avLst/>
              <a:gdLst/>
              <a:ahLst/>
              <a:cxnLst/>
              <a:rect r="r" b="b" t="t" l="l"/>
              <a:pathLst>
                <a:path h="1663193" w="7196532">
                  <a:moveTo>
                    <a:pt x="0" y="0"/>
                  </a:moveTo>
                  <a:lnTo>
                    <a:pt x="7196532" y="0"/>
                  </a:lnTo>
                  <a:lnTo>
                    <a:pt x="7196532" y="1663193"/>
                  </a:lnTo>
                  <a:lnTo>
                    <a:pt x="0" y="1663193"/>
                  </a:lnTo>
                  <a:close/>
                </a:path>
              </a:pathLst>
            </a:custGeom>
            <a:blipFill>
              <a:blip r:embed="rId4">
                <a:alphaModFix amt="0"/>
              </a:blip>
              <a:stretch>
                <a:fillRect l="0" t="-34310" r="0" b="-34310"/>
              </a:stretch>
            </a:blipFill>
          </p:spPr>
        </p:sp>
        <p:sp>
          <p:nvSpPr>
            <p:cNvPr name="TextBox 48" id="48"/>
            <p:cNvSpPr txBox="true"/>
            <p:nvPr/>
          </p:nvSpPr>
          <p:spPr>
            <a:xfrm>
              <a:off x="0" y="0"/>
              <a:ext cx="7196531" cy="1663192"/>
            </a:xfrm>
            <a:prstGeom prst="rect">
              <a:avLst/>
            </a:prstGeom>
          </p:spPr>
          <p:txBody>
            <a:bodyPr anchor="ctr" rtlCol="false" tIns="0" lIns="0" bIns="0" rIns="0"/>
            <a:lstStyle/>
            <a:p>
              <a:pPr algn="ctr">
                <a:lnSpc>
                  <a:spcPts val="4680"/>
                </a:lnSpc>
              </a:pPr>
              <a:r>
                <a:rPr lang="en-US" b="true" sz="3900" i="true">
                  <a:solidFill>
                    <a:srgbClr val="000000"/>
                  </a:solidFill>
                  <a:latin typeface="Proxima Nova Bold Italics"/>
                  <a:ea typeface="Proxima Nova Bold Italics"/>
                  <a:cs typeface="Proxima Nova Bold Italics"/>
                  <a:sym typeface="Proxima Nova Bold Italics"/>
                </a:rPr>
                <a:t>Mid - Late 19th Century</a:t>
              </a:r>
            </a:p>
          </p:txBody>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2494826"/>
            <a:ext cx="18288000" cy="7792174"/>
            <a:chOff x="0" y="0"/>
            <a:chExt cx="24384000" cy="10389565"/>
          </a:xfrm>
        </p:grpSpPr>
        <p:sp>
          <p:nvSpPr>
            <p:cNvPr name="Freeform 3" id="3"/>
            <p:cNvSpPr/>
            <p:nvPr/>
          </p:nvSpPr>
          <p:spPr>
            <a:xfrm flipH="false" flipV="false" rot="0">
              <a:off x="0" y="0"/>
              <a:ext cx="24384000" cy="10389616"/>
            </a:xfrm>
            <a:custGeom>
              <a:avLst/>
              <a:gdLst/>
              <a:ahLst/>
              <a:cxnLst/>
              <a:rect r="r" b="b" t="t" l="l"/>
              <a:pathLst>
                <a:path h="10389616" w="24384000">
                  <a:moveTo>
                    <a:pt x="24384000" y="0"/>
                  </a:moveTo>
                  <a:lnTo>
                    <a:pt x="0" y="0"/>
                  </a:lnTo>
                  <a:lnTo>
                    <a:pt x="0" y="10389616"/>
                  </a:lnTo>
                  <a:lnTo>
                    <a:pt x="24384000" y="10389616"/>
                  </a:lnTo>
                  <a:close/>
                </a:path>
              </a:pathLst>
            </a:custGeom>
            <a:solidFill>
              <a:srgbClr val="E3E2DE"/>
            </a:solidFill>
          </p:spPr>
        </p:sp>
      </p:grpSp>
      <p:grpSp>
        <p:nvGrpSpPr>
          <p:cNvPr name="Group 4" id="4"/>
          <p:cNvGrpSpPr/>
          <p:nvPr/>
        </p:nvGrpSpPr>
        <p:grpSpPr>
          <a:xfrm rot="0">
            <a:off x="943804" y="272158"/>
            <a:ext cx="16444198" cy="2222630"/>
            <a:chOff x="0" y="0"/>
            <a:chExt cx="21925598" cy="2963507"/>
          </a:xfrm>
        </p:grpSpPr>
        <p:sp>
          <p:nvSpPr>
            <p:cNvPr name="Freeform 5" id="5"/>
            <p:cNvSpPr/>
            <p:nvPr/>
          </p:nvSpPr>
          <p:spPr>
            <a:xfrm flipH="false" flipV="false" rot="0">
              <a:off x="0" y="0"/>
              <a:ext cx="21925662" cy="2963545"/>
            </a:xfrm>
            <a:custGeom>
              <a:avLst/>
              <a:gdLst/>
              <a:ahLst/>
              <a:cxnLst/>
              <a:rect r="r" b="b" t="t" l="l"/>
              <a:pathLst>
                <a:path h="2963545" w="21925662">
                  <a:moveTo>
                    <a:pt x="0" y="0"/>
                  </a:moveTo>
                  <a:lnTo>
                    <a:pt x="21925662" y="0"/>
                  </a:lnTo>
                  <a:lnTo>
                    <a:pt x="21925662" y="2963545"/>
                  </a:lnTo>
                  <a:lnTo>
                    <a:pt x="0" y="2963545"/>
                  </a:lnTo>
                  <a:close/>
                </a:path>
              </a:pathLst>
            </a:custGeom>
            <a:blipFill>
              <a:blip r:embed="rId3">
                <a:alphaModFix amt="0"/>
              </a:blip>
              <a:stretch>
                <a:fillRect l="0" t="-94059" r="0" b="-94057"/>
              </a:stretch>
            </a:blipFill>
          </p:spPr>
        </p:sp>
      </p:grpSp>
      <p:grpSp>
        <p:nvGrpSpPr>
          <p:cNvPr name="Group 6" id="6"/>
          <p:cNvGrpSpPr/>
          <p:nvPr/>
        </p:nvGrpSpPr>
        <p:grpSpPr>
          <a:xfrm rot="0">
            <a:off x="943804" y="265014"/>
            <a:ext cx="16444198" cy="2229776"/>
            <a:chOff x="0" y="0"/>
            <a:chExt cx="21925598" cy="2973034"/>
          </a:xfrm>
        </p:grpSpPr>
        <p:sp>
          <p:nvSpPr>
            <p:cNvPr name="Freeform 7" id="7"/>
            <p:cNvSpPr/>
            <p:nvPr/>
          </p:nvSpPr>
          <p:spPr>
            <a:xfrm flipH="false" flipV="false" rot="0">
              <a:off x="0" y="0"/>
              <a:ext cx="21925598" cy="2973037"/>
            </a:xfrm>
            <a:custGeom>
              <a:avLst/>
              <a:gdLst/>
              <a:ahLst/>
              <a:cxnLst/>
              <a:rect r="r" b="b" t="t" l="l"/>
              <a:pathLst>
                <a:path h="2973037" w="21925598">
                  <a:moveTo>
                    <a:pt x="0" y="0"/>
                  </a:moveTo>
                  <a:lnTo>
                    <a:pt x="21925598" y="0"/>
                  </a:lnTo>
                  <a:lnTo>
                    <a:pt x="21925598" y="2973037"/>
                  </a:lnTo>
                  <a:lnTo>
                    <a:pt x="0" y="2973037"/>
                  </a:lnTo>
                  <a:close/>
                </a:path>
              </a:pathLst>
            </a:custGeom>
            <a:solidFill>
              <a:srgbClr val="BCABEF">
                <a:alpha val="0"/>
              </a:srgbClr>
            </a:solidFill>
          </p:spPr>
        </p:sp>
        <p:sp>
          <p:nvSpPr>
            <p:cNvPr name="TextBox 8" id="8"/>
            <p:cNvSpPr txBox="true"/>
            <p:nvPr/>
          </p:nvSpPr>
          <p:spPr>
            <a:xfrm>
              <a:off x="0" y="-9525"/>
              <a:ext cx="21925598" cy="2982559"/>
            </a:xfrm>
            <a:prstGeom prst="rect">
              <a:avLst/>
            </a:prstGeom>
          </p:spPr>
          <p:txBody>
            <a:bodyPr anchor="b" rtlCol="false" tIns="0" lIns="0" bIns="0" rIns="0"/>
            <a:lstStyle/>
            <a:p>
              <a:pPr algn="l">
                <a:lnSpc>
                  <a:spcPts val="12840"/>
                </a:lnSpc>
              </a:pPr>
              <a:r>
                <a:rPr lang="en-US" b="true" sz="10700" u="sng">
                  <a:solidFill>
                    <a:srgbClr val="BCABEF"/>
                  </a:solidFill>
                  <a:latin typeface="EB Garamond Semi-Bold"/>
                  <a:ea typeface="EB Garamond Semi-Bold"/>
                  <a:cs typeface="EB Garamond Semi-Bold"/>
                  <a:sym typeface="EB Garamond Semi-Bold"/>
                  <a:hlinkClick r:id="rId4" tooltip="https://dictionary.archivists.org/entry/dutch-manual.html"/>
                </a:rPr>
                <a:t>The Dutch Manual</a:t>
              </a:r>
              <a:r>
                <a:rPr lang="en-US" sz="10700" b="true">
                  <a:solidFill>
                    <a:srgbClr val="FFFFFF"/>
                  </a:solidFill>
                  <a:latin typeface="EB Garamond Semi-Bold"/>
                  <a:ea typeface="EB Garamond Semi-Bold"/>
                  <a:cs typeface="EB Garamond Semi-Bold"/>
                  <a:sym typeface="EB Garamond Semi-Bold"/>
                </a:rPr>
                <a:t>, 1898</a:t>
              </a:r>
            </a:p>
          </p:txBody>
        </p:sp>
      </p:grpSp>
      <p:sp>
        <p:nvSpPr>
          <p:cNvPr name="TextBox 9" id="9"/>
          <p:cNvSpPr txBox="true"/>
          <p:nvPr/>
        </p:nvSpPr>
        <p:spPr>
          <a:xfrm rot="0">
            <a:off x="1035225" y="2963799"/>
            <a:ext cx="7816948" cy="6325362"/>
          </a:xfrm>
          <a:prstGeom prst="rect">
            <a:avLst/>
          </a:prstGeom>
        </p:spPr>
        <p:txBody>
          <a:bodyPr anchor="t" rtlCol="false" tIns="0" lIns="0" bIns="0" rIns="0">
            <a:spAutoFit/>
          </a:bodyPr>
          <a:lstStyle/>
          <a:p>
            <a:pPr algn="l" marL="960814" indent="-320271" lvl="2">
              <a:lnSpc>
                <a:spcPts val="4553"/>
              </a:lnSpc>
              <a:buFont typeface="Arial"/>
              <a:buChar char="⚬"/>
            </a:pPr>
            <a:r>
              <a:rPr lang="en-US" sz="3298" i="true">
                <a:solidFill>
                  <a:srgbClr val="737373"/>
                </a:solidFill>
                <a:latin typeface="Proxima Nova Italics"/>
                <a:ea typeface="Proxima Nova Italics"/>
                <a:cs typeface="Proxima Nova Italics"/>
                <a:sym typeface="Proxima Nova Italics"/>
              </a:rPr>
              <a:t>Manual for the Arrangement and Description of Archives</a:t>
            </a:r>
            <a:r>
              <a:rPr lang="en-US" sz="3298">
                <a:solidFill>
                  <a:srgbClr val="737373"/>
                </a:solidFill>
                <a:latin typeface="Proxima Nova"/>
                <a:ea typeface="Proxima Nova"/>
                <a:cs typeface="Proxima Nova"/>
                <a:sym typeface="Proxima Nova"/>
              </a:rPr>
              <a:t>, by Samuel Miller, Johan Feith, and Robert Fruin</a:t>
            </a:r>
          </a:p>
          <a:p>
            <a:pPr algn="l" marL="960814" indent="-320271" lvl="2">
              <a:lnSpc>
                <a:spcPts val="4553"/>
              </a:lnSpc>
              <a:buFont typeface="Arial"/>
              <a:buChar char="⚬"/>
            </a:pPr>
            <a:r>
              <a:rPr lang="en-US" sz="3298">
                <a:solidFill>
                  <a:srgbClr val="737373"/>
                </a:solidFill>
                <a:latin typeface="Proxima Nova"/>
                <a:ea typeface="Proxima Nova"/>
                <a:cs typeface="Proxima Nova"/>
                <a:sym typeface="Proxima Nova"/>
              </a:rPr>
              <a:t>Written in cooperation with the State Archives of the Netherlands</a:t>
            </a:r>
          </a:p>
          <a:p>
            <a:pPr algn="l" marL="960814" indent="-320271" lvl="2">
              <a:lnSpc>
                <a:spcPts val="4553"/>
              </a:lnSpc>
              <a:buFont typeface="Arial"/>
              <a:buChar char="⚬"/>
            </a:pPr>
            <a:r>
              <a:rPr lang="en-US" sz="3298">
                <a:solidFill>
                  <a:srgbClr val="737373"/>
                </a:solidFill>
                <a:latin typeface="Proxima Nova"/>
                <a:ea typeface="Proxima Nova"/>
                <a:cs typeface="Proxima Nova"/>
                <a:sym typeface="Proxima Nova"/>
              </a:rPr>
              <a:t>Is about government, public, corporate records, not private or personal archives</a:t>
            </a:r>
          </a:p>
          <a:p>
            <a:pPr algn="l" marL="960814" indent="-320271" lvl="2">
              <a:lnSpc>
                <a:spcPts val="4553"/>
              </a:lnSpc>
              <a:buFont typeface="Arial"/>
              <a:buChar char="⚬"/>
            </a:pPr>
            <a:r>
              <a:rPr lang="en-US" sz="3298">
                <a:solidFill>
                  <a:srgbClr val="737373"/>
                </a:solidFill>
                <a:latin typeface="Proxima Nova"/>
                <a:ea typeface="Proxima Nova"/>
                <a:cs typeface="Proxima Nova"/>
                <a:sym typeface="Proxima Nova"/>
              </a:rPr>
              <a:t>Codifies European archival theory</a:t>
            </a:r>
          </a:p>
          <a:p>
            <a:pPr algn="l" marL="960814" indent="-320271" lvl="2">
              <a:lnSpc>
                <a:spcPts val="4553"/>
              </a:lnSpc>
              <a:buFont typeface="Arial"/>
              <a:buChar char="⚬"/>
            </a:pPr>
            <a:r>
              <a:rPr lang="en-US" sz="3298">
                <a:solidFill>
                  <a:srgbClr val="737373"/>
                </a:solidFill>
                <a:latin typeface="Proxima Nova"/>
                <a:ea typeface="Proxima Nova"/>
                <a:cs typeface="Proxima Nova"/>
                <a:sym typeface="Proxima Nova"/>
              </a:rPr>
              <a:t>Sets out a methodology for archival practice</a:t>
            </a:r>
          </a:p>
        </p:txBody>
      </p:sp>
      <p:sp>
        <p:nvSpPr>
          <p:cNvPr name="TextBox 10" id="10"/>
          <p:cNvSpPr txBox="true"/>
          <p:nvPr/>
        </p:nvSpPr>
        <p:spPr>
          <a:xfrm rot="0">
            <a:off x="9479928" y="2963799"/>
            <a:ext cx="7816948" cy="1863090"/>
          </a:xfrm>
          <a:prstGeom prst="rect">
            <a:avLst/>
          </a:prstGeom>
        </p:spPr>
        <p:txBody>
          <a:bodyPr anchor="t" rtlCol="false" tIns="0" lIns="0" bIns="0" rIns="0">
            <a:spAutoFit/>
          </a:bodyPr>
          <a:lstStyle/>
          <a:p>
            <a:pPr algn="l">
              <a:lnSpc>
                <a:spcPts val="4828"/>
              </a:lnSpc>
            </a:pPr>
            <a:r>
              <a:rPr lang="en-US" sz="3499">
                <a:solidFill>
                  <a:srgbClr val="737373"/>
                </a:solidFill>
                <a:latin typeface="Proxima Nova"/>
                <a:ea typeface="Proxima Nova"/>
                <a:cs typeface="Proxima Nova"/>
                <a:sym typeface="Proxima Nova"/>
              </a:rPr>
              <a:t>Major contributions to archives practice:</a:t>
            </a:r>
          </a:p>
          <a:p>
            <a:pPr algn="l" marL="1019052" indent="-339684" lvl="2">
              <a:lnSpc>
                <a:spcPts val="4828"/>
              </a:lnSpc>
              <a:buFont typeface="Arial"/>
              <a:buChar char="⚬"/>
            </a:pPr>
            <a:r>
              <a:rPr lang="en-US" sz="3499">
                <a:solidFill>
                  <a:srgbClr val="737373"/>
                </a:solidFill>
                <a:latin typeface="Proxima Nova"/>
                <a:ea typeface="Proxima Nova"/>
                <a:cs typeface="Proxima Nova"/>
                <a:sym typeface="Proxima Nova"/>
              </a:rPr>
              <a:t>Provenance</a:t>
            </a:r>
          </a:p>
          <a:p>
            <a:pPr algn="l" marL="1019052" indent="-339684" lvl="2">
              <a:lnSpc>
                <a:spcPts val="4828"/>
              </a:lnSpc>
              <a:buFont typeface="Arial"/>
              <a:buChar char="⚬"/>
            </a:pPr>
            <a:r>
              <a:rPr lang="en-US" sz="3499">
                <a:solidFill>
                  <a:srgbClr val="737373"/>
                </a:solidFill>
                <a:latin typeface="Proxima Nova"/>
                <a:ea typeface="Proxima Nova"/>
                <a:cs typeface="Proxima Nova"/>
                <a:sym typeface="Proxima Nova"/>
              </a:rPr>
              <a:t>Original order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3E2DE"/>
        </a:solidFill>
      </p:bgPr>
    </p:bg>
    <p:spTree>
      <p:nvGrpSpPr>
        <p:cNvPr id="1" name=""/>
        <p:cNvGrpSpPr/>
        <p:nvPr/>
      </p:nvGrpSpPr>
      <p:grpSpPr>
        <a:xfrm>
          <a:off x="0" y="0"/>
          <a:ext cx="0" cy="0"/>
          <a:chOff x="0" y="0"/>
          <a:chExt cx="0" cy="0"/>
        </a:xfrm>
      </p:grpSpPr>
      <p:grpSp>
        <p:nvGrpSpPr>
          <p:cNvPr name="Group 2" id="2"/>
          <p:cNvGrpSpPr/>
          <p:nvPr/>
        </p:nvGrpSpPr>
        <p:grpSpPr>
          <a:xfrm rot="0">
            <a:off x="973588" y="-453600"/>
            <a:ext cx="16340823" cy="2964599"/>
            <a:chOff x="0" y="0"/>
            <a:chExt cx="21787764" cy="3952799"/>
          </a:xfrm>
        </p:grpSpPr>
        <p:sp>
          <p:nvSpPr>
            <p:cNvPr name="Freeform 3" id="3"/>
            <p:cNvSpPr/>
            <p:nvPr/>
          </p:nvSpPr>
          <p:spPr>
            <a:xfrm flipH="false" flipV="false" rot="0">
              <a:off x="0" y="0"/>
              <a:ext cx="21787738" cy="3952748"/>
            </a:xfrm>
            <a:custGeom>
              <a:avLst/>
              <a:gdLst/>
              <a:ahLst/>
              <a:cxnLst/>
              <a:rect r="r" b="b" t="t" l="l"/>
              <a:pathLst>
                <a:path h="3952748" w="21787738">
                  <a:moveTo>
                    <a:pt x="0" y="0"/>
                  </a:moveTo>
                  <a:lnTo>
                    <a:pt x="21787738" y="0"/>
                  </a:lnTo>
                  <a:lnTo>
                    <a:pt x="21787738" y="3952748"/>
                  </a:lnTo>
                  <a:lnTo>
                    <a:pt x="0" y="3952748"/>
                  </a:lnTo>
                  <a:close/>
                </a:path>
              </a:pathLst>
            </a:custGeom>
            <a:blipFill>
              <a:blip r:embed="rId3">
                <a:alphaModFix amt="0"/>
              </a:blip>
              <a:stretch>
                <a:fillRect l="0" t="-57327" r="0" b="-57328"/>
              </a:stretch>
            </a:blipFill>
          </p:spPr>
        </p:sp>
      </p:grpSp>
      <p:grpSp>
        <p:nvGrpSpPr>
          <p:cNvPr name="Group 4" id="4"/>
          <p:cNvGrpSpPr/>
          <p:nvPr/>
        </p:nvGrpSpPr>
        <p:grpSpPr>
          <a:xfrm rot="0">
            <a:off x="973588" y="-453600"/>
            <a:ext cx="16340823" cy="2964599"/>
            <a:chOff x="0" y="0"/>
            <a:chExt cx="21787764" cy="3952799"/>
          </a:xfrm>
        </p:grpSpPr>
        <p:sp>
          <p:nvSpPr>
            <p:cNvPr name="Freeform 5" id="5"/>
            <p:cNvSpPr/>
            <p:nvPr/>
          </p:nvSpPr>
          <p:spPr>
            <a:xfrm flipH="false" flipV="false" rot="0">
              <a:off x="0" y="0"/>
              <a:ext cx="21787765" cy="3952800"/>
            </a:xfrm>
            <a:custGeom>
              <a:avLst/>
              <a:gdLst/>
              <a:ahLst/>
              <a:cxnLst/>
              <a:rect r="r" b="b" t="t" l="l"/>
              <a:pathLst>
                <a:path h="3952800" w="21787765">
                  <a:moveTo>
                    <a:pt x="0" y="0"/>
                  </a:moveTo>
                  <a:lnTo>
                    <a:pt x="21787765" y="0"/>
                  </a:lnTo>
                  <a:lnTo>
                    <a:pt x="21787765" y="3952800"/>
                  </a:lnTo>
                  <a:lnTo>
                    <a:pt x="0" y="3952800"/>
                  </a:lnTo>
                  <a:close/>
                </a:path>
              </a:pathLst>
            </a:custGeom>
            <a:blipFill>
              <a:blip r:embed="rId4">
                <a:alphaModFix amt="0"/>
              </a:blip>
              <a:stretch>
                <a:fillRect l="0" t="-57401" r="0" b="-57401"/>
              </a:stretch>
            </a:blipFill>
          </p:spPr>
        </p:sp>
        <p:sp>
          <p:nvSpPr>
            <p:cNvPr name="TextBox 6" id="6"/>
            <p:cNvSpPr txBox="true"/>
            <p:nvPr/>
          </p:nvSpPr>
          <p:spPr>
            <a:xfrm>
              <a:off x="0" y="0"/>
              <a:ext cx="21787764" cy="3952799"/>
            </a:xfrm>
            <a:prstGeom prst="rect">
              <a:avLst/>
            </a:prstGeom>
          </p:spPr>
          <p:txBody>
            <a:bodyPr anchor="b" rtlCol="false" tIns="0" lIns="0" bIns="0" rIns="0"/>
            <a:lstStyle/>
            <a:p>
              <a:pPr algn="ctr">
                <a:lnSpc>
                  <a:spcPts val="12480"/>
                </a:lnSpc>
              </a:pPr>
              <a:r>
                <a:rPr lang="en-US" sz="10400" b="true">
                  <a:solidFill>
                    <a:srgbClr val="424242"/>
                  </a:solidFill>
                  <a:latin typeface="EB Garamond Semi-Bold"/>
                  <a:ea typeface="EB Garamond Semi-Bold"/>
                  <a:cs typeface="EB Garamond Semi-Bold"/>
                  <a:sym typeface="EB Garamond Semi-Bold"/>
                </a:rPr>
                <a:t>The “Archival Concept”</a:t>
              </a:r>
            </a:p>
          </p:txBody>
        </p:sp>
      </p:grpSp>
      <p:grpSp>
        <p:nvGrpSpPr>
          <p:cNvPr name="Group 7" id="7"/>
          <p:cNvGrpSpPr/>
          <p:nvPr/>
        </p:nvGrpSpPr>
        <p:grpSpPr>
          <a:xfrm rot="0">
            <a:off x="544249" y="3433343"/>
            <a:ext cx="8481451" cy="5043545"/>
            <a:chOff x="0" y="0"/>
            <a:chExt cx="11308601" cy="6724726"/>
          </a:xfrm>
        </p:grpSpPr>
        <p:sp>
          <p:nvSpPr>
            <p:cNvPr name="Freeform 8" id="8"/>
            <p:cNvSpPr/>
            <p:nvPr/>
          </p:nvSpPr>
          <p:spPr>
            <a:xfrm flipH="false" flipV="false" rot="0">
              <a:off x="0" y="0"/>
              <a:ext cx="11308607" cy="6724726"/>
            </a:xfrm>
            <a:custGeom>
              <a:avLst/>
              <a:gdLst/>
              <a:ahLst/>
              <a:cxnLst/>
              <a:rect r="r" b="b" t="t" l="l"/>
              <a:pathLst>
                <a:path h="6724726" w="11308607">
                  <a:moveTo>
                    <a:pt x="0" y="0"/>
                  </a:moveTo>
                  <a:lnTo>
                    <a:pt x="11308607" y="0"/>
                  </a:lnTo>
                  <a:lnTo>
                    <a:pt x="11308607" y="6724726"/>
                  </a:lnTo>
                  <a:lnTo>
                    <a:pt x="0" y="6724726"/>
                  </a:lnTo>
                  <a:close/>
                </a:path>
              </a:pathLst>
            </a:custGeom>
            <a:blipFill>
              <a:blip r:embed="rId4">
                <a:alphaModFix amt="0"/>
              </a:blip>
              <a:stretch>
                <a:fillRect l="-26296" t="0" r="-26296" b="0"/>
              </a:stretch>
            </a:blipFill>
          </p:spPr>
        </p:sp>
        <p:sp>
          <p:nvSpPr>
            <p:cNvPr name="TextBox 9" id="9"/>
            <p:cNvSpPr txBox="true"/>
            <p:nvPr/>
          </p:nvSpPr>
          <p:spPr>
            <a:xfrm>
              <a:off x="0" y="-66675"/>
              <a:ext cx="11308601" cy="6791401"/>
            </a:xfrm>
            <a:prstGeom prst="rect">
              <a:avLst/>
            </a:prstGeom>
          </p:spPr>
          <p:txBody>
            <a:bodyPr anchor="ctr" rtlCol="false" tIns="0" lIns="0" bIns="0" rIns="0"/>
            <a:lstStyle/>
            <a:p>
              <a:pPr algn="l">
                <a:lnSpc>
                  <a:spcPts val="5243"/>
                </a:lnSpc>
              </a:pPr>
              <a:r>
                <a:rPr lang="en-US" sz="3799" b="true">
                  <a:solidFill>
                    <a:srgbClr val="000000"/>
                  </a:solidFill>
                  <a:latin typeface="Proxima Nova Bold"/>
                  <a:ea typeface="Proxima Nova Bold"/>
                  <a:cs typeface="Proxima Nova Bold"/>
                  <a:sym typeface="Proxima Nova Bold"/>
                </a:rPr>
                <a:t>Michel Foucault, </a:t>
              </a:r>
              <a:r>
                <a:rPr lang="en-US" b="true" sz="3799" i="true">
                  <a:solidFill>
                    <a:srgbClr val="000000"/>
                  </a:solidFill>
                  <a:latin typeface="Proxima Nova Bold Italics"/>
                  <a:ea typeface="Proxima Nova Bold Italics"/>
                  <a:cs typeface="Proxima Nova Bold Italics"/>
                  <a:sym typeface="Proxima Nova Bold Italics"/>
                </a:rPr>
                <a:t>Archaeology of Knowledge </a:t>
              </a:r>
              <a:r>
                <a:rPr lang="en-US" sz="3799" b="true">
                  <a:solidFill>
                    <a:srgbClr val="000000"/>
                  </a:solidFill>
                  <a:latin typeface="Proxima Nova Bold"/>
                  <a:ea typeface="Proxima Nova Bold"/>
                  <a:cs typeface="Proxima Nova Bold"/>
                  <a:sym typeface="Proxima Nova Bold"/>
                </a:rPr>
                <a:t>(1969)</a:t>
              </a:r>
            </a:p>
            <a:p>
              <a:pPr algn="l" marL="777240" indent="-259080" lvl="2">
                <a:lnSpc>
                  <a:spcPts val="4692"/>
                </a:lnSpc>
                <a:buFont typeface="Arial"/>
                <a:buChar char="⚬"/>
              </a:pPr>
              <a:r>
                <a:rPr lang="en-US" sz="3400">
                  <a:solidFill>
                    <a:srgbClr val="000000"/>
                  </a:solidFill>
                  <a:latin typeface="Proxima Nova"/>
                  <a:ea typeface="Proxima Nova"/>
                  <a:cs typeface="Proxima Nova"/>
                  <a:sym typeface="Proxima Nova"/>
                </a:rPr>
                <a:t>Framework of the Archive as a system, not object or idea</a:t>
              </a:r>
            </a:p>
            <a:p>
              <a:pPr algn="l" marL="777240" indent="-259080" lvl="2">
                <a:lnSpc>
                  <a:spcPts val="4692"/>
                </a:lnSpc>
                <a:buFont typeface="Arial"/>
                <a:buChar char="⚬"/>
              </a:pPr>
              <a:r>
                <a:rPr lang="en-US" sz="3400">
                  <a:solidFill>
                    <a:srgbClr val="000000"/>
                  </a:solidFill>
                  <a:latin typeface="Proxima Nova"/>
                  <a:ea typeface="Proxima Nova"/>
                  <a:cs typeface="Proxima Nova"/>
                  <a:sym typeface="Proxima Nova"/>
                </a:rPr>
                <a:t>Archive is what exists “below the discourse”</a:t>
              </a:r>
            </a:p>
            <a:p>
              <a:pPr algn="l" marL="777240" indent="-259080" lvl="2">
                <a:lnSpc>
                  <a:spcPts val="4692"/>
                </a:lnSpc>
                <a:buFont typeface="Arial"/>
                <a:buChar char="⚬"/>
              </a:pPr>
              <a:r>
                <a:rPr lang="en-US" sz="3400">
                  <a:solidFill>
                    <a:srgbClr val="000000"/>
                  </a:solidFill>
                  <a:latin typeface="Proxima Nova"/>
                  <a:ea typeface="Proxima Nova"/>
                  <a:cs typeface="Proxima Nova"/>
                  <a:sym typeface="Proxima Nova"/>
                </a:rPr>
                <a:t>In this telling, the Archive is produced through engagement with records</a:t>
              </a:r>
            </a:p>
          </p:txBody>
        </p:sp>
      </p:grpSp>
      <p:grpSp>
        <p:nvGrpSpPr>
          <p:cNvPr name="Group 10" id="10"/>
          <p:cNvGrpSpPr/>
          <p:nvPr/>
        </p:nvGrpSpPr>
        <p:grpSpPr>
          <a:xfrm rot="0">
            <a:off x="9503023" y="3433343"/>
            <a:ext cx="8274501" cy="5254114"/>
            <a:chOff x="0" y="0"/>
            <a:chExt cx="11032668" cy="7005485"/>
          </a:xfrm>
        </p:grpSpPr>
        <p:sp>
          <p:nvSpPr>
            <p:cNvPr name="Freeform 11" id="11"/>
            <p:cNvSpPr/>
            <p:nvPr/>
          </p:nvSpPr>
          <p:spPr>
            <a:xfrm flipH="false" flipV="false" rot="0">
              <a:off x="0" y="0"/>
              <a:ext cx="11032671" cy="7005484"/>
            </a:xfrm>
            <a:custGeom>
              <a:avLst/>
              <a:gdLst/>
              <a:ahLst/>
              <a:cxnLst/>
              <a:rect r="r" b="b" t="t" l="l"/>
              <a:pathLst>
                <a:path h="7005484" w="11032671">
                  <a:moveTo>
                    <a:pt x="0" y="0"/>
                  </a:moveTo>
                  <a:lnTo>
                    <a:pt x="11032671" y="0"/>
                  </a:lnTo>
                  <a:lnTo>
                    <a:pt x="11032671" y="7005484"/>
                  </a:lnTo>
                  <a:lnTo>
                    <a:pt x="0" y="7005484"/>
                  </a:lnTo>
                  <a:close/>
                </a:path>
              </a:pathLst>
            </a:custGeom>
            <a:blipFill>
              <a:blip r:embed="rId4">
                <a:alphaModFix amt="0"/>
              </a:blip>
              <a:stretch>
                <a:fillRect l="-19047" t="0" r="-19047" b="15247"/>
              </a:stretch>
            </a:blipFill>
          </p:spPr>
        </p:sp>
        <p:sp>
          <p:nvSpPr>
            <p:cNvPr name="TextBox 12" id="12"/>
            <p:cNvSpPr txBox="true"/>
            <p:nvPr/>
          </p:nvSpPr>
          <p:spPr>
            <a:xfrm>
              <a:off x="0" y="-66675"/>
              <a:ext cx="11032668" cy="7072160"/>
            </a:xfrm>
            <a:prstGeom prst="rect">
              <a:avLst/>
            </a:prstGeom>
          </p:spPr>
          <p:txBody>
            <a:bodyPr anchor="ctr" rtlCol="false" tIns="0" lIns="0" bIns="0" rIns="0"/>
            <a:lstStyle/>
            <a:p>
              <a:pPr algn="l">
                <a:lnSpc>
                  <a:spcPts val="5243"/>
                </a:lnSpc>
              </a:pPr>
              <a:r>
                <a:rPr lang="en-US" sz="3799" b="true">
                  <a:solidFill>
                    <a:srgbClr val="000000"/>
                  </a:solidFill>
                  <a:latin typeface="Proxima Nova Bold"/>
                  <a:ea typeface="Proxima Nova Bold"/>
                  <a:cs typeface="Proxima Nova Bold"/>
                  <a:sym typeface="Proxima Nova Bold"/>
                </a:rPr>
                <a:t>Jacques Derrida, </a:t>
              </a:r>
              <a:r>
                <a:rPr lang="en-US" b="true" sz="3799" i="true">
                  <a:solidFill>
                    <a:srgbClr val="000000"/>
                  </a:solidFill>
                  <a:latin typeface="Proxima Nova Bold Italics"/>
                  <a:ea typeface="Proxima Nova Bold Italics"/>
                  <a:cs typeface="Proxima Nova Bold Italics"/>
                  <a:sym typeface="Proxima Nova Bold Italics"/>
                </a:rPr>
                <a:t>Archival Fever </a:t>
              </a:r>
              <a:r>
                <a:rPr lang="en-US" sz="3799" b="true">
                  <a:solidFill>
                    <a:srgbClr val="000000"/>
                  </a:solidFill>
                  <a:latin typeface="Proxima Nova Bold"/>
                  <a:ea typeface="Proxima Nova Bold"/>
                  <a:cs typeface="Proxima Nova Bold"/>
                  <a:sym typeface="Proxima Nova Bold"/>
                </a:rPr>
                <a:t>(1995)</a:t>
              </a:r>
            </a:p>
            <a:p>
              <a:pPr algn="l" marL="777240" indent="-259080" lvl="2">
                <a:lnSpc>
                  <a:spcPts val="4692"/>
                </a:lnSpc>
                <a:buFont typeface="Arial"/>
                <a:buChar char="⚬"/>
              </a:pPr>
              <a:r>
                <a:rPr lang="en-US" sz="3400">
                  <a:solidFill>
                    <a:srgbClr val="000000"/>
                  </a:solidFill>
                  <a:latin typeface="Proxima Nova"/>
                  <a:ea typeface="Proxima Nova"/>
                  <a:cs typeface="Proxima Nova"/>
                  <a:sym typeface="Proxima Nova"/>
                </a:rPr>
                <a:t>Exploration of the human impulse to archive</a:t>
              </a:r>
            </a:p>
            <a:p>
              <a:pPr algn="l" marL="777240" indent="-259080" lvl="2">
                <a:lnSpc>
                  <a:spcPts val="4692"/>
                </a:lnSpc>
                <a:buFont typeface="Arial"/>
                <a:buChar char="⚬"/>
              </a:pPr>
              <a:r>
                <a:rPr lang="en-US" sz="3400">
                  <a:solidFill>
                    <a:srgbClr val="000000"/>
                  </a:solidFill>
                  <a:latin typeface="Proxima Nova"/>
                  <a:ea typeface="Proxima Nova"/>
                  <a:cs typeface="Proxima Nova"/>
                  <a:sym typeface="Proxima Nova"/>
                </a:rPr>
                <a:t>Focuses on the “violence” of archiving</a:t>
              </a:r>
            </a:p>
            <a:p>
              <a:pPr algn="l" marL="777240" indent="-259080" lvl="2">
                <a:lnSpc>
                  <a:spcPts val="4692"/>
                </a:lnSpc>
                <a:buFont typeface="Arial"/>
                <a:buChar char="⚬"/>
              </a:pPr>
              <a:r>
                <a:rPr lang="en-US" sz="3400">
                  <a:solidFill>
                    <a:srgbClr val="000000"/>
                  </a:solidFill>
                  <a:latin typeface="Proxima Nova"/>
                  <a:ea typeface="Proxima Nova"/>
                  <a:cs typeface="Proxima Nova"/>
                  <a:sym typeface="Proxima Nova"/>
                </a:rPr>
                <a:t>Do archives create a static past, repressing / destroying alternate views?</a:t>
              </a:r>
            </a:p>
          </p:txBody>
        </p:sp>
      </p:grpSp>
      <p:grpSp>
        <p:nvGrpSpPr>
          <p:cNvPr name="Group 13" id="13"/>
          <p:cNvGrpSpPr/>
          <p:nvPr/>
        </p:nvGrpSpPr>
        <p:grpSpPr>
          <a:xfrm rot="0">
            <a:off x="973588" y="2069230"/>
            <a:ext cx="16340823" cy="1118845"/>
            <a:chOff x="0" y="0"/>
            <a:chExt cx="21787764" cy="1491793"/>
          </a:xfrm>
        </p:grpSpPr>
        <p:sp>
          <p:nvSpPr>
            <p:cNvPr name="Freeform 14" id="14"/>
            <p:cNvSpPr/>
            <p:nvPr/>
          </p:nvSpPr>
          <p:spPr>
            <a:xfrm flipH="false" flipV="false" rot="0">
              <a:off x="0" y="0"/>
              <a:ext cx="21787738" cy="1491742"/>
            </a:xfrm>
            <a:custGeom>
              <a:avLst/>
              <a:gdLst/>
              <a:ahLst/>
              <a:cxnLst/>
              <a:rect r="r" b="b" t="t" l="l"/>
              <a:pathLst>
                <a:path h="1491742" w="21787738">
                  <a:moveTo>
                    <a:pt x="0" y="0"/>
                  </a:moveTo>
                  <a:lnTo>
                    <a:pt x="21787738" y="0"/>
                  </a:lnTo>
                  <a:lnTo>
                    <a:pt x="21787738" y="1491742"/>
                  </a:lnTo>
                  <a:lnTo>
                    <a:pt x="0" y="1491742"/>
                  </a:lnTo>
                  <a:close/>
                </a:path>
              </a:pathLst>
            </a:custGeom>
            <a:blipFill>
              <a:blip r:embed="rId3">
                <a:alphaModFix amt="0"/>
              </a:blip>
              <a:stretch>
                <a:fillRect l="0" t="-234390" r="0" b="-234394"/>
              </a:stretch>
            </a:blipFill>
          </p:spPr>
        </p:sp>
      </p:grpSp>
      <p:grpSp>
        <p:nvGrpSpPr>
          <p:cNvPr name="Group 15" id="15"/>
          <p:cNvGrpSpPr/>
          <p:nvPr/>
        </p:nvGrpSpPr>
        <p:grpSpPr>
          <a:xfrm rot="0">
            <a:off x="973588" y="2076374"/>
            <a:ext cx="16340823" cy="1111701"/>
            <a:chOff x="0" y="0"/>
            <a:chExt cx="21787764" cy="1482268"/>
          </a:xfrm>
        </p:grpSpPr>
        <p:sp>
          <p:nvSpPr>
            <p:cNvPr name="Freeform 16" id="16"/>
            <p:cNvSpPr/>
            <p:nvPr/>
          </p:nvSpPr>
          <p:spPr>
            <a:xfrm flipH="false" flipV="false" rot="0">
              <a:off x="0" y="0"/>
              <a:ext cx="21787765" cy="1482271"/>
            </a:xfrm>
            <a:custGeom>
              <a:avLst/>
              <a:gdLst/>
              <a:ahLst/>
              <a:cxnLst/>
              <a:rect r="r" b="b" t="t" l="l"/>
              <a:pathLst>
                <a:path h="1482271" w="21787765">
                  <a:moveTo>
                    <a:pt x="0" y="0"/>
                  </a:moveTo>
                  <a:lnTo>
                    <a:pt x="21787765" y="0"/>
                  </a:lnTo>
                  <a:lnTo>
                    <a:pt x="21787765" y="1482271"/>
                  </a:lnTo>
                  <a:lnTo>
                    <a:pt x="0" y="1482271"/>
                  </a:lnTo>
                  <a:close/>
                </a:path>
              </a:pathLst>
            </a:custGeom>
            <a:blipFill>
              <a:blip r:embed="rId4">
                <a:alphaModFix amt="0"/>
              </a:blip>
              <a:stretch>
                <a:fillRect l="0" t="-236408" r="0" b="-236408"/>
              </a:stretch>
            </a:blipFill>
          </p:spPr>
        </p:sp>
        <p:sp>
          <p:nvSpPr>
            <p:cNvPr name="TextBox 17" id="17"/>
            <p:cNvSpPr txBox="true"/>
            <p:nvPr/>
          </p:nvSpPr>
          <p:spPr>
            <a:xfrm>
              <a:off x="0" y="9525"/>
              <a:ext cx="21787764" cy="1472743"/>
            </a:xfrm>
            <a:prstGeom prst="rect">
              <a:avLst/>
            </a:prstGeom>
          </p:spPr>
          <p:txBody>
            <a:bodyPr anchor="b" rtlCol="false" tIns="0" lIns="0" bIns="0" rIns="0"/>
            <a:lstStyle/>
            <a:p>
              <a:pPr algn="ctr">
                <a:lnSpc>
                  <a:spcPts val="6480"/>
                </a:lnSpc>
              </a:pPr>
              <a:r>
                <a:rPr lang="en-US" sz="5400" b="true">
                  <a:solidFill>
                    <a:srgbClr val="BF6C7C"/>
                  </a:solidFill>
                  <a:latin typeface="EB Garamond Semi-Bold"/>
                  <a:ea typeface="EB Garamond Semi-Bold"/>
                  <a:cs typeface="EB Garamond Semi-Bold"/>
                  <a:sym typeface="EB Garamond Semi-Bold"/>
                </a:rPr>
                <a:t>or, what scholars mean when they say archive</a:t>
              </a:r>
            </a:p>
          </p:txBody>
        </p:sp>
      </p:grpSp>
      <p:grpSp>
        <p:nvGrpSpPr>
          <p:cNvPr name="Group 18" id="18"/>
          <p:cNvGrpSpPr/>
          <p:nvPr/>
        </p:nvGrpSpPr>
        <p:grpSpPr>
          <a:xfrm rot="0">
            <a:off x="973588" y="8476888"/>
            <a:ext cx="16340823" cy="1509455"/>
            <a:chOff x="0" y="0"/>
            <a:chExt cx="21787764" cy="2012607"/>
          </a:xfrm>
        </p:grpSpPr>
        <p:sp>
          <p:nvSpPr>
            <p:cNvPr name="Freeform 19" id="19"/>
            <p:cNvSpPr/>
            <p:nvPr/>
          </p:nvSpPr>
          <p:spPr>
            <a:xfrm flipH="false" flipV="false" rot="0">
              <a:off x="0" y="0"/>
              <a:ext cx="21787738" cy="2012569"/>
            </a:xfrm>
            <a:custGeom>
              <a:avLst/>
              <a:gdLst/>
              <a:ahLst/>
              <a:cxnLst/>
              <a:rect r="r" b="b" t="t" l="l"/>
              <a:pathLst>
                <a:path h="2012569" w="21787738">
                  <a:moveTo>
                    <a:pt x="0" y="0"/>
                  </a:moveTo>
                  <a:lnTo>
                    <a:pt x="21787738" y="0"/>
                  </a:lnTo>
                  <a:lnTo>
                    <a:pt x="21787738" y="2012569"/>
                  </a:lnTo>
                  <a:lnTo>
                    <a:pt x="0" y="2012569"/>
                  </a:lnTo>
                  <a:close/>
                </a:path>
              </a:pathLst>
            </a:custGeom>
            <a:blipFill>
              <a:blip r:embed="rId3">
                <a:alphaModFix amt="0"/>
              </a:blip>
              <a:stretch>
                <a:fillRect l="0" t="-160794" r="0" b="-160796"/>
              </a:stretch>
            </a:blipFill>
          </p:spPr>
        </p:sp>
      </p:grpSp>
      <p:grpSp>
        <p:nvGrpSpPr>
          <p:cNvPr name="Group 20" id="20"/>
          <p:cNvGrpSpPr/>
          <p:nvPr/>
        </p:nvGrpSpPr>
        <p:grpSpPr>
          <a:xfrm rot="0">
            <a:off x="973588" y="8476888"/>
            <a:ext cx="16340823" cy="1509446"/>
            <a:chOff x="0" y="0"/>
            <a:chExt cx="21787764" cy="2012594"/>
          </a:xfrm>
        </p:grpSpPr>
        <p:sp>
          <p:nvSpPr>
            <p:cNvPr name="Freeform 21" id="21"/>
            <p:cNvSpPr/>
            <p:nvPr/>
          </p:nvSpPr>
          <p:spPr>
            <a:xfrm flipH="false" flipV="false" rot="0">
              <a:off x="0" y="0"/>
              <a:ext cx="21787765" cy="2012600"/>
            </a:xfrm>
            <a:custGeom>
              <a:avLst/>
              <a:gdLst/>
              <a:ahLst/>
              <a:cxnLst/>
              <a:rect r="r" b="b" t="t" l="l"/>
              <a:pathLst>
                <a:path h="2012600" w="21787765">
                  <a:moveTo>
                    <a:pt x="0" y="0"/>
                  </a:moveTo>
                  <a:lnTo>
                    <a:pt x="21787765" y="0"/>
                  </a:lnTo>
                  <a:lnTo>
                    <a:pt x="21787765" y="2012600"/>
                  </a:lnTo>
                  <a:lnTo>
                    <a:pt x="0" y="2012600"/>
                  </a:lnTo>
                  <a:close/>
                </a:path>
              </a:pathLst>
            </a:custGeom>
            <a:blipFill>
              <a:blip r:embed="rId4">
                <a:alphaModFix amt="0"/>
              </a:blip>
              <a:stretch>
                <a:fillRect l="0" t="-160938" r="0" b="-160938"/>
              </a:stretch>
            </a:blipFill>
          </p:spPr>
        </p:sp>
        <p:sp>
          <p:nvSpPr>
            <p:cNvPr name="TextBox 22" id="22"/>
            <p:cNvSpPr txBox="true"/>
            <p:nvPr/>
          </p:nvSpPr>
          <p:spPr>
            <a:xfrm>
              <a:off x="0" y="0"/>
              <a:ext cx="21787764" cy="2012594"/>
            </a:xfrm>
            <a:prstGeom prst="rect">
              <a:avLst/>
            </a:prstGeom>
          </p:spPr>
          <p:txBody>
            <a:bodyPr anchor="b" rtlCol="false" tIns="0" lIns="0" bIns="0" rIns="0"/>
            <a:lstStyle/>
            <a:p>
              <a:pPr algn="ctr">
                <a:lnSpc>
                  <a:spcPts val="5040"/>
                </a:lnSpc>
              </a:pPr>
              <a:r>
                <a:rPr lang="en-US" sz="4200" b="true">
                  <a:solidFill>
                    <a:srgbClr val="BF6C7C"/>
                  </a:solidFill>
                  <a:latin typeface="EB Garamond Semi-Bold"/>
                  <a:ea typeface="EB Garamond Semi-Bold"/>
                  <a:cs typeface="EB Garamond Semi-Bold"/>
                  <a:sym typeface="EB Garamond Semi-Bold"/>
                </a:rPr>
                <a:t>produces a body of abstracted “archives” or “Archives,” often with limited engagement with archival theory</a:t>
              </a:r>
            </a:p>
          </p:txBody>
        </p:sp>
      </p:gr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2382231"/>
            <a:ext cx="16444198" cy="5522547"/>
            <a:chOff x="0" y="0"/>
            <a:chExt cx="21925598" cy="7363396"/>
          </a:xfrm>
        </p:grpSpPr>
        <p:sp>
          <p:nvSpPr>
            <p:cNvPr name="Freeform 3" id="3"/>
            <p:cNvSpPr/>
            <p:nvPr/>
          </p:nvSpPr>
          <p:spPr>
            <a:xfrm flipH="false" flipV="false" rot="0">
              <a:off x="0" y="0"/>
              <a:ext cx="21925662" cy="7363460"/>
            </a:xfrm>
            <a:custGeom>
              <a:avLst/>
              <a:gdLst/>
              <a:ahLst/>
              <a:cxnLst/>
              <a:rect r="r" b="b" t="t" l="l"/>
              <a:pathLst>
                <a:path h="7363460" w="21925662">
                  <a:moveTo>
                    <a:pt x="0" y="0"/>
                  </a:moveTo>
                  <a:lnTo>
                    <a:pt x="21925662" y="0"/>
                  </a:lnTo>
                  <a:lnTo>
                    <a:pt x="21925662" y="7363460"/>
                  </a:lnTo>
                  <a:lnTo>
                    <a:pt x="0" y="7363460"/>
                  </a:lnTo>
                  <a:close/>
                </a:path>
              </a:pathLst>
            </a:custGeom>
            <a:blipFill>
              <a:blip r:embed="rId3">
                <a:alphaModFix amt="0"/>
              </a:blip>
              <a:stretch>
                <a:fillRect l="0" t="-7979" r="0" b="-7978"/>
              </a:stretch>
            </a:blipFill>
          </p:spPr>
        </p:sp>
      </p:grpSp>
      <p:grpSp>
        <p:nvGrpSpPr>
          <p:cNvPr name="Group 4" id="4"/>
          <p:cNvGrpSpPr/>
          <p:nvPr/>
        </p:nvGrpSpPr>
        <p:grpSpPr>
          <a:xfrm rot="0">
            <a:off x="921896" y="2382231"/>
            <a:ext cx="16444198" cy="5522547"/>
            <a:chOff x="0" y="0"/>
            <a:chExt cx="21925598" cy="7363396"/>
          </a:xfrm>
        </p:grpSpPr>
        <p:sp>
          <p:nvSpPr>
            <p:cNvPr name="Freeform 5" id="5"/>
            <p:cNvSpPr/>
            <p:nvPr/>
          </p:nvSpPr>
          <p:spPr>
            <a:xfrm flipH="false" flipV="false" rot="0">
              <a:off x="0" y="0"/>
              <a:ext cx="21925598" cy="7363392"/>
            </a:xfrm>
            <a:custGeom>
              <a:avLst/>
              <a:gdLst/>
              <a:ahLst/>
              <a:cxnLst/>
              <a:rect r="r" b="b" t="t" l="l"/>
              <a:pathLst>
                <a:path h="7363392" w="21925598">
                  <a:moveTo>
                    <a:pt x="0" y="0"/>
                  </a:moveTo>
                  <a:lnTo>
                    <a:pt x="21925598" y="0"/>
                  </a:lnTo>
                  <a:lnTo>
                    <a:pt x="21925598" y="7363392"/>
                  </a:lnTo>
                  <a:lnTo>
                    <a:pt x="0" y="7363392"/>
                  </a:lnTo>
                  <a:close/>
                </a:path>
              </a:pathLst>
            </a:custGeom>
            <a:blipFill>
              <a:blip r:embed="rId4">
                <a:alphaModFix amt="0"/>
              </a:blip>
              <a:stretch>
                <a:fillRect l="0" t="-8019" r="0" b="-8019"/>
              </a:stretch>
            </a:blipFill>
          </p:spPr>
        </p:sp>
        <p:sp>
          <p:nvSpPr>
            <p:cNvPr name="TextBox 6" id="6"/>
            <p:cNvSpPr txBox="true"/>
            <p:nvPr/>
          </p:nvSpPr>
          <p:spPr>
            <a:xfrm>
              <a:off x="0" y="0"/>
              <a:ext cx="21925598" cy="7363396"/>
            </a:xfrm>
            <a:prstGeom prst="rect">
              <a:avLst/>
            </a:prstGeom>
          </p:spPr>
          <p:txBody>
            <a:bodyPr anchor="ctr" rtlCol="false" tIns="0" lIns="0" bIns="0" rIns="0"/>
            <a:lstStyle/>
            <a:p>
              <a:pPr algn="l">
                <a:lnSpc>
                  <a:spcPts val="11591"/>
                </a:lnSpc>
              </a:pPr>
              <a:r>
                <a:rPr lang="en-US" sz="9659" b="true">
                  <a:solidFill>
                    <a:srgbClr val="FFFFFF"/>
                  </a:solidFill>
                  <a:latin typeface="EB Garamond Semi-Bold"/>
                  <a:ea typeface="EB Garamond Semi-Bold"/>
                  <a:cs typeface="EB Garamond Semi-Bold"/>
                  <a:sym typeface="EB Garamond Semi-Bold"/>
                </a:rPr>
                <a:t>First paradigm: evidence</a:t>
              </a:r>
            </a:p>
            <a:p>
              <a:pPr algn="l">
                <a:lnSpc>
                  <a:spcPts val="10000"/>
                </a:lnSpc>
              </a:pPr>
            </a:p>
            <a:p>
              <a:pPr algn="l">
                <a:lnSpc>
                  <a:spcPts val="4800"/>
                </a:lnSpc>
              </a:pPr>
              <a:r>
                <a:rPr lang="en-US" sz="4000" i="true">
                  <a:solidFill>
                    <a:srgbClr val="FFFFFF"/>
                  </a:solidFill>
                  <a:latin typeface="EB Garamond Italics"/>
                  <a:ea typeface="EB Garamond Italics"/>
                  <a:cs typeface="EB Garamond Italics"/>
                  <a:sym typeface="EB Garamond Italics"/>
                </a:rPr>
                <a:t>“...guardianship of ‘‘Truth’’ in records through unaltered and unmediated and unbroken context. Archives thus became defined as a descriptive science whose purpose was to illuminate that contextual origin of records, so that their properties as evidence would not be tainted.” </a:t>
              </a:r>
              <a:r>
                <a:rPr lang="en-US" sz="4000">
                  <a:solidFill>
                    <a:srgbClr val="FFFFFF"/>
                  </a:solidFill>
                  <a:latin typeface="EB Garamond"/>
                  <a:ea typeface="EB Garamond"/>
                  <a:cs typeface="EB Garamond"/>
                  <a:sym typeface="EB Garamond"/>
                </a:rPr>
                <a:t>(p. 106)</a:t>
              </a:r>
            </a:p>
          </p:txBody>
        </p:sp>
      </p:grpSp>
      <p:grpSp>
        <p:nvGrpSpPr>
          <p:cNvPr name="Group 7" id="7"/>
          <p:cNvGrpSpPr/>
          <p:nvPr/>
        </p:nvGrpSpPr>
        <p:grpSpPr>
          <a:xfrm rot="0">
            <a:off x="980504" y="7966672"/>
            <a:ext cx="4175408" cy="1016051"/>
            <a:chOff x="0" y="0"/>
            <a:chExt cx="5567210" cy="1354734"/>
          </a:xfrm>
        </p:grpSpPr>
        <p:sp>
          <p:nvSpPr>
            <p:cNvPr name="Freeform 8" id="8"/>
            <p:cNvSpPr/>
            <p:nvPr/>
          </p:nvSpPr>
          <p:spPr>
            <a:xfrm flipH="false" flipV="false" rot="0">
              <a:off x="0" y="0"/>
              <a:ext cx="5567172" cy="1354709"/>
            </a:xfrm>
            <a:custGeom>
              <a:avLst/>
              <a:gdLst/>
              <a:ahLst/>
              <a:cxnLst/>
              <a:rect r="r" b="b" t="t" l="l"/>
              <a:pathLst>
                <a:path h="1354709" w="5567172">
                  <a:moveTo>
                    <a:pt x="0" y="0"/>
                  </a:moveTo>
                  <a:lnTo>
                    <a:pt x="5567172" y="0"/>
                  </a:lnTo>
                  <a:lnTo>
                    <a:pt x="5567172" y="1354709"/>
                  </a:lnTo>
                  <a:lnTo>
                    <a:pt x="0" y="1354709"/>
                  </a:lnTo>
                  <a:close/>
                </a:path>
              </a:pathLst>
            </a:custGeom>
            <a:blipFill>
              <a:blip r:embed="rId3">
                <a:alphaModFix amt="0"/>
              </a:blip>
              <a:stretch>
                <a:fillRect l="0" t="-30017" r="0" b="-30018"/>
              </a:stretch>
            </a:blipFill>
          </p:spPr>
        </p:sp>
      </p:grpSp>
      <p:grpSp>
        <p:nvGrpSpPr>
          <p:cNvPr name="Group 9" id="9"/>
          <p:cNvGrpSpPr/>
          <p:nvPr/>
        </p:nvGrpSpPr>
        <p:grpSpPr>
          <a:xfrm rot="0">
            <a:off x="980504" y="7995247"/>
            <a:ext cx="4175398" cy="987476"/>
            <a:chOff x="0" y="0"/>
            <a:chExt cx="5567197" cy="1316634"/>
          </a:xfrm>
        </p:grpSpPr>
        <p:sp>
          <p:nvSpPr>
            <p:cNvPr name="Freeform 10" id="10"/>
            <p:cNvSpPr/>
            <p:nvPr/>
          </p:nvSpPr>
          <p:spPr>
            <a:xfrm flipH="false" flipV="false" rot="0">
              <a:off x="0" y="0"/>
              <a:ext cx="5567201" cy="1316635"/>
            </a:xfrm>
            <a:custGeom>
              <a:avLst/>
              <a:gdLst/>
              <a:ahLst/>
              <a:cxnLst/>
              <a:rect r="r" b="b" t="t" l="l"/>
              <a:pathLst>
                <a:path h="1316635" w="5567201">
                  <a:moveTo>
                    <a:pt x="0" y="0"/>
                  </a:moveTo>
                  <a:lnTo>
                    <a:pt x="5567201" y="0"/>
                  </a:lnTo>
                  <a:lnTo>
                    <a:pt x="5567201" y="1316635"/>
                  </a:lnTo>
                  <a:lnTo>
                    <a:pt x="0" y="1316635"/>
                  </a:lnTo>
                  <a:close/>
                </a:path>
              </a:pathLst>
            </a:custGeom>
            <a:blipFill>
              <a:blip r:embed="rId4">
                <a:alphaModFix amt="0"/>
              </a:blip>
              <a:stretch>
                <a:fillRect l="0" t="-32389" r="0" b="-32389"/>
              </a:stretch>
            </a:blipFill>
          </p:spPr>
        </p:sp>
        <p:sp>
          <p:nvSpPr>
            <p:cNvPr name="TextBox 11" id="11"/>
            <p:cNvSpPr txBox="true"/>
            <p:nvPr/>
          </p:nvSpPr>
          <p:spPr>
            <a:xfrm>
              <a:off x="0" y="38100"/>
              <a:ext cx="5567197" cy="1278534"/>
            </a:xfrm>
            <a:prstGeom prst="rect">
              <a:avLst/>
            </a:prstGeom>
          </p:spPr>
          <p:txBody>
            <a:bodyPr anchor="ctr" rtlCol="false" tIns="0" lIns="0" bIns="0" rIns="0"/>
            <a:lstStyle/>
            <a:p>
              <a:pPr algn="l">
                <a:lnSpc>
                  <a:spcPts val="3974"/>
                </a:lnSpc>
              </a:pPr>
              <a:r>
                <a:rPr lang="en-US" sz="3600" b="true">
                  <a:solidFill>
                    <a:srgbClr val="FFFFFF"/>
                  </a:solidFill>
                  <a:latin typeface="Proxima Nova Bold"/>
                  <a:ea typeface="Proxima Nova Bold"/>
                  <a:cs typeface="Proxima Nova Bold"/>
                  <a:sym typeface="Proxima Nova Bold"/>
                </a:rPr>
                <a:t>Terry Cook</a:t>
              </a:r>
            </a:p>
          </p:txBody>
        </p:sp>
      </p:gr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2494826"/>
            <a:ext cx="18288000" cy="7792174"/>
            <a:chOff x="0" y="0"/>
            <a:chExt cx="24384000" cy="10389565"/>
          </a:xfrm>
        </p:grpSpPr>
        <p:sp>
          <p:nvSpPr>
            <p:cNvPr name="Freeform 3" id="3"/>
            <p:cNvSpPr/>
            <p:nvPr/>
          </p:nvSpPr>
          <p:spPr>
            <a:xfrm flipH="false" flipV="false" rot="0">
              <a:off x="0" y="0"/>
              <a:ext cx="24384000" cy="10389616"/>
            </a:xfrm>
            <a:custGeom>
              <a:avLst/>
              <a:gdLst/>
              <a:ahLst/>
              <a:cxnLst/>
              <a:rect r="r" b="b" t="t" l="l"/>
              <a:pathLst>
                <a:path h="10389616" w="24384000">
                  <a:moveTo>
                    <a:pt x="24384000" y="0"/>
                  </a:moveTo>
                  <a:lnTo>
                    <a:pt x="0" y="0"/>
                  </a:lnTo>
                  <a:lnTo>
                    <a:pt x="0" y="10389616"/>
                  </a:lnTo>
                  <a:lnTo>
                    <a:pt x="24384000" y="10389616"/>
                  </a:lnTo>
                  <a:close/>
                </a:path>
              </a:pathLst>
            </a:custGeom>
            <a:solidFill>
              <a:srgbClr val="E3E2DE"/>
            </a:solidFill>
          </p:spPr>
        </p:sp>
      </p:grpSp>
      <p:grpSp>
        <p:nvGrpSpPr>
          <p:cNvPr name="Group 4" id="4"/>
          <p:cNvGrpSpPr/>
          <p:nvPr/>
        </p:nvGrpSpPr>
        <p:grpSpPr>
          <a:xfrm rot="0">
            <a:off x="943804" y="380876"/>
            <a:ext cx="16444198" cy="1861547"/>
            <a:chOff x="0" y="0"/>
            <a:chExt cx="21925598" cy="2482063"/>
          </a:xfrm>
        </p:grpSpPr>
        <p:sp>
          <p:nvSpPr>
            <p:cNvPr name="Freeform 5" id="5"/>
            <p:cNvSpPr/>
            <p:nvPr/>
          </p:nvSpPr>
          <p:spPr>
            <a:xfrm flipH="false" flipV="false" rot="0">
              <a:off x="0" y="0"/>
              <a:ext cx="21925662" cy="2482088"/>
            </a:xfrm>
            <a:custGeom>
              <a:avLst/>
              <a:gdLst/>
              <a:ahLst/>
              <a:cxnLst/>
              <a:rect r="r" b="b" t="t" l="l"/>
              <a:pathLst>
                <a:path h="2482088" w="21925662">
                  <a:moveTo>
                    <a:pt x="0" y="0"/>
                  </a:moveTo>
                  <a:lnTo>
                    <a:pt x="21925662" y="0"/>
                  </a:lnTo>
                  <a:lnTo>
                    <a:pt x="21925662" y="2482088"/>
                  </a:lnTo>
                  <a:lnTo>
                    <a:pt x="0" y="2482088"/>
                  </a:lnTo>
                  <a:close/>
                </a:path>
              </a:pathLst>
            </a:custGeom>
            <a:blipFill>
              <a:blip r:embed="rId3">
                <a:alphaModFix amt="0"/>
              </a:blip>
              <a:stretch>
                <a:fillRect l="0" t="-122002" r="0" b="-122001"/>
              </a:stretch>
            </a:blipFill>
          </p:spPr>
        </p:sp>
      </p:grpSp>
      <p:grpSp>
        <p:nvGrpSpPr>
          <p:cNvPr name="Group 6" id="6"/>
          <p:cNvGrpSpPr/>
          <p:nvPr/>
        </p:nvGrpSpPr>
        <p:grpSpPr>
          <a:xfrm rot="0">
            <a:off x="943804" y="380876"/>
            <a:ext cx="16444198" cy="1861547"/>
            <a:chOff x="0" y="0"/>
            <a:chExt cx="21925598" cy="2482063"/>
          </a:xfrm>
        </p:grpSpPr>
        <p:sp>
          <p:nvSpPr>
            <p:cNvPr name="Freeform 7" id="7"/>
            <p:cNvSpPr/>
            <p:nvPr/>
          </p:nvSpPr>
          <p:spPr>
            <a:xfrm flipH="false" flipV="false" rot="0">
              <a:off x="0" y="0"/>
              <a:ext cx="21925598" cy="2482060"/>
            </a:xfrm>
            <a:custGeom>
              <a:avLst/>
              <a:gdLst/>
              <a:ahLst/>
              <a:cxnLst/>
              <a:rect r="r" b="b" t="t" l="l"/>
              <a:pathLst>
                <a:path h="2482060" w="21925598">
                  <a:moveTo>
                    <a:pt x="0" y="0"/>
                  </a:moveTo>
                  <a:lnTo>
                    <a:pt x="21925598" y="0"/>
                  </a:lnTo>
                  <a:lnTo>
                    <a:pt x="21925598" y="2482060"/>
                  </a:lnTo>
                  <a:lnTo>
                    <a:pt x="0" y="2482060"/>
                  </a:lnTo>
                  <a:close/>
                </a:path>
              </a:pathLst>
            </a:custGeom>
            <a:blipFill>
              <a:blip r:embed="rId4">
                <a:alphaModFix amt="0"/>
              </a:blip>
              <a:stretch>
                <a:fillRect l="0" t="-122123" r="0" b="-122123"/>
              </a:stretch>
            </a:blipFill>
          </p:spPr>
        </p:sp>
        <p:sp>
          <p:nvSpPr>
            <p:cNvPr name="TextBox 8" id="8"/>
            <p:cNvSpPr txBox="true"/>
            <p:nvPr/>
          </p:nvSpPr>
          <p:spPr>
            <a:xfrm>
              <a:off x="0" y="0"/>
              <a:ext cx="21925598" cy="2482063"/>
            </a:xfrm>
            <a:prstGeom prst="rect">
              <a:avLst/>
            </a:prstGeom>
          </p:spPr>
          <p:txBody>
            <a:bodyPr anchor="b" rtlCol="false" tIns="0" lIns="0" bIns="0" rIns="0"/>
            <a:lstStyle/>
            <a:p>
              <a:pPr algn="l">
                <a:lnSpc>
                  <a:spcPts val="10799"/>
                </a:lnSpc>
              </a:pPr>
              <a:r>
                <a:rPr lang="en-US" sz="8998" b="true">
                  <a:solidFill>
                    <a:srgbClr val="FFFFFF"/>
                  </a:solidFill>
                  <a:latin typeface="EB Garamond Semi-Bold"/>
                  <a:ea typeface="EB Garamond Semi-Bold"/>
                  <a:cs typeface="EB Garamond Semi-Bold"/>
                  <a:sym typeface="EB Garamond Semi-Bold"/>
                </a:rPr>
                <a:t>Evidence: custodian-archivist</a:t>
              </a:r>
            </a:p>
          </p:txBody>
        </p:sp>
      </p:grpSp>
      <p:sp>
        <p:nvSpPr>
          <p:cNvPr name="TextBox 9" id="9"/>
          <p:cNvSpPr txBox="true"/>
          <p:nvPr/>
        </p:nvSpPr>
        <p:spPr>
          <a:xfrm rot="0">
            <a:off x="1035225" y="4325493"/>
            <a:ext cx="7816948" cy="5961507"/>
          </a:xfrm>
          <a:prstGeom prst="rect">
            <a:avLst/>
          </a:prstGeom>
        </p:spPr>
        <p:txBody>
          <a:bodyPr anchor="t" rtlCol="false" tIns="0" lIns="0" bIns="0" rIns="0">
            <a:spAutoFit/>
          </a:bodyPr>
          <a:lstStyle/>
          <a:p>
            <a:pPr algn="l" marL="1106236" indent="-368745" lvl="2">
              <a:lnSpc>
                <a:spcPts val="5243"/>
              </a:lnSpc>
              <a:buFont typeface="Arial"/>
              <a:buChar char="⚬"/>
            </a:pPr>
            <a:r>
              <a:rPr lang="en-US" sz="3799" i="true">
                <a:solidFill>
                  <a:srgbClr val="737373"/>
                </a:solidFill>
                <a:latin typeface="Proxima Nova Italics"/>
                <a:ea typeface="Proxima Nova Italics"/>
                <a:cs typeface="Proxima Nova Italics"/>
                <a:sym typeface="Proxima Nova Italics"/>
              </a:rPr>
              <a:t>Manual of Archives Administration</a:t>
            </a:r>
            <a:r>
              <a:rPr lang="en-US" sz="3799">
                <a:solidFill>
                  <a:srgbClr val="737373"/>
                </a:solidFill>
                <a:latin typeface="Proxima Nova"/>
                <a:ea typeface="Proxima Nova"/>
                <a:cs typeface="Proxima Nova"/>
                <a:sym typeface="Proxima Nova"/>
              </a:rPr>
              <a:t>, 1922</a:t>
            </a:r>
          </a:p>
          <a:p>
            <a:pPr algn="l" marL="1106409" indent="-368803" lvl="2">
              <a:lnSpc>
                <a:spcPts val="5243"/>
              </a:lnSpc>
              <a:buFont typeface="Arial"/>
              <a:buChar char="⚬"/>
            </a:pPr>
            <a:r>
              <a:rPr lang="en-US" sz="3799">
                <a:solidFill>
                  <a:srgbClr val="737373"/>
                </a:solidFill>
                <a:latin typeface="Proxima Nova"/>
                <a:ea typeface="Proxima Nova"/>
                <a:cs typeface="Proxima Nova"/>
                <a:sym typeface="Proxima Nova"/>
              </a:rPr>
              <a:t>Worked in the Public Record Office in London in 1906</a:t>
            </a:r>
          </a:p>
          <a:p>
            <a:pPr algn="l" marL="2149738" indent="-537435" lvl="3">
              <a:lnSpc>
                <a:spcPts val="5243"/>
              </a:lnSpc>
              <a:buFont typeface="Arial"/>
              <a:buChar char="￭"/>
            </a:pPr>
            <a:r>
              <a:rPr lang="en-US" sz="3799">
                <a:solidFill>
                  <a:srgbClr val="737373"/>
                </a:solidFill>
                <a:latin typeface="Proxima Nova"/>
                <a:ea typeface="Proxima Nova"/>
                <a:cs typeface="Proxima Nova"/>
                <a:sym typeface="Proxima Nova"/>
              </a:rPr>
              <a:t>British Civil Service</a:t>
            </a:r>
          </a:p>
          <a:p>
            <a:pPr algn="l" marL="2149738" indent="-537435" lvl="3">
              <a:lnSpc>
                <a:spcPts val="5243"/>
              </a:lnSpc>
              <a:buFont typeface="Arial"/>
              <a:buChar char="￭"/>
            </a:pPr>
            <a:r>
              <a:rPr lang="en-US" sz="3799">
                <a:solidFill>
                  <a:srgbClr val="737373"/>
                </a:solidFill>
                <a:latin typeface="Proxima Nova"/>
                <a:ea typeface="Proxima Nova"/>
                <a:cs typeface="Proxima Nova"/>
                <a:sym typeface="Proxima Nova"/>
              </a:rPr>
              <a:t>World War I bureaucracy</a:t>
            </a:r>
          </a:p>
          <a:p>
            <a:pPr algn="l" marL="1106409" indent="-368803" lvl="2">
              <a:lnSpc>
                <a:spcPts val="5243"/>
              </a:lnSpc>
              <a:buFont typeface="Arial"/>
              <a:buChar char="⚬"/>
            </a:pPr>
            <a:r>
              <a:rPr lang="en-US" sz="3799">
                <a:solidFill>
                  <a:srgbClr val="737373"/>
                </a:solidFill>
                <a:latin typeface="Proxima Nova"/>
                <a:ea typeface="Proxima Nova"/>
                <a:cs typeface="Proxima Nova"/>
                <a:sym typeface="Proxima Nova"/>
              </a:rPr>
              <a:t>Anti-appraisal</a:t>
            </a:r>
          </a:p>
          <a:p>
            <a:pPr algn="l" marL="1106409" indent="-368803" lvl="2">
              <a:lnSpc>
                <a:spcPts val="5243"/>
              </a:lnSpc>
              <a:buFont typeface="Arial"/>
              <a:buChar char="⚬"/>
            </a:pPr>
            <a:r>
              <a:rPr lang="en-US" sz="3799">
                <a:solidFill>
                  <a:srgbClr val="737373"/>
                </a:solidFill>
                <a:latin typeface="Proxima Nova"/>
                <a:ea typeface="Proxima Nova"/>
                <a:cs typeface="Proxima Nova"/>
                <a:sym typeface="Proxima Nova"/>
              </a:rPr>
              <a:t>Archivist as “keeper”</a:t>
            </a:r>
          </a:p>
          <a:p>
            <a:pPr algn="l" marL="1106409" indent="-368803" lvl="2">
              <a:lnSpc>
                <a:spcPts val="5243"/>
              </a:lnSpc>
            </a:pPr>
          </a:p>
        </p:txBody>
      </p:sp>
      <p:sp>
        <p:nvSpPr>
          <p:cNvPr name="TextBox 10" id="10"/>
          <p:cNvSpPr txBox="true"/>
          <p:nvPr/>
        </p:nvSpPr>
        <p:spPr>
          <a:xfrm rot="0">
            <a:off x="9479928" y="2856167"/>
            <a:ext cx="7816948" cy="5961507"/>
          </a:xfrm>
          <a:prstGeom prst="rect">
            <a:avLst/>
          </a:prstGeom>
        </p:spPr>
        <p:txBody>
          <a:bodyPr anchor="t" rtlCol="false" tIns="0" lIns="0" bIns="0" rIns="0">
            <a:spAutoFit/>
          </a:bodyPr>
          <a:lstStyle/>
          <a:p>
            <a:pPr algn="l">
              <a:lnSpc>
                <a:spcPts val="5243"/>
              </a:lnSpc>
            </a:pPr>
            <a:r>
              <a:rPr lang="en-US" sz="3799">
                <a:solidFill>
                  <a:srgbClr val="737373"/>
                </a:solidFill>
                <a:latin typeface="Proxima Nova"/>
                <a:ea typeface="Proxima Nova"/>
                <a:cs typeface="Proxima Nova"/>
                <a:sym typeface="Proxima Nova"/>
              </a:rPr>
              <a:t>Major contributions/lasting impacts to archives practice:</a:t>
            </a:r>
          </a:p>
          <a:p>
            <a:pPr algn="l" marL="1106409" indent="-368803" lvl="2">
              <a:lnSpc>
                <a:spcPts val="5243"/>
              </a:lnSpc>
              <a:buFont typeface="Arial"/>
              <a:buChar char="⚬"/>
            </a:pPr>
            <a:r>
              <a:rPr lang="en-US" sz="3799">
                <a:solidFill>
                  <a:srgbClr val="737373"/>
                </a:solidFill>
                <a:latin typeface="Proxima Nova"/>
                <a:ea typeface="Proxima Nova"/>
                <a:cs typeface="Proxima Nova"/>
                <a:sym typeface="Proxima Nova"/>
              </a:rPr>
              <a:t>Archives are places of impartial evidence</a:t>
            </a:r>
          </a:p>
          <a:p>
            <a:pPr algn="l" marL="1106409" indent="-368803" lvl="2">
              <a:lnSpc>
                <a:spcPts val="5243"/>
              </a:lnSpc>
              <a:buFont typeface="Arial"/>
              <a:buChar char="⚬"/>
            </a:pPr>
            <a:r>
              <a:rPr lang="en-US" sz="3799">
                <a:solidFill>
                  <a:srgbClr val="737373"/>
                </a:solidFill>
                <a:latin typeface="Proxima Nova"/>
                <a:ea typeface="Proxima Nova"/>
                <a:cs typeface="Proxima Nova"/>
                <a:sym typeface="Proxima Nova"/>
              </a:rPr>
              <a:t>Archivists are the guardians of that evidence</a:t>
            </a:r>
          </a:p>
          <a:p>
            <a:pPr algn="l" marL="1106409" indent="-368803" lvl="2">
              <a:lnSpc>
                <a:spcPts val="5243"/>
              </a:lnSpc>
              <a:buFont typeface="Arial"/>
              <a:buChar char="⚬"/>
            </a:pPr>
            <a:r>
              <a:rPr lang="en-US" sz="3799">
                <a:solidFill>
                  <a:srgbClr val="737373"/>
                </a:solidFill>
                <a:latin typeface="Proxima Nova"/>
                <a:ea typeface="Proxima Nova"/>
                <a:cs typeface="Proxima Nova"/>
                <a:sym typeface="Proxima Nova"/>
              </a:rPr>
              <a:t>Administrator (record creator) is the final say on appraisal, not archivist</a:t>
            </a:r>
          </a:p>
        </p:txBody>
      </p:sp>
      <p:sp>
        <p:nvSpPr>
          <p:cNvPr name="TextBox 11" id="11"/>
          <p:cNvSpPr txBox="true"/>
          <p:nvPr/>
        </p:nvSpPr>
        <p:spPr>
          <a:xfrm rot="0">
            <a:off x="1674085" y="2989516"/>
            <a:ext cx="2803369" cy="638175"/>
          </a:xfrm>
          <a:prstGeom prst="rect">
            <a:avLst/>
          </a:prstGeom>
        </p:spPr>
        <p:txBody>
          <a:bodyPr anchor="t" rtlCol="false" tIns="0" lIns="0" bIns="0" rIns="0">
            <a:spAutoFit/>
          </a:bodyPr>
          <a:lstStyle/>
          <a:p>
            <a:pPr algn="l">
              <a:lnSpc>
                <a:spcPts val="5038"/>
              </a:lnSpc>
            </a:pPr>
            <a:r>
              <a:rPr lang="en-US" sz="4198" b="true">
                <a:solidFill>
                  <a:srgbClr val="BF6C7C"/>
                </a:solidFill>
                <a:latin typeface="Proxima Nova Bold"/>
                <a:ea typeface="Proxima Nova Bold"/>
                <a:cs typeface="Proxima Nova Bold"/>
                <a:sym typeface="Proxima Nova Bold"/>
              </a:rPr>
              <a:t>Key Figure:</a:t>
            </a:r>
          </a:p>
        </p:txBody>
      </p:sp>
      <p:sp>
        <p:nvSpPr>
          <p:cNvPr name="TextBox 12" id="12"/>
          <p:cNvSpPr txBox="true"/>
          <p:nvPr/>
        </p:nvSpPr>
        <p:spPr>
          <a:xfrm rot="0">
            <a:off x="1674085" y="3684718"/>
            <a:ext cx="5942962" cy="504825"/>
          </a:xfrm>
          <a:prstGeom prst="rect">
            <a:avLst/>
          </a:prstGeom>
        </p:spPr>
        <p:txBody>
          <a:bodyPr anchor="t" rtlCol="false" tIns="0" lIns="0" bIns="0" rIns="0">
            <a:spAutoFit/>
          </a:bodyPr>
          <a:lstStyle/>
          <a:p>
            <a:pPr algn="l">
              <a:lnSpc>
                <a:spcPts val="4199"/>
              </a:lnSpc>
            </a:pPr>
            <a:r>
              <a:rPr lang="en-US" sz="3499">
                <a:solidFill>
                  <a:srgbClr val="000000"/>
                </a:solidFill>
                <a:latin typeface="Proxima Nova"/>
                <a:ea typeface="Proxima Nova"/>
                <a:cs typeface="Proxima Nova"/>
                <a:sym typeface="Proxima Nova"/>
              </a:rPr>
              <a:t>Sir Hilary Jenkinson, 1882-1961</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2200237"/>
            <a:ext cx="16444198" cy="5886536"/>
            <a:chOff x="0" y="0"/>
            <a:chExt cx="21925598" cy="7848714"/>
          </a:xfrm>
        </p:grpSpPr>
        <p:sp>
          <p:nvSpPr>
            <p:cNvPr name="Freeform 3" id="3"/>
            <p:cNvSpPr/>
            <p:nvPr/>
          </p:nvSpPr>
          <p:spPr>
            <a:xfrm flipH="false" flipV="false" rot="0">
              <a:off x="0" y="0"/>
              <a:ext cx="21925662" cy="7848727"/>
            </a:xfrm>
            <a:custGeom>
              <a:avLst/>
              <a:gdLst/>
              <a:ahLst/>
              <a:cxnLst/>
              <a:rect r="r" b="b" t="t" l="l"/>
              <a:pathLst>
                <a:path h="7848727" w="21925662">
                  <a:moveTo>
                    <a:pt x="0" y="0"/>
                  </a:moveTo>
                  <a:lnTo>
                    <a:pt x="21925662" y="0"/>
                  </a:lnTo>
                  <a:lnTo>
                    <a:pt x="21925662" y="7848727"/>
                  </a:lnTo>
                  <a:lnTo>
                    <a:pt x="0" y="7848727"/>
                  </a:lnTo>
                  <a:close/>
                </a:path>
              </a:pathLst>
            </a:custGeom>
            <a:blipFill>
              <a:blip r:embed="rId3">
                <a:alphaModFix amt="0"/>
              </a:blip>
              <a:stretch>
                <a:fillRect l="0" t="-4394" r="0" b="-4393"/>
              </a:stretch>
            </a:blipFill>
          </p:spPr>
        </p:sp>
      </p:grpSp>
      <p:grpSp>
        <p:nvGrpSpPr>
          <p:cNvPr name="Group 4" id="4"/>
          <p:cNvGrpSpPr/>
          <p:nvPr/>
        </p:nvGrpSpPr>
        <p:grpSpPr>
          <a:xfrm rot="0">
            <a:off x="921896" y="2200237"/>
            <a:ext cx="16444198" cy="5886526"/>
            <a:chOff x="0" y="0"/>
            <a:chExt cx="21925598" cy="7848702"/>
          </a:xfrm>
        </p:grpSpPr>
        <p:sp>
          <p:nvSpPr>
            <p:cNvPr name="Freeform 5" id="5"/>
            <p:cNvSpPr/>
            <p:nvPr/>
          </p:nvSpPr>
          <p:spPr>
            <a:xfrm flipH="false" flipV="false" rot="0">
              <a:off x="0" y="0"/>
              <a:ext cx="21925598" cy="7848704"/>
            </a:xfrm>
            <a:custGeom>
              <a:avLst/>
              <a:gdLst/>
              <a:ahLst/>
              <a:cxnLst/>
              <a:rect r="r" b="b" t="t" l="l"/>
              <a:pathLst>
                <a:path h="7848704" w="21925598">
                  <a:moveTo>
                    <a:pt x="0" y="0"/>
                  </a:moveTo>
                  <a:lnTo>
                    <a:pt x="21925598" y="0"/>
                  </a:lnTo>
                  <a:lnTo>
                    <a:pt x="21925598" y="7848704"/>
                  </a:lnTo>
                  <a:lnTo>
                    <a:pt x="0" y="7848704"/>
                  </a:lnTo>
                  <a:close/>
                </a:path>
              </a:pathLst>
            </a:custGeom>
            <a:blipFill>
              <a:blip r:embed="rId4">
                <a:alphaModFix amt="0"/>
              </a:blip>
              <a:stretch>
                <a:fillRect l="0" t="-4432" r="0" b="-4432"/>
              </a:stretch>
            </a:blipFill>
          </p:spPr>
        </p:sp>
        <p:sp>
          <p:nvSpPr>
            <p:cNvPr name="TextBox 6" id="6"/>
            <p:cNvSpPr txBox="true"/>
            <p:nvPr/>
          </p:nvSpPr>
          <p:spPr>
            <a:xfrm>
              <a:off x="0" y="0"/>
              <a:ext cx="21925598" cy="7848702"/>
            </a:xfrm>
            <a:prstGeom prst="rect">
              <a:avLst/>
            </a:prstGeom>
          </p:spPr>
          <p:txBody>
            <a:bodyPr anchor="ctr" rtlCol="false" tIns="0" lIns="0" bIns="0" rIns="0"/>
            <a:lstStyle/>
            <a:p>
              <a:pPr algn="l">
                <a:lnSpc>
                  <a:spcPts val="10031"/>
                </a:lnSpc>
              </a:pPr>
              <a:r>
                <a:rPr lang="en-US" sz="8359" b="true">
                  <a:solidFill>
                    <a:srgbClr val="FFFFFF"/>
                  </a:solidFill>
                  <a:latin typeface="EB Garamond Semi-Bold"/>
                  <a:ea typeface="EB Garamond Semi-Bold"/>
                  <a:cs typeface="EB Garamond Semi-Bold"/>
                  <a:sym typeface="EB Garamond Semi-Bold"/>
                </a:rPr>
                <a:t>Second paradigm: memory</a:t>
              </a:r>
            </a:p>
            <a:p>
              <a:pPr algn="l">
                <a:lnSpc>
                  <a:spcPts val="10000"/>
                </a:lnSpc>
              </a:pPr>
            </a:p>
            <a:p>
              <a:pPr algn="l">
                <a:lnSpc>
                  <a:spcPts val="4800"/>
                </a:lnSpc>
              </a:pPr>
              <a:r>
                <a:rPr lang="en-US" sz="4000" i="true">
                  <a:solidFill>
                    <a:srgbClr val="FFFFFF"/>
                  </a:solidFill>
                  <a:latin typeface="EB Garamond Italics"/>
                  <a:ea typeface="EB Garamond Italics"/>
                  <a:cs typeface="EB Garamond Italics"/>
                  <a:sym typeface="EB Garamond Italics"/>
                </a:rPr>
                <a:t>“The resulting archive, retained by archives, was no natural residue therefore, but a deliberate and conscious creation by the archivist, who made that critical selection decision…Trained in academic history, the archivist tried, following Schellenberg, to reflect in the records chosen as archives their actual or anticipated uses for academic research, primarily by historians.” </a:t>
              </a:r>
              <a:r>
                <a:rPr lang="en-US" sz="4000">
                  <a:solidFill>
                    <a:srgbClr val="FFFFFF"/>
                  </a:solidFill>
                  <a:latin typeface="EB Garamond"/>
                  <a:ea typeface="EB Garamond"/>
                  <a:cs typeface="EB Garamond"/>
                  <a:sym typeface="EB Garamond"/>
                </a:rPr>
                <a:t>(p. 107)</a:t>
              </a:r>
            </a:p>
          </p:txBody>
        </p:sp>
      </p:grpSp>
      <p:grpSp>
        <p:nvGrpSpPr>
          <p:cNvPr name="Group 7" id="7"/>
          <p:cNvGrpSpPr/>
          <p:nvPr/>
        </p:nvGrpSpPr>
        <p:grpSpPr>
          <a:xfrm rot="0">
            <a:off x="980504" y="7966672"/>
            <a:ext cx="4175408" cy="1016051"/>
            <a:chOff x="0" y="0"/>
            <a:chExt cx="5567210" cy="1354734"/>
          </a:xfrm>
        </p:grpSpPr>
        <p:sp>
          <p:nvSpPr>
            <p:cNvPr name="Freeform 8" id="8"/>
            <p:cNvSpPr/>
            <p:nvPr/>
          </p:nvSpPr>
          <p:spPr>
            <a:xfrm flipH="false" flipV="false" rot="0">
              <a:off x="0" y="0"/>
              <a:ext cx="5567172" cy="1354709"/>
            </a:xfrm>
            <a:custGeom>
              <a:avLst/>
              <a:gdLst/>
              <a:ahLst/>
              <a:cxnLst/>
              <a:rect r="r" b="b" t="t" l="l"/>
              <a:pathLst>
                <a:path h="1354709" w="5567172">
                  <a:moveTo>
                    <a:pt x="0" y="0"/>
                  </a:moveTo>
                  <a:lnTo>
                    <a:pt x="5567172" y="0"/>
                  </a:lnTo>
                  <a:lnTo>
                    <a:pt x="5567172" y="1354709"/>
                  </a:lnTo>
                  <a:lnTo>
                    <a:pt x="0" y="1354709"/>
                  </a:lnTo>
                  <a:close/>
                </a:path>
              </a:pathLst>
            </a:custGeom>
            <a:blipFill>
              <a:blip r:embed="rId3">
                <a:alphaModFix amt="0"/>
              </a:blip>
              <a:stretch>
                <a:fillRect l="0" t="-30017" r="0" b="-30018"/>
              </a:stretch>
            </a:blipFill>
          </p:spPr>
        </p:sp>
      </p:grpSp>
      <p:grpSp>
        <p:nvGrpSpPr>
          <p:cNvPr name="Group 9" id="9"/>
          <p:cNvGrpSpPr/>
          <p:nvPr/>
        </p:nvGrpSpPr>
        <p:grpSpPr>
          <a:xfrm rot="0">
            <a:off x="980504" y="7995247"/>
            <a:ext cx="4175398" cy="987476"/>
            <a:chOff x="0" y="0"/>
            <a:chExt cx="5567197" cy="1316634"/>
          </a:xfrm>
        </p:grpSpPr>
        <p:sp>
          <p:nvSpPr>
            <p:cNvPr name="Freeform 10" id="10"/>
            <p:cNvSpPr/>
            <p:nvPr/>
          </p:nvSpPr>
          <p:spPr>
            <a:xfrm flipH="false" flipV="false" rot="0">
              <a:off x="0" y="0"/>
              <a:ext cx="5567201" cy="1316635"/>
            </a:xfrm>
            <a:custGeom>
              <a:avLst/>
              <a:gdLst/>
              <a:ahLst/>
              <a:cxnLst/>
              <a:rect r="r" b="b" t="t" l="l"/>
              <a:pathLst>
                <a:path h="1316635" w="5567201">
                  <a:moveTo>
                    <a:pt x="0" y="0"/>
                  </a:moveTo>
                  <a:lnTo>
                    <a:pt x="5567201" y="0"/>
                  </a:lnTo>
                  <a:lnTo>
                    <a:pt x="5567201" y="1316635"/>
                  </a:lnTo>
                  <a:lnTo>
                    <a:pt x="0" y="1316635"/>
                  </a:lnTo>
                  <a:close/>
                </a:path>
              </a:pathLst>
            </a:custGeom>
            <a:blipFill>
              <a:blip r:embed="rId4">
                <a:alphaModFix amt="0"/>
              </a:blip>
              <a:stretch>
                <a:fillRect l="0" t="-32389" r="0" b="-32389"/>
              </a:stretch>
            </a:blipFill>
          </p:spPr>
        </p:sp>
        <p:sp>
          <p:nvSpPr>
            <p:cNvPr name="TextBox 11" id="11"/>
            <p:cNvSpPr txBox="true"/>
            <p:nvPr/>
          </p:nvSpPr>
          <p:spPr>
            <a:xfrm>
              <a:off x="0" y="38100"/>
              <a:ext cx="5567197" cy="1278534"/>
            </a:xfrm>
            <a:prstGeom prst="rect">
              <a:avLst/>
            </a:prstGeom>
          </p:spPr>
          <p:txBody>
            <a:bodyPr anchor="ctr" rtlCol="false" tIns="0" lIns="0" bIns="0" rIns="0"/>
            <a:lstStyle/>
            <a:p>
              <a:pPr algn="l">
                <a:lnSpc>
                  <a:spcPts val="3974"/>
                </a:lnSpc>
              </a:pPr>
              <a:r>
                <a:rPr lang="en-US" sz="3600" b="true">
                  <a:solidFill>
                    <a:srgbClr val="FFFFFF"/>
                  </a:solidFill>
                  <a:latin typeface="Proxima Nova Bold"/>
                  <a:ea typeface="Proxima Nova Bold"/>
                  <a:cs typeface="Proxima Nova Bold"/>
                  <a:sym typeface="Proxima Nova Bold"/>
                </a:rPr>
                <a:t>Terry Cook</a:t>
              </a:r>
            </a:p>
          </p:txBody>
        </p:sp>
      </p:gr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2494826"/>
            <a:ext cx="18288000" cy="7792174"/>
            <a:chOff x="0" y="0"/>
            <a:chExt cx="24384000" cy="10389565"/>
          </a:xfrm>
        </p:grpSpPr>
        <p:sp>
          <p:nvSpPr>
            <p:cNvPr name="Freeform 3" id="3"/>
            <p:cNvSpPr/>
            <p:nvPr/>
          </p:nvSpPr>
          <p:spPr>
            <a:xfrm flipH="false" flipV="false" rot="0">
              <a:off x="0" y="0"/>
              <a:ext cx="24384000" cy="10389616"/>
            </a:xfrm>
            <a:custGeom>
              <a:avLst/>
              <a:gdLst/>
              <a:ahLst/>
              <a:cxnLst/>
              <a:rect r="r" b="b" t="t" l="l"/>
              <a:pathLst>
                <a:path h="10389616" w="24384000">
                  <a:moveTo>
                    <a:pt x="24384000" y="0"/>
                  </a:moveTo>
                  <a:lnTo>
                    <a:pt x="0" y="0"/>
                  </a:lnTo>
                  <a:lnTo>
                    <a:pt x="0" y="10389616"/>
                  </a:lnTo>
                  <a:lnTo>
                    <a:pt x="24384000" y="10389616"/>
                  </a:lnTo>
                  <a:close/>
                </a:path>
              </a:pathLst>
            </a:custGeom>
            <a:solidFill>
              <a:srgbClr val="E3E2DE"/>
            </a:solidFill>
          </p:spPr>
        </p:sp>
      </p:grpSp>
      <p:grpSp>
        <p:nvGrpSpPr>
          <p:cNvPr name="Group 4" id="4"/>
          <p:cNvGrpSpPr/>
          <p:nvPr/>
        </p:nvGrpSpPr>
        <p:grpSpPr>
          <a:xfrm rot="0">
            <a:off x="943804" y="302552"/>
            <a:ext cx="16444198" cy="2029816"/>
            <a:chOff x="0" y="0"/>
            <a:chExt cx="21925598" cy="2706421"/>
          </a:xfrm>
        </p:grpSpPr>
        <p:sp>
          <p:nvSpPr>
            <p:cNvPr name="Freeform 5" id="5"/>
            <p:cNvSpPr/>
            <p:nvPr/>
          </p:nvSpPr>
          <p:spPr>
            <a:xfrm flipH="false" flipV="false" rot="0">
              <a:off x="0" y="0"/>
              <a:ext cx="21925662" cy="2706370"/>
            </a:xfrm>
            <a:custGeom>
              <a:avLst/>
              <a:gdLst/>
              <a:ahLst/>
              <a:cxnLst/>
              <a:rect r="r" b="b" t="t" l="l"/>
              <a:pathLst>
                <a:path h="2706370" w="21925662">
                  <a:moveTo>
                    <a:pt x="0" y="0"/>
                  </a:moveTo>
                  <a:lnTo>
                    <a:pt x="21925662" y="0"/>
                  </a:lnTo>
                  <a:lnTo>
                    <a:pt x="21925662" y="2706370"/>
                  </a:lnTo>
                  <a:lnTo>
                    <a:pt x="0" y="2706370"/>
                  </a:lnTo>
                  <a:close/>
                </a:path>
              </a:pathLst>
            </a:custGeom>
            <a:blipFill>
              <a:blip r:embed="rId3">
                <a:alphaModFix amt="0"/>
              </a:blip>
              <a:stretch>
                <a:fillRect l="0" t="-107747" r="0" b="-107748"/>
              </a:stretch>
            </a:blipFill>
          </p:spPr>
        </p:sp>
      </p:grpSp>
      <p:grpSp>
        <p:nvGrpSpPr>
          <p:cNvPr name="Group 6" id="6"/>
          <p:cNvGrpSpPr/>
          <p:nvPr/>
        </p:nvGrpSpPr>
        <p:grpSpPr>
          <a:xfrm rot="0">
            <a:off x="943804" y="302552"/>
            <a:ext cx="16444198" cy="2029825"/>
            <a:chOff x="0" y="0"/>
            <a:chExt cx="21925598" cy="2706434"/>
          </a:xfrm>
        </p:grpSpPr>
        <p:sp>
          <p:nvSpPr>
            <p:cNvPr name="Freeform 7" id="7"/>
            <p:cNvSpPr/>
            <p:nvPr/>
          </p:nvSpPr>
          <p:spPr>
            <a:xfrm flipH="false" flipV="false" rot="0">
              <a:off x="0" y="0"/>
              <a:ext cx="21925598" cy="2706428"/>
            </a:xfrm>
            <a:custGeom>
              <a:avLst/>
              <a:gdLst/>
              <a:ahLst/>
              <a:cxnLst/>
              <a:rect r="r" b="b" t="t" l="l"/>
              <a:pathLst>
                <a:path h="2706428" w="21925598">
                  <a:moveTo>
                    <a:pt x="0" y="0"/>
                  </a:moveTo>
                  <a:lnTo>
                    <a:pt x="21925598" y="0"/>
                  </a:lnTo>
                  <a:lnTo>
                    <a:pt x="21925598" y="2706428"/>
                  </a:lnTo>
                  <a:lnTo>
                    <a:pt x="0" y="2706428"/>
                  </a:lnTo>
                  <a:close/>
                </a:path>
              </a:pathLst>
            </a:custGeom>
            <a:blipFill>
              <a:blip r:embed="rId4">
                <a:alphaModFix amt="0"/>
              </a:blip>
              <a:stretch>
                <a:fillRect l="0" t="-107854" r="0" b="-107854"/>
              </a:stretch>
            </a:blipFill>
          </p:spPr>
        </p:sp>
        <p:sp>
          <p:nvSpPr>
            <p:cNvPr name="TextBox 8" id="8"/>
            <p:cNvSpPr txBox="true"/>
            <p:nvPr/>
          </p:nvSpPr>
          <p:spPr>
            <a:xfrm>
              <a:off x="0" y="0"/>
              <a:ext cx="21925598" cy="2706434"/>
            </a:xfrm>
            <a:prstGeom prst="rect">
              <a:avLst/>
            </a:prstGeom>
          </p:spPr>
          <p:txBody>
            <a:bodyPr anchor="b" rtlCol="false" tIns="0" lIns="0" bIns="0" rIns="0"/>
            <a:lstStyle/>
            <a:p>
              <a:pPr algn="l">
                <a:lnSpc>
                  <a:spcPts val="11760"/>
                </a:lnSpc>
              </a:pPr>
              <a:r>
                <a:rPr lang="en-US" sz="9800" b="true">
                  <a:solidFill>
                    <a:srgbClr val="FFFFFF"/>
                  </a:solidFill>
                  <a:latin typeface="EB Garamond Semi-Bold"/>
                  <a:ea typeface="EB Garamond Semi-Bold"/>
                  <a:cs typeface="EB Garamond Semi-Bold"/>
                  <a:sym typeface="EB Garamond Semi-Bold"/>
                </a:rPr>
                <a:t>Memory: historian-archivist</a:t>
              </a:r>
            </a:p>
          </p:txBody>
        </p:sp>
      </p:grpSp>
      <p:sp>
        <p:nvSpPr>
          <p:cNvPr name="TextBox 9" id="9"/>
          <p:cNvSpPr txBox="true"/>
          <p:nvPr/>
        </p:nvSpPr>
        <p:spPr>
          <a:xfrm rot="0">
            <a:off x="1035225" y="4469797"/>
            <a:ext cx="7816948" cy="5596509"/>
          </a:xfrm>
          <a:prstGeom prst="rect">
            <a:avLst/>
          </a:prstGeom>
        </p:spPr>
        <p:txBody>
          <a:bodyPr anchor="t" rtlCol="false" tIns="0" lIns="0" bIns="0" rIns="0">
            <a:spAutoFit/>
          </a:bodyPr>
          <a:lstStyle/>
          <a:p>
            <a:pPr algn="l" marL="1077122" indent="-359041" lvl="2">
              <a:lnSpc>
                <a:spcPts val="4438"/>
              </a:lnSpc>
              <a:buFont typeface="Arial"/>
              <a:buChar char="⚬"/>
            </a:pPr>
            <a:r>
              <a:rPr lang="en-US" sz="3699" i="true">
                <a:solidFill>
                  <a:srgbClr val="737373"/>
                </a:solidFill>
                <a:latin typeface="Proxima Nova Italics"/>
                <a:ea typeface="Proxima Nova Italics"/>
                <a:cs typeface="Proxima Nova Italics"/>
                <a:sym typeface="Proxima Nova Italics"/>
              </a:rPr>
              <a:t>Modern Archives: Principles &amp; Techniques</a:t>
            </a:r>
            <a:r>
              <a:rPr lang="en-US" sz="3699">
                <a:solidFill>
                  <a:srgbClr val="737373"/>
                </a:solidFill>
                <a:latin typeface="Proxima Nova"/>
                <a:ea typeface="Proxima Nova"/>
                <a:cs typeface="Proxima Nova"/>
                <a:sym typeface="Proxima Nova"/>
              </a:rPr>
              <a:t>, 1956</a:t>
            </a:r>
          </a:p>
          <a:p>
            <a:pPr algn="l" marL="1077289" indent="-359096" lvl="2">
              <a:lnSpc>
                <a:spcPts val="5105"/>
              </a:lnSpc>
              <a:buFont typeface="Arial"/>
              <a:buChar char="⚬"/>
            </a:pPr>
            <a:r>
              <a:rPr lang="en-US" sz="3699">
                <a:solidFill>
                  <a:srgbClr val="737373"/>
                </a:solidFill>
                <a:latin typeface="Proxima Nova"/>
                <a:ea typeface="Proxima Nova"/>
                <a:cs typeface="Proxima Nova"/>
                <a:sym typeface="Proxima Nova"/>
              </a:rPr>
              <a:t>Creator of </a:t>
            </a:r>
            <a:r>
              <a:rPr lang="en-US" b="true" sz="3699">
                <a:solidFill>
                  <a:srgbClr val="737373"/>
                </a:solidFill>
                <a:latin typeface="Proxima Nova Bold"/>
                <a:ea typeface="Proxima Nova Bold"/>
                <a:cs typeface="Proxima Nova Bold"/>
                <a:sym typeface="Proxima Nova Bold"/>
              </a:rPr>
              <a:t>appraisal</a:t>
            </a:r>
            <a:r>
              <a:rPr lang="en-US" sz="3699">
                <a:solidFill>
                  <a:srgbClr val="737373"/>
                </a:solidFill>
                <a:latin typeface="Proxima Nova"/>
                <a:ea typeface="Proxima Nova"/>
                <a:cs typeface="Proxima Nova"/>
                <a:sym typeface="Proxima Nova"/>
              </a:rPr>
              <a:t> theory</a:t>
            </a:r>
          </a:p>
          <a:p>
            <a:pPr algn="l" marL="1077289" indent="-359096" lvl="2">
              <a:lnSpc>
                <a:spcPts val="5105"/>
              </a:lnSpc>
              <a:buFont typeface="Arial"/>
              <a:buChar char="⚬"/>
            </a:pPr>
            <a:r>
              <a:rPr lang="en-US" sz="3699">
                <a:solidFill>
                  <a:srgbClr val="737373"/>
                </a:solidFill>
                <a:latin typeface="Proxima Nova"/>
                <a:ea typeface="Proxima Nova"/>
                <a:cs typeface="Proxima Nova"/>
                <a:sym typeface="Proxima Nova"/>
              </a:rPr>
              <a:t>American archivists working at the time of the creation of NARA (National Archives):</a:t>
            </a:r>
          </a:p>
          <a:p>
            <a:pPr algn="l" marL="2093164" indent="-523291" lvl="3">
              <a:lnSpc>
                <a:spcPts val="5105"/>
              </a:lnSpc>
              <a:buFont typeface="Arial"/>
              <a:buChar char="￭"/>
            </a:pPr>
            <a:r>
              <a:rPr lang="en-US" sz="3699">
                <a:solidFill>
                  <a:srgbClr val="737373"/>
                </a:solidFill>
                <a:latin typeface="Proxima Nova"/>
                <a:ea typeface="Proxima Nova"/>
                <a:cs typeface="Proxima Nova"/>
                <a:sym typeface="Proxima Nova"/>
              </a:rPr>
              <a:t>Exploding bureaucracy</a:t>
            </a:r>
          </a:p>
          <a:p>
            <a:pPr algn="l" marL="2093164" indent="-523291" lvl="3">
              <a:lnSpc>
                <a:spcPts val="5105"/>
              </a:lnSpc>
              <a:buFont typeface="Arial"/>
              <a:buChar char="￭"/>
            </a:pPr>
            <a:r>
              <a:rPr lang="en-US" sz="3699">
                <a:solidFill>
                  <a:srgbClr val="737373"/>
                </a:solidFill>
                <a:latin typeface="Proxima Nova"/>
                <a:ea typeface="Proxima Nova"/>
                <a:cs typeface="Proxima Nova"/>
                <a:sym typeface="Proxima Nova"/>
              </a:rPr>
              <a:t>Emphasis on efficiency</a:t>
            </a:r>
          </a:p>
          <a:p>
            <a:pPr algn="l" marL="2093164" indent="-523291" lvl="3">
              <a:lnSpc>
                <a:spcPts val="5105"/>
              </a:lnSpc>
              <a:buFont typeface="Arial"/>
              <a:buChar char="￭"/>
            </a:pPr>
            <a:r>
              <a:rPr lang="en-US" sz="3699">
                <a:solidFill>
                  <a:srgbClr val="737373"/>
                </a:solidFill>
                <a:latin typeface="Proxima Nova"/>
                <a:ea typeface="Proxima Nova"/>
                <a:cs typeface="Proxima Nova"/>
                <a:sym typeface="Proxima Nova"/>
              </a:rPr>
              <a:t>New Deal to WWII</a:t>
            </a:r>
          </a:p>
        </p:txBody>
      </p:sp>
      <p:sp>
        <p:nvSpPr>
          <p:cNvPr name="TextBox 10" id="10"/>
          <p:cNvSpPr txBox="true"/>
          <p:nvPr/>
        </p:nvSpPr>
        <p:spPr>
          <a:xfrm rot="0">
            <a:off x="9479928" y="3135440"/>
            <a:ext cx="7816948" cy="5859018"/>
          </a:xfrm>
          <a:prstGeom prst="rect">
            <a:avLst/>
          </a:prstGeom>
        </p:spPr>
        <p:txBody>
          <a:bodyPr anchor="t" rtlCol="false" tIns="0" lIns="0" bIns="0" rIns="0">
            <a:spAutoFit/>
          </a:bodyPr>
          <a:lstStyle/>
          <a:p>
            <a:pPr algn="l">
              <a:lnSpc>
                <a:spcPts val="5105"/>
              </a:lnSpc>
            </a:pPr>
            <a:r>
              <a:rPr lang="en-US" sz="3699">
                <a:solidFill>
                  <a:srgbClr val="737373"/>
                </a:solidFill>
                <a:latin typeface="Proxima Nova"/>
                <a:ea typeface="Proxima Nova"/>
                <a:cs typeface="Proxima Nova"/>
                <a:sym typeface="Proxima Nova"/>
              </a:rPr>
              <a:t>Major contributions to archives practice:</a:t>
            </a:r>
          </a:p>
          <a:p>
            <a:pPr algn="l" marL="1077289" indent="-359096" lvl="2">
              <a:lnSpc>
                <a:spcPts val="5105"/>
              </a:lnSpc>
              <a:buFont typeface="Arial"/>
              <a:buChar char="⚬"/>
            </a:pPr>
            <a:r>
              <a:rPr lang="en-US" sz="3699">
                <a:solidFill>
                  <a:srgbClr val="737373"/>
                </a:solidFill>
                <a:latin typeface="Proxima Nova"/>
                <a:ea typeface="Proxima Nova"/>
                <a:cs typeface="Proxima Nova"/>
                <a:sym typeface="Proxima Nova"/>
              </a:rPr>
              <a:t>Primary and secondary value of records</a:t>
            </a:r>
          </a:p>
          <a:p>
            <a:pPr algn="l" marL="1077289" indent="-359096" lvl="2">
              <a:lnSpc>
                <a:spcPts val="5105"/>
              </a:lnSpc>
              <a:buFont typeface="Arial"/>
              <a:buChar char="⚬"/>
            </a:pPr>
            <a:r>
              <a:rPr lang="en-US" sz="3699" u="sng">
                <a:solidFill>
                  <a:srgbClr val="0000FF"/>
                </a:solidFill>
                <a:latin typeface="Proxima Nova"/>
                <a:ea typeface="Proxima Nova"/>
                <a:cs typeface="Proxima Nova"/>
                <a:sym typeface="Proxima Nova"/>
                <a:hlinkClick r:id="rId5" tooltip="https://dictionary.archivists.org/entry/record-group.html"/>
              </a:rPr>
              <a:t>Record group</a:t>
            </a:r>
          </a:p>
          <a:p>
            <a:pPr algn="l" marL="1077289" indent="-359096" lvl="2">
              <a:lnSpc>
                <a:spcPts val="5105"/>
              </a:lnSpc>
              <a:buFont typeface="Arial"/>
              <a:buChar char="⚬"/>
            </a:pPr>
            <a:r>
              <a:rPr lang="en-US" sz="3699">
                <a:solidFill>
                  <a:srgbClr val="737373"/>
                </a:solidFill>
                <a:latin typeface="Proxima Nova"/>
                <a:ea typeface="Proxima Nova"/>
                <a:cs typeface="Proxima Nova"/>
                <a:sym typeface="Proxima Nova"/>
              </a:rPr>
              <a:t>Use-defined archives</a:t>
            </a:r>
          </a:p>
          <a:p>
            <a:pPr algn="l" marL="1077289" indent="-359096" lvl="2">
              <a:lnSpc>
                <a:spcPts val="5105"/>
              </a:lnSpc>
              <a:buFont typeface="Arial"/>
              <a:buChar char="⚬"/>
            </a:pPr>
            <a:r>
              <a:rPr lang="en-US" sz="3699">
                <a:solidFill>
                  <a:srgbClr val="737373"/>
                </a:solidFill>
                <a:latin typeface="Proxima Nova"/>
                <a:ea typeface="Proxima Nova"/>
                <a:cs typeface="Proxima Nova"/>
                <a:sym typeface="Proxima Nova"/>
              </a:rPr>
              <a:t>Records life cycle</a:t>
            </a:r>
          </a:p>
          <a:p>
            <a:pPr algn="l" marL="1077289" indent="-359096" lvl="2">
              <a:lnSpc>
                <a:spcPts val="5105"/>
              </a:lnSpc>
              <a:buFont typeface="Arial"/>
              <a:buChar char="⚬"/>
            </a:pPr>
            <a:r>
              <a:rPr lang="en-US" sz="3699">
                <a:solidFill>
                  <a:srgbClr val="737373"/>
                </a:solidFill>
                <a:latin typeface="Proxima Nova"/>
                <a:ea typeface="Proxima Nova"/>
                <a:cs typeface="Proxima Nova"/>
                <a:sym typeface="Proxima Nova"/>
              </a:rPr>
              <a:t>Records management as separate from archives</a:t>
            </a:r>
          </a:p>
        </p:txBody>
      </p:sp>
      <p:sp>
        <p:nvSpPr>
          <p:cNvPr name="TextBox 11" id="11"/>
          <p:cNvSpPr txBox="true"/>
          <p:nvPr/>
        </p:nvSpPr>
        <p:spPr>
          <a:xfrm rot="0">
            <a:off x="1674085" y="2989516"/>
            <a:ext cx="2803369" cy="638175"/>
          </a:xfrm>
          <a:prstGeom prst="rect">
            <a:avLst/>
          </a:prstGeom>
        </p:spPr>
        <p:txBody>
          <a:bodyPr anchor="t" rtlCol="false" tIns="0" lIns="0" bIns="0" rIns="0">
            <a:spAutoFit/>
          </a:bodyPr>
          <a:lstStyle/>
          <a:p>
            <a:pPr algn="l">
              <a:lnSpc>
                <a:spcPts val="5038"/>
              </a:lnSpc>
            </a:pPr>
            <a:r>
              <a:rPr lang="en-US" sz="4198" b="true">
                <a:solidFill>
                  <a:srgbClr val="BF6C7C"/>
                </a:solidFill>
                <a:latin typeface="Proxima Nova Bold"/>
                <a:ea typeface="Proxima Nova Bold"/>
                <a:cs typeface="Proxima Nova Bold"/>
                <a:sym typeface="Proxima Nova Bold"/>
              </a:rPr>
              <a:t>Key Figure:</a:t>
            </a:r>
          </a:p>
        </p:txBody>
      </p:sp>
      <p:sp>
        <p:nvSpPr>
          <p:cNvPr name="TextBox 12" id="12"/>
          <p:cNvSpPr txBox="true"/>
          <p:nvPr/>
        </p:nvSpPr>
        <p:spPr>
          <a:xfrm rot="0">
            <a:off x="1674085" y="3684718"/>
            <a:ext cx="5578002" cy="504825"/>
          </a:xfrm>
          <a:prstGeom prst="rect">
            <a:avLst/>
          </a:prstGeom>
        </p:spPr>
        <p:txBody>
          <a:bodyPr anchor="t" rtlCol="false" tIns="0" lIns="0" bIns="0" rIns="0">
            <a:spAutoFit/>
          </a:bodyPr>
          <a:lstStyle/>
          <a:p>
            <a:pPr algn="l">
              <a:lnSpc>
                <a:spcPts val="4199"/>
              </a:lnSpc>
            </a:pPr>
            <a:r>
              <a:rPr lang="en-US" sz="3499">
                <a:solidFill>
                  <a:srgbClr val="000000"/>
                </a:solidFill>
                <a:latin typeface="Proxima Nova"/>
                <a:ea typeface="Proxima Nova"/>
                <a:cs typeface="Proxima Nova"/>
                <a:sym typeface="Proxima Nova"/>
              </a:rPr>
              <a:t>T.R. Schellenberg, 1903-1970</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3406264"/>
            <a:ext cx="8090402" cy="2989936"/>
            <a:chOff x="0" y="0"/>
            <a:chExt cx="10787202" cy="3986581"/>
          </a:xfrm>
        </p:grpSpPr>
        <p:sp>
          <p:nvSpPr>
            <p:cNvPr name="Freeform 5" id="5"/>
            <p:cNvSpPr/>
            <p:nvPr/>
          </p:nvSpPr>
          <p:spPr>
            <a:xfrm flipH="false" flipV="false" rot="0">
              <a:off x="0" y="0"/>
              <a:ext cx="10787253" cy="3986530"/>
            </a:xfrm>
            <a:custGeom>
              <a:avLst/>
              <a:gdLst/>
              <a:ahLst/>
              <a:cxnLst/>
              <a:rect r="r" b="b" t="t" l="l"/>
              <a:pathLst>
                <a:path h="3986530" w="10787253">
                  <a:moveTo>
                    <a:pt x="0" y="0"/>
                  </a:moveTo>
                  <a:lnTo>
                    <a:pt x="10787253" y="0"/>
                  </a:lnTo>
                  <a:lnTo>
                    <a:pt x="10787253" y="3986530"/>
                  </a:lnTo>
                  <a:lnTo>
                    <a:pt x="0" y="3986530"/>
                  </a:lnTo>
                  <a:close/>
                </a:path>
              </a:pathLst>
            </a:custGeom>
            <a:blipFill>
              <a:blip r:embed="rId3">
                <a:alphaModFix amt="0"/>
              </a:blip>
              <a:stretch>
                <a:fillRect l="0" t="-2687" r="0" b="-2688"/>
              </a:stretch>
            </a:blipFill>
          </p:spPr>
        </p:sp>
      </p:grpSp>
      <p:grpSp>
        <p:nvGrpSpPr>
          <p:cNvPr name="Group 6" id="6"/>
          <p:cNvGrpSpPr/>
          <p:nvPr/>
        </p:nvGrpSpPr>
        <p:grpSpPr>
          <a:xfrm rot="0">
            <a:off x="531000" y="3406264"/>
            <a:ext cx="8090402" cy="2989936"/>
            <a:chOff x="0" y="0"/>
            <a:chExt cx="10787202" cy="3986581"/>
          </a:xfrm>
        </p:grpSpPr>
        <p:sp>
          <p:nvSpPr>
            <p:cNvPr name="Freeform 7" id="7"/>
            <p:cNvSpPr/>
            <p:nvPr/>
          </p:nvSpPr>
          <p:spPr>
            <a:xfrm flipH="false" flipV="false" rot="0">
              <a:off x="0" y="0"/>
              <a:ext cx="10787203" cy="3986581"/>
            </a:xfrm>
            <a:custGeom>
              <a:avLst/>
              <a:gdLst/>
              <a:ahLst/>
              <a:cxnLst/>
              <a:rect r="r" b="b" t="t" l="l"/>
              <a:pathLst>
                <a:path h="3986581" w="10787203">
                  <a:moveTo>
                    <a:pt x="0" y="0"/>
                  </a:moveTo>
                  <a:lnTo>
                    <a:pt x="10787203" y="0"/>
                  </a:lnTo>
                  <a:lnTo>
                    <a:pt x="10787203" y="3986581"/>
                  </a:lnTo>
                  <a:lnTo>
                    <a:pt x="0" y="3986581"/>
                  </a:lnTo>
                  <a:close/>
                </a:path>
              </a:pathLst>
            </a:custGeom>
            <a:blipFill>
              <a:blip r:embed="rId4">
                <a:alphaModFix amt="0"/>
              </a:blip>
              <a:stretch>
                <a:fillRect l="0" t="-2724" r="0" b="-2724"/>
              </a:stretch>
            </a:blipFill>
          </p:spPr>
        </p:sp>
        <p:sp>
          <p:nvSpPr>
            <p:cNvPr name="TextBox 8" id="8"/>
            <p:cNvSpPr txBox="true"/>
            <p:nvPr/>
          </p:nvSpPr>
          <p:spPr>
            <a:xfrm>
              <a:off x="0" y="0"/>
              <a:ext cx="10787202" cy="3986581"/>
            </a:xfrm>
            <a:prstGeom prst="rect">
              <a:avLst/>
            </a:prstGeom>
          </p:spPr>
          <p:txBody>
            <a:bodyPr anchor="b" rtlCol="false" tIns="0" lIns="0" bIns="0" rIns="0"/>
            <a:lstStyle/>
            <a:p>
              <a:pPr algn="l">
                <a:lnSpc>
                  <a:spcPts val="17280"/>
                </a:lnSpc>
              </a:pPr>
              <a:r>
                <a:rPr lang="en-US" b="true" sz="14400" u="sng">
                  <a:solidFill>
                    <a:srgbClr val="0000FF"/>
                  </a:solidFill>
                  <a:latin typeface="EB Garamond Semi-Bold"/>
                  <a:ea typeface="EB Garamond Semi-Bold"/>
                  <a:cs typeface="EB Garamond Semi-Bold"/>
                  <a:sym typeface="EB Garamond Semi-Bold"/>
                  <a:hlinkClick r:id="rId5" tooltip="https://dictionary.archivists.org/entry/appraisal.html"/>
                </a:rPr>
                <a:t>Appraisal</a:t>
              </a:r>
            </a:p>
          </p:txBody>
        </p:sp>
      </p:grpSp>
      <p:grpSp>
        <p:nvGrpSpPr>
          <p:cNvPr name="Group 9" id="9"/>
          <p:cNvGrpSpPr/>
          <p:nvPr/>
        </p:nvGrpSpPr>
        <p:grpSpPr>
          <a:xfrm rot="0">
            <a:off x="9878997" y="1448400"/>
            <a:ext cx="7673997" cy="7400239"/>
            <a:chOff x="0" y="0"/>
            <a:chExt cx="10231996" cy="9866986"/>
          </a:xfrm>
        </p:grpSpPr>
        <p:sp>
          <p:nvSpPr>
            <p:cNvPr name="Freeform 10" id="10"/>
            <p:cNvSpPr/>
            <p:nvPr/>
          </p:nvSpPr>
          <p:spPr>
            <a:xfrm flipH="false" flipV="false" rot="0">
              <a:off x="0" y="0"/>
              <a:ext cx="10232009" cy="9867011"/>
            </a:xfrm>
            <a:custGeom>
              <a:avLst/>
              <a:gdLst/>
              <a:ahLst/>
              <a:cxnLst/>
              <a:rect r="r" b="b" t="t" l="l"/>
              <a:pathLst>
                <a:path h="9867011" w="10232009">
                  <a:moveTo>
                    <a:pt x="0" y="0"/>
                  </a:moveTo>
                  <a:lnTo>
                    <a:pt x="10232009" y="0"/>
                  </a:lnTo>
                  <a:lnTo>
                    <a:pt x="10232009" y="9867011"/>
                  </a:lnTo>
                  <a:lnTo>
                    <a:pt x="0" y="9867011"/>
                  </a:lnTo>
                  <a:close/>
                </a:path>
              </a:pathLst>
            </a:custGeom>
            <a:blipFill>
              <a:blip r:embed="rId3">
                <a:alphaModFix amt="0"/>
              </a:blip>
              <a:stretch>
                <a:fillRect l="-73812" t="0" r="-73812" b="0"/>
              </a:stretch>
            </a:blipFill>
          </p:spPr>
        </p:sp>
      </p:grpSp>
      <p:grpSp>
        <p:nvGrpSpPr>
          <p:cNvPr name="Group 11" id="11"/>
          <p:cNvGrpSpPr/>
          <p:nvPr/>
        </p:nvGrpSpPr>
        <p:grpSpPr>
          <a:xfrm rot="0">
            <a:off x="9878997" y="1362675"/>
            <a:ext cx="7673997" cy="7485964"/>
            <a:chOff x="0" y="0"/>
            <a:chExt cx="10231996" cy="9981286"/>
          </a:xfrm>
        </p:grpSpPr>
        <p:sp>
          <p:nvSpPr>
            <p:cNvPr name="Freeform 12" id="12"/>
            <p:cNvSpPr/>
            <p:nvPr/>
          </p:nvSpPr>
          <p:spPr>
            <a:xfrm flipH="false" flipV="false" rot="0">
              <a:off x="0" y="0"/>
              <a:ext cx="10231996" cy="9981281"/>
            </a:xfrm>
            <a:custGeom>
              <a:avLst/>
              <a:gdLst/>
              <a:ahLst/>
              <a:cxnLst/>
              <a:rect r="r" b="b" t="t" l="l"/>
              <a:pathLst>
                <a:path h="9981281" w="10231996">
                  <a:moveTo>
                    <a:pt x="0" y="0"/>
                  </a:moveTo>
                  <a:lnTo>
                    <a:pt x="10231996" y="0"/>
                  </a:lnTo>
                  <a:lnTo>
                    <a:pt x="10231996" y="9981281"/>
                  </a:lnTo>
                  <a:lnTo>
                    <a:pt x="0" y="9981281"/>
                  </a:lnTo>
                  <a:close/>
                </a:path>
              </a:pathLst>
            </a:custGeom>
            <a:blipFill>
              <a:blip r:embed="rId4">
                <a:alphaModFix amt="0"/>
              </a:blip>
              <a:stretch>
                <a:fillRect l="-75159" t="0" r="-75159" b="0"/>
              </a:stretch>
            </a:blipFill>
          </p:spPr>
        </p:sp>
        <p:sp>
          <p:nvSpPr>
            <p:cNvPr name="TextBox 13" id="13"/>
            <p:cNvSpPr txBox="true"/>
            <p:nvPr/>
          </p:nvSpPr>
          <p:spPr>
            <a:xfrm>
              <a:off x="0" y="-114300"/>
              <a:ext cx="10231996" cy="10095586"/>
            </a:xfrm>
            <a:prstGeom prst="rect">
              <a:avLst/>
            </a:prstGeom>
          </p:spPr>
          <p:txBody>
            <a:bodyPr anchor="ctr" rtlCol="false" tIns="0" lIns="0" bIns="0" rIns="0"/>
            <a:lstStyle/>
            <a:p>
              <a:pPr algn="l">
                <a:lnSpc>
                  <a:spcPts val="9383"/>
                </a:lnSpc>
              </a:pPr>
              <a:r>
                <a:rPr lang="en-US" sz="6798">
                  <a:solidFill>
                    <a:srgbClr val="FFFFFF"/>
                  </a:solidFill>
                  <a:latin typeface="Proxima Nova"/>
                  <a:ea typeface="Proxima Nova"/>
                  <a:cs typeface="Proxima Nova"/>
                  <a:sym typeface="Proxima Nova"/>
                </a:rPr>
                <a:t>The process of determining whether records and other  materials have permanent (archival) value. </a:t>
              </a:r>
            </a:p>
          </p:txBody>
        </p:sp>
      </p:gr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6553200" y="48"/>
            <a:ext cx="11734800" cy="10287000"/>
            <a:chOff x="0" y="0"/>
            <a:chExt cx="15646400" cy="13716000"/>
          </a:xfrm>
        </p:grpSpPr>
        <p:sp>
          <p:nvSpPr>
            <p:cNvPr name="Freeform 3" id="3"/>
            <p:cNvSpPr/>
            <p:nvPr/>
          </p:nvSpPr>
          <p:spPr>
            <a:xfrm flipH="false" flipV="false" rot="0">
              <a:off x="0" y="0"/>
              <a:ext cx="15646400" cy="13716000"/>
            </a:xfrm>
            <a:custGeom>
              <a:avLst/>
              <a:gdLst/>
              <a:ahLst/>
              <a:cxnLst/>
              <a:rect r="r" b="b" t="t" l="l"/>
              <a:pathLst>
                <a:path h="13716000" w="15646400">
                  <a:moveTo>
                    <a:pt x="15646400" y="0"/>
                  </a:moveTo>
                  <a:lnTo>
                    <a:pt x="0" y="0"/>
                  </a:lnTo>
                  <a:lnTo>
                    <a:pt x="0" y="13716000"/>
                  </a:lnTo>
                  <a:lnTo>
                    <a:pt x="15646400" y="13716000"/>
                  </a:lnTo>
                  <a:close/>
                </a:path>
              </a:pathLst>
            </a:custGeom>
            <a:solidFill>
              <a:srgbClr val="FED548"/>
            </a:solidFill>
          </p:spPr>
        </p:sp>
      </p:grpSp>
      <p:grpSp>
        <p:nvGrpSpPr>
          <p:cNvPr name="Group 4" id="4"/>
          <p:cNvGrpSpPr/>
          <p:nvPr/>
        </p:nvGrpSpPr>
        <p:grpSpPr>
          <a:xfrm rot="0">
            <a:off x="452152" y="715604"/>
            <a:ext cx="5615997" cy="1906800"/>
            <a:chOff x="0" y="0"/>
            <a:chExt cx="7487996" cy="2542400"/>
          </a:xfrm>
        </p:grpSpPr>
        <p:sp>
          <p:nvSpPr>
            <p:cNvPr name="Freeform 5" id="5"/>
            <p:cNvSpPr/>
            <p:nvPr/>
          </p:nvSpPr>
          <p:spPr>
            <a:xfrm flipH="false" flipV="false" rot="0">
              <a:off x="0" y="0"/>
              <a:ext cx="7488047" cy="2542413"/>
            </a:xfrm>
            <a:custGeom>
              <a:avLst/>
              <a:gdLst/>
              <a:ahLst/>
              <a:cxnLst/>
              <a:rect r="r" b="b" t="t" l="l"/>
              <a:pathLst>
                <a:path h="2542413" w="7488047">
                  <a:moveTo>
                    <a:pt x="0" y="0"/>
                  </a:moveTo>
                  <a:lnTo>
                    <a:pt x="7488047" y="0"/>
                  </a:lnTo>
                  <a:lnTo>
                    <a:pt x="7488047" y="2542413"/>
                  </a:lnTo>
                  <a:lnTo>
                    <a:pt x="0" y="2542413"/>
                  </a:lnTo>
                  <a:close/>
                </a:path>
              </a:pathLst>
            </a:custGeom>
            <a:blipFill>
              <a:blip r:embed="rId3">
                <a:alphaModFix amt="0"/>
              </a:blip>
              <a:stretch>
                <a:fillRect l="0" t="-7348" r="0" b="-7347"/>
              </a:stretch>
            </a:blipFill>
          </p:spPr>
        </p:sp>
      </p:grpSp>
      <p:grpSp>
        <p:nvGrpSpPr>
          <p:cNvPr name="Group 6" id="6"/>
          <p:cNvGrpSpPr/>
          <p:nvPr/>
        </p:nvGrpSpPr>
        <p:grpSpPr>
          <a:xfrm rot="0">
            <a:off x="452152" y="715604"/>
            <a:ext cx="5615997" cy="1977400"/>
            <a:chOff x="0" y="0"/>
            <a:chExt cx="7487996" cy="2636533"/>
          </a:xfrm>
        </p:grpSpPr>
        <p:sp>
          <p:nvSpPr>
            <p:cNvPr name="Freeform 7" id="7"/>
            <p:cNvSpPr/>
            <p:nvPr/>
          </p:nvSpPr>
          <p:spPr>
            <a:xfrm flipH="false" flipV="false" rot="0">
              <a:off x="0" y="0"/>
              <a:ext cx="7487996" cy="2636532"/>
            </a:xfrm>
            <a:custGeom>
              <a:avLst/>
              <a:gdLst/>
              <a:ahLst/>
              <a:cxnLst/>
              <a:rect r="r" b="b" t="t" l="l"/>
              <a:pathLst>
                <a:path h="2636532" w="7487996">
                  <a:moveTo>
                    <a:pt x="0" y="0"/>
                  </a:moveTo>
                  <a:lnTo>
                    <a:pt x="7487996" y="0"/>
                  </a:lnTo>
                  <a:lnTo>
                    <a:pt x="7487996" y="2636532"/>
                  </a:lnTo>
                  <a:lnTo>
                    <a:pt x="0" y="2636532"/>
                  </a:lnTo>
                  <a:close/>
                </a:path>
              </a:pathLst>
            </a:custGeom>
            <a:blipFill>
              <a:blip r:embed="rId4">
                <a:alphaModFix amt="0"/>
              </a:blip>
              <a:stretch>
                <a:fillRect l="0" t="-7124" r="0" b="-3554"/>
              </a:stretch>
            </a:blipFill>
          </p:spPr>
        </p:sp>
        <p:sp>
          <p:nvSpPr>
            <p:cNvPr name="TextBox 8" id="8"/>
            <p:cNvSpPr txBox="true"/>
            <p:nvPr/>
          </p:nvSpPr>
          <p:spPr>
            <a:xfrm>
              <a:off x="0" y="0"/>
              <a:ext cx="7487996" cy="2636533"/>
            </a:xfrm>
            <a:prstGeom prst="rect">
              <a:avLst/>
            </a:prstGeom>
          </p:spPr>
          <p:txBody>
            <a:bodyPr anchor="b" rtlCol="false" tIns="0" lIns="0" bIns="0" rIns="0"/>
            <a:lstStyle/>
            <a:p>
              <a:pPr algn="l">
                <a:lnSpc>
                  <a:spcPts val="6838"/>
                </a:lnSpc>
              </a:pPr>
              <a:r>
                <a:rPr lang="en-US" b="true" sz="5698" u="sng">
                  <a:solidFill>
                    <a:srgbClr val="BCABEF"/>
                  </a:solidFill>
                  <a:latin typeface="EB Garamond Semi-Bold"/>
                  <a:ea typeface="EB Garamond Semi-Bold"/>
                  <a:cs typeface="EB Garamond Semi-Bold"/>
                  <a:sym typeface="EB Garamond Semi-Bold"/>
                  <a:hlinkClick r:id="rId5" tooltip="https://dictionary.archivists.org/entry/life-cycle.html"/>
                </a:rPr>
                <a:t>Records life cycle</a:t>
              </a:r>
            </a:p>
          </p:txBody>
        </p:sp>
      </p:grpSp>
      <p:sp>
        <p:nvSpPr>
          <p:cNvPr name="TextBox 9" id="9"/>
          <p:cNvSpPr txBox="true"/>
          <p:nvPr/>
        </p:nvSpPr>
        <p:spPr>
          <a:xfrm rot="0">
            <a:off x="543573" y="2927775"/>
            <a:ext cx="5433146" cy="6539484"/>
          </a:xfrm>
          <a:prstGeom prst="rect">
            <a:avLst/>
          </a:prstGeom>
        </p:spPr>
        <p:txBody>
          <a:bodyPr anchor="t" rtlCol="false" tIns="0" lIns="0" bIns="0" rIns="0">
            <a:spAutoFit/>
          </a:bodyPr>
          <a:lstStyle/>
          <a:p>
            <a:pPr algn="l">
              <a:lnSpc>
                <a:spcPts val="4277"/>
              </a:lnSpc>
            </a:pPr>
            <a:r>
              <a:rPr lang="en-US" sz="3099">
                <a:solidFill>
                  <a:srgbClr val="FFFFFF"/>
                </a:solidFill>
                <a:latin typeface="Proxima Nova"/>
                <a:ea typeface="Proxima Nova"/>
                <a:cs typeface="Proxima Nova"/>
                <a:sym typeface="Proxima Nova"/>
              </a:rPr>
              <a:t>The distinct phases of a record's existence, from creation to final disposition.</a:t>
            </a:r>
          </a:p>
          <a:p>
            <a:pPr algn="l">
              <a:lnSpc>
                <a:spcPts val="4277"/>
              </a:lnSpc>
            </a:pPr>
          </a:p>
          <a:p>
            <a:pPr algn="l">
              <a:lnSpc>
                <a:spcPts val="4277"/>
              </a:lnSpc>
            </a:pPr>
            <a:r>
              <a:rPr lang="en-US" sz="3099">
                <a:solidFill>
                  <a:srgbClr val="FFFFFF"/>
                </a:solidFill>
                <a:latin typeface="Proxima Nova"/>
                <a:ea typeface="Proxima Nova"/>
                <a:cs typeface="Proxima Nova"/>
                <a:sym typeface="Proxima Nova"/>
              </a:rPr>
              <a:t>Different models identify different stages. All models include creation or receipt, use, and disposition. Some models distinguish between active and inactive use, and between destruction and archival preservation.</a:t>
            </a:r>
          </a:p>
        </p:txBody>
      </p:sp>
      <p:sp>
        <p:nvSpPr>
          <p:cNvPr name="Freeform 10" id="10"/>
          <p:cNvSpPr/>
          <p:nvPr/>
        </p:nvSpPr>
        <p:spPr>
          <a:xfrm flipH="false" flipV="false" rot="0">
            <a:off x="10396995" y="1596790"/>
            <a:ext cx="4350449" cy="1225591"/>
          </a:xfrm>
          <a:custGeom>
            <a:avLst/>
            <a:gdLst/>
            <a:ahLst/>
            <a:cxnLst/>
            <a:rect r="r" b="b" t="t" l="l"/>
            <a:pathLst>
              <a:path h="1225591" w="4350449">
                <a:moveTo>
                  <a:pt x="0" y="0"/>
                </a:moveTo>
                <a:lnTo>
                  <a:pt x="4350448" y="0"/>
                </a:lnTo>
                <a:lnTo>
                  <a:pt x="4350448" y="1225591"/>
                </a:lnTo>
                <a:lnTo>
                  <a:pt x="0" y="12255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0526373" y="1726168"/>
            <a:ext cx="4091645" cy="966835"/>
          </a:xfrm>
          <a:prstGeom prst="rect">
            <a:avLst/>
          </a:prstGeom>
        </p:spPr>
        <p:txBody>
          <a:bodyPr anchor="t" rtlCol="false" tIns="0" lIns="0" bIns="0" rIns="0">
            <a:spAutoFit/>
          </a:bodyPr>
          <a:lstStyle/>
          <a:p>
            <a:pPr algn="ctr">
              <a:lnSpc>
                <a:spcPts val="3240"/>
              </a:lnSpc>
            </a:pPr>
            <a:r>
              <a:rPr lang="en-US" sz="2700" b="true">
                <a:solidFill>
                  <a:srgbClr val="000000"/>
                </a:solidFill>
                <a:latin typeface="Proxima Nova Bold"/>
                <a:ea typeface="Proxima Nova Bold"/>
                <a:cs typeface="Proxima Nova Bold"/>
                <a:sym typeface="Proxima Nova Bold"/>
              </a:rPr>
              <a:t>RECORDS CREATION</a:t>
            </a:r>
          </a:p>
        </p:txBody>
      </p:sp>
      <p:sp>
        <p:nvSpPr>
          <p:cNvPr name="Freeform 12" id="12"/>
          <p:cNvSpPr/>
          <p:nvPr/>
        </p:nvSpPr>
        <p:spPr>
          <a:xfrm flipH="false" flipV="false" rot="0">
            <a:off x="10126380" y="3429791"/>
            <a:ext cx="4872628" cy="1225591"/>
          </a:xfrm>
          <a:custGeom>
            <a:avLst/>
            <a:gdLst/>
            <a:ahLst/>
            <a:cxnLst/>
            <a:rect r="r" b="b" t="t" l="l"/>
            <a:pathLst>
              <a:path h="1225591" w="4872628">
                <a:moveTo>
                  <a:pt x="0" y="0"/>
                </a:moveTo>
                <a:lnTo>
                  <a:pt x="4872628" y="0"/>
                </a:lnTo>
                <a:lnTo>
                  <a:pt x="4872628" y="1225591"/>
                </a:lnTo>
                <a:lnTo>
                  <a:pt x="0" y="12255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10255758" y="3559169"/>
            <a:ext cx="4613824" cy="966835"/>
          </a:xfrm>
          <a:prstGeom prst="rect">
            <a:avLst/>
          </a:prstGeom>
        </p:spPr>
        <p:txBody>
          <a:bodyPr anchor="t" rtlCol="false" tIns="0" lIns="0" bIns="0" rIns="0">
            <a:spAutoFit/>
          </a:bodyPr>
          <a:lstStyle/>
          <a:p>
            <a:pPr algn="ctr">
              <a:lnSpc>
                <a:spcPts val="3240"/>
              </a:lnSpc>
            </a:pPr>
            <a:r>
              <a:rPr lang="en-US" sz="2700" b="true">
                <a:solidFill>
                  <a:srgbClr val="000000"/>
                </a:solidFill>
                <a:latin typeface="Proxima Nova Bold"/>
                <a:ea typeface="Proxima Nova Bold"/>
                <a:cs typeface="Proxima Nova Bold"/>
                <a:sym typeface="Proxima Nova Bold"/>
              </a:rPr>
              <a:t>RECORDS ACTIVE USE</a:t>
            </a:r>
          </a:p>
        </p:txBody>
      </p:sp>
      <p:sp>
        <p:nvSpPr>
          <p:cNvPr name="Freeform 14" id="14"/>
          <p:cNvSpPr/>
          <p:nvPr/>
        </p:nvSpPr>
        <p:spPr>
          <a:xfrm flipH="false" flipV="false" rot="0">
            <a:off x="9822599" y="5262772"/>
            <a:ext cx="5499240" cy="1225591"/>
          </a:xfrm>
          <a:custGeom>
            <a:avLst/>
            <a:gdLst/>
            <a:ahLst/>
            <a:cxnLst/>
            <a:rect r="r" b="b" t="t" l="l"/>
            <a:pathLst>
              <a:path h="1225591" w="5499240">
                <a:moveTo>
                  <a:pt x="0" y="0"/>
                </a:moveTo>
                <a:lnTo>
                  <a:pt x="5499240" y="0"/>
                </a:lnTo>
                <a:lnTo>
                  <a:pt x="5499240" y="1225591"/>
                </a:lnTo>
                <a:lnTo>
                  <a:pt x="0" y="12255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9951977" y="5392150"/>
            <a:ext cx="5240445" cy="966835"/>
          </a:xfrm>
          <a:prstGeom prst="rect">
            <a:avLst/>
          </a:prstGeom>
        </p:spPr>
        <p:txBody>
          <a:bodyPr anchor="t" rtlCol="false" tIns="0" lIns="0" bIns="0" rIns="0">
            <a:spAutoFit/>
          </a:bodyPr>
          <a:lstStyle/>
          <a:p>
            <a:pPr algn="ctr">
              <a:lnSpc>
                <a:spcPts val="3240"/>
              </a:lnSpc>
            </a:pPr>
            <a:r>
              <a:rPr lang="en-US" sz="2700" b="true">
                <a:solidFill>
                  <a:srgbClr val="000000"/>
                </a:solidFill>
                <a:latin typeface="Proxima Nova Bold"/>
                <a:ea typeface="Proxima Nova Bold"/>
                <a:cs typeface="Proxima Nova Bold"/>
                <a:sym typeface="Proxima Nova Bold"/>
              </a:rPr>
              <a:t>RECORDS INACTIVE USE</a:t>
            </a:r>
          </a:p>
        </p:txBody>
      </p:sp>
      <p:sp>
        <p:nvSpPr>
          <p:cNvPr name="Freeform 16" id="16"/>
          <p:cNvSpPr/>
          <p:nvPr/>
        </p:nvSpPr>
        <p:spPr>
          <a:xfrm flipH="false" flipV="false" rot="0">
            <a:off x="7687847" y="7095744"/>
            <a:ext cx="4350448" cy="1635157"/>
          </a:xfrm>
          <a:custGeom>
            <a:avLst/>
            <a:gdLst/>
            <a:ahLst/>
            <a:cxnLst/>
            <a:rect r="r" b="b" t="t" l="l"/>
            <a:pathLst>
              <a:path h="1635157" w="4350448">
                <a:moveTo>
                  <a:pt x="0" y="0"/>
                </a:moveTo>
                <a:lnTo>
                  <a:pt x="4350448" y="0"/>
                </a:lnTo>
                <a:lnTo>
                  <a:pt x="4350448" y="1635157"/>
                </a:lnTo>
                <a:lnTo>
                  <a:pt x="0" y="163515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7" id="17"/>
          <p:cNvSpPr txBox="true"/>
          <p:nvPr/>
        </p:nvSpPr>
        <p:spPr>
          <a:xfrm rot="0">
            <a:off x="7817225" y="7225122"/>
            <a:ext cx="4091645" cy="1376410"/>
          </a:xfrm>
          <a:prstGeom prst="rect">
            <a:avLst/>
          </a:prstGeom>
        </p:spPr>
        <p:txBody>
          <a:bodyPr anchor="t" rtlCol="false" tIns="0" lIns="0" bIns="0" rIns="0">
            <a:spAutoFit/>
          </a:bodyPr>
          <a:lstStyle/>
          <a:p>
            <a:pPr algn="ctr">
              <a:lnSpc>
                <a:spcPts val="3240"/>
              </a:lnSpc>
            </a:pPr>
            <a:r>
              <a:rPr lang="en-US" sz="2700" b="true">
                <a:solidFill>
                  <a:srgbClr val="000000"/>
                </a:solidFill>
                <a:latin typeface="Proxima Nova Bold"/>
                <a:ea typeface="Proxima Nova Bold"/>
                <a:cs typeface="Proxima Nova Bold"/>
                <a:sym typeface="Proxima Nova Bold"/>
              </a:rPr>
              <a:t>RECORDS DESTRUCTION</a:t>
            </a:r>
          </a:p>
        </p:txBody>
      </p:sp>
      <p:sp>
        <p:nvSpPr>
          <p:cNvPr name="Freeform 18" id="18"/>
          <p:cNvSpPr/>
          <p:nvPr/>
        </p:nvSpPr>
        <p:spPr>
          <a:xfrm flipH="false" flipV="false" rot="0">
            <a:off x="12803591" y="7095744"/>
            <a:ext cx="5081502" cy="2044751"/>
          </a:xfrm>
          <a:custGeom>
            <a:avLst/>
            <a:gdLst/>
            <a:ahLst/>
            <a:cxnLst/>
            <a:rect r="r" b="b" t="t" l="l"/>
            <a:pathLst>
              <a:path h="2044751" w="5081502">
                <a:moveTo>
                  <a:pt x="0" y="0"/>
                </a:moveTo>
                <a:lnTo>
                  <a:pt x="5081501" y="0"/>
                </a:lnTo>
                <a:lnTo>
                  <a:pt x="5081501" y="2044751"/>
                </a:lnTo>
                <a:lnTo>
                  <a:pt x="0" y="204475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9" id="19"/>
          <p:cNvSpPr txBox="true"/>
          <p:nvPr/>
        </p:nvSpPr>
        <p:spPr>
          <a:xfrm rot="0">
            <a:off x="12932969" y="7225122"/>
            <a:ext cx="4822698" cy="1785985"/>
          </a:xfrm>
          <a:prstGeom prst="rect">
            <a:avLst/>
          </a:prstGeom>
        </p:spPr>
        <p:txBody>
          <a:bodyPr anchor="t" rtlCol="false" tIns="0" lIns="0" bIns="0" rIns="0">
            <a:spAutoFit/>
          </a:bodyPr>
          <a:lstStyle/>
          <a:p>
            <a:pPr algn="ctr">
              <a:lnSpc>
                <a:spcPts val="3240"/>
              </a:lnSpc>
            </a:pPr>
            <a:r>
              <a:rPr lang="en-US" sz="2700" b="true">
                <a:solidFill>
                  <a:srgbClr val="000000"/>
                </a:solidFill>
                <a:latin typeface="Proxima Nova Bold"/>
                <a:ea typeface="Proxima Nova Bold"/>
                <a:cs typeface="Proxima Nova Bold"/>
                <a:sym typeface="Proxima Nova Bold"/>
              </a:rPr>
              <a:t>RECORDS PERMANENT PRESERVATION (ARCHIVES)</a:t>
            </a:r>
          </a:p>
        </p:txBody>
      </p:sp>
      <p:grpSp>
        <p:nvGrpSpPr>
          <p:cNvPr name="Group 20" id="20"/>
          <p:cNvGrpSpPr/>
          <p:nvPr/>
        </p:nvGrpSpPr>
        <p:grpSpPr>
          <a:xfrm rot="0">
            <a:off x="12529337" y="2625204"/>
            <a:ext cx="118891" cy="916505"/>
            <a:chOff x="0" y="0"/>
            <a:chExt cx="158521" cy="1222007"/>
          </a:xfrm>
        </p:grpSpPr>
        <p:sp>
          <p:nvSpPr>
            <p:cNvPr name="Freeform 21" id="21"/>
            <p:cNvSpPr/>
            <p:nvPr/>
          </p:nvSpPr>
          <p:spPr>
            <a:xfrm flipH="false" flipV="false" rot="0">
              <a:off x="0" y="0"/>
              <a:ext cx="158496" cy="1221994"/>
            </a:xfrm>
            <a:custGeom>
              <a:avLst/>
              <a:gdLst/>
              <a:ahLst/>
              <a:cxnLst/>
              <a:rect r="r" b="b" t="t" l="l"/>
              <a:pathLst>
                <a:path h="1221994" w="158496">
                  <a:moveTo>
                    <a:pt x="158496" y="0"/>
                  </a:moveTo>
                  <a:lnTo>
                    <a:pt x="0" y="1221994"/>
                  </a:lnTo>
                </a:path>
              </a:pathLst>
            </a:custGeom>
            <a:blipFill>
              <a:blip r:embed="rId4">
                <a:alphaModFix amt="0"/>
              </a:blip>
              <a:stretch>
                <a:fillRect l="-939214" t="0" r="-939230" b="-1"/>
              </a:stretch>
            </a:blipFill>
            <a:ln w="66675" cap="sq">
              <a:solidFill>
                <a:srgbClr val="424242"/>
              </a:solidFill>
              <a:prstDash val="solid"/>
              <a:miter/>
            </a:ln>
          </p:spPr>
        </p:sp>
      </p:grpSp>
      <p:grpSp>
        <p:nvGrpSpPr>
          <p:cNvPr name="Group 22" id="22"/>
          <p:cNvGrpSpPr/>
          <p:nvPr/>
        </p:nvGrpSpPr>
        <p:grpSpPr>
          <a:xfrm rot="0">
            <a:off x="12529337" y="4543463"/>
            <a:ext cx="76200" cy="831228"/>
            <a:chOff x="0" y="0"/>
            <a:chExt cx="101600" cy="1108304"/>
          </a:xfrm>
        </p:grpSpPr>
        <p:sp>
          <p:nvSpPr>
            <p:cNvPr name="Freeform 23" id="23"/>
            <p:cNvSpPr/>
            <p:nvPr/>
          </p:nvSpPr>
          <p:spPr>
            <a:xfrm flipH="false" flipV="false" rot="0">
              <a:off x="0" y="0"/>
              <a:ext cx="101600" cy="1108329"/>
            </a:xfrm>
            <a:custGeom>
              <a:avLst/>
              <a:gdLst/>
              <a:ahLst/>
              <a:cxnLst/>
              <a:rect r="r" b="b" t="t" l="l"/>
              <a:pathLst>
                <a:path h="1108329" w="101600">
                  <a:moveTo>
                    <a:pt x="0" y="0"/>
                  </a:moveTo>
                  <a:lnTo>
                    <a:pt x="101600" y="1108329"/>
                  </a:lnTo>
                </a:path>
              </a:pathLst>
            </a:custGeom>
            <a:blipFill>
              <a:blip r:embed="rId4">
                <a:alphaModFix amt="0"/>
              </a:blip>
              <a:stretch>
                <a:fillRect l="-1349599" t="0" r="-1349599" b="2"/>
              </a:stretch>
            </a:blipFill>
            <a:ln w="66675" cap="sq">
              <a:solidFill>
                <a:srgbClr val="424242"/>
              </a:solidFill>
              <a:prstDash val="solid"/>
              <a:miter/>
            </a:ln>
          </p:spPr>
        </p:sp>
      </p:grpSp>
      <p:grpSp>
        <p:nvGrpSpPr>
          <p:cNvPr name="Group 24" id="24"/>
          <p:cNvGrpSpPr/>
          <p:nvPr/>
        </p:nvGrpSpPr>
        <p:grpSpPr>
          <a:xfrm rot="0">
            <a:off x="9829714" y="6376445"/>
            <a:ext cx="2775823" cy="831218"/>
            <a:chOff x="0" y="0"/>
            <a:chExt cx="3701098" cy="1108291"/>
          </a:xfrm>
        </p:grpSpPr>
        <p:sp>
          <p:nvSpPr>
            <p:cNvPr name="Freeform 25" id="25"/>
            <p:cNvSpPr/>
            <p:nvPr/>
          </p:nvSpPr>
          <p:spPr>
            <a:xfrm flipH="false" flipV="false" rot="0">
              <a:off x="0" y="0"/>
              <a:ext cx="3701034" cy="1108329"/>
            </a:xfrm>
            <a:custGeom>
              <a:avLst/>
              <a:gdLst/>
              <a:ahLst/>
              <a:cxnLst/>
              <a:rect r="r" b="b" t="t" l="l"/>
              <a:pathLst>
                <a:path h="1108329" w="3701034">
                  <a:moveTo>
                    <a:pt x="3701034" y="0"/>
                  </a:moveTo>
                  <a:lnTo>
                    <a:pt x="0" y="1108329"/>
                  </a:lnTo>
                </a:path>
              </a:pathLst>
            </a:custGeom>
            <a:blipFill>
              <a:blip r:embed="rId4">
                <a:alphaModFix amt="0"/>
              </a:blip>
              <a:stretch>
                <a:fillRect l="0" t="-15069" r="-1" b="-15065"/>
              </a:stretch>
            </a:blipFill>
            <a:ln w="66675" cap="sq">
              <a:solidFill>
                <a:srgbClr val="424242"/>
              </a:solidFill>
              <a:prstDash val="solid"/>
              <a:miter/>
            </a:ln>
          </p:spPr>
        </p:sp>
      </p:grpSp>
      <p:grpSp>
        <p:nvGrpSpPr>
          <p:cNvPr name="Group 26" id="26"/>
          <p:cNvGrpSpPr/>
          <p:nvPr/>
        </p:nvGrpSpPr>
        <p:grpSpPr>
          <a:xfrm rot="0">
            <a:off x="12538862" y="6376445"/>
            <a:ext cx="2838793" cy="831218"/>
            <a:chOff x="0" y="0"/>
            <a:chExt cx="3785057" cy="1108291"/>
          </a:xfrm>
        </p:grpSpPr>
        <p:sp>
          <p:nvSpPr>
            <p:cNvPr name="Freeform 27" id="27"/>
            <p:cNvSpPr/>
            <p:nvPr/>
          </p:nvSpPr>
          <p:spPr>
            <a:xfrm flipH="false" flipV="false" rot="0">
              <a:off x="0" y="0"/>
              <a:ext cx="3785108" cy="1108329"/>
            </a:xfrm>
            <a:custGeom>
              <a:avLst/>
              <a:gdLst/>
              <a:ahLst/>
              <a:cxnLst/>
              <a:rect r="r" b="b" t="t" l="l"/>
              <a:pathLst>
                <a:path h="1108329" w="3785108">
                  <a:moveTo>
                    <a:pt x="0" y="0"/>
                  </a:moveTo>
                  <a:lnTo>
                    <a:pt x="3785108" y="1108329"/>
                  </a:lnTo>
                </a:path>
              </a:pathLst>
            </a:custGeom>
            <a:blipFill>
              <a:blip r:embed="rId4">
                <a:alphaModFix amt="0"/>
              </a:blip>
              <a:stretch>
                <a:fillRect l="0" t="-16545" r="1" b="-16541"/>
              </a:stretch>
            </a:blipFill>
            <a:ln w="66675" cap="sq">
              <a:solidFill>
                <a:srgbClr val="424242"/>
              </a:solidFill>
              <a:prstDash val="solid"/>
              <a:miter/>
            </a:ln>
          </p:spPr>
        </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2489359"/>
            <a:ext cx="16444198" cy="5308282"/>
            <a:chOff x="0" y="0"/>
            <a:chExt cx="21925598" cy="7077710"/>
          </a:xfrm>
        </p:grpSpPr>
        <p:sp>
          <p:nvSpPr>
            <p:cNvPr name="Freeform 3" id="3"/>
            <p:cNvSpPr/>
            <p:nvPr/>
          </p:nvSpPr>
          <p:spPr>
            <a:xfrm flipH="false" flipV="false" rot="0">
              <a:off x="0" y="0"/>
              <a:ext cx="21925662" cy="7077710"/>
            </a:xfrm>
            <a:custGeom>
              <a:avLst/>
              <a:gdLst/>
              <a:ahLst/>
              <a:cxnLst/>
              <a:rect r="r" b="b" t="t" l="l"/>
              <a:pathLst>
                <a:path h="7077710" w="21925662">
                  <a:moveTo>
                    <a:pt x="0" y="0"/>
                  </a:moveTo>
                  <a:lnTo>
                    <a:pt x="21925662" y="0"/>
                  </a:lnTo>
                  <a:lnTo>
                    <a:pt x="21925662" y="7077710"/>
                  </a:lnTo>
                  <a:lnTo>
                    <a:pt x="0" y="7077710"/>
                  </a:lnTo>
                  <a:close/>
                </a:path>
              </a:pathLst>
            </a:custGeom>
            <a:blipFill>
              <a:blip r:embed="rId3">
                <a:alphaModFix amt="0"/>
              </a:blip>
              <a:stretch>
                <a:fillRect l="0" t="-10319" r="0" b="-10319"/>
              </a:stretch>
            </a:blipFill>
          </p:spPr>
        </p:sp>
      </p:grpSp>
      <p:grpSp>
        <p:nvGrpSpPr>
          <p:cNvPr name="Group 4" id="4"/>
          <p:cNvGrpSpPr/>
          <p:nvPr/>
        </p:nvGrpSpPr>
        <p:grpSpPr>
          <a:xfrm rot="0">
            <a:off x="921896" y="2496502"/>
            <a:ext cx="16444198" cy="5301139"/>
            <a:chOff x="0" y="0"/>
            <a:chExt cx="21925598" cy="7068185"/>
          </a:xfrm>
        </p:grpSpPr>
        <p:sp>
          <p:nvSpPr>
            <p:cNvPr name="Freeform 5" id="5"/>
            <p:cNvSpPr/>
            <p:nvPr/>
          </p:nvSpPr>
          <p:spPr>
            <a:xfrm flipH="false" flipV="false" rot="0">
              <a:off x="0" y="0"/>
              <a:ext cx="21925598" cy="7068179"/>
            </a:xfrm>
            <a:custGeom>
              <a:avLst/>
              <a:gdLst/>
              <a:ahLst/>
              <a:cxnLst/>
              <a:rect r="r" b="b" t="t" l="l"/>
              <a:pathLst>
                <a:path h="7068179" w="21925598">
                  <a:moveTo>
                    <a:pt x="0" y="0"/>
                  </a:moveTo>
                  <a:lnTo>
                    <a:pt x="21925598" y="0"/>
                  </a:lnTo>
                  <a:lnTo>
                    <a:pt x="21925598" y="7068179"/>
                  </a:lnTo>
                  <a:lnTo>
                    <a:pt x="0" y="7068179"/>
                  </a:lnTo>
                  <a:close/>
                </a:path>
              </a:pathLst>
            </a:custGeom>
            <a:blipFill>
              <a:blip r:embed="rId4">
                <a:alphaModFix amt="0"/>
              </a:blip>
              <a:stretch>
                <a:fillRect l="0" t="-10442" r="0" b="-10442"/>
              </a:stretch>
            </a:blipFill>
          </p:spPr>
        </p:sp>
        <p:sp>
          <p:nvSpPr>
            <p:cNvPr name="TextBox 6" id="6"/>
            <p:cNvSpPr txBox="true"/>
            <p:nvPr/>
          </p:nvSpPr>
          <p:spPr>
            <a:xfrm>
              <a:off x="0" y="9525"/>
              <a:ext cx="21925598" cy="7058660"/>
            </a:xfrm>
            <a:prstGeom prst="rect">
              <a:avLst/>
            </a:prstGeom>
          </p:spPr>
          <p:txBody>
            <a:bodyPr anchor="ctr" rtlCol="false" tIns="0" lIns="0" bIns="0" rIns="0"/>
            <a:lstStyle/>
            <a:p>
              <a:pPr algn="l">
                <a:lnSpc>
                  <a:spcPts val="10151"/>
                </a:lnSpc>
              </a:pPr>
              <a:r>
                <a:rPr lang="en-US" sz="8459" b="true">
                  <a:solidFill>
                    <a:srgbClr val="FFFFFF"/>
                  </a:solidFill>
                  <a:latin typeface="EB Garamond Semi-Bold"/>
                  <a:ea typeface="EB Garamond Semi-Bold"/>
                  <a:cs typeface="EB Garamond Semi-Bold"/>
                  <a:sym typeface="EB Garamond Semi-Bold"/>
                </a:rPr>
                <a:t>Third paradigm: identity</a:t>
              </a:r>
            </a:p>
            <a:p>
              <a:pPr algn="l">
                <a:lnSpc>
                  <a:spcPts val="10000"/>
                </a:lnSpc>
              </a:pPr>
            </a:p>
            <a:p>
              <a:pPr algn="l">
                <a:lnSpc>
                  <a:spcPts val="4800"/>
                </a:lnSpc>
              </a:pPr>
              <a:r>
                <a:rPr lang="en-US" sz="4000" i="true">
                  <a:solidFill>
                    <a:srgbClr val="FFFFFF"/>
                  </a:solidFill>
                  <a:latin typeface="EB Garamond Italics"/>
                  <a:ea typeface="EB Garamond Italics"/>
                  <a:cs typeface="EB Garamond Italics"/>
                  <a:sym typeface="EB Garamond Italics"/>
                </a:rPr>
                <a:t>“...archival holdings and activities, as well as the profession itself, came to reflect society more directly, in all its pluralism, diversity, and contingent nature. There was no ‘‘Truth’’ to be found or protected in archives, but many truths, many voices, many perspectives, many stories.” </a:t>
              </a:r>
              <a:r>
                <a:rPr lang="en-US" sz="4000">
                  <a:solidFill>
                    <a:srgbClr val="FFFFFF"/>
                  </a:solidFill>
                  <a:latin typeface="EB Garamond"/>
                  <a:ea typeface="EB Garamond"/>
                  <a:cs typeface="EB Garamond"/>
                  <a:sym typeface="EB Garamond"/>
                </a:rPr>
                <a:t>(p. 110)</a:t>
              </a:r>
            </a:p>
          </p:txBody>
        </p:sp>
      </p:grpSp>
      <p:grpSp>
        <p:nvGrpSpPr>
          <p:cNvPr name="Group 7" id="7"/>
          <p:cNvGrpSpPr/>
          <p:nvPr/>
        </p:nvGrpSpPr>
        <p:grpSpPr>
          <a:xfrm rot="0">
            <a:off x="980504" y="7966672"/>
            <a:ext cx="4175408" cy="1016051"/>
            <a:chOff x="0" y="0"/>
            <a:chExt cx="5567210" cy="1354734"/>
          </a:xfrm>
        </p:grpSpPr>
        <p:sp>
          <p:nvSpPr>
            <p:cNvPr name="Freeform 8" id="8"/>
            <p:cNvSpPr/>
            <p:nvPr/>
          </p:nvSpPr>
          <p:spPr>
            <a:xfrm flipH="false" flipV="false" rot="0">
              <a:off x="0" y="0"/>
              <a:ext cx="5567172" cy="1354709"/>
            </a:xfrm>
            <a:custGeom>
              <a:avLst/>
              <a:gdLst/>
              <a:ahLst/>
              <a:cxnLst/>
              <a:rect r="r" b="b" t="t" l="l"/>
              <a:pathLst>
                <a:path h="1354709" w="5567172">
                  <a:moveTo>
                    <a:pt x="0" y="0"/>
                  </a:moveTo>
                  <a:lnTo>
                    <a:pt x="5567172" y="0"/>
                  </a:lnTo>
                  <a:lnTo>
                    <a:pt x="5567172" y="1354709"/>
                  </a:lnTo>
                  <a:lnTo>
                    <a:pt x="0" y="1354709"/>
                  </a:lnTo>
                  <a:close/>
                </a:path>
              </a:pathLst>
            </a:custGeom>
            <a:blipFill>
              <a:blip r:embed="rId3">
                <a:alphaModFix amt="0"/>
              </a:blip>
              <a:stretch>
                <a:fillRect l="0" t="-30017" r="0" b="-30018"/>
              </a:stretch>
            </a:blipFill>
          </p:spPr>
        </p:sp>
      </p:grpSp>
      <p:grpSp>
        <p:nvGrpSpPr>
          <p:cNvPr name="Group 9" id="9"/>
          <p:cNvGrpSpPr/>
          <p:nvPr/>
        </p:nvGrpSpPr>
        <p:grpSpPr>
          <a:xfrm rot="0">
            <a:off x="980504" y="7995247"/>
            <a:ext cx="4175398" cy="987476"/>
            <a:chOff x="0" y="0"/>
            <a:chExt cx="5567197" cy="1316634"/>
          </a:xfrm>
        </p:grpSpPr>
        <p:sp>
          <p:nvSpPr>
            <p:cNvPr name="Freeform 10" id="10"/>
            <p:cNvSpPr/>
            <p:nvPr/>
          </p:nvSpPr>
          <p:spPr>
            <a:xfrm flipH="false" flipV="false" rot="0">
              <a:off x="0" y="0"/>
              <a:ext cx="5567201" cy="1316635"/>
            </a:xfrm>
            <a:custGeom>
              <a:avLst/>
              <a:gdLst/>
              <a:ahLst/>
              <a:cxnLst/>
              <a:rect r="r" b="b" t="t" l="l"/>
              <a:pathLst>
                <a:path h="1316635" w="5567201">
                  <a:moveTo>
                    <a:pt x="0" y="0"/>
                  </a:moveTo>
                  <a:lnTo>
                    <a:pt x="5567201" y="0"/>
                  </a:lnTo>
                  <a:lnTo>
                    <a:pt x="5567201" y="1316635"/>
                  </a:lnTo>
                  <a:lnTo>
                    <a:pt x="0" y="1316635"/>
                  </a:lnTo>
                  <a:close/>
                </a:path>
              </a:pathLst>
            </a:custGeom>
            <a:blipFill>
              <a:blip r:embed="rId4">
                <a:alphaModFix amt="0"/>
              </a:blip>
              <a:stretch>
                <a:fillRect l="0" t="-32389" r="0" b="-32389"/>
              </a:stretch>
            </a:blipFill>
          </p:spPr>
        </p:sp>
        <p:sp>
          <p:nvSpPr>
            <p:cNvPr name="TextBox 11" id="11"/>
            <p:cNvSpPr txBox="true"/>
            <p:nvPr/>
          </p:nvSpPr>
          <p:spPr>
            <a:xfrm>
              <a:off x="0" y="38100"/>
              <a:ext cx="5567197" cy="1278534"/>
            </a:xfrm>
            <a:prstGeom prst="rect">
              <a:avLst/>
            </a:prstGeom>
          </p:spPr>
          <p:txBody>
            <a:bodyPr anchor="ctr" rtlCol="false" tIns="0" lIns="0" bIns="0" rIns="0"/>
            <a:lstStyle/>
            <a:p>
              <a:pPr algn="l">
                <a:lnSpc>
                  <a:spcPts val="3974"/>
                </a:lnSpc>
              </a:pPr>
              <a:r>
                <a:rPr lang="en-US" sz="3600" b="true">
                  <a:solidFill>
                    <a:srgbClr val="FFFFFF"/>
                  </a:solidFill>
                  <a:latin typeface="Proxima Nova Bold"/>
                  <a:ea typeface="Proxima Nova Bold"/>
                  <a:cs typeface="Proxima Nova Bold"/>
                  <a:sym typeface="Proxima Nova Bold"/>
                </a:rPr>
                <a:t>Terry Cook</a:t>
              </a:r>
            </a:p>
          </p:txBody>
        </p:sp>
      </p:gr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2494826"/>
            <a:ext cx="18288000" cy="7792174"/>
            <a:chOff x="0" y="0"/>
            <a:chExt cx="24384000" cy="10389565"/>
          </a:xfrm>
        </p:grpSpPr>
        <p:sp>
          <p:nvSpPr>
            <p:cNvPr name="Freeform 3" id="3"/>
            <p:cNvSpPr/>
            <p:nvPr/>
          </p:nvSpPr>
          <p:spPr>
            <a:xfrm flipH="false" flipV="false" rot="0">
              <a:off x="0" y="0"/>
              <a:ext cx="24384000" cy="10389616"/>
            </a:xfrm>
            <a:custGeom>
              <a:avLst/>
              <a:gdLst/>
              <a:ahLst/>
              <a:cxnLst/>
              <a:rect r="r" b="b" t="t" l="l"/>
              <a:pathLst>
                <a:path h="10389616" w="24384000">
                  <a:moveTo>
                    <a:pt x="24384000" y="0"/>
                  </a:moveTo>
                  <a:lnTo>
                    <a:pt x="0" y="0"/>
                  </a:lnTo>
                  <a:lnTo>
                    <a:pt x="0" y="10389616"/>
                  </a:lnTo>
                  <a:lnTo>
                    <a:pt x="24384000" y="10389616"/>
                  </a:lnTo>
                  <a:close/>
                </a:path>
              </a:pathLst>
            </a:custGeom>
            <a:solidFill>
              <a:srgbClr val="E3E2DE"/>
            </a:solidFill>
          </p:spPr>
        </p:sp>
      </p:grpSp>
      <p:grpSp>
        <p:nvGrpSpPr>
          <p:cNvPr name="Group 4" id="4"/>
          <p:cNvGrpSpPr/>
          <p:nvPr/>
        </p:nvGrpSpPr>
        <p:grpSpPr>
          <a:xfrm rot="0">
            <a:off x="943804" y="433092"/>
            <a:ext cx="16444198" cy="1910772"/>
            <a:chOff x="0" y="0"/>
            <a:chExt cx="21925598" cy="2547696"/>
          </a:xfrm>
        </p:grpSpPr>
        <p:sp>
          <p:nvSpPr>
            <p:cNvPr name="Freeform 5" id="5"/>
            <p:cNvSpPr/>
            <p:nvPr/>
          </p:nvSpPr>
          <p:spPr>
            <a:xfrm flipH="false" flipV="false" rot="0">
              <a:off x="0" y="0"/>
              <a:ext cx="21925662" cy="2547747"/>
            </a:xfrm>
            <a:custGeom>
              <a:avLst/>
              <a:gdLst/>
              <a:ahLst/>
              <a:cxnLst/>
              <a:rect r="r" b="b" t="t" l="l"/>
              <a:pathLst>
                <a:path h="2547747" w="21925662">
                  <a:moveTo>
                    <a:pt x="0" y="0"/>
                  </a:moveTo>
                  <a:lnTo>
                    <a:pt x="21925662" y="0"/>
                  </a:lnTo>
                  <a:lnTo>
                    <a:pt x="21925662" y="2547747"/>
                  </a:lnTo>
                  <a:lnTo>
                    <a:pt x="0" y="2547747"/>
                  </a:lnTo>
                  <a:close/>
                </a:path>
              </a:pathLst>
            </a:custGeom>
            <a:blipFill>
              <a:blip r:embed="rId3">
                <a:alphaModFix amt="0"/>
              </a:blip>
              <a:stretch>
                <a:fillRect l="0" t="-117570" r="0" b="-117567"/>
              </a:stretch>
            </a:blipFill>
          </p:spPr>
        </p:sp>
      </p:grpSp>
      <p:grpSp>
        <p:nvGrpSpPr>
          <p:cNvPr name="Group 6" id="6"/>
          <p:cNvGrpSpPr/>
          <p:nvPr/>
        </p:nvGrpSpPr>
        <p:grpSpPr>
          <a:xfrm rot="0">
            <a:off x="943804" y="433092"/>
            <a:ext cx="16444198" cy="1910772"/>
            <a:chOff x="0" y="0"/>
            <a:chExt cx="21925598" cy="2547696"/>
          </a:xfrm>
        </p:grpSpPr>
        <p:sp>
          <p:nvSpPr>
            <p:cNvPr name="Freeform 7" id="7"/>
            <p:cNvSpPr/>
            <p:nvPr/>
          </p:nvSpPr>
          <p:spPr>
            <a:xfrm flipH="false" flipV="false" rot="0">
              <a:off x="0" y="0"/>
              <a:ext cx="21925598" cy="2547695"/>
            </a:xfrm>
            <a:custGeom>
              <a:avLst/>
              <a:gdLst/>
              <a:ahLst/>
              <a:cxnLst/>
              <a:rect r="r" b="b" t="t" l="l"/>
              <a:pathLst>
                <a:path h="2547695" w="21925598">
                  <a:moveTo>
                    <a:pt x="0" y="0"/>
                  </a:moveTo>
                  <a:lnTo>
                    <a:pt x="21925598" y="0"/>
                  </a:lnTo>
                  <a:lnTo>
                    <a:pt x="21925598" y="2547695"/>
                  </a:lnTo>
                  <a:lnTo>
                    <a:pt x="0" y="2547695"/>
                  </a:lnTo>
                  <a:close/>
                </a:path>
              </a:pathLst>
            </a:custGeom>
            <a:blipFill>
              <a:blip r:embed="rId4">
                <a:alphaModFix amt="0"/>
              </a:blip>
              <a:stretch>
                <a:fillRect l="0" t="-117689" r="0" b="-117689"/>
              </a:stretch>
            </a:blipFill>
          </p:spPr>
        </p:sp>
        <p:sp>
          <p:nvSpPr>
            <p:cNvPr name="TextBox 8" id="8"/>
            <p:cNvSpPr txBox="true"/>
            <p:nvPr/>
          </p:nvSpPr>
          <p:spPr>
            <a:xfrm>
              <a:off x="0" y="0"/>
              <a:ext cx="21925598" cy="2547696"/>
            </a:xfrm>
            <a:prstGeom prst="rect">
              <a:avLst/>
            </a:prstGeom>
          </p:spPr>
          <p:txBody>
            <a:bodyPr anchor="b" rtlCol="false" tIns="0" lIns="0" bIns="0" rIns="0"/>
            <a:lstStyle/>
            <a:p>
              <a:pPr algn="l">
                <a:lnSpc>
                  <a:spcPts val="11040"/>
                </a:lnSpc>
              </a:pPr>
              <a:r>
                <a:rPr lang="en-US" sz="9200" b="true">
                  <a:solidFill>
                    <a:srgbClr val="FFFFFF"/>
                  </a:solidFill>
                  <a:latin typeface="EB Garamond Semi-Bold"/>
                  <a:ea typeface="EB Garamond Semi-Bold"/>
                  <a:cs typeface="EB Garamond Semi-Bold"/>
                  <a:sym typeface="EB Garamond Semi-Bold"/>
                </a:rPr>
                <a:t>Identity: mediator-archivist</a:t>
              </a:r>
            </a:p>
          </p:txBody>
        </p:sp>
      </p:grpSp>
      <p:sp>
        <p:nvSpPr>
          <p:cNvPr name="TextBox 9" id="9"/>
          <p:cNvSpPr txBox="true"/>
          <p:nvPr/>
        </p:nvSpPr>
        <p:spPr>
          <a:xfrm rot="0">
            <a:off x="1035225" y="3136449"/>
            <a:ext cx="7816948" cy="6130290"/>
          </a:xfrm>
          <a:prstGeom prst="rect">
            <a:avLst/>
          </a:prstGeom>
        </p:spPr>
        <p:txBody>
          <a:bodyPr anchor="t" rtlCol="false" tIns="0" lIns="0" bIns="0" rIns="0">
            <a:spAutoFit/>
          </a:bodyPr>
          <a:lstStyle/>
          <a:p>
            <a:pPr algn="l">
              <a:lnSpc>
                <a:spcPts val="4828"/>
              </a:lnSpc>
            </a:pPr>
            <a:r>
              <a:rPr lang="en-US" sz="3499">
                <a:solidFill>
                  <a:srgbClr val="737373"/>
                </a:solidFill>
                <a:latin typeface="Proxima Nova"/>
                <a:ea typeface="Proxima Nova"/>
                <a:cs typeface="Proxima Nova"/>
                <a:sym typeface="Proxima Nova"/>
              </a:rPr>
              <a:t>Identity meaning two things:</a:t>
            </a:r>
          </a:p>
          <a:p>
            <a:pPr algn="l" marL="1019052" indent="-339684" lvl="2">
              <a:lnSpc>
                <a:spcPts val="4828"/>
              </a:lnSpc>
              <a:buFont typeface="Arial"/>
              <a:buChar char="⚬"/>
            </a:pPr>
            <a:r>
              <a:rPr lang="en-US" sz="3499">
                <a:solidFill>
                  <a:srgbClr val="737373"/>
                </a:solidFill>
                <a:latin typeface="Proxima Nova"/>
                <a:ea typeface="Proxima Nova"/>
                <a:cs typeface="Proxima Nova"/>
                <a:sym typeface="Proxima Nova"/>
              </a:rPr>
              <a:t>Diversity in representation (new identities or awareness of identity(ies)) in archival holdings</a:t>
            </a:r>
          </a:p>
          <a:p>
            <a:pPr algn="l" marL="1019052" indent="-339684" lvl="2">
              <a:lnSpc>
                <a:spcPts val="4828"/>
              </a:lnSpc>
              <a:buFont typeface="Arial"/>
              <a:buChar char="⚬"/>
            </a:pPr>
            <a:r>
              <a:rPr lang="en-US" sz="3499">
                <a:solidFill>
                  <a:srgbClr val="737373"/>
                </a:solidFill>
                <a:latin typeface="Proxima Nova"/>
                <a:ea typeface="Proxima Nova"/>
                <a:cs typeface="Proxima Nova"/>
                <a:sym typeface="Proxima Nova"/>
              </a:rPr>
              <a:t>Identity of archivist as a distinct profession</a:t>
            </a:r>
          </a:p>
          <a:p>
            <a:pPr algn="l" marL="1019052" indent="-339684" lvl="2">
              <a:lnSpc>
                <a:spcPts val="4828"/>
              </a:lnSpc>
            </a:pPr>
            <a:r>
              <a:rPr lang="en-US" sz="3499">
                <a:solidFill>
                  <a:srgbClr val="737373"/>
                </a:solidFill>
                <a:latin typeface="Proxima Nova"/>
                <a:ea typeface="Proxima Nova"/>
                <a:cs typeface="Proxima Nova"/>
                <a:sym typeface="Proxima Nova"/>
              </a:rPr>
              <a:t>Instead of historiography trends, archivists shifted focus to the functions of records to guide appraisal and arrangement</a:t>
            </a:r>
          </a:p>
        </p:txBody>
      </p:sp>
      <p:sp>
        <p:nvSpPr>
          <p:cNvPr name="TextBox 10" id="10"/>
          <p:cNvSpPr txBox="true"/>
          <p:nvPr/>
        </p:nvSpPr>
        <p:spPr>
          <a:xfrm rot="0">
            <a:off x="9479928" y="3117399"/>
            <a:ext cx="7816948" cy="2018157"/>
          </a:xfrm>
          <a:prstGeom prst="rect">
            <a:avLst/>
          </a:prstGeom>
        </p:spPr>
        <p:txBody>
          <a:bodyPr anchor="t" rtlCol="false" tIns="0" lIns="0" bIns="0" rIns="0">
            <a:spAutoFit/>
          </a:bodyPr>
          <a:lstStyle/>
          <a:p>
            <a:pPr algn="l" marL="1106409" indent="-368803" lvl="2">
              <a:lnSpc>
                <a:spcPts val="5243"/>
              </a:lnSpc>
              <a:buFont typeface="Arial"/>
              <a:buChar char="⚬"/>
            </a:pPr>
            <a:r>
              <a:rPr lang="en-US" sz="3799" u="sng">
                <a:solidFill>
                  <a:srgbClr val="0000FF"/>
                </a:solidFill>
                <a:latin typeface="Proxima Nova"/>
                <a:ea typeface="Proxima Nova"/>
                <a:cs typeface="Proxima Nova"/>
                <a:sym typeface="Proxima Nova"/>
                <a:hlinkClick r:id="rId5" tooltip="https://dictionary.archivists.org/entry/macroappraisal.html"/>
              </a:rPr>
              <a:t>Macroappraisal</a:t>
            </a:r>
          </a:p>
          <a:p>
            <a:pPr algn="l" marL="1106409" indent="-368803" lvl="2">
              <a:lnSpc>
                <a:spcPts val="5243"/>
              </a:lnSpc>
              <a:buFont typeface="Arial"/>
              <a:buChar char="⚬"/>
            </a:pPr>
            <a:r>
              <a:rPr lang="en-US" sz="3799" u="sng">
                <a:solidFill>
                  <a:srgbClr val="0000FF"/>
                </a:solidFill>
                <a:latin typeface="Proxima Nova"/>
                <a:ea typeface="Proxima Nova"/>
                <a:cs typeface="Proxima Nova"/>
                <a:sym typeface="Proxima Nova"/>
                <a:hlinkClick r:id="rId6" tooltip="https://dictionary.archivists.org/entry/documentation-strategy.html"/>
              </a:rPr>
              <a:t>Documentation strategy</a:t>
            </a:r>
          </a:p>
          <a:p>
            <a:pPr algn="l" marL="1106409" indent="-368803" lvl="2">
              <a:lnSpc>
                <a:spcPts val="5243"/>
              </a:lnSpc>
              <a:buFont typeface="Arial"/>
              <a:buChar char="⚬"/>
            </a:pPr>
            <a:r>
              <a:rPr lang="en-US" sz="3799" u="sng">
                <a:solidFill>
                  <a:srgbClr val="0000FF"/>
                </a:solidFill>
                <a:latin typeface="Proxima Nova"/>
                <a:ea typeface="Proxima Nova"/>
                <a:cs typeface="Proxima Nova"/>
                <a:sym typeface="Proxima Nova"/>
                <a:hlinkClick r:id="rId7" tooltip="https://dictionary.archivists.org/entry/institutional-functional-analysis.html"/>
              </a:rPr>
              <a:t>Institutional functional analysis</a:t>
            </a:r>
          </a:p>
        </p:txBody>
      </p:sp>
      <p:sp>
        <p:nvSpPr>
          <p:cNvPr name="TextBox 11" id="11"/>
          <p:cNvSpPr txBox="true"/>
          <p:nvPr/>
        </p:nvSpPr>
        <p:spPr>
          <a:xfrm rot="0">
            <a:off x="10090766" y="5612540"/>
            <a:ext cx="7816948" cy="3082290"/>
          </a:xfrm>
          <a:prstGeom prst="rect">
            <a:avLst/>
          </a:prstGeom>
        </p:spPr>
        <p:txBody>
          <a:bodyPr anchor="t" rtlCol="false" tIns="0" lIns="0" bIns="0" rIns="0">
            <a:spAutoFit/>
          </a:bodyPr>
          <a:lstStyle/>
          <a:p>
            <a:pPr algn="l">
              <a:lnSpc>
                <a:spcPts val="4828"/>
              </a:lnSpc>
            </a:pPr>
            <a:r>
              <a:rPr lang="en-US" sz="3499" b="true">
                <a:solidFill>
                  <a:srgbClr val="1351AA"/>
                </a:solidFill>
                <a:latin typeface="Proxima Nova Bold"/>
                <a:ea typeface="Proxima Nova Bold"/>
                <a:cs typeface="Proxima Nova Bold"/>
                <a:sym typeface="Proxima Nova Bold"/>
              </a:rPr>
              <a:t>This era coincides with the rise of globalization, the Civil Rights, Chicano, Women’s Lib, and Lesbian and Gay Lib movements, and the collapse of European Colonial projects</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2228212"/>
            <a:ext cx="16444198" cy="5830586"/>
            <a:chOff x="0" y="0"/>
            <a:chExt cx="21925598" cy="7774114"/>
          </a:xfrm>
        </p:grpSpPr>
        <p:sp>
          <p:nvSpPr>
            <p:cNvPr name="Freeform 3" id="3"/>
            <p:cNvSpPr/>
            <p:nvPr/>
          </p:nvSpPr>
          <p:spPr>
            <a:xfrm flipH="false" flipV="false" rot="0">
              <a:off x="0" y="0"/>
              <a:ext cx="21925662" cy="7774051"/>
            </a:xfrm>
            <a:custGeom>
              <a:avLst/>
              <a:gdLst/>
              <a:ahLst/>
              <a:cxnLst/>
              <a:rect r="r" b="b" t="t" l="l"/>
              <a:pathLst>
                <a:path h="7774051" w="21925662">
                  <a:moveTo>
                    <a:pt x="0" y="0"/>
                  </a:moveTo>
                  <a:lnTo>
                    <a:pt x="21925662" y="0"/>
                  </a:lnTo>
                  <a:lnTo>
                    <a:pt x="21925662" y="7774051"/>
                  </a:lnTo>
                  <a:lnTo>
                    <a:pt x="0" y="7774051"/>
                  </a:lnTo>
                  <a:close/>
                </a:path>
              </a:pathLst>
            </a:custGeom>
            <a:blipFill>
              <a:blip r:embed="rId3">
                <a:alphaModFix amt="0"/>
              </a:blip>
              <a:stretch>
                <a:fillRect l="0" t="-4916" r="0" b="-4916"/>
              </a:stretch>
            </a:blipFill>
          </p:spPr>
        </p:sp>
      </p:grpSp>
      <p:grpSp>
        <p:nvGrpSpPr>
          <p:cNvPr name="Group 4" id="4"/>
          <p:cNvGrpSpPr/>
          <p:nvPr/>
        </p:nvGrpSpPr>
        <p:grpSpPr>
          <a:xfrm rot="0">
            <a:off x="921896" y="2235356"/>
            <a:ext cx="16444198" cy="5823433"/>
            <a:chOff x="0" y="0"/>
            <a:chExt cx="21925598" cy="7764577"/>
          </a:xfrm>
        </p:grpSpPr>
        <p:sp>
          <p:nvSpPr>
            <p:cNvPr name="Freeform 5" id="5"/>
            <p:cNvSpPr/>
            <p:nvPr/>
          </p:nvSpPr>
          <p:spPr>
            <a:xfrm flipH="false" flipV="false" rot="0">
              <a:off x="0" y="0"/>
              <a:ext cx="21925598" cy="7764583"/>
            </a:xfrm>
            <a:custGeom>
              <a:avLst/>
              <a:gdLst/>
              <a:ahLst/>
              <a:cxnLst/>
              <a:rect r="r" b="b" t="t" l="l"/>
              <a:pathLst>
                <a:path h="7764583" w="21925598">
                  <a:moveTo>
                    <a:pt x="0" y="0"/>
                  </a:moveTo>
                  <a:lnTo>
                    <a:pt x="21925598" y="0"/>
                  </a:lnTo>
                  <a:lnTo>
                    <a:pt x="21925598" y="7764583"/>
                  </a:lnTo>
                  <a:lnTo>
                    <a:pt x="0" y="7764583"/>
                  </a:lnTo>
                  <a:close/>
                </a:path>
              </a:pathLst>
            </a:custGeom>
            <a:blipFill>
              <a:blip r:embed="rId4">
                <a:alphaModFix amt="0"/>
              </a:blip>
              <a:stretch>
                <a:fillRect l="0" t="-5021" r="0" b="-5021"/>
              </a:stretch>
            </a:blipFill>
          </p:spPr>
        </p:sp>
        <p:sp>
          <p:nvSpPr>
            <p:cNvPr name="TextBox 6" id="6"/>
            <p:cNvSpPr txBox="true"/>
            <p:nvPr/>
          </p:nvSpPr>
          <p:spPr>
            <a:xfrm>
              <a:off x="0" y="9525"/>
              <a:ext cx="21925598" cy="7755052"/>
            </a:xfrm>
            <a:prstGeom prst="rect">
              <a:avLst/>
            </a:prstGeom>
          </p:spPr>
          <p:txBody>
            <a:bodyPr anchor="ctr" rtlCol="false" tIns="0" lIns="0" bIns="0" rIns="0"/>
            <a:lstStyle/>
            <a:p>
              <a:pPr algn="l">
                <a:lnSpc>
                  <a:spcPts val="9671"/>
                </a:lnSpc>
              </a:pPr>
              <a:r>
                <a:rPr lang="en-US" sz="8059" b="true">
                  <a:solidFill>
                    <a:srgbClr val="FFFFFF"/>
                  </a:solidFill>
                  <a:latin typeface="EB Garamond Semi-Bold"/>
                  <a:ea typeface="EB Garamond Semi-Bold"/>
                  <a:cs typeface="EB Garamond Semi-Bold"/>
                  <a:sym typeface="EB Garamond Semi-Bold"/>
                </a:rPr>
                <a:t>Fourth paradigm: community</a:t>
              </a:r>
            </a:p>
            <a:p>
              <a:pPr algn="l">
                <a:lnSpc>
                  <a:spcPts val="10000"/>
                </a:lnSpc>
              </a:pPr>
            </a:p>
            <a:p>
              <a:pPr algn="l">
                <a:lnSpc>
                  <a:spcPts val="4800"/>
                </a:lnSpc>
              </a:pPr>
              <a:r>
                <a:rPr lang="en-US" sz="4000" i="true">
                  <a:solidFill>
                    <a:srgbClr val="FFFFFF"/>
                  </a:solidFill>
                  <a:latin typeface="EB Garamond Italics"/>
                  <a:ea typeface="EB Garamond Italics"/>
                  <a:cs typeface="EB Garamond Italics"/>
                  <a:sym typeface="EB Garamond Italics"/>
                </a:rPr>
                <a:t>“In this new digital, political, and pluralistic universe, professional archivists need to transform themselves from elite experts behind institutional walls to becoming mentors, facilitators, coaches, who work in the community to encourage archiving as a participatory process shared with many in society, rather than necessarily acquiring all the archival products in our established archives.” </a:t>
              </a:r>
              <a:r>
                <a:rPr lang="en-US" sz="4000">
                  <a:solidFill>
                    <a:srgbClr val="FFFFFF"/>
                  </a:solidFill>
                  <a:latin typeface="EB Garamond"/>
                  <a:ea typeface="EB Garamond"/>
                  <a:cs typeface="EB Garamond"/>
                  <a:sym typeface="EB Garamond"/>
                </a:rPr>
                <a:t>(p. 114)</a:t>
              </a:r>
            </a:p>
          </p:txBody>
        </p:sp>
      </p:grpSp>
      <p:grpSp>
        <p:nvGrpSpPr>
          <p:cNvPr name="Group 7" id="7"/>
          <p:cNvGrpSpPr/>
          <p:nvPr/>
        </p:nvGrpSpPr>
        <p:grpSpPr>
          <a:xfrm rot="0">
            <a:off x="980504" y="7966672"/>
            <a:ext cx="4175408" cy="1016051"/>
            <a:chOff x="0" y="0"/>
            <a:chExt cx="5567210" cy="1354734"/>
          </a:xfrm>
        </p:grpSpPr>
        <p:sp>
          <p:nvSpPr>
            <p:cNvPr name="Freeform 8" id="8"/>
            <p:cNvSpPr/>
            <p:nvPr/>
          </p:nvSpPr>
          <p:spPr>
            <a:xfrm flipH="false" flipV="false" rot="0">
              <a:off x="0" y="0"/>
              <a:ext cx="5567172" cy="1354709"/>
            </a:xfrm>
            <a:custGeom>
              <a:avLst/>
              <a:gdLst/>
              <a:ahLst/>
              <a:cxnLst/>
              <a:rect r="r" b="b" t="t" l="l"/>
              <a:pathLst>
                <a:path h="1354709" w="5567172">
                  <a:moveTo>
                    <a:pt x="0" y="0"/>
                  </a:moveTo>
                  <a:lnTo>
                    <a:pt x="5567172" y="0"/>
                  </a:lnTo>
                  <a:lnTo>
                    <a:pt x="5567172" y="1354709"/>
                  </a:lnTo>
                  <a:lnTo>
                    <a:pt x="0" y="1354709"/>
                  </a:lnTo>
                  <a:close/>
                </a:path>
              </a:pathLst>
            </a:custGeom>
            <a:blipFill>
              <a:blip r:embed="rId3">
                <a:alphaModFix amt="0"/>
              </a:blip>
              <a:stretch>
                <a:fillRect l="0" t="-30017" r="0" b="-30018"/>
              </a:stretch>
            </a:blipFill>
          </p:spPr>
        </p:sp>
      </p:grpSp>
      <p:grpSp>
        <p:nvGrpSpPr>
          <p:cNvPr name="Group 9" id="9"/>
          <p:cNvGrpSpPr/>
          <p:nvPr/>
        </p:nvGrpSpPr>
        <p:grpSpPr>
          <a:xfrm rot="0">
            <a:off x="980504" y="7995247"/>
            <a:ext cx="4175398" cy="987476"/>
            <a:chOff x="0" y="0"/>
            <a:chExt cx="5567197" cy="1316634"/>
          </a:xfrm>
        </p:grpSpPr>
        <p:sp>
          <p:nvSpPr>
            <p:cNvPr name="Freeform 10" id="10"/>
            <p:cNvSpPr/>
            <p:nvPr/>
          </p:nvSpPr>
          <p:spPr>
            <a:xfrm flipH="false" flipV="false" rot="0">
              <a:off x="0" y="0"/>
              <a:ext cx="5567201" cy="1316635"/>
            </a:xfrm>
            <a:custGeom>
              <a:avLst/>
              <a:gdLst/>
              <a:ahLst/>
              <a:cxnLst/>
              <a:rect r="r" b="b" t="t" l="l"/>
              <a:pathLst>
                <a:path h="1316635" w="5567201">
                  <a:moveTo>
                    <a:pt x="0" y="0"/>
                  </a:moveTo>
                  <a:lnTo>
                    <a:pt x="5567201" y="0"/>
                  </a:lnTo>
                  <a:lnTo>
                    <a:pt x="5567201" y="1316635"/>
                  </a:lnTo>
                  <a:lnTo>
                    <a:pt x="0" y="1316635"/>
                  </a:lnTo>
                  <a:close/>
                </a:path>
              </a:pathLst>
            </a:custGeom>
            <a:blipFill>
              <a:blip r:embed="rId4">
                <a:alphaModFix amt="0"/>
              </a:blip>
              <a:stretch>
                <a:fillRect l="0" t="-32389" r="0" b="-32389"/>
              </a:stretch>
            </a:blipFill>
          </p:spPr>
        </p:sp>
        <p:sp>
          <p:nvSpPr>
            <p:cNvPr name="TextBox 11" id="11"/>
            <p:cNvSpPr txBox="true"/>
            <p:nvPr/>
          </p:nvSpPr>
          <p:spPr>
            <a:xfrm>
              <a:off x="0" y="38100"/>
              <a:ext cx="5567197" cy="1278534"/>
            </a:xfrm>
            <a:prstGeom prst="rect">
              <a:avLst/>
            </a:prstGeom>
          </p:spPr>
          <p:txBody>
            <a:bodyPr anchor="ctr" rtlCol="false" tIns="0" lIns="0" bIns="0" rIns="0"/>
            <a:lstStyle/>
            <a:p>
              <a:pPr algn="l">
                <a:lnSpc>
                  <a:spcPts val="3974"/>
                </a:lnSpc>
              </a:pPr>
              <a:r>
                <a:rPr lang="en-US" sz="3600" b="true">
                  <a:solidFill>
                    <a:srgbClr val="FFFFFF"/>
                  </a:solidFill>
                  <a:latin typeface="Proxima Nova Bold"/>
                  <a:ea typeface="Proxima Nova Bold"/>
                  <a:cs typeface="Proxima Nova Bold"/>
                  <a:sym typeface="Proxima Nova Bold"/>
                </a:rPr>
                <a:t>Terry Cook</a:t>
              </a:r>
            </a:p>
          </p:txBody>
        </p:sp>
      </p:gr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2494826"/>
            <a:ext cx="18288000" cy="7792174"/>
            <a:chOff x="0" y="0"/>
            <a:chExt cx="24384000" cy="10389565"/>
          </a:xfrm>
        </p:grpSpPr>
        <p:sp>
          <p:nvSpPr>
            <p:cNvPr name="Freeform 3" id="3"/>
            <p:cNvSpPr/>
            <p:nvPr/>
          </p:nvSpPr>
          <p:spPr>
            <a:xfrm flipH="false" flipV="false" rot="0">
              <a:off x="0" y="0"/>
              <a:ext cx="24384000" cy="10389616"/>
            </a:xfrm>
            <a:custGeom>
              <a:avLst/>
              <a:gdLst/>
              <a:ahLst/>
              <a:cxnLst/>
              <a:rect r="r" b="b" t="t" l="l"/>
              <a:pathLst>
                <a:path h="10389616" w="24384000">
                  <a:moveTo>
                    <a:pt x="24384000" y="0"/>
                  </a:moveTo>
                  <a:lnTo>
                    <a:pt x="0" y="0"/>
                  </a:lnTo>
                  <a:lnTo>
                    <a:pt x="0" y="10389616"/>
                  </a:lnTo>
                  <a:lnTo>
                    <a:pt x="24384000" y="10389616"/>
                  </a:lnTo>
                  <a:close/>
                </a:path>
              </a:pathLst>
            </a:custGeom>
            <a:solidFill>
              <a:srgbClr val="E3E2DE"/>
            </a:solidFill>
          </p:spPr>
        </p:sp>
      </p:grpSp>
      <p:grpSp>
        <p:nvGrpSpPr>
          <p:cNvPr name="Group 4" id="4"/>
          <p:cNvGrpSpPr/>
          <p:nvPr/>
        </p:nvGrpSpPr>
        <p:grpSpPr>
          <a:xfrm rot="0">
            <a:off x="943804" y="485308"/>
            <a:ext cx="16444198" cy="1821885"/>
            <a:chOff x="0" y="0"/>
            <a:chExt cx="21925598" cy="2429180"/>
          </a:xfrm>
        </p:grpSpPr>
        <p:sp>
          <p:nvSpPr>
            <p:cNvPr name="Freeform 5" id="5"/>
            <p:cNvSpPr/>
            <p:nvPr/>
          </p:nvSpPr>
          <p:spPr>
            <a:xfrm flipH="false" flipV="false" rot="0">
              <a:off x="0" y="0"/>
              <a:ext cx="21925662" cy="2429129"/>
            </a:xfrm>
            <a:custGeom>
              <a:avLst/>
              <a:gdLst/>
              <a:ahLst/>
              <a:cxnLst/>
              <a:rect r="r" b="b" t="t" l="l"/>
              <a:pathLst>
                <a:path h="2429129" w="21925662">
                  <a:moveTo>
                    <a:pt x="0" y="0"/>
                  </a:moveTo>
                  <a:lnTo>
                    <a:pt x="21925662" y="0"/>
                  </a:lnTo>
                  <a:lnTo>
                    <a:pt x="21925662" y="2429129"/>
                  </a:lnTo>
                  <a:lnTo>
                    <a:pt x="0" y="2429129"/>
                  </a:lnTo>
                  <a:close/>
                </a:path>
              </a:pathLst>
            </a:custGeom>
            <a:blipFill>
              <a:blip r:embed="rId3">
                <a:alphaModFix amt="0"/>
              </a:blip>
              <a:stretch>
                <a:fillRect l="0" t="-125750" r="0" b="-125753"/>
              </a:stretch>
            </a:blipFill>
          </p:spPr>
        </p:sp>
      </p:grpSp>
      <p:grpSp>
        <p:nvGrpSpPr>
          <p:cNvPr name="Group 6" id="6"/>
          <p:cNvGrpSpPr/>
          <p:nvPr/>
        </p:nvGrpSpPr>
        <p:grpSpPr>
          <a:xfrm rot="0">
            <a:off x="943804" y="485308"/>
            <a:ext cx="16444198" cy="1821894"/>
            <a:chOff x="0" y="0"/>
            <a:chExt cx="21925598" cy="2429192"/>
          </a:xfrm>
        </p:grpSpPr>
        <p:sp>
          <p:nvSpPr>
            <p:cNvPr name="Freeform 7" id="7"/>
            <p:cNvSpPr/>
            <p:nvPr/>
          </p:nvSpPr>
          <p:spPr>
            <a:xfrm flipH="false" flipV="false" rot="0">
              <a:off x="0" y="0"/>
              <a:ext cx="21925598" cy="2429187"/>
            </a:xfrm>
            <a:custGeom>
              <a:avLst/>
              <a:gdLst/>
              <a:ahLst/>
              <a:cxnLst/>
              <a:rect r="r" b="b" t="t" l="l"/>
              <a:pathLst>
                <a:path h="2429187" w="21925598">
                  <a:moveTo>
                    <a:pt x="0" y="0"/>
                  </a:moveTo>
                  <a:lnTo>
                    <a:pt x="21925598" y="0"/>
                  </a:lnTo>
                  <a:lnTo>
                    <a:pt x="21925598" y="2429187"/>
                  </a:lnTo>
                  <a:lnTo>
                    <a:pt x="0" y="2429187"/>
                  </a:lnTo>
                  <a:close/>
                </a:path>
              </a:pathLst>
            </a:custGeom>
            <a:blipFill>
              <a:blip r:embed="rId4">
                <a:alphaModFix amt="0"/>
              </a:blip>
              <a:stretch>
                <a:fillRect l="0" t="-125869" r="0" b="-125870"/>
              </a:stretch>
            </a:blipFill>
          </p:spPr>
        </p:sp>
        <p:sp>
          <p:nvSpPr>
            <p:cNvPr name="TextBox 8" id="8"/>
            <p:cNvSpPr txBox="true"/>
            <p:nvPr/>
          </p:nvSpPr>
          <p:spPr>
            <a:xfrm>
              <a:off x="0" y="0"/>
              <a:ext cx="21925598" cy="2429192"/>
            </a:xfrm>
            <a:prstGeom prst="rect">
              <a:avLst/>
            </a:prstGeom>
          </p:spPr>
          <p:txBody>
            <a:bodyPr anchor="b" rtlCol="false" tIns="0" lIns="0" bIns="0" rIns="0"/>
            <a:lstStyle/>
            <a:p>
              <a:pPr algn="l">
                <a:lnSpc>
                  <a:spcPts val="10558"/>
                </a:lnSpc>
              </a:pPr>
              <a:r>
                <a:rPr lang="en-US" sz="8799" b="true">
                  <a:solidFill>
                    <a:srgbClr val="FFFFFF"/>
                  </a:solidFill>
                  <a:latin typeface="EB Garamond Semi-Bold"/>
                  <a:ea typeface="EB Garamond Semi-Bold"/>
                  <a:cs typeface="EB Garamond Semi-Bold"/>
                  <a:sym typeface="EB Garamond Semi-Bold"/>
                </a:rPr>
                <a:t>Community: activist-archivist</a:t>
              </a:r>
            </a:p>
          </p:txBody>
        </p:sp>
      </p:grpSp>
      <p:sp>
        <p:nvSpPr>
          <p:cNvPr name="TextBox 9" id="9"/>
          <p:cNvSpPr txBox="true"/>
          <p:nvPr/>
        </p:nvSpPr>
        <p:spPr>
          <a:xfrm rot="0">
            <a:off x="1035225" y="3162557"/>
            <a:ext cx="7816948" cy="5013198"/>
          </a:xfrm>
          <a:prstGeom prst="rect">
            <a:avLst/>
          </a:prstGeom>
        </p:spPr>
        <p:txBody>
          <a:bodyPr anchor="t" rtlCol="false" tIns="0" lIns="0" bIns="0" rIns="0">
            <a:spAutoFit/>
          </a:bodyPr>
          <a:lstStyle/>
          <a:p>
            <a:pPr algn="l" marL="931696" indent="-310565" lvl="2">
              <a:lnSpc>
                <a:spcPts val="4415"/>
              </a:lnSpc>
              <a:buFont typeface="Arial"/>
              <a:buChar char="⚬"/>
            </a:pPr>
            <a:r>
              <a:rPr lang="en-US" sz="3199">
                <a:solidFill>
                  <a:srgbClr val="737373"/>
                </a:solidFill>
                <a:latin typeface="Proxima Nova"/>
                <a:ea typeface="Proxima Nova"/>
                <a:cs typeface="Proxima Nova"/>
                <a:sym typeface="Proxima Nova"/>
              </a:rPr>
              <a:t>Archivists are grappling with the idea of their own power and whether/how we are needed as professionals</a:t>
            </a:r>
          </a:p>
          <a:p>
            <a:pPr algn="l" marL="931696" indent="-310565" lvl="2">
              <a:lnSpc>
                <a:spcPts val="4415"/>
              </a:lnSpc>
              <a:buFont typeface="Arial"/>
              <a:buChar char="⚬"/>
            </a:pPr>
            <a:r>
              <a:rPr lang="en-US" sz="3199">
                <a:solidFill>
                  <a:srgbClr val="737373"/>
                </a:solidFill>
                <a:latin typeface="Proxima Nova"/>
                <a:ea typeface="Proxima Nova"/>
                <a:cs typeface="Proxima Nova"/>
                <a:sym typeface="Proxima Nova"/>
              </a:rPr>
              <a:t>Reconciling the roots of the profession with the needs and realities of records-generating institutions and individuals</a:t>
            </a:r>
          </a:p>
          <a:p>
            <a:pPr algn="l" marL="931696" indent="-310565" lvl="2">
              <a:lnSpc>
                <a:spcPts val="4415"/>
              </a:lnSpc>
              <a:buFont typeface="Arial"/>
              <a:buChar char="⚬"/>
            </a:pPr>
            <a:r>
              <a:rPr lang="en-US" sz="3199">
                <a:solidFill>
                  <a:srgbClr val="737373"/>
                </a:solidFill>
                <a:latin typeface="Proxima Nova"/>
                <a:ea typeface="Proxima Nova"/>
                <a:cs typeface="Proxima Nova"/>
                <a:sym typeface="Proxima Nova"/>
              </a:rPr>
              <a:t>Imagining and implementing a way forward</a:t>
            </a:r>
          </a:p>
        </p:txBody>
      </p:sp>
      <p:sp>
        <p:nvSpPr>
          <p:cNvPr name="TextBox 10" id="10"/>
          <p:cNvSpPr txBox="true"/>
          <p:nvPr/>
        </p:nvSpPr>
        <p:spPr>
          <a:xfrm rot="0">
            <a:off x="9479928" y="6271060"/>
            <a:ext cx="7816948" cy="1972818"/>
          </a:xfrm>
          <a:prstGeom prst="rect">
            <a:avLst/>
          </a:prstGeom>
        </p:spPr>
        <p:txBody>
          <a:bodyPr anchor="t" rtlCol="false" tIns="0" lIns="0" bIns="0" rIns="0">
            <a:spAutoFit/>
          </a:bodyPr>
          <a:lstStyle/>
          <a:p>
            <a:pPr algn="l" marL="1077289" indent="-359096" lvl="2">
              <a:lnSpc>
                <a:spcPts val="5105"/>
              </a:lnSpc>
              <a:buFont typeface="Arial"/>
              <a:buChar char="⚬"/>
            </a:pPr>
            <a:r>
              <a:rPr lang="en-US" sz="3699" u="sng">
                <a:solidFill>
                  <a:srgbClr val="0000FF"/>
                </a:solidFill>
                <a:latin typeface="Proxima Nova"/>
                <a:ea typeface="Proxima Nova"/>
                <a:cs typeface="Proxima Nova"/>
                <a:sym typeface="Proxima Nova"/>
                <a:hlinkClick r:id="rId5" tooltip="https://dictionary.archivists.org/entry/total-archives.html"/>
              </a:rPr>
              <a:t>Total archives</a:t>
            </a:r>
          </a:p>
          <a:p>
            <a:pPr algn="l" marL="1077289" indent="-359096" lvl="2">
              <a:lnSpc>
                <a:spcPts val="5105"/>
              </a:lnSpc>
              <a:buFont typeface="Arial"/>
              <a:buChar char="⚬"/>
            </a:pPr>
            <a:r>
              <a:rPr lang="en-US" sz="3699" u="sng">
                <a:solidFill>
                  <a:srgbClr val="0000FF"/>
                </a:solidFill>
                <a:latin typeface="Proxima Nova"/>
                <a:ea typeface="Proxima Nova"/>
                <a:cs typeface="Proxima Nova"/>
                <a:sym typeface="Proxima Nova"/>
                <a:hlinkClick r:id="rId6" tooltip="https://dictionary.archivists.org/entry/postcustodial.html"/>
              </a:rPr>
              <a:t>Postcustodial archives</a:t>
            </a:r>
          </a:p>
          <a:p>
            <a:pPr algn="l" marL="1077289" indent="-359096" lvl="2">
              <a:lnSpc>
                <a:spcPts val="5105"/>
              </a:lnSpc>
              <a:buFont typeface="Arial"/>
              <a:buChar char="⚬"/>
            </a:pPr>
            <a:r>
              <a:rPr lang="en-US" sz="3699" u="sng">
                <a:solidFill>
                  <a:srgbClr val="0000FF"/>
                </a:solidFill>
                <a:latin typeface="Proxima Nova"/>
                <a:ea typeface="Proxima Nova"/>
                <a:cs typeface="Proxima Nova"/>
                <a:sym typeface="Proxima Nova"/>
                <a:hlinkClick r:id="rId7" tooltip="https://dictionary.archivists.org/entry/community-archives.html"/>
              </a:rPr>
              <a:t>Community archives</a:t>
            </a:r>
          </a:p>
        </p:txBody>
      </p:sp>
      <p:sp>
        <p:nvSpPr>
          <p:cNvPr name="TextBox 11" id="11"/>
          <p:cNvSpPr txBox="true"/>
          <p:nvPr/>
        </p:nvSpPr>
        <p:spPr>
          <a:xfrm rot="0">
            <a:off x="9442352" y="3162557"/>
            <a:ext cx="8365236" cy="2803398"/>
          </a:xfrm>
          <a:prstGeom prst="rect">
            <a:avLst/>
          </a:prstGeom>
        </p:spPr>
        <p:txBody>
          <a:bodyPr anchor="t" rtlCol="false" tIns="0" lIns="0" bIns="0" rIns="0">
            <a:spAutoFit/>
          </a:bodyPr>
          <a:lstStyle/>
          <a:p>
            <a:pPr algn="l" marL="931550" indent="-310517" lvl="2">
              <a:lnSpc>
                <a:spcPts val="4415"/>
              </a:lnSpc>
              <a:buFont typeface="Arial"/>
              <a:buChar char="⚬"/>
            </a:pPr>
            <a:r>
              <a:rPr lang="en-US" sz="3199">
                <a:solidFill>
                  <a:srgbClr val="737373"/>
                </a:solidFill>
                <a:latin typeface="Proxima Nova"/>
                <a:ea typeface="Proxima Nova"/>
                <a:cs typeface="Proxima Nova"/>
                <a:sym typeface="Proxima Nova"/>
              </a:rPr>
              <a:t>Greater concern for which records are actively destroyed or passively left unsaved, and why</a:t>
            </a:r>
          </a:p>
          <a:p>
            <a:pPr algn="l" marL="931696" indent="-310565" lvl="2">
              <a:lnSpc>
                <a:spcPts val="4415"/>
              </a:lnSpc>
              <a:buFont typeface="Arial"/>
              <a:buChar char="⚬"/>
            </a:pPr>
            <a:r>
              <a:rPr lang="en-US" sz="3199">
                <a:solidFill>
                  <a:srgbClr val="737373"/>
                </a:solidFill>
                <a:latin typeface="Proxima Nova"/>
                <a:ea typeface="Proxima Nova"/>
                <a:cs typeface="Proxima Nova"/>
                <a:sym typeface="Proxima Nova"/>
              </a:rPr>
              <a:t>Archive as evidence of being, or “paper cadavers”?</a:t>
            </a:r>
          </a:p>
        </p:txBody>
      </p:sp>
      <p:sp>
        <p:nvSpPr>
          <p:cNvPr name="TextBox 12" id="12"/>
          <p:cNvSpPr txBox="true"/>
          <p:nvPr/>
        </p:nvSpPr>
        <p:spPr>
          <a:xfrm rot="0">
            <a:off x="943804" y="8628640"/>
            <a:ext cx="8536124" cy="1183557"/>
          </a:xfrm>
          <a:prstGeom prst="rect">
            <a:avLst/>
          </a:prstGeom>
        </p:spPr>
        <p:txBody>
          <a:bodyPr anchor="t" rtlCol="false" tIns="0" lIns="0" bIns="0" rIns="0">
            <a:spAutoFit/>
          </a:bodyPr>
          <a:lstStyle/>
          <a:p>
            <a:pPr algn="l">
              <a:lnSpc>
                <a:spcPts val="4520"/>
              </a:lnSpc>
            </a:pPr>
            <a:r>
              <a:rPr lang="en-US" sz="3275" b="true">
                <a:solidFill>
                  <a:srgbClr val="1351AA"/>
                </a:solidFill>
                <a:latin typeface="Proxima Nova Bold"/>
                <a:ea typeface="Proxima Nova Bold"/>
                <a:cs typeface="Proxima Nova Bold"/>
                <a:sym typeface="Proxima Nova Bold"/>
              </a:rPr>
              <a:t>The Internet plays an enormous role connecting communities across space &amp; time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466346"/>
            <a:ext cx="8090402" cy="4323588"/>
            <a:chOff x="0" y="0"/>
            <a:chExt cx="10787202" cy="5764784"/>
          </a:xfrm>
        </p:grpSpPr>
        <p:sp>
          <p:nvSpPr>
            <p:cNvPr name="Freeform 5" id="5"/>
            <p:cNvSpPr/>
            <p:nvPr/>
          </p:nvSpPr>
          <p:spPr>
            <a:xfrm flipH="false" flipV="false" rot="0">
              <a:off x="0" y="0"/>
              <a:ext cx="10787253" cy="5764784"/>
            </a:xfrm>
            <a:custGeom>
              <a:avLst/>
              <a:gdLst/>
              <a:ahLst/>
              <a:cxnLst/>
              <a:rect r="r" b="b" t="t" l="l"/>
              <a:pathLst>
                <a:path h="5764784" w="10787253">
                  <a:moveTo>
                    <a:pt x="0" y="0"/>
                  </a:moveTo>
                  <a:lnTo>
                    <a:pt x="10787253" y="0"/>
                  </a:lnTo>
                  <a:lnTo>
                    <a:pt x="10787253" y="5764784"/>
                  </a:lnTo>
                  <a:lnTo>
                    <a:pt x="0" y="5764784"/>
                  </a:lnTo>
                  <a:close/>
                </a:path>
              </a:pathLst>
            </a:custGeom>
            <a:blipFill>
              <a:blip r:embed="rId3">
                <a:alphaModFix amt="0"/>
              </a:blip>
              <a:stretch>
                <a:fillRect l="-18614" t="0" r="-18613" b="0"/>
              </a:stretch>
            </a:blipFill>
          </p:spPr>
        </p:sp>
      </p:grpSp>
      <p:grpSp>
        <p:nvGrpSpPr>
          <p:cNvPr name="Group 6" id="6"/>
          <p:cNvGrpSpPr/>
          <p:nvPr/>
        </p:nvGrpSpPr>
        <p:grpSpPr>
          <a:xfrm rot="0">
            <a:off x="531000" y="2459203"/>
            <a:ext cx="8090402" cy="4330732"/>
            <a:chOff x="0" y="0"/>
            <a:chExt cx="10787202" cy="5774309"/>
          </a:xfrm>
        </p:grpSpPr>
        <p:sp>
          <p:nvSpPr>
            <p:cNvPr name="Freeform 7" id="7"/>
            <p:cNvSpPr/>
            <p:nvPr/>
          </p:nvSpPr>
          <p:spPr>
            <a:xfrm flipH="false" flipV="false" rot="0">
              <a:off x="0" y="0"/>
              <a:ext cx="10787203" cy="5774309"/>
            </a:xfrm>
            <a:custGeom>
              <a:avLst/>
              <a:gdLst/>
              <a:ahLst/>
              <a:cxnLst/>
              <a:rect r="r" b="b" t="t" l="l"/>
              <a:pathLst>
                <a:path h="5774309" w="10787203">
                  <a:moveTo>
                    <a:pt x="0" y="0"/>
                  </a:moveTo>
                  <a:lnTo>
                    <a:pt x="10787203" y="0"/>
                  </a:lnTo>
                  <a:lnTo>
                    <a:pt x="10787203" y="5774309"/>
                  </a:lnTo>
                  <a:lnTo>
                    <a:pt x="0" y="5774309"/>
                  </a:lnTo>
                  <a:close/>
                </a:path>
              </a:pathLst>
            </a:custGeom>
            <a:blipFill>
              <a:blip r:embed="rId4">
                <a:alphaModFix amt="0"/>
              </a:blip>
              <a:stretch>
                <a:fillRect l="-18679" t="0" r="-18679" b="0"/>
              </a:stretch>
            </a:blipFill>
          </p:spPr>
        </p:sp>
        <p:sp>
          <p:nvSpPr>
            <p:cNvPr name="TextBox 8" id="8"/>
            <p:cNvSpPr txBox="true"/>
            <p:nvPr/>
          </p:nvSpPr>
          <p:spPr>
            <a:xfrm>
              <a:off x="0" y="-9525"/>
              <a:ext cx="10787202" cy="5783834"/>
            </a:xfrm>
            <a:prstGeom prst="rect">
              <a:avLst/>
            </a:prstGeom>
          </p:spPr>
          <p:txBody>
            <a:bodyPr anchor="b" rtlCol="false" tIns="0" lIns="0" bIns="0" rIns="0"/>
            <a:lstStyle/>
            <a:p>
              <a:pPr algn="l">
                <a:lnSpc>
                  <a:spcPts val="14400"/>
                </a:lnSpc>
              </a:pPr>
              <a:r>
                <a:rPr lang="en-US" sz="12000" b="true">
                  <a:solidFill>
                    <a:srgbClr val="424242"/>
                  </a:solidFill>
                  <a:latin typeface="EB Garamond Semi-Bold"/>
                  <a:ea typeface="EB Garamond Semi-Bold"/>
                  <a:cs typeface="EB Garamond Semi-Bold"/>
                  <a:sym typeface="EB Garamond Semi-Bold"/>
                </a:rPr>
                <a:t>What is a </a:t>
              </a:r>
              <a:r>
                <a:rPr lang="en-US" b="true" sz="12000" u="sng">
                  <a:solidFill>
                    <a:srgbClr val="0000FF"/>
                  </a:solidFill>
                  <a:latin typeface="EB Garamond Semi-Bold"/>
                  <a:ea typeface="EB Garamond Semi-Bold"/>
                  <a:cs typeface="EB Garamond Semi-Bold"/>
                  <a:sym typeface="EB Garamond Semi-Bold"/>
                  <a:hlinkClick r:id="rId5" tooltip="https://dictionary.archivists.org/entry/record.html"/>
                </a:rPr>
                <a:t>record</a:t>
              </a:r>
              <a:r>
                <a:rPr lang="en-US" sz="12000" b="true">
                  <a:solidFill>
                    <a:srgbClr val="424242"/>
                  </a:solidFill>
                  <a:latin typeface="EB Garamond Semi-Bold"/>
                  <a:ea typeface="EB Garamond Semi-Bold"/>
                  <a:cs typeface="EB Garamond Semi-Bold"/>
                  <a:sym typeface="EB Garamond Semi-Bold"/>
                </a:rPr>
                <a:t>?</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11" id="11"/>
          <p:cNvGrpSpPr/>
          <p:nvPr/>
        </p:nvGrpSpPr>
        <p:grpSpPr>
          <a:xfrm rot="0">
            <a:off x="9878997" y="1441256"/>
            <a:ext cx="7673997" cy="7397344"/>
            <a:chOff x="0" y="0"/>
            <a:chExt cx="10231996" cy="9863125"/>
          </a:xfrm>
        </p:grpSpPr>
        <p:sp>
          <p:nvSpPr>
            <p:cNvPr name="Freeform 12" id="12"/>
            <p:cNvSpPr/>
            <p:nvPr/>
          </p:nvSpPr>
          <p:spPr>
            <a:xfrm flipH="false" flipV="false" rot="0">
              <a:off x="0" y="0"/>
              <a:ext cx="10231996" cy="9863125"/>
            </a:xfrm>
            <a:custGeom>
              <a:avLst/>
              <a:gdLst/>
              <a:ahLst/>
              <a:cxnLst/>
              <a:rect r="r" b="b" t="t" l="l"/>
              <a:pathLst>
                <a:path h="9863125" w="10231996">
                  <a:moveTo>
                    <a:pt x="0" y="0"/>
                  </a:moveTo>
                  <a:lnTo>
                    <a:pt x="10231996" y="0"/>
                  </a:lnTo>
                  <a:lnTo>
                    <a:pt x="10231996" y="9863125"/>
                  </a:lnTo>
                  <a:lnTo>
                    <a:pt x="0" y="9863125"/>
                  </a:lnTo>
                  <a:close/>
                </a:path>
              </a:pathLst>
            </a:custGeom>
            <a:blipFill>
              <a:blip r:embed="rId4">
                <a:alphaModFix amt="0"/>
              </a:blip>
              <a:stretch>
                <a:fillRect l="-73678" t="0" r="-73678" b="0"/>
              </a:stretch>
            </a:blipFill>
          </p:spPr>
        </p:sp>
        <p:sp>
          <p:nvSpPr>
            <p:cNvPr name="TextBox 13" id="13"/>
            <p:cNvSpPr txBox="true"/>
            <p:nvPr/>
          </p:nvSpPr>
          <p:spPr>
            <a:xfrm>
              <a:off x="0" y="-9525"/>
              <a:ext cx="10231996" cy="9872650"/>
            </a:xfrm>
            <a:prstGeom prst="rect">
              <a:avLst/>
            </a:prstGeom>
          </p:spPr>
          <p:txBody>
            <a:bodyPr anchor="ctr" rtlCol="false" tIns="0" lIns="0" bIns="0" rIns="0"/>
            <a:lstStyle/>
            <a:p>
              <a:pPr algn="l">
                <a:lnSpc>
                  <a:spcPts val="4470"/>
                </a:lnSpc>
              </a:pPr>
              <a:r>
                <a:rPr lang="en-US" sz="3600">
                  <a:solidFill>
                    <a:srgbClr val="FFFFFF"/>
                  </a:solidFill>
                  <a:latin typeface="Proxima Nova"/>
                  <a:ea typeface="Proxima Nova"/>
                  <a:cs typeface="Proxima Nova"/>
                  <a:sym typeface="Proxima Nova"/>
                </a:rPr>
                <a:t>Data or information that:</a:t>
              </a:r>
            </a:p>
            <a:p>
              <a:pPr algn="l" marL="982980" indent="-327660" lvl="2">
                <a:lnSpc>
                  <a:spcPts val="4470"/>
                </a:lnSpc>
                <a:buAutoNum type="arabicPeriod" startAt="1"/>
              </a:pPr>
              <a:r>
                <a:rPr lang="en-US" sz="3600">
                  <a:solidFill>
                    <a:srgbClr val="FFFFFF"/>
                  </a:solidFill>
                  <a:latin typeface="Proxima Nova"/>
                  <a:ea typeface="Proxima Nova"/>
                  <a:cs typeface="Proxima Nova"/>
                  <a:sym typeface="Proxima Nova"/>
                </a:rPr>
                <a:t>Has been fixed on some medium</a:t>
              </a:r>
            </a:p>
            <a:p>
              <a:pPr algn="l" marL="982980" indent="-327660" lvl="2">
                <a:lnSpc>
                  <a:spcPts val="4470"/>
                </a:lnSpc>
                <a:buAutoNum type="arabicPeriod" startAt="1"/>
              </a:pPr>
              <a:r>
                <a:rPr lang="en-US" sz="3600">
                  <a:solidFill>
                    <a:srgbClr val="FFFFFF"/>
                  </a:solidFill>
                  <a:latin typeface="Proxima Nova"/>
                  <a:ea typeface="Proxima Nova"/>
                  <a:cs typeface="Proxima Nova"/>
                  <a:sym typeface="Proxima Nova"/>
                </a:rPr>
                <a:t>Has content, context, structure</a:t>
              </a:r>
            </a:p>
            <a:p>
              <a:pPr algn="l" marL="982980" indent="-327660" lvl="2">
                <a:lnSpc>
                  <a:spcPts val="4470"/>
                </a:lnSpc>
                <a:buAutoNum type="arabicPeriod" startAt="1"/>
              </a:pPr>
              <a:r>
                <a:rPr lang="en-US" sz="3600">
                  <a:solidFill>
                    <a:srgbClr val="FFFFFF"/>
                  </a:solidFill>
                  <a:latin typeface="Proxima Nova"/>
                  <a:ea typeface="Proxima Nova"/>
                  <a:cs typeface="Proxima Nova"/>
                  <a:sym typeface="Proxima Nova"/>
                </a:rPr>
                <a:t>Is preserved as evidence of an individual or institutional activity</a:t>
              </a:r>
            </a:p>
            <a:p>
              <a:pPr algn="l" marL="982980" indent="-327660" lvl="2">
                <a:lnSpc>
                  <a:spcPts val="4470"/>
                </a:lnSpc>
              </a:pPr>
              <a:r>
                <a:rPr lang="en-US" sz="3600">
                  <a:solidFill>
                    <a:srgbClr val="FFFFFF"/>
                  </a:solidFill>
                  <a:latin typeface="Proxima Nova"/>
                  <a:ea typeface="Proxima Nova"/>
                  <a:cs typeface="Proxima Nova"/>
                  <a:sym typeface="Proxima Nova"/>
                </a:rPr>
                <a:t>As recordkeeping proliferated historically, meaning from records emerged from the whole rather than from any one part</a:t>
              </a:r>
            </a:p>
          </p:txBody>
        </p:sp>
      </p:gr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799" y="1028700"/>
            <a:ext cx="16444198" cy="1821890"/>
            <a:chOff x="0" y="0"/>
            <a:chExt cx="21925598" cy="2429186"/>
          </a:xfrm>
        </p:grpSpPr>
        <p:sp>
          <p:nvSpPr>
            <p:cNvPr name="Freeform 7" id="7"/>
            <p:cNvSpPr/>
            <p:nvPr/>
          </p:nvSpPr>
          <p:spPr>
            <a:xfrm flipH="false" flipV="false" rot="0">
              <a:off x="0" y="0"/>
              <a:ext cx="21925600" cy="2429184"/>
            </a:xfrm>
            <a:custGeom>
              <a:avLst/>
              <a:gdLst/>
              <a:ahLst/>
              <a:cxnLst/>
              <a:rect r="r" b="b" t="t" l="l"/>
              <a:pathLst>
                <a:path h="2429184" w="21925600">
                  <a:moveTo>
                    <a:pt x="0" y="0"/>
                  </a:moveTo>
                  <a:lnTo>
                    <a:pt x="21925600" y="0"/>
                  </a:lnTo>
                  <a:lnTo>
                    <a:pt x="21925600" y="2429184"/>
                  </a:lnTo>
                  <a:lnTo>
                    <a:pt x="0" y="2429184"/>
                  </a:lnTo>
                  <a:close/>
                </a:path>
              </a:pathLst>
            </a:custGeom>
            <a:blipFill>
              <a:blip r:embed="rId3">
                <a:alphaModFix amt="0"/>
              </a:blip>
              <a:stretch>
                <a:fillRect l="0" t="-133732" r="0" b="-118007"/>
              </a:stretch>
            </a:blipFill>
          </p:spPr>
        </p:sp>
        <p:sp>
          <p:nvSpPr>
            <p:cNvPr name="TextBox 8" id="8"/>
            <p:cNvSpPr txBox="true"/>
            <p:nvPr/>
          </p:nvSpPr>
          <p:spPr>
            <a:xfrm>
              <a:off x="0" y="0"/>
              <a:ext cx="21925598" cy="2429186"/>
            </a:xfrm>
            <a:prstGeom prst="rect">
              <a:avLst/>
            </a:prstGeom>
          </p:spPr>
          <p:txBody>
            <a:bodyPr anchor="b" rtlCol="false" tIns="0" lIns="0" bIns="0" rIns="0"/>
            <a:lstStyle/>
            <a:p>
              <a:pPr algn="l">
                <a:lnSpc>
                  <a:spcPts val="10559"/>
                </a:lnSpc>
              </a:pPr>
              <a:r>
                <a:rPr lang="en-US" b="true" sz="8799">
                  <a:solidFill>
                    <a:srgbClr val="FFFFFF"/>
                  </a:solidFill>
                  <a:latin typeface="EB Garamond Ultra-Bold"/>
                  <a:ea typeface="EB Garamond Ultra-Bold"/>
                  <a:cs typeface="EB Garamond Ultra-Bold"/>
                  <a:sym typeface="EB Garamond Ultra-Bold"/>
                </a:rPr>
                <a:t>Appraisal report</a:t>
              </a:r>
            </a:p>
          </p:txBody>
        </p:sp>
      </p:grpSp>
      <p:sp>
        <p:nvSpPr>
          <p:cNvPr name="TextBox 9" id="9"/>
          <p:cNvSpPr txBox="true"/>
          <p:nvPr/>
        </p:nvSpPr>
        <p:spPr>
          <a:xfrm rot="0">
            <a:off x="1035225" y="3853377"/>
            <a:ext cx="16261347" cy="1642872"/>
          </a:xfrm>
          <a:prstGeom prst="rect">
            <a:avLst/>
          </a:prstGeom>
        </p:spPr>
        <p:txBody>
          <a:bodyPr anchor="t" rtlCol="false" tIns="0" lIns="0" bIns="0" rIns="0">
            <a:spAutoFit/>
          </a:bodyPr>
          <a:lstStyle/>
          <a:p>
            <a:pPr algn="l">
              <a:lnSpc>
                <a:spcPts val="6623"/>
              </a:lnSpc>
            </a:pPr>
            <a:r>
              <a:rPr lang="en-US" sz="4800">
                <a:solidFill>
                  <a:srgbClr val="737373"/>
                </a:solidFill>
                <a:latin typeface="Proxima Nova"/>
                <a:ea typeface="Proxima Nova"/>
                <a:cs typeface="Proxima Nova"/>
                <a:sym typeface="Proxima Nova"/>
              </a:rPr>
              <a:t>Documents the appraisal process and decision in a formal report as part of the institutional records of the archive.</a:t>
            </a:r>
          </a:p>
        </p:txBody>
      </p:sp>
      <p:sp>
        <p:nvSpPr>
          <p:cNvPr name="TextBox 10" id="10"/>
          <p:cNvSpPr txBox="true"/>
          <p:nvPr/>
        </p:nvSpPr>
        <p:spPr>
          <a:xfrm rot="0">
            <a:off x="943799" y="6496374"/>
            <a:ext cx="16261347" cy="804672"/>
          </a:xfrm>
          <a:prstGeom prst="rect">
            <a:avLst/>
          </a:prstGeom>
        </p:spPr>
        <p:txBody>
          <a:bodyPr anchor="t" rtlCol="false" tIns="0" lIns="0" bIns="0" rIns="0">
            <a:spAutoFit/>
          </a:bodyPr>
          <a:lstStyle/>
          <a:p>
            <a:pPr algn="l">
              <a:lnSpc>
                <a:spcPts val="6623"/>
              </a:lnSpc>
            </a:pPr>
            <a:r>
              <a:rPr lang="en-US" b="true" sz="4800">
                <a:solidFill>
                  <a:srgbClr val="737373"/>
                </a:solidFill>
                <a:latin typeface="Proxima Nova Bold"/>
                <a:ea typeface="Proxima Nova Bold"/>
                <a:cs typeface="Proxima Nova Bold"/>
                <a:sym typeface="Proxima Nova Bold"/>
              </a:rPr>
              <a:t>Appraisal Report = Book Report + Preliminary Investigation</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804" y="1477451"/>
            <a:ext cx="16444198" cy="1653660"/>
            <a:chOff x="0" y="0"/>
            <a:chExt cx="21925598" cy="2204880"/>
          </a:xfrm>
        </p:grpSpPr>
        <p:sp>
          <p:nvSpPr>
            <p:cNvPr name="Freeform 7" id="7"/>
            <p:cNvSpPr/>
            <p:nvPr/>
          </p:nvSpPr>
          <p:spPr>
            <a:xfrm flipH="false" flipV="false" rot="0">
              <a:off x="0" y="0"/>
              <a:ext cx="21925600" cy="2204878"/>
            </a:xfrm>
            <a:custGeom>
              <a:avLst/>
              <a:gdLst/>
              <a:ahLst/>
              <a:cxnLst/>
              <a:rect r="r" b="b" t="t" l="l"/>
              <a:pathLst>
                <a:path h="2204878" w="21925600">
                  <a:moveTo>
                    <a:pt x="0" y="0"/>
                  </a:moveTo>
                  <a:lnTo>
                    <a:pt x="21925600" y="0"/>
                  </a:lnTo>
                  <a:lnTo>
                    <a:pt x="21925600" y="2204878"/>
                  </a:lnTo>
                  <a:lnTo>
                    <a:pt x="0" y="2204878"/>
                  </a:lnTo>
                  <a:close/>
                </a:path>
              </a:pathLst>
            </a:custGeom>
            <a:blipFill>
              <a:blip r:embed="rId3">
                <a:alphaModFix amt="0"/>
              </a:blip>
              <a:stretch>
                <a:fillRect l="0" t="-147337" r="0" b="-140186"/>
              </a:stretch>
            </a:blipFill>
          </p:spPr>
        </p:sp>
        <p:sp>
          <p:nvSpPr>
            <p:cNvPr name="TextBox 8" id="8"/>
            <p:cNvSpPr txBox="true"/>
            <p:nvPr/>
          </p:nvSpPr>
          <p:spPr>
            <a:xfrm>
              <a:off x="0" y="0"/>
              <a:ext cx="21925598" cy="2204880"/>
            </a:xfrm>
            <a:prstGeom prst="rect">
              <a:avLst/>
            </a:prstGeom>
          </p:spPr>
          <p:txBody>
            <a:bodyPr anchor="b" rtlCol="false" tIns="0" lIns="0" bIns="0" rIns="0"/>
            <a:lstStyle/>
            <a:p>
              <a:pPr algn="l">
                <a:lnSpc>
                  <a:spcPts val="9599"/>
                </a:lnSpc>
              </a:pPr>
              <a:r>
                <a:rPr lang="en-US" b="true" sz="7999">
                  <a:solidFill>
                    <a:srgbClr val="FFFFFF"/>
                  </a:solidFill>
                  <a:latin typeface="EB Garamond Ultra-Bold"/>
                  <a:ea typeface="EB Garamond Ultra-Bold"/>
                  <a:cs typeface="EB Garamond Ultra-Bold"/>
                  <a:sym typeface="EB Garamond Ultra-Bold"/>
                </a:rPr>
                <a:t>Why complete an appraisal report?</a:t>
              </a:r>
            </a:p>
          </p:txBody>
        </p:sp>
      </p:grpSp>
      <p:sp>
        <p:nvSpPr>
          <p:cNvPr name="TextBox 9" id="9"/>
          <p:cNvSpPr txBox="true"/>
          <p:nvPr/>
        </p:nvSpPr>
        <p:spPr>
          <a:xfrm rot="0">
            <a:off x="1035225" y="3853377"/>
            <a:ext cx="16261347" cy="4157472"/>
          </a:xfrm>
          <a:prstGeom prst="rect">
            <a:avLst/>
          </a:prstGeom>
        </p:spPr>
        <p:txBody>
          <a:bodyPr anchor="t" rtlCol="false" tIns="0" lIns="0" bIns="0" rIns="0">
            <a:spAutoFit/>
          </a:bodyPr>
          <a:lstStyle/>
          <a:p>
            <a:pPr algn="l">
              <a:lnSpc>
                <a:spcPts val="6623"/>
              </a:lnSpc>
            </a:pPr>
            <a:r>
              <a:rPr lang="en-US" sz="4800">
                <a:solidFill>
                  <a:srgbClr val="737373"/>
                </a:solidFill>
                <a:latin typeface="Proxima Nova"/>
                <a:ea typeface="Proxima Nova"/>
                <a:cs typeface="Proxima Nova"/>
                <a:sym typeface="Proxima Nova"/>
              </a:rPr>
              <a:t>Allows future archivists to understand the appraisal decisions that preceded their tenures. Impacts:</a:t>
            </a:r>
          </a:p>
          <a:p>
            <a:pPr algn="l" marL="1036320" indent="-518160" lvl="1">
              <a:lnSpc>
                <a:spcPts val="6623"/>
              </a:lnSpc>
              <a:buFont typeface="Arial"/>
              <a:buChar char="•"/>
            </a:pPr>
            <a:r>
              <a:rPr lang="en-US" sz="4800">
                <a:solidFill>
                  <a:srgbClr val="737373"/>
                </a:solidFill>
                <a:latin typeface="Proxima Nova"/>
                <a:ea typeface="Proxima Nova"/>
                <a:cs typeface="Proxima Nova"/>
                <a:sym typeface="Proxima Nova"/>
              </a:rPr>
              <a:t>Reappraisal</a:t>
            </a:r>
          </a:p>
          <a:p>
            <a:pPr algn="l" marL="1036320" indent="-518160" lvl="1">
              <a:lnSpc>
                <a:spcPts val="6623"/>
              </a:lnSpc>
              <a:buFont typeface="Arial"/>
              <a:buChar char="•"/>
            </a:pPr>
            <a:r>
              <a:rPr lang="en-US" sz="4800">
                <a:solidFill>
                  <a:srgbClr val="737373"/>
                </a:solidFill>
                <a:latin typeface="Proxima Nova"/>
                <a:ea typeface="Proxima Nova"/>
                <a:cs typeface="Proxima Nova"/>
                <a:sym typeface="Proxima Nova"/>
              </a:rPr>
              <a:t>Collection development</a:t>
            </a:r>
          </a:p>
          <a:p>
            <a:pPr algn="l" marL="1036320" indent="-518160" lvl="1">
              <a:lnSpc>
                <a:spcPts val="6623"/>
              </a:lnSpc>
              <a:buFont typeface="Arial"/>
              <a:buChar char="•"/>
            </a:pPr>
            <a:r>
              <a:rPr lang="en-US" sz="4800">
                <a:solidFill>
                  <a:srgbClr val="737373"/>
                </a:solidFill>
                <a:latin typeface="Proxima Nova"/>
                <a:ea typeface="Proxima Nova"/>
                <a:cs typeface="Proxima Nova"/>
                <a:sym typeface="Proxima Nova"/>
              </a:rPr>
              <a:t>Donor cultivation</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799" y="1028700"/>
            <a:ext cx="16444198" cy="1663193"/>
            <a:chOff x="0" y="0"/>
            <a:chExt cx="21925598" cy="2217591"/>
          </a:xfrm>
        </p:grpSpPr>
        <p:sp>
          <p:nvSpPr>
            <p:cNvPr name="Freeform 7" id="7"/>
            <p:cNvSpPr/>
            <p:nvPr/>
          </p:nvSpPr>
          <p:spPr>
            <a:xfrm flipH="false" flipV="false" rot="0">
              <a:off x="0" y="0"/>
              <a:ext cx="21925600" cy="2217589"/>
            </a:xfrm>
            <a:custGeom>
              <a:avLst/>
              <a:gdLst/>
              <a:ahLst/>
              <a:cxnLst/>
              <a:rect r="r" b="b" t="t" l="l"/>
              <a:pathLst>
                <a:path h="2217589" w="21925600">
                  <a:moveTo>
                    <a:pt x="0" y="0"/>
                  </a:moveTo>
                  <a:lnTo>
                    <a:pt x="21925600" y="0"/>
                  </a:lnTo>
                  <a:lnTo>
                    <a:pt x="21925600" y="2217589"/>
                  </a:lnTo>
                  <a:lnTo>
                    <a:pt x="0" y="2217589"/>
                  </a:lnTo>
                  <a:close/>
                </a:path>
              </a:pathLst>
            </a:custGeom>
            <a:blipFill>
              <a:blip r:embed="rId3">
                <a:alphaModFix amt="0"/>
              </a:blip>
              <a:stretch>
                <a:fillRect l="0" t="-146492" r="0" b="-138809"/>
              </a:stretch>
            </a:blipFill>
          </p:spPr>
        </p:sp>
        <p:sp>
          <p:nvSpPr>
            <p:cNvPr name="TextBox 8" id="8"/>
            <p:cNvSpPr txBox="true"/>
            <p:nvPr/>
          </p:nvSpPr>
          <p:spPr>
            <a:xfrm>
              <a:off x="0" y="-9525"/>
              <a:ext cx="21925598" cy="2227116"/>
            </a:xfrm>
            <a:prstGeom prst="rect">
              <a:avLst/>
            </a:prstGeom>
          </p:spPr>
          <p:txBody>
            <a:bodyPr anchor="b" rtlCol="false" tIns="0" lIns="0" bIns="0" rIns="0"/>
            <a:lstStyle/>
            <a:p>
              <a:pPr algn="l">
                <a:lnSpc>
                  <a:spcPts val="9600"/>
                </a:lnSpc>
              </a:pPr>
              <a:r>
                <a:rPr lang="en-US" b="true" sz="8000">
                  <a:solidFill>
                    <a:srgbClr val="FFFFFF"/>
                  </a:solidFill>
                  <a:latin typeface="EB Garamond Ultra-Bold"/>
                  <a:ea typeface="EB Garamond Ultra-Bold"/>
                  <a:cs typeface="EB Garamond Ultra-Bold"/>
                  <a:sym typeface="EB Garamond Ultra-Bold"/>
                </a:rPr>
                <a:t>Section 1: background</a:t>
              </a:r>
            </a:p>
          </p:txBody>
        </p:sp>
      </p:grpSp>
      <p:sp>
        <p:nvSpPr>
          <p:cNvPr name="TextBox 9" id="9"/>
          <p:cNvSpPr txBox="true"/>
          <p:nvPr/>
        </p:nvSpPr>
        <p:spPr>
          <a:xfrm rot="0">
            <a:off x="1035225" y="3853377"/>
            <a:ext cx="16261347" cy="4157472"/>
          </a:xfrm>
          <a:prstGeom prst="rect">
            <a:avLst/>
          </a:prstGeom>
        </p:spPr>
        <p:txBody>
          <a:bodyPr anchor="t" rtlCol="false" tIns="0" lIns="0" bIns="0" rIns="0">
            <a:spAutoFit/>
          </a:bodyPr>
          <a:lstStyle/>
          <a:p>
            <a:pPr algn="l">
              <a:lnSpc>
                <a:spcPts val="6623"/>
              </a:lnSpc>
            </a:pPr>
            <a:r>
              <a:rPr lang="en-US" sz="4800">
                <a:solidFill>
                  <a:srgbClr val="737373"/>
                </a:solidFill>
                <a:latin typeface="Proxima Nova"/>
                <a:ea typeface="Proxima Nova"/>
                <a:cs typeface="Proxima Nova"/>
                <a:sym typeface="Proxima Nova"/>
              </a:rPr>
              <a:t>Short administrative history/biographical note about records creator.</a:t>
            </a:r>
          </a:p>
          <a:p>
            <a:pPr algn="l" marL="1036320" indent="-518160" lvl="1">
              <a:lnSpc>
                <a:spcPts val="6623"/>
              </a:lnSpc>
              <a:buFont typeface="Arial"/>
              <a:buChar char="•"/>
            </a:pPr>
            <a:r>
              <a:rPr lang="en-US" sz="4800">
                <a:solidFill>
                  <a:srgbClr val="737373"/>
                </a:solidFill>
                <a:latin typeface="Proxima Nova"/>
                <a:ea typeface="Proxima Nova"/>
                <a:cs typeface="Proxima Nova"/>
                <a:sym typeface="Proxima Nova"/>
              </a:rPr>
              <a:t>Focus on functions/activities of the creator</a:t>
            </a:r>
          </a:p>
          <a:p>
            <a:pPr algn="l" marL="1036320" indent="-518160" lvl="1">
              <a:lnSpc>
                <a:spcPts val="6623"/>
              </a:lnSpc>
              <a:buFont typeface="Arial"/>
              <a:buChar char="•"/>
            </a:pPr>
            <a:r>
              <a:rPr lang="en-US" sz="4800">
                <a:solidFill>
                  <a:srgbClr val="737373"/>
                </a:solidFill>
                <a:latin typeface="Proxima Nova"/>
                <a:ea typeface="Proxima Nova"/>
                <a:cs typeface="Proxima Nova"/>
                <a:sym typeface="Proxima Nova"/>
              </a:rPr>
              <a:t>Identify significance of creator in the creator’s “realm of activity”</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799" y="1028700"/>
            <a:ext cx="16444198" cy="1663193"/>
            <a:chOff x="0" y="0"/>
            <a:chExt cx="21925598" cy="2217591"/>
          </a:xfrm>
        </p:grpSpPr>
        <p:sp>
          <p:nvSpPr>
            <p:cNvPr name="Freeform 7" id="7"/>
            <p:cNvSpPr/>
            <p:nvPr/>
          </p:nvSpPr>
          <p:spPr>
            <a:xfrm flipH="false" flipV="false" rot="0">
              <a:off x="0" y="0"/>
              <a:ext cx="21925600" cy="2217589"/>
            </a:xfrm>
            <a:custGeom>
              <a:avLst/>
              <a:gdLst/>
              <a:ahLst/>
              <a:cxnLst/>
              <a:rect r="r" b="b" t="t" l="l"/>
              <a:pathLst>
                <a:path h="2217589" w="21925600">
                  <a:moveTo>
                    <a:pt x="0" y="0"/>
                  </a:moveTo>
                  <a:lnTo>
                    <a:pt x="21925600" y="0"/>
                  </a:lnTo>
                  <a:lnTo>
                    <a:pt x="21925600" y="2217589"/>
                  </a:lnTo>
                  <a:lnTo>
                    <a:pt x="0" y="2217589"/>
                  </a:lnTo>
                  <a:close/>
                </a:path>
              </a:pathLst>
            </a:custGeom>
            <a:blipFill>
              <a:blip r:embed="rId3">
                <a:alphaModFix amt="0"/>
              </a:blip>
              <a:stretch>
                <a:fillRect l="0" t="-146492" r="0" b="-138809"/>
              </a:stretch>
            </a:blipFill>
          </p:spPr>
        </p:sp>
        <p:sp>
          <p:nvSpPr>
            <p:cNvPr name="TextBox 8" id="8"/>
            <p:cNvSpPr txBox="true"/>
            <p:nvPr/>
          </p:nvSpPr>
          <p:spPr>
            <a:xfrm>
              <a:off x="0" y="-9525"/>
              <a:ext cx="21925598" cy="2227116"/>
            </a:xfrm>
            <a:prstGeom prst="rect">
              <a:avLst/>
            </a:prstGeom>
          </p:spPr>
          <p:txBody>
            <a:bodyPr anchor="b" rtlCol="false" tIns="0" lIns="0" bIns="0" rIns="0"/>
            <a:lstStyle/>
            <a:p>
              <a:pPr algn="l">
                <a:lnSpc>
                  <a:spcPts val="9600"/>
                </a:lnSpc>
              </a:pPr>
              <a:r>
                <a:rPr lang="en-US" b="true" sz="8000">
                  <a:solidFill>
                    <a:srgbClr val="FFFFFF"/>
                  </a:solidFill>
                  <a:latin typeface="EB Garamond Ultra-Bold"/>
                  <a:ea typeface="EB Garamond Ultra-Bold"/>
                  <a:cs typeface="EB Garamond Ultra-Bold"/>
                  <a:sym typeface="EB Garamond Ultra-Bold"/>
                </a:rPr>
                <a:t>Section 2: methodology</a:t>
              </a:r>
            </a:p>
          </p:txBody>
        </p:sp>
      </p:grpSp>
      <p:sp>
        <p:nvSpPr>
          <p:cNvPr name="TextBox 9" id="9"/>
          <p:cNvSpPr txBox="true"/>
          <p:nvPr/>
        </p:nvSpPr>
        <p:spPr>
          <a:xfrm rot="0">
            <a:off x="1035225" y="3862902"/>
            <a:ext cx="16261347" cy="6062091"/>
          </a:xfrm>
          <a:prstGeom prst="rect">
            <a:avLst/>
          </a:prstGeom>
        </p:spPr>
        <p:txBody>
          <a:bodyPr anchor="t" rtlCol="false" tIns="0" lIns="0" bIns="0" rIns="0">
            <a:spAutoFit/>
          </a:bodyPr>
          <a:lstStyle/>
          <a:p>
            <a:pPr algn="l">
              <a:lnSpc>
                <a:spcPts val="6072"/>
              </a:lnSpc>
            </a:pPr>
            <a:r>
              <a:rPr lang="en-US" sz="4400">
                <a:solidFill>
                  <a:srgbClr val="737373"/>
                </a:solidFill>
                <a:latin typeface="Proxima Nova"/>
                <a:ea typeface="Proxima Nova"/>
                <a:cs typeface="Proxima Nova"/>
                <a:sym typeface="Proxima Nova"/>
              </a:rPr>
              <a:t>Explain the methodology the archivist (you!) used to examine the set of records</a:t>
            </a:r>
          </a:p>
          <a:p>
            <a:pPr algn="l" marL="949962" indent="-474981" lvl="1">
              <a:lnSpc>
                <a:spcPts val="6072"/>
              </a:lnSpc>
              <a:buFont typeface="Arial"/>
              <a:buChar char="•"/>
            </a:pPr>
            <a:r>
              <a:rPr lang="en-US" sz="4400">
                <a:solidFill>
                  <a:srgbClr val="737373"/>
                </a:solidFill>
                <a:latin typeface="Proxima Nova"/>
                <a:ea typeface="Proxima Nova"/>
                <a:cs typeface="Proxima Nova"/>
                <a:sym typeface="Proxima Nova"/>
              </a:rPr>
              <a:t>Who or what initiated transfer/donation?</a:t>
            </a:r>
          </a:p>
          <a:p>
            <a:pPr algn="l" marL="949962" indent="-474981" lvl="1">
              <a:lnSpc>
                <a:spcPts val="6072"/>
              </a:lnSpc>
              <a:buFont typeface="Arial"/>
              <a:buChar char="•"/>
            </a:pPr>
            <a:r>
              <a:rPr lang="en-US" sz="4400">
                <a:solidFill>
                  <a:srgbClr val="737373"/>
                </a:solidFill>
                <a:latin typeface="Proxima Nova"/>
                <a:ea typeface="Proxima Nova"/>
                <a:cs typeface="Proxima Nova"/>
                <a:sym typeface="Proxima Nova"/>
              </a:rPr>
              <a:t>Who did the archivist talk to?</a:t>
            </a:r>
          </a:p>
          <a:p>
            <a:pPr algn="l" marL="949962" indent="-474981" lvl="1">
              <a:lnSpc>
                <a:spcPts val="6072"/>
              </a:lnSpc>
              <a:buFont typeface="Arial"/>
              <a:buChar char="•"/>
            </a:pPr>
            <a:r>
              <a:rPr lang="en-US" sz="4400">
                <a:solidFill>
                  <a:srgbClr val="737373"/>
                </a:solidFill>
                <a:latin typeface="Proxima Nova"/>
                <a:ea typeface="Proxima Nova"/>
                <a:cs typeface="Proxima Nova"/>
                <a:sym typeface="Proxima Nova"/>
              </a:rPr>
              <a:t>How did the archivist view the records?</a:t>
            </a:r>
          </a:p>
          <a:p>
            <a:pPr algn="l" marL="949962" indent="-474981" lvl="1">
              <a:lnSpc>
                <a:spcPts val="6072"/>
              </a:lnSpc>
              <a:buFont typeface="Arial"/>
              <a:buChar char="•"/>
            </a:pPr>
            <a:r>
              <a:rPr lang="en-US" sz="4400">
                <a:solidFill>
                  <a:srgbClr val="737373"/>
                </a:solidFill>
                <a:latin typeface="Proxima Nova"/>
                <a:ea typeface="Proxima Nova"/>
                <a:cs typeface="Proxima Nova"/>
                <a:sym typeface="Proxima Nova"/>
              </a:rPr>
              <a:t>What sources of documentation should be included with the records?</a:t>
            </a:r>
          </a:p>
          <a:p>
            <a:pPr algn="l" marL="1899924" indent="-633308" lvl="2">
              <a:lnSpc>
                <a:spcPts val="6072"/>
              </a:lnSpc>
              <a:buFont typeface="Arial"/>
              <a:buChar char="⚬"/>
            </a:pPr>
            <a:r>
              <a:rPr lang="en-US" sz="4400">
                <a:solidFill>
                  <a:srgbClr val="737373"/>
                </a:solidFill>
                <a:latin typeface="Proxima Nova"/>
                <a:ea typeface="Proxima Nova"/>
                <a:cs typeface="Proxima Nova"/>
                <a:sym typeface="Proxima Nova"/>
              </a:rPr>
              <a:t>Manuals, descriptions, diagrams, etc.</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799" y="1213682"/>
            <a:ext cx="16444198" cy="1663193"/>
            <a:chOff x="0" y="0"/>
            <a:chExt cx="21925598" cy="2217591"/>
          </a:xfrm>
        </p:grpSpPr>
        <p:sp>
          <p:nvSpPr>
            <p:cNvPr name="Freeform 7" id="7"/>
            <p:cNvSpPr/>
            <p:nvPr/>
          </p:nvSpPr>
          <p:spPr>
            <a:xfrm flipH="false" flipV="false" rot="0">
              <a:off x="0" y="0"/>
              <a:ext cx="21925600" cy="2217589"/>
            </a:xfrm>
            <a:custGeom>
              <a:avLst/>
              <a:gdLst/>
              <a:ahLst/>
              <a:cxnLst/>
              <a:rect r="r" b="b" t="t" l="l"/>
              <a:pathLst>
                <a:path h="2217589" w="21925600">
                  <a:moveTo>
                    <a:pt x="0" y="0"/>
                  </a:moveTo>
                  <a:lnTo>
                    <a:pt x="21925600" y="0"/>
                  </a:lnTo>
                  <a:lnTo>
                    <a:pt x="21925600" y="2217589"/>
                  </a:lnTo>
                  <a:lnTo>
                    <a:pt x="0" y="2217589"/>
                  </a:lnTo>
                  <a:close/>
                </a:path>
              </a:pathLst>
            </a:custGeom>
            <a:blipFill>
              <a:blip r:embed="rId3">
                <a:alphaModFix amt="0"/>
              </a:blip>
              <a:stretch>
                <a:fillRect l="0" t="-146492" r="0" b="-138809"/>
              </a:stretch>
            </a:blipFill>
          </p:spPr>
        </p:sp>
        <p:sp>
          <p:nvSpPr>
            <p:cNvPr name="TextBox 8" id="8"/>
            <p:cNvSpPr txBox="true"/>
            <p:nvPr/>
          </p:nvSpPr>
          <p:spPr>
            <a:xfrm>
              <a:off x="0" y="-9525"/>
              <a:ext cx="21925598" cy="2227116"/>
            </a:xfrm>
            <a:prstGeom prst="rect">
              <a:avLst/>
            </a:prstGeom>
          </p:spPr>
          <p:txBody>
            <a:bodyPr anchor="b" rtlCol="false" tIns="0" lIns="0" bIns="0" rIns="0"/>
            <a:lstStyle/>
            <a:p>
              <a:pPr algn="l">
                <a:lnSpc>
                  <a:spcPts val="9600"/>
                </a:lnSpc>
              </a:pPr>
              <a:r>
                <a:rPr lang="en-US" b="true" sz="8000">
                  <a:solidFill>
                    <a:srgbClr val="FFFFFF"/>
                  </a:solidFill>
                  <a:latin typeface="EB Garamond Ultra-Bold"/>
                  <a:ea typeface="EB Garamond Ultra-Bold"/>
                  <a:cs typeface="EB Garamond Ultra-Bold"/>
                  <a:sym typeface="EB Garamond Ultra-Bold"/>
                </a:rPr>
                <a:t>Section 3: evaluation</a:t>
              </a:r>
            </a:p>
          </p:txBody>
        </p:sp>
      </p:grpSp>
      <p:sp>
        <p:nvSpPr>
          <p:cNvPr name="TextBox 9" id="9"/>
          <p:cNvSpPr txBox="true"/>
          <p:nvPr/>
        </p:nvSpPr>
        <p:spPr>
          <a:xfrm rot="0">
            <a:off x="1035225" y="3853377"/>
            <a:ext cx="16261347" cy="4157472"/>
          </a:xfrm>
          <a:prstGeom prst="rect">
            <a:avLst/>
          </a:prstGeom>
        </p:spPr>
        <p:txBody>
          <a:bodyPr anchor="t" rtlCol="false" tIns="0" lIns="0" bIns="0" rIns="0">
            <a:spAutoFit/>
          </a:bodyPr>
          <a:lstStyle/>
          <a:p>
            <a:pPr algn="l">
              <a:lnSpc>
                <a:spcPts val="6623"/>
              </a:lnSpc>
            </a:pPr>
            <a:r>
              <a:rPr lang="en-US" sz="4800">
                <a:solidFill>
                  <a:srgbClr val="737373"/>
                </a:solidFill>
                <a:latin typeface="Proxima Nova"/>
                <a:ea typeface="Proxima Nova"/>
                <a:cs typeface="Proxima Nova"/>
                <a:sym typeface="Proxima Nova"/>
              </a:rPr>
              <a:t>Assessment of the set of records’ content, including:</a:t>
            </a:r>
          </a:p>
          <a:p>
            <a:pPr algn="l" marL="1036320" indent="-518160" lvl="1">
              <a:lnSpc>
                <a:spcPts val="6623"/>
              </a:lnSpc>
              <a:buFont typeface="Arial"/>
              <a:buChar char="•"/>
            </a:pPr>
            <a:r>
              <a:rPr lang="en-US" sz="4800">
                <a:solidFill>
                  <a:srgbClr val="737373"/>
                </a:solidFill>
                <a:latin typeface="Proxima Nova"/>
                <a:ea typeface="Proxima Nova"/>
                <a:cs typeface="Proxima Nova"/>
                <a:sym typeface="Proxima Nova"/>
              </a:rPr>
              <a:t>Format</a:t>
            </a:r>
          </a:p>
          <a:p>
            <a:pPr algn="l" marL="1036320" indent="-518160" lvl="1">
              <a:lnSpc>
                <a:spcPts val="6623"/>
              </a:lnSpc>
              <a:buFont typeface="Arial"/>
              <a:buChar char="•"/>
            </a:pPr>
            <a:r>
              <a:rPr lang="en-US" sz="4800">
                <a:solidFill>
                  <a:srgbClr val="737373"/>
                </a:solidFill>
                <a:latin typeface="Proxima Nova"/>
                <a:ea typeface="Proxima Nova"/>
                <a:cs typeface="Proxima Nova"/>
                <a:sym typeface="Proxima Nova"/>
              </a:rPr>
              <a:t>Kind of information saved on the format</a:t>
            </a:r>
          </a:p>
          <a:p>
            <a:pPr algn="l" marL="1036320" indent="-518160" lvl="1">
              <a:lnSpc>
                <a:spcPts val="6623"/>
              </a:lnSpc>
              <a:buFont typeface="Arial"/>
              <a:buChar char="•"/>
            </a:pPr>
            <a:r>
              <a:rPr lang="en-US" sz="4800">
                <a:solidFill>
                  <a:srgbClr val="737373"/>
                </a:solidFill>
                <a:latin typeface="Proxima Nova"/>
                <a:ea typeface="Proxima Nova"/>
                <a:cs typeface="Proxima Nova"/>
                <a:sym typeface="Proxima Nova"/>
              </a:rPr>
              <a:t>How information was created/saved</a:t>
            </a:r>
          </a:p>
          <a:p>
            <a:pPr algn="l" marL="1036320" indent="-518160" lvl="1">
              <a:lnSpc>
                <a:spcPts val="6623"/>
              </a:lnSpc>
              <a:buFont typeface="Arial"/>
              <a:buChar char="•"/>
            </a:pPr>
            <a:r>
              <a:rPr lang="en-US" sz="4800">
                <a:solidFill>
                  <a:srgbClr val="737373"/>
                </a:solidFill>
                <a:latin typeface="Proxima Nova"/>
                <a:ea typeface="Proxima Nova"/>
                <a:cs typeface="Proxima Nova"/>
                <a:sym typeface="Proxima Nova"/>
              </a:rPr>
              <a:t>How complete</a:t>
            </a:r>
            <a:r>
              <a:rPr lang="en-US" sz="4800">
                <a:solidFill>
                  <a:srgbClr val="737373"/>
                </a:solidFill>
                <a:latin typeface="Proxima Nova"/>
                <a:ea typeface="Proxima Nova"/>
                <a:cs typeface="Proxima Nova"/>
                <a:sym typeface="Proxima Nova"/>
              </a:rPr>
              <a:t> / intact is the information</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sp>
        <p:nvSpPr>
          <p:cNvPr name="TextBox 6" id="6"/>
          <p:cNvSpPr txBox="true"/>
          <p:nvPr/>
        </p:nvSpPr>
        <p:spPr>
          <a:xfrm rot="0">
            <a:off x="1035225" y="3792550"/>
            <a:ext cx="16261347" cy="5997702"/>
          </a:xfrm>
          <a:prstGeom prst="rect">
            <a:avLst/>
          </a:prstGeom>
        </p:spPr>
        <p:txBody>
          <a:bodyPr anchor="t" rtlCol="false" tIns="0" lIns="0" bIns="0" rIns="0">
            <a:spAutoFit/>
          </a:bodyPr>
          <a:lstStyle/>
          <a:p>
            <a:pPr algn="l">
              <a:lnSpc>
                <a:spcPts val="5934"/>
              </a:lnSpc>
            </a:pPr>
            <a:r>
              <a:rPr lang="en-US" sz="4300">
                <a:solidFill>
                  <a:srgbClr val="737373"/>
                </a:solidFill>
                <a:latin typeface="Proxima Nova"/>
                <a:ea typeface="Proxima Nova"/>
                <a:cs typeface="Proxima Nova"/>
                <a:sym typeface="Proxima Nova"/>
              </a:rPr>
              <a:t>Assessment of the set of records’s structure:</a:t>
            </a:r>
          </a:p>
          <a:p>
            <a:pPr algn="l" marL="928373" indent="-464186" lvl="1">
              <a:lnSpc>
                <a:spcPts val="5934"/>
              </a:lnSpc>
              <a:buFont typeface="Arial"/>
              <a:buChar char="•"/>
            </a:pPr>
            <a:r>
              <a:rPr lang="en-US" sz="4300">
                <a:solidFill>
                  <a:srgbClr val="737373"/>
                </a:solidFill>
                <a:latin typeface="Proxima Nova"/>
                <a:ea typeface="Proxima Nova"/>
                <a:cs typeface="Proxima Nova"/>
                <a:sym typeface="Proxima Nova"/>
              </a:rPr>
              <a:t>How were these records organized? When, and by whom? Was it changed?</a:t>
            </a:r>
          </a:p>
          <a:p>
            <a:pPr algn="l" marL="928373" indent="-464186" lvl="1">
              <a:lnSpc>
                <a:spcPts val="5934"/>
              </a:lnSpc>
              <a:buFont typeface="Arial"/>
              <a:buChar char="•"/>
            </a:pPr>
            <a:r>
              <a:rPr lang="en-US" sz="4300">
                <a:solidFill>
                  <a:srgbClr val="737373"/>
                </a:solidFill>
                <a:latin typeface="Proxima Nova"/>
                <a:ea typeface="Proxima Nova"/>
                <a:cs typeface="Proxima Nova"/>
                <a:sym typeface="Proxima Nova"/>
              </a:rPr>
              <a:t>What are the t</a:t>
            </a:r>
            <a:r>
              <a:rPr lang="en-US" sz="4300">
                <a:solidFill>
                  <a:srgbClr val="737373"/>
                </a:solidFill>
                <a:latin typeface="Proxima Nova"/>
                <a:ea typeface="Proxima Nova"/>
                <a:cs typeface="Proxima Nova"/>
                <a:sym typeface="Proxima Nova"/>
              </a:rPr>
              <a:t>echnical characteristics of the recordkeeping system?</a:t>
            </a:r>
          </a:p>
          <a:p>
            <a:pPr algn="l" marL="928373" indent="-464186" lvl="1">
              <a:lnSpc>
                <a:spcPts val="5934"/>
              </a:lnSpc>
              <a:buFont typeface="Arial"/>
              <a:buChar char="•"/>
            </a:pPr>
            <a:r>
              <a:rPr lang="en-US" sz="4300">
                <a:solidFill>
                  <a:srgbClr val="737373"/>
                </a:solidFill>
                <a:latin typeface="Proxima Nova"/>
                <a:ea typeface="Proxima Nova"/>
                <a:cs typeface="Proxima Nova"/>
                <a:sym typeface="Proxima Nova"/>
              </a:rPr>
              <a:t>What are the t</a:t>
            </a:r>
            <a:r>
              <a:rPr lang="en-US" sz="4300">
                <a:solidFill>
                  <a:srgbClr val="737373"/>
                </a:solidFill>
                <a:latin typeface="Proxima Nova"/>
                <a:ea typeface="Proxima Nova"/>
                <a:cs typeface="Proxima Nova"/>
                <a:sym typeface="Proxima Nova"/>
              </a:rPr>
              <a:t>echnical characteristics of the records?</a:t>
            </a:r>
          </a:p>
          <a:p>
            <a:pPr algn="l" marL="928373" indent="-464186" lvl="1">
              <a:lnSpc>
                <a:spcPts val="5934"/>
              </a:lnSpc>
              <a:buFont typeface="Arial"/>
              <a:buChar char="•"/>
            </a:pPr>
            <a:r>
              <a:rPr lang="en-US" sz="4300">
                <a:solidFill>
                  <a:srgbClr val="737373"/>
                </a:solidFill>
                <a:latin typeface="Proxima Nova"/>
                <a:ea typeface="Proxima Nova"/>
                <a:cs typeface="Proxima Nova"/>
                <a:sym typeface="Proxima Nova"/>
              </a:rPr>
              <a:t>What is the v</a:t>
            </a:r>
            <a:r>
              <a:rPr lang="en-US" sz="4300">
                <a:solidFill>
                  <a:srgbClr val="737373"/>
                </a:solidFill>
                <a:latin typeface="Proxima Nova"/>
                <a:ea typeface="Proxima Nova"/>
                <a:cs typeface="Proxima Nova"/>
                <a:sym typeface="Proxima Nova"/>
              </a:rPr>
              <a:t>olume of records?</a:t>
            </a:r>
          </a:p>
          <a:p>
            <a:pPr algn="l" marL="928373" indent="-464186" lvl="1">
              <a:lnSpc>
                <a:spcPts val="5934"/>
              </a:lnSpc>
              <a:buFont typeface="Arial"/>
              <a:buChar char="•"/>
            </a:pPr>
            <a:r>
              <a:rPr lang="en-US" sz="4300">
                <a:solidFill>
                  <a:srgbClr val="737373"/>
                </a:solidFill>
                <a:latin typeface="Proxima Nova"/>
                <a:ea typeface="Proxima Nova"/>
                <a:cs typeface="Proxima Nova"/>
                <a:sym typeface="Proxima Nova"/>
              </a:rPr>
              <a:t>How did p</a:t>
            </a:r>
            <a:r>
              <a:rPr lang="en-US" sz="4300">
                <a:solidFill>
                  <a:srgbClr val="737373"/>
                </a:solidFill>
                <a:latin typeface="Proxima Nova"/>
                <a:ea typeface="Proxima Nova"/>
                <a:cs typeface="Proxima Nova"/>
                <a:sym typeface="Proxima Nova"/>
              </a:rPr>
              <a:t>rimary users access &amp; utilize these records?</a:t>
            </a:r>
          </a:p>
        </p:txBody>
      </p:sp>
      <p:grpSp>
        <p:nvGrpSpPr>
          <p:cNvPr name="Group 7" id="7"/>
          <p:cNvGrpSpPr/>
          <p:nvPr/>
        </p:nvGrpSpPr>
        <p:grpSpPr>
          <a:xfrm rot="0">
            <a:off x="943799" y="1213682"/>
            <a:ext cx="16444198" cy="1663193"/>
            <a:chOff x="0" y="0"/>
            <a:chExt cx="21925598" cy="2217591"/>
          </a:xfrm>
        </p:grpSpPr>
        <p:sp>
          <p:nvSpPr>
            <p:cNvPr name="Freeform 8" id="8"/>
            <p:cNvSpPr/>
            <p:nvPr/>
          </p:nvSpPr>
          <p:spPr>
            <a:xfrm flipH="false" flipV="false" rot="0">
              <a:off x="0" y="0"/>
              <a:ext cx="21925600" cy="2217589"/>
            </a:xfrm>
            <a:custGeom>
              <a:avLst/>
              <a:gdLst/>
              <a:ahLst/>
              <a:cxnLst/>
              <a:rect r="r" b="b" t="t" l="l"/>
              <a:pathLst>
                <a:path h="2217589" w="21925600">
                  <a:moveTo>
                    <a:pt x="0" y="0"/>
                  </a:moveTo>
                  <a:lnTo>
                    <a:pt x="21925600" y="0"/>
                  </a:lnTo>
                  <a:lnTo>
                    <a:pt x="21925600" y="2217589"/>
                  </a:lnTo>
                  <a:lnTo>
                    <a:pt x="0" y="2217589"/>
                  </a:lnTo>
                  <a:close/>
                </a:path>
              </a:pathLst>
            </a:custGeom>
            <a:blipFill>
              <a:blip r:embed="rId3">
                <a:alphaModFix amt="0"/>
              </a:blip>
              <a:stretch>
                <a:fillRect l="0" t="-146492" r="0" b="-138809"/>
              </a:stretch>
            </a:blipFill>
          </p:spPr>
        </p:sp>
        <p:sp>
          <p:nvSpPr>
            <p:cNvPr name="TextBox 9" id="9"/>
            <p:cNvSpPr txBox="true"/>
            <p:nvPr/>
          </p:nvSpPr>
          <p:spPr>
            <a:xfrm>
              <a:off x="0" y="-9525"/>
              <a:ext cx="21925598" cy="2227116"/>
            </a:xfrm>
            <a:prstGeom prst="rect">
              <a:avLst/>
            </a:prstGeom>
          </p:spPr>
          <p:txBody>
            <a:bodyPr anchor="b" rtlCol="false" tIns="0" lIns="0" bIns="0" rIns="0"/>
            <a:lstStyle/>
            <a:p>
              <a:pPr algn="l">
                <a:lnSpc>
                  <a:spcPts val="9600"/>
                </a:lnSpc>
              </a:pPr>
              <a:r>
                <a:rPr lang="en-US" b="true" sz="8000">
                  <a:solidFill>
                    <a:srgbClr val="FFFFFF"/>
                  </a:solidFill>
                  <a:latin typeface="EB Garamond Ultra-Bold"/>
                  <a:ea typeface="EB Garamond Ultra-Bold"/>
                  <a:cs typeface="EB Garamond Ultra-Bold"/>
                  <a:sym typeface="EB Garamond Ultra-Bold"/>
                </a:rPr>
                <a:t>Section 3: evaluation</a:t>
              </a:r>
            </a:p>
          </p:txBody>
        </p:sp>
      </p:gr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sp>
        <p:nvSpPr>
          <p:cNvPr name="TextBox 6" id="6"/>
          <p:cNvSpPr txBox="true"/>
          <p:nvPr/>
        </p:nvSpPr>
        <p:spPr>
          <a:xfrm rot="0">
            <a:off x="1035225" y="3769995"/>
            <a:ext cx="16679807" cy="5579368"/>
          </a:xfrm>
          <a:prstGeom prst="rect">
            <a:avLst/>
          </a:prstGeom>
        </p:spPr>
        <p:txBody>
          <a:bodyPr anchor="t" rtlCol="false" tIns="0" lIns="0" bIns="0" rIns="0">
            <a:spAutoFit/>
          </a:bodyPr>
          <a:lstStyle/>
          <a:p>
            <a:pPr algn="l">
              <a:lnSpc>
                <a:spcPts val="5661"/>
              </a:lnSpc>
            </a:pPr>
            <a:r>
              <a:rPr lang="en-US" sz="4102">
                <a:solidFill>
                  <a:srgbClr val="737373"/>
                </a:solidFill>
                <a:latin typeface="Proxima Nova"/>
                <a:ea typeface="Proxima Nova"/>
                <a:cs typeface="Proxima Nova"/>
                <a:sym typeface="Proxima Nova"/>
              </a:rPr>
              <a:t>Assessment of the set of records’ c</a:t>
            </a:r>
            <a:r>
              <a:rPr lang="en-US" sz="4102">
                <a:solidFill>
                  <a:srgbClr val="737373"/>
                </a:solidFill>
                <a:latin typeface="Proxima Nova"/>
                <a:ea typeface="Proxima Nova"/>
                <a:cs typeface="Proxima Nova"/>
                <a:sym typeface="Proxima Nova"/>
              </a:rPr>
              <a:t>ontext:</a:t>
            </a:r>
          </a:p>
          <a:p>
            <a:pPr algn="l" marL="885804" indent="-442902" lvl="1">
              <a:lnSpc>
                <a:spcPts val="5661"/>
              </a:lnSpc>
              <a:buFont typeface="Arial"/>
              <a:buChar char="•"/>
            </a:pPr>
            <a:r>
              <a:rPr lang="en-US" sz="4102">
                <a:solidFill>
                  <a:srgbClr val="737373"/>
                </a:solidFill>
                <a:latin typeface="Proxima Nova"/>
                <a:ea typeface="Proxima Nova"/>
                <a:cs typeface="Proxima Nova"/>
                <a:sym typeface="Proxima Nova"/>
              </a:rPr>
              <a:t>How do the records relate to each other?</a:t>
            </a:r>
          </a:p>
          <a:p>
            <a:pPr algn="l" marL="885804" indent="-442902" lvl="1">
              <a:lnSpc>
                <a:spcPts val="5661"/>
              </a:lnSpc>
              <a:buFont typeface="Arial"/>
              <a:buChar char="•"/>
            </a:pPr>
            <a:r>
              <a:rPr lang="en-US" sz="4102">
                <a:solidFill>
                  <a:srgbClr val="737373"/>
                </a:solidFill>
                <a:latin typeface="Proxima Nova"/>
                <a:ea typeface="Proxima Nova"/>
                <a:cs typeface="Proxima Nova"/>
                <a:sym typeface="Proxima Nova"/>
              </a:rPr>
              <a:t>How do the records relate to other records?</a:t>
            </a:r>
          </a:p>
          <a:p>
            <a:pPr algn="l" marL="2657411" indent="-664353" lvl="3">
              <a:lnSpc>
                <a:spcPts val="5661"/>
              </a:lnSpc>
              <a:buFont typeface="Arial"/>
              <a:buChar char="￭"/>
            </a:pPr>
            <a:r>
              <a:rPr lang="en-US" sz="4102">
                <a:solidFill>
                  <a:srgbClr val="737373"/>
                </a:solidFill>
                <a:latin typeface="Proxima Nova"/>
                <a:ea typeface="Proxima Nova"/>
                <a:cs typeface="Proxima Nova"/>
                <a:sym typeface="Proxima Nova"/>
              </a:rPr>
              <a:t>Records created by the same entities</a:t>
            </a:r>
          </a:p>
          <a:p>
            <a:pPr algn="l" marL="2657411" indent="-664353" lvl="3">
              <a:lnSpc>
                <a:spcPts val="5661"/>
              </a:lnSpc>
              <a:buFont typeface="Arial"/>
              <a:buChar char="￭"/>
            </a:pPr>
            <a:r>
              <a:rPr lang="en-US" sz="4102">
                <a:solidFill>
                  <a:srgbClr val="737373"/>
                </a:solidFill>
                <a:latin typeface="Proxima Nova"/>
                <a:ea typeface="Proxima Nova"/>
                <a:cs typeface="Proxima Nova"/>
                <a:sym typeface="Proxima Nova"/>
              </a:rPr>
              <a:t>Similar records in this or other repositories</a:t>
            </a:r>
          </a:p>
          <a:p>
            <a:pPr algn="l" marL="845541" indent="-422770" lvl="1">
              <a:lnSpc>
                <a:spcPts val="5404"/>
              </a:lnSpc>
              <a:buFont typeface="Arial"/>
              <a:buChar char="•"/>
            </a:pPr>
            <a:r>
              <a:rPr lang="en-US" sz="3916">
                <a:solidFill>
                  <a:srgbClr val="737373"/>
                </a:solidFill>
                <a:latin typeface="Proxima Nova"/>
                <a:ea typeface="Proxima Nova"/>
                <a:cs typeface="Proxima Nova"/>
                <a:sym typeface="Proxima Nova"/>
              </a:rPr>
              <a:t>Are there any r</a:t>
            </a:r>
            <a:r>
              <a:rPr lang="en-US" sz="3916">
                <a:solidFill>
                  <a:srgbClr val="737373"/>
                </a:solidFill>
                <a:latin typeface="Proxima Nova"/>
                <a:ea typeface="Proxima Nova"/>
                <a:cs typeface="Proxima Nova"/>
                <a:sym typeface="Proxima Nova"/>
              </a:rPr>
              <a:t>elevant laws, regulations, or policies regarding these records (at the time of use, presently, in the future)?</a:t>
            </a:r>
          </a:p>
          <a:p>
            <a:pPr algn="l" marL="845541" indent="-422770" lvl="1">
              <a:lnSpc>
                <a:spcPts val="5404"/>
              </a:lnSpc>
              <a:buFont typeface="Arial"/>
              <a:buChar char="•"/>
            </a:pPr>
            <a:r>
              <a:rPr lang="en-US" sz="3916">
                <a:solidFill>
                  <a:srgbClr val="737373"/>
                </a:solidFill>
                <a:latin typeface="Proxima Nova"/>
                <a:ea typeface="Proxima Nova"/>
                <a:cs typeface="Proxima Nova"/>
                <a:sym typeface="Proxima Nova"/>
              </a:rPr>
              <a:t>Who has impacted or been impacted by these records in their lifespan?</a:t>
            </a:r>
          </a:p>
        </p:txBody>
      </p:sp>
      <p:grpSp>
        <p:nvGrpSpPr>
          <p:cNvPr name="Group 7" id="7"/>
          <p:cNvGrpSpPr/>
          <p:nvPr/>
        </p:nvGrpSpPr>
        <p:grpSpPr>
          <a:xfrm rot="0">
            <a:off x="943799" y="1213682"/>
            <a:ext cx="16444198" cy="1663193"/>
            <a:chOff x="0" y="0"/>
            <a:chExt cx="21925598" cy="2217591"/>
          </a:xfrm>
        </p:grpSpPr>
        <p:sp>
          <p:nvSpPr>
            <p:cNvPr name="Freeform 8" id="8"/>
            <p:cNvSpPr/>
            <p:nvPr/>
          </p:nvSpPr>
          <p:spPr>
            <a:xfrm flipH="false" flipV="false" rot="0">
              <a:off x="0" y="0"/>
              <a:ext cx="21925600" cy="2217589"/>
            </a:xfrm>
            <a:custGeom>
              <a:avLst/>
              <a:gdLst/>
              <a:ahLst/>
              <a:cxnLst/>
              <a:rect r="r" b="b" t="t" l="l"/>
              <a:pathLst>
                <a:path h="2217589" w="21925600">
                  <a:moveTo>
                    <a:pt x="0" y="0"/>
                  </a:moveTo>
                  <a:lnTo>
                    <a:pt x="21925600" y="0"/>
                  </a:lnTo>
                  <a:lnTo>
                    <a:pt x="21925600" y="2217589"/>
                  </a:lnTo>
                  <a:lnTo>
                    <a:pt x="0" y="2217589"/>
                  </a:lnTo>
                  <a:close/>
                </a:path>
              </a:pathLst>
            </a:custGeom>
            <a:blipFill>
              <a:blip r:embed="rId3">
                <a:alphaModFix amt="0"/>
              </a:blip>
              <a:stretch>
                <a:fillRect l="0" t="-146492" r="0" b="-138809"/>
              </a:stretch>
            </a:blipFill>
          </p:spPr>
        </p:sp>
        <p:sp>
          <p:nvSpPr>
            <p:cNvPr name="TextBox 9" id="9"/>
            <p:cNvSpPr txBox="true"/>
            <p:nvPr/>
          </p:nvSpPr>
          <p:spPr>
            <a:xfrm>
              <a:off x="0" y="-9525"/>
              <a:ext cx="21925598" cy="2227116"/>
            </a:xfrm>
            <a:prstGeom prst="rect">
              <a:avLst/>
            </a:prstGeom>
          </p:spPr>
          <p:txBody>
            <a:bodyPr anchor="b" rtlCol="false" tIns="0" lIns="0" bIns="0" rIns="0"/>
            <a:lstStyle/>
            <a:p>
              <a:pPr algn="l">
                <a:lnSpc>
                  <a:spcPts val="9600"/>
                </a:lnSpc>
              </a:pPr>
              <a:r>
                <a:rPr lang="en-US" b="true" sz="8000">
                  <a:solidFill>
                    <a:srgbClr val="FFFFFF"/>
                  </a:solidFill>
                  <a:latin typeface="EB Garamond Ultra-Bold"/>
                  <a:ea typeface="EB Garamond Ultra-Bold"/>
                  <a:cs typeface="EB Garamond Ultra-Bold"/>
                  <a:sym typeface="EB Garamond Ultra-Bold"/>
                </a:rPr>
                <a:t>Section 3: evaluation</a:t>
              </a:r>
            </a:p>
          </p:txBody>
        </p:sp>
      </p:gr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sp>
        <p:nvSpPr>
          <p:cNvPr name="TextBox 6" id="6"/>
          <p:cNvSpPr txBox="true"/>
          <p:nvPr/>
        </p:nvSpPr>
        <p:spPr>
          <a:xfrm rot="0">
            <a:off x="1035225" y="3853377"/>
            <a:ext cx="16261347" cy="5547360"/>
          </a:xfrm>
          <a:prstGeom prst="rect">
            <a:avLst/>
          </a:prstGeom>
        </p:spPr>
        <p:txBody>
          <a:bodyPr anchor="t" rtlCol="false" tIns="0" lIns="0" bIns="0" rIns="0">
            <a:spAutoFit/>
          </a:bodyPr>
          <a:lstStyle/>
          <a:p>
            <a:pPr algn="l">
              <a:lnSpc>
                <a:spcPts val="5520"/>
              </a:lnSpc>
            </a:pPr>
            <a:r>
              <a:rPr lang="en-US" sz="4000">
                <a:solidFill>
                  <a:srgbClr val="737373"/>
                </a:solidFill>
                <a:latin typeface="Proxima Nova"/>
                <a:ea typeface="Proxima Nova"/>
                <a:cs typeface="Proxima Nova"/>
                <a:sym typeface="Proxima Nova"/>
              </a:rPr>
              <a:t>Assessment of how the set of records have been / are / will be used:</a:t>
            </a:r>
          </a:p>
          <a:p>
            <a:pPr algn="l" marL="863604" indent="-431802" lvl="1">
              <a:lnSpc>
                <a:spcPts val="5520"/>
              </a:lnSpc>
              <a:buFont typeface="Arial"/>
              <a:buChar char="•"/>
            </a:pPr>
            <a:r>
              <a:rPr lang="en-US" sz="4000">
                <a:solidFill>
                  <a:srgbClr val="737373"/>
                </a:solidFill>
                <a:latin typeface="Proxima Nova"/>
                <a:ea typeface="Proxima Nova"/>
                <a:cs typeface="Proxima Nova"/>
                <a:sym typeface="Proxima Nova"/>
              </a:rPr>
              <a:t>How will future (secondary) users use the records?</a:t>
            </a:r>
          </a:p>
          <a:p>
            <a:pPr algn="l" marL="2590813" indent="-647703" lvl="3">
              <a:lnSpc>
                <a:spcPts val="5520"/>
              </a:lnSpc>
              <a:buFont typeface="Arial"/>
              <a:buChar char="￭"/>
            </a:pPr>
            <a:r>
              <a:rPr lang="en-US" sz="4000">
                <a:solidFill>
                  <a:srgbClr val="737373"/>
                </a:solidFill>
                <a:latin typeface="Proxima Nova"/>
                <a:ea typeface="Proxima Nova"/>
                <a:cs typeface="Proxima Nova"/>
                <a:sym typeface="Proxima Nova"/>
              </a:rPr>
              <a:t>H</a:t>
            </a:r>
            <a:r>
              <a:rPr lang="en-US" sz="4000">
                <a:solidFill>
                  <a:srgbClr val="737373"/>
                </a:solidFill>
                <a:latin typeface="Proxima Nova"/>
                <a:ea typeface="Proxima Nova"/>
                <a:cs typeface="Proxima Nova"/>
                <a:sym typeface="Proxima Nova"/>
              </a:rPr>
              <a:t>ow has this repository’s users used similar records?</a:t>
            </a:r>
          </a:p>
          <a:p>
            <a:pPr algn="l" marL="863604" indent="-431802" lvl="1">
              <a:lnSpc>
                <a:spcPts val="5520"/>
              </a:lnSpc>
              <a:buFont typeface="Arial"/>
              <a:buChar char="•"/>
            </a:pPr>
            <a:r>
              <a:rPr lang="en-US" sz="4000">
                <a:solidFill>
                  <a:srgbClr val="737373"/>
                </a:solidFill>
                <a:latin typeface="Proxima Nova"/>
                <a:ea typeface="Proxima Nova"/>
                <a:cs typeface="Proxima Nova"/>
                <a:sym typeface="Proxima Nova"/>
              </a:rPr>
              <a:t>How did primary users use records?</a:t>
            </a:r>
          </a:p>
          <a:p>
            <a:pPr algn="l">
              <a:lnSpc>
                <a:spcPts val="5520"/>
              </a:lnSpc>
            </a:pPr>
          </a:p>
          <a:p>
            <a:pPr algn="l">
              <a:lnSpc>
                <a:spcPts val="5520"/>
              </a:lnSpc>
            </a:pPr>
            <a:r>
              <a:rPr lang="en-US" sz="4000" i="true">
                <a:solidFill>
                  <a:srgbClr val="737373"/>
                </a:solidFill>
                <a:latin typeface="Proxima Nova Italics"/>
                <a:ea typeface="Proxima Nova Italics"/>
                <a:cs typeface="Proxima Nova Italics"/>
                <a:sym typeface="Proxima Nova Italics"/>
              </a:rPr>
              <a:t>These questions tend to be informed by:</a:t>
            </a:r>
          </a:p>
          <a:p>
            <a:pPr algn="l" marL="863604" indent="-431802" lvl="1">
              <a:lnSpc>
                <a:spcPts val="5520"/>
              </a:lnSpc>
              <a:buFont typeface="Arial"/>
              <a:buChar char="•"/>
            </a:pPr>
            <a:r>
              <a:rPr lang="en-US" sz="4000">
                <a:solidFill>
                  <a:srgbClr val="737373"/>
                </a:solidFill>
                <a:latin typeface="Proxima Nova"/>
                <a:ea typeface="Proxima Nova"/>
                <a:cs typeface="Proxima Nova"/>
                <a:sym typeface="Proxima Nova"/>
              </a:rPr>
              <a:t>Richness of records: how much good information is in the records?</a:t>
            </a:r>
          </a:p>
          <a:p>
            <a:pPr algn="l" marL="863604" indent="-431802" lvl="1">
              <a:lnSpc>
                <a:spcPts val="5520"/>
              </a:lnSpc>
              <a:buFont typeface="Arial"/>
              <a:buChar char="•"/>
            </a:pPr>
            <a:r>
              <a:rPr lang="en-US" sz="4000">
                <a:solidFill>
                  <a:srgbClr val="737373"/>
                </a:solidFill>
                <a:latin typeface="Proxima Nova"/>
                <a:ea typeface="Proxima Nova"/>
                <a:cs typeface="Proxima Nova"/>
                <a:sym typeface="Proxima Nova"/>
              </a:rPr>
              <a:t>Uniqueness of records: how available is the information?</a:t>
            </a:r>
          </a:p>
        </p:txBody>
      </p:sp>
      <p:grpSp>
        <p:nvGrpSpPr>
          <p:cNvPr name="Group 7" id="7"/>
          <p:cNvGrpSpPr/>
          <p:nvPr/>
        </p:nvGrpSpPr>
        <p:grpSpPr>
          <a:xfrm rot="0">
            <a:off x="943799" y="1213682"/>
            <a:ext cx="16444198" cy="1663193"/>
            <a:chOff x="0" y="0"/>
            <a:chExt cx="21925598" cy="2217591"/>
          </a:xfrm>
        </p:grpSpPr>
        <p:sp>
          <p:nvSpPr>
            <p:cNvPr name="Freeform 8" id="8"/>
            <p:cNvSpPr/>
            <p:nvPr/>
          </p:nvSpPr>
          <p:spPr>
            <a:xfrm flipH="false" flipV="false" rot="0">
              <a:off x="0" y="0"/>
              <a:ext cx="21925600" cy="2217589"/>
            </a:xfrm>
            <a:custGeom>
              <a:avLst/>
              <a:gdLst/>
              <a:ahLst/>
              <a:cxnLst/>
              <a:rect r="r" b="b" t="t" l="l"/>
              <a:pathLst>
                <a:path h="2217589" w="21925600">
                  <a:moveTo>
                    <a:pt x="0" y="0"/>
                  </a:moveTo>
                  <a:lnTo>
                    <a:pt x="21925600" y="0"/>
                  </a:lnTo>
                  <a:lnTo>
                    <a:pt x="21925600" y="2217589"/>
                  </a:lnTo>
                  <a:lnTo>
                    <a:pt x="0" y="2217589"/>
                  </a:lnTo>
                  <a:close/>
                </a:path>
              </a:pathLst>
            </a:custGeom>
            <a:blipFill>
              <a:blip r:embed="rId3">
                <a:alphaModFix amt="0"/>
              </a:blip>
              <a:stretch>
                <a:fillRect l="0" t="-146492" r="0" b="-138809"/>
              </a:stretch>
            </a:blipFill>
          </p:spPr>
        </p:sp>
        <p:sp>
          <p:nvSpPr>
            <p:cNvPr name="TextBox 9" id="9"/>
            <p:cNvSpPr txBox="true"/>
            <p:nvPr/>
          </p:nvSpPr>
          <p:spPr>
            <a:xfrm>
              <a:off x="0" y="-9525"/>
              <a:ext cx="21925598" cy="2227116"/>
            </a:xfrm>
            <a:prstGeom prst="rect">
              <a:avLst/>
            </a:prstGeom>
          </p:spPr>
          <p:txBody>
            <a:bodyPr anchor="b" rtlCol="false" tIns="0" lIns="0" bIns="0" rIns="0"/>
            <a:lstStyle/>
            <a:p>
              <a:pPr algn="l">
                <a:lnSpc>
                  <a:spcPts val="9600"/>
                </a:lnSpc>
              </a:pPr>
              <a:r>
                <a:rPr lang="en-US" b="true" sz="8000">
                  <a:solidFill>
                    <a:srgbClr val="FFFFFF"/>
                  </a:solidFill>
                  <a:latin typeface="EB Garamond Ultra-Bold"/>
                  <a:ea typeface="EB Garamond Ultra-Bold"/>
                  <a:cs typeface="EB Garamond Ultra-Bold"/>
                  <a:sym typeface="EB Garamond Ultra-Bold"/>
                </a:rPr>
                <a:t>Section 3: evaluation</a:t>
              </a:r>
            </a:p>
          </p:txBody>
        </p:sp>
      </p:gr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1819427"/>
            <a:ext cx="18288000" cy="8467573"/>
            <a:chOff x="0" y="0"/>
            <a:chExt cx="24384000" cy="11290097"/>
          </a:xfrm>
        </p:grpSpPr>
        <p:sp>
          <p:nvSpPr>
            <p:cNvPr name="Freeform 3" id="3"/>
            <p:cNvSpPr/>
            <p:nvPr/>
          </p:nvSpPr>
          <p:spPr>
            <a:xfrm flipH="false" flipV="false" rot="0">
              <a:off x="0" y="0"/>
              <a:ext cx="24384000" cy="11290034"/>
            </a:xfrm>
            <a:custGeom>
              <a:avLst/>
              <a:gdLst/>
              <a:ahLst/>
              <a:cxnLst/>
              <a:rect r="r" b="b" t="t" l="l"/>
              <a:pathLst>
                <a:path h="11290034" w="24384000">
                  <a:moveTo>
                    <a:pt x="24384000" y="0"/>
                  </a:moveTo>
                  <a:lnTo>
                    <a:pt x="0" y="0"/>
                  </a:lnTo>
                  <a:lnTo>
                    <a:pt x="0" y="11290034"/>
                  </a:lnTo>
                  <a:lnTo>
                    <a:pt x="24384000" y="11290034"/>
                  </a:lnTo>
                  <a:close/>
                </a:path>
              </a:pathLst>
            </a:custGeom>
            <a:solidFill>
              <a:srgbClr val="FCFFFF"/>
            </a:solidFill>
          </p:spPr>
        </p:sp>
      </p:grpSp>
      <p:grpSp>
        <p:nvGrpSpPr>
          <p:cNvPr name="Group 4" id="4"/>
          <p:cNvGrpSpPr/>
          <p:nvPr/>
        </p:nvGrpSpPr>
        <p:grpSpPr>
          <a:xfrm rot="0">
            <a:off x="943804" y="284027"/>
            <a:ext cx="16444198" cy="1535400"/>
            <a:chOff x="0" y="0"/>
            <a:chExt cx="21925598" cy="2047200"/>
          </a:xfrm>
        </p:grpSpPr>
        <p:sp>
          <p:nvSpPr>
            <p:cNvPr name="Freeform 5" id="5"/>
            <p:cNvSpPr/>
            <p:nvPr/>
          </p:nvSpPr>
          <p:spPr>
            <a:xfrm flipH="false" flipV="false" rot="0">
              <a:off x="0" y="0"/>
              <a:ext cx="21925600" cy="2047198"/>
            </a:xfrm>
            <a:custGeom>
              <a:avLst/>
              <a:gdLst/>
              <a:ahLst/>
              <a:cxnLst/>
              <a:rect r="r" b="b" t="t" l="l"/>
              <a:pathLst>
                <a:path h="2047198" w="21925600">
                  <a:moveTo>
                    <a:pt x="0" y="0"/>
                  </a:moveTo>
                  <a:lnTo>
                    <a:pt x="21925600" y="0"/>
                  </a:lnTo>
                  <a:lnTo>
                    <a:pt x="21925600" y="2047198"/>
                  </a:lnTo>
                  <a:lnTo>
                    <a:pt x="0" y="2047198"/>
                  </a:lnTo>
                  <a:close/>
                </a:path>
              </a:pathLst>
            </a:custGeom>
            <a:blipFill>
              <a:blip r:embed="rId3">
                <a:alphaModFix amt="0"/>
              </a:blip>
              <a:stretch>
                <a:fillRect l="0" t="-158685" r="0" b="-158685"/>
              </a:stretch>
            </a:blipFill>
          </p:spPr>
        </p:sp>
        <p:sp>
          <p:nvSpPr>
            <p:cNvPr name="TextBox 6" id="6"/>
            <p:cNvSpPr txBox="true"/>
            <p:nvPr/>
          </p:nvSpPr>
          <p:spPr>
            <a:xfrm>
              <a:off x="0" y="9525"/>
              <a:ext cx="21925598" cy="2037675"/>
            </a:xfrm>
            <a:prstGeom prst="rect">
              <a:avLst/>
            </a:prstGeom>
          </p:spPr>
          <p:txBody>
            <a:bodyPr anchor="b" rtlCol="false" tIns="0" lIns="0" bIns="0" rIns="0"/>
            <a:lstStyle/>
            <a:p>
              <a:pPr algn="l">
                <a:lnSpc>
                  <a:spcPts val="7871"/>
                </a:lnSpc>
              </a:pPr>
              <a:r>
                <a:rPr lang="en-US" b="true" sz="6559">
                  <a:solidFill>
                    <a:srgbClr val="FFFFFF"/>
                  </a:solidFill>
                  <a:latin typeface="EB Garamond Ultra-Bold"/>
                  <a:ea typeface="EB Garamond Ultra-Bold"/>
                  <a:cs typeface="EB Garamond Ultra-Bold"/>
                  <a:sym typeface="EB Garamond Ultra-Bold"/>
                </a:rPr>
                <a:t>Section 4: Recommendations or conclusions</a:t>
              </a:r>
            </a:p>
          </p:txBody>
        </p:sp>
      </p:grpSp>
      <p:grpSp>
        <p:nvGrpSpPr>
          <p:cNvPr name="Group 7" id="7"/>
          <p:cNvGrpSpPr/>
          <p:nvPr/>
        </p:nvGrpSpPr>
        <p:grpSpPr>
          <a:xfrm rot="0">
            <a:off x="4149969" y="3554571"/>
            <a:ext cx="9988062" cy="1195754"/>
            <a:chOff x="0" y="0"/>
            <a:chExt cx="2630601" cy="314931"/>
          </a:xfrm>
        </p:grpSpPr>
        <p:sp>
          <p:nvSpPr>
            <p:cNvPr name="Freeform 8" id="8"/>
            <p:cNvSpPr/>
            <p:nvPr/>
          </p:nvSpPr>
          <p:spPr>
            <a:xfrm flipH="false" flipV="false" rot="0">
              <a:off x="0" y="0"/>
              <a:ext cx="2630601" cy="314931"/>
            </a:xfrm>
            <a:custGeom>
              <a:avLst/>
              <a:gdLst/>
              <a:ahLst/>
              <a:cxnLst/>
              <a:rect r="r" b="b" t="t" l="l"/>
              <a:pathLst>
                <a:path h="314931" w="2630601">
                  <a:moveTo>
                    <a:pt x="39531" y="0"/>
                  </a:moveTo>
                  <a:lnTo>
                    <a:pt x="2591070" y="0"/>
                  </a:lnTo>
                  <a:cubicBezTo>
                    <a:pt x="2612902" y="0"/>
                    <a:pt x="2630601" y="17699"/>
                    <a:pt x="2630601" y="39531"/>
                  </a:cubicBezTo>
                  <a:lnTo>
                    <a:pt x="2630601" y="275400"/>
                  </a:lnTo>
                  <a:cubicBezTo>
                    <a:pt x="2630601" y="297232"/>
                    <a:pt x="2612902" y="314931"/>
                    <a:pt x="2591070" y="314931"/>
                  </a:cubicBezTo>
                  <a:lnTo>
                    <a:pt x="39531" y="314931"/>
                  </a:lnTo>
                  <a:cubicBezTo>
                    <a:pt x="17699" y="314931"/>
                    <a:pt x="0" y="297232"/>
                    <a:pt x="0" y="275400"/>
                  </a:cubicBezTo>
                  <a:lnTo>
                    <a:pt x="0" y="39531"/>
                  </a:lnTo>
                  <a:cubicBezTo>
                    <a:pt x="0" y="17699"/>
                    <a:pt x="17699" y="0"/>
                    <a:pt x="39531" y="0"/>
                  </a:cubicBezTo>
                  <a:close/>
                </a:path>
              </a:pathLst>
            </a:custGeom>
            <a:solidFill>
              <a:srgbClr val="1351AA"/>
            </a:solidFill>
          </p:spPr>
        </p:sp>
        <p:sp>
          <p:nvSpPr>
            <p:cNvPr name="TextBox 9" id="9"/>
            <p:cNvSpPr txBox="true"/>
            <p:nvPr/>
          </p:nvSpPr>
          <p:spPr>
            <a:xfrm>
              <a:off x="0" y="-76200"/>
              <a:ext cx="2630601" cy="391131"/>
            </a:xfrm>
            <a:prstGeom prst="rect">
              <a:avLst/>
            </a:prstGeom>
          </p:spPr>
          <p:txBody>
            <a:bodyPr anchor="ctr" rtlCol="false" tIns="50800" lIns="50800" bIns="50800" rIns="50800"/>
            <a:lstStyle/>
            <a:p>
              <a:pPr algn="ctr">
                <a:lnSpc>
                  <a:spcPts val="5880"/>
                </a:lnSpc>
                <a:spcBef>
                  <a:spcPct val="0"/>
                </a:spcBef>
              </a:pPr>
              <a:r>
                <a:rPr lang="en-US" b="true" sz="4200">
                  <a:solidFill>
                    <a:srgbClr val="FFFFFF"/>
                  </a:solidFill>
                  <a:latin typeface="Proxima Nova Heavy"/>
                  <a:ea typeface="Proxima Nova Heavy"/>
                  <a:cs typeface="Proxima Nova Heavy"/>
                  <a:sym typeface="Proxima Nova Heavy"/>
                </a:rPr>
                <a:t>Do these records have archival value?</a:t>
              </a:r>
            </a:p>
          </p:txBody>
        </p:sp>
      </p:grpSp>
      <p:grpSp>
        <p:nvGrpSpPr>
          <p:cNvPr name="Group 10" id="10"/>
          <p:cNvGrpSpPr/>
          <p:nvPr/>
        </p:nvGrpSpPr>
        <p:grpSpPr>
          <a:xfrm rot="0">
            <a:off x="1617707" y="5750576"/>
            <a:ext cx="7548196" cy="1576502"/>
            <a:chOff x="0" y="0"/>
            <a:chExt cx="1988002" cy="415210"/>
          </a:xfrm>
        </p:grpSpPr>
        <p:sp>
          <p:nvSpPr>
            <p:cNvPr name="Freeform 11" id="11"/>
            <p:cNvSpPr/>
            <p:nvPr/>
          </p:nvSpPr>
          <p:spPr>
            <a:xfrm flipH="false" flipV="false" rot="0">
              <a:off x="0" y="0"/>
              <a:ext cx="1988002" cy="415210"/>
            </a:xfrm>
            <a:custGeom>
              <a:avLst/>
              <a:gdLst/>
              <a:ahLst/>
              <a:cxnLst/>
              <a:rect r="r" b="b" t="t" l="l"/>
              <a:pathLst>
                <a:path h="415210" w="1988002">
                  <a:moveTo>
                    <a:pt x="52309" y="0"/>
                  </a:moveTo>
                  <a:lnTo>
                    <a:pt x="1935693" y="0"/>
                  </a:lnTo>
                  <a:cubicBezTo>
                    <a:pt x="1964583" y="0"/>
                    <a:pt x="1988002" y="23419"/>
                    <a:pt x="1988002" y="52309"/>
                  </a:cubicBezTo>
                  <a:lnTo>
                    <a:pt x="1988002" y="362901"/>
                  </a:lnTo>
                  <a:cubicBezTo>
                    <a:pt x="1988002" y="376775"/>
                    <a:pt x="1982491" y="390080"/>
                    <a:pt x="1972681" y="399889"/>
                  </a:cubicBezTo>
                  <a:cubicBezTo>
                    <a:pt x="1962871" y="409699"/>
                    <a:pt x="1949567" y="415210"/>
                    <a:pt x="1935693" y="415210"/>
                  </a:cubicBezTo>
                  <a:lnTo>
                    <a:pt x="52309" y="415210"/>
                  </a:lnTo>
                  <a:cubicBezTo>
                    <a:pt x="38436" y="415210"/>
                    <a:pt x="25131" y="409699"/>
                    <a:pt x="15321" y="399889"/>
                  </a:cubicBezTo>
                  <a:cubicBezTo>
                    <a:pt x="5511" y="390080"/>
                    <a:pt x="0" y="376775"/>
                    <a:pt x="0" y="362901"/>
                  </a:cubicBezTo>
                  <a:lnTo>
                    <a:pt x="0" y="52309"/>
                  </a:lnTo>
                  <a:cubicBezTo>
                    <a:pt x="0" y="38436"/>
                    <a:pt x="5511" y="25131"/>
                    <a:pt x="15321" y="15321"/>
                  </a:cubicBezTo>
                  <a:cubicBezTo>
                    <a:pt x="25131" y="5511"/>
                    <a:pt x="38436" y="0"/>
                    <a:pt x="52309" y="0"/>
                  </a:cubicBezTo>
                  <a:close/>
                </a:path>
              </a:pathLst>
            </a:custGeom>
            <a:solidFill>
              <a:srgbClr val="08B260"/>
            </a:solidFill>
          </p:spPr>
        </p:sp>
        <p:sp>
          <p:nvSpPr>
            <p:cNvPr name="TextBox 12" id="12"/>
            <p:cNvSpPr txBox="true"/>
            <p:nvPr/>
          </p:nvSpPr>
          <p:spPr>
            <a:xfrm>
              <a:off x="0" y="19050"/>
              <a:ext cx="1988002" cy="396160"/>
            </a:xfrm>
            <a:prstGeom prst="rect">
              <a:avLst/>
            </a:prstGeom>
          </p:spPr>
          <p:txBody>
            <a:bodyPr anchor="ctr" rtlCol="false" tIns="50800" lIns="50800" bIns="50800" rIns="50800"/>
            <a:lstStyle/>
            <a:p>
              <a:pPr algn="ctr">
                <a:lnSpc>
                  <a:spcPts val="4830"/>
                </a:lnSpc>
              </a:pPr>
              <a:r>
                <a:rPr lang="en-US" sz="4200" b="true">
                  <a:solidFill>
                    <a:srgbClr val="FFFFFF"/>
                  </a:solidFill>
                  <a:latin typeface="Proxima Nova Heavy"/>
                  <a:ea typeface="Proxima Nova Heavy"/>
                  <a:cs typeface="Proxima Nova Heavy"/>
                  <a:sym typeface="Proxima Nova Heavy"/>
                </a:rPr>
                <a:t>Should this specific archive accession these records?</a:t>
              </a:r>
            </a:p>
          </p:txBody>
        </p:sp>
      </p:grpSp>
      <p:grpSp>
        <p:nvGrpSpPr>
          <p:cNvPr name="Group 13" id="13"/>
          <p:cNvGrpSpPr/>
          <p:nvPr/>
        </p:nvGrpSpPr>
        <p:grpSpPr>
          <a:xfrm rot="0">
            <a:off x="10363933" y="6007625"/>
            <a:ext cx="7548196" cy="1195754"/>
            <a:chOff x="0" y="0"/>
            <a:chExt cx="1988002" cy="314931"/>
          </a:xfrm>
        </p:grpSpPr>
        <p:sp>
          <p:nvSpPr>
            <p:cNvPr name="Freeform 14" id="14"/>
            <p:cNvSpPr/>
            <p:nvPr/>
          </p:nvSpPr>
          <p:spPr>
            <a:xfrm flipH="false" flipV="false" rot="0">
              <a:off x="0" y="0"/>
              <a:ext cx="1988002" cy="314931"/>
            </a:xfrm>
            <a:custGeom>
              <a:avLst/>
              <a:gdLst/>
              <a:ahLst/>
              <a:cxnLst/>
              <a:rect r="r" b="b" t="t" l="l"/>
              <a:pathLst>
                <a:path h="314931" w="1988002">
                  <a:moveTo>
                    <a:pt x="52309" y="0"/>
                  </a:moveTo>
                  <a:lnTo>
                    <a:pt x="1935693" y="0"/>
                  </a:lnTo>
                  <a:cubicBezTo>
                    <a:pt x="1964583" y="0"/>
                    <a:pt x="1988002" y="23419"/>
                    <a:pt x="1988002" y="52309"/>
                  </a:cubicBezTo>
                  <a:lnTo>
                    <a:pt x="1988002" y="262622"/>
                  </a:lnTo>
                  <a:cubicBezTo>
                    <a:pt x="1988002" y="276495"/>
                    <a:pt x="1982491" y="289800"/>
                    <a:pt x="1972681" y="299610"/>
                  </a:cubicBezTo>
                  <a:cubicBezTo>
                    <a:pt x="1962871" y="309420"/>
                    <a:pt x="1949567" y="314931"/>
                    <a:pt x="1935693" y="314931"/>
                  </a:cubicBezTo>
                  <a:lnTo>
                    <a:pt x="52309" y="314931"/>
                  </a:lnTo>
                  <a:cubicBezTo>
                    <a:pt x="38436" y="314931"/>
                    <a:pt x="25131" y="309420"/>
                    <a:pt x="15321" y="299610"/>
                  </a:cubicBezTo>
                  <a:cubicBezTo>
                    <a:pt x="5511" y="289800"/>
                    <a:pt x="0" y="276495"/>
                    <a:pt x="0" y="262622"/>
                  </a:cubicBezTo>
                  <a:lnTo>
                    <a:pt x="0" y="52309"/>
                  </a:lnTo>
                  <a:cubicBezTo>
                    <a:pt x="0" y="38436"/>
                    <a:pt x="5511" y="25131"/>
                    <a:pt x="15321" y="15321"/>
                  </a:cubicBezTo>
                  <a:cubicBezTo>
                    <a:pt x="25131" y="5511"/>
                    <a:pt x="38436" y="0"/>
                    <a:pt x="52309" y="0"/>
                  </a:cubicBezTo>
                  <a:close/>
                </a:path>
              </a:pathLst>
            </a:custGeom>
            <a:solidFill>
              <a:srgbClr val="FF3131"/>
            </a:solidFill>
          </p:spPr>
        </p:sp>
        <p:sp>
          <p:nvSpPr>
            <p:cNvPr name="TextBox 15" id="15"/>
            <p:cNvSpPr txBox="true"/>
            <p:nvPr/>
          </p:nvSpPr>
          <p:spPr>
            <a:xfrm>
              <a:off x="0" y="-76200"/>
              <a:ext cx="1988002" cy="391131"/>
            </a:xfrm>
            <a:prstGeom prst="rect">
              <a:avLst/>
            </a:prstGeom>
          </p:spPr>
          <p:txBody>
            <a:bodyPr anchor="ctr" rtlCol="false" tIns="50800" lIns="50800" bIns="50800" rIns="50800"/>
            <a:lstStyle/>
            <a:p>
              <a:pPr algn="ctr">
                <a:lnSpc>
                  <a:spcPts val="5880"/>
                </a:lnSpc>
                <a:spcBef>
                  <a:spcPct val="0"/>
                </a:spcBef>
              </a:pPr>
              <a:r>
                <a:rPr lang="en-US" b="true" sz="4200">
                  <a:solidFill>
                    <a:srgbClr val="FFFFFF"/>
                  </a:solidFill>
                  <a:latin typeface="Proxima Nova Heavy"/>
                  <a:ea typeface="Proxima Nova Heavy"/>
                  <a:cs typeface="Proxima Nova Heavy"/>
                  <a:sym typeface="Proxima Nova Heavy"/>
                </a:rPr>
                <a:t>Reject or destroy records.</a:t>
              </a:r>
            </a:p>
          </p:txBody>
        </p:sp>
      </p:grpSp>
      <p:grpSp>
        <p:nvGrpSpPr>
          <p:cNvPr name="Group 16" id="16"/>
          <p:cNvGrpSpPr/>
          <p:nvPr/>
        </p:nvGrpSpPr>
        <p:grpSpPr>
          <a:xfrm rot="0">
            <a:off x="1617707" y="8460679"/>
            <a:ext cx="7548196" cy="1300456"/>
            <a:chOff x="0" y="0"/>
            <a:chExt cx="1988002" cy="342507"/>
          </a:xfrm>
        </p:grpSpPr>
        <p:sp>
          <p:nvSpPr>
            <p:cNvPr name="Freeform 17" id="17"/>
            <p:cNvSpPr/>
            <p:nvPr/>
          </p:nvSpPr>
          <p:spPr>
            <a:xfrm flipH="false" flipV="false" rot="0">
              <a:off x="0" y="0"/>
              <a:ext cx="1988002" cy="342507"/>
            </a:xfrm>
            <a:custGeom>
              <a:avLst/>
              <a:gdLst/>
              <a:ahLst/>
              <a:cxnLst/>
              <a:rect r="r" b="b" t="t" l="l"/>
              <a:pathLst>
                <a:path h="342507" w="1988002">
                  <a:moveTo>
                    <a:pt x="52309" y="0"/>
                  </a:moveTo>
                  <a:lnTo>
                    <a:pt x="1935693" y="0"/>
                  </a:lnTo>
                  <a:cubicBezTo>
                    <a:pt x="1964583" y="0"/>
                    <a:pt x="1988002" y="23419"/>
                    <a:pt x="1988002" y="52309"/>
                  </a:cubicBezTo>
                  <a:lnTo>
                    <a:pt x="1988002" y="290198"/>
                  </a:lnTo>
                  <a:cubicBezTo>
                    <a:pt x="1988002" y="304071"/>
                    <a:pt x="1982491" y="317376"/>
                    <a:pt x="1972681" y="327186"/>
                  </a:cubicBezTo>
                  <a:cubicBezTo>
                    <a:pt x="1962871" y="336996"/>
                    <a:pt x="1949567" y="342507"/>
                    <a:pt x="1935693" y="342507"/>
                  </a:cubicBezTo>
                  <a:lnTo>
                    <a:pt x="52309" y="342507"/>
                  </a:lnTo>
                  <a:cubicBezTo>
                    <a:pt x="23419" y="342507"/>
                    <a:pt x="0" y="319087"/>
                    <a:pt x="0" y="290198"/>
                  </a:cubicBezTo>
                  <a:lnTo>
                    <a:pt x="0" y="52309"/>
                  </a:lnTo>
                  <a:cubicBezTo>
                    <a:pt x="0" y="38436"/>
                    <a:pt x="5511" y="25131"/>
                    <a:pt x="15321" y="15321"/>
                  </a:cubicBezTo>
                  <a:cubicBezTo>
                    <a:pt x="25131" y="5511"/>
                    <a:pt x="38436" y="0"/>
                    <a:pt x="52309" y="0"/>
                  </a:cubicBezTo>
                  <a:close/>
                </a:path>
              </a:pathLst>
            </a:custGeom>
            <a:solidFill>
              <a:srgbClr val="08B260"/>
            </a:solidFill>
          </p:spPr>
        </p:sp>
        <p:sp>
          <p:nvSpPr>
            <p:cNvPr name="TextBox 18" id="18"/>
            <p:cNvSpPr txBox="true"/>
            <p:nvPr/>
          </p:nvSpPr>
          <p:spPr>
            <a:xfrm>
              <a:off x="0" y="9525"/>
              <a:ext cx="1988002" cy="332982"/>
            </a:xfrm>
            <a:prstGeom prst="rect">
              <a:avLst/>
            </a:prstGeom>
          </p:spPr>
          <p:txBody>
            <a:bodyPr anchor="ctr" rtlCol="false" tIns="50800" lIns="50800" bIns="50800" rIns="50800"/>
            <a:lstStyle/>
            <a:p>
              <a:pPr algn="ctr">
                <a:lnSpc>
                  <a:spcPts val="4012"/>
                </a:lnSpc>
              </a:pPr>
              <a:r>
                <a:rPr lang="en-US" sz="3400" b="true">
                  <a:solidFill>
                    <a:srgbClr val="FFFFFF"/>
                  </a:solidFill>
                  <a:latin typeface="Proxima Nova Heavy"/>
                  <a:ea typeface="Proxima Nova Heavy"/>
                  <a:cs typeface="Proxima Nova Heavy"/>
                  <a:sym typeface="Proxima Nova Heavy"/>
                </a:rPr>
                <a:t>Recommend records for accessioning.</a:t>
              </a:r>
            </a:p>
          </p:txBody>
        </p:sp>
      </p:grpSp>
      <p:grpSp>
        <p:nvGrpSpPr>
          <p:cNvPr name="Group 19" id="19"/>
          <p:cNvGrpSpPr/>
          <p:nvPr/>
        </p:nvGrpSpPr>
        <p:grpSpPr>
          <a:xfrm rot="0">
            <a:off x="10363933" y="8460679"/>
            <a:ext cx="7548196" cy="1195754"/>
            <a:chOff x="0" y="0"/>
            <a:chExt cx="1988002" cy="314931"/>
          </a:xfrm>
        </p:grpSpPr>
        <p:sp>
          <p:nvSpPr>
            <p:cNvPr name="Freeform 20" id="20"/>
            <p:cNvSpPr/>
            <p:nvPr/>
          </p:nvSpPr>
          <p:spPr>
            <a:xfrm flipH="false" flipV="false" rot="0">
              <a:off x="0" y="0"/>
              <a:ext cx="1988002" cy="314931"/>
            </a:xfrm>
            <a:custGeom>
              <a:avLst/>
              <a:gdLst/>
              <a:ahLst/>
              <a:cxnLst/>
              <a:rect r="r" b="b" t="t" l="l"/>
              <a:pathLst>
                <a:path h="314931" w="1988002">
                  <a:moveTo>
                    <a:pt x="52309" y="0"/>
                  </a:moveTo>
                  <a:lnTo>
                    <a:pt x="1935693" y="0"/>
                  </a:lnTo>
                  <a:cubicBezTo>
                    <a:pt x="1964583" y="0"/>
                    <a:pt x="1988002" y="23419"/>
                    <a:pt x="1988002" y="52309"/>
                  </a:cubicBezTo>
                  <a:lnTo>
                    <a:pt x="1988002" y="262622"/>
                  </a:lnTo>
                  <a:cubicBezTo>
                    <a:pt x="1988002" y="276495"/>
                    <a:pt x="1982491" y="289800"/>
                    <a:pt x="1972681" y="299610"/>
                  </a:cubicBezTo>
                  <a:cubicBezTo>
                    <a:pt x="1962871" y="309420"/>
                    <a:pt x="1949567" y="314931"/>
                    <a:pt x="1935693" y="314931"/>
                  </a:cubicBezTo>
                  <a:lnTo>
                    <a:pt x="52309" y="314931"/>
                  </a:lnTo>
                  <a:cubicBezTo>
                    <a:pt x="38436" y="314931"/>
                    <a:pt x="25131" y="309420"/>
                    <a:pt x="15321" y="299610"/>
                  </a:cubicBezTo>
                  <a:cubicBezTo>
                    <a:pt x="5511" y="289800"/>
                    <a:pt x="0" y="276495"/>
                    <a:pt x="0" y="262622"/>
                  </a:cubicBezTo>
                  <a:lnTo>
                    <a:pt x="0" y="52309"/>
                  </a:lnTo>
                  <a:cubicBezTo>
                    <a:pt x="0" y="38436"/>
                    <a:pt x="5511" y="25131"/>
                    <a:pt x="15321" y="15321"/>
                  </a:cubicBezTo>
                  <a:cubicBezTo>
                    <a:pt x="25131" y="5511"/>
                    <a:pt x="38436" y="0"/>
                    <a:pt x="52309" y="0"/>
                  </a:cubicBezTo>
                  <a:close/>
                </a:path>
              </a:pathLst>
            </a:custGeom>
            <a:solidFill>
              <a:srgbClr val="FF3131"/>
            </a:solidFill>
          </p:spPr>
        </p:sp>
        <p:sp>
          <p:nvSpPr>
            <p:cNvPr name="TextBox 21" id="21"/>
            <p:cNvSpPr txBox="true"/>
            <p:nvPr/>
          </p:nvSpPr>
          <p:spPr>
            <a:xfrm>
              <a:off x="0" y="-76200"/>
              <a:ext cx="1988002" cy="391131"/>
            </a:xfrm>
            <a:prstGeom prst="rect">
              <a:avLst/>
            </a:prstGeom>
          </p:spPr>
          <p:txBody>
            <a:bodyPr anchor="ctr" rtlCol="false" tIns="50800" lIns="50800" bIns="50800" rIns="50800"/>
            <a:lstStyle/>
            <a:p>
              <a:pPr algn="ctr">
                <a:lnSpc>
                  <a:spcPts val="5880"/>
                </a:lnSpc>
                <a:spcBef>
                  <a:spcPct val="0"/>
                </a:spcBef>
              </a:pPr>
              <a:r>
                <a:rPr lang="en-US" b="true" sz="4200">
                  <a:solidFill>
                    <a:srgbClr val="FFFFFF"/>
                  </a:solidFill>
                  <a:latin typeface="Proxima Nova Heavy"/>
                  <a:ea typeface="Proxima Nova Heavy"/>
                  <a:cs typeface="Proxima Nova Heavy"/>
                  <a:sym typeface="Proxima Nova Heavy"/>
                </a:rPr>
                <a:t>Reject or destroy records.</a:t>
              </a:r>
            </a:p>
          </p:txBody>
        </p:sp>
      </p:grpSp>
      <p:sp>
        <p:nvSpPr>
          <p:cNvPr name="Freeform 22" id="22"/>
          <p:cNvSpPr/>
          <p:nvPr/>
        </p:nvSpPr>
        <p:spPr>
          <a:xfrm flipH="false" flipV="false" rot="5400000">
            <a:off x="10409452" y="5086024"/>
            <a:ext cx="926006" cy="641470"/>
          </a:xfrm>
          <a:custGeom>
            <a:avLst/>
            <a:gdLst/>
            <a:ahLst/>
            <a:cxnLst/>
            <a:rect r="r" b="b" t="t" l="l"/>
            <a:pathLst>
              <a:path h="641470" w="926006">
                <a:moveTo>
                  <a:pt x="0" y="0"/>
                </a:moveTo>
                <a:lnTo>
                  <a:pt x="926006" y="0"/>
                </a:lnTo>
                <a:lnTo>
                  <a:pt x="926006" y="641470"/>
                </a:lnTo>
                <a:lnTo>
                  <a:pt x="0" y="6414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5400000">
            <a:off x="8294549" y="4963732"/>
            <a:ext cx="828390" cy="573848"/>
          </a:xfrm>
          <a:custGeom>
            <a:avLst/>
            <a:gdLst/>
            <a:ahLst/>
            <a:cxnLst/>
            <a:rect r="r" b="b" t="t" l="l"/>
            <a:pathLst>
              <a:path h="573848" w="828390">
                <a:moveTo>
                  <a:pt x="0" y="0"/>
                </a:moveTo>
                <a:lnTo>
                  <a:pt x="828389" y="0"/>
                </a:lnTo>
                <a:lnTo>
                  <a:pt x="828389" y="573848"/>
                </a:lnTo>
                <a:lnTo>
                  <a:pt x="0" y="5738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5400000">
            <a:off x="8007624" y="7673630"/>
            <a:ext cx="828390" cy="573848"/>
          </a:xfrm>
          <a:custGeom>
            <a:avLst/>
            <a:gdLst/>
            <a:ahLst/>
            <a:cxnLst/>
            <a:rect r="r" b="b" t="t" l="l"/>
            <a:pathLst>
              <a:path h="573848" w="828390">
                <a:moveTo>
                  <a:pt x="0" y="0"/>
                </a:moveTo>
                <a:lnTo>
                  <a:pt x="828390" y="0"/>
                </a:lnTo>
                <a:lnTo>
                  <a:pt x="828390" y="573848"/>
                </a:lnTo>
                <a:lnTo>
                  <a:pt x="0" y="5738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2700000">
            <a:off x="9249788" y="7615911"/>
            <a:ext cx="1014270" cy="702612"/>
          </a:xfrm>
          <a:custGeom>
            <a:avLst/>
            <a:gdLst/>
            <a:ahLst/>
            <a:cxnLst/>
            <a:rect r="r" b="b" t="t" l="l"/>
            <a:pathLst>
              <a:path h="702612" w="1014270">
                <a:moveTo>
                  <a:pt x="0" y="0"/>
                </a:moveTo>
                <a:lnTo>
                  <a:pt x="1014270" y="0"/>
                </a:lnTo>
                <a:lnTo>
                  <a:pt x="1014270" y="702612"/>
                </a:lnTo>
                <a:lnTo>
                  <a:pt x="0" y="7026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6" id="26"/>
          <p:cNvGrpSpPr/>
          <p:nvPr/>
        </p:nvGrpSpPr>
        <p:grpSpPr>
          <a:xfrm rot="0">
            <a:off x="1028700" y="1819427"/>
            <a:ext cx="16444198" cy="1535400"/>
            <a:chOff x="0" y="0"/>
            <a:chExt cx="21925598" cy="2047200"/>
          </a:xfrm>
        </p:grpSpPr>
        <p:sp>
          <p:nvSpPr>
            <p:cNvPr name="Freeform 27" id="27"/>
            <p:cNvSpPr/>
            <p:nvPr/>
          </p:nvSpPr>
          <p:spPr>
            <a:xfrm flipH="false" flipV="false" rot="0">
              <a:off x="0" y="0"/>
              <a:ext cx="21925600" cy="2047198"/>
            </a:xfrm>
            <a:custGeom>
              <a:avLst/>
              <a:gdLst/>
              <a:ahLst/>
              <a:cxnLst/>
              <a:rect r="r" b="b" t="t" l="l"/>
              <a:pathLst>
                <a:path h="2047198" w="21925600">
                  <a:moveTo>
                    <a:pt x="0" y="0"/>
                  </a:moveTo>
                  <a:lnTo>
                    <a:pt x="21925600" y="0"/>
                  </a:lnTo>
                  <a:lnTo>
                    <a:pt x="21925600" y="2047198"/>
                  </a:lnTo>
                  <a:lnTo>
                    <a:pt x="0" y="2047198"/>
                  </a:lnTo>
                  <a:close/>
                </a:path>
              </a:pathLst>
            </a:custGeom>
            <a:blipFill>
              <a:blip r:embed="rId3">
                <a:alphaModFix amt="0"/>
              </a:blip>
              <a:stretch>
                <a:fillRect l="0" t="-158685" r="0" b="-158685"/>
              </a:stretch>
            </a:blipFill>
          </p:spPr>
        </p:sp>
        <p:sp>
          <p:nvSpPr>
            <p:cNvPr name="TextBox 28" id="28"/>
            <p:cNvSpPr txBox="true"/>
            <p:nvPr/>
          </p:nvSpPr>
          <p:spPr>
            <a:xfrm>
              <a:off x="0" y="0"/>
              <a:ext cx="21925598" cy="2047200"/>
            </a:xfrm>
            <a:prstGeom prst="rect">
              <a:avLst/>
            </a:prstGeom>
          </p:spPr>
          <p:txBody>
            <a:bodyPr anchor="b" rtlCol="false" tIns="0" lIns="0" bIns="0" rIns="0"/>
            <a:lstStyle/>
            <a:p>
              <a:pPr algn="ctr">
                <a:lnSpc>
                  <a:spcPts val="7871"/>
                </a:lnSpc>
              </a:pPr>
              <a:r>
                <a:rPr lang="en-US" b="true" sz="6559">
                  <a:solidFill>
                    <a:srgbClr val="08B260"/>
                  </a:solidFill>
                  <a:latin typeface="Proxima Nova Heavy"/>
                  <a:ea typeface="Proxima Nova Heavy"/>
                  <a:cs typeface="Proxima Nova Heavy"/>
                  <a:sym typeface="Proxima Nova Heavy"/>
                </a:rPr>
                <a:t>Yes </a:t>
              </a:r>
              <a:r>
                <a:rPr lang="en-US" b="true" sz="6559">
                  <a:solidFill>
                    <a:srgbClr val="1351AA"/>
                  </a:solidFill>
                  <a:latin typeface="Proxima Nova Heavy"/>
                  <a:ea typeface="Proxima Nova Heavy"/>
                  <a:cs typeface="Proxima Nova Heavy"/>
                  <a:sym typeface="Proxima Nova Heavy"/>
                </a:rPr>
                <a:t>/</a:t>
              </a:r>
              <a:r>
                <a:rPr lang="en-US" b="true" sz="6559">
                  <a:solidFill>
                    <a:srgbClr val="08B260"/>
                  </a:solidFill>
                  <a:latin typeface="Proxima Nova Heavy"/>
                  <a:ea typeface="Proxima Nova Heavy"/>
                  <a:cs typeface="Proxima Nova Heavy"/>
                  <a:sym typeface="Proxima Nova Heavy"/>
                </a:rPr>
                <a:t> </a:t>
              </a:r>
              <a:r>
                <a:rPr lang="en-US" b="true" sz="6559">
                  <a:solidFill>
                    <a:srgbClr val="FF3131"/>
                  </a:solidFill>
                  <a:latin typeface="Proxima Nova Heavy"/>
                  <a:ea typeface="Proxima Nova Heavy"/>
                  <a:cs typeface="Proxima Nova Heavy"/>
                  <a:sym typeface="Proxima Nova Heavy"/>
                </a:rPr>
                <a:t>No</a:t>
              </a:r>
              <a:r>
                <a:rPr lang="en-US" b="true" sz="6559">
                  <a:solidFill>
                    <a:srgbClr val="08B260"/>
                  </a:solidFill>
                  <a:latin typeface="Proxima Nova Heavy"/>
                  <a:ea typeface="Proxima Nova Heavy"/>
                  <a:cs typeface="Proxima Nova Heavy"/>
                  <a:sym typeface="Proxima Nova Heavy"/>
                </a:rPr>
                <a:t> </a:t>
              </a:r>
              <a:r>
                <a:rPr lang="en-US" b="true" sz="6559">
                  <a:solidFill>
                    <a:srgbClr val="1351AA"/>
                  </a:solidFill>
                  <a:latin typeface="Proxima Nova Heavy"/>
                  <a:ea typeface="Proxima Nova Heavy"/>
                  <a:cs typeface="Proxima Nova Heavy"/>
                  <a:sym typeface="Proxima Nova Heavy"/>
                </a:rPr>
                <a:t>Flow Chart</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grpSp>
        <p:nvGrpSpPr>
          <p:cNvPr name="Group 2" id="2"/>
          <p:cNvGrpSpPr/>
          <p:nvPr/>
        </p:nvGrpSpPr>
        <p:grpSpPr>
          <a:xfrm rot="0">
            <a:off x="921906" y="2553157"/>
            <a:ext cx="16444198" cy="5180686"/>
            <a:chOff x="0" y="0"/>
            <a:chExt cx="21925598" cy="6907581"/>
          </a:xfrm>
        </p:grpSpPr>
        <p:sp>
          <p:nvSpPr>
            <p:cNvPr name="Freeform 3" id="3"/>
            <p:cNvSpPr/>
            <p:nvPr/>
          </p:nvSpPr>
          <p:spPr>
            <a:xfrm flipH="false" flipV="false" rot="0">
              <a:off x="0" y="0"/>
              <a:ext cx="21925662" cy="6907530"/>
            </a:xfrm>
            <a:custGeom>
              <a:avLst/>
              <a:gdLst/>
              <a:ahLst/>
              <a:cxnLst/>
              <a:rect r="r" b="b" t="t" l="l"/>
              <a:pathLst>
                <a:path h="6907530" w="21925662">
                  <a:moveTo>
                    <a:pt x="0" y="0"/>
                  </a:moveTo>
                  <a:lnTo>
                    <a:pt x="21925662" y="0"/>
                  </a:lnTo>
                  <a:lnTo>
                    <a:pt x="21925662" y="6907530"/>
                  </a:lnTo>
                  <a:lnTo>
                    <a:pt x="0" y="6907530"/>
                  </a:lnTo>
                  <a:close/>
                </a:path>
              </a:pathLst>
            </a:custGeom>
            <a:blipFill>
              <a:blip r:embed="rId3">
                <a:alphaModFix amt="0"/>
              </a:blip>
              <a:stretch>
                <a:fillRect l="0" t="-11805" r="0" b="-11806"/>
              </a:stretch>
            </a:blipFill>
          </p:spPr>
        </p:sp>
      </p:grpSp>
      <p:grpSp>
        <p:nvGrpSpPr>
          <p:cNvPr name="Group 4" id="4"/>
          <p:cNvGrpSpPr/>
          <p:nvPr/>
        </p:nvGrpSpPr>
        <p:grpSpPr>
          <a:xfrm rot="0">
            <a:off x="921906" y="2553157"/>
            <a:ext cx="16444198" cy="5180686"/>
            <a:chOff x="0" y="0"/>
            <a:chExt cx="21925598" cy="6907581"/>
          </a:xfrm>
        </p:grpSpPr>
        <p:sp>
          <p:nvSpPr>
            <p:cNvPr name="Freeform 5" id="5"/>
            <p:cNvSpPr/>
            <p:nvPr/>
          </p:nvSpPr>
          <p:spPr>
            <a:xfrm flipH="false" flipV="false" rot="0">
              <a:off x="0" y="0"/>
              <a:ext cx="21925598" cy="6907581"/>
            </a:xfrm>
            <a:custGeom>
              <a:avLst/>
              <a:gdLst/>
              <a:ahLst/>
              <a:cxnLst/>
              <a:rect r="r" b="b" t="t" l="l"/>
              <a:pathLst>
                <a:path h="6907581" w="21925598">
                  <a:moveTo>
                    <a:pt x="0" y="0"/>
                  </a:moveTo>
                  <a:lnTo>
                    <a:pt x="21925598" y="0"/>
                  </a:lnTo>
                  <a:lnTo>
                    <a:pt x="21925598" y="6907581"/>
                  </a:lnTo>
                  <a:lnTo>
                    <a:pt x="0" y="6907581"/>
                  </a:lnTo>
                  <a:close/>
                </a:path>
              </a:pathLst>
            </a:custGeom>
            <a:blipFill>
              <a:blip r:embed="rId4">
                <a:alphaModFix amt="0"/>
              </a:blip>
              <a:stretch>
                <a:fillRect l="0" t="-11848" r="0" b="-11848"/>
              </a:stretch>
            </a:blipFill>
          </p:spPr>
        </p:sp>
        <p:sp>
          <p:nvSpPr>
            <p:cNvPr name="TextBox 6" id="6"/>
            <p:cNvSpPr txBox="true"/>
            <p:nvPr/>
          </p:nvSpPr>
          <p:spPr>
            <a:xfrm>
              <a:off x="0" y="0"/>
              <a:ext cx="21925598" cy="6907581"/>
            </a:xfrm>
            <a:prstGeom prst="rect">
              <a:avLst/>
            </a:prstGeom>
          </p:spPr>
          <p:txBody>
            <a:bodyPr anchor="ctr" rtlCol="false" tIns="0" lIns="0" bIns="0" rIns="0"/>
            <a:lstStyle/>
            <a:p>
              <a:pPr algn="l">
                <a:lnSpc>
                  <a:spcPts val="17280"/>
                </a:lnSpc>
              </a:pPr>
              <a:r>
                <a:rPr lang="en-US" sz="14400" b="true">
                  <a:solidFill>
                    <a:srgbClr val="1351AA"/>
                  </a:solidFill>
                  <a:latin typeface="EB Garamond Semi-Bold"/>
                  <a:ea typeface="EB Garamond Semi-Bold"/>
                  <a:cs typeface="EB Garamond Semi-Bold"/>
                  <a:sym typeface="EB Garamond Semi-Bold"/>
                </a:rPr>
                <a:t>Three fundamental aspects of a record:</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9878997" y="1448400"/>
            <a:ext cx="7673997" cy="7390200"/>
            <a:chOff x="0" y="0"/>
            <a:chExt cx="10231996" cy="9853600"/>
          </a:xfrm>
        </p:grpSpPr>
        <p:sp>
          <p:nvSpPr>
            <p:cNvPr name="Freeform 5" id="5"/>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6" id="6"/>
          <p:cNvGrpSpPr/>
          <p:nvPr/>
        </p:nvGrpSpPr>
        <p:grpSpPr>
          <a:xfrm rot="0">
            <a:off x="9878997" y="1355531"/>
            <a:ext cx="7673997" cy="7483069"/>
            <a:chOff x="0" y="0"/>
            <a:chExt cx="10231996" cy="9977425"/>
          </a:xfrm>
        </p:grpSpPr>
        <p:sp>
          <p:nvSpPr>
            <p:cNvPr name="Freeform 7" id="7"/>
            <p:cNvSpPr/>
            <p:nvPr/>
          </p:nvSpPr>
          <p:spPr>
            <a:xfrm flipH="false" flipV="false" rot="0">
              <a:off x="0" y="0"/>
              <a:ext cx="10231996" cy="9977425"/>
            </a:xfrm>
            <a:custGeom>
              <a:avLst/>
              <a:gdLst/>
              <a:ahLst/>
              <a:cxnLst/>
              <a:rect r="r" b="b" t="t" l="l"/>
              <a:pathLst>
                <a:path h="9977425" w="10231996">
                  <a:moveTo>
                    <a:pt x="0" y="0"/>
                  </a:moveTo>
                  <a:lnTo>
                    <a:pt x="10231996" y="0"/>
                  </a:lnTo>
                  <a:lnTo>
                    <a:pt x="10231996" y="9977425"/>
                  </a:lnTo>
                  <a:lnTo>
                    <a:pt x="0" y="9977425"/>
                  </a:lnTo>
                  <a:close/>
                </a:path>
              </a:pathLst>
            </a:custGeom>
            <a:blipFill>
              <a:blip r:embed="rId4">
                <a:alphaModFix amt="0"/>
              </a:blip>
              <a:stretch>
                <a:fillRect l="-75111" t="0" r="-75111" b="0"/>
              </a:stretch>
            </a:blipFill>
          </p:spPr>
        </p:sp>
        <p:sp>
          <p:nvSpPr>
            <p:cNvPr name="TextBox 8" id="8"/>
            <p:cNvSpPr txBox="true"/>
            <p:nvPr/>
          </p:nvSpPr>
          <p:spPr>
            <a:xfrm>
              <a:off x="0" y="-123825"/>
              <a:ext cx="10231996" cy="10101250"/>
            </a:xfrm>
            <a:prstGeom prst="rect">
              <a:avLst/>
            </a:prstGeom>
          </p:spPr>
          <p:txBody>
            <a:bodyPr anchor="ctr" rtlCol="false" tIns="0" lIns="0" bIns="0" rIns="0"/>
            <a:lstStyle/>
            <a:p>
              <a:pPr algn="l">
                <a:lnSpc>
                  <a:spcPts val="9246"/>
                </a:lnSpc>
              </a:pPr>
              <a:r>
                <a:rPr lang="en-US" sz="6700">
                  <a:solidFill>
                    <a:srgbClr val="FFFFFF"/>
                  </a:solidFill>
                  <a:latin typeface="Proxima Nova"/>
                  <a:ea typeface="Proxima Nova"/>
                  <a:cs typeface="Proxima Nova"/>
                  <a:sym typeface="Proxima Nova"/>
                </a:rPr>
                <a:t>The intellectual substance of a document, including text, data, symbols, numerals, images, and sound.</a:t>
              </a:r>
            </a:p>
          </p:txBody>
        </p:sp>
      </p:grpSp>
      <p:grpSp>
        <p:nvGrpSpPr>
          <p:cNvPr name="Group 9" id="9"/>
          <p:cNvGrpSpPr/>
          <p:nvPr/>
        </p:nvGrpSpPr>
        <p:grpSpPr>
          <a:xfrm rot="0">
            <a:off x="531000" y="3896106"/>
            <a:ext cx="8090402" cy="2494788"/>
            <a:chOff x="0" y="0"/>
            <a:chExt cx="10787202" cy="3326384"/>
          </a:xfrm>
        </p:grpSpPr>
        <p:sp>
          <p:nvSpPr>
            <p:cNvPr name="Freeform 10" id="10"/>
            <p:cNvSpPr/>
            <p:nvPr/>
          </p:nvSpPr>
          <p:spPr>
            <a:xfrm flipH="false" flipV="false" rot="0">
              <a:off x="0" y="0"/>
              <a:ext cx="10787253" cy="3326384"/>
            </a:xfrm>
            <a:custGeom>
              <a:avLst/>
              <a:gdLst/>
              <a:ahLst/>
              <a:cxnLst/>
              <a:rect r="r" b="b" t="t" l="l"/>
              <a:pathLst>
                <a:path h="3326384" w="10787253">
                  <a:moveTo>
                    <a:pt x="0" y="0"/>
                  </a:moveTo>
                  <a:lnTo>
                    <a:pt x="10787253" y="0"/>
                  </a:lnTo>
                  <a:lnTo>
                    <a:pt x="10787253" y="3326384"/>
                  </a:lnTo>
                  <a:lnTo>
                    <a:pt x="0" y="3326384"/>
                  </a:lnTo>
                  <a:close/>
                </a:path>
              </a:pathLst>
            </a:custGeom>
            <a:blipFill>
              <a:blip r:embed="rId3">
                <a:alphaModFix amt="0"/>
              </a:blip>
              <a:stretch>
                <a:fillRect l="0" t="-13144" r="0" b="-13144"/>
              </a:stretch>
            </a:blipFill>
          </p:spPr>
        </p:sp>
      </p:grpSp>
      <p:grpSp>
        <p:nvGrpSpPr>
          <p:cNvPr name="Group 11" id="11"/>
          <p:cNvGrpSpPr/>
          <p:nvPr/>
        </p:nvGrpSpPr>
        <p:grpSpPr>
          <a:xfrm rot="0">
            <a:off x="531000" y="3888962"/>
            <a:ext cx="8090402" cy="2501932"/>
            <a:chOff x="0" y="0"/>
            <a:chExt cx="10787202" cy="3335909"/>
          </a:xfrm>
        </p:grpSpPr>
        <p:sp>
          <p:nvSpPr>
            <p:cNvPr name="Freeform 12" id="12"/>
            <p:cNvSpPr/>
            <p:nvPr/>
          </p:nvSpPr>
          <p:spPr>
            <a:xfrm flipH="false" flipV="false" rot="0">
              <a:off x="0" y="0"/>
              <a:ext cx="10787203" cy="3335909"/>
            </a:xfrm>
            <a:custGeom>
              <a:avLst/>
              <a:gdLst/>
              <a:ahLst/>
              <a:cxnLst/>
              <a:rect r="r" b="b" t="t" l="l"/>
              <a:pathLst>
                <a:path h="3335909" w="10787203">
                  <a:moveTo>
                    <a:pt x="0" y="0"/>
                  </a:moveTo>
                  <a:lnTo>
                    <a:pt x="10787203" y="0"/>
                  </a:lnTo>
                  <a:lnTo>
                    <a:pt x="10787203" y="3335909"/>
                  </a:lnTo>
                  <a:lnTo>
                    <a:pt x="0" y="3335909"/>
                  </a:lnTo>
                  <a:close/>
                </a:path>
              </a:pathLst>
            </a:custGeom>
            <a:blipFill>
              <a:blip r:embed="rId4">
                <a:alphaModFix amt="0"/>
              </a:blip>
              <a:stretch>
                <a:fillRect l="0" t="-13008" r="0" b="-13008"/>
              </a:stretch>
            </a:blipFill>
          </p:spPr>
        </p:sp>
        <p:sp>
          <p:nvSpPr>
            <p:cNvPr name="TextBox 13" id="13"/>
            <p:cNvSpPr txBox="true"/>
            <p:nvPr/>
          </p:nvSpPr>
          <p:spPr>
            <a:xfrm>
              <a:off x="0" y="-9525"/>
              <a:ext cx="10787202" cy="3345434"/>
            </a:xfrm>
            <a:prstGeom prst="rect">
              <a:avLst/>
            </a:prstGeom>
          </p:spPr>
          <p:txBody>
            <a:bodyPr anchor="b" rtlCol="false" tIns="0" lIns="0" bIns="0" rIns="0"/>
            <a:lstStyle/>
            <a:p>
              <a:pPr algn="l">
                <a:lnSpc>
                  <a:spcPts val="14400"/>
                </a:lnSpc>
              </a:pPr>
              <a:r>
                <a:rPr lang="en-US" b="true" sz="12000" u="sng">
                  <a:solidFill>
                    <a:srgbClr val="0000FF"/>
                  </a:solidFill>
                  <a:latin typeface="EB Garamond Semi-Bold"/>
                  <a:ea typeface="EB Garamond Semi-Bold"/>
                  <a:cs typeface="EB Garamond Semi-Bold"/>
                  <a:sym typeface="EB Garamond Semi-Bold"/>
                  <a:hlinkClick r:id="rId5" tooltip="https://dictionary.archivists.org/entry/content.html"/>
                </a:rPr>
                <a:t>CONTENT</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9878997" y="1448400"/>
            <a:ext cx="7673997" cy="7390200"/>
            <a:chOff x="0" y="0"/>
            <a:chExt cx="10231996" cy="9853600"/>
          </a:xfrm>
        </p:grpSpPr>
        <p:sp>
          <p:nvSpPr>
            <p:cNvPr name="Freeform 5" id="5"/>
            <p:cNvSpPr/>
            <p:nvPr/>
          </p:nvSpPr>
          <p:spPr>
            <a:xfrm flipH="false" flipV="false" rot="0">
              <a:off x="0" y="0"/>
              <a:ext cx="10232009" cy="9853549"/>
            </a:xfrm>
            <a:custGeom>
              <a:avLst/>
              <a:gdLst/>
              <a:ahLst/>
              <a:cxnLst/>
              <a:rect r="r" b="b" t="t" l="l"/>
              <a:pathLst>
                <a:path h="9853549" w="10232009">
                  <a:moveTo>
                    <a:pt x="0" y="0"/>
                  </a:moveTo>
                  <a:lnTo>
                    <a:pt x="10232009" y="0"/>
                  </a:lnTo>
                  <a:lnTo>
                    <a:pt x="10232009" y="9853549"/>
                  </a:lnTo>
                  <a:lnTo>
                    <a:pt x="0" y="9853549"/>
                  </a:lnTo>
                  <a:close/>
                </a:path>
              </a:pathLst>
            </a:custGeom>
            <a:blipFill>
              <a:blip r:embed="rId3">
                <a:alphaModFix amt="0"/>
              </a:blip>
              <a:stretch>
                <a:fillRect l="-73644" t="0" r="-73644" b="0"/>
              </a:stretch>
            </a:blipFill>
          </p:spPr>
        </p:sp>
      </p:grpSp>
      <p:grpSp>
        <p:nvGrpSpPr>
          <p:cNvPr name="Group 6" id="6"/>
          <p:cNvGrpSpPr/>
          <p:nvPr/>
        </p:nvGrpSpPr>
        <p:grpSpPr>
          <a:xfrm rot="0">
            <a:off x="9878997" y="1398394"/>
            <a:ext cx="7673997" cy="7440206"/>
            <a:chOff x="0" y="0"/>
            <a:chExt cx="10231996" cy="9920275"/>
          </a:xfrm>
        </p:grpSpPr>
        <p:sp>
          <p:nvSpPr>
            <p:cNvPr name="Freeform 7" id="7"/>
            <p:cNvSpPr/>
            <p:nvPr/>
          </p:nvSpPr>
          <p:spPr>
            <a:xfrm flipH="false" flipV="false" rot="0">
              <a:off x="0" y="0"/>
              <a:ext cx="10231996" cy="9920275"/>
            </a:xfrm>
            <a:custGeom>
              <a:avLst/>
              <a:gdLst/>
              <a:ahLst/>
              <a:cxnLst/>
              <a:rect r="r" b="b" t="t" l="l"/>
              <a:pathLst>
                <a:path h="9920275" w="10231996">
                  <a:moveTo>
                    <a:pt x="0" y="0"/>
                  </a:moveTo>
                  <a:lnTo>
                    <a:pt x="10231996" y="0"/>
                  </a:lnTo>
                  <a:lnTo>
                    <a:pt x="10231996" y="9920275"/>
                  </a:lnTo>
                  <a:lnTo>
                    <a:pt x="0" y="9920275"/>
                  </a:lnTo>
                  <a:close/>
                </a:path>
              </a:pathLst>
            </a:custGeom>
            <a:blipFill>
              <a:blip r:embed="rId4">
                <a:alphaModFix amt="0"/>
              </a:blip>
              <a:stretch>
                <a:fillRect l="-74394" t="0" r="-74394" b="0"/>
              </a:stretch>
            </a:blipFill>
          </p:spPr>
        </p:sp>
        <p:sp>
          <p:nvSpPr>
            <p:cNvPr name="TextBox 8" id="8"/>
            <p:cNvSpPr txBox="true"/>
            <p:nvPr/>
          </p:nvSpPr>
          <p:spPr>
            <a:xfrm>
              <a:off x="0" y="-66675"/>
              <a:ext cx="10231996" cy="9986950"/>
            </a:xfrm>
            <a:prstGeom prst="rect">
              <a:avLst/>
            </a:prstGeom>
          </p:spPr>
          <p:txBody>
            <a:bodyPr anchor="ctr" rtlCol="false" tIns="0" lIns="0" bIns="0" rIns="0"/>
            <a:lstStyle/>
            <a:p>
              <a:pPr algn="l">
                <a:lnSpc>
                  <a:spcPts val="5380"/>
                </a:lnSpc>
              </a:pPr>
              <a:r>
                <a:rPr lang="en-US" sz="3898">
                  <a:solidFill>
                    <a:srgbClr val="FFFFFF"/>
                  </a:solidFill>
                  <a:latin typeface="Proxima Nova"/>
                  <a:ea typeface="Proxima Nova"/>
                  <a:cs typeface="Proxima Nova"/>
                  <a:sym typeface="Proxima Nova"/>
                </a:rPr>
                <a:t>The manner in which elements are organized, interrelated, and displayed.</a:t>
              </a:r>
            </a:p>
            <a:p>
              <a:pPr algn="l" marL="1064773" indent="-354924" lvl="2">
                <a:lnSpc>
                  <a:spcPts val="5380"/>
                </a:lnSpc>
                <a:buAutoNum type="arabicPeriod" startAt="1"/>
              </a:pPr>
              <a:r>
                <a:rPr lang="en-US" sz="3898">
                  <a:solidFill>
                    <a:srgbClr val="FFFFFF"/>
                  </a:solidFill>
                  <a:latin typeface="Proxima Nova"/>
                  <a:ea typeface="Proxima Nova"/>
                  <a:cs typeface="Proxima Nova"/>
                  <a:sym typeface="Proxima Nova"/>
                </a:rPr>
                <a:t>Internal structure: the relationship of content within a record</a:t>
              </a:r>
            </a:p>
            <a:p>
              <a:pPr algn="l" marL="1064773" indent="-354924" lvl="2">
                <a:lnSpc>
                  <a:spcPts val="5380"/>
                </a:lnSpc>
                <a:buAutoNum type="arabicPeriod" startAt="1"/>
              </a:pPr>
              <a:r>
                <a:rPr lang="en-US" sz="3898">
                  <a:solidFill>
                    <a:srgbClr val="FFFFFF"/>
                  </a:solidFill>
                  <a:latin typeface="Proxima Nova"/>
                  <a:ea typeface="Proxima Nova"/>
                  <a:cs typeface="Proxima Nova"/>
                  <a:sym typeface="Proxima Nova"/>
                </a:rPr>
                <a:t>External structure: places a record in the context of an order, a series, and a collection</a:t>
              </a:r>
            </a:p>
          </p:txBody>
        </p:sp>
      </p:grpSp>
      <p:grpSp>
        <p:nvGrpSpPr>
          <p:cNvPr name="Group 9" id="9"/>
          <p:cNvGrpSpPr/>
          <p:nvPr/>
        </p:nvGrpSpPr>
        <p:grpSpPr>
          <a:xfrm rot="0">
            <a:off x="531000" y="4096436"/>
            <a:ext cx="8090402" cy="2094128"/>
            <a:chOff x="0" y="0"/>
            <a:chExt cx="10787202" cy="2792171"/>
          </a:xfrm>
        </p:grpSpPr>
        <p:sp>
          <p:nvSpPr>
            <p:cNvPr name="Freeform 10" id="10"/>
            <p:cNvSpPr/>
            <p:nvPr/>
          </p:nvSpPr>
          <p:spPr>
            <a:xfrm flipH="false" flipV="false" rot="0">
              <a:off x="0" y="0"/>
              <a:ext cx="10787253" cy="2792222"/>
            </a:xfrm>
            <a:custGeom>
              <a:avLst/>
              <a:gdLst/>
              <a:ahLst/>
              <a:cxnLst/>
              <a:rect r="r" b="b" t="t" l="l"/>
              <a:pathLst>
                <a:path h="2792222" w="10787253">
                  <a:moveTo>
                    <a:pt x="0" y="0"/>
                  </a:moveTo>
                  <a:lnTo>
                    <a:pt x="10787253" y="0"/>
                  </a:lnTo>
                  <a:lnTo>
                    <a:pt x="10787253" y="2792222"/>
                  </a:lnTo>
                  <a:lnTo>
                    <a:pt x="0" y="2792222"/>
                  </a:lnTo>
                  <a:close/>
                </a:path>
              </a:pathLst>
            </a:custGeom>
            <a:blipFill>
              <a:blip r:embed="rId3">
                <a:alphaModFix amt="0"/>
              </a:blip>
              <a:stretch>
                <a:fillRect l="0" t="-25225" r="0" b="-25223"/>
              </a:stretch>
            </a:blipFill>
          </p:spPr>
        </p:sp>
      </p:grpSp>
      <p:grpSp>
        <p:nvGrpSpPr>
          <p:cNvPr name="Group 11" id="11"/>
          <p:cNvGrpSpPr/>
          <p:nvPr/>
        </p:nvGrpSpPr>
        <p:grpSpPr>
          <a:xfrm rot="0">
            <a:off x="531000" y="4096436"/>
            <a:ext cx="8090402" cy="2094128"/>
            <a:chOff x="0" y="0"/>
            <a:chExt cx="10787202" cy="2792171"/>
          </a:xfrm>
        </p:grpSpPr>
        <p:sp>
          <p:nvSpPr>
            <p:cNvPr name="Freeform 12" id="12"/>
            <p:cNvSpPr/>
            <p:nvPr/>
          </p:nvSpPr>
          <p:spPr>
            <a:xfrm flipH="false" flipV="false" rot="0">
              <a:off x="0" y="0"/>
              <a:ext cx="10787203" cy="2792167"/>
            </a:xfrm>
            <a:custGeom>
              <a:avLst/>
              <a:gdLst/>
              <a:ahLst/>
              <a:cxnLst/>
              <a:rect r="r" b="b" t="t" l="l"/>
              <a:pathLst>
                <a:path h="2792167" w="10787203">
                  <a:moveTo>
                    <a:pt x="0" y="0"/>
                  </a:moveTo>
                  <a:lnTo>
                    <a:pt x="10787203" y="0"/>
                  </a:lnTo>
                  <a:lnTo>
                    <a:pt x="10787203" y="2792167"/>
                  </a:lnTo>
                  <a:lnTo>
                    <a:pt x="0" y="2792167"/>
                  </a:lnTo>
                  <a:close/>
                </a:path>
              </a:pathLst>
            </a:custGeom>
            <a:blipFill>
              <a:blip r:embed="rId4">
                <a:alphaModFix amt="0"/>
              </a:blip>
              <a:stretch>
                <a:fillRect l="0" t="-25278" r="0" b="-25278"/>
              </a:stretch>
            </a:blipFill>
          </p:spPr>
        </p:sp>
        <p:sp>
          <p:nvSpPr>
            <p:cNvPr name="TextBox 13" id="13"/>
            <p:cNvSpPr txBox="true"/>
            <p:nvPr/>
          </p:nvSpPr>
          <p:spPr>
            <a:xfrm>
              <a:off x="0" y="0"/>
              <a:ext cx="10787202" cy="2792171"/>
            </a:xfrm>
            <a:prstGeom prst="rect">
              <a:avLst/>
            </a:prstGeom>
          </p:spPr>
          <p:txBody>
            <a:bodyPr anchor="b" rtlCol="false" tIns="0" lIns="0" bIns="0" rIns="0"/>
            <a:lstStyle/>
            <a:p>
              <a:pPr algn="l">
                <a:lnSpc>
                  <a:spcPts val="12121"/>
                </a:lnSpc>
              </a:pPr>
              <a:r>
                <a:rPr lang="en-US" b="true" sz="10101" u="sng">
                  <a:solidFill>
                    <a:srgbClr val="0000FF"/>
                  </a:solidFill>
                  <a:latin typeface="EB Garamond Semi-Bold"/>
                  <a:ea typeface="EB Garamond Semi-Bold"/>
                  <a:cs typeface="EB Garamond Semi-Bold"/>
                  <a:sym typeface="EB Garamond Semi-Bold"/>
                  <a:hlinkClick r:id="rId5" tooltip="https://dictionary.archivists.org/entry/structure.html"/>
                </a:rPr>
                <a:t>STRUCTURE</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9878997" y="1448400"/>
            <a:ext cx="7673997" cy="8262404"/>
            <a:chOff x="0" y="0"/>
            <a:chExt cx="10231996" cy="11016539"/>
          </a:xfrm>
        </p:grpSpPr>
        <p:sp>
          <p:nvSpPr>
            <p:cNvPr name="Freeform 5" id="5"/>
            <p:cNvSpPr/>
            <p:nvPr/>
          </p:nvSpPr>
          <p:spPr>
            <a:xfrm flipH="false" flipV="false" rot="0">
              <a:off x="0" y="0"/>
              <a:ext cx="10232009" cy="11016488"/>
            </a:xfrm>
            <a:custGeom>
              <a:avLst/>
              <a:gdLst/>
              <a:ahLst/>
              <a:cxnLst/>
              <a:rect r="r" b="b" t="t" l="l"/>
              <a:pathLst>
                <a:path h="11016488" w="10232009">
                  <a:moveTo>
                    <a:pt x="0" y="0"/>
                  </a:moveTo>
                  <a:lnTo>
                    <a:pt x="10232009" y="0"/>
                  </a:lnTo>
                  <a:lnTo>
                    <a:pt x="10232009" y="11016488"/>
                  </a:lnTo>
                  <a:lnTo>
                    <a:pt x="0" y="11016488"/>
                  </a:lnTo>
                  <a:close/>
                </a:path>
              </a:pathLst>
            </a:custGeom>
            <a:blipFill>
              <a:blip r:embed="rId3">
                <a:alphaModFix amt="0"/>
              </a:blip>
              <a:stretch>
                <a:fillRect l="-88237" t="0" r="-88237" b="0"/>
              </a:stretch>
            </a:blipFill>
          </p:spPr>
        </p:sp>
      </p:grpSp>
      <p:grpSp>
        <p:nvGrpSpPr>
          <p:cNvPr name="Group 6" id="6"/>
          <p:cNvGrpSpPr/>
          <p:nvPr/>
        </p:nvGrpSpPr>
        <p:grpSpPr>
          <a:xfrm rot="0">
            <a:off x="9878997" y="1398394"/>
            <a:ext cx="7673997" cy="8312410"/>
            <a:chOff x="0" y="0"/>
            <a:chExt cx="10231996" cy="11083214"/>
          </a:xfrm>
        </p:grpSpPr>
        <p:sp>
          <p:nvSpPr>
            <p:cNvPr name="Freeform 7" id="7"/>
            <p:cNvSpPr/>
            <p:nvPr/>
          </p:nvSpPr>
          <p:spPr>
            <a:xfrm flipH="false" flipV="false" rot="0">
              <a:off x="0" y="0"/>
              <a:ext cx="10231996" cy="11083213"/>
            </a:xfrm>
            <a:custGeom>
              <a:avLst/>
              <a:gdLst/>
              <a:ahLst/>
              <a:cxnLst/>
              <a:rect r="r" b="b" t="t" l="l"/>
              <a:pathLst>
                <a:path h="11083213" w="10231996">
                  <a:moveTo>
                    <a:pt x="0" y="0"/>
                  </a:moveTo>
                  <a:lnTo>
                    <a:pt x="10231996" y="0"/>
                  </a:lnTo>
                  <a:lnTo>
                    <a:pt x="10231996" y="11083213"/>
                  </a:lnTo>
                  <a:lnTo>
                    <a:pt x="0" y="11083213"/>
                  </a:lnTo>
                  <a:close/>
                </a:path>
              </a:pathLst>
            </a:custGeom>
            <a:blipFill>
              <a:blip r:embed="rId4">
                <a:alphaModFix amt="0"/>
              </a:blip>
              <a:stretch>
                <a:fillRect l="-88977" t="0" r="-88977" b="0"/>
              </a:stretch>
            </a:blipFill>
          </p:spPr>
        </p:sp>
        <p:sp>
          <p:nvSpPr>
            <p:cNvPr name="TextBox 8" id="8"/>
            <p:cNvSpPr txBox="true"/>
            <p:nvPr/>
          </p:nvSpPr>
          <p:spPr>
            <a:xfrm>
              <a:off x="0" y="-66675"/>
              <a:ext cx="10231996" cy="11149889"/>
            </a:xfrm>
            <a:prstGeom prst="rect">
              <a:avLst/>
            </a:prstGeom>
          </p:spPr>
          <p:txBody>
            <a:bodyPr anchor="ctr" rtlCol="false" tIns="0" lIns="0" bIns="0" rIns="0"/>
            <a:lstStyle/>
            <a:p>
              <a:pPr algn="l" marL="1064773" indent="-354924" lvl="2">
                <a:lnSpc>
                  <a:spcPts val="5380"/>
                </a:lnSpc>
                <a:buAutoNum type="arabicPeriod" startAt="1"/>
              </a:pPr>
              <a:r>
                <a:rPr lang="en-US" sz="3898">
                  <a:solidFill>
                    <a:srgbClr val="FFFFFF"/>
                  </a:solidFill>
                  <a:latin typeface="Proxima Nova"/>
                  <a:ea typeface="Proxima Nova"/>
                  <a:cs typeface="Proxima Nova"/>
                  <a:sym typeface="Proxima Nova"/>
                </a:rPr>
                <a:t>The organizational, functional, and operational circumstances surrounding materials' creation, receipt, storage, or use, and its relationship to other materials.</a:t>
              </a:r>
            </a:p>
            <a:p>
              <a:pPr algn="l" marL="1064773" indent="-354924" lvl="2">
                <a:lnSpc>
                  <a:spcPts val="5380"/>
                </a:lnSpc>
                <a:buAutoNum type="arabicPeriod" startAt="1"/>
              </a:pPr>
              <a:r>
                <a:rPr lang="en-US" sz="3898">
                  <a:solidFill>
                    <a:srgbClr val="FFFFFF"/>
                  </a:solidFill>
                  <a:latin typeface="Proxima Nova"/>
                  <a:ea typeface="Proxima Nova"/>
                  <a:cs typeface="Proxima Nova"/>
                  <a:sym typeface="Proxima Nova"/>
                </a:rPr>
                <a:t>The circumstances that a user may bring to a document that influences that user's understanding of the document.</a:t>
              </a:r>
            </a:p>
          </p:txBody>
        </p:sp>
      </p:grpSp>
      <p:grpSp>
        <p:nvGrpSpPr>
          <p:cNvPr name="Group 9" id="9"/>
          <p:cNvGrpSpPr/>
          <p:nvPr/>
        </p:nvGrpSpPr>
        <p:grpSpPr>
          <a:xfrm rot="0">
            <a:off x="531000" y="3896106"/>
            <a:ext cx="8090402" cy="2494788"/>
            <a:chOff x="0" y="0"/>
            <a:chExt cx="10787202" cy="3326384"/>
          </a:xfrm>
        </p:grpSpPr>
        <p:sp>
          <p:nvSpPr>
            <p:cNvPr name="Freeform 10" id="10"/>
            <p:cNvSpPr/>
            <p:nvPr/>
          </p:nvSpPr>
          <p:spPr>
            <a:xfrm flipH="false" flipV="false" rot="0">
              <a:off x="0" y="0"/>
              <a:ext cx="10787253" cy="3326384"/>
            </a:xfrm>
            <a:custGeom>
              <a:avLst/>
              <a:gdLst/>
              <a:ahLst/>
              <a:cxnLst/>
              <a:rect r="r" b="b" t="t" l="l"/>
              <a:pathLst>
                <a:path h="3326384" w="10787253">
                  <a:moveTo>
                    <a:pt x="0" y="0"/>
                  </a:moveTo>
                  <a:lnTo>
                    <a:pt x="10787253" y="0"/>
                  </a:lnTo>
                  <a:lnTo>
                    <a:pt x="10787253" y="3326384"/>
                  </a:lnTo>
                  <a:lnTo>
                    <a:pt x="0" y="3326384"/>
                  </a:lnTo>
                  <a:close/>
                </a:path>
              </a:pathLst>
            </a:custGeom>
            <a:blipFill>
              <a:blip r:embed="rId3">
                <a:alphaModFix amt="0"/>
              </a:blip>
              <a:stretch>
                <a:fillRect l="0" t="-13144" r="0" b="-13144"/>
              </a:stretch>
            </a:blipFill>
          </p:spPr>
        </p:sp>
      </p:grpSp>
      <p:grpSp>
        <p:nvGrpSpPr>
          <p:cNvPr name="Group 11" id="11"/>
          <p:cNvGrpSpPr/>
          <p:nvPr/>
        </p:nvGrpSpPr>
        <p:grpSpPr>
          <a:xfrm rot="0">
            <a:off x="531000" y="3888962"/>
            <a:ext cx="8090402" cy="2501932"/>
            <a:chOff x="0" y="0"/>
            <a:chExt cx="10787202" cy="3335909"/>
          </a:xfrm>
        </p:grpSpPr>
        <p:sp>
          <p:nvSpPr>
            <p:cNvPr name="Freeform 12" id="12"/>
            <p:cNvSpPr/>
            <p:nvPr/>
          </p:nvSpPr>
          <p:spPr>
            <a:xfrm flipH="false" flipV="false" rot="0">
              <a:off x="0" y="0"/>
              <a:ext cx="10787203" cy="3335909"/>
            </a:xfrm>
            <a:custGeom>
              <a:avLst/>
              <a:gdLst/>
              <a:ahLst/>
              <a:cxnLst/>
              <a:rect r="r" b="b" t="t" l="l"/>
              <a:pathLst>
                <a:path h="3335909" w="10787203">
                  <a:moveTo>
                    <a:pt x="0" y="0"/>
                  </a:moveTo>
                  <a:lnTo>
                    <a:pt x="10787203" y="0"/>
                  </a:lnTo>
                  <a:lnTo>
                    <a:pt x="10787203" y="3335909"/>
                  </a:lnTo>
                  <a:lnTo>
                    <a:pt x="0" y="3335909"/>
                  </a:lnTo>
                  <a:close/>
                </a:path>
              </a:pathLst>
            </a:custGeom>
            <a:blipFill>
              <a:blip r:embed="rId4">
                <a:alphaModFix amt="0"/>
              </a:blip>
              <a:stretch>
                <a:fillRect l="0" t="-13008" r="0" b="-13008"/>
              </a:stretch>
            </a:blipFill>
          </p:spPr>
        </p:sp>
        <p:sp>
          <p:nvSpPr>
            <p:cNvPr name="TextBox 13" id="13"/>
            <p:cNvSpPr txBox="true"/>
            <p:nvPr/>
          </p:nvSpPr>
          <p:spPr>
            <a:xfrm>
              <a:off x="0" y="-9525"/>
              <a:ext cx="10787202" cy="3345434"/>
            </a:xfrm>
            <a:prstGeom prst="rect">
              <a:avLst/>
            </a:prstGeom>
          </p:spPr>
          <p:txBody>
            <a:bodyPr anchor="b" rtlCol="false" tIns="0" lIns="0" bIns="0" rIns="0"/>
            <a:lstStyle/>
            <a:p>
              <a:pPr algn="l">
                <a:lnSpc>
                  <a:spcPts val="14400"/>
                </a:lnSpc>
              </a:pPr>
              <a:r>
                <a:rPr lang="en-US" b="true" sz="12000" u="sng">
                  <a:solidFill>
                    <a:srgbClr val="0000FF"/>
                  </a:solidFill>
                  <a:latin typeface="EB Garamond Semi-Bold"/>
                  <a:ea typeface="EB Garamond Semi-Bold"/>
                  <a:cs typeface="EB Garamond Semi-Bold"/>
                  <a:sym typeface="EB Garamond Semi-Bold"/>
                  <a:hlinkClick r:id="rId5" tooltip="https://dictionary.archivists.org/entry/context.html"/>
                </a:rPr>
                <a:t>CONTEXT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DAHN-TTrpfI</dc:identifier>
  <dcterms:modified xsi:type="dcterms:W3CDTF">2011-08-01T06:04:30Z</dcterms:modified>
  <cp:revision>1</cp:revision>
  <dc:title>7401-S02-2026 Summer.pptx</dc:title>
</cp:coreProperties>
</file>