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Arimo" charset="1" panose="020B060402020202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notesMasters/notesMaster1.xml" Type="http://schemas.openxmlformats.org/officeDocument/2006/relationships/notesMaster"/><Relationship Id="rId17" Target="theme/theme2.xml" Type="http://schemas.openxmlformats.org/officeDocument/2006/relationships/theme"/><Relationship Id="rId18" Target="notesSlides/notesSlide1.xml" Type="http://schemas.openxmlformats.org/officeDocument/2006/relationships/notes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cost comparison between disposable and reusable utensils/bowls, along with the environmental benefits of using reusable mugs and utensils. "44% reduction in life cycle greenhouse gases and similar reductions in water withdrawals and air pollution emissions versus the disposables. Taken alone, the metal utensils resulted in a 77% reduction</a:t>
            </a:r>
          </a:p>
          <a:p>
            <a:r>
              <a:rPr lang="en-US"/>
              <a:t>in greenhouse gases and water consumption over disposable plastic utensils." 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- Every year, schools spend an amount of money on reusable utensils.</a:t>
            </a:r>
          </a:p>
          <a:p>
            <a:r>
              <a:rPr lang="en-US"/>
              <a:t>It ius not going to be very specific and related to ccny but we can change it to NY.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3.jpeg" Type="http://schemas.openxmlformats.org/officeDocument/2006/relationships/image"/><Relationship Id="rId4" Target="https://ourworldindata.org/plastic-pollution" TargetMode="External" Type="http://schemas.openxmlformats.org/officeDocument/2006/relationships/hyperlink"/><Relationship Id="rId5" Target="../media/VAGZbNfZ2dE.mp4" Type="http://schemas.openxmlformats.org/officeDocument/2006/relationships/video"/><Relationship Id="rId6" Target="../media/VAGZbNfZ2dE.mp4" Type="http://schemas.microsoft.com/office/2007/relationships/media"/><Relationship Id="rId7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VAGxy46tSSA.mp4" Type="http://schemas.openxmlformats.org/officeDocument/2006/relationships/video"/><Relationship Id="rId4" Target="../media/VAGxy46tSSA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VAG1X68KBT4.mp4" Type="http://schemas.openxmlformats.org/officeDocument/2006/relationships/video"/><Relationship Id="rId4" Target="../media/VAG1X68KBT4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https://www.eany.org" TargetMode="External" Type="http://schemas.openxmlformats.org/officeDocument/2006/relationships/hyperlink"/><Relationship Id="rId4" Target="../media/VAGlUA3JeDY.mp4" Type="http://schemas.openxmlformats.org/officeDocument/2006/relationships/video"/><Relationship Id="rId5" Target="../media/VAGlUA3JeDY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VAGLD9ecDbM.mp4" Type="http://schemas.openxmlformats.org/officeDocument/2006/relationships/video"/><Relationship Id="rId4" Target="../media/VAGLD9ecDbM.mp4" Type="http://schemas.microsoft.com/office/2007/relationships/media"/><Relationship Id="rId5" Target="../media/image10.png" Type="http://schemas.openxmlformats.org/officeDocument/2006/relationships/image"/><Relationship Id="rId6" Target="https://www.nysenate.gov/legislation/bills/2025/S1464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VAHFhg83k0o.mp4" Type="http://schemas.openxmlformats.org/officeDocument/2006/relationships/video"/><Relationship Id="rId4" Target="../media/VAHFhg83k0o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50240" y="4898040"/>
            <a:ext cx="4937760" cy="8229600"/>
          </a:xfrm>
          <a:custGeom>
            <a:avLst/>
            <a:gdLst/>
            <a:ahLst/>
            <a:cxnLst/>
            <a:rect r="r" b="b" t="t" l="l"/>
            <a:pathLst>
              <a:path h="8229600" w="4937760">
                <a:moveTo>
                  <a:pt x="0" y="0"/>
                </a:moveTo>
                <a:lnTo>
                  <a:pt x="4937760" y="0"/>
                </a:lnTo>
                <a:lnTo>
                  <a:pt x="49377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9706610"/>
            <a:ext cx="527890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Omar R, Milton P, Papa C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-95250"/>
            <a:ext cx="10932778" cy="1902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b="true" sz="5499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Reducing Plastic Waste in New York City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1712454"/>
            <a:ext cx="11460989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does it matter and what can we do?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r:id="rId4" tooltip="https://ourworldindata.org/plastic-pollution"/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0.0000" end="26381.6660"/>
                </p14:media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0"/>
            <a:ext cx="18230305" cy="10391274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28848" y="3722411"/>
            <a:ext cx="8339639" cy="6564589"/>
          </a:xfrm>
          <a:custGeom>
            <a:avLst/>
            <a:gdLst/>
            <a:ahLst/>
            <a:cxnLst/>
            <a:rect r="r" b="b" t="t" l="l"/>
            <a:pathLst>
              <a:path h="6564589" w="8339639">
                <a:moveTo>
                  <a:pt x="0" y="0"/>
                </a:moveTo>
                <a:lnTo>
                  <a:pt x="8339639" y="0"/>
                </a:lnTo>
                <a:lnTo>
                  <a:pt x="8339639" y="6564589"/>
                </a:lnTo>
                <a:lnTo>
                  <a:pt x="0" y="6564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640" r="0" b="-2039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75051" y="-133350"/>
            <a:ext cx="13894296" cy="2484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4"/>
              </a:lnSpc>
            </a:pPr>
            <a:r>
              <a:rPr lang="en-US" sz="717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NYC IS DROWNING IN PLASTIC </a:t>
            </a:r>
          </a:p>
          <a:p>
            <a:pPr algn="ctr">
              <a:lnSpc>
                <a:spcPts val="10044"/>
              </a:lnSpc>
              <a:spcBef>
                <a:spcPct val="0"/>
              </a:spcBef>
            </a:pPr>
            <a:r>
              <a:rPr lang="en-US" b="true" sz="717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WILL YOU HELP STOP IT??</a:t>
            </a:r>
            <a:r>
              <a:rPr lang="en-US" b="true" sz="7174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🥲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622199" y="7983472"/>
            <a:ext cx="8281829" cy="1440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4"/>
              </a:lnSpc>
              <a:spcBef>
                <a:spcPct val="0"/>
              </a:spcBef>
            </a:pPr>
            <a:r>
              <a:rPr lang="en-US" b="true" sz="4174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https://ourworldindata.org/plastic-pollution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9766.6660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0" y="-104775"/>
            <a:ext cx="7211678" cy="4915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66"/>
              </a:lnSpc>
              <a:spcBef>
                <a:spcPct val="0"/>
              </a:spcBef>
            </a:pPr>
            <a:r>
              <a:rPr lang="en-US" b="true" sz="561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York City produces </a:t>
            </a:r>
            <a:r>
              <a:rPr lang="en-US" b="true" sz="5618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more than 420,000 tons of residential plastic waste every year.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33211" y="6868240"/>
            <a:ext cx="10254789" cy="2638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37"/>
              </a:lnSpc>
            </a:pPr>
            <a:r>
              <a:rPr lang="en-US" sz="5312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IT MATTERS🧐</a:t>
            </a:r>
          </a:p>
          <a:p>
            <a:pPr algn="ctr">
              <a:lnSpc>
                <a:spcPts val="7437"/>
              </a:lnSpc>
            </a:pPr>
            <a:r>
              <a:rPr lang="en-US" sz="5312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“Most plastic is NOT recycled.”</a:t>
            </a:r>
          </a:p>
          <a:p>
            <a:pPr algn="ctr">
              <a:lnSpc>
                <a:spcPts val="3043"/>
              </a:lnSpc>
            </a:pPr>
          </a:p>
          <a:p>
            <a:pPr algn="ctr">
              <a:lnSpc>
                <a:spcPts val="3043"/>
              </a:lnSpc>
              <a:spcBef>
                <a:spcPct val="0"/>
              </a:spcBef>
            </a:pPr>
            <a:r>
              <a:rPr lang="en-US" b="true" sz="2174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https://hogarecofriendly.com/en/noticias/plastic-not-recycled-global-crisis/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77516" y="4695985"/>
            <a:ext cx="2013148" cy="80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nyc.gov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690410"/>
            <a:ext cx="9525" cy="820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3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0" y="-161925"/>
            <a:ext cx="10634743" cy="4243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07"/>
              </a:lnSpc>
              <a:spcBef>
                <a:spcPct val="0"/>
              </a:spcBef>
            </a:pPr>
            <a:r>
              <a:rPr lang="en-US" b="true" sz="8076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“Plastic pollution affects our </a:t>
            </a:r>
            <a:r>
              <a:rPr lang="en-US" b="true" sz="8076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city</a:t>
            </a:r>
            <a:r>
              <a:rPr lang="en-US" b="true" sz="8076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 </a:t>
            </a:r>
            <a:r>
              <a:rPr lang="en-US" b="true" sz="8076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</a:t>
            </a:r>
            <a:r>
              <a:rPr lang="en-US" b="true" sz="8076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and</a:t>
            </a:r>
            <a:r>
              <a:rPr lang="en-US" b="true" sz="8076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health</a:t>
            </a:r>
            <a:r>
              <a:rPr lang="en-US" b="true" sz="8076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543132" y="5367990"/>
            <a:ext cx="10395284" cy="2389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34"/>
              </a:lnSpc>
              <a:spcBef>
                <a:spcPct val="0"/>
              </a:spcBef>
            </a:pPr>
            <a:r>
              <a:rPr lang="en-US" b="true" sz="681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Can 🫵 Do To Help Your City? 🌆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1072.7340"/>
                </p14:media>
              </p:ext>
            </p:extLst>
          </p:nvPr>
        </p:nvPicPr>
        <p:blipFill>
          <a:blip r:embed="rId2"/>
          <a:srcRect l="349" t="1516" r="809" b="942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87279" y="607057"/>
            <a:ext cx="16230600" cy="7886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3"/>
              </a:lnSpc>
              <a:spcBef>
                <a:spcPct val="0"/>
              </a:spcBef>
            </a:pPr>
            <a:r>
              <a:rPr lang="en-US" b="true" sz="5623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NYC’s “Skip the Stuff” law requires restaurants to provide utensils only upon request. This simple change prevents millions of single-use plastics from entering our waste stream each year.</a:t>
            </a:r>
            <a:r>
              <a:rPr lang="en-US" b="true" sz="5623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b="true" sz="5623">
                <a:solidFill>
                  <a:srgbClr val="D0E07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https://portal.311.nyc.gov/articlekanumber=KA-03588</a:t>
            </a:r>
          </a:p>
          <a:p>
            <a:pPr algn="ctr">
              <a:lnSpc>
                <a:spcPts val="7873"/>
              </a:lnSpc>
              <a:spcBef>
                <a:spcPct val="0"/>
              </a:spcBef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54857" y="1028700"/>
            <a:ext cx="18233143" cy="3735533"/>
            <a:chOff x="0" y="0"/>
            <a:chExt cx="311178977" cy="637530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1178972" cy="63753095"/>
            </a:xfrm>
            <a:custGeom>
              <a:avLst/>
              <a:gdLst/>
              <a:ahLst/>
              <a:cxnLst/>
              <a:rect r="r" b="b" t="t" l="l"/>
              <a:pathLst>
                <a:path h="63753095" w="311178972">
                  <a:moveTo>
                    <a:pt x="0" y="0"/>
                  </a:moveTo>
                  <a:lnTo>
                    <a:pt x="311178972" y="0"/>
                  </a:lnTo>
                  <a:lnTo>
                    <a:pt x="311178972" y="63753095"/>
                  </a:lnTo>
                  <a:lnTo>
                    <a:pt x="0" y="63753095"/>
                  </a:lnTo>
                  <a:close/>
                </a:path>
              </a:pathLst>
            </a:custGeom>
            <a:solidFill>
              <a:srgbClr val="FFFFFF">
                <a:alpha val="2666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19075"/>
              <a:ext cx="311178977" cy="639721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09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r:id="rId3" tooltip="https://www.eany.org"/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0.0000" end="10000.0000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42416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165684" y="167439"/>
            <a:ext cx="13583653" cy="24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32"/>
              </a:lnSpc>
              <a:spcBef>
                <a:spcPct val="0"/>
              </a:spcBef>
            </a:pPr>
            <a:r>
              <a:rPr lang="en-US" b="true" sz="702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“Packaging Reduction and Recycling Infrastructure Act”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99739" y="2948077"/>
            <a:ext cx="17878926" cy="5108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6"/>
              </a:lnSpc>
            </a:pPr>
            <a:r>
              <a:rPr lang="en-US" sz="486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Compared to the Skip the Stuff Act, this act would target companies that</a:t>
            </a:r>
          </a:p>
          <a:p>
            <a:pPr algn="ctr">
              <a:lnSpc>
                <a:spcPts val="6816"/>
              </a:lnSpc>
              <a:spcBef>
                <a:spcPct val="0"/>
              </a:spcBef>
            </a:pPr>
            <a:r>
              <a:rPr lang="en-US" b="true" sz="486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Would reduce plastic packaging</a:t>
            </a:r>
          </a:p>
          <a:p>
            <a:pPr algn="ctr">
              <a:lnSpc>
                <a:spcPts val="6816"/>
              </a:lnSpc>
              <a:spcBef>
                <a:spcPct val="0"/>
              </a:spcBef>
            </a:pPr>
            <a:r>
              <a:rPr lang="en-US" b="true" sz="486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Hold companies responsible for waste</a:t>
            </a:r>
          </a:p>
          <a:p>
            <a:pPr algn="ctr">
              <a:lnSpc>
                <a:spcPts val="6816"/>
              </a:lnSpc>
              <a:spcBef>
                <a:spcPct val="0"/>
              </a:spcBef>
            </a:pPr>
            <a:r>
              <a:rPr lang="en-US" b="true" sz="486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Improve recycling systems</a:t>
            </a:r>
          </a:p>
          <a:p>
            <a:pPr algn="ctr">
              <a:lnSpc>
                <a:spcPts val="6816"/>
              </a:lnSpc>
              <a:spcBef>
                <a:spcPct val="0"/>
              </a:spcBef>
            </a:pPr>
            <a:r>
              <a:rPr lang="en-US" b="true" sz="486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\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99739" y="7951563"/>
            <a:ext cx="7663260" cy="952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3"/>
              </a:lnSpc>
              <a:spcBef>
                <a:spcPct val="0"/>
              </a:spcBef>
            </a:pPr>
            <a:r>
              <a:rPr lang="en-US" b="true" sz="562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https://www.eany.org/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3520.0000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42416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48483" y="-164449"/>
            <a:ext cx="16610817" cy="2148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73"/>
              </a:lnSpc>
              <a:spcBef>
                <a:spcPct val="0"/>
              </a:spcBef>
            </a:pPr>
            <a:r>
              <a:rPr lang="en-US" b="true" sz="1255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voice matters!!!!</a:t>
            </a:r>
          </a:p>
        </p:txBody>
      </p:sp>
      <p:pic>
        <p:nvPicPr>
          <p:cNvPr name="Picture 4" id="4">
            <a:hlinkClick r:id="rId6" tooltip="https://www.nysenate.gov/legislation/bills/2025/S1464"/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0226104" y="1136889"/>
            <a:ext cx="8166265" cy="8166265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9421615" y="8622633"/>
            <a:ext cx="8866385" cy="1972678"/>
            <a:chOff x="0" y="0"/>
            <a:chExt cx="151319636" cy="3366703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1319632" cy="33667030"/>
            </a:xfrm>
            <a:custGeom>
              <a:avLst/>
              <a:gdLst/>
              <a:ahLst/>
              <a:cxnLst/>
              <a:rect r="r" b="b" t="t" l="l"/>
              <a:pathLst>
                <a:path h="33667030" w="151319632">
                  <a:moveTo>
                    <a:pt x="0" y="0"/>
                  </a:moveTo>
                  <a:lnTo>
                    <a:pt x="151319632" y="0"/>
                  </a:lnTo>
                  <a:lnTo>
                    <a:pt x="151319632" y="33667030"/>
                  </a:lnTo>
                  <a:lnTo>
                    <a:pt x="0" y="3366703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23825"/>
              <a:ext cx="151319636" cy="33790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674781" y="9015627"/>
            <a:ext cx="8352046" cy="113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2"/>
              </a:lnSpc>
              <a:spcBef>
                <a:spcPct val="0"/>
              </a:spcBef>
            </a:pPr>
            <a:r>
              <a:rPr lang="en-US" b="true" sz="328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https://www.nysenate.gov/legislation/bills/2025/S1464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73479" y="3485568"/>
            <a:ext cx="9048136" cy="5251313"/>
            <a:chOff x="0" y="0"/>
            <a:chExt cx="154421516" cy="896224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4421520" cy="89622412"/>
            </a:xfrm>
            <a:custGeom>
              <a:avLst/>
              <a:gdLst/>
              <a:ahLst/>
              <a:cxnLst/>
              <a:rect r="r" b="b" t="t" l="l"/>
              <a:pathLst>
                <a:path h="89622412" w="154421520">
                  <a:moveTo>
                    <a:pt x="8556" y="0"/>
                  </a:moveTo>
                  <a:lnTo>
                    <a:pt x="154412962" y="0"/>
                  </a:lnTo>
                  <a:cubicBezTo>
                    <a:pt x="154415232" y="0"/>
                    <a:pt x="154417415" y="901"/>
                    <a:pt x="154419015" y="2506"/>
                  </a:cubicBezTo>
                  <a:cubicBezTo>
                    <a:pt x="154420615" y="4111"/>
                    <a:pt x="154421520" y="6287"/>
                    <a:pt x="154421520" y="8556"/>
                  </a:cubicBezTo>
                  <a:lnTo>
                    <a:pt x="154421520" y="89613854"/>
                  </a:lnTo>
                  <a:cubicBezTo>
                    <a:pt x="154421520" y="89618579"/>
                    <a:pt x="154417688" y="89622412"/>
                    <a:pt x="154412962" y="89622412"/>
                  </a:cubicBezTo>
                  <a:lnTo>
                    <a:pt x="8556" y="89622412"/>
                  </a:lnTo>
                  <a:cubicBezTo>
                    <a:pt x="3831" y="89622412"/>
                    <a:pt x="0" y="89618579"/>
                    <a:pt x="0" y="89613854"/>
                  </a:cubicBezTo>
                  <a:lnTo>
                    <a:pt x="0" y="8556"/>
                  </a:lnTo>
                  <a:cubicBezTo>
                    <a:pt x="0" y="3831"/>
                    <a:pt x="3831" y="0"/>
                    <a:pt x="8556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42875"/>
              <a:ext cx="154421516" cy="897652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940"/>
                </a:lnSpc>
                <a:spcBef>
                  <a:spcPct val="0"/>
                </a:spcBef>
              </a:pPr>
              <a:r>
                <a:rPr lang="en-US" b="true" sz="71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Scan </a:t>
              </a:r>
              <a:r>
                <a:rPr lang="en-US" b="true" sz="7100" u="sng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HERE</a:t>
              </a:r>
              <a:r>
                <a:rPr lang="en-US" b="true" sz="71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to contact your senator and support this bill.</a:t>
              </a:r>
            </a:p>
          </p:txBody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23992" y="0"/>
            <a:ext cx="18311992" cy="1030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DAHDjifyNJk</dc:identifier>
  <dcterms:modified xsi:type="dcterms:W3CDTF">2011-08-01T06:04:30Z</dcterms:modified>
  <cp:revision>1</cp:revision>
  <dc:title>Reduction of Plastic Waste NYC - What can you do?</dc:title>
</cp:coreProperties>
</file>