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C964ED-C415-4C81-B943-A43FCDEA62B8}">
  <a:tblStyle styleId="{07C964ED-C415-4C81-B943-A43FCDEA62B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e1084bd04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e1084bd04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a862ba27a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a862ba27a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dc5c9a41ee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dc5c9a41e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dc5c9a41ee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dc5c9a41ee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e12ba83e95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e12ba83e95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a862ba27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a862ba27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a862ba27a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a862ba27a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a862ba27a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a862ba27a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dc5c9a41e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dc5c9a41e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e1084bd04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e1084bd04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e1084bd04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e1084bd04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rent.com/blog/most-crowded-cities-in-america/" TargetMode="External"/><Relationship Id="rId4" Type="http://schemas.openxmlformats.org/officeDocument/2006/relationships/hyperlink" Target="https://www.trafficsafetywarehouse.com/Concrete-Barriers/products/85/" TargetMode="External"/><Relationship Id="rId5" Type="http://schemas.openxmlformats.org/officeDocument/2006/relationships/hyperlink" Target="https://www.trafficconesforless.com/delineators/?gad_source=1&amp;gad_campaignid=803843890&amp;gbraid=0AAAAADL4-dEw75PCzoyChPhTUi5d0-SLy&amp;gclid=Cj0KCQjw8PDPBhCeARIsAOJwmWV0mEqKOvTxqMQDJrn8Z05z0mSt7v15FzHKnhCPCbS8m1Qb8b1cutsaArZREALw_wcB" TargetMode="External"/><Relationship Id="rId6" Type="http://schemas.openxmlformats.org/officeDocument/2006/relationships/hyperlink" Target="https://hofequipment.com/Vestil-OPBOL-Orange-Plastic-Bollards-p4600.html?gad_source=1&amp;gad_campaignid=20343618891&amp;gbraid=0AAAAADungRB-E5ML4TiijWs_8j0_bkozp&amp;gclid=Cj0KCQjw8PDPBhCeARIsAOJwmWWEBcl4Q5U9IojuttDaMhmt6u1Xyks3SaJ66MttmBV_xjtYXYAujfIaAoEaEALw_wc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7.jpg"/><Relationship Id="rId5" Type="http://schemas.openxmlformats.org/officeDocument/2006/relationships/image" Target="../media/image9.jp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pic>
        <p:nvPicPr>
          <p:cNvPr descr="Bike lane arrow painted on street (Provided by Getty Images)" id="54" name="Google Shape;54;p13"/>
          <p:cNvPicPr preferRelativeResize="0"/>
          <p:nvPr/>
        </p:nvPicPr>
        <p:blipFill>
          <a:blip r:embed="rId3">
            <a:alphaModFix/>
          </a:blip>
          <a:stretch>
            <a:fillRect/>
          </a:stretch>
        </p:blipFill>
        <p:spPr>
          <a:xfrm>
            <a:off x="4571998" y="0"/>
            <a:ext cx="4572001" cy="5143501"/>
          </a:xfrm>
          <a:prstGeom prst="rect">
            <a:avLst/>
          </a:prstGeom>
          <a:noFill/>
          <a:ln>
            <a:noFill/>
          </a:ln>
        </p:spPr>
      </p:pic>
      <p:sp>
        <p:nvSpPr>
          <p:cNvPr id="55" name="Google Shape;55;p13"/>
          <p:cNvSpPr txBox="1"/>
          <p:nvPr/>
        </p:nvSpPr>
        <p:spPr>
          <a:xfrm>
            <a:off x="-163650" y="811675"/>
            <a:ext cx="4844400" cy="14931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Clr>
                <a:schemeClr val="dk1"/>
              </a:buClr>
              <a:buSzPts val="1100"/>
              <a:buFont typeface="Arial"/>
              <a:buNone/>
            </a:pPr>
            <a:r>
              <a:rPr b="1" lang="en" sz="3400">
                <a:solidFill>
                  <a:schemeClr val="dk1"/>
                </a:solidFill>
                <a:latin typeface="Comic Sans MS"/>
                <a:ea typeface="Comic Sans MS"/>
                <a:cs typeface="Comic Sans MS"/>
                <a:sym typeface="Comic Sans MS"/>
              </a:rPr>
              <a:t>Bike Lane Barriers</a:t>
            </a:r>
            <a:endParaRPr b="1" sz="34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7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143" name="Shape 143"/>
        <p:cNvGrpSpPr/>
        <p:nvPr/>
      </p:nvGrpSpPr>
      <p:grpSpPr>
        <a:xfrm>
          <a:off x="0" y="0"/>
          <a:ext cx="0" cy="0"/>
          <a:chOff x="0" y="0"/>
          <a:chExt cx="0" cy="0"/>
        </a:xfrm>
      </p:grpSpPr>
      <p:sp>
        <p:nvSpPr>
          <p:cNvPr id="144" name="Google Shape;144;p22"/>
          <p:cNvSpPr txBox="1"/>
          <p:nvPr>
            <p:ph type="ctrTitle"/>
          </p:nvPr>
        </p:nvSpPr>
        <p:spPr>
          <a:xfrm>
            <a:off x="0" y="0"/>
            <a:ext cx="9144000" cy="570000"/>
          </a:xfrm>
          <a:prstGeom prst="rect">
            <a:avLst/>
          </a:prstGeom>
          <a:solidFill>
            <a:srgbClr val="0F1923"/>
          </a:solidFill>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en" sz="3380">
                <a:solidFill>
                  <a:srgbClr val="FFD600"/>
                </a:solidFill>
                <a:latin typeface="Impact"/>
                <a:ea typeface="Impact"/>
                <a:cs typeface="Impact"/>
                <a:sym typeface="Impact"/>
              </a:rPr>
              <a:t>Why </a:t>
            </a:r>
            <a:r>
              <a:rPr b="1" lang="en" sz="3380">
                <a:solidFill>
                  <a:srgbClr val="FFD600"/>
                </a:solidFill>
                <a:latin typeface="Impact"/>
                <a:ea typeface="Impact"/>
                <a:cs typeface="Impact"/>
                <a:sym typeface="Impact"/>
              </a:rPr>
              <a:t>They Work</a:t>
            </a:r>
            <a:endParaRPr b="1" sz="3380">
              <a:solidFill>
                <a:srgbClr val="FFD600"/>
              </a:solidFill>
              <a:latin typeface="Impact"/>
              <a:ea typeface="Impact"/>
              <a:cs typeface="Impact"/>
              <a:sym typeface="Impact"/>
            </a:endParaRPr>
          </a:p>
        </p:txBody>
      </p:sp>
      <p:sp>
        <p:nvSpPr>
          <p:cNvPr id="145" name="Google Shape;145;p22"/>
          <p:cNvSpPr txBox="1"/>
          <p:nvPr/>
        </p:nvSpPr>
        <p:spPr>
          <a:xfrm>
            <a:off x="177200" y="878675"/>
            <a:ext cx="4134900" cy="4154100"/>
          </a:xfrm>
          <a:prstGeom prst="rect">
            <a:avLst/>
          </a:prstGeom>
          <a:solidFill>
            <a:srgbClr val="2A3F5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lt1"/>
                </a:solidFill>
              </a:rPr>
              <a:t>Existing Problems</a:t>
            </a:r>
            <a:endParaRPr b="1" sz="1800">
              <a:solidFill>
                <a:schemeClr val="lt1"/>
              </a:solidFill>
            </a:endParaRPr>
          </a:p>
          <a:p>
            <a:pPr indent="0" lvl="0" marL="0" rtl="0" algn="ctr">
              <a:lnSpc>
                <a:spcPct val="200000"/>
              </a:lnSpc>
              <a:spcBef>
                <a:spcPts val="0"/>
              </a:spcBef>
              <a:spcAft>
                <a:spcPts val="0"/>
              </a:spcAft>
              <a:buNone/>
            </a:pPr>
            <a:r>
              <a:t/>
            </a:r>
            <a:endParaRPr b="1" sz="1800">
              <a:solidFill>
                <a:schemeClr val="lt1"/>
              </a:solidFill>
            </a:endParaRPr>
          </a:p>
          <a:p>
            <a:pPr indent="-342900" lvl="0" marL="457200" rtl="0" algn="ctr">
              <a:lnSpc>
                <a:spcPct val="200000"/>
              </a:lnSpc>
              <a:spcBef>
                <a:spcPts val="0"/>
              </a:spcBef>
              <a:spcAft>
                <a:spcPts val="0"/>
              </a:spcAft>
              <a:buClr>
                <a:schemeClr val="lt1"/>
              </a:buClr>
              <a:buSzPts val="1800"/>
              <a:buChar char="●"/>
            </a:pPr>
            <a:r>
              <a:rPr b="1" lang="en" sz="1800">
                <a:solidFill>
                  <a:schemeClr val="lt1"/>
                </a:solidFill>
              </a:rPr>
              <a:t>Plastic Flex Posts knocked over easily </a:t>
            </a:r>
            <a:endParaRPr b="1" sz="1800">
              <a:solidFill>
                <a:schemeClr val="lt1"/>
              </a:solidFill>
            </a:endParaRPr>
          </a:p>
          <a:p>
            <a:pPr indent="-342900" lvl="0" marL="457200" rtl="0" algn="ctr">
              <a:lnSpc>
                <a:spcPct val="200000"/>
              </a:lnSpc>
              <a:spcBef>
                <a:spcPts val="0"/>
              </a:spcBef>
              <a:spcAft>
                <a:spcPts val="0"/>
              </a:spcAft>
              <a:buClr>
                <a:schemeClr val="lt1"/>
              </a:buClr>
              <a:buSzPts val="1800"/>
              <a:buChar char="●"/>
            </a:pPr>
            <a:r>
              <a:rPr b="1" lang="en" sz="1800">
                <a:solidFill>
                  <a:schemeClr val="lt1"/>
                </a:solidFill>
              </a:rPr>
              <a:t>NO structural protection </a:t>
            </a:r>
            <a:endParaRPr b="1" sz="1800">
              <a:solidFill>
                <a:schemeClr val="lt1"/>
              </a:solidFill>
            </a:endParaRPr>
          </a:p>
          <a:p>
            <a:pPr indent="-342900" lvl="0" marL="457200" rtl="0" algn="ctr">
              <a:lnSpc>
                <a:spcPct val="200000"/>
              </a:lnSpc>
              <a:spcBef>
                <a:spcPts val="0"/>
              </a:spcBef>
              <a:spcAft>
                <a:spcPts val="0"/>
              </a:spcAft>
              <a:buClr>
                <a:schemeClr val="lt1"/>
              </a:buClr>
              <a:buSzPts val="1800"/>
              <a:buChar char="●"/>
            </a:pPr>
            <a:r>
              <a:rPr b="1" lang="en" sz="1800">
                <a:solidFill>
                  <a:schemeClr val="lt1"/>
                </a:solidFill>
              </a:rPr>
              <a:t>May be hard to see in rain, fog , or dark </a:t>
            </a:r>
            <a:endParaRPr b="1" sz="1800">
              <a:solidFill>
                <a:schemeClr val="lt1"/>
              </a:solidFill>
            </a:endParaRPr>
          </a:p>
          <a:p>
            <a:pPr indent="-342900" lvl="0" marL="457200" rtl="0" algn="ctr">
              <a:lnSpc>
                <a:spcPct val="200000"/>
              </a:lnSpc>
              <a:spcBef>
                <a:spcPts val="0"/>
              </a:spcBef>
              <a:spcAft>
                <a:spcPts val="0"/>
              </a:spcAft>
              <a:buClr>
                <a:schemeClr val="lt1"/>
              </a:buClr>
              <a:buSzPts val="1800"/>
              <a:buChar char="●"/>
            </a:pPr>
            <a:r>
              <a:rPr b="1" lang="en" sz="1800">
                <a:solidFill>
                  <a:schemeClr val="lt1"/>
                </a:solidFill>
              </a:rPr>
              <a:t>No alert when missing or damaged </a:t>
            </a:r>
            <a:endParaRPr b="1" sz="1800">
              <a:solidFill>
                <a:schemeClr val="lt1"/>
              </a:solidFill>
            </a:endParaRPr>
          </a:p>
          <a:p>
            <a:pPr indent="-342900" lvl="0" marL="457200" rtl="0" algn="ctr">
              <a:lnSpc>
                <a:spcPct val="200000"/>
              </a:lnSpc>
              <a:spcBef>
                <a:spcPts val="0"/>
              </a:spcBef>
              <a:spcAft>
                <a:spcPts val="0"/>
              </a:spcAft>
              <a:buClr>
                <a:schemeClr val="lt1"/>
              </a:buClr>
              <a:buSzPts val="1800"/>
              <a:buChar char="●"/>
            </a:pPr>
            <a:r>
              <a:rPr b="1" lang="en" sz="1800">
                <a:solidFill>
                  <a:schemeClr val="lt1"/>
                </a:solidFill>
              </a:rPr>
              <a:t>Short life span </a:t>
            </a:r>
            <a:endParaRPr b="1" sz="1800">
              <a:solidFill>
                <a:schemeClr val="lt1"/>
              </a:solidFill>
            </a:endParaRPr>
          </a:p>
        </p:txBody>
      </p:sp>
      <p:sp>
        <p:nvSpPr>
          <p:cNvPr id="146" name="Google Shape;146;p22"/>
          <p:cNvSpPr txBox="1"/>
          <p:nvPr/>
        </p:nvSpPr>
        <p:spPr>
          <a:xfrm>
            <a:off x="4719000" y="945125"/>
            <a:ext cx="4278000" cy="40212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1"/>
                </a:solidFill>
              </a:rPr>
              <a:t>Our Bike Lane System </a:t>
            </a:r>
            <a:endParaRPr b="1" sz="1800">
              <a:solidFill>
                <a:schemeClr val="dk1"/>
              </a:solidFill>
            </a:endParaRPr>
          </a:p>
          <a:p>
            <a:pPr indent="0" lvl="0" marL="0" rtl="0" algn="ctr">
              <a:spcBef>
                <a:spcPts val="0"/>
              </a:spcBef>
              <a:spcAft>
                <a:spcPts val="0"/>
              </a:spcAft>
              <a:buNone/>
            </a:pPr>
            <a:r>
              <a:t/>
            </a:r>
            <a:endParaRPr b="1" sz="1800">
              <a:solidFill>
                <a:schemeClr val="dk1"/>
              </a:solidFill>
            </a:endParaRPr>
          </a:p>
          <a:p>
            <a:pPr indent="0" lvl="0" marL="0" rtl="0" algn="ctr">
              <a:spcBef>
                <a:spcPts val="0"/>
              </a:spcBef>
              <a:spcAft>
                <a:spcPts val="0"/>
              </a:spcAft>
              <a:buNone/>
            </a:pPr>
            <a:r>
              <a:t/>
            </a:r>
            <a:endParaRPr b="1" sz="1800">
              <a:solidFill>
                <a:schemeClr val="dk1"/>
              </a:solidFill>
            </a:endParaRPr>
          </a:p>
          <a:p>
            <a:pPr indent="-342900" lvl="0" marL="457200" rtl="0" algn="ctr">
              <a:lnSpc>
                <a:spcPct val="200000"/>
              </a:lnSpc>
              <a:spcBef>
                <a:spcPts val="0"/>
              </a:spcBef>
              <a:spcAft>
                <a:spcPts val="0"/>
              </a:spcAft>
              <a:buClr>
                <a:schemeClr val="dk1"/>
              </a:buClr>
              <a:buSzPts val="1800"/>
              <a:buChar char="●"/>
            </a:pPr>
            <a:r>
              <a:rPr b="1" lang="en" sz="1800">
                <a:solidFill>
                  <a:schemeClr val="dk1"/>
                </a:solidFill>
              </a:rPr>
              <a:t>Impact resistant </a:t>
            </a:r>
            <a:endParaRPr b="1" sz="1800">
              <a:solidFill>
                <a:schemeClr val="dk1"/>
              </a:solidFill>
            </a:endParaRPr>
          </a:p>
          <a:p>
            <a:pPr indent="-342900" lvl="0" marL="457200" rtl="0" algn="ctr">
              <a:lnSpc>
                <a:spcPct val="200000"/>
              </a:lnSpc>
              <a:spcBef>
                <a:spcPts val="0"/>
              </a:spcBef>
              <a:spcAft>
                <a:spcPts val="0"/>
              </a:spcAft>
              <a:buClr>
                <a:schemeClr val="dk1"/>
              </a:buClr>
              <a:buSzPts val="1800"/>
              <a:buChar char="●"/>
            </a:pPr>
            <a:r>
              <a:rPr b="1" lang="en" sz="1800">
                <a:solidFill>
                  <a:schemeClr val="dk1"/>
                </a:solidFill>
              </a:rPr>
              <a:t>Visibile in the dark </a:t>
            </a:r>
            <a:endParaRPr b="1" sz="1800">
              <a:solidFill>
                <a:schemeClr val="dk1"/>
              </a:solidFill>
            </a:endParaRPr>
          </a:p>
          <a:p>
            <a:pPr indent="-342900" lvl="0" marL="457200" rtl="0" algn="ctr">
              <a:lnSpc>
                <a:spcPct val="200000"/>
              </a:lnSpc>
              <a:spcBef>
                <a:spcPts val="0"/>
              </a:spcBef>
              <a:spcAft>
                <a:spcPts val="0"/>
              </a:spcAft>
              <a:buClr>
                <a:schemeClr val="dk1"/>
              </a:buClr>
              <a:buSzPts val="1800"/>
              <a:buChar char="●"/>
            </a:pPr>
            <a:r>
              <a:rPr b="1" lang="en" sz="1800">
                <a:solidFill>
                  <a:schemeClr val="dk1"/>
                </a:solidFill>
              </a:rPr>
              <a:t>Sustainable </a:t>
            </a:r>
            <a:endParaRPr b="1" sz="1800">
              <a:solidFill>
                <a:schemeClr val="dk1"/>
              </a:solidFill>
            </a:endParaRPr>
          </a:p>
          <a:p>
            <a:pPr indent="-342900" lvl="0" marL="457200" rtl="0" algn="ctr">
              <a:lnSpc>
                <a:spcPct val="200000"/>
              </a:lnSpc>
              <a:spcBef>
                <a:spcPts val="0"/>
              </a:spcBef>
              <a:spcAft>
                <a:spcPts val="0"/>
              </a:spcAft>
              <a:buClr>
                <a:schemeClr val="dk1"/>
              </a:buClr>
              <a:buSzPts val="1800"/>
              <a:buChar char="●"/>
            </a:pPr>
            <a:r>
              <a:rPr b="1" lang="en" sz="1800">
                <a:solidFill>
                  <a:schemeClr val="dk1"/>
                </a:solidFill>
              </a:rPr>
              <a:t>Long Life Span </a:t>
            </a:r>
            <a:endParaRPr b="1" sz="1800">
              <a:solidFill>
                <a:schemeClr val="dk1"/>
              </a:solidFill>
            </a:endParaRPr>
          </a:p>
          <a:p>
            <a:pPr indent="-342900" lvl="0" marL="457200" rtl="0" algn="ctr">
              <a:lnSpc>
                <a:spcPct val="200000"/>
              </a:lnSpc>
              <a:spcBef>
                <a:spcPts val="0"/>
              </a:spcBef>
              <a:spcAft>
                <a:spcPts val="0"/>
              </a:spcAft>
              <a:buClr>
                <a:schemeClr val="dk1"/>
              </a:buClr>
              <a:buSzPts val="1800"/>
              <a:buChar char="●"/>
            </a:pPr>
            <a:r>
              <a:rPr b="1" lang="en" sz="1800">
                <a:solidFill>
                  <a:schemeClr val="dk1"/>
                </a:solidFill>
              </a:rPr>
              <a:t>Cost </a:t>
            </a:r>
            <a:r>
              <a:rPr b="1" lang="en" sz="1800">
                <a:solidFill>
                  <a:schemeClr val="dk1"/>
                </a:solidFill>
              </a:rPr>
              <a:t>efficient</a:t>
            </a:r>
            <a:r>
              <a:rPr b="1" lang="en" sz="1800">
                <a:solidFill>
                  <a:schemeClr val="dk1"/>
                </a:solidFill>
              </a:rPr>
              <a:t> </a:t>
            </a:r>
            <a:endParaRPr b="1" sz="1800">
              <a:solidFill>
                <a:schemeClr val="dk1"/>
              </a:solidFill>
            </a:endParaRPr>
          </a:p>
          <a:p>
            <a:pPr indent="0" lvl="0" marL="0" rtl="0" algn="l">
              <a:spcBef>
                <a:spcPts val="0"/>
              </a:spcBef>
              <a:spcAft>
                <a:spcPts val="0"/>
              </a:spcAft>
              <a:buNone/>
            </a:pPr>
            <a:r>
              <a:t/>
            </a:r>
            <a:endParaRPr sz="1800">
              <a:solidFill>
                <a:schemeClr val="dk2"/>
              </a:solidFill>
            </a:endParaRPr>
          </a:p>
          <a:p>
            <a:pPr indent="0" lvl="0" marL="914400" rtl="0" algn="l">
              <a:spcBef>
                <a:spcPts val="0"/>
              </a:spcBef>
              <a:spcAft>
                <a:spcPts val="0"/>
              </a:spcAft>
              <a:buNone/>
            </a:pPr>
            <a:r>
              <a:t/>
            </a:r>
            <a:endParaRPr sz="1800">
              <a:solidFill>
                <a:schemeClr val="dk2"/>
              </a:solidFill>
            </a:endParaRPr>
          </a:p>
          <a:p>
            <a:pPr indent="0" lvl="0" marL="914400" rtl="0" algn="l">
              <a:spcBef>
                <a:spcPts val="0"/>
              </a:spcBef>
              <a:spcAft>
                <a:spcPts val="0"/>
              </a:spcAft>
              <a:buNone/>
            </a:pPr>
            <a:r>
              <a:t/>
            </a:r>
            <a:endParaRPr sz="1800">
              <a:solidFill>
                <a:schemeClr val="dk2"/>
              </a:solidFill>
            </a:endParaRPr>
          </a:p>
        </p:txBody>
      </p:sp>
      <p:sp>
        <p:nvSpPr>
          <p:cNvPr id="147" name="Google Shape;147;p22"/>
          <p:cNvSpPr txBox="1"/>
          <p:nvPr/>
        </p:nvSpPr>
        <p:spPr>
          <a:xfrm>
            <a:off x="4821700" y="4378475"/>
            <a:ext cx="3876300" cy="654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050">
                <a:solidFill>
                  <a:srgbClr val="0F1923"/>
                </a:solidFill>
                <a:latin typeface="Trebuchet MS"/>
                <a:ea typeface="Trebuchet MS"/>
                <a:cs typeface="Trebuchet MS"/>
                <a:sym typeface="Trebuchet MS"/>
              </a:rPr>
              <a:t>Studies show physical barrier upgrades reduce cyclist fatalities by up to 75%  |  Oslo, Netherlands, and DC have already proven this works</a:t>
            </a:r>
            <a:endParaRPr b="1" sz="1050">
              <a:solidFill>
                <a:srgbClr val="0F1923"/>
              </a:solidFill>
              <a:latin typeface="Trebuchet MS"/>
              <a:ea typeface="Trebuchet MS"/>
              <a:cs typeface="Trebuchet MS"/>
              <a:sym typeface="Trebuchet MS"/>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2B3A"/>
        </a:solidFill>
      </p:bgPr>
    </p:bg>
    <p:spTree>
      <p:nvGrpSpPr>
        <p:cNvPr id="151" name="Shape 151"/>
        <p:cNvGrpSpPr/>
        <p:nvPr/>
      </p:nvGrpSpPr>
      <p:grpSpPr>
        <a:xfrm>
          <a:off x="0" y="0"/>
          <a:ext cx="0" cy="0"/>
          <a:chOff x="0" y="0"/>
          <a:chExt cx="0" cy="0"/>
        </a:xfrm>
      </p:grpSpPr>
      <p:sp>
        <p:nvSpPr>
          <p:cNvPr id="152" name="Google Shape;152;p23"/>
          <p:cNvSpPr txBox="1"/>
          <p:nvPr>
            <p:ph type="ctrTitle"/>
          </p:nvPr>
        </p:nvSpPr>
        <p:spPr>
          <a:xfrm>
            <a:off x="8" y="519150"/>
            <a:ext cx="8520600" cy="20526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990"/>
              <a:buFont typeface="Arial"/>
              <a:buNone/>
            </a:pPr>
            <a:r>
              <a:rPr b="1" lang="en" sz="5020">
                <a:solidFill>
                  <a:srgbClr val="FFFFFF"/>
                </a:solidFill>
                <a:latin typeface="Impact"/>
                <a:ea typeface="Impact"/>
                <a:cs typeface="Impact"/>
                <a:sym typeface="Impact"/>
              </a:rPr>
              <a:t>MAKE NYC'S</a:t>
            </a:r>
            <a:endParaRPr b="1" sz="5020">
              <a:solidFill>
                <a:srgbClr val="FFFFFF"/>
              </a:solidFill>
              <a:latin typeface="Impact"/>
              <a:ea typeface="Impact"/>
              <a:cs typeface="Impact"/>
              <a:sym typeface="Impact"/>
            </a:endParaRPr>
          </a:p>
          <a:p>
            <a:pPr indent="0" lvl="0" marL="0" rtl="0" algn="l">
              <a:lnSpc>
                <a:spcPct val="115000"/>
              </a:lnSpc>
              <a:spcBef>
                <a:spcPts val="0"/>
              </a:spcBef>
              <a:spcAft>
                <a:spcPts val="0"/>
              </a:spcAft>
              <a:buClr>
                <a:schemeClr val="dk1"/>
              </a:buClr>
              <a:buSzPts val="990"/>
              <a:buFont typeface="Arial"/>
              <a:buNone/>
            </a:pPr>
            <a:r>
              <a:rPr b="1" lang="en" sz="5020">
                <a:solidFill>
                  <a:srgbClr val="FFFFFF"/>
                </a:solidFill>
                <a:latin typeface="Impact"/>
                <a:ea typeface="Impact"/>
                <a:cs typeface="Impact"/>
                <a:sym typeface="Impact"/>
              </a:rPr>
              <a:t>BIKE LANES</a:t>
            </a:r>
            <a:endParaRPr b="1" sz="5020">
              <a:solidFill>
                <a:srgbClr val="FFFFFF"/>
              </a:solidFill>
              <a:latin typeface="Impact"/>
              <a:ea typeface="Impact"/>
              <a:cs typeface="Impact"/>
              <a:sym typeface="Impact"/>
            </a:endParaRPr>
          </a:p>
          <a:p>
            <a:pPr indent="0" lvl="0" marL="0" rtl="0" algn="l">
              <a:lnSpc>
                <a:spcPct val="115000"/>
              </a:lnSpc>
              <a:spcBef>
                <a:spcPts val="0"/>
              </a:spcBef>
              <a:spcAft>
                <a:spcPts val="0"/>
              </a:spcAft>
              <a:buSzPts val="990"/>
              <a:buNone/>
            </a:pPr>
            <a:r>
              <a:rPr b="1" lang="en" sz="5020">
                <a:solidFill>
                  <a:srgbClr val="FFFFFF"/>
                </a:solidFill>
                <a:latin typeface="Impact"/>
                <a:ea typeface="Impact"/>
                <a:cs typeface="Impact"/>
                <a:sym typeface="Impact"/>
              </a:rPr>
              <a:t>ACTUALLY SAFE.</a:t>
            </a:r>
            <a:endParaRPr sz="5380"/>
          </a:p>
        </p:txBody>
      </p:sp>
      <p:sp>
        <p:nvSpPr>
          <p:cNvPr id="153" name="Google Shape;153;p23"/>
          <p:cNvSpPr txBox="1"/>
          <p:nvPr>
            <p:ph idx="1" type="subTitle"/>
          </p:nvPr>
        </p:nvSpPr>
        <p:spPr>
          <a:xfrm>
            <a:off x="0" y="2571750"/>
            <a:ext cx="6732900" cy="1630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rgbClr val="999999"/>
                </a:solidFill>
              </a:rPr>
              <a:t>Lane Splitters </a:t>
            </a:r>
            <a:r>
              <a:rPr lang="en" sz="2000">
                <a:solidFill>
                  <a:srgbClr val="999999"/>
                </a:solidFill>
              </a:rPr>
              <a:t>aren’t </a:t>
            </a:r>
            <a:r>
              <a:rPr lang="en" sz="2000">
                <a:solidFill>
                  <a:srgbClr val="999999"/>
                </a:solidFill>
              </a:rPr>
              <a:t> just better.</a:t>
            </a:r>
            <a:r>
              <a:rPr lang="en" sz="2000">
                <a:solidFill>
                  <a:srgbClr val="999999"/>
                </a:solidFill>
              </a:rPr>
              <a:t>They're</a:t>
            </a:r>
            <a:r>
              <a:rPr lang="en" sz="2000">
                <a:solidFill>
                  <a:srgbClr val="999999"/>
                </a:solidFill>
              </a:rPr>
              <a:t> safe,smarter and more functional approach to keeping our city safe.</a:t>
            </a:r>
            <a:endParaRPr sz="2000">
              <a:solidFill>
                <a:srgbClr val="999999"/>
              </a:solidFill>
            </a:endParaRPr>
          </a:p>
        </p:txBody>
      </p:sp>
      <p:sp>
        <p:nvSpPr>
          <p:cNvPr id="154" name="Google Shape;154;p23"/>
          <p:cNvSpPr txBox="1"/>
          <p:nvPr/>
        </p:nvSpPr>
        <p:spPr>
          <a:xfrm>
            <a:off x="6873000" y="3182400"/>
            <a:ext cx="2325300" cy="196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D600"/>
                </a:solidFill>
              </a:rPr>
              <a:t>References:</a:t>
            </a:r>
            <a:endParaRPr sz="1800">
              <a:solidFill>
                <a:srgbClr val="FFD600"/>
              </a:solidFill>
            </a:endParaRPr>
          </a:p>
          <a:p>
            <a:pPr indent="0" lvl="0" marL="0" rtl="0" algn="l">
              <a:spcBef>
                <a:spcPts val="0"/>
              </a:spcBef>
              <a:spcAft>
                <a:spcPts val="0"/>
              </a:spcAft>
              <a:buNone/>
            </a:pPr>
            <a:r>
              <a:t/>
            </a:r>
            <a:endParaRPr sz="18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 sz="1000">
                <a:solidFill>
                  <a:srgbClr val="8DA0B3"/>
                </a:solidFill>
              </a:rPr>
              <a:t>NYC DOT Vision Zero: nyc.gov/visionzero</a:t>
            </a:r>
            <a:endParaRPr sz="1000">
              <a:solidFill>
                <a:srgbClr val="8DA0B3"/>
              </a:solidFill>
            </a:endParaRPr>
          </a:p>
          <a:p>
            <a:pPr indent="0" lvl="0" marL="0" rtl="0" algn="l">
              <a:lnSpc>
                <a:spcPct val="115000"/>
              </a:lnSpc>
              <a:spcBef>
                <a:spcPts val="0"/>
              </a:spcBef>
              <a:spcAft>
                <a:spcPts val="0"/>
              </a:spcAft>
              <a:buClr>
                <a:schemeClr val="dk1"/>
              </a:buClr>
              <a:buSzPts val="1100"/>
              <a:buFont typeface="Arial"/>
              <a:buNone/>
            </a:pPr>
            <a:r>
              <a:rPr lang="en" sz="1000">
                <a:solidFill>
                  <a:srgbClr val="8DA0B3"/>
                </a:solidFill>
              </a:rPr>
              <a:t>NYC Bike Map: nyc.gov/bikemap</a:t>
            </a:r>
            <a:endParaRPr sz="1000">
              <a:solidFill>
                <a:srgbClr val="8DA0B3"/>
              </a:solidFill>
            </a:endParaRPr>
          </a:p>
          <a:p>
            <a:pPr indent="0" lvl="0" marL="0" rtl="0" algn="l">
              <a:lnSpc>
                <a:spcPct val="115000"/>
              </a:lnSpc>
              <a:spcBef>
                <a:spcPts val="0"/>
              </a:spcBef>
              <a:spcAft>
                <a:spcPts val="0"/>
              </a:spcAft>
              <a:buClr>
                <a:schemeClr val="dk1"/>
              </a:buClr>
              <a:buSzPts val="1100"/>
              <a:buFont typeface="Arial"/>
              <a:buNone/>
            </a:pPr>
            <a:r>
              <a:rPr lang="en" sz="1000">
                <a:solidFill>
                  <a:srgbClr val="8DA0B3"/>
                </a:solidFill>
              </a:rPr>
              <a:t>NYC DOT: dot.nyc.gov</a:t>
            </a:r>
            <a:endParaRPr sz="1000">
              <a:solidFill>
                <a:srgbClr val="8DA0B3"/>
              </a:solidFill>
            </a:endParaRPr>
          </a:p>
          <a:p>
            <a:pPr indent="0" lvl="0" marL="0" rtl="0" algn="l">
              <a:spcBef>
                <a:spcPts val="0"/>
              </a:spcBef>
              <a:spcAft>
                <a:spcPts val="0"/>
              </a:spcAft>
              <a:buNone/>
            </a:pPr>
            <a:r>
              <a:t/>
            </a:r>
            <a:endParaRPr sz="1800">
              <a:solidFill>
                <a:schemeClr val="dk2"/>
              </a:solidFill>
            </a:endParaRPr>
          </a:p>
        </p:txBody>
      </p:sp>
      <p:sp>
        <p:nvSpPr>
          <p:cNvPr id="155" name="Google Shape;155;p23"/>
          <p:cNvSpPr/>
          <p:nvPr/>
        </p:nvSpPr>
        <p:spPr>
          <a:xfrm>
            <a:off x="6732900" y="3311850"/>
            <a:ext cx="140100" cy="1702200"/>
          </a:xfrm>
          <a:prstGeom prst="rect">
            <a:avLst/>
          </a:prstGeom>
          <a:solidFill>
            <a:srgbClr val="FFD6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 </a:t>
            </a:r>
            <a:endParaRPr/>
          </a:p>
        </p:txBody>
      </p:sp>
      <p:sp>
        <p:nvSpPr>
          <p:cNvPr id="161" name="Google Shape;16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284089" lvl="0" marL="457200" rtl="0" algn="l">
              <a:lnSpc>
                <a:spcPct val="200000"/>
              </a:lnSpc>
              <a:spcBef>
                <a:spcPts val="1200"/>
              </a:spcBef>
              <a:spcAft>
                <a:spcPts val="0"/>
              </a:spcAft>
              <a:buClr>
                <a:schemeClr val="dk1"/>
              </a:buClr>
              <a:buSzPts val="874"/>
              <a:buFont typeface="Times New Roman"/>
              <a:buChar char="●"/>
            </a:pPr>
            <a:r>
              <a:rPr lang="en" sz="874">
                <a:solidFill>
                  <a:schemeClr val="dk1"/>
                </a:solidFill>
                <a:latin typeface="Times New Roman"/>
                <a:ea typeface="Times New Roman"/>
                <a:cs typeface="Times New Roman"/>
                <a:sym typeface="Times New Roman"/>
              </a:rPr>
              <a:t>Russo-Lennon, B. (2025). </a:t>
            </a:r>
            <a:r>
              <a:rPr i="1" lang="en" sz="874">
                <a:solidFill>
                  <a:schemeClr val="dk1"/>
                </a:solidFill>
                <a:latin typeface="Times New Roman"/>
                <a:ea typeface="Times New Roman"/>
                <a:cs typeface="Times New Roman"/>
                <a:sym typeface="Times New Roman"/>
              </a:rPr>
              <a:t>Metal Guard Rails in Flushing Subway Station</a:t>
            </a:r>
            <a:r>
              <a:rPr lang="en" sz="874">
                <a:solidFill>
                  <a:schemeClr val="dk1"/>
                </a:solidFill>
                <a:latin typeface="Times New Roman"/>
                <a:ea typeface="Times New Roman"/>
                <a:cs typeface="Times New Roman"/>
                <a:sym typeface="Times New Roman"/>
              </a:rPr>
              <a:t>. Retrieved 2026, from https://www.amny.com/nyc-transit/platform-barriers-nyc-subway-stations/.</a:t>
            </a:r>
            <a:endParaRPr sz="874">
              <a:solidFill>
                <a:schemeClr val="dk1"/>
              </a:solidFill>
              <a:latin typeface="Times New Roman"/>
              <a:ea typeface="Times New Roman"/>
              <a:cs typeface="Times New Roman"/>
              <a:sym typeface="Times New Roman"/>
            </a:endParaRPr>
          </a:p>
          <a:p>
            <a:pPr indent="-284089" lvl="0" marL="457200" rtl="0" algn="l">
              <a:lnSpc>
                <a:spcPct val="200000"/>
              </a:lnSpc>
              <a:spcBef>
                <a:spcPts val="0"/>
              </a:spcBef>
              <a:spcAft>
                <a:spcPts val="0"/>
              </a:spcAft>
              <a:buSzPts val="874"/>
              <a:buFont typeface="Times New Roman"/>
              <a:buChar char="●"/>
            </a:pPr>
            <a:r>
              <a:rPr lang="en" sz="874">
                <a:solidFill>
                  <a:schemeClr val="dk1"/>
                </a:solidFill>
                <a:latin typeface="Times New Roman"/>
                <a:ea typeface="Times New Roman"/>
                <a:cs typeface="Times New Roman"/>
                <a:sym typeface="Times New Roman"/>
              </a:rPr>
              <a:t>Gregory, L. (2023, May 9). </a:t>
            </a:r>
            <a:r>
              <a:rPr i="1" lang="en" sz="874">
                <a:solidFill>
                  <a:schemeClr val="dk1"/>
                </a:solidFill>
                <a:latin typeface="Times New Roman"/>
                <a:ea typeface="Times New Roman"/>
                <a:cs typeface="Times New Roman"/>
                <a:sym typeface="Times New Roman"/>
              </a:rPr>
              <a:t>The Most Crowded Cities in America</a:t>
            </a:r>
            <a:r>
              <a:rPr lang="en" sz="874">
                <a:solidFill>
                  <a:schemeClr val="dk1"/>
                </a:solidFill>
                <a:latin typeface="Times New Roman"/>
                <a:ea typeface="Times New Roman"/>
                <a:cs typeface="Times New Roman"/>
                <a:sym typeface="Times New Roman"/>
              </a:rPr>
              <a:t>. The Rent. Blog : A Renter’s Guide for Tips &amp; Advice. </a:t>
            </a:r>
            <a:r>
              <a:rPr lang="en" sz="874" u="sng">
                <a:solidFill>
                  <a:srgbClr val="1155CC"/>
                </a:solidFill>
                <a:latin typeface="Times New Roman"/>
                <a:ea typeface="Times New Roman"/>
                <a:cs typeface="Times New Roman"/>
                <a:sym typeface="Times New Roman"/>
                <a:hlinkClick r:id="rId3">
                  <a:extLst>
                    <a:ext uri="{A12FA001-AC4F-418D-AE19-62706E023703}">
                      <ahyp:hlinkClr val="tx"/>
                    </a:ext>
                  </a:extLst>
                </a:hlinkClick>
              </a:rPr>
              <a:t>https://www.rent.com/blog/most-crowded-cities-in-america/</a:t>
            </a:r>
            <a:endParaRPr sz="874">
              <a:solidFill>
                <a:schemeClr val="dk1"/>
              </a:solidFill>
              <a:latin typeface="Times New Roman"/>
              <a:ea typeface="Times New Roman"/>
              <a:cs typeface="Times New Roman"/>
              <a:sym typeface="Times New Roman"/>
            </a:endParaRPr>
          </a:p>
          <a:p>
            <a:pPr indent="-284089" lvl="0" marL="457200" rtl="0" algn="l">
              <a:lnSpc>
                <a:spcPct val="200000"/>
              </a:lnSpc>
              <a:spcBef>
                <a:spcPts val="0"/>
              </a:spcBef>
              <a:spcAft>
                <a:spcPts val="0"/>
              </a:spcAft>
              <a:buSzPts val="874"/>
              <a:buChar char="●"/>
            </a:pPr>
            <a:r>
              <a:rPr i="1" lang="en" sz="874">
                <a:solidFill>
                  <a:schemeClr val="dk1"/>
                </a:solidFill>
                <a:latin typeface="Times New Roman"/>
                <a:ea typeface="Times New Roman"/>
                <a:cs typeface="Times New Roman"/>
                <a:sym typeface="Times New Roman"/>
              </a:rPr>
              <a:t>Concrete barriers - Concrete jersey barriers for sale</a:t>
            </a:r>
            <a:r>
              <a:rPr lang="en" sz="874">
                <a:solidFill>
                  <a:schemeClr val="dk1"/>
                </a:solidFill>
                <a:latin typeface="Times New Roman"/>
                <a:ea typeface="Times New Roman"/>
                <a:cs typeface="Times New Roman"/>
                <a:sym typeface="Times New Roman"/>
              </a:rPr>
              <a:t>. (n.d.). </a:t>
            </a:r>
            <a:r>
              <a:rPr lang="en" sz="874" u="sng">
                <a:solidFill>
                  <a:schemeClr val="hlink"/>
                </a:solidFill>
                <a:latin typeface="Times New Roman"/>
                <a:ea typeface="Times New Roman"/>
                <a:cs typeface="Times New Roman"/>
                <a:sym typeface="Times New Roman"/>
                <a:hlinkClick r:id="rId4"/>
              </a:rPr>
              <a:t>https://www.trafficsafetywarehouse.com/Concrete-Barriers/products/85/</a:t>
            </a:r>
            <a:endParaRPr sz="874">
              <a:solidFill>
                <a:schemeClr val="dk1"/>
              </a:solidFill>
              <a:latin typeface="Times New Roman"/>
              <a:ea typeface="Times New Roman"/>
              <a:cs typeface="Times New Roman"/>
              <a:sym typeface="Times New Roman"/>
            </a:endParaRPr>
          </a:p>
          <a:p>
            <a:pPr indent="-284089" lvl="0" marL="457200" rtl="0" algn="l">
              <a:lnSpc>
                <a:spcPct val="200000"/>
              </a:lnSpc>
              <a:spcBef>
                <a:spcPts val="0"/>
              </a:spcBef>
              <a:spcAft>
                <a:spcPts val="0"/>
              </a:spcAft>
              <a:buClr>
                <a:schemeClr val="dk1"/>
              </a:buClr>
              <a:buSzPts val="874"/>
              <a:buFont typeface="Times New Roman"/>
              <a:buChar char="●"/>
            </a:pPr>
            <a:r>
              <a:rPr lang="en" sz="874">
                <a:solidFill>
                  <a:schemeClr val="dk1"/>
                </a:solidFill>
                <a:latin typeface="Times New Roman"/>
                <a:ea typeface="Times New Roman"/>
                <a:cs typeface="Times New Roman"/>
                <a:sym typeface="Times New Roman"/>
              </a:rPr>
              <a:t>Traffic Cones For Less.com. (n.d.). </a:t>
            </a:r>
            <a:r>
              <a:rPr i="1" lang="en" sz="874">
                <a:solidFill>
                  <a:schemeClr val="dk1"/>
                </a:solidFill>
                <a:latin typeface="Times New Roman"/>
                <a:ea typeface="Times New Roman"/>
                <a:cs typeface="Times New Roman"/>
                <a:sym typeface="Times New Roman"/>
              </a:rPr>
              <a:t>Traffic delineators, channelizers and vertical panels</a:t>
            </a:r>
            <a:r>
              <a:rPr lang="en" sz="874">
                <a:solidFill>
                  <a:schemeClr val="dk1"/>
                </a:solidFill>
                <a:latin typeface="Times New Roman"/>
                <a:ea typeface="Times New Roman"/>
                <a:cs typeface="Times New Roman"/>
                <a:sym typeface="Times New Roman"/>
              </a:rPr>
              <a:t>. Traffic Cones for Less. </a:t>
            </a:r>
            <a:r>
              <a:rPr lang="en" sz="874" u="sng">
                <a:solidFill>
                  <a:schemeClr val="hlink"/>
                </a:solidFill>
                <a:latin typeface="Times New Roman"/>
                <a:ea typeface="Times New Roman"/>
                <a:cs typeface="Times New Roman"/>
                <a:sym typeface="Times New Roman"/>
                <a:hlinkClick r:id="rId5"/>
              </a:rPr>
              <a:t>https://www.trafficconesforless.com/delineators/?gad_source=1&amp;gad_campaignid=803843890&amp;gbraid=0AAAAADL4-dEw75PCzoyChPhTUi5d0-SLy&amp;gclid=Cj0KCQjw8PDPBhCeARIsAOJwmWV0mEqKOvTxqMQDJrn8Z05z0mSt7v15FzHKnhCPCbS8m1Qb8b1cutsaArZREALw_wcB</a:t>
            </a:r>
            <a:endParaRPr sz="874">
              <a:solidFill>
                <a:schemeClr val="dk1"/>
              </a:solidFill>
              <a:latin typeface="Times New Roman"/>
              <a:ea typeface="Times New Roman"/>
              <a:cs typeface="Times New Roman"/>
              <a:sym typeface="Times New Roman"/>
            </a:endParaRPr>
          </a:p>
          <a:p>
            <a:pPr indent="-284089" lvl="0" marL="457200" rtl="0" algn="l">
              <a:lnSpc>
                <a:spcPct val="200000"/>
              </a:lnSpc>
              <a:spcBef>
                <a:spcPts val="0"/>
              </a:spcBef>
              <a:spcAft>
                <a:spcPts val="0"/>
              </a:spcAft>
              <a:buClr>
                <a:schemeClr val="dk1"/>
              </a:buClr>
              <a:buSzPts val="874"/>
              <a:buFont typeface="Times New Roman"/>
              <a:buChar char="●"/>
            </a:pPr>
            <a:r>
              <a:rPr i="1" lang="en" sz="874">
                <a:solidFill>
                  <a:schemeClr val="dk1"/>
                </a:solidFill>
                <a:latin typeface="Times New Roman"/>
                <a:ea typeface="Times New Roman"/>
                <a:cs typeface="Times New Roman"/>
                <a:sym typeface="Times New Roman"/>
              </a:rPr>
              <a:t>Vestil OPBOL Orange Plastic Bollards</a:t>
            </a:r>
            <a:r>
              <a:rPr lang="en" sz="874">
                <a:solidFill>
                  <a:schemeClr val="dk1"/>
                </a:solidFill>
                <a:latin typeface="Times New Roman"/>
                <a:ea typeface="Times New Roman"/>
                <a:cs typeface="Times New Roman"/>
                <a:sym typeface="Times New Roman"/>
              </a:rPr>
              <a:t>. (n.d.). HOF Equipment. </a:t>
            </a:r>
            <a:r>
              <a:rPr lang="en" sz="874" u="sng">
                <a:solidFill>
                  <a:schemeClr val="hlink"/>
                </a:solidFill>
                <a:latin typeface="Times New Roman"/>
                <a:ea typeface="Times New Roman"/>
                <a:cs typeface="Times New Roman"/>
                <a:sym typeface="Times New Roman"/>
                <a:hlinkClick r:id="rId6"/>
              </a:rPr>
              <a:t>https://hofequipment.com/Vestil-OPBOL-Orange-Plastic-Bollards-p4600.html?gad_source=1&amp;gad_campaignid=20343618891&amp;gbraid=0AAAAADungRB-E5ML4TiijWs_8j0_bkozp&amp;gclid=Cj0KCQjw8PDPBhCeARIsAOJwmWWEBcl4Q5U9IojuttDaMhmt6u1Xyks3SaJ66MttmBV_xjtYXYAujfIaAoEaEALw_wcB</a:t>
            </a:r>
            <a:endParaRPr sz="874">
              <a:solidFill>
                <a:schemeClr val="dk1"/>
              </a:solidFill>
              <a:latin typeface="Times New Roman"/>
              <a:ea typeface="Times New Roman"/>
              <a:cs typeface="Times New Roman"/>
              <a:sym typeface="Times New Roman"/>
            </a:endParaRPr>
          </a:p>
          <a:p>
            <a:pPr indent="-284089" lvl="0" marL="457200" rtl="0" algn="l">
              <a:lnSpc>
                <a:spcPct val="200000"/>
              </a:lnSpc>
              <a:spcBef>
                <a:spcPts val="0"/>
              </a:spcBef>
              <a:spcAft>
                <a:spcPts val="0"/>
              </a:spcAft>
              <a:buClr>
                <a:schemeClr val="dk1"/>
              </a:buClr>
              <a:buSzPts val="874"/>
              <a:buFont typeface="Times New Roman"/>
              <a:buChar char="●"/>
            </a:pPr>
            <a:r>
              <a:rPr lang="en" sz="874">
                <a:solidFill>
                  <a:schemeClr val="dk1"/>
                </a:solidFill>
                <a:latin typeface="Times New Roman"/>
                <a:ea typeface="Times New Roman"/>
                <a:cs typeface="Times New Roman"/>
                <a:sym typeface="Times New Roman"/>
              </a:rPr>
              <a:t>Narvaez, B. (2026c). </a:t>
            </a:r>
            <a:r>
              <a:rPr i="1" lang="en" sz="874">
                <a:solidFill>
                  <a:schemeClr val="dk1"/>
                </a:solidFill>
                <a:latin typeface="Times New Roman"/>
                <a:ea typeface="Times New Roman"/>
                <a:cs typeface="Times New Roman"/>
                <a:sym typeface="Times New Roman"/>
              </a:rPr>
              <a:t>Mockup of the Proposed Barrier: “Lane Splitter.”</a:t>
            </a:r>
            <a:r>
              <a:rPr lang="en" sz="874">
                <a:solidFill>
                  <a:schemeClr val="dk1"/>
                </a:solidFill>
                <a:latin typeface="Times New Roman"/>
                <a:ea typeface="Times New Roman"/>
                <a:cs typeface="Times New Roman"/>
                <a:sym typeface="Times New Roman"/>
              </a:rPr>
              <a:t> Retrieved 2026,.</a:t>
            </a:r>
            <a:endParaRPr sz="874">
              <a:solidFill>
                <a:schemeClr val="dk1"/>
              </a:solidFill>
              <a:latin typeface="Times New Roman"/>
              <a:ea typeface="Times New Roman"/>
              <a:cs typeface="Times New Roman"/>
              <a:sym typeface="Times New Roman"/>
            </a:endParaRPr>
          </a:p>
          <a:p>
            <a:pPr indent="0" lvl="0" marL="0" rtl="0" algn="l">
              <a:lnSpc>
                <a:spcPct val="200000"/>
              </a:lnSpc>
              <a:spcBef>
                <a:spcPts val="120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59" name="Shape 59"/>
        <p:cNvGrpSpPr/>
        <p:nvPr/>
      </p:nvGrpSpPr>
      <p:grpSpPr>
        <a:xfrm>
          <a:off x="0" y="0"/>
          <a:ext cx="0" cy="0"/>
          <a:chOff x="0" y="0"/>
          <a:chExt cx="0" cy="0"/>
        </a:xfrm>
      </p:grpSpPr>
      <p:sp>
        <p:nvSpPr>
          <p:cNvPr id="60" name="Google Shape;60;p14"/>
          <p:cNvSpPr txBox="1"/>
          <p:nvPr>
            <p:ph type="ctrTitle"/>
          </p:nvPr>
        </p:nvSpPr>
        <p:spPr>
          <a:xfrm>
            <a:off x="-142375" y="186875"/>
            <a:ext cx="3301800" cy="538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2400" u="sng"/>
              <a:t>INTRODUCTION:</a:t>
            </a:r>
            <a:endParaRPr b="1" sz="2400" u="sng"/>
          </a:p>
        </p:txBody>
      </p:sp>
      <p:sp>
        <p:nvSpPr>
          <p:cNvPr id="61" name="Google Shape;61;p14"/>
          <p:cNvSpPr/>
          <p:nvPr/>
        </p:nvSpPr>
        <p:spPr>
          <a:xfrm>
            <a:off x="-58800" y="624275"/>
            <a:ext cx="3364308" cy="2271996"/>
          </a:xfrm>
          <a:prstGeom prst="cloud">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200000"/>
              </a:lnSpc>
              <a:spcBef>
                <a:spcPts val="0"/>
              </a:spcBef>
              <a:spcAft>
                <a:spcPts val="0"/>
              </a:spcAft>
              <a:buNone/>
            </a:pPr>
            <a:r>
              <a:t/>
            </a:r>
            <a:endParaRPr sz="790">
              <a:solidFill>
                <a:schemeClr val="dk1"/>
              </a:solidFill>
              <a:latin typeface="Comic Sans MS"/>
              <a:ea typeface="Comic Sans MS"/>
              <a:cs typeface="Comic Sans MS"/>
              <a:sym typeface="Comic Sans MS"/>
            </a:endParaRPr>
          </a:p>
          <a:p>
            <a:pPr indent="0" lvl="0" marL="0" marR="0" rtl="0" algn="ctr">
              <a:lnSpc>
                <a:spcPct val="200000"/>
              </a:lnSpc>
              <a:spcBef>
                <a:spcPts val="0"/>
              </a:spcBef>
              <a:spcAft>
                <a:spcPts val="0"/>
              </a:spcAft>
              <a:buClr>
                <a:schemeClr val="dk1"/>
              </a:buClr>
              <a:buSzPts val="1100"/>
              <a:buFont typeface="Arial"/>
              <a:buNone/>
            </a:pPr>
            <a:r>
              <a:rPr lang="en" sz="690">
                <a:solidFill>
                  <a:schemeClr val="dk1"/>
                </a:solidFill>
                <a:latin typeface="Comic Sans MS"/>
                <a:ea typeface="Comic Sans MS"/>
                <a:cs typeface="Comic Sans MS"/>
                <a:sym typeface="Comic Sans MS"/>
              </a:rPr>
              <a:t>In Union Square alone, two out of five group members have nearly been involved in bike accidents. It might be a coincidence, or it might be a wake up call to do something about bikes in New York before another group member joins the statistic.</a:t>
            </a:r>
            <a:endParaRPr sz="1500">
              <a:solidFill>
                <a:schemeClr val="dk2"/>
              </a:solidFill>
              <a:latin typeface="Comic Sans MS"/>
              <a:ea typeface="Comic Sans MS"/>
              <a:cs typeface="Comic Sans MS"/>
              <a:sym typeface="Comic Sans MS"/>
            </a:endParaRPr>
          </a:p>
          <a:p>
            <a:pPr indent="0" lvl="0" marL="0" rtl="0" algn="ctr">
              <a:spcBef>
                <a:spcPts val="0"/>
              </a:spcBef>
              <a:spcAft>
                <a:spcPts val="0"/>
              </a:spcAft>
              <a:buNone/>
            </a:pPr>
            <a:r>
              <a:t/>
            </a:r>
            <a:endParaRPr/>
          </a:p>
        </p:txBody>
      </p:sp>
      <p:sp>
        <p:nvSpPr>
          <p:cNvPr id="62" name="Google Shape;62;p14"/>
          <p:cNvSpPr/>
          <p:nvPr/>
        </p:nvSpPr>
        <p:spPr>
          <a:xfrm>
            <a:off x="2005625" y="1689550"/>
            <a:ext cx="3364308" cy="2356452"/>
          </a:xfrm>
          <a:prstGeom prst="cloud">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200000"/>
              </a:lnSpc>
              <a:spcBef>
                <a:spcPts val="0"/>
              </a:spcBef>
              <a:spcAft>
                <a:spcPts val="0"/>
              </a:spcAft>
              <a:buNone/>
            </a:pPr>
            <a:r>
              <a:t/>
            </a:r>
            <a:endParaRPr sz="790">
              <a:solidFill>
                <a:schemeClr val="dk1"/>
              </a:solidFill>
              <a:latin typeface="Comic Sans MS"/>
              <a:ea typeface="Comic Sans MS"/>
              <a:cs typeface="Comic Sans MS"/>
              <a:sym typeface="Comic Sans MS"/>
            </a:endParaRPr>
          </a:p>
          <a:p>
            <a:pPr indent="0" lvl="0" marL="0" rtl="0" algn="ctr">
              <a:lnSpc>
                <a:spcPct val="200000"/>
              </a:lnSpc>
              <a:spcBef>
                <a:spcPts val="0"/>
              </a:spcBef>
              <a:spcAft>
                <a:spcPts val="0"/>
              </a:spcAft>
              <a:buNone/>
            </a:pPr>
            <a:r>
              <a:t/>
            </a:r>
            <a:endParaRPr sz="700">
              <a:solidFill>
                <a:schemeClr val="dk1"/>
              </a:solidFill>
              <a:latin typeface="Comic Sans MS"/>
              <a:ea typeface="Comic Sans MS"/>
              <a:cs typeface="Comic Sans MS"/>
              <a:sym typeface="Comic Sans MS"/>
            </a:endParaRPr>
          </a:p>
          <a:p>
            <a:pPr indent="0" lvl="0" marL="0" rtl="0" algn="ctr">
              <a:lnSpc>
                <a:spcPct val="200000"/>
              </a:lnSpc>
              <a:spcBef>
                <a:spcPts val="0"/>
              </a:spcBef>
              <a:spcAft>
                <a:spcPts val="0"/>
              </a:spcAft>
              <a:buNone/>
            </a:pPr>
            <a:r>
              <a:t/>
            </a:r>
            <a:endParaRPr sz="700">
              <a:solidFill>
                <a:schemeClr val="dk1"/>
              </a:solidFill>
              <a:latin typeface="Comic Sans MS"/>
              <a:ea typeface="Comic Sans MS"/>
              <a:cs typeface="Comic Sans MS"/>
              <a:sym typeface="Comic Sans MS"/>
            </a:endParaRPr>
          </a:p>
          <a:p>
            <a:pPr indent="0" lvl="0" marL="0" rtl="0" algn="ctr">
              <a:lnSpc>
                <a:spcPct val="200000"/>
              </a:lnSpc>
              <a:spcBef>
                <a:spcPts val="0"/>
              </a:spcBef>
              <a:spcAft>
                <a:spcPts val="0"/>
              </a:spcAft>
              <a:buClr>
                <a:schemeClr val="dk1"/>
              </a:buClr>
              <a:buSzPts val="358"/>
              <a:buFont typeface="Arial"/>
              <a:buNone/>
            </a:pPr>
            <a:r>
              <a:rPr lang="en" sz="700">
                <a:solidFill>
                  <a:schemeClr val="dk1"/>
                </a:solidFill>
                <a:latin typeface="Comic Sans MS"/>
                <a:ea typeface="Comic Sans MS"/>
                <a:cs typeface="Comic Sans MS"/>
                <a:sym typeface="Comic Sans MS"/>
              </a:rPr>
              <a:t>New York is one of the most crowded cities with 27,547 </a:t>
            </a:r>
            <a:r>
              <a:rPr lang="en" sz="700">
                <a:solidFill>
                  <a:srgbClr val="0A0A0A"/>
                </a:solidFill>
                <a:latin typeface="Comic Sans MS"/>
                <a:ea typeface="Comic Sans MS"/>
                <a:cs typeface="Comic Sans MS"/>
                <a:sym typeface="Comic Sans MS"/>
              </a:rPr>
              <a:t>residents per square mile and a total population of 8,336,817(Gregory, 2023); without a doubt the city can be extremely difficult trying to navigate through, especially with a bicycle. </a:t>
            </a:r>
            <a:endParaRPr sz="700">
              <a:solidFill>
                <a:srgbClr val="0A0A0A"/>
              </a:solidFill>
              <a:latin typeface="Comic Sans MS"/>
              <a:ea typeface="Comic Sans MS"/>
              <a:cs typeface="Comic Sans MS"/>
              <a:sym typeface="Comic Sans MS"/>
            </a:endParaRPr>
          </a:p>
          <a:p>
            <a:pPr indent="0" lvl="0" marL="0" marR="0" rtl="0" algn="ctr">
              <a:lnSpc>
                <a:spcPct val="200000"/>
              </a:lnSpc>
              <a:spcBef>
                <a:spcPts val="0"/>
              </a:spcBef>
              <a:spcAft>
                <a:spcPts val="0"/>
              </a:spcAft>
              <a:buNone/>
            </a:pPr>
            <a:r>
              <a:t/>
            </a:r>
            <a:endParaRPr sz="690">
              <a:solidFill>
                <a:schemeClr val="dk1"/>
              </a:solidFill>
              <a:latin typeface="Comic Sans MS"/>
              <a:ea typeface="Comic Sans MS"/>
              <a:cs typeface="Comic Sans MS"/>
              <a:sym typeface="Comic Sans MS"/>
            </a:endParaRPr>
          </a:p>
          <a:p>
            <a:pPr indent="0" lvl="0" marL="0" rtl="0" algn="ctr">
              <a:spcBef>
                <a:spcPts val="0"/>
              </a:spcBef>
              <a:spcAft>
                <a:spcPts val="0"/>
              </a:spcAft>
              <a:buNone/>
            </a:pPr>
            <a:r>
              <a:t/>
            </a:r>
            <a:endParaRPr/>
          </a:p>
        </p:txBody>
      </p:sp>
      <p:sp>
        <p:nvSpPr>
          <p:cNvPr id="63" name="Google Shape;63;p14"/>
          <p:cNvSpPr/>
          <p:nvPr/>
        </p:nvSpPr>
        <p:spPr>
          <a:xfrm>
            <a:off x="4150600" y="-146850"/>
            <a:ext cx="3480732" cy="2233224"/>
          </a:xfrm>
          <a:prstGeom prst="cloud">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200000"/>
              </a:lnSpc>
              <a:spcBef>
                <a:spcPts val="0"/>
              </a:spcBef>
              <a:spcAft>
                <a:spcPts val="0"/>
              </a:spcAft>
              <a:buNone/>
            </a:pPr>
            <a:r>
              <a:t/>
            </a:r>
            <a:endParaRPr sz="790">
              <a:solidFill>
                <a:schemeClr val="dk1"/>
              </a:solidFill>
              <a:latin typeface="Comic Sans MS"/>
              <a:ea typeface="Comic Sans MS"/>
              <a:cs typeface="Comic Sans MS"/>
              <a:sym typeface="Comic Sans MS"/>
            </a:endParaRPr>
          </a:p>
          <a:p>
            <a:pPr indent="0" lvl="0" marL="0" rtl="0" algn="l">
              <a:lnSpc>
                <a:spcPct val="200000"/>
              </a:lnSpc>
              <a:spcBef>
                <a:spcPts val="0"/>
              </a:spcBef>
              <a:spcAft>
                <a:spcPts val="0"/>
              </a:spcAft>
              <a:buNone/>
            </a:pPr>
            <a:r>
              <a:t/>
            </a:r>
            <a:endParaRPr sz="700">
              <a:solidFill>
                <a:srgbClr val="0A0A0A"/>
              </a:solidFill>
              <a:latin typeface="Comic Sans MS"/>
              <a:ea typeface="Comic Sans MS"/>
              <a:cs typeface="Comic Sans MS"/>
              <a:sym typeface="Comic Sans MS"/>
            </a:endParaRPr>
          </a:p>
          <a:p>
            <a:pPr indent="0" lvl="0" marL="0" rtl="0" algn="ctr">
              <a:lnSpc>
                <a:spcPct val="200000"/>
              </a:lnSpc>
              <a:spcBef>
                <a:spcPts val="0"/>
              </a:spcBef>
              <a:spcAft>
                <a:spcPts val="0"/>
              </a:spcAft>
              <a:buNone/>
            </a:pPr>
            <a:r>
              <a:rPr lang="en" sz="700">
                <a:solidFill>
                  <a:srgbClr val="0A0A0A"/>
                </a:solidFill>
                <a:latin typeface="Comic Sans MS"/>
                <a:ea typeface="Comic Sans MS"/>
                <a:cs typeface="Comic Sans MS"/>
                <a:sym typeface="Comic Sans MS"/>
              </a:rPr>
              <a:t>Some of the most common problems include:</a:t>
            </a:r>
            <a:endParaRPr sz="700">
              <a:solidFill>
                <a:srgbClr val="0A0A0A"/>
              </a:solidFill>
              <a:latin typeface="Comic Sans MS"/>
              <a:ea typeface="Comic Sans MS"/>
              <a:cs typeface="Comic Sans MS"/>
              <a:sym typeface="Comic Sans MS"/>
            </a:endParaRPr>
          </a:p>
          <a:p>
            <a:pPr indent="-273050" lvl="0" marL="457200" rtl="0" algn="l">
              <a:lnSpc>
                <a:spcPct val="200000"/>
              </a:lnSpc>
              <a:spcBef>
                <a:spcPts val="0"/>
              </a:spcBef>
              <a:spcAft>
                <a:spcPts val="0"/>
              </a:spcAft>
              <a:buClr>
                <a:srgbClr val="0A0A0A"/>
              </a:buClr>
              <a:buSzPts val="700"/>
              <a:buFont typeface="Comic Sans MS"/>
              <a:buChar char="●"/>
            </a:pPr>
            <a:r>
              <a:rPr lang="en" sz="700">
                <a:solidFill>
                  <a:srgbClr val="0A0A0A"/>
                </a:solidFill>
                <a:latin typeface="Comic Sans MS"/>
                <a:ea typeface="Comic Sans MS"/>
                <a:cs typeface="Comic Sans MS"/>
                <a:sym typeface="Comic Sans MS"/>
              </a:rPr>
              <a:t>obstructions in the bike lane from both pedestrians and motorized vehicles</a:t>
            </a:r>
            <a:endParaRPr sz="700">
              <a:solidFill>
                <a:srgbClr val="0A0A0A"/>
              </a:solidFill>
              <a:latin typeface="Comic Sans MS"/>
              <a:ea typeface="Comic Sans MS"/>
              <a:cs typeface="Comic Sans MS"/>
              <a:sym typeface="Comic Sans MS"/>
            </a:endParaRPr>
          </a:p>
          <a:p>
            <a:pPr indent="-273050" lvl="0" marL="457200" rtl="0" algn="l">
              <a:lnSpc>
                <a:spcPct val="200000"/>
              </a:lnSpc>
              <a:spcBef>
                <a:spcPts val="0"/>
              </a:spcBef>
              <a:spcAft>
                <a:spcPts val="0"/>
              </a:spcAft>
              <a:buClr>
                <a:srgbClr val="0A0A0A"/>
              </a:buClr>
              <a:buSzPts val="700"/>
              <a:buFont typeface="Comic Sans MS"/>
              <a:buChar char="●"/>
            </a:pPr>
            <a:r>
              <a:rPr lang="en" sz="700">
                <a:solidFill>
                  <a:srgbClr val="0A0A0A"/>
                </a:solidFill>
                <a:latin typeface="Comic Sans MS"/>
                <a:ea typeface="Comic Sans MS"/>
                <a:cs typeface="Comic Sans MS"/>
                <a:sym typeface="Comic Sans MS"/>
              </a:rPr>
              <a:t> lack of protection for bike lanes</a:t>
            </a:r>
            <a:endParaRPr sz="700">
              <a:solidFill>
                <a:srgbClr val="0A0A0A"/>
              </a:solidFill>
              <a:latin typeface="Comic Sans MS"/>
              <a:ea typeface="Comic Sans MS"/>
              <a:cs typeface="Comic Sans MS"/>
              <a:sym typeface="Comic Sans MS"/>
            </a:endParaRPr>
          </a:p>
          <a:p>
            <a:pPr indent="-273050" lvl="0" marL="457200" rtl="0" algn="l">
              <a:lnSpc>
                <a:spcPct val="200000"/>
              </a:lnSpc>
              <a:spcBef>
                <a:spcPts val="0"/>
              </a:spcBef>
              <a:spcAft>
                <a:spcPts val="0"/>
              </a:spcAft>
              <a:buClr>
                <a:srgbClr val="0A0A0A"/>
              </a:buClr>
              <a:buSzPts val="700"/>
              <a:buFont typeface="Comic Sans MS"/>
              <a:buChar char="●"/>
            </a:pPr>
            <a:r>
              <a:rPr lang="en" sz="700">
                <a:solidFill>
                  <a:srgbClr val="0A0A0A"/>
                </a:solidFill>
                <a:latin typeface="Comic Sans MS"/>
                <a:ea typeface="Comic Sans MS"/>
                <a:cs typeface="Comic Sans MS"/>
                <a:sym typeface="Comic Sans MS"/>
              </a:rPr>
              <a:t> and multiple intersections that inevitably cause accidents</a:t>
            </a:r>
            <a:endParaRPr sz="690">
              <a:solidFill>
                <a:schemeClr val="dk1"/>
              </a:solidFill>
              <a:latin typeface="Comic Sans MS"/>
              <a:ea typeface="Comic Sans MS"/>
              <a:cs typeface="Comic Sans MS"/>
              <a:sym typeface="Comic Sans MS"/>
            </a:endParaRPr>
          </a:p>
          <a:p>
            <a:pPr indent="0" lvl="0" marL="0" rtl="0" algn="ctr">
              <a:spcBef>
                <a:spcPts val="0"/>
              </a:spcBef>
              <a:spcAft>
                <a:spcPts val="0"/>
              </a:spcAft>
              <a:buNone/>
            </a:pPr>
            <a:r>
              <a:t/>
            </a:r>
            <a:endParaRPr/>
          </a:p>
        </p:txBody>
      </p:sp>
      <p:sp>
        <p:nvSpPr>
          <p:cNvPr id="64" name="Google Shape;64;p14"/>
          <p:cNvSpPr/>
          <p:nvPr/>
        </p:nvSpPr>
        <p:spPr>
          <a:xfrm>
            <a:off x="5667375" y="1901100"/>
            <a:ext cx="3480732" cy="2233224"/>
          </a:xfrm>
          <a:prstGeom prst="cloud">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200000"/>
              </a:lnSpc>
              <a:spcBef>
                <a:spcPts val="0"/>
              </a:spcBef>
              <a:spcAft>
                <a:spcPts val="0"/>
              </a:spcAft>
              <a:buNone/>
            </a:pPr>
            <a:r>
              <a:t/>
            </a:r>
            <a:endParaRPr sz="990">
              <a:solidFill>
                <a:schemeClr val="dk1"/>
              </a:solidFill>
              <a:latin typeface="Comic Sans MS"/>
              <a:ea typeface="Comic Sans MS"/>
              <a:cs typeface="Comic Sans MS"/>
              <a:sym typeface="Comic Sans MS"/>
            </a:endParaRPr>
          </a:p>
          <a:p>
            <a:pPr indent="0" lvl="0" marL="0" rtl="0" algn="ctr">
              <a:lnSpc>
                <a:spcPct val="200000"/>
              </a:lnSpc>
              <a:spcBef>
                <a:spcPts val="0"/>
              </a:spcBef>
              <a:spcAft>
                <a:spcPts val="0"/>
              </a:spcAft>
              <a:buNone/>
            </a:pPr>
            <a:r>
              <a:rPr lang="en" sz="700">
                <a:solidFill>
                  <a:srgbClr val="0A0A0A"/>
                </a:solidFill>
                <a:latin typeface="Comic Sans MS"/>
                <a:ea typeface="Comic Sans MS"/>
                <a:cs typeface="Comic Sans MS"/>
                <a:sym typeface="Comic Sans MS"/>
              </a:rPr>
              <a:t>Our goal is to install more protection surrounding bike lanes keeping as many people as safe as possible by installing adequate, efficient and relatively cheaper barriers discouraging people from blindly crossing through bike lanes. </a:t>
            </a:r>
            <a:endParaRPr sz="700"/>
          </a:p>
        </p:txBody>
      </p:sp>
      <p:sp>
        <p:nvSpPr>
          <p:cNvPr id="65" name="Google Shape;65;p14"/>
          <p:cNvSpPr/>
          <p:nvPr/>
        </p:nvSpPr>
        <p:spPr>
          <a:xfrm>
            <a:off x="8750" y="4604925"/>
            <a:ext cx="9144000" cy="5388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4"/>
          <p:cNvSpPr/>
          <p:nvPr/>
        </p:nvSpPr>
        <p:spPr>
          <a:xfrm>
            <a:off x="26225" y="4622675"/>
            <a:ext cx="9117900" cy="6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4"/>
          <p:cNvSpPr/>
          <p:nvPr/>
        </p:nvSpPr>
        <p:spPr>
          <a:xfrm>
            <a:off x="13050" y="5082300"/>
            <a:ext cx="9117900" cy="6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8" name="Google Shape;68;p14"/>
          <p:cNvPicPr preferRelativeResize="0"/>
          <p:nvPr/>
        </p:nvPicPr>
        <p:blipFill>
          <a:blip r:embed="rId3">
            <a:alphaModFix/>
          </a:blip>
          <a:stretch>
            <a:fillRect/>
          </a:stretch>
        </p:blipFill>
        <p:spPr>
          <a:xfrm flipH="1">
            <a:off x="8751" y="3704697"/>
            <a:ext cx="1520500" cy="1520525"/>
          </a:xfrm>
          <a:prstGeom prst="rect">
            <a:avLst/>
          </a:prstGeom>
          <a:noFill/>
          <a:ln>
            <a:noFill/>
          </a:ln>
        </p:spPr>
      </p:pic>
      <p:pic>
        <p:nvPicPr>
          <p:cNvPr id="69" name="Google Shape;69;p14"/>
          <p:cNvPicPr preferRelativeResize="0"/>
          <p:nvPr/>
        </p:nvPicPr>
        <p:blipFill>
          <a:blip r:embed="rId4">
            <a:alphaModFix/>
          </a:blip>
          <a:stretch>
            <a:fillRect/>
          </a:stretch>
        </p:blipFill>
        <p:spPr>
          <a:xfrm>
            <a:off x="2513675" y="3857625"/>
            <a:ext cx="1142974" cy="1143000"/>
          </a:xfrm>
          <a:prstGeom prst="rect">
            <a:avLst/>
          </a:prstGeom>
          <a:noFill/>
          <a:ln>
            <a:noFill/>
          </a:ln>
        </p:spPr>
      </p:pic>
      <p:pic>
        <p:nvPicPr>
          <p:cNvPr id="70" name="Google Shape;70;p14"/>
          <p:cNvPicPr preferRelativeResize="0"/>
          <p:nvPr/>
        </p:nvPicPr>
        <p:blipFill>
          <a:blip r:embed="rId5">
            <a:alphaModFix/>
          </a:blip>
          <a:stretch>
            <a:fillRect/>
          </a:stretch>
        </p:blipFill>
        <p:spPr>
          <a:xfrm>
            <a:off x="4445801" y="3524300"/>
            <a:ext cx="2315802" cy="14763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1000"/>
                                        <p:tgtEl>
                                          <p:spTgt spid="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1000"/>
                                        <p:tgtEl>
                                          <p:spTgt spid="6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000"/>
                                        <p:tgtEl>
                                          <p:spTgt spid="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000"/>
                                        <p:tgtEl>
                                          <p:spTgt spid="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p:tgtEl>
                                          <p:spTgt spid="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000"/>
                                        <p:tgtEl>
                                          <p:spTgt spid="6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74" name="Shape 74"/>
        <p:cNvGrpSpPr/>
        <p:nvPr/>
      </p:nvGrpSpPr>
      <p:grpSpPr>
        <a:xfrm>
          <a:off x="0" y="0"/>
          <a:ext cx="0" cy="0"/>
          <a:chOff x="0" y="0"/>
          <a:chExt cx="0" cy="0"/>
        </a:xfrm>
      </p:grpSpPr>
      <p:sp>
        <p:nvSpPr>
          <p:cNvPr id="75" name="Google Shape;75;p15"/>
          <p:cNvSpPr txBox="1"/>
          <p:nvPr/>
        </p:nvSpPr>
        <p:spPr>
          <a:xfrm>
            <a:off x="0" y="0"/>
            <a:ext cx="4875000" cy="119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0">
                <a:solidFill>
                  <a:srgbClr val="FFD600"/>
                </a:solidFill>
                <a:latin typeface="Impact"/>
                <a:ea typeface="Impact"/>
                <a:cs typeface="Impact"/>
                <a:sym typeface="Impact"/>
              </a:rPr>
              <a:t>THE PROBLEM</a:t>
            </a:r>
            <a:r>
              <a:rPr lang="en" sz="4000">
                <a:solidFill>
                  <a:srgbClr val="FFD600"/>
                </a:solidFill>
              </a:rPr>
              <a:t> </a:t>
            </a:r>
            <a:endParaRPr sz="4000">
              <a:solidFill>
                <a:srgbClr val="FFD600"/>
              </a:solidFill>
            </a:endParaRPr>
          </a:p>
        </p:txBody>
      </p:sp>
      <p:sp>
        <p:nvSpPr>
          <p:cNvPr id="76" name="Google Shape;76;p15"/>
          <p:cNvSpPr txBox="1"/>
          <p:nvPr/>
        </p:nvSpPr>
        <p:spPr>
          <a:xfrm>
            <a:off x="149400" y="917900"/>
            <a:ext cx="2499300" cy="3800400"/>
          </a:xfrm>
          <a:prstGeom prst="rect">
            <a:avLst/>
          </a:prstGeom>
          <a:solidFill>
            <a:srgbClr val="1C2B3A"/>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FF0000"/>
                </a:solidFill>
              </a:rPr>
              <a:t>33</a:t>
            </a:r>
            <a:endParaRPr sz="4800">
              <a:solidFill>
                <a:srgbClr val="FF0000"/>
              </a:solidFill>
            </a:endParaRPr>
          </a:p>
          <a:p>
            <a:pPr indent="0" lvl="0" marL="0" rtl="0" algn="ctr">
              <a:spcBef>
                <a:spcPts val="0"/>
              </a:spcBef>
              <a:spcAft>
                <a:spcPts val="0"/>
              </a:spcAft>
              <a:buNone/>
            </a:pPr>
            <a:r>
              <a:rPr lang="en" sz="4800">
                <a:solidFill>
                  <a:srgbClr val="FF0000"/>
                </a:solidFill>
              </a:rPr>
              <a:t>Deaths</a:t>
            </a:r>
            <a:endParaRPr sz="4800">
              <a:solidFill>
                <a:srgbClr val="FF0000"/>
              </a:solidFill>
            </a:endParaRPr>
          </a:p>
          <a:p>
            <a:pPr indent="0" lvl="0" marL="0" rtl="0" algn="ctr">
              <a:spcBef>
                <a:spcPts val="0"/>
              </a:spcBef>
              <a:spcAft>
                <a:spcPts val="0"/>
              </a:spcAft>
              <a:buNone/>
            </a:pPr>
            <a:r>
              <a:t/>
            </a:r>
            <a:endParaRPr sz="4800">
              <a:solidFill>
                <a:schemeClr val="dk2"/>
              </a:solidFill>
            </a:endParaRPr>
          </a:p>
          <a:p>
            <a:pPr indent="0" lvl="0" marL="0" rtl="0" algn="ctr">
              <a:lnSpc>
                <a:spcPct val="115000"/>
              </a:lnSpc>
              <a:spcBef>
                <a:spcPts val="0"/>
              </a:spcBef>
              <a:spcAft>
                <a:spcPts val="0"/>
              </a:spcAft>
              <a:buClr>
                <a:schemeClr val="dk1"/>
              </a:buClr>
              <a:buSzPts val="1100"/>
              <a:buFont typeface="Arial"/>
              <a:buNone/>
            </a:pPr>
            <a:r>
              <a:rPr lang="en" sz="1200">
                <a:solidFill>
                  <a:srgbClr val="8DA0B3"/>
                </a:solidFill>
              </a:rPr>
              <a:t>cyclist &amp; pedestrian fatalities in NYC in 2023 alone</a:t>
            </a:r>
            <a:endParaRPr sz="1200">
              <a:solidFill>
                <a:srgbClr val="8DA0B3"/>
              </a:solidFill>
            </a:endParaRPr>
          </a:p>
          <a:p>
            <a:pPr indent="0" lvl="0" marL="0" rtl="0" algn="ctr">
              <a:spcBef>
                <a:spcPts val="0"/>
              </a:spcBef>
              <a:spcAft>
                <a:spcPts val="0"/>
              </a:spcAft>
              <a:buNone/>
            </a:pPr>
            <a:r>
              <a:t/>
            </a:r>
            <a:endParaRPr>
              <a:solidFill>
                <a:schemeClr val="dk2"/>
              </a:solidFill>
            </a:endParaRPr>
          </a:p>
        </p:txBody>
      </p:sp>
      <p:sp>
        <p:nvSpPr>
          <p:cNvPr id="77" name="Google Shape;77;p15"/>
          <p:cNvSpPr txBox="1"/>
          <p:nvPr/>
        </p:nvSpPr>
        <p:spPr>
          <a:xfrm>
            <a:off x="3274863" y="953000"/>
            <a:ext cx="2499300" cy="3730200"/>
          </a:xfrm>
          <a:prstGeom prst="rect">
            <a:avLst/>
          </a:prstGeom>
          <a:solidFill>
            <a:srgbClr val="1C2B3A"/>
          </a:solid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FFFF00"/>
                </a:solidFill>
              </a:rPr>
              <a:t>1,300+</a:t>
            </a:r>
            <a:endParaRPr sz="4800">
              <a:solidFill>
                <a:srgbClr val="FFFF00"/>
              </a:solidFill>
            </a:endParaRPr>
          </a:p>
          <a:p>
            <a:pPr indent="0" lvl="0" marL="0" rtl="0" algn="ctr">
              <a:spcBef>
                <a:spcPts val="0"/>
              </a:spcBef>
              <a:spcAft>
                <a:spcPts val="0"/>
              </a:spcAft>
              <a:buNone/>
            </a:pPr>
            <a:r>
              <a:rPr lang="en" sz="4800">
                <a:solidFill>
                  <a:srgbClr val="FFFF00"/>
                </a:solidFill>
              </a:rPr>
              <a:t>Injuries</a:t>
            </a:r>
            <a:endParaRPr sz="4800">
              <a:solidFill>
                <a:srgbClr val="FFFF00"/>
              </a:solidFill>
            </a:endParaRPr>
          </a:p>
          <a:p>
            <a:pPr indent="0" lvl="0" marL="0" rtl="0" algn="ctr">
              <a:lnSpc>
                <a:spcPct val="115000"/>
              </a:lnSpc>
              <a:spcBef>
                <a:spcPts val="0"/>
              </a:spcBef>
              <a:spcAft>
                <a:spcPts val="0"/>
              </a:spcAft>
              <a:buNone/>
            </a:pPr>
            <a:r>
              <a:t/>
            </a:r>
            <a:endParaRPr sz="1200">
              <a:solidFill>
                <a:srgbClr val="8DA0B3"/>
              </a:solidFill>
            </a:endParaRPr>
          </a:p>
          <a:p>
            <a:pPr indent="0" lvl="0" marL="0" rtl="0" algn="ctr">
              <a:lnSpc>
                <a:spcPct val="115000"/>
              </a:lnSpc>
              <a:spcBef>
                <a:spcPts val="0"/>
              </a:spcBef>
              <a:spcAft>
                <a:spcPts val="0"/>
              </a:spcAft>
              <a:buNone/>
            </a:pPr>
            <a:r>
              <a:t/>
            </a:r>
            <a:endParaRPr sz="1200">
              <a:solidFill>
                <a:srgbClr val="8DA0B3"/>
              </a:solidFill>
            </a:endParaRPr>
          </a:p>
          <a:p>
            <a:pPr indent="0" lvl="0" marL="0" rtl="0" algn="ctr">
              <a:lnSpc>
                <a:spcPct val="115000"/>
              </a:lnSpc>
              <a:spcBef>
                <a:spcPts val="0"/>
              </a:spcBef>
              <a:spcAft>
                <a:spcPts val="0"/>
              </a:spcAft>
              <a:buNone/>
            </a:pPr>
            <a:r>
              <a:t/>
            </a:r>
            <a:endParaRPr sz="1200">
              <a:solidFill>
                <a:srgbClr val="8DA0B3"/>
              </a:solidFill>
            </a:endParaRPr>
          </a:p>
          <a:p>
            <a:pPr indent="0" lvl="0" marL="0" rtl="0" algn="ctr">
              <a:lnSpc>
                <a:spcPct val="115000"/>
              </a:lnSpc>
              <a:spcBef>
                <a:spcPts val="0"/>
              </a:spcBef>
              <a:spcAft>
                <a:spcPts val="0"/>
              </a:spcAft>
              <a:buClr>
                <a:schemeClr val="dk1"/>
              </a:buClr>
              <a:buSzPts val="1100"/>
              <a:buFont typeface="Arial"/>
              <a:buNone/>
            </a:pPr>
            <a:r>
              <a:rPr lang="en" sz="1200">
                <a:solidFill>
                  <a:srgbClr val="8DA0B3"/>
                </a:solidFill>
              </a:rPr>
              <a:t>cyclists injured annually in NYC from vehicle-related crashes</a:t>
            </a:r>
            <a:endParaRPr sz="1200">
              <a:solidFill>
                <a:srgbClr val="8DA0B3"/>
              </a:solidFill>
            </a:endParaRPr>
          </a:p>
          <a:p>
            <a:pPr indent="0" lvl="0" marL="0" rtl="0" algn="ctr">
              <a:lnSpc>
                <a:spcPct val="115000"/>
              </a:lnSpc>
              <a:spcBef>
                <a:spcPts val="0"/>
              </a:spcBef>
              <a:spcAft>
                <a:spcPts val="0"/>
              </a:spcAft>
              <a:buNone/>
            </a:pPr>
            <a:r>
              <a:t/>
            </a:r>
            <a:endParaRPr sz="1200">
              <a:solidFill>
                <a:srgbClr val="8DA0B3"/>
              </a:solidFill>
            </a:endParaRPr>
          </a:p>
          <a:p>
            <a:pPr indent="0" lvl="0" marL="0" rtl="0" algn="ctr">
              <a:spcBef>
                <a:spcPts val="0"/>
              </a:spcBef>
              <a:spcAft>
                <a:spcPts val="0"/>
              </a:spcAft>
              <a:buNone/>
            </a:pPr>
            <a:r>
              <a:t/>
            </a:r>
            <a:endParaRPr>
              <a:solidFill>
                <a:schemeClr val="dk2"/>
              </a:solidFill>
            </a:endParaRPr>
          </a:p>
        </p:txBody>
      </p:sp>
      <p:sp>
        <p:nvSpPr>
          <p:cNvPr id="78" name="Google Shape;78;p15"/>
          <p:cNvSpPr txBox="1"/>
          <p:nvPr/>
        </p:nvSpPr>
        <p:spPr>
          <a:xfrm>
            <a:off x="6260175" y="953000"/>
            <a:ext cx="2499300" cy="3730200"/>
          </a:xfrm>
          <a:prstGeom prst="rect">
            <a:avLst/>
          </a:prstGeom>
          <a:solidFill>
            <a:srgbClr val="1C2B3A"/>
          </a:solidFill>
          <a:ln cap="flat" cmpd="sng" w="9525">
            <a:solidFill>
              <a:srgbClr val="9E9E9E"/>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00C9A7"/>
                </a:solidFill>
              </a:rPr>
              <a:t>1,500mi</a:t>
            </a:r>
            <a:endParaRPr sz="4800">
              <a:solidFill>
                <a:srgbClr val="00C9A7"/>
              </a:solidFill>
            </a:endParaRPr>
          </a:p>
          <a:p>
            <a:pPr indent="0" lvl="0" marL="0" rtl="0" algn="ctr">
              <a:lnSpc>
                <a:spcPct val="115000"/>
              </a:lnSpc>
              <a:spcBef>
                <a:spcPts val="0"/>
              </a:spcBef>
              <a:spcAft>
                <a:spcPts val="0"/>
              </a:spcAft>
              <a:buNone/>
            </a:pPr>
            <a:r>
              <a:t/>
            </a:r>
            <a:endParaRPr sz="1200">
              <a:solidFill>
                <a:srgbClr val="8DA0B3"/>
              </a:solidFill>
            </a:endParaRPr>
          </a:p>
          <a:p>
            <a:pPr indent="0" lvl="0" marL="0" rtl="0" algn="ctr">
              <a:lnSpc>
                <a:spcPct val="115000"/>
              </a:lnSpc>
              <a:spcBef>
                <a:spcPts val="0"/>
              </a:spcBef>
              <a:spcAft>
                <a:spcPts val="0"/>
              </a:spcAft>
              <a:buNone/>
            </a:pPr>
            <a:r>
              <a:t/>
            </a:r>
            <a:endParaRPr sz="1200">
              <a:solidFill>
                <a:srgbClr val="8DA0B3"/>
              </a:solidFill>
            </a:endParaRPr>
          </a:p>
          <a:p>
            <a:pPr indent="0" lvl="0" marL="0" rtl="0" algn="ctr">
              <a:lnSpc>
                <a:spcPct val="115000"/>
              </a:lnSpc>
              <a:spcBef>
                <a:spcPts val="0"/>
              </a:spcBef>
              <a:spcAft>
                <a:spcPts val="0"/>
              </a:spcAft>
              <a:buNone/>
            </a:pPr>
            <a:r>
              <a:t/>
            </a:r>
            <a:endParaRPr sz="1200">
              <a:solidFill>
                <a:srgbClr val="8DA0B3"/>
              </a:solidFill>
            </a:endParaRPr>
          </a:p>
          <a:p>
            <a:pPr indent="0" lvl="0" marL="0" rtl="0" algn="l">
              <a:lnSpc>
                <a:spcPct val="115000"/>
              </a:lnSpc>
              <a:spcBef>
                <a:spcPts val="0"/>
              </a:spcBef>
              <a:spcAft>
                <a:spcPts val="0"/>
              </a:spcAft>
              <a:buNone/>
            </a:pPr>
            <a:r>
              <a:t/>
            </a:r>
            <a:endParaRPr sz="1200">
              <a:solidFill>
                <a:srgbClr val="8DA0B3"/>
              </a:solidFill>
            </a:endParaRPr>
          </a:p>
          <a:p>
            <a:pPr indent="0" lvl="0" marL="0" rtl="0" algn="l">
              <a:lnSpc>
                <a:spcPct val="115000"/>
              </a:lnSpc>
              <a:spcBef>
                <a:spcPts val="0"/>
              </a:spcBef>
              <a:spcAft>
                <a:spcPts val="0"/>
              </a:spcAft>
              <a:buNone/>
            </a:pPr>
            <a:r>
              <a:t/>
            </a:r>
            <a:endParaRPr sz="1200">
              <a:solidFill>
                <a:srgbClr val="8DA0B3"/>
              </a:solidFill>
            </a:endParaRPr>
          </a:p>
          <a:p>
            <a:pPr indent="0" lvl="0" marL="0" rtl="0" algn="l">
              <a:lnSpc>
                <a:spcPct val="115000"/>
              </a:lnSpc>
              <a:spcBef>
                <a:spcPts val="0"/>
              </a:spcBef>
              <a:spcAft>
                <a:spcPts val="0"/>
              </a:spcAft>
              <a:buNone/>
            </a:pPr>
            <a:r>
              <a:t/>
            </a:r>
            <a:endParaRPr sz="1200">
              <a:solidFill>
                <a:srgbClr val="8DA0B3"/>
              </a:solidFill>
            </a:endParaRPr>
          </a:p>
          <a:p>
            <a:pPr indent="0" lvl="0" marL="0" rtl="0" algn="l">
              <a:lnSpc>
                <a:spcPct val="115000"/>
              </a:lnSpc>
              <a:spcBef>
                <a:spcPts val="0"/>
              </a:spcBef>
              <a:spcAft>
                <a:spcPts val="0"/>
              </a:spcAft>
              <a:buClr>
                <a:schemeClr val="dk1"/>
              </a:buClr>
              <a:buSzPts val="1100"/>
              <a:buFont typeface="Arial"/>
              <a:buNone/>
            </a:pPr>
            <a:r>
              <a:rPr lang="en" sz="1200">
                <a:solidFill>
                  <a:srgbClr val="8DA0B3"/>
                </a:solidFill>
              </a:rPr>
              <a:t>of bike lanes in NYC — many protected only by flimsy plastic posts</a:t>
            </a:r>
            <a:endParaRPr sz="1200">
              <a:solidFill>
                <a:srgbClr val="8DA0B3"/>
              </a:solidFill>
            </a:endParaRPr>
          </a:p>
          <a:p>
            <a:pPr indent="0" lvl="0" marL="0" rtl="0" algn="ctr">
              <a:lnSpc>
                <a:spcPct val="115000"/>
              </a:lnSpc>
              <a:spcBef>
                <a:spcPts val="0"/>
              </a:spcBef>
              <a:spcAft>
                <a:spcPts val="0"/>
              </a:spcAft>
              <a:buNone/>
            </a:pPr>
            <a:r>
              <a:t/>
            </a:r>
            <a:endParaRPr sz="1200">
              <a:solidFill>
                <a:srgbClr val="8DA0B3"/>
              </a:solidFill>
            </a:endParaRPr>
          </a:p>
          <a:p>
            <a:pPr indent="0" lvl="0" marL="0" rtl="0" algn="ctr">
              <a:spcBef>
                <a:spcPts val="0"/>
              </a:spcBef>
              <a:spcAft>
                <a:spcPts val="0"/>
              </a:spcAft>
              <a:buNone/>
            </a:pPr>
            <a:r>
              <a:t/>
            </a:r>
            <a:endParaRPr>
              <a:solidFill>
                <a:schemeClr val="dk2"/>
              </a:solidFill>
            </a:endParaRPr>
          </a:p>
        </p:txBody>
      </p:sp>
      <p:sp>
        <p:nvSpPr>
          <p:cNvPr id="79" name="Google Shape;79;p15"/>
          <p:cNvSpPr txBox="1"/>
          <p:nvPr/>
        </p:nvSpPr>
        <p:spPr>
          <a:xfrm>
            <a:off x="200875" y="4816475"/>
            <a:ext cx="4674000" cy="32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sz="900">
                <a:solidFill>
                  <a:srgbClr val="8DA0B3"/>
                </a:solidFill>
              </a:rPr>
              <a:t>Source: NYC DOT, Vision Zero Report 2023</a:t>
            </a:r>
            <a:endParaRPr i="1" sz="900">
              <a:solidFill>
                <a:srgbClr val="8DA0B3"/>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83" name="Shape 83"/>
        <p:cNvGrpSpPr/>
        <p:nvPr/>
      </p:nvGrpSpPr>
      <p:grpSpPr>
        <a:xfrm>
          <a:off x="0" y="0"/>
          <a:ext cx="0" cy="0"/>
          <a:chOff x="0" y="0"/>
          <a:chExt cx="0" cy="0"/>
        </a:xfrm>
      </p:grpSpPr>
      <p:sp>
        <p:nvSpPr>
          <p:cNvPr id="84" name="Google Shape;84;p16"/>
          <p:cNvSpPr txBox="1"/>
          <p:nvPr>
            <p:ph type="ctrTitle"/>
          </p:nvPr>
        </p:nvSpPr>
        <p:spPr>
          <a:xfrm>
            <a:off x="0" y="0"/>
            <a:ext cx="8520600" cy="756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600">
                <a:solidFill>
                  <a:srgbClr val="FFD600"/>
                </a:solidFill>
                <a:latin typeface="Impact"/>
                <a:ea typeface="Impact"/>
                <a:cs typeface="Impact"/>
                <a:sym typeface="Impact"/>
              </a:rPr>
              <a:t>Current Barriers: </a:t>
            </a:r>
            <a:r>
              <a:rPr lang="en" sz="3600">
                <a:solidFill>
                  <a:srgbClr val="FFD600"/>
                </a:solidFill>
                <a:latin typeface="Impact"/>
                <a:ea typeface="Impact"/>
                <a:cs typeface="Impact"/>
                <a:sym typeface="Impact"/>
              </a:rPr>
              <a:t>What's</a:t>
            </a:r>
            <a:r>
              <a:rPr lang="en" sz="3600">
                <a:solidFill>
                  <a:srgbClr val="FFD600"/>
                </a:solidFill>
                <a:latin typeface="Impact"/>
                <a:ea typeface="Impact"/>
                <a:cs typeface="Impact"/>
                <a:sym typeface="Impact"/>
              </a:rPr>
              <a:t> Failing</a:t>
            </a:r>
            <a:endParaRPr sz="3600">
              <a:solidFill>
                <a:srgbClr val="FFD600"/>
              </a:solidFill>
              <a:latin typeface="Impact"/>
              <a:ea typeface="Impact"/>
              <a:cs typeface="Impact"/>
              <a:sym typeface="Impact"/>
            </a:endParaRPr>
          </a:p>
        </p:txBody>
      </p:sp>
      <p:sp>
        <p:nvSpPr>
          <p:cNvPr id="85" name="Google Shape;85;p16"/>
          <p:cNvSpPr txBox="1"/>
          <p:nvPr>
            <p:ph idx="1" type="subTitle"/>
          </p:nvPr>
        </p:nvSpPr>
        <p:spPr>
          <a:xfrm>
            <a:off x="126050" y="756900"/>
            <a:ext cx="4157400" cy="4190400"/>
          </a:xfrm>
          <a:prstGeom prst="rect">
            <a:avLst/>
          </a:prstGeom>
          <a:solidFill>
            <a:srgbClr val="1C2B3A"/>
          </a:solidFill>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00"/>
                </a:solidFill>
              </a:rPr>
              <a:t>Current Delineator </a:t>
            </a:r>
            <a:r>
              <a:rPr lang="en" sz="2400">
                <a:solidFill>
                  <a:srgbClr val="FFFF00"/>
                </a:solidFill>
              </a:rPr>
              <a:t>Failures</a:t>
            </a:r>
            <a:endParaRPr sz="2400">
              <a:solidFill>
                <a:srgbClr val="FFFF00"/>
              </a:solidFill>
            </a:endParaRPr>
          </a:p>
          <a:p>
            <a:pPr indent="0" lvl="0" marL="0" rtl="0" algn="l">
              <a:spcBef>
                <a:spcPts val="0"/>
              </a:spcBef>
              <a:spcAft>
                <a:spcPts val="0"/>
              </a:spcAft>
              <a:buNone/>
            </a:pPr>
            <a:r>
              <a:t/>
            </a:r>
            <a:endParaRPr sz="2400">
              <a:solidFill>
                <a:schemeClr val="lt1"/>
              </a:solidFill>
            </a:endParaRPr>
          </a:p>
          <a:p>
            <a:pPr indent="-381000" lvl="0" marL="457200" rtl="0" algn="l">
              <a:spcBef>
                <a:spcPts val="0"/>
              </a:spcBef>
              <a:spcAft>
                <a:spcPts val="0"/>
              </a:spcAft>
              <a:buClr>
                <a:schemeClr val="lt1"/>
              </a:buClr>
              <a:buSzPts val="2400"/>
              <a:buChar char="●"/>
            </a:pPr>
            <a:r>
              <a:rPr lang="en" sz="2400">
                <a:solidFill>
                  <a:schemeClr val="lt1"/>
                </a:solidFill>
              </a:rPr>
              <a:t>Easily Knocked over by vehicles- offer zero physical protection </a:t>
            </a:r>
            <a:endParaRPr sz="2400">
              <a:solidFill>
                <a:schemeClr val="lt1"/>
              </a:solidFill>
            </a:endParaRPr>
          </a:p>
          <a:p>
            <a:pPr indent="-381000" lvl="0" marL="457200" rtl="0" algn="l">
              <a:spcBef>
                <a:spcPts val="0"/>
              </a:spcBef>
              <a:spcAft>
                <a:spcPts val="0"/>
              </a:spcAft>
              <a:buClr>
                <a:schemeClr val="lt1"/>
              </a:buClr>
              <a:buSzPts val="2400"/>
              <a:buChar char="●"/>
            </a:pPr>
            <a:r>
              <a:rPr lang="en" sz="2400">
                <a:solidFill>
                  <a:schemeClr val="lt1"/>
                </a:solidFill>
              </a:rPr>
              <a:t>No energy absorption</a:t>
            </a:r>
            <a:endParaRPr sz="2400">
              <a:solidFill>
                <a:schemeClr val="lt1"/>
              </a:solidFill>
            </a:endParaRPr>
          </a:p>
          <a:p>
            <a:pPr indent="-381000" lvl="0" marL="457200" rtl="0" algn="l">
              <a:spcBef>
                <a:spcPts val="0"/>
              </a:spcBef>
              <a:spcAft>
                <a:spcPts val="0"/>
              </a:spcAft>
              <a:buClr>
                <a:schemeClr val="lt1"/>
              </a:buClr>
              <a:buSzPts val="2400"/>
              <a:buChar char="●"/>
            </a:pPr>
            <a:r>
              <a:rPr lang="en" sz="2400">
                <a:solidFill>
                  <a:schemeClr val="lt1"/>
                </a:solidFill>
              </a:rPr>
              <a:t>Hard to see at night and in bad weather </a:t>
            </a:r>
            <a:endParaRPr sz="2400">
              <a:solidFill>
                <a:schemeClr val="lt1"/>
              </a:solidFill>
            </a:endParaRPr>
          </a:p>
          <a:p>
            <a:pPr indent="-381000" lvl="0" marL="457200" rtl="0" algn="l">
              <a:spcBef>
                <a:spcPts val="0"/>
              </a:spcBef>
              <a:spcAft>
                <a:spcPts val="0"/>
              </a:spcAft>
              <a:buClr>
                <a:schemeClr val="lt1"/>
              </a:buClr>
              <a:buSzPts val="2400"/>
              <a:buChar char="●"/>
            </a:pPr>
            <a:r>
              <a:rPr lang="en" sz="2400">
                <a:solidFill>
                  <a:schemeClr val="lt1"/>
                </a:solidFill>
              </a:rPr>
              <a:t>Only provide psychological deterrence</a:t>
            </a:r>
            <a:endParaRPr sz="2400">
              <a:solidFill>
                <a:schemeClr val="lt1"/>
              </a:solidFill>
            </a:endParaRPr>
          </a:p>
          <a:p>
            <a:pPr indent="0" lvl="0" marL="457200" rtl="0" algn="l">
              <a:spcBef>
                <a:spcPts val="0"/>
              </a:spcBef>
              <a:spcAft>
                <a:spcPts val="0"/>
              </a:spcAft>
              <a:buNone/>
            </a:pPr>
            <a:r>
              <a:t/>
            </a:r>
            <a:endParaRPr sz="2400">
              <a:solidFill>
                <a:schemeClr val="lt1"/>
              </a:solidFill>
            </a:endParaRPr>
          </a:p>
        </p:txBody>
      </p:sp>
      <p:sp>
        <p:nvSpPr>
          <p:cNvPr id="86" name="Google Shape;86;p16"/>
          <p:cNvSpPr txBox="1"/>
          <p:nvPr/>
        </p:nvSpPr>
        <p:spPr>
          <a:xfrm>
            <a:off x="4814496" y="756946"/>
            <a:ext cx="3762300" cy="2190900"/>
          </a:xfrm>
          <a:prstGeom prst="rect">
            <a:avLst/>
          </a:prstGeom>
          <a:solidFill>
            <a:srgbClr val="1C2B3A"/>
          </a:solidFill>
          <a:ln>
            <a:noFill/>
          </a:ln>
        </p:spPr>
        <p:txBody>
          <a:bodyPr anchorCtr="0" anchor="t" bIns="84350" lIns="84350" spcFirstLastPara="1" rIns="84350" wrap="square" tIns="84350">
            <a:noAutofit/>
          </a:bodyPr>
          <a:lstStyle/>
          <a:p>
            <a:pPr indent="0" lvl="0" marL="0" rtl="0" algn="l">
              <a:spcBef>
                <a:spcPts val="0"/>
              </a:spcBef>
              <a:spcAft>
                <a:spcPts val="0"/>
              </a:spcAft>
              <a:buNone/>
            </a:pPr>
            <a:r>
              <a:rPr lang="en" sz="1845">
                <a:solidFill>
                  <a:schemeClr val="lt1"/>
                </a:solidFill>
              </a:rPr>
              <a:t>Current</a:t>
            </a:r>
            <a:r>
              <a:rPr lang="en" sz="1845">
                <a:solidFill>
                  <a:schemeClr val="lt1"/>
                </a:solidFill>
              </a:rPr>
              <a:t> plastic barriers cost $30-$80 each but </a:t>
            </a:r>
            <a:r>
              <a:rPr lang="en" sz="1845">
                <a:solidFill>
                  <a:schemeClr val="lt1"/>
                </a:solidFill>
              </a:rPr>
              <a:t>don't</a:t>
            </a:r>
            <a:r>
              <a:rPr lang="en" sz="1845">
                <a:solidFill>
                  <a:schemeClr val="lt1"/>
                </a:solidFill>
              </a:rPr>
              <a:t> </a:t>
            </a:r>
            <a:r>
              <a:rPr lang="en" sz="1845">
                <a:solidFill>
                  <a:schemeClr val="lt1"/>
                </a:solidFill>
              </a:rPr>
              <a:t>severe</a:t>
            </a:r>
            <a:r>
              <a:rPr lang="en" sz="1845">
                <a:solidFill>
                  <a:schemeClr val="lt1"/>
                </a:solidFill>
              </a:rPr>
              <a:t> their true </a:t>
            </a:r>
            <a:r>
              <a:rPr lang="en" sz="1845">
                <a:solidFill>
                  <a:schemeClr val="lt1"/>
                </a:solidFill>
              </a:rPr>
              <a:t>function. NYC installs thousands annually, but accidents and fatalities remain high</a:t>
            </a:r>
            <a:r>
              <a:rPr lang="en" sz="2214">
                <a:solidFill>
                  <a:schemeClr val="lt1"/>
                </a:solidFill>
              </a:rPr>
              <a:t> </a:t>
            </a:r>
            <a:endParaRPr sz="2214">
              <a:solidFill>
                <a:schemeClr val="lt1"/>
              </a:solidFill>
            </a:endParaRPr>
          </a:p>
        </p:txBody>
      </p:sp>
      <p:sp>
        <p:nvSpPr>
          <p:cNvPr id="87" name="Google Shape;87;p16"/>
          <p:cNvSpPr/>
          <p:nvPr/>
        </p:nvSpPr>
        <p:spPr>
          <a:xfrm>
            <a:off x="4753150" y="756900"/>
            <a:ext cx="102300" cy="2190900"/>
          </a:xfrm>
          <a:prstGeom prst="rect">
            <a:avLst/>
          </a:prstGeom>
          <a:solidFill>
            <a:srgbClr val="DD7E6B"/>
          </a:solidFill>
          <a:ln>
            <a:noFill/>
          </a:ln>
        </p:spPr>
        <p:txBody>
          <a:bodyPr anchorCtr="0" anchor="ctr" bIns="84350" lIns="84350" spcFirstLastPara="1" rIns="84350" wrap="square" tIns="84350">
            <a:noAutofit/>
          </a:bodyPr>
          <a:lstStyle/>
          <a:p>
            <a:pPr indent="0" lvl="0" marL="0" rtl="0" algn="ctr">
              <a:spcBef>
                <a:spcPts val="0"/>
              </a:spcBef>
              <a:spcAft>
                <a:spcPts val="0"/>
              </a:spcAft>
              <a:buNone/>
            </a:pPr>
            <a:r>
              <a:t/>
            </a:r>
            <a:endParaRPr sz="1292"/>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91" name="Shape 91"/>
        <p:cNvGrpSpPr/>
        <p:nvPr/>
      </p:nvGrpSpPr>
      <p:grpSpPr>
        <a:xfrm>
          <a:off x="0" y="0"/>
          <a:ext cx="0" cy="0"/>
          <a:chOff x="0" y="0"/>
          <a:chExt cx="0" cy="0"/>
        </a:xfrm>
      </p:grpSpPr>
      <p:sp>
        <p:nvSpPr>
          <p:cNvPr id="92" name="Google Shape;92;p17"/>
          <p:cNvSpPr txBox="1"/>
          <p:nvPr>
            <p:ph type="ctrTitle"/>
          </p:nvPr>
        </p:nvSpPr>
        <p:spPr>
          <a:xfrm>
            <a:off x="0" y="0"/>
            <a:ext cx="8520600" cy="1102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FFD600"/>
                </a:solidFill>
                <a:latin typeface="Impact"/>
                <a:ea typeface="Impact"/>
                <a:cs typeface="Impact"/>
                <a:sym typeface="Impact"/>
              </a:rPr>
              <a:t>Key Locations of Concern </a:t>
            </a:r>
            <a:endParaRPr>
              <a:solidFill>
                <a:srgbClr val="FFD600"/>
              </a:solidFill>
              <a:latin typeface="Impact"/>
              <a:ea typeface="Impact"/>
              <a:cs typeface="Impact"/>
              <a:sym typeface="Impact"/>
            </a:endParaRPr>
          </a:p>
        </p:txBody>
      </p:sp>
      <p:pic>
        <p:nvPicPr>
          <p:cNvPr id="93" name="Google Shape;93;p17"/>
          <p:cNvPicPr preferRelativeResize="0"/>
          <p:nvPr/>
        </p:nvPicPr>
        <p:blipFill>
          <a:blip r:embed="rId3">
            <a:alphaModFix/>
          </a:blip>
          <a:stretch>
            <a:fillRect/>
          </a:stretch>
        </p:blipFill>
        <p:spPr>
          <a:xfrm>
            <a:off x="0" y="1044200"/>
            <a:ext cx="2151500" cy="3156951"/>
          </a:xfrm>
          <a:prstGeom prst="rect">
            <a:avLst/>
          </a:prstGeom>
          <a:noFill/>
          <a:ln>
            <a:noFill/>
          </a:ln>
        </p:spPr>
      </p:pic>
      <p:pic>
        <p:nvPicPr>
          <p:cNvPr id="94" name="Google Shape;94;p17" title="5278805998_1f63f170e8_b.jpg"/>
          <p:cNvPicPr preferRelativeResize="0"/>
          <p:nvPr/>
        </p:nvPicPr>
        <p:blipFill rotWithShape="1">
          <a:blip r:embed="rId4">
            <a:alphaModFix/>
          </a:blip>
          <a:srcRect b="0" l="15841" r="30517" t="0"/>
          <a:stretch/>
        </p:blipFill>
        <p:spPr>
          <a:xfrm>
            <a:off x="2280350" y="1059575"/>
            <a:ext cx="2209800" cy="3156950"/>
          </a:xfrm>
          <a:prstGeom prst="rect">
            <a:avLst/>
          </a:prstGeom>
          <a:noFill/>
          <a:ln>
            <a:noFill/>
          </a:ln>
        </p:spPr>
      </p:pic>
      <p:pic>
        <p:nvPicPr>
          <p:cNvPr id="95" name="Google Shape;95;p17" title="schermerhorn-street-bike-lane-2.jpg"/>
          <p:cNvPicPr preferRelativeResize="0"/>
          <p:nvPr/>
        </p:nvPicPr>
        <p:blipFill rotWithShape="1">
          <a:blip r:embed="rId5">
            <a:alphaModFix/>
          </a:blip>
          <a:srcRect b="0" l="39484" r="15060" t="0"/>
          <a:stretch/>
        </p:blipFill>
        <p:spPr>
          <a:xfrm>
            <a:off x="4618988" y="1059575"/>
            <a:ext cx="2151501" cy="3156949"/>
          </a:xfrm>
          <a:prstGeom prst="rect">
            <a:avLst/>
          </a:prstGeom>
          <a:noFill/>
          <a:ln>
            <a:noFill/>
          </a:ln>
        </p:spPr>
      </p:pic>
      <p:pic>
        <p:nvPicPr>
          <p:cNvPr id="96" name="Google Shape;96;p17" title="Screenshot 2026-05-14 212508.png"/>
          <p:cNvPicPr preferRelativeResize="0"/>
          <p:nvPr/>
        </p:nvPicPr>
        <p:blipFill>
          <a:blip r:embed="rId6">
            <a:alphaModFix/>
          </a:blip>
          <a:stretch>
            <a:fillRect/>
          </a:stretch>
        </p:blipFill>
        <p:spPr>
          <a:xfrm>
            <a:off x="6844500" y="1045163"/>
            <a:ext cx="2151501" cy="3185774"/>
          </a:xfrm>
          <a:prstGeom prst="rect">
            <a:avLst/>
          </a:prstGeom>
          <a:noFill/>
          <a:ln>
            <a:noFill/>
          </a:ln>
        </p:spPr>
      </p:pic>
      <p:sp>
        <p:nvSpPr>
          <p:cNvPr id="97" name="Google Shape;97;p17"/>
          <p:cNvSpPr txBox="1"/>
          <p:nvPr/>
        </p:nvSpPr>
        <p:spPr>
          <a:xfrm>
            <a:off x="7142475" y="4245350"/>
            <a:ext cx="1851600" cy="8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Queens Blvd — historically most dangerous corridor</a:t>
            </a:r>
            <a:endParaRPr sz="1000">
              <a:solidFill>
                <a:schemeClr val="lt1"/>
              </a:solidFill>
            </a:endParaRPr>
          </a:p>
          <a:p>
            <a:pPr indent="0" lvl="0" marL="0" rtl="0" algn="l">
              <a:spcBef>
                <a:spcPts val="0"/>
              </a:spcBef>
              <a:spcAft>
                <a:spcPts val="0"/>
              </a:spcAft>
              <a:buNone/>
            </a:pPr>
            <a:r>
              <a:t/>
            </a:r>
            <a:endParaRPr sz="1000">
              <a:solidFill>
                <a:schemeClr val="lt1"/>
              </a:solidFill>
            </a:endParaRPr>
          </a:p>
          <a:p>
            <a:pPr indent="0" lvl="0" marL="0" rtl="0" algn="l">
              <a:spcBef>
                <a:spcPts val="0"/>
              </a:spcBef>
              <a:spcAft>
                <a:spcPts val="0"/>
              </a:spcAft>
              <a:buNone/>
            </a:pPr>
            <a:r>
              <a:rPr lang="en" sz="1000">
                <a:solidFill>
                  <a:schemeClr val="lt1"/>
                </a:solidFill>
              </a:rPr>
              <a:t>Photograph by </a:t>
            </a:r>
            <a:endParaRPr sz="1000">
              <a:solidFill>
                <a:schemeClr val="lt1"/>
              </a:solidFill>
            </a:endParaRPr>
          </a:p>
          <a:p>
            <a:pPr indent="0" lvl="0" marL="0" rtl="0" algn="l">
              <a:spcBef>
                <a:spcPts val="0"/>
              </a:spcBef>
              <a:spcAft>
                <a:spcPts val="0"/>
              </a:spcAft>
              <a:buNone/>
            </a:pPr>
            <a:r>
              <a:rPr lang="en" sz="1000">
                <a:solidFill>
                  <a:schemeClr val="lt1"/>
                </a:solidFill>
              </a:rPr>
              <a:t>Writurr, 2024</a:t>
            </a:r>
            <a:endParaRPr sz="1000">
              <a:solidFill>
                <a:schemeClr val="lt1"/>
              </a:solidFill>
            </a:endParaRPr>
          </a:p>
          <a:p>
            <a:pPr indent="0" lvl="0" marL="0" rtl="0" algn="l">
              <a:spcBef>
                <a:spcPts val="0"/>
              </a:spcBef>
              <a:spcAft>
                <a:spcPts val="0"/>
              </a:spcAft>
              <a:buNone/>
            </a:pPr>
            <a:r>
              <a:t/>
            </a:r>
            <a:endParaRPr sz="1000">
              <a:solidFill>
                <a:schemeClr val="lt1"/>
              </a:solidFill>
            </a:endParaRPr>
          </a:p>
        </p:txBody>
      </p:sp>
      <p:sp>
        <p:nvSpPr>
          <p:cNvPr id="98" name="Google Shape;98;p17"/>
          <p:cNvSpPr txBox="1"/>
          <p:nvPr/>
        </p:nvSpPr>
        <p:spPr>
          <a:xfrm>
            <a:off x="4692475" y="4216525"/>
            <a:ext cx="1949700" cy="86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0F4F8"/>
                </a:solidFill>
              </a:rPr>
              <a:t> Flatbush Ave (Brooklyn) — missing barrier gaps</a:t>
            </a:r>
            <a:endParaRPr sz="1000">
              <a:solidFill>
                <a:srgbClr val="F0F4F8"/>
              </a:solidFill>
            </a:endParaRPr>
          </a:p>
          <a:p>
            <a:pPr indent="0" lvl="0" marL="0" rtl="0" algn="l">
              <a:lnSpc>
                <a:spcPct val="115000"/>
              </a:lnSpc>
              <a:spcBef>
                <a:spcPts val="0"/>
              </a:spcBef>
              <a:spcAft>
                <a:spcPts val="0"/>
              </a:spcAft>
              <a:buNone/>
            </a:pPr>
            <a:r>
              <a:t/>
            </a:r>
            <a:endParaRPr sz="1000">
              <a:solidFill>
                <a:srgbClr val="F0F4F8"/>
              </a:solidFill>
            </a:endParaRPr>
          </a:p>
          <a:p>
            <a:pPr indent="0" lvl="0" marL="0" rtl="0" algn="l">
              <a:lnSpc>
                <a:spcPct val="115000"/>
              </a:lnSpc>
              <a:spcBef>
                <a:spcPts val="0"/>
              </a:spcBef>
              <a:spcAft>
                <a:spcPts val="0"/>
              </a:spcAft>
              <a:buNone/>
            </a:pPr>
            <a:r>
              <a:rPr lang="en" sz="1000">
                <a:solidFill>
                  <a:srgbClr val="F0F4F8"/>
                </a:solidFill>
              </a:rPr>
              <a:t>Photograph by Aaron Ginsburg</a:t>
            </a:r>
            <a:endParaRPr sz="1000">
              <a:solidFill>
                <a:srgbClr val="F0F4F8"/>
              </a:solidFill>
            </a:endParaRPr>
          </a:p>
          <a:p>
            <a:pPr indent="0" lvl="0" marL="0" rtl="0" algn="l">
              <a:lnSpc>
                <a:spcPct val="115000"/>
              </a:lnSpc>
              <a:spcBef>
                <a:spcPts val="0"/>
              </a:spcBef>
              <a:spcAft>
                <a:spcPts val="0"/>
              </a:spcAft>
              <a:buClr>
                <a:schemeClr val="dk1"/>
              </a:buClr>
              <a:buSzPts val="1100"/>
              <a:buFont typeface="Arial"/>
              <a:buNone/>
            </a:pPr>
            <a:r>
              <a:rPr lang="en" sz="1000">
                <a:solidFill>
                  <a:srgbClr val="F0F4F8"/>
                </a:solidFill>
              </a:rPr>
              <a:t>October 13, 2022</a:t>
            </a:r>
            <a:endParaRPr sz="1000">
              <a:solidFill>
                <a:srgbClr val="F0F4F8"/>
              </a:solidFill>
            </a:endParaRPr>
          </a:p>
          <a:p>
            <a:pPr indent="0" lvl="0" marL="0" rtl="0" algn="l">
              <a:spcBef>
                <a:spcPts val="0"/>
              </a:spcBef>
              <a:spcAft>
                <a:spcPts val="0"/>
              </a:spcAft>
              <a:buNone/>
            </a:pPr>
            <a:r>
              <a:t/>
            </a:r>
            <a:endParaRPr sz="1800">
              <a:solidFill>
                <a:schemeClr val="dk2"/>
              </a:solidFill>
            </a:endParaRPr>
          </a:p>
        </p:txBody>
      </p:sp>
      <p:sp>
        <p:nvSpPr>
          <p:cNvPr id="99" name="Google Shape;99;p17"/>
          <p:cNvSpPr txBox="1"/>
          <p:nvPr/>
        </p:nvSpPr>
        <p:spPr>
          <a:xfrm>
            <a:off x="2540450" y="4216525"/>
            <a:ext cx="1949700" cy="8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0F4F8"/>
                </a:solidFill>
              </a:rPr>
              <a:t>9th Ave (Chelsea) — high car-bike conflicts</a:t>
            </a:r>
            <a:r>
              <a:rPr lang="en" sz="1000">
                <a:solidFill>
                  <a:schemeClr val="dk1"/>
                </a:solidFill>
              </a:rPr>
              <a:t> </a:t>
            </a:r>
            <a:endParaRPr sz="1000">
              <a:solidFill>
                <a:schemeClr val="dk1"/>
              </a:solidFill>
            </a:endParaRPr>
          </a:p>
          <a:p>
            <a:pPr indent="0" lvl="0" marL="0" rtl="0" algn="l">
              <a:spcBef>
                <a:spcPts val="0"/>
              </a:spcBef>
              <a:spcAft>
                <a:spcPts val="0"/>
              </a:spcAft>
              <a:buNone/>
            </a:pPr>
            <a:r>
              <a:t/>
            </a:r>
            <a:endParaRPr sz="1000">
              <a:solidFill>
                <a:schemeClr val="lt1"/>
              </a:solidFill>
            </a:endParaRPr>
          </a:p>
          <a:p>
            <a:pPr indent="0" lvl="0" marL="0" rtl="0" algn="l">
              <a:spcBef>
                <a:spcPts val="0"/>
              </a:spcBef>
              <a:spcAft>
                <a:spcPts val="0"/>
              </a:spcAft>
              <a:buNone/>
            </a:pPr>
            <a:r>
              <a:rPr lang="en" sz="1000">
                <a:solidFill>
                  <a:schemeClr val="lt1"/>
                </a:solidFill>
              </a:rPr>
              <a:t>Photograph by James Schwartz, 2020</a:t>
            </a:r>
            <a:endParaRPr sz="1000">
              <a:solidFill>
                <a:schemeClr val="lt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solidFill>
                <a:schemeClr val="dk1"/>
              </a:solidFill>
            </a:endParaRPr>
          </a:p>
        </p:txBody>
      </p:sp>
      <p:sp>
        <p:nvSpPr>
          <p:cNvPr id="100" name="Google Shape;100;p17"/>
          <p:cNvSpPr txBox="1"/>
          <p:nvPr/>
        </p:nvSpPr>
        <p:spPr>
          <a:xfrm>
            <a:off x="100900" y="4201150"/>
            <a:ext cx="1949700" cy="104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solidFill>
                  <a:srgbClr val="F0F4F8"/>
                </a:solidFill>
              </a:rPr>
              <a:t>Broadway (Midtown) — tourist pedestrian overlap</a:t>
            </a:r>
            <a:endParaRPr sz="1000">
              <a:solidFill>
                <a:srgbClr val="F0F4F8"/>
              </a:solidFill>
            </a:endParaRPr>
          </a:p>
          <a:p>
            <a:pPr indent="0" lvl="0" marL="0" rtl="0" algn="l">
              <a:lnSpc>
                <a:spcPct val="115000"/>
              </a:lnSpc>
              <a:spcBef>
                <a:spcPts val="0"/>
              </a:spcBef>
              <a:spcAft>
                <a:spcPts val="0"/>
              </a:spcAft>
              <a:buNone/>
            </a:pPr>
            <a:r>
              <a:t/>
            </a:r>
            <a:endParaRPr sz="1000">
              <a:solidFill>
                <a:srgbClr val="F0F4F8"/>
              </a:solidFill>
            </a:endParaRPr>
          </a:p>
          <a:p>
            <a:pPr indent="0" lvl="0" marL="0" rtl="0" algn="l">
              <a:lnSpc>
                <a:spcPct val="115000"/>
              </a:lnSpc>
              <a:spcBef>
                <a:spcPts val="0"/>
              </a:spcBef>
              <a:spcAft>
                <a:spcPts val="0"/>
              </a:spcAft>
              <a:buNone/>
            </a:pPr>
            <a:r>
              <a:rPr lang="en" sz="1000">
                <a:solidFill>
                  <a:srgbClr val="F0F4F8"/>
                </a:solidFill>
              </a:rPr>
              <a:t>Photograph by Omar Ramirez,2026</a:t>
            </a:r>
            <a:endParaRPr sz="1000">
              <a:solidFill>
                <a:srgbClr val="F0F4F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104" name="Shape 104"/>
        <p:cNvGrpSpPr/>
        <p:nvPr/>
      </p:nvGrpSpPr>
      <p:grpSpPr>
        <a:xfrm>
          <a:off x="0" y="0"/>
          <a:ext cx="0" cy="0"/>
          <a:chOff x="0" y="0"/>
          <a:chExt cx="0" cy="0"/>
        </a:xfrm>
      </p:grpSpPr>
      <p:sp>
        <p:nvSpPr>
          <p:cNvPr id="105" name="Google Shape;105;p18"/>
          <p:cNvSpPr txBox="1"/>
          <p:nvPr>
            <p:ph type="ctrTitle"/>
          </p:nvPr>
        </p:nvSpPr>
        <p:spPr>
          <a:xfrm>
            <a:off x="0" y="0"/>
            <a:ext cx="8520600" cy="79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solidFill>
                  <a:srgbClr val="FFD600"/>
                </a:solidFill>
                <a:latin typeface="Impact"/>
                <a:ea typeface="Impact"/>
                <a:cs typeface="Impact"/>
                <a:sym typeface="Impact"/>
              </a:rPr>
              <a:t>Lane Splitter System </a:t>
            </a:r>
            <a:endParaRPr>
              <a:solidFill>
                <a:srgbClr val="FFD600"/>
              </a:solidFill>
              <a:latin typeface="Impact"/>
              <a:ea typeface="Impact"/>
              <a:cs typeface="Impact"/>
              <a:sym typeface="Impact"/>
            </a:endParaRPr>
          </a:p>
        </p:txBody>
      </p:sp>
      <p:sp>
        <p:nvSpPr>
          <p:cNvPr id="106" name="Google Shape;106;p18"/>
          <p:cNvSpPr txBox="1"/>
          <p:nvPr>
            <p:ph idx="1" type="subTitle"/>
          </p:nvPr>
        </p:nvSpPr>
        <p:spPr>
          <a:xfrm>
            <a:off x="99125" y="918650"/>
            <a:ext cx="4318800" cy="1443900"/>
          </a:xfrm>
          <a:prstGeom prst="rect">
            <a:avLst/>
          </a:prstGeom>
          <a:solidFill>
            <a:srgbClr val="1C2B3A"/>
          </a:solidFill>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FFD600"/>
                </a:solidFill>
              </a:rPr>
              <a:t>Arch-Form ABS Barrier</a:t>
            </a:r>
            <a:endParaRPr sz="1400">
              <a:solidFill>
                <a:srgbClr val="FFD600"/>
              </a:solidFill>
            </a:endParaRPr>
          </a:p>
          <a:p>
            <a:pPr indent="0" lvl="0" marL="0" rtl="0" algn="ctr">
              <a:spcBef>
                <a:spcPts val="0"/>
              </a:spcBef>
              <a:spcAft>
                <a:spcPts val="0"/>
              </a:spcAft>
              <a:buNone/>
            </a:pPr>
            <a:r>
              <a:t/>
            </a:r>
            <a:endParaRPr sz="1400"/>
          </a:p>
          <a:p>
            <a:pPr indent="0" lvl="0" marL="0" rtl="0" algn="l">
              <a:spcBef>
                <a:spcPts val="0"/>
              </a:spcBef>
              <a:spcAft>
                <a:spcPts val="0"/>
              </a:spcAft>
              <a:buNone/>
            </a:pPr>
            <a:r>
              <a:rPr lang="en" sz="1400">
                <a:solidFill>
                  <a:srgbClr val="F0F4F8"/>
                </a:solidFill>
              </a:rPr>
              <a:t>Low-profile arch design made from impact-grade ABS plastic. Sits flush at the lane boundary — absorbs and </a:t>
            </a:r>
            <a:r>
              <a:rPr lang="en" sz="1400">
                <a:solidFill>
                  <a:srgbClr val="F0F4F8"/>
                </a:solidFill>
              </a:rPr>
              <a:t>reflects</a:t>
            </a:r>
            <a:r>
              <a:rPr lang="en" sz="1400">
                <a:solidFill>
                  <a:srgbClr val="F0F4F8"/>
                </a:solidFill>
              </a:rPr>
              <a:t> vehicle incursion without shattering.</a:t>
            </a:r>
            <a:endParaRPr sz="1400">
              <a:solidFill>
                <a:srgbClr val="F0F4F8"/>
              </a:solidFill>
            </a:endParaRPr>
          </a:p>
          <a:p>
            <a:pPr indent="0" lvl="0" marL="0" rtl="0" algn="l">
              <a:spcBef>
                <a:spcPts val="0"/>
              </a:spcBef>
              <a:spcAft>
                <a:spcPts val="0"/>
              </a:spcAft>
              <a:buNone/>
            </a:pPr>
            <a:r>
              <a:t/>
            </a:r>
            <a:endParaRPr/>
          </a:p>
        </p:txBody>
      </p:sp>
      <p:sp>
        <p:nvSpPr>
          <p:cNvPr id="107" name="Google Shape;107;p18"/>
          <p:cNvSpPr txBox="1"/>
          <p:nvPr>
            <p:ph idx="1" type="subTitle"/>
          </p:nvPr>
        </p:nvSpPr>
        <p:spPr>
          <a:xfrm>
            <a:off x="99125" y="2487700"/>
            <a:ext cx="4318800" cy="1443900"/>
          </a:xfrm>
          <a:prstGeom prst="rect">
            <a:avLst/>
          </a:prstGeom>
          <a:solidFill>
            <a:srgbClr val="1C2B3A"/>
          </a:solidFill>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C9A7"/>
                </a:solidFill>
              </a:rPr>
              <a:t>Reflective Smart Strips</a:t>
            </a:r>
            <a:endParaRPr sz="1400">
              <a:solidFill>
                <a:srgbClr val="00C9A7"/>
              </a:solidFill>
            </a:endParaRPr>
          </a:p>
          <a:p>
            <a:pPr indent="0" lvl="0" marL="0" rtl="0" algn="l">
              <a:spcBef>
                <a:spcPts val="0"/>
              </a:spcBef>
              <a:spcAft>
                <a:spcPts val="0"/>
              </a:spcAft>
              <a:buNone/>
            </a:pPr>
            <a:r>
              <a:t/>
            </a:r>
            <a:endParaRPr sz="1400">
              <a:solidFill>
                <a:schemeClr val="lt1"/>
              </a:solidFill>
            </a:endParaRPr>
          </a:p>
          <a:p>
            <a:pPr indent="0" lvl="0" marL="0" rtl="0" algn="l">
              <a:spcBef>
                <a:spcPts val="0"/>
              </a:spcBef>
              <a:spcAft>
                <a:spcPts val="0"/>
              </a:spcAft>
              <a:buNone/>
            </a:pPr>
            <a:r>
              <a:rPr lang="en" sz="1400">
                <a:solidFill>
                  <a:schemeClr val="lt1"/>
                </a:solidFill>
              </a:rPr>
              <a:t>High-visibility retro-reflective panels embedded in each unit. Color-coded by lane type. Visible 400ft+ at night or in rain.</a:t>
            </a:r>
            <a:endParaRPr sz="1400">
              <a:solidFill>
                <a:schemeClr val="lt1"/>
              </a:solidFill>
            </a:endParaRPr>
          </a:p>
          <a:p>
            <a:pPr indent="0" lvl="0" marL="0" rtl="0" algn="l">
              <a:spcBef>
                <a:spcPts val="0"/>
              </a:spcBef>
              <a:spcAft>
                <a:spcPts val="0"/>
              </a:spcAft>
              <a:buNone/>
            </a:pPr>
            <a:r>
              <a:t/>
            </a:r>
            <a:endParaRPr sz="1400"/>
          </a:p>
          <a:p>
            <a:pPr indent="0" lvl="0" marL="0" rtl="0" algn="l">
              <a:spcBef>
                <a:spcPts val="0"/>
              </a:spcBef>
              <a:spcAft>
                <a:spcPts val="0"/>
              </a:spcAft>
              <a:buNone/>
            </a:pPr>
            <a:r>
              <a:t/>
            </a:r>
            <a:endParaRPr/>
          </a:p>
        </p:txBody>
      </p:sp>
      <p:sp>
        <p:nvSpPr>
          <p:cNvPr id="108" name="Google Shape;108;p18"/>
          <p:cNvSpPr txBox="1"/>
          <p:nvPr>
            <p:ph idx="1" type="subTitle"/>
          </p:nvPr>
        </p:nvSpPr>
        <p:spPr>
          <a:xfrm>
            <a:off x="4572000" y="918650"/>
            <a:ext cx="4572000" cy="1443900"/>
          </a:xfrm>
          <a:prstGeom prst="rect">
            <a:avLst/>
          </a:prstGeom>
          <a:solidFill>
            <a:srgbClr val="1C2B3A"/>
          </a:solidFill>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C9A7"/>
                </a:solidFill>
              </a:rPr>
              <a:t>Interlocking Anchor System</a:t>
            </a:r>
            <a:endParaRPr sz="1400">
              <a:solidFill>
                <a:srgbClr val="00C9A7"/>
              </a:solidFill>
            </a:endParaRPr>
          </a:p>
          <a:p>
            <a:pPr indent="0" lvl="0" marL="0" rtl="0" algn="l">
              <a:spcBef>
                <a:spcPts val="0"/>
              </a:spcBef>
              <a:spcAft>
                <a:spcPts val="0"/>
              </a:spcAft>
              <a:buNone/>
            </a:pPr>
            <a:r>
              <a:t/>
            </a:r>
            <a:endParaRPr sz="1400"/>
          </a:p>
          <a:p>
            <a:pPr indent="0" lvl="0" marL="0" rtl="0" algn="l">
              <a:spcBef>
                <a:spcPts val="0"/>
              </a:spcBef>
              <a:spcAft>
                <a:spcPts val="0"/>
              </a:spcAft>
              <a:buNone/>
            </a:pPr>
            <a:r>
              <a:rPr lang="en" sz="1400">
                <a:solidFill>
                  <a:srgbClr val="FFFFFF"/>
                </a:solidFill>
              </a:rPr>
              <a:t>Units connect via subsurface ABS base plate bolted to the roadway. Prevents displacement from wind, snow plows, or minor vehicle impact.</a:t>
            </a:r>
            <a:endParaRPr sz="1400">
              <a:solidFill>
                <a:srgbClr val="FFFFFF"/>
              </a:solidFill>
            </a:endParaRPr>
          </a:p>
          <a:p>
            <a:pPr indent="0" lvl="0" marL="0" rtl="0" algn="l">
              <a:spcBef>
                <a:spcPts val="0"/>
              </a:spcBef>
              <a:spcAft>
                <a:spcPts val="0"/>
              </a:spcAft>
              <a:buNone/>
            </a:pPr>
            <a:r>
              <a:t/>
            </a:r>
            <a:endParaRPr sz="1400"/>
          </a:p>
          <a:p>
            <a:pPr indent="0" lvl="0" marL="0" rtl="0" algn="l">
              <a:spcBef>
                <a:spcPts val="0"/>
              </a:spcBef>
              <a:spcAft>
                <a:spcPts val="0"/>
              </a:spcAft>
              <a:buNone/>
            </a:pPr>
            <a:r>
              <a:t/>
            </a:r>
            <a:endParaRPr/>
          </a:p>
        </p:txBody>
      </p:sp>
      <p:sp>
        <p:nvSpPr>
          <p:cNvPr id="109" name="Google Shape;109;p18"/>
          <p:cNvSpPr txBox="1"/>
          <p:nvPr>
            <p:ph idx="1" type="subTitle"/>
          </p:nvPr>
        </p:nvSpPr>
        <p:spPr>
          <a:xfrm>
            <a:off x="4572000" y="2487700"/>
            <a:ext cx="4572000" cy="1443900"/>
          </a:xfrm>
          <a:prstGeom prst="rect">
            <a:avLst/>
          </a:prstGeom>
          <a:solidFill>
            <a:srgbClr val="1C2B3A"/>
          </a:solidFill>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FFD600"/>
                </a:solidFill>
              </a:rPr>
              <a:t>Aesthetically Pleasing</a:t>
            </a:r>
            <a:endParaRPr sz="1400">
              <a:solidFill>
                <a:srgbClr val="FFD600"/>
              </a:solidFill>
            </a:endParaRPr>
          </a:p>
          <a:p>
            <a:pPr indent="0" lvl="0" marL="0" rtl="0" algn="l">
              <a:spcBef>
                <a:spcPts val="0"/>
              </a:spcBef>
              <a:spcAft>
                <a:spcPts val="0"/>
              </a:spcAft>
              <a:buNone/>
            </a:pPr>
            <a:r>
              <a:t/>
            </a:r>
            <a:endParaRPr sz="1400">
              <a:solidFill>
                <a:srgbClr val="FFD600"/>
              </a:solidFill>
            </a:endParaRPr>
          </a:p>
          <a:p>
            <a:pPr indent="0" lvl="0" marL="0" rtl="0" algn="l">
              <a:spcBef>
                <a:spcPts val="0"/>
              </a:spcBef>
              <a:spcAft>
                <a:spcPts val="0"/>
              </a:spcAft>
              <a:buNone/>
            </a:pPr>
            <a:r>
              <a:rPr lang="en" sz="1400">
                <a:solidFill>
                  <a:schemeClr val="lt1"/>
                </a:solidFill>
              </a:rPr>
              <a:t>Compared to other alternative these have a design that can </a:t>
            </a:r>
            <a:r>
              <a:rPr lang="en" sz="1400">
                <a:solidFill>
                  <a:schemeClr val="lt1"/>
                </a:solidFill>
              </a:rPr>
              <a:t>seamlessly</a:t>
            </a:r>
            <a:r>
              <a:rPr lang="en" sz="1400">
                <a:solidFill>
                  <a:schemeClr val="lt1"/>
                </a:solidFill>
              </a:rPr>
              <a:t> fit in to the city </a:t>
            </a:r>
            <a:r>
              <a:rPr lang="en" sz="1400">
                <a:solidFill>
                  <a:schemeClr val="lt1"/>
                </a:solidFill>
              </a:rPr>
              <a:t>environment</a:t>
            </a:r>
            <a:r>
              <a:rPr lang="en" sz="1400">
                <a:solidFill>
                  <a:schemeClr val="lt1"/>
                </a:solidFill>
              </a:rPr>
              <a:t> without having it feel cluttered </a:t>
            </a:r>
            <a:endParaRPr sz="1400">
              <a:solidFill>
                <a:schemeClr val="lt1"/>
              </a:solidFill>
            </a:endParaRPr>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113" name="Shape 113"/>
        <p:cNvGrpSpPr/>
        <p:nvPr/>
      </p:nvGrpSpPr>
      <p:grpSpPr>
        <a:xfrm>
          <a:off x="0" y="0"/>
          <a:ext cx="0" cy="0"/>
          <a:chOff x="0" y="0"/>
          <a:chExt cx="0" cy="0"/>
        </a:xfrm>
      </p:grpSpPr>
      <p:sp>
        <p:nvSpPr>
          <p:cNvPr id="114" name="Google Shape;114;p19"/>
          <p:cNvSpPr txBox="1"/>
          <p:nvPr>
            <p:ph type="title"/>
          </p:nvPr>
        </p:nvSpPr>
        <p:spPr>
          <a:xfrm>
            <a:off x="0" y="62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ts val="990"/>
              <a:buFont typeface="Arial"/>
              <a:buNone/>
            </a:pPr>
            <a:r>
              <a:rPr lang="en" sz="5200">
                <a:solidFill>
                  <a:srgbClr val="FFD600"/>
                </a:solidFill>
                <a:latin typeface="Impact"/>
                <a:ea typeface="Impact"/>
                <a:cs typeface="Impact"/>
                <a:sym typeface="Impact"/>
              </a:rPr>
              <a:t>OUR DESIGN MOCKUP</a:t>
            </a:r>
            <a:endParaRPr b="1" u="sng">
              <a:solidFill>
                <a:srgbClr val="FFD600"/>
              </a:solidFill>
            </a:endParaRPr>
          </a:p>
        </p:txBody>
      </p:sp>
      <p:sp>
        <p:nvSpPr>
          <p:cNvPr id="115" name="Google Shape;115;p19"/>
          <p:cNvSpPr txBox="1"/>
          <p:nvPr/>
        </p:nvSpPr>
        <p:spPr>
          <a:xfrm>
            <a:off x="62550" y="846900"/>
            <a:ext cx="4867500" cy="3935400"/>
          </a:xfrm>
          <a:prstGeom prst="rect">
            <a:avLst/>
          </a:prstGeom>
          <a:solidFill>
            <a:srgbClr val="1C2B3A"/>
          </a:solidFill>
          <a:ln>
            <a:noFill/>
          </a:ln>
        </p:spPr>
        <p:txBody>
          <a:bodyPr anchorCtr="0" anchor="t" bIns="91425" lIns="91425" spcFirstLastPara="1" rIns="91425" wrap="square" tIns="91425">
            <a:noAutofit/>
          </a:bodyPr>
          <a:lstStyle/>
          <a:p>
            <a:pPr indent="457200" lvl="0" marL="0" rtl="0" algn="l">
              <a:lnSpc>
                <a:spcPct val="200000"/>
              </a:lnSpc>
              <a:spcBef>
                <a:spcPts val="0"/>
              </a:spcBef>
              <a:spcAft>
                <a:spcPts val="0"/>
              </a:spcAft>
              <a:buNone/>
            </a:pPr>
            <a:r>
              <a:rPr lang="en" sz="1250">
                <a:solidFill>
                  <a:schemeClr val="lt1"/>
                </a:solidFill>
                <a:latin typeface="Times New Roman"/>
                <a:ea typeface="Times New Roman"/>
                <a:cs typeface="Times New Roman"/>
                <a:sym typeface="Times New Roman"/>
              </a:rPr>
              <a:t> Creating a clear separation between both pedestrian and rider is necessary in preventing tens of thousands of injuries. This is where guard rails come in. Like the guard rails found in many MTA subway stations , a barrier separating pedestrians and bike lanes will deter pedestrians from walking onto the bike lane and risking injury or death.</a:t>
            </a:r>
            <a:endParaRPr sz="1150">
              <a:solidFill>
                <a:schemeClr val="lt1"/>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250">
                <a:solidFill>
                  <a:schemeClr val="lt1"/>
                </a:solidFill>
                <a:latin typeface="Times New Roman"/>
                <a:ea typeface="Times New Roman"/>
                <a:cs typeface="Times New Roman"/>
                <a:sym typeface="Times New Roman"/>
              </a:rPr>
              <a:t>Metal barrier could be costly; therefore a skeletal design that is made out of a cheaper material like hard plastic would be more ideal for a bike lane barrier. A skeletal design would mean more opening for substances like snow to pass through, while simultaneously reducing the amount of materials needed to manufacture the barriers.</a:t>
            </a:r>
            <a:endParaRPr sz="1250">
              <a:solidFill>
                <a:schemeClr val="lt1"/>
              </a:solidFill>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p:txBody>
      </p:sp>
      <p:pic>
        <p:nvPicPr>
          <p:cNvPr id="116" name="Google Shape;116;p19"/>
          <p:cNvPicPr preferRelativeResize="0"/>
          <p:nvPr/>
        </p:nvPicPr>
        <p:blipFill>
          <a:blip r:embed="rId3">
            <a:alphaModFix/>
          </a:blip>
          <a:stretch>
            <a:fillRect/>
          </a:stretch>
        </p:blipFill>
        <p:spPr>
          <a:xfrm>
            <a:off x="5523850" y="321475"/>
            <a:ext cx="2794200" cy="1881854"/>
          </a:xfrm>
          <a:prstGeom prst="rect">
            <a:avLst/>
          </a:prstGeom>
          <a:noFill/>
          <a:ln>
            <a:noFill/>
          </a:ln>
        </p:spPr>
      </p:pic>
      <p:pic>
        <p:nvPicPr>
          <p:cNvPr id="117" name="Google Shape;117;p19"/>
          <p:cNvPicPr preferRelativeResize="0"/>
          <p:nvPr/>
        </p:nvPicPr>
        <p:blipFill>
          <a:blip r:embed="rId4">
            <a:alphaModFix/>
          </a:blip>
          <a:stretch>
            <a:fillRect/>
          </a:stretch>
        </p:blipFill>
        <p:spPr>
          <a:xfrm>
            <a:off x="5992500" y="2794250"/>
            <a:ext cx="3044500" cy="2068200"/>
          </a:xfrm>
          <a:prstGeom prst="rect">
            <a:avLst/>
          </a:prstGeom>
          <a:noFill/>
          <a:ln>
            <a:noFill/>
          </a:ln>
        </p:spPr>
      </p:pic>
      <p:sp>
        <p:nvSpPr>
          <p:cNvPr id="118" name="Google Shape;118;p19"/>
          <p:cNvSpPr txBox="1"/>
          <p:nvPr/>
        </p:nvSpPr>
        <p:spPr>
          <a:xfrm>
            <a:off x="6117650" y="4782375"/>
            <a:ext cx="2794200" cy="302700"/>
          </a:xfrm>
          <a:prstGeom prst="rect">
            <a:avLst/>
          </a:prstGeom>
          <a:noFill/>
          <a:ln>
            <a:noFill/>
          </a:ln>
        </p:spPr>
        <p:txBody>
          <a:bodyPr anchorCtr="0" anchor="t" bIns="91425" lIns="91425" spcFirstLastPara="1" rIns="91425" wrap="square" tIns="91425">
            <a:noAutofit/>
          </a:bodyPr>
          <a:lstStyle/>
          <a:p>
            <a:pPr indent="457200" lvl="0" marL="0" rtl="0" algn="l">
              <a:lnSpc>
                <a:spcPct val="200000"/>
              </a:lnSpc>
              <a:spcBef>
                <a:spcPts val="0"/>
              </a:spcBef>
              <a:spcAft>
                <a:spcPts val="0"/>
              </a:spcAft>
              <a:buClr>
                <a:schemeClr val="dk1"/>
              </a:buClr>
              <a:buSzPts val="1100"/>
              <a:buFont typeface="Arial"/>
              <a:buNone/>
            </a:pPr>
            <a:r>
              <a:rPr i="1" lang="en" sz="1000">
                <a:solidFill>
                  <a:schemeClr val="lt1"/>
                </a:solidFill>
                <a:latin typeface="Times New Roman"/>
                <a:ea typeface="Times New Roman"/>
                <a:cs typeface="Times New Roman"/>
                <a:sym typeface="Times New Roman"/>
              </a:rPr>
              <a:t>Illustration by Brian Narvaez, 2026</a:t>
            </a:r>
            <a:endParaRPr sz="1600">
              <a:solidFill>
                <a:schemeClr val="lt1"/>
              </a:solidFill>
            </a:endParaRPr>
          </a:p>
        </p:txBody>
      </p:sp>
      <p:sp>
        <p:nvSpPr>
          <p:cNvPr id="119" name="Google Shape;119;p19"/>
          <p:cNvSpPr txBox="1"/>
          <p:nvPr/>
        </p:nvSpPr>
        <p:spPr>
          <a:xfrm>
            <a:off x="5501650" y="0"/>
            <a:ext cx="3044400" cy="2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solidFill>
                  <a:schemeClr val="lt1"/>
                </a:solidFill>
                <a:latin typeface="Times New Roman"/>
                <a:ea typeface="Times New Roman"/>
                <a:cs typeface="Times New Roman"/>
                <a:sym typeface="Times New Roman"/>
              </a:rPr>
              <a:t>MTA guard rails:</a:t>
            </a:r>
            <a:endParaRPr sz="1300" u="sng">
              <a:solidFill>
                <a:schemeClr val="lt1"/>
              </a:solidFill>
              <a:latin typeface="Times New Roman"/>
              <a:ea typeface="Times New Roman"/>
              <a:cs typeface="Times New Roman"/>
              <a:sym typeface="Times New Roman"/>
            </a:endParaRPr>
          </a:p>
        </p:txBody>
      </p:sp>
      <p:sp>
        <p:nvSpPr>
          <p:cNvPr id="120" name="Google Shape;120;p19"/>
          <p:cNvSpPr txBox="1"/>
          <p:nvPr/>
        </p:nvSpPr>
        <p:spPr>
          <a:xfrm>
            <a:off x="5463850" y="2520475"/>
            <a:ext cx="2914200" cy="376500"/>
          </a:xfrm>
          <a:prstGeom prst="rect">
            <a:avLst/>
          </a:prstGeom>
          <a:noFill/>
          <a:ln>
            <a:noFill/>
          </a:ln>
        </p:spPr>
        <p:txBody>
          <a:bodyPr anchorCtr="0" anchor="t" bIns="91425" lIns="91425" spcFirstLastPara="1" rIns="91425" wrap="square" tIns="91425">
            <a:noAutofit/>
          </a:bodyPr>
          <a:lstStyle/>
          <a:p>
            <a:pPr indent="457200" lvl="0" marL="0" rtl="0" algn="l">
              <a:lnSpc>
                <a:spcPct val="200000"/>
              </a:lnSpc>
              <a:spcBef>
                <a:spcPts val="0"/>
              </a:spcBef>
              <a:spcAft>
                <a:spcPts val="0"/>
              </a:spcAft>
              <a:buClr>
                <a:schemeClr val="dk1"/>
              </a:buClr>
              <a:buSzPts val="1100"/>
              <a:buFont typeface="Arial"/>
              <a:buNone/>
            </a:pPr>
            <a:r>
              <a:rPr lang="en" sz="1300" u="sng">
                <a:solidFill>
                  <a:schemeClr val="lt1"/>
                </a:solidFill>
                <a:latin typeface="Times New Roman"/>
                <a:ea typeface="Times New Roman"/>
                <a:cs typeface="Times New Roman"/>
                <a:sym typeface="Times New Roman"/>
              </a:rPr>
              <a:t>Mockup of the Proposed Barrier:</a:t>
            </a:r>
            <a:endParaRPr sz="1300" u="sng">
              <a:solidFill>
                <a:schemeClr val="lt1"/>
              </a:solidFill>
            </a:endParaRPr>
          </a:p>
        </p:txBody>
      </p:sp>
      <p:sp>
        <p:nvSpPr>
          <p:cNvPr id="121" name="Google Shape;121;p19"/>
          <p:cNvSpPr txBox="1"/>
          <p:nvPr/>
        </p:nvSpPr>
        <p:spPr>
          <a:xfrm>
            <a:off x="5523850" y="2203325"/>
            <a:ext cx="3000000" cy="338700"/>
          </a:xfrm>
          <a:prstGeom prst="rect">
            <a:avLst/>
          </a:prstGeom>
          <a:noFill/>
          <a:ln>
            <a:noFill/>
          </a:ln>
        </p:spPr>
        <p:txBody>
          <a:bodyPr anchorCtr="0" anchor="t" bIns="91425" lIns="91425" spcFirstLastPara="1" rIns="91425" wrap="square" tIns="91425">
            <a:spAutoFit/>
          </a:bodyPr>
          <a:lstStyle/>
          <a:p>
            <a:pPr indent="457200" lvl="0" marL="0" rtl="0" algn="l">
              <a:lnSpc>
                <a:spcPct val="200000"/>
              </a:lnSpc>
              <a:spcBef>
                <a:spcPts val="0"/>
              </a:spcBef>
              <a:spcAft>
                <a:spcPts val="0"/>
              </a:spcAft>
              <a:buNone/>
            </a:pPr>
            <a:r>
              <a:rPr i="1" lang="en" sz="1000">
                <a:solidFill>
                  <a:schemeClr val="lt1"/>
                </a:solidFill>
                <a:latin typeface="Times New Roman"/>
                <a:ea typeface="Times New Roman"/>
                <a:cs typeface="Times New Roman"/>
                <a:sym typeface="Times New Roman"/>
              </a:rPr>
              <a:t>Photograph by Barbara Russo-Lennon, 2025</a:t>
            </a:r>
            <a:endParaRPr sz="12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923"/>
        </a:solidFill>
      </p:bgPr>
    </p:bg>
    <p:spTree>
      <p:nvGrpSpPr>
        <p:cNvPr id="125" name="Shape 125"/>
        <p:cNvGrpSpPr/>
        <p:nvPr/>
      </p:nvGrpSpPr>
      <p:grpSpPr>
        <a:xfrm>
          <a:off x="0" y="0"/>
          <a:ext cx="0" cy="0"/>
          <a:chOff x="0" y="0"/>
          <a:chExt cx="0" cy="0"/>
        </a:xfrm>
      </p:grpSpPr>
      <p:sp>
        <p:nvSpPr>
          <p:cNvPr id="126" name="Google Shape;126;p20"/>
          <p:cNvSpPr txBox="1"/>
          <p:nvPr>
            <p:ph type="ctrTitle"/>
          </p:nvPr>
        </p:nvSpPr>
        <p:spPr>
          <a:xfrm>
            <a:off x="0" y="0"/>
            <a:ext cx="8520600" cy="52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400">
                <a:solidFill>
                  <a:srgbClr val="FFD600"/>
                </a:solidFill>
                <a:latin typeface="Impact"/>
                <a:ea typeface="Impact"/>
                <a:cs typeface="Impact"/>
                <a:sym typeface="Impact"/>
              </a:rPr>
              <a:t>Specs &amp; </a:t>
            </a:r>
            <a:r>
              <a:rPr lang="en" sz="2400">
                <a:solidFill>
                  <a:srgbClr val="FFD600"/>
                </a:solidFill>
                <a:latin typeface="Impact"/>
                <a:ea typeface="Impact"/>
                <a:cs typeface="Impact"/>
                <a:sym typeface="Impact"/>
              </a:rPr>
              <a:t>Materials</a:t>
            </a:r>
            <a:r>
              <a:rPr lang="en" sz="2400">
                <a:solidFill>
                  <a:srgbClr val="FFD600"/>
                </a:solidFill>
                <a:latin typeface="Impact"/>
                <a:ea typeface="Impact"/>
                <a:cs typeface="Impact"/>
                <a:sym typeface="Impact"/>
              </a:rPr>
              <a:t> </a:t>
            </a:r>
            <a:endParaRPr sz="2400">
              <a:solidFill>
                <a:srgbClr val="FFD600"/>
              </a:solidFill>
              <a:latin typeface="Impact"/>
              <a:ea typeface="Impact"/>
              <a:cs typeface="Impact"/>
              <a:sym typeface="Impact"/>
            </a:endParaRPr>
          </a:p>
        </p:txBody>
      </p:sp>
      <p:graphicFrame>
        <p:nvGraphicFramePr>
          <p:cNvPr id="127" name="Google Shape;127;p20"/>
          <p:cNvGraphicFramePr/>
          <p:nvPr/>
        </p:nvGraphicFramePr>
        <p:xfrm>
          <a:off x="161125" y="524100"/>
          <a:ext cx="3000000" cy="3000000"/>
        </p:xfrm>
        <a:graphic>
          <a:graphicData uri="http://schemas.openxmlformats.org/drawingml/2006/table">
            <a:tbl>
              <a:tblPr>
                <a:noFill/>
                <a:tableStyleId>{07C964ED-C415-4C81-B943-A43FCDEA62B8}</a:tableStyleId>
              </a:tblPr>
              <a:tblGrid>
                <a:gridCol w="2542075"/>
                <a:gridCol w="2685250"/>
              </a:tblGrid>
              <a:tr h="381000">
                <a:tc>
                  <a:txBody>
                    <a:bodyPr/>
                    <a:lstStyle/>
                    <a:p>
                      <a:pPr indent="0" lvl="0" marL="0" rtl="0" algn="l">
                        <a:spcBef>
                          <a:spcPts val="0"/>
                        </a:spcBef>
                        <a:spcAft>
                          <a:spcPts val="0"/>
                        </a:spcAft>
                        <a:buNone/>
                      </a:pPr>
                      <a:r>
                        <a:rPr lang="en">
                          <a:solidFill>
                            <a:schemeClr val="lt1"/>
                          </a:solidFill>
                        </a:rPr>
                        <a:t>Specification </a:t>
                      </a:r>
                      <a:endParaRPr>
                        <a:solidFill>
                          <a:schemeClr val="lt1"/>
                        </a:solidFill>
                      </a:endParaRPr>
                    </a:p>
                  </a:txBody>
                  <a:tcPr marT="91425" marB="91425" marR="91425" marL="91425">
                    <a:lnL cap="flat" cmpd="sng" w="9525">
                      <a:solidFill>
                        <a:srgbClr val="0F1923"/>
                      </a:solidFill>
                      <a:prstDash val="solid"/>
                      <a:round/>
                      <a:headEnd len="sm" w="sm" type="none"/>
                      <a:tailEnd len="sm" w="sm" type="none"/>
                    </a:lnL>
                    <a:lnR cap="flat" cmpd="sng" w="9525">
                      <a:solidFill>
                        <a:srgbClr val="0F1923"/>
                      </a:solidFill>
                      <a:prstDash val="solid"/>
                      <a:round/>
                      <a:headEnd len="sm" w="sm" type="none"/>
                      <a:tailEnd len="sm" w="sm" type="none"/>
                    </a:lnR>
                    <a:lnT cap="flat" cmpd="sng" w="9525">
                      <a:solidFill>
                        <a:srgbClr val="0F1923"/>
                      </a:solidFill>
                      <a:prstDash val="solid"/>
                      <a:round/>
                      <a:headEnd len="sm" w="sm" type="none"/>
                      <a:tailEnd len="sm" w="sm" type="none"/>
                    </a:lnT>
                    <a:lnB cap="flat" cmpd="sng" w="9525">
                      <a:solidFill>
                        <a:srgbClr val="0F1923"/>
                      </a:solidFill>
                      <a:prstDash val="solid"/>
                      <a:round/>
                      <a:headEnd len="sm" w="sm" type="none"/>
                      <a:tailEnd len="sm" w="sm" type="none"/>
                    </a:lnB>
                    <a:solidFill>
                      <a:srgbClr val="45818E"/>
                    </a:solidFill>
                  </a:tcPr>
                </a:tc>
                <a:tc>
                  <a:txBody>
                    <a:bodyPr/>
                    <a:lstStyle/>
                    <a:p>
                      <a:pPr indent="0" lvl="0" marL="0" rtl="0" algn="l">
                        <a:spcBef>
                          <a:spcPts val="0"/>
                        </a:spcBef>
                        <a:spcAft>
                          <a:spcPts val="0"/>
                        </a:spcAft>
                        <a:buNone/>
                      </a:pPr>
                      <a:r>
                        <a:rPr lang="en">
                          <a:solidFill>
                            <a:schemeClr val="lt1"/>
                          </a:solidFill>
                        </a:rPr>
                        <a:t>Detail </a:t>
                      </a:r>
                      <a:endParaRPr>
                        <a:solidFill>
                          <a:schemeClr val="lt1"/>
                        </a:solidFill>
                      </a:endParaRPr>
                    </a:p>
                  </a:txBody>
                  <a:tcPr marT="91425" marB="91425" marR="91425" marL="91425">
                    <a:lnL cap="flat" cmpd="sng" w="9525">
                      <a:solidFill>
                        <a:srgbClr val="0F1923"/>
                      </a:solidFill>
                      <a:prstDash val="solid"/>
                      <a:round/>
                      <a:headEnd len="sm" w="sm" type="none"/>
                      <a:tailEnd len="sm" w="sm" type="none"/>
                    </a:lnL>
                    <a:lnR cap="flat" cmpd="sng" w="9525">
                      <a:solidFill>
                        <a:srgbClr val="0F1923"/>
                      </a:solidFill>
                      <a:prstDash val="solid"/>
                      <a:round/>
                      <a:headEnd len="sm" w="sm" type="none"/>
                      <a:tailEnd len="sm" w="sm" type="none"/>
                    </a:lnR>
                    <a:lnT cap="flat" cmpd="sng" w="9525">
                      <a:solidFill>
                        <a:srgbClr val="0F1923"/>
                      </a:solidFill>
                      <a:prstDash val="solid"/>
                      <a:round/>
                      <a:headEnd len="sm" w="sm" type="none"/>
                      <a:tailEnd len="sm" w="sm" type="none"/>
                    </a:lnT>
                    <a:lnB cap="flat" cmpd="sng" w="9525">
                      <a:solidFill>
                        <a:srgbClr val="0F1923"/>
                      </a:solidFill>
                      <a:prstDash val="solid"/>
                      <a:round/>
                      <a:headEnd len="sm" w="sm" type="none"/>
                      <a:tailEnd len="sm" w="sm" type="none"/>
                    </a:lnB>
                    <a:solidFill>
                      <a:srgbClr val="45818E"/>
                    </a:solidFill>
                  </a:tcPr>
                </a:tc>
              </a:tr>
              <a:tr h="381000">
                <a:tc>
                  <a:txBody>
                    <a:bodyPr/>
                    <a:lstStyle/>
                    <a:p>
                      <a:pPr indent="0" lvl="0" marL="0" rtl="0" algn="l">
                        <a:spcBef>
                          <a:spcPts val="0"/>
                        </a:spcBef>
                        <a:spcAft>
                          <a:spcPts val="0"/>
                        </a:spcAft>
                        <a:buNone/>
                      </a:pPr>
                      <a:r>
                        <a:rPr lang="en">
                          <a:solidFill>
                            <a:schemeClr val="lt1"/>
                          </a:solidFill>
                        </a:rPr>
                        <a:t>Total Length </a:t>
                      </a:r>
                      <a:endParaRPr>
                        <a:solidFill>
                          <a:schemeClr val="lt1"/>
                        </a:solidFill>
                      </a:endParaRPr>
                    </a:p>
                  </a:txBody>
                  <a:tcPr marT="91425" marB="91425" marR="91425" marL="91425">
                    <a:lnL cap="flat" cmpd="sng" w="9525">
                      <a:solidFill>
                        <a:srgbClr val="0F1923"/>
                      </a:solidFill>
                      <a:prstDash val="solid"/>
                      <a:round/>
                      <a:headEnd len="sm" w="sm" type="none"/>
                      <a:tailEnd len="sm" w="sm" type="none"/>
                    </a:lnL>
                    <a:lnR cap="flat" cmpd="sng" w="9525">
                      <a:solidFill>
                        <a:srgbClr val="0F1923"/>
                      </a:solidFill>
                      <a:prstDash val="solid"/>
                      <a:round/>
                      <a:headEnd len="sm" w="sm" type="none"/>
                      <a:tailEnd len="sm" w="sm" type="none"/>
                    </a:lnR>
                    <a:lnT cap="flat" cmpd="sng" w="9525">
                      <a:solidFill>
                        <a:srgbClr val="0F1923"/>
                      </a:solidFill>
                      <a:prstDash val="solid"/>
                      <a:round/>
                      <a:headEnd len="sm" w="sm" type="none"/>
                      <a:tailEnd len="sm" w="sm" type="none"/>
                    </a:lnT>
                    <a:lnB cap="flat" cmpd="sng" w="9525">
                      <a:solidFill>
                        <a:srgbClr val="0F1923"/>
                      </a:solidFill>
                      <a:prstDash val="solid"/>
                      <a:round/>
                      <a:headEnd len="sm" w="sm" type="none"/>
                      <a:tailEnd len="sm" w="sm" type="none"/>
                    </a:lnB>
                    <a:solidFill>
                      <a:srgbClr val="1C2B3A"/>
                    </a:solidFill>
                  </a:tcPr>
                </a:tc>
                <a:tc>
                  <a:txBody>
                    <a:bodyPr/>
                    <a:lstStyle/>
                    <a:p>
                      <a:pPr indent="0" lvl="0" marL="0" rtl="0" algn="l">
                        <a:spcBef>
                          <a:spcPts val="0"/>
                        </a:spcBef>
                        <a:spcAft>
                          <a:spcPts val="0"/>
                        </a:spcAft>
                        <a:buNone/>
                      </a:pPr>
                      <a:r>
                        <a:rPr lang="en">
                          <a:solidFill>
                            <a:schemeClr val="lt1"/>
                          </a:solidFill>
                        </a:rPr>
                        <a:t>93.8 in (7.8 ft)</a:t>
                      </a:r>
                      <a:endParaRPr>
                        <a:solidFill>
                          <a:schemeClr val="lt1"/>
                        </a:solidFill>
                      </a:endParaRPr>
                    </a:p>
                  </a:txBody>
                  <a:tcPr marT="91425" marB="91425" marR="91425" marL="91425">
                    <a:lnL cap="flat" cmpd="sng" w="9525">
                      <a:solidFill>
                        <a:srgbClr val="0F1923"/>
                      </a:solidFill>
                      <a:prstDash val="solid"/>
                      <a:round/>
                      <a:headEnd len="sm" w="sm" type="none"/>
                      <a:tailEnd len="sm" w="sm" type="none"/>
                    </a:lnL>
                    <a:lnR cap="flat" cmpd="sng" w="9525">
                      <a:solidFill>
                        <a:srgbClr val="0F1923"/>
                      </a:solidFill>
                      <a:prstDash val="solid"/>
                      <a:round/>
                      <a:headEnd len="sm" w="sm" type="none"/>
                      <a:tailEnd len="sm" w="sm" type="none"/>
                    </a:lnR>
                    <a:lnT cap="flat" cmpd="sng" w="9525">
                      <a:solidFill>
                        <a:srgbClr val="0F1923"/>
                      </a:solidFill>
                      <a:prstDash val="solid"/>
                      <a:round/>
                      <a:headEnd len="sm" w="sm" type="none"/>
                      <a:tailEnd len="sm" w="sm" type="none"/>
                    </a:lnT>
                    <a:lnB cap="flat" cmpd="sng" w="9525">
                      <a:solidFill>
                        <a:srgbClr val="0F1923"/>
                      </a:solidFill>
                      <a:prstDash val="solid"/>
                      <a:round/>
                      <a:headEnd len="sm" w="sm" type="none"/>
                      <a:tailEnd len="sm" w="sm" type="none"/>
                    </a:lnB>
                    <a:solidFill>
                      <a:srgbClr val="1C2B3A"/>
                    </a:solidFill>
                  </a:tcPr>
                </a:tc>
              </a:tr>
              <a:tr h="381000">
                <a:tc>
                  <a:txBody>
                    <a:bodyPr/>
                    <a:lstStyle/>
                    <a:p>
                      <a:pPr indent="0" lvl="0" marL="0" rtl="0" algn="l">
                        <a:spcBef>
                          <a:spcPts val="0"/>
                        </a:spcBef>
                        <a:spcAft>
                          <a:spcPts val="0"/>
                        </a:spcAft>
                        <a:buNone/>
                      </a:pPr>
                      <a:r>
                        <a:rPr lang="en">
                          <a:solidFill>
                            <a:schemeClr val="lt1"/>
                          </a:solidFill>
                        </a:rPr>
                        <a:t>Arc Height </a:t>
                      </a:r>
                      <a:endParaRPr>
                        <a:solidFill>
                          <a:schemeClr val="lt1"/>
                        </a:solidFill>
                      </a:endParaRPr>
                    </a:p>
                  </a:txBody>
                  <a:tcPr marT="91425" marB="91425" marR="91425" marL="91425">
                    <a:lnL cap="flat" cmpd="sng" w="9525">
                      <a:solidFill>
                        <a:srgbClr val="0F1923"/>
                      </a:solidFill>
                      <a:prstDash val="solid"/>
                      <a:round/>
                      <a:headEnd len="sm" w="sm" type="none"/>
                      <a:tailEnd len="sm" w="sm" type="none"/>
                    </a:lnL>
                    <a:lnR cap="flat" cmpd="sng" w="9525">
                      <a:solidFill>
                        <a:srgbClr val="0F1923"/>
                      </a:solidFill>
                      <a:prstDash val="solid"/>
                      <a:round/>
                      <a:headEnd len="sm" w="sm" type="none"/>
                      <a:tailEnd len="sm" w="sm" type="none"/>
                    </a:lnR>
                    <a:lnT cap="flat" cmpd="sng" w="9525">
                      <a:solidFill>
                        <a:srgbClr val="0F1923"/>
                      </a:solidFill>
                      <a:prstDash val="solid"/>
                      <a:round/>
                      <a:headEnd len="sm" w="sm" type="none"/>
                      <a:tailEnd len="sm" w="sm" type="none"/>
                    </a:lnT>
                    <a:lnB cap="flat" cmpd="sng" w="9525">
                      <a:solidFill>
                        <a:srgbClr val="0F1923"/>
                      </a:solidFill>
                      <a:prstDash val="solid"/>
                      <a:round/>
                      <a:headEnd len="sm" w="sm" type="none"/>
                      <a:tailEnd len="sm" w="sm" type="none"/>
                    </a:lnB>
                    <a:solidFill>
                      <a:srgbClr val="1C2B3A"/>
                    </a:solidFill>
                  </a:tcPr>
                </a:tc>
                <a:tc>
                  <a:txBody>
                    <a:bodyPr/>
                    <a:lstStyle/>
                    <a:p>
                      <a:pPr indent="0" lvl="0" marL="0" rtl="0" algn="l">
                        <a:spcBef>
                          <a:spcPts val="0"/>
                        </a:spcBef>
                        <a:spcAft>
                          <a:spcPts val="0"/>
                        </a:spcAft>
                        <a:buNone/>
                      </a:pPr>
                      <a:r>
                        <a:rPr lang="en">
                          <a:solidFill>
                            <a:schemeClr val="lt1"/>
                          </a:solidFill>
                        </a:rPr>
                        <a:t>27.4 </a:t>
                      </a:r>
                      <a:r>
                        <a:rPr lang="en">
                          <a:solidFill>
                            <a:schemeClr val="lt1"/>
                          </a:solidFill>
                        </a:rPr>
                        <a:t>(=2.3ft)</a:t>
                      </a:r>
                      <a:endParaRPr>
                        <a:solidFill>
                          <a:schemeClr val="lt1"/>
                        </a:solidFill>
                      </a:endParaRPr>
                    </a:p>
                  </a:txBody>
                  <a:tcPr marT="91425" marB="91425" marR="91425" marL="91425">
                    <a:lnL cap="flat" cmpd="sng" w="9525">
                      <a:solidFill>
                        <a:srgbClr val="0F1923"/>
                      </a:solidFill>
                      <a:prstDash val="solid"/>
                      <a:round/>
                      <a:headEnd len="sm" w="sm" type="none"/>
                      <a:tailEnd len="sm" w="sm" type="none"/>
                    </a:lnL>
                    <a:lnR cap="flat" cmpd="sng" w="9525">
                      <a:solidFill>
                        <a:srgbClr val="0F1923"/>
                      </a:solidFill>
                      <a:prstDash val="solid"/>
                      <a:round/>
                      <a:headEnd len="sm" w="sm" type="none"/>
                      <a:tailEnd len="sm" w="sm" type="none"/>
                    </a:lnR>
                    <a:lnT cap="flat" cmpd="sng" w="9525">
                      <a:solidFill>
                        <a:srgbClr val="0F1923"/>
                      </a:solidFill>
                      <a:prstDash val="solid"/>
                      <a:round/>
                      <a:headEnd len="sm" w="sm" type="none"/>
                      <a:tailEnd len="sm" w="sm" type="none"/>
                    </a:lnT>
                    <a:lnB cap="flat" cmpd="sng" w="9525">
                      <a:solidFill>
                        <a:srgbClr val="0F1923"/>
                      </a:solidFill>
                      <a:prstDash val="solid"/>
                      <a:round/>
                      <a:headEnd len="sm" w="sm" type="none"/>
                      <a:tailEnd len="sm" w="sm" type="none"/>
                    </a:lnB>
                    <a:solidFill>
                      <a:srgbClr val="1C2B3A"/>
                    </a:solidFill>
                  </a:tcPr>
                </a:tc>
              </a:tr>
              <a:tr h="381000">
                <a:tc>
                  <a:txBody>
                    <a:bodyPr/>
                    <a:lstStyle/>
                    <a:p>
                      <a:pPr indent="0" lvl="0" marL="0" rtl="0" algn="l">
                        <a:spcBef>
                          <a:spcPts val="0"/>
                        </a:spcBef>
                        <a:spcAft>
                          <a:spcPts val="0"/>
                        </a:spcAft>
                        <a:buNone/>
                      </a:pPr>
                      <a:r>
                        <a:rPr lang="en">
                          <a:solidFill>
                            <a:schemeClr val="lt1"/>
                          </a:solidFill>
                        </a:rPr>
                        <a:t>Base Width </a:t>
                      </a:r>
                      <a:endParaRPr>
                        <a:solidFill>
                          <a:schemeClr val="lt1"/>
                        </a:solidFill>
                      </a:endParaRPr>
                    </a:p>
                  </a:txBody>
                  <a:tcPr marT="91425" marB="91425" marR="91425" marL="91425">
                    <a:lnL cap="flat" cmpd="sng" w="9525">
                      <a:solidFill>
                        <a:srgbClr val="0F1923"/>
                      </a:solidFill>
                      <a:prstDash val="solid"/>
                      <a:round/>
                      <a:headEnd len="sm" w="sm" type="none"/>
                      <a:tailEnd len="sm" w="sm" type="none"/>
                    </a:lnL>
                    <a:lnR cap="flat" cmpd="sng" w="9525">
                      <a:solidFill>
                        <a:srgbClr val="0F1923"/>
                      </a:solidFill>
                      <a:prstDash val="solid"/>
                      <a:round/>
                      <a:headEnd len="sm" w="sm" type="none"/>
                      <a:tailEnd len="sm" w="sm" type="none"/>
                    </a:lnR>
                    <a:lnT cap="flat" cmpd="sng" w="9525">
                      <a:solidFill>
                        <a:srgbClr val="0F1923"/>
                      </a:solidFill>
                      <a:prstDash val="solid"/>
                      <a:round/>
                      <a:headEnd len="sm" w="sm" type="none"/>
                      <a:tailEnd len="sm" w="sm" type="none"/>
                    </a:lnT>
                    <a:lnB cap="flat" cmpd="sng" w="9525">
                      <a:solidFill>
                        <a:srgbClr val="0F1923"/>
                      </a:solidFill>
                      <a:prstDash val="solid"/>
                      <a:round/>
                      <a:headEnd len="sm" w="sm" type="none"/>
                      <a:tailEnd len="sm" w="sm" type="none"/>
                    </a:lnB>
                    <a:solidFill>
                      <a:srgbClr val="1C2B3A"/>
                    </a:solidFill>
                  </a:tcPr>
                </a:tc>
                <a:tc>
                  <a:txBody>
                    <a:bodyPr/>
                    <a:lstStyle/>
                    <a:p>
                      <a:pPr indent="0" lvl="0" marL="0" rtl="0" algn="l">
                        <a:spcBef>
                          <a:spcPts val="0"/>
                        </a:spcBef>
                        <a:spcAft>
                          <a:spcPts val="0"/>
                        </a:spcAft>
                        <a:buNone/>
                      </a:pPr>
                      <a:r>
                        <a:rPr lang="en">
                          <a:solidFill>
                            <a:schemeClr val="lt1"/>
                          </a:solidFill>
                        </a:rPr>
                        <a:t>5.4 in</a:t>
                      </a:r>
                      <a:endParaRPr>
                        <a:solidFill>
                          <a:schemeClr val="lt1"/>
                        </a:solidFill>
                      </a:endParaRPr>
                    </a:p>
                  </a:txBody>
                  <a:tcPr marT="91425" marB="91425" marR="91425" marL="91425">
                    <a:lnL cap="flat" cmpd="sng" w="9525">
                      <a:solidFill>
                        <a:srgbClr val="0F1923"/>
                      </a:solidFill>
                      <a:prstDash val="solid"/>
                      <a:round/>
                      <a:headEnd len="sm" w="sm" type="none"/>
                      <a:tailEnd len="sm" w="sm" type="none"/>
                    </a:lnL>
                    <a:lnR cap="flat" cmpd="sng" w="9525">
                      <a:solidFill>
                        <a:srgbClr val="0F1923"/>
                      </a:solidFill>
                      <a:prstDash val="solid"/>
                      <a:round/>
                      <a:headEnd len="sm" w="sm" type="none"/>
                      <a:tailEnd len="sm" w="sm" type="none"/>
                    </a:lnR>
                    <a:lnT cap="flat" cmpd="sng" w="9525">
                      <a:solidFill>
                        <a:srgbClr val="0F1923"/>
                      </a:solidFill>
                      <a:prstDash val="solid"/>
                      <a:round/>
                      <a:headEnd len="sm" w="sm" type="none"/>
                      <a:tailEnd len="sm" w="sm" type="none"/>
                    </a:lnT>
                    <a:lnB cap="flat" cmpd="sng" w="9525">
                      <a:solidFill>
                        <a:srgbClr val="0F1923"/>
                      </a:solidFill>
                      <a:prstDash val="solid"/>
                      <a:round/>
                      <a:headEnd len="sm" w="sm" type="none"/>
                      <a:tailEnd len="sm" w="sm" type="none"/>
                    </a:lnB>
                    <a:solidFill>
                      <a:srgbClr val="1C2B3A"/>
                    </a:solidFill>
                  </a:tcPr>
                </a:tc>
              </a:tr>
              <a:tr h="381000">
                <a:tc>
                  <a:txBody>
                    <a:bodyPr/>
                    <a:lstStyle/>
                    <a:p>
                      <a:pPr indent="0" lvl="0" marL="0" rtl="0" algn="l">
                        <a:spcBef>
                          <a:spcPts val="0"/>
                        </a:spcBef>
                        <a:spcAft>
                          <a:spcPts val="0"/>
                        </a:spcAft>
                        <a:buNone/>
                      </a:pPr>
                      <a:r>
                        <a:rPr lang="en">
                          <a:solidFill>
                            <a:schemeClr val="lt1"/>
                          </a:solidFill>
                        </a:rPr>
                        <a:t>Base Height </a:t>
                      </a:r>
                      <a:endParaRPr>
                        <a:solidFill>
                          <a:schemeClr val="lt1"/>
                        </a:solidFill>
                      </a:endParaRPr>
                    </a:p>
                  </a:txBody>
                  <a:tcPr marT="91425" marB="91425" marR="91425" marL="91425">
                    <a:lnL cap="flat" cmpd="sng" w="9525">
                      <a:solidFill>
                        <a:srgbClr val="0F1923"/>
                      </a:solidFill>
                      <a:prstDash val="solid"/>
                      <a:round/>
                      <a:headEnd len="sm" w="sm" type="none"/>
                      <a:tailEnd len="sm" w="sm" type="none"/>
                    </a:lnL>
                    <a:lnR cap="flat" cmpd="sng" w="9525">
                      <a:solidFill>
                        <a:srgbClr val="0F1923"/>
                      </a:solidFill>
                      <a:prstDash val="solid"/>
                      <a:round/>
                      <a:headEnd len="sm" w="sm" type="none"/>
                      <a:tailEnd len="sm" w="sm" type="none"/>
                    </a:lnR>
                    <a:lnT cap="flat" cmpd="sng" w="9525">
                      <a:solidFill>
                        <a:srgbClr val="0F1923"/>
                      </a:solidFill>
                      <a:prstDash val="solid"/>
                      <a:round/>
                      <a:headEnd len="sm" w="sm" type="none"/>
                      <a:tailEnd len="sm" w="sm" type="none"/>
                    </a:lnT>
                    <a:lnB cap="flat" cmpd="sng" w="9525">
                      <a:solidFill>
                        <a:srgbClr val="0F1923"/>
                      </a:solidFill>
                      <a:prstDash val="solid"/>
                      <a:round/>
                      <a:headEnd len="sm" w="sm" type="none"/>
                      <a:tailEnd len="sm" w="sm" type="none"/>
                    </a:lnB>
                    <a:solidFill>
                      <a:srgbClr val="1C2B3A"/>
                    </a:solidFill>
                  </a:tcPr>
                </a:tc>
                <a:tc>
                  <a:txBody>
                    <a:bodyPr/>
                    <a:lstStyle/>
                    <a:p>
                      <a:pPr indent="0" lvl="0" marL="0" rtl="0" algn="l">
                        <a:spcBef>
                          <a:spcPts val="0"/>
                        </a:spcBef>
                        <a:spcAft>
                          <a:spcPts val="0"/>
                        </a:spcAft>
                        <a:buNone/>
                      </a:pPr>
                      <a:r>
                        <a:rPr lang="en">
                          <a:solidFill>
                            <a:schemeClr val="lt1"/>
                          </a:solidFill>
                        </a:rPr>
                        <a:t>0.8 in </a:t>
                      </a:r>
                      <a:endParaRPr>
                        <a:solidFill>
                          <a:schemeClr val="lt1"/>
                        </a:solidFill>
                      </a:endParaRPr>
                    </a:p>
                  </a:txBody>
                  <a:tcPr marT="91425" marB="91425" marR="91425" marL="91425">
                    <a:lnL cap="flat" cmpd="sng" w="9525">
                      <a:solidFill>
                        <a:srgbClr val="0F1923"/>
                      </a:solidFill>
                      <a:prstDash val="solid"/>
                      <a:round/>
                      <a:headEnd len="sm" w="sm" type="none"/>
                      <a:tailEnd len="sm" w="sm" type="none"/>
                    </a:lnL>
                    <a:lnR cap="flat" cmpd="sng" w="9525">
                      <a:solidFill>
                        <a:srgbClr val="0F1923"/>
                      </a:solidFill>
                      <a:prstDash val="solid"/>
                      <a:round/>
                      <a:headEnd len="sm" w="sm" type="none"/>
                      <a:tailEnd len="sm" w="sm" type="none"/>
                    </a:lnR>
                    <a:lnT cap="flat" cmpd="sng" w="9525">
                      <a:solidFill>
                        <a:srgbClr val="0F1923"/>
                      </a:solidFill>
                      <a:prstDash val="solid"/>
                      <a:round/>
                      <a:headEnd len="sm" w="sm" type="none"/>
                      <a:tailEnd len="sm" w="sm" type="none"/>
                    </a:lnT>
                    <a:lnB cap="flat" cmpd="sng" w="9525">
                      <a:solidFill>
                        <a:srgbClr val="0F1923"/>
                      </a:solidFill>
                      <a:prstDash val="solid"/>
                      <a:round/>
                      <a:headEnd len="sm" w="sm" type="none"/>
                      <a:tailEnd len="sm" w="sm" type="none"/>
                    </a:lnB>
                    <a:solidFill>
                      <a:srgbClr val="1C2B3A"/>
                    </a:solidFill>
                  </a:tcPr>
                </a:tc>
              </a:tr>
              <a:tr h="381000">
                <a:tc>
                  <a:txBody>
                    <a:bodyPr/>
                    <a:lstStyle/>
                    <a:p>
                      <a:pPr indent="0" lvl="0" marL="0" rtl="0" algn="l">
                        <a:spcBef>
                          <a:spcPts val="0"/>
                        </a:spcBef>
                        <a:spcAft>
                          <a:spcPts val="0"/>
                        </a:spcAft>
                        <a:buNone/>
                      </a:pPr>
                      <a:r>
                        <a:rPr lang="en">
                          <a:solidFill>
                            <a:schemeClr val="lt1"/>
                          </a:solidFill>
                        </a:rPr>
                        <a:t>Primary Material </a:t>
                      </a:r>
                      <a:endParaRPr>
                        <a:solidFill>
                          <a:schemeClr val="lt1"/>
                        </a:solidFill>
                      </a:endParaRPr>
                    </a:p>
                  </a:txBody>
                  <a:tcPr marT="91425" marB="91425" marR="91425" marL="91425">
                    <a:lnL cap="flat" cmpd="sng" w="9525">
                      <a:solidFill>
                        <a:srgbClr val="0F1923"/>
                      </a:solidFill>
                      <a:prstDash val="solid"/>
                      <a:round/>
                      <a:headEnd len="sm" w="sm" type="none"/>
                      <a:tailEnd len="sm" w="sm" type="none"/>
                    </a:lnL>
                    <a:lnR cap="flat" cmpd="sng" w="9525">
                      <a:solidFill>
                        <a:srgbClr val="0F1923"/>
                      </a:solidFill>
                      <a:prstDash val="solid"/>
                      <a:round/>
                      <a:headEnd len="sm" w="sm" type="none"/>
                      <a:tailEnd len="sm" w="sm" type="none"/>
                    </a:lnR>
                    <a:lnT cap="flat" cmpd="sng" w="9525">
                      <a:solidFill>
                        <a:srgbClr val="0F1923"/>
                      </a:solidFill>
                      <a:prstDash val="solid"/>
                      <a:round/>
                      <a:headEnd len="sm" w="sm" type="none"/>
                      <a:tailEnd len="sm" w="sm" type="none"/>
                    </a:lnT>
                    <a:lnB cap="flat" cmpd="sng" w="9525">
                      <a:solidFill>
                        <a:srgbClr val="0F1923"/>
                      </a:solidFill>
                      <a:prstDash val="solid"/>
                      <a:round/>
                      <a:headEnd len="sm" w="sm" type="none"/>
                      <a:tailEnd len="sm" w="sm" type="none"/>
                    </a:lnB>
                    <a:solidFill>
                      <a:srgbClr val="1C2B3A"/>
                    </a:solidFill>
                  </a:tcPr>
                </a:tc>
                <a:tc>
                  <a:txBody>
                    <a:bodyPr/>
                    <a:lstStyle/>
                    <a:p>
                      <a:pPr indent="0" lvl="0" marL="0" rtl="0" algn="l">
                        <a:spcBef>
                          <a:spcPts val="0"/>
                        </a:spcBef>
                        <a:spcAft>
                          <a:spcPts val="0"/>
                        </a:spcAft>
                        <a:buNone/>
                      </a:pPr>
                      <a:r>
                        <a:rPr lang="en">
                          <a:solidFill>
                            <a:schemeClr val="lt1"/>
                          </a:solidFill>
                        </a:rPr>
                        <a:t>ABS plastic- impact grade, UV </a:t>
                      </a:r>
                      <a:r>
                        <a:rPr lang="en">
                          <a:solidFill>
                            <a:schemeClr val="lt1"/>
                          </a:solidFill>
                        </a:rPr>
                        <a:t>stabilized</a:t>
                      </a:r>
                      <a:r>
                        <a:rPr lang="en">
                          <a:solidFill>
                            <a:schemeClr val="lt1"/>
                          </a:solidFill>
                        </a:rPr>
                        <a:t> </a:t>
                      </a:r>
                      <a:endParaRPr>
                        <a:solidFill>
                          <a:schemeClr val="lt1"/>
                        </a:solidFill>
                      </a:endParaRPr>
                    </a:p>
                  </a:txBody>
                  <a:tcPr marT="91425" marB="91425" marR="91425" marL="91425">
                    <a:lnL cap="flat" cmpd="sng" w="9525">
                      <a:solidFill>
                        <a:srgbClr val="0F1923"/>
                      </a:solidFill>
                      <a:prstDash val="solid"/>
                      <a:round/>
                      <a:headEnd len="sm" w="sm" type="none"/>
                      <a:tailEnd len="sm" w="sm" type="none"/>
                    </a:lnL>
                    <a:lnR cap="flat" cmpd="sng" w="9525">
                      <a:solidFill>
                        <a:srgbClr val="0F1923"/>
                      </a:solidFill>
                      <a:prstDash val="solid"/>
                      <a:round/>
                      <a:headEnd len="sm" w="sm" type="none"/>
                      <a:tailEnd len="sm" w="sm" type="none"/>
                    </a:lnR>
                    <a:lnT cap="flat" cmpd="sng" w="9525">
                      <a:solidFill>
                        <a:srgbClr val="0F1923"/>
                      </a:solidFill>
                      <a:prstDash val="solid"/>
                      <a:round/>
                      <a:headEnd len="sm" w="sm" type="none"/>
                      <a:tailEnd len="sm" w="sm" type="none"/>
                    </a:lnT>
                    <a:lnB cap="flat" cmpd="sng" w="9525">
                      <a:solidFill>
                        <a:srgbClr val="0F1923"/>
                      </a:solidFill>
                      <a:prstDash val="solid"/>
                      <a:round/>
                      <a:headEnd len="sm" w="sm" type="none"/>
                      <a:tailEnd len="sm" w="sm" type="none"/>
                    </a:lnB>
                    <a:solidFill>
                      <a:srgbClr val="1C2B3A"/>
                    </a:solidFill>
                  </a:tcPr>
                </a:tc>
              </a:tr>
              <a:tr h="381000">
                <a:tc>
                  <a:txBody>
                    <a:bodyPr/>
                    <a:lstStyle/>
                    <a:p>
                      <a:pPr indent="0" lvl="0" marL="0" rtl="0" algn="l">
                        <a:spcBef>
                          <a:spcPts val="0"/>
                        </a:spcBef>
                        <a:spcAft>
                          <a:spcPts val="0"/>
                        </a:spcAft>
                        <a:buNone/>
                      </a:pPr>
                      <a:r>
                        <a:rPr lang="en">
                          <a:solidFill>
                            <a:schemeClr val="lt1"/>
                          </a:solidFill>
                        </a:rPr>
                        <a:t>Reflectivity</a:t>
                      </a:r>
                      <a:r>
                        <a:rPr lang="en">
                          <a:solidFill>
                            <a:schemeClr val="lt1"/>
                          </a:solidFill>
                        </a:rPr>
                        <a:t> </a:t>
                      </a:r>
                      <a:endParaRPr>
                        <a:solidFill>
                          <a:schemeClr val="lt1"/>
                        </a:solidFill>
                      </a:endParaRPr>
                    </a:p>
                  </a:txBody>
                  <a:tcPr marT="91425" marB="91425" marR="91425" marL="91425">
                    <a:lnL cap="flat" cmpd="sng" w="9525">
                      <a:solidFill>
                        <a:srgbClr val="0F1923"/>
                      </a:solidFill>
                      <a:prstDash val="solid"/>
                      <a:round/>
                      <a:headEnd len="sm" w="sm" type="none"/>
                      <a:tailEnd len="sm" w="sm" type="none"/>
                    </a:lnL>
                    <a:lnR cap="flat" cmpd="sng" w="9525">
                      <a:solidFill>
                        <a:srgbClr val="0F1923"/>
                      </a:solidFill>
                      <a:prstDash val="solid"/>
                      <a:round/>
                      <a:headEnd len="sm" w="sm" type="none"/>
                      <a:tailEnd len="sm" w="sm" type="none"/>
                    </a:lnR>
                    <a:lnT cap="flat" cmpd="sng" w="9525">
                      <a:solidFill>
                        <a:srgbClr val="0F1923"/>
                      </a:solidFill>
                      <a:prstDash val="solid"/>
                      <a:round/>
                      <a:headEnd len="sm" w="sm" type="none"/>
                      <a:tailEnd len="sm" w="sm" type="none"/>
                    </a:lnT>
                    <a:lnB cap="flat" cmpd="sng" w="9525">
                      <a:solidFill>
                        <a:srgbClr val="0F1923"/>
                      </a:solidFill>
                      <a:prstDash val="solid"/>
                      <a:round/>
                      <a:headEnd len="sm" w="sm" type="none"/>
                      <a:tailEnd len="sm" w="sm" type="none"/>
                    </a:lnB>
                    <a:solidFill>
                      <a:srgbClr val="1C2B3A"/>
                    </a:solidFill>
                  </a:tcPr>
                </a:tc>
                <a:tc>
                  <a:txBody>
                    <a:bodyPr/>
                    <a:lstStyle/>
                    <a:p>
                      <a:pPr indent="0" lvl="0" marL="0" rtl="0" algn="l">
                        <a:spcBef>
                          <a:spcPts val="0"/>
                        </a:spcBef>
                        <a:spcAft>
                          <a:spcPts val="0"/>
                        </a:spcAft>
                        <a:buNone/>
                      </a:pPr>
                      <a:r>
                        <a:rPr lang="en">
                          <a:solidFill>
                            <a:schemeClr val="lt1"/>
                          </a:solidFill>
                        </a:rPr>
                        <a:t>Type IV retro </a:t>
                      </a:r>
                      <a:r>
                        <a:rPr lang="en">
                          <a:solidFill>
                            <a:schemeClr val="lt1"/>
                          </a:solidFill>
                        </a:rPr>
                        <a:t>reflective sheeting</a:t>
                      </a:r>
                      <a:r>
                        <a:rPr lang="en">
                          <a:solidFill>
                            <a:schemeClr val="lt1"/>
                          </a:solidFill>
                        </a:rPr>
                        <a:t> </a:t>
                      </a:r>
                      <a:endParaRPr>
                        <a:solidFill>
                          <a:schemeClr val="lt1"/>
                        </a:solidFill>
                      </a:endParaRPr>
                    </a:p>
                  </a:txBody>
                  <a:tcPr marT="91425" marB="91425" marR="91425" marL="91425">
                    <a:lnL cap="flat" cmpd="sng" w="9525">
                      <a:solidFill>
                        <a:srgbClr val="0F1923"/>
                      </a:solidFill>
                      <a:prstDash val="solid"/>
                      <a:round/>
                      <a:headEnd len="sm" w="sm" type="none"/>
                      <a:tailEnd len="sm" w="sm" type="none"/>
                    </a:lnL>
                    <a:lnR cap="flat" cmpd="sng" w="9525">
                      <a:solidFill>
                        <a:srgbClr val="0F1923"/>
                      </a:solidFill>
                      <a:prstDash val="solid"/>
                      <a:round/>
                      <a:headEnd len="sm" w="sm" type="none"/>
                      <a:tailEnd len="sm" w="sm" type="none"/>
                    </a:lnR>
                    <a:lnT cap="flat" cmpd="sng" w="9525">
                      <a:solidFill>
                        <a:srgbClr val="0F1923"/>
                      </a:solidFill>
                      <a:prstDash val="solid"/>
                      <a:round/>
                      <a:headEnd len="sm" w="sm" type="none"/>
                      <a:tailEnd len="sm" w="sm" type="none"/>
                    </a:lnT>
                    <a:lnB cap="flat" cmpd="sng" w="9525">
                      <a:solidFill>
                        <a:srgbClr val="0F1923"/>
                      </a:solidFill>
                      <a:prstDash val="solid"/>
                      <a:round/>
                      <a:headEnd len="sm" w="sm" type="none"/>
                      <a:tailEnd len="sm" w="sm" type="none"/>
                    </a:lnB>
                    <a:solidFill>
                      <a:srgbClr val="1C2B3A"/>
                    </a:solidFill>
                  </a:tcPr>
                </a:tc>
              </a:tr>
              <a:tr h="381000">
                <a:tc>
                  <a:txBody>
                    <a:bodyPr/>
                    <a:lstStyle/>
                    <a:p>
                      <a:pPr indent="0" lvl="0" marL="0" rtl="0" algn="l">
                        <a:spcBef>
                          <a:spcPts val="0"/>
                        </a:spcBef>
                        <a:spcAft>
                          <a:spcPts val="0"/>
                        </a:spcAft>
                        <a:buNone/>
                      </a:pPr>
                      <a:r>
                        <a:rPr lang="en">
                          <a:solidFill>
                            <a:schemeClr val="lt1"/>
                          </a:solidFill>
                        </a:rPr>
                        <a:t>Weather Rating </a:t>
                      </a:r>
                      <a:endParaRPr>
                        <a:solidFill>
                          <a:schemeClr val="lt1"/>
                        </a:solidFill>
                      </a:endParaRPr>
                    </a:p>
                  </a:txBody>
                  <a:tcPr marT="91425" marB="91425" marR="91425" marL="91425">
                    <a:lnL cap="flat" cmpd="sng" w="9525">
                      <a:solidFill>
                        <a:srgbClr val="0F1923"/>
                      </a:solidFill>
                      <a:prstDash val="solid"/>
                      <a:round/>
                      <a:headEnd len="sm" w="sm" type="none"/>
                      <a:tailEnd len="sm" w="sm" type="none"/>
                    </a:lnL>
                    <a:lnR cap="flat" cmpd="sng" w="9525">
                      <a:solidFill>
                        <a:srgbClr val="0F1923"/>
                      </a:solidFill>
                      <a:prstDash val="solid"/>
                      <a:round/>
                      <a:headEnd len="sm" w="sm" type="none"/>
                      <a:tailEnd len="sm" w="sm" type="none"/>
                    </a:lnR>
                    <a:lnT cap="flat" cmpd="sng" w="9525">
                      <a:solidFill>
                        <a:srgbClr val="0F1923"/>
                      </a:solidFill>
                      <a:prstDash val="solid"/>
                      <a:round/>
                      <a:headEnd len="sm" w="sm" type="none"/>
                      <a:tailEnd len="sm" w="sm" type="none"/>
                    </a:lnT>
                    <a:lnB cap="flat" cmpd="sng" w="9525">
                      <a:solidFill>
                        <a:srgbClr val="0F1923"/>
                      </a:solidFill>
                      <a:prstDash val="solid"/>
                      <a:round/>
                      <a:headEnd len="sm" w="sm" type="none"/>
                      <a:tailEnd len="sm" w="sm" type="none"/>
                    </a:lnB>
                    <a:solidFill>
                      <a:srgbClr val="1C2B3A"/>
                    </a:solidFill>
                  </a:tcPr>
                </a:tc>
                <a:tc>
                  <a:txBody>
                    <a:bodyPr/>
                    <a:lstStyle/>
                    <a:p>
                      <a:pPr indent="0" lvl="0" marL="0" rtl="0" algn="l">
                        <a:spcBef>
                          <a:spcPts val="0"/>
                        </a:spcBef>
                        <a:spcAft>
                          <a:spcPts val="0"/>
                        </a:spcAft>
                        <a:buNone/>
                      </a:pPr>
                      <a:r>
                        <a:rPr lang="en">
                          <a:solidFill>
                            <a:schemeClr val="lt1"/>
                          </a:solidFill>
                        </a:rPr>
                        <a:t>IP67- </a:t>
                      </a:r>
                      <a:r>
                        <a:rPr lang="en">
                          <a:solidFill>
                            <a:schemeClr val="lt1"/>
                          </a:solidFill>
                        </a:rPr>
                        <a:t>dust &amp;</a:t>
                      </a:r>
                      <a:r>
                        <a:rPr lang="en">
                          <a:solidFill>
                            <a:schemeClr val="lt1"/>
                          </a:solidFill>
                        </a:rPr>
                        <a:t> </a:t>
                      </a:r>
                      <a:r>
                        <a:rPr lang="en">
                          <a:solidFill>
                            <a:schemeClr val="lt1"/>
                          </a:solidFill>
                        </a:rPr>
                        <a:t>waterproof, -40 F to 140 F</a:t>
                      </a:r>
                      <a:endParaRPr>
                        <a:solidFill>
                          <a:schemeClr val="lt1"/>
                        </a:solidFill>
                      </a:endParaRPr>
                    </a:p>
                  </a:txBody>
                  <a:tcPr marT="91425" marB="91425" marR="91425" marL="91425">
                    <a:lnL cap="flat" cmpd="sng" w="9525">
                      <a:solidFill>
                        <a:srgbClr val="0F1923"/>
                      </a:solidFill>
                      <a:prstDash val="solid"/>
                      <a:round/>
                      <a:headEnd len="sm" w="sm" type="none"/>
                      <a:tailEnd len="sm" w="sm" type="none"/>
                    </a:lnL>
                    <a:lnR cap="flat" cmpd="sng" w="9525">
                      <a:solidFill>
                        <a:srgbClr val="0F1923"/>
                      </a:solidFill>
                      <a:prstDash val="solid"/>
                      <a:round/>
                      <a:headEnd len="sm" w="sm" type="none"/>
                      <a:tailEnd len="sm" w="sm" type="none"/>
                    </a:lnR>
                    <a:lnT cap="flat" cmpd="sng" w="9525">
                      <a:solidFill>
                        <a:srgbClr val="0F1923"/>
                      </a:solidFill>
                      <a:prstDash val="solid"/>
                      <a:round/>
                      <a:headEnd len="sm" w="sm" type="none"/>
                      <a:tailEnd len="sm" w="sm" type="none"/>
                    </a:lnT>
                    <a:lnB cap="flat" cmpd="sng" w="9525">
                      <a:solidFill>
                        <a:srgbClr val="0F1923"/>
                      </a:solidFill>
                      <a:prstDash val="solid"/>
                      <a:round/>
                      <a:headEnd len="sm" w="sm" type="none"/>
                      <a:tailEnd len="sm" w="sm" type="none"/>
                    </a:lnB>
                    <a:solidFill>
                      <a:srgbClr val="1C2B3A"/>
                    </a:solidFill>
                  </a:tcPr>
                </a:tc>
              </a:tr>
              <a:tr h="381000">
                <a:tc>
                  <a:txBody>
                    <a:bodyPr/>
                    <a:lstStyle/>
                    <a:p>
                      <a:pPr indent="0" lvl="0" marL="0" rtl="0" algn="l">
                        <a:spcBef>
                          <a:spcPts val="0"/>
                        </a:spcBef>
                        <a:spcAft>
                          <a:spcPts val="0"/>
                        </a:spcAft>
                        <a:buNone/>
                      </a:pPr>
                      <a:r>
                        <a:rPr lang="en">
                          <a:solidFill>
                            <a:schemeClr val="lt1"/>
                          </a:solidFill>
                        </a:rPr>
                        <a:t>Anchor</a:t>
                      </a:r>
                      <a:r>
                        <a:rPr lang="en">
                          <a:solidFill>
                            <a:schemeClr val="lt1"/>
                          </a:solidFill>
                        </a:rPr>
                        <a:t> Method</a:t>
                      </a:r>
                      <a:endParaRPr>
                        <a:solidFill>
                          <a:schemeClr val="lt1"/>
                        </a:solidFill>
                      </a:endParaRPr>
                    </a:p>
                  </a:txBody>
                  <a:tcPr marT="91425" marB="91425" marR="91425" marL="91425">
                    <a:lnL cap="flat" cmpd="sng" w="9525">
                      <a:solidFill>
                        <a:srgbClr val="0F1923"/>
                      </a:solidFill>
                      <a:prstDash val="solid"/>
                      <a:round/>
                      <a:headEnd len="sm" w="sm" type="none"/>
                      <a:tailEnd len="sm" w="sm" type="none"/>
                    </a:lnL>
                    <a:lnR cap="flat" cmpd="sng" w="9525">
                      <a:solidFill>
                        <a:srgbClr val="0F1923"/>
                      </a:solidFill>
                      <a:prstDash val="solid"/>
                      <a:round/>
                      <a:headEnd len="sm" w="sm" type="none"/>
                      <a:tailEnd len="sm" w="sm" type="none"/>
                    </a:lnR>
                    <a:lnT cap="flat" cmpd="sng" w="9525">
                      <a:solidFill>
                        <a:srgbClr val="0F1923"/>
                      </a:solidFill>
                      <a:prstDash val="solid"/>
                      <a:round/>
                      <a:headEnd len="sm" w="sm" type="none"/>
                      <a:tailEnd len="sm" w="sm" type="none"/>
                    </a:lnT>
                    <a:lnB cap="flat" cmpd="sng" w="9525">
                      <a:solidFill>
                        <a:srgbClr val="0F1923"/>
                      </a:solidFill>
                      <a:prstDash val="solid"/>
                      <a:round/>
                      <a:headEnd len="sm" w="sm" type="none"/>
                      <a:tailEnd len="sm" w="sm" type="none"/>
                    </a:lnB>
                    <a:solidFill>
                      <a:srgbClr val="1C2B3A"/>
                    </a:solidFill>
                  </a:tcPr>
                </a:tc>
                <a:tc>
                  <a:txBody>
                    <a:bodyPr/>
                    <a:lstStyle/>
                    <a:p>
                      <a:pPr indent="0" lvl="0" marL="0" rtl="0" algn="l">
                        <a:spcBef>
                          <a:spcPts val="0"/>
                        </a:spcBef>
                        <a:spcAft>
                          <a:spcPts val="0"/>
                        </a:spcAft>
                        <a:buNone/>
                      </a:pPr>
                      <a:r>
                        <a:rPr lang="en">
                          <a:solidFill>
                            <a:schemeClr val="lt1"/>
                          </a:solidFill>
                        </a:rPr>
                        <a:t>M12 stainless bolts through ABS plate </a:t>
                      </a:r>
                      <a:endParaRPr>
                        <a:solidFill>
                          <a:schemeClr val="lt1"/>
                        </a:solidFill>
                      </a:endParaRPr>
                    </a:p>
                  </a:txBody>
                  <a:tcPr marT="91425" marB="91425" marR="91425" marL="91425">
                    <a:lnL cap="flat" cmpd="sng" w="9525">
                      <a:solidFill>
                        <a:srgbClr val="0F1923"/>
                      </a:solidFill>
                      <a:prstDash val="solid"/>
                      <a:round/>
                      <a:headEnd len="sm" w="sm" type="none"/>
                      <a:tailEnd len="sm" w="sm" type="none"/>
                    </a:lnL>
                    <a:lnR cap="flat" cmpd="sng" w="9525">
                      <a:solidFill>
                        <a:srgbClr val="0F1923"/>
                      </a:solidFill>
                      <a:prstDash val="solid"/>
                      <a:round/>
                      <a:headEnd len="sm" w="sm" type="none"/>
                      <a:tailEnd len="sm" w="sm" type="none"/>
                    </a:lnR>
                    <a:lnT cap="flat" cmpd="sng" w="9525">
                      <a:solidFill>
                        <a:srgbClr val="0F1923"/>
                      </a:solidFill>
                      <a:prstDash val="solid"/>
                      <a:round/>
                      <a:headEnd len="sm" w="sm" type="none"/>
                      <a:tailEnd len="sm" w="sm" type="none"/>
                    </a:lnT>
                    <a:lnB cap="flat" cmpd="sng" w="9525">
                      <a:solidFill>
                        <a:srgbClr val="0F1923"/>
                      </a:solidFill>
                      <a:prstDash val="solid"/>
                      <a:round/>
                      <a:headEnd len="sm" w="sm" type="none"/>
                      <a:tailEnd len="sm" w="sm" type="none"/>
                    </a:lnB>
                    <a:solidFill>
                      <a:srgbClr val="1C2B3A"/>
                    </a:solidFill>
                  </a:tcPr>
                </a:tc>
              </a:tr>
            </a:tbl>
          </a:graphicData>
        </a:graphic>
      </p:graphicFrame>
      <p:graphicFrame>
        <p:nvGraphicFramePr>
          <p:cNvPr id="128" name="Google Shape;128;p20"/>
          <p:cNvGraphicFramePr/>
          <p:nvPr/>
        </p:nvGraphicFramePr>
        <p:xfrm>
          <a:off x="5599150" y="248275"/>
          <a:ext cx="3000000" cy="3000000"/>
        </p:xfrm>
        <a:graphic>
          <a:graphicData uri="http://schemas.openxmlformats.org/drawingml/2006/table">
            <a:tbl>
              <a:tblPr>
                <a:noFill/>
                <a:tableStyleId>{07C964ED-C415-4C81-B943-A43FCDEA62B8}</a:tableStyleId>
              </a:tblPr>
              <a:tblGrid>
                <a:gridCol w="3049850"/>
              </a:tblGrid>
              <a:tr h="359625">
                <a:tc>
                  <a:txBody>
                    <a:bodyPr/>
                    <a:lstStyle/>
                    <a:p>
                      <a:pPr indent="0" lvl="0" marL="0" rtl="0" algn="l">
                        <a:spcBef>
                          <a:spcPts val="0"/>
                        </a:spcBef>
                        <a:spcAft>
                          <a:spcPts val="0"/>
                        </a:spcAft>
                        <a:buNone/>
                      </a:pPr>
                      <a:r>
                        <a:rPr lang="en">
                          <a:solidFill>
                            <a:schemeClr val="lt1"/>
                          </a:solidFill>
                        </a:rPr>
                        <a:t>Cost Estimate (Per Unit) </a:t>
                      </a:r>
                      <a:endParaRPr>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45818E"/>
                    </a:solidFill>
                  </a:tcPr>
                </a:tc>
              </a:tr>
              <a:tr h="359625">
                <a:tc>
                  <a:txBody>
                    <a:bodyPr/>
                    <a:lstStyle/>
                    <a:p>
                      <a:pPr indent="0" lvl="0" marL="0" rtl="0" algn="l">
                        <a:spcBef>
                          <a:spcPts val="0"/>
                        </a:spcBef>
                        <a:spcAft>
                          <a:spcPts val="0"/>
                        </a:spcAft>
                        <a:buNone/>
                      </a:pPr>
                      <a:r>
                        <a:rPr lang="en">
                          <a:solidFill>
                            <a:schemeClr val="lt1"/>
                          </a:solidFill>
                        </a:rPr>
                        <a:t>ABS plastic Body                   $55 </a:t>
                      </a:r>
                      <a:endParaRPr>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C2B3A"/>
                    </a:solidFill>
                  </a:tcPr>
                </a:tc>
              </a:tr>
              <a:tr h="359625">
                <a:tc>
                  <a:txBody>
                    <a:bodyPr/>
                    <a:lstStyle/>
                    <a:p>
                      <a:pPr indent="0" lvl="0" marL="0" rtl="0" algn="l">
                        <a:spcBef>
                          <a:spcPts val="0"/>
                        </a:spcBef>
                        <a:spcAft>
                          <a:spcPts val="0"/>
                        </a:spcAft>
                        <a:buNone/>
                      </a:pPr>
                      <a:r>
                        <a:rPr lang="en">
                          <a:solidFill>
                            <a:schemeClr val="lt1"/>
                          </a:solidFill>
                        </a:rPr>
                        <a:t>Retro Reflective Panels         $22</a:t>
                      </a:r>
                      <a:endParaRPr>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C2B3A"/>
                    </a:solidFill>
                  </a:tcPr>
                </a:tc>
              </a:tr>
              <a:tr h="359625">
                <a:tc>
                  <a:txBody>
                    <a:bodyPr/>
                    <a:lstStyle/>
                    <a:p>
                      <a:pPr indent="0" lvl="0" marL="0" rtl="0" algn="l">
                        <a:spcBef>
                          <a:spcPts val="0"/>
                        </a:spcBef>
                        <a:spcAft>
                          <a:spcPts val="0"/>
                        </a:spcAft>
                        <a:buNone/>
                      </a:pPr>
                      <a:r>
                        <a:rPr lang="en">
                          <a:solidFill>
                            <a:schemeClr val="lt1"/>
                          </a:solidFill>
                        </a:rPr>
                        <a:t>ABS base plate + steel  bolts $25</a:t>
                      </a:r>
                      <a:endParaRPr>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C2B3A"/>
                    </a:solidFill>
                  </a:tcPr>
                </a:tc>
              </a:tr>
              <a:tr h="359625">
                <a:tc>
                  <a:txBody>
                    <a:bodyPr/>
                    <a:lstStyle/>
                    <a:p>
                      <a:pPr indent="0" lvl="0" marL="0" rtl="0" algn="l">
                        <a:spcBef>
                          <a:spcPts val="0"/>
                        </a:spcBef>
                        <a:spcAft>
                          <a:spcPts val="0"/>
                        </a:spcAft>
                        <a:buNone/>
                      </a:pPr>
                      <a:r>
                        <a:rPr lang="en">
                          <a:solidFill>
                            <a:schemeClr val="lt1"/>
                          </a:solidFill>
                        </a:rPr>
                        <a:t>Installation Labor                   $45</a:t>
                      </a:r>
                      <a:endParaRPr>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C2B3A"/>
                    </a:solidFill>
                  </a:tcPr>
                </a:tc>
              </a:tr>
              <a:tr h="359625">
                <a:tc>
                  <a:txBody>
                    <a:bodyPr/>
                    <a:lstStyle/>
                    <a:p>
                      <a:pPr indent="0" lvl="0" marL="0" rtl="0" algn="l">
                        <a:spcBef>
                          <a:spcPts val="0"/>
                        </a:spcBef>
                        <a:spcAft>
                          <a:spcPts val="0"/>
                        </a:spcAft>
                        <a:buNone/>
                      </a:pPr>
                      <a:r>
                        <a:rPr lang="en">
                          <a:solidFill>
                            <a:schemeClr val="lt1"/>
                          </a:solidFill>
                        </a:rPr>
                        <a:t>Total Per Unit                         $185</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ABS plastic is lightweight, weather </a:t>
                      </a:r>
                      <a:r>
                        <a:rPr lang="en">
                          <a:solidFill>
                            <a:schemeClr val="lt1"/>
                          </a:solidFill>
                        </a:rPr>
                        <a:t>resistant, recyclable, and lower cost than steel </a:t>
                      </a:r>
                      <a:endParaRPr>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2A3F52"/>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2B3A"/>
        </a:solidFill>
      </p:bgPr>
    </p:bg>
    <p:spTree>
      <p:nvGrpSpPr>
        <p:cNvPr id="132" name="Shape 132"/>
        <p:cNvGrpSpPr/>
        <p:nvPr/>
      </p:nvGrpSpPr>
      <p:grpSpPr>
        <a:xfrm>
          <a:off x="0" y="0"/>
          <a:ext cx="0" cy="0"/>
          <a:chOff x="0" y="0"/>
          <a:chExt cx="0" cy="0"/>
        </a:xfrm>
      </p:grpSpPr>
      <p:sp>
        <p:nvSpPr>
          <p:cNvPr id="133" name="Google Shape;133;p21"/>
          <p:cNvSpPr txBox="1"/>
          <p:nvPr>
            <p:ph type="ctrTitle"/>
          </p:nvPr>
        </p:nvSpPr>
        <p:spPr>
          <a:xfrm>
            <a:off x="0" y="0"/>
            <a:ext cx="9144000" cy="772800"/>
          </a:xfrm>
          <a:prstGeom prst="rect">
            <a:avLst/>
          </a:prstGeom>
          <a:noFill/>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4000">
                <a:solidFill>
                  <a:srgbClr val="FFD600"/>
                </a:solidFill>
                <a:latin typeface="Impact"/>
                <a:ea typeface="Impact"/>
                <a:cs typeface="Impact"/>
                <a:sym typeface="Impact"/>
              </a:rPr>
              <a:t>Implementation</a:t>
            </a:r>
            <a:r>
              <a:rPr lang="en" sz="4000">
                <a:solidFill>
                  <a:srgbClr val="FFD600"/>
                </a:solidFill>
                <a:latin typeface="Impact"/>
                <a:ea typeface="Impact"/>
                <a:cs typeface="Impact"/>
                <a:sym typeface="Impact"/>
              </a:rPr>
              <a:t> Plan</a:t>
            </a:r>
            <a:endParaRPr sz="6400">
              <a:solidFill>
                <a:srgbClr val="FFD600"/>
              </a:solidFill>
              <a:latin typeface="Impact"/>
              <a:ea typeface="Impact"/>
              <a:cs typeface="Impact"/>
              <a:sym typeface="Impact"/>
            </a:endParaRPr>
          </a:p>
        </p:txBody>
      </p:sp>
      <p:sp>
        <p:nvSpPr>
          <p:cNvPr id="134" name="Google Shape;134;p21"/>
          <p:cNvSpPr txBox="1"/>
          <p:nvPr/>
        </p:nvSpPr>
        <p:spPr>
          <a:xfrm>
            <a:off x="0" y="772825"/>
            <a:ext cx="3056100" cy="4370700"/>
          </a:xfrm>
          <a:prstGeom prst="rect">
            <a:avLst/>
          </a:prstGeom>
          <a:solidFill>
            <a:srgbClr val="1C2B3A"/>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FFD600"/>
              </a:solidFill>
            </a:endParaRPr>
          </a:p>
          <a:p>
            <a:pPr indent="0" lvl="0" marL="0" rtl="0" algn="l">
              <a:spcBef>
                <a:spcPts val="0"/>
              </a:spcBef>
              <a:spcAft>
                <a:spcPts val="0"/>
              </a:spcAft>
              <a:buNone/>
            </a:pPr>
            <a:r>
              <a:t/>
            </a:r>
            <a:endParaRPr sz="1800">
              <a:solidFill>
                <a:srgbClr val="FFD600"/>
              </a:solidFill>
            </a:endParaRPr>
          </a:p>
          <a:p>
            <a:pPr indent="0" lvl="0" marL="0" rtl="0" algn="l">
              <a:spcBef>
                <a:spcPts val="0"/>
              </a:spcBef>
              <a:spcAft>
                <a:spcPts val="0"/>
              </a:spcAft>
              <a:buNone/>
            </a:pPr>
            <a:r>
              <a:t/>
            </a:r>
            <a:endParaRPr sz="1800">
              <a:solidFill>
                <a:srgbClr val="FFD600"/>
              </a:solidFill>
            </a:endParaRPr>
          </a:p>
          <a:p>
            <a:pPr indent="0" lvl="0" marL="0" rtl="0" algn="l">
              <a:spcBef>
                <a:spcPts val="0"/>
              </a:spcBef>
              <a:spcAft>
                <a:spcPts val="0"/>
              </a:spcAft>
              <a:buNone/>
            </a:pPr>
            <a:r>
              <a:t/>
            </a:r>
            <a:endParaRPr sz="1800">
              <a:solidFill>
                <a:srgbClr val="FFD600"/>
              </a:solidFill>
            </a:endParaRPr>
          </a:p>
          <a:p>
            <a:pPr indent="0" lvl="0" marL="0" rtl="0" algn="l">
              <a:spcBef>
                <a:spcPts val="0"/>
              </a:spcBef>
              <a:spcAft>
                <a:spcPts val="0"/>
              </a:spcAft>
              <a:buNone/>
            </a:pPr>
            <a:r>
              <a:t/>
            </a:r>
            <a:endParaRPr sz="1800">
              <a:solidFill>
                <a:schemeClr val="lt1"/>
              </a:solidFill>
            </a:endParaRPr>
          </a:p>
          <a:p>
            <a:pPr indent="-342900" lvl="0" marL="457200" rtl="0" algn="l">
              <a:spcBef>
                <a:spcPts val="0"/>
              </a:spcBef>
              <a:spcAft>
                <a:spcPts val="0"/>
              </a:spcAft>
              <a:buClr>
                <a:schemeClr val="lt1"/>
              </a:buClr>
              <a:buSzPts val="1800"/>
              <a:buChar char="●"/>
            </a:pPr>
            <a:r>
              <a:rPr lang="en" sz="1800">
                <a:solidFill>
                  <a:schemeClr val="lt1"/>
                </a:solidFill>
              </a:rPr>
              <a:t>Finalize ABS arch specs with NYC DOT </a:t>
            </a:r>
            <a:endParaRPr sz="1800">
              <a:solidFill>
                <a:schemeClr val="lt1"/>
              </a:solidFill>
            </a:endParaRPr>
          </a:p>
          <a:p>
            <a:pPr indent="-342900" lvl="0" marL="457200" rtl="0" algn="l">
              <a:spcBef>
                <a:spcPts val="0"/>
              </a:spcBef>
              <a:spcAft>
                <a:spcPts val="0"/>
              </a:spcAft>
              <a:buClr>
                <a:schemeClr val="lt1"/>
              </a:buClr>
              <a:buSzPts val="1800"/>
              <a:buChar char="●"/>
            </a:pPr>
            <a:r>
              <a:rPr lang="en" sz="1800">
                <a:solidFill>
                  <a:schemeClr val="lt1"/>
                </a:solidFill>
              </a:rPr>
              <a:t>Prototype 3 barriers variations </a:t>
            </a:r>
            <a:endParaRPr sz="1800">
              <a:solidFill>
                <a:schemeClr val="lt1"/>
              </a:solidFill>
            </a:endParaRPr>
          </a:p>
          <a:p>
            <a:pPr indent="-342900" lvl="0" marL="457200" rtl="0" algn="l">
              <a:spcBef>
                <a:spcPts val="0"/>
              </a:spcBef>
              <a:spcAft>
                <a:spcPts val="0"/>
              </a:spcAft>
              <a:buClr>
                <a:schemeClr val="lt1"/>
              </a:buClr>
              <a:buSzPts val="1800"/>
              <a:buChar char="●"/>
            </a:pPr>
            <a:r>
              <a:rPr lang="en" sz="1800">
                <a:solidFill>
                  <a:schemeClr val="lt1"/>
                </a:solidFill>
              </a:rPr>
              <a:t>Community feedback in target neighborhoods </a:t>
            </a:r>
            <a:endParaRPr sz="1800">
              <a:solidFill>
                <a:schemeClr val="lt1"/>
              </a:solidFill>
            </a:endParaRPr>
          </a:p>
          <a:p>
            <a:pPr indent="0" lvl="0" marL="457200" rtl="0" algn="l">
              <a:spcBef>
                <a:spcPts val="0"/>
              </a:spcBef>
              <a:spcAft>
                <a:spcPts val="0"/>
              </a:spcAft>
              <a:buNone/>
            </a:pPr>
            <a:r>
              <a:t/>
            </a:r>
            <a:endParaRPr sz="1800">
              <a:solidFill>
                <a:schemeClr val="dk2"/>
              </a:solidFill>
            </a:endParaRPr>
          </a:p>
        </p:txBody>
      </p:sp>
      <p:sp>
        <p:nvSpPr>
          <p:cNvPr id="135" name="Google Shape;135;p21"/>
          <p:cNvSpPr/>
          <p:nvPr/>
        </p:nvSpPr>
        <p:spPr>
          <a:xfrm>
            <a:off x="0" y="789075"/>
            <a:ext cx="3056100" cy="1204800"/>
          </a:xfrm>
          <a:prstGeom prst="rect">
            <a:avLst/>
          </a:prstGeom>
          <a:solidFill>
            <a:srgbClr val="FFD6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1C2B3A"/>
                </a:solidFill>
                <a:latin typeface="Impact"/>
                <a:ea typeface="Impact"/>
                <a:cs typeface="Impact"/>
                <a:sym typeface="Impact"/>
              </a:rPr>
              <a:t>01                        </a:t>
            </a:r>
            <a:endParaRPr sz="1800">
              <a:solidFill>
                <a:srgbClr val="1C2B3A"/>
              </a:solidFill>
              <a:latin typeface="Impact"/>
              <a:ea typeface="Impact"/>
              <a:cs typeface="Impact"/>
              <a:sym typeface="Impact"/>
            </a:endParaRPr>
          </a:p>
          <a:p>
            <a:pPr indent="0" lvl="0" marL="0" rtl="0" algn="l">
              <a:spcBef>
                <a:spcPts val="0"/>
              </a:spcBef>
              <a:spcAft>
                <a:spcPts val="0"/>
              </a:spcAft>
              <a:buClr>
                <a:schemeClr val="dk1"/>
              </a:buClr>
              <a:buSzPts val="1100"/>
              <a:buFont typeface="Arial"/>
              <a:buNone/>
            </a:pPr>
            <a:r>
              <a:rPr lang="en" sz="1800">
                <a:solidFill>
                  <a:srgbClr val="1C2B3A"/>
                </a:solidFill>
                <a:latin typeface="Impact"/>
                <a:ea typeface="Impact"/>
                <a:cs typeface="Impact"/>
                <a:sym typeface="Impact"/>
              </a:rPr>
              <a:t>Months 1-3</a:t>
            </a:r>
            <a:endParaRPr sz="1800">
              <a:solidFill>
                <a:srgbClr val="1C2B3A"/>
              </a:solidFill>
              <a:latin typeface="Impact"/>
              <a:ea typeface="Impact"/>
              <a:cs typeface="Impact"/>
              <a:sym typeface="Impact"/>
            </a:endParaRPr>
          </a:p>
          <a:p>
            <a:pPr indent="0" lvl="0" marL="0" rtl="0" algn="l">
              <a:spcBef>
                <a:spcPts val="0"/>
              </a:spcBef>
              <a:spcAft>
                <a:spcPts val="0"/>
              </a:spcAft>
              <a:buClr>
                <a:schemeClr val="dk1"/>
              </a:buClr>
              <a:buSzPts val="1100"/>
              <a:buFont typeface="Arial"/>
              <a:buNone/>
            </a:pPr>
            <a:r>
              <a:t/>
            </a:r>
            <a:endParaRPr sz="1800">
              <a:solidFill>
                <a:srgbClr val="1C2B3A"/>
              </a:solidFill>
              <a:latin typeface="Impact"/>
              <a:ea typeface="Impact"/>
              <a:cs typeface="Impact"/>
              <a:sym typeface="Impact"/>
            </a:endParaRPr>
          </a:p>
          <a:p>
            <a:pPr indent="0" lvl="0" marL="0" rtl="0" algn="l">
              <a:spcBef>
                <a:spcPts val="0"/>
              </a:spcBef>
              <a:spcAft>
                <a:spcPts val="0"/>
              </a:spcAft>
              <a:buClr>
                <a:schemeClr val="dk1"/>
              </a:buClr>
              <a:buSzPts val="1100"/>
              <a:buFont typeface="Arial"/>
              <a:buNone/>
            </a:pPr>
            <a:r>
              <a:rPr lang="en" sz="1800">
                <a:solidFill>
                  <a:srgbClr val="1C2B3A"/>
                </a:solidFill>
                <a:latin typeface="Impact"/>
                <a:ea typeface="Impact"/>
                <a:cs typeface="Impact"/>
                <a:sym typeface="Impact"/>
              </a:rPr>
              <a:t>Research &amp; Design</a:t>
            </a:r>
            <a:r>
              <a:rPr lang="en" sz="1800">
                <a:solidFill>
                  <a:srgbClr val="0F1923"/>
                </a:solidFill>
                <a:latin typeface="Impact"/>
                <a:ea typeface="Impact"/>
                <a:cs typeface="Impact"/>
                <a:sym typeface="Impact"/>
              </a:rPr>
              <a:t> </a:t>
            </a:r>
            <a:endParaRPr b="1">
              <a:solidFill>
                <a:srgbClr val="0F1923"/>
              </a:solidFill>
              <a:latin typeface="Impact"/>
              <a:ea typeface="Impact"/>
              <a:cs typeface="Impact"/>
              <a:sym typeface="Impact"/>
            </a:endParaRPr>
          </a:p>
        </p:txBody>
      </p:sp>
      <p:sp>
        <p:nvSpPr>
          <p:cNvPr id="136" name="Google Shape;136;p21"/>
          <p:cNvSpPr txBox="1"/>
          <p:nvPr/>
        </p:nvSpPr>
        <p:spPr>
          <a:xfrm>
            <a:off x="3056100" y="772825"/>
            <a:ext cx="3031800" cy="4370700"/>
          </a:xfrm>
          <a:prstGeom prst="rect">
            <a:avLst/>
          </a:prstGeom>
          <a:solidFill>
            <a:srgbClr val="1C2B3A"/>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C9A7"/>
                </a:solidFill>
              </a:rPr>
              <a:t>02                    </a:t>
            </a:r>
            <a:endParaRPr sz="1800">
              <a:solidFill>
                <a:srgbClr val="00C9A7"/>
              </a:solidFill>
            </a:endParaRPr>
          </a:p>
          <a:p>
            <a:pPr indent="0" lvl="0" marL="0" rtl="0" algn="l">
              <a:spcBef>
                <a:spcPts val="0"/>
              </a:spcBef>
              <a:spcAft>
                <a:spcPts val="0"/>
              </a:spcAft>
              <a:buNone/>
            </a:pPr>
            <a:r>
              <a:rPr lang="en" sz="1800">
                <a:solidFill>
                  <a:srgbClr val="00C9A7"/>
                </a:solidFill>
              </a:rPr>
              <a:t>Months 4-6</a:t>
            </a:r>
            <a:endParaRPr sz="1800">
              <a:solidFill>
                <a:srgbClr val="00C9A7"/>
              </a:solidFill>
            </a:endParaRPr>
          </a:p>
          <a:p>
            <a:pPr indent="0" lvl="0" marL="0" rtl="0" algn="l">
              <a:spcBef>
                <a:spcPts val="0"/>
              </a:spcBef>
              <a:spcAft>
                <a:spcPts val="0"/>
              </a:spcAft>
              <a:buNone/>
            </a:pPr>
            <a:r>
              <a:t/>
            </a:r>
            <a:endParaRPr sz="1800">
              <a:solidFill>
                <a:schemeClr val="dk1"/>
              </a:solidFill>
              <a:highlight>
                <a:srgbClr val="00C9A7"/>
              </a:highlight>
            </a:endParaRPr>
          </a:p>
          <a:p>
            <a:pPr indent="0" lvl="0" marL="0" rtl="0" algn="l">
              <a:spcBef>
                <a:spcPts val="0"/>
              </a:spcBef>
              <a:spcAft>
                <a:spcPts val="0"/>
              </a:spcAft>
              <a:buNone/>
            </a:pPr>
            <a:r>
              <a:rPr lang="en" sz="1800">
                <a:solidFill>
                  <a:srgbClr val="00C9A7"/>
                </a:solidFill>
              </a:rPr>
              <a:t>Pilot Installation</a:t>
            </a:r>
            <a:endParaRPr sz="1800">
              <a:solidFill>
                <a:srgbClr val="00C9A7"/>
              </a:solidFill>
            </a:endParaRPr>
          </a:p>
          <a:p>
            <a:pPr indent="0" lvl="0" marL="45720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chemeClr val="lt1"/>
              </a:buClr>
              <a:buSzPts val="1800"/>
              <a:buChar char="●"/>
            </a:pPr>
            <a:r>
              <a:rPr lang="en" sz="1800">
                <a:solidFill>
                  <a:schemeClr val="lt1"/>
                </a:solidFill>
              </a:rPr>
              <a:t>Install 50 unit around the city </a:t>
            </a:r>
            <a:endParaRPr sz="1800">
              <a:solidFill>
                <a:schemeClr val="lt1"/>
              </a:solidFill>
            </a:endParaRPr>
          </a:p>
          <a:p>
            <a:pPr indent="-342900" lvl="0" marL="457200" rtl="0" algn="l">
              <a:spcBef>
                <a:spcPts val="0"/>
              </a:spcBef>
              <a:spcAft>
                <a:spcPts val="0"/>
              </a:spcAft>
              <a:buClr>
                <a:schemeClr val="lt1"/>
              </a:buClr>
              <a:buSzPts val="1800"/>
              <a:buChar char="●"/>
            </a:pPr>
            <a:r>
              <a:rPr lang="en" sz="1800">
                <a:solidFill>
                  <a:schemeClr val="lt1"/>
                </a:solidFill>
              </a:rPr>
              <a:t>Gather Data (Crashes, Near Misses, displacement)</a:t>
            </a:r>
            <a:endParaRPr sz="1800">
              <a:solidFill>
                <a:schemeClr val="lt1"/>
              </a:solidFill>
            </a:endParaRPr>
          </a:p>
        </p:txBody>
      </p:sp>
      <p:sp>
        <p:nvSpPr>
          <p:cNvPr id="137" name="Google Shape;137;p21"/>
          <p:cNvSpPr txBox="1"/>
          <p:nvPr/>
        </p:nvSpPr>
        <p:spPr>
          <a:xfrm>
            <a:off x="6087900" y="772825"/>
            <a:ext cx="3056100" cy="4370700"/>
          </a:xfrm>
          <a:prstGeom prst="rect">
            <a:avLst/>
          </a:prstGeom>
          <a:solidFill>
            <a:srgbClr val="1C2B3A"/>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E06666"/>
                </a:solidFill>
              </a:rPr>
              <a:t>03                     </a:t>
            </a:r>
            <a:endParaRPr sz="1800">
              <a:solidFill>
                <a:srgbClr val="E06666"/>
              </a:solidFill>
            </a:endParaRPr>
          </a:p>
          <a:p>
            <a:pPr indent="0" lvl="0" marL="0" rtl="0" algn="l">
              <a:spcBef>
                <a:spcPts val="0"/>
              </a:spcBef>
              <a:spcAft>
                <a:spcPts val="0"/>
              </a:spcAft>
              <a:buNone/>
            </a:pPr>
            <a:r>
              <a:rPr lang="en" sz="1800">
                <a:solidFill>
                  <a:srgbClr val="E06666"/>
                </a:solidFill>
              </a:rPr>
              <a:t>Months 7-12</a:t>
            </a:r>
            <a:endParaRPr sz="1800">
              <a:solidFill>
                <a:srgbClr val="E06666"/>
              </a:solidFill>
            </a:endParaRPr>
          </a:p>
          <a:p>
            <a:pPr indent="0" lvl="0" marL="0" rtl="0" algn="l">
              <a:spcBef>
                <a:spcPts val="0"/>
              </a:spcBef>
              <a:spcAft>
                <a:spcPts val="0"/>
              </a:spcAft>
              <a:buNone/>
            </a:pPr>
            <a:r>
              <a:t/>
            </a:r>
            <a:endParaRPr sz="1800">
              <a:solidFill>
                <a:srgbClr val="E06666"/>
              </a:solidFill>
            </a:endParaRPr>
          </a:p>
          <a:p>
            <a:pPr indent="0" lvl="0" marL="0" rtl="0" algn="l">
              <a:spcBef>
                <a:spcPts val="0"/>
              </a:spcBef>
              <a:spcAft>
                <a:spcPts val="0"/>
              </a:spcAft>
              <a:buNone/>
            </a:pPr>
            <a:r>
              <a:rPr lang="en" sz="1800">
                <a:solidFill>
                  <a:srgbClr val="E06666"/>
                </a:solidFill>
              </a:rPr>
              <a:t>Evaluation Scale </a:t>
            </a:r>
            <a:endParaRPr sz="1800">
              <a:solidFill>
                <a:srgbClr val="E06666"/>
              </a:solidFill>
            </a:endParaRPr>
          </a:p>
          <a:p>
            <a:pPr indent="0" lvl="0" marL="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rgbClr val="FFFFFF"/>
              </a:buClr>
              <a:buSzPts val="1800"/>
              <a:buChar char="●"/>
            </a:pPr>
            <a:r>
              <a:rPr lang="en" sz="1800">
                <a:solidFill>
                  <a:srgbClr val="FFFFFF"/>
                </a:solidFill>
              </a:rPr>
              <a:t>Analyze outcomes </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Present findings to NYC DOT &amp; city council </a:t>
            </a:r>
            <a:endParaRPr sz="1800">
              <a:solidFill>
                <a:srgbClr val="FFFFFF"/>
              </a:solidFill>
            </a:endParaRPr>
          </a:p>
        </p:txBody>
      </p:sp>
      <p:sp>
        <p:nvSpPr>
          <p:cNvPr id="138" name="Google Shape;138;p21"/>
          <p:cNvSpPr/>
          <p:nvPr/>
        </p:nvSpPr>
        <p:spPr>
          <a:xfrm>
            <a:off x="3043950" y="789075"/>
            <a:ext cx="3056100" cy="1204800"/>
          </a:xfrm>
          <a:prstGeom prst="rect">
            <a:avLst/>
          </a:prstGeom>
          <a:solidFill>
            <a:srgbClr val="00C9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1C2B3A"/>
                </a:solidFill>
                <a:latin typeface="Impact"/>
                <a:ea typeface="Impact"/>
                <a:cs typeface="Impact"/>
                <a:sym typeface="Impact"/>
              </a:rPr>
              <a:t>02                    </a:t>
            </a:r>
            <a:endParaRPr sz="1800">
              <a:solidFill>
                <a:srgbClr val="1C2B3A"/>
              </a:solidFill>
              <a:latin typeface="Impact"/>
              <a:ea typeface="Impact"/>
              <a:cs typeface="Impact"/>
              <a:sym typeface="Impact"/>
            </a:endParaRPr>
          </a:p>
          <a:p>
            <a:pPr indent="0" lvl="0" marL="0" rtl="0" algn="l">
              <a:spcBef>
                <a:spcPts val="0"/>
              </a:spcBef>
              <a:spcAft>
                <a:spcPts val="0"/>
              </a:spcAft>
              <a:buClr>
                <a:schemeClr val="dk1"/>
              </a:buClr>
              <a:buSzPts val="1100"/>
              <a:buFont typeface="Arial"/>
              <a:buNone/>
            </a:pPr>
            <a:r>
              <a:rPr lang="en" sz="1800">
                <a:solidFill>
                  <a:srgbClr val="1C2B3A"/>
                </a:solidFill>
                <a:latin typeface="Impact"/>
                <a:ea typeface="Impact"/>
                <a:cs typeface="Impact"/>
                <a:sym typeface="Impact"/>
              </a:rPr>
              <a:t>Months 4-6</a:t>
            </a:r>
            <a:endParaRPr sz="1800">
              <a:solidFill>
                <a:srgbClr val="1C2B3A"/>
              </a:solidFill>
              <a:latin typeface="Impact"/>
              <a:ea typeface="Impact"/>
              <a:cs typeface="Impact"/>
              <a:sym typeface="Impact"/>
            </a:endParaRPr>
          </a:p>
          <a:p>
            <a:pPr indent="0" lvl="0" marL="0" rtl="0" algn="l">
              <a:spcBef>
                <a:spcPts val="0"/>
              </a:spcBef>
              <a:spcAft>
                <a:spcPts val="0"/>
              </a:spcAft>
              <a:buClr>
                <a:schemeClr val="dk1"/>
              </a:buClr>
              <a:buSzPts val="1100"/>
              <a:buFont typeface="Arial"/>
              <a:buNone/>
            </a:pPr>
            <a:r>
              <a:t/>
            </a:r>
            <a:endParaRPr sz="1800">
              <a:solidFill>
                <a:srgbClr val="1C2B3A"/>
              </a:solidFill>
              <a:highlight>
                <a:srgbClr val="00C9A7"/>
              </a:highlight>
              <a:latin typeface="Impact"/>
              <a:ea typeface="Impact"/>
              <a:cs typeface="Impact"/>
              <a:sym typeface="Impact"/>
            </a:endParaRPr>
          </a:p>
          <a:p>
            <a:pPr indent="0" lvl="0" marL="0" rtl="0" algn="l">
              <a:spcBef>
                <a:spcPts val="0"/>
              </a:spcBef>
              <a:spcAft>
                <a:spcPts val="0"/>
              </a:spcAft>
              <a:buClr>
                <a:schemeClr val="dk1"/>
              </a:buClr>
              <a:buSzPts val="1100"/>
              <a:buFont typeface="Arial"/>
              <a:buNone/>
            </a:pPr>
            <a:r>
              <a:rPr lang="en" sz="1800">
                <a:solidFill>
                  <a:srgbClr val="1C2B3A"/>
                </a:solidFill>
                <a:latin typeface="Impact"/>
                <a:ea typeface="Impact"/>
                <a:cs typeface="Impact"/>
                <a:sym typeface="Impact"/>
              </a:rPr>
              <a:t>Pilot Installation</a:t>
            </a:r>
            <a:endParaRPr>
              <a:solidFill>
                <a:srgbClr val="1C2B3A"/>
              </a:solidFill>
              <a:latin typeface="Impact"/>
              <a:ea typeface="Impact"/>
              <a:cs typeface="Impact"/>
              <a:sym typeface="Impact"/>
            </a:endParaRPr>
          </a:p>
        </p:txBody>
      </p:sp>
      <p:sp>
        <p:nvSpPr>
          <p:cNvPr id="139" name="Google Shape;139;p21"/>
          <p:cNvSpPr/>
          <p:nvPr/>
        </p:nvSpPr>
        <p:spPr>
          <a:xfrm>
            <a:off x="6087900" y="789075"/>
            <a:ext cx="3056100" cy="12048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2A3F52"/>
                </a:solidFill>
                <a:latin typeface="Impact"/>
                <a:ea typeface="Impact"/>
                <a:cs typeface="Impact"/>
                <a:sym typeface="Impact"/>
              </a:rPr>
              <a:t>03                     </a:t>
            </a:r>
            <a:endParaRPr sz="1800">
              <a:solidFill>
                <a:srgbClr val="2A3F52"/>
              </a:solidFill>
              <a:latin typeface="Impact"/>
              <a:ea typeface="Impact"/>
              <a:cs typeface="Impact"/>
              <a:sym typeface="Impact"/>
            </a:endParaRPr>
          </a:p>
          <a:p>
            <a:pPr indent="0" lvl="0" marL="0" rtl="0" algn="l">
              <a:spcBef>
                <a:spcPts val="0"/>
              </a:spcBef>
              <a:spcAft>
                <a:spcPts val="0"/>
              </a:spcAft>
              <a:buClr>
                <a:schemeClr val="dk1"/>
              </a:buClr>
              <a:buSzPts val="1100"/>
              <a:buFont typeface="Arial"/>
              <a:buNone/>
            </a:pPr>
            <a:r>
              <a:rPr lang="en" sz="1800">
                <a:solidFill>
                  <a:srgbClr val="2A3F52"/>
                </a:solidFill>
                <a:latin typeface="Impact"/>
                <a:ea typeface="Impact"/>
                <a:cs typeface="Impact"/>
                <a:sym typeface="Impact"/>
              </a:rPr>
              <a:t>Months 7-12</a:t>
            </a:r>
            <a:endParaRPr sz="1800">
              <a:solidFill>
                <a:srgbClr val="2A3F52"/>
              </a:solidFill>
              <a:latin typeface="Impact"/>
              <a:ea typeface="Impact"/>
              <a:cs typeface="Impact"/>
              <a:sym typeface="Impact"/>
            </a:endParaRPr>
          </a:p>
          <a:p>
            <a:pPr indent="0" lvl="0" marL="0" rtl="0" algn="l">
              <a:spcBef>
                <a:spcPts val="0"/>
              </a:spcBef>
              <a:spcAft>
                <a:spcPts val="0"/>
              </a:spcAft>
              <a:buClr>
                <a:schemeClr val="dk1"/>
              </a:buClr>
              <a:buSzPts val="1100"/>
              <a:buFont typeface="Arial"/>
              <a:buNone/>
            </a:pPr>
            <a:r>
              <a:t/>
            </a:r>
            <a:endParaRPr sz="1800">
              <a:solidFill>
                <a:srgbClr val="2A3F52"/>
              </a:solidFill>
              <a:latin typeface="Impact"/>
              <a:ea typeface="Impact"/>
              <a:cs typeface="Impact"/>
              <a:sym typeface="Impact"/>
            </a:endParaRPr>
          </a:p>
          <a:p>
            <a:pPr indent="0" lvl="0" marL="0" rtl="0" algn="l">
              <a:spcBef>
                <a:spcPts val="0"/>
              </a:spcBef>
              <a:spcAft>
                <a:spcPts val="0"/>
              </a:spcAft>
              <a:buClr>
                <a:schemeClr val="dk1"/>
              </a:buClr>
              <a:buSzPts val="1100"/>
              <a:buFont typeface="Arial"/>
              <a:buNone/>
            </a:pPr>
            <a:r>
              <a:rPr lang="en" sz="1800">
                <a:solidFill>
                  <a:srgbClr val="2A3F52"/>
                </a:solidFill>
                <a:latin typeface="Impact"/>
                <a:ea typeface="Impact"/>
                <a:cs typeface="Impact"/>
                <a:sym typeface="Impact"/>
              </a:rPr>
              <a:t>Evaluation Scale</a:t>
            </a:r>
            <a:endParaRPr>
              <a:solidFill>
                <a:srgbClr val="2A3F52"/>
              </a:solidFill>
              <a:latin typeface="Impact"/>
              <a:ea typeface="Impact"/>
              <a:cs typeface="Impact"/>
              <a:sym typeface="Impac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