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8" r:id="rId3"/>
    <p:sldId id="259" r:id="rId4"/>
    <p:sldId id="261" r:id="rId5"/>
    <p:sldId id="257"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59C09C-4C17-4518-A828-833412D4085B}"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59C09C-4C17-4518-A828-833412D4085B}"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59C09C-4C17-4518-A828-833412D4085B}"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59C09C-4C17-4518-A828-833412D4085B}"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59C09C-4C17-4518-A828-833412D4085B}" type="datetimeFigureOut">
              <a:rPr lang="en-US" smtClean="0"/>
              <a:pPr/>
              <a:t>9/19/2011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59C09C-4C17-4518-A828-833412D4085B}" type="datetimeFigureOut">
              <a:rPr lang="en-US" smtClean="0"/>
              <a:pPr/>
              <a:t>9/19/2011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59C09C-4C17-4518-A828-833412D4085B}" type="datetimeFigureOut">
              <a:rPr lang="en-US" smtClean="0"/>
              <a:pPr/>
              <a:t>9/19/2011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59C09C-4C17-4518-A828-833412D4085B}" type="datetimeFigureOut">
              <a:rPr lang="en-US" smtClean="0"/>
              <a:pPr/>
              <a:t>9/19/2011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59C09C-4C17-4518-A828-833412D4085B}" type="datetimeFigureOut">
              <a:rPr lang="en-US" smtClean="0"/>
              <a:pPr/>
              <a:t>9/19/2011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59C09C-4C17-4518-A828-833412D4085B}" type="datetimeFigureOut">
              <a:rPr lang="en-US" smtClean="0"/>
              <a:pPr/>
              <a:t>9/19/2011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59C09C-4C17-4518-A828-833412D4085B}" type="datetimeFigureOut">
              <a:rPr lang="en-US" smtClean="0"/>
              <a:pPr/>
              <a:t>9/19/2011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57C857-2D12-4917-A923-35A741A16D0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59C09C-4C17-4518-A828-833412D4085B}" type="datetimeFigureOut">
              <a:rPr lang="en-US" smtClean="0"/>
              <a:pPr/>
              <a:t>9/19/2011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57C857-2D12-4917-A923-35A741A16D0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Chain Rule</a:t>
            </a:r>
            <a:br>
              <a:rPr lang="en-US" dirty="0" smtClean="0"/>
            </a:br>
            <a:r>
              <a:rPr lang="en-US" sz="3100" dirty="0" smtClean="0"/>
              <a:t>Dispatch</a:t>
            </a:r>
            <a:endParaRPr lang="en-US" sz="3100" dirty="0"/>
          </a:p>
        </p:txBody>
      </p:sp>
      <p:sp>
        <p:nvSpPr>
          <p:cNvPr id="3" name="Content Placeholder 2"/>
          <p:cNvSpPr>
            <a:spLocks noGrp="1"/>
          </p:cNvSpPr>
          <p:nvPr>
            <p:ph sz="half" idx="1"/>
          </p:nvPr>
        </p:nvSpPr>
        <p:spPr/>
        <p:txBody>
          <a:bodyPr/>
          <a:lstStyle/>
          <a:p>
            <a:r>
              <a:rPr lang="en-US" dirty="0" smtClean="0"/>
              <a:t>A baby buffalo’s weight increases by 750 lbs for each additional foot in height, and the height increases by about 1.5 ft. per year.  How fast is the weight of the buffalo increasing each year?</a:t>
            </a:r>
            <a:endParaRPr lang="en-US" dirty="0"/>
          </a:p>
        </p:txBody>
      </p:sp>
      <p:sp>
        <p:nvSpPr>
          <p:cNvPr id="4" name="Content Placeholder 3"/>
          <p:cNvSpPr>
            <a:spLocks noGrp="1"/>
          </p:cNvSpPr>
          <p:nvPr>
            <p:ph sz="half" idx="2"/>
          </p:nvPr>
        </p:nvSpPr>
        <p:spPr/>
        <p:txBody>
          <a:bodyPr/>
          <a:lstStyle/>
          <a:p>
            <a:r>
              <a:rPr lang="en-US" dirty="0" smtClean="0"/>
              <a:t>A company sells sweaters at a price of $20.  Its sales are increasing by 4 sweaters every week.  What is the time rate of change of revenue per week?</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Simple idea—chain </a:t>
            </a:r>
            <a:r>
              <a:rPr lang="en-US" dirty="0" smtClean="0"/>
              <a:t>rule</a:t>
            </a:r>
            <a:endParaRPr lang="en-US" dirty="0"/>
          </a:p>
        </p:txBody>
      </p:sp>
      <p:sp>
        <p:nvSpPr>
          <p:cNvPr id="3" name="Content Placeholder 2"/>
          <p:cNvSpPr>
            <a:spLocks noGrp="1"/>
          </p:cNvSpPr>
          <p:nvPr>
            <p:ph sz="half" idx="1"/>
          </p:nvPr>
        </p:nvSpPr>
        <p:spPr/>
        <p:txBody>
          <a:bodyPr>
            <a:normAutofit fontScale="92500" lnSpcReduction="20000"/>
          </a:bodyPr>
          <a:lstStyle/>
          <a:p>
            <a:r>
              <a:rPr lang="en-US" dirty="0" smtClean="0"/>
              <a:t>Suppose Revenue from each sweater sold is $20.  If weekly sales increase by 4 sweaters each week, at what </a:t>
            </a:r>
            <a:r>
              <a:rPr lang="en-US" u="sng" dirty="0" smtClean="0"/>
              <a:t>rate</a:t>
            </a:r>
            <a:r>
              <a:rPr lang="en-US" dirty="0" smtClean="0"/>
              <a:t> is the revenue changing each week?  </a:t>
            </a:r>
          </a:p>
          <a:p>
            <a:endParaRPr lang="en-US" dirty="0"/>
          </a:p>
          <a:p>
            <a:r>
              <a:rPr lang="en-US" dirty="0" smtClean="0"/>
              <a:t>If s= sweaters sold, then</a:t>
            </a:r>
          </a:p>
          <a:p>
            <a:r>
              <a:rPr lang="en-US" dirty="0" smtClean="0"/>
              <a:t>R(s)= 20s.  So, the rate of change of revenue with respect to s (sweaters sold) is R’(s)=20 ($20 per sweater).</a:t>
            </a:r>
          </a:p>
        </p:txBody>
      </p:sp>
      <p:sp>
        <p:nvSpPr>
          <p:cNvPr id="4" name="Content Placeholder 3"/>
          <p:cNvSpPr>
            <a:spLocks noGrp="1"/>
          </p:cNvSpPr>
          <p:nvPr>
            <p:ph sz="half" idx="2"/>
          </p:nvPr>
        </p:nvSpPr>
        <p:spPr/>
        <p:txBody>
          <a:bodyPr>
            <a:normAutofit fontScale="92500" lnSpcReduction="20000"/>
          </a:bodyPr>
          <a:lstStyle/>
          <a:p>
            <a:r>
              <a:rPr lang="en-US" dirty="0" smtClean="0"/>
              <a:t>But s itself is </a:t>
            </a:r>
            <a:r>
              <a:rPr lang="en-US" dirty="0" smtClean="0"/>
              <a:t>a </a:t>
            </a:r>
            <a:r>
              <a:rPr lang="en-US" dirty="0" smtClean="0"/>
              <a:t>function </a:t>
            </a:r>
            <a:r>
              <a:rPr lang="en-US" dirty="0" smtClean="0"/>
              <a:t>of  time:  s=s(t), t in </a:t>
            </a:r>
            <a:r>
              <a:rPr lang="en-US" dirty="0" smtClean="0"/>
              <a:t>weeks:</a:t>
            </a:r>
          </a:p>
          <a:p>
            <a:pPr>
              <a:buNone/>
            </a:pPr>
            <a:r>
              <a:rPr lang="en-US" dirty="0" smtClean="0"/>
              <a:t>	We know </a:t>
            </a:r>
            <a:r>
              <a:rPr lang="en-US" dirty="0" smtClean="0"/>
              <a:t>the time rate </a:t>
            </a:r>
            <a:r>
              <a:rPr lang="en-US" dirty="0" smtClean="0"/>
              <a:t>of change of sweaters sold per </a:t>
            </a:r>
            <a:r>
              <a:rPr lang="en-US" dirty="0" smtClean="0"/>
              <a:t>week:  </a:t>
            </a:r>
          </a:p>
          <a:p>
            <a:pPr>
              <a:buNone/>
            </a:pPr>
            <a:r>
              <a:rPr lang="en-US" dirty="0" smtClean="0"/>
              <a:t>	</a:t>
            </a:r>
            <a:r>
              <a:rPr lang="en-US" dirty="0" smtClean="0"/>
              <a:t>s</a:t>
            </a:r>
            <a:r>
              <a:rPr lang="en-US" dirty="0" smtClean="0"/>
              <a:t>’(t)= ___sweaters/week.</a:t>
            </a:r>
          </a:p>
          <a:p>
            <a:pPr>
              <a:buNone/>
            </a:pPr>
            <a:endParaRPr lang="en-US" dirty="0"/>
          </a:p>
          <a:p>
            <a:pPr>
              <a:buNone/>
            </a:pPr>
            <a:r>
              <a:rPr lang="en-US" dirty="0" smtClean="0"/>
              <a:t>Hence the rate at which </a:t>
            </a:r>
            <a:r>
              <a:rPr lang="en-US" u="sng" dirty="0" smtClean="0"/>
              <a:t>revenue</a:t>
            </a:r>
            <a:r>
              <a:rPr lang="en-US" dirty="0" smtClean="0"/>
              <a:t> changes </a:t>
            </a:r>
            <a:r>
              <a:rPr lang="en-US" u="sng" dirty="0" smtClean="0"/>
              <a:t>with respect to time</a:t>
            </a:r>
            <a:r>
              <a:rPr lang="en-US" dirty="0" smtClean="0"/>
              <a:t> is:</a:t>
            </a:r>
          </a:p>
          <a:p>
            <a:pPr>
              <a:buNone/>
            </a:pPr>
            <a:r>
              <a:rPr lang="en-US" dirty="0"/>
              <a:t>	</a:t>
            </a:r>
            <a:r>
              <a:rPr lang="en-US" dirty="0" smtClean="0"/>
              <a:t>d/</a:t>
            </a:r>
            <a:r>
              <a:rPr lang="en-US" dirty="0" err="1" smtClean="0"/>
              <a:t>dt</a:t>
            </a:r>
            <a:r>
              <a:rPr lang="en-US" dirty="0" smtClean="0"/>
              <a:t> R(s(t))=R’(s(t))</a:t>
            </a:r>
            <a:r>
              <a:rPr lang="en-US" dirty="0" smtClean="0">
                <a:sym typeface="Symbol"/>
              </a:rPr>
              <a:t> </a:t>
            </a:r>
            <a:r>
              <a:rPr lang="en-US" dirty="0" smtClean="0"/>
              <a:t>s’(t)= (20)(4)= $80 per week.</a:t>
            </a:r>
            <a:endParaRPr lang="en-US" dirty="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apps—chain rule</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It is impossible to weigh a buffalo.  However, a zoologist can measure its height when it is sedated and then use a function to calculate its weight.  The weight (in lbs)is a function of its height x (in ft.) </a:t>
            </a:r>
            <a:r>
              <a:rPr lang="en-US" dirty="0" smtClean="0"/>
              <a:t>.  Given:</a:t>
            </a:r>
            <a:endParaRPr lang="en-US" dirty="0" smtClean="0"/>
          </a:p>
          <a:p>
            <a:r>
              <a:rPr lang="en-US" dirty="0" smtClean="0"/>
              <a:t>W(x)=750x, in lbs.  </a:t>
            </a:r>
            <a:endParaRPr lang="en-US" dirty="0"/>
          </a:p>
        </p:txBody>
      </p:sp>
      <p:sp>
        <p:nvSpPr>
          <p:cNvPr id="4" name="Content Placeholder 3"/>
          <p:cNvSpPr>
            <a:spLocks noGrp="1"/>
          </p:cNvSpPr>
          <p:nvPr>
            <p:ph sz="half" idx="2"/>
          </p:nvPr>
        </p:nvSpPr>
        <p:spPr/>
        <p:txBody>
          <a:bodyPr>
            <a:normAutofit lnSpcReduction="10000"/>
          </a:bodyPr>
          <a:lstStyle/>
          <a:p>
            <a:r>
              <a:rPr lang="en-US" dirty="0" smtClean="0"/>
              <a:t>Of course, height itself is a function of time:  so x=x(t).  </a:t>
            </a:r>
          </a:p>
          <a:p>
            <a:r>
              <a:rPr lang="en-US" dirty="0" smtClean="0"/>
              <a:t>What </a:t>
            </a:r>
            <a:r>
              <a:rPr lang="en-US" dirty="0" smtClean="0"/>
              <a:t>is the time rate of change of the baby buffalo’s weight if it is growing at 1.5 feet per year?   </a:t>
            </a:r>
            <a:r>
              <a:rPr lang="en-US" dirty="0" smtClean="0"/>
              <a:t>x</a:t>
            </a:r>
            <a:r>
              <a:rPr lang="en-US" dirty="0" smtClean="0"/>
              <a:t>’(t</a:t>
            </a:r>
            <a:r>
              <a:rPr lang="en-US" dirty="0" smtClean="0"/>
              <a:t>)=____</a:t>
            </a:r>
            <a:endParaRPr lang="en-US" dirty="0" smtClean="0"/>
          </a:p>
          <a:p>
            <a:r>
              <a:rPr lang="en-US" dirty="0" smtClean="0"/>
              <a:t>Composition is W(x(t)); d/</a:t>
            </a:r>
            <a:r>
              <a:rPr lang="en-US" dirty="0" err="1" smtClean="0"/>
              <a:t>dt</a:t>
            </a:r>
            <a:r>
              <a:rPr lang="en-US" dirty="0" smtClean="0"/>
              <a:t> W= W’(x(t))</a:t>
            </a:r>
            <a:r>
              <a:rPr lang="en-US" dirty="0" smtClean="0">
                <a:sym typeface="Symbol"/>
              </a:rPr>
              <a:t></a:t>
            </a:r>
            <a:r>
              <a:rPr lang="en-US" dirty="0" smtClean="0"/>
              <a:t>x’(t)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Simple apps—Chain rule</a:t>
            </a:r>
            <a:br>
              <a:rPr lang="en-US" dirty="0" smtClean="0"/>
            </a:br>
            <a:r>
              <a:rPr lang="en-US" sz="2200" dirty="0" err="1" smtClean="0"/>
              <a:t>Allometric</a:t>
            </a:r>
            <a:r>
              <a:rPr lang="en-US" sz="2200" dirty="0" smtClean="0"/>
              <a:t> Equations in Bio (power </a:t>
            </a:r>
            <a:r>
              <a:rPr lang="en-US" sz="2200" dirty="0" err="1" smtClean="0"/>
              <a:t>func</a:t>
            </a:r>
            <a:r>
              <a:rPr lang="en-US" sz="2200" dirty="0" smtClean="0"/>
              <a:t>.)</a:t>
            </a:r>
            <a:br>
              <a:rPr lang="en-US" sz="2200" dirty="0" smtClean="0"/>
            </a:br>
            <a:endParaRPr lang="en-US" sz="2200" dirty="0"/>
          </a:p>
        </p:txBody>
      </p:sp>
      <p:sp>
        <p:nvSpPr>
          <p:cNvPr id="3" name="Content Placeholder 2"/>
          <p:cNvSpPr>
            <a:spLocks noGrp="1"/>
          </p:cNvSpPr>
          <p:nvPr>
            <p:ph sz="half" idx="1"/>
          </p:nvPr>
        </p:nvSpPr>
        <p:spPr/>
        <p:txBody>
          <a:bodyPr>
            <a:normAutofit fontScale="85000" lnSpcReduction="20000"/>
          </a:bodyPr>
          <a:lstStyle/>
          <a:p>
            <a:r>
              <a:rPr lang="en-US" dirty="0" smtClean="0"/>
              <a:t>The weight of a male hognose snake is given by W=446x^3 grams, where x=length (m.). </a:t>
            </a:r>
          </a:p>
          <a:p>
            <a:r>
              <a:rPr lang="en-US" dirty="0" smtClean="0"/>
              <a:t>T</a:t>
            </a:r>
            <a:r>
              <a:rPr lang="en-US" dirty="0" smtClean="0"/>
              <a:t>he </a:t>
            </a:r>
            <a:r>
              <a:rPr lang="en-US" dirty="0" smtClean="0"/>
              <a:t>snake’s length grows at the rate of 0.2 </a:t>
            </a:r>
            <a:r>
              <a:rPr lang="en-US" dirty="0" smtClean="0"/>
              <a:t>m/year.  </a:t>
            </a:r>
          </a:p>
          <a:p>
            <a:r>
              <a:rPr lang="en-US" dirty="0" smtClean="0"/>
              <a:t>What is the rate at which the </a:t>
            </a:r>
            <a:r>
              <a:rPr lang="en-US" dirty="0" smtClean="0"/>
              <a:t>snake </a:t>
            </a:r>
            <a:r>
              <a:rPr lang="en-US" dirty="0" smtClean="0"/>
              <a:t>is gaining </a:t>
            </a:r>
            <a:r>
              <a:rPr lang="en-US" dirty="0" smtClean="0"/>
              <a:t>weight when it is 0.4 meters long?  [Data: Museum of Natural Hist.; Kansas Public/D.R. Platt]</a:t>
            </a:r>
            <a:endParaRPr lang="en-US" dirty="0"/>
          </a:p>
        </p:txBody>
      </p:sp>
      <p:sp>
        <p:nvSpPr>
          <p:cNvPr id="4" name="Content Placeholder 3"/>
          <p:cNvSpPr>
            <a:spLocks noGrp="1"/>
          </p:cNvSpPr>
          <p:nvPr>
            <p:ph sz="half" idx="2"/>
          </p:nvPr>
        </p:nvSpPr>
        <p:spPr/>
        <p:txBody>
          <a:bodyPr>
            <a:normAutofit fontScale="85000" lnSpcReduction="20000"/>
          </a:bodyPr>
          <a:lstStyle/>
          <a:p>
            <a:r>
              <a:rPr lang="en-US" dirty="0" smtClean="0"/>
              <a:t>Weight is a function of what </a:t>
            </a:r>
            <a:r>
              <a:rPr lang="en-US" dirty="0" smtClean="0"/>
              <a:t>variable?________</a:t>
            </a:r>
            <a:endParaRPr lang="en-US" dirty="0" smtClean="0"/>
          </a:p>
          <a:p>
            <a:r>
              <a:rPr lang="en-US" dirty="0" smtClean="0"/>
              <a:t>The length of the snake is a function of what </a:t>
            </a:r>
            <a:r>
              <a:rPr lang="en-US" dirty="0" smtClean="0"/>
              <a:t>variable?</a:t>
            </a:r>
            <a:r>
              <a:rPr lang="en-US" dirty="0" smtClean="0"/>
              <a:t>_____________________________________</a:t>
            </a:r>
            <a:endParaRPr lang="en-US" dirty="0" smtClean="0"/>
          </a:p>
          <a:p>
            <a:r>
              <a:rPr lang="en-US" dirty="0" smtClean="0"/>
              <a:t>Write </a:t>
            </a:r>
            <a:r>
              <a:rPr lang="en-US" dirty="0" smtClean="0"/>
              <a:t>the </a:t>
            </a:r>
            <a:r>
              <a:rPr lang="en-US" dirty="0" smtClean="0"/>
              <a:t>chain rule </a:t>
            </a:r>
            <a:r>
              <a:rPr lang="en-US" dirty="0" smtClean="0"/>
              <a:t>expression </a:t>
            </a:r>
            <a:r>
              <a:rPr lang="en-US" dirty="0" smtClean="0"/>
              <a:t>for the derivative of the  composition of the </a:t>
            </a:r>
            <a:r>
              <a:rPr lang="en-US" dirty="0" smtClean="0"/>
              <a:t>above two </a:t>
            </a:r>
            <a:r>
              <a:rPr lang="en-US" dirty="0" smtClean="0"/>
              <a:t>functions</a:t>
            </a:r>
            <a:r>
              <a:rPr lang="en-US" dirty="0" smtClean="0"/>
              <a:t>.  </a:t>
            </a:r>
            <a:endParaRPr lang="en-US" dirty="0" smtClean="0"/>
          </a:p>
          <a:p>
            <a:r>
              <a:rPr lang="en-US" dirty="0" smtClean="0"/>
              <a:t>Plug in the </a:t>
            </a:r>
            <a:r>
              <a:rPr lang="en-US" dirty="0" smtClean="0"/>
              <a:t>given values into </a:t>
            </a:r>
            <a:r>
              <a:rPr lang="en-US" dirty="0" smtClean="0"/>
              <a:t>the expression and simplify.</a:t>
            </a:r>
          </a:p>
          <a:p>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Applications—chain rule</a:t>
            </a:r>
            <a:endParaRPr lang="en-US" dirty="0"/>
          </a:p>
        </p:txBody>
      </p:sp>
      <p:sp>
        <p:nvSpPr>
          <p:cNvPr id="3" name="Content Placeholder 2"/>
          <p:cNvSpPr>
            <a:spLocks noGrp="1"/>
          </p:cNvSpPr>
          <p:nvPr>
            <p:ph sz="half" idx="1"/>
          </p:nvPr>
        </p:nvSpPr>
        <p:spPr/>
        <p:txBody>
          <a:bodyPr/>
          <a:lstStyle/>
          <a:p>
            <a:r>
              <a:rPr lang="en-US" dirty="0" smtClean="0"/>
              <a:t>The radius of a circle is increasing at 2 in. per sec.  What is the time rate of change of the area of the circle when the radius is r=4 in.?  When the radius r= 10 in.?</a:t>
            </a:r>
            <a:endParaRPr lang="en-US" dirty="0"/>
          </a:p>
        </p:txBody>
      </p:sp>
      <p:sp>
        <p:nvSpPr>
          <p:cNvPr id="4" name="Content Placeholder 3"/>
          <p:cNvSpPr>
            <a:spLocks noGrp="1"/>
          </p:cNvSpPr>
          <p:nvPr>
            <p:ph sz="half" idx="2"/>
          </p:nvPr>
        </p:nvSpPr>
        <p:spPr/>
        <p:txBody>
          <a:bodyPr/>
          <a:lstStyle/>
          <a:p>
            <a:r>
              <a:rPr lang="en-US" dirty="0" smtClean="0"/>
              <a:t>The radius of a sphere is increasing at the rate of 2 in. per minute.  At what rate with respect to time is the volume increasing when the sphere has radius 4 in.?</a:t>
            </a:r>
          </a:p>
          <a:p>
            <a:pPr>
              <a:buNone/>
            </a:pPr>
            <a:r>
              <a:rPr lang="en-US" dirty="0" smtClean="0"/>
              <a:t>10 in.?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TotalTime>
  <Words>469</Words>
  <Application>Microsoft Office PowerPoint</Application>
  <PresentationFormat>On-screen Show (4:3)</PresentationFormat>
  <Paragraphs>32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Chain Rule Dispatch</vt:lpstr>
      <vt:lpstr>Simple idea—chain rule</vt:lpstr>
      <vt:lpstr>Simple apps—chain rule</vt:lpstr>
      <vt:lpstr>Simple apps—Chain rule Allometric Equations in Bio (power func.) </vt:lpstr>
      <vt:lpstr>Simple Applications—chain rule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Applications—chain rule</dc:title>
  <dc:creator>user</dc:creator>
  <cp:lastModifiedBy>user</cp:lastModifiedBy>
  <cp:revision>26</cp:revision>
  <dcterms:created xsi:type="dcterms:W3CDTF">2011-09-18T04:31:44Z</dcterms:created>
  <dcterms:modified xsi:type="dcterms:W3CDTF">2011-09-20T01:24:32Z</dcterms:modified>
</cp:coreProperties>
</file>