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47"/>
  </p:notesMasterIdLst>
  <p:sldIdLst>
    <p:sldId id="256" r:id="rId3"/>
    <p:sldId id="295" r:id="rId4"/>
    <p:sldId id="297" r:id="rId5"/>
    <p:sldId id="405" r:id="rId6"/>
    <p:sldId id="306" r:id="rId7"/>
    <p:sldId id="298" r:id="rId8"/>
    <p:sldId id="366" r:id="rId9"/>
    <p:sldId id="406" r:id="rId10"/>
    <p:sldId id="408" r:id="rId11"/>
    <p:sldId id="407" r:id="rId12"/>
    <p:sldId id="409" r:id="rId13"/>
    <p:sldId id="411" r:id="rId14"/>
    <p:sldId id="410" r:id="rId15"/>
    <p:sldId id="412" r:id="rId16"/>
    <p:sldId id="413" r:id="rId17"/>
    <p:sldId id="414" r:id="rId18"/>
    <p:sldId id="363" r:id="rId19"/>
    <p:sldId id="299" r:id="rId20"/>
    <p:sldId id="380" r:id="rId21"/>
    <p:sldId id="415" r:id="rId22"/>
    <p:sldId id="416" r:id="rId23"/>
    <p:sldId id="417" r:id="rId24"/>
    <p:sldId id="418" r:id="rId25"/>
    <p:sldId id="428" r:id="rId26"/>
    <p:sldId id="419" r:id="rId27"/>
    <p:sldId id="300" r:id="rId28"/>
    <p:sldId id="420" r:id="rId29"/>
    <p:sldId id="421" r:id="rId30"/>
    <p:sldId id="422" r:id="rId31"/>
    <p:sldId id="425" r:id="rId32"/>
    <p:sldId id="424" r:id="rId33"/>
    <p:sldId id="423" r:id="rId34"/>
    <p:sldId id="301" r:id="rId35"/>
    <p:sldId id="426" r:id="rId36"/>
    <p:sldId id="427" r:id="rId37"/>
    <p:sldId id="435" r:id="rId38"/>
    <p:sldId id="361" r:id="rId39"/>
    <p:sldId id="429" r:id="rId40"/>
    <p:sldId id="396" r:id="rId41"/>
    <p:sldId id="430" r:id="rId42"/>
    <p:sldId id="432" r:id="rId43"/>
    <p:sldId id="431" r:id="rId44"/>
    <p:sldId id="433" r:id="rId45"/>
    <p:sldId id="434" r:id="rId46"/>
  </p:sldIdLst>
  <p:sldSz cx="9144000" cy="5143500" type="screen16x9"/>
  <p:notesSz cx="6858000" cy="9144000"/>
  <p:embeddedFontLst>
    <p:embeddedFont>
      <p:font typeface="Abadi MT Condensed Light" panose="020B0306030101010103" pitchFamily="34" charset="77"/>
      <p:regular r:id="rId48"/>
    </p:embeddedFont>
    <p:embeddedFont>
      <p:font typeface="Inter" panose="02000503000000020004" pitchFamily="2" charset="0"/>
      <p:regular r:id="rId49"/>
      <p:bold r:id="rId50"/>
      <p:italic r:id="rId51"/>
      <p:boldItalic r:id="rId52"/>
    </p:embeddedFont>
    <p:embeddedFont>
      <p:font typeface="Manrope" pitchFamily="2" charset="0"/>
      <p:regular r:id="rId53"/>
      <p:bold r:id="rId54"/>
    </p:embeddedFont>
    <p:embeddedFont>
      <p:font typeface="Nunito Light" pitchFamily="2" charset="77"/>
      <p:regular r:id="rId55"/>
      <p:italic r:id="rId56"/>
    </p:embeddedFont>
    <p:embeddedFont>
      <p:font typeface="PT Sans" panose="020B0503020203020204" pitchFamily="34" charset="77"/>
      <p:regular r:id="rId57"/>
      <p:bold r:id="rId58"/>
      <p:italic r:id="rId59"/>
      <p:boldItalic r:id="rId60"/>
    </p:embeddedFont>
    <p:embeddedFont>
      <p:font typeface="Wingdings 3" pitchFamily="2" charset="2"/>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8DD744-55ED-42E1-93A2-CFBCAA2F63D9}">
  <a:tblStyle styleId="{F08DD744-55ED-42E1-93A2-CFBCAA2F63D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79F12EA-AAA2-4229-8936-A27619A886C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1"/>
    <p:restoredTop sz="65274"/>
  </p:normalViewPr>
  <p:slideViewPr>
    <p:cSldViewPr snapToGrid="0">
      <p:cViewPr>
        <p:scale>
          <a:sx n="79" d="100"/>
          <a:sy n="79" d="100"/>
        </p:scale>
        <p:origin x="72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font" Target="fonts/font1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632827e60e_0_14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632827e60e_0_14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7028F3A5-8B8D-3C98-FBA4-113574543CA4}"/>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787D4666-0B6F-C376-B7B4-5E2F62E507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D574D156-6401-3E8C-92EA-6714936B36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b="0" dirty="0"/>
          </a:p>
        </p:txBody>
      </p:sp>
    </p:spTree>
    <p:extLst>
      <p:ext uri="{BB962C8B-B14F-4D97-AF65-F5344CB8AC3E}">
        <p14:creationId xmlns:p14="http://schemas.microsoft.com/office/powerpoint/2010/main" val="234950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6F026F2C-3C34-D5EF-6E48-6F8959FC636A}"/>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F4D8F8E6-1F0C-D3EF-FBD1-D304290E0C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0B16D801-DAEB-2711-3967-350427083E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b="0" dirty="0"/>
          </a:p>
        </p:txBody>
      </p:sp>
    </p:spTree>
    <p:extLst>
      <p:ext uri="{BB962C8B-B14F-4D97-AF65-F5344CB8AC3E}">
        <p14:creationId xmlns:p14="http://schemas.microsoft.com/office/powerpoint/2010/main" val="311922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AE234308-0958-481B-6C33-16F0144A8E36}"/>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03F828EE-BE3A-32FE-D04C-E1AA05FC57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F0A9850E-98FB-F422-9044-0A71CC0E89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The three domains of development are interconnected, meaning they influence one another.</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 A change in one area can “spill over” and trigger changes in the others as well.</a:t>
            </a:r>
            <a:endParaRPr b="0" dirty="0"/>
          </a:p>
        </p:txBody>
      </p:sp>
    </p:spTree>
    <p:extLst>
      <p:ext uri="{BB962C8B-B14F-4D97-AF65-F5344CB8AC3E}">
        <p14:creationId xmlns:p14="http://schemas.microsoft.com/office/powerpoint/2010/main" val="3578196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854D158E-5CD0-4F5F-B4B9-A050049EBA2F}"/>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DE0B56DF-CC19-5E23-BEC0-8D8B98A8EC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27ABA08E-3399-627C-7896-314781E7E9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Development is characterized by </a:t>
            </a:r>
            <a:r>
              <a:rPr lang="en-US" b="1" i="0" u="none" strike="noStrike" dirty="0">
                <a:solidFill>
                  <a:srgbClr val="000000"/>
                </a:solidFill>
                <a:effectLst/>
              </a:rPr>
              <a:t>plasticity</a:t>
            </a:r>
            <a:r>
              <a:rPr lang="en-US" sz="1100" b="0" i="0" u="none" strike="noStrike" cap="none" dirty="0">
                <a:solidFill>
                  <a:srgbClr val="000000"/>
                </a:solidFill>
                <a:effectLst/>
                <a:latin typeface="Arial"/>
                <a:ea typeface="Arial"/>
                <a:cs typeface="Arial"/>
                <a:sym typeface="Arial"/>
              </a:rPr>
              <a:t>, which means people have the capacity to </a:t>
            </a:r>
            <a:r>
              <a:rPr lang="en-US" b="1" i="0" u="none" strike="noStrike" dirty="0">
                <a:solidFill>
                  <a:srgbClr val="000000"/>
                </a:solidFill>
                <a:effectLst/>
              </a:rPr>
              <a:t>change and adapt</a:t>
            </a:r>
            <a:r>
              <a:rPr lang="en-US" sz="1100" b="0" i="0" u="none" strike="noStrike" cap="none" dirty="0">
                <a:solidFill>
                  <a:srgbClr val="000000"/>
                </a:solidFill>
                <a:effectLst/>
                <a:latin typeface="Arial"/>
                <a:ea typeface="Arial"/>
                <a:cs typeface="Arial"/>
                <a:sym typeface="Arial"/>
              </a:rPr>
              <a:t> over time.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Many of our characteristics—like skills, behaviors, and even ways of thinking—are </a:t>
            </a:r>
            <a:r>
              <a:rPr lang="en-US" b="1" i="0" u="none" strike="noStrike" dirty="0">
                <a:solidFill>
                  <a:srgbClr val="000000"/>
                </a:solidFill>
                <a:effectLst/>
              </a:rPr>
              <a:t>malleable</a:t>
            </a:r>
            <a:r>
              <a:rPr lang="en-US" sz="1100" b="0" i="0" u="none" strike="noStrike" cap="none" dirty="0">
                <a:solidFill>
                  <a:srgbClr val="000000"/>
                </a:solidFill>
                <a:effectLst/>
                <a:latin typeface="Arial"/>
                <a:ea typeface="Arial"/>
                <a:cs typeface="Arial"/>
                <a:sym typeface="Arial"/>
              </a:rPr>
              <a:t>, especially in response to experience, learning, and environmental support.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Plasticity reminds us that development isn’t fixed or predetermined; growth can happen through practice, opportunity, and intervention, even if individuals start out with different strengths or challenges.</a:t>
            </a:r>
            <a:endParaRPr dirty="0"/>
          </a:p>
        </p:txBody>
      </p:sp>
    </p:spTree>
    <p:extLst>
      <p:ext uri="{BB962C8B-B14F-4D97-AF65-F5344CB8AC3E}">
        <p14:creationId xmlns:p14="http://schemas.microsoft.com/office/powerpoint/2010/main" val="40531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80334EFA-1CE1-33FF-2DEB-416AC50A16E4}"/>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671AAC15-EDEB-4ED5-C0B7-811FFC7501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13C2697A-76B5-58CC-5F30-9BAB37AC10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Development is </a:t>
            </a:r>
            <a:r>
              <a:rPr lang="en-US" b="1" i="0" u="none" strike="noStrike" dirty="0" err="1">
                <a:solidFill>
                  <a:srgbClr val="000000"/>
                </a:solidFill>
                <a:effectLst/>
              </a:rPr>
              <a:t>multicontextual</a:t>
            </a:r>
            <a:r>
              <a:rPr lang="en-US" sz="1100" b="0" i="0" u="none" strike="noStrike" cap="none" dirty="0">
                <a:solidFill>
                  <a:srgbClr val="000000"/>
                </a:solidFill>
                <a:effectLst/>
                <a:latin typeface="Arial"/>
                <a:ea typeface="Arial"/>
                <a:cs typeface="Arial"/>
                <a:sym typeface="Arial"/>
              </a:rPr>
              <a:t>, meaning it’s shaped by multiple forces working together</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cs typeface="Arial"/>
                <a:sym typeface="Arial"/>
              </a:rPr>
              <a:t>We know this as nature vs. </a:t>
            </a:r>
            <a:r>
              <a:rPr lang="en-US" sz="1100" b="0" i="0" u="none" strike="noStrike" cap="none" dirty="0" err="1">
                <a:solidFill>
                  <a:srgbClr val="000000"/>
                </a:solidFill>
                <a:effectLst/>
                <a:latin typeface="Arial"/>
                <a:cs typeface="Arial"/>
                <a:sym typeface="Arial"/>
              </a:rPr>
              <a:t>nuture</a:t>
            </a:r>
            <a:endParaRPr lang="en-US" sz="1100" b="0" i="0" u="none" strike="noStrike" cap="none" dirty="0">
              <a:solidFill>
                <a:srgbClr val="000000"/>
              </a:solidFill>
              <a:effectLst/>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cs typeface="Arial"/>
                <a:sym typeface="Arial"/>
              </a:rPr>
              <a:t>However this understanding is out of date</a:t>
            </a:r>
            <a:endParaRPr dirty="0"/>
          </a:p>
        </p:txBody>
      </p:sp>
    </p:spTree>
    <p:extLst>
      <p:ext uri="{BB962C8B-B14F-4D97-AF65-F5344CB8AC3E}">
        <p14:creationId xmlns:p14="http://schemas.microsoft.com/office/powerpoint/2010/main" val="65161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C8635303-8DF0-76BD-5D3E-543936F7A1C1}"/>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13EFE4A4-0A05-89E1-F488-6CB1B2A3CB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B41299C5-C7AF-0546-9AC1-E3A577E51A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A modern way to think about this is </a:t>
            </a:r>
            <a:r>
              <a:rPr lang="en-US" b="1" i="0" u="none" strike="noStrike" dirty="0">
                <a:solidFill>
                  <a:srgbClr val="000000"/>
                </a:solidFill>
                <a:effectLst/>
              </a:rPr>
              <a:t>nature, nurture, and culture</a:t>
            </a:r>
            <a:r>
              <a:rPr lang="en-US" sz="1100" b="0" i="0" u="none" strike="noStrike" cap="none" dirty="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1" i="0" u="none" strike="noStrike" dirty="0">
                <a:solidFill>
                  <a:srgbClr val="000000"/>
                </a:solidFill>
                <a:effectLst/>
              </a:rPr>
              <a:t>Nature</a:t>
            </a:r>
            <a:r>
              <a:rPr lang="en-US" sz="1100" b="0" i="0" u="none" strike="noStrike" cap="none" dirty="0">
                <a:solidFill>
                  <a:srgbClr val="000000"/>
                </a:solidFill>
                <a:effectLst/>
                <a:latin typeface="Arial"/>
                <a:ea typeface="Arial"/>
                <a:cs typeface="Arial"/>
                <a:sym typeface="Arial"/>
              </a:rPr>
              <a:t> refers to our biology and genetics—our built-in traits and predispositions.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1" i="0" u="none" strike="noStrike" dirty="0">
                <a:solidFill>
                  <a:srgbClr val="000000"/>
                </a:solidFill>
                <a:effectLst/>
              </a:rPr>
              <a:t>Nurture</a:t>
            </a:r>
            <a:r>
              <a:rPr lang="en-US" sz="1100" b="0" i="0" u="none" strike="noStrike" cap="none" dirty="0">
                <a:solidFill>
                  <a:srgbClr val="000000"/>
                </a:solidFill>
                <a:effectLst/>
                <a:latin typeface="Arial"/>
                <a:ea typeface="Arial"/>
                <a:cs typeface="Arial"/>
                <a:sym typeface="Arial"/>
              </a:rPr>
              <a:t> refers to our environment and experiences, like family life, schools, peers, and community resources. And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1" i="0" u="none" strike="noStrike" dirty="0">
                <a:solidFill>
                  <a:srgbClr val="000000"/>
                </a:solidFill>
                <a:effectLst/>
              </a:rPr>
              <a:t>culture</a:t>
            </a:r>
            <a:r>
              <a:rPr lang="en-US" sz="1100" b="0" i="0" u="none" strike="noStrike" cap="none" dirty="0">
                <a:solidFill>
                  <a:srgbClr val="000000"/>
                </a:solidFill>
                <a:effectLst/>
                <a:latin typeface="Arial"/>
                <a:ea typeface="Arial"/>
                <a:cs typeface="Arial"/>
                <a:sym typeface="Arial"/>
              </a:rPr>
              <a:t> includes the shared values, beliefs, expectations, and norms that influence what behaviors are encouraged, discouraged, or even considered “normal.”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The key idea is that behaviors, motivations, emotions, and choices don’t happen in a vacuum—they reflect a larger picture of the person’s biology, lived experiences, and the cultural world around them.</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b="0" i="0" u="none" strike="noStrike" cap="none" dirty="0">
              <a:solidFill>
                <a:srgbClr val="000000"/>
              </a:solidFill>
              <a:effectLst/>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b="0" i="0" u="none" strike="noStrike" cap="none" dirty="0">
              <a:solidFill>
                <a:srgbClr val="000000"/>
              </a:solidFill>
              <a:effectLst/>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100" b="0" i="0" u="none" strike="noStrike" cap="none" dirty="0">
              <a:solidFill>
                <a:srgbClr val="000000"/>
              </a:solidFill>
              <a:effectLst/>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cs typeface="Arial"/>
                <a:sym typeface="Arial"/>
              </a:rPr>
              <a:t>Cultural Example: Autism Diagnosis rates and interpretation in Japan</a:t>
            </a:r>
            <a:endParaRPr dirty="0"/>
          </a:p>
        </p:txBody>
      </p:sp>
    </p:spTree>
    <p:extLst>
      <p:ext uri="{BB962C8B-B14F-4D97-AF65-F5344CB8AC3E}">
        <p14:creationId xmlns:p14="http://schemas.microsoft.com/office/powerpoint/2010/main" val="1842908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55DA128C-2EA1-F481-ABE1-1318B4DA13E4}"/>
            </a:ext>
          </a:extLst>
        </p:cNvPr>
        <p:cNvGrpSpPr/>
        <p:nvPr/>
      </p:nvGrpSpPr>
      <p:grpSpPr>
        <a:xfrm>
          <a:off x="0" y="0"/>
          <a:ext cx="0" cy="0"/>
          <a:chOff x="0" y="0"/>
          <a:chExt cx="0" cy="0"/>
        </a:xfrm>
      </p:grpSpPr>
      <p:sp>
        <p:nvSpPr>
          <p:cNvPr id="137" name="Google Shape;137;g3632827e60e_0_14039:notes">
            <a:extLst>
              <a:ext uri="{FF2B5EF4-FFF2-40B4-BE49-F238E27FC236}">
                <a16:creationId xmlns:a16="http://schemas.microsoft.com/office/drawing/2014/main" id="{72C1FCCA-5DE4-77F0-5651-3CC69060C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632827e60e_0_14039:notes">
            <a:extLst>
              <a:ext uri="{FF2B5EF4-FFF2-40B4-BE49-F238E27FC236}">
                <a16:creationId xmlns:a16="http://schemas.microsoft.com/office/drawing/2014/main" id="{9D30CD3E-7368-9DDD-0802-20847A6778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695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2162-FCF9-59CE-6655-75C8A762D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8D835-AE14-B575-28EE-C501AD4F274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7B8C44E-C0E2-DD71-DA56-9FD6FD175548}"/>
              </a:ext>
            </a:extLst>
          </p:cNvPr>
          <p:cNvSpPr>
            <a:spLocks noGrp="1"/>
          </p:cNvSpPr>
          <p:nvPr>
            <p:ph type="body" idx="1"/>
          </p:nvPr>
        </p:nvSpPr>
        <p:spPr/>
        <p:txBody>
          <a:bodyPr/>
          <a:lstStyle/>
          <a:p>
            <a:r>
              <a:rPr lang="en-US" sz="1100" b="1" i="0" u="sng" strike="noStrike" cap="none" dirty="0">
                <a:solidFill>
                  <a:srgbClr val="000000"/>
                </a:solidFill>
                <a:effectLst/>
                <a:latin typeface="Arial"/>
                <a:ea typeface="Arial"/>
                <a:cs typeface="Arial"/>
                <a:sym typeface="Arial"/>
              </a:rPr>
              <a:t>Development</a:t>
            </a:r>
            <a:r>
              <a:rPr lang="en-US" sz="1100" b="0" i="0" u="sng"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begins at </a:t>
            </a:r>
            <a:r>
              <a:rPr lang="en-US" sz="1600" b="1" i="0" u="none" strike="noStrike" dirty="0">
                <a:solidFill>
                  <a:srgbClr val="000000"/>
                </a:solidFill>
                <a:effectLst/>
              </a:rPr>
              <a:t>conception</a:t>
            </a:r>
            <a:r>
              <a:rPr lang="en-US" sz="1100" b="0" i="0" u="none" strike="noStrike" cap="none" dirty="0">
                <a:solidFill>
                  <a:srgbClr val="000000"/>
                </a:solidFill>
                <a:effectLst/>
                <a:latin typeface="Arial"/>
                <a:ea typeface="Arial"/>
                <a:cs typeface="Arial"/>
                <a:sym typeface="Arial"/>
              </a:rPr>
              <a:t>, when the foundation for the body’s major structures starts forming.</a:t>
            </a:r>
          </a:p>
          <a:p>
            <a:r>
              <a:rPr lang="en-US" sz="1100" b="0" i="0" u="none" strike="noStrike" cap="none" dirty="0">
                <a:solidFill>
                  <a:srgbClr val="000000"/>
                </a:solidFill>
                <a:effectLst/>
                <a:latin typeface="Arial"/>
                <a:ea typeface="Arial"/>
                <a:cs typeface="Arial"/>
                <a:sym typeface="Arial"/>
              </a:rPr>
              <a:t> During this time, the pregnant person’s health is especially important because it strongly influences fetal growth. </a:t>
            </a:r>
          </a:p>
          <a:p>
            <a:r>
              <a:rPr lang="en-US" sz="1100" b="0" i="0" u="none" strike="noStrike" cap="none" dirty="0">
                <a:solidFill>
                  <a:srgbClr val="000000"/>
                </a:solidFill>
                <a:effectLst/>
                <a:latin typeface="Arial"/>
                <a:ea typeface="Arial"/>
                <a:cs typeface="Arial"/>
                <a:sym typeface="Arial"/>
              </a:rPr>
              <a:t>Key topics in the prenatal period include </a:t>
            </a:r>
            <a:r>
              <a:rPr lang="en-US" sz="1600" b="1" i="0" u="none" strike="noStrike" dirty="0">
                <a:solidFill>
                  <a:srgbClr val="000000"/>
                </a:solidFill>
                <a:effectLst/>
              </a:rPr>
              <a:t>nutrition</a:t>
            </a:r>
            <a:r>
              <a:rPr lang="en-US" sz="1100" b="0" i="0" u="none" strike="noStrike" cap="none" dirty="0">
                <a:solidFill>
                  <a:srgbClr val="000000"/>
                </a:solidFill>
                <a:effectLst/>
                <a:latin typeface="Arial"/>
                <a:ea typeface="Arial"/>
                <a:cs typeface="Arial"/>
                <a:sym typeface="Arial"/>
              </a:rPr>
              <a:t>, exposure to </a:t>
            </a:r>
            <a:r>
              <a:rPr lang="en-US" sz="1600" b="1" i="0" u="none" strike="noStrike" dirty="0">
                <a:solidFill>
                  <a:srgbClr val="000000"/>
                </a:solidFill>
                <a:effectLst/>
              </a:rPr>
              <a:t>teratogens</a:t>
            </a:r>
            <a:r>
              <a:rPr lang="en-US" sz="1100" b="0" i="0" u="none" strike="noStrike" cap="none" dirty="0">
                <a:solidFill>
                  <a:srgbClr val="000000"/>
                </a:solidFill>
                <a:effectLst/>
                <a:latin typeface="Arial"/>
                <a:ea typeface="Arial"/>
                <a:cs typeface="Arial"/>
                <a:sym typeface="Arial"/>
              </a:rPr>
              <a:t> (environmental substances or conditions that can cause harm or birth defects), and what happens during </a:t>
            </a:r>
            <a:r>
              <a:rPr lang="en-US" sz="1600" b="1" i="0" u="none" strike="noStrike" dirty="0">
                <a:solidFill>
                  <a:srgbClr val="000000"/>
                </a:solidFill>
                <a:effectLst/>
              </a:rPr>
              <a:t>labor and delivery</a:t>
            </a:r>
            <a:r>
              <a:rPr lang="en-US" sz="1100" b="0" i="0" u="none" strike="noStrike" cap="none" dirty="0">
                <a:solidFill>
                  <a:srgbClr val="000000"/>
                </a:solidFill>
                <a:effectLst/>
                <a:latin typeface="Arial"/>
                <a:ea typeface="Arial"/>
                <a:cs typeface="Arial"/>
                <a:sym typeface="Arial"/>
              </a:rPr>
              <a:t>.</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3248425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98295-87E3-516F-0382-7E067CA90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5DAF8-EF17-0365-B527-0FCB503667D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9EDAF1D-F278-CB59-EB6B-95786B308295}"/>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first two years of life involve incredibly rapid growth and change. </a:t>
            </a:r>
          </a:p>
          <a:p>
            <a:r>
              <a:rPr lang="en-US" sz="1100" b="0" i="0" u="none" strike="noStrike" cap="none" dirty="0">
                <a:solidFill>
                  <a:srgbClr val="000000"/>
                </a:solidFill>
                <a:effectLst/>
                <a:latin typeface="Arial"/>
                <a:ea typeface="Arial"/>
                <a:cs typeface="Arial"/>
                <a:sym typeface="Arial"/>
              </a:rPr>
              <a:t>A newborn may arrive with a strong sense of hearing but limited vision, and within a short period, becomes a toddler who can walk, communicate, and explore the world much more independently. </a:t>
            </a:r>
          </a:p>
          <a:p>
            <a:r>
              <a:rPr lang="en-US" sz="1100" b="0" i="0" u="none" strike="noStrike" cap="none" dirty="0">
                <a:solidFill>
                  <a:srgbClr val="000000"/>
                </a:solidFill>
                <a:effectLst/>
                <a:latin typeface="Arial"/>
                <a:ea typeface="Arial"/>
                <a:cs typeface="Arial"/>
                <a:sym typeface="Arial"/>
              </a:rPr>
              <a:t>During this time, caregivers also experience a major shift—from focusing mainly on feeding and sleep routines to constantly supervising, guiding, and keeping up with a mobile, energetic child who is learning through movement and exploration.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50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8DAD6677-4061-BF69-1EF2-CC510D47BCF9}"/>
            </a:ext>
          </a:extLst>
        </p:cNvPr>
        <p:cNvGrpSpPr/>
        <p:nvPr/>
      </p:nvGrpSpPr>
      <p:grpSpPr>
        <a:xfrm>
          <a:off x="0" y="0"/>
          <a:ext cx="0" cy="0"/>
          <a:chOff x="0" y="0"/>
          <a:chExt cx="0" cy="0"/>
        </a:xfrm>
      </p:grpSpPr>
      <p:sp>
        <p:nvSpPr>
          <p:cNvPr id="266" name="Google Shape;266;g54dda1946d_4_2730:notes">
            <a:extLst>
              <a:ext uri="{FF2B5EF4-FFF2-40B4-BE49-F238E27FC236}">
                <a16:creationId xmlns:a16="http://schemas.microsoft.com/office/drawing/2014/main" id="{3EC857D0-44B7-3314-86E6-DD4FC96039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4dda1946d_4_2730:notes">
            <a:extLst>
              <a:ext uri="{FF2B5EF4-FFF2-40B4-BE49-F238E27FC236}">
                <a16:creationId xmlns:a16="http://schemas.microsoft.com/office/drawing/2014/main" id="{A4F86585-1126-E6BB-B170-629159AC24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Unlike many animals that can walk or function independently soon after birth, </a:t>
            </a:r>
            <a:r>
              <a:rPr lang="en-US" b="1" i="0" u="none" strike="noStrike" dirty="0">
                <a:solidFill>
                  <a:srgbClr val="000000"/>
                </a:solidFill>
                <a:effectLst/>
              </a:rPr>
              <a:t>human babies are extremely dependent</a:t>
            </a:r>
            <a:r>
              <a:rPr lang="en-US" sz="1100" b="0" i="0" u="none" strike="noStrike" cap="none" dirty="0">
                <a:solidFill>
                  <a:srgbClr val="000000"/>
                </a:solidFill>
                <a:effectLst/>
                <a:latin typeface="Arial"/>
                <a:ea typeface="Arial"/>
                <a:cs typeface="Arial"/>
                <a:sym typeface="Arial"/>
              </a:rPr>
              <a:t>, making the first two years a period of intense change for both the child and the caregiver.</a:t>
            </a:r>
            <a:endParaRPr dirty="0"/>
          </a:p>
        </p:txBody>
      </p:sp>
    </p:spTree>
    <p:extLst>
      <p:ext uri="{BB962C8B-B14F-4D97-AF65-F5344CB8AC3E}">
        <p14:creationId xmlns:p14="http://schemas.microsoft.com/office/powerpoint/2010/main" val="185905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518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4EF6B0E6-B9BB-B832-8ED4-82658327D271}"/>
            </a:ext>
          </a:extLst>
        </p:cNvPr>
        <p:cNvGrpSpPr/>
        <p:nvPr/>
      </p:nvGrpSpPr>
      <p:grpSpPr>
        <a:xfrm>
          <a:off x="0" y="0"/>
          <a:ext cx="0" cy="0"/>
          <a:chOff x="0" y="0"/>
          <a:chExt cx="0" cy="0"/>
        </a:xfrm>
      </p:grpSpPr>
      <p:sp>
        <p:nvSpPr>
          <p:cNvPr id="266" name="Google Shape;266;g54dda1946d_4_2730:notes">
            <a:extLst>
              <a:ext uri="{FF2B5EF4-FFF2-40B4-BE49-F238E27FC236}">
                <a16:creationId xmlns:a16="http://schemas.microsoft.com/office/drawing/2014/main" id="{081DAB4D-2EB0-FE72-1549-03A34453C4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4dda1946d_4_2730:notes">
            <a:extLst>
              <a:ext uri="{FF2B5EF4-FFF2-40B4-BE49-F238E27FC236}">
                <a16:creationId xmlns:a16="http://schemas.microsoft.com/office/drawing/2014/main" id="{67C4BB73-A916-E004-0C4A-6BF18DF879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6232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55BE-8996-0540-1BF0-B886456A8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25CC7-03F6-1C67-017F-32573FEBF08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4B85786-7205-1D1A-8C6F-CC7EF794EA83}"/>
              </a:ext>
            </a:extLst>
          </p:cNvPr>
          <p:cNvSpPr>
            <a:spLocks noGrp="1"/>
          </p:cNvSpPr>
          <p:nvPr>
            <p:ph type="body" idx="1"/>
          </p:nvPr>
        </p:nvSpPr>
        <p:spPr/>
        <p:txBody>
          <a:bodyPr/>
          <a:lstStyle/>
          <a:p>
            <a:r>
              <a:rPr lang="en-US" b="0" i="0" u="none" strike="noStrike" dirty="0">
                <a:solidFill>
                  <a:srgbClr val="000000"/>
                </a:solidFill>
                <a:effectLst/>
              </a:rPr>
              <a:t>Early childhood—often called the </a:t>
            </a:r>
            <a:r>
              <a:rPr lang="en-US" b="1" i="0" u="none" strike="noStrike" dirty="0">
                <a:solidFill>
                  <a:srgbClr val="000000"/>
                </a:solidFill>
                <a:effectLst/>
              </a:rPr>
              <a:t>preschool years</a:t>
            </a:r>
            <a:r>
              <a:rPr lang="en-US" b="0" i="0" u="none" strike="noStrike" dirty="0">
                <a:solidFill>
                  <a:srgbClr val="000000"/>
                </a:solidFill>
                <a:effectLst/>
              </a:rPr>
              <a:t>—includes the time after toddlerhood and before children begin </a:t>
            </a:r>
            <a:r>
              <a:rPr lang="en-US" b="1" i="0" u="none" strike="noStrike" dirty="0">
                <a:solidFill>
                  <a:srgbClr val="000000"/>
                </a:solidFill>
                <a:effectLst/>
              </a:rPr>
              <a:t>formal schooling</a:t>
            </a:r>
            <a:r>
              <a:rPr lang="en-US" b="0" i="0" u="none" strike="noStrike" dirty="0">
                <a:solidFill>
                  <a:srgbClr val="000000"/>
                </a:solidFill>
                <a:effectLst/>
              </a:rPr>
              <a:t>.</a:t>
            </a:r>
          </a:p>
          <a:p>
            <a:r>
              <a:rPr lang="en-US" b="0" i="0" u="none" strike="noStrike" dirty="0">
                <a:solidFill>
                  <a:srgbClr val="000000"/>
                </a:solidFill>
                <a:effectLst/>
              </a:rPr>
              <a:t> During this stage, typically around ages </a:t>
            </a:r>
            <a:r>
              <a:rPr lang="en-US" b="1" i="0" u="none" strike="noStrike" dirty="0">
                <a:solidFill>
                  <a:srgbClr val="000000"/>
                </a:solidFill>
                <a:effectLst/>
              </a:rPr>
              <a:t>three to five</a:t>
            </a:r>
            <a:r>
              <a:rPr lang="en-US" b="0" i="0" u="none" strike="noStrike" dirty="0">
                <a:solidFill>
                  <a:srgbClr val="000000"/>
                </a:solidFill>
                <a:effectLst/>
              </a:rPr>
              <a:t>, children are rapidly building </a:t>
            </a:r>
            <a:r>
              <a:rPr lang="en-US" b="1" i="0" u="none" strike="noStrike" dirty="0">
                <a:solidFill>
                  <a:srgbClr val="000000"/>
                </a:solidFill>
                <a:effectLst/>
              </a:rPr>
              <a:t>language skills</a:t>
            </a:r>
            <a:r>
              <a:rPr lang="en-US" b="0" i="0" u="none" strike="noStrike" dirty="0">
                <a:solidFill>
                  <a:srgbClr val="000000"/>
                </a:solidFill>
                <a:effectLst/>
              </a:rPr>
              <a:t>, developing a stronger </a:t>
            </a:r>
            <a:r>
              <a:rPr lang="en-US" b="1" i="0" u="none" strike="noStrike" dirty="0">
                <a:solidFill>
                  <a:srgbClr val="000000"/>
                </a:solidFill>
                <a:effectLst/>
              </a:rPr>
              <a:t>sense of self</a:t>
            </a:r>
            <a:r>
              <a:rPr lang="en-US" b="0" i="0" u="none" strike="noStrike" dirty="0">
                <a:solidFill>
                  <a:srgbClr val="000000"/>
                </a:solidFill>
                <a:effectLst/>
              </a:rPr>
              <a:t>, and gaining more </a:t>
            </a:r>
            <a:r>
              <a:rPr lang="en-US" b="1" i="0" u="none" strike="noStrike" dirty="0">
                <a:solidFill>
                  <a:srgbClr val="000000"/>
                </a:solidFill>
                <a:effectLst/>
              </a:rPr>
              <a:t>independence</a:t>
            </a:r>
            <a:r>
              <a:rPr lang="en-US" b="0" i="0" u="none" strike="noStrike" dirty="0">
                <a:solidFill>
                  <a:srgbClr val="000000"/>
                </a:solidFill>
                <a:effectLst/>
              </a:rPr>
              <a:t>. They’re also starting to make sense of how the physical world works.</a:t>
            </a:r>
          </a:p>
          <a:p>
            <a:r>
              <a:rPr lang="en-US" b="0" i="0" u="none" strike="noStrike" dirty="0">
                <a:solidFill>
                  <a:srgbClr val="000000"/>
                </a:solidFill>
                <a:effectLst/>
              </a:rPr>
              <a:t>That understanding doesn’t develop instantly, though. Preschoolers often have creative or surprising ideas about concepts like </a:t>
            </a:r>
            <a:r>
              <a:rPr lang="en-US" b="1" i="0" u="none" strike="noStrike" dirty="0">
                <a:solidFill>
                  <a:srgbClr val="000000"/>
                </a:solidFill>
                <a:effectLst/>
              </a:rPr>
              <a:t>size, time, space, and distance</a:t>
            </a:r>
            <a:endParaRPr lang="en-US" b="0" i="0" u="none" strike="noStrike" dirty="0">
              <a:solidFill>
                <a:srgbClr val="000000"/>
              </a:solidFill>
              <a:effectLst/>
            </a:endParaRPr>
          </a:p>
          <a:p>
            <a:r>
              <a:rPr lang="en-US" b="0" i="0" u="none" strike="noStrike" dirty="0">
                <a:solidFill>
                  <a:srgbClr val="000000"/>
                </a:solidFill>
                <a:effectLst/>
              </a:rPr>
              <a:t>for example, a child might worry they could go down the drain if they sit too close to the front of the bathtub, or show how long something will take by holding their fingers a few inches apart.</a:t>
            </a:r>
          </a:p>
          <a:p>
            <a:r>
              <a:rPr lang="en-US" b="0" i="0" u="none" strike="noStrike" dirty="0">
                <a:solidFill>
                  <a:srgbClr val="000000"/>
                </a:solidFill>
                <a:effectLst/>
              </a:rPr>
              <a:t>Emotionally and socially, this is also a period of change: the intense determination we see in toddlers can shift into a growing awareness of others’ expectations, and children may begin to experience </a:t>
            </a:r>
            <a:r>
              <a:rPr lang="en-US" b="1" i="0" u="none" strike="noStrike" dirty="0">
                <a:solidFill>
                  <a:srgbClr val="000000"/>
                </a:solidFill>
                <a:effectLst/>
              </a:rPr>
              <a:t>guilt</a:t>
            </a:r>
            <a:r>
              <a:rPr lang="en-US" b="0" i="0" u="none" strike="noStrike" dirty="0">
                <a:solidFill>
                  <a:srgbClr val="000000"/>
                </a:solidFill>
                <a:effectLst/>
              </a:rPr>
              <a:t> when their actions lead to disapproval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59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277F1-5D96-BD85-10EA-5A37D48B3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AF759-D24E-A2B2-41F1-D599C9F2DC3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D8BD3E0-F646-EC50-8ECC-31D027B0200B}"/>
              </a:ext>
            </a:extLst>
          </p:cNvPr>
          <p:cNvSpPr>
            <a:spLocks noGrp="1"/>
          </p:cNvSpPr>
          <p:nvPr>
            <p:ph type="body" idx="1"/>
          </p:nvPr>
        </p:nvSpPr>
        <p:spPr/>
        <p:txBody>
          <a:bodyPr/>
          <a:lstStyle/>
          <a:p>
            <a:r>
              <a:rPr lang="en-US" b="0" i="0" u="none" strike="noStrike" dirty="0">
                <a:solidFill>
                  <a:srgbClr val="000000"/>
                </a:solidFill>
                <a:effectLst/>
              </a:rPr>
              <a:t>Middle childhood typically includes ages </a:t>
            </a:r>
            <a:r>
              <a:rPr lang="en-US" b="1" i="0" u="none" strike="noStrike" dirty="0">
                <a:solidFill>
                  <a:srgbClr val="000000"/>
                </a:solidFill>
                <a:effectLst/>
              </a:rPr>
              <a:t>six through eleven</a:t>
            </a:r>
            <a:r>
              <a:rPr lang="en-US" b="0" i="0" u="none" strike="noStrike" dirty="0">
                <a:solidFill>
                  <a:srgbClr val="000000"/>
                </a:solidFill>
                <a:effectLst/>
              </a:rPr>
              <a:t>, and a large part of development during this period is shaped by children’s growing involvement in </a:t>
            </a:r>
            <a:r>
              <a:rPr lang="en-US" b="1" i="0" u="none" strike="noStrike" dirty="0">
                <a:solidFill>
                  <a:srgbClr val="000000"/>
                </a:solidFill>
                <a:effectLst/>
              </a:rPr>
              <a:t>elementary school</a:t>
            </a:r>
            <a:r>
              <a:rPr lang="en-US" b="0" i="0" u="none" strike="noStrike" dirty="0">
                <a:solidFill>
                  <a:srgbClr val="000000"/>
                </a:solidFill>
                <a:effectLst/>
              </a:rPr>
              <a:t>. </a:t>
            </a:r>
          </a:p>
          <a:p>
            <a:r>
              <a:rPr lang="en-US" b="0" i="0" u="none" strike="noStrike" dirty="0">
                <a:solidFill>
                  <a:srgbClr val="000000"/>
                </a:solidFill>
                <a:effectLst/>
              </a:rPr>
              <a:t>At this stage, the child’s world becomes centered around </a:t>
            </a:r>
            <a:r>
              <a:rPr lang="en-US" b="1" i="0" u="none" strike="noStrike" dirty="0">
                <a:solidFill>
                  <a:srgbClr val="000000"/>
                </a:solidFill>
                <a:effectLst/>
              </a:rPr>
              <a:t>learning</a:t>
            </a:r>
            <a:r>
              <a:rPr lang="en-US" b="0" i="0" u="none" strike="noStrike" dirty="0">
                <a:solidFill>
                  <a:srgbClr val="000000"/>
                </a:solidFill>
                <a:effectLst/>
              </a:rPr>
              <a:t>, practicing, and being evaluated on new academic skills. Children also begin to judge their own abilities by </a:t>
            </a:r>
            <a:r>
              <a:rPr lang="en-US" b="1" i="0" u="none" strike="noStrike" dirty="0">
                <a:solidFill>
                  <a:srgbClr val="000000"/>
                </a:solidFill>
                <a:effectLst/>
              </a:rPr>
              <a:t>comparing themselves to others</a:t>
            </a:r>
            <a:r>
              <a:rPr lang="en-US" b="0" i="0" u="none" strike="noStrike" dirty="0">
                <a:solidFill>
                  <a:srgbClr val="000000"/>
                </a:solidFill>
                <a:effectLst/>
              </a:rPr>
              <a:t>, especially in school environments.</a:t>
            </a:r>
          </a:p>
          <a:p>
            <a:r>
              <a:rPr lang="en-US" b="0" i="0" u="none" strike="noStrike" dirty="0">
                <a:solidFill>
                  <a:srgbClr val="000000"/>
                </a:solidFill>
                <a:effectLst/>
              </a:rPr>
              <a:t>Schools often make these comparisons visible through things like </a:t>
            </a:r>
            <a:r>
              <a:rPr lang="en-US" b="1" i="0" u="none" strike="noStrike" dirty="0">
                <a:solidFill>
                  <a:srgbClr val="000000"/>
                </a:solidFill>
                <a:effectLst/>
              </a:rPr>
              <a:t>grades, test scores, awards, and team sports</a:t>
            </a:r>
            <a:r>
              <a:rPr lang="en-US" b="0" i="0" u="none" strike="noStrike" dirty="0">
                <a:solidFill>
                  <a:srgbClr val="000000"/>
                </a:solidFill>
                <a:effectLst/>
              </a:rPr>
              <a:t>, which can influence children’s motivation and self-concept. </a:t>
            </a:r>
          </a:p>
          <a:p>
            <a:r>
              <a:rPr lang="en-US" b="0" i="0" u="none" strike="noStrike" dirty="0">
                <a:solidFill>
                  <a:srgbClr val="000000"/>
                </a:solidFill>
                <a:effectLst/>
              </a:rPr>
              <a:t>Physically, growth tends to </a:t>
            </a:r>
            <a:r>
              <a:rPr lang="en-US" b="1" i="0" u="none" strike="noStrike" dirty="0">
                <a:solidFill>
                  <a:srgbClr val="000000"/>
                </a:solidFill>
                <a:effectLst/>
              </a:rPr>
              <a:t>slow down</a:t>
            </a:r>
            <a:r>
              <a:rPr lang="en-US" b="0" i="0" u="none" strike="noStrike" dirty="0">
                <a:solidFill>
                  <a:srgbClr val="000000"/>
                </a:solidFill>
                <a:effectLst/>
              </a:rPr>
              <a:t>, and children become more coordinated as they refine their </a:t>
            </a:r>
            <a:r>
              <a:rPr lang="en-US" b="1" i="0" u="none" strike="noStrike" dirty="0">
                <a:solidFill>
                  <a:srgbClr val="000000"/>
                </a:solidFill>
                <a:effectLst/>
              </a:rPr>
              <a:t>motor skills</a:t>
            </a:r>
            <a:r>
              <a:rPr lang="en-US" b="0" i="0" u="none" strike="noStrike" dirty="0">
                <a:solidFill>
                  <a:srgbClr val="000000"/>
                </a:solidFill>
                <a:effectLst/>
              </a:rPr>
              <a:t>. </a:t>
            </a:r>
          </a:p>
          <a:p>
            <a:r>
              <a:rPr lang="en-US" b="0" i="0" u="none" strike="noStrike" dirty="0">
                <a:solidFill>
                  <a:srgbClr val="000000"/>
                </a:solidFill>
                <a:effectLst/>
              </a:rPr>
              <a:t>Socially, children expand their relationships beyond the family, forming stronger connections through friendships and interactions with peers and classmates.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040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18C2C-9498-740D-D97F-34A98D45C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546B4-3E67-19AD-1F1E-F74B0702281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520971-CD57-EF80-DB7A-BA2553287EE6}"/>
              </a:ext>
            </a:extLst>
          </p:cNvPr>
          <p:cNvSpPr>
            <a:spLocks noGrp="1"/>
          </p:cNvSpPr>
          <p:nvPr>
            <p:ph type="body" idx="1"/>
          </p:nvPr>
        </p:nvSpPr>
        <p:spPr/>
        <p:txBody>
          <a:bodyPr/>
          <a:lstStyle/>
          <a:p>
            <a:r>
              <a:rPr lang="en-US" b="0" i="0" u="none" strike="noStrike" dirty="0">
                <a:solidFill>
                  <a:srgbClr val="000000"/>
                </a:solidFill>
                <a:effectLst/>
              </a:rPr>
              <a:t>Adolescence is a period of major development and transformation. </a:t>
            </a:r>
          </a:p>
          <a:p>
            <a:r>
              <a:rPr lang="en-US" b="0" i="0" u="none" strike="noStrike" dirty="0">
                <a:solidFill>
                  <a:srgbClr val="000000"/>
                </a:solidFill>
                <a:effectLst/>
              </a:rPr>
              <a:t>Physically, it is marked by a rapid </a:t>
            </a:r>
            <a:r>
              <a:rPr lang="en-US" b="1" i="0" u="none" strike="noStrike" dirty="0">
                <a:solidFill>
                  <a:srgbClr val="000000"/>
                </a:solidFill>
                <a:effectLst/>
              </a:rPr>
              <a:t>growth spurt</a:t>
            </a:r>
            <a:r>
              <a:rPr lang="en-US" b="0" i="0" u="none" strike="noStrike" dirty="0">
                <a:solidFill>
                  <a:srgbClr val="000000"/>
                </a:solidFill>
                <a:effectLst/>
              </a:rPr>
              <a:t> and </a:t>
            </a:r>
            <a:r>
              <a:rPr lang="en-US" b="1" i="0" u="none" strike="noStrike" dirty="0">
                <a:solidFill>
                  <a:srgbClr val="000000"/>
                </a:solidFill>
                <a:effectLst/>
              </a:rPr>
              <a:t>sexual maturation</a:t>
            </a:r>
            <a:r>
              <a:rPr lang="en-US" b="0" i="0" u="none" strike="noStrike" dirty="0">
                <a:solidFill>
                  <a:srgbClr val="000000"/>
                </a:solidFill>
                <a:effectLst/>
              </a:rPr>
              <a:t>, known as </a:t>
            </a:r>
            <a:r>
              <a:rPr lang="en-US" b="1" i="0" u="none" strike="noStrike" dirty="0">
                <a:solidFill>
                  <a:srgbClr val="000000"/>
                </a:solidFill>
                <a:effectLst/>
              </a:rPr>
              <a:t>puberty</a:t>
            </a:r>
            <a:r>
              <a:rPr lang="en-US" b="0" i="0" u="none" strike="noStrike" dirty="0">
                <a:solidFill>
                  <a:srgbClr val="000000"/>
                </a:solidFill>
                <a:effectLst/>
              </a:rPr>
              <a:t>. </a:t>
            </a:r>
          </a:p>
          <a:p>
            <a:r>
              <a:rPr lang="en-US" b="0" i="0" u="none" strike="noStrike" dirty="0">
                <a:solidFill>
                  <a:srgbClr val="000000"/>
                </a:solidFill>
                <a:effectLst/>
              </a:rPr>
              <a:t>At the same time, adolescents experience important cognitive changes—they become more capable of thinking beyond the here-and-now, imagining new possibilities, and reasoning about </a:t>
            </a:r>
            <a:r>
              <a:rPr lang="en-US" b="1" i="0" u="none" strike="noStrike" dirty="0">
                <a:solidFill>
                  <a:srgbClr val="000000"/>
                </a:solidFill>
                <a:effectLst/>
              </a:rPr>
              <a:t>abstract concepts</a:t>
            </a:r>
            <a:r>
              <a:rPr lang="en-US" b="0" i="0" u="none" strike="noStrike" dirty="0">
                <a:solidFill>
                  <a:srgbClr val="000000"/>
                </a:solidFill>
                <a:effectLst/>
              </a:rPr>
              <a:t> like love, fear, identity, and freedom.</a:t>
            </a:r>
          </a:p>
          <a:p>
            <a:r>
              <a:rPr lang="en-US" b="0" i="0" u="none" strike="noStrike" dirty="0">
                <a:solidFill>
                  <a:srgbClr val="000000"/>
                </a:solidFill>
                <a:effectLst/>
              </a:rPr>
              <a:t>Interestingly, even as their thinking becomes more advanced, many adolescents also develop a sense of </a:t>
            </a:r>
            <a:r>
              <a:rPr lang="en-US" b="1" i="0" u="none" strike="noStrike" dirty="0">
                <a:solidFill>
                  <a:srgbClr val="000000"/>
                </a:solidFill>
                <a:effectLst/>
              </a:rPr>
              <a:t>invincibility</a:t>
            </a:r>
            <a:r>
              <a:rPr lang="en-US" b="0" i="0" u="none" strike="noStrike" dirty="0">
                <a:solidFill>
                  <a:srgbClr val="000000"/>
                </a:solidFill>
                <a:effectLst/>
              </a:rPr>
              <a:t>—the belief that serious consequences won’t happen to them. This can increase risk-taking behavior and helps explain why adolescence is associated with higher risks such as accidents or exposure to sexually transmitted infections, which can have long-term consequences.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148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7CC700C2-84D3-1AD6-D58C-B096F5890CBA}"/>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B4CC2ACB-9DE2-6D98-262C-2BE207E114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5A267124-4D02-4BF5-859E-9FC74843CD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347838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FD2C462E-DEAB-9562-2B12-1EE8BD124954}"/>
            </a:ext>
          </a:extLst>
        </p:cNvPr>
        <p:cNvGrpSpPr/>
        <p:nvPr/>
      </p:nvGrpSpPr>
      <p:grpSpPr>
        <a:xfrm>
          <a:off x="0" y="0"/>
          <a:ext cx="0" cy="0"/>
          <a:chOff x="0" y="0"/>
          <a:chExt cx="0" cy="0"/>
        </a:xfrm>
      </p:grpSpPr>
      <p:sp>
        <p:nvSpPr>
          <p:cNvPr id="137" name="Google Shape;137;g3632827e60e_0_14039:notes">
            <a:extLst>
              <a:ext uri="{FF2B5EF4-FFF2-40B4-BE49-F238E27FC236}">
                <a16:creationId xmlns:a16="http://schemas.microsoft.com/office/drawing/2014/main" id="{AE4593C4-F597-DB57-E075-9DD887782D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632827e60e_0_14039:notes">
            <a:extLst>
              <a:ext uri="{FF2B5EF4-FFF2-40B4-BE49-F238E27FC236}">
                <a16:creationId xmlns:a16="http://schemas.microsoft.com/office/drawing/2014/main" id="{F5F391C7-86B3-04D6-E005-1C41D3BAEF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816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DDD7A30B-6DD7-1B99-A80E-880F885987FF}"/>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34E6D499-4823-1A32-2119-A37D15972D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F8F7D687-9275-7F65-BA75-7C3F448095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en-US" dirty="0">
                <a:latin typeface="Arial" panose="020B0604020202020204" pitchFamily="34" charset="0"/>
              </a:rPr>
              <a:t>.</a:t>
            </a:r>
            <a:r>
              <a:rPr lang="en-US" b="0" i="0" u="none" strike="noStrike" dirty="0">
                <a:solidFill>
                  <a:srgbClr val="000000"/>
                </a:solidFill>
                <a:effectLst/>
              </a:rPr>
              <a:t> A major question in developmental science is </a:t>
            </a:r>
            <a:r>
              <a:rPr lang="en-US" b="1" i="0" u="none" strike="noStrike" dirty="0">
                <a:solidFill>
                  <a:srgbClr val="000000"/>
                </a:solidFill>
                <a:effectLst/>
              </a:rPr>
              <a:t>where individual differences come from</a:t>
            </a:r>
            <a:r>
              <a:rPr lang="en-US" b="0" i="0" u="none" strike="noStrike" dirty="0">
                <a:solidFill>
                  <a:srgbClr val="000000"/>
                </a:solidFill>
                <a:effectLst/>
              </a:rPr>
              <a:t>. When we look at traits like growth, health outcomes, temperament, or personality, it’s tempting to ask: </a:t>
            </a:r>
            <a:r>
              <a:rPr lang="en-US" b="0" i="1" u="none" strike="noStrike" dirty="0">
                <a:solidFill>
                  <a:srgbClr val="000000"/>
                </a:solidFill>
                <a:effectLst/>
              </a:rPr>
              <a:t>is this mostly biology, or mostly experience?</a:t>
            </a:r>
          </a:p>
          <a:p>
            <a:r>
              <a:rPr lang="en-US" b="0" i="0" u="none" strike="noStrike" dirty="0">
                <a:solidFill>
                  <a:srgbClr val="000000"/>
                </a:solidFill>
                <a:effectLst/>
              </a:rPr>
              <a:t>That’s the classic </a:t>
            </a:r>
            <a:r>
              <a:rPr lang="en-US" b="1" i="0" u="none" strike="noStrike" dirty="0">
                <a:solidFill>
                  <a:srgbClr val="000000"/>
                </a:solidFill>
                <a:effectLst/>
              </a:rPr>
              <a:t>nature–nurture debate</a:t>
            </a:r>
            <a:r>
              <a:rPr lang="en-US" b="0" i="0" u="none" strike="noStrike" dirty="0">
                <a:solidFill>
                  <a:srgbClr val="000000"/>
                </a:solidFill>
                <a:effectLst/>
              </a:rPr>
              <a:t>.</a:t>
            </a:r>
          </a:p>
          <a:p>
            <a:r>
              <a:rPr lang="en-US" b="0" i="0" u="none" strike="noStrike" dirty="0">
                <a:solidFill>
                  <a:srgbClr val="000000"/>
                </a:solidFill>
                <a:effectLst/>
              </a:rPr>
              <a:t>But today, most researchers don’t treat nature and nurture as competing explanations. Instead, the focus is on how they </a:t>
            </a:r>
            <a:r>
              <a:rPr lang="en-US" b="1" i="0" u="none" strike="noStrike" dirty="0">
                <a:solidFill>
                  <a:srgbClr val="000000"/>
                </a:solidFill>
                <a:effectLst/>
              </a:rPr>
              <a:t>work together over time</a:t>
            </a:r>
            <a:r>
              <a:rPr lang="en-US" b="0" i="0" u="none" strike="noStrike" dirty="0">
                <a:solidFill>
                  <a:srgbClr val="000000"/>
                </a:solidFill>
                <a:effectLst/>
              </a:rPr>
              <a:t>. </a:t>
            </a:r>
          </a:p>
          <a:p>
            <a:r>
              <a:rPr lang="en-US" b="0" i="0" u="none" strike="noStrike" dirty="0">
                <a:solidFill>
                  <a:srgbClr val="000000"/>
                </a:solidFill>
                <a:effectLst/>
              </a:rPr>
              <a:t>For example, genetics might influence someone’s baseline sensitivity to stress, but whether that sensitivity leads to anxiety, resilience, or something in between depends heavily on the environment—like parenting, peer support, and chronic stress.</a:t>
            </a:r>
          </a:p>
          <a:p>
            <a:r>
              <a:rPr lang="en-US" b="0" i="0" u="none" strike="noStrike" dirty="0">
                <a:solidFill>
                  <a:srgbClr val="000000"/>
                </a:solidFill>
                <a:effectLst/>
              </a:rPr>
              <a:t>We also now understand that the environment can actually shape how genes operate through </a:t>
            </a:r>
            <a:r>
              <a:rPr lang="en-US" b="1" i="0" u="none" strike="noStrike" dirty="0">
                <a:solidFill>
                  <a:srgbClr val="000000"/>
                </a:solidFill>
                <a:effectLst/>
              </a:rPr>
              <a:t>epigenetics</a:t>
            </a:r>
            <a:r>
              <a:rPr lang="en-US" b="0" i="0" u="none" strike="noStrike" dirty="0">
                <a:solidFill>
                  <a:srgbClr val="000000"/>
                </a:solidFill>
                <a:effectLst/>
              </a:rPr>
              <a:t>, which refers to changes in </a:t>
            </a:r>
            <a:r>
              <a:rPr lang="en-US" b="1" i="0" u="none" strike="noStrike" dirty="0">
                <a:solidFill>
                  <a:srgbClr val="000000"/>
                </a:solidFill>
                <a:effectLst/>
              </a:rPr>
              <a:t>gene expression</a:t>
            </a:r>
            <a:r>
              <a:rPr lang="en-US" b="0" i="0" u="none" strike="noStrike" dirty="0">
                <a:solidFill>
                  <a:srgbClr val="000000"/>
                </a:solidFill>
                <a:effectLst/>
              </a:rPr>
              <a:t>—meaning genes can be turned “up” or “down”—without changing the DNA itself. </a:t>
            </a:r>
          </a:p>
          <a:p>
            <a:r>
              <a:rPr lang="en-US" sz="1100" b="0" i="0" u="none" strike="noStrike" cap="none" dirty="0">
                <a:solidFill>
                  <a:srgbClr val="000000"/>
                </a:solidFill>
                <a:effectLst/>
                <a:latin typeface="Arial"/>
                <a:ea typeface="Arial"/>
                <a:cs typeface="Arial"/>
                <a:sym typeface="Arial"/>
              </a:rPr>
              <a:t>There’s also evidence from major historical events. For example, people exposed to severe famine conditions during pregnancy—like the Dutch Hunger Winter—show long-term differences in health risk, and researchers have found epigenetic differences tied to those prenatal conditions</a:t>
            </a:r>
          </a:p>
          <a:p>
            <a:endParaRPr lang="en-US" b="0" i="0" u="none" strike="noStrike" dirty="0">
              <a:solidFill>
                <a:srgbClr val="000000"/>
              </a:solidFill>
              <a:effectLst/>
            </a:endParaRPr>
          </a:p>
          <a:p>
            <a:r>
              <a:rPr lang="en-US" b="0" i="0" u="none" strike="noStrike" dirty="0">
                <a:solidFill>
                  <a:srgbClr val="000000"/>
                </a:solidFill>
                <a:effectLst/>
              </a:rPr>
              <a:t>Things like </a:t>
            </a:r>
            <a:r>
              <a:rPr lang="en-US" b="1" i="0" u="none" strike="noStrike" dirty="0">
                <a:solidFill>
                  <a:srgbClr val="000000"/>
                </a:solidFill>
                <a:effectLst/>
              </a:rPr>
              <a:t>nutrition</a:t>
            </a:r>
            <a:r>
              <a:rPr lang="en-US" b="0" i="0" u="none" strike="noStrike" dirty="0">
                <a:solidFill>
                  <a:srgbClr val="000000"/>
                </a:solidFill>
                <a:effectLst/>
              </a:rPr>
              <a:t>, </a:t>
            </a:r>
            <a:r>
              <a:rPr lang="en-US" b="1" i="0" u="none" strike="noStrike" dirty="0">
                <a:solidFill>
                  <a:srgbClr val="000000"/>
                </a:solidFill>
                <a:effectLst/>
              </a:rPr>
              <a:t>exposure to toxins</a:t>
            </a:r>
            <a:r>
              <a:rPr lang="en-US" b="0" i="0" u="none" strike="noStrike" dirty="0">
                <a:solidFill>
                  <a:srgbClr val="000000"/>
                </a:solidFill>
                <a:effectLst/>
              </a:rPr>
              <a:t>, and </a:t>
            </a:r>
            <a:r>
              <a:rPr lang="en-US" b="1" i="0" u="none" strike="noStrike" dirty="0">
                <a:solidFill>
                  <a:srgbClr val="000000"/>
                </a:solidFill>
                <a:effectLst/>
              </a:rPr>
              <a:t>early stress</a:t>
            </a:r>
            <a:r>
              <a:rPr lang="en-US" b="0" i="0" u="none" strike="noStrike" dirty="0">
                <a:solidFill>
                  <a:srgbClr val="000000"/>
                </a:solidFill>
                <a:effectLst/>
              </a:rPr>
              <a:t> can influence these biological processes, especially during sensitive developmental periods.</a:t>
            </a:r>
          </a:p>
          <a:p>
            <a:r>
              <a:rPr lang="en-US" b="0" i="0" u="none" strike="noStrike" dirty="0">
                <a:solidFill>
                  <a:srgbClr val="000000"/>
                </a:solidFill>
                <a:effectLst/>
              </a:rPr>
              <a:t>So instead of asking “nature or nurture,” a more accurate question is: </a:t>
            </a:r>
            <a:r>
              <a:rPr lang="en-US" b="1" i="0" u="none" strike="noStrike" dirty="0">
                <a:solidFill>
                  <a:srgbClr val="000000"/>
                </a:solidFill>
                <a:effectLst/>
              </a:rPr>
              <a:t>How do biology and experience interact to shape development across time and contexts?</a:t>
            </a:r>
            <a:endParaRPr lang="en-US" b="0" i="0" u="none" strike="noStrike" dirty="0">
              <a:solidFill>
                <a:srgbClr val="000000"/>
              </a:solidFill>
              <a:effectLst/>
            </a:endParaRPr>
          </a:p>
          <a:p>
            <a:endParaRPr dirty="0"/>
          </a:p>
        </p:txBody>
      </p:sp>
    </p:spTree>
    <p:extLst>
      <p:ext uri="{BB962C8B-B14F-4D97-AF65-F5344CB8AC3E}">
        <p14:creationId xmlns:p14="http://schemas.microsoft.com/office/powerpoint/2010/main" val="1648524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3A2EDC4A-5CEA-ABFD-79CD-034F582E53DA}"/>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A53F798C-7620-F580-8885-9B7FBB5B93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80C3F512-F992-F313-60BF-615944C7DA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One major debate in developmental science is whether human development is best described as </a:t>
            </a:r>
            <a:r>
              <a:rPr lang="en-US" b="1" i="0" u="none" strike="noStrike" dirty="0">
                <a:solidFill>
                  <a:srgbClr val="000000"/>
                </a:solidFill>
                <a:effectLst/>
              </a:rPr>
              <a:t>continuous</a:t>
            </a:r>
            <a:r>
              <a:rPr lang="en-US" b="0" i="0" u="none" strike="noStrike" dirty="0">
                <a:solidFill>
                  <a:srgbClr val="000000"/>
                </a:solidFill>
                <a:effectLst/>
              </a:rPr>
              <a:t> or </a:t>
            </a:r>
            <a:r>
              <a:rPr lang="en-US" b="1" i="0" u="none" strike="noStrike" dirty="0">
                <a:solidFill>
                  <a:srgbClr val="000000"/>
                </a:solidFill>
                <a:effectLst/>
              </a:rPr>
              <a:t>discontinuous</a:t>
            </a:r>
            <a:r>
              <a:rPr lang="en-US" b="0" i="0" u="none" strike="noStrike" dirty="0">
                <a:solidFill>
                  <a:srgbClr val="000000"/>
                </a:solidFill>
                <a:effectLst/>
              </a:rPr>
              <a:t>. In other words, do we develop through </a:t>
            </a:r>
            <a:r>
              <a:rPr lang="en-US" b="1" i="0" u="none" strike="noStrike" dirty="0">
                <a:solidFill>
                  <a:srgbClr val="000000"/>
                </a:solidFill>
                <a:effectLst/>
              </a:rPr>
              <a:t>slow, gradual change</a:t>
            </a:r>
            <a:r>
              <a:rPr lang="en-US" b="0" i="0" u="none" strike="noStrike" dirty="0">
                <a:solidFill>
                  <a:srgbClr val="000000"/>
                </a:solidFill>
                <a:effectLst/>
              </a:rPr>
              <a:t>, or do we move through </a:t>
            </a:r>
            <a:r>
              <a:rPr lang="en-US" b="1" i="0" u="none" strike="noStrike" dirty="0">
                <a:solidFill>
                  <a:srgbClr val="000000"/>
                </a:solidFill>
                <a:effectLst/>
              </a:rPr>
              <a:t>more abrupt shifts</a:t>
            </a:r>
            <a:r>
              <a:rPr lang="en-US" b="0" i="0" u="none" strike="noStrike" dirty="0">
                <a:solidFill>
                  <a:srgbClr val="000000"/>
                </a:solidFill>
                <a:effectLst/>
              </a:rPr>
              <a:t> where we seem like a different person at different points in life?</a:t>
            </a:r>
          </a:p>
          <a:p>
            <a:r>
              <a:rPr lang="en-US" b="0" i="0" u="none" strike="noStrike" dirty="0">
                <a:solidFill>
                  <a:srgbClr val="000000"/>
                </a:solidFill>
                <a:effectLst/>
              </a:rPr>
              <a:t>In </a:t>
            </a:r>
            <a:r>
              <a:rPr lang="en-US" b="1" i="0" u="none" strike="noStrike" dirty="0">
                <a:solidFill>
                  <a:srgbClr val="000000"/>
                </a:solidFill>
                <a:effectLst/>
              </a:rPr>
              <a:t>discontinuous development</a:t>
            </a:r>
            <a:r>
              <a:rPr lang="en-US" b="0" i="0" u="none" strike="noStrike" dirty="0">
                <a:solidFill>
                  <a:srgbClr val="000000"/>
                </a:solidFill>
                <a:effectLst/>
              </a:rPr>
              <a:t>, sometimes called a </a:t>
            </a:r>
            <a:r>
              <a:rPr lang="en-US" b="0" i="1" u="none" strike="noStrike" dirty="0">
                <a:solidFill>
                  <a:srgbClr val="000000"/>
                </a:solidFill>
                <a:effectLst/>
              </a:rPr>
              <a:t>stage-like</a:t>
            </a:r>
            <a:r>
              <a:rPr lang="en-US" b="0" i="0" u="none" strike="noStrike" dirty="0">
                <a:solidFill>
                  <a:srgbClr val="000000"/>
                </a:solidFill>
                <a:effectLst/>
              </a:rPr>
              <a:t> view, development happens in </a:t>
            </a:r>
            <a:r>
              <a:rPr lang="en-US" b="1" i="0" u="none" strike="noStrike" dirty="0">
                <a:solidFill>
                  <a:srgbClr val="000000"/>
                </a:solidFill>
                <a:effectLst/>
              </a:rPr>
              <a:t>distinct stages</a:t>
            </a:r>
            <a:r>
              <a:rPr lang="en-US" b="0" i="0" u="none" strike="noStrike" dirty="0">
                <a:solidFill>
                  <a:srgbClr val="000000"/>
                </a:solidFill>
                <a:effectLst/>
              </a:rPr>
              <a:t> that are </a:t>
            </a:r>
            <a:r>
              <a:rPr lang="en-US" b="1" i="0" u="none" strike="noStrike" dirty="0">
                <a:solidFill>
                  <a:srgbClr val="000000"/>
                </a:solidFill>
                <a:effectLst/>
              </a:rPr>
              <a:t>qualitatively different</a:t>
            </a:r>
            <a:r>
              <a:rPr lang="en-US" b="0" i="0" u="none" strike="noStrike" dirty="0">
                <a:solidFill>
                  <a:srgbClr val="000000"/>
                </a:solidFill>
                <a:effectLst/>
              </a:rPr>
              <a:t> from one another. In this view, you don’t just get “more of the same”—you move into a new way of thinking or behaving that’s meaningfully different from the earlier stage.</a:t>
            </a:r>
          </a:p>
          <a:p>
            <a:r>
              <a:rPr lang="en-US" b="0" i="0" u="none" strike="noStrike" dirty="0">
                <a:solidFill>
                  <a:srgbClr val="000000"/>
                </a:solidFill>
                <a:effectLst/>
              </a:rPr>
              <a:t>In </a:t>
            </a:r>
            <a:r>
              <a:rPr lang="en-US" b="1" i="0" u="none" strike="noStrike" dirty="0">
                <a:solidFill>
                  <a:srgbClr val="000000"/>
                </a:solidFill>
                <a:effectLst/>
              </a:rPr>
              <a:t>continuous development</a:t>
            </a:r>
            <a:r>
              <a:rPr lang="en-US" b="0" i="0" u="none" strike="noStrike" dirty="0">
                <a:solidFill>
                  <a:srgbClr val="000000"/>
                </a:solidFill>
                <a:effectLst/>
              </a:rPr>
              <a:t>, development is seen as more </a:t>
            </a:r>
            <a:r>
              <a:rPr lang="en-US" b="1" i="0" u="none" strike="noStrike" dirty="0">
                <a:solidFill>
                  <a:srgbClr val="000000"/>
                </a:solidFill>
                <a:effectLst/>
              </a:rPr>
              <a:t>gradual</a:t>
            </a:r>
            <a:r>
              <a:rPr lang="en-US" b="0" i="0" u="none" strike="noStrike" dirty="0">
                <a:solidFill>
                  <a:srgbClr val="000000"/>
                </a:solidFill>
                <a:effectLst/>
              </a:rPr>
              <a:t>. Instead of new stages appearing suddenly, skills and abilities develop through </a:t>
            </a:r>
            <a:r>
              <a:rPr lang="en-US" b="1" i="0" u="none" strike="noStrike" dirty="0">
                <a:solidFill>
                  <a:srgbClr val="000000"/>
                </a:solidFill>
                <a:effectLst/>
              </a:rPr>
              <a:t>small, steady changes</a:t>
            </a:r>
            <a:r>
              <a:rPr lang="en-US" b="0" i="0" u="none" strike="noStrike" dirty="0">
                <a:solidFill>
                  <a:srgbClr val="000000"/>
                </a:solidFill>
                <a:effectLst/>
              </a:rPr>
              <a:t> over time. In this view, adults don’t have completely new abilities—they have </a:t>
            </a:r>
            <a:r>
              <a:rPr lang="en-US" b="1" i="0" u="none" strike="noStrike" dirty="0">
                <a:solidFill>
                  <a:srgbClr val="000000"/>
                </a:solidFill>
                <a:effectLst/>
              </a:rPr>
              <a:t>more developed versions</a:t>
            </a:r>
            <a:r>
              <a:rPr lang="en-US" b="0" i="0" u="none" strike="noStrike" dirty="0">
                <a:solidFill>
                  <a:srgbClr val="000000"/>
                </a:solidFill>
                <a:effectLst/>
              </a:rPr>
              <a:t> of skills that started earlier in childhood.</a:t>
            </a:r>
          </a:p>
          <a:p>
            <a:r>
              <a:rPr lang="en-US" b="0" i="0" u="none" strike="noStrike" dirty="0">
                <a:solidFill>
                  <a:srgbClr val="000000"/>
                </a:solidFill>
                <a:effectLst/>
              </a:rPr>
              <a:t>Today, many psychologists recognize that development can include </a:t>
            </a:r>
            <a:r>
              <a:rPr lang="en-US" b="1" i="0" u="none" strike="noStrike" dirty="0">
                <a:solidFill>
                  <a:srgbClr val="000000"/>
                </a:solidFill>
                <a:effectLst/>
              </a:rPr>
              <a:t>both</a:t>
            </a:r>
            <a:r>
              <a:rPr lang="en-US" b="0" i="0" u="none" strike="noStrike" dirty="0">
                <a:solidFill>
                  <a:srgbClr val="000000"/>
                </a:solidFill>
                <a:effectLst/>
              </a:rPr>
              <a:t> patterns depending on what we’re looking at. Some changes may look gradual, while others appear to shift quickly—because development is shaped by a combination of </a:t>
            </a:r>
            <a:r>
              <a:rPr lang="en-US" b="1" i="0" u="none" strike="noStrike" dirty="0">
                <a:solidFill>
                  <a:srgbClr val="000000"/>
                </a:solidFill>
                <a:effectLst/>
              </a:rPr>
              <a:t>brain development and experience over time</a:t>
            </a:r>
            <a:r>
              <a:rPr lang="en-US" b="0" i="0" u="none" strike="noStrike" dirty="0">
                <a:solidFill>
                  <a:srgbClr val="000000"/>
                </a:solidFill>
                <a:effectLst/>
              </a:rPr>
              <a:t>.</a:t>
            </a:r>
          </a:p>
          <a:p>
            <a:endParaRPr lang="en-US" dirty="0"/>
          </a:p>
          <a:p>
            <a:r>
              <a:rPr lang="en-US" b="0" i="0" u="none" strike="noStrike" dirty="0">
                <a:solidFill>
                  <a:srgbClr val="000000"/>
                </a:solidFill>
                <a:effectLst/>
              </a:rPr>
              <a:t>For example, </a:t>
            </a:r>
            <a:r>
              <a:rPr lang="en-US" b="1" i="0" u="none" strike="noStrike" dirty="0">
                <a:solidFill>
                  <a:srgbClr val="000000"/>
                </a:solidFill>
                <a:effectLst/>
              </a:rPr>
              <a:t>height and vocabulary growth</a:t>
            </a:r>
            <a:r>
              <a:rPr lang="en-US" b="0" i="0" u="none" strike="noStrike" dirty="0">
                <a:solidFill>
                  <a:srgbClr val="000000"/>
                </a:solidFill>
                <a:effectLst/>
              </a:rPr>
              <a:t> often look </a:t>
            </a:r>
            <a:r>
              <a:rPr lang="en-US" b="1" i="0" u="none" strike="noStrike" dirty="0">
                <a:solidFill>
                  <a:srgbClr val="000000"/>
                </a:solidFill>
                <a:effectLst/>
              </a:rPr>
              <a:t>continuous</a:t>
            </a:r>
            <a:r>
              <a:rPr lang="en-US" b="0" i="0" u="none" strike="noStrike" dirty="0">
                <a:solidFill>
                  <a:srgbClr val="000000"/>
                </a:solidFill>
                <a:effectLst/>
              </a:rPr>
              <a:t>—kids usually grow a little taller over time, and they gradually learn more words through exposure and practice.</a:t>
            </a:r>
          </a:p>
          <a:p>
            <a:r>
              <a:rPr lang="en-US" b="0" i="0" u="none" strike="noStrike" dirty="0">
                <a:solidFill>
                  <a:srgbClr val="000000"/>
                </a:solidFill>
                <a:effectLst/>
              </a:rPr>
              <a:t>But other changes can feel more </a:t>
            </a:r>
            <a:r>
              <a:rPr lang="en-US" b="1" i="0" u="none" strike="noStrike" dirty="0">
                <a:solidFill>
                  <a:srgbClr val="000000"/>
                </a:solidFill>
                <a:effectLst/>
              </a:rPr>
              <a:t>discontinuous</a:t>
            </a:r>
            <a:r>
              <a:rPr lang="en-US" b="0" i="0" u="none" strike="noStrike" dirty="0">
                <a:solidFill>
                  <a:srgbClr val="000000"/>
                </a:solidFill>
                <a:effectLst/>
              </a:rPr>
              <a:t>, or stage-like. A good example is </a:t>
            </a:r>
            <a:r>
              <a:rPr lang="en-US" b="1" i="0" u="none" strike="noStrike" dirty="0">
                <a:solidFill>
                  <a:srgbClr val="000000"/>
                </a:solidFill>
                <a:effectLst/>
              </a:rPr>
              <a:t>puberty</a:t>
            </a:r>
            <a:r>
              <a:rPr lang="en-US" b="0" i="0" u="none" strike="noStrike" dirty="0">
                <a:solidFill>
                  <a:srgbClr val="000000"/>
                </a:solidFill>
                <a:effectLst/>
              </a:rPr>
              <a:t>, where physical changes happen relatively quickly during a shorter window of time. Another example is when a child suddenly seems to “get it,” like having a noticeable jump in </a:t>
            </a:r>
            <a:r>
              <a:rPr lang="en-US" b="1" i="0" u="none" strike="noStrike" dirty="0">
                <a:solidFill>
                  <a:srgbClr val="000000"/>
                </a:solidFill>
                <a:effectLst/>
              </a:rPr>
              <a:t>reading ability</a:t>
            </a:r>
            <a:r>
              <a:rPr lang="en-US" b="0" i="0" u="none" strike="noStrike" dirty="0">
                <a:solidFill>
                  <a:srgbClr val="000000"/>
                </a:solidFill>
                <a:effectLst/>
              </a:rPr>
              <a:t> or showing a new level of </a:t>
            </a:r>
            <a:r>
              <a:rPr lang="en-US" b="1" i="0" u="none" strike="noStrike" dirty="0">
                <a:solidFill>
                  <a:srgbClr val="000000"/>
                </a:solidFill>
                <a:effectLst/>
              </a:rPr>
              <a:t>logical thinking</a:t>
            </a:r>
            <a:r>
              <a:rPr lang="en-US" b="0" i="0" u="none" strike="noStrike" dirty="0">
                <a:solidFill>
                  <a:srgbClr val="000000"/>
                </a:solidFill>
                <a:effectLst/>
              </a:rPr>
              <a:t> after struggling before.</a:t>
            </a:r>
          </a:p>
          <a:p>
            <a:endParaRPr dirty="0"/>
          </a:p>
        </p:txBody>
      </p:sp>
    </p:spTree>
    <p:extLst>
      <p:ext uri="{BB962C8B-B14F-4D97-AF65-F5344CB8AC3E}">
        <p14:creationId xmlns:p14="http://schemas.microsoft.com/office/powerpoint/2010/main" val="75716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08933DDA-D15A-4B45-2A1D-BD0A8C9DD67D}"/>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9F06CCC6-EC53-A69E-B0EB-5DB91F5281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89163160-EB87-B33A-8341-DC304EE708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One major debate in developmental science is whether human development is best described as </a:t>
            </a:r>
            <a:r>
              <a:rPr lang="en-US" b="1" i="0" u="none" strike="noStrike" dirty="0">
                <a:solidFill>
                  <a:srgbClr val="000000"/>
                </a:solidFill>
                <a:effectLst/>
              </a:rPr>
              <a:t>continuous</a:t>
            </a:r>
            <a:r>
              <a:rPr lang="en-US" b="0" i="0" u="none" strike="noStrike" dirty="0">
                <a:solidFill>
                  <a:srgbClr val="000000"/>
                </a:solidFill>
                <a:effectLst/>
              </a:rPr>
              <a:t> or </a:t>
            </a:r>
            <a:r>
              <a:rPr lang="en-US" b="1" i="0" u="none" strike="noStrike" dirty="0">
                <a:solidFill>
                  <a:srgbClr val="000000"/>
                </a:solidFill>
                <a:effectLst/>
              </a:rPr>
              <a:t>discontinuous</a:t>
            </a:r>
            <a:r>
              <a:rPr lang="en-US" b="0" i="0" u="none" strike="noStrike" dirty="0">
                <a:solidFill>
                  <a:srgbClr val="000000"/>
                </a:solidFill>
                <a:effectLst/>
              </a:rPr>
              <a:t>. In other words, do we develop through </a:t>
            </a:r>
            <a:r>
              <a:rPr lang="en-US" b="1" i="0" u="none" strike="noStrike" dirty="0">
                <a:solidFill>
                  <a:srgbClr val="000000"/>
                </a:solidFill>
                <a:effectLst/>
              </a:rPr>
              <a:t>slow, gradual change</a:t>
            </a:r>
            <a:r>
              <a:rPr lang="en-US" b="0" i="0" u="none" strike="noStrike" dirty="0">
                <a:solidFill>
                  <a:srgbClr val="000000"/>
                </a:solidFill>
                <a:effectLst/>
              </a:rPr>
              <a:t>, or do we move through </a:t>
            </a:r>
            <a:r>
              <a:rPr lang="en-US" b="1" i="0" u="none" strike="noStrike" dirty="0">
                <a:solidFill>
                  <a:srgbClr val="000000"/>
                </a:solidFill>
                <a:effectLst/>
              </a:rPr>
              <a:t>more abrupt shifts</a:t>
            </a:r>
            <a:r>
              <a:rPr lang="en-US" b="0" i="0" u="none" strike="noStrike" dirty="0">
                <a:solidFill>
                  <a:srgbClr val="000000"/>
                </a:solidFill>
                <a:effectLst/>
              </a:rPr>
              <a:t> where we seem like a different person at different points in life?</a:t>
            </a:r>
          </a:p>
          <a:p>
            <a:r>
              <a:rPr lang="en-US" b="0" i="0" u="none" strike="noStrike" dirty="0">
                <a:solidFill>
                  <a:srgbClr val="000000"/>
                </a:solidFill>
                <a:effectLst/>
              </a:rPr>
              <a:t>In </a:t>
            </a:r>
            <a:r>
              <a:rPr lang="en-US" b="1" i="0" u="none" strike="noStrike" dirty="0">
                <a:solidFill>
                  <a:srgbClr val="000000"/>
                </a:solidFill>
                <a:effectLst/>
              </a:rPr>
              <a:t>discontinuous development</a:t>
            </a:r>
            <a:r>
              <a:rPr lang="en-US" b="0" i="0" u="none" strike="noStrike" dirty="0">
                <a:solidFill>
                  <a:srgbClr val="000000"/>
                </a:solidFill>
                <a:effectLst/>
              </a:rPr>
              <a:t>, sometimes called a </a:t>
            </a:r>
            <a:r>
              <a:rPr lang="en-US" b="0" i="1" u="none" strike="noStrike" dirty="0">
                <a:solidFill>
                  <a:srgbClr val="000000"/>
                </a:solidFill>
                <a:effectLst/>
              </a:rPr>
              <a:t>stage-like</a:t>
            </a:r>
            <a:r>
              <a:rPr lang="en-US" b="0" i="0" u="none" strike="noStrike" dirty="0">
                <a:solidFill>
                  <a:srgbClr val="000000"/>
                </a:solidFill>
                <a:effectLst/>
              </a:rPr>
              <a:t> view, development happens in </a:t>
            </a:r>
            <a:r>
              <a:rPr lang="en-US" b="1" i="0" u="none" strike="noStrike" dirty="0">
                <a:solidFill>
                  <a:srgbClr val="000000"/>
                </a:solidFill>
                <a:effectLst/>
              </a:rPr>
              <a:t>distinct stages</a:t>
            </a:r>
            <a:r>
              <a:rPr lang="en-US" b="0" i="0" u="none" strike="noStrike" dirty="0">
                <a:solidFill>
                  <a:srgbClr val="000000"/>
                </a:solidFill>
                <a:effectLst/>
              </a:rPr>
              <a:t> that are </a:t>
            </a:r>
            <a:r>
              <a:rPr lang="en-US" b="1" i="0" u="none" strike="noStrike" dirty="0">
                <a:solidFill>
                  <a:srgbClr val="000000"/>
                </a:solidFill>
                <a:effectLst/>
              </a:rPr>
              <a:t>qualitatively different</a:t>
            </a:r>
            <a:r>
              <a:rPr lang="en-US" b="0" i="0" u="none" strike="noStrike" dirty="0">
                <a:solidFill>
                  <a:srgbClr val="000000"/>
                </a:solidFill>
                <a:effectLst/>
              </a:rPr>
              <a:t> from one another. In this view, you don’t just get “more of the same”—you move into a new way of thinking or behaving that’s meaningfully different from the earlier stage.</a:t>
            </a:r>
          </a:p>
          <a:p>
            <a:r>
              <a:rPr lang="en-US" b="0" i="0" u="none" strike="noStrike" dirty="0">
                <a:solidFill>
                  <a:srgbClr val="000000"/>
                </a:solidFill>
                <a:effectLst/>
              </a:rPr>
              <a:t>In </a:t>
            </a:r>
            <a:r>
              <a:rPr lang="en-US" b="1" i="0" u="none" strike="noStrike" dirty="0">
                <a:solidFill>
                  <a:srgbClr val="000000"/>
                </a:solidFill>
                <a:effectLst/>
              </a:rPr>
              <a:t>continuous development</a:t>
            </a:r>
            <a:r>
              <a:rPr lang="en-US" b="0" i="0" u="none" strike="noStrike" dirty="0">
                <a:solidFill>
                  <a:srgbClr val="000000"/>
                </a:solidFill>
                <a:effectLst/>
              </a:rPr>
              <a:t>, development is seen as more </a:t>
            </a:r>
            <a:r>
              <a:rPr lang="en-US" b="1" i="0" u="none" strike="noStrike" dirty="0">
                <a:solidFill>
                  <a:srgbClr val="000000"/>
                </a:solidFill>
                <a:effectLst/>
              </a:rPr>
              <a:t>gradual</a:t>
            </a:r>
            <a:r>
              <a:rPr lang="en-US" b="0" i="0" u="none" strike="noStrike" dirty="0">
                <a:solidFill>
                  <a:srgbClr val="000000"/>
                </a:solidFill>
                <a:effectLst/>
              </a:rPr>
              <a:t>. Instead of new stages appearing suddenly, skills and abilities develop through </a:t>
            </a:r>
            <a:r>
              <a:rPr lang="en-US" b="1" i="0" u="none" strike="noStrike" dirty="0">
                <a:solidFill>
                  <a:srgbClr val="000000"/>
                </a:solidFill>
                <a:effectLst/>
              </a:rPr>
              <a:t>small, steady changes</a:t>
            </a:r>
            <a:r>
              <a:rPr lang="en-US" b="0" i="0" u="none" strike="noStrike" dirty="0">
                <a:solidFill>
                  <a:srgbClr val="000000"/>
                </a:solidFill>
                <a:effectLst/>
              </a:rPr>
              <a:t> over time. In this view, adults don’t have completely new abilities—they have </a:t>
            </a:r>
            <a:r>
              <a:rPr lang="en-US" b="1" i="0" u="none" strike="noStrike" dirty="0">
                <a:solidFill>
                  <a:srgbClr val="000000"/>
                </a:solidFill>
                <a:effectLst/>
              </a:rPr>
              <a:t>more developed versions</a:t>
            </a:r>
            <a:r>
              <a:rPr lang="en-US" b="0" i="0" u="none" strike="noStrike" dirty="0">
                <a:solidFill>
                  <a:srgbClr val="000000"/>
                </a:solidFill>
                <a:effectLst/>
              </a:rPr>
              <a:t> of skills that started earlier in childhood.</a:t>
            </a:r>
          </a:p>
          <a:p>
            <a:r>
              <a:rPr lang="en-US" b="0" i="0" u="none" strike="noStrike" dirty="0">
                <a:solidFill>
                  <a:srgbClr val="000000"/>
                </a:solidFill>
                <a:effectLst/>
              </a:rPr>
              <a:t>Today, many psychologists recognize that development can include </a:t>
            </a:r>
            <a:r>
              <a:rPr lang="en-US" b="1" i="0" u="none" strike="noStrike" dirty="0">
                <a:solidFill>
                  <a:srgbClr val="000000"/>
                </a:solidFill>
                <a:effectLst/>
              </a:rPr>
              <a:t>both</a:t>
            </a:r>
            <a:r>
              <a:rPr lang="en-US" b="0" i="0" u="none" strike="noStrike" dirty="0">
                <a:solidFill>
                  <a:srgbClr val="000000"/>
                </a:solidFill>
                <a:effectLst/>
              </a:rPr>
              <a:t> patterns depending on what we’re looking at. Some changes may look gradual, while others appear to shift quickly—because development is shaped by a combination of </a:t>
            </a:r>
            <a:r>
              <a:rPr lang="en-US" b="1" i="0" u="none" strike="noStrike" dirty="0">
                <a:solidFill>
                  <a:srgbClr val="000000"/>
                </a:solidFill>
                <a:effectLst/>
              </a:rPr>
              <a:t>brain development and experience over time</a:t>
            </a:r>
            <a:r>
              <a:rPr lang="en-US" b="0" i="0" u="none" strike="noStrike" dirty="0">
                <a:solidFill>
                  <a:srgbClr val="000000"/>
                </a:solidFill>
                <a:effectLst/>
              </a:rPr>
              <a:t>.</a:t>
            </a:r>
          </a:p>
          <a:p>
            <a:endParaRPr lang="en-US" dirty="0"/>
          </a:p>
          <a:p>
            <a:r>
              <a:rPr lang="en-US" b="0" i="0" u="none" strike="noStrike" dirty="0">
                <a:solidFill>
                  <a:srgbClr val="000000"/>
                </a:solidFill>
                <a:effectLst/>
              </a:rPr>
              <a:t>For example, </a:t>
            </a:r>
            <a:r>
              <a:rPr lang="en-US" b="1" i="0" u="none" strike="noStrike" dirty="0">
                <a:solidFill>
                  <a:srgbClr val="000000"/>
                </a:solidFill>
                <a:effectLst/>
              </a:rPr>
              <a:t>height and vocabulary growth</a:t>
            </a:r>
            <a:r>
              <a:rPr lang="en-US" b="0" i="0" u="none" strike="noStrike" dirty="0">
                <a:solidFill>
                  <a:srgbClr val="000000"/>
                </a:solidFill>
                <a:effectLst/>
              </a:rPr>
              <a:t> often look </a:t>
            </a:r>
            <a:r>
              <a:rPr lang="en-US" b="1" i="0" u="none" strike="noStrike" dirty="0">
                <a:solidFill>
                  <a:srgbClr val="000000"/>
                </a:solidFill>
                <a:effectLst/>
              </a:rPr>
              <a:t>continuous</a:t>
            </a:r>
            <a:r>
              <a:rPr lang="en-US" b="0" i="0" u="none" strike="noStrike" dirty="0">
                <a:solidFill>
                  <a:srgbClr val="000000"/>
                </a:solidFill>
                <a:effectLst/>
              </a:rPr>
              <a:t>—kids usually grow a little taller over time, and they gradually learn more words through exposure and practice.</a:t>
            </a:r>
          </a:p>
          <a:p>
            <a:r>
              <a:rPr lang="en-US" b="0" i="0" u="none" strike="noStrike" dirty="0">
                <a:solidFill>
                  <a:srgbClr val="000000"/>
                </a:solidFill>
                <a:effectLst/>
              </a:rPr>
              <a:t>But other changes can feel more </a:t>
            </a:r>
            <a:r>
              <a:rPr lang="en-US" b="1" i="0" u="none" strike="noStrike" dirty="0">
                <a:solidFill>
                  <a:srgbClr val="000000"/>
                </a:solidFill>
                <a:effectLst/>
              </a:rPr>
              <a:t>discontinuous</a:t>
            </a:r>
            <a:r>
              <a:rPr lang="en-US" b="0" i="0" u="none" strike="noStrike" dirty="0">
                <a:solidFill>
                  <a:srgbClr val="000000"/>
                </a:solidFill>
                <a:effectLst/>
              </a:rPr>
              <a:t>, or stage-like. A good example is </a:t>
            </a:r>
            <a:r>
              <a:rPr lang="en-US" b="1" i="0" u="none" strike="noStrike" dirty="0">
                <a:solidFill>
                  <a:srgbClr val="000000"/>
                </a:solidFill>
                <a:effectLst/>
              </a:rPr>
              <a:t>puberty</a:t>
            </a:r>
            <a:r>
              <a:rPr lang="en-US" b="0" i="0" u="none" strike="noStrike" dirty="0">
                <a:solidFill>
                  <a:srgbClr val="000000"/>
                </a:solidFill>
                <a:effectLst/>
              </a:rPr>
              <a:t>, where physical changes happen relatively quickly during a shorter window of time. Another example is when a child suddenly seems to “get it,” like having a noticeable jump in </a:t>
            </a:r>
            <a:r>
              <a:rPr lang="en-US" b="1" i="0" u="none" strike="noStrike" dirty="0">
                <a:solidFill>
                  <a:srgbClr val="000000"/>
                </a:solidFill>
                <a:effectLst/>
              </a:rPr>
              <a:t>reading ability</a:t>
            </a:r>
            <a:r>
              <a:rPr lang="en-US" b="0" i="0" u="none" strike="noStrike" dirty="0">
                <a:solidFill>
                  <a:srgbClr val="000000"/>
                </a:solidFill>
                <a:effectLst/>
              </a:rPr>
              <a:t> or showing a new level of </a:t>
            </a:r>
            <a:r>
              <a:rPr lang="en-US" b="1" i="0" u="none" strike="noStrike" dirty="0">
                <a:solidFill>
                  <a:srgbClr val="000000"/>
                </a:solidFill>
                <a:effectLst/>
              </a:rPr>
              <a:t>logical thinking</a:t>
            </a:r>
            <a:r>
              <a:rPr lang="en-US" b="0" i="0" u="none" strike="noStrike" dirty="0">
                <a:solidFill>
                  <a:srgbClr val="000000"/>
                </a:solidFill>
                <a:effectLst/>
              </a:rPr>
              <a:t> after struggling before.</a:t>
            </a:r>
          </a:p>
          <a:p>
            <a:endParaRPr dirty="0"/>
          </a:p>
        </p:txBody>
      </p:sp>
    </p:spTree>
    <p:extLst>
      <p:ext uri="{BB962C8B-B14F-4D97-AF65-F5344CB8AC3E}">
        <p14:creationId xmlns:p14="http://schemas.microsoft.com/office/powerpoint/2010/main" val="3690828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0BA04D27-8E24-AE9A-4507-56912C439074}"/>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3701D631-DBD5-7B49-31BF-47488B6B80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56EA2FD0-A841-ADF2-D04A-7BCC1048C4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One major debate in developmental science is whether human development is best described as </a:t>
            </a:r>
            <a:r>
              <a:rPr lang="en-US" b="1" i="0" u="none" strike="noStrike" dirty="0">
                <a:solidFill>
                  <a:srgbClr val="000000"/>
                </a:solidFill>
                <a:effectLst/>
              </a:rPr>
              <a:t>continuous</a:t>
            </a:r>
            <a:r>
              <a:rPr lang="en-US" b="0" i="0" u="none" strike="noStrike" dirty="0">
                <a:solidFill>
                  <a:srgbClr val="000000"/>
                </a:solidFill>
                <a:effectLst/>
              </a:rPr>
              <a:t> or </a:t>
            </a:r>
            <a:r>
              <a:rPr lang="en-US" b="1" i="0" u="none" strike="noStrike" dirty="0">
                <a:solidFill>
                  <a:srgbClr val="000000"/>
                </a:solidFill>
                <a:effectLst/>
              </a:rPr>
              <a:t>discontinuous</a:t>
            </a:r>
            <a:r>
              <a:rPr lang="en-US" b="0" i="0" u="none" strike="noStrike" dirty="0">
                <a:solidFill>
                  <a:srgbClr val="000000"/>
                </a:solidFill>
                <a:effectLst/>
              </a:rPr>
              <a:t>. In other words, do we develop through </a:t>
            </a:r>
            <a:r>
              <a:rPr lang="en-US" b="1" i="0" u="none" strike="noStrike" dirty="0">
                <a:solidFill>
                  <a:srgbClr val="000000"/>
                </a:solidFill>
                <a:effectLst/>
              </a:rPr>
              <a:t>slow, gradual change</a:t>
            </a:r>
            <a:r>
              <a:rPr lang="en-US" b="0" i="0" u="none" strike="noStrike" dirty="0">
                <a:solidFill>
                  <a:srgbClr val="000000"/>
                </a:solidFill>
                <a:effectLst/>
              </a:rPr>
              <a:t>, or do we move through </a:t>
            </a:r>
            <a:r>
              <a:rPr lang="en-US" b="1" i="0" u="none" strike="noStrike" dirty="0">
                <a:solidFill>
                  <a:srgbClr val="000000"/>
                </a:solidFill>
                <a:effectLst/>
              </a:rPr>
              <a:t>more abrupt shifts</a:t>
            </a:r>
            <a:r>
              <a:rPr lang="en-US" b="0" i="0" u="none" strike="noStrike" dirty="0">
                <a:solidFill>
                  <a:srgbClr val="000000"/>
                </a:solidFill>
                <a:effectLst/>
              </a:rPr>
              <a:t> where we seem like a different person at different points in life?</a:t>
            </a:r>
          </a:p>
          <a:p>
            <a:r>
              <a:rPr lang="en-US" b="0" i="0" u="none" strike="noStrike" dirty="0">
                <a:solidFill>
                  <a:srgbClr val="000000"/>
                </a:solidFill>
                <a:effectLst/>
              </a:rPr>
              <a:t>In </a:t>
            </a:r>
            <a:r>
              <a:rPr lang="en-US" b="1" i="0" u="none" strike="noStrike" dirty="0">
                <a:solidFill>
                  <a:srgbClr val="000000"/>
                </a:solidFill>
                <a:effectLst/>
              </a:rPr>
              <a:t>discontinuous development</a:t>
            </a:r>
            <a:r>
              <a:rPr lang="en-US" b="0" i="0" u="none" strike="noStrike" dirty="0">
                <a:solidFill>
                  <a:srgbClr val="000000"/>
                </a:solidFill>
                <a:effectLst/>
              </a:rPr>
              <a:t>, sometimes called a </a:t>
            </a:r>
            <a:r>
              <a:rPr lang="en-US" b="0" i="1" u="none" strike="noStrike" dirty="0">
                <a:solidFill>
                  <a:srgbClr val="000000"/>
                </a:solidFill>
                <a:effectLst/>
              </a:rPr>
              <a:t>stage-like</a:t>
            </a:r>
            <a:r>
              <a:rPr lang="en-US" b="0" i="0" u="none" strike="noStrike" dirty="0">
                <a:solidFill>
                  <a:srgbClr val="000000"/>
                </a:solidFill>
                <a:effectLst/>
              </a:rPr>
              <a:t> view, development happens in </a:t>
            </a:r>
            <a:r>
              <a:rPr lang="en-US" b="1" i="0" u="none" strike="noStrike" dirty="0">
                <a:solidFill>
                  <a:srgbClr val="000000"/>
                </a:solidFill>
                <a:effectLst/>
              </a:rPr>
              <a:t>distinct stages</a:t>
            </a:r>
            <a:r>
              <a:rPr lang="en-US" b="0" i="0" u="none" strike="noStrike" dirty="0">
                <a:solidFill>
                  <a:srgbClr val="000000"/>
                </a:solidFill>
                <a:effectLst/>
              </a:rPr>
              <a:t> that are </a:t>
            </a:r>
            <a:r>
              <a:rPr lang="en-US" b="1" i="0" u="none" strike="noStrike" dirty="0">
                <a:solidFill>
                  <a:srgbClr val="000000"/>
                </a:solidFill>
                <a:effectLst/>
              </a:rPr>
              <a:t>qualitatively different</a:t>
            </a:r>
            <a:r>
              <a:rPr lang="en-US" b="0" i="0" u="none" strike="noStrike" dirty="0">
                <a:solidFill>
                  <a:srgbClr val="000000"/>
                </a:solidFill>
                <a:effectLst/>
              </a:rPr>
              <a:t> from one another. In this view, you don’t just get “more of the same”—you move into a new way of thinking or behaving that’s meaningfully different from the earlier stage.</a:t>
            </a:r>
          </a:p>
          <a:p>
            <a:r>
              <a:rPr lang="en-US" b="0" i="0" u="none" strike="noStrike" dirty="0">
                <a:solidFill>
                  <a:srgbClr val="000000"/>
                </a:solidFill>
                <a:effectLst/>
              </a:rPr>
              <a:t>In </a:t>
            </a:r>
            <a:r>
              <a:rPr lang="en-US" b="1" i="0" u="none" strike="noStrike" dirty="0">
                <a:solidFill>
                  <a:srgbClr val="000000"/>
                </a:solidFill>
                <a:effectLst/>
              </a:rPr>
              <a:t>continuous development</a:t>
            </a:r>
            <a:r>
              <a:rPr lang="en-US" b="0" i="0" u="none" strike="noStrike" dirty="0">
                <a:solidFill>
                  <a:srgbClr val="000000"/>
                </a:solidFill>
                <a:effectLst/>
              </a:rPr>
              <a:t>, development is seen as more </a:t>
            </a:r>
            <a:r>
              <a:rPr lang="en-US" b="1" i="0" u="none" strike="noStrike" dirty="0">
                <a:solidFill>
                  <a:srgbClr val="000000"/>
                </a:solidFill>
                <a:effectLst/>
              </a:rPr>
              <a:t>gradual</a:t>
            </a:r>
            <a:r>
              <a:rPr lang="en-US" b="0" i="0" u="none" strike="noStrike" dirty="0">
                <a:solidFill>
                  <a:srgbClr val="000000"/>
                </a:solidFill>
                <a:effectLst/>
              </a:rPr>
              <a:t>. Instead of new stages appearing suddenly, skills and abilities develop through </a:t>
            </a:r>
            <a:r>
              <a:rPr lang="en-US" b="1" i="0" u="none" strike="noStrike" dirty="0">
                <a:solidFill>
                  <a:srgbClr val="000000"/>
                </a:solidFill>
                <a:effectLst/>
              </a:rPr>
              <a:t>small, steady changes</a:t>
            </a:r>
            <a:r>
              <a:rPr lang="en-US" b="0" i="0" u="none" strike="noStrike" dirty="0">
                <a:solidFill>
                  <a:srgbClr val="000000"/>
                </a:solidFill>
                <a:effectLst/>
              </a:rPr>
              <a:t> over time. In this view, adults don’t have completely new abilities—they have </a:t>
            </a:r>
            <a:r>
              <a:rPr lang="en-US" b="1" i="0" u="none" strike="noStrike" dirty="0">
                <a:solidFill>
                  <a:srgbClr val="000000"/>
                </a:solidFill>
                <a:effectLst/>
              </a:rPr>
              <a:t>more developed versions</a:t>
            </a:r>
            <a:r>
              <a:rPr lang="en-US" b="0" i="0" u="none" strike="noStrike" dirty="0">
                <a:solidFill>
                  <a:srgbClr val="000000"/>
                </a:solidFill>
                <a:effectLst/>
              </a:rPr>
              <a:t> of skills that started earlier in childhood.</a:t>
            </a:r>
          </a:p>
          <a:p>
            <a:r>
              <a:rPr lang="en-US" b="0" i="0" u="none" strike="noStrike" dirty="0">
                <a:solidFill>
                  <a:srgbClr val="000000"/>
                </a:solidFill>
                <a:effectLst/>
              </a:rPr>
              <a:t>Today, many psychologists recognize that development can include </a:t>
            </a:r>
            <a:r>
              <a:rPr lang="en-US" b="1" i="0" u="none" strike="noStrike" dirty="0">
                <a:solidFill>
                  <a:srgbClr val="000000"/>
                </a:solidFill>
                <a:effectLst/>
              </a:rPr>
              <a:t>both</a:t>
            </a:r>
            <a:r>
              <a:rPr lang="en-US" b="0" i="0" u="none" strike="noStrike" dirty="0">
                <a:solidFill>
                  <a:srgbClr val="000000"/>
                </a:solidFill>
                <a:effectLst/>
              </a:rPr>
              <a:t> patterns depending on what we’re looking at. Some changes may look gradual, while others appear to shift quickly—because development is shaped by a combination of </a:t>
            </a:r>
            <a:r>
              <a:rPr lang="en-US" b="1" i="0" u="none" strike="noStrike" dirty="0">
                <a:solidFill>
                  <a:srgbClr val="000000"/>
                </a:solidFill>
                <a:effectLst/>
              </a:rPr>
              <a:t>brain development and experience over time</a:t>
            </a:r>
            <a:r>
              <a:rPr lang="en-US" b="0" i="0" u="none" strike="noStrike" dirty="0">
                <a:solidFill>
                  <a:srgbClr val="000000"/>
                </a:solidFill>
                <a:effectLst/>
              </a:rPr>
              <a:t>.</a:t>
            </a:r>
          </a:p>
          <a:p>
            <a:endParaRPr lang="en-US" dirty="0"/>
          </a:p>
          <a:p>
            <a:r>
              <a:rPr lang="en-US" b="0" i="0" u="none" strike="noStrike" dirty="0">
                <a:solidFill>
                  <a:srgbClr val="000000"/>
                </a:solidFill>
                <a:effectLst/>
              </a:rPr>
              <a:t>For example, </a:t>
            </a:r>
            <a:r>
              <a:rPr lang="en-US" b="1" i="0" u="none" strike="noStrike" dirty="0">
                <a:solidFill>
                  <a:srgbClr val="000000"/>
                </a:solidFill>
                <a:effectLst/>
              </a:rPr>
              <a:t>height and vocabulary growth</a:t>
            </a:r>
            <a:r>
              <a:rPr lang="en-US" b="0" i="0" u="none" strike="noStrike" dirty="0">
                <a:solidFill>
                  <a:srgbClr val="000000"/>
                </a:solidFill>
                <a:effectLst/>
              </a:rPr>
              <a:t> often look </a:t>
            </a:r>
            <a:r>
              <a:rPr lang="en-US" b="1" i="0" u="none" strike="noStrike" dirty="0">
                <a:solidFill>
                  <a:srgbClr val="000000"/>
                </a:solidFill>
                <a:effectLst/>
              </a:rPr>
              <a:t>continuous</a:t>
            </a:r>
            <a:r>
              <a:rPr lang="en-US" b="0" i="0" u="none" strike="noStrike" dirty="0">
                <a:solidFill>
                  <a:srgbClr val="000000"/>
                </a:solidFill>
                <a:effectLst/>
              </a:rPr>
              <a:t>—kids usually grow a little taller over time, and they gradually learn more words through exposure and practice.</a:t>
            </a:r>
          </a:p>
          <a:p>
            <a:r>
              <a:rPr lang="en-US" b="0" i="0" u="none" strike="noStrike" dirty="0">
                <a:solidFill>
                  <a:srgbClr val="000000"/>
                </a:solidFill>
                <a:effectLst/>
              </a:rPr>
              <a:t>But other changes can feel more </a:t>
            </a:r>
            <a:r>
              <a:rPr lang="en-US" b="1" i="0" u="none" strike="noStrike" dirty="0">
                <a:solidFill>
                  <a:srgbClr val="000000"/>
                </a:solidFill>
                <a:effectLst/>
              </a:rPr>
              <a:t>discontinuous</a:t>
            </a:r>
            <a:r>
              <a:rPr lang="en-US" b="0" i="0" u="none" strike="noStrike" dirty="0">
                <a:solidFill>
                  <a:srgbClr val="000000"/>
                </a:solidFill>
                <a:effectLst/>
              </a:rPr>
              <a:t>, or stage-like. A good example is </a:t>
            </a:r>
            <a:r>
              <a:rPr lang="en-US" b="1" i="0" u="none" strike="noStrike" dirty="0">
                <a:solidFill>
                  <a:srgbClr val="000000"/>
                </a:solidFill>
                <a:effectLst/>
              </a:rPr>
              <a:t>puberty</a:t>
            </a:r>
            <a:r>
              <a:rPr lang="en-US" b="0" i="0" u="none" strike="noStrike" dirty="0">
                <a:solidFill>
                  <a:srgbClr val="000000"/>
                </a:solidFill>
                <a:effectLst/>
              </a:rPr>
              <a:t>, where physical changes happen relatively quickly during a shorter window of time. Another example is when a child suddenly seems to “get it,” like having a noticeable jump in </a:t>
            </a:r>
            <a:r>
              <a:rPr lang="en-US" b="1" i="0" u="none" strike="noStrike" dirty="0">
                <a:solidFill>
                  <a:srgbClr val="000000"/>
                </a:solidFill>
                <a:effectLst/>
              </a:rPr>
              <a:t>reading ability</a:t>
            </a:r>
            <a:r>
              <a:rPr lang="en-US" b="0" i="0" u="none" strike="noStrike" dirty="0">
                <a:solidFill>
                  <a:srgbClr val="000000"/>
                </a:solidFill>
                <a:effectLst/>
              </a:rPr>
              <a:t> or showing a new level of </a:t>
            </a:r>
            <a:r>
              <a:rPr lang="en-US" b="1" i="0" u="none" strike="noStrike" dirty="0">
                <a:solidFill>
                  <a:srgbClr val="000000"/>
                </a:solidFill>
                <a:effectLst/>
              </a:rPr>
              <a:t>logical thinking</a:t>
            </a:r>
            <a:r>
              <a:rPr lang="en-US" b="0" i="0" u="none" strike="noStrike" dirty="0">
                <a:solidFill>
                  <a:srgbClr val="000000"/>
                </a:solidFill>
                <a:effectLst/>
              </a:rPr>
              <a:t> after struggling before.</a:t>
            </a:r>
          </a:p>
          <a:p>
            <a:endParaRPr dirty="0"/>
          </a:p>
        </p:txBody>
      </p:sp>
    </p:spTree>
    <p:extLst>
      <p:ext uri="{BB962C8B-B14F-4D97-AF65-F5344CB8AC3E}">
        <p14:creationId xmlns:p14="http://schemas.microsoft.com/office/powerpoint/2010/main" val="103158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EE4F02EE-4FE7-682E-166B-5E7A894DA138}"/>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C36D19D5-EE1E-0729-E56B-3ED6575EAB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80DE1EE7-4159-8F8E-0B37-7438CC1EE6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118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FC3F8A7D-EA94-2614-A0BE-A152D563B98A}"/>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5B6961F8-8CAE-B6AA-4BCD-78711F3041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3086612C-B1B0-A772-7CF6-C58D69721A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Another major question in developmental psychology is how much people </a:t>
            </a:r>
            <a:r>
              <a:rPr lang="en-US" b="1" i="0" u="none" strike="noStrike" dirty="0">
                <a:solidFill>
                  <a:srgbClr val="000000"/>
                </a:solidFill>
                <a:effectLst/>
              </a:rPr>
              <a:t>actively shape</a:t>
            </a:r>
            <a:r>
              <a:rPr lang="en-US" b="0" i="0" u="none" strike="noStrike" dirty="0">
                <a:solidFill>
                  <a:srgbClr val="000000"/>
                </a:solidFill>
                <a:effectLst/>
              </a:rPr>
              <a:t> their own development. In other words, are we mostly steering our own growth through our choices and actions, or are we mainly shaped by forces outside of us—like genetics and environment?</a:t>
            </a:r>
          </a:p>
          <a:p>
            <a:r>
              <a:rPr lang="en-US" b="0" i="0" u="none" strike="noStrike" dirty="0">
                <a:solidFill>
                  <a:srgbClr val="000000"/>
                </a:solidFill>
                <a:effectLst/>
              </a:rPr>
              <a:t>Some perspectives emphasize that humans play an </a:t>
            </a:r>
            <a:r>
              <a:rPr lang="en-US" b="1" i="0" u="none" strike="noStrike" dirty="0">
                <a:solidFill>
                  <a:srgbClr val="000000"/>
                </a:solidFill>
                <a:effectLst/>
              </a:rPr>
              <a:t>active role</a:t>
            </a:r>
            <a:r>
              <a:rPr lang="en-US" b="0" i="0" u="none" strike="noStrike" dirty="0">
                <a:solidFill>
                  <a:srgbClr val="000000"/>
                </a:solidFill>
                <a:effectLst/>
              </a:rPr>
              <a:t>. For example, children aren’t just absorbing information—they’re constantly exploring, experimenting, and trying to make sense of the world. From this viewpoint, learning happens because children actively engage with their environment and build new ways of thinking based on what they experience.</a:t>
            </a:r>
          </a:p>
          <a:p>
            <a:r>
              <a:rPr lang="en-US" b="0" i="0" u="none" strike="noStrike" dirty="0">
                <a:solidFill>
                  <a:srgbClr val="000000"/>
                </a:solidFill>
                <a:effectLst/>
              </a:rPr>
              <a:t>Other perspectives lean toward a more </a:t>
            </a:r>
            <a:r>
              <a:rPr lang="en-US" b="1" i="0" u="none" strike="noStrike" dirty="0">
                <a:solidFill>
                  <a:srgbClr val="000000"/>
                </a:solidFill>
                <a:effectLst/>
              </a:rPr>
              <a:t>passive role</a:t>
            </a:r>
            <a:r>
              <a:rPr lang="en-US" b="0" i="0" u="none" strike="noStrike" dirty="0">
                <a:solidFill>
                  <a:srgbClr val="000000"/>
                </a:solidFill>
                <a:effectLst/>
              </a:rPr>
              <a:t>, where development is mostly driven by what happens </a:t>
            </a:r>
            <a:r>
              <a:rPr lang="en-US" b="0" i="1" u="none" strike="noStrike" dirty="0">
                <a:solidFill>
                  <a:srgbClr val="000000"/>
                </a:solidFill>
                <a:effectLst/>
              </a:rPr>
              <a:t>to</a:t>
            </a:r>
            <a:r>
              <a:rPr lang="en-US" b="0" i="0" u="none" strike="noStrike" dirty="0">
                <a:solidFill>
                  <a:srgbClr val="000000"/>
                </a:solidFill>
                <a:effectLst/>
              </a:rPr>
              <a:t> us. For example, some approaches focus on how behavior is shaped by the environment—through rewards, consequences, routines, and what behaviors get reinforced over time. In this view, development is largely the product of external influences.</a:t>
            </a:r>
          </a:p>
          <a:p>
            <a:r>
              <a:rPr lang="en-US" b="0" i="0" u="none" strike="noStrike" dirty="0">
                <a:solidFill>
                  <a:srgbClr val="000000"/>
                </a:solidFill>
                <a:effectLst/>
              </a:rPr>
              <a:t>Most modern developmental scientists acknowledge that it’s not one or the other—people are influenced by their environment, but they also respond to it, interpret it, and make choices that shape their path.</a:t>
            </a:r>
          </a:p>
        </p:txBody>
      </p:sp>
    </p:spTree>
    <p:extLst>
      <p:ext uri="{BB962C8B-B14F-4D97-AF65-F5344CB8AC3E}">
        <p14:creationId xmlns:p14="http://schemas.microsoft.com/office/powerpoint/2010/main" val="3902226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938F12D4-D999-7BDF-7C59-ADEBCBC0747A}"/>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A126A58E-2CF8-75D3-5173-A37B04A1FD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816DABB1-2742-37E0-7409-92D9409049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Another major question in developmental psychology is how much people </a:t>
            </a:r>
            <a:r>
              <a:rPr lang="en-US" b="1" i="0" u="none" strike="noStrike" dirty="0">
                <a:solidFill>
                  <a:srgbClr val="000000"/>
                </a:solidFill>
                <a:effectLst/>
              </a:rPr>
              <a:t>actively shape</a:t>
            </a:r>
            <a:r>
              <a:rPr lang="en-US" b="0" i="0" u="none" strike="noStrike" dirty="0">
                <a:solidFill>
                  <a:srgbClr val="000000"/>
                </a:solidFill>
                <a:effectLst/>
              </a:rPr>
              <a:t> their own development. In other words, are we mostly steering our own growth through our choices and actions, or are we mainly shaped by forces outside of us—like genetics and environment?</a:t>
            </a:r>
          </a:p>
          <a:p>
            <a:r>
              <a:rPr lang="en-US" b="0" i="0" u="none" strike="noStrike" dirty="0">
                <a:solidFill>
                  <a:srgbClr val="000000"/>
                </a:solidFill>
                <a:effectLst/>
              </a:rPr>
              <a:t>Some perspectives emphasize that humans play an </a:t>
            </a:r>
            <a:r>
              <a:rPr lang="en-US" b="1" i="0" u="none" strike="noStrike" dirty="0">
                <a:solidFill>
                  <a:srgbClr val="000000"/>
                </a:solidFill>
                <a:effectLst/>
              </a:rPr>
              <a:t>active role</a:t>
            </a:r>
            <a:r>
              <a:rPr lang="en-US" b="0" i="0" u="none" strike="noStrike" dirty="0">
                <a:solidFill>
                  <a:srgbClr val="000000"/>
                </a:solidFill>
                <a:effectLst/>
              </a:rPr>
              <a:t>. For example, children aren’t just absorbing information—they’re constantly exploring, experimenting, and trying to make sense of the world. From this viewpoint, learning happens because children actively engage with their environment and build new ways of thinking based on what they experience.</a:t>
            </a:r>
          </a:p>
          <a:p>
            <a:r>
              <a:rPr lang="en-US" b="0" i="0" u="none" strike="noStrike" dirty="0">
                <a:solidFill>
                  <a:srgbClr val="000000"/>
                </a:solidFill>
                <a:effectLst/>
              </a:rPr>
              <a:t>Other perspectives lean toward a more </a:t>
            </a:r>
            <a:r>
              <a:rPr lang="en-US" b="1" i="0" u="none" strike="noStrike" dirty="0">
                <a:solidFill>
                  <a:srgbClr val="000000"/>
                </a:solidFill>
                <a:effectLst/>
              </a:rPr>
              <a:t>passive role</a:t>
            </a:r>
            <a:r>
              <a:rPr lang="en-US" b="0" i="0" u="none" strike="noStrike" dirty="0">
                <a:solidFill>
                  <a:srgbClr val="000000"/>
                </a:solidFill>
                <a:effectLst/>
              </a:rPr>
              <a:t>, where development is mostly driven by what happens </a:t>
            </a:r>
            <a:r>
              <a:rPr lang="en-US" b="0" i="1" u="none" strike="noStrike" dirty="0">
                <a:solidFill>
                  <a:srgbClr val="000000"/>
                </a:solidFill>
                <a:effectLst/>
              </a:rPr>
              <a:t>to</a:t>
            </a:r>
            <a:r>
              <a:rPr lang="en-US" b="0" i="0" u="none" strike="noStrike" dirty="0">
                <a:solidFill>
                  <a:srgbClr val="000000"/>
                </a:solidFill>
                <a:effectLst/>
              </a:rPr>
              <a:t> us. For example, some approaches focus on how behavior is shaped by the environment—through rewards, consequences, routines, and what behaviors get reinforced over time. In this view, development is largely the product of external influences.</a:t>
            </a:r>
          </a:p>
          <a:p>
            <a:r>
              <a:rPr lang="en-US" b="0" i="0" u="none" strike="noStrike" dirty="0">
                <a:solidFill>
                  <a:srgbClr val="000000"/>
                </a:solidFill>
                <a:effectLst/>
              </a:rPr>
              <a:t>Most modern developmental scientists acknowledge that it’s not one or the other—people are influenced by their environment, but they also respond to it, interpret it, and make choices that shape their path.</a:t>
            </a:r>
          </a:p>
        </p:txBody>
      </p:sp>
    </p:spTree>
    <p:extLst>
      <p:ext uri="{BB962C8B-B14F-4D97-AF65-F5344CB8AC3E}">
        <p14:creationId xmlns:p14="http://schemas.microsoft.com/office/powerpoint/2010/main" val="3248033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3B05EE76-6737-CB52-1C37-F15B28E043BF}"/>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5228163F-2ADB-4B26-8022-CA5C5A5E24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FFA5463A-0C9A-ACD9-FCA5-9D23AE4105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Another major question in developmental psychology is how much people </a:t>
            </a:r>
            <a:r>
              <a:rPr lang="en-US" b="1" i="0" u="none" strike="noStrike" dirty="0">
                <a:solidFill>
                  <a:srgbClr val="000000"/>
                </a:solidFill>
                <a:effectLst/>
              </a:rPr>
              <a:t>actively shape</a:t>
            </a:r>
            <a:r>
              <a:rPr lang="en-US" b="0" i="0" u="none" strike="noStrike" dirty="0">
                <a:solidFill>
                  <a:srgbClr val="000000"/>
                </a:solidFill>
                <a:effectLst/>
              </a:rPr>
              <a:t> their own development. In other words, are we mostly steering our own growth through our choices and actions, or are we mainly shaped by forces outside of us—like genetics and environment?</a:t>
            </a:r>
          </a:p>
          <a:p>
            <a:r>
              <a:rPr lang="en-US" b="0" i="0" u="none" strike="noStrike" dirty="0">
                <a:solidFill>
                  <a:srgbClr val="000000"/>
                </a:solidFill>
                <a:effectLst/>
              </a:rPr>
              <a:t>Some perspectives emphasize that humans play an </a:t>
            </a:r>
            <a:r>
              <a:rPr lang="en-US" b="1" i="0" u="none" strike="noStrike" dirty="0">
                <a:solidFill>
                  <a:srgbClr val="000000"/>
                </a:solidFill>
                <a:effectLst/>
              </a:rPr>
              <a:t>active role</a:t>
            </a:r>
            <a:r>
              <a:rPr lang="en-US" b="0" i="0" u="none" strike="noStrike" dirty="0">
                <a:solidFill>
                  <a:srgbClr val="000000"/>
                </a:solidFill>
                <a:effectLst/>
              </a:rPr>
              <a:t>. For example, children aren’t just absorbing information—they’re constantly exploring, experimenting, and trying to make sense of the world. From this viewpoint, learning happens because children actively engage with their environment and build new ways of thinking based on what they experience.</a:t>
            </a:r>
          </a:p>
          <a:p>
            <a:r>
              <a:rPr lang="en-US" b="0" i="0" u="none" strike="noStrike" dirty="0">
                <a:solidFill>
                  <a:srgbClr val="000000"/>
                </a:solidFill>
                <a:effectLst/>
              </a:rPr>
              <a:t>Other perspectives lean toward a more </a:t>
            </a:r>
            <a:r>
              <a:rPr lang="en-US" b="1" i="0" u="none" strike="noStrike" dirty="0">
                <a:solidFill>
                  <a:srgbClr val="000000"/>
                </a:solidFill>
                <a:effectLst/>
              </a:rPr>
              <a:t>passive role</a:t>
            </a:r>
            <a:r>
              <a:rPr lang="en-US" b="0" i="0" u="none" strike="noStrike" dirty="0">
                <a:solidFill>
                  <a:srgbClr val="000000"/>
                </a:solidFill>
                <a:effectLst/>
              </a:rPr>
              <a:t>, where development is mostly driven by what happens </a:t>
            </a:r>
            <a:r>
              <a:rPr lang="en-US" b="0" i="1" u="none" strike="noStrike" dirty="0">
                <a:solidFill>
                  <a:srgbClr val="000000"/>
                </a:solidFill>
                <a:effectLst/>
              </a:rPr>
              <a:t>to</a:t>
            </a:r>
            <a:r>
              <a:rPr lang="en-US" b="0" i="0" u="none" strike="noStrike" dirty="0">
                <a:solidFill>
                  <a:srgbClr val="000000"/>
                </a:solidFill>
                <a:effectLst/>
              </a:rPr>
              <a:t> us. For example, some approaches focus on how behavior is shaped by the environment—through rewards, consequences, routines, and what behaviors get reinforced over time. In this view, development is largely the product of external influences.</a:t>
            </a:r>
          </a:p>
          <a:p>
            <a:r>
              <a:rPr lang="en-US" b="0" i="0" u="none" strike="noStrike" dirty="0">
                <a:solidFill>
                  <a:srgbClr val="000000"/>
                </a:solidFill>
                <a:effectLst/>
              </a:rPr>
              <a:t>Most modern developmental scientists acknowledge that it’s not one or the other—people are influenced by their environment, but they also respond to it, interpret it, and make choices that shape their path.</a:t>
            </a:r>
          </a:p>
        </p:txBody>
      </p:sp>
    </p:spTree>
    <p:extLst>
      <p:ext uri="{BB962C8B-B14F-4D97-AF65-F5344CB8AC3E}">
        <p14:creationId xmlns:p14="http://schemas.microsoft.com/office/powerpoint/2010/main" val="73783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261FA448-ADDB-F3CE-10ED-42841E6184E0}"/>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1028B818-34C7-FE14-92E6-A549A29DFC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F4FAB19D-D570-4E5B-1FF1-2F2311208B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A more contemporary conversation in child development focuses on </a:t>
            </a:r>
            <a:r>
              <a:rPr lang="en-US" b="1" i="0" u="none" strike="noStrike" dirty="0">
                <a:solidFill>
                  <a:srgbClr val="000000"/>
                </a:solidFill>
                <a:effectLst/>
              </a:rPr>
              <a:t>risk and resilience</a:t>
            </a:r>
            <a:r>
              <a:rPr lang="en-US" b="0" i="0" u="none" strike="noStrike" dirty="0">
                <a:solidFill>
                  <a:srgbClr val="000000"/>
                </a:solidFill>
                <a:effectLst/>
              </a:rPr>
              <a:t>—basically, how children respond to adversity and why some children bounce back more successfully than others.</a:t>
            </a:r>
          </a:p>
          <a:p>
            <a:r>
              <a:rPr lang="en-US" b="0" i="0" u="none" strike="noStrike" dirty="0">
                <a:solidFill>
                  <a:srgbClr val="000000"/>
                </a:solidFill>
                <a:effectLst/>
              </a:rPr>
              <a:t>For a long time, the general assumption was that it’s always best to protect children from </a:t>
            </a:r>
            <a:r>
              <a:rPr lang="en-US" b="1" i="0" u="none" strike="noStrike" dirty="0">
                <a:solidFill>
                  <a:srgbClr val="000000"/>
                </a:solidFill>
                <a:effectLst/>
              </a:rPr>
              <a:t>as much stress, disappointment, and loss as possible</a:t>
            </a:r>
            <a:r>
              <a:rPr lang="en-US" b="0" i="0" u="none" strike="noStrike" dirty="0">
                <a:solidFill>
                  <a:srgbClr val="000000"/>
                </a:solidFill>
                <a:effectLst/>
              </a:rPr>
              <a:t>. And to be clear: most researchers agree that protecting children from </a:t>
            </a:r>
            <a:r>
              <a:rPr lang="en-US" b="1" i="0" u="none" strike="noStrike" dirty="0">
                <a:solidFill>
                  <a:srgbClr val="000000"/>
                </a:solidFill>
                <a:effectLst/>
              </a:rPr>
              <a:t>serious trauma, ongoing threat, or major stressors</a:t>
            </a:r>
            <a:r>
              <a:rPr lang="en-US" b="0" i="0" u="none" strike="noStrike" dirty="0">
                <a:solidFill>
                  <a:srgbClr val="000000"/>
                </a:solidFill>
                <a:effectLst/>
              </a:rPr>
              <a:t> is critically important.</a:t>
            </a:r>
          </a:p>
          <a:p>
            <a:r>
              <a:rPr lang="en-US" b="0" i="0" u="none" strike="noStrike" dirty="0">
                <a:solidFill>
                  <a:srgbClr val="000000"/>
                </a:solidFill>
                <a:effectLst/>
              </a:rPr>
              <a:t>But more recent perspectives emphasize that </a:t>
            </a:r>
            <a:r>
              <a:rPr lang="en-US" b="1" i="0" u="none" strike="noStrike" dirty="0">
                <a:solidFill>
                  <a:srgbClr val="000000"/>
                </a:solidFill>
                <a:effectLst/>
              </a:rPr>
              <a:t>not all stress is harmful</a:t>
            </a:r>
            <a:r>
              <a:rPr lang="en-US" b="0" i="0" u="none" strike="noStrike" dirty="0">
                <a:solidFill>
                  <a:srgbClr val="000000"/>
                </a:solidFill>
                <a:effectLst/>
              </a:rPr>
              <a:t>. Smaller, manageable challenges—like struggling with a difficult task, getting left out of a game, not making the team, or experiencing a disappointment—can become opportunities for children to practice coping and problem-solving. Those experiences can help build resilience over time.</a:t>
            </a:r>
          </a:p>
          <a:p>
            <a:r>
              <a:rPr lang="en-US" b="0" i="0" u="none" strike="noStrike" dirty="0">
                <a:solidFill>
                  <a:srgbClr val="000000"/>
                </a:solidFill>
                <a:effectLst/>
              </a:rPr>
              <a:t>A key point is that </a:t>
            </a:r>
            <a:r>
              <a:rPr lang="en-US" b="1" i="0" u="none" strike="noStrike" dirty="0">
                <a:solidFill>
                  <a:srgbClr val="000000"/>
                </a:solidFill>
                <a:effectLst/>
              </a:rPr>
              <a:t>resilience isn’t something you either have or don’t have</a:t>
            </a:r>
            <a:r>
              <a:rPr lang="en-US" b="0" i="0" u="none" strike="noStrike" dirty="0">
                <a:solidFill>
                  <a:srgbClr val="000000"/>
                </a:solidFill>
                <a:effectLst/>
              </a:rPr>
              <a:t>. It involves patterns of thinking, behavior, and emotional regulation that can be </a:t>
            </a:r>
            <a:r>
              <a:rPr lang="en-US" b="1" i="0" u="none" strike="noStrike" dirty="0">
                <a:solidFill>
                  <a:srgbClr val="000000"/>
                </a:solidFill>
                <a:effectLst/>
              </a:rPr>
              <a:t>learned and developed</a:t>
            </a:r>
            <a:r>
              <a:rPr lang="en-US" b="0" i="0" u="none" strike="noStrike" dirty="0">
                <a:solidFill>
                  <a:srgbClr val="000000"/>
                </a:solidFill>
                <a:effectLst/>
              </a:rPr>
              <a:t>, especially when children have support from caregivers, teachers, and other adults. When children face adversity, helping them interpret the experience as something they can survive—and learn from—can strengthen their confidence and coping skills for future challenges.</a:t>
            </a:r>
          </a:p>
          <a:p>
            <a:r>
              <a:rPr lang="en-US" b="0" i="0" u="none" strike="noStrike" dirty="0">
                <a:solidFill>
                  <a:srgbClr val="000000"/>
                </a:solidFill>
                <a:effectLst/>
              </a:rPr>
              <a:t>So the goal isn’t to eliminate every stressor. The goal is to support children through challenges in a way that builds </a:t>
            </a:r>
            <a:r>
              <a:rPr lang="en-US" b="1" i="0" u="none" strike="noStrike" dirty="0">
                <a:solidFill>
                  <a:srgbClr val="000000"/>
                </a:solidFill>
                <a:effectLst/>
              </a:rPr>
              <a:t>effective coping strategies</a:t>
            </a:r>
            <a:r>
              <a:rPr lang="en-US" b="0" i="0" u="none" strike="noStrike" dirty="0">
                <a:solidFill>
                  <a:srgbClr val="000000"/>
                </a:solidFill>
                <a:effectLst/>
              </a:rPr>
              <a:t> and long-term resilience.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60670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4386C5B2-8814-1C29-69B3-450BC3835C7B}"/>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6FD23B85-552B-4131-0687-5AAC4FBBE9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78A8BEE2-CD1E-2309-DEFC-7801E02852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A more contemporary conversation in child development focuses on </a:t>
            </a:r>
            <a:r>
              <a:rPr lang="en-US" b="1" i="0" u="none" strike="noStrike" dirty="0">
                <a:solidFill>
                  <a:srgbClr val="000000"/>
                </a:solidFill>
                <a:effectLst/>
              </a:rPr>
              <a:t>risk and resilience</a:t>
            </a:r>
            <a:r>
              <a:rPr lang="en-US" b="0" i="0" u="none" strike="noStrike" dirty="0">
                <a:solidFill>
                  <a:srgbClr val="000000"/>
                </a:solidFill>
                <a:effectLst/>
              </a:rPr>
              <a:t>—basically, how children respond to adversity and why some children bounce back more successfully than others.</a:t>
            </a:r>
          </a:p>
          <a:p>
            <a:r>
              <a:rPr lang="en-US" b="0" i="0" u="none" strike="noStrike" dirty="0">
                <a:solidFill>
                  <a:srgbClr val="000000"/>
                </a:solidFill>
                <a:effectLst/>
              </a:rPr>
              <a:t>For a long time, the general assumption was that it’s always best to protect children from </a:t>
            </a:r>
            <a:r>
              <a:rPr lang="en-US" b="1" i="0" u="none" strike="noStrike" dirty="0">
                <a:solidFill>
                  <a:srgbClr val="000000"/>
                </a:solidFill>
                <a:effectLst/>
              </a:rPr>
              <a:t>as much stress, disappointment, and loss as possible</a:t>
            </a:r>
            <a:r>
              <a:rPr lang="en-US" b="0" i="0" u="none" strike="noStrike" dirty="0">
                <a:solidFill>
                  <a:srgbClr val="000000"/>
                </a:solidFill>
                <a:effectLst/>
              </a:rPr>
              <a:t>. And to be clear: most researchers agree that protecting children from </a:t>
            </a:r>
            <a:r>
              <a:rPr lang="en-US" b="1" i="0" u="none" strike="noStrike" dirty="0">
                <a:solidFill>
                  <a:srgbClr val="000000"/>
                </a:solidFill>
                <a:effectLst/>
              </a:rPr>
              <a:t>serious trauma, ongoing threat, or major stressors</a:t>
            </a:r>
            <a:r>
              <a:rPr lang="en-US" b="0" i="0" u="none" strike="noStrike" dirty="0">
                <a:solidFill>
                  <a:srgbClr val="000000"/>
                </a:solidFill>
                <a:effectLst/>
              </a:rPr>
              <a:t> is critically important.</a:t>
            </a:r>
          </a:p>
          <a:p>
            <a:r>
              <a:rPr lang="en-US" b="0" i="0" u="none" strike="noStrike" dirty="0">
                <a:solidFill>
                  <a:srgbClr val="000000"/>
                </a:solidFill>
                <a:effectLst/>
              </a:rPr>
              <a:t>But more recent perspectives emphasize that </a:t>
            </a:r>
            <a:r>
              <a:rPr lang="en-US" b="1" i="0" u="none" strike="noStrike" dirty="0">
                <a:solidFill>
                  <a:srgbClr val="000000"/>
                </a:solidFill>
                <a:effectLst/>
              </a:rPr>
              <a:t>not all stress is harmful</a:t>
            </a:r>
            <a:r>
              <a:rPr lang="en-US" b="0" i="0" u="none" strike="noStrike" dirty="0">
                <a:solidFill>
                  <a:srgbClr val="000000"/>
                </a:solidFill>
                <a:effectLst/>
              </a:rPr>
              <a:t>. Smaller, manageable challenges—like struggling with a difficult task, getting left out of a game, not making the team, or experiencing a disappointment—can become opportunities for children to practice coping and problem-solving. Those experiences can help build resilience over time.</a:t>
            </a:r>
          </a:p>
          <a:p>
            <a:r>
              <a:rPr lang="en-US" b="0" i="0" u="none" strike="noStrike" dirty="0">
                <a:solidFill>
                  <a:srgbClr val="000000"/>
                </a:solidFill>
                <a:effectLst/>
              </a:rPr>
              <a:t>A key point is that </a:t>
            </a:r>
            <a:r>
              <a:rPr lang="en-US" b="1" i="0" u="none" strike="noStrike" dirty="0">
                <a:solidFill>
                  <a:srgbClr val="000000"/>
                </a:solidFill>
                <a:effectLst/>
              </a:rPr>
              <a:t>resilience isn’t something you either have or don’t have</a:t>
            </a:r>
            <a:r>
              <a:rPr lang="en-US" b="0" i="0" u="none" strike="noStrike" dirty="0">
                <a:solidFill>
                  <a:srgbClr val="000000"/>
                </a:solidFill>
                <a:effectLst/>
              </a:rPr>
              <a:t>. It involves patterns of thinking, behavior, and emotional regulation that can be </a:t>
            </a:r>
            <a:r>
              <a:rPr lang="en-US" b="1" i="0" u="none" strike="noStrike" dirty="0">
                <a:solidFill>
                  <a:srgbClr val="000000"/>
                </a:solidFill>
                <a:effectLst/>
              </a:rPr>
              <a:t>learned and developed</a:t>
            </a:r>
            <a:r>
              <a:rPr lang="en-US" b="0" i="0" u="none" strike="noStrike" dirty="0">
                <a:solidFill>
                  <a:srgbClr val="000000"/>
                </a:solidFill>
                <a:effectLst/>
              </a:rPr>
              <a:t>, especially when children have support from caregivers, teachers, and other adults. When children face adversity, helping them interpret the experience as something they can survive—and learn from—can strengthen their confidence and coping skills for future challenges.</a:t>
            </a:r>
          </a:p>
          <a:p>
            <a:r>
              <a:rPr lang="en-US" b="0" i="0" u="none" strike="noStrike" dirty="0">
                <a:solidFill>
                  <a:srgbClr val="000000"/>
                </a:solidFill>
                <a:effectLst/>
              </a:rPr>
              <a:t>So the goal isn’t to eliminate every stressor. The goal is to support children through challenges in a way that builds </a:t>
            </a:r>
            <a:r>
              <a:rPr lang="en-US" b="1" i="0" u="none" strike="noStrike" dirty="0">
                <a:solidFill>
                  <a:srgbClr val="000000"/>
                </a:solidFill>
                <a:effectLst/>
              </a:rPr>
              <a:t>effective coping strategies</a:t>
            </a:r>
            <a:r>
              <a:rPr lang="en-US" b="0" i="0" u="none" strike="noStrike" dirty="0">
                <a:solidFill>
                  <a:srgbClr val="000000"/>
                </a:solidFill>
                <a:effectLst/>
              </a:rPr>
              <a:t> and long-term resilience.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1879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ECC1AEFB-4D6D-B894-C939-16BA0A5AE8DC}"/>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C8E2A6D0-BC6D-1BB4-1E82-5E4B9EA9FF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ACAF71EF-D3DF-7397-0D30-69B051BDC9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4146570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E1B05E40-0DEF-FE68-7266-D51B96E03A69}"/>
            </a:ext>
          </a:extLst>
        </p:cNvPr>
        <p:cNvGrpSpPr/>
        <p:nvPr/>
      </p:nvGrpSpPr>
      <p:grpSpPr>
        <a:xfrm>
          <a:off x="0" y="0"/>
          <a:ext cx="0" cy="0"/>
          <a:chOff x="0" y="0"/>
          <a:chExt cx="0" cy="0"/>
        </a:xfrm>
      </p:grpSpPr>
      <p:sp>
        <p:nvSpPr>
          <p:cNvPr id="137" name="Google Shape;137;g3632827e60e_0_14039:notes">
            <a:extLst>
              <a:ext uri="{FF2B5EF4-FFF2-40B4-BE49-F238E27FC236}">
                <a16:creationId xmlns:a16="http://schemas.microsoft.com/office/drawing/2014/main" id="{9108F7E3-136D-18D9-FD6B-78D8611414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632827e60e_0_14039:notes">
            <a:extLst>
              <a:ext uri="{FF2B5EF4-FFF2-40B4-BE49-F238E27FC236}">
                <a16:creationId xmlns:a16="http://schemas.microsoft.com/office/drawing/2014/main" id="{6528DD9C-0366-A0C2-DBB8-82D211B01F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196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2C7EFE8A-FD01-99B7-6D79-F848B1852E03}"/>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7BEAE5F1-B6DF-3653-0A8D-EB6492E157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EC1FC39C-26C1-0B9E-FE98-50F518491F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2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2110024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BF48EDB2-15B6-7404-55A5-D8FB8714C808}"/>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75AA5C31-4BB0-5847-FDD4-499070B439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6EE6796B-A75C-9C6A-5CD2-6D4F9054E9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2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215376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A2321BF9-799B-261D-00E7-9D613CC5A752}"/>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C37E48D2-7B14-46C6-A0C2-8318282434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E18CECD1-9112-640F-24C3-C7838EFCD6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2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74619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632EE87D-88E3-9337-E6F9-620F3EECE3D2}"/>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C20C548B-4E65-3E33-A902-F5B3E23188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BC1468F1-5402-F35B-7513-DCC9FE4CAD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266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03D446AB-64F1-A1B2-FC72-F1E7B550EED8}"/>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83368E85-51F8-5B96-B160-9071108F86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2DCAD694-C65F-48CB-72DC-AA07D38E8B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2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037541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5C224D0F-F3AD-93E1-E4D3-C8DE33E9B6D7}"/>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12A021C7-1403-4E47-DDF1-D0ED6CDC7B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B5226C7E-4382-D1BC-A475-A430D7F513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2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4048227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FC22D69D-A432-3A7D-4103-454E4B788BDA}"/>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74FF10FA-183F-09E5-35F8-071795512E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26CB7117-61B9-0825-1722-F0EF74E4D5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2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3085818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86DA8541-ADE3-C747-18A0-E21096A34698}"/>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43DE07B7-CE87-90BC-38AB-A37B2D804D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4447DD95-F09F-E896-3AB9-ABF766BA7C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2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3053798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BFCC4925-8726-FC35-782F-BF263AF8AAF7}"/>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5E46D0D1-9D84-2EB2-E881-DD2525D454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B37EE6F7-A2E3-DC20-E088-F8A8D8C0BB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200" b="0" i="0" u="none" strike="noStrike" kern="1200" cap="none" dirty="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36024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06614E56-4E79-03CA-EDAB-0184A7D51107}"/>
            </a:ext>
          </a:extLst>
        </p:cNvPr>
        <p:cNvGrpSpPr/>
        <p:nvPr/>
      </p:nvGrpSpPr>
      <p:grpSpPr>
        <a:xfrm>
          <a:off x="0" y="0"/>
          <a:ext cx="0" cy="0"/>
          <a:chOff x="0" y="0"/>
          <a:chExt cx="0" cy="0"/>
        </a:xfrm>
      </p:grpSpPr>
      <p:sp>
        <p:nvSpPr>
          <p:cNvPr id="137" name="Google Shape;137;g3632827e60e_0_14039:notes">
            <a:extLst>
              <a:ext uri="{FF2B5EF4-FFF2-40B4-BE49-F238E27FC236}">
                <a16:creationId xmlns:a16="http://schemas.microsoft.com/office/drawing/2014/main" id="{B9B0C643-DD69-7313-0E01-AA22D78DA3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632827e60e_0_14039:notes">
            <a:extLst>
              <a:ext uri="{FF2B5EF4-FFF2-40B4-BE49-F238E27FC236}">
                <a16:creationId xmlns:a16="http://schemas.microsoft.com/office/drawing/2014/main" id="{E37B8C9D-AED4-5206-B22F-50804C29CB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7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DEE27138-0EA3-E0D3-7D15-2CAC0B0BE1BC}"/>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11E14DAF-F076-2D47-C450-74A04ACBDD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538898BF-8AF4-F178-FB7D-B7B34FD9D2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Development doesn’t stop after childhood—people keep changing physically, cognitively, and socially from birth through older adulthood. think about how different you are now compared to age 10, and how you’ll likely be different again at 30 or 60.</a:t>
            </a:r>
            <a:endParaRPr dirty="0"/>
          </a:p>
        </p:txBody>
      </p:sp>
    </p:spTree>
    <p:extLst>
      <p:ext uri="{BB962C8B-B14F-4D97-AF65-F5344CB8AC3E}">
        <p14:creationId xmlns:p14="http://schemas.microsoft.com/office/powerpoint/2010/main" val="235740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502528AC-3171-F795-2CF7-8D6FEB89FEB4}"/>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AAE5655C-A975-3553-06D6-226BB7B0E5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8C8E0600-3251-EFA6-59AE-21CEE02343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Development is </a:t>
            </a:r>
            <a:r>
              <a:rPr lang="en-US" b="0" i="0" u="none" strike="noStrike" dirty="0">
                <a:solidFill>
                  <a:srgbClr val="000000"/>
                </a:solidFill>
                <a:effectLst/>
              </a:rPr>
              <a:t>multidirectional</a:t>
            </a:r>
            <a:r>
              <a:rPr lang="en-US" sz="1100" b="0" i="0" u="none" strike="noStrike" cap="none" dirty="0">
                <a:solidFill>
                  <a:srgbClr val="000000"/>
                </a:solidFill>
                <a:effectLst/>
                <a:latin typeface="Arial"/>
                <a:ea typeface="Arial"/>
                <a:cs typeface="Arial"/>
                <a:sym typeface="Arial"/>
              </a:rPr>
              <a:t>, meaning it doesn’t move in one straight line of “constant improvement.” </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Instead, different abilities can change in </a:t>
            </a:r>
            <a:r>
              <a:rPr lang="en-US" b="0" i="0" u="none" strike="noStrike" dirty="0">
                <a:solidFill>
                  <a:srgbClr val="000000"/>
                </a:solidFill>
                <a:effectLst/>
              </a:rPr>
              <a:t>different directions</a:t>
            </a:r>
            <a:r>
              <a:rPr lang="en-US" sz="1100" b="0" i="0" u="none" strike="noStrike" cap="none" dirty="0">
                <a:solidFill>
                  <a:srgbClr val="000000"/>
                </a:solidFill>
                <a:effectLst/>
                <a:latin typeface="Arial"/>
                <a:ea typeface="Arial"/>
                <a:cs typeface="Arial"/>
                <a:sym typeface="Arial"/>
              </a:rPr>
              <a:t> at the same time. </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For example, as people grow, they may gain </a:t>
            </a:r>
            <a:r>
              <a:rPr lang="en-US" b="0" i="0" u="none" strike="noStrike" dirty="0">
                <a:solidFill>
                  <a:srgbClr val="000000"/>
                </a:solidFill>
                <a:effectLst/>
              </a:rPr>
              <a:t>new knowledge, better problem-solving skills, or stronger emotional regulation</a:t>
            </a:r>
            <a:r>
              <a:rPr lang="en-US" sz="1100" b="0" i="0" u="none" strike="noStrike" cap="none" dirty="0">
                <a:solidFill>
                  <a:srgbClr val="000000"/>
                </a:solidFill>
                <a:effectLst/>
                <a:latin typeface="Arial"/>
                <a:ea typeface="Arial"/>
                <a:cs typeface="Arial"/>
                <a:sym typeface="Arial"/>
              </a:rPr>
              <a:t>, while also experiencing declines in other areas like </a:t>
            </a:r>
            <a:r>
              <a:rPr lang="en-US" b="0" i="0" u="none" strike="noStrike" dirty="0">
                <a:solidFill>
                  <a:srgbClr val="000000"/>
                </a:solidFill>
                <a:effectLst/>
              </a:rPr>
              <a:t>reaction time, physical speed, or memory for small details</a:t>
            </a:r>
            <a:r>
              <a:rPr lang="en-US" sz="1100" b="0" i="0" u="none" strike="noStrike" cap="none" dirty="0">
                <a:solidFill>
                  <a:srgbClr val="000000"/>
                </a:solidFill>
                <a:effectLst/>
                <a:latin typeface="Arial"/>
                <a:ea typeface="Arial"/>
                <a:cs typeface="Arial"/>
                <a:sym typeface="Arial"/>
              </a:rPr>
              <a:t>. So development includes both </a:t>
            </a:r>
            <a:r>
              <a:rPr lang="en-US" b="0" i="0" u="none" strike="noStrike" dirty="0">
                <a:solidFill>
                  <a:srgbClr val="000000"/>
                </a:solidFill>
                <a:effectLst/>
              </a:rPr>
              <a:t>gains and losses</a:t>
            </a:r>
            <a:r>
              <a:rPr lang="en-US" sz="1100" b="0" i="0" u="none" strike="noStrike" cap="none" dirty="0">
                <a:solidFill>
                  <a:srgbClr val="000000"/>
                </a:solidFill>
                <a:effectLst/>
                <a:latin typeface="Arial"/>
                <a:ea typeface="Arial"/>
                <a:cs typeface="Arial"/>
                <a:sym typeface="Arial"/>
              </a:rPr>
              <a:t>, and it’s normal for some skills to improve while others level off or decrease.</a:t>
            </a:r>
            <a:endParaRPr b="0" dirty="0"/>
          </a:p>
        </p:txBody>
      </p:sp>
    </p:spTree>
    <p:extLst>
      <p:ext uri="{BB962C8B-B14F-4D97-AF65-F5344CB8AC3E}">
        <p14:creationId xmlns:p14="http://schemas.microsoft.com/office/powerpoint/2010/main" val="180393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7BE106F6-3DFA-643F-F2E9-3F6FFB7CD5E8}"/>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307AE3BB-55B7-5347-F610-FE4BD0DECE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030474F7-A627-2B0C-B758-6C774DD8FE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b="0" dirty="0"/>
          </a:p>
        </p:txBody>
      </p:sp>
    </p:spTree>
    <p:extLst>
      <p:ext uri="{BB962C8B-B14F-4D97-AF65-F5344CB8AC3E}">
        <p14:creationId xmlns:p14="http://schemas.microsoft.com/office/powerpoint/2010/main" val="337789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55ECD2A2-7501-B099-BFC2-AA236406EBB5}"/>
            </a:ext>
          </a:extLst>
        </p:cNvPr>
        <p:cNvGrpSpPr/>
        <p:nvPr/>
      </p:nvGrpSpPr>
      <p:grpSpPr>
        <a:xfrm>
          <a:off x="0" y="0"/>
          <a:ext cx="0" cy="0"/>
          <a:chOff x="0" y="0"/>
          <a:chExt cx="0" cy="0"/>
        </a:xfrm>
      </p:grpSpPr>
      <p:sp>
        <p:nvSpPr>
          <p:cNvPr id="211" name="Google Shape;211;g54dda1946d_6_322:notes">
            <a:extLst>
              <a:ext uri="{FF2B5EF4-FFF2-40B4-BE49-F238E27FC236}">
                <a16:creationId xmlns:a16="http://schemas.microsoft.com/office/drawing/2014/main" id="{883E83E4-FFDE-8FE1-2F8F-3A3F41C3A9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4dda1946d_6_322:notes">
            <a:extLst>
              <a:ext uri="{FF2B5EF4-FFF2-40B4-BE49-F238E27FC236}">
                <a16:creationId xmlns:a16="http://schemas.microsoft.com/office/drawing/2014/main" id="{16AB2F5C-3B21-5250-8CF2-69F3144506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b="0" dirty="0"/>
          </a:p>
        </p:txBody>
      </p:sp>
    </p:spTree>
    <p:extLst>
      <p:ext uri="{BB962C8B-B14F-4D97-AF65-F5344CB8AC3E}">
        <p14:creationId xmlns:p14="http://schemas.microsoft.com/office/powerpoint/2010/main" val="384552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000" cy="286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10" name="Google Shape;10;p2"/>
          <p:cNvSpPr txBox="1">
            <a:spLocks noGrp="1"/>
          </p:cNvSpPr>
          <p:nvPr>
            <p:ph type="ctrTitle"/>
          </p:nvPr>
        </p:nvSpPr>
        <p:spPr>
          <a:xfrm flipH="1">
            <a:off x="228975" y="1497200"/>
            <a:ext cx="6848700" cy="2991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flipH="1">
            <a:off x="228600" y="4488375"/>
            <a:ext cx="8686800" cy="431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a:spLocks noGrp="1"/>
          </p:cNvSpPr>
          <p:nvPr>
            <p:ph type="pic" idx="2"/>
          </p:nvPr>
        </p:nvSpPr>
        <p:spPr>
          <a:xfrm>
            <a:off x="7137925" y="1531450"/>
            <a:ext cx="1777500" cy="1846800"/>
          </a:xfrm>
          <a:prstGeom prst="rect">
            <a:avLst/>
          </a:prstGeom>
          <a:noFill/>
          <a:ln>
            <a:no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8"/>
          <p:cNvSpPr/>
          <p:nvPr/>
        </p:nvSpPr>
        <p:spPr>
          <a:xfrm>
            <a:off x="0" y="0"/>
            <a:ext cx="9144000" cy="286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40" name="Google Shape;40;p8"/>
          <p:cNvSpPr txBox="1">
            <a:spLocks noGrp="1"/>
          </p:cNvSpPr>
          <p:nvPr>
            <p:ph type="title"/>
          </p:nvPr>
        </p:nvSpPr>
        <p:spPr>
          <a:xfrm>
            <a:off x="2135550" y="11891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
        <p:nvSpPr>
          <p:cNvPr id="41" name="Google Shape;41;p8"/>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0"/>
          <p:cNvSpPr/>
          <p:nvPr/>
        </p:nvSpPr>
        <p:spPr>
          <a:xfrm>
            <a:off x="0" y="0"/>
            <a:ext cx="9144000" cy="286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47" name="Google Shape;47;p10"/>
          <p:cNvSpPr txBox="1">
            <a:spLocks noGrp="1"/>
          </p:cNvSpPr>
          <p:nvPr>
            <p:ph type="title" hasCustomPrompt="1"/>
          </p:nvPr>
        </p:nvSpPr>
        <p:spPr>
          <a:xfrm>
            <a:off x="1284000" y="1288150"/>
            <a:ext cx="6576000" cy="1526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 name="Google Shape;48;p10"/>
          <p:cNvSpPr txBox="1">
            <a:spLocks noGrp="1"/>
          </p:cNvSpPr>
          <p:nvPr>
            <p:ph type="subTitle" idx="1"/>
          </p:nvPr>
        </p:nvSpPr>
        <p:spPr>
          <a:xfrm>
            <a:off x="1284000" y="2901800"/>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ONE_COLUMN_TEXT_2">
    <p:spTree>
      <p:nvGrpSpPr>
        <p:cNvPr id="1" name="Shape 71"/>
        <p:cNvGrpSpPr/>
        <p:nvPr/>
      </p:nvGrpSpPr>
      <p:grpSpPr>
        <a:xfrm>
          <a:off x="0" y="0"/>
          <a:ext cx="0" cy="0"/>
          <a:chOff x="0" y="0"/>
          <a:chExt cx="0" cy="0"/>
        </a:xfrm>
      </p:grpSpPr>
      <p:sp>
        <p:nvSpPr>
          <p:cNvPr id="72" name="Google Shape;72;p15"/>
          <p:cNvSpPr/>
          <p:nvPr/>
        </p:nvSpPr>
        <p:spPr>
          <a:xfrm>
            <a:off x="0" y="5024700"/>
            <a:ext cx="9144000" cy="118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73" name="Google Shape;73;p15"/>
          <p:cNvSpPr txBox="1">
            <a:spLocks noGrp="1"/>
          </p:cNvSpPr>
          <p:nvPr>
            <p:ph type="title"/>
          </p:nvPr>
        </p:nvSpPr>
        <p:spPr>
          <a:xfrm>
            <a:off x="228600" y="744550"/>
            <a:ext cx="8489700" cy="9852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74" name="Google Shape;74;p15"/>
          <p:cNvSpPr txBox="1">
            <a:spLocks noGrp="1"/>
          </p:cNvSpPr>
          <p:nvPr>
            <p:ph type="subTitle" idx="1"/>
          </p:nvPr>
        </p:nvSpPr>
        <p:spPr>
          <a:xfrm>
            <a:off x="2543125" y="2078925"/>
            <a:ext cx="6372300" cy="2641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Font typeface="Nunito Light"/>
              <a:buChar char="○"/>
              <a:defRPr/>
            </a:lvl1pPr>
            <a:lvl2pPr lvl="1" algn="ctr">
              <a:lnSpc>
                <a:spcPct val="100000"/>
              </a:lnSpc>
              <a:spcBef>
                <a:spcPts val="0"/>
              </a:spcBef>
              <a:spcAft>
                <a:spcPts val="0"/>
              </a:spcAft>
              <a:buClr>
                <a:srgbClr val="E76A28"/>
              </a:buClr>
              <a:buSzPts val="1200"/>
              <a:buFont typeface="Nunito Light"/>
              <a:buChar char="○"/>
              <a:defRPr/>
            </a:lvl2pPr>
            <a:lvl3pPr lvl="2" algn="ctr">
              <a:lnSpc>
                <a:spcPct val="100000"/>
              </a:lnSpc>
              <a:spcBef>
                <a:spcPts val="0"/>
              </a:spcBef>
              <a:spcAft>
                <a:spcPts val="0"/>
              </a:spcAft>
              <a:buClr>
                <a:srgbClr val="E76A28"/>
              </a:buClr>
              <a:buSzPts val="1200"/>
              <a:buFont typeface="Nunito Light"/>
              <a:buChar char="■"/>
              <a:defRPr/>
            </a:lvl3pPr>
            <a:lvl4pPr lvl="3" algn="ctr">
              <a:lnSpc>
                <a:spcPct val="100000"/>
              </a:lnSpc>
              <a:spcBef>
                <a:spcPts val="0"/>
              </a:spcBef>
              <a:spcAft>
                <a:spcPts val="0"/>
              </a:spcAft>
              <a:buClr>
                <a:srgbClr val="E76A28"/>
              </a:buClr>
              <a:buSzPts val="12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200"/>
              <a:buFont typeface="Nunito Light"/>
              <a:buChar char="●"/>
              <a:defRPr/>
            </a:lvl7pPr>
            <a:lvl8pPr lvl="7" algn="ctr">
              <a:lnSpc>
                <a:spcPct val="100000"/>
              </a:lnSpc>
              <a:spcBef>
                <a:spcPts val="0"/>
              </a:spcBef>
              <a:spcAft>
                <a:spcPts val="0"/>
              </a:spcAft>
              <a:buClr>
                <a:srgbClr val="999999"/>
              </a:buClr>
              <a:buSzPts val="12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75" name="Google Shape;75;p15"/>
          <p:cNvSpPr>
            <a:spLocks noGrp="1"/>
          </p:cNvSpPr>
          <p:nvPr>
            <p:ph type="pic" idx="2"/>
          </p:nvPr>
        </p:nvSpPr>
        <p:spPr>
          <a:xfrm>
            <a:off x="228588" y="1958331"/>
            <a:ext cx="1773900" cy="1847100"/>
          </a:xfrm>
          <a:prstGeom prst="rect">
            <a:avLst/>
          </a:prstGeom>
          <a:noFill/>
          <a:ln>
            <a:no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6"/>
        <p:cNvGrpSpPr/>
        <p:nvPr/>
      </p:nvGrpSpPr>
      <p:grpSpPr>
        <a:xfrm>
          <a:off x="0" y="0"/>
          <a:ext cx="0" cy="0"/>
          <a:chOff x="0" y="0"/>
          <a:chExt cx="0" cy="0"/>
        </a:xfrm>
      </p:grpSpPr>
      <p:sp>
        <p:nvSpPr>
          <p:cNvPr id="97" name="Google Shape;97;p18"/>
          <p:cNvSpPr/>
          <p:nvPr/>
        </p:nvSpPr>
        <p:spPr>
          <a:xfrm>
            <a:off x="0" y="0"/>
            <a:ext cx="9144000" cy="286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98" name="Google Shape;98;p18"/>
          <p:cNvSpPr txBox="1">
            <a:spLocks noGrp="1"/>
          </p:cNvSpPr>
          <p:nvPr>
            <p:ph type="title" hasCustomPrompt="1"/>
          </p:nvPr>
        </p:nvSpPr>
        <p:spPr>
          <a:xfrm>
            <a:off x="228600" y="3749775"/>
            <a:ext cx="3405300" cy="800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9" name="Google Shape;99;p18"/>
          <p:cNvSpPr txBox="1">
            <a:spLocks noGrp="1"/>
          </p:cNvSpPr>
          <p:nvPr>
            <p:ph type="subTitle" idx="1"/>
          </p:nvPr>
        </p:nvSpPr>
        <p:spPr>
          <a:xfrm>
            <a:off x="228600" y="4550173"/>
            <a:ext cx="3405300" cy="369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00" name="Google Shape;100;p18"/>
          <p:cNvSpPr txBox="1">
            <a:spLocks noGrp="1"/>
          </p:cNvSpPr>
          <p:nvPr>
            <p:ph type="title" idx="2" hasCustomPrompt="1"/>
          </p:nvPr>
        </p:nvSpPr>
        <p:spPr>
          <a:xfrm>
            <a:off x="2195250" y="2021975"/>
            <a:ext cx="4753500" cy="954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1" name="Google Shape;101;p18"/>
          <p:cNvSpPr txBox="1">
            <a:spLocks noGrp="1"/>
          </p:cNvSpPr>
          <p:nvPr>
            <p:ph type="subTitle" idx="3"/>
          </p:nvPr>
        </p:nvSpPr>
        <p:spPr>
          <a:xfrm>
            <a:off x="2195250" y="2976275"/>
            <a:ext cx="4753500" cy="40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02" name="Google Shape;102;p18"/>
          <p:cNvSpPr txBox="1">
            <a:spLocks noGrp="1"/>
          </p:cNvSpPr>
          <p:nvPr>
            <p:ph type="title" idx="4" hasCustomPrompt="1"/>
          </p:nvPr>
        </p:nvSpPr>
        <p:spPr>
          <a:xfrm>
            <a:off x="5510100" y="3787925"/>
            <a:ext cx="3405300" cy="800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18"/>
          <p:cNvSpPr txBox="1">
            <a:spLocks noGrp="1"/>
          </p:cNvSpPr>
          <p:nvPr>
            <p:ph type="subTitle" idx="5"/>
          </p:nvPr>
        </p:nvSpPr>
        <p:spPr>
          <a:xfrm>
            <a:off x="5510100" y="4550173"/>
            <a:ext cx="3405300" cy="369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04" name="Google Shape;104;p18"/>
          <p:cNvSpPr>
            <a:spLocks noGrp="1"/>
          </p:cNvSpPr>
          <p:nvPr>
            <p:ph type="pic" idx="6"/>
          </p:nvPr>
        </p:nvSpPr>
        <p:spPr>
          <a:xfrm>
            <a:off x="228600" y="901500"/>
            <a:ext cx="1777500" cy="1846800"/>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0"/>
        <p:cNvGrpSpPr/>
        <p:nvPr/>
      </p:nvGrpSpPr>
      <p:grpSpPr>
        <a:xfrm>
          <a:off x="0" y="0"/>
          <a:ext cx="0" cy="0"/>
          <a:chOff x="0" y="0"/>
          <a:chExt cx="0" cy="0"/>
        </a:xfrm>
      </p:grpSpPr>
      <p:sp>
        <p:nvSpPr>
          <p:cNvPr id="111" name="Google Shape;111;p20"/>
          <p:cNvSpPr/>
          <p:nvPr/>
        </p:nvSpPr>
        <p:spPr>
          <a:xfrm>
            <a:off x="0" y="0"/>
            <a:ext cx="9144000" cy="2286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2"/>
        <p:cNvGrpSpPr/>
        <p:nvPr/>
      </p:nvGrpSpPr>
      <p:grpSpPr>
        <a:xfrm>
          <a:off x="0" y="0"/>
          <a:ext cx="0" cy="0"/>
          <a:chOff x="0" y="0"/>
          <a:chExt cx="0" cy="0"/>
        </a:xfrm>
      </p:grpSpPr>
      <p:sp>
        <p:nvSpPr>
          <p:cNvPr id="113" name="Google Shape;113;p21"/>
          <p:cNvSpPr/>
          <p:nvPr/>
        </p:nvSpPr>
        <p:spPr>
          <a:xfrm>
            <a:off x="0" y="4919475"/>
            <a:ext cx="9144000" cy="2241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1pPr>
            <a:lvl2pPr lvl="1"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2pPr>
            <a:lvl3pPr lvl="2"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3pPr>
            <a:lvl4pPr lvl="3"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4pPr>
            <a:lvl5pPr lvl="4"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5pPr>
            <a:lvl6pPr lvl="5"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6pPr>
            <a:lvl7pPr lvl="6"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7pPr>
            <a:lvl8pPr lvl="7"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8pPr>
            <a:lvl9pPr lvl="8" rtl="0">
              <a:spcBef>
                <a:spcPts val="0"/>
              </a:spcBef>
              <a:spcAft>
                <a:spcPts val="0"/>
              </a:spcAft>
              <a:buClr>
                <a:schemeClr val="dk1"/>
              </a:buClr>
              <a:buSzPts val="2600"/>
              <a:buFont typeface="Manrope"/>
              <a:buNone/>
              <a:defRPr sz="2600" b="1">
                <a:solidFill>
                  <a:schemeClr val="dk1"/>
                </a:solidFill>
                <a:latin typeface="Manrope"/>
                <a:ea typeface="Manrope"/>
                <a:cs typeface="Manrope"/>
                <a:sym typeface="Manrop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1pPr>
            <a:lvl2pPr marL="914400" lvl="1"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2pPr>
            <a:lvl3pPr marL="1371600" lvl="2"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3pPr>
            <a:lvl4pPr marL="1828800" lvl="3"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4pPr>
            <a:lvl5pPr marL="2286000" lvl="4"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5pPr>
            <a:lvl6pPr marL="2743200" lvl="5"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6pPr>
            <a:lvl7pPr marL="3200400" lvl="6"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7pPr>
            <a:lvl8pPr marL="3657600" lvl="7"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8pPr>
            <a:lvl9pPr marL="4114800" lvl="8" indent="-304800">
              <a:lnSpc>
                <a:spcPct val="100000"/>
              </a:lnSpc>
              <a:spcBef>
                <a:spcPts val="0"/>
              </a:spcBef>
              <a:spcAft>
                <a:spcPts val="0"/>
              </a:spcAft>
              <a:buClr>
                <a:schemeClr val="dk1"/>
              </a:buClr>
              <a:buSzPts val="1200"/>
              <a:buFont typeface="Inter"/>
              <a:buChar char="■"/>
              <a:defRPr sz="1200">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6" r:id="rId3"/>
    <p:sldLayoutId id="2147483657" r:id="rId4"/>
    <p:sldLayoutId id="2147483661" r:id="rId5"/>
    <p:sldLayoutId id="2147483664" r:id="rId6"/>
    <p:sldLayoutId id="2147483666" r:id="rId7"/>
    <p:sldLayoutId id="214748366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713225" y="539500"/>
            <a:ext cx="7717500" cy="48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1pPr>
            <a:lvl2pPr lvl="1"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2pPr>
            <a:lvl3pPr lvl="2"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3pPr>
            <a:lvl4pPr lvl="3"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4pPr>
            <a:lvl5pPr lvl="4"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5pPr>
            <a:lvl6pPr lvl="5"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6pPr>
            <a:lvl7pPr lvl="6"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7pPr>
            <a:lvl8pPr lvl="7"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8pPr>
            <a:lvl9pPr lvl="8" algn="ctr">
              <a:spcBef>
                <a:spcPts val="0"/>
              </a:spcBef>
              <a:spcAft>
                <a:spcPts val="0"/>
              </a:spcAft>
              <a:buClr>
                <a:schemeClr val="lt1"/>
              </a:buClr>
              <a:buSzPts val="2400"/>
              <a:buFont typeface="Inter"/>
              <a:buNone/>
              <a:defRPr sz="2400" b="1">
                <a:solidFill>
                  <a:schemeClr val="lt1"/>
                </a:solidFill>
                <a:latin typeface="Inter"/>
                <a:ea typeface="Inter"/>
                <a:cs typeface="Inter"/>
                <a:sym typeface="Inter"/>
              </a:defRPr>
            </a:lvl9pPr>
          </a:lstStyle>
          <a:p>
            <a:endParaRPr/>
          </a:p>
        </p:txBody>
      </p:sp>
      <p:sp>
        <p:nvSpPr>
          <p:cNvPr id="116" name="Google Shape;116;p2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1pPr>
            <a:lvl2pPr marL="914400" lvl="1"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2pPr>
            <a:lvl3pPr marL="1371600" lvl="2"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3pPr>
            <a:lvl4pPr marL="1828800" lvl="3"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4pPr>
            <a:lvl5pPr marL="2286000" lvl="4"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5pPr>
            <a:lvl6pPr marL="2743200" lvl="5"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6pPr>
            <a:lvl7pPr marL="3200400" lvl="6"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7pPr>
            <a:lvl8pPr marL="3657600" lvl="7"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8pPr>
            <a:lvl9pPr marL="4114800" lvl="8" indent="-298450">
              <a:lnSpc>
                <a:spcPct val="115000"/>
              </a:lnSpc>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Google Shape;142;p30"/>
          <p:cNvSpPr txBox="1"/>
          <p:nvPr/>
        </p:nvSpPr>
        <p:spPr>
          <a:xfrm>
            <a:off x="3314518" y="83300"/>
            <a:ext cx="2790718" cy="14227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600" dirty="0">
                <a:solidFill>
                  <a:schemeClr val="dk1"/>
                </a:solidFill>
                <a:latin typeface="Abadi MT Condensed Light" panose="020B0306030101010103" pitchFamily="34" charset="77"/>
                <a:ea typeface="Inter Medium"/>
                <a:cs typeface="Inter Medium"/>
                <a:sym typeface="Inter Medium"/>
              </a:rPr>
              <a:t>LECTURE ONE</a:t>
            </a:r>
            <a:endParaRPr sz="1600" dirty="0">
              <a:solidFill>
                <a:schemeClr val="dk1"/>
              </a:solidFill>
              <a:latin typeface="Abadi MT Condensed Light" panose="020B0306030101010103" pitchFamily="34" charset="77"/>
              <a:ea typeface="Inter Medium"/>
              <a:cs typeface="Inter Medium"/>
              <a:sym typeface="Inter Medium"/>
            </a:endParaRPr>
          </a:p>
        </p:txBody>
      </p:sp>
      <p:sp>
        <p:nvSpPr>
          <p:cNvPr id="143" name="Google Shape;143;p30"/>
          <p:cNvSpPr txBox="1"/>
          <p:nvPr/>
        </p:nvSpPr>
        <p:spPr>
          <a:xfrm>
            <a:off x="7863602" y="81750"/>
            <a:ext cx="1051800" cy="123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600" dirty="0">
                <a:solidFill>
                  <a:schemeClr val="dk1"/>
                </a:solidFill>
                <a:latin typeface="Abadi MT Condensed Light" panose="020B0306030101010103" pitchFamily="34" charset="77"/>
                <a:ea typeface="Inter Medium"/>
                <a:cs typeface="Inter Medium"/>
                <a:sym typeface="Inter Medium"/>
              </a:rPr>
              <a:t>01/29/2026</a:t>
            </a:r>
            <a:endParaRPr sz="1600" dirty="0">
              <a:solidFill>
                <a:schemeClr val="dk1"/>
              </a:solidFill>
              <a:latin typeface="Abadi MT Condensed Light" panose="020B0306030101010103" pitchFamily="34" charset="77"/>
              <a:ea typeface="Inter Medium"/>
              <a:cs typeface="Inter Medium"/>
              <a:sym typeface="Inter Medium"/>
            </a:endParaRPr>
          </a:p>
        </p:txBody>
      </p:sp>
      <p:sp>
        <p:nvSpPr>
          <p:cNvPr id="144" name="Google Shape;144;p30"/>
          <p:cNvSpPr txBox="1"/>
          <p:nvPr/>
        </p:nvSpPr>
        <p:spPr>
          <a:xfrm>
            <a:off x="228598" y="102575"/>
            <a:ext cx="1051800" cy="123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dirty="0">
                <a:solidFill>
                  <a:schemeClr val="dk1"/>
                </a:solidFill>
                <a:latin typeface="Abadi MT Condensed Light" panose="020B0306030101010103" pitchFamily="34" charset="77"/>
                <a:ea typeface="Inter Medium"/>
                <a:cs typeface="Inter Medium"/>
                <a:sym typeface="Inter Medium"/>
              </a:rPr>
              <a:t>PSY 241</a:t>
            </a:r>
            <a:endParaRPr sz="1600" dirty="0">
              <a:solidFill>
                <a:schemeClr val="dk1"/>
              </a:solidFill>
              <a:latin typeface="Abadi MT Condensed Light" panose="020B0306030101010103" pitchFamily="34" charset="77"/>
              <a:ea typeface="Inter Medium"/>
              <a:cs typeface="Inter Medium"/>
              <a:sym typeface="Inter Medium"/>
            </a:endParaRPr>
          </a:p>
        </p:txBody>
      </p:sp>
      <p:sp>
        <p:nvSpPr>
          <p:cNvPr id="5" name="TextBox 4">
            <a:extLst>
              <a:ext uri="{FF2B5EF4-FFF2-40B4-BE49-F238E27FC236}">
                <a16:creationId xmlns:a16="http://schemas.microsoft.com/office/drawing/2014/main" id="{6AC91237-4E49-33B9-DF52-BB3BFD1C99A0}"/>
              </a:ext>
            </a:extLst>
          </p:cNvPr>
          <p:cNvSpPr txBox="1"/>
          <p:nvPr/>
        </p:nvSpPr>
        <p:spPr>
          <a:xfrm>
            <a:off x="154055" y="3884605"/>
            <a:ext cx="8835889" cy="1015663"/>
          </a:xfrm>
          <a:prstGeom prst="rect">
            <a:avLst/>
          </a:prstGeom>
          <a:noFill/>
        </p:spPr>
        <p:txBody>
          <a:bodyPr wrap="square" rtlCol="0">
            <a:spAutoFit/>
          </a:bodyPr>
          <a:lstStyle/>
          <a:p>
            <a:pPr algn="ctr"/>
            <a:r>
              <a:rPr lang="en-US" sz="6000" b="1" dirty="0">
                <a:latin typeface="Abadi MT Condensed Light" panose="020B0306030101010103" pitchFamily="34" charset="77"/>
              </a:rPr>
              <a:t>INTRO TO CHILD DEVELOPMENT</a:t>
            </a:r>
          </a:p>
        </p:txBody>
      </p:sp>
      <p:pic>
        <p:nvPicPr>
          <p:cNvPr id="2" name="Picture 1">
            <a:extLst>
              <a:ext uri="{FF2B5EF4-FFF2-40B4-BE49-F238E27FC236}">
                <a16:creationId xmlns:a16="http://schemas.microsoft.com/office/drawing/2014/main" id="{A2F66B9F-7FAD-D5E9-FC17-893A126FED44}"/>
              </a:ext>
            </a:extLst>
          </p:cNvPr>
          <p:cNvPicPr>
            <a:picLocks noChangeAspect="1"/>
          </p:cNvPicPr>
          <p:nvPr/>
        </p:nvPicPr>
        <p:blipFill>
          <a:blip r:embed="rId3"/>
          <a:stretch>
            <a:fillRect/>
          </a:stretch>
        </p:blipFill>
        <p:spPr>
          <a:xfrm>
            <a:off x="228598" y="751063"/>
            <a:ext cx="8656588" cy="26107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6A66E8E0-5077-5F10-D19E-B56D0989B321}"/>
            </a:ext>
          </a:extLst>
        </p:cNvPr>
        <p:cNvGrpSpPr/>
        <p:nvPr/>
      </p:nvGrpSpPr>
      <p:grpSpPr>
        <a:xfrm>
          <a:off x="0" y="0"/>
          <a:ext cx="0" cy="0"/>
          <a:chOff x="0" y="0"/>
          <a:chExt cx="0" cy="0"/>
        </a:xfrm>
      </p:grpSpPr>
      <p:sp>
        <p:nvSpPr>
          <p:cNvPr id="216" name="Google Shape;216;p33">
            <a:extLst>
              <a:ext uri="{FF2B5EF4-FFF2-40B4-BE49-F238E27FC236}">
                <a16:creationId xmlns:a16="http://schemas.microsoft.com/office/drawing/2014/main" id="{D7EEE749-D1F6-C2E2-3BF4-7072321835AE}"/>
              </a:ext>
            </a:extLst>
          </p:cNvPr>
          <p:cNvSpPr txBox="1">
            <a:spLocks noGrp="1"/>
          </p:cNvSpPr>
          <p:nvPr>
            <p:ph type="subTitle" idx="1"/>
          </p:nvPr>
        </p:nvSpPr>
        <p:spPr>
          <a:xfrm>
            <a:off x="759156" y="1450941"/>
            <a:ext cx="7625687" cy="2241617"/>
          </a:xfrm>
          <a:prstGeom prst="rect">
            <a:avLst/>
          </a:prstGeom>
        </p:spPr>
        <p:txBody>
          <a:bodyPr spcFirstLastPara="1" wrap="square" lIns="91425" tIns="91425" rIns="91425" bIns="91425" anchor="t" anchorCtr="0">
            <a:noAutofit/>
          </a:bodyPr>
          <a:lstStyle/>
          <a:p>
            <a:pPr>
              <a:spcBef>
                <a:spcPct val="0"/>
              </a:spcBef>
              <a:buClrTx/>
              <a:buSzTx/>
              <a:buFontTx/>
              <a:buNone/>
            </a:pPr>
            <a:r>
              <a:rPr lang="en-US" altLang="en-US" sz="2800" dirty="0">
                <a:solidFill>
                  <a:schemeClr val="tx2">
                    <a:lumMod val="50000"/>
                  </a:schemeClr>
                </a:solidFill>
                <a:latin typeface="Abadi MT Condensed Light" panose="020B0306030101010103" pitchFamily="34" charset="77"/>
              </a:rPr>
              <a:t>3. Development is multidimensional</a:t>
            </a:r>
          </a:p>
          <a:p>
            <a:pPr>
              <a:spcBef>
                <a:spcPct val="0"/>
              </a:spcBef>
              <a:buClrTx/>
              <a:buSzTx/>
              <a:buFontTx/>
              <a:buNone/>
            </a:pPr>
            <a:endParaRPr lang="en-US" altLang="en-US" sz="2800" dirty="0">
              <a:solidFill>
                <a:schemeClr val="tx2">
                  <a:lumMod val="50000"/>
                </a:schemeClr>
              </a:solidFill>
              <a:latin typeface="Abadi MT Condensed Light" panose="020B0306030101010103" pitchFamily="34" charset="77"/>
            </a:endParaRPr>
          </a:p>
          <a:p>
            <a:pPr lvl="2" algn="l">
              <a:spcBef>
                <a:spcPct val="0"/>
              </a:spcBef>
              <a:buClrTx/>
              <a:buSzTx/>
              <a:buFontTx/>
              <a:buChar char="-"/>
            </a:pPr>
            <a:r>
              <a:rPr lang="en-US" altLang="en-US" sz="2800" dirty="0">
                <a:solidFill>
                  <a:schemeClr val="tx2">
                    <a:lumMod val="50000"/>
                  </a:schemeClr>
                </a:solidFill>
                <a:latin typeface="Abadi MT Condensed Light" panose="020B0306030101010103" pitchFamily="34" charset="77"/>
              </a:rPr>
              <a:t>Change occurs across 3 domains</a:t>
            </a:r>
          </a:p>
          <a:p>
            <a:pPr lvl="3" algn="l">
              <a:spcBef>
                <a:spcPct val="0"/>
              </a:spcBef>
              <a:buClrTx/>
              <a:buSzTx/>
              <a:buFontTx/>
              <a:buChar char="-"/>
            </a:pPr>
            <a:r>
              <a:rPr lang="en-US" altLang="en-US" sz="2800" b="1" dirty="0">
                <a:solidFill>
                  <a:schemeClr val="tx2">
                    <a:lumMod val="50000"/>
                  </a:schemeClr>
                </a:solidFill>
                <a:latin typeface="Abadi MT Condensed Light" panose="020B0306030101010103" pitchFamily="34" charset="77"/>
              </a:rPr>
              <a:t>Physical</a:t>
            </a:r>
            <a:r>
              <a:rPr lang="en-US" altLang="en-US" sz="2800" dirty="0">
                <a:solidFill>
                  <a:schemeClr val="tx2">
                    <a:lumMod val="50000"/>
                  </a:schemeClr>
                </a:solidFill>
                <a:latin typeface="Abadi MT Condensed Light" panose="020B0306030101010103" pitchFamily="34" charset="77"/>
              </a:rPr>
              <a:t>, </a:t>
            </a:r>
            <a:r>
              <a:rPr lang="en-US" altLang="en-US" sz="2800" b="1" dirty="0">
                <a:solidFill>
                  <a:schemeClr val="tx1"/>
                </a:solidFill>
                <a:latin typeface="Abadi MT Condensed Light" panose="020B0306030101010103" pitchFamily="34" charset="77"/>
              </a:rPr>
              <a:t>Cognitive</a:t>
            </a:r>
            <a:r>
              <a:rPr lang="en-US" altLang="en-US" sz="2800" dirty="0">
                <a:solidFill>
                  <a:schemeClr val="tx2">
                    <a:lumMod val="50000"/>
                  </a:schemeClr>
                </a:solidFill>
                <a:latin typeface="Abadi MT Condensed Light" panose="020B0306030101010103" pitchFamily="34" charset="77"/>
              </a:rPr>
              <a:t>, and Psychosocial</a:t>
            </a:r>
            <a:endParaRPr lang="en-US" altLang="en-US" sz="2800" dirty="0">
              <a:solidFill>
                <a:schemeClr val="tx2">
                  <a:lumMod val="50000"/>
                </a:schemeClr>
              </a:solidFill>
              <a:latin typeface="Abadi MT Condensed Light" panose="020B0306030101010103" pitchFamily="34" charset="77"/>
              <a:cs typeface="Times New Roman" panose="02020603050405020304" pitchFamily="18" charset="0"/>
            </a:endParaRPr>
          </a:p>
          <a:p>
            <a:pPr marL="1066800" lvl="2" indent="0" algn="l">
              <a:spcBef>
                <a:spcPct val="0"/>
              </a:spcBef>
              <a:buClrTx/>
              <a:buSzTx/>
              <a:buNone/>
            </a:pPr>
            <a:endParaRPr lang="en-US" altLang="en-US" sz="2800" dirty="0">
              <a:solidFill>
                <a:srgbClr val="000000"/>
              </a:solidFill>
              <a:latin typeface="Abadi MT Condensed Light" panose="020B0306030101010103" pitchFamily="34" charset="77"/>
              <a:cs typeface="Times New Roman" panose="02020603050405020304" pitchFamily="18" charset="0"/>
            </a:endParaRPr>
          </a:p>
          <a:p>
            <a:pPr marL="1066800" lvl="2" indent="0" algn="l">
              <a:spcBef>
                <a:spcPct val="0"/>
              </a:spcBef>
              <a:buClrTx/>
              <a:buSzTx/>
              <a:buNone/>
            </a:pPr>
            <a:r>
              <a:rPr lang="en-US" altLang="en-US" sz="2800" dirty="0">
                <a:solidFill>
                  <a:srgbClr val="000000"/>
                </a:solidFill>
                <a:latin typeface="Abadi MT Condensed Light" panose="020B0306030101010103" pitchFamily="34" charset="77"/>
                <a:cs typeface="Times New Roman" panose="02020603050405020304" pitchFamily="18" charset="0"/>
              </a:rPr>
              <a:t>Intelligence, Wisdom, Perception, Problem – solving, Memory, and Language</a:t>
            </a:r>
            <a:endParaRPr lang="en-US" altLang="en-US" sz="2800" dirty="0">
              <a:solidFill>
                <a:srgbClr val="000000"/>
              </a:solidFill>
              <a:latin typeface="Abadi MT Condensed Light" panose="020B0306030101010103" pitchFamily="34" charset="77"/>
            </a:endParaRPr>
          </a:p>
        </p:txBody>
      </p:sp>
      <p:sp>
        <p:nvSpPr>
          <p:cNvPr id="4" name="Google Shape;152;p31">
            <a:extLst>
              <a:ext uri="{FF2B5EF4-FFF2-40B4-BE49-F238E27FC236}">
                <a16:creationId xmlns:a16="http://schemas.microsoft.com/office/drawing/2014/main" id="{4629D446-1032-DF56-02A5-115E65CD6EB7}"/>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lvl="0" algn="ctr"/>
            <a:r>
              <a:rPr lang="en-US" sz="4000" b="1" dirty="0">
                <a:solidFill>
                  <a:schemeClr val="dk1"/>
                </a:solidFill>
                <a:latin typeface="Abadi MT Condensed Light" panose="020B0306030101010103" pitchFamily="34" charset="77"/>
                <a:ea typeface="Inter"/>
                <a:cs typeface="Inter"/>
                <a:sym typeface="Inter"/>
              </a:rPr>
              <a:t>Principles</a:t>
            </a:r>
          </a:p>
        </p:txBody>
      </p:sp>
    </p:spTree>
    <p:extLst>
      <p:ext uri="{BB962C8B-B14F-4D97-AF65-F5344CB8AC3E}">
        <p14:creationId xmlns:p14="http://schemas.microsoft.com/office/powerpoint/2010/main" val="338308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E18220F4-6DF0-0FFC-25D2-127A5E8B4C17}"/>
            </a:ext>
          </a:extLst>
        </p:cNvPr>
        <p:cNvGrpSpPr/>
        <p:nvPr/>
      </p:nvGrpSpPr>
      <p:grpSpPr>
        <a:xfrm>
          <a:off x="0" y="0"/>
          <a:ext cx="0" cy="0"/>
          <a:chOff x="0" y="0"/>
          <a:chExt cx="0" cy="0"/>
        </a:xfrm>
      </p:grpSpPr>
      <p:sp>
        <p:nvSpPr>
          <p:cNvPr id="216" name="Google Shape;216;p33">
            <a:extLst>
              <a:ext uri="{FF2B5EF4-FFF2-40B4-BE49-F238E27FC236}">
                <a16:creationId xmlns:a16="http://schemas.microsoft.com/office/drawing/2014/main" id="{EF39F503-0C9E-1C71-F5AC-2DC1A604E8B7}"/>
              </a:ext>
            </a:extLst>
          </p:cNvPr>
          <p:cNvSpPr txBox="1">
            <a:spLocks noGrp="1"/>
          </p:cNvSpPr>
          <p:nvPr>
            <p:ph type="subTitle" idx="1"/>
          </p:nvPr>
        </p:nvSpPr>
        <p:spPr>
          <a:xfrm>
            <a:off x="759156" y="1450941"/>
            <a:ext cx="7625687" cy="2241617"/>
          </a:xfrm>
          <a:prstGeom prst="rect">
            <a:avLst/>
          </a:prstGeom>
        </p:spPr>
        <p:txBody>
          <a:bodyPr spcFirstLastPara="1" wrap="square" lIns="91425" tIns="91425" rIns="91425" bIns="91425" anchor="t" anchorCtr="0">
            <a:noAutofit/>
          </a:bodyPr>
          <a:lstStyle/>
          <a:p>
            <a:pPr>
              <a:spcBef>
                <a:spcPct val="0"/>
              </a:spcBef>
              <a:buClrTx/>
              <a:buSzTx/>
              <a:buFontTx/>
              <a:buNone/>
            </a:pPr>
            <a:r>
              <a:rPr lang="en-US" altLang="en-US" sz="2800" dirty="0">
                <a:solidFill>
                  <a:schemeClr val="tx2">
                    <a:lumMod val="50000"/>
                  </a:schemeClr>
                </a:solidFill>
                <a:latin typeface="Abadi MT Condensed Light" panose="020B0306030101010103" pitchFamily="34" charset="77"/>
              </a:rPr>
              <a:t>3. Development is multidimensional</a:t>
            </a:r>
          </a:p>
          <a:p>
            <a:pPr>
              <a:spcBef>
                <a:spcPct val="0"/>
              </a:spcBef>
              <a:buClrTx/>
              <a:buSzTx/>
              <a:buFontTx/>
              <a:buNone/>
            </a:pPr>
            <a:endParaRPr lang="en-US" altLang="en-US" sz="2800" dirty="0">
              <a:solidFill>
                <a:schemeClr val="tx2">
                  <a:lumMod val="50000"/>
                </a:schemeClr>
              </a:solidFill>
              <a:latin typeface="Abadi MT Condensed Light" panose="020B0306030101010103" pitchFamily="34" charset="77"/>
            </a:endParaRPr>
          </a:p>
          <a:p>
            <a:pPr lvl="2" algn="l">
              <a:spcBef>
                <a:spcPct val="0"/>
              </a:spcBef>
              <a:buClrTx/>
              <a:buSzTx/>
              <a:buFontTx/>
              <a:buChar char="-"/>
            </a:pPr>
            <a:r>
              <a:rPr lang="en-US" altLang="en-US" sz="2800" dirty="0">
                <a:solidFill>
                  <a:schemeClr val="tx2">
                    <a:lumMod val="50000"/>
                  </a:schemeClr>
                </a:solidFill>
                <a:latin typeface="Abadi MT Condensed Light" panose="020B0306030101010103" pitchFamily="34" charset="77"/>
              </a:rPr>
              <a:t>Change occurs across 3 domains</a:t>
            </a:r>
          </a:p>
          <a:p>
            <a:pPr lvl="3" algn="l">
              <a:spcBef>
                <a:spcPct val="0"/>
              </a:spcBef>
              <a:buClrTx/>
              <a:buSzTx/>
              <a:buFontTx/>
              <a:buChar char="-"/>
            </a:pPr>
            <a:r>
              <a:rPr lang="en-US" altLang="en-US" sz="2800" b="1" dirty="0">
                <a:solidFill>
                  <a:schemeClr val="tx2">
                    <a:lumMod val="50000"/>
                  </a:schemeClr>
                </a:solidFill>
                <a:latin typeface="Abadi MT Condensed Light" panose="020B0306030101010103" pitchFamily="34" charset="77"/>
              </a:rPr>
              <a:t>Physical</a:t>
            </a:r>
            <a:r>
              <a:rPr lang="en-US" altLang="en-US" sz="2800" dirty="0">
                <a:solidFill>
                  <a:schemeClr val="tx2">
                    <a:lumMod val="50000"/>
                  </a:schemeClr>
                </a:solidFill>
                <a:latin typeface="Abadi MT Condensed Light" panose="020B0306030101010103" pitchFamily="34" charset="77"/>
              </a:rPr>
              <a:t>, </a:t>
            </a:r>
            <a:r>
              <a:rPr lang="en-US" altLang="en-US" sz="2800" b="1" dirty="0">
                <a:solidFill>
                  <a:schemeClr val="accent2">
                    <a:lumMod val="50000"/>
                  </a:schemeClr>
                </a:solidFill>
                <a:latin typeface="Abadi MT Condensed Light" panose="020B0306030101010103" pitchFamily="34" charset="77"/>
              </a:rPr>
              <a:t>Cognitive</a:t>
            </a:r>
            <a:r>
              <a:rPr lang="en-US" altLang="en-US" sz="2800" dirty="0">
                <a:solidFill>
                  <a:schemeClr val="accent2">
                    <a:lumMod val="50000"/>
                  </a:schemeClr>
                </a:solidFill>
                <a:latin typeface="Abadi MT Condensed Light" panose="020B0306030101010103" pitchFamily="34" charset="77"/>
              </a:rPr>
              <a:t>, </a:t>
            </a:r>
            <a:r>
              <a:rPr lang="en-US" altLang="en-US" sz="2800" dirty="0">
                <a:solidFill>
                  <a:schemeClr val="tx2">
                    <a:lumMod val="50000"/>
                  </a:schemeClr>
                </a:solidFill>
                <a:latin typeface="Abadi MT Condensed Light" panose="020B0306030101010103" pitchFamily="34" charset="77"/>
              </a:rPr>
              <a:t>and </a:t>
            </a:r>
            <a:r>
              <a:rPr lang="en-US" altLang="en-US" sz="2800" b="1" dirty="0">
                <a:solidFill>
                  <a:schemeClr val="tx1"/>
                </a:solidFill>
                <a:latin typeface="Abadi MT Condensed Light" panose="020B0306030101010103" pitchFamily="34" charset="77"/>
              </a:rPr>
              <a:t>Psychosocial</a:t>
            </a:r>
            <a:endParaRPr lang="en-US" altLang="en-US" sz="2800" b="1" dirty="0">
              <a:solidFill>
                <a:schemeClr val="tx1"/>
              </a:solidFill>
              <a:latin typeface="Abadi MT Condensed Light" panose="020B0306030101010103" pitchFamily="34" charset="77"/>
              <a:cs typeface="Times New Roman" panose="02020603050405020304" pitchFamily="18" charset="0"/>
            </a:endParaRPr>
          </a:p>
          <a:p>
            <a:pPr marL="1066800" lvl="2" indent="0" algn="l">
              <a:spcBef>
                <a:spcPct val="0"/>
              </a:spcBef>
              <a:buClrTx/>
              <a:buSzTx/>
              <a:buNone/>
            </a:pPr>
            <a:endParaRPr lang="en-US" altLang="en-US" sz="2800" dirty="0">
              <a:solidFill>
                <a:srgbClr val="000000"/>
              </a:solidFill>
              <a:latin typeface="Abadi MT Condensed Light" panose="020B0306030101010103" pitchFamily="34" charset="77"/>
              <a:cs typeface="Times New Roman" panose="02020603050405020304" pitchFamily="18" charset="0"/>
            </a:endParaRPr>
          </a:p>
          <a:p>
            <a:pPr marL="1066800" lvl="2" indent="0" algn="l">
              <a:spcBef>
                <a:spcPct val="0"/>
              </a:spcBef>
              <a:buClrTx/>
              <a:buSzTx/>
              <a:buNone/>
            </a:pPr>
            <a:r>
              <a:rPr lang="en-US" altLang="en-US" sz="2800" dirty="0">
                <a:solidFill>
                  <a:srgbClr val="000000"/>
                </a:solidFill>
                <a:latin typeface="Abadi MT Condensed Light" panose="020B0306030101010103" pitchFamily="34" charset="77"/>
                <a:cs typeface="Times New Roman" panose="02020603050405020304" pitchFamily="18" charset="0"/>
              </a:rPr>
              <a:t>Emotion, Self-perception, and Interpersonal relationships with families, peers, and friends</a:t>
            </a:r>
            <a:endParaRPr lang="en-US" altLang="en-US" sz="2800" dirty="0">
              <a:solidFill>
                <a:srgbClr val="000000"/>
              </a:solidFill>
              <a:latin typeface="Abadi MT Condensed Light" panose="020B0306030101010103" pitchFamily="34" charset="77"/>
            </a:endParaRPr>
          </a:p>
        </p:txBody>
      </p:sp>
      <p:sp>
        <p:nvSpPr>
          <p:cNvPr id="4" name="Google Shape;152;p31">
            <a:extLst>
              <a:ext uri="{FF2B5EF4-FFF2-40B4-BE49-F238E27FC236}">
                <a16:creationId xmlns:a16="http://schemas.microsoft.com/office/drawing/2014/main" id="{28C02DBD-BCA2-5745-B05A-229969AB0241}"/>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lvl="0" algn="ctr"/>
            <a:r>
              <a:rPr lang="en-US" sz="4000" b="1" dirty="0">
                <a:solidFill>
                  <a:schemeClr val="dk1"/>
                </a:solidFill>
                <a:latin typeface="Abadi MT Condensed Light" panose="020B0306030101010103" pitchFamily="34" charset="77"/>
                <a:ea typeface="Inter"/>
                <a:cs typeface="Inter"/>
                <a:sym typeface="Inter"/>
              </a:rPr>
              <a:t>Principles</a:t>
            </a:r>
          </a:p>
        </p:txBody>
      </p:sp>
    </p:spTree>
    <p:extLst>
      <p:ext uri="{BB962C8B-B14F-4D97-AF65-F5344CB8AC3E}">
        <p14:creationId xmlns:p14="http://schemas.microsoft.com/office/powerpoint/2010/main" val="156297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057D1FDC-76D3-98D8-9DAB-F8D3A9827C87}"/>
            </a:ext>
          </a:extLst>
        </p:cNvPr>
        <p:cNvGrpSpPr/>
        <p:nvPr/>
      </p:nvGrpSpPr>
      <p:grpSpPr>
        <a:xfrm>
          <a:off x="0" y="0"/>
          <a:ext cx="0" cy="0"/>
          <a:chOff x="0" y="0"/>
          <a:chExt cx="0" cy="0"/>
        </a:xfrm>
      </p:grpSpPr>
      <p:sp>
        <p:nvSpPr>
          <p:cNvPr id="216" name="Google Shape;216;p33">
            <a:extLst>
              <a:ext uri="{FF2B5EF4-FFF2-40B4-BE49-F238E27FC236}">
                <a16:creationId xmlns:a16="http://schemas.microsoft.com/office/drawing/2014/main" id="{50F8A9E0-D095-C7B9-7C44-96CA8D44D07F}"/>
              </a:ext>
            </a:extLst>
          </p:cNvPr>
          <p:cNvSpPr txBox="1">
            <a:spLocks noGrp="1"/>
          </p:cNvSpPr>
          <p:nvPr>
            <p:ph type="subTitle" idx="1"/>
          </p:nvPr>
        </p:nvSpPr>
        <p:spPr>
          <a:xfrm>
            <a:off x="759156" y="1450941"/>
            <a:ext cx="7625687" cy="2241617"/>
          </a:xfrm>
          <a:prstGeom prst="rect">
            <a:avLst/>
          </a:prstGeom>
        </p:spPr>
        <p:txBody>
          <a:bodyPr spcFirstLastPara="1" wrap="square" lIns="91425" tIns="91425" rIns="91425" bIns="91425" anchor="t" anchorCtr="0">
            <a:noAutofit/>
          </a:bodyPr>
          <a:lstStyle/>
          <a:p>
            <a:pPr>
              <a:spcBef>
                <a:spcPct val="0"/>
              </a:spcBef>
              <a:buClrTx/>
              <a:buSzTx/>
              <a:buFontTx/>
              <a:buChar char="-"/>
            </a:pPr>
            <a:r>
              <a:rPr lang="en-US" altLang="en-US" sz="2800" dirty="0">
                <a:solidFill>
                  <a:schemeClr val="tx1"/>
                </a:solidFill>
                <a:latin typeface="Abadi MT Condensed Light" panose="020B0306030101010103" pitchFamily="34" charset="77"/>
              </a:rPr>
              <a:t>Change occurs in 3 domains</a:t>
            </a:r>
          </a:p>
          <a:p>
            <a:pPr marL="152400" indent="0">
              <a:spcBef>
                <a:spcPct val="0"/>
              </a:spcBef>
              <a:buClrTx/>
              <a:buSzTx/>
              <a:buNone/>
            </a:pPr>
            <a:endParaRPr lang="en-US" altLang="en-US" sz="2800" dirty="0">
              <a:solidFill>
                <a:schemeClr val="tx1"/>
              </a:solidFill>
              <a:latin typeface="Abadi MT Condensed Light" panose="020B0306030101010103" pitchFamily="34" charset="77"/>
              <a:cs typeface="Times New Roman" panose="02020603050405020304" pitchFamily="18" charset="0"/>
            </a:endParaRPr>
          </a:p>
          <a:p>
            <a:pPr marL="152400" indent="0">
              <a:spcBef>
                <a:spcPct val="0"/>
              </a:spcBef>
              <a:buClrTx/>
              <a:buSzTx/>
              <a:buNone/>
            </a:pPr>
            <a:r>
              <a:rPr lang="en-US" altLang="en-US" sz="2800" dirty="0">
                <a:solidFill>
                  <a:schemeClr val="tx1"/>
                </a:solidFill>
                <a:latin typeface="Abadi MT Condensed Light" panose="020B0306030101010103" pitchFamily="34" charset="77"/>
                <a:cs typeface="Times New Roman" panose="02020603050405020304" pitchFamily="18" charset="0"/>
              </a:rPr>
              <a:t>	- Impact one another</a:t>
            </a:r>
          </a:p>
          <a:p>
            <a:pPr marL="152400" indent="0">
              <a:spcBef>
                <a:spcPct val="0"/>
              </a:spcBef>
              <a:buClrTx/>
              <a:buSzTx/>
              <a:buNone/>
            </a:pPr>
            <a:r>
              <a:rPr lang="en-US" altLang="en-US" sz="2800" dirty="0">
                <a:solidFill>
                  <a:schemeClr val="tx1"/>
                </a:solidFill>
                <a:latin typeface="Abadi MT Condensed Light" panose="020B0306030101010103" pitchFamily="34" charset="77"/>
                <a:cs typeface="Times New Roman" panose="02020603050405020304" pitchFamily="18" charset="0"/>
              </a:rPr>
              <a:t>	- Cascading effects</a:t>
            </a:r>
          </a:p>
        </p:txBody>
      </p:sp>
      <p:sp>
        <p:nvSpPr>
          <p:cNvPr id="4" name="Google Shape;152;p31">
            <a:extLst>
              <a:ext uri="{FF2B5EF4-FFF2-40B4-BE49-F238E27FC236}">
                <a16:creationId xmlns:a16="http://schemas.microsoft.com/office/drawing/2014/main" id="{84EB7FE9-6EB9-4038-A849-35EFD1B7BE0A}"/>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lvl="0" algn="ctr"/>
            <a:r>
              <a:rPr lang="en-US" sz="4000" b="1" dirty="0">
                <a:solidFill>
                  <a:schemeClr val="dk1"/>
                </a:solidFill>
                <a:latin typeface="Abadi MT Condensed Light" panose="020B0306030101010103" pitchFamily="34" charset="77"/>
                <a:ea typeface="Inter"/>
                <a:cs typeface="Inter"/>
                <a:sym typeface="Inter"/>
              </a:rPr>
              <a:t>Principles</a:t>
            </a:r>
          </a:p>
        </p:txBody>
      </p:sp>
    </p:spTree>
    <p:extLst>
      <p:ext uri="{BB962C8B-B14F-4D97-AF65-F5344CB8AC3E}">
        <p14:creationId xmlns:p14="http://schemas.microsoft.com/office/powerpoint/2010/main" val="56648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DF575C37-B259-BEE0-96C9-9ECD5D1C0D5D}"/>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B3DED995-B4E8-0A54-1530-C689EB39A7B8}"/>
              </a:ext>
            </a:extLst>
          </p:cNvPr>
          <p:cNvSpPr>
            <a:spLocks noGrp="1"/>
          </p:cNvSpPr>
          <p:nvPr>
            <p:ph type="subTitle" idx="1"/>
          </p:nvPr>
        </p:nvSpPr>
        <p:spPr>
          <a:xfrm>
            <a:off x="624873" y="1432882"/>
            <a:ext cx="7773692" cy="3298144"/>
          </a:xfrm>
        </p:spPr>
        <p:txBody>
          <a:bodyPr/>
          <a:lstStyle/>
          <a:p>
            <a:pPr marL="152400" indent="0">
              <a:buNone/>
            </a:pPr>
            <a:r>
              <a:rPr lang="en-US" sz="2800" dirty="0">
                <a:latin typeface="Abadi MT Condensed Light" panose="020B0306030101010103" pitchFamily="34" charset="77"/>
              </a:rPr>
              <a:t>4. Development is characterized by </a:t>
            </a:r>
            <a:r>
              <a:rPr lang="en-US" sz="2800" b="1" u="sng" dirty="0">
                <a:latin typeface="Abadi MT Condensed Light" panose="020B0306030101010103" pitchFamily="34" charset="77"/>
              </a:rPr>
              <a:t>plasticity</a:t>
            </a:r>
          </a:p>
          <a:p>
            <a:pPr marL="914400" lvl="2" indent="0" algn="l" eaLnBrk="0" fontAlgn="base" hangingPunct="0">
              <a:spcBef>
                <a:spcPct val="0"/>
              </a:spcBef>
              <a:spcAft>
                <a:spcPct val="0"/>
              </a:spcAft>
              <a:buClrTx/>
              <a:buSzTx/>
              <a:buNone/>
            </a:pPr>
            <a:r>
              <a:rPr lang="en-US" altLang="en-US" sz="2800" dirty="0">
                <a:solidFill>
                  <a:srgbClr val="000000"/>
                </a:solidFill>
                <a:latin typeface="Abadi MT Condensed Light" panose="020B0306030101010103" pitchFamily="34" charset="77"/>
              </a:rPr>
              <a:t>- </a:t>
            </a:r>
            <a:r>
              <a:rPr lang="en-US" sz="2800" dirty="0">
                <a:latin typeface="Abadi MT Condensed Light" panose="020B0306030101010103" pitchFamily="34" charset="77"/>
              </a:rPr>
              <a:t>which is our ability to change and that many of our characteristics are malleable.</a:t>
            </a:r>
          </a:p>
          <a:p>
            <a:pPr marL="914400" lvl="2" indent="0" algn="l" eaLnBrk="0" fontAlgn="base" hangingPunct="0">
              <a:spcBef>
                <a:spcPct val="0"/>
              </a:spcBef>
              <a:spcAft>
                <a:spcPct val="0"/>
              </a:spcAft>
              <a:buClrTx/>
              <a:buSzTx/>
              <a:buNone/>
            </a:pPr>
            <a:endParaRPr lang="en-US" sz="2800" dirty="0">
              <a:latin typeface="Abadi MT Condensed Light" panose="020B0306030101010103" pitchFamily="34" charset="77"/>
            </a:endParaRPr>
          </a:p>
          <a:p>
            <a:pPr>
              <a:buFont typeface="Arial" panose="020B0604020202020204" pitchFamily="34" charset="0"/>
              <a:buChar char="•"/>
            </a:pPr>
            <a:endParaRPr lang="en-US" sz="2800" dirty="0">
              <a:latin typeface="Abadi MT Condensed Light" panose="020B0306030101010103" pitchFamily="34" charset="77"/>
            </a:endParaRPr>
          </a:p>
        </p:txBody>
      </p:sp>
      <p:sp>
        <p:nvSpPr>
          <p:cNvPr id="6" name="Google Shape;152;p31">
            <a:extLst>
              <a:ext uri="{FF2B5EF4-FFF2-40B4-BE49-F238E27FC236}">
                <a16:creationId xmlns:a16="http://schemas.microsoft.com/office/drawing/2014/main" id="{7889B87C-540C-6436-35BA-2F97E4766A4B}"/>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Principles</a:t>
            </a:r>
            <a:endParaRPr sz="4000" b="1" dirty="0">
              <a:solidFill>
                <a:schemeClr val="dk1"/>
              </a:solidFill>
              <a:latin typeface="Abadi MT Condensed Light" panose="020B0306030101010103" pitchFamily="34" charset="77"/>
              <a:ea typeface="Inter"/>
              <a:cs typeface="Inter"/>
              <a:sym typeface="Inter"/>
            </a:endParaRPr>
          </a:p>
        </p:txBody>
      </p:sp>
    </p:spTree>
    <p:extLst>
      <p:ext uri="{BB962C8B-B14F-4D97-AF65-F5344CB8AC3E}">
        <p14:creationId xmlns:p14="http://schemas.microsoft.com/office/powerpoint/2010/main" val="123452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1D474573-D0C4-EE26-9DFE-D03EB152A3D3}"/>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B7FBCDDC-09A9-79B6-8663-3F32B626EED4}"/>
              </a:ext>
            </a:extLst>
          </p:cNvPr>
          <p:cNvSpPr>
            <a:spLocks noGrp="1"/>
          </p:cNvSpPr>
          <p:nvPr>
            <p:ph type="subTitle" idx="1"/>
          </p:nvPr>
        </p:nvSpPr>
        <p:spPr>
          <a:xfrm>
            <a:off x="624873" y="1432882"/>
            <a:ext cx="7773692" cy="3298144"/>
          </a:xfrm>
        </p:spPr>
        <p:txBody>
          <a:bodyPr/>
          <a:lstStyle/>
          <a:p>
            <a:pPr marL="152400" indent="0">
              <a:buNone/>
            </a:pPr>
            <a:r>
              <a:rPr lang="en-US" sz="2800" dirty="0">
                <a:latin typeface="Abadi MT Condensed Light" panose="020B0306030101010103" pitchFamily="34" charset="77"/>
              </a:rPr>
              <a:t>5. Development is multi-contextual</a:t>
            </a:r>
            <a:endParaRPr lang="en-US" sz="2800" b="1" u="sng" dirty="0">
              <a:latin typeface="Abadi MT Condensed Light" panose="020B0306030101010103" pitchFamily="34" charset="77"/>
            </a:endParaRPr>
          </a:p>
          <a:p>
            <a:pPr lvl="2" indent="-457200" algn="l" eaLnBrk="0" fontAlgn="base" hangingPunct="0">
              <a:spcBef>
                <a:spcPct val="0"/>
              </a:spcBef>
              <a:spcAft>
                <a:spcPct val="0"/>
              </a:spcAft>
              <a:buClrTx/>
              <a:buSzTx/>
              <a:buFontTx/>
              <a:buChar char="-"/>
            </a:pPr>
            <a:r>
              <a:rPr lang="en-US" altLang="en-US" sz="2800" dirty="0">
                <a:solidFill>
                  <a:srgbClr val="000000"/>
                </a:solidFill>
                <a:latin typeface="Abadi MT Condensed Light" panose="020B0306030101010103" pitchFamily="34" charset="77"/>
              </a:rPr>
              <a:t>Nature</a:t>
            </a:r>
          </a:p>
          <a:p>
            <a:pPr lvl="2" indent="-457200" algn="l" eaLnBrk="0" fontAlgn="base" hangingPunct="0">
              <a:spcBef>
                <a:spcPct val="0"/>
              </a:spcBef>
              <a:spcAft>
                <a:spcPct val="0"/>
              </a:spcAft>
              <a:buClrTx/>
              <a:buSzTx/>
              <a:buFontTx/>
              <a:buChar char="-"/>
            </a:pPr>
            <a:r>
              <a:rPr lang="en-US" sz="2800" dirty="0">
                <a:solidFill>
                  <a:srgbClr val="000000"/>
                </a:solidFill>
                <a:latin typeface="Abadi MT Condensed Light" panose="020B0306030101010103" pitchFamily="34" charset="77"/>
              </a:rPr>
              <a:t>Nurture</a:t>
            </a:r>
          </a:p>
          <a:p>
            <a:pPr>
              <a:buFont typeface="Arial" panose="020B0604020202020204" pitchFamily="34" charset="0"/>
              <a:buChar char="•"/>
            </a:pPr>
            <a:endParaRPr lang="en-US" sz="2800" dirty="0">
              <a:latin typeface="Abadi MT Condensed Light" panose="020B0306030101010103" pitchFamily="34" charset="77"/>
            </a:endParaRPr>
          </a:p>
        </p:txBody>
      </p:sp>
      <p:sp>
        <p:nvSpPr>
          <p:cNvPr id="6" name="Google Shape;152;p31">
            <a:extLst>
              <a:ext uri="{FF2B5EF4-FFF2-40B4-BE49-F238E27FC236}">
                <a16:creationId xmlns:a16="http://schemas.microsoft.com/office/drawing/2014/main" id="{9C9DBE2A-EDCF-72EB-1B0B-81B79D9C88FA}"/>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Principles</a:t>
            </a:r>
            <a:endParaRPr sz="4000" b="1" dirty="0">
              <a:solidFill>
                <a:schemeClr val="dk1"/>
              </a:solidFill>
              <a:latin typeface="Abadi MT Condensed Light" panose="020B0306030101010103" pitchFamily="34" charset="77"/>
              <a:ea typeface="Inter"/>
              <a:cs typeface="Inter"/>
              <a:sym typeface="Inter"/>
            </a:endParaRPr>
          </a:p>
        </p:txBody>
      </p:sp>
      <p:pic>
        <p:nvPicPr>
          <p:cNvPr id="2" name="Picture 2" descr="Organizing: Nature or Nurture?">
            <a:extLst>
              <a:ext uri="{FF2B5EF4-FFF2-40B4-BE49-F238E27FC236}">
                <a16:creationId xmlns:a16="http://schemas.microsoft.com/office/drawing/2014/main" id="{A358DFAB-5D58-F54E-C997-ADF3A85CB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683" y="2155371"/>
            <a:ext cx="5057317" cy="284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27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AC30A746-97EB-9AB6-D039-BCB4F954AF6E}"/>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9E3ECCF4-C6FD-F05E-54D4-122EEB997EA1}"/>
              </a:ext>
            </a:extLst>
          </p:cNvPr>
          <p:cNvSpPr>
            <a:spLocks noGrp="1"/>
          </p:cNvSpPr>
          <p:nvPr>
            <p:ph type="subTitle" idx="1"/>
          </p:nvPr>
        </p:nvSpPr>
        <p:spPr>
          <a:xfrm>
            <a:off x="624873" y="1432882"/>
            <a:ext cx="7773692" cy="3298144"/>
          </a:xfrm>
        </p:spPr>
        <p:txBody>
          <a:bodyPr/>
          <a:lstStyle/>
          <a:p>
            <a:pPr marL="152400" indent="0">
              <a:buNone/>
            </a:pPr>
            <a:r>
              <a:rPr lang="en-US" sz="2800" dirty="0">
                <a:latin typeface="Abadi MT Condensed Light" panose="020B0306030101010103" pitchFamily="34" charset="77"/>
              </a:rPr>
              <a:t>5. Development is multi-contextual</a:t>
            </a:r>
            <a:endParaRPr lang="en-US" sz="2800" b="1" u="sng" dirty="0">
              <a:latin typeface="Abadi MT Condensed Light" panose="020B0306030101010103" pitchFamily="34" charset="77"/>
            </a:endParaRPr>
          </a:p>
          <a:p>
            <a:pPr lvl="2" indent="-457200" algn="l" eaLnBrk="0" fontAlgn="base" hangingPunct="0">
              <a:spcBef>
                <a:spcPct val="0"/>
              </a:spcBef>
              <a:spcAft>
                <a:spcPct val="0"/>
              </a:spcAft>
              <a:buClrTx/>
              <a:buSzTx/>
              <a:buFontTx/>
              <a:buChar char="-"/>
            </a:pPr>
            <a:r>
              <a:rPr lang="en-US" altLang="en-US" sz="2800" dirty="0">
                <a:solidFill>
                  <a:srgbClr val="000000"/>
                </a:solidFill>
                <a:latin typeface="Abadi MT Condensed Light" panose="020B0306030101010103" pitchFamily="34" charset="77"/>
              </a:rPr>
              <a:t>Nature</a:t>
            </a:r>
          </a:p>
          <a:p>
            <a:pPr lvl="2" indent="-457200" algn="l" eaLnBrk="0" fontAlgn="base" hangingPunct="0">
              <a:spcBef>
                <a:spcPct val="0"/>
              </a:spcBef>
              <a:spcAft>
                <a:spcPct val="0"/>
              </a:spcAft>
              <a:buClrTx/>
              <a:buSzTx/>
              <a:buFontTx/>
              <a:buChar char="-"/>
            </a:pPr>
            <a:r>
              <a:rPr lang="en-US" sz="2800" dirty="0">
                <a:solidFill>
                  <a:srgbClr val="000000"/>
                </a:solidFill>
                <a:latin typeface="Abadi MT Condensed Light" panose="020B0306030101010103" pitchFamily="34" charset="77"/>
              </a:rPr>
              <a:t>Nurture</a:t>
            </a:r>
          </a:p>
          <a:p>
            <a:pPr lvl="2" indent="-457200" algn="l" eaLnBrk="0" fontAlgn="base" hangingPunct="0">
              <a:spcBef>
                <a:spcPct val="0"/>
              </a:spcBef>
              <a:spcAft>
                <a:spcPct val="0"/>
              </a:spcAft>
              <a:buClrTx/>
              <a:buSzTx/>
              <a:buFontTx/>
              <a:buChar char="-"/>
            </a:pPr>
            <a:r>
              <a:rPr lang="en-US" sz="2800" b="1" dirty="0">
                <a:solidFill>
                  <a:srgbClr val="000000"/>
                </a:solidFill>
                <a:latin typeface="Abadi MT Condensed Light" panose="020B0306030101010103" pitchFamily="34" charset="77"/>
              </a:rPr>
              <a:t>Culture</a:t>
            </a:r>
            <a:endParaRPr lang="en-US" sz="2800" b="1" dirty="0">
              <a:latin typeface="Abadi MT Condensed Light" panose="020B0306030101010103" pitchFamily="34" charset="77"/>
            </a:endParaRPr>
          </a:p>
          <a:p>
            <a:pPr>
              <a:buFont typeface="Arial" panose="020B0604020202020204" pitchFamily="34" charset="0"/>
              <a:buChar char="•"/>
            </a:pPr>
            <a:endParaRPr lang="en-US" sz="2800" dirty="0">
              <a:latin typeface="Abadi MT Condensed Light" panose="020B0306030101010103" pitchFamily="34" charset="77"/>
            </a:endParaRPr>
          </a:p>
        </p:txBody>
      </p:sp>
      <p:sp>
        <p:nvSpPr>
          <p:cNvPr id="6" name="Google Shape;152;p31">
            <a:extLst>
              <a:ext uri="{FF2B5EF4-FFF2-40B4-BE49-F238E27FC236}">
                <a16:creationId xmlns:a16="http://schemas.microsoft.com/office/drawing/2014/main" id="{4A9AA955-D14E-9DDC-8D2C-CEBE7B0F482C}"/>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Principles</a:t>
            </a:r>
            <a:endParaRPr sz="4000" b="1" dirty="0">
              <a:solidFill>
                <a:schemeClr val="dk1"/>
              </a:solidFill>
              <a:latin typeface="Abadi MT Condensed Light" panose="020B0306030101010103" pitchFamily="34" charset="77"/>
              <a:ea typeface="Inter"/>
              <a:cs typeface="Inter"/>
              <a:sym typeface="Inter"/>
            </a:endParaRPr>
          </a:p>
        </p:txBody>
      </p:sp>
    </p:spTree>
    <p:extLst>
      <p:ext uri="{BB962C8B-B14F-4D97-AF65-F5344CB8AC3E}">
        <p14:creationId xmlns:p14="http://schemas.microsoft.com/office/powerpoint/2010/main" val="288921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FDF2E0E3-60A6-0B10-76E3-233E9AA709B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9205F38-D4F0-2DF0-BF4B-407AAF40086F}"/>
              </a:ext>
            </a:extLst>
          </p:cNvPr>
          <p:cNvSpPr txBox="1"/>
          <p:nvPr/>
        </p:nvSpPr>
        <p:spPr>
          <a:xfrm>
            <a:off x="969493" y="2063918"/>
            <a:ext cx="7205014" cy="1015663"/>
          </a:xfrm>
          <a:prstGeom prst="rect">
            <a:avLst/>
          </a:prstGeom>
          <a:noFill/>
        </p:spPr>
        <p:txBody>
          <a:bodyPr wrap="square" rtlCol="0">
            <a:spAutoFit/>
          </a:bodyPr>
          <a:lstStyle/>
          <a:p>
            <a:pPr algn="ctr"/>
            <a:r>
              <a:rPr lang="en-US" sz="6000" b="1" dirty="0">
                <a:latin typeface="Abadi MT Condensed Light" panose="020B0306030101010103" pitchFamily="34" charset="77"/>
              </a:rPr>
              <a:t>Periods of Development</a:t>
            </a:r>
          </a:p>
        </p:txBody>
      </p:sp>
    </p:spTree>
    <p:extLst>
      <p:ext uri="{BB962C8B-B14F-4D97-AF65-F5344CB8AC3E}">
        <p14:creationId xmlns:p14="http://schemas.microsoft.com/office/powerpoint/2010/main" val="212386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79864-6A7E-F380-1C34-62CCA4D4854B}"/>
            </a:ext>
          </a:extLst>
        </p:cNvPr>
        <p:cNvGrpSpPr/>
        <p:nvPr/>
      </p:nvGrpSpPr>
      <p:grpSpPr>
        <a:xfrm>
          <a:off x="0" y="0"/>
          <a:ext cx="0" cy="0"/>
          <a:chOff x="0" y="0"/>
          <a:chExt cx="0" cy="0"/>
        </a:xfrm>
      </p:grpSpPr>
      <p:sp>
        <p:nvSpPr>
          <p:cNvPr id="3" name="Google Shape;152;p31">
            <a:extLst>
              <a:ext uri="{FF2B5EF4-FFF2-40B4-BE49-F238E27FC236}">
                <a16:creationId xmlns:a16="http://schemas.microsoft.com/office/drawing/2014/main" id="{42EBAF12-7978-C802-5D63-FE88FBA9280B}"/>
              </a:ext>
            </a:extLst>
          </p:cNvPr>
          <p:cNvSpPr/>
          <p:nvPr/>
        </p:nvSpPr>
        <p:spPr>
          <a:xfrm>
            <a:off x="0" y="0"/>
            <a:ext cx="3073400" cy="5143500"/>
          </a:xfrm>
          <a:prstGeom prst="rect">
            <a:avLst/>
          </a:prstGeom>
          <a:solidFill>
            <a:srgbClr val="FBF4E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b="1" u="sng" dirty="0">
              <a:solidFill>
                <a:schemeClr val="accent3">
                  <a:lumMod val="10000"/>
                </a:schemeClr>
              </a:solidFill>
              <a:latin typeface="Inter"/>
              <a:ea typeface="Inter"/>
              <a:cs typeface="Inter"/>
              <a:sym typeface="Inter"/>
            </a:endParaRPr>
          </a:p>
        </p:txBody>
      </p:sp>
      <p:sp>
        <p:nvSpPr>
          <p:cNvPr id="4" name="TextBox 3">
            <a:extLst>
              <a:ext uri="{FF2B5EF4-FFF2-40B4-BE49-F238E27FC236}">
                <a16:creationId xmlns:a16="http://schemas.microsoft.com/office/drawing/2014/main" id="{9F7DD56F-BAA2-11D5-1F7A-D29F6BD35AFC}"/>
              </a:ext>
            </a:extLst>
          </p:cNvPr>
          <p:cNvSpPr txBox="1"/>
          <p:nvPr/>
        </p:nvSpPr>
        <p:spPr>
          <a:xfrm>
            <a:off x="531273" y="2110085"/>
            <a:ext cx="2806134" cy="923330"/>
          </a:xfrm>
          <a:prstGeom prst="rect">
            <a:avLst/>
          </a:prstGeom>
          <a:noFill/>
        </p:spPr>
        <p:txBody>
          <a:bodyPr wrap="square" rtlCol="0">
            <a:spAutoFit/>
          </a:bodyPr>
          <a:lstStyle/>
          <a:p>
            <a:r>
              <a:rPr lang="en-US" sz="4000" b="1" dirty="0">
                <a:solidFill>
                  <a:schemeClr val="accent3">
                    <a:lumMod val="10000"/>
                  </a:schemeClr>
                </a:solidFill>
                <a:latin typeface="Abadi MT Condensed Light" panose="020B0306030101010103" pitchFamily="34" charset="77"/>
                <a:ea typeface="Inter"/>
                <a:cs typeface="Inter"/>
                <a:sym typeface="Inter"/>
              </a:rPr>
              <a:t>Prenatal</a:t>
            </a:r>
          </a:p>
          <a:p>
            <a:endParaRPr lang="en-US" dirty="0"/>
          </a:p>
        </p:txBody>
      </p:sp>
      <p:pic>
        <p:nvPicPr>
          <p:cNvPr id="7" name="Picture 6">
            <a:extLst>
              <a:ext uri="{FF2B5EF4-FFF2-40B4-BE49-F238E27FC236}">
                <a16:creationId xmlns:a16="http://schemas.microsoft.com/office/drawing/2014/main" id="{6F811FB7-8FAC-BE2E-8CA5-65C15540C989}"/>
              </a:ext>
            </a:extLst>
          </p:cNvPr>
          <p:cNvPicPr>
            <a:picLocks noChangeAspect="1"/>
          </p:cNvPicPr>
          <p:nvPr/>
        </p:nvPicPr>
        <p:blipFill>
          <a:blip r:embed="rId3"/>
          <a:stretch>
            <a:fillRect/>
          </a:stretch>
        </p:blipFill>
        <p:spPr>
          <a:xfrm>
            <a:off x="3337407" y="546100"/>
            <a:ext cx="5372100" cy="4051300"/>
          </a:xfrm>
          <a:prstGeom prst="rect">
            <a:avLst/>
          </a:prstGeom>
        </p:spPr>
      </p:pic>
    </p:spTree>
    <p:extLst>
      <p:ext uri="{BB962C8B-B14F-4D97-AF65-F5344CB8AC3E}">
        <p14:creationId xmlns:p14="http://schemas.microsoft.com/office/powerpoint/2010/main" val="77536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DDE7C-1F24-C176-DBCA-0E8B5187C218}"/>
            </a:ext>
          </a:extLst>
        </p:cNvPr>
        <p:cNvGrpSpPr/>
        <p:nvPr/>
      </p:nvGrpSpPr>
      <p:grpSpPr>
        <a:xfrm>
          <a:off x="0" y="0"/>
          <a:ext cx="0" cy="0"/>
          <a:chOff x="0" y="0"/>
          <a:chExt cx="0" cy="0"/>
        </a:xfrm>
      </p:grpSpPr>
      <p:sp>
        <p:nvSpPr>
          <p:cNvPr id="3" name="Google Shape;152;p31">
            <a:extLst>
              <a:ext uri="{FF2B5EF4-FFF2-40B4-BE49-F238E27FC236}">
                <a16:creationId xmlns:a16="http://schemas.microsoft.com/office/drawing/2014/main" id="{2F2A6FAB-9403-9966-AB17-1482B7519D74}"/>
              </a:ext>
            </a:extLst>
          </p:cNvPr>
          <p:cNvSpPr/>
          <p:nvPr/>
        </p:nvSpPr>
        <p:spPr>
          <a:xfrm>
            <a:off x="0" y="0"/>
            <a:ext cx="3073400" cy="5143500"/>
          </a:xfrm>
          <a:prstGeom prst="rect">
            <a:avLst/>
          </a:prstGeom>
          <a:solidFill>
            <a:srgbClr val="FBF4E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b="1" u="sng" dirty="0">
              <a:solidFill>
                <a:schemeClr val="accent3">
                  <a:lumMod val="10000"/>
                </a:schemeClr>
              </a:solidFill>
              <a:latin typeface="Inter"/>
              <a:ea typeface="Inter"/>
              <a:cs typeface="Inter"/>
              <a:sym typeface="Inter"/>
            </a:endParaRPr>
          </a:p>
        </p:txBody>
      </p:sp>
      <p:sp>
        <p:nvSpPr>
          <p:cNvPr id="4" name="TextBox 3">
            <a:extLst>
              <a:ext uri="{FF2B5EF4-FFF2-40B4-BE49-F238E27FC236}">
                <a16:creationId xmlns:a16="http://schemas.microsoft.com/office/drawing/2014/main" id="{53300EED-8805-F78F-3750-D8DCCEEB493B}"/>
              </a:ext>
            </a:extLst>
          </p:cNvPr>
          <p:cNvSpPr txBox="1"/>
          <p:nvPr/>
        </p:nvSpPr>
        <p:spPr>
          <a:xfrm>
            <a:off x="133633" y="1802308"/>
            <a:ext cx="2806134" cy="1538883"/>
          </a:xfrm>
          <a:prstGeom prst="rect">
            <a:avLst/>
          </a:prstGeom>
          <a:noFill/>
        </p:spPr>
        <p:txBody>
          <a:bodyPr wrap="square" rtlCol="0">
            <a:spAutoFit/>
          </a:bodyPr>
          <a:lstStyle/>
          <a:p>
            <a:r>
              <a:rPr lang="en-US" sz="4000" b="1" dirty="0">
                <a:solidFill>
                  <a:schemeClr val="accent3">
                    <a:lumMod val="10000"/>
                  </a:schemeClr>
                </a:solidFill>
                <a:latin typeface="Abadi MT Condensed Light" panose="020B0306030101010103" pitchFamily="34" charset="77"/>
                <a:ea typeface="Inter"/>
                <a:cs typeface="Inter"/>
                <a:sym typeface="Inter"/>
              </a:rPr>
              <a:t>Infancy and Toddlerhood</a:t>
            </a:r>
          </a:p>
          <a:p>
            <a:endParaRPr lang="en-US" dirty="0"/>
          </a:p>
        </p:txBody>
      </p:sp>
      <p:pic>
        <p:nvPicPr>
          <p:cNvPr id="8" name="Picture 7">
            <a:extLst>
              <a:ext uri="{FF2B5EF4-FFF2-40B4-BE49-F238E27FC236}">
                <a16:creationId xmlns:a16="http://schemas.microsoft.com/office/drawing/2014/main" id="{D40A52F8-0C8B-C040-E39F-15C9CE8E0F9B}"/>
              </a:ext>
            </a:extLst>
          </p:cNvPr>
          <p:cNvPicPr>
            <a:picLocks noChangeAspect="1"/>
          </p:cNvPicPr>
          <p:nvPr/>
        </p:nvPicPr>
        <p:blipFill>
          <a:blip r:embed="rId3"/>
          <a:stretch>
            <a:fillRect/>
          </a:stretch>
        </p:blipFill>
        <p:spPr>
          <a:xfrm>
            <a:off x="4000500" y="38099"/>
            <a:ext cx="3657600" cy="5067300"/>
          </a:xfrm>
          <a:prstGeom prst="rect">
            <a:avLst/>
          </a:prstGeom>
        </p:spPr>
      </p:pic>
    </p:spTree>
    <p:extLst>
      <p:ext uri="{BB962C8B-B14F-4D97-AF65-F5344CB8AC3E}">
        <p14:creationId xmlns:p14="http://schemas.microsoft.com/office/powerpoint/2010/main" val="293050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42572C27-FF52-E890-F1CA-C144B3DE27D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3CC39D2-F8A6-9C66-3F12-52E9FC48DAE0}"/>
              </a:ext>
            </a:extLst>
          </p:cNvPr>
          <p:cNvPicPr>
            <a:picLocks noChangeAspect="1"/>
          </p:cNvPicPr>
          <p:nvPr/>
        </p:nvPicPr>
        <p:blipFill>
          <a:blip r:embed="rId3"/>
          <a:stretch>
            <a:fillRect/>
          </a:stretch>
        </p:blipFill>
        <p:spPr>
          <a:xfrm>
            <a:off x="2478314" y="420913"/>
            <a:ext cx="4187372" cy="4564922"/>
          </a:xfrm>
          <a:prstGeom prst="rect">
            <a:avLst/>
          </a:prstGeom>
        </p:spPr>
      </p:pic>
    </p:spTree>
    <p:extLst>
      <p:ext uri="{BB962C8B-B14F-4D97-AF65-F5344CB8AC3E}">
        <p14:creationId xmlns:p14="http://schemas.microsoft.com/office/powerpoint/2010/main" val="147833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2;p31">
            <a:extLst>
              <a:ext uri="{FF2B5EF4-FFF2-40B4-BE49-F238E27FC236}">
                <a16:creationId xmlns:a16="http://schemas.microsoft.com/office/drawing/2014/main" id="{3B1FBC3C-E6D6-5C94-64FE-56D158B9AB36}"/>
              </a:ext>
            </a:extLst>
          </p:cNvPr>
          <p:cNvSpPr/>
          <p:nvPr/>
        </p:nvSpPr>
        <p:spPr>
          <a:xfrm>
            <a:off x="0" y="0"/>
            <a:ext cx="3073400" cy="5143500"/>
          </a:xfrm>
          <a:prstGeom prst="rect">
            <a:avLst/>
          </a:prstGeom>
          <a:solidFill>
            <a:srgbClr val="FBF4E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b="1" u="sng" dirty="0">
              <a:solidFill>
                <a:schemeClr val="accent3">
                  <a:lumMod val="10000"/>
                </a:schemeClr>
              </a:solidFill>
              <a:latin typeface="Inter"/>
              <a:ea typeface="Inter"/>
              <a:cs typeface="Inter"/>
              <a:sym typeface="Inter"/>
            </a:endParaRPr>
          </a:p>
        </p:txBody>
      </p:sp>
      <p:sp>
        <p:nvSpPr>
          <p:cNvPr id="4" name="TextBox 3">
            <a:extLst>
              <a:ext uri="{FF2B5EF4-FFF2-40B4-BE49-F238E27FC236}">
                <a16:creationId xmlns:a16="http://schemas.microsoft.com/office/drawing/2014/main" id="{2CD05B0B-C3AD-24A3-DFBD-14FCCF8A470E}"/>
              </a:ext>
            </a:extLst>
          </p:cNvPr>
          <p:cNvSpPr txBox="1"/>
          <p:nvPr/>
        </p:nvSpPr>
        <p:spPr>
          <a:xfrm>
            <a:off x="218847" y="1249656"/>
            <a:ext cx="3073399" cy="2154436"/>
          </a:xfrm>
          <a:prstGeom prst="rect">
            <a:avLst/>
          </a:prstGeom>
          <a:noFill/>
        </p:spPr>
        <p:txBody>
          <a:bodyPr wrap="square" rtlCol="0">
            <a:spAutoFit/>
          </a:bodyPr>
          <a:lstStyle/>
          <a:p>
            <a:r>
              <a:rPr lang="en-US" sz="6000" b="1" dirty="0">
                <a:solidFill>
                  <a:schemeClr val="accent3">
                    <a:lumMod val="10000"/>
                  </a:schemeClr>
                </a:solidFill>
                <a:latin typeface="Abadi MT Condensed Light" panose="020B0306030101010103" pitchFamily="34" charset="77"/>
                <a:ea typeface="Inter"/>
                <a:cs typeface="Inter"/>
                <a:sym typeface="Inter"/>
              </a:rPr>
              <a:t>DAILY </a:t>
            </a:r>
          </a:p>
          <a:p>
            <a:r>
              <a:rPr lang="en-US" sz="6000" b="1" dirty="0">
                <a:solidFill>
                  <a:schemeClr val="accent3">
                    <a:lumMod val="10000"/>
                  </a:schemeClr>
                </a:solidFill>
                <a:latin typeface="Abadi MT Condensed Light" panose="020B0306030101010103" pitchFamily="34" charset="77"/>
                <a:ea typeface="Inter"/>
                <a:cs typeface="Inter"/>
                <a:sym typeface="Inter"/>
              </a:rPr>
              <a:t>CHECK IN!</a:t>
            </a:r>
          </a:p>
          <a:p>
            <a:endParaRPr lang="en-US" dirty="0"/>
          </a:p>
        </p:txBody>
      </p:sp>
      <p:pic>
        <p:nvPicPr>
          <p:cNvPr id="7" name="Picture 6">
            <a:extLst>
              <a:ext uri="{FF2B5EF4-FFF2-40B4-BE49-F238E27FC236}">
                <a16:creationId xmlns:a16="http://schemas.microsoft.com/office/drawing/2014/main" id="{F6BF31B1-9964-CFB3-5A8A-37A08E752CD9}"/>
              </a:ext>
            </a:extLst>
          </p:cNvPr>
          <p:cNvPicPr>
            <a:picLocks noChangeAspect="1"/>
          </p:cNvPicPr>
          <p:nvPr/>
        </p:nvPicPr>
        <p:blipFill>
          <a:blip r:embed="rId3"/>
          <a:stretch>
            <a:fillRect/>
          </a:stretch>
        </p:blipFill>
        <p:spPr>
          <a:xfrm>
            <a:off x="3913260" y="117181"/>
            <a:ext cx="4314683" cy="4277000"/>
          </a:xfrm>
          <a:prstGeom prst="rect">
            <a:avLst/>
          </a:prstGeom>
        </p:spPr>
      </p:pic>
      <p:sp>
        <p:nvSpPr>
          <p:cNvPr id="8" name="Google Shape;216;p33">
            <a:extLst>
              <a:ext uri="{FF2B5EF4-FFF2-40B4-BE49-F238E27FC236}">
                <a16:creationId xmlns:a16="http://schemas.microsoft.com/office/drawing/2014/main" id="{077239B1-7F1D-7B23-FECB-68C140C3DDDA}"/>
              </a:ext>
            </a:extLst>
          </p:cNvPr>
          <p:cNvSpPr txBox="1">
            <a:spLocks/>
          </p:cNvSpPr>
          <p:nvPr/>
        </p:nvSpPr>
        <p:spPr>
          <a:xfrm>
            <a:off x="3511093" y="4401414"/>
            <a:ext cx="5119015" cy="62490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000"/>
              </a:spcAft>
            </a:pPr>
            <a:r>
              <a:rPr lang="en-US" sz="2800" dirty="0">
                <a:latin typeface="Abadi MT Condensed Light" panose="020B0306030101010103" pitchFamily="34" charset="77"/>
              </a:rPr>
              <a:t>What Gordon Ramsey are you today?</a:t>
            </a:r>
          </a:p>
        </p:txBody>
      </p:sp>
    </p:spTree>
    <p:extLst>
      <p:ext uri="{BB962C8B-B14F-4D97-AF65-F5344CB8AC3E}">
        <p14:creationId xmlns:p14="http://schemas.microsoft.com/office/powerpoint/2010/main" val="412528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D6EAEB26-1683-6053-BCF6-171C60F9C0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73E3EC-1187-C680-4A6D-41869A414D56}"/>
              </a:ext>
            </a:extLst>
          </p:cNvPr>
          <p:cNvPicPr>
            <a:picLocks noChangeAspect="1"/>
          </p:cNvPicPr>
          <p:nvPr/>
        </p:nvPicPr>
        <p:blipFill>
          <a:blip r:embed="rId3"/>
          <a:stretch>
            <a:fillRect/>
          </a:stretch>
        </p:blipFill>
        <p:spPr>
          <a:xfrm>
            <a:off x="1258207" y="370391"/>
            <a:ext cx="6627586" cy="4675135"/>
          </a:xfrm>
          <a:prstGeom prst="rect">
            <a:avLst/>
          </a:prstGeom>
        </p:spPr>
      </p:pic>
    </p:spTree>
    <p:extLst>
      <p:ext uri="{BB962C8B-B14F-4D97-AF65-F5344CB8AC3E}">
        <p14:creationId xmlns:p14="http://schemas.microsoft.com/office/powerpoint/2010/main" val="329033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6306B-09DC-3D9B-D1E2-6453AFF08CBD}"/>
            </a:ext>
          </a:extLst>
        </p:cNvPr>
        <p:cNvGrpSpPr/>
        <p:nvPr/>
      </p:nvGrpSpPr>
      <p:grpSpPr>
        <a:xfrm>
          <a:off x="0" y="0"/>
          <a:ext cx="0" cy="0"/>
          <a:chOff x="0" y="0"/>
          <a:chExt cx="0" cy="0"/>
        </a:xfrm>
      </p:grpSpPr>
      <p:sp>
        <p:nvSpPr>
          <p:cNvPr id="3" name="Google Shape;152;p31">
            <a:extLst>
              <a:ext uri="{FF2B5EF4-FFF2-40B4-BE49-F238E27FC236}">
                <a16:creationId xmlns:a16="http://schemas.microsoft.com/office/drawing/2014/main" id="{B38FE198-1770-3F5D-38ED-FFBC86795830}"/>
              </a:ext>
            </a:extLst>
          </p:cNvPr>
          <p:cNvSpPr/>
          <p:nvPr/>
        </p:nvSpPr>
        <p:spPr>
          <a:xfrm>
            <a:off x="0" y="0"/>
            <a:ext cx="3073400" cy="5143500"/>
          </a:xfrm>
          <a:prstGeom prst="rect">
            <a:avLst/>
          </a:prstGeom>
          <a:solidFill>
            <a:srgbClr val="FBF4E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b="1" u="sng" dirty="0">
              <a:solidFill>
                <a:schemeClr val="accent3">
                  <a:lumMod val="10000"/>
                </a:schemeClr>
              </a:solidFill>
              <a:latin typeface="Inter"/>
              <a:ea typeface="Inter"/>
              <a:cs typeface="Inter"/>
              <a:sym typeface="Inter"/>
            </a:endParaRPr>
          </a:p>
        </p:txBody>
      </p:sp>
      <p:sp>
        <p:nvSpPr>
          <p:cNvPr id="4" name="TextBox 3">
            <a:extLst>
              <a:ext uri="{FF2B5EF4-FFF2-40B4-BE49-F238E27FC236}">
                <a16:creationId xmlns:a16="http://schemas.microsoft.com/office/drawing/2014/main" id="{CD4ED28A-3000-8C6F-EAC2-2565CF70BB71}"/>
              </a:ext>
            </a:extLst>
          </p:cNvPr>
          <p:cNvSpPr txBox="1"/>
          <p:nvPr/>
        </p:nvSpPr>
        <p:spPr>
          <a:xfrm>
            <a:off x="267266" y="1802307"/>
            <a:ext cx="2806134" cy="1538883"/>
          </a:xfrm>
          <a:prstGeom prst="rect">
            <a:avLst/>
          </a:prstGeom>
          <a:noFill/>
        </p:spPr>
        <p:txBody>
          <a:bodyPr wrap="square" rtlCol="0">
            <a:spAutoFit/>
          </a:bodyPr>
          <a:lstStyle/>
          <a:p>
            <a:r>
              <a:rPr lang="en-US" sz="4000" b="1" dirty="0">
                <a:solidFill>
                  <a:schemeClr val="accent3">
                    <a:lumMod val="10000"/>
                  </a:schemeClr>
                </a:solidFill>
                <a:latin typeface="Abadi MT Condensed Light" panose="020B0306030101010103" pitchFamily="34" charset="77"/>
                <a:ea typeface="Inter"/>
                <a:cs typeface="Inter"/>
                <a:sym typeface="Inter"/>
              </a:rPr>
              <a:t>Early</a:t>
            </a:r>
          </a:p>
          <a:p>
            <a:r>
              <a:rPr lang="en-US" sz="4000" b="1" dirty="0">
                <a:solidFill>
                  <a:schemeClr val="accent3">
                    <a:lumMod val="10000"/>
                  </a:schemeClr>
                </a:solidFill>
                <a:latin typeface="Abadi MT Condensed Light" panose="020B0306030101010103" pitchFamily="34" charset="77"/>
                <a:ea typeface="Inter"/>
                <a:cs typeface="Inter"/>
                <a:sym typeface="Inter"/>
              </a:rPr>
              <a:t>Childhood</a:t>
            </a:r>
          </a:p>
          <a:p>
            <a:endParaRPr lang="en-US" dirty="0"/>
          </a:p>
        </p:txBody>
      </p:sp>
      <p:pic>
        <p:nvPicPr>
          <p:cNvPr id="5" name="Picture 4">
            <a:extLst>
              <a:ext uri="{FF2B5EF4-FFF2-40B4-BE49-F238E27FC236}">
                <a16:creationId xmlns:a16="http://schemas.microsoft.com/office/drawing/2014/main" id="{7092FEE7-E99D-16E6-9F55-E870E479E4F2}"/>
              </a:ext>
            </a:extLst>
          </p:cNvPr>
          <p:cNvPicPr>
            <a:picLocks noChangeAspect="1"/>
          </p:cNvPicPr>
          <p:nvPr/>
        </p:nvPicPr>
        <p:blipFill>
          <a:blip r:embed="rId3"/>
          <a:stretch>
            <a:fillRect/>
          </a:stretch>
        </p:blipFill>
        <p:spPr>
          <a:xfrm>
            <a:off x="3332666" y="856888"/>
            <a:ext cx="5628265" cy="3429724"/>
          </a:xfrm>
          <a:prstGeom prst="rect">
            <a:avLst/>
          </a:prstGeom>
        </p:spPr>
      </p:pic>
    </p:spTree>
    <p:extLst>
      <p:ext uri="{BB962C8B-B14F-4D97-AF65-F5344CB8AC3E}">
        <p14:creationId xmlns:p14="http://schemas.microsoft.com/office/powerpoint/2010/main" val="159771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21540-A7C8-B038-21DB-10E7EF23B6F0}"/>
            </a:ext>
          </a:extLst>
        </p:cNvPr>
        <p:cNvGrpSpPr/>
        <p:nvPr/>
      </p:nvGrpSpPr>
      <p:grpSpPr>
        <a:xfrm>
          <a:off x="0" y="0"/>
          <a:ext cx="0" cy="0"/>
          <a:chOff x="0" y="0"/>
          <a:chExt cx="0" cy="0"/>
        </a:xfrm>
      </p:grpSpPr>
      <p:sp>
        <p:nvSpPr>
          <p:cNvPr id="3" name="Google Shape;152;p31">
            <a:extLst>
              <a:ext uri="{FF2B5EF4-FFF2-40B4-BE49-F238E27FC236}">
                <a16:creationId xmlns:a16="http://schemas.microsoft.com/office/drawing/2014/main" id="{33261FC6-CCB5-0B6C-C99F-BC418B0973EF}"/>
              </a:ext>
            </a:extLst>
          </p:cNvPr>
          <p:cNvSpPr/>
          <p:nvPr/>
        </p:nvSpPr>
        <p:spPr>
          <a:xfrm>
            <a:off x="0" y="0"/>
            <a:ext cx="3073400" cy="5143500"/>
          </a:xfrm>
          <a:prstGeom prst="rect">
            <a:avLst/>
          </a:prstGeom>
          <a:solidFill>
            <a:srgbClr val="FBF4E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b="1" u="sng" dirty="0">
              <a:solidFill>
                <a:schemeClr val="accent3">
                  <a:lumMod val="10000"/>
                </a:schemeClr>
              </a:solidFill>
              <a:latin typeface="Inter"/>
              <a:ea typeface="Inter"/>
              <a:cs typeface="Inter"/>
              <a:sym typeface="Inter"/>
            </a:endParaRPr>
          </a:p>
        </p:txBody>
      </p:sp>
      <p:sp>
        <p:nvSpPr>
          <p:cNvPr id="4" name="TextBox 3">
            <a:extLst>
              <a:ext uri="{FF2B5EF4-FFF2-40B4-BE49-F238E27FC236}">
                <a16:creationId xmlns:a16="http://schemas.microsoft.com/office/drawing/2014/main" id="{5F922B82-D418-AA7B-B389-47D25EC23B6B}"/>
              </a:ext>
            </a:extLst>
          </p:cNvPr>
          <p:cNvSpPr txBox="1"/>
          <p:nvPr/>
        </p:nvSpPr>
        <p:spPr>
          <a:xfrm>
            <a:off x="267266" y="1802307"/>
            <a:ext cx="2806134" cy="1538883"/>
          </a:xfrm>
          <a:prstGeom prst="rect">
            <a:avLst/>
          </a:prstGeom>
          <a:noFill/>
        </p:spPr>
        <p:txBody>
          <a:bodyPr wrap="square" rtlCol="0">
            <a:spAutoFit/>
          </a:bodyPr>
          <a:lstStyle/>
          <a:p>
            <a:r>
              <a:rPr lang="en-US" sz="4000" b="1" dirty="0">
                <a:solidFill>
                  <a:schemeClr val="accent3">
                    <a:lumMod val="10000"/>
                  </a:schemeClr>
                </a:solidFill>
                <a:latin typeface="Abadi MT Condensed Light" panose="020B0306030101010103" pitchFamily="34" charset="77"/>
                <a:ea typeface="Inter"/>
                <a:cs typeface="Inter"/>
                <a:sym typeface="Inter"/>
              </a:rPr>
              <a:t>Middle</a:t>
            </a:r>
          </a:p>
          <a:p>
            <a:r>
              <a:rPr lang="en-US" sz="4000" b="1" dirty="0">
                <a:solidFill>
                  <a:schemeClr val="accent3">
                    <a:lumMod val="10000"/>
                  </a:schemeClr>
                </a:solidFill>
                <a:latin typeface="Abadi MT Condensed Light" panose="020B0306030101010103" pitchFamily="34" charset="77"/>
                <a:ea typeface="Inter"/>
                <a:cs typeface="Inter"/>
                <a:sym typeface="Inter"/>
              </a:rPr>
              <a:t>Childhood</a:t>
            </a:r>
          </a:p>
          <a:p>
            <a:endParaRPr lang="en-US" dirty="0"/>
          </a:p>
        </p:txBody>
      </p:sp>
      <p:pic>
        <p:nvPicPr>
          <p:cNvPr id="5" name="Picture 4">
            <a:extLst>
              <a:ext uri="{FF2B5EF4-FFF2-40B4-BE49-F238E27FC236}">
                <a16:creationId xmlns:a16="http://schemas.microsoft.com/office/drawing/2014/main" id="{6C747970-F94B-7E34-7569-881855C11423}"/>
              </a:ext>
            </a:extLst>
          </p:cNvPr>
          <p:cNvPicPr>
            <a:picLocks noChangeAspect="1"/>
          </p:cNvPicPr>
          <p:nvPr/>
        </p:nvPicPr>
        <p:blipFill>
          <a:blip r:embed="rId3"/>
          <a:stretch>
            <a:fillRect/>
          </a:stretch>
        </p:blipFill>
        <p:spPr>
          <a:xfrm>
            <a:off x="3226363" y="788758"/>
            <a:ext cx="5724335" cy="3565979"/>
          </a:xfrm>
          <a:prstGeom prst="rect">
            <a:avLst/>
          </a:prstGeom>
        </p:spPr>
      </p:pic>
    </p:spTree>
    <p:extLst>
      <p:ext uri="{BB962C8B-B14F-4D97-AF65-F5344CB8AC3E}">
        <p14:creationId xmlns:p14="http://schemas.microsoft.com/office/powerpoint/2010/main" val="390780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F968A-48C6-BC48-3D8F-672BB38EFC10}"/>
            </a:ext>
          </a:extLst>
        </p:cNvPr>
        <p:cNvGrpSpPr/>
        <p:nvPr/>
      </p:nvGrpSpPr>
      <p:grpSpPr>
        <a:xfrm>
          <a:off x="0" y="0"/>
          <a:ext cx="0" cy="0"/>
          <a:chOff x="0" y="0"/>
          <a:chExt cx="0" cy="0"/>
        </a:xfrm>
      </p:grpSpPr>
      <p:sp>
        <p:nvSpPr>
          <p:cNvPr id="3" name="Google Shape;152;p31">
            <a:extLst>
              <a:ext uri="{FF2B5EF4-FFF2-40B4-BE49-F238E27FC236}">
                <a16:creationId xmlns:a16="http://schemas.microsoft.com/office/drawing/2014/main" id="{FFABBB04-9456-204A-A721-9C2D4680155E}"/>
              </a:ext>
            </a:extLst>
          </p:cNvPr>
          <p:cNvSpPr/>
          <p:nvPr/>
        </p:nvSpPr>
        <p:spPr>
          <a:xfrm>
            <a:off x="0" y="0"/>
            <a:ext cx="3073400" cy="5143500"/>
          </a:xfrm>
          <a:prstGeom prst="rect">
            <a:avLst/>
          </a:prstGeom>
          <a:solidFill>
            <a:srgbClr val="FBF4E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b="1" u="sng" dirty="0">
              <a:solidFill>
                <a:schemeClr val="accent3">
                  <a:lumMod val="10000"/>
                </a:schemeClr>
              </a:solidFill>
              <a:latin typeface="Inter"/>
              <a:ea typeface="Inter"/>
              <a:cs typeface="Inter"/>
              <a:sym typeface="Inter"/>
            </a:endParaRPr>
          </a:p>
        </p:txBody>
      </p:sp>
      <p:sp>
        <p:nvSpPr>
          <p:cNvPr id="4" name="TextBox 3">
            <a:extLst>
              <a:ext uri="{FF2B5EF4-FFF2-40B4-BE49-F238E27FC236}">
                <a16:creationId xmlns:a16="http://schemas.microsoft.com/office/drawing/2014/main" id="{08E9DA51-2CE4-A18E-6A1C-1798C033E981}"/>
              </a:ext>
            </a:extLst>
          </p:cNvPr>
          <p:cNvSpPr txBox="1"/>
          <p:nvPr/>
        </p:nvSpPr>
        <p:spPr>
          <a:xfrm>
            <a:off x="258047" y="2110085"/>
            <a:ext cx="2806134" cy="923330"/>
          </a:xfrm>
          <a:prstGeom prst="rect">
            <a:avLst/>
          </a:prstGeom>
          <a:noFill/>
        </p:spPr>
        <p:txBody>
          <a:bodyPr wrap="square" rtlCol="0">
            <a:spAutoFit/>
          </a:bodyPr>
          <a:lstStyle/>
          <a:p>
            <a:r>
              <a:rPr lang="en-US" sz="4000" b="1" dirty="0">
                <a:solidFill>
                  <a:schemeClr val="accent3">
                    <a:lumMod val="10000"/>
                  </a:schemeClr>
                </a:solidFill>
                <a:latin typeface="Abadi MT Condensed Light" panose="020B0306030101010103" pitchFamily="34" charset="77"/>
                <a:ea typeface="Inter"/>
                <a:cs typeface="Inter"/>
                <a:sym typeface="Inter"/>
              </a:rPr>
              <a:t>Adolescence</a:t>
            </a:r>
          </a:p>
          <a:p>
            <a:endParaRPr lang="en-US" dirty="0"/>
          </a:p>
        </p:txBody>
      </p:sp>
      <p:pic>
        <p:nvPicPr>
          <p:cNvPr id="2" name="Picture 1">
            <a:extLst>
              <a:ext uri="{FF2B5EF4-FFF2-40B4-BE49-F238E27FC236}">
                <a16:creationId xmlns:a16="http://schemas.microsoft.com/office/drawing/2014/main" id="{3B28A8F3-9BC7-0D04-054A-D9558D86CE06}"/>
              </a:ext>
            </a:extLst>
          </p:cNvPr>
          <p:cNvPicPr>
            <a:picLocks noChangeAspect="1"/>
          </p:cNvPicPr>
          <p:nvPr/>
        </p:nvPicPr>
        <p:blipFill>
          <a:blip r:embed="rId3"/>
          <a:stretch>
            <a:fillRect/>
          </a:stretch>
        </p:blipFill>
        <p:spPr>
          <a:xfrm>
            <a:off x="3340666" y="606332"/>
            <a:ext cx="5545287" cy="3930836"/>
          </a:xfrm>
          <a:prstGeom prst="rect">
            <a:avLst/>
          </a:prstGeom>
        </p:spPr>
      </p:pic>
    </p:spTree>
    <p:extLst>
      <p:ext uri="{BB962C8B-B14F-4D97-AF65-F5344CB8AC3E}">
        <p14:creationId xmlns:p14="http://schemas.microsoft.com/office/powerpoint/2010/main" val="302919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70700FC3-5D4A-C3F5-C02F-0FCBBA098474}"/>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C237AAB8-2004-E6A7-507D-7598EAFAFE73}"/>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Think – Pair - Share</a:t>
            </a:r>
            <a:endParaRPr sz="4000" b="1" dirty="0">
              <a:solidFill>
                <a:schemeClr val="dk1"/>
              </a:solidFill>
              <a:latin typeface="Abadi MT Condensed Light" panose="020B0306030101010103" pitchFamily="34" charset="77"/>
              <a:ea typeface="Inter"/>
              <a:cs typeface="Inter"/>
              <a:sym typeface="Inter"/>
            </a:endParaRPr>
          </a:p>
        </p:txBody>
      </p:sp>
      <p:sp>
        <p:nvSpPr>
          <p:cNvPr id="6" name="Subtitle 4">
            <a:extLst>
              <a:ext uri="{FF2B5EF4-FFF2-40B4-BE49-F238E27FC236}">
                <a16:creationId xmlns:a16="http://schemas.microsoft.com/office/drawing/2014/main" id="{FB83F3FA-2B1F-4677-1D88-C1ED2906352F}"/>
              </a:ext>
            </a:extLst>
          </p:cNvPr>
          <p:cNvSpPr>
            <a:spLocks noGrp="1"/>
          </p:cNvSpPr>
          <p:nvPr>
            <p:ph type="subTitle" idx="1"/>
          </p:nvPr>
        </p:nvSpPr>
        <p:spPr>
          <a:xfrm>
            <a:off x="624873" y="1895185"/>
            <a:ext cx="7963956" cy="2035532"/>
          </a:xfrm>
        </p:spPr>
        <p:txBody>
          <a:bodyPr/>
          <a:lstStyle/>
          <a:p>
            <a:pPr>
              <a:buFont typeface="Arial" panose="020B0604020202020204" pitchFamily="34" charset="0"/>
              <a:buChar char="•"/>
            </a:pPr>
            <a:r>
              <a:rPr lang="en-US" sz="2800" dirty="0">
                <a:latin typeface="Abadi MT Condensed Light" panose="020B0306030101010103" pitchFamily="34" charset="77"/>
              </a:rPr>
              <a:t>What stage of development are you most excited to learn about and why?</a:t>
            </a:r>
          </a:p>
          <a:p>
            <a:pPr>
              <a:buFont typeface="Arial" panose="020B0604020202020204" pitchFamily="34" charset="0"/>
              <a:buChar char="•"/>
            </a:pPr>
            <a:endParaRPr lang="en-US" sz="2800" dirty="0">
              <a:latin typeface="Abadi MT Condensed Light" panose="020B0306030101010103" pitchFamily="34" charset="77"/>
            </a:endParaRPr>
          </a:p>
          <a:p>
            <a:pPr>
              <a:buFont typeface="Arial" panose="020B0604020202020204" pitchFamily="34" charset="0"/>
              <a:buChar char="•"/>
            </a:pPr>
            <a:r>
              <a:rPr lang="en-US" sz="2800" dirty="0">
                <a:latin typeface="Abadi MT Condensed Light" panose="020B0306030101010103" pitchFamily="34" charset="77"/>
              </a:rPr>
              <a:t>Reflecting on your life thus far, what stage of development do you think was most impactful in shaping who you are today?</a:t>
            </a:r>
          </a:p>
        </p:txBody>
      </p:sp>
    </p:spTree>
    <p:extLst>
      <p:ext uri="{BB962C8B-B14F-4D97-AF65-F5344CB8AC3E}">
        <p14:creationId xmlns:p14="http://schemas.microsoft.com/office/powerpoint/2010/main" val="386921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68BC8479-8683-007F-0197-B0FBC7D5519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C12F28A-E66F-8996-37BB-FC8F13306B01}"/>
              </a:ext>
            </a:extLst>
          </p:cNvPr>
          <p:cNvSpPr txBox="1"/>
          <p:nvPr/>
        </p:nvSpPr>
        <p:spPr>
          <a:xfrm>
            <a:off x="969493" y="2063918"/>
            <a:ext cx="7205014" cy="1015663"/>
          </a:xfrm>
          <a:prstGeom prst="rect">
            <a:avLst/>
          </a:prstGeom>
          <a:noFill/>
        </p:spPr>
        <p:txBody>
          <a:bodyPr wrap="square" rtlCol="0">
            <a:spAutoFit/>
          </a:bodyPr>
          <a:lstStyle/>
          <a:p>
            <a:pPr algn="ctr"/>
            <a:r>
              <a:rPr lang="en-US" sz="6000" b="1" dirty="0">
                <a:latin typeface="Abadi MT Condensed Light" panose="020B0306030101010103" pitchFamily="34" charset="77"/>
              </a:rPr>
              <a:t>Issues in Development</a:t>
            </a:r>
          </a:p>
        </p:txBody>
      </p:sp>
    </p:spTree>
    <p:extLst>
      <p:ext uri="{BB962C8B-B14F-4D97-AF65-F5344CB8AC3E}">
        <p14:creationId xmlns:p14="http://schemas.microsoft.com/office/powerpoint/2010/main" val="2322608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7B782509-2659-9CB0-FDBA-D7A8E2AE674B}"/>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1B8610DA-8D37-5933-49AF-BB09C6B97062}"/>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Nature v Nurture</a:t>
            </a:r>
            <a:endParaRPr sz="4000" b="1" dirty="0">
              <a:solidFill>
                <a:schemeClr val="dk1"/>
              </a:solidFill>
              <a:latin typeface="Abadi MT Condensed Light" panose="020B0306030101010103" pitchFamily="34" charset="77"/>
              <a:ea typeface="Inter"/>
              <a:cs typeface="Inter"/>
              <a:sym typeface="Inter"/>
            </a:endParaRPr>
          </a:p>
        </p:txBody>
      </p:sp>
      <p:pic>
        <p:nvPicPr>
          <p:cNvPr id="5" name="Picture 4">
            <a:extLst>
              <a:ext uri="{FF2B5EF4-FFF2-40B4-BE49-F238E27FC236}">
                <a16:creationId xmlns:a16="http://schemas.microsoft.com/office/drawing/2014/main" id="{CD516F1E-FAA1-12D7-56E0-252AA9284F0D}"/>
              </a:ext>
            </a:extLst>
          </p:cNvPr>
          <p:cNvPicPr>
            <a:picLocks noChangeAspect="1"/>
          </p:cNvPicPr>
          <p:nvPr/>
        </p:nvPicPr>
        <p:blipFill>
          <a:blip r:embed="rId3"/>
          <a:stretch>
            <a:fillRect/>
          </a:stretch>
        </p:blipFill>
        <p:spPr>
          <a:xfrm>
            <a:off x="5366298" y="1212783"/>
            <a:ext cx="3777702" cy="3803184"/>
          </a:xfrm>
          <a:prstGeom prst="rect">
            <a:avLst/>
          </a:prstGeom>
        </p:spPr>
      </p:pic>
      <p:sp>
        <p:nvSpPr>
          <p:cNvPr id="6" name="Subtitle 4">
            <a:extLst>
              <a:ext uri="{FF2B5EF4-FFF2-40B4-BE49-F238E27FC236}">
                <a16:creationId xmlns:a16="http://schemas.microsoft.com/office/drawing/2014/main" id="{F93FDC72-EE6F-A3EA-E0EA-B976ECAE1EC5}"/>
              </a:ext>
            </a:extLst>
          </p:cNvPr>
          <p:cNvSpPr>
            <a:spLocks noGrp="1"/>
          </p:cNvSpPr>
          <p:nvPr>
            <p:ph type="subTitle" idx="1"/>
          </p:nvPr>
        </p:nvSpPr>
        <p:spPr>
          <a:xfrm>
            <a:off x="624873" y="1895185"/>
            <a:ext cx="4741425" cy="2035532"/>
          </a:xfrm>
        </p:spPr>
        <p:txBody>
          <a:bodyPr/>
          <a:lstStyle/>
          <a:p>
            <a:pPr>
              <a:buFont typeface="Arial" panose="020B0604020202020204" pitchFamily="34" charset="0"/>
              <a:buChar char="•"/>
            </a:pPr>
            <a:r>
              <a:rPr lang="en-US" sz="2800" dirty="0">
                <a:latin typeface="Abadi MT Condensed Light" panose="020B0306030101010103" pitchFamily="34" charset="77"/>
              </a:rPr>
              <a:t>Where do individual differences come from?</a:t>
            </a:r>
          </a:p>
          <a:p>
            <a:pPr>
              <a:buFont typeface="Arial" panose="020B0604020202020204" pitchFamily="34" charset="0"/>
              <a:buChar char="•"/>
            </a:pPr>
            <a:r>
              <a:rPr lang="en-US" sz="2800" dirty="0">
                <a:latin typeface="Abadi MT Condensed Light" panose="020B0306030101010103" pitchFamily="34" charset="77"/>
              </a:rPr>
              <a:t>In reality, these factors work together in complex processes</a:t>
            </a:r>
          </a:p>
        </p:txBody>
      </p:sp>
    </p:spTree>
    <p:extLst>
      <p:ext uri="{BB962C8B-B14F-4D97-AF65-F5344CB8AC3E}">
        <p14:creationId xmlns:p14="http://schemas.microsoft.com/office/powerpoint/2010/main" val="192860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7BDC7D14-9ADC-49D0-CE22-AA689F6C4B3D}"/>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B058F6ED-4EAE-E48A-875A-63608C9688BD}"/>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Continuity v. Discontinuity</a:t>
            </a:r>
            <a:endParaRPr sz="4000" b="1" dirty="0">
              <a:solidFill>
                <a:schemeClr val="dk1"/>
              </a:solidFill>
              <a:latin typeface="Abadi MT Condensed Light" panose="020B0306030101010103" pitchFamily="34" charset="77"/>
              <a:ea typeface="Inter"/>
              <a:cs typeface="Inter"/>
              <a:sym typeface="Inter"/>
            </a:endParaRPr>
          </a:p>
        </p:txBody>
      </p:sp>
      <p:sp>
        <p:nvSpPr>
          <p:cNvPr id="2" name="TextBox 1">
            <a:extLst>
              <a:ext uri="{FF2B5EF4-FFF2-40B4-BE49-F238E27FC236}">
                <a16:creationId xmlns:a16="http://schemas.microsoft.com/office/drawing/2014/main" id="{35BD6A4A-3B44-BEEE-85E9-9CE89DC0EA4C}"/>
              </a:ext>
            </a:extLst>
          </p:cNvPr>
          <p:cNvSpPr txBox="1"/>
          <p:nvPr/>
        </p:nvSpPr>
        <p:spPr>
          <a:xfrm>
            <a:off x="630621" y="1328502"/>
            <a:ext cx="8106080" cy="954107"/>
          </a:xfrm>
          <a:prstGeom prst="rect">
            <a:avLst/>
          </a:prstGeom>
          <a:noFill/>
        </p:spPr>
        <p:txBody>
          <a:bodyPr wrap="square" rtlCol="0">
            <a:spAutoFit/>
          </a:bodyPr>
          <a:lstStyle/>
          <a:p>
            <a:pPr algn="ctr"/>
            <a:r>
              <a:rPr lang="en-US" sz="2800" dirty="0">
                <a:latin typeface="Abadi MT Condensed Light" panose="020B0306030101010103" pitchFamily="34" charset="77"/>
              </a:rPr>
              <a:t>Is development gradual or in stages?</a:t>
            </a:r>
          </a:p>
          <a:p>
            <a:endParaRPr lang="en-US" sz="2800" dirty="0"/>
          </a:p>
        </p:txBody>
      </p:sp>
    </p:spTree>
    <p:extLst>
      <p:ext uri="{BB962C8B-B14F-4D97-AF65-F5344CB8AC3E}">
        <p14:creationId xmlns:p14="http://schemas.microsoft.com/office/powerpoint/2010/main" val="3226816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ECA1E0A4-DA26-0196-DDE7-A152A66D363F}"/>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520B0C1A-3457-758D-7096-CD45F6AFE565}"/>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Continuity v. Discontinuity</a:t>
            </a:r>
            <a:endParaRPr sz="4000" b="1" dirty="0">
              <a:solidFill>
                <a:schemeClr val="dk1"/>
              </a:solidFill>
              <a:latin typeface="Abadi MT Condensed Light" panose="020B0306030101010103" pitchFamily="34" charset="77"/>
              <a:ea typeface="Inter"/>
              <a:cs typeface="Inter"/>
              <a:sym typeface="Inter"/>
            </a:endParaRPr>
          </a:p>
        </p:txBody>
      </p:sp>
      <p:sp>
        <p:nvSpPr>
          <p:cNvPr id="6" name="Subtitle 4">
            <a:extLst>
              <a:ext uri="{FF2B5EF4-FFF2-40B4-BE49-F238E27FC236}">
                <a16:creationId xmlns:a16="http://schemas.microsoft.com/office/drawing/2014/main" id="{C8FCB94E-7FDF-1EC0-19FC-C4B8576F4873}"/>
              </a:ext>
            </a:extLst>
          </p:cNvPr>
          <p:cNvSpPr>
            <a:spLocks noGrp="1"/>
          </p:cNvSpPr>
          <p:nvPr>
            <p:ph type="subTitle" idx="1"/>
          </p:nvPr>
        </p:nvSpPr>
        <p:spPr>
          <a:xfrm>
            <a:off x="407299" y="2209088"/>
            <a:ext cx="4930208" cy="1461171"/>
          </a:xfrm>
        </p:spPr>
        <p:txBody>
          <a:bodyPr/>
          <a:lstStyle/>
          <a:p>
            <a:pPr marL="152400" indent="0">
              <a:buNone/>
            </a:pPr>
            <a:endParaRPr lang="en-US" sz="2800" dirty="0">
              <a:latin typeface="Abadi MT Condensed Light" panose="020B0306030101010103" pitchFamily="34" charset="77"/>
            </a:endParaRPr>
          </a:p>
          <a:p>
            <a:pPr>
              <a:buFont typeface="Arial" panose="020B0604020202020204" pitchFamily="34" charset="0"/>
              <a:buChar char="•"/>
            </a:pPr>
            <a:r>
              <a:rPr lang="en-US" sz="2800" b="1" dirty="0">
                <a:latin typeface="Abadi MT Condensed Light" panose="020B0306030101010103" pitchFamily="34" charset="77"/>
              </a:rPr>
              <a:t>Discontinuous: </a:t>
            </a:r>
            <a:r>
              <a:rPr lang="en-US" sz="2800" dirty="0">
                <a:latin typeface="Abadi MT Condensed Light" panose="020B0306030101010103" pitchFamily="34" charset="77"/>
              </a:rPr>
              <a:t>distinct </a:t>
            </a:r>
            <a:r>
              <a:rPr lang="en-US" sz="2800" u="sng" dirty="0">
                <a:latin typeface="Abadi MT Condensed Light" panose="020B0306030101010103" pitchFamily="34" charset="77"/>
              </a:rPr>
              <a:t>stages </a:t>
            </a:r>
            <a:r>
              <a:rPr lang="en-US" sz="2800" dirty="0">
                <a:latin typeface="Abadi MT Condensed Light" panose="020B0306030101010103" pitchFamily="34" charset="77"/>
              </a:rPr>
              <a:t>following a universal sequence</a:t>
            </a:r>
          </a:p>
          <a:p>
            <a:pPr marL="152400" indent="0">
              <a:buNone/>
            </a:pPr>
            <a:endParaRPr lang="en-US" sz="2800" dirty="0">
              <a:latin typeface="Abadi MT Condensed Light" panose="020B0306030101010103" pitchFamily="34" charset="77"/>
            </a:endParaRPr>
          </a:p>
        </p:txBody>
      </p:sp>
      <p:sp>
        <p:nvSpPr>
          <p:cNvPr id="2" name="TextBox 1">
            <a:extLst>
              <a:ext uri="{FF2B5EF4-FFF2-40B4-BE49-F238E27FC236}">
                <a16:creationId xmlns:a16="http://schemas.microsoft.com/office/drawing/2014/main" id="{9EEF55D0-FCA4-8B3F-325D-599D7CA2685A}"/>
              </a:ext>
            </a:extLst>
          </p:cNvPr>
          <p:cNvSpPr txBox="1"/>
          <p:nvPr/>
        </p:nvSpPr>
        <p:spPr>
          <a:xfrm>
            <a:off x="630621" y="1328502"/>
            <a:ext cx="8106080" cy="954107"/>
          </a:xfrm>
          <a:prstGeom prst="rect">
            <a:avLst/>
          </a:prstGeom>
          <a:noFill/>
        </p:spPr>
        <p:txBody>
          <a:bodyPr wrap="square" rtlCol="0">
            <a:spAutoFit/>
          </a:bodyPr>
          <a:lstStyle/>
          <a:p>
            <a:pPr algn="ctr"/>
            <a:r>
              <a:rPr lang="en-US" sz="2800" dirty="0">
                <a:latin typeface="Abadi MT Condensed Light" panose="020B0306030101010103" pitchFamily="34" charset="77"/>
              </a:rPr>
              <a:t>Is development gradual or in stages?</a:t>
            </a:r>
          </a:p>
          <a:p>
            <a:endParaRPr lang="en-US" sz="2800" dirty="0"/>
          </a:p>
        </p:txBody>
      </p:sp>
      <p:pic>
        <p:nvPicPr>
          <p:cNvPr id="3" name="Picture 2">
            <a:extLst>
              <a:ext uri="{FF2B5EF4-FFF2-40B4-BE49-F238E27FC236}">
                <a16:creationId xmlns:a16="http://schemas.microsoft.com/office/drawing/2014/main" id="{87962EA5-C0EF-8A66-5DBF-06F378DEBE7F}"/>
              </a:ext>
            </a:extLst>
          </p:cNvPr>
          <p:cNvPicPr>
            <a:picLocks noChangeAspect="1"/>
          </p:cNvPicPr>
          <p:nvPr/>
        </p:nvPicPr>
        <p:blipFill>
          <a:blip r:embed="rId3"/>
          <a:stretch>
            <a:fillRect/>
          </a:stretch>
        </p:blipFill>
        <p:spPr>
          <a:xfrm>
            <a:off x="5744806" y="1805555"/>
            <a:ext cx="3399194" cy="3276600"/>
          </a:xfrm>
          <a:prstGeom prst="rect">
            <a:avLst/>
          </a:prstGeom>
        </p:spPr>
      </p:pic>
    </p:spTree>
    <p:extLst>
      <p:ext uri="{BB962C8B-B14F-4D97-AF65-F5344CB8AC3E}">
        <p14:creationId xmlns:p14="http://schemas.microsoft.com/office/powerpoint/2010/main" val="54931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F763A068-6FFB-4082-A552-544C763A4AAC}"/>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A3A93D7F-4E26-EF09-1A4F-EBE896CC1B1E}"/>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Continuity v. Discontinuity</a:t>
            </a:r>
            <a:endParaRPr sz="4000" b="1" dirty="0">
              <a:solidFill>
                <a:schemeClr val="dk1"/>
              </a:solidFill>
              <a:latin typeface="Abadi MT Condensed Light" panose="020B0306030101010103" pitchFamily="34" charset="77"/>
              <a:ea typeface="Inter"/>
              <a:cs typeface="Inter"/>
              <a:sym typeface="Inter"/>
            </a:endParaRPr>
          </a:p>
        </p:txBody>
      </p:sp>
      <p:sp>
        <p:nvSpPr>
          <p:cNvPr id="6" name="Subtitle 4">
            <a:extLst>
              <a:ext uri="{FF2B5EF4-FFF2-40B4-BE49-F238E27FC236}">
                <a16:creationId xmlns:a16="http://schemas.microsoft.com/office/drawing/2014/main" id="{9383C984-C18F-D149-A95B-41477DFDE598}"/>
              </a:ext>
            </a:extLst>
          </p:cNvPr>
          <p:cNvSpPr>
            <a:spLocks noGrp="1"/>
          </p:cNvSpPr>
          <p:nvPr>
            <p:ph type="subTitle" idx="1"/>
          </p:nvPr>
        </p:nvSpPr>
        <p:spPr>
          <a:xfrm>
            <a:off x="407299" y="2282609"/>
            <a:ext cx="5242387" cy="1461171"/>
          </a:xfrm>
        </p:spPr>
        <p:txBody>
          <a:bodyPr/>
          <a:lstStyle/>
          <a:p>
            <a:pPr marL="152400" indent="0">
              <a:buNone/>
            </a:pPr>
            <a:endParaRPr lang="en-US" sz="2800" dirty="0">
              <a:latin typeface="Abadi MT Condensed Light" panose="020B0306030101010103" pitchFamily="34" charset="77"/>
            </a:endParaRPr>
          </a:p>
          <a:p>
            <a:pPr>
              <a:buFont typeface="Arial" panose="020B0604020202020204" pitchFamily="34" charset="0"/>
              <a:buChar char="•"/>
            </a:pPr>
            <a:r>
              <a:rPr lang="en-US" sz="2800" b="1" dirty="0">
                <a:latin typeface="Abadi MT Condensed Light" panose="020B0306030101010103" pitchFamily="34" charset="77"/>
              </a:rPr>
              <a:t>Continuous</a:t>
            </a:r>
            <a:r>
              <a:rPr lang="en-US" sz="2800" dirty="0">
                <a:latin typeface="Abadi MT Condensed Light" panose="020B0306030101010103" pitchFamily="34" charset="77"/>
              </a:rPr>
              <a:t>: slow and </a:t>
            </a:r>
            <a:r>
              <a:rPr lang="en-US" sz="2800" u="sng" dirty="0">
                <a:latin typeface="Abadi MT Condensed Light" panose="020B0306030101010103" pitchFamily="34" charset="77"/>
              </a:rPr>
              <a:t>steady</a:t>
            </a:r>
            <a:r>
              <a:rPr lang="en-US" sz="2800" dirty="0">
                <a:latin typeface="Abadi MT Condensed Light" panose="020B0306030101010103" pitchFamily="34" charset="77"/>
              </a:rPr>
              <a:t>, skills become more </a:t>
            </a:r>
            <a:r>
              <a:rPr lang="en-US" sz="2800" u="sng" dirty="0">
                <a:latin typeface="Abadi MT Condensed Light" panose="020B0306030101010103" pitchFamily="34" charset="77"/>
              </a:rPr>
              <a:t>advanced</a:t>
            </a:r>
            <a:r>
              <a:rPr lang="en-US" sz="2800" dirty="0">
                <a:latin typeface="Abadi MT Condensed Light" panose="020B0306030101010103" pitchFamily="34" charset="77"/>
              </a:rPr>
              <a:t> over time</a:t>
            </a:r>
          </a:p>
        </p:txBody>
      </p:sp>
      <p:sp>
        <p:nvSpPr>
          <p:cNvPr id="2" name="TextBox 1">
            <a:extLst>
              <a:ext uri="{FF2B5EF4-FFF2-40B4-BE49-F238E27FC236}">
                <a16:creationId xmlns:a16="http://schemas.microsoft.com/office/drawing/2014/main" id="{D6FC4D5A-1B12-24CA-DD7E-E4B9C32244E0}"/>
              </a:ext>
            </a:extLst>
          </p:cNvPr>
          <p:cNvSpPr txBox="1"/>
          <p:nvPr/>
        </p:nvSpPr>
        <p:spPr>
          <a:xfrm>
            <a:off x="630621" y="1328502"/>
            <a:ext cx="8106080" cy="954107"/>
          </a:xfrm>
          <a:prstGeom prst="rect">
            <a:avLst/>
          </a:prstGeom>
          <a:noFill/>
        </p:spPr>
        <p:txBody>
          <a:bodyPr wrap="square" rtlCol="0">
            <a:spAutoFit/>
          </a:bodyPr>
          <a:lstStyle/>
          <a:p>
            <a:pPr algn="ctr"/>
            <a:r>
              <a:rPr lang="en-US" sz="2800" dirty="0">
                <a:latin typeface="Abadi MT Condensed Light" panose="020B0306030101010103" pitchFamily="34" charset="77"/>
              </a:rPr>
              <a:t>Is development gradual or in stages?</a:t>
            </a:r>
          </a:p>
          <a:p>
            <a:endParaRPr lang="en-US" sz="2800" dirty="0"/>
          </a:p>
        </p:txBody>
      </p:sp>
      <p:pic>
        <p:nvPicPr>
          <p:cNvPr id="3" name="Picture 2">
            <a:extLst>
              <a:ext uri="{FF2B5EF4-FFF2-40B4-BE49-F238E27FC236}">
                <a16:creationId xmlns:a16="http://schemas.microsoft.com/office/drawing/2014/main" id="{53C55555-B589-15ED-7CEF-0E38C1D80E84}"/>
              </a:ext>
            </a:extLst>
          </p:cNvPr>
          <p:cNvPicPr>
            <a:picLocks noChangeAspect="1"/>
          </p:cNvPicPr>
          <p:nvPr/>
        </p:nvPicPr>
        <p:blipFill>
          <a:blip r:embed="rId3"/>
          <a:stretch>
            <a:fillRect/>
          </a:stretch>
        </p:blipFill>
        <p:spPr>
          <a:xfrm>
            <a:off x="5864041" y="1888412"/>
            <a:ext cx="3279959" cy="3161665"/>
          </a:xfrm>
          <a:prstGeom prst="rect">
            <a:avLst/>
          </a:prstGeom>
        </p:spPr>
      </p:pic>
    </p:spTree>
    <p:extLst>
      <p:ext uri="{BB962C8B-B14F-4D97-AF65-F5344CB8AC3E}">
        <p14:creationId xmlns:p14="http://schemas.microsoft.com/office/powerpoint/2010/main" val="155931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7223EDC8-E852-64E8-0F1F-88C838499E60}"/>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46B9ED6B-646B-3D6D-9382-587C1B55FF61}"/>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Question of the Day</a:t>
            </a:r>
            <a:endParaRPr sz="4000" b="1" dirty="0">
              <a:solidFill>
                <a:schemeClr val="dk1"/>
              </a:solidFill>
              <a:latin typeface="Abadi MT Condensed Light" panose="020B0306030101010103" pitchFamily="34" charset="77"/>
              <a:ea typeface="Inter"/>
              <a:cs typeface="Inter"/>
              <a:sym typeface="Inter"/>
            </a:endParaRPr>
          </a:p>
        </p:txBody>
      </p:sp>
      <p:sp>
        <p:nvSpPr>
          <p:cNvPr id="8" name="Rectangle 3">
            <a:extLst>
              <a:ext uri="{FF2B5EF4-FFF2-40B4-BE49-F238E27FC236}">
                <a16:creationId xmlns:a16="http://schemas.microsoft.com/office/drawing/2014/main" id="{500D39B1-684D-3C83-F89D-BB753636708A}"/>
              </a:ext>
            </a:extLst>
          </p:cNvPr>
          <p:cNvSpPr>
            <a:spLocks noGrp="1" noChangeArrowheads="1"/>
          </p:cNvSpPr>
          <p:nvPr>
            <p:ph type="subTitle" idx="1"/>
          </p:nvPr>
        </p:nvSpPr>
        <p:spPr bwMode="auto">
          <a:xfrm>
            <a:off x="566324" y="1472602"/>
            <a:ext cx="5079101"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badi MT Condensed Light" panose="020B0306030101010103" pitchFamily="34" charset="77"/>
              </a:rPr>
              <a:t>How do you personally divide the human lifespan into “stages”?</a:t>
            </a:r>
            <a:endParaRPr lang="en-US" altLang="en-US" sz="2800" dirty="0">
              <a:solidFill>
                <a:schemeClr val="tx1"/>
              </a:solidFill>
              <a:latin typeface="Abadi MT Condensed Light" panose="020B0306030101010103" pitchFamily="34" charset="77"/>
            </a:endParaRPr>
          </a:p>
          <a:p>
            <a:pPr marL="342900" indent="-342900" eaLnBrk="0" fontAlgn="base" hangingPunct="0">
              <a:spcBef>
                <a:spcPct val="0"/>
              </a:spcBef>
              <a:spcAft>
                <a:spcPct val="0"/>
              </a:spcAft>
              <a:buClrTx/>
              <a:buSzTx/>
            </a:pPr>
            <a:r>
              <a:rPr kumimoji="0" lang="en-US" altLang="en-US" sz="2800" b="0" i="0" u="none" strike="noStrike" cap="none" normalizeH="0" baseline="0" dirty="0">
                <a:ln>
                  <a:noFill/>
                </a:ln>
                <a:solidFill>
                  <a:srgbClr val="000000"/>
                </a:solidFill>
                <a:effectLst/>
                <a:latin typeface="Abadi MT Condensed Light" panose="020B0306030101010103" pitchFamily="34" charset="77"/>
              </a:rPr>
              <a:t>What stages would you name?</a:t>
            </a:r>
          </a:p>
          <a:p>
            <a:pPr marL="342900" indent="-342900" eaLnBrk="0" fontAlgn="base" hangingPunct="0">
              <a:spcBef>
                <a:spcPct val="0"/>
              </a:spcBef>
              <a:spcAft>
                <a:spcPct val="0"/>
              </a:spcAft>
              <a:buClrTx/>
              <a:buSzTx/>
            </a:pPr>
            <a:r>
              <a:rPr kumimoji="0" lang="en-US" altLang="en-US" sz="2800" b="0" i="0" u="none" strike="noStrike" cap="none" normalizeH="0" baseline="0" dirty="0">
                <a:ln>
                  <a:noFill/>
                </a:ln>
                <a:solidFill>
                  <a:srgbClr val="000000"/>
                </a:solidFill>
                <a:effectLst/>
                <a:latin typeface="Abadi MT Condensed Light" panose="020B0306030101010103" pitchFamily="34" charset="77"/>
              </a:rPr>
              <a:t>What ages would you assign to each stage?</a:t>
            </a:r>
          </a:p>
          <a:p>
            <a:pPr marL="342900" indent="-342900" eaLnBrk="0" fontAlgn="base" hangingPunct="0">
              <a:spcBef>
                <a:spcPct val="0"/>
              </a:spcBef>
              <a:spcAft>
                <a:spcPct val="0"/>
              </a:spcAft>
              <a:buClrTx/>
              <a:buSzTx/>
            </a:pPr>
            <a:r>
              <a:rPr kumimoji="0" lang="en-US" altLang="en-US" sz="2800" b="0" i="0" u="none" strike="noStrike" cap="none" normalizeH="0" baseline="0" dirty="0">
                <a:ln>
                  <a:noFill/>
                </a:ln>
                <a:solidFill>
                  <a:srgbClr val="000000"/>
                </a:solidFill>
                <a:effectLst/>
                <a:latin typeface="Abadi MT Condensed Light" panose="020B0306030101010103" pitchFamily="34" charset="77"/>
              </a:rPr>
              <a:t>What makes one stage </a:t>
            </a:r>
            <a:r>
              <a:rPr kumimoji="0" lang="en-US" altLang="en-US" sz="2800" b="0" i="1" u="none" strike="noStrike" cap="none" normalizeH="0" baseline="0" dirty="0">
                <a:ln>
                  <a:noFill/>
                </a:ln>
                <a:solidFill>
                  <a:srgbClr val="000000"/>
                </a:solidFill>
                <a:effectLst/>
                <a:latin typeface="Abadi MT Condensed Light" panose="020B0306030101010103" pitchFamily="34" charset="77"/>
              </a:rPr>
              <a:t>different</a:t>
            </a:r>
            <a:r>
              <a:rPr kumimoji="0" lang="en-US" altLang="en-US" sz="2800" b="0" i="0" u="none" strike="noStrike" cap="none" normalizeH="0" baseline="0" dirty="0">
                <a:ln>
                  <a:noFill/>
                </a:ln>
                <a:solidFill>
                  <a:srgbClr val="000000"/>
                </a:solidFill>
                <a:effectLst/>
                <a:latin typeface="Abadi MT Condensed Light" panose="020B0306030101010103" pitchFamily="34" charset="77"/>
              </a:rPr>
              <a:t> from the next?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19A4D28A-2668-86DD-D3AC-B8F6FE4DFB14}"/>
              </a:ext>
            </a:extLst>
          </p:cNvPr>
          <p:cNvPicPr>
            <a:picLocks noChangeAspect="1"/>
          </p:cNvPicPr>
          <p:nvPr/>
        </p:nvPicPr>
        <p:blipFill>
          <a:blip r:embed="rId3"/>
          <a:stretch>
            <a:fillRect/>
          </a:stretch>
        </p:blipFill>
        <p:spPr>
          <a:xfrm>
            <a:off x="5308324" y="1878472"/>
            <a:ext cx="3835676" cy="3138280"/>
          </a:xfrm>
          <a:prstGeom prst="rect">
            <a:avLst/>
          </a:prstGeom>
        </p:spPr>
      </p:pic>
    </p:spTree>
    <p:extLst>
      <p:ext uri="{BB962C8B-B14F-4D97-AF65-F5344CB8AC3E}">
        <p14:creationId xmlns:p14="http://schemas.microsoft.com/office/powerpoint/2010/main" val="3210694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BE09DFB1-F221-2A94-AE9F-730FDD4A7241}"/>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942F147B-FA39-3F12-6DAB-07941C58CBC2}"/>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Active v. Passive</a:t>
            </a:r>
            <a:endParaRPr sz="4000" b="1" dirty="0">
              <a:solidFill>
                <a:schemeClr val="dk1"/>
              </a:solidFill>
              <a:latin typeface="Abadi MT Condensed Light" panose="020B0306030101010103" pitchFamily="34" charset="77"/>
              <a:ea typeface="Inter"/>
              <a:cs typeface="Inter"/>
              <a:sym typeface="Inter"/>
            </a:endParaRPr>
          </a:p>
        </p:txBody>
      </p:sp>
      <p:sp>
        <p:nvSpPr>
          <p:cNvPr id="2" name="TextBox 1">
            <a:extLst>
              <a:ext uri="{FF2B5EF4-FFF2-40B4-BE49-F238E27FC236}">
                <a16:creationId xmlns:a16="http://schemas.microsoft.com/office/drawing/2014/main" id="{C9139A4B-CCC0-5CF7-5B08-74FE9EF7CE4F}"/>
              </a:ext>
            </a:extLst>
          </p:cNvPr>
          <p:cNvSpPr txBox="1"/>
          <p:nvPr/>
        </p:nvSpPr>
        <p:spPr>
          <a:xfrm>
            <a:off x="630621" y="1328502"/>
            <a:ext cx="8106080" cy="1384995"/>
          </a:xfrm>
          <a:prstGeom prst="rect">
            <a:avLst/>
          </a:prstGeom>
          <a:noFill/>
        </p:spPr>
        <p:txBody>
          <a:bodyPr wrap="square" rtlCol="0">
            <a:spAutoFit/>
          </a:bodyPr>
          <a:lstStyle/>
          <a:p>
            <a:pPr algn="ctr"/>
            <a:r>
              <a:rPr lang="en-US" sz="2800" dirty="0">
                <a:latin typeface="Abadi MT Condensed Light" panose="020B0306030101010103" pitchFamily="34" charset="77"/>
              </a:rPr>
              <a:t>A child is either passively shaped by external forces in their environment or plays an active role in their own development</a:t>
            </a:r>
          </a:p>
          <a:p>
            <a:endParaRPr lang="en-US" sz="2800" dirty="0"/>
          </a:p>
        </p:txBody>
      </p:sp>
    </p:spTree>
    <p:extLst>
      <p:ext uri="{BB962C8B-B14F-4D97-AF65-F5344CB8AC3E}">
        <p14:creationId xmlns:p14="http://schemas.microsoft.com/office/powerpoint/2010/main" val="361385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6B7D14CC-5E87-2455-2028-76FC1DBA7F31}"/>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E69CD1BC-72A7-D4DF-7FDF-4E82DE0AC894}"/>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Active v. Passive</a:t>
            </a:r>
            <a:endParaRPr sz="4000" b="1" dirty="0">
              <a:solidFill>
                <a:schemeClr val="dk1"/>
              </a:solidFill>
              <a:latin typeface="Abadi MT Condensed Light" panose="020B0306030101010103" pitchFamily="34" charset="77"/>
              <a:ea typeface="Inter"/>
              <a:cs typeface="Inter"/>
              <a:sym typeface="Inter"/>
            </a:endParaRPr>
          </a:p>
        </p:txBody>
      </p:sp>
      <p:sp>
        <p:nvSpPr>
          <p:cNvPr id="6" name="Subtitle 4">
            <a:extLst>
              <a:ext uri="{FF2B5EF4-FFF2-40B4-BE49-F238E27FC236}">
                <a16:creationId xmlns:a16="http://schemas.microsoft.com/office/drawing/2014/main" id="{66F41527-0587-8AD8-61DD-5D72DC834D48}"/>
              </a:ext>
            </a:extLst>
          </p:cNvPr>
          <p:cNvSpPr>
            <a:spLocks noGrp="1"/>
          </p:cNvSpPr>
          <p:nvPr>
            <p:ph type="subTitle" idx="1"/>
          </p:nvPr>
        </p:nvSpPr>
        <p:spPr>
          <a:xfrm>
            <a:off x="518960" y="2098630"/>
            <a:ext cx="8329402" cy="1461171"/>
          </a:xfrm>
        </p:spPr>
        <p:txBody>
          <a:bodyPr/>
          <a:lstStyle/>
          <a:p>
            <a:pPr marL="152400" indent="0">
              <a:buNone/>
            </a:pPr>
            <a:endParaRPr lang="en-US" sz="2800" dirty="0">
              <a:latin typeface="Abadi MT Condensed Light" panose="020B0306030101010103" pitchFamily="34" charset="77"/>
            </a:endParaRPr>
          </a:p>
          <a:p>
            <a:pPr>
              <a:buFont typeface="Arial" panose="020B0604020202020204" pitchFamily="34" charset="0"/>
              <a:buChar char="•"/>
            </a:pPr>
            <a:r>
              <a:rPr lang="en-US" sz="2800" b="1" dirty="0">
                <a:latin typeface="Abadi MT Condensed Light" panose="020B0306030101010103" pitchFamily="34" charset="77"/>
              </a:rPr>
              <a:t>Active</a:t>
            </a:r>
            <a:r>
              <a:rPr lang="en-US" sz="2800" dirty="0">
                <a:latin typeface="Abadi MT Condensed Light" panose="020B0306030101010103" pitchFamily="34" charset="77"/>
              </a:rPr>
              <a:t>: Children build understanding through experience. They explore, make choices, and shape their learning</a:t>
            </a:r>
          </a:p>
          <a:p>
            <a:pPr marL="152400" indent="0">
              <a:buNone/>
            </a:pPr>
            <a:endParaRPr lang="en-US" sz="2800" dirty="0">
              <a:latin typeface="Abadi MT Condensed Light" panose="020B0306030101010103" pitchFamily="34" charset="77"/>
            </a:endParaRPr>
          </a:p>
        </p:txBody>
      </p:sp>
      <p:sp>
        <p:nvSpPr>
          <p:cNvPr id="2" name="TextBox 1">
            <a:extLst>
              <a:ext uri="{FF2B5EF4-FFF2-40B4-BE49-F238E27FC236}">
                <a16:creationId xmlns:a16="http://schemas.microsoft.com/office/drawing/2014/main" id="{4E9C2AE2-42AF-26C0-8435-4ACA7C6DB33C}"/>
              </a:ext>
            </a:extLst>
          </p:cNvPr>
          <p:cNvSpPr txBox="1"/>
          <p:nvPr/>
        </p:nvSpPr>
        <p:spPr>
          <a:xfrm>
            <a:off x="630621" y="1328502"/>
            <a:ext cx="8106080" cy="1384995"/>
          </a:xfrm>
          <a:prstGeom prst="rect">
            <a:avLst/>
          </a:prstGeom>
          <a:noFill/>
        </p:spPr>
        <p:txBody>
          <a:bodyPr wrap="square" rtlCol="0">
            <a:spAutoFit/>
          </a:bodyPr>
          <a:lstStyle/>
          <a:p>
            <a:pPr algn="ctr"/>
            <a:r>
              <a:rPr lang="en-US" sz="2800" dirty="0">
                <a:latin typeface="Abadi MT Condensed Light" panose="020B0306030101010103" pitchFamily="34" charset="77"/>
              </a:rPr>
              <a:t>A child is either passively shaped by external forces in their environment or plays an active role in their own development</a:t>
            </a:r>
          </a:p>
          <a:p>
            <a:endParaRPr lang="en-US" sz="2800" dirty="0"/>
          </a:p>
        </p:txBody>
      </p:sp>
    </p:spTree>
    <p:extLst>
      <p:ext uri="{BB962C8B-B14F-4D97-AF65-F5344CB8AC3E}">
        <p14:creationId xmlns:p14="http://schemas.microsoft.com/office/powerpoint/2010/main" val="168502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6A635C17-4DF5-9A80-7129-1C8A55A4219E}"/>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BAC42D36-F643-CC3D-C268-2FA3DBF6AF13}"/>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Active v. Passive</a:t>
            </a:r>
            <a:endParaRPr sz="4000" b="1" dirty="0">
              <a:solidFill>
                <a:schemeClr val="dk1"/>
              </a:solidFill>
              <a:latin typeface="Abadi MT Condensed Light" panose="020B0306030101010103" pitchFamily="34" charset="77"/>
              <a:ea typeface="Inter"/>
              <a:cs typeface="Inter"/>
              <a:sym typeface="Inter"/>
            </a:endParaRPr>
          </a:p>
        </p:txBody>
      </p:sp>
      <p:sp>
        <p:nvSpPr>
          <p:cNvPr id="6" name="Subtitle 4">
            <a:extLst>
              <a:ext uri="{FF2B5EF4-FFF2-40B4-BE49-F238E27FC236}">
                <a16:creationId xmlns:a16="http://schemas.microsoft.com/office/drawing/2014/main" id="{20D0C626-E729-1E8F-BF27-642DE8CD6C04}"/>
              </a:ext>
            </a:extLst>
          </p:cNvPr>
          <p:cNvSpPr>
            <a:spLocks noGrp="1"/>
          </p:cNvSpPr>
          <p:nvPr>
            <p:ph type="subTitle" idx="1"/>
          </p:nvPr>
        </p:nvSpPr>
        <p:spPr>
          <a:xfrm>
            <a:off x="518960" y="2098630"/>
            <a:ext cx="8329402" cy="1461171"/>
          </a:xfrm>
        </p:spPr>
        <p:txBody>
          <a:bodyPr/>
          <a:lstStyle/>
          <a:p>
            <a:pPr marL="152400" indent="0">
              <a:buNone/>
            </a:pPr>
            <a:endParaRPr lang="en-US" sz="2800" dirty="0">
              <a:latin typeface="Abadi MT Condensed Light" panose="020B0306030101010103" pitchFamily="34" charset="77"/>
            </a:endParaRPr>
          </a:p>
          <a:p>
            <a:pPr>
              <a:buFont typeface="Arial" panose="020B0604020202020204" pitchFamily="34" charset="0"/>
              <a:buChar char="•"/>
            </a:pPr>
            <a:r>
              <a:rPr lang="en-US" sz="2800" b="1" dirty="0">
                <a:latin typeface="Abadi MT Condensed Light" panose="020B0306030101010103" pitchFamily="34" charset="77"/>
              </a:rPr>
              <a:t>Active</a:t>
            </a:r>
            <a:r>
              <a:rPr lang="en-US" sz="2800" dirty="0">
                <a:latin typeface="Abadi MT Condensed Light" panose="020B0306030101010103" pitchFamily="34" charset="77"/>
              </a:rPr>
              <a:t>: Children build understanding through experience. They explore, make choices, and shape their learning</a:t>
            </a:r>
          </a:p>
          <a:p>
            <a:pPr marL="152400" indent="0">
              <a:buNone/>
            </a:pPr>
            <a:endParaRPr lang="en-US" sz="2800" dirty="0">
              <a:latin typeface="Abadi MT Condensed Light" panose="020B0306030101010103" pitchFamily="34" charset="77"/>
            </a:endParaRPr>
          </a:p>
          <a:p>
            <a:pPr>
              <a:buFont typeface="Arial" panose="020B0604020202020204" pitchFamily="34" charset="0"/>
              <a:buChar char="•"/>
            </a:pPr>
            <a:r>
              <a:rPr lang="en-US" sz="2800" b="1" dirty="0">
                <a:latin typeface="Abadi MT Condensed Light" panose="020B0306030101010103" pitchFamily="34" charset="77"/>
              </a:rPr>
              <a:t>Passive</a:t>
            </a:r>
            <a:r>
              <a:rPr lang="en-US" sz="2800" dirty="0">
                <a:latin typeface="Abadi MT Condensed Light" panose="020B0306030101010103" pitchFamily="34" charset="77"/>
              </a:rPr>
              <a:t>: Development is shaped mainly by the environment. Behavior changes through reinforcement and consequences</a:t>
            </a:r>
          </a:p>
        </p:txBody>
      </p:sp>
      <p:sp>
        <p:nvSpPr>
          <p:cNvPr id="2" name="TextBox 1">
            <a:extLst>
              <a:ext uri="{FF2B5EF4-FFF2-40B4-BE49-F238E27FC236}">
                <a16:creationId xmlns:a16="http://schemas.microsoft.com/office/drawing/2014/main" id="{C57FC64C-9CDF-534B-AB6C-2E2E6D1ED0CE}"/>
              </a:ext>
            </a:extLst>
          </p:cNvPr>
          <p:cNvSpPr txBox="1"/>
          <p:nvPr/>
        </p:nvSpPr>
        <p:spPr>
          <a:xfrm>
            <a:off x="630621" y="1328502"/>
            <a:ext cx="8106080" cy="1384995"/>
          </a:xfrm>
          <a:prstGeom prst="rect">
            <a:avLst/>
          </a:prstGeom>
          <a:noFill/>
        </p:spPr>
        <p:txBody>
          <a:bodyPr wrap="square" rtlCol="0">
            <a:spAutoFit/>
          </a:bodyPr>
          <a:lstStyle/>
          <a:p>
            <a:pPr algn="ctr"/>
            <a:r>
              <a:rPr lang="en-US" sz="2800" dirty="0">
                <a:latin typeface="Abadi MT Condensed Light" panose="020B0306030101010103" pitchFamily="34" charset="77"/>
              </a:rPr>
              <a:t>A child is either passively shaped by external forces in their environment or plays an active role in their own development</a:t>
            </a:r>
          </a:p>
          <a:p>
            <a:endParaRPr lang="en-US" sz="2800" dirty="0"/>
          </a:p>
        </p:txBody>
      </p:sp>
    </p:spTree>
    <p:extLst>
      <p:ext uri="{BB962C8B-B14F-4D97-AF65-F5344CB8AC3E}">
        <p14:creationId xmlns:p14="http://schemas.microsoft.com/office/powerpoint/2010/main" val="282566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501419EB-293D-B8AE-400E-9B6E5D25D87B}"/>
            </a:ext>
          </a:extLst>
        </p:cNvPr>
        <p:cNvGrpSpPr/>
        <p:nvPr/>
      </p:nvGrpSpPr>
      <p:grpSpPr>
        <a:xfrm>
          <a:off x="0" y="0"/>
          <a:ext cx="0" cy="0"/>
          <a:chOff x="0" y="0"/>
          <a:chExt cx="0" cy="0"/>
        </a:xfrm>
      </p:grpSpPr>
      <p:sp>
        <p:nvSpPr>
          <p:cNvPr id="3" name="Google Shape;216;p33">
            <a:extLst>
              <a:ext uri="{FF2B5EF4-FFF2-40B4-BE49-F238E27FC236}">
                <a16:creationId xmlns:a16="http://schemas.microsoft.com/office/drawing/2014/main" id="{B9DF506F-07CF-32F7-58A2-86B9593D814C}"/>
              </a:ext>
            </a:extLst>
          </p:cNvPr>
          <p:cNvSpPr txBox="1">
            <a:spLocks/>
          </p:cNvSpPr>
          <p:nvPr/>
        </p:nvSpPr>
        <p:spPr>
          <a:xfrm>
            <a:off x="404640" y="1920265"/>
            <a:ext cx="3483603" cy="22416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Inter"/>
                <a:ea typeface="Inter"/>
                <a:cs typeface="Inter"/>
                <a:sym typeface="Inter"/>
              </a:defRPr>
            </a:lvl1pPr>
            <a:lvl2pPr marL="914400" marR="0" lvl="1"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Inter"/>
                <a:ea typeface="Inter"/>
                <a:cs typeface="Inter"/>
                <a:sym typeface="Inter"/>
              </a:defRPr>
            </a:lvl2pPr>
            <a:lvl3pPr marL="1371600" marR="0" lvl="2"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Inter"/>
                <a:ea typeface="Inter"/>
                <a:cs typeface="Inter"/>
                <a:sym typeface="Inter"/>
              </a:defRPr>
            </a:lvl3pPr>
            <a:lvl4pPr marL="1828800" marR="0" lvl="3"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Inter"/>
                <a:ea typeface="Inter"/>
                <a:cs typeface="Inter"/>
                <a:sym typeface="Inter"/>
              </a:defRPr>
            </a:lvl4pPr>
            <a:lvl5pPr marL="2286000" marR="0" lvl="4"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Inter"/>
                <a:ea typeface="Inter"/>
                <a:cs typeface="Inter"/>
                <a:sym typeface="Inter"/>
              </a:defRPr>
            </a:lvl5pPr>
            <a:lvl6pPr marL="2743200" marR="0" lvl="5"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Inter"/>
                <a:ea typeface="Inter"/>
                <a:cs typeface="Inter"/>
                <a:sym typeface="Inter"/>
              </a:defRPr>
            </a:lvl6pPr>
            <a:lvl7pPr marL="3200400" marR="0" lvl="6"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Inter"/>
                <a:ea typeface="Inter"/>
                <a:cs typeface="Inter"/>
                <a:sym typeface="Inter"/>
              </a:defRPr>
            </a:lvl7pPr>
            <a:lvl8pPr marL="3657600" marR="0" lvl="7"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Inter"/>
                <a:ea typeface="Inter"/>
                <a:cs typeface="Inter"/>
                <a:sym typeface="Inter"/>
              </a:defRPr>
            </a:lvl8pPr>
            <a:lvl9pPr marL="4114800" marR="0" lvl="8"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Inter"/>
                <a:ea typeface="Inter"/>
                <a:cs typeface="Inter"/>
                <a:sym typeface="Inter"/>
              </a:defRPr>
            </a:lvl9pPr>
          </a:lstStyle>
          <a:p>
            <a:pPr>
              <a:spcBef>
                <a:spcPct val="0"/>
              </a:spcBef>
              <a:buClrTx/>
              <a:buSzTx/>
              <a:buFontTx/>
              <a:buNone/>
            </a:pPr>
            <a:r>
              <a:rPr lang="en-US" altLang="en-US" sz="2400" b="1" dirty="0">
                <a:solidFill>
                  <a:srgbClr val="000000"/>
                </a:solidFill>
                <a:latin typeface="Abadi MT Condensed Light" panose="020B0306030101010103" pitchFamily="34" charset="77"/>
              </a:rPr>
              <a:t>Risk</a:t>
            </a:r>
            <a:r>
              <a:rPr lang="en-US" altLang="en-US" sz="2400" dirty="0">
                <a:solidFill>
                  <a:srgbClr val="000000"/>
                </a:solidFill>
                <a:latin typeface="Abadi MT Condensed Light" panose="020B0306030101010103" pitchFamily="34" charset="77"/>
              </a:rPr>
              <a:t>: experiences that increase the likelihood of negative outcomes</a:t>
            </a:r>
          </a:p>
          <a:p>
            <a:pPr>
              <a:spcBef>
                <a:spcPct val="0"/>
              </a:spcBef>
              <a:buClrTx/>
              <a:buSzTx/>
              <a:buFontTx/>
              <a:buNone/>
            </a:pPr>
            <a:endParaRPr lang="en-US" altLang="en-US" sz="2400" b="1" dirty="0">
              <a:solidFill>
                <a:srgbClr val="000000"/>
              </a:solidFill>
              <a:latin typeface="Abadi MT Condensed Light" panose="020B0306030101010103" pitchFamily="34" charset="77"/>
            </a:endParaRPr>
          </a:p>
          <a:p>
            <a:pPr>
              <a:spcBef>
                <a:spcPct val="0"/>
              </a:spcBef>
              <a:buClrTx/>
              <a:buSzTx/>
              <a:buFontTx/>
              <a:buNone/>
            </a:pPr>
            <a:r>
              <a:rPr lang="en-US" altLang="en-US" sz="2400" b="1" dirty="0">
                <a:solidFill>
                  <a:srgbClr val="000000"/>
                </a:solidFill>
                <a:latin typeface="Abadi MT Condensed Light" panose="020B0306030101010103" pitchFamily="34" charset="77"/>
              </a:rPr>
              <a:t>Resilience: </a:t>
            </a:r>
            <a:r>
              <a:rPr lang="en-US" altLang="en-US" sz="2400" dirty="0">
                <a:solidFill>
                  <a:srgbClr val="000000"/>
                </a:solidFill>
                <a:latin typeface="Abadi MT Condensed Light" panose="020B0306030101010103" pitchFamily="34" charset="77"/>
              </a:rPr>
              <a:t>positive adaptation despite challenges </a:t>
            </a:r>
          </a:p>
          <a:p>
            <a:pPr marL="0" indent="0">
              <a:spcAft>
                <a:spcPts val="400"/>
              </a:spcAft>
              <a:buFont typeface="Nunito Light"/>
              <a:buNone/>
            </a:pPr>
            <a:endParaRPr lang="en-US" sz="2400" dirty="0">
              <a:solidFill>
                <a:schemeClr val="tx1"/>
              </a:solidFill>
              <a:latin typeface="Abadi MT Condensed Light" panose="020B0306030101010103" pitchFamily="34" charset="77"/>
              <a:ea typeface="Cambria" panose="02040503050406030204" pitchFamily="18" charset="0"/>
              <a:cs typeface="Times New Roman" panose="02020603050405020304" pitchFamily="18" charset="0"/>
            </a:endParaRPr>
          </a:p>
          <a:p>
            <a:pPr marL="0" indent="0">
              <a:spcAft>
                <a:spcPts val="400"/>
              </a:spcAft>
              <a:buFont typeface="Nunito Light"/>
              <a:buNone/>
            </a:pPr>
            <a:endParaRPr lang="en-US" sz="2400" dirty="0">
              <a:solidFill>
                <a:schemeClr val="tx1"/>
              </a:solidFill>
              <a:latin typeface="Abadi MT Condensed Light" panose="020B0306030101010103" pitchFamily="34" charset="77"/>
              <a:ea typeface="Cambria" panose="02040503050406030204" pitchFamily="18" charset="0"/>
              <a:cs typeface="Times New Roman" panose="02020603050405020304" pitchFamily="18" charset="0"/>
            </a:endParaRPr>
          </a:p>
        </p:txBody>
      </p:sp>
      <p:pic>
        <p:nvPicPr>
          <p:cNvPr id="11266" name="Picture 2" descr="Protective and Risk Factors Explained | New Brunswick Health Council">
            <a:extLst>
              <a:ext uri="{FF2B5EF4-FFF2-40B4-BE49-F238E27FC236}">
                <a16:creationId xmlns:a16="http://schemas.microsoft.com/office/drawing/2014/main" id="{9EB4970C-EAA0-F4D1-8BC8-D82C99E1D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715" y="1019834"/>
            <a:ext cx="4471986" cy="340521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52;p31">
            <a:extLst>
              <a:ext uri="{FF2B5EF4-FFF2-40B4-BE49-F238E27FC236}">
                <a16:creationId xmlns:a16="http://schemas.microsoft.com/office/drawing/2014/main" id="{219DF7AB-6DD6-7D90-AFA5-463368493231}"/>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Risk v. Resilience</a:t>
            </a:r>
            <a:endParaRPr sz="4000" b="1" dirty="0">
              <a:solidFill>
                <a:schemeClr val="dk1"/>
              </a:solidFill>
              <a:latin typeface="Abadi MT Condensed Light" panose="020B0306030101010103" pitchFamily="34" charset="77"/>
              <a:ea typeface="Inter"/>
              <a:cs typeface="Inter"/>
              <a:sym typeface="Inter"/>
            </a:endParaRPr>
          </a:p>
        </p:txBody>
      </p:sp>
    </p:spTree>
    <p:extLst>
      <p:ext uri="{BB962C8B-B14F-4D97-AF65-F5344CB8AC3E}">
        <p14:creationId xmlns:p14="http://schemas.microsoft.com/office/powerpoint/2010/main" val="200131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F8BEB632-8E8C-ADBC-B0CA-E0E185B7CC4E}"/>
            </a:ext>
          </a:extLst>
        </p:cNvPr>
        <p:cNvGrpSpPr/>
        <p:nvPr/>
      </p:nvGrpSpPr>
      <p:grpSpPr>
        <a:xfrm>
          <a:off x="0" y="0"/>
          <a:ext cx="0" cy="0"/>
          <a:chOff x="0" y="0"/>
          <a:chExt cx="0" cy="0"/>
        </a:xfrm>
      </p:grpSpPr>
      <p:sp>
        <p:nvSpPr>
          <p:cNvPr id="3" name="Google Shape;216;p33">
            <a:extLst>
              <a:ext uri="{FF2B5EF4-FFF2-40B4-BE49-F238E27FC236}">
                <a16:creationId xmlns:a16="http://schemas.microsoft.com/office/drawing/2014/main" id="{7702C621-7AF5-6901-5090-0CA3AFDC9BCC}"/>
              </a:ext>
            </a:extLst>
          </p:cNvPr>
          <p:cNvSpPr txBox="1">
            <a:spLocks/>
          </p:cNvSpPr>
          <p:nvPr/>
        </p:nvSpPr>
        <p:spPr>
          <a:xfrm>
            <a:off x="404640" y="1920265"/>
            <a:ext cx="3483603" cy="22416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Inter"/>
                <a:ea typeface="Inter"/>
                <a:cs typeface="Inter"/>
                <a:sym typeface="Inter"/>
              </a:defRPr>
            </a:lvl1pPr>
            <a:lvl2pPr marL="914400" marR="0" lvl="1"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Inter"/>
                <a:ea typeface="Inter"/>
                <a:cs typeface="Inter"/>
                <a:sym typeface="Inter"/>
              </a:defRPr>
            </a:lvl2pPr>
            <a:lvl3pPr marL="1371600" marR="0" lvl="2"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Inter"/>
                <a:ea typeface="Inter"/>
                <a:cs typeface="Inter"/>
                <a:sym typeface="Inter"/>
              </a:defRPr>
            </a:lvl3pPr>
            <a:lvl4pPr marL="1828800" marR="0" lvl="3"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Inter"/>
                <a:ea typeface="Inter"/>
                <a:cs typeface="Inter"/>
                <a:sym typeface="Inter"/>
              </a:defRPr>
            </a:lvl4pPr>
            <a:lvl5pPr marL="2286000" marR="0" lvl="4" indent="-304800" algn="ctr"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Inter"/>
                <a:ea typeface="Inter"/>
                <a:cs typeface="Inter"/>
                <a:sym typeface="Inter"/>
              </a:defRPr>
            </a:lvl5pPr>
            <a:lvl6pPr marL="2743200" marR="0" lvl="5"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Inter"/>
                <a:ea typeface="Inter"/>
                <a:cs typeface="Inter"/>
                <a:sym typeface="Inter"/>
              </a:defRPr>
            </a:lvl6pPr>
            <a:lvl7pPr marL="3200400" marR="0" lvl="6"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Inter"/>
                <a:ea typeface="Inter"/>
                <a:cs typeface="Inter"/>
                <a:sym typeface="Inter"/>
              </a:defRPr>
            </a:lvl7pPr>
            <a:lvl8pPr marL="3657600" marR="0" lvl="7"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Inter"/>
                <a:ea typeface="Inter"/>
                <a:cs typeface="Inter"/>
                <a:sym typeface="Inter"/>
              </a:defRPr>
            </a:lvl8pPr>
            <a:lvl9pPr marL="4114800" marR="0" lvl="8" indent="-304800" algn="ctr"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Inter"/>
                <a:ea typeface="Inter"/>
                <a:cs typeface="Inter"/>
                <a:sym typeface="Inter"/>
              </a:defRPr>
            </a:lvl9pPr>
          </a:lstStyle>
          <a:p>
            <a:pPr>
              <a:spcBef>
                <a:spcPct val="0"/>
              </a:spcBef>
              <a:buClrTx/>
              <a:buSzTx/>
              <a:buFontTx/>
              <a:buNone/>
            </a:pPr>
            <a:r>
              <a:rPr lang="en-US" altLang="en-US" sz="2400" b="1" dirty="0">
                <a:solidFill>
                  <a:srgbClr val="000000"/>
                </a:solidFill>
                <a:latin typeface="Abadi MT Condensed Light" panose="020B0306030101010103" pitchFamily="34" charset="77"/>
              </a:rPr>
              <a:t>Risk</a:t>
            </a:r>
            <a:r>
              <a:rPr lang="en-US" altLang="en-US" sz="2400" dirty="0">
                <a:solidFill>
                  <a:srgbClr val="000000"/>
                </a:solidFill>
                <a:latin typeface="Abadi MT Condensed Light" panose="020B0306030101010103" pitchFamily="34" charset="77"/>
              </a:rPr>
              <a:t>: experiences that increase the likelihood of negative outcomes</a:t>
            </a:r>
          </a:p>
          <a:p>
            <a:pPr>
              <a:spcBef>
                <a:spcPct val="0"/>
              </a:spcBef>
              <a:buClrTx/>
              <a:buSzTx/>
              <a:buFontTx/>
              <a:buNone/>
            </a:pPr>
            <a:endParaRPr lang="en-US" altLang="en-US" sz="2400" b="1" dirty="0">
              <a:solidFill>
                <a:srgbClr val="000000"/>
              </a:solidFill>
              <a:latin typeface="Abadi MT Condensed Light" panose="020B0306030101010103" pitchFamily="34" charset="77"/>
            </a:endParaRPr>
          </a:p>
          <a:p>
            <a:pPr>
              <a:spcBef>
                <a:spcPct val="0"/>
              </a:spcBef>
              <a:buClrTx/>
              <a:buSzTx/>
              <a:buFontTx/>
              <a:buNone/>
            </a:pPr>
            <a:r>
              <a:rPr lang="en-US" altLang="en-US" sz="2400" b="1" dirty="0">
                <a:solidFill>
                  <a:srgbClr val="000000"/>
                </a:solidFill>
                <a:latin typeface="Abadi MT Condensed Light" panose="020B0306030101010103" pitchFamily="34" charset="77"/>
              </a:rPr>
              <a:t>Resilience: </a:t>
            </a:r>
            <a:r>
              <a:rPr lang="en-US" altLang="en-US" sz="2400" dirty="0">
                <a:solidFill>
                  <a:srgbClr val="000000"/>
                </a:solidFill>
                <a:latin typeface="Abadi MT Condensed Light" panose="020B0306030101010103" pitchFamily="34" charset="77"/>
              </a:rPr>
              <a:t>positive adaptation despite challenges </a:t>
            </a:r>
          </a:p>
          <a:p>
            <a:pPr marL="0" indent="0">
              <a:spcAft>
                <a:spcPts val="400"/>
              </a:spcAft>
              <a:buFont typeface="Nunito Light"/>
              <a:buNone/>
            </a:pPr>
            <a:endParaRPr lang="en-US" sz="2400" dirty="0">
              <a:solidFill>
                <a:schemeClr val="tx1"/>
              </a:solidFill>
              <a:latin typeface="Abadi MT Condensed Light" panose="020B0306030101010103" pitchFamily="34" charset="77"/>
              <a:ea typeface="Cambria" panose="02040503050406030204" pitchFamily="18" charset="0"/>
              <a:cs typeface="Times New Roman" panose="02020603050405020304" pitchFamily="18" charset="0"/>
            </a:endParaRPr>
          </a:p>
          <a:p>
            <a:pPr marL="0" indent="0">
              <a:spcAft>
                <a:spcPts val="400"/>
              </a:spcAft>
              <a:buFont typeface="Nunito Light"/>
              <a:buNone/>
            </a:pPr>
            <a:endParaRPr lang="en-US" sz="2400" dirty="0">
              <a:solidFill>
                <a:schemeClr val="tx1"/>
              </a:solidFill>
              <a:latin typeface="Abadi MT Condensed Light" panose="020B0306030101010103" pitchFamily="34" charset="77"/>
              <a:ea typeface="Cambria" panose="02040503050406030204" pitchFamily="18" charset="0"/>
              <a:cs typeface="Times New Roman" panose="02020603050405020304" pitchFamily="18" charset="0"/>
            </a:endParaRPr>
          </a:p>
        </p:txBody>
      </p:sp>
      <p:pic>
        <p:nvPicPr>
          <p:cNvPr id="11266" name="Picture 2" descr="Protective and Risk Factors Explained | New Brunswick Health Council">
            <a:extLst>
              <a:ext uri="{FF2B5EF4-FFF2-40B4-BE49-F238E27FC236}">
                <a16:creationId xmlns:a16="http://schemas.microsoft.com/office/drawing/2014/main" id="{F83C5C9E-343D-EB85-498E-82C198EE0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715" y="1019834"/>
            <a:ext cx="4471986" cy="340521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52;p31">
            <a:extLst>
              <a:ext uri="{FF2B5EF4-FFF2-40B4-BE49-F238E27FC236}">
                <a16:creationId xmlns:a16="http://schemas.microsoft.com/office/drawing/2014/main" id="{E386BA41-04BB-734E-C844-7EE27704E486}"/>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Risk v. Resilience</a:t>
            </a:r>
            <a:endParaRPr sz="4000" b="1" dirty="0">
              <a:solidFill>
                <a:schemeClr val="dk1"/>
              </a:solidFill>
              <a:latin typeface="Abadi MT Condensed Light" panose="020B0306030101010103" pitchFamily="34" charset="77"/>
              <a:ea typeface="Inter"/>
              <a:cs typeface="Inter"/>
              <a:sym typeface="Inter"/>
            </a:endParaRPr>
          </a:p>
        </p:txBody>
      </p:sp>
      <p:sp>
        <p:nvSpPr>
          <p:cNvPr id="2" name="TextBox 1">
            <a:extLst>
              <a:ext uri="{FF2B5EF4-FFF2-40B4-BE49-F238E27FC236}">
                <a16:creationId xmlns:a16="http://schemas.microsoft.com/office/drawing/2014/main" id="{DC02BF54-D9A3-5F38-F446-74174E8F4DA2}"/>
              </a:ext>
            </a:extLst>
          </p:cNvPr>
          <p:cNvSpPr txBox="1"/>
          <p:nvPr/>
        </p:nvSpPr>
        <p:spPr>
          <a:xfrm>
            <a:off x="783771" y="4558767"/>
            <a:ext cx="8098971" cy="523220"/>
          </a:xfrm>
          <a:prstGeom prst="rect">
            <a:avLst/>
          </a:prstGeom>
          <a:noFill/>
        </p:spPr>
        <p:txBody>
          <a:bodyPr wrap="square" rtlCol="0">
            <a:spAutoFit/>
          </a:bodyPr>
          <a:lstStyle/>
          <a:p>
            <a:r>
              <a:rPr lang="en-US" sz="2800" dirty="0">
                <a:latin typeface="Abadi MT Condensed Light" panose="020B0306030101010103" pitchFamily="34" charset="77"/>
              </a:rPr>
              <a:t>Resilience is not a fixed trait. It can be learned and strengthened</a:t>
            </a:r>
          </a:p>
        </p:txBody>
      </p:sp>
    </p:spTree>
    <p:extLst>
      <p:ext uri="{BB962C8B-B14F-4D97-AF65-F5344CB8AC3E}">
        <p14:creationId xmlns:p14="http://schemas.microsoft.com/office/powerpoint/2010/main" val="851088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0B779579-0746-7C0B-E981-4DD13825328C}"/>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EF626250-5B7E-8FEB-3B7C-5141A6F46BD8}"/>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Think – Pair - Share</a:t>
            </a:r>
            <a:endParaRPr sz="4000" b="1" dirty="0">
              <a:solidFill>
                <a:schemeClr val="dk1"/>
              </a:solidFill>
              <a:latin typeface="Abadi MT Condensed Light" panose="020B0306030101010103" pitchFamily="34" charset="77"/>
              <a:ea typeface="Inter"/>
              <a:cs typeface="Inter"/>
              <a:sym typeface="Inter"/>
            </a:endParaRPr>
          </a:p>
        </p:txBody>
      </p:sp>
      <p:sp>
        <p:nvSpPr>
          <p:cNvPr id="6" name="Subtitle 4">
            <a:extLst>
              <a:ext uri="{FF2B5EF4-FFF2-40B4-BE49-F238E27FC236}">
                <a16:creationId xmlns:a16="http://schemas.microsoft.com/office/drawing/2014/main" id="{FBEB4AE5-1DB8-B0AB-5155-F2038153D212}"/>
              </a:ext>
            </a:extLst>
          </p:cNvPr>
          <p:cNvSpPr>
            <a:spLocks noGrp="1"/>
          </p:cNvSpPr>
          <p:nvPr>
            <p:ph type="subTitle" idx="1"/>
          </p:nvPr>
        </p:nvSpPr>
        <p:spPr>
          <a:xfrm>
            <a:off x="590022" y="1356342"/>
            <a:ext cx="7963956" cy="2035532"/>
          </a:xfrm>
        </p:spPr>
        <p:txBody>
          <a:bodyPr/>
          <a:lstStyle/>
          <a:p>
            <a:pPr>
              <a:buFont typeface="Arial" panose="020B0604020202020204" pitchFamily="34" charset="0"/>
              <a:buChar char="•"/>
            </a:pPr>
            <a:r>
              <a:rPr lang="en-US" sz="2800" dirty="0">
                <a:latin typeface="Abadi MT Condensed Light" panose="020B0306030101010103" pitchFamily="34" charset="77"/>
              </a:rPr>
              <a:t>What are your opinions on these issues?</a:t>
            </a:r>
          </a:p>
          <a:p>
            <a:pPr lvl="1" algn="l">
              <a:buFont typeface="Arial" panose="020B0604020202020204" pitchFamily="34" charset="0"/>
              <a:buChar char="•"/>
            </a:pPr>
            <a:r>
              <a:rPr lang="en-US" sz="2800" dirty="0">
                <a:latin typeface="Abadi MT Condensed Light" panose="020B0306030101010103" pitchFamily="34" charset="77"/>
              </a:rPr>
              <a:t>What do you think is stronger: Nature or Nurture?</a:t>
            </a:r>
          </a:p>
          <a:p>
            <a:pPr lvl="1" algn="l">
              <a:buFont typeface="Arial" panose="020B0604020202020204" pitchFamily="34" charset="0"/>
              <a:buChar char="•"/>
            </a:pPr>
            <a:r>
              <a:rPr lang="en-US" sz="2800" dirty="0">
                <a:latin typeface="Abadi MT Condensed Light" panose="020B0306030101010103" pitchFamily="34" charset="77"/>
              </a:rPr>
              <a:t>Do you think development is more continuous or discontinuous or a mix of both?</a:t>
            </a:r>
          </a:p>
          <a:p>
            <a:pPr lvl="1" algn="l">
              <a:buFont typeface="Arial" panose="020B0604020202020204" pitchFamily="34" charset="0"/>
              <a:buChar char="•"/>
            </a:pPr>
            <a:r>
              <a:rPr lang="en-US" sz="2800" dirty="0">
                <a:latin typeface="Abadi MT Condensed Light" panose="020B0306030101010103" pitchFamily="34" charset="77"/>
              </a:rPr>
              <a:t>Are we actively shaping our development or passively shaped by it?</a:t>
            </a:r>
          </a:p>
          <a:p>
            <a:pPr lvl="1" algn="l">
              <a:buFont typeface="Arial" panose="020B0604020202020204" pitchFamily="34" charset="0"/>
              <a:buChar char="•"/>
            </a:pPr>
            <a:r>
              <a:rPr lang="en-US" sz="2800" dirty="0">
                <a:latin typeface="Abadi MT Condensed Light" panose="020B0306030101010103" pitchFamily="34" charset="77"/>
              </a:rPr>
              <a:t> How much risk should we be having kids take to build up resilience? How much of resilience is inherent?</a:t>
            </a:r>
          </a:p>
        </p:txBody>
      </p:sp>
    </p:spTree>
    <p:extLst>
      <p:ext uri="{BB962C8B-B14F-4D97-AF65-F5344CB8AC3E}">
        <p14:creationId xmlns:p14="http://schemas.microsoft.com/office/powerpoint/2010/main" val="3106075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A1BBEA72-30EB-8E08-C6D1-C9EDE6F87D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F7CA105-6578-5484-F7DD-B1CF70C16A17}"/>
              </a:ext>
            </a:extLst>
          </p:cNvPr>
          <p:cNvSpPr txBox="1"/>
          <p:nvPr/>
        </p:nvSpPr>
        <p:spPr>
          <a:xfrm>
            <a:off x="969493" y="1640726"/>
            <a:ext cx="7205014" cy="1862048"/>
          </a:xfrm>
          <a:prstGeom prst="rect">
            <a:avLst/>
          </a:prstGeom>
          <a:noFill/>
        </p:spPr>
        <p:txBody>
          <a:bodyPr wrap="square" rtlCol="0">
            <a:spAutoFit/>
          </a:bodyPr>
          <a:lstStyle/>
          <a:p>
            <a:pPr algn="ctr"/>
            <a:r>
              <a:rPr lang="en-US" sz="11500" b="1" dirty="0">
                <a:latin typeface="Abadi MT Condensed Light" panose="020B0306030101010103" pitchFamily="34" charset="77"/>
              </a:rPr>
              <a:t>Activity</a:t>
            </a:r>
          </a:p>
        </p:txBody>
      </p:sp>
    </p:spTree>
    <p:extLst>
      <p:ext uri="{BB962C8B-B14F-4D97-AF65-F5344CB8AC3E}">
        <p14:creationId xmlns:p14="http://schemas.microsoft.com/office/powerpoint/2010/main" val="3649659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4E3E88D1-1E3A-34BF-70EA-A034BCA57AEC}"/>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FFD121E1-B0F0-F141-5ADF-DD2D38D74FB9}"/>
              </a:ext>
            </a:extLst>
          </p:cNvPr>
          <p:cNvSpPr/>
          <p:nvPr/>
        </p:nvSpPr>
        <p:spPr>
          <a:xfrm>
            <a:off x="407299" y="160859"/>
            <a:ext cx="8329402" cy="1051924"/>
          </a:xfrm>
          <a:prstGeom prst="rect">
            <a:avLst/>
          </a:prstGeom>
          <a:solidFill>
            <a:schemeClr val="dk2"/>
          </a:solidFill>
          <a:ln>
            <a:noFill/>
          </a:ln>
        </p:spPr>
        <p:txBody>
          <a:bodyPr spcFirstLastPara="1" wrap="square" lIns="91425" tIns="91425" rIns="91425" bIns="91425" anchor="ctr" anchorCtr="0">
            <a:noAutofit/>
          </a:bodyPr>
          <a:lstStyle/>
          <a:p>
            <a:pPr algn="ctr"/>
            <a:r>
              <a:rPr lang="en-US" sz="3200" b="1" dirty="0">
                <a:solidFill>
                  <a:schemeClr val="tx1"/>
                </a:solidFill>
                <a:latin typeface="Abadi MT Condensed Light" panose="020B0306030101010103" pitchFamily="34" charset="77"/>
              </a:rPr>
              <a:t>Let's Review</a:t>
            </a:r>
          </a:p>
        </p:txBody>
      </p:sp>
      <p:sp>
        <p:nvSpPr>
          <p:cNvPr id="3" name="TextBox 2">
            <a:extLst>
              <a:ext uri="{FF2B5EF4-FFF2-40B4-BE49-F238E27FC236}">
                <a16:creationId xmlns:a16="http://schemas.microsoft.com/office/drawing/2014/main" id="{AD1CEB43-F7CB-8E98-D5DF-1E2E7F1FFC13}"/>
              </a:ext>
            </a:extLst>
          </p:cNvPr>
          <p:cNvSpPr txBox="1"/>
          <p:nvPr/>
        </p:nvSpPr>
        <p:spPr>
          <a:xfrm>
            <a:off x="630193" y="1385928"/>
            <a:ext cx="8106508" cy="3046988"/>
          </a:xfrm>
          <a:prstGeom prst="rect">
            <a:avLst/>
          </a:prstGeom>
          <a:noFill/>
        </p:spPr>
        <p:txBody>
          <a:bodyPr wrap="square">
            <a:spAutoFit/>
          </a:bodyPr>
          <a:lstStyle/>
          <a:p>
            <a:pPr marL="0" indent="0">
              <a:buNone/>
            </a:pPr>
            <a:r>
              <a:rPr lang="en-US" altLang="en-US" sz="2400" dirty="0">
                <a:latin typeface="Abadi MT Condensed Light" panose="020B0306030101010103" pitchFamily="34" charset="77"/>
              </a:rPr>
              <a:t>A child who becomes more coordinated at sports over time is an example of:</a:t>
            </a:r>
            <a:br>
              <a:rPr lang="en-US" altLang="en-US" sz="2400" dirty="0">
                <a:latin typeface="Abadi MT Condensed Light" panose="020B0306030101010103" pitchFamily="34" charset="77"/>
              </a:rPr>
            </a:br>
            <a:endParaRPr lang="en-US" altLang="en-US" sz="2400" dirty="0">
              <a:latin typeface="Abadi MT Condensed Light" panose="020B0306030101010103" pitchFamily="34" charset="77"/>
            </a:endParaRP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A. Discontinuous change</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B. Continuous change</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C. Regression</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D. Intermittent development</a:t>
            </a:r>
          </a:p>
          <a:p>
            <a:endParaRPr lang="en-US" altLang="en-US" sz="2400" dirty="0">
              <a:latin typeface="Abadi MT Condensed Light" panose="020B0306030101010103" pitchFamily="34" charset="77"/>
            </a:endParaRPr>
          </a:p>
          <a:p>
            <a:endParaRPr lang="en-US" sz="2400" b="1" dirty="0">
              <a:solidFill>
                <a:schemeClr val="tx1"/>
              </a:solidFill>
              <a:latin typeface="Abadi MT Condensed Light" panose="020B0306030101010103" pitchFamily="34" charset="77"/>
            </a:endParaRPr>
          </a:p>
        </p:txBody>
      </p:sp>
    </p:spTree>
    <p:extLst>
      <p:ext uri="{BB962C8B-B14F-4D97-AF65-F5344CB8AC3E}">
        <p14:creationId xmlns:p14="http://schemas.microsoft.com/office/powerpoint/2010/main" val="1418900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6CEB3971-957F-1336-EFD2-ADDEA258107F}"/>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37B5A062-7F38-751C-F92B-0417605AC40C}"/>
              </a:ext>
            </a:extLst>
          </p:cNvPr>
          <p:cNvSpPr/>
          <p:nvPr/>
        </p:nvSpPr>
        <p:spPr>
          <a:xfrm>
            <a:off x="407299" y="160859"/>
            <a:ext cx="8329402" cy="1051924"/>
          </a:xfrm>
          <a:prstGeom prst="rect">
            <a:avLst/>
          </a:prstGeom>
          <a:solidFill>
            <a:schemeClr val="dk2"/>
          </a:solidFill>
          <a:ln>
            <a:noFill/>
          </a:ln>
        </p:spPr>
        <p:txBody>
          <a:bodyPr spcFirstLastPara="1" wrap="square" lIns="91425" tIns="91425" rIns="91425" bIns="91425" anchor="ctr" anchorCtr="0">
            <a:noAutofit/>
          </a:bodyPr>
          <a:lstStyle/>
          <a:p>
            <a:pPr algn="ctr"/>
            <a:r>
              <a:rPr lang="en-US" sz="3200" b="1" dirty="0">
                <a:solidFill>
                  <a:schemeClr val="tx1"/>
                </a:solidFill>
                <a:latin typeface="Abadi MT Condensed Light" panose="020B0306030101010103" pitchFamily="34" charset="77"/>
              </a:rPr>
              <a:t>Let's Review</a:t>
            </a:r>
          </a:p>
        </p:txBody>
      </p:sp>
      <p:sp>
        <p:nvSpPr>
          <p:cNvPr id="3" name="TextBox 2">
            <a:extLst>
              <a:ext uri="{FF2B5EF4-FFF2-40B4-BE49-F238E27FC236}">
                <a16:creationId xmlns:a16="http://schemas.microsoft.com/office/drawing/2014/main" id="{087F4560-39A7-DEC4-D191-20729493D37E}"/>
              </a:ext>
            </a:extLst>
          </p:cNvPr>
          <p:cNvSpPr txBox="1"/>
          <p:nvPr/>
        </p:nvSpPr>
        <p:spPr>
          <a:xfrm>
            <a:off x="630193" y="1385928"/>
            <a:ext cx="8106508" cy="3046988"/>
          </a:xfrm>
          <a:prstGeom prst="rect">
            <a:avLst/>
          </a:prstGeom>
          <a:noFill/>
        </p:spPr>
        <p:txBody>
          <a:bodyPr wrap="square">
            <a:spAutoFit/>
          </a:bodyPr>
          <a:lstStyle/>
          <a:p>
            <a:pPr marL="0" indent="0">
              <a:buNone/>
            </a:pPr>
            <a:r>
              <a:rPr lang="en-US" altLang="en-US" sz="2400" dirty="0">
                <a:latin typeface="Abadi MT Condensed Light" panose="020B0306030101010103" pitchFamily="34" charset="77"/>
              </a:rPr>
              <a:t>A child who becomes more coordinated at sports over time is an example of:</a:t>
            </a:r>
            <a:br>
              <a:rPr lang="en-US" altLang="en-US" sz="2400" dirty="0">
                <a:latin typeface="Abadi MT Condensed Light" panose="020B0306030101010103" pitchFamily="34" charset="77"/>
              </a:rPr>
            </a:br>
            <a:endParaRPr lang="en-US" altLang="en-US" sz="2400" dirty="0">
              <a:latin typeface="Abadi MT Condensed Light" panose="020B0306030101010103" pitchFamily="34" charset="77"/>
            </a:endParaRP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A. Discontinuous change</a:t>
            </a:r>
          </a:p>
          <a:p>
            <a:pPr marL="274638" lvl="1" indent="0">
              <a:buFont typeface="Wingdings 3" panose="05040102010807070707" pitchFamily="18" charset="2"/>
              <a:buNone/>
            </a:pPr>
            <a:r>
              <a:rPr lang="en-US" altLang="en-US" sz="2400" b="1" dirty="0">
                <a:solidFill>
                  <a:srgbClr val="00B050"/>
                </a:solidFill>
                <a:latin typeface="Abadi MT Condensed Light" panose="020B0306030101010103" pitchFamily="34" charset="77"/>
              </a:rPr>
              <a:t>B. Continuous change</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C. Regression</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D. Intermittent development</a:t>
            </a:r>
          </a:p>
          <a:p>
            <a:endParaRPr lang="en-US" altLang="en-US" sz="2400" dirty="0">
              <a:latin typeface="Abadi MT Condensed Light" panose="020B0306030101010103" pitchFamily="34" charset="77"/>
            </a:endParaRPr>
          </a:p>
          <a:p>
            <a:endParaRPr lang="en-US" sz="2400" b="1" dirty="0">
              <a:solidFill>
                <a:schemeClr val="tx1"/>
              </a:solidFill>
              <a:latin typeface="Abadi MT Condensed Light" panose="020B0306030101010103" pitchFamily="34" charset="77"/>
            </a:endParaRPr>
          </a:p>
        </p:txBody>
      </p:sp>
    </p:spTree>
    <p:extLst>
      <p:ext uri="{BB962C8B-B14F-4D97-AF65-F5344CB8AC3E}">
        <p14:creationId xmlns:p14="http://schemas.microsoft.com/office/powerpoint/2010/main" val="2038341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053F751A-D249-1C8C-B122-793550689289}"/>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CA19464B-81B3-1688-5503-C6D573353BE7}"/>
              </a:ext>
            </a:extLst>
          </p:cNvPr>
          <p:cNvSpPr/>
          <p:nvPr/>
        </p:nvSpPr>
        <p:spPr>
          <a:xfrm>
            <a:off x="407299" y="160859"/>
            <a:ext cx="8329402" cy="1051924"/>
          </a:xfrm>
          <a:prstGeom prst="rect">
            <a:avLst/>
          </a:prstGeom>
          <a:solidFill>
            <a:schemeClr val="dk2"/>
          </a:solidFill>
          <a:ln>
            <a:noFill/>
          </a:ln>
        </p:spPr>
        <p:txBody>
          <a:bodyPr spcFirstLastPara="1" wrap="square" lIns="91425" tIns="91425" rIns="91425" bIns="91425" anchor="ctr" anchorCtr="0">
            <a:noAutofit/>
          </a:bodyPr>
          <a:lstStyle/>
          <a:p>
            <a:pPr algn="ctr"/>
            <a:r>
              <a:rPr lang="en-US" sz="3200" b="1" dirty="0">
                <a:solidFill>
                  <a:schemeClr val="tx1"/>
                </a:solidFill>
                <a:latin typeface="Abadi MT Condensed Light" panose="020B0306030101010103" pitchFamily="34" charset="77"/>
              </a:rPr>
              <a:t>Let's Review</a:t>
            </a:r>
          </a:p>
        </p:txBody>
      </p:sp>
      <p:sp>
        <p:nvSpPr>
          <p:cNvPr id="3" name="TextBox 2">
            <a:extLst>
              <a:ext uri="{FF2B5EF4-FFF2-40B4-BE49-F238E27FC236}">
                <a16:creationId xmlns:a16="http://schemas.microsoft.com/office/drawing/2014/main" id="{11F8ACCC-6261-6C50-DA83-E5D1A0F64B84}"/>
              </a:ext>
            </a:extLst>
          </p:cNvPr>
          <p:cNvSpPr txBox="1"/>
          <p:nvPr/>
        </p:nvSpPr>
        <p:spPr>
          <a:xfrm>
            <a:off x="630193" y="1385928"/>
            <a:ext cx="8106508" cy="3539430"/>
          </a:xfrm>
          <a:prstGeom prst="rect">
            <a:avLst/>
          </a:prstGeom>
          <a:noFill/>
        </p:spPr>
        <p:txBody>
          <a:bodyPr wrap="square">
            <a:spAutoFit/>
          </a:bodyPr>
          <a:lstStyle/>
          <a:p>
            <a:pPr marL="0" indent="0">
              <a:buNone/>
            </a:pPr>
            <a:r>
              <a:rPr lang="en-US" sz="2800" dirty="0">
                <a:latin typeface="Abadi MT Condensed Light" panose="020B0306030101010103" pitchFamily="34" charset="77"/>
              </a:rPr>
              <a:t>Two children have the same genetic risk for anxiety, but only one develops anxiety symptoms. The best explanation is:</a:t>
            </a:r>
            <a:endParaRPr lang="en-US" altLang="en-US" sz="2800" dirty="0">
              <a:latin typeface="Abadi MT Condensed Light" panose="020B0306030101010103" pitchFamily="34" charset="77"/>
            </a:endParaRPr>
          </a:p>
          <a:p>
            <a:endParaRPr lang="en-US" altLang="en-US" sz="2400" dirty="0">
              <a:latin typeface="Abadi MT Condensed Light" panose="020B0306030101010103" pitchFamily="34" charset="77"/>
            </a:endParaRP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A. Genetics play no role in the development of the disorder</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B. The environment overrides genetics completely</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C. Nature, Nurture, and Culture likely interact to influence outcomes</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D. Anxiety disorders form when cultural practices fail to provide enough risk for resilience growth</a:t>
            </a:r>
          </a:p>
          <a:p>
            <a:endParaRPr lang="en-US" sz="2400" b="1" dirty="0">
              <a:solidFill>
                <a:schemeClr val="tx1"/>
              </a:solidFill>
              <a:latin typeface="Abadi MT Condensed Light" panose="020B0306030101010103" pitchFamily="34" charset="77"/>
            </a:endParaRPr>
          </a:p>
        </p:txBody>
      </p:sp>
    </p:spTree>
    <p:extLst>
      <p:ext uri="{BB962C8B-B14F-4D97-AF65-F5344CB8AC3E}">
        <p14:creationId xmlns:p14="http://schemas.microsoft.com/office/powerpoint/2010/main" val="284182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6192ACBD-5C32-2559-061A-519E993D9AA1}"/>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4F80535C-90DB-CEAF-EB8A-EF415EC9CA64}"/>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Question of the Day pt. 2</a:t>
            </a:r>
            <a:endParaRPr sz="4000" b="1" dirty="0">
              <a:solidFill>
                <a:schemeClr val="dk1"/>
              </a:solidFill>
              <a:latin typeface="Abadi MT Condensed Light" panose="020B0306030101010103" pitchFamily="34" charset="77"/>
              <a:ea typeface="Inter"/>
              <a:cs typeface="Inter"/>
              <a:sym typeface="Inter"/>
            </a:endParaRPr>
          </a:p>
        </p:txBody>
      </p:sp>
      <p:sp>
        <p:nvSpPr>
          <p:cNvPr id="8" name="Rectangle 3">
            <a:extLst>
              <a:ext uri="{FF2B5EF4-FFF2-40B4-BE49-F238E27FC236}">
                <a16:creationId xmlns:a16="http://schemas.microsoft.com/office/drawing/2014/main" id="{0E1C3926-29EF-C2F4-BF3C-89E0BB5F656C}"/>
              </a:ext>
            </a:extLst>
          </p:cNvPr>
          <p:cNvSpPr>
            <a:spLocks noGrp="1" noChangeArrowheads="1"/>
          </p:cNvSpPr>
          <p:nvPr>
            <p:ph type="subTitle" idx="1"/>
          </p:nvPr>
        </p:nvSpPr>
        <p:spPr bwMode="auto">
          <a:xfrm>
            <a:off x="566325" y="1888104"/>
            <a:ext cx="490019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n-US" sz="3200" dirty="0">
                <a:latin typeface="Abadi MT Condensed Light" panose="020B0306030101010103" pitchFamily="34" charset="77"/>
              </a:rPr>
              <a:t>Based on your definition of stages, how do we decide when a behavior is developmentally inappropriate for a particular age or stage?</a:t>
            </a:r>
            <a:endParaRPr kumimoji="0" lang="en-US" altLang="en-US" sz="4400" b="0" i="0" u="none" strike="noStrike" cap="none" normalizeH="0" baseline="0" dirty="0">
              <a:ln>
                <a:noFill/>
              </a:ln>
              <a:solidFill>
                <a:schemeClr val="tx1"/>
              </a:solidFill>
              <a:effectLst/>
              <a:latin typeface="Abadi MT Condensed Light" panose="020B0306030101010103" pitchFamily="34" charset="77"/>
            </a:endParaRPr>
          </a:p>
        </p:txBody>
      </p:sp>
      <p:pic>
        <p:nvPicPr>
          <p:cNvPr id="2" name="Picture 1">
            <a:extLst>
              <a:ext uri="{FF2B5EF4-FFF2-40B4-BE49-F238E27FC236}">
                <a16:creationId xmlns:a16="http://schemas.microsoft.com/office/drawing/2014/main" id="{3150EB8F-3477-C017-5EE8-37323E758F85}"/>
              </a:ext>
            </a:extLst>
          </p:cNvPr>
          <p:cNvPicPr>
            <a:picLocks noChangeAspect="1"/>
          </p:cNvPicPr>
          <p:nvPr/>
        </p:nvPicPr>
        <p:blipFill>
          <a:blip r:embed="rId3"/>
          <a:stretch>
            <a:fillRect/>
          </a:stretch>
        </p:blipFill>
        <p:spPr>
          <a:xfrm>
            <a:off x="5580251" y="2256183"/>
            <a:ext cx="3563749" cy="2756728"/>
          </a:xfrm>
          <a:prstGeom prst="rect">
            <a:avLst/>
          </a:prstGeom>
        </p:spPr>
      </p:pic>
    </p:spTree>
    <p:extLst>
      <p:ext uri="{BB962C8B-B14F-4D97-AF65-F5344CB8AC3E}">
        <p14:creationId xmlns:p14="http://schemas.microsoft.com/office/powerpoint/2010/main" val="3632707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7BCB2CDA-0F41-9EDC-6CD4-C624D2128A01}"/>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84570551-CFE0-A369-3243-C93FC346E91B}"/>
              </a:ext>
            </a:extLst>
          </p:cNvPr>
          <p:cNvSpPr/>
          <p:nvPr/>
        </p:nvSpPr>
        <p:spPr>
          <a:xfrm>
            <a:off x="407299" y="160859"/>
            <a:ext cx="8329402" cy="1051924"/>
          </a:xfrm>
          <a:prstGeom prst="rect">
            <a:avLst/>
          </a:prstGeom>
          <a:solidFill>
            <a:schemeClr val="dk2"/>
          </a:solidFill>
          <a:ln>
            <a:noFill/>
          </a:ln>
        </p:spPr>
        <p:txBody>
          <a:bodyPr spcFirstLastPara="1" wrap="square" lIns="91425" tIns="91425" rIns="91425" bIns="91425" anchor="ctr" anchorCtr="0">
            <a:noAutofit/>
          </a:bodyPr>
          <a:lstStyle/>
          <a:p>
            <a:pPr algn="ctr"/>
            <a:r>
              <a:rPr lang="en-US" sz="3200" b="1" dirty="0">
                <a:solidFill>
                  <a:schemeClr val="tx1"/>
                </a:solidFill>
                <a:latin typeface="Abadi MT Condensed Light" panose="020B0306030101010103" pitchFamily="34" charset="77"/>
              </a:rPr>
              <a:t>Let's Review</a:t>
            </a:r>
          </a:p>
        </p:txBody>
      </p:sp>
      <p:sp>
        <p:nvSpPr>
          <p:cNvPr id="3" name="TextBox 2">
            <a:extLst>
              <a:ext uri="{FF2B5EF4-FFF2-40B4-BE49-F238E27FC236}">
                <a16:creationId xmlns:a16="http://schemas.microsoft.com/office/drawing/2014/main" id="{EE493D45-CE61-C1E9-8930-94AAEB8A6FC6}"/>
              </a:ext>
            </a:extLst>
          </p:cNvPr>
          <p:cNvSpPr txBox="1"/>
          <p:nvPr/>
        </p:nvSpPr>
        <p:spPr>
          <a:xfrm>
            <a:off x="630193" y="1385928"/>
            <a:ext cx="8106508" cy="3539430"/>
          </a:xfrm>
          <a:prstGeom prst="rect">
            <a:avLst/>
          </a:prstGeom>
          <a:noFill/>
        </p:spPr>
        <p:txBody>
          <a:bodyPr wrap="square">
            <a:spAutoFit/>
          </a:bodyPr>
          <a:lstStyle/>
          <a:p>
            <a:pPr marL="0" indent="0">
              <a:buNone/>
            </a:pPr>
            <a:r>
              <a:rPr lang="en-US" sz="2800" dirty="0">
                <a:latin typeface="Abadi MT Condensed Light" panose="020B0306030101010103" pitchFamily="34" charset="77"/>
              </a:rPr>
              <a:t>Two children have the same genetic risk for anxiety, but only one develops anxiety symptoms. The best explanation is:</a:t>
            </a:r>
            <a:endParaRPr lang="en-US" altLang="en-US" sz="2800" dirty="0">
              <a:latin typeface="Abadi MT Condensed Light" panose="020B0306030101010103" pitchFamily="34" charset="77"/>
            </a:endParaRPr>
          </a:p>
          <a:p>
            <a:endParaRPr lang="en-US" altLang="en-US" sz="2400" dirty="0">
              <a:latin typeface="Abadi MT Condensed Light" panose="020B0306030101010103" pitchFamily="34" charset="77"/>
            </a:endParaRP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A. Genetics play no role in the development of the disorder</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B. The environment overrides genetics completely</a:t>
            </a:r>
          </a:p>
          <a:p>
            <a:pPr marL="274638" lvl="1" indent="0">
              <a:buFont typeface="Wingdings 3" panose="05040102010807070707" pitchFamily="18" charset="2"/>
              <a:buNone/>
            </a:pPr>
            <a:r>
              <a:rPr lang="en-US" altLang="en-US" sz="2400" b="1" dirty="0">
                <a:solidFill>
                  <a:srgbClr val="00B050"/>
                </a:solidFill>
                <a:latin typeface="Abadi MT Condensed Light" panose="020B0306030101010103" pitchFamily="34" charset="77"/>
              </a:rPr>
              <a:t>C. Nature, Nurture, and Culture likely interact to influence outcomes</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D. Anxiety disorders form when cultural practices fail to provide enough risk for resilience growth</a:t>
            </a:r>
          </a:p>
          <a:p>
            <a:endParaRPr lang="en-US" sz="2400" b="1" dirty="0">
              <a:solidFill>
                <a:schemeClr val="tx1"/>
              </a:solidFill>
              <a:latin typeface="Abadi MT Condensed Light" panose="020B0306030101010103" pitchFamily="34" charset="77"/>
            </a:endParaRPr>
          </a:p>
        </p:txBody>
      </p:sp>
    </p:spTree>
    <p:extLst>
      <p:ext uri="{BB962C8B-B14F-4D97-AF65-F5344CB8AC3E}">
        <p14:creationId xmlns:p14="http://schemas.microsoft.com/office/powerpoint/2010/main" val="3492516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1B9F8256-DBF4-17EA-81BD-13BF27EF1A2F}"/>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12611EAE-CB78-D1C2-F164-1D43A31B51A3}"/>
              </a:ext>
            </a:extLst>
          </p:cNvPr>
          <p:cNvSpPr/>
          <p:nvPr/>
        </p:nvSpPr>
        <p:spPr>
          <a:xfrm>
            <a:off x="407299" y="160859"/>
            <a:ext cx="8329402" cy="1051924"/>
          </a:xfrm>
          <a:prstGeom prst="rect">
            <a:avLst/>
          </a:prstGeom>
          <a:solidFill>
            <a:schemeClr val="dk2"/>
          </a:solidFill>
          <a:ln>
            <a:noFill/>
          </a:ln>
        </p:spPr>
        <p:txBody>
          <a:bodyPr spcFirstLastPara="1" wrap="square" lIns="91425" tIns="91425" rIns="91425" bIns="91425" anchor="ctr" anchorCtr="0">
            <a:noAutofit/>
          </a:bodyPr>
          <a:lstStyle/>
          <a:p>
            <a:pPr algn="ctr"/>
            <a:r>
              <a:rPr lang="en-US" sz="3200" b="1" dirty="0">
                <a:solidFill>
                  <a:schemeClr val="tx1"/>
                </a:solidFill>
                <a:latin typeface="Abadi MT Condensed Light" panose="020B0306030101010103" pitchFamily="34" charset="77"/>
              </a:rPr>
              <a:t>Let's Review</a:t>
            </a:r>
          </a:p>
        </p:txBody>
      </p:sp>
      <p:sp>
        <p:nvSpPr>
          <p:cNvPr id="3" name="TextBox 2">
            <a:extLst>
              <a:ext uri="{FF2B5EF4-FFF2-40B4-BE49-F238E27FC236}">
                <a16:creationId xmlns:a16="http://schemas.microsoft.com/office/drawing/2014/main" id="{1C65E69C-CBEB-33E6-D77F-21C9B8C37EC2}"/>
              </a:ext>
            </a:extLst>
          </p:cNvPr>
          <p:cNvSpPr txBox="1"/>
          <p:nvPr/>
        </p:nvSpPr>
        <p:spPr>
          <a:xfrm>
            <a:off x="630193" y="1385928"/>
            <a:ext cx="8106508" cy="3170099"/>
          </a:xfrm>
          <a:prstGeom prst="rect">
            <a:avLst/>
          </a:prstGeom>
          <a:noFill/>
        </p:spPr>
        <p:txBody>
          <a:bodyPr wrap="square">
            <a:spAutoFit/>
          </a:bodyPr>
          <a:lstStyle/>
          <a:p>
            <a:pPr marL="0" indent="0">
              <a:buNone/>
            </a:pPr>
            <a:r>
              <a:rPr lang="en-US" sz="2800" dirty="0">
                <a:latin typeface="Abadi MT Condensed Light" panose="020B0306030101010103" pitchFamily="34" charset="77"/>
              </a:rPr>
              <a:t>Which situation best illustrates the idea that stage boundaries are partly shaped by culture?</a:t>
            </a:r>
            <a:endParaRPr lang="en-US" altLang="en-US" sz="2800" dirty="0">
              <a:latin typeface="Abadi MT Condensed Light" panose="020B0306030101010103" pitchFamily="34" charset="77"/>
            </a:endParaRPr>
          </a:p>
          <a:p>
            <a:endParaRPr lang="en-US" altLang="en-US" sz="2400" dirty="0">
              <a:latin typeface="Abadi MT Condensed Light" panose="020B0306030101010103" pitchFamily="34" charset="77"/>
            </a:endParaRP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A. Growth Spurts during puberty</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B. The age children begin walking</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C. Different societies defining adulthood at different ages</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D. Babies developing depth perception</a:t>
            </a:r>
          </a:p>
          <a:p>
            <a:endParaRPr lang="en-US" sz="2400" b="1" dirty="0">
              <a:solidFill>
                <a:schemeClr val="tx1"/>
              </a:solidFill>
              <a:latin typeface="Abadi MT Condensed Light" panose="020B0306030101010103" pitchFamily="34" charset="77"/>
            </a:endParaRPr>
          </a:p>
        </p:txBody>
      </p:sp>
    </p:spTree>
    <p:extLst>
      <p:ext uri="{BB962C8B-B14F-4D97-AF65-F5344CB8AC3E}">
        <p14:creationId xmlns:p14="http://schemas.microsoft.com/office/powerpoint/2010/main" val="2652889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8F0A6132-3D66-1258-7F15-ABC229DDA710}"/>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B6B54FBB-7CD6-BCA7-29DF-5DADFF3A4E13}"/>
              </a:ext>
            </a:extLst>
          </p:cNvPr>
          <p:cNvSpPr/>
          <p:nvPr/>
        </p:nvSpPr>
        <p:spPr>
          <a:xfrm>
            <a:off x="407299" y="160859"/>
            <a:ext cx="8329402" cy="1051924"/>
          </a:xfrm>
          <a:prstGeom prst="rect">
            <a:avLst/>
          </a:prstGeom>
          <a:solidFill>
            <a:schemeClr val="dk2"/>
          </a:solidFill>
          <a:ln>
            <a:noFill/>
          </a:ln>
        </p:spPr>
        <p:txBody>
          <a:bodyPr spcFirstLastPara="1" wrap="square" lIns="91425" tIns="91425" rIns="91425" bIns="91425" anchor="ctr" anchorCtr="0">
            <a:noAutofit/>
          </a:bodyPr>
          <a:lstStyle/>
          <a:p>
            <a:pPr algn="ctr"/>
            <a:r>
              <a:rPr lang="en-US" sz="3200" b="1" dirty="0">
                <a:solidFill>
                  <a:schemeClr val="tx1"/>
                </a:solidFill>
                <a:latin typeface="Abadi MT Condensed Light" panose="020B0306030101010103" pitchFamily="34" charset="77"/>
              </a:rPr>
              <a:t>Let's Review</a:t>
            </a:r>
          </a:p>
        </p:txBody>
      </p:sp>
      <p:sp>
        <p:nvSpPr>
          <p:cNvPr id="3" name="TextBox 2">
            <a:extLst>
              <a:ext uri="{FF2B5EF4-FFF2-40B4-BE49-F238E27FC236}">
                <a16:creationId xmlns:a16="http://schemas.microsoft.com/office/drawing/2014/main" id="{DEAED2BF-AD4F-D128-DED4-4B19964C38DD}"/>
              </a:ext>
            </a:extLst>
          </p:cNvPr>
          <p:cNvSpPr txBox="1"/>
          <p:nvPr/>
        </p:nvSpPr>
        <p:spPr>
          <a:xfrm>
            <a:off x="630193" y="1385928"/>
            <a:ext cx="8106508" cy="3170099"/>
          </a:xfrm>
          <a:prstGeom prst="rect">
            <a:avLst/>
          </a:prstGeom>
          <a:noFill/>
        </p:spPr>
        <p:txBody>
          <a:bodyPr wrap="square">
            <a:spAutoFit/>
          </a:bodyPr>
          <a:lstStyle/>
          <a:p>
            <a:pPr marL="0" indent="0">
              <a:buNone/>
            </a:pPr>
            <a:r>
              <a:rPr lang="en-US" sz="2800" dirty="0">
                <a:latin typeface="Abadi MT Condensed Light" panose="020B0306030101010103" pitchFamily="34" charset="77"/>
              </a:rPr>
              <a:t>Which situation best illustrates the idea that stage boundaries are partly shaped by culture?</a:t>
            </a:r>
            <a:endParaRPr lang="en-US" altLang="en-US" sz="2800" dirty="0">
              <a:latin typeface="Abadi MT Condensed Light" panose="020B0306030101010103" pitchFamily="34" charset="77"/>
            </a:endParaRPr>
          </a:p>
          <a:p>
            <a:endParaRPr lang="en-US" altLang="en-US" sz="2400" dirty="0">
              <a:latin typeface="Abadi MT Condensed Light" panose="020B0306030101010103" pitchFamily="34" charset="77"/>
            </a:endParaRP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A. Growth Spurts during puberty</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B. The age children begin walking</a:t>
            </a:r>
          </a:p>
          <a:p>
            <a:pPr marL="274638" lvl="1" indent="0">
              <a:buFont typeface="Wingdings 3" panose="05040102010807070707" pitchFamily="18" charset="2"/>
              <a:buNone/>
            </a:pPr>
            <a:r>
              <a:rPr lang="en-US" altLang="en-US" sz="2400" b="1" dirty="0">
                <a:solidFill>
                  <a:srgbClr val="00B050"/>
                </a:solidFill>
                <a:latin typeface="Abadi MT Condensed Light" panose="020B0306030101010103" pitchFamily="34" charset="77"/>
              </a:rPr>
              <a:t>C. Different societies defining adulthood at different ages</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D. Babies developing depth perception</a:t>
            </a:r>
          </a:p>
          <a:p>
            <a:endParaRPr lang="en-US" sz="2400" b="1" dirty="0">
              <a:solidFill>
                <a:schemeClr val="tx1"/>
              </a:solidFill>
              <a:latin typeface="Abadi MT Condensed Light" panose="020B0306030101010103" pitchFamily="34" charset="77"/>
            </a:endParaRPr>
          </a:p>
        </p:txBody>
      </p:sp>
    </p:spTree>
    <p:extLst>
      <p:ext uri="{BB962C8B-B14F-4D97-AF65-F5344CB8AC3E}">
        <p14:creationId xmlns:p14="http://schemas.microsoft.com/office/powerpoint/2010/main" val="398160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AF5B5E6C-45C0-AEE6-ABF3-ED85CE9EB670}"/>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678B6701-CB58-12A2-89A4-E69C5F5B8E92}"/>
              </a:ext>
            </a:extLst>
          </p:cNvPr>
          <p:cNvSpPr/>
          <p:nvPr/>
        </p:nvSpPr>
        <p:spPr>
          <a:xfrm>
            <a:off x="407299" y="160859"/>
            <a:ext cx="8329402" cy="1051924"/>
          </a:xfrm>
          <a:prstGeom prst="rect">
            <a:avLst/>
          </a:prstGeom>
          <a:solidFill>
            <a:schemeClr val="dk2"/>
          </a:solidFill>
          <a:ln>
            <a:noFill/>
          </a:ln>
        </p:spPr>
        <p:txBody>
          <a:bodyPr spcFirstLastPara="1" wrap="square" lIns="91425" tIns="91425" rIns="91425" bIns="91425" anchor="ctr" anchorCtr="0">
            <a:noAutofit/>
          </a:bodyPr>
          <a:lstStyle/>
          <a:p>
            <a:pPr algn="ctr"/>
            <a:r>
              <a:rPr lang="en-US" sz="3200" b="1" dirty="0">
                <a:solidFill>
                  <a:schemeClr val="tx1"/>
                </a:solidFill>
                <a:latin typeface="Abadi MT Condensed Light" panose="020B0306030101010103" pitchFamily="34" charset="77"/>
              </a:rPr>
              <a:t>Let's Review</a:t>
            </a:r>
          </a:p>
        </p:txBody>
      </p:sp>
      <p:sp>
        <p:nvSpPr>
          <p:cNvPr id="3" name="TextBox 2">
            <a:extLst>
              <a:ext uri="{FF2B5EF4-FFF2-40B4-BE49-F238E27FC236}">
                <a16:creationId xmlns:a16="http://schemas.microsoft.com/office/drawing/2014/main" id="{DB87DE05-8869-2991-64A2-F191A48CEBBC}"/>
              </a:ext>
            </a:extLst>
          </p:cNvPr>
          <p:cNvSpPr txBox="1"/>
          <p:nvPr/>
        </p:nvSpPr>
        <p:spPr>
          <a:xfrm>
            <a:off x="630193" y="1385928"/>
            <a:ext cx="8106508" cy="3600986"/>
          </a:xfrm>
          <a:prstGeom prst="rect">
            <a:avLst/>
          </a:prstGeom>
          <a:noFill/>
        </p:spPr>
        <p:txBody>
          <a:bodyPr wrap="square">
            <a:spAutoFit/>
          </a:bodyPr>
          <a:lstStyle/>
          <a:p>
            <a:pPr marL="0" indent="0">
              <a:buNone/>
            </a:pPr>
            <a:r>
              <a:rPr lang="en-US" sz="2800" dirty="0">
                <a:latin typeface="Abadi MT Condensed Light" panose="020B0306030101010103" pitchFamily="34" charset="77"/>
              </a:rPr>
              <a:t>A college student becomes more emotionally regulated than they were at age 15, but also reports worse sleep and slower recovery after all-nighters. This best demonstrates:</a:t>
            </a:r>
          </a:p>
          <a:p>
            <a:pPr marL="0" indent="0">
              <a:buNone/>
            </a:pPr>
            <a:endParaRPr lang="en-US" altLang="en-US" sz="2400" dirty="0">
              <a:latin typeface="Abadi MT Condensed Light" panose="020B0306030101010103" pitchFamily="34" charset="77"/>
            </a:endParaRP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A. Development moves in one direction</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B. Multidirectional development</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C. Discontinuous development only</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D. A lack of plasticity</a:t>
            </a:r>
          </a:p>
          <a:p>
            <a:endParaRPr lang="en-US" sz="2400" b="1" dirty="0">
              <a:solidFill>
                <a:schemeClr val="tx1"/>
              </a:solidFill>
              <a:latin typeface="Abadi MT Condensed Light" panose="020B0306030101010103" pitchFamily="34" charset="77"/>
            </a:endParaRPr>
          </a:p>
        </p:txBody>
      </p:sp>
    </p:spTree>
    <p:extLst>
      <p:ext uri="{BB962C8B-B14F-4D97-AF65-F5344CB8AC3E}">
        <p14:creationId xmlns:p14="http://schemas.microsoft.com/office/powerpoint/2010/main" val="1481982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20520EB5-EB2F-D963-820E-0E24B6006388}"/>
            </a:ext>
          </a:extLst>
        </p:cNvPr>
        <p:cNvGrpSpPr/>
        <p:nvPr/>
      </p:nvGrpSpPr>
      <p:grpSpPr>
        <a:xfrm>
          <a:off x="0" y="0"/>
          <a:ext cx="0" cy="0"/>
          <a:chOff x="0" y="0"/>
          <a:chExt cx="0" cy="0"/>
        </a:xfrm>
      </p:grpSpPr>
      <p:sp>
        <p:nvSpPr>
          <p:cNvPr id="4" name="Google Shape;152;p31">
            <a:extLst>
              <a:ext uri="{FF2B5EF4-FFF2-40B4-BE49-F238E27FC236}">
                <a16:creationId xmlns:a16="http://schemas.microsoft.com/office/drawing/2014/main" id="{A550DF98-08C9-8312-4190-C276881D9529}"/>
              </a:ext>
            </a:extLst>
          </p:cNvPr>
          <p:cNvSpPr/>
          <p:nvPr/>
        </p:nvSpPr>
        <p:spPr>
          <a:xfrm>
            <a:off x="407299" y="160859"/>
            <a:ext cx="8329402" cy="1051924"/>
          </a:xfrm>
          <a:prstGeom prst="rect">
            <a:avLst/>
          </a:prstGeom>
          <a:solidFill>
            <a:schemeClr val="dk2"/>
          </a:solidFill>
          <a:ln>
            <a:noFill/>
          </a:ln>
        </p:spPr>
        <p:txBody>
          <a:bodyPr spcFirstLastPara="1" wrap="square" lIns="91425" tIns="91425" rIns="91425" bIns="91425" anchor="ctr" anchorCtr="0">
            <a:noAutofit/>
          </a:bodyPr>
          <a:lstStyle/>
          <a:p>
            <a:pPr algn="ctr"/>
            <a:r>
              <a:rPr lang="en-US" sz="3200" b="1" dirty="0">
                <a:solidFill>
                  <a:schemeClr val="tx1"/>
                </a:solidFill>
                <a:latin typeface="Abadi MT Condensed Light" panose="020B0306030101010103" pitchFamily="34" charset="77"/>
              </a:rPr>
              <a:t>Let's Review</a:t>
            </a:r>
          </a:p>
        </p:txBody>
      </p:sp>
      <p:sp>
        <p:nvSpPr>
          <p:cNvPr id="3" name="TextBox 2">
            <a:extLst>
              <a:ext uri="{FF2B5EF4-FFF2-40B4-BE49-F238E27FC236}">
                <a16:creationId xmlns:a16="http://schemas.microsoft.com/office/drawing/2014/main" id="{DCDA0196-CF01-195F-37B6-E0EE8481EB93}"/>
              </a:ext>
            </a:extLst>
          </p:cNvPr>
          <p:cNvSpPr txBox="1"/>
          <p:nvPr/>
        </p:nvSpPr>
        <p:spPr>
          <a:xfrm>
            <a:off x="630193" y="1385928"/>
            <a:ext cx="8106508" cy="3600986"/>
          </a:xfrm>
          <a:prstGeom prst="rect">
            <a:avLst/>
          </a:prstGeom>
          <a:noFill/>
        </p:spPr>
        <p:txBody>
          <a:bodyPr wrap="square">
            <a:spAutoFit/>
          </a:bodyPr>
          <a:lstStyle/>
          <a:p>
            <a:pPr marL="0" indent="0">
              <a:buNone/>
            </a:pPr>
            <a:r>
              <a:rPr lang="en-US" sz="2800" dirty="0">
                <a:latin typeface="Abadi MT Condensed Light" panose="020B0306030101010103" pitchFamily="34" charset="77"/>
              </a:rPr>
              <a:t>A college student becomes more emotionally regulated than they were at age 15, but also reports worse sleep and slower recovery after all-nighters. This best demonstrates:</a:t>
            </a:r>
          </a:p>
          <a:p>
            <a:pPr marL="0" indent="0">
              <a:buNone/>
            </a:pPr>
            <a:endParaRPr lang="en-US" altLang="en-US" sz="2400" dirty="0">
              <a:latin typeface="Abadi MT Condensed Light" panose="020B0306030101010103" pitchFamily="34" charset="77"/>
            </a:endParaRP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A. Development moves in one direction</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B. </a:t>
            </a:r>
            <a:r>
              <a:rPr lang="en-US" altLang="en-US" sz="2400" b="1" dirty="0">
                <a:solidFill>
                  <a:srgbClr val="00B050"/>
                </a:solidFill>
                <a:latin typeface="Abadi MT Condensed Light" panose="020B0306030101010103" pitchFamily="34" charset="77"/>
              </a:rPr>
              <a:t>Multidirectional development</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C. Discontinuous development only</a:t>
            </a:r>
          </a:p>
          <a:p>
            <a:pPr marL="274638" lvl="1" indent="0">
              <a:buFont typeface="Wingdings 3" panose="05040102010807070707" pitchFamily="18" charset="2"/>
              <a:buNone/>
            </a:pPr>
            <a:r>
              <a:rPr lang="en-US" altLang="en-US" sz="2400" dirty="0">
                <a:solidFill>
                  <a:schemeClr val="tx1"/>
                </a:solidFill>
                <a:latin typeface="Abadi MT Condensed Light" panose="020B0306030101010103" pitchFamily="34" charset="77"/>
              </a:rPr>
              <a:t>D. A lack of plasticity</a:t>
            </a:r>
          </a:p>
          <a:p>
            <a:endParaRPr lang="en-US" sz="2400" b="1" dirty="0">
              <a:solidFill>
                <a:schemeClr val="tx1"/>
              </a:solidFill>
              <a:latin typeface="Abadi MT Condensed Light" panose="020B0306030101010103" pitchFamily="34" charset="77"/>
            </a:endParaRPr>
          </a:p>
        </p:txBody>
      </p:sp>
    </p:spTree>
    <p:extLst>
      <p:ext uri="{BB962C8B-B14F-4D97-AF65-F5344CB8AC3E}">
        <p14:creationId xmlns:p14="http://schemas.microsoft.com/office/powerpoint/2010/main" val="81475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C8EFE975-22D0-5859-77F4-4BF0434B65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CA9CDFA-ABE1-DB79-69A9-22D3B78FB725}"/>
              </a:ext>
            </a:extLst>
          </p:cNvPr>
          <p:cNvSpPr txBox="1"/>
          <p:nvPr/>
        </p:nvSpPr>
        <p:spPr>
          <a:xfrm>
            <a:off x="969493" y="2063918"/>
            <a:ext cx="7205014" cy="1015663"/>
          </a:xfrm>
          <a:prstGeom prst="rect">
            <a:avLst/>
          </a:prstGeom>
          <a:noFill/>
        </p:spPr>
        <p:txBody>
          <a:bodyPr wrap="square" rtlCol="0">
            <a:spAutoFit/>
          </a:bodyPr>
          <a:lstStyle/>
          <a:p>
            <a:pPr algn="ctr"/>
            <a:r>
              <a:rPr lang="en-US" sz="6000" b="1" dirty="0">
                <a:latin typeface="Abadi MT Condensed Light" panose="020B0306030101010103" pitchFamily="34" charset="77"/>
              </a:rPr>
              <a:t>Principles of Development</a:t>
            </a:r>
          </a:p>
        </p:txBody>
      </p:sp>
    </p:spTree>
    <p:extLst>
      <p:ext uri="{BB962C8B-B14F-4D97-AF65-F5344CB8AC3E}">
        <p14:creationId xmlns:p14="http://schemas.microsoft.com/office/powerpoint/2010/main" val="308871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D5C593DA-D66B-9513-04DD-C85BF7D95EE2}"/>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C6C71C4A-137A-F65C-CBB7-85C0D61C922C}"/>
              </a:ext>
            </a:extLst>
          </p:cNvPr>
          <p:cNvSpPr>
            <a:spLocks noGrp="1"/>
          </p:cNvSpPr>
          <p:nvPr>
            <p:ph type="subTitle" idx="1"/>
          </p:nvPr>
        </p:nvSpPr>
        <p:spPr>
          <a:xfrm>
            <a:off x="624873" y="1432882"/>
            <a:ext cx="7773692" cy="3298144"/>
          </a:xfrm>
        </p:spPr>
        <p:txBody>
          <a:bodyPr/>
          <a:lstStyle/>
          <a:p>
            <a:pPr marL="152400" indent="0">
              <a:buNone/>
            </a:pPr>
            <a:r>
              <a:rPr lang="en-US" sz="2800" dirty="0">
                <a:latin typeface="Abadi MT Condensed Light" panose="020B0306030101010103" pitchFamily="34" charset="77"/>
              </a:rPr>
              <a:t>1. Development is lifelong and change occurs all along the lifespan</a:t>
            </a:r>
          </a:p>
          <a:p>
            <a:pPr marL="914400" lvl="2" indent="0" algn="l" eaLnBrk="0" fontAlgn="base" hangingPunct="0">
              <a:spcBef>
                <a:spcPct val="0"/>
              </a:spcBef>
              <a:spcAft>
                <a:spcPct val="0"/>
              </a:spcAft>
              <a:buClrTx/>
              <a:buSzTx/>
              <a:buNone/>
            </a:pPr>
            <a:r>
              <a:rPr lang="en-US" altLang="en-US" sz="2800" dirty="0">
                <a:solidFill>
                  <a:srgbClr val="000000"/>
                </a:solidFill>
                <a:latin typeface="Abadi MT Condensed Light" panose="020B0306030101010103" pitchFamily="34" charset="77"/>
              </a:rPr>
              <a:t>- Continues from birth through older adulthood</a:t>
            </a:r>
          </a:p>
          <a:p>
            <a:pPr marL="914400" lvl="2" indent="0" algn="l" eaLnBrk="0" fontAlgn="base" hangingPunct="0">
              <a:spcBef>
                <a:spcPct val="0"/>
              </a:spcBef>
              <a:spcAft>
                <a:spcPct val="0"/>
              </a:spcAft>
              <a:buClrTx/>
              <a:buSzTx/>
              <a:buNone/>
            </a:pPr>
            <a:r>
              <a:rPr lang="en-US" altLang="en-US" sz="2800" dirty="0">
                <a:solidFill>
                  <a:srgbClr val="000000"/>
                </a:solidFill>
                <a:latin typeface="Abadi MT Condensed Light" panose="020B0306030101010103" pitchFamily="34" charset="77"/>
              </a:rPr>
              <a:t>- Change does not stop after childhood</a:t>
            </a:r>
          </a:p>
          <a:p>
            <a:pPr marL="914400" lvl="2" indent="0" algn="l" eaLnBrk="0" fontAlgn="base" hangingPunct="0">
              <a:spcBef>
                <a:spcPct val="0"/>
              </a:spcBef>
              <a:spcAft>
                <a:spcPct val="0"/>
              </a:spcAft>
              <a:buClrTx/>
              <a:buSzTx/>
              <a:buNone/>
            </a:pPr>
            <a:r>
              <a:rPr lang="en-US" altLang="en-US" sz="2800" dirty="0">
                <a:solidFill>
                  <a:srgbClr val="000000"/>
                </a:solidFill>
                <a:latin typeface="Abadi MT Condensed Light" panose="020B0306030101010103" pitchFamily="34" charset="77"/>
              </a:rPr>
              <a:t>- Each life period includes new adjustments and milestones</a:t>
            </a:r>
            <a:endParaRPr lang="en-US" altLang="en-US" sz="2800" dirty="0">
              <a:solidFill>
                <a:schemeClr val="tx1"/>
              </a:solidFill>
              <a:latin typeface="Abadi MT Condensed Light" panose="020B0306030101010103" pitchFamily="34" charset="77"/>
            </a:endParaRPr>
          </a:p>
          <a:p>
            <a:pPr marL="666750" indent="-514350">
              <a:buAutoNum type="arabicPeriod"/>
            </a:pPr>
            <a:endParaRPr lang="en-US" sz="2800" dirty="0">
              <a:latin typeface="Abadi MT Condensed Light" panose="020B0306030101010103" pitchFamily="34" charset="77"/>
            </a:endParaRPr>
          </a:p>
          <a:p>
            <a:pPr>
              <a:buFont typeface="Arial" panose="020B0604020202020204" pitchFamily="34" charset="0"/>
              <a:buChar char="•"/>
            </a:pPr>
            <a:endParaRPr lang="en-US" sz="2800" dirty="0">
              <a:latin typeface="Abadi MT Condensed Light" panose="020B0306030101010103" pitchFamily="34" charset="77"/>
            </a:endParaRPr>
          </a:p>
        </p:txBody>
      </p:sp>
      <p:sp>
        <p:nvSpPr>
          <p:cNvPr id="6" name="Google Shape;152;p31">
            <a:extLst>
              <a:ext uri="{FF2B5EF4-FFF2-40B4-BE49-F238E27FC236}">
                <a16:creationId xmlns:a16="http://schemas.microsoft.com/office/drawing/2014/main" id="{28392310-9D75-EFBF-F05F-C671129A596B}"/>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chemeClr val="dk1"/>
                </a:solidFill>
                <a:latin typeface="Abadi MT Condensed Light" panose="020B0306030101010103" pitchFamily="34" charset="77"/>
                <a:ea typeface="Inter"/>
                <a:cs typeface="Inter"/>
                <a:sym typeface="Inter"/>
              </a:rPr>
              <a:t>Principles</a:t>
            </a:r>
            <a:endParaRPr sz="4000" b="1" dirty="0">
              <a:solidFill>
                <a:schemeClr val="dk1"/>
              </a:solidFill>
              <a:latin typeface="Abadi MT Condensed Light" panose="020B0306030101010103" pitchFamily="34" charset="77"/>
              <a:ea typeface="Inter"/>
              <a:cs typeface="Inter"/>
              <a:sym typeface="Inter"/>
            </a:endParaRPr>
          </a:p>
        </p:txBody>
      </p:sp>
    </p:spTree>
    <p:extLst>
      <p:ext uri="{BB962C8B-B14F-4D97-AF65-F5344CB8AC3E}">
        <p14:creationId xmlns:p14="http://schemas.microsoft.com/office/powerpoint/2010/main" val="64120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BE042F17-E95F-6AB0-979C-0BC6726B8D5F}"/>
            </a:ext>
          </a:extLst>
        </p:cNvPr>
        <p:cNvGrpSpPr/>
        <p:nvPr/>
      </p:nvGrpSpPr>
      <p:grpSpPr>
        <a:xfrm>
          <a:off x="0" y="0"/>
          <a:ext cx="0" cy="0"/>
          <a:chOff x="0" y="0"/>
          <a:chExt cx="0" cy="0"/>
        </a:xfrm>
      </p:grpSpPr>
      <p:sp>
        <p:nvSpPr>
          <p:cNvPr id="216" name="Google Shape;216;p33">
            <a:extLst>
              <a:ext uri="{FF2B5EF4-FFF2-40B4-BE49-F238E27FC236}">
                <a16:creationId xmlns:a16="http://schemas.microsoft.com/office/drawing/2014/main" id="{ABF41FC0-2F37-A499-9A1E-C78A63793EEA}"/>
              </a:ext>
            </a:extLst>
          </p:cNvPr>
          <p:cNvSpPr txBox="1">
            <a:spLocks noGrp="1"/>
          </p:cNvSpPr>
          <p:nvPr>
            <p:ph type="subTitle" idx="1"/>
          </p:nvPr>
        </p:nvSpPr>
        <p:spPr>
          <a:xfrm>
            <a:off x="759156" y="1450941"/>
            <a:ext cx="7625687" cy="2241617"/>
          </a:xfrm>
          <a:prstGeom prst="rect">
            <a:avLst/>
          </a:prstGeom>
        </p:spPr>
        <p:txBody>
          <a:bodyPr spcFirstLastPara="1" wrap="square" lIns="91425" tIns="91425" rIns="91425" bIns="91425" anchor="t" anchorCtr="0">
            <a:noAutofit/>
          </a:bodyPr>
          <a:lstStyle/>
          <a:p>
            <a:pPr>
              <a:spcBef>
                <a:spcPct val="0"/>
              </a:spcBef>
              <a:buClrTx/>
              <a:buSzTx/>
              <a:buFontTx/>
              <a:buNone/>
            </a:pPr>
            <a:r>
              <a:rPr lang="en-US" altLang="en-US" sz="2800" dirty="0">
                <a:solidFill>
                  <a:srgbClr val="000000"/>
                </a:solidFill>
                <a:latin typeface="Abadi MT Condensed Light" panose="020B0306030101010103" pitchFamily="34" charset="77"/>
              </a:rPr>
              <a:t>2. Development is multidirectional</a:t>
            </a:r>
          </a:p>
          <a:p>
            <a:pPr>
              <a:spcBef>
                <a:spcPct val="0"/>
              </a:spcBef>
              <a:buClrTx/>
              <a:buSzTx/>
              <a:buFontTx/>
              <a:buNone/>
            </a:pPr>
            <a:endParaRPr lang="en-US" altLang="en-US" sz="2800" dirty="0">
              <a:solidFill>
                <a:srgbClr val="000000"/>
              </a:solidFill>
              <a:latin typeface="Abadi MT Condensed Light" panose="020B0306030101010103" pitchFamily="34" charset="77"/>
            </a:endParaRPr>
          </a:p>
          <a:p>
            <a:pPr lvl="2" algn="l">
              <a:spcBef>
                <a:spcPct val="0"/>
              </a:spcBef>
              <a:buClrTx/>
              <a:buSzTx/>
              <a:buFontTx/>
              <a:buChar char="-"/>
            </a:pPr>
            <a:r>
              <a:rPr lang="en-US" altLang="en-US" sz="2800" dirty="0">
                <a:solidFill>
                  <a:srgbClr val="000000"/>
                </a:solidFill>
                <a:latin typeface="Abadi MT Condensed Light" panose="020B0306030101010103" pitchFamily="34" charset="77"/>
              </a:rPr>
              <a:t>Some skills increase, others decrease, at the same time</a:t>
            </a:r>
          </a:p>
          <a:p>
            <a:pPr lvl="2" algn="l">
              <a:spcBef>
                <a:spcPct val="0"/>
              </a:spcBef>
              <a:buClrTx/>
              <a:buSzTx/>
              <a:buFontTx/>
              <a:buChar char="-"/>
            </a:pPr>
            <a:r>
              <a:rPr lang="en-US" altLang="en-US" sz="2800" dirty="0">
                <a:solidFill>
                  <a:srgbClr val="000000"/>
                </a:solidFill>
                <a:latin typeface="Abadi MT Condensed Light" panose="020B0306030101010103" pitchFamily="34" charset="77"/>
              </a:rPr>
              <a:t>Growth is </a:t>
            </a:r>
            <a:r>
              <a:rPr lang="en-US" altLang="en-US" sz="2800" b="1" u="sng" dirty="0">
                <a:solidFill>
                  <a:srgbClr val="000000"/>
                </a:solidFill>
                <a:latin typeface="Abadi MT Condensed Light" panose="020B0306030101010103" pitchFamily="34" charset="77"/>
              </a:rPr>
              <a:t>not linear </a:t>
            </a:r>
            <a:r>
              <a:rPr lang="en-US" altLang="en-US" sz="2800" dirty="0">
                <a:solidFill>
                  <a:srgbClr val="000000"/>
                </a:solidFill>
                <a:latin typeface="Abadi MT Condensed Light" panose="020B0306030101010103" pitchFamily="34" charset="77"/>
              </a:rPr>
              <a:t>– development involves both gains and losses</a:t>
            </a:r>
          </a:p>
          <a:p>
            <a:pPr marL="0" indent="0">
              <a:spcAft>
                <a:spcPts val="400"/>
              </a:spcAft>
              <a:buNone/>
            </a:pPr>
            <a:endParaRPr lang="en-US" sz="2400" dirty="0">
              <a:solidFill>
                <a:schemeClr val="tx1"/>
              </a:solidFill>
              <a:latin typeface="Abadi MT Condensed Light" panose="020B0306030101010103" pitchFamily="34" charset="77"/>
              <a:ea typeface="Cambria" panose="02040503050406030204" pitchFamily="18" charset="0"/>
              <a:cs typeface="Times New Roman" panose="02020603050405020304" pitchFamily="18" charset="0"/>
            </a:endParaRPr>
          </a:p>
        </p:txBody>
      </p:sp>
      <p:sp>
        <p:nvSpPr>
          <p:cNvPr id="4" name="Google Shape;152;p31">
            <a:extLst>
              <a:ext uri="{FF2B5EF4-FFF2-40B4-BE49-F238E27FC236}">
                <a16:creationId xmlns:a16="http://schemas.microsoft.com/office/drawing/2014/main" id="{3AC378D1-C6B8-CDB0-D273-F7FE25EFA402}"/>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lvl="0" algn="ctr"/>
            <a:r>
              <a:rPr lang="en-US" sz="4000" b="1" dirty="0">
                <a:solidFill>
                  <a:schemeClr val="dk1"/>
                </a:solidFill>
                <a:latin typeface="Abadi MT Condensed Light" panose="020B0306030101010103" pitchFamily="34" charset="77"/>
                <a:ea typeface="Inter"/>
                <a:cs typeface="Inter"/>
                <a:sym typeface="Inter"/>
              </a:rPr>
              <a:t>Principles</a:t>
            </a:r>
          </a:p>
        </p:txBody>
      </p:sp>
    </p:spTree>
    <p:extLst>
      <p:ext uri="{BB962C8B-B14F-4D97-AF65-F5344CB8AC3E}">
        <p14:creationId xmlns:p14="http://schemas.microsoft.com/office/powerpoint/2010/main" val="403808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B75005D0-4819-5F7C-4D28-7C9D22859F4C}"/>
            </a:ext>
          </a:extLst>
        </p:cNvPr>
        <p:cNvGrpSpPr/>
        <p:nvPr/>
      </p:nvGrpSpPr>
      <p:grpSpPr>
        <a:xfrm>
          <a:off x="0" y="0"/>
          <a:ext cx="0" cy="0"/>
          <a:chOff x="0" y="0"/>
          <a:chExt cx="0" cy="0"/>
        </a:xfrm>
      </p:grpSpPr>
      <p:sp>
        <p:nvSpPr>
          <p:cNvPr id="216" name="Google Shape;216;p33">
            <a:extLst>
              <a:ext uri="{FF2B5EF4-FFF2-40B4-BE49-F238E27FC236}">
                <a16:creationId xmlns:a16="http://schemas.microsoft.com/office/drawing/2014/main" id="{804CD563-EEFE-61F3-9DD0-83307963532B}"/>
              </a:ext>
            </a:extLst>
          </p:cNvPr>
          <p:cNvSpPr txBox="1">
            <a:spLocks noGrp="1"/>
          </p:cNvSpPr>
          <p:nvPr>
            <p:ph type="subTitle" idx="1"/>
          </p:nvPr>
        </p:nvSpPr>
        <p:spPr>
          <a:xfrm>
            <a:off x="759156" y="1450941"/>
            <a:ext cx="7625687" cy="2241617"/>
          </a:xfrm>
          <a:prstGeom prst="rect">
            <a:avLst/>
          </a:prstGeom>
        </p:spPr>
        <p:txBody>
          <a:bodyPr spcFirstLastPara="1" wrap="square" lIns="91425" tIns="91425" rIns="91425" bIns="91425" anchor="t" anchorCtr="0">
            <a:noAutofit/>
          </a:bodyPr>
          <a:lstStyle/>
          <a:p>
            <a:pPr>
              <a:spcBef>
                <a:spcPct val="0"/>
              </a:spcBef>
              <a:buClrTx/>
              <a:buSzTx/>
              <a:buFontTx/>
              <a:buNone/>
            </a:pPr>
            <a:r>
              <a:rPr lang="en-US" altLang="en-US" sz="2800" dirty="0">
                <a:solidFill>
                  <a:schemeClr val="tx1"/>
                </a:solidFill>
                <a:latin typeface="Abadi MT Condensed Light" panose="020B0306030101010103" pitchFamily="34" charset="77"/>
              </a:rPr>
              <a:t>3. Development is multidimensional</a:t>
            </a:r>
          </a:p>
          <a:p>
            <a:pPr>
              <a:spcBef>
                <a:spcPct val="0"/>
              </a:spcBef>
              <a:buClrTx/>
              <a:buSzTx/>
              <a:buFontTx/>
              <a:buNone/>
            </a:pPr>
            <a:endParaRPr lang="en-US" altLang="en-US" sz="2800" dirty="0">
              <a:solidFill>
                <a:schemeClr val="tx1"/>
              </a:solidFill>
              <a:latin typeface="Abadi MT Condensed Light" panose="020B0306030101010103" pitchFamily="34" charset="77"/>
            </a:endParaRPr>
          </a:p>
          <a:p>
            <a:pPr lvl="2" algn="l">
              <a:spcBef>
                <a:spcPct val="0"/>
              </a:spcBef>
              <a:buClrTx/>
              <a:buSzTx/>
              <a:buFontTx/>
              <a:buChar char="-"/>
            </a:pPr>
            <a:r>
              <a:rPr lang="en-US" altLang="en-US" sz="2800" dirty="0">
                <a:solidFill>
                  <a:schemeClr val="tx1"/>
                </a:solidFill>
                <a:latin typeface="Abadi MT Condensed Light" panose="020B0306030101010103" pitchFamily="34" charset="77"/>
              </a:rPr>
              <a:t>Change occurs across 3 domains</a:t>
            </a:r>
          </a:p>
          <a:p>
            <a:pPr lvl="3" algn="l">
              <a:spcBef>
                <a:spcPct val="0"/>
              </a:spcBef>
              <a:buClrTx/>
              <a:buSzTx/>
              <a:buFontTx/>
              <a:buChar char="-"/>
            </a:pPr>
            <a:r>
              <a:rPr lang="en-US" altLang="en-US" sz="2800" dirty="0">
                <a:solidFill>
                  <a:schemeClr val="tx1"/>
                </a:solidFill>
                <a:latin typeface="Abadi MT Condensed Light" panose="020B0306030101010103" pitchFamily="34" charset="77"/>
              </a:rPr>
              <a:t>Physical, Cognitive, and Psychosocial</a:t>
            </a:r>
            <a:endParaRPr lang="en-US" altLang="en-US" sz="2800" dirty="0">
              <a:solidFill>
                <a:schemeClr val="tx1"/>
              </a:solidFill>
              <a:latin typeface="Abadi MT Condensed Light" panose="020B0306030101010103" pitchFamily="34" charset="77"/>
              <a:cs typeface="Times New Roman" panose="02020603050405020304" pitchFamily="18" charset="0"/>
            </a:endParaRPr>
          </a:p>
          <a:p>
            <a:pPr marL="1066800" lvl="2" indent="0" algn="l">
              <a:spcBef>
                <a:spcPct val="0"/>
              </a:spcBef>
              <a:buClrTx/>
              <a:buSzTx/>
              <a:buNone/>
            </a:pPr>
            <a:endParaRPr lang="en-US" altLang="en-US" sz="2800" dirty="0">
              <a:solidFill>
                <a:schemeClr val="tx1"/>
              </a:solidFill>
              <a:latin typeface="Abadi MT Condensed Light" panose="020B0306030101010103" pitchFamily="34" charset="77"/>
              <a:cs typeface="Times New Roman" panose="02020603050405020304" pitchFamily="18" charset="0"/>
            </a:endParaRPr>
          </a:p>
        </p:txBody>
      </p:sp>
      <p:sp>
        <p:nvSpPr>
          <p:cNvPr id="4" name="Google Shape;152;p31">
            <a:extLst>
              <a:ext uri="{FF2B5EF4-FFF2-40B4-BE49-F238E27FC236}">
                <a16:creationId xmlns:a16="http://schemas.microsoft.com/office/drawing/2014/main" id="{D408A138-C7CB-4F56-821A-4F910AC34001}"/>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lvl="0" algn="ctr"/>
            <a:r>
              <a:rPr lang="en-US" sz="4000" b="1" dirty="0">
                <a:solidFill>
                  <a:schemeClr val="dk1"/>
                </a:solidFill>
                <a:latin typeface="Abadi MT Condensed Light" panose="020B0306030101010103" pitchFamily="34" charset="77"/>
                <a:ea typeface="Inter"/>
                <a:cs typeface="Inter"/>
                <a:sym typeface="Inter"/>
              </a:rPr>
              <a:t>Principles</a:t>
            </a:r>
          </a:p>
        </p:txBody>
      </p:sp>
    </p:spTree>
    <p:extLst>
      <p:ext uri="{BB962C8B-B14F-4D97-AF65-F5344CB8AC3E}">
        <p14:creationId xmlns:p14="http://schemas.microsoft.com/office/powerpoint/2010/main" val="155981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ABCF631E-29F6-CB4C-0808-469D767AF8CD}"/>
            </a:ext>
          </a:extLst>
        </p:cNvPr>
        <p:cNvGrpSpPr/>
        <p:nvPr/>
      </p:nvGrpSpPr>
      <p:grpSpPr>
        <a:xfrm>
          <a:off x="0" y="0"/>
          <a:ext cx="0" cy="0"/>
          <a:chOff x="0" y="0"/>
          <a:chExt cx="0" cy="0"/>
        </a:xfrm>
      </p:grpSpPr>
      <p:sp>
        <p:nvSpPr>
          <p:cNvPr id="216" name="Google Shape;216;p33">
            <a:extLst>
              <a:ext uri="{FF2B5EF4-FFF2-40B4-BE49-F238E27FC236}">
                <a16:creationId xmlns:a16="http://schemas.microsoft.com/office/drawing/2014/main" id="{E4A35532-AA89-57CD-4612-3744D7BB39A5}"/>
              </a:ext>
            </a:extLst>
          </p:cNvPr>
          <p:cNvSpPr txBox="1">
            <a:spLocks noGrp="1"/>
          </p:cNvSpPr>
          <p:nvPr>
            <p:ph type="subTitle" idx="1"/>
          </p:nvPr>
        </p:nvSpPr>
        <p:spPr>
          <a:xfrm>
            <a:off x="759156" y="1450941"/>
            <a:ext cx="7625687" cy="2241617"/>
          </a:xfrm>
          <a:prstGeom prst="rect">
            <a:avLst/>
          </a:prstGeom>
        </p:spPr>
        <p:txBody>
          <a:bodyPr spcFirstLastPara="1" wrap="square" lIns="91425" tIns="91425" rIns="91425" bIns="91425" anchor="t" anchorCtr="0">
            <a:noAutofit/>
          </a:bodyPr>
          <a:lstStyle/>
          <a:p>
            <a:pPr>
              <a:spcBef>
                <a:spcPct val="0"/>
              </a:spcBef>
              <a:buClrTx/>
              <a:buSzTx/>
              <a:buFontTx/>
              <a:buNone/>
            </a:pPr>
            <a:r>
              <a:rPr lang="en-US" altLang="en-US" sz="2800" dirty="0">
                <a:solidFill>
                  <a:schemeClr val="tx2">
                    <a:lumMod val="50000"/>
                  </a:schemeClr>
                </a:solidFill>
                <a:latin typeface="Abadi MT Condensed Light" panose="020B0306030101010103" pitchFamily="34" charset="77"/>
              </a:rPr>
              <a:t>3. Development is multidimensional</a:t>
            </a:r>
          </a:p>
          <a:p>
            <a:pPr>
              <a:spcBef>
                <a:spcPct val="0"/>
              </a:spcBef>
              <a:buClrTx/>
              <a:buSzTx/>
              <a:buFontTx/>
              <a:buNone/>
            </a:pPr>
            <a:endParaRPr lang="en-US" altLang="en-US" sz="2800" dirty="0">
              <a:solidFill>
                <a:schemeClr val="tx2">
                  <a:lumMod val="50000"/>
                </a:schemeClr>
              </a:solidFill>
              <a:latin typeface="Abadi MT Condensed Light" panose="020B0306030101010103" pitchFamily="34" charset="77"/>
            </a:endParaRPr>
          </a:p>
          <a:p>
            <a:pPr lvl="2" algn="l">
              <a:spcBef>
                <a:spcPct val="0"/>
              </a:spcBef>
              <a:buClrTx/>
              <a:buSzTx/>
              <a:buFontTx/>
              <a:buChar char="-"/>
            </a:pPr>
            <a:r>
              <a:rPr lang="en-US" altLang="en-US" sz="2800" dirty="0">
                <a:solidFill>
                  <a:schemeClr val="tx2">
                    <a:lumMod val="50000"/>
                  </a:schemeClr>
                </a:solidFill>
                <a:latin typeface="Abadi MT Condensed Light" panose="020B0306030101010103" pitchFamily="34" charset="77"/>
              </a:rPr>
              <a:t>Change occurs across 3 domains</a:t>
            </a:r>
          </a:p>
          <a:p>
            <a:pPr lvl="3" algn="l">
              <a:spcBef>
                <a:spcPct val="0"/>
              </a:spcBef>
              <a:buClrTx/>
              <a:buSzTx/>
              <a:buFontTx/>
              <a:buChar char="-"/>
            </a:pPr>
            <a:r>
              <a:rPr lang="en-US" altLang="en-US" sz="2800" b="1" dirty="0">
                <a:solidFill>
                  <a:srgbClr val="000000"/>
                </a:solidFill>
                <a:latin typeface="Abadi MT Condensed Light" panose="020B0306030101010103" pitchFamily="34" charset="77"/>
              </a:rPr>
              <a:t>Physical</a:t>
            </a:r>
            <a:r>
              <a:rPr lang="en-US" altLang="en-US" sz="2800" dirty="0">
                <a:solidFill>
                  <a:srgbClr val="000000"/>
                </a:solidFill>
                <a:latin typeface="Abadi MT Condensed Light" panose="020B0306030101010103" pitchFamily="34" charset="77"/>
              </a:rPr>
              <a:t>, </a:t>
            </a:r>
            <a:r>
              <a:rPr lang="en-US" altLang="en-US" sz="2800" dirty="0">
                <a:solidFill>
                  <a:schemeClr val="tx2">
                    <a:lumMod val="50000"/>
                  </a:schemeClr>
                </a:solidFill>
                <a:latin typeface="Abadi MT Condensed Light" panose="020B0306030101010103" pitchFamily="34" charset="77"/>
              </a:rPr>
              <a:t>Cognitive, and Psychosocial</a:t>
            </a:r>
            <a:endParaRPr lang="en-US" altLang="en-US" sz="2800" dirty="0">
              <a:solidFill>
                <a:schemeClr val="tx2">
                  <a:lumMod val="50000"/>
                </a:schemeClr>
              </a:solidFill>
              <a:latin typeface="Abadi MT Condensed Light" panose="020B0306030101010103" pitchFamily="34" charset="77"/>
              <a:cs typeface="Times New Roman" panose="02020603050405020304" pitchFamily="18" charset="0"/>
            </a:endParaRPr>
          </a:p>
          <a:p>
            <a:pPr marL="1066800" lvl="2" indent="0" algn="l">
              <a:spcBef>
                <a:spcPct val="0"/>
              </a:spcBef>
              <a:buClrTx/>
              <a:buSzTx/>
              <a:buNone/>
            </a:pPr>
            <a:endParaRPr lang="en-US" altLang="en-US" sz="2800" dirty="0">
              <a:solidFill>
                <a:srgbClr val="000000"/>
              </a:solidFill>
              <a:latin typeface="Abadi MT Condensed Light" panose="020B0306030101010103" pitchFamily="34" charset="77"/>
              <a:cs typeface="Times New Roman" panose="02020603050405020304" pitchFamily="18" charset="0"/>
            </a:endParaRPr>
          </a:p>
          <a:p>
            <a:pPr marL="1066800" lvl="2" indent="0" algn="l">
              <a:spcBef>
                <a:spcPct val="0"/>
              </a:spcBef>
              <a:buClrTx/>
              <a:buSzTx/>
              <a:buNone/>
            </a:pPr>
            <a:r>
              <a:rPr lang="en-US" altLang="en-US" sz="2800" dirty="0">
                <a:solidFill>
                  <a:srgbClr val="000000"/>
                </a:solidFill>
                <a:latin typeface="Abadi MT Condensed Light" panose="020B0306030101010103" pitchFamily="34" charset="77"/>
                <a:cs typeface="Times New Roman" panose="02020603050405020304" pitchFamily="18" charset="0"/>
              </a:rPr>
              <a:t>Height and Weight, Gross and Fine motor skills, sensory capabilities, the nervous system, propensity for illness and disease</a:t>
            </a:r>
            <a:endParaRPr lang="en-US" altLang="en-US" sz="2800" dirty="0">
              <a:solidFill>
                <a:srgbClr val="000000"/>
              </a:solidFill>
              <a:latin typeface="Abadi MT Condensed Light" panose="020B0306030101010103" pitchFamily="34" charset="77"/>
            </a:endParaRPr>
          </a:p>
        </p:txBody>
      </p:sp>
      <p:sp>
        <p:nvSpPr>
          <p:cNvPr id="4" name="Google Shape;152;p31">
            <a:extLst>
              <a:ext uri="{FF2B5EF4-FFF2-40B4-BE49-F238E27FC236}">
                <a16:creationId xmlns:a16="http://schemas.microsoft.com/office/drawing/2014/main" id="{1327301D-41EA-0401-74FA-493A20EAC718}"/>
              </a:ext>
            </a:extLst>
          </p:cNvPr>
          <p:cNvSpPr/>
          <p:nvPr/>
        </p:nvSpPr>
        <p:spPr>
          <a:xfrm>
            <a:off x="407299" y="499345"/>
            <a:ext cx="8329402" cy="713438"/>
          </a:xfrm>
          <a:prstGeom prst="rect">
            <a:avLst/>
          </a:prstGeom>
          <a:solidFill>
            <a:schemeClr val="dk2"/>
          </a:solidFill>
          <a:ln>
            <a:noFill/>
          </a:ln>
        </p:spPr>
        <p:txBody>
          <a:bodyPr spcFirstLastPara="1" wrap="square" lIns="91425" tIns="91425" rIns="91425" bIns="91425" anchor="ctr" anchorCtr="0">
            <a:noAutofit/>
          </a:bodyPr>
          <a:lstStyle/>
          <a:p>
            <a:pPr lvl="0" algn="ctr"/>
            <a:r>
              <a:rPr lang="en-US" sz="4000" b="1" dirty="0">
                <a:solidFill>
                  <a:schemeClr val="dk1"/>
                </a:solidFill>
                <a:latin typeface="Abadi MT Condensed Light" panose="020B0306030101010103" pitchFamily="34" charset="77"/>
                <a:ea typeface="Inter"/>
                <a:cs typeface="Inter"/>
                <a:sym typeface="Inter"/>
              </a:rPr>
              <a:t>Principles</a:t>
            </a:r>
          </a:p>
        </p:txBody>
      </p:sp>
    </p:spTree>
    <p:extLst>
      <p:ext uri="{BB962C8B-B14F-4D97-AF65-F5344CB8AC3E}">
        <p14:creationId xmlns:p14="http://schemas.microsoft.com/office/powerpoint/2010/main" val="3488931387"/>
      </p:ext>
    </p:extLst>
  </p:cSld>
  <p:clrMapOvr>
    <a:masterClrMapping/>
  </p:clrMapOvr>
</p:sld>
</file>

<file path=ppt/theme/theme1.xml><?xml version="1.0" encoding="utf-8"?>
<a:theme xmlns:a="http://schemas.openxmlformats.org/drawingml/2006/main" name="Investor Pitch Deck by Slidesgo">
  <a:themeElements>
    <a:clrScheme name="Simple Light">
      <a:dk1>
        <a:srgbClr val="191919"/>
      </a:dk1>
      <a:lt1>
        <a:srgbClr val="FFFFFF"/>
      </a:lt1>
      <a:dk2>
        <a:srgbClr val="FDF4E9"/>
      </a:dk2>
      <a:lt2>
        <a:srgbClr val="FFFFF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5706</TotalTime>
  <Words>4465</Words>
  <Application>Microsoft Macintosh PowerPoint</Application>
  <PresentationFormat>On-screen Show (16:9)</PresentationFormat>
  <Paragraphs>270</Paragraphs>
  <Slides>44</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Abadi MT Condensed Light</vt:lpstr>
      <vt:lpstr>Times New Roman</vt:lpstr>
      <vt:lpstr>Inter</vt:lpstr>
      <vt:lpstr>Nunito Light</vt:lpstr>
      <vt:lpstr>PT Sans</vt:lpstr>
      <vt:lpstr>Manrope</vt:lpstr>
      <vt:lpstr>Arial</vt:lpstr>
      <vt:lpstr>Wingdings 3</vt:lpstr>
      <vt:lpstr>Investor Pitch Deck by Slidesgo</vt:lpstr>
      <vt:lpstr>Slidesgo Final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Mikaela Elliott</cp:lastModifiedBy>
  <cp:revision>245</cp:revision>
  <dcterms:modified xsi:type="dcterms:W3CDTF">2026-01-29T17:11:14Z</dcterms:modified>
</cp:coreProperties>
</file>