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8" r:id="rId1"/>
  </p:sldMasterIdLst>
  <p:notesMasterIdLst>
    <p:notesMasterId r:id="rId32"/>
  </p:notesMasterIdLst>
  <p:sldIdLst>
    <p:sldId id="256" r:id="rId2"/>
    <p:sldId id="318" r:id="rId3"/>
    <p:sldId id="263" r:id="rId4"/>
    <p:sldId id="258" r:id="rId5"/>
    <p:sldId id="297" r:id="rId6"/>
    <p:sldId id="290" r:id="rId7"/>
    <p:sldId id="262" r:id="rId8"/>
    <p:sldId id="292" r:id="rId9"/>
    <p:sldId id="293" r:id="rId10"/>
    <p:sldId id="266" r:id="rId11"/>
    <p:sldId id="295" r:id="rId12"/>
    <p:sldId id="323" r:id="rId13"/>
    <p:sldId id="261" r:id="rId14"/>
    <p:sldId id="299" r:id="rId15"/>
    <p:sldId id="300" r:id="rId16"/>
    <p:sldId id="324" r:id="rId17"/>
    <p:sldId id="325" r:id="rId18"/>
    <p:sldId id="302" r:id="rId19"/>
    <p:sldId id="315" r:id="rId20"/>
    <p:sldId id="298" r:id="rId21"/>
    <p:sldId id="296" r:id="rId22"/>
    <p:sldId id="328" r:id="rId23"/>
    <p:sldId id="329" r:id="rId24"/>
    <p:sldId id="303" r:id="rId25"/>
    <p:sldId id="327" r:id="rId26"/>
    <p:sldId id="326" r:id="rId27"/>
    <p:sldId id="330" r:id="rId28"/>
    <p:sldId id="331" r:id="rId29"/>
    <p:sldId id="332" r:id="rId30"/>
    <p:sldId id="267" r:id="rId31"/>
  </p:sldIdLst>
  <p:sldSz cx="9144000" cy="5143500" type="screen16x9"/>
  <p:notesSz cx="6858000" cy="9144000"/>
  <p:embeddedFontLst>
    <p:embeddedFont>
      <p:font typeface="Abadi MT Condensed Light" panose="020B0306030101010103" pitchFamily="34" charset="77"/>
      <p:regular r:id="rId33"/>
    </p:embeddedFont>
    <p:embeddedFont>
      <p:font typeface="Barlow" pitchFamily="2" charset="77"/>
      <p:regular r:id="rId34"/>
      <p:bold r:id="rId35"/>
      <p:italic r:id="rId36"/>
      <p:boldItalic r:id="rId37"/>
    </p:embeddedFont>
    <p:embeddedFont>
      <p:font typeface="Barlow Semi Condensed ExtraBold" panose="00000906000000000000" pitchFamily="2" charset="77"/>
      <p:bold r:id="rId38"/>
      <p:italic r:id="rId39"/>
      <p:boldItalic r:id="rId40"/>
    </p:embeddedFont>
    <p:embeddedFont>
      <p:font typeface="Catamaran" pitchFamily="2" charset="77"/>
      <p:regular r:id="rId41"/>
      <p:bold r:id="rId42"/>
    </p:embeddedFont>
    <p:embeddedFont>
      <p:font typeface="Comic Sans MS" panose="030F0902030302020204" pitchFamily="66" charset="0"/>
      <p:regular r:id="rId43"/>
    </p:embeddedFont>
    <p:embeddedFont>
      <p:font typeface="Open Sans" panose="020B0606030504020204" pitchFamily="34" charset="0"/>
      <p:regular r:id="rId44"/>
      <p:bold r:id="rId45"/>
      <p:italic r:id="rId46"/>
      <p:boldItalic r:id="rId4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0D547"/>
    <a:srgbClr val="55BC3E"/>
    <a:srgbClr val="F8A4A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53D786F-B06E-4B4B-AB0F-8B2887E89CB5}">
  <a:tblStyle styleId="{B53D786F-B06E-4B4B-AB0F-8B2887E89CB5}"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7438"/>
    <p:restoredTop sz="65730"/>
  </p:normalViewPr>
  <p:slideViewPr>
    <p:cSldViewPr snapToGrid="0">
      <p:cViewPr>
        <p:scale>
          <a:sx n="80" d="100"/>
          <a:sy n="80" d="100"/>
        </p:scale>
        <p:origin x="-232" y="912"/>
      </p:cViewPr>
      <p:guideLst/>
    </p:cSldViewPr>
  </p:slideViewPr>
  <p:notesTextViewPr>
    <p:cViewPr>
      <p:scale>
        <a:sx n="105" d="100"/>
        <a:sy n="105"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7.fntdata"/><Relationship Id="rId21" Type="http://schemas.openxmlformats.org/officeDocument/2006/relationships/slide" Target="slides/slide20.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font" Target="fonts/font15.fntdata"/><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font" Target="fonts/font13.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4.fntdata"/><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font" Target="fonts/font14.fntdata"/><Relationship Id="rId20" Type="http://schemas.openxmlformats.org/officeDocument/2006/relationships/slide" Target="slides/slide19.xml"/><Relationship Id="rId41"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US"/>
          </a:p>
        </p:txBody>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d362d286f3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99" name="Google Shape;99;gd362d286f3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5"/>
        <p:cNvGrpSpPr/>
        <p:nvPr/>
      </p:nvGrpSpPr>
      <p:grpSpPr>
        <a:xfrm>
          <a:off x="0" y="0"/>
          <a:ext cx="0" cy="0"/>
          <a:chOff x="0" y="0"/>
          <a:chExt cx="0" cy="0"/>
        </a:xfrm>
      </p:grpSpPr>
      <p:sp>
        <p:nvSpPr>
          <p:cNvPr id="746" name="Google Shape;746;g1c48c152c6a_0_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747" name="Google Shape;747;g1c48c152c6a_0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100" b="0" i="0" u="none" strike="noStrike" cap="none" dirty="0">
                <a:solidFill>
                  <a:srgbClr val="000000"/>
                </a:solidFill>
                <a:effectLst/>
                <a:latin typeface="Arial"/>
                <a:ea typeface="Arial"/>
                <a:cs typeface="Arial"/>
                <a:sym typeface="Arial"/>
              </a:rPr>
              <a:t>Those assumptions become much harder to maintain once societies industrialize — which brings us to the next period</a:t>
            </a: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a:extLst>
            <a:ext uri="{FF2B5EF4-FFF2-40B4-BE49-F238E27FC236}">
              <a16:creationId xmlns:a16="http://schemas.microsoft.com/office/drawing/2014/main" id="{21E313CE-C784-B181-D0A7-565AF52F754C}"/>
            </a:ext>
          </a:extLst>
        </p:cNvPr>
        <p:cNvGrpSpPr/>
        <p:nvPr/>
      </p:nvGrpSpPr>
      <p:grpSpPr>
        <a:xfrm>
          <a:off x="0" y="0"/>
          <a:ext cx="0" cy="0"/>
          <a:chOff x="0" y="0"/>
          <a:chExt cx="0" cy="0"/>
        </a:xfrm>
      </p:grpSpPr>
      <p:sp>
        <p:nvSpPr>
          <p:cNvPr id="265" name="Google Shape;265;g1c48c152c6a_0_7:notes">
            <a:extLst>
              <a:ext uri="{FF2B5EF4-FFF2-40B4-BE49-F238E27FC236}">
                <a16:creationId xmlns:a16="http://schemas.microsoft.com/office/drawing/2014/main" id="{59CCDD90-D2DD-E462-58D3-5B2B95A8F6B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266" name="Google Shape;266;g1c48c152c6a_0_7:notes">
            <a:extLst>
              <a:ext uri="{FF2B5EF4-FFF2-40B4-BE49-F238E27FC236}">
                <a16:creationId xmlns:a16="http://schemas.microsoft.com/office/drawing/2014/main" id="{35F0D3BF-1B92-8315-B8BC-667902BB708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US" b="0" i="1" u="none" strike="noStrike" dirty="0">
                <a:solidFill>
                  <a:srgbClr val="000000"/>
                </a:solidFill>
                <a:effectLst/>
              </a:rPr>
              <a:t>(Late 1500s → 1700s)</a:t>
            </a:r>
            <a:endParaRPr lang="en-US" b="0" i="0" u="none" strike="noStrike" dirty="0">
              <a:solidFill>
                <a:srgbClr val="000000"/>
              </a:solidFill>
              <a:effectLst/>
            </a:endParaRPr>
          </a:p>
          <a:p>
            <a:r>
              <a:rPr lang="en-US" b="0" i="0" u="none" strike="noStrike" dirty="0">
                <a:solidFill>
                  <a:srgbClr val="000000"/>
                </a:solidFill>
                <a:effectLst/>
              </a:rPr>
              <a:t>“As we move out of the early Enlightenment period, we start to see a subtle but important shift.”</a:t>
            </a:r>
          </a:p>
          <a:p>
            <a:r>
              <a:rPr lang="en-US" b="0" i="0" u="none" strike="noStrike" dirty="0">
                <a:solidFill>
                  <a:srgbClr val="000000"/>
                </a:solidFill>
                <a:effectLst/>
              </a:rPr>
              <a:t>“Education begins to be viewed not just as an individual or family matter, but as something that benefits society as a whole.”</a:t>
            </a:r>
          </a:p>
          <a:p>
            <a:r>
              <a:rPr lang="en-US" b="0" i="0" u="none" strike="noStrike" dirty="0">
                <a:solidFill>
                  <a:srgbClr val="000000"/>
                </a:solidFill>
                <a:effectLst/>
              </a:rPr>
              <a:t>“As societies became more complex, they needed people with specialized skills.”</a:t>
            </a:r>
          </a:p>
          <a:p>
            <a:pPr lvl="1"/>
            <a:r>
              <a:rPr lang="en-US" b="0" i="0" u="none" strike="noStrike" dirty="0">
                <a:solidFill>
                  <a:srgbClr val="000000"/>
                </a:solidFill>
                <a:effectLst/>
              </a:rPr>
              <a:t>Literacy</a:t>
            </a:r>
          </a:p>
          <a:p>
            <a:pPr lvl="1"/>
            <a:r>
              <a:rPr lang="en-US" b="0" i="0" u="none" strike="noStrike" dirty="0">
                <a:solidFill>
                  <a:srgbClr val="000000"/>
                </a:solidFill>
                <a:effectLst/>
              </a:rPr>
              <a:t>Numeracy</a:t>
            </a:r>
          </a:p>
          <a:p>
            <a:pPr lvl="1"/>
            <a:r>
              <a:rPr lang="en-US" b="0" i="0" u="none" strike="noStrike" dirty="0">
                <a:solidFill>
                  <a:srgbClr val="000000"/>
                </a:solidFill>
                <a:effectLst/>
              </a:rPr>
              <a:t>Administrative and technical knowledge</a:t>
            </a:r>
          </a:p>
          <a:p>
            <a:r>
              <a:rPr lang="en-US" b="0" i="0" u="none" strike="noStrike" dirty="0">
                <a:solidFill>
                  <a:srgbClr val="000000"/>
                </a:solidFill>
                <a:effectLst/>
              </a:rPr>
              <a:t>“This made education economically and socially valuable in new ways.”</a:t>
            </a:r>
          </a:p>
          <a:p>
            <a:r>
              <a:rPr lang="en-US" b="0" i="0" u="none" strike="noStrike" dirty="0">
                <a:solidFill>
                  <a:srgbClr val="000000"/>
                </a:solidFill>
                <a:effectLst/>
              </a:rPr>
              <a:t>“Families alone could no longer meet these educational demands.”</a:t>
            </a:r>
          </a:p>
          <a:p>
            <a:pPr lvl="1"/>
            <a:r>
              <a:rPr lang="en-US" b="0" i="0" u="none" strike="noStrike" dirty="0">
                <a:solidFill>
                  <a:srgbClr val="000000"/>
                </a:solidFill>
                <a:effectLst/>
              </a:rPr>
              <a:t>Teaching advanced skills takes time and resources</a:t>
            </a:r>
          </a:p>
          <a:p>
            <a:pPr lvl="1"/>
            <a:r>
              <a:rPr lang="en-US" b="0" i="0" u="none" strike="noStrike" dirty="0">
                <a:solidFill>
                  <a:srgbClr val="000000"/>
                </a:solidFill>
                <a:effectLst/>
              </a:rPr>
              <a:t>Not all parents had the knowledge or ability to educate their children formally</a:t>
            </a:r>
          </a:p>
          <a:p>
            <a:r>
              <a:rPr lang="en-US" b="0" i="0" u="none" strike="noStrike" dirty="0">
                <a:solidFill>
                  <a:srgbClr val="000000"/>
                </a:solidFill>
                <a:effectLst/>
              </a:rPr>
              <a:t>“As a result, communities and governments began to support schooling.”</a:t>
            </a:r>
          </a:p>
          <a:p>
            <a:pPr lvl="1"/>
            <a:r>
              <a:rPr lang="en-US" b="0" i="0" u="none" strike="noStrike" dirty="0">
                <a:solidFill>
                  <a:srgbClr val="000000"/>
                </a:solidFill>
                <a:effectLst/>
              </a:rPr>
              <a:t>Early public schools</a:t>
            </a:r>
          </a:p>
          <a:p>
            <a:pPr lvl="1"/>
            <a:r>
              <a:rPr lang="en-US" b="0" i="0" u="none" strike="noStrike" dirty="0">
                <a:solidFill>
                  <a:srgbClr val="000000"/>
                </a:solidFill>
                <a:effectLst/>
              </a:rPr>
              <a:t>Church- or state-supported education</a:t>
            </a:r>
          </a:p>
          <a:p>
            <a:r>
              <a:rPr lang="en-US" b="0" i="0" u="none" strike="noStrike" dirty="0">
                <a:solidFill>
                  <a:srgbClr val="000000"/>
                </a:solidFill>
                <a:effectLst/>
              </a:rPr>
              <a:t>“This is the beginning of schooling as an institution tied to childhood.”</a:t>
            </a:r>
          </a:p>
          <a:p>
            <a:r>
              <a:rPr lang="en-US" b="0" i="0" u="none" strike="noStrike" dirty="0">
                <a:solidFill>
                  <a:srgbClr val="000000"/>
                </a:solidFill>
                <a:effectLst/>
              </a:rPr>
              <a:t>“Importantly, this does not yet mean that </a:t>
            </a:r>
            <a:r>
              <a:rPr lang="en-US" b="0" i="1" u="none" strike="noStrike" dirty="0">
                <a:solidFill>
                  <a:srgbClr val="000000"/>
                </a:solidFill>
                <a:effectLst/>
              </a:rPr>
              <a:t>all</a:t>
            </a:r>
            <a:r>
              <a:rPr lang="en-US" b="0" i="0" u="none" strike="noStrike" dirty="0">
                <a:solidFill>
                  <a:srgbClr val="000000"/>
                </a:solidFill>
                <a:effectLst/>
              </a:rPr>
              <a:t> children went to school.”</a:t>
            </a:r>
          </a:p>
          <a:p>
            <a:pPr lvl="1"/>
            <a:r>
              <a:rPr lang="en-US" b="0" i="0" u="none" strike="noStrike" dirty="0">
                <a:solidFill>
                  <a:srgbClr val="000000"/>
                </a:solidFill>
                <a:effectLst/>
              </a:rPr>
              <a:t>Access was still uneven</a:t>
            </a:r>
          </a:p>
          <a:p>
            <a:pPr lvl="1"/>
            <a:r>
              <a:rPr lang="en-US" b="0" i="0" u="none" strike="noStrike" dirty="0">
                <a:solidFill>
                  <a:srgbClr val="000000"/>
                </a:solidFill>
                <a:effectLst/>
              </a:rPr>
              <a:t>Social class, gender, and location mattered</a:t>
            </a:r>
          </a:p>
          <a:p>
            <a:r>
              <a:rPr lang="en-US" b="0" i="0" u="none" strike="noStrike" dirty="0">
                <a:solidFill>
                  <a:srgbClr val="000000"/>
                </a:solidFill>
                <a:effectLst/>
              </a:rPr>
              <a:t>“But the idea that children </a:t>
            </a:r>
            <a:r>
              <a:rPr lang="en-US" b="0" i="1" u="none" strike="noStrike" dirty="0">
                <a:solidFill>
                  <a:srgbClr val="000000"/>
                </a:solidFill>
                <a:effectLst/>
              </a:rPr>
              <a:t>should</a:t>
            </a:r>
            <a:r>
              <a:rPr lang="en-US" b="0" i="0" u="none" strike="noStrike" dirty="0">
                <a:solidFill>
                  <a:srgbClr val="000000"/>
                </a:solidFill>
                <a:effectLst/>
              </a:rPr>
              <a:t> be educated was gaining ground.”</a:t>
            </a:r>
          </a:p>
          <a:p>
            <a:r>
              <a:rPr lang="en-US" b="0" i="0" u="none" strike="noStrike" dirty="0">
                <a:solidFill>
                  <a:srgbClr val="000000"/>
                </a:solidFill>
                <a:effectLst/>
              </a:rPr>
              <a:t>“This marks a key transition in how childhood is understood.”</a:t>
            </a:r>
          </a:p>
          <a:p>
            <a:pPr lvl="1"/>
            <a:r>
              <a:rPr lang="en-US" b="0" i="0" u="none" strike="noStrike" dirty="0">
                <a:solidFill>
                  <a:srgbClr val="000000"/>
                </a:solidFill>
                <a:effectLst/>
              </a:rPr>
              <a:t>Children are increasingly seen as future citizens and workers</a:t>
            </a:r>
          </a:p>
          <a:p>
            <a:pPr lvl="1"/>
            <a:r>
              <a:rPr lang="en-US" b="0" i="0" u="none" strike="noStrike" dirty="0">
                <a:solidFill>
                  <a:srgbClr val="000000"/>
                </a:solidFill>
                <a:effectLst/>
              </a:rPr>
              <a:t>Childhood becomes a period of </a:t>
            </a:r>
            <a:r>
              <a:rPr lang="en-US" b="1" i="0" u="none" strike="noStrike" dirty="0">
                <a:solidFill>
                  <a:srgbClr val="000000"/>
                </a:solidFill>
                <a:effectLst/>
              </a:rPr>
              <a:t>preparation</a:t>
            </a:r>
            <a:r>
              <a:rPr lang="en-US" b="0" i="0" u="none" strike="noStrike" dirty="0">
                <a:solidFill>
                  <a:srgbClr val="000000"/>
                </a:solidFill>
                <a:effectLst/>
              </a:rPr>
              <a:t>, not just survival or contribution</a:t>
            </a:r>
          </a:p>
          <a:p>
            <a:r>
              <a:rPr lang="en-US" b="0" i="0" u="none" strike="noStrike" dirty="0">
                <a:solidFill>
                  <a:srgbClr val="000000"/>
                </a:solidFill>
                <a:effectLst/>
              </a:rPr>
              <a:t>“This shift sets up a major tension we’ll see in the next period.”</a:t>
            </a:r>
          </a:p>
          <a:p>
            <a:pPr lvl="1"/>
            <a:r>
              <a:rPr lang="en-US" b="0" i="0" u="none" strike="noStrike" dirty="0">
                <a:solidFill>
                  <a:srgbClr val="000000"/>
                </a:solidFill>
                <a:effectLst/>
              </a:rPr>
              <a:t>Children are seen as needing education and protection</a:t>
            </a:r>
          </a:p>
          <a:p>
            <a:pPr lvl="1"/>
            <a:r>
              <a:rPr lang="en-US" b="0" i="0" u="none" strike="noStrike" dirty="0">
                <a:solidFill>
                  <a:srgbClr val="000000"/>
                </a:solidFill>
                <a:effectLst/>
              </a:rPr>
              <a:t>But economic realities still push many children into labor</a:t>
            </a:r>
          </a:p>
          <a:p>
            <a:pPr marL="0" lvl="0" indent="0" algn="l" rtl="0">
              <a:spcBef>
                <a:spcPts val="0"/>
              </a:spcBef>
              <a:spcAft>
                <a:spcPts val="0"/>
              </a:spcAft>
              <a:buNone/>
            </a:pPr>
            <a:endParaRPr lang="en-US" b="0" dirty="0"/>
          </a:p>
          <a:p>
            <a:pPr marL="0" lvl="0" indent="0" algn="l" rtl="0">
              <a:spcBef>
                <a:spcPts val="0"/>
              </a:spcBef>
              <a:spcAft>
                <a:spcPts val="0"/>
              </a:spcAft>
              <a:buNone/>
            </a:pPr>
            <a:r>
              <a:rPr lang="en-US" sz="1100" b="1" i="0" u="none" strike="noStrike" cap="none" dirty="0">
                <a:solidFill>
                  <a:srgbClr val="000000"/>
                </a:solidFill>
                <a:effectLst/>
                <a:latin typeface="Arial"/>
                <a:ea typeface="Arial"/>
                <a:cs typeface="Arial"/>
                <a:sym typeface="Arial"/>
              </a:rPr>
              <a:t>That tension becomes especially visible during the Industrial Era, when childhood is pulled in two very different directions — work and school.</a:t>
            </a:r>
            <a:endParaRPr b="1" dirty="0"/>
          </a:p>
        </p:txBody>
      </p:sp>
    </p:spTree>
    <p:extLst>
      <p:ext uri="{BB962C8B-B14F-4D97-AF65-F5344CB8AC3E}">
        <p14:creationId xmlns:p14="http://schemas.microsoft.com/office/powerpoint/2010/main" val="10896320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a:extLst>
            <a:ext uri="{FF2B5EF4-FFF2-40B4-BE49-F238E27FC236}">
              <a16:creationId xmlns:a16="http://schemas.microsoft.com/office/drawing/2014/main" id="{B3516FA6-1789-337A-04D2-45F3CAD000E3}"/>
            </a:ext>
          </a:extLst>
        </p:cNvPr>
        <p:cNvGrpSpPr/>
        <p:nvPr/>
      </p:nvGrpSpPr>
      <p:grpSpPr>
        <a:xfrm>
          <a:off x="0" y="0"/>
          <a:ext cx="0" cy="0"/>
          <a:chOff x="0" y="0"/>
          <a:chExt cx="0" cy="0"/>
        </a:xfrm>
      </p:grpSpPr>
      <p:sp>
        <p:nvSpPr>
          <p:cNvPr id="265" name="Google Shape;265;g1c48c152c6a_0_7:notes">
            <a:extLst>
              <a:ext uri="{FF2B5EF4-FFF2-40B4-BE49-F238E27FC236}">
                <a16:creationId xmlns:a16="http://schemas.microsoft.com/office/drawing/2014/main" id="{B4B500A7-9BBC-670F-EC7C-2B85B7D3824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266" name="Google Shape;266;g1c48c152c6a_0_7:notes">
            <a:extLst>
              <a:ext uri="{FF2B5EF4-FFF2-40B4-BE49-F238E27FC236}">
                <a16:creationId xmlns:a16="http://schemas.microsoft.com/office/drawing/2014/main" id="{FCA26732-E510-70D8-17A7-9EF2B8D2A6A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US" b="0" i="1" u="none" strike="noStrike" dirty="0">
                <a:solidFill>
                  <a:srgbClr val="000000"/>
                </a:solidFill>
                <a:effectLst/>
              </a:rPr>
              <a:t>(1800s → Early 1900s)</a:t>
            </a:r>
            <a:endParaRPr lang="en-US" b="0" i="0" u="none" strike="noStrike" dirty="0">
              <a:solidFill>
                <a:srgbClr val="000000"/>
              </a:solidFill>
              <a:effectLst/>
            </a:endParaRPr>
          </a:p>
          <a:p>
            <a:r>
              <a:rPr lang="en-US" b="0" i="0" u="none" strike="noStrike" dirty="0">
                <a:solidFill>
                  <a:srgbClr val="000000"/>
                </a:solidFill>
                <a:effectLst/>
              </a:rPr>
              <a:t>“The Industrial Era dramatically reshapes childhood, especially in Europe and the United States.”</a:t>
            </a:r>
          </a:p>
          <a:p>
            <a:r>
              <a:rPr lang="en-US" b="0" i="0" u="none" strike="noStrike" dirty="0">
                <a:solidFill>
                  <a:srgbClr val="000000"/>
                </a:solidFill>
                <a:effectLst/>
              </a:rPr>
              <a:t>“This period creates a major contradiction in how children are viewed.”</a:t>
            </a:r>
          </a:p>
          <a:p>
            <a:r>
              <a:rPr lang="en-US" b="0" i="0" u="none" strike="noStrike" dirty="0">
                <a:solidFill>
                  <a:srgbClr val="000000"/>
                </a:solidFill>
                <a:effectLst/>
              </a:rPr>
              <a:t>“On one hand, industrialization increased the demand for labor.”</a:t>
            </a:r>
          </a:p>
          <a:p>
            <a:pPr lvl="1"/>
            <a:r>
              <a:rPr lang="en-US" b="0" i="0" u="none" strike="noStrike" dirty="0">
                <a:solidFill>
                  <a:srgbClr val="000000"/>
                </a:solidFill>
                <a:effectLst/>
              </a:rPr>
              <a:t>Factories, mines, and mills needed workers</a:t>
            </a:r>
          </a:p>
          <a:p>
            <a:pPr lvl="1"/>
            <a:r>
              <a:rPr lang="en-US" b="0" i="0" u="none" strike="noStrike" dirty="0">
                <a:solidFill>
                  <a:srgbClr val="000000"/>
                </a:solidFill>
                <a:effectLst/>
              </a:rPr>
              <a:t>Children were inexpensive, physically small, and easily controlled</a:t>
            </a:r>
          </a:p>
          <a:p>
            <a:r>
              <a:rPr lang="en-US" b="0" i="0" u="none" strike="noStrike" dirty="0">
                <a:solidFill>
                  <a:srgbClr val="000000"/>
                </a:solidFill>
                <a:effectLst/>
              </a:rPr>
              <a:t>“As a result, many children worked long hours in dangerous conditions.”</a:t>
            </a:r>
          </a:p>
          <a:p>
            <a:pPr lvl="1"/>
            <a:r>
              <a:rPr lang="en-US" b="0" i="0" u="none" strike="noStrike" dirty="0">
                <a:solidFill>
                  <a:srgbClr val="000000"/>
                </a:solidFill>
                <a:effectLst/>
              </a:rPr>
              <a:t>Factory work</a:t>
            </a:r>
          </a:p>
          <a:p>
            <a:pPr lvl="1"/>
            <a:r>
              <a:rPr lang="en-US" b="0" i="0" u="none" strike="noStrike" dirty="0">
                <a:solidFill>
                  <a:srgbClr val="000000"/>
                </a:solidFill>
                <a:effectLst/>
              </a:rPr>
              <a:t>Mining</a:t>
            </a:r>
          </a:p>
          <a:p>
            <a:pPr lvl="1"/>
            <a:r>
              <a:rPr lang="en-US" b="0" i="0" u="none" strike="noStrike" dirty="0">
                <a:solidFill>
                  <a:srgbClr val="000000"/>
                </a:solidFill>
                <a:effectLst/>
              </a:rPr>
              <a:t>Urban labor</a:t>
            </a:r>
          </a:p>
          <a:p>
            <a:r>
              <a:rPr lang="en-US" b="0" i="0" u="none" strike="noStrike" dirty="0">
                <a:solidFill>
                  <a:srgbClr val="000000"/>
                </a:solidFill>
                <a:effectLst/>
              </a:rPr>
              <a:t>“For many families, children’s labor was essential for survival.”</a:t>
            </a:r>
          </a:p>
          <a:p>
            <a:r>
              <a:rPr lang="en-US" b="0" i="0" u="none" strike="noStrike" dirty="0">
                <a:solidFill>
                  <a:srgbClr val="000000"/>
                </a:solidFill>
                <a:effectLst/>
              </a:rPr>
              <a:t>“On the other hand, this same period saw growing concern about children’s welfare.”</a:t>
            </a:r>
          </a:p>
          <a:p>
            <a:pPr lvl="1"/>
            <a:r>
              <a:rPr lang="en-US" b="0" i="0" u="none" strike="noStrike" dirty="0">
                <a:solidFill>
                  <a:srgbClr val="000000"/>
                </a:solidFill>
                <a:effectLst/>
              </a:rPr>
              <a:t>Reformers began documenting:</a:t>
            </a:r>
          </a:p>
          <a:p>
            <a:pPr lvl="2"/>
            <a:r>
              <a:rPr lang="en-US" b="0" i="0" u="none" strike="noStrike" dirty="0">
                <a:solidFill>
                  <a:srgbClr val="000000"/>
                </a:solidFill>
                <a:effectLst/>
              </a:rPr>
              <a:t>Physical harm</a:t>
            </a:r>
          </a:p>
          <a:p>
            <a:pPr lvl="2"/>
            <a:r>
              <a:rPr lang="en-US" b="0" i="0" u="none" strike="noStrike" dirty="0">
                <a:solidFill>
                  <a:srgbClr val="000000"/>
                </a:solidFill>
                <a:effectLst/>
              </a:rPr>
              <a:t>Exhaustion</a:t>
            </a:r>
          </a:p>
          <a:p>
            <a:pPr lvl="2"/>
            <a:r>
              <a:rPr lang="en-US" b="0" i="0" u="none" strike="noStrike" dirty="0">
                <a:solidFill>
                  <a:srgbClr val="000000"/>
                </a:solidFill>
                <a:effectLst/>
              </a:rPr>
              <a:t>Lack of education</a:t>
            </a:r>
          </a:p>
          <a:p>
            <a:r>
              <a:rPr lang="en-US" b="0" i="0" u="none" strike="noStrike" dirty="0">
                <a:solidFill>
                  <a:srgbClr val="000000"/>
                </a:solidFill>
                <a:effectLst/>
              </a:rPr>
              <a:t>“These concerns sparked major child welfare and labor reform movements.”</a:t>
            </a:r>
          </a:p>
          <a:p>
            <a:r>
              <a:rPr lang="en-US" b="0" i="0" u="none" strike="noStrike" dirty="0">
                <a:solidFill>
                  <a:srgbClr val="000000"/>
                </a:solidFill>
                <a:effectLst/>
              </a:rPr>
              <a:t>“This tension—children as workers versus children as developing individuals—became central.”</a:t>
            </a:r>
          </a:p>
          <a:p>
            <a:pPr lvl="1"/>
            <a:r>
              <a:rPr lang="en-US" b="0" i="0" u="none" strike="noStrike" dirty="0">
                <a:solidFill>
                  <a:srgbClr val="000000"/>
                </a:solidFill>
                <a:effectLst/>
              </a:rPr>
              <a:t>Should children contribute economically?</a:t>
            </a:r>
          </a:p>
          <a:p>
            <a:pPr lvl="1"/>
            <a:r>
              <a:rPr lang="en-US" b="0" i="0" u="none" strike="noStrike" dirty="0">
                <a:solidFill>
                  <a:srgbClr val="000000"/>
                </a:solidFill>
                <a:effectLst/>
              </a:rPr>
              <a:t>Or should they be protected and educated?</a:t>
            </a:r>
          </a:p>
          <a:p>
            <a:r>
              <a:rPr lang="en-US" b="0" i="0" u="none" strike="noStrike" dirty="0">
                <a:solidFill>
                  <a:srgbClr val="000000"/>
                </a:solidFill>
                <a:effectLst/>
              </a:rPr>
              <a:t>“One major outcome of this tension was the expansion of compulsory schooling.”</a:t>
            </a:r>
          </a:p>
          <a:p>
            <a:pPr lvl="1"/>
            <a:r>
              <a:rPr lang="en-US" b="0" i="0" u="none" strike="noStrike" dirty="0">
                <a:solidFill>
                  <a:srgbClr val="000000"/>
                </a:solidFill>
                <a:effectLst/>
              </a:rPr>
              <a:t>In the U.S., Massachusetts passed the first compulsory education law in 1852</a:t>
            </a:r>
          </a:p>
          <a:p>
            <a:pPr lvl="1"/>
            <a:r>
              <a:rPr lang="en-US" b="0" i="0" u="none" strike="noStrike" dirty="0">
                <a:solidFill>
                  <a:srgbClr val="000000"/>
                </a:solidFill>
                <a:effectLst/>
              </a:rPr>
              <a:t>This helped establish schooling as a </a:t>
            </a:r>
            <a:r>
              <a:rPr lang="en-US" b="1" i="0" u="none" strike="noStrike" dirty="0">
                <a:solidFill>
                  <a:srgbClr val="000000"/>
                </a:solidFill>
                <a:effectLst/>
              </a:rPr>
              <a:t>normative expectation of childhood</a:t>
            </a:r>
            <a:endParaRPr lang="en-US" b="0" i="0" u="none" strike="noStrike" dirty="0">
              <a:solidFill>
                <a:srgbClr val="000000"/>
              </a:solidFill>
              <a:effectLst/>
            </a:endParaRPr>
          </a:p>
          <a:p>
            <a:r>
              <a:rPr lang="en-US" b="0" i="0" u="none" strike="noStrike" dirty="0">
                <a:solidFill>
                  <a:srgbClr val="000000"/>
                </a:solidFill>
                <a:effectLst/>
              </a:rPr>
              <a:t>“Once children are expected to be in school, childhood becomes increasingly defined by education.”</a:t>
            </a:r>
          </a:p>
          <a:p>
            <a:pPr lvl="1"/>
            <a:r>
              <a:rPr lang="en-US" b="0" i="0" u="none" strike="noStrike" dirty="0">
                <a:solidFill>
                  <a:srgbClr val="000000"/>
                </a:solidFill>
                <a:effectLst/>
              </a:rPr>
              <a:t>Children are grouped by age</a:t>
            </a:r>
          </a:p>
          <a:p>
            <a:pPr lvl="1"/>
            <a:r>
              <a:rPr lang="en-US" b="0" i="0" u="none" strike="noStrike" dirty="0">
                <a:solidFill>
                  <a:srgbClr val="000000"/>
                </a:solidFill>
                <a:effectLst/>
              </a:rPr>
              <a:t>Learning becomes structured and standardized</a:t>
            </a:r>
          </a:p>
          <a:p>
            <a:pPr lvl="1"/>
            <a:r>
              <a:rPr lang="en-US" b="0" i="0" u="none" strike="noStrike" dirty="0">
                <a:solidFill>
                  <a:srgbClr val="000000"/>
                </a:solidFill>
                <a:effectLst/>
              </a:rPr>
              <a:t>Differences between children become more visible</a:t>
            </a:r>
          </a:p>
          <a:p>
            <a:r>
              <a:rPr lang="en-US" b="0" i="0" u="none" strike="noStrike" dirty="0">
                <a:solidFill>
                  <a:srgbClr val="000000"/>
                </a:solidFill>
                <a:effectLst/>
              </a:rPr>
              <a:t>“This is a crucial moment for developmental science.”</a:t>
            </a:r>
          </a:p>
          <a:p>
            <a:pPr lvl="1"/>
            <a:r>
              <a:rPr lang="en-US" b="0" i="0" u="none" strike="noStrike" dirty="0">
                <a:solidFill>
                  <a:srgbClr val="000000"/>
                </a:solidFill>
                <a:effectLst/>
              </a:rPr>
              <a:t>People begin asking:</a:t>
            </a:r>
          </a:p>
          <a:p>
            <a:pPr lvl="2"/>
            <a:r>
              <a:rPr lang="en-US" b="0" i="0" u="none" strike="noStrike" dirty="0">
                <a:solidFill>
                  <a:srgbClr val="000000"/>
                </a:solidFill>
                <a:effectLst/>
              </a:rPr>
              <a:t>How do children learn?</a:t>
            </a:r>
          </a:p>
          <a:p>
            <a:pPr lvl="2"/>
            <a:r>
              <a:rPr lang="en-US" b="0" i="0" u="none" strike="noStrike" dirty="0">
                <a:solidFill>
                  <a:srgbClr val="000000"/>
                </a:solidFill>
                <a:effectLst/>
              </a:rPr>
              <a:t>What should children know at each age?</a:t>
            </a:r>
          </a:p>
          <a:p>
            <a:pPr lvl="2"/>
            <a:r>
              <a:rPr lang="en-US" b="0" i="0" u="none" strike="noStrike" dirty="0">
                <a:solidFill>
                  <a:srgbClr val="000000"/>
                </a:solidFill>
                <a:effectLst/>
              </a:rPr>
              <a:t>What counts as typical or atypical development?</a:t>
            </a:r>
          </a:p>
          <a:p>
            <a:r>
              <a:rPr lang="en-US" b="0" i="0" u="none" strike="noStrike" dirty="0">
                <a:solidFill>
                  <a:srgbClr val="000000"/>
                </a:solidFill>
                <a:effectLst/>
              </a:rPr>
              <a:t>“In other words, childhood shifts from being primarily about work to being about development.”</a:t>
            </a:r>
          </a:p>
          <a:p>
            <a:pPr lvl="1"/>
            <a:r>
              <a:rPr lang="en-US" b="0" i="0" u="none" strike="noStrike" dirty="0">
                <a:solidFill>
                  <a:srgbClr val="000000"/>
                </a:solidFill>
                <a:effectLst/>
              </a:rPr>
              <a:t>Education becomes the central organizing feature of childhood</a:t>
            </a:r>
          </a:p>
          <a:p>
            <a:pPr lvl="1"/>
            <a:r>
              <a:rPr lang="en-US" b="0" i="0" u="none" strike="noStrike" dirty="0">
                <a:solidFill>
                  <a:srgbClr val="000000"/>
                </a:solidFill>
                <a:effectLst/>
              </a:rPr>
              <a:t>Development becomes something to observe, measure, and manage</a:t>
            </a:r>
          </a:p>
          <a:p>
            <a:r>
              <a:rPr lang="en-US" b="0" i="0" u="none" strike="noStrike" dirty="0">
                <a:solidFill>
                  <a:srgbClr val="000000"/>
                </a:solidFill>
                <a:effectLst/>
              </a:rPr>
              <a:t>“This shift doesn’t eliminate inequality.”</a:t>
            </a:r>
          </a:p>
          <a:p>
            <a:pPr lvl="1"/>
            <a:r>
              <a:rPr lang="en-US" b="0" i="0" u="none" strike="noStrike" dirty="0">
                <a:solidFill>
                  <a:srgbClr val="000000"/>
                </a:solidFill>
                <a:effectLst/>
              </a:rPr>
              <a:t>Access to schooling still varies</a:t>
            </a:r>
          </a:p>
          <a:p>
            <a:pPr lvl="1"/>
            <a:r>
              <a:rPr lang="en-US" b="0" i="0" u="none" strike="noStrike" dirty="0">
                <a:solidFill>
                  <a:srgbClr val="000000"/>
                </a:solidFill>
                <a:effectLst/>
              </a:rPr>
              <a:t>Child labor continues for many children</a:t>
            </a:r>
          </a:p>
          <a:p>
            <a:r>
              <a:rPr lang="en-US" b="0" i="0" u="none" strike="noStrike" dirty="0">
                <a:solidFill>
                  <a:srgbClr val="000000"/>
                </a:solidFill>
                <a:effectLst/>
              </a:rPr>
              <a:t>“But the </a:t>
            </a:r>
            <a:r>
              <a:rPr lang="en-US" b="0" i="1" u="none" strike="noStrike" dirty="0">
                <a:solidFill>
                  <a:srgbClr val="000000"/>
                </a:solidFill>
                <a:effectLst/>
              </a:rPr>
              <a:t>idea</a:t>
            </a:r>
            <a:r>
              <a:rPr lang="en-US" b="0" i="0" u="none" strike="noStrike" dirty="0">
                <a:solidFill>
                  <a:srgbClr val="000000"/>
                </a:solidFill>
                <a:effectLst/>
              </a:rPr>
              <a:t> of childhood has changed in a lasting way</a:t>
            </a:r>
          </a:p>
          <a:p>
            <a:endParaRPr lang="en-US" b="0" i="0" u="none" strike="noStrike" dirty="0">
              <a:solidFill>
                <a:srgbClr val="000000"/>
              </a:solidFill>
              <a:effectLst/>
            </a:endParaRPr>
          </a:p>
          <a:p>
            <a:pPr marL="158750" indent="0">
              <a:buNone/>
            </a:pPr>
            <a:r>
              <a:rPr lang="en-US" sz="1100" b="1" i="0" u="none" strike="noStrike" cap="none" dirty="0">
                <a:solidFill>
                  <a:srgbClr val="000000"/>
                </a:solidFill>
                <a:effectLst/>
                <a:latin typeface="Arial"/>
                <a:ea typeface="Arial"/>
                <a:cs typeface="Arial"/>
                <a:sym typeface="Arial"/>
              </a:rPr>
              <a:t>These changes set the stage for the modern view of childhood, where development, protection, and eventually rights become central concerns</a:t>
            </a:r>
            <a:endParaRPr lang="en-US" b="1" i="0" u="none" strike="noStrike" dirty="0">
              <a:solidFill>
                <a:srgbClr val="000000"/>
              </a:solidFill>
              <a:effectLst/>
            </a:endParaRPr>
          </a:p>
        </p:txBody>
      </p:sp>
    </p:spTree>
    <p:extLst>
      <p:ext uri="{BB962C8B-B14F-4D97-AF65-F5344CB8AC3E}">
        <p14:creationId xmlns:p14="http://schemas.microsoft.com/office/powerpoint/2010/main" val="23389265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g1c48c152c6a_0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372" name="Google Shape;372;g1c48c152c6a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dirty="0"/>
              <a:t>“As schooling becomes more central to childhood, the idea of development itself takes on new importance.”</a:t>
            </a:r>
          </a:p>
          <a:p>
            <a:endParaRPr lang="en-US" dirty="0"/>
          </a:p>
          <a:p>
            <a:r>
              <a:rPr lang="en-US" dirty="0"/>
              <a:t>“Childhood is no longer just a time to be protected or educated — it becomes a period that is actively </a:t>
            </a:r>
            <a:r>
              <a:rPr lang="en-US" i="1" dirty="0"/>
              <a:t>studied</a:t>
            </a:r>
            <a:r>
              <a:rPr lang="en-US" dirty="0"/>
              <a:t>.”</a:t>
            </a:r>
          </a:p>
          <a:p>
            <a:endParaRPr lang="en-US" dirty="0"/>
          </a:p>
          <a:p>
            <a:r>
              <a:rPr lang="en-US" dirty="0"/>
              <a:t>“Once children are grouped by age in classrooms, differences between children become more visible.”</a:t>
            </a:r>
          </a:p>
          <a:p>
            <a:pPr lvl="1"/>
            <a:r>
              <a:rPr lang="en-US" dirty="0"/>
              <a:t>Some children learn faster than others</a:t>
            </a:r>
          </a:p>
          <a:p>
            <a:pPr lvl="1"/>
            <a:r>
              <a:rPr lang="en-US" dirty="0"/>
              <a:t>Some struggle</a:t>
            </a:r>
          </a:p>
          <a:p>
            <a:pPr lvl="1"/>
            <a:r>
              <a:rPr lang="en-US" dirty="0"/>
              <a:t>Some behave differently</a:t>
            </a:r>
          </a:p>
          <a:p>
            <a:pPr lvl="1"/>
            <a:endParaRPr lang="en-US" dirty="0"/>
          </a:p>
          <a:p>
            <a:r>
              <a:rPr lang="en-US" dirty="0"/>
              <a:t>“This creates a need to understand what is </a:t>
            </a:r>
            <a:r>
              <a:rPr lang="en-US" i="1" dirty="0"/>
              <a:t>typical</a:t>
            </a:r>
            <a:r>
              <a:rPr lang="en-US" dirty="0"/>
              <a:t> versus </a:t>
            </a:r>
            <a:r>
              <a:rPr lang="en-US" i="1" dirty="0"/>
              <a:t>atypical</a:t>
            </a:r>
            <a:r>
              <a:rPr lang="en-US" dirty="0"/>
              <a:t> at different ages.”</a:t>
            </a:r>
          </a:p>
          <a:p>
            <a:endParaRPr lang="en-US" dirty="0"/>
          </a:p>
          <a:p>
            <a:r>
              <a:rPr lang="en-US" dirty="0"/>
              <a:t>“During this period, we see the rise of age norms and developmental benchmarks.”</a:t>
            </a:r>
          </a:p>
          <a:p>
            <a:pPr lvl="1"/>
            <a:r>
              <a:rPr lang="en-US" dirty="0"/>
              <a:t>Expectations about what children should know or be able to do</a:t>
            </a:r>
          </a:p>
          <a:p>
            <a:pPr lvl="1"/>
            <a:r>
              <a:rPr lang="en-US" dirty="0"/>
              <a:t>At specific ages</a:t>
            </a:r>
          </a:p>
          <a:p>
            <a:r>
              <a:rPr lang="en-US" dirty="0"/>
              <a:t>“Development becomes something that can be observed, tracked, and compared.”</a:t>
            </a:r>
          </a:p>
          <a:p>
            <a:endParaRPr lang="en-US" dirty="0"/>
          </a:p>
          <a:p>
            <a:r>
              <a:rPr lang="en-US" dirty="0"/>
              <a:t>“This is also when scientific interest in children expands.”</a:t>
            </a:r>
          </a:p>
          <a:p>
            <a:pPr lvl="1"/>
            <a:r>
              <a:rPr lang="en-US" dirty="0"/>
              <a:t>Psychology</a:t>
            </a:r>
          </a:p>
          <a:p>
            <a:pPr lvl="1"/>
            <a:r>
              <a:rPr lang="en-US" dirty="0"/>
              <a:t>Education</a:t>
            </a:r>
          </a:p>
          <a:p>
            <a:pPr lvl="1"/>
            <a:r>
              <a:rPr lang="en-US" dirty="0"/>
              <a:t>Pediatrics</a:t>
            </a:r>
          </a:p>
          <a:p>
            <a:endParaRPr lang="en-US" dirty="0"/>
          </a:p>
          <a:p>
            <a:r>
              <a:rPr lang="en-US" dirty="0"/>
              <a:t>“Children become legitimate subjects of scientific study.”</a:t>
            </a:r>
          </a:p>
          <a:p>
            <a:r>
              <a:rPr lang="en-US" dirty="0"/>
              <a:t>“Importantly, development starts to be framed as something that can be supported — or hindered — by the environment.”</a:t>
            </a:r>
          </a:p>
          <a:p>
            <a:pPr lvl="1"/>
            <a:r>
              <a:rPr lang="en-US" dirty="0"/>
              <a:t>School quality</a:t>
            </a:r>
          </a:p>
          <a:p>
            <a:pPr lvl="1"/>
            <a:r>
              <a:rPr lang="en-US" dirty="0"/>
              <a:t>Parenting practices</a:t>
            </a:r>
          </a:p>
          <a:p>
            <a:pPr lvl="1"/>
            <a:r>
              <a:rPr lang="en-US" dirty="0"/>
              <a:t>Social conditions</a:t>
            </a:r>
          </a:p>
          <a:p>
            <a:endParaRPr lang="en-US" dirty="0"/>
          </a:p>
          <a:p>
            <a:r>
              <a:rPr lang="en-US" dirty="0"/>
              <a:t>“This period lays the groundwork for modern developmental psychology.”</a:t>
            </a:r>
          </a:p>
          <a:p>
            <a:pPr lvl="1"/>
            <a:r>
              <a:rPr lang="en-US" dirty="0"/>
              <a:t>Theories of learning</a:t>
            </a:r>
          </a:p>
          <a:p>
            <a:pPr lvl="1"/>
            <a:r>
              <a:rPr lang="en-US" dirty="0"/>
              <a:t>Ideas about stages</a:t>
            </a:r>
          </a:p>
          <a:p>
            <a:pPr lvl="1"/>
            <a:r>
              <a:rPr lang="en-US" dirty="0"/>
              <a:t>Concepts of individual differences</a:t>
            </a:r>
          </a:p>
          <a:p>
            <a:endParaRPr lang="en-US" dirty="0"/>
          </a:p>
          <a:p>
            <a:r>
              <a:rPr lang="en-US" dirty="0"/>
              <a:t>“But it also introduces new risks.”</a:t>
            </a:r>
          </a:p>
          <a:p>
            <a:pPr lvl="1"/>
            <a:r>
              <a:rPr lang="en-US" dirty="0"/>
              <a:t>Labeling</a:t>
            </a:r>
          </a:p>
          <a:p>
            <a:pPr lvl="1"/>
            <a:r>
              <a:rPr lang="en-US" dirty="0"/>
              <a:t>Comparison</a:t>
            </a:r>
          </a:p>
          <a:p>
            <a:pPr lvl="1"/>
            <a:r>
              <a:rPr lang="en-US" dirty="0"/>
              <a:t>Pathologizing difference</a:t>
            </a:r>
          </a:p>
          <a:p>
            <a:pPr lvl="1"/>
            <a:endParaRPr lang="en-US" dirty="0"/>
          </a:p>
          <a:p>
            <a:pPr marL="615950" lvl="1" indent="0">
              <a:buNone/>
            </a:pPr>
            <a:r>
              <a:rPr lang="en-US" sz="1100" b="1" i="0" u="none" strike="noStrike" cap="none" dirty="0">
                <a:solidFill>
                  <a:srgbClr val="000000"/>
                </a:solidFill>
                <a:effectLst/>
                <a:latin typeface="Arial"/>
                <a:ea typeface="Arial"/>
                <a:cs typeface="Arial"/>
                <a:sym typeface="Arial"/>
              </a:rPr>
              <a:t>These concerns about development and well-being eventually lead to a broader, more rights-based view of childhood.</a:t>
            </a:r>
            <a:endParaRPr lang="en-US" b="1" dirty="0"/>
          </a:p>
          <a:p>
            <a:pPr marL="0" lvl="0" indent="0" algn="l" rtl="0">
              <a:spcBef>
                <a:spcPts val="0"/>
              </a:spcBef>
              <a:spcAft>
                <a:spcPts val="0"/>
              </a:spcAft>
              <a:buNone/>
            </a:pPr>
            <a:endParaRPr b="0"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a:extLst>
            <a:ext uri="{FF2B5EF4-FFF2-40B4-BE49-F238E27FC236}">
              <a16:creationId xmlns:a16="http://schemas.microsoft.com/office/drawing/2014/main" id="{007C09E3-6CE4-AE38-DB1E-3F7F58EDAE03}"/>
            </a:ext>
          </a:extLst>
        </p:cNvPr>
        <p:cNvGrpSpPr/>
        <p:nvPr/>
      </p:nvGrpSpPr>
      <p:grpSpPr>
        <a:xfrm>
          <a:off x="0" y="0"/>
          <a:ext cx="0" cy="0"/>
          <a:chOff x="0" y="0"/>
          <a:chExt cx="0" cy="0"/>
        </a:xfrm>
      </p:grpSpPr>
      <p:sp>
        <p:nvSpPr>
          <p:cNvPr id="333" name="Google Shape;333;g1c48c152c6a_0_27:notes">
            <a:extLst>
              <a:ext uri="{FF2B5EF4-FFF2-40B4-BE49-F238E27FC236}">
                <a16:creationId xmlns:a16="http://schemas.microsoft.com/office/drawing/2014/main" id="{0F005A89-6C89-0911-06CB-29EB3FC4A2A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334" name="Google Shape;334;g1c48c152c6a_0_27:notes">
            <a:extLst>
              <a:ext uri="{FF2B5EF4-FFF2-40B4-BE49-F238E27FC236}">
                <a16:creationId xmlns:a16="http://schemas.microsoft.com/office/drawing/2014/main" id="{197BA242-FD7C-135D-561B-D2276DC3569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b="0" i="1" u="none" strike="noStrike" dirty="0">
                <a:solidFill>
                  <a:srgbClr val="000000"/>
                </a:solidFill>
                <a:effectLst/>
              </a:rPr>
              <a:t>(Late 1900s → Today)</a:t>
            </a:r>
            <a:endParaRPr lang="en-US" b="0" i="0" u="none" strike="noStrike" dirty="0">
              <a:solidFill>
                <a:srgbClr val="000000"/>
              </a:solidFill>
              <a:effectLst/>
            </a:endParaRPr>
          </a:p>
          <a:p>
            <a:r>
              <a:rPr lang="en-US" b="0" i="0" u="none" strike="noStrike" dirty="0">
                <a:solidFill>
                  <a:srgbClr val="000000"/>
                </a:solidFill>
                <a:effectLst/>
              </a:rPr>
              <a:t>“In the modern era, childhood is increasingly understood not just in terms of development, but in terms of rights.”</a:t>
            </a:r>
          </a:p>
          <a:p>
            <a:endParaRPr lang="en-US" b="0" i="0" u="none" strike="noStrike" dirty="0">
              <a:solidFill>
                <a:srgbClr val="000000"/>
              </a:solidFill>
              <a:effectLst/>
            </a:endParaRPr>
          </a:p>
          <a:p>
            <a:r>
              <a:rPr lang="en-US" b="0" i="0" u="none" strike="noStrike" dirty="0">
                <a:solidFill>
                  <a:srgbClr val="000000"/>
                </a:solidFill>
                <a:effectLst/>
              </a:rPr>
              <a:t>“This reflects a broader shift in how societies think about human dignity and well-being.”</a:t>
            </a:r>
          </a:p>
          <a:p>
            <a:endParaRPr lang="en-US" b="0" i="0" u="none" strike="noStrike" dirty="0">
              <a:solidFill>
                <a:srgbClr val="000000"/>
              </a:solidFill>
              <a:effectLst/>
            </a:endParaRPr>
          </a:p>
          <a:p>
            <a:r>
              <a:rPr lang="en-US" b="0" i="0" u="none" strike="noStrike" dirty="0">
                <a:solidFill>
                  <a:srgbClr val="000000"/>
                </a:solidFill>
                <a:effectLst/>
              </a:rPr>
              <a:t>“Children are no longer seen only as individuals who need protection.”</a:t>
            </a:r>
          </a:p>
          <a:p>
            <a:pPr lvl="1"/>
            <a:r>
              <a:rPr lang="en-US" b="0" i="0" u="none" strike="noStrike" dirty="0">
                <a:solidFill>
                  <a:srgbClr val="000000"/>
                </a:solidFill>
                <a:effectLst/>
              </a:rPr>
              <a:t>They are also seen as individuals with inherent rights</a:t>
            </a:r>
          </a:p>
          <a:p>
            <a:pPr lvl="1"/>
            <a:endParaRPr lang="en-US" b="0" i="0" u="none" strike="noStrike" dirty="0">
              <a:solidFill>
                <a:srgbClr val="000000"/>
              </a:solidFill>
              <a:effectLst/>
            </a:endParaRPr>
          </a:p>
          <a:p>
            <a:r>
              <a:rPr lang="en-US" b="0" i="0" u="none" strike="noStrike" dirty="0">
                <a:solidFill>
                  <a:srgbClr val="000000"/>
                </a:solidFill>
                <a:effectLst/>
              </a:rPr>
              <a:t>“This includes rights to safety, education, healthcare, and respect.”</a:t>
            </a:r>
          </a:p>
          <a:p>
            <a:endParaRPr lang="en-US" b="0" i="0" u="none" strike="noStrike" dirty="0">
              <a:solidFill>
                <a:srgbClr val="000000"/>
              </a:solidFill>
              <a:effectLst/>
            </a:endParaRPr>
          </a:p>
          <a:p>
            <a:r>
              <a:rPr lang="en-US" b="0" i="0" u="none" strike="noStrike" dirty="0">
                <a:solidFill>
                  <a:srgbClr val="000000"/>
                </a:solidFill>
                <a:effectLst/>
              </a:rPr>
              <a:t>“This view expands responsibility beyond families.”</a:t>
            </a:r>
          </a:p>
          <a:p>
            <a:pPr lvl="1"/>
            <a:r>
              <a:rPr lang="en-US" b="0" i="0" u="none" strike="noStrike" dirty="0">
                <a:solidFill>
                  <a:srgbClr val="000000"/>
                </a:solidFill>
                <a:effectLst/>
              </a:rPr>
              <a:t>Governments</a:t>
            </a:r>
          </a:p>
          <a:p>
            <a:pPr lvl="1"/>
            <a:r>
              <a:rPr lang="en-US" b="0" i="0" u="none" strike="noStrike" dirty="0">
                <a:solidFill>
                  <a:srgbClr val="000000"/>
                </a:solidFill>
                <a:effectLst/>
              </a:rPr>
              <a:t>Institutions</a:t>
            </a:r>
          </a:p>
          <a:p>
            <a:pPr lvl="1"/>
            <a:r>
              <a:rPr lang="en-US" b="0" i="0" u="none" strike="noStrike" dirty="0">
                <a:solidFill>
                  <a:srgbClr val="000000"/>
                </a:solidFill>
                <a:effectLst/>
              </a:rPr>
              <a:t>International organizations</a:t>
            </a:r>
          </a:p>
          <a:p>
            <a:pPr lvl="1"/>
            <a:endParaRPr lang="en-US" b="0" i="0" u="none" strike="noStrike" dirty="0">
              <a:solidFill>
                <a:srgbClr val="000000"/>
              </a:solidFill>
              <a:effectLst/>
            </a:endParaRPr>
          </a:p>
          <a:p>
            <a:r>
              <a:rPr lang="en-US" b="0" i="0" u="none" strike="noStrike" dirty="0">
                <a:solidFill>
                  <a:srgbClr val="000000"/>
                </a:solidFill>
                <a:effectLst/>
              </a:rPr>
              <a:t>“Childhood becomes a public and political concern.”</a:t>
            </a:r>
          </a:p>
          <a:p>
            <a:endParaRPr lang="en-US" b="0" i="0" u="none" strike="noStrike" dirty="0">
              <a:solidFill>
                <a:srgbClr val="000000"/>
              </a:solidFill>
              <a:effectLst/>
            </a:endParaRPr>
          </a:p>
          <a:p>
            <a:r>
              <a:rPr lang="en-US" b="0" i="0" u="none" strike="noStrike" dirty="0">
                <a:solidFill>
                  <a:srgbClr val="000000"/>
                </a:solidFill>
                <a:effectLst/>
              </a:rPr>
              <a:t>“Another key feature of the modern view is attention to context.”</a:t>
            </a:r>
          </a:p>
          <a:p>
            <a:pPr lvl="1"/>
            <a:r>
              <a:rPr lang="en-US" b="0" i="0" u="none" strike="noStrike" dirty="0">
                <a:solidFill>
                  <a:srgbClr val="000000"/>
                </a:solidFill>
                <a:effectLst/>
              </a:rPr>
              <a:t>Development is not one-size-fits-all</a:t>
            </a:r>
          </a:p>
          <a:p>
            <a:pPr lvl="1"/>
            <a:r>
              <a:rPr lang="en-US" b="0" i="0" u="none" strike="noStrike" dirty="0">
                <a:solidFill>
                  <a:srgbClr val="000000"/>
                </a:solidFill>
                <a:effectLst/>
              </a:rPr>
              <a:t>Children grow up in very different conditions</a:t>
            </a:r>
          </a:p>
          <a:p>
            <a:pPr lvl="1"/>
            <a:endParaRPr lang="en-US" b="0" i="0" u="none" strike="noStrike" dirty="0">
              <a:solidFill>
                <a:srgbClr val="000000"/>
              </a:solidFill>
              <a:effectLst/>
            </a:endParaRPr>
          </a:p>
          <a:p>
            <a:r>
              <a:rPr lang="en-US" b="0" i="0" u="none" strike="noStrike" dirty="0">
                <a:solidFill>
                  <a:srgbClr val="000000"/>
                </a:solidFill>
                <a:effectLst/>
              </a:rPr>
              <a:t>“We now recognize that development is shaped by multiple layers of context.”</a:t>
            </a:r>
          </a:p>
          <a:p>
            <a:pPr lvl="1"/>
            <a:r>
              <a:rPr lang="en-US" b="0" i="0" u="none" strike="noStrike" dirty="0">
                <a:solidFill>
                  <a:srgbClr val="000000"/>
                </a:solidFill>
                <a:effectLst/>
              </a:rPr>
              <a:t>Family resources</a:t>
            </a:r>
          </a:p>
          <a:p>
            <a:pPr lvl="1"/>
            <a:r>
              <a:rPr lang="en-US" b="0" i="0" u="none" strike="noStrike" dirty="0">
                <a:solidFill>
                  <a:srgbClr val="000000"/>
                </a:solidFill>
                <a:effectLst/>
              </a:rPr>
              <a:t>Culture and community</a:t>
            </a:r>
          </a:p>
          <a:p>
            <a:pPr lvl="1"/>
            <a:r>
              <a:rPr lang="en-US" b="0" i="0" u="none" strike="noStrike" dirty="0">
                <a:solidFill>
                  <a:srgbClr val="000000"/>
                </a:solidFill>
                <a:effectLst/>
              </a:rPr>
              <a:t>Schools</a:t>
            </a:r>
          </a:p>
          <a:p>
            <a:pPr lvl="1"/>
            <a:r>
              <a:rPr lang="en-US" b="0" i="0" u="none" strike="noStrike" dirty="0">
                <a:solidFill>
                  <a:srgbClr val="000000"/>
                </a:solidFill>
                <a:effectLst/>
              </a:rPr>
              <a:t>Neighborhoods</a:t>
            </a:r>
          </a:p>
          <a:p>
            <a:pPr lvl="1"/>
            <a:r>
              <a:rPr lang="en-US" b="0" i="0" u="none" strike="noStrike" dirty="0">
                <a:solidFill>
                  <a:srgbClr val="000000"/>
                </a:solidFill>
                <a:effectLst/>
              </a:rPr>
              <a:t>Identity</a:t>
            </a:r>
          </a:p>
          <a:p>
            <a:pPr lvl="1"/>
            <a:r>
              <a:rPr lang="en-US" b="0" i="0" u="none" strike="noStrike" dirty="0">
                <a:solidFill>
                  <a:srgbClr val="000000"/>
                </a:solidFill>
                <a:effectLst/>
              </a:rPr>
              <a:t>Media and technology</a:t>
            </a:r>
          </a:p>
          <a:p>
            <a:pPr lvl="1"/>
            <a:endParaRPr lang="en-US" b="0" i="0" u="none" strike="noStrike" dirty="0">
              <a:solidFill>
                <a:srgbClr val="000000"/>
              </a:solidFill>
              <a:effectLst/>
            </a:endParaRPr>
          </a:p>
          <a:p>
            <a:r>
              <a:rPr lang="en-US" b="0" i="0" u="none" strike="noStrike" dirty="0">
                <a:solidFill>
                  <a:srgbClr val="000000"/>
                </a:solidFill>
                <a:effectLst/>
              </a:rPr>
              <a:t>“This challenges earlier ideas of universal developmental pathways.”</a:t>
            </a:r>
          </a:p>
          <a:p>
            <a:pPr lvl="1"/>
            <a:r>
              <a:rPr lang="en-US" b="0" i="0" u="none" strike="noStrike" dirty="0">
                <a:solidFill>
                  <a:srgbClr val="000000"/>
                </a:solidFill>
                <a:effectLst/>
              </a:rPr>
              <a:t>What is typical in one context may not be typical in another</a:t>
            </a:r>
          </a:p>
          <a:p>
            <a:pPr lvl="1"/>
            <a:endParaRPr lang="en-US" b="0" i="0" u="none" strike="noStrike" dirty="0">
              <a:solidFill>
                <a:srgbClr val="000000"/>
              </a:solidFill>
              <a:effectLst/>
            </a:endParaRPr>
          </a:p>
          <a:p>
            <a:r>
              <a:rPr lang="en-US" b="0" i="0" u="none" strike="noStrike" dirty="0">
                <a:solidFill>
                  <a:srgbClr val="000000"/>
                </a:solidFill>
                <a:effectLst/>
              </a:rPr>
              <a:t>“It pushes developmental science to ask harder questions about universality versus variation.”</a:t>
            </a:r>
          </a:p>
          <a:p>
            <a:endParaRPr lang="en-US" b="0" i="0" u="none" strike="noStrike" dirty="0">
              <a:solidFill>
                <a:srgbClr val="000000"/>
              </a:solidFill>
              <a:effectLst/>
            </a:endParaRPr>
          </a:p>
          <a:p>
            <a:r>
              <a:rPr lang="en-US" b="0" i="0" u="none" strike="noStrike" dirty="0">
                <a:solidFill>
                  <a:srgbClr val="000000"/>
                </a:solidFill>
                <a:effectLst/>
              </a:rPr>
              <a:t>“This modern view sets up the central tension of developmental psychology today.”</a:t>
            </a:r>
          </a:p>
          <a:p>
            <a:pPr lvl="1"/>
            <a:r>
              <a:rPr lang="en-US" b="0" i="0" u="none" strike="noStrike" dirty="0">
                <a:solidFill>
                  <a:srgbClr val="000000"/>
                </a:solidFill>
                <a:effectLst/>
              </a:rPr>
              <a:t>What aspects of development are universal?</a:t>
            </a:r>
          </a:p>
          <a:p>
            <a:pPr lvl="1"/>
            <a:r>
              <a:rPr lang="en-US" b="0" i="0" u="none" strike="noStrike" dirty="0">
                <a:solidFill>
                  <a:srgbClr val="000000"/>
                </a:solidFill>
                <a:effectLst/>
              </a:rPr>
              <a:t>What aspects are shaped by experience and context?</a:t>
            </a:r>
          </a:p>
          <a:p>
            <a:pPr lvl="1"/>
            <a:endParaRPr lang="en-US" b="0" i="0" u="none" strike="noStrike" dirty="0">
              <a:solidFill>
                <a:srgbClr val="000000"/>
              </a:solidFill>
              <a:effectLst/>
            </a:endParaRPr>
          </a:p>
          <a:p>
            <a:pPr marL="615950" lvl="1" indent="0">
              <a:buNone/>
            </a:pPr>
            <a:r>
              <a:rPr lang="en-US" sz="1100" b="1" i="0" u="none" strike="noStrike" cap="none" dirty="0">
                <a:solidFill>
                  <a:srgbClr val="000000"/>
                </a:solidFill>
                <a:effectLst/>
                <a:latin typeface="Arial"/>
                <a:ea typeface="Arial"/>
                <a:cs typeface="Arial"/>
                <a:sym typeface="Arial"/>
              </a:rPr>
              <a:t>This tension is exactly why documents like the UN Convention on the Rights of the Child become so influential.</a:t>
            </a:r>
            <a:endParaRPr lang="en-US" b="1" i="0" u="none" strike="noStrike" dirty="0">
              <a:solidFill>
                <a:srgbClr val="000000"/>
              </a:solidFill>
              <a:effectLst/>
            </a:endParaRPr>
          </a:p>
          <a:p>
            <a:pPr marL="158750" indent="0">
              <a:buNone/>
            </a:pPr>
            <a:endParaRPr lang="en-US" b="0" i="0" u="none" strike="noStrike" dirty="0">
              <a:solidFill>
                <a:srgbClr val="000000"/>
              </a:solidFill>
              <a:effectLst/>
            </a:endParaRPr>
          </a:p>
        </p:txBody>
      </p:sp>
    </p:spTree>
    <p:extLst>
      <p:ext uri="{BB962C8B-B14F-4D97-AF65-F5344CB8AC3E}">
        <p14:creationId xmlns:p14="http://schemas.microsoft.com/office/powerpoint/2010/main" val="15476314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a:extLst>
            <a:ext uri="{FF2B5EF4-FFF2-40B4-BE49-F238E27FC236}">
              <a16:creationId xmlns:a16="http://schemas.microsoft.com/office/drawing/2014/main" id="{8E8AC61B-CFDA-673E-E2AD-0A874E67AC77}"/>
            </a:ext>
          </a:extLst>
        </p:cNvPr>
        <p:cNvGrpSpPr/>
        <p:nvPr/>
      </p:nvGrpSpPr>
      <p:grpSpPr>
        <a:xfrm>
          <a:off x="0" y="0"/>
          <a:ext cx="0" cy="0"/>
          <a:chOff x="0" y="0"/>
          <a:chExt cx="0" cy="0"/>
        </a:xfrm>
      </p:grpSpPr>
      <p:sp>
        <p:nvSpPr>
          <p:cNvPr id="333" name="Google Shape;333;g1c48c152c6a_0_27:notes">
            <a:extLst>
              <a:ext uri="{FF2B5EF4-FFF2-40B4-BE49-F238E27FC236}">
                <a16:creationId xmlns:a16="http://schemas.microsoft.com/office/drawing/2014/main" id="{875252D1-0542-9283-A2BB-9795B17E533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334" name="Google Shape;334;g1c48c152c6a_0_27:notes">
            <a:extLst>
              <a:ext uri="{FF2B5EF4-FFF2-40B4-BE49-F238E27FC236}">
                <a16:creationId xmlns:a16="http://schemas.microsoft.com/office/drawing/2014/main" id="{C8F9D4AE-EAE1-3250-61F1-CF1C13DEAF7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b="0" dirty="0"/>
              <a:t>“By the late 20th century, childhood becomes framed not just around development, but around rights.”</a:t>
            </a:r>
          </a:p>
          <a:p>
            <a:endParaRPr lang="en-US" b="0" dirty="0"/>
          </a:p>
          <a:p>
            <a:r>
              <a:rPr lang="en-US" b="0" dirty="0"/>
              <a:t>“One of the most important markers of this shift is the UN Convention on the Rights of the Child, adopted in 1989 by the United Nations.”</a:t>
            </a:r>
          </a:p>
          <a:p>
            <a:endParaRPr lang="en-US" b="0" dirty="0"/>
          </a:p>
          <a:p>
            <a:r>
              <a:rPr lang="en-US" b="0" dirty="0"/>
              <a:t>“This document is one of the most widely ratified human rights treaties in history.</a:t>
            </a:r>
          </a:p>
          <a:p>
            <a:pPr lvl="1"/>
            <a:r>
              <a:rPr lang="en-US" b="0" dirty="0"/>
              <a:t>Nearly every country in the world has agreed to it</a:t>
            </a:r>
          </a:p>
          <a:p>
            <a:pPr lvl="1"/>
            <a:r>
              <a:rPr lang="en-US" b="0" dirty="0"/>
              <a:t>“It applies to all individuals under the age of 18.”</a:t>
            </a:r>
          </a:p>
          <a:p>
            <a:endParaRPr lang="en-US" b="0" dirty="0"/>
          </a:p>
          <a:p>
            <a:r>
              <a:rPr lang="en-US" b="0" dirty="0"/>
              <a:t>“The CRC represents a major conceptual shift.”</a:t>
            </a:r>
          </a:p>
          <a:p>
            <a:pPr lvl="1"/>
            <a:r>
              <a:rPr lang="en-US" b="0" dirty="0"/>
              <a:t>Children are not just dependents</a:t>
            </a:r>
          </a:p>
          <a:p>
            <a:pPr lvl="1"/>
            <a:r>
              <a:rPr lang="en-US" b="0" dirty="0"/>
              <a:t>They are rights-holders</a:t>
            </a:r>
          </a:p>
          <a:p>
            <a:endParaRPr lang="en-US" b="0" dirty="0"/>
          </a:p>
          <a:p>
            <a:r>
              <a:rPr lang="en-US" b="0" dirty="0"/>
              <a:t>“This means children are recognized as individuals with inherent dignity and worth.”</a:t>
            </a:r>
          </a:p>
          <a:p>
            <a:endParaRPr lang="en-US" b="0" dirty="0"/>
          </a:p>
          <a:p>
            <a:r>
              <a:rPr lang="en-US" b="0" dirty="0"/>
              <a:t>“This is a dramatic contrast to earlier historical views.”</a:t>
            </a:r>
          </a:p>
          <a:p>
            <a:pPr lvl="1"/>
            <a:r>
              <a:rPr lang="en-US" b="0" dirty="0"/>
              <a:t>Survival</a:t>
            </a:r>
          </a:p>
          <a:p>
            <a:pPr lvl="1"/>
            <a:r>
              <a:rPr lang="en-US" b="0" dirty="0"/>
              <a:t>Contribution</a:t>
            </a:r>
          </a:p>
          <a:p>
            <a:pPr lvl="1"/>
            <a:r>
              <a:rPr lang="en-US" b="0" dirty="0"/>
              <a:t>Schooling</a:t>
            </a:r>
          </a:p>
          <a:p>
            <a:endParaRPr lang="en-US" b="0" dirty="0"/>
          </a:p>
          <a:p>
            <a:r>
              <a:rPr lang="en-US" b="0" dirty="0"/>
              <a:t>“Now, childhood is framed as something that deserves protection </a:t>
            </a:r>
            <a:r>
              <a:rPr lang="en-US" b="0" i="1" dirty="0"/>
              <a:t>and</a:t>
            </a:r>
            <a:r>
              <a:rPr lang="en-US" b="0" dirty="0"/>
              <a:t> respect.”</a:t>
            </a:r>
          </a:p>
          <a:p>
            <a:r>
              <a:rPr lang="en-US" b="0" dirty="0"/>
              <a:t>“This document strongly influences modern policies around education, child welfare, healthcare, and protection.”</a:t>
            </a:r>
          </a:p>
          <a:p>
            <a:pPr marL="158750" indent="0" algn="l">
              <a:buNone/>
            </a:pPr>
            <a:endParaRPr lang="en-US" b="0" i="0" u="none" strike="noStrike" dirty="0">
              <a:solidFill>
                <a:srgbClr val="000000"/>
              </a:solidFill>
              <a:effectLst/>
            </a:endParaRPr>
          </a:p>
        </p:txBody>
      </p:sp>
    </p:spTree>
    <p:extLst>
      <p:ext uri="{BB962C8B-B14F-4D97-AF65-F5344CB8AC3E}">
        <p14:creationId xmlns:p14="http://schemas.microsoft.com/office/powerpoint/2010/main" val="6722646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a:extLst>
            <a:ext uri="{FF2B5EF4-FFF2-40B4-BE49-F238E27FC236}">
              <a16:creationId xmlns:a16="http://schemas.microsoft.com/office/drawing/2014/main" id="{E811454A-30BC-70D7-2F57-7766121DC63F}"/>
            </a:ext>
          </a:extLst>
        </p:cNvPr>
        <p:cNvGrpSpPr/>
        <p:nvPr/>
      </p:nvGrpSpPr>
      <p:grpSpPr>
        <a:xfrm>
          <a:off x="0" y="0"/>
          <a:ext cx="0" cy="0"/>
          <a:chOff x="0" y="0"/>
          <a:chExt cx="0" cy="0"/>
        </a:xfrm>
      </p:grpSpPr>
      <p:sp>
        <p:nvSpPr>
          <p:cNvPr id="333" name="Google Shape;333;g1c48c152c6a_0_27:notes">
            <a:extLst>
              <a:ext uri="{FF2B5EF4-FFF2-40B4-BE49-F238E27FC236}">
                <a16:creationId xmlns:a16="http://schemas.microsoft.com/office/drawing/2014/main" id="{FF397F80-68B9-F5E4-36AB-B971C130F18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334" name="Google Shape;334;g1c48c152c6a_0_27:notes">
            <a:extLst>
              <a:ext uri="{FF2B5EF4-FFF2-40B4-BE49-F238E27FC236}">
                <a16:creationId xmlns:a16="http://schemas.microsoft.com/office/drawing/2014/main" id="{CCA3262A-43DB-5697-040A-61967D2AD93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b="0" i="0" u="none" strike="noStrike" dirty="0">
                <a:solidFill>
                  <a:srgbClr val="000000"/>
                </a:solidFill>
                <a:effectLst/>
              </a:rPr>
              <a:t>“The CRC organizes children’s rights into three broad categories.”</a:t>
            </a:r>
          </a:p>
          <a:p>
            <a:r>
              <a:rPr lang="en-US" b="0" i="0" u="none" strike="noStrike" dirty="0">
                <a:solidFill>
                  <a:srgbClr val="000000"/>
                </a:solidFill>
                <a:effectLst/>
              </a:rPr>
              <a:t>“These categories help us understand how modern societies conceptualize childhood.”</a:t>
            </a:r>
          </a:p>
          <a:p>
            <a:endParaRPr lang="en-US" b="0" i="0" u="none" strike="noStrike" dirty="0">
              <a:solidFill>
                <a:srgbClr val="000000"/>
              </a:solidFill>
              <a:effectLst/>
            </a:endParaRPr>
          </a:p>
          <a:p>
            <a:r>
              <a:rPr lang="en-US" b="1" i="0" u="none" strike="noStrike" dirty="0">
                <a:solidFill>
                  <a:srgbClr val="000000"/>
                </a:solidFill>
                <a:effectLst/>
              </a:rPr>
              <a:t>Protection</a:t>
            </a:r>
            <a:endParaRPr lang="en-US" b="0" i="0" u="none" strike="noStrike" dirty="0">
              <a:solidFill>
                <a:srgbClr val="000000"/>
              </a:solidFill>
              <a:effectLst/>
            </a:endParaRPr>
          </a:p>
          <a:p>
            <a:pPr lvl="1"/>
            <a:r>
              <a:rPr lang="en-US" b="0" i="0" u="none" strike="noStrike" dirty="0">
                <a:solidFill>
                  <a:srgbClr val="000000"/>
                </a:solidFill>
                <a:effectLst/>
              </a:rPr>
              <a:t>“Children have the right to be protected from abuse, neglect, and exploitation.”</a:t>
            </a:r>
          </a:p>
          <a:p>
            <a:pPr lvl="1"/>
            <a:r>
              <a:rPr lang="en-US" b="0" i="0" u="none" strike="noStrike" dirty="0">
                <a:solidFill>
                  <a:srgbClr val="000000"/>
                </a:solidFill>
                <a:effectLst/>
              </a:rPr>
              <a:t>“This reflects the idea that children are vulnerable and need safeguarding.”</a:t>
            </a:r>
          </a:p>
          <a:p>
            <a:pPr lvl="1"/>
            <a:endParaRPr lang="en-US" b="0" i="0" u="none" strike="noStrike" dirty="0">
              <a:solidFill>
                <a:srgbClr val="000000"/>
              </a:solidFill>
              <a:effectLst/>
            </a:endParaRPr>
          </a:p>
          <a:p>
            <a:r>
              <a:rPr lang="en-US" b="1" i="0" u="none" strike="noStrike" dirty="0">
                <a:solidFill>
                  <a:srgbClr val="000000"/>
                </a:solidFill>
                <a:effectLst/>
              </a:rPr>
              <a:t>Provision</a:t>
            </a:r>
            <a:endParaRPr lang="en-US" b="0" i="0" u="none" strike="noStrike" dirty="0">
              <a:solidFill>
                <a:srgbClr val="000000"/>
              </a:solidFill>
              <a:effectLst/>
            </a:endParaRPr>
          </a:p>
          <a:p>
            <a:pPr lvl="1"/>
            <a:r>
              <a:rPr lang="en-US" b="0" i="0" u="none" strike="noStrike" dirty="0">
                <a:solidFill>
                  <a:srgbClr val="000000"/>
                </a:solidFill>
                <a:effectLst/>
              </a:rPr>
              <a:t>“Children have the right to basic resources.”</a:t>
            </a:r>
          </a:p>
          <a:p>
            <a:pPr lvl="2"/>
            <a:r>
              <a:rPr lang="en-US" b="0" i="0" u="none" strike="noStrike" dirty="0">
                <a:solidFill>
                  <a:srgbClr val="000000"/>
                </a:solidFill>
                <a:effectLst/>
              </a:rPr>
              <a:t>Education</a:t>
            </a:r>
          </a:p>
          <a:p>
            <a:pPr lvl="2"/>
            <a:r>
              <a:rPr lang="en-US" b="0" i="0" u="none" strike="noStrike" dirty="0">
                <a:solidFill>
                  <a:srgbClr val="000000"/>
                </a:solidFill>
                <a:effectLst/>
              </a:rPr>
              <a:t>Healthcare</a:t>
            </a:r>
          </a:p>
          <a:p>
            <a:pPr lvl="2"/>
            <a:r>
              <a:rPr lang="en-US" b="0" i="0" u="none" strike="noStrike" dirty="0">
                <a:solidFill>
                  <a:srgbClr val="000000"/>
                </a:solidFill>
                <a:effectLst/>
              </a:rPr>
              <a:t>Nutrition</a:t>
            </a:r>
          </a:p>
          <a:p>
            <a:pPr lvl="1"/>
            <a:r>
              <a:rPr lang="en-US" b="0" i="0" u="none" strike="noStrike" dirty="0">
                <a:solidFill>
                  <a:srgbClr val="000000"/>
                </a:solidFill>
                <a:effectLst/>
              </a:rPr>
              <a:t>“Development is seen as something society has an obligation to support.”</a:t>
            </a:r>
          </a:p>
          <a:p>
            <a:pPr lvl="1"/>
            <a:endParaRPr lang="en-US" b="0" i="0" u="none" strike="noStrike" dirty="0">
              <a:solidFill>
                <a:srgbClr val="000000"/>
              </a:solidFill>
              <a:effectLst/>
            </a:endParaRPr>
          </a:p>
          <a:p>
            <a:r>
              <a:rPr lang="en-US" b="1" i="0" u="none" strike="noStrike" dirty="0">
                <a:solidFill>
                  <a:srgbClr val="000000"/>
                </a:solidFill>
                <a:effectLst/>
              </a:rPr>
              <a:t>Participation</a:t>
            </a:r>
            <a:endParaRPr lang="en-US" b="0" i="0" u="none" strike="noStrike" dirty="0">
              <a:solidFill>
                <a:srgbClr val="000000"/>
              </a:solidFill>
              <a:effectLst/>
            </a:endParaRPr>
          </a:p>
          <a:p>
            <a:pPr lvl="1"/>
            <a:r>
              <a:rPr lang="en-US" b="0" i="0" u="none" strike="noStrike" dirty="0">
                <a:solidFill>
                  <a:srgbClr val="000000"/>
                </a:solidFill>
                <a:effectLst/>
              </a:rPr>
              <a:t>“This is one of the most significant and newer ideas.”</a:t>
            </a:r>
          </a:p>
          <a:p>
            <a:pPr lvl="1"/>
            <a:r>
              <a:rPr lang="en-US" b="0" i="0" u="none" strike="noStrike" dirty="0">
                <a:solidFill>
                  <a:srgbClr val="000000"/>
                </a:solidFill>
                <a:effectLst/>
              </a:rPr>
              <a:t>“Children have the right to express their views and have those views considered.”</a:t>
            </a:r>
          </a:p>
          <a:p>
            <a:pPr lvl="1"/>
            <a:endParaRPr lang="en-US" b="0" i="0" u="none" strike="noStrike" dirty="0">
              <a:solidFill>
                <a:srgbClr val="000000"/>
              </a:solidFill>
              <a:effectLst/>
            </a:endParaRPr>
          </a:p>
          <a:p>
            <a:r>
              <a:rPr lang="en-US" b="0" i="0" u="none" strike="noStrike" dirty="0">
                <a:solidFill>
                  <a:srgbClr val="000000"/>
                </a:solidFill>
                <a:effectLst/>
              </a:rPr>
              <a:t>“Participation rights challenge the idea that children are passive.”</a:t>
            </a:r>
          </a:p>
          <a:p>
            <a:pPr lvl="1"/>
            <a:r>
              <a:rPr lang="en-US" b="0" i="0" u="none" strike="noStrike" dirty="0">
                <a:solidFill>
                  <a:srgbClr val="000000"/>
                </a:solidFill>
                <a:effectLst/>
              </a:rPr>
              <a:t>Children are not just future adults</a:t>
            </a:r>
          </a:p>
          <a:p>
            <a:pPr lvl="1"/>
            <a:r>
              <a:rPr lang="en-US" b="0" i="0" u="none" strike="noStrike" dirty="0">
                <a:solidFill>
                  <a:srgbClr val="000000"/>
                </a:solidFill>
                <a:effectLst/>
              </a:rPr>
              <a:t>They are current social actors</a:t>
            </a:r>
          </a:p>
          <a:p>
            <a:pPr lvl="1"/>
            <a:endParaRPr lang="en-US" b="0" i="0" u="none" strike="noStrike" dirty="0">
              <a:solidFill>
                <a:srgbClr val="000000"/>
              </a:solidFill>
              <a:effectLst/>
            </a:endParaRPr>
          </a:p>
          <a:p>
            <a:r>
              <a:rPr lang="en-US" b="0" i="0" u="none" strike="noStrike" dirty="0">
                <a:solidFill>
                  <a:srgbClr val="000000"/>
                </a:solidFill>
                <a:effectLst/>
              </a:rPr>
              <a:t>“This shift raises important questions.”</a:t>
            </a:r>
          </a:p>
          <a:p>
            <a:pPr lvl="1"/>
            <a:r>
              <a:rPr lang="en-US" b="0" i="0" u="none" strike="noStrike" dirty="0">
                <a:solidFill>
                  <a:srgbClr val="000000"/>
                </a:solidFill>
                <a:effectLst/>
              </a:rPr>
              <a:t>How much agency should children have?</a:t>
            </a:r>
          </a:p>
          <a:p>
            <a:pPr lvl="1"/>
            <a:r>
              <a:rPr lang="en-US" b="0" i="0" u="none" strike="noStrike" dirty="0">
                <a:solidFill>
                  <a:srgbClr val="000000"/>
                </a:solidFill>
                <a:effectLst/>
              </a:rPr>
              <a:t>How do we balance protection with participation?</a:t>
            </a:r>
          </a:p>
          <a:p>
            <a:pPr marL="158750" indent="0">
              <a:buNone/>
            </a:pPr>
            <a:endParaRPr lang="en-US" b="0" i="0" u="none" strike="noStrike" dirty="0">
              <a:solidFill>
                <a:srgbClr val="000000"/>
              </a:solidFill>
              <a:effectLst/>
            </a:endParaRPr>
          </a:p>
        </p:txBody>
      </p:sp>
    </p:spTree>
    <p:extLst>
      <p:ext uri="{BB962C8B-B14F-4D97-AF65-F5344CB8AC3E}">
        <p14:creationId xmlns:p14="http://schemas.microsoft.com/office/powerpoint/2010/main" val="38196136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a:extLst>
            <a:ext uri="{FF2B5EF4-FFF2-40B4-BE49-F238E27FC236}">
              <a16:creationId xmlns:a16="http://schemas.microsoft.com/office/drawing/2014/main" id="{A74939AA-20F5-90FB-634E-517D3A7C4615}"/>
            </a:ext>
          </a:extLst>
        </p:cNvPr>
        <p:cNvGrpSpPr/>
        <p:nvPr/>
      </p:nvGrpSpPr>
      <p:grpSpPr>
        <a:xfrm>
          <a:off x="0" y="0"/>
          <a:ext cx="0" cy="0"/>
          <a:chOff x="0" y="0"/>
          <a:chExt cx="0" cy="0"/>
        </a:xfrm>
      </p:grpSpPr>
      <p:sp>
        <p:nvSpPr>
          <p:cNvPr id="371" name="Google Shape;371;g1c48c152c6a_0_59:notes">
            <a:extLst>
              <a:ext uri="{FF2B5EF4-FFF2-40B4-BE49-F238E27FC236}">
                <a16:creationId xmlns:a16="http://schemas.microsoft.com/office/drawing/2014/main" id="{F5597169-8109-A44F-EA14-3C5885C7010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372" name="Google Shape;372;g1c48c152c6a_0_59:notes">
            <a:extLst>
              <a:ext uri="{FF2B5EF4-FFF2-40B4-BE49-F238E27FC236}">
                <a16:creationId xmlns:a16="http://schemas.microsoft.com/office/drawing/2014/main" id="{7BB0303D-2927-CF77-DD98-9CB865A76B3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b="0" i="0" u="none" strike="noStrike" dirty="0">
                <a:solidFill>
                  <a:srgbClr val="000000"/>
                </a:solidFill>
                <a:effectLst/>
              </a:rPr>
              <a:t>“Another defining feature of the modern view of childhood is attention to </a:t>
            </a:r>
            <a:r>
              <a:rPr lang="en-US" b="1" i="0" u="none" strike="noStrike" dirty="0">
                <a:solidFill>
                  <a:srgbClr val="000000"/>
                </a:solidFill>
                <a:effectLst/>
              </a:rPr>
              <a:t>context</a:t>
            </a:r>
            <a:r>
              <a:rPr lang="en-US" b="0" i="0" u="none" strike="noStrike" dirty="0">
                <a:solidFill>
                  <a:srgbClr val="000000"/>
                </a:solidFill>
                <a:effectLst/>
              </a:rPr>
              <a:t>.”</a:t>
            </a:r>
          </a:p>
          <a:p>
            <a:endParaRPr lang="en-US" b="0" i="0" u="none" strike="noStrike" dirty="0">
              <a:solidFill>
                <a:srgbClr val="000000"/>
              </a:solidFill>
              <a:effectLst/>
            </a:endParaRPr>
          </a:p>
          <a:p>
            <a:r>
              <a:rPr lang="en-US" b="0" i="0" u="none" strike="noStrike" dirty="0">
                <a:solidFill>
                  <a:srgbClr val="000000"/>
                </a:solidFill>
                <a:effectLst/>
              </a:rPr>
              <a:t>“Development is no longer understood as unfolding the same way for all children.”</a:t>
            </a:r>
          </a:p>
          <a:p>
            <a:endParaRPr lang="en-US" b="0" i="0" u="none" strike="noStrike" dirty="0">
              <a:solidFill>
                <a:srgbClr val="000000"/>
              </a:solidFill>
              <a:effectLst/>
            </a:endParaRPr>
          </a:p>
          <a:p>
            <a:r>
              <a:rPr lang="en-US" b="0" i="0" u="none" strike="noStrike" dirty="0">
                <a:solidFill>
                  <a:srgbClr val="000000"/>
                </a:solidFill>
                <a:effectLst/>
              </a:rPr>
              <a:t>“Children’s experiences vary dramatically depending on context.”</a:t>
            </a:r>
          </a:p>
          <a:p>
            <a:pPr lvl="1"/>
            <a:r>
              <a:rPr lang="en-US" b="0" i="0" u="none" strike="noStrike" dirty="0">
                <a:solidFill>
                  <a:srgbClr val="000000"/>
                </a:solidFill>
                <a:effectLst/>
              </a:rPr>
              <a:t>Culture</a:t>
            </a:r>
          </a:p>
          <a:p>
            <a:pPr lvl="1"/>
            <a:r>
              <a:rPr lang="en-US" b="0" i="0" u="none" strike="noStrike" dirty="0">
                <a:solidFill>
                  <a:srgbClr val="000000"/>
                </a:solidFill>
                <a:effectLst/>
              </a:rPr>
              <a:t>Family resources</a:t>
            </a:r>
          </a:p>
          <a:p>
            <a:pPr lvl="1"/>
            <a:r>
              <a:rPr lang="en-US" b="0" i="0" u="none" strike="noStrike" dirty="0">
                <a:solidFill>
                  <a:srgbClr val="000000"/>
                </a:solidFill>
                <a:effectLst/>
              </a:rPr>
              <a:t>Community and neighborhood</a:t>
            </a:r>
          </a:p>
          <a:p>
            <a:pPr lvl="1"/>
            <a:r>
              <a:rPr lang="en-US" b="0" i="0" u="none" strike="noStrike" dirty="0">
                <a:solidFill>
                  <a:srgbClr val="000000"/>
                </a:solidFill>
                <a:effectLst/>
              </a:rPr>
              <a:t>Schools</a:t>
            </a:r>
          </a:p>
          <a:p>
            <a:pPr lvl="1"/>
            <a:r>
              <a:rPr lang="en-US" b="0" i="0" u="none" strike="noStrike" dirty="0">
                <a:solidFill>
                  <a:srgbClr val="000000"/>
                </a:solidFill>
                <a:effectLst/>
              </a:rPr>
              <a:t>Social identity</a:t>
            </a:r>
          </a:p>
          <a:p>
            <a:pPr lvl="1"/>
            <a:r>
              <a:rPr lang="en-US" b="0" i="0" u="none" strike="noStrike" dirty="0">
                <a:solidFill>
                  <a:srgbClr val="000000"/>
                </a:solidFill>
                <a:effectLst/>
              </a:rPr>
              <a:t>Technology and media</a:t>
            </a:r>
          </a:p>
          <a:p>
            <a:pPr lvl="1"/>
            <a:endParaRPr lang="en-US" b="0" i="0" u="none" strike="noStrike" dirty="0">
              <a:solidFill>
                <a:srgbClr val="000000"/>
              </a:solidFill>
              <a:effectLst/>
            </a:endParaRPr>
          </a:p>
          <a:p>
            <a:r>
              <a:rPr lang="en-US" b="0" i="0" u="none" strike="noStrike" dirty="0">
                <a:solidFill>
                  <a:srgbClr val="000000"/>
                </a:solidFill>
                <a:effectLst/>
              </a:rPr>
              <a:t>“This means there is no single ‘typical’ childhood experience.”</a:t>
            </a:r>
          </a:p>
          <a:p>
            <a:endParaRPr lang="en-US" b="0" i="0" u="none" strike="noStrike" dirty="0">
              <a:solidFill>
                <a:srgbClr val="000000"/>
              </a:solidFill>
              <a:effectLst/>
            </a:endParaRPr>
          </a:p>
          <a:p>
            <a:r>
              <a:rPr lang="en-US" b="0" i="0" u="none" strike="noStrike" dirty="0">
                <a:solidFill>
                  <a:srgbClr val="000000"/>
                </a:solidFill>
                <a:effectLst/>
              </a:rPr>
              <a:t>“What supports development in one context may not look the same in another.”</a:t>
            </a:r>
          </a:p>
          <a:p>
            <a:endParaRPr lang="en-US" b="0" i="0" u="none" strike="noStrike" dirty="0">
              <a:solidFill>
                <a:srgbClr val="000000"/>
              </a:solidFill>
              <a:effectLst/>
            </a:endParaRPr>
          </a:p>
          <a:p>
            <a:r>
              <a:rPr lang="en-US" b="0" i="0" u="none" strike="noStrike" dirty="0">
                <a:solidFill>
                  <a:srgbClr val="000000"/>
                </a:solidFill>
                <a:effectLst/>
              </a:rPr>
              <a:t>“This perspective challenges earlier ideas of universal developmental milestones.”</a:t>
            </a:r>
          </a:p>
          <a:p>
            <a:pPr lvl="1"/>
            <a:r>
              <a:rPr lang="en-US" b="0" i="0" u="none" strike="noStrike" dirty="0">
                <a:solidFill>
                  <a:srgbClr val="000000"/>
                </a:solidFill>
                <a:effectLst/>
              </a:rPr>
              <a:t>A behavior that looks delayed in one context</a:t>
            </a:r>
          </a:p>
          <a:p>
            <a:pPr lvl="1"/>
            <a:r>
              <a:rPr lang="en-US" b="0" i="0" u="none" strike="noStrike" dirty="0">
                <a:solidFill>
                  <a:srgbClr val="000000"/>
                </a:solidFill>
                <a:effectLst/>
              </a:rPr>
              <a:t>May be adaptive or typical in another</a:t>
            </a:r>
          </a:p>
          <a:p>
            <a:pPr lvl="1"/>
            <a:endParaRPr lang="en-US" b="0" i="0" u="none" strike="noStrike" dirty="0">
              <a:solidFill>
                <a:srgbClr val="000000"/>
              </a:solidFill>
              <a:effectLst/>
            </a:endParaRPr>
          </a:p>
          <a:p>
            <a:r>
              <a:rPr lang="en-US" b="0" i="0" u="none" strike="noStrike" dirty="0">
                <a:solidFill>
                  <a:srgbClr val="000000"/>
                </a:solidFill>
                <a:effectLst/>
              </a:rPr>
              <a:t>“For developmental psychology, this creates both opportunities and challenges.”</a:t>
            </a:r>
          </a:p>
          <a:p>
            <a:pPr lvl="1"/>
            <a:r>
              <a:rPr lang="en-US" b="0" i="0" u="none" strike="noStrike" dirty="0">
                <a:solidFill>
                  <a:srgbClr val="000000"/>
                </a:solidFill>
                <a:effectLst/>
              </a:rPr>
              <a:t>Better understanding of diversity</a:t>
            </a:r>
          </a:p>
          <a:p>
            <a:pPr lvl="1"/>
            <a:r>
              <a:rPr lang="en-US" b="0" i="0" u="none" strike="noStrike" dirty="0">
                <a:solidFill>
                  <a:srgbClr val="000000"/>
                </a:solidFill>
                <a:effectLst/>
              </a:rPr>
              <a:t>Greater risk of bias if context is ignored</a:t>
            </a:r>
          </a:p>
          <a:p>
            <a:r>
              <a:rPr lang="en-US" b="0" i="0" u="none" strike="noStrike" dirty="0">
                <a:solidFill>
                  <a:srgbClr val="000000"/>
                </a:solidFill>
                <a:effectLst/>
              </a:rPr>
              <a:t>“This is why modern developmental science places so much emphasis on environment and experience.</a:t>
            </a:r>
          </a:p>
          <a:p>
            <a:pPr marL="0" lvl="0" indent="0" algn="l" rtl="0">
              <a:spcBef>
                <a:spcPts val="0"/>
              </a:spcBef>
              <a:spcAft>
                <a:spcPts val="0"/>
              </a:spcAft>
              <a:buNone/>
            </a:pPr>
            <a:endParaRPr b="0" dirty="0"/>
          </a:p>
        </p:txBody>
      </p:sp>
    </p:spTree>
    <p:extLst>
      <p:ext uri="{BB962C8B-B14F-4D97-AF65-F5344CB8AC3E}">
        <p14:creationId xmlns:p14="http://schemas.microsoft.com/office/powerpoint/2010/main" val="1726330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a:extLst>
            <a:ext uri="{FF2B5EF4-FFF2-40B4-BE49-F238E27FC236}">
              <a16:creationId xmlns:a16="http://schemas.microsoft.com/office/drawing/2014/main" id="{938483B8-1EF3-5B16-6444-254849205031}"/>
            </a:ext>
          </a:extLst>
        </p:cNvPr>
        <p:cNvGrpSpPr/>
        <p:nvPr/>
      </p:nvGrpSpPr>
      <p:grpSpPr>
        <a:xfrm>
          <a:off x="0" y="0"/>
          <a:ext cx="0" cy="0"/>
          <a:chOff x="0" y="0"/>
          <a:chExt cx="0" cy="0"/>
        </a:xfrm>
      </p:grpSpPr>
      <p:sp>
        <p:nvSpPr>
          <p:cNvPr id="333" name="Google Shape;333;g1c48c152c6a_0_27:notes">
            <a:extLst>
              <a:ext uri="{FF2B5EF4-FFF2-40B4-BE49-F238E27FC236}">
                <a16:creationId xmlns:a16="http://schemas.microsoft.com/office/drawing/2014/main" id="{2FF7B033-D4C5-7366-A5B3-F9A1A51B010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334" name="Google Shape;334;g1c48c152c6a_0_27:notes">
            <a:extLst>
              <a:ext uri="{FF2B5EF4-FFF2-40B4-BE49-F238E27FC236}">
                <a16:creationId xmlns:a16="http://schemas.microsoft.com/office/drawing/2014/main" id="{EA6C1E4A-CB21-8120-5686-8626E3417EF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dirty="0"/>
              <a:t>“Each of these views reflects what societies needed from children at that time.”</a:t>
            </a:r>
          </a:p>
          <a:p>
            <a:pPr lvl="1"/>
            <a:r>
              <a:rPr lang="en-US" dirty="0"/>
              <a:t>And what they were able to provide</a:t>
            </a:r>
          </a:p>
          <a:p>
            <a:endParaRPr lang="en-US" dirty="0"/>
          </a:p>
          <a:p>
            <a:r>
              <a:rPr lang="en-US" dirty="0"/>
              <a:t>“None of these views are ‘wrong.’”</a:t>
            </a:r>
          </a:p>
          <a:p>
            <a:pPr lvl="1"/>
            <a:r>
              <a:rPr lang="en-US" dirty="0"/>
              <a:t>They are responses to historical conditions</a:t>
            </a:r>
          </a:p>
          <a:p>
            <a:endParaRPr lang="en-US" dirty="0"/>
          </a:p>
          <a:p>
            <a:r>
              <a:rPr lang="en-US" dirty="0"/>
              <a:t>“But each view also carries assumptions.”</a:t>
            </a:r>
          </a:p>
          <a:p>
            <a:pPr lvl="1"/>
            <a:r>
              <a:rPr lang="en-US" dirty="0"/>
              <a:t>About what children should do</a:t>
            </a:r>
          </a:p>
          <a:p>
            <a:pPr lvl="1"/>
            <a:r>
              <a:rPr lang="en-US" dirty="0"/>
              <a:t>About what development should look like</a:t>
            </a:r>
          </a:p>
          <a:p>
            <a:endParaRPr lang="en-US" dirty="0"/>
          </a:p>
          <a:p>
            <a:r>
              <a:rPr lang="en-US" dirty="0"/>
              <a:t>“Recognizing this history helps us question our own assumptions.”</a:t>
            </a:r>
          </a:p>
          <a:p>
            <a:pPr lvl="1"/>
            <a:r>
              <a:rPr lang="en-US" dirty="0"/>
              <a:t>What we take for granted</a:t>
            </a:r>
          </a:p>
          <a:p>
            <a:pPr lvl="1"/>
            <a:r>
              <a:rPr lang="en-US" dirty="0"/>
              <a:t>What we label as normal or abnormal</a:t>
            </a:r>
          </a:p>
          <a:p>
            <a:pPr marL="158750" indent="0">
              <a:buNone/>
            </a:pPr>
            <a:endParaRPr lang="en-US" b="0" i="0" u="none" strike="noStrike" dirty="0">
              <a:solidFill>
                <a:srgbClr val="000000"/>
              </a:solidFill>
              <a:effectLst/>
            </a:endParaRPr>
          </a:p>
          <a:p>
            <a:pPr marL="158750" indent="0">
              <a:buNone/>
            </a:pPr>
            <a:r>
              <a:rPr lang="en-US" sz="1100" b="1" i="0" u="none" strike="noStrike" cap="none" dirty="0">
                <a:solidFill>
                  <a:srgbClr val="000000"/>
                </a:solidFill>
                <a:effectLst/>
                <a:latin typeface="Arial"/>
                <a:ea typeface="Arial"/>
                <a:cs typeface="Arial"/>
                <a:sym typeface="Arial"/>
              </a:rPr>
              <a:t>If childhood has changed across history, the next question is whether it should look the same across cultures — and that’s where we’re headed next</a:t>
            </a:r>
            <a:endParaRPr lang="en-US" b="1" i="0" u="none" strike="noStrike" dirty="0">
              <a:solidFill>
                <a:srgbClr val="000000"/>
              </a:solidFill>
              <a:effectLst/>
            </a:endParaRPr>
          </a:p>
        </p:txBody>
      </p:sp>
    </p:spTree>
    <p:extLst>
      <p:ext uri="{BB962C8B-B14F-4D97-AF65-F5344CB8AC3E}">
        <p14:creationId xmlns:p14="http://schemas.microsoft.com/office/powerpoint/2010/main" val="1550421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5">
          <a:extLst>
            <a:ext uri="{FF2B5EF4-FFF2-40B4-BE49-F238E27FC236}">
              <a16:creationId xmlns:a16="http://schemas.microsoft.com/office/drawing/2014/main" id="{1911BFE9-283F-A131-2D5A-3434D4C9E0E4}"/>
            </a:ext>
          </a:extLst>
        </p:cNvPr>
        <p:cNvGrpSpPr/>
        <p:nvPr/>
      </p:nvGrpSpPr>
      <p:grpSpPr>
        <a:xfrm>
          <a:off x="0" y="0"/>
          <a:ext cx="0" cy="0"/>
          <a:chOff x="0" y="0"/>
          <a:chExt cx="0" cy="0"/>
        </a:xfrm>
      </p:grpSpPr>
      <p:sp>
        <p:nvSpPr>
          <p:cNvPr id="746" name="Google Shape;746;g1c48c152c6a_0_80:notes">
            <a:extLst>
              <a:ext uri="{FF2B5EF4-FFF2-40B4-BE49-F238E27FC236}">
                <a16:creationId xmlns:a16="http://schemas.microsoft.com/office/drawing/2014/main" id="{1FE6CB30-27D6-6CD7-3A85-3F5875404D2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747" name="Google Shape;747;g1c48c152c6a_0_80:notes">
            <a:extLst>
              <a:ext uri="{FF2B5EF4-FFF2-40B4-BE49-F238E27FC236}">
                <a16:creationId xmlns:a16="http://schemas.microsoft.com/office/drawing/2014/main" id="{F265C71D-BA59-A166-D6D8-41CE442614D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b="0" i="0" u="none" strike="noStrike" dirty="0">
                <a:solidFill>
                  <a:srgbClr val="000000"/>
                </a:solidFill>
                <a:effectLst/>
              </a:rPr>
              <a:t>“What you just identified are not small differences — they are fundamentally different ways of organizing childhood.”</a:t>
            </a:r>
          </a:p>
          <a:p>
            <a:r>
              <a:rPr lang="en-US" b="0" i="0" u="none" strike="noStrike" dirty="0">
                <a:solidFill>
                  <a:srgbClr val="000000"/>
                </a:solidFill>
                <a:effectLst/>
              </a:rPr>
              <a:t>“Many of the expectations you named come from a specific cultural context: Western, industrialized societies with formal schooling.”</a:t>
            </a:r>
          </a:p>
          <a:p>
            <a:r>
              <a:rPr lang="en-US" b="0" i="0" u="none" strike="noStrike" dirty="0">
                <a:solidFill>
                  <a:srgbClr val="000000"/>
                </a:solidFill>
                <a:effectLst/>
              </a:rPr>
              <a:t>“When psychologists study children across cultures, these expectations often travel with the science.”</a:t>
            </a:r>
          </a:p>
          <a:p>
            <a:r>
              <a:rPr lang="en-US" b="0" i="0" u="none" strike="noStrike" dirty="0">
                <a:solidFill>
                  <a:srgbClr val="000000"/>
                </a:solidFill>
                <a:effectLst/>
              </a:rPr>
              <a:t>“So the key question becomes:”</a:t>
            </a:r>
          </a:p>
          <a:p>
            <a:pPr lvl="1"/>
            <a:r>
              <a:rPr lang="en-US" b="0" i="0" u="none" strike="noStrike" dirty="0">
                <a:solidFill>
                  <a:srgbClr val="000000"/>
                </a:solidFill>
                <a:effectLst/>
              </a:rPr>
              <a:t>“Are we studying child development…”</a:t>
            </a:r>
          </a:p>
          <a:p>
            <a:pPr lvl="1"/>
            <a:r>
              <a:rPr lang="en-US" b="0" i="0" u="none" strike="noStrike" dirty="0">
                <a:solidFill>
                  <a:srgbClr val="000000"/>
                </a:solidFill>
                <a:effectLst/>
              </a:rPr>
              <a:t>“Or are we studying how closely children match one cultural model of childhood?”</a:t>
            </a:r>
          </a:p>
          <a:p>
            <a:r>
              <a:rPr lang="en-US" b="0" i="0" u="none" strike="noStrike" dirty="0">
                <a:solidFill>
                  <a:srgbClr val="000000"/>
                </a:solidFill>
                <a:effectLst/>
              </a:rPr>
              <a:t>“That’s why we now shift from childhood across </a:t>
            </a:r>
            <a:r>
              <a:rPr lang="en-US" b="1" i="0" u="none" strike="noStrike" dirty="0">
                <a:solidFill>
                  <a:srgbClr val="000000"/>
                </a:solidFill>
                <a:effectLst/>
              </a:rPr>
              <a:t>history</a:t>
            </a:r>
            <a:r>
              <a:rPr lang="en-US" b="0" i="0" u="none" strike="noStrike" dirty="0">
                <a:solidFill>
                  <a:srgbClr val="000000"/>
                </a:solidFill>
                <a:effectLst/>
              </a:rPr>
              <a:t> to childhood across </a:t>
            </a:r>
            <a:r>
              <a:rPr lang="en-US" b="1" i="0" u="none" strike="noStrike" dirty="0">
                <a:solidFill>
                  <a:srgbClr val="000000"/>
                </a:solidFill>
                <a:effectLst/>
              </a:rPr>
              <a:t>cultures</a:t>
            </a:r>
            <a:r>
              <a:rPr lang="en-US" b="0" i="0" u="none" strike="noStrike" dirty="0">
                <a:solidFill>
                  <a:srgbClr val="000000"/>
                </a:solidFill>
                <a:effectLst/>
              </a:rPr>
              <a:t>.”</a:t>
            </a:r>
          </a:p>
          <a:p>
            <a:r>
              <a:rPr lang="en-US" b="0" i="0" u="none" strike="noStrike" dirty="0">
                <a:solidFill>
                  <a:srgbClr val="000000"/>
                </a:solidFill>
                <a:effectLst/>
              </a:rPr>
              <a:t>“Because different cultures prioritize different goals for children — and that shapes what development looks like.”</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22335507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a:extLst>
            <a:ext uri="{FF2B5EF4-FFF2-40B4-BE49-F238E27FC236}">
              <a16:creationId xmlns:a16="http://schemas.microsoft.com/office/drawing/2014/main" id="{BF62CCA1-9BC4-C25E-1BD6-882B51BC6B77}"/>
            </a:ext>
          </a:extLst>
        </p:cNvPr>
        <p:cNvGrpSpPr/>
        <p:nvPr/>
      </p:nvGrpSpPr>
      <p:grpSpPr>
        <a:xfrm>
          <a:off x="0" y="0"/>
          <a:ext cx="0" cy="0"/>
          <a:chOff x="0" y="0"/>
          <a:chExt cx="0" cy="0"/>
        </a:xfrm>
      </p:grpSpPr>
      <p:sp>
        <p:nvSpPr>
          <p:cNvPr id="522" name="Google Shape;522;g1c48c152c6a_0_66:notes">
            <a:extLst>
              <a:ext uri="{FF2B5EF4-FFF2-40B4-BE49-F238E27FC236}">
                <a16:creationId xmlns:a16="http://schemas.microsoft.com/office/drawing/2014/main" id="{A0FBA54E-EB10-EBB0-C6D6-62863A3217A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523" name="Google Shape;523;g1c48c152c6a_0_66:notes">
            <a:extLst>
              <a:ext uri="{FF2B5EF4-FFF2-40B4-BE49-F238E27FC236}">
                <a16:creationId xmlns:a16="http://schemas.microsoft.com/office/drawing/2014/main" id="{FD1CDB25-79A5-63B7-3217-C7D1E5DB7CE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872230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a:extLst>
            <a:ext uri="{FF2B5EF4-FFF2-40B4-BE49-F238E27FC236}">
              <a16:creationId xmlns:a16="http://schemas.microsoft.com/office/drawing/2014/main" id="{0216B552-9484-E4BA-3741-D7A7A1FCD034}"/>
            </a:ext>
          </a:extLst>
        </p:cNvPr>
        <p:cNvGrpSpPr/>
        <p:nvPr/>
      </p:nvGrpSpPr>
      <p:grpSpPr>
        <a:xfrm>
          <a:off x="0" y="0"/>
          <a:ext cx="0" cy="0"/>
          <a:chOff x="0" y="0"/>
          <a:chExt cx="0" cy="0"/>
        </a:xfrm>
      </p:grpSpPr>
      <p:sp>
        <p:nvSpPr>
          <p:cNvPr id="522" name="Google Shape;522;g1c48c152c6a_0_66:notes">
            <a:extLst>
              <a:ext uri="{FF2B5EF4-FFF2-40B4-BE49-F238E27FC236}">
                <a16:creationId xmlns:a16="http://schemas.microsoft.com/office/drawing/2014/main" id="{B481F280-EA7E-7232-2A98-022D3A08B2F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523" name="Google Shape;523;g1c48c152c6a_0_66:notes">
            <a:extLst>
              <a:ext uri="{FF2B5EF4-FFF2-40B4-BE49-F238E27FC236}">
                <a16:creationId xmlns:a16="http://schemas.microsoft.com/office/drawing/2014/main" id="{CCC17B5D-90A9-C8AA-C944-892AB8E908D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8014312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a:extLst>
            <a:ext uri="{FF2B5EF4-FFF2-40B4-BE49-F238E27FC236}">
              <a16:creationId xmlns:a16="http://schemas.microsoft.com/office/drawing/2014/main" id="{C363D010-0047-EF17-493C-4682AEF22469}"/>
            </a:ext>
          </a:extLst>
        </p:cNvPr>
        <p:cNvGrpSpPr/>
        <p:nvPr/>
      </p:nvGrpSpPr>
      <p:grpSpPr>
        <a:xfrm>
          <a:off x="0" y="0"/>
          <a:ext cx="0" cy="0"/>
          <a:chOff x="0" y="0"/>
          <a:chExt cx="0" cy="0"/>
        </a:xfrm>
      </p:grpSpPr>
      <p:sp>
        <p:nvSpPr>
          <p:cNvPr id="265" name="Google Shape;265;g1c48c152c6a_0_7:notes">
            <a:extLst>
              <a:ext uri="{FF2B5EF4-FFF2-40B4-BE49-F238E27FC236}">
                <a16:creationId xmlns:a16="http://schemas.microsoft.com/office/drawing/2014/main" id="{B42117C0-6CCF-6E50-7052-484495AAA53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266" name="Google Shape;266;g1c48c152c6a_0_7:notes">
            <a:extLst>
              <a:ext uri="{FF2B5EF4-FFF2-40B4-BE49-F238E27FC236}">
                <a16:creationId xmlns:a16="http://schemas.microsoft.com/office/drawing/2014/main" id="{33B2D709-8E58-5014-EE0D-A6854F362A6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0" dirty="0"/>
              <a:t>https://</a:t>
            </a:r>
            <a:r>
              <a:rPr lang="en-US" b="0" dirty="0" err="1"/>
              <a:t>www.youtube.com</a:t>
            </a:r>
            <a:r>
              <a:rPr lang="en-US" b="0" dirty="0"/>
              <a:t>/</a:t>
            </a:r>
            <a:r>
              <a:rPr lang="en-US" b="0" dirty="0" err="1"/>
              <a:t>watch?v</a:t>
            </a:r>
            <a:r>
              <a:rPr lang="en-US" b="0" dirty="0"/>
              <a:t>=gIZ8PkLMMUo</a:t>
            </a:r>
            <a:endParaRPr b="0" dirty="0"/>
          </a:p>
        </p:txBody>
      </p:sp>
    </p:spTree>
    <p:extLst>
      <p:ext uri="{BB962C8B-B14F-4D97-AF65-F5344CB8AC3E}">
        <p14:creationId xmlns:p14="http://schemas.microsoft.com/office/powerpoint/2010/main" val="41820479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a:extLst>
            <a:ext uri="{FF2B5EF4-FFF2-40B4-BE49-F238E27FC236}">
              <a16:creationId xmlns:a16="http://schemas.microsoft.com/office/drawing/2014/main" id="{03DEDDAC-B5E4-DD78-23E7-E5084A82C30A}"/>
            </a:ext>
          </a:extLst>
        </p:cNvPr>
        <p:cNvGrpSpPr/>
        <p:nvPr/>
      </p:nvGrpSpPr>
      <p:grpSpPr>
        <a:xfrm>
          <a:off x="0" y="0"/>
          <a:ext cx="0" cy="0"/>
          <a:chOff x="0" y="0"/>
          <a:chExt cx="0" cy="0"/>
        </a:xfrm>
      </p:grpSpPr>
      <p:sp>
        <p:nvSpPr>
          <p:cNvPr id="371" name="Google Shape;371;g1c48c152c6a_0_59:notes">
            <a:extLst>
              <a:ext uri="{FF2B5EF4-FFF2-40B4-BE49-F238E27FC236}">
                <a16:creationId xmlns:a16="http://schemas.microsoft.com/office/drawing/2014/main" id="{48BA9212-1565-1217-E5E0-DD659730D12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372" name="Google Shape;372;g1c48c152c6a_0_59:notes">
            <a:extLst>
              <a:ext uri="{FF2B5EF4-FFF2-40B4-BE49-F238E27FC236}">
                <a16:creationId xmlns:a16="http://schemas.microsoft.com/office/drawing/2014/main" id="{7E439908-7399-FA0F-295F-3FC21454DC4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100" b="0" i="0" u="none" strike="noStrike" cap="none" dirty="0">
                <a:solidFill>
                  <a:srgbClr val="000000"/>
                </a:solidFill>
                <a:effectLst/>
                <a:latin typeface="Arial"/>
                <a:ea typeface="Arial"/>
                <a:cs typeface="Arial"/>
                <a:sym typeface="Arial"/>
              </a:rPr>
              <a:t>Dusun parents raising their children in ways that violated the basic beliefs by which we were raised…We consistently checked our…exclamations of concern or disgust…and [resisted] the temptation to take a “dangerous” object, such as a knife, from a toddler…knowing that in terms of the local culture, children are believed to die from accidents whether they play with knives or not and besides, as one Dusun father put it, “How can you learn to use a knife if you do not use it” </a:t>
            </a:r>
          </a:p>
          <a:p>
            <a:pPr marL="0" lvl="0" indent="0" algn="l" rtl="0">
              <a:spcBef>
                <a:spcPts val="0"/>
              </a:spcBef>
              <a:spcAft>
                <a:spcPts val="0"/>
              </a:spcAft>
              <a:buNone/>
            </a:pPr>
            <a:endParaRPr lang="en-US" sz="1100" b="0" i="0" u="none" strike="noStrike" cap="none" dirty="0">
              <a:solidFill>
                <a:srgbClr val="000000"/>
              </a:solidFill>
              <a:effectLst/>
              <a:latin typeface="Arial"/>
              <a:cs typeface="Arial"/>
              <a:sym typeface="Arial"/>
            </a:endParaRPr>
          </a:p>
          <a:p>
            <a:r>
              <a:rPr lang="en-US" b="0" i="0" u="none" strike="noStrike" dirty="0">
                <a:solidFill>
                  <a:srgbClr val="000000"/>
                </a:solidFill>
                <a:effectLst/>
              </a:rPr>
              <a:t>“Now we’re shifting from how childhood has changed </a:t>
            </a:r>
            <a:r>
              <a:rPr lang="en-US" b="0" i="1" u="none" strike="noStrike" dirty="0">
                <a:solidFill>
                  <a:srgbClr val="000000"/>
                </a:solidFill>
                <a:effectLst/>
              </a:rPr>
              <a:t>across time</a:t>
            </a:r>
            <a:r>
              <a:rPr lang="en-US" b="0" i="0" u="none" strike="noStrike" dirty="0">
                <a:solidFill>
                  <a:srgbClr val="000000"/>
                </a:solidFill>
                <a:effectLst/>
              </a:rPr>
              <a:t> to how it varies </a:t>
            </a:r>
            <a:r>
              <a:rPr lang="en-US" b="0" i="1" u="none" strike="noStrike" dirty="0">
                <a:solidFill>
                  <a:srgbClr val="000000"/>
                </a:solidFill>
                <a:effectLst/>
              </a:rPr>
              <a:t>across cultures today</a:t>
            </a:r>
            <a:r>
              <a:rPr lang="en-US" b="0" i="0" u="none" strike="noStrike" dirty="0">
                <a:solidFill>
                  <a:srgbClr val="000000"/>
                </a:solidFill>
                <a:effectLst/>
              </a:rPr>
              <a:t>.”</a:t>
            </a:r>
          </a:p>
          <a:p>
            <a:endParaRPr lang="en-US" b="0" i="0" u="none" strike="noStrike" dirty="0">
              <a:solidFill>
                <a:srgbClr val="000000"/>
              </a:solidFill>
              <a:effectLst/>
            </a:endParaRPr>
          </a:p>
          <a:p>
            <a:r>
              <a:rPr lang="en-US" b="0" i="0" u="none" strike="noStrike" dirty="0">
                <a:solidFill>
                  <a:srgbClr val="000000"/>
                </a:solidFill>
                <a:effectLst/>
              </a:rPr>
              <a:t>“Just as childhood hasn’t always looked the same historically, it does not look the same across societies right now.”</a:t>
            </a:r>
          </a:p>
          <a:p>
            <a:endParaRPr lang="en-US" b="0" i="0" u="none" strike="noStrike" dirty="0">
              <a:solidFill>
                <a:srgbClr val="000000"/>
              </a:solidFill>
              <a:effectLst/>
            </a:endParaRPr>
          </a:p>
          <a:p>
            <a:r>
              <a:rPr lang="en-US" b="0" i="0" u="none" strike="noStrike" dirty="0">
                <a:solidFill>
                  <a:srgbClr val="000000"/>
                </a:solidFill>
                <a:effectLst/>
              </a:rPr>
              <a:t>“Developmental psychology has often assumed that childhood follows a single, universal path.”</a:t>
            </a:r>
          </a:p>
          <a:p>
            <a:endParaRPr lang="en-US" b="0" i="0" u="none" strike="noStrike" dirty="0">
              <a:solidFill>
                <a:srgbClr val="000000"/>
              </a:solidFill>
              <a:effectLst/>
            </a:endParaRPr>
          </a:p>
          <a:p>
            <a:r>
              <a:rPr lang="en-US" b="0" i="0" u="none" strike="noStrike" dirty="0">
                <a:solidFill>
                  <a:srgbClr val="000000"/>
                </a:solidFill>
                <a:effectLst/>
              </a:rPr>
              <a:t>“But cross-cultural research shows that childhood is shaped by cultural goals, values, and constraints.”</a:t>
            </a:r>
          </a:p>
          <a:p>
            <a:endParaRPr lang="en-US" b="0" i="0" u="none" strike="noStrike" dirty="0">
              <a:solidFill>
                <a:srgbClr val="000000"/>
              </a:solidFill>
              <a:effectLst/>
            </a:endParaRPr>
          </a:p>
          <a:p>
            <a:r>
              <a:rPr lang="en-US" b="0" i="0" u="none" strike="noStrike" dirty="0">
                <a:solidFill>
                  <a:srgbClr val="000000"/>
                </a:solidFill>
                <a:effectLst/>
              </a:rPr>
              <a:t>“This doesn’t mean biology doesn’t matter.”</a:t>
            </a:r>
          </a:p>
          <a:p>
            <a:endParaRPr lang="en-US" b="0" i="0" u="none" strike="noStrike" dirty="0">
              <a:solidFill>
                <a:srgbClr val="000000"/>
              </a:solidFill>
              <a:effectLst/>
            </a:endParaRPr>
          </a:p>
          <a:p>
            <a:pPr lvl="1"/>
            <a:r>
              <a:rPr lang="en-US" b="0" i="0" u="none" strike="noStrike" dirty="0">
                <a:solidFill>
                  <a:srgbClr val="000000"/>
                </a:solidFill>
                <a:effectLst/>
              </a:rPr>
              <a:t>Children everywhere grow, learn, and form relationships</a:t>
            </a:r>
          </a:p>
          <a:p>
            <a:pPr lvl="1"/>
            <a:endParaRPr lang="en-US" b="0" i="0" u="none" strike="noStrike" dirty="0">
              <a:solidFill>
                <a:srgbClr val="000000"/>
              </a:solidFill>
              <a:effectLst/>
            </a:endParaRPr>
          </a:p>
          <a:p>
            <a:r>
              <a:rPr lang="en-US" b="0" i="0" u="none" strike="noStrike" dirty="0">
                <a:solidFill>
                  <a:srgbClr val="000000"/>
                </a:solidFill>
                <a:effectLst/>
              </a:rPr>
              <a:t>“But </a:t>
            </a:r>
            <a:r>
              <a:rPr lang="en-US" b="0" i="1" u="none" strike="noStrike" dirty="0">
                <a:solidFill>
                  <a:srgbClr val="000000"/>
                </a:solidFill>
                <a:effectLst/>
              </a:rPr>
              <a:t>how</a:t>
            </a:r>
            <a:r>
              <a:rPr lang="en-US" b="0" i="0" u="none" strike="noStrike" dirty="0">
                <a:solidFill>
                  <a:srgbClr val="000000"/>
                </a:solidFill>
                <a:effectLst/>
              </a:rPr>
              <a:t> those processes look — and what counts as success — varies widely.”</a:t>
            </a:r>
          </a:p>
          <a:p>
            <a:endParaRPr lang="en-US" b="0" i="0" u="none" strike="noStrike" dirty="0">
              <a:solidFill>
                <a:srgbClr val="000000"/>
              </a:solidFill>
              <a:effectLst/>
            </a:endParaRPr>
          </a:p>
          <a:p>
            <a:r>
              <a:rPr lang="en-US" b="0" i="0" u="none" strike="noStrike" dirty="0">
                <a:solidFill>
                  <a:srgbClr val="000000"/>
                </a:solidFill>
                <a:effectLst/>
              </a:rPr>
              <a:t>Key framing sentence (say slowly):</a:t>
            </a:r>
          </a:p>
          <a:p>
            <a:pPr lvl="1"/>
            <a:r>
              <a:rPr lang="en-US" b="0" i="0" u="none" strike="noStrike" dirty="0">
                <a:solidFill>
                  <a:srgbClr val="000000"/>
                </a:solidFill>
                <a:effectLst/>
              </a:rPr>
              <a:t>“Different cultures organize childhood around different priorities.”</a:t>
            </a:r>
          </a:p>
          <a:p>
            <a:pPr lvl="1"/>
            <a:endParaRPr lang="en-US" b="0" i="0" u="none" strike="noStrike" dirty="0">
              <a:solidFill>
                <a:srgbClr val="000000"/>
              </a:solidFill>
              <a:effectLst/>
            </a:endParaRPr>
          </a:p>
          <a:p>
            <a:r>
              <a:rPr lang="en-US" b="0" i="0" u="none" strike="noStrike" dirty="0">
                <a:solidFill>
                  <a:srgbClr val="000000"/>
                </a:solidFill>
                <a:effectLst/>
              </a:rPr>
              <a:t>“The question is not whether one version of childhood is better.”</a:t>
            </a:r>
          </a:p>
          <a:p>
            <a:pPr lvl="1"/>
            <a:r>
              <a:rPr lang="en-US" b="0" i="0" u="none" strike="noStrike" dirty="0">
                <a:solidFill>
                  <a:srgbClr val="000000"/>
                </a:solidFill>
                <a:effectLst/>
              </a:rPr>
              <a:t>“The question is: better </a:t>
            </a:r>
            <a:r>
              <a:rPr lang="en-US" b="0" i="1" u="none" strike="noStrike" dirty="0">
                <a:solidFill>
                  <a:srgbClr val="000000"/>
                </a:solidFill>
                <a:effectLst/>
              </a:rPr>
              <a:t>for what</a:t>
            </a:r>
            <a:r>
              <a:rPr lang="en-US" b="0" i="0" u="none" strike="noStrike" dirty="0">
                <a:solidFill>
                  <a:srgbClr val="000000"/>
                </a:solidFill>
                <a:effectLst/>
              </a:rPr>
              <a:t>?</a:t>
            </a:r>
          </a:p>
          <a:p>
            <a:pPr marL="0" lvl="0" indent="0" algn="l" rtl="0">
              <a:spcBef>
                <a:spcPts val="0"/>
              </a:spcBef>
              <a:spcAft>
                <a:spcPts val="0"/>
              </a:spcAft>
              <a:buNone/>
            </a:pPr>
            <a:endParaRPr b="0" dirty="0"/>
          </a:p>
        </p:txBody>
      </p:sp>
    </p:spTree>
    <p:extLst>
      <p:ext uri="{BB962C8B-B14F-4D97-AF65-F5344CB8AC3E}">
        <p14:creationId xmlns:p14="http://schemas.microsoft.com/office/powerpoint/2010/main" val="24077833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a:extLst>
            <a:ext uri="{FF2B5EF4-FFF2-40B4-BE49-F238E27FC236}">
              <a16:creationId xmlns:a16="http://schemas.microsoft.com/office/drawing/2014/main" id="{4D895E92-07F0-2D82-ACF7-1C944F782655}"/>
            </a:ext>
          </a:extLst>
        </p:cNvPr>
        <p:cNvGrpSpPr/>
        <p:nvPr/>
      </p:nvGrpSpPr>
      <p:grpSpPr>
        <a:xfrm>
          <a:off x="0" y="0"/>
          <a:ext cx="0" cy="0"/>
          <a:chOff x="0" y="0"/>
          <a:chExt cx="0" cy="0"/>
        </a:xfrm>
      </p:grpSpPr>
      <p:sp>
        <p:nvSpPr>
          <p:cNvPr id="371" name="Google Shape;371;g1c48c152c6a_0_59:notes">
            <a:extLst>
              <a:ext uri="{FF2B5EF4-FFF2-40B4-BE49-F238E27FC236}">
                <a16:creationId xmlns:a16="http://schemas.microsoft.com/office/drawing/2014/main" id="{C44F5158-7E97-37DE-AE6C-689DAF96890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372" name="Google Shape;372;g1c48c152c6a_0_59:notes">
            <a:extLst>
              <a:ext uri="{FF2B5EF4-FFF2-40B4-BE49-F238E27FC236}">
                <a16:creationId xmlns:a16="http://schemas.microsoft.com/office/drawing/2014/main" id="{6BFAEF3B-9FA8-D774-4699-88616DC4911D}"/>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b="0" i="0" u="none" strike="noStrike" dirty="0">
                <a:solidFill>
                  <a:srgbClr val="000000"/>
                </a:solidFill>
                <a:effectLst/>
              </a:rPr>
              <a:t>“One of the clearest ways cultures differ is in what they see childhood as preparing children </a:t>
            </a:r>
            <a:r>
              <a:rPr lang="en-US" b="0" i="1" u="none" strike="noStrike" dirty="0">
                <a:solidFill>
                  <a:srgbClr val="000000"/>
                </a:solidFill>
                <a:effectLst/>
              </a:rPr>
              <a:t>for</a:t>
            </a:r>
            <a:r>
              <a:rPr lang="en-US" b="0" i="0" u="none" strike="noStrike" dirty="0">
                <a:solidFill>
                  <a:srgbClr val="000000"/>
                </a:solidFill>
                <a:effectLst/>
              </a:rPr>
              <a:t>.”</a:t>
            </a:r>
          </a:p>
          <a:p>
            <a:r>
              <a:rPr lang="en-US" b="0" i="0" u="none" strike="noStrike" dirty="0">
                <a:solidFill>
                  <a:srgbClr val="000000"/>
                </a:solidFill>
                <a:effectLst/>
              </a:rPr>
              <a:t>“In many Western, industrialized societies, childhood often emphasizes:”</a:t>
            </a:r>
          </a:p>
          <a:p>
            <a:pPr lvl="1"/>
            <a:r>
              <a:rPr lang="en-US" b="0" i="0" u="none" strike="noStrike" dirty="0">
                <a:solidFill>
                  <a:srgbClr val="000000"/>
                </a:solidFill>
                <a:effectLst/>
              </a:rPr>
              <a:t>Independence</a:t>
            </a:r>
          </a:p>
          <a:p>
            <a:pPr lvl="1"/>
            <a:r>
              <a:rPr lang="en-US" b="0" i="0" u="none" strike="noStrike" dirty="0">
                <a:solidFill>
                  <a:srgbClr val="000000"/>
                </a:solidFill>
                <a:effectLst/>
              </a:rPr>
              <a:t>Choice</a:t>
            </a:r>
          </a:p>
          <a:p>
            <a:pPr lvl="1"/>
            <a:r>
              <a:rPr lang="en-US" b="0" i="0" u="none" strike="noStrike" dirty="0">
                <a:solidFill>
                  <a:srgbClr val="000000"/>
                </a:solidFill>
                <a:effectLst/>
              </a:rPr>
              <a:t>Self-expression</a:t>
            </a:r>
          </a:p>
          <a:p>
            <a:r>
              <a:rPr lang="en-US" b="0" i="0" u="none" strike="noStrike" dirty="0">
                <a:solidFill>
                  <a:srgbClr val="000000"/>
                </a:solidFill>
                <a:effectLst/>
              </a:rPr>
              <a:t>“Children are encouraged to speak up, make decisions, and stand out.”</a:t>
            </a:r>
          </a:p>
          <a:p>
            <a:r>
              <a:rPr lang="en-US" b="0" i="0" u="none" strike="noStrike" dirty="0">
                <a:solidFill>
                  <a:srgbClr val="000000"/>
                </a:solidFill>
                <a:effectLst/>
              </a:rPr>
              <a:t>“In many other cultural contexts, childhood emphasizes:”</a:t>
            </a:r>
          </a:p>
          <a:p>
            <a:pPr lvl="1"/>
            <a:r>
              <a:rPr lang="en-US" b="0" i="0" u="none" strike="noStrike" dirty="0">
                <a:solidFill>
                  <a:srgbClr val="000000"/>
                </a:solidFill>
                <a:effectLst/>
              </a:rPr>
              <a:t>Interdependence</a:t>
            </a:r>
          </a:p>
          <a:p>
            <a:pPr lvl="1"/>
            <a:r>
              <a:rPr lang="en-US" b="0" i="0" u="none" strike="noStrike" dirty="0">
                <a:solidFill>
                  <a:srgbClr val="000000"/>
                </a:solidFill>
                <a:effectLst/>
              </a:rPr>
              <a:t>Family obligation</a:t>
            </a:r>
          </a:p>
          <a:p>
            <a:pPr lvl="1"/>
            <a:r>
              <a:rPr lang="en-US" b="0" i="0" u="none" strike="noStrike" dirty="0">
                <a:solidFill>
                  <a:srgbClr val="000000"/>
                </a:solidFill>
                <a:effectLst/>
              </a:rPr>
              <a:t>Social responsibility</a:t>
            </a:r>
          </a:p>
          <a:p>
            <a:r>
              <a:rPr lang="en-US" b="0" i="0" u="none" strike="noStrike" dirty="0">
                <a:solidFill>
                  <a:srgbClr val="000000"/>
                </a:solidFill>
                <a:effectLst/>
              </a:rPr>
              <a:t>“Children may be expected to help with siblings, household work, or community tasks.”</a:t>
            </a:r>
          </a:p>
          <a:p>
            <a:r>
              <a:rPr lang="en-US" b="0" i="0" u="none" strike="noStrike" dirty="0">
                <a:solidFill>
                  <a:srgbClr val="000000"/>
                </a:solidFill>
                <a:effectLst/>
              </a:rPr>
              <a:t>“Importantly, these are not deficits.”</a:t>
            </a:r>
          </a:p>
          <a:p>
            <a:pPr lvl="1"/>
            <a:r>
              <a:rPr lang="en-US" b="0" i="0" u="none" strike="noStrike" dirty="0">
                <a:solidFill>
                  <a:srgbClr val="000000"/>
                </a:solidFill>
                <a:effectLst/>
              </a:rPr>
              <a:t>They are </a:t>
            </a:r>
            <a:r>
              <a:rPr lang="en-US" b="1" i="0" u="none" strike="noStrike" dirty="0">
                <a:solidFill>
                  <a:srgbClr val="000000"/>
                </a:solidFill>
                <a:effectLst/>
              </a:rPr>
              <a:t>different developmental goals</a:t>
            </a:r>
            <a:endParaRPr lang="en-US" b="0" i="0" u="none" strike="noStrike" dirty="0">
              <a:solidFill>
                <a:srgbClr val="000000"/>
              </a:solidFill>
              <a:effectLst/>
            </a:endParaRPr>
          </a:p>
          <a:p>
            <a:r>
              <a:rPr lang="en-US" b="0" i="0" u="none" strike="noStrike" dirty="0">
                <a:solidFill>
                  <a:srgbClr val="000000"/>
                </a:solidFill>
                <a:effectLst/>
              </a:rPr>
              <a:t>“Each set of goals produces different skills.”</a:t>
            </a:r>
          </a:p>
          <a:p>
            <a:pPr lvl="1"/>
            <a:r>
              <a:rPr lang="en-US" b="0" i="0" u="none" strike="noStrike" dirty="0">
                <a:solidFill>
                  <a:srgbClr val="000000"/>
                </a:solidFill>
                <a:effectLst/>
              </a:rPr>
              <a:t>Autonomy vs. responsibility</a:t>
            </a:r>
          </a:p>
          <a:p>
            <a:pPr lvl="1"/>
            <a:r>
              <a:rPr lang="en-US" b="0" i="0" u="none" strike="noStrike" dirty="0">
                <a:solidFill>
                  <a:srgbClr val="000000"/>
                </a:solidFill>
                <a:effectLst/>
              </a:rPr>
              <a:t>Assertiveness vs. cooperation</a:t>
            </a:r>
          </a:p>
          <a:p>
            <a:r>
              <a:rPr lang="en-US" b="0" i="0" u="none" strike="noStrike" dirty="0">
                <a:solidFill>
                  <a:srgbClr val="000000"/>
                </a:solidFill>
                <a:effectLst/>
              </a:rPr>
              <a:t>Emphasize this line:</a:t>
            </a:r>
          </a:p>
          <a:p>
            <a:pPr lvl="1"/>
            <a:r>
              <a:rPr lang="en-US" b="0" i="0" u="none" strike="noStrike" dirty="0">
                <a:solidFill>
                  <a:srgbClr val="000000"/>
                </a:solidFill>
                <a:effectLst/>
              </a:rPr>
              <a:t>“Culture answers the question: </a:t>
            </a:r>
            <a:r>
              <a:rPr lang="en-US" b="0" i="1" u="none" strike="noStrike" dirty="0">
                <a:solidFill>
                  <a:srgbClr val="000000"/>
                </a:solidFill>
                <a:effectLst/>
              </a:rPr>
              <a:t>What kind of adult should this child become?</a:t>
            </a:r>
            <a:r>
              <a:rPr lang="en-US" b="0" i="0" u="none" strike="noStrike" dirty="0">
                <a:solidFill>
                  <a:srgbClr val="000000"/>
                </a:solidFill>
                <a:effectLst/>
              </a:rPr>
              <a:t>”</a:t>
            </a:r>
          </a:p>
          <a:p>
            <a:pPr marL="0" lvl="0" indent="0" algn="l" rtl="0">
              <a:spcBef>
                <a:spcPts val="0"/>
              </a:spcBef>
              <a:spcAft>
                <a:spcPts val="0"/>
              </a:spcAft>
              <a:buNone/>
            </a:pPr>
            <a:endParaRPr b="0" dirty="0"/>
          </a:p>
        </p:txBody>
      </p:sp>
    </p:spTree>
    <p:extLst>
      <p:ext uri="{BB962C8B-B14F-4D97-AF65-F5344CB8AC3E}">
        <p14:creationId xmlns:p14="http://schemas.microsoft.com/office/powerpoint/2010/main" val="1453219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a:extLst>
            <a:ext uri="{FF2B5EF4-FFF2-40B4-BE49-F238E27FC236}">
              <a16:creationId xmlns:a16="http://schemas.microsoft.com/office/drawing/2014/main" id="{5AB23FC3-345C-2DAF-403B-735CCE8535D5}"/>
            </a:ext>
          </a:extLst>
        </p:cNvPr>
        <p:cNvGrpSpPr/>
        <p:nvPr/>
      </p:nvGrpSpPr>
      <p:grpSpPr>
        <a:xfrm>
          <a:off x="0" y="0"/>
          <a:ext cx="0" cy="0"/>
          <a:chOff x="0" y="0"/>
          <a:chExt cx="0" cy="0"/>
        </a:xfrm>
      </p:grpSpPr>
      <p:sp>
        <p:nvSpPr>
          <p:cNvPr id="333" name="Google Shape;333;g1c48c152c6a_0_27:notes">
            <a:extLst>
              <a:ext uri="{FF2B5EF4-FFF2-40B4-BE49-F238E27FC236}">
                <a16:creationId xmlns:a16="http://schemas.microsoft.com/office/drawing/2014/main" id="{9B8E2227-D40B-A72E-02E3-406C07F9D18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334" name="Google Shape;334;g1c48c152c6a_0_27:notes">
            <a:extLst>
              <a:ext uri="{FF2B5EF4-FFF2-40B4-BE49-F238E27FC236}">
                <a16:creationId xmlns:a16="http://schemas.microsoft.com/office/drawing/2014/main" id="{792905D7-F102-0345-6009-27460403D88B}"/>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sz="1100" b="0" i="0" u="none" strike="noStrike" cap="none" dirty="0">
                <a:solidFill>
                  <a:srgbClr val="000000"/>
                </a:solidFill>
                <a:effectLst/>
                <a:latin typeface="Arial"/>
                <a:ea typeface="Arial"/>
                <a:cs typeface="Arial"/>
                <a:sym typeface="Arial"/>
              </a:rPr>
              <a:t>Families practice "</a:t>
            </a:r>
            <a:r>
              <a:rPr lang="en-US" sz="1100" b="0" i="0" u="none" strike="noStrike" cap="none" dirty="0" err="1">
                <a:solidFill>
                  <a:srgbClr val="000000"/>
                </a:solidFill>
                <a:effectLst/>
                <a:latin typeface="Arial"/>
                <a:ea typeface="Arial"/>
                <a:cs typeface="Arial"/>
                <a:sym typeface="Arial"/>
              </a:rPr>
              <a:t>Okali</a:t>
            </a:r>
            <a:r>
              <a:rPr lang="en-US" sz="1100" b="0" i="0" u="none" strike="noStrike" cap="none" dirty="0">
                <a:solidFill>
                  <a:srgbClr val="000000"/>
                </a:solidFill>
                <a:effectLst/>
                <a:latin typeface="Arial"/>
                <a:ea typeface="Arial"/>
                <a:cs typeface="Arial"/>
                <a:sym typeface="Arial"/>
              </a:rPr>
              <a:t>" in </a:t>
            </a:r>
            <a:r>
              <a:rPr lang="en-US" sz="1100" b="1" i="0" u="none" strike="noStrike" cap="none" dirty="0">
                <a:solidFill>
                  <a:srgbClr val="000000"/>
                </a:solidFill>
                <a:effectLst/>
                <a:latin typeface="Arial"/>
                <a:ea typeface="Arial"/>
                <a:cs typeface="Arial"/>
                <a:sym typeface="Arial"/>
              </a:rPr>
              <a:t>India</a:t>
            </a:r>
            <a:r>
              <a:rPr lang="en-US" sz="1100" b="0" i="0" u="none" strike="noStrike" cap="none" dirty="0">
                <a:solidFill>
                  <a:srgbClr val="000000"/>
                </a:solidFill>
                <a:effectLst/>
                <a:latin typeface="Arial"/>
                <a:ea typeface="Arial"/>
                <a:cs typeface="Arial"/>
                <a:sym typeface="Arial"/>
              </a:rPr>
              <a:t> where priests </a:t>
            </a:r>
            <a:r>
              <a:rPr lang="en-US" sz="1100" b="1" i="0" u="none" strike="noStrike" cap="none" dirty="0">
                <a:solidFill>
                  <a:srgbClr val="000000"/>
                </a:solidFill>
                <a:effectLst/>
                <a:latin typeface="Arial"/>
                <a:ea typeface="Arial"/>
                <a:cs typeface="Arial"/>
                <a:sym typeface="Arial"/>
              </a:rPr>
              <a:t>toss babies</a:t>
            </a:r>
            <a:r>
              <a:rPr lang="en-US" sz="1100" b="0" i="0" u="none" strike="noStrike" cap="none" dirty="0">
                <a:solidFill>
                  <a:srgbClr val="000000"/>
                </a:solidFill>
                <a:effectLst/>
                <a:latin typeface="Arial"/>
                <a:ea typeface="Arial"/>
                <a:cs typeface="Arial"/>
                <a:sym typeface="Arial"/>
              </a:rPr>
              <a:t> off a temple roof and into a crowd that catches the </a:t>
            </a:r>
            <a:r>
              <a:rPr lang="en-US" sz="1100" b="1" i="0" u="none" strike="noStrike" cap="none" dirty="0">
                <a:solidFill>
                  <a:srgbClr val="000000"/>
                </a:solidFill>
                <a:effectLst/>
                <a:latin typeface="Arial"/>
                <a:ea typeface="Arial"/>
                <a:cs typeface="Arial"/>
                <a:sym typeface="Arial"/>
              </a:rPr>
              <a:t>child</a:t>
            </a:r>
            <a:r>
              <a:rPr lang="en-US" sz="1100" b="0" i="0" u="none" strike="noStrike" cap="none" dirty="0">
                <a:solidFill>
                  <a:srgbClr val="000000"/>
                </a:solidFill>
                <a:effectLst/>
                <a:latin typeface="Arial"/>
                <a:ea typeface="Arial"/>
                <a:cs typeface="Arial"/>
                <a:sym typeface="Arial"/>
              </a:rPr>
              <a:t> below.</a:t>
            </a:r>
          </a:p>
          <a:p>
            <a:r>
              <a:rPr lang="en-US" sz="1100" b="0" i="0" u="none" strike="noStrike" cap="none" dirty="0">
                <a:solidFill>
                  <a:srgbClr val="000000"/>
                </a:solidFill>
                <a:effectLst/>
                <a:latin typeface="Arial"/>
                <a:ea typeface="Arial"/>
                <a:cs typeface="Arial"/>
                <a:sym typeface="Arial"/>
              </a:rPr>
              <a:t>there have been no reported fatal incidents in the 500 years they have carried on this tradition.</a:t>
            </a:r>
            <a:endParaRPr lang="en-US" b="0" i="0" u="none" strike="noStrike" dirty="0">
              <a:solidFill>
                <a:srgbClr val="000000"/>
              </a:solidFill>
              <a:effectLst/>
            </a:endParaRPr>
          </a:p>
        </p:txBody>
      </p:sp>
    </p:spTree>
    <p:extLst>
      <p:ext uri="{BB962C8B-B14F-4D97-AF65-F5344CB8AC3E}">
        <p14:creationId xmlns:p14="http://schemas.microsoft.com/office/powerpoint/2010/main" val="21200875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a:extLst>
            <a:ext uri="{FF2B5EF4-FFF2-40B4-BE49-F238E27FC236}">
              <a16:creationId xmlns:a16="http://schemas.microsoft.com/office/drawing/2014/main" id="{5AB23FC3-345C-2DAF-403B-735CCE8535D5}"/>
            </a:ext>
          </a:extLst>
        </p:cNvPr>
        <p:cNvGrpSpPr/>
        <p:nvPr/>
      </p:nvGrpSpPr>
      <p:grpSpPr>
        <a:xfrm>
          <a:off x="0" y="0"/>
          <a:ext cx="0" cy="0"/>
          <a:chOff x="0" y="0"/>
          <a:chExt cx="0" cy="0"/>
        </a:xfrm>
      </p:grpSpPr>
      <p:sp>
        <p:nvSpPr>
          <p:cNvPr id="333" name="Google Shape;333;g1c48c152c6a_0_27:notes">
            <a:extLst>
              <a:ext uri="{FF2B5EF4-FFF2-40B4-BE49-F238E27FC236}">
                <a16:creationId xmlns:a16="http://schemas.microsoft.com/office/drawing/2014/main" id="{9B8E2227-D40B-A72E-02E3-406C07F9D18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334" name="Google Shape;334;g1c48c152c6a_0_27:notes">
            <a:extLst>
              <a:ext uri="{FF2B5EF4-FFF2-40B4-BE49-F238E27FC236}">
                <a16:creationId xmlns:a16="http://schemas.microsoft.com/office/drawing/2014/main" id="{792905D7-F102-0345-6009-27460403D88B}"/>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sz="1100" b="0" i="0" u="none" strike="noStrike" cap="none" dirty="0">
                <a:solidFill>
                  <a:srgbClr val="000000"/>
                </a:solidFill>
                <a:effectLst/>
                <a:latin typeface="Arial"/>
                <a:ea typeface="Arial"/>
                <a:cs typeface="Arial"/>
                <a:sym typeface="Arial"/>
              </a:rPr>
              <a:t>When its time to tuck the baby in, more parents in Dohuk prefer to rock their infants to sleep in a traditional cradle. Residents of Dohuk, which lies in the northern Kurdish region of Iraq, call it the lank. Babies are tucked in and a cloth is wrapped around them to fasten them to the cradle. There are alternatives but the local rocking cradle remains the most popular option there. The traditional cradle offers babies comfort and is cheaper than imported alternatives according to the families who use it. </a:t>
            </a:r>
            <a:endParaRPr lang="en-US" b="0" i="0" u="none" strike="noStrike" dirty="0">
              <a:solidFill>
                <a:srgbClr val="000000"/>
              </a:solidFill>
              <a:effectLst/>
            </a:endParaRPr>
          </a:p>
        </p:txBody>
      </p:sp>
    </p:spTree>
    <p:extLst>
      <p:ext uri="{BB962C8B-B14F-4D97-AF65-F5344CB8AC3E}">
        <p14:creationId xmlns:p14="http://schemas.microsoft.com/office/powerpoint/2010/main" val="37778185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a:extLst>
            <a:ext uri="{FF2B5EF4-FFF2-40B4-BE49-F238E27FC236}">
              <a16:creationId xmlns:a16="http://schemas.microsoft.com/office/drawing/2014/main" id="{5AB23FC3-345C-2DAF-403B-735CCE8535D5}"/>
            </a:ext>
          </a:extLst>
        </p:cNvPr>
        <p:cNvGrpSpPr/>
        <p:nvPr/>
      </p:nvGrpSpPr>
      <p:grpSpPr>
        <a:xfrm>
          <a:off x="0" y="0"/>
          <a:ext cx="0" cy="0"/>
          <a:chOff x="0" y="0"/>
          <a:chExt cx="0" cy="0"/>
        </a:xfrm>
      </p:grpSpPr>
      <p:sp>
        <p:nvSpPr>
          <p:cNvPr id="333" name="Google Shape;333;g1c48c152c6a_0_27:notes">
            <a:extLst>
              <a:ext uri="{FF2B5EF4-FFF2-40B4-BE49-F238E27FC236}">
                <a16:creationId xmlns:a16="http://schemas.microsoft.com/office/drawing/2014/main" id="{9B8E2227-D40B-A72E-02E3-406C07F9D18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334" name="Google Shape;334;g1c48c152c6a_0_27:notes">
            <a:extLst>
              <a:ext uri="{FF2B5EF4-FFF2-40B4-BE49-F238E27FC236}">
                <a16:creationId xmlns:a16="http://schemas.microsoft.com/office/drawing/2014/main" id="{792905D7-F102-0345-6009-27460403D88B}"/>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rtl="0"/>
            <a:r>
              <a:rPr lang="en-US" sz="1100" b="0" i="0" u="none" strike="noStrike" cap="none" dirty="0">
                <a:solidFill>
                  <a:srgbClr val="000000"/>
                </a:solidFill>
                <a:effectLst/>
                <a:latin typeface="Arial"/>
                <a:ea typeface="Arial"/>
                <a:cs typeface="Arial"/>
                <a:sym typeface="Arial"/>
              </a:rPr>
              <a:t>SIB –EHHH-DUH</a:t>
            </a:r>
          </a:p>
          <a:p>
            <a:pPr rtl="0"/>
            <a:r>
              <a:rPr lang="en-US" sz="1100" b="0" i="0" u="none" strike="noStrike" cap="none" dirty="0" err="1">
                <a:solidFill>
                  <a:srgbClr val="000000"/>
                </a:solidFill>
                <a:effectLst/>
                <a:latin typeface="Arial"/>
                <a:ea typeface="Arial"/>
                <a:cs typeface="Arial"/>
                <a:sym typeface="Arial"/>
              </a:rPr>
              <a:t>Sifudu</a:t>
            </a:r>
            <a:r>
              <a:rPr lang="en-US" sz="1100" b="0" i="0" u="none" strike="noStrike" cap="none" dirty="0">
                <a:solidFill>
                  <a:srgbClr val="000000"/>
                </a:solidFill>
                <a:effectLst/>
                <a:latin typeface="Arial"/>
                <a:ea typeface="Arial"/>
                <a:cs typeface="Arial"/>
                <a:sym typeface="Arial"/>
              </a:rPr>
              <a:t> (or </a:t>
            </a:r>
            <a:r>
              <a:rPr lang="en-US" sz="1100" b="0" i="0" u="none" strike="noStrike" cap="none" dirty="0" err="1">
                <a:solidFill>
                  <a:srgbClr val="000000"/>
                </a:solidFill>
                <a:effectLst/>
                <a:latin typeface="Arial"/>
                <a:ea typeface="Arial"/>
                <a:cs typeface="Arial"/>
                <a:sym typeface="Arial"/>
              </a:rPr>
              <a:t>isifudu</a:t>
            </a:r>
            <a:r>
              <a:rPr lang="en-US" sz="1100" b="0" i="0" u="none" strike="noStrike" cap="none" dirty="0">
                <a:solidFill>
                  <a:srgbClr val="000000"/>
                </a:solidFill>
                <a:effectLst/>
                <a:latin typeface="Arial"/>
                <a:ea typeface="Arial"/>
                <a:cs typeface="Arial"/>
                <a:sym typeface="Arial"/>
              </a:rPr>
              <a:t>) is </a:t>
            </a:r>
          </a:p>
          <a:p>
            <a:r>
              <a:rPr lang="en-US" dirty="0"/>
              <a:t>a traditional postpartum purification ritual practiced by the Xhosa (Kow - </a:t>
            </a:r>
            <a:r>
              <a:rPr lang="en-US" dirty="0" err="1"/>
              <a:t>suh</a:t>
            </a:r>
            <a:r>
              <a:rPr lang="en-US" dirty="0"/>
              <a:t> and Umtata people in the Eastern Cape of South Africa</a:t>
            </a:r>
            <a:r>
              <a:rPr lang="en-US" sz="1100" b="0" i="0" u="none" strike="noStrike" cap="none" dirty="0">
                <a:solidFill>
                  <a:srgbClr val="000000"/>
                </a:solidFill>
                <a:effectLst/>
                <a:latin typeface="Arial"/>
                <a:ea typeface="Arial"/>
                <a:cs typeface="Arial"/>
                <a:sym typeface="Arial"/>
              </a:rPr>
              <a:t>. Between 3 and 14 days after birth, a newborn is passed through the smoke of burning, pungent </a:t>
            </a:r>
            <a:r>
              <a:rPr lang="en-US" sz="1100" b="0" i="1" u="none" strike="noStrike" cap="none" dirty="0" err="1">
                <a:solidFill>
                  <a:srgbClr val="000000"/>
                </a:solidFill>
                <a:effectLst/>
                <a:latin typeface="Arial"/>
                <a:ea typeface="Arial"/>
                <a:cs typeface="Arial"/>
                <a:sym typeface="Arial"/>
              </a:rPr>
              <a:t>Sifudu</a:t>
            </a:r>
            <a:r>
              <a:rPr lang="en-US" sz="1100" b="0" i="1" u="none" strike="noStrike" cap="none" dirty="0">
                <a:solidFill>
                  <a:srgbClr val="000000"/>
                </a:solidFill>
                <a:effectLst/>
                <a:latin typeface="Arial"/>
                <a:ea typeface="Arial"/>
                <a:cs typeface="Arial"/>
                <a:sym typeface="Arial"/>
              </a:rPr>
              <a:t> </a:t>
            </a:r>
            <a:r>
              <a:rPr lang="en-US" sz="1100" b="0" i="0" u="none" strike="noStrike" cap="none" dirty="0">
                <a:solidFill>
                  <a:srgbClr val="000000"/>
                </a:solidFill>
                <a:effectLst/>
                <a:latin typeface="Arial"/>
                <a:ea typeface="Arial"/>
                <a:cs typeface="Arial"/>
                <a:sym typeface="Arial"/>
              </a:rPr>
              <a:t>leaves to instill fearlessness, strength, and courage, while protecting them from evil spirits. </a:t>
            </a:r>
          </a:p>
          <a:p>
            <a:endParaRPr lang="en-US" sz="1100" b="0" i="0" u="none" strike="noStrike" cap="none" dirty="0">
              <a:solidFill>
                <a:srgbClr val="000000"/>
              </a:solidFill>
              <a:effectLst/>
              <a:latin typeface="Arial"/>
              <a:cs typeface="Arial"/>
              <a:sym typeface="Arial"/>
            </a:endParaRPr>
          </a:p>
          <a:p>
            <a:r>
              <a:rPr lang="en-US" sz="1100" b="0" i="0" u="none" strike="noStrike" cap="none" dirty="0">
                <a:solidFill>
                  <a:srgbClr val="000000"/>
                </a:solidFill>
                <a:effectLst/>
                <a:latin typeface="Arial"/>
                <a:ea typeface="Arial"/>
                <a:cs typeface="Arial"/>
                <a:sym typeface="Arial"/>
              </a:rPr>
              <a:t>When it’s time to introduce the baby to the female family members, a ritual called </a:t>
            </a:r>
            <a:r>
              <a:rPr lang="en-US" b="1" i="0" u="none" strike="noStrike" dirty="0" err="1">
                <a:solidFill>
                  <a:srgbClr val="000000"/>
                </a:solidFill>
                <a:effectLst/>
              </a:rPr>
              <a:t>isifudu</a:t>
            </a:r>
            <a:r>
              <a:rPr lang="en-US" b="1" i="0" u="none" strike="noStrike" dirty="0">
                <a:solidFill>
                  <a:srgbClr val="000000"/>
                </a:solidFill>
                <a:effectLst/>
              </a:rPr>
              <a:t> (</a:t>
            </a:r>
            <a:r>
              <a:rPr lang="en-US" sz="1100" b="1" i="0" u="none" strike="noStrike" cap="none" dirty="0">
                <a:solidFill>
                  <a:srgbClr val="000000"/>
                </a:solidFill>
                <a:effectLst/>
                <a:latin typeface="Arial"/>
                <a:ea typeface="Arial"/>
                <a:cs typeface="Arial"/>
                <a:sym typeface="Arial"/>
              </a:rPr>
              <a:t>ee-see-doo-doo)</a:t>
            </a:r>
            <a:r>
              <a:rPr lang="en-US" sz="1100" b="0" i="0" u="none" strike="noStrike" cap="none" dirty="0">
                <a:solidFill>
                  <a:srgbClr val="000000"/>
                </a:solidFill>
                <a:effectLst/>
                <a:latin typeface="Arial"/>
                <a:ea typeface="Arial"/>
                <a:cs typeface="Arial"/>
                <a:sym typeface="Arial"/>
              </a:rPr>
              <a:t> is performed to clean and purify the baby. A fire is made, and some of the leaves from a sacred pungent tree are burnt. The baby will be held naked upside down and passed over the smoke three times. During this time, the mother of the child is sitting down. The baby will then be passed to her under her right leg first, and the baby will be bathed and smeared with  </a:t>
            </a:r>
            <a:r>
              <a:rPr lang="en-US" b="1" i="0" u="none" strike="noStrike" dirty="0" err="1">
                <a:solidFill>
                  <a:srgbClr val="000000"/>
                </a:solidFill>
                <a:effectLst/>
              </a:rPr>
              <a:t>Ingceke</a:t>
            </a:r>
            <a:r>
              <a:rPr lang="en-US" b="1" i="0" u="none" strike="noStrike" dirty="0">
                <a:solidFill>
                  <a:srgbClr val="000000"/>
                </a:solidFill>
                <a:effectLst/>
              </a:rPr>
              <a:t> (</a:t>
            </a:r>
            <a:r>
              <a:rPr lang="en-US" sz="1100" b="1" i="0" u="none" strike="noStrike" cap="none" dirty="0">
                <a:solidFill>
                  <a:srgbClr val="000000"/>
                </a:solidFill>
                <a:effectLst/>
                <a:latin typeface="Arial"/>
                <a:ea typeface="Arial"/>
                <a:cs typeface="Arial"/>
                <a:sym typeface="Arial"/>
              </a:rPr>
              <a:t>ee-G-!EH-</a:t>
            </a:r>
            <a:r>
              <a:rPr lang="en-US" sz="1100" b="1" i="0" u="none" strike="noStrike" cap="none" dirty="0" err="1">
                <a:solidFill>
                  <a:srgbClr val="000000"/>
                </a:solidFill>
                <a:effectLst/>
                <a:latin typeface="Arial"/>
                <a:ea typeface="Arial"/>
                <a:cs typeface="Arial"/>
                <a:sym typeface="Arial"/>
              </a:rPr>
              <a:t>keh</a:t>
            </a:r>
            <a:r>
              <a:rPr lang="en-US" sz="1100" b="1" i="0" u="none" strike="noStrike" cap="none" dirty="0">
                <a:solidFill>
                  <a:srgbClr val="000000"/>
                </a:solidFill>
                <a:effectLst/>
                <a:latin typeface="Arial"/>
                <a:ea typeface="Arial"/>
                <a:cs typeface="Arial"/>
                <a:sym typeface="Arial"/>
              </a:rPr>
              <a:t>)</a:t>
            </a:r>
            <a:r>
              <a:rPr lang="en-US" b="1" i="0" u="none" strike="noStrike" dirty="0">
                <a:solidFill>
                  <a:srgbClr val="000000"/>
                </a:solidFill>
                <a:effectLst/>
              </a:rPr>
              <a:t> </a:t>
            </a:r>
            <a:r>
              <a:rPr lang="en-US" sz="1100" b="0" i="0" u="none" strike="noStrike" cap="none" dirty="0">
                <a:solidFill>
                  <a:srgbClr val="000000"/>
                </a:solidFill>
                <a:effectLst/>
                <a:latin typeface="Arial"/>
                <a:ea typeface="Arial"/>
                <a:cs typeface="Arial"/>
                <a:sym typeface="Arial"/>
              </a:rPr>
              <a:t>(white ochre powder made from </a:t>
            </a:r>
            <a:r>
              <a:rPr lang="en-US" b="1" i="0" u="none" strike="noStrike" dirty="0" err="1">
                <a:solidFill>
                  <a:srgbClr val="000000"/>
                </a:solidFill>
                <a:effectLst/>
              </a:rPr>
              <a:t>umthombothi</a:t>
            </a:r>
            <a:r>
              <a:rPr lang="en-US" b="1" i="0" u="none" strike="noStrike" dirty="0">
                <a:solidFill>
                  <a:srgbClr val="000000"/>
                </a:solidFill>
                <a:effectLst/>
              </a:rPr>
              <a:t> (</a:t>
            </a:r>
            <a:r>
              <a:rPr lang="en-US" sz="1100" b="1" i="0" u="none" strike="noStrike" cap="none" dirty="0">
                <a:solidFill>
                  <a:srgbClr val="000000"/>
                </a:solidFill>
                <a:effectLst/>
                <a:latin typeface="Arial"/>
                <a:ea typeface="Arial"/>
                <a:cs typeface="Arial"/>
                <a:sym typeface="Arial"/>
              </a:rPr>
              <a:t>um-tom-</a:t>
            </a:r>
            <a:r>
              <a:rPr lang="en-US" sz="1100" b="1" i="0" u="none" strike="noStrike" cap="none" dirty="0" err="1">
                <a:solidFill>
                  <a:srgbClr val="000000"/>
                </a:solidFill>
                <a:effectLst/>
                <a:latin typeface="Arial"/>
                <a:ea typeface="Arial"/>
                <a:cs typeface="Arial"/>
                <a:sym typeface="Arial"/>
              </a:rPr>
              <a:t>bo</a:t>
            </a:r>
            <a:r>
              <a:rPr lang="en-US" sz="1100" b="1" i="0" u="none" strike="noStrike" cap="none" dirty="0">
                <a:solidFill>
                  <a:srgbClr val="000000"/>
                </a:solidFill>
                <a:effectLst/>
                <a:latin typeface="Arial"/>
                <a:ea typeface="Arial"/>
                <a:cs typeface="Arial"/>
                <a:sym typeface="Arial"/>
              </a:rPr>
              <a:t>-tee)</a:t>
            </a:r>
            <a:r>
              <a:rPr lang="en-US" sz="1100" b="0" i="0" u="none" strike="noStrike" cap="none" dirty="0">
                <a:solidFill>
                  <a:srgbClr val="000000"/>
                </a:solidFill>
                <a:effectLst/>
                <a:latin typeface="Arial"/>
                <a:ea typeface="Arial"/>
                <a:cs typeface="Arial"/>
                <a:sym typeface="Arial"/>
              </a:rPr>
              <a:t> wood – with spiral spikes). This ritual is significant to the Xhosa community to protect the child from evil spirits.</a:t>
            </a:r>
            <a:endParaRPr lang="en-US" b="0" i="0" u="none" strike="noStrike" dirty="0">
              <a:solidFill>
                <a:srgbClr val="000000"/>
              </a:solidFill>
              <a:effectLst/>
            </a:endParaRPr>
          </a:p>
        </p:txBody>
      </p:sp>
    </p:spTree>
    <p:extLst>
      <p:ext uri="{BB962C8B-B14F-4D97-AF65-F5344CB8AC3E}">
        <p14:creationId xmlns:p14="http://schemas.microsoft.com/office/powerpoint/2010/main" val="15946312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a:extLst>
            <a:ext uri="{FF2B5EF4-FFF2-40B4-BE49-F238E27FC236}">
              <a16:creationId xmlns:a16="http://schemas.microsoft.com/office/drawing/2014/main" id="{F86A89D5-C20C-634A-4298-C74AEB8F3F28}"/>
            </a:ext>
          </a:extLst>
        </p:cNvPr>
        <p:cNvGrpSpPr/>
        <p:nvPr/>
      </p:nvGrpSpPr>
      <p:grpSpPr>
        <a:xfrm>
          <a:off x="0" y="0"/>
          <a:ext cx="0" cy="0"/>
          <a:chOff x="0" y="0"/>
          <a:chExt cx="0" cy="0"/>
        </a:xfrm>
      </p:grpSpPr>
      <p:sp>
        <p:nvSpPr>
          <p:cNvPr id="522" name="Google Shape;522;g1c48c152c6a_0_66:notes">
            <a:extLst>
              <a:ext uri="{FF2B5EF4-FFF2-40B4-BE49-F238E27FC236}">
                <a16:creationId xmlns:a16="http://schemas.microsoft.com/office/drawing/2014/main" id="{643A7378-2040-33D8-FF6A-73B27877DC1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523" name="Google Shape;523;g1c48c152c6a_0_66:notes">
            <a:extLst>
              <a:ext uri="{FF2B5EF4-FFF2-40B4-BE49-F238E27FC236}">
                <a16:creationId xmlns:a16="http://schemas.microsoft.com/office/drawing/2014/main" id="{9A60528A-6CAC-49CA-1CDB-87E4FC917D5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dirty="0"/>
              <a:t>“This is where culture becomes especially important for developmental psychology.”</a:t>
            </a:r>
          </a:p>
          <a:p>
            <a:r>
              <a:rPr lang="en-US" dirty="0"/>
              <a:t>“Many milestones and norms are based on children from Western, educated, industrialized societies.”</a:t>
            </a:r>
          </a:p>
          <a:p>
            <a:r>
              <a:rPr lang="en-US" dirty="0"/>
              <a:t>“When those milestones are applied universally, problems can arise.”</a:t>
            </a:r>
          </a:p>
          <a:p>
            <a:r>
              <a:rPr lang="en-US" dirty="0"/>
              <a:t>“A behavior that looks like a delay in one context may be:”</a:t>
            </a:r>
          </a:p>
          <a:p>
            <a:r>
              <a:rPr lang="en-US" dirty="0"/>
              <a:t>Typical</a:t>
            </a:r>
          </a:p>
          <a:p>
            <a:r>
              <a:rPr lang="en-US" dirty="0"/>
              <a:t>Adaptive</a:t>
            </a:r>
          </a:p>
          <a:p>
            <a:r>
              <a:rPr lang="en-US" dirty="0"/>
              <a:t>Even valued in another context</a:t>
            </a:r>
          </a:p>
          <a:p>
            <a:r>
              <a:rPr lang="en-US" dirty="0"/>
              <a:t>Examples you can mention verbally:</a:t>
            </a:r>
          </a:p>
          <a:p>
            <a:r>
              <a:rPr lang="en-US" dirty="0"/>
              <a:t>Quiet children in classrooms</a:t>
            </a:r>
          </a:p>
          <a:p>
            <a:r>
              <a:rPr lang="en-US" dirty="0"/>
              <a:t>Limited direct speech to adults</a:t>
            </a:r>
          </a:p>
          <a:p>
            <a:r>
              <a:rPr lang="en-US" dirty="0"/>
              <a:t>Early caregiving responsibilities</a:t>
            </a:r>
          </a:p>
          <a:p>
            <a:r>
              <a:rPr lang="en-US" dirty="0"/>
              <a:t>Learning through observation rather than instruction</a:t>
            </a:r>
          </a:p>
          <a:p>
            <a:r>
              <a:rPr lang="en-US" dirty="0"/>
              <a:t>“If we ignore culture, we risk confusing difference with deficit.”</a:t>
            </a:r>
          </a:p>
          <a:p>
            <a:endParaRPr lang="en-US" dirty="0"/>
          </a:p>
          <a:p>
            <a:r>
              <a:rPr lang="en-US" b="1" dirty="0"/>
              <a:t>“This is why we need to look critically at the tools we use to measure development.”</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8439429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a:extLst>
            <a:ext uri="{FF2B5EF4-FFF2-40B4-BE49-F238E27FC236}">
              <a16:creationId xmlns:a16="http://schemas.microsoft.com/office/drawing/2014/main" id="{6F2ACE62-05B2-BB38-0154-9F51CB5C5F9B}"/>
            </a:ext>
          </a:extLst>
        </p:cNvPr>
        <p:cNvGrpSpPr/>
        <p:nvPr/>
      </p:nvGrpSpPr>
      <p:grpSpPr>
        <a:xfrm>
          <a:off x="0" y="0"/>
          <a:ext cx="0" cy="0"/>
          <a:chOff x="0" y="0"/>
          <a:chExt cx="0" cy="0"/>
        </a:xfrm>
      </p:grpSpPr>
      <p:sp>
        <p:nvSpPr>
          <p:cNvPr id="371" name="Google Shape;371;g1c48c152c6a_0_59:notes">
            <a:extLst>
              <a:ext uri="{FF2B5EF4-FFF2-40B4-BE49-F238E27FC236}">
                <a16:creationId xmlns:a16="http://schemas.microsoft.com/office/drawing/2014/main" id="{0D83FD67-7A49-1D7D-531F-5485F6117B4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372" name="Google Shape;372;g1c48c152c6a_0_59:notes">
            <a:extLst>
              <a:ext uri="{FF2B5EF4-FFF2-40B4-BE49-F238E27FC236}">
                <a16:creationId xmlns:a16="http://schemas.microsoft.com/office/drawing/2014/main" id="{7B28C0F5-E1EA-712D-0EF9-900E9BE67CD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dirty="0"/>
              <a:t>We’re going to put everything we’ve just talked about — history, culture, and bias — into practice.”</a:t>
            </a:r>
          </a:p>
          <a:p>
            <a:r>
              <a:rPr lang="en-US" dirty="0"/>
              <a:t>“This activity is designed to show you how </a:t>
            </a:r>
            <a:r>
              <a:rPr lang="en-US" b="1" dirty="0"/>
              <a:t>cultural assumptions get built into developmental tools</a:t>
            </a:r>
            <a:r>
              <a:rPr lang="en-US" dirty="0"/>
              <a:t>, even when that’s not intentional.”</a:t>
            </a:r>
          </a:p>
          <a:p>
            <a:r>
              <a:rPr lang="en-US" dirty="0"/>
              <a:t>“You’ll be working with a </a:t>
            </a:r>
            <a:r>
              <a:rPr lang="en-US" b="1" dirty="0"/>
              <a:t>realistic developmental milestone</a:t>
            </a:r>
            <a:r>
              <a:rPr lang="en-US" dirty="0"/>
              <a:t>, like the kinds used in screening, education, or assessment.”</a:t>
            </a:r>
          </a:p>
          <a:p>
            <a:r>
              <a:rPr lang="en-US" dirty="0"/>
              <a:t>“Your job is </a:t>
            </a:r>
            <a:r>
              <a:rPr lang="en-US" i="1" dirty="0"/>
              <a:t>not</a:t>
            </a:r>
            <a:r>
              <a:rPr lang="en-US" dirty="0"/>
              <a:t> to decide whether the milestone is good or bad.”</a:t>
            </a:r>
          </a:p>
          <a:p>
            <a:r>
              <a:rPr lang="en-US" dirty="0"/>
              <a:t>“Your job is to analyze </a:t>
            </a:r>
            <a:r>
              <a:rPr lang="en-US" b="1" dirty="0"/>
              <a:t>what it assumes about childhood</a:t>
            </a:r>
            <a:r>
              <a:rPr lang="en-US" dirty="0"/>
              <a:t>.”</a:t>
            </a:r>
          </a:p>
          <a:p>
            <a:pPr marL="0" lvl="0" indent="0" algn="l" rtl="0">
              <a:spcBef>
                <a:spcPts val="0"/>
              </a:spcBef>
              <a:spcAft>
                <a:spcPts val="0"/>
              </a:spcAft>
              <a:buNone/>
            </a:pPr>
            <a:endParaRPr lang="en-US" b="0" dirty="0"/>
          </a:p>
          <a:p>
            <a:pPr marL="0" lvl="0" indent="0" algn="l" rtl="0">
              <a:spcBef>
                <a:spcPts val="0"/>
              </a:spcBef>
              <a:spcAft>
                <a:spcPts val="0"/>
              </a:spcAft>
              <a:buNone/>
            </a:pPr>
            <a:endParaRPr lang="en-US" b="0" dirty="0"/>
          </a:p>
          <a:p>
            <a:pPr marL="0" lvl="0" indent="0" algn="l" rtl="0">
              <a:spcBef>
                <a:spcPts val="0"/>
              </a:spcBef>
              <a:spcAft>
                <a:spcPts val="0"/>
              </a:spcAft>
              <a:buNone/>
            </a:pPr>
            <a:endParaRPr b="0" dirty="0"/>
          </a:p>
        </p:txBody>
      </p:sp>
    </p:spTree>
    <p:extLst>
      <p:ext uri="{BB962C8B-B14F-4D97-AF65-F5344CB8AC3E}">
        <p14:creationId xmlns:p14="http://schemas.microsoft.com/office/powerpoint/2010/main" val="25482011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a:extLst>
            <a:ext uri="{FF2B5EF4-FFF2-40B4-BE49-F238E27FC236}">
              <a16:creationId xmlns:a16="http://schemas.microsoft.com/office/drawing/2014/main" id="{F3E90FF0-FB8F-E4DC-ABAD-9D95F566EB51}"/>
            </a:ext>
          </a:extLst>
        </p:cNvPr>
        <p:cNvGrpSpPr/>
        <p:nvPr/>
      </p:nvGrpSpPr>
      <p:grpSpPr>
        <a:xfrm>
          <a:off x="0" y="0"/>
          <a:ext cx="0" cy="0"/>
          <a:chOff x="0" y="0"/>
          <a:chExt cx="0" cy="0"/>
        </a:xfrm>
      </p:grpSpPr>
      <p:sp>
        <p:nvSpPr>
          <p:cNvPr id="371" name="Google Shape;371;g1c48c152c6a_0_59:notes">
            <a:extLst>
              <a:ext uri="{FF2B5EF4-FFF2-40B4-BE49-F238E27FC236}">
                <a16:creationId xmlns:a16="http://schemas.microsoft.com/office/drawing/2014/main" id="{3251B990-5D3A-4E15-AD41-B90BE4556A4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372" name="Google Shape;372;g1c48c152c6a_0_59:notes">
            <a:extLst>
              <a:ext uri="{FF2B5EF4-FFF2-40B4-BE49-F238E27FC236}">
                <a16:creationId xmlns:a16="http://schemas.microsoft.com/office/drawing/2014/main" id="{16228BDA-EDA3-FF71-C90E-AADAEFC4F91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dirty="0"/>
              <a:t>We’re going to put everything we’ve just talked about — history, culture, and bias — into practice.”</a:t>
            </a:r>
          </a:p>
          <a:p>
            <a:r>
              <a:rPr lang="en-US" dirty="0"/>
              <a:t>“This activity is designed to show you how </a:t>
            </a:r>
            <a:r>
              <a:rPr lang="en-US" b="1" dirty="0"/>
              <a:t>cultural assumptions get built into developmental tools</a:t>
            </a:r>
            <a:r>
              <a:rPr lang="en-US" dirty="0"/>
              <a:t>, even when that’s not intentional.”</a:t>
            </a:r>
          </a:p>
          <a:p>
            <a:r>
              <a:rPr lang="en-US" dirty="0"/>
              <a:t>“You’ll be working with a </a:t>
            </a:r>
            <a:r>
              <a:rPr lang="en-US" b="1" dirty="0"/>
              <a:t>realistic developmental milestone</a:t>
            </a:r>
            <a:r>
              <a:rPr lang="en-US" dirty="0"/>
              <a:t>, like the kinds used in screening, education, or assessment.”</a:t>
            </a:r>
          </a:p>
          <a:p>
            <a:r>
              <a:rPr lang="en-US" dirty="0"/>
              <a:t>“Your job is </a:t>
            </a:r>
            <a:r>
              <a:rPr lang="en-US" i="1" dirty="0"/>
              <a:t>not</a:t>
            </a:r>
            <a:r>
              <a:rPr lang="en-US" dirty="0"/>
              <a:t> to decide whether the milestone is good or bad.”</a:t>
            </a:r>
          </a:p>
          <a:p>
            <a:r>
              <a:rPr lang="en-US" dirty="0"/>
              <a:t>“Your job is to analyze </a:t>
            </a:r>
            <a:r>
              <a:rPr lang="en-US" b="1" dirty="0"/>
              <a:t>what it assumes about childhood</a:t>
            </a:r>
            <a:r>
              <a:rPr lang="en-US" dirty="0"/>
              <a:t>.”</a:t>
            </a:r>
          </a:p>
          <a:p>
            <a:pPr marL="0" lvl="0" indent="0" algn="l" rtl="0">
              <a:spcBef>
                <a:spcPts val="0"/>
              </a:spcBef>
              <a:spcAft>
                <a:spcPts val="0"/>
              </a:spcAft>
              <a:buNone/>
            </a:pPr>
            <a:endParaRPr lang="en-US" b="0" dirty="0"/>
          </a:p>
          <a:p>
            <a:pPr marL="0" lvl="0" indent="0" algn="l" rtl="0">
              <a:spcBef>
                <a:spcPts val="0"/>
              </a:spcBef>
              <a:spcAft>
                <a:spcPts val="0"/>
              </a:spcAft>
              <a:buNone/>
            </a:pPr>
            <a:endParaRPr lang="en-US" b="0" dirty="0"/>
          </a:p>
          <a:p>
            <a:pPr marL="0" lvl="0" indent="0" algn="l" rtl="0">
              <a:spcBef>
                <a:spcPts val="0"/>
              </a:spcBef>
              <a:spcAft>
                <a:spcPts val="0"/>
              </a:spcAft>
              <a:buNone/>
            </a:pPr>
            <a:endParaRPr b="0" dirty="0"/>
          </a:p>
        </p:txBody>
      </p:sp>
    </p:spTree>
    <p:extLst>
      <p:ext uri="{BB962C8B-B14F-4D97-AF65-F5344CB8AC3E}">
        <p14:creationId xmlns:p14="http://schemas.microsoft.com/office/powerpoint/2010/main" val="20830764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p:cNvGrpSpPr/>
        <p:nvPr/>
      </p:nvGrpSpPr>
      <p:grpSpPr>
        <a:xfrm>
          <a:off x="0" y="0"/>
          <a:ext cx="0" cy="0"/>
          <a:chOff x="0" y="0"/>
          <a:chExt cx="0" cy="0"/>
        </a:xfrm>
      </p:grpSpPr>
      <p:sp>
        <p:nvSpPr>
          <p:cNvPr id="522" name="Google Shape;522;g1c48c152c6a_0_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523" name="Google Shape;523;g1c48c152c6a_0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0"/>
        <p:cNvGrpSpPr/>
        <p:nvPr/>
      </p:nvGrpSpPr>
      <p:grpSpPr>
        <a:xfrm>
          <a:off x="0" y="0"/>
          <a:ext cx="0" cy="0"/>
          <a:chOff x="0" y="0"/>
          <a:chExt cx="0" cy="0"/>
        </a:xfrm>
      </p:grpSpPr>
      <p:sp>
        <p:nvSpPr>
          <p:cNvPr id="771" name="Google Shape;771;gd362d286f3_1_1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772" name="Google Shape;772;gd362d286f3_1_1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g1c48c152c6a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266" name="Google Shape;266;g1c48c152c6a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dirty="0"/>
              <a:t>What I want you to notice is that none of your answers are </a:t>
            </a:r>
            <a:r>
              <a:rPr lang="en-US" i="1" dirty="0"/>
              <a:t>wrong</a:t>
            </a:r>
            <a:r>
              <a:rPr lang="en-US" dirty="0"/>
              <a:t> — but they are not timeless.”</a:t>
            </a:r>
          </a:p>
          <a:p>
            <a:r>
              <a:rPr lang="en-US" dirty="0"/>
              <a:t>“The idea that childhood has a purpose at all is actually a historical and cultural invention.”</a:t>
            </a:r>
          </a:p>
          <a:p>
            <a:r>
              <a:rPr lang="en-US" dirty="0"/>
              <a:t>“Depending on the time period, childhood has been about survival, contribution, moral training, schooling, protection, or rights.”</a:t>
            </a:r>
          </a:p>
          <a:p>
            <a:r>
              <a:rPr lang="en-US" dirty="0"/>
              <a:t>“When life is fragile, childhood looks different than when life is stable.”</a:t>
            </a:r>
          </a:p>
          <a:p>
            <a:r>
              <a:rPr lang="en-US" dirty="0"/>
              <a:t>“When societies need labor, children are contributors. When societies need educated workers, children become students.”</a:t>
            </a:r>
          </a:p>
          <a:p>
            <a:r>
              <a:rPr lang="en-US" dirty="0"/>
              <a:t>“And when societies begin to think about rights and well-being, childhood becomes something to protect.”</a:t>
            </a:r>
          </a:p>
          <a:p>
            <a:r>
              <a:rPr lang="en-US" dirty="0"/>
              <a:t>“So when we ask whether childhood should be protected or prepared, the answer has changed over time — and it hasn’t changed equally for everyone.”</a:t>
            </a:r>
          </a:p>
          <a:p>
            <a:pPr marL="171450" lvl="0" indent="-171450" algn="l" rtl="0">
              <a:spcBef>
                <a:spcPts val="0"/>
              </a:spcBef>
              <a:spcAft>
                <a:spcPts val="0"/>
              </a:spcAft>
            </a:pPr>
            <a:r>
              <a:rPr lang="en-US" sz="1100" b="0" i="0" u="none" strike="noStrike" cap="none" dirty="0">
                <a:solidFill>
                  <a:srgbClr val="000000"/>
                </a:solidFill>
                <a:effectLst/>
                <a:latin typeface="Arial"/>
                <a:ea typeface="Arial"/>
                <a:cs typeface="Arial"/>
                <a:sym typeface="Arial"/>
              </a:rPr>
              <a:t>“As we go through each time period, I want you to keep your original answer in mind and ask: </a:t>
            </a:r>
            <a:r>
              <a:rPr lang="en-US" b="0" i="1" u="none" strike="noStrike" dirty="0">
                <a:solidFill>
                  <a:srgbClr val="000000"/>
                </a:solidFill>
                <a:effectLst/>
              </a:rPr>
              <a:t>Which version of childhood does this reflect?</a:t>
            </a:r>
            <a:r>
              <a:rPr lang="en-US" sz="1100" b="0" i="0" u="none" strike="noStrike" cap="none" dirty="0">
                <a:solidFill>
                  <a:srgbClr val="000000"/>
                </a:solidFill>
                <a:effectLst/>
                <a:latin typeface="Arial"/>
                <a:ea typeface="Arial"/>
                <a:cs typeface="Arial"/>
                <a:sym typeface="Arial"/>
              </a:rPr>
              <a:t>”</a:t>
            </a: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a:extLst>
            <a:ext uri="{FF2B5EF4-FFF2-40B4-BE49-F238E27FC236}">
              <a16:creationId xmlns:a16="http://schemas.microsoft.com/office/drawing/2014/main" id="{C530FA44-D997-20AA-AB50-FB6A80C5EE7A}"/>
            </a:ext>
          </a:extLst>
        </p:cNvPr>
        <p:cNvGrpSpPr/>
        <p:nvPr/>
      </p:nvGrpSpPr>
      <p:grpSpPr>
        <a:xfrm>
          <a:off x="0" y="0"/>
          <a:ext cx="0" cy="0"/>
          <a:chOff x="0" y="0"/>
          <a:chExt cx="0" cy="0"/>
        </a:xfrm>
      </p:grpSpPr>
      <p:sp>
        <p:nvSpPr>
          <p:cNvPr id="522" name="Google Shape;522;g1c48c152c6a_0_66:notes">
            <a:extLst>
              <a:ext uri="{FF2B5EF4-FFF2-40B4-BE49-F238E27FC236}">
                <a16:creationId xmlns:a16="http://schemas.microsoft.com/office/drawing/2014/main" id="{60DCF938-C806-58E3-8AA1-A306CC6A0A7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523" name="Google Shape;523;g1c48c152c6a_0_66:notes">
            <a:extLst>
              <a:ext uri="{FF2B5EF4-FFF2-40B4-BE49-F238E27FC236}">
                <a16:creationId xmlns:a16="http://schemas.microsoft.com/office/drawing/2014/main" id="{7F687B11-A750-9D5A-6FCF-B302AD2E8DE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dirty="0"/>
              <a:t>“Up to this point, we’ve been talking about development as if childhood is a natural, universal stage of life.”</a:t>
            </a:r>
          </a:p>
          <a:p>
            <a:r>
              <a:rPr lang="en-US" dirty="0"/>
              <a:t>“But before we can talk about childhood across cultures, we need to talk about childhood across </a:t>
            </a:r>
            <a:r>
              <a:rPr lang="en-US" b="1" dirty="0"/>
              <a:t>history</a:t>
            </a:r>
            <a:r>
              <a:rPr lang="en-US" dirty="0"/>
              <a:t>.”</a:t>
            </a:r>
          </a:p>
          <a:p>
            <a:r>
              <a:rPr lang="en-US" dirty="0"/>
              <a:t>“The way we understand childhood today — as a protected, structured, and developmentally important period — is actually very recent.”</a:t>
            </a:r>
          </a:p>
          <a:p>
            <a:r>
              <a:rPr lang="en-US" dirty="0"/>
              <a:t>“For most of human history, childhood looked very different than it does now.”</a:t>
            </a:r>
          </a:p>
          <a:p>
            <a:r>
              <a:rPr lang="en-US" dirty="0"/>
              <a:t>“And those differences weren’t because people didn’t care about children — they were because societies faced different realities and had different priorities.”</a:t>
            </a:r>
          </a:p>
          <a:p>
            <a:r>
              <a:rPr lang="en-US" dirty="0"/>
              <a:t>“In this section, we’re going to walk through how childhood has been understood at different points in history.”</a:t>
            </a:r>
          </a:p>
          <a:p>
            <a:r>
              <a:rPr lang="en-US" dirty="0"/>
              <a:t>“As we do that, I want you to keep thinking about the question we started with: </a:t>
            </a:r>
            <a:r>
              <a:rPr lang="en-US" i="1" dirty="0"/>
              <a:t>What is childhood for?</a:t>
            </a:r>
            <a:r>
              <a:rPr lang="en-US" dirty="0"/>
              <a:t>”</a:t>
            </a:r>
          </a:p>
          <a:p>
            <a:r>
              <a:rPr lang="en-US" dirty="0"/>
              <a:t>“You’ll see that the answer to that question changes depending on what a society needs from children — and what it can afford to give them.”</a:t>
            </a:r>
          </a:p>
          <a:p>
            <a:r>
              <a:rPr lang="en-US" dirty="0"/>
              <a:t>“Understanding this history helps us see that many of our assumptions about childhood are not universal truths, but products of a specific time and place.”</a:t>
            </a:r>
          </a:p>
          <a:p>
            <a:r>
              <a:rPr lang="en-US" dirty="0"/>
              <a:t>“And that insight is going to matter a lot once we start talking about culture and development.”</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25544600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a:extLst>
            <a:ext uri="{FF2B5EF4-FFF2-40B4-BE49-F238E27FC236}">
              <a16:creationId xmlns:a16="http://schemas.microsoft.com/office/drawing/2014/main" id="{48974134-E983-60A2-95DE-9D52F84FE98E}"/>
            </a:ext>
          </a:extLst>
        </p:cNvPr>
        <p:cNvGrpSpPr/>
        <p:nvPr/>
      </p:nvGrpSpPr>
      <p:grpSpPr>
        <a:xfrm>
          <a:off x="0" y="0"/>
          <a:ext cx="0" cy="0"/>
          <a:chOff x="0" y="0"/>
          <a:chExt cx="0" cy="0"/>
        </a:xfrm>
      </p:grpSpPr>
      <p:sp>
        <p:nvSpPr>
          <p:cNvPr id="265" name="Google Shape;265;g1c48c152c6a_0_7:notes">
            <a:extLst>
              <a:ext uri="{FF2B5EF4-FFF2-40B4-BE49-F238E27FC236}">
                <a16:creationId xmlns:a16="http://schemas.microsoft.com/office/drawing/2014/main" id="{D16DFFC7-A034-34F7-93D9-7B7D874B7E7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266" name="Google Shape;266;g1c48c152c6a_0_7:notes">
            <a:extLst>
              <a:ext uri="{FF2B5EF4-FFF2-40B4-BE49-F238E27FC236}">
                <a16:creationId xmlns:a16="http://schemas.microsoft.com/office/drawing/2014/main" id="{E6F745FE-F4DA-C7DA-352E-EE2C30B8CAC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dirty="0"/>
              <a:t>“When we think about childhood today, it feels natural — almost biological.”</a:t>
            </a:r>
          </a:p>
          <a:p>
            <a:endParaRPr lang="en-US" dirty="0"/>
          </a:p>
          <a:p>
            <a:r>
              <a:rPr lang="en-US" dirty="0"/>
              <a:t>Children are biological beings</a:t>
            </a:r>
          </a:p>
          <a:p>
            <a:r>
              <a:rPr lang="en-US" b="1" dirty="0"/>
              <a:t>Childhood is how societies organize and interpret children’s lives</a:t>
            </a:r>
            <a:endParaRPr lang="en-US" dirty="0"/>
          </a:p>
          <a:p>
            <a:endParaRPr lang="en-US" i="1" dirty="0"/>
          </a:p>
          <a:p>
            <a:r>
              <a:rPr lang="en-US" i="1" dirty="0"/>
              <a:t>Social and historical concept</a:t>
            </a:r>
            <a:r>
              <a:rPr lang="en-US" dirty="0"/>
              <a:t>: shaped by norms and beliefs, not just age</a:t>
            </a:r>
          </a:p>
          <a:p>
            <a:r>
              <a:rPr lang="en-US" i="1" dirty="0"/>
              <a:t>Expectations change</a:t>
            </a:r>
            <a:r>
              <a:rPr lang="en-US" dirty="0"/>
              <a:t>: what children do, learn, and are responsible for</a:t>
            </a:r>
          </a:p>
          <a:p>
            <a:r>
              <a:rPr lang="en-US" i="1" dirty="0"/>
              <a:t>Childhood Reflects society</a:t>
            </a:r>
            <a:r>
              <a:rPr lang="en-US" dirty="0"/>
              <a:t>: what children are expected to become mirrors what society needs</a:t>
            </a:r>
          </a:p>
          <a:p>
            <a:endParaRPr lang="en-US" dirty="0"/>
          </a:p>
          <a:p>
            <a:r>
              <a:rPr lang="en-US" dirty="0"/>
              <a:t>“Many of the things you wrote down would not have made sense in earlier time periods.”</a:t>
            </a:r>
          </a:p>
          <a:p>
            <a:endParaRPr lang="en-US" dirty="0"/>
          </a:p>
          <a:p>
            <a:r>
              <a:rPr lang="en-US" dirty="0"/>
              <a:t>“By the end of this, you should be able to see childhood as something that has a history — not something that’s always looked the same.”</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16563710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g1c48c152c6a_0_392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458" name="Google Shape;458;g1c48c152c6a_0_392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dirty="0"/>
              <a:t>“In early historical periods, childhood was not understood as a protected or prolonged stage of life.”</a:t>
            </a:r>
          </a:p>
          <a:p>
            <a:r>
              <a:rPr lang="en-US" dirty="0"/>
              <a:t>“This wasn’t because people didn’t value children — it was because daily life itself was extremely fragile.”</a:t>
            </a:r>
          </a:p>
          <a:p>
            <a:r>
              <a:rPr lang="en-US" dirty="0"/>
              <a:t>“Infant and child mortality rates were very high.”</a:t>
            </a:r>
          </a:p>
          <a:p>
            <a:r>
              <a:rPr lang="en-US" dirty="0"/>
              <a:t>Many children did not survive past early childhood</a:t>
            </a:r>
          </a:p>
          <a:p>
            <a:r>
              <a:rPr lang="en-US" dirty="0"/>
              <a:t>Causes included:</a:t>
            </a:r>
          </a:p>
          <a:p>
            <a:pPr lvl="1"/>
            <a:r>
              <a:rPr lang="en-US" dirty="0"/>
              <a:t>Malnutrition</a:t>
            </a:r>
          </a:p>
          <a:p>
            <a:pPr lvl="1"/>
            <a:r>
              <a:rPr lang="en-US" dirty="0"/>
              <a:t>Infectious disease</a:t>
            </a:r>
          </a:p>
          <a:p>
            <a:pPr lvl="1"/>
            <a:r>
              <a:rPr lang="en-US" dirty="0"/>
              <a:t>Poor sanitation</a:t>
            </a:r>
          </a:p>
          <a:p>
            <a:pPr lvl="1"/>
            <a:r>
              <a:rPr lang="en-US" dirty="0"/>
              <a:t>Lack of medical knowledge or care</a:t>
            </a:r>
          </a:p>
          <a:p>
            <a:r>
              <a:rPr lang="en-US" dirty="0"/>
              <a:t>“When survival is uncertain, families organize life differently.”</a:t>
            </a:r>
          </a:p>
          <a:p>
            <a:r>
              <a:rPr lang="en-US" dirty="0"/>
              <a:t>Emotional investment often had to be balanced with realism</a:t>
            </a:r>
          </a:p>
          <a:p>
            <a:r>
              <a:rPr lang="en-US" dirty="0"/>
              <a:t>Long-term planning for childhood development was less feasible</a:t>
            </a:r>
          </a:p>
          <a:p>
            <a:r>
              <a:rPr lang="en-US" dirty="0"/>
              <a:t>“The primary focus of families during this time was survival.”</a:t>
            </a:r>
          </a:p>
          <a:p>
            <a:r>
              <a:rPr lang="en-US" dirty="0"/>
              <a:t>Producing food</a:t>
            </a:r>
          </a:p>
          <a:p>
            <a:r>
              <a:rPr lang="en-US" dirty="0"/>
              <a:t>Maintaining the household</a:t>
            </a:r>
          </a:p>
          <a:p>
            <a:r>
              <a:rPr lang="en-US" dirty="0"/>
              <a:t>Ensuring continuity of the family</a:t>
            </a:r>
          </a:p>
          <a:p>
            <a:r>
              <a:rPr lang="en-US" dirty="0"/>
              <a:t>“Children were valued largely for their ability to contribute to these goals.”</a:t>
            </a:r>
          </a:p>
          <a:p>
            <a:r>
              <a:rPr lang="en-US" dirty="0"/>
              <a:t>Helping with household labor</a:t>
            </a:r>
          </a:p>
          <a:p>
            <a:r>
              <a:rPr lang="en-US" dirty="0"/>
              <a:t>Working in agriculture or family trades</a:t>
            </a:r>
          </a:p>
          <a:p>
            <a:r>
              <a:rPr lang="en-US" dirty="0"/>
              <a:t>Caring for younger siblings</a:t>
            </a:r>
          </a:p>
          <a:p>
            <a:r>
              <a:rPr lang="en-US" dirty="0"/>
              <a:t>“This does </a:t>
            </a:r>
            <a:r>
              <a:rPr lang="en-US" i="1" dirty="0"/>
              <a:t>not</a:t>
            </a:r>
            <a:r>
              <a:rPr lang="en-US" dirty="0"/>
              <a:t> mean children were unloved or ignored.”</a:t>
            </a:r>
          </a:p>
          <a:p>
            <a:r>
              <a:rPr lang="en-US" dirty="0"/>
              <a:t>Historical records show evidence of parental grief and attachment</a:t>
            </a:r>
          </a:p>
          <a:p>
            <a:r>
              <a:rPr lang="en-US" dirty="0"/>
              <a:t>But expectations for children were different from today</a:t>
            </a:r>
          </a:p>
          <a:p>
            <a:r>
              <a:rPr lang="en-US" dirty="0"/>
              <a:t>“There was little concept of childhood as a separate developmental stage.”</a:t>
            </a:r>
          </a:p>
          <a:p>
            <a:r>
              <a:rPr lang="en-US" dirty="0"/>
              <a:t>Children were often integrated quickly into adult roles</a:t>
            </a:r>
          </a:p>
          <a:p>
            <a:r>
              <a:rPr lang="en-US" dirty="0"/>
              <a:t>Few distinctions between children’s and adults’ daily activities</a:t>
            </a:r>
          </a:p>
          <a:p>
            <a:r>
              <a:rPr lang="en-US" dirty="0"/>
              <a:t>“In other words, childhood was short — not because adults wanted it to be, but because circumstances demanded it.”</a:t>
            </a:r>
          </a:p>
          <a:p>
            <a:r>
              <a:rPr lang="en-US" dirty="0"/>
              <a:t>“This period helps us see that ideas about childhood are deeply tied to social conditions.”</a:t>
            </a:r>
          </a:p>
          <a:p>
            <a:r>
              <a:rPr lang="en-US" dirty="0"/>
              <a:t>When survival dominates, childhood emphasizes contribution</a:t>
            </a:r>
          </a:p>
          <a:p>
            <a:r>
              <a:rPr lang="en-US" dirty="0"/>
              <a:t>Protection and prolonged development become possible only later</a:t>
            </a:r>
          </a:p>
          <a:p>
            <a:endParaRPr lang="en-US" b="1" dirty="0"/>
          </a:p>
          <a:p>
            <a:endParaRPr lang="en-US" b="1" dirty="0"/>
          </a:p>
          <a:p>
            <a:pPr marL="158750" indent="0">
              <a:buNone/>
            </a:pPr>
            <a:r>
              <a:rPr lang="en-US" b="1" dirty="0"/>
              <a:t>Transition line to next slide:</a:t>
            </a:r>
          </a:p>
          <a:p>
            <a:pPr marL="158750" indent="0">
              <a:buNone/>
            </a:pPr>
            <a:r>
              <a:rPr lang="en-US" b="1" dirty="0"/>
              <a:t>“As societies became more stable and complex, we begin to see the earliest shifts toward viewing childhood as something distinct — especially through changes in education.”</a:t>
            </a:r>
          </a:p>
          <a:p>
            <a:pPr marL="0" lvl="0" indent="0" algn="l" rtl="0">
              <a:spcBef>
                <a:spcPts val="0"/>
              </a:spcBef>
              <a:spcAft>
                <a:spcPts val="0"/>
              </a:spcAft>
              <a:buNone/>
            </a:pPr>
            <a:endParaRPr b="0"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a:extLst>
            <a:ext uri="{FF2B5EF4-FFF2-40B4-BE49-F238E27FC236}">
              <a16:creationId xmlns:a16="http://schemas.microsoft.com/office/drawing/2014/main" id="{FD482DC0-AB26-B4DC-76D8-B152A97CDDFB}"/>
            </a:ext>
          </a:extLst>
        </p:cNvPr>
        <p:cNvGrpSpPr/>
        <p:nvPr/>
      </p:nvGrpSpPr>
      <p:grpSpPr>
        <a:xfrm>
          <a:off x="0" y="0"/>
          <a:ext cx="0" cy="0"/>
          <a:chOff x="0" y="0"/>
          <a:chExt cx="0" cy="0"/>
        </a:xfrm>
      </p:grpSpPr>
      <p:sp>
        <p:nvSpPr>
          <p:cNvPr id="457" name="Google Shape;457;g1c48c152c6a_0_39241:notes">
            <a:extLst>
              <a:ext uri="{FF2B5EF4-FFF2-40B4-BE49-F238E27FC236}">
                <a16:creationId xmlns:a16="http://schemas.microsoft.com/office/drawing/2014/main" id="{A3EF4BC5-D085-3AC3-E9C9-9FB233BC89B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458" name="Google Shape;458;g1c48c152c6a_0_39241:notes">
            <a:extLst>
              <a:ext uri="{FF2B5EF4-FFF2-40B4-BE49-F238E27FC236}">
                <a16:creationId xmlns:a16="http://schemas.microsoft.com/office/drawing/2014/main" id="{169A2165-F52D-F59C-D095-EF8E7DC14BFD}"/>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US" b="0" i="1" u="none" strike="noStrike" dirty="0">
                <a:solidFill>
                  <a:srgbClr val="000000"/>
                </a:solidFill>
                <a:effectLst/>
              </a:rPr>
              <a:t>(Before the 16th Century)</a:t>
            </a:r>
            <a:endParaRPr lang="en-US" b="0" i="0" u="none" strike="noStrike" dirty="0">
              <a:solidFill>
                <a:srgbClr val="000000"/>
              </a:solidFill>
              <a:effectLst/>
            </a:endParaRPr>
          </a:p>
          <a:p>
            <a:r>
              <a:rPr lang="en-US" b="0" i="0" u="none" strike="noStrike" dirty="0">
                <a:solidFill>
                  <a:srgbClr val="000000"/>
                </a:solidFill>
                <a:effectLst/>
              </a:rPr>
              <a:t>“Up through most of early history, formal education was not a standard part of childhood.”</a:t>
            </a:r>
          </a:p>
          <a:p>
            <a:r>
              <a:rPr lang="en-US" b="0" i="0" u="none" strike="noStrike" dirty="0">
                <a:solidFill>
                  <a:srgbClr val="000000"/>
                </a:solidFill>
                <a:effectLst/>
              </a:rPr>
              <a:t>“The idea that </a:t>
            </a:r>
            <a:r>
              <a:rPr lang="en-US" b="0" i="1" u="none" strike="noStrike" dirty="0">
                <a:solidFill>
                  <a:srgbClr val="000000"/>
                </a:solidFill>
                <a:effectLst/>
              </a:rPr>
              <a:t>all</a:t>
            </a:r>
            <a:r>
              <a:rPr lang="en-US" b="0" i="0" u="none" strike="noStrike" dirty="0">
                <a:solidFill>
                  <a:srgbClr val="000000"/>
                </a:solidFill>
                <a:effectLst/>
              </a:rPr>
              <a:t> children should go to school is a very modern one.”</a:t>
            </a:r>
          </a:p>
          <a:p>
            <a:r>
              <a:rPr lang="en-US" b="0" i="0" u="none" strike="noStrike" dirty="0">
                <a:solidFill>
                  <a:srgbClr val="000000"/>
                </a:solidFill>
                <a:effectLst/>
              </a:rPr>
              <a:t>“Formal education was largely reserved for a small segment of the population.”</a:t>
            </a:r>
          </a:p>
          <a:p>
            <a:pPr lvl="1"/>
            <a:r>
              <a:rPr lang="en-US" b="0" i="0" u="none" strike="noStrike" dirty="0">
                <a:solidFill>
                  <a:srgbClr val="000000"/>
                </a:solidFill>
                <a:effectLst/>
              </a:rPr>
              <a:t>Members of the clergy</a:t>
            </a:r>
          </a:p>
          <a:p>
            <a:pPr lvl="1"/>
            <a:r>
              <a:rPr lang="en-US" b="0" i="0" u="none" strike="noStrike" dirty="0">
                <a:solidFill>
                  <a:srgbClr val="000000"/>
                </a:solidFill>
                <a:effectLst/>
              </a:rPr>
              <a:t>Government officials</a:t>
            </a:r>
          </a:p>
          <a:p>
            <a:pPr lvl="1"/>
            <a:r>
              <a:rPr lang="en-US" b="0" i="0" u="none" strike="noStrike" dirty="0">
                <a:solidFill>
                  <a:srgbClr val="000000"/>
                </a:solidFill>
                <a:effectLst/>
              </a:rPr>
              <a:t>Physicians and scholars</a:t>
            </a:r>
          </a:p>
          <a:p>
            <a:r>
              <a:rPr lang="en-US" b="0" i="0" u="none" strike="noStrike" dirty="0">
                <a:solidFill>
                  <a:srgbClr val="000000"/>
                </a:solidFill>
                <a:effectLst/>
              </a:rPr>
              <a:t>“These roles required literacy and specialized knowledge, so education was seen as vocational, not developmental.”</a:t>
            </a:r>
          </a:p>
          <a:p>
            <a:r>
              <a:rPr lang="en-US" b="0" i="0" u="none" strike="noStrike" dirty="0">
                <a:solidFill>
                  <a:srgbClr val="000000"/>
                </a:solidFill>
                <a:effectLst/>
              </a:rPr>
              <a:t>“For the majority of children, learning happened informally.”</a:t>
            </a:r>
          </a:p>
          <a:p>
            <a:pPr lvl="1"/>
            <a:r>
              <a:rPr lang="en-US" b="0" i="0" u="none" strike="noStrike" dirty="0">
                <a:solidFill>
                  <a:srgbClr val="000000"/>
                </a:solidFill>
                <a:effectLst/>
              </a:rPr>
              <a:t>Through work in the household</a:t>
            </a:r>
          </a:p>
          <a:p>
            <a:pPr lvl="1"/>
            <a:r>
              <a:rPr lang="en-US" b="0" i="0" u="none" strike="noStrike" dirty="0">
                <a:solidFill>
                  <a:srgbClr val="000000"/>
                </a:solidFill>
                <a:effectLst/>
              </a:rPr>
              <a:t>Through apprenticeships</a:t>
            </a:r>
          </a:p>
          <a:p>
            <a:pPr lvl="1"/>
            <a:r>
              <a:rPr lang="en-US" b="0" i="0" u="none" strike="noStrike" dirty="0">
                <a:solidFill>
                  <a:srgbClr val="000000"/>
                </a:solidFill>
                <a:effectLst/>
              </a:rPr>
              <a:t>Through observation and participation in daily life</a:t>
            </a:r>
          </a:p>
          <a:p>
            <a:r>
              <a:rPr lang="en-US" b="0" i="0" u="none" strike="noStrike" dirty="0">
                <a:solidFill>
                  <a:srgbClr val="000000"/>
                </a:solidFill>
                <a:effectLst/>
              </a:rPr>
              <a:t>“Children learned the skills they needed to survive and contribute.”</a:t>
            </a:r>
          </a:p>
          <a:p>
            <a:pPr lvl="1"/>
            <a:r>
              <a:rPr lang="en-US" b="0" i="0" u="none" strike="noStrike" dirty="0">
                <a:solidFill>
                  <a:srgbClr val="000000"/>
                </a:solidFill>
                <a:effectLst/>
              </a:rPr>
              <a:t>Farming</a:t>
            </a:r>
          </a:p>
          <a:p>
            <a:pPr lvl="1"/>
            <a:r>
              <a:rPr lang="en-US" b="0" i="0" u="none" strike="noStrike" dirty="0">
                <a:solidFill>
                  <a:srgbClr val="000000"/>
                </a:solidFill>
                <a:effectLst/>
              </a:rPr>
              <a:t>Craft work</a:t>
            </a:r>
          </a:p>
          <a:p>
            <a:pPr lvl="1"/>
            <a:r>
              <a:rPr lang="en-US" b="0" i="0" u="none" strike="noStrike" dirty="0">
                <a:solidFill>
                  <a:srgbClr val="000000"/>
                </a:solidFill>
                <a:effectLst/>
              </a:rPr>
              <a:t>Household management</a:t>
            </a:r>
          </a:p>
          <a:p>
            <a:r>
              <a:rPr lang="en-US" b="0" i="0" u="none" strike="noStrike" dirty="0">
                <a:solidFill>
                  <a:srgbClr val="000000"/>
                </a:solidFill>
                <a:effectLst/>
              </a:rPr>
              <a:t>“There was little separation between learning and labor.”</a:t>
            </a:r>
          </a:p>
          <a:p>
            <a:r>
              <a:rPr lang="en-US" b="0" i="0" u="none" strike="noStrike" dirty="0">
                <a:solidFill>
                  <a:srgbClr val="000000"/>
                </a:solidFill>
                <a:effectLst/>
              </a:rPr>
              <a:t>“Importantly, education was not viewed as something children </a:t>
            </a:r>
            <a:r>
              <a:rPr lang="en-US" b="0" i="1" u="none" strike="noStrike" dirty="0">
                <a:solidFill>
                  <a:srgbClr val="000000"/>
                </a:solidFill>
                <a:effectLst/>
              </a:rPr>
              <a:t>needed</a:t>
            </a:r>
            <a:r>
              <a:rPr lang="en-US" b="0" i="0" u="none" strike="noStrike" dirty="0">
                <a:solidFill>
                  <a:srgbClr val="000000"/>
                </a:solidFill>
                <a:effectLst/>
              </a:rPr>
              <a:t> simply because they were children.”</a:t>
            </a:r>
          </a:p>
          <a:p>
            <a:pPr lvl="1"/>
            <a:r>
              <a:rPr lang="en-US" b="0" i="0" u="none" strike="noStrike" dirty="0">
                <a:solidFill>
                  <a:srgbClr val="000000"/>
                </a:solidFill>
                <a:effectLst/>
              </a:rPr>
              <a:t>It was a privilege</a:t>
            </a:r>
          </a:p>
          <a:p>
            <a:pPr lvl="1"/>
            <a:r>
              <a:rPr lang="en-US" b="0" i="0" u="none" strike="noStrike" dirty="0">
                <a:solidFill>
                  <a:srgbClr val="000000"/>
                </a:solidFill>
                <a:effectLst/>
              </a:rPr>
              <a:t>Not a right</a:t>
            </a:r>
          </a:p>
          <a:p>
            <a:pPr lvl="1"/>
            <a:r>
              <a:rPr lang="en-US" b="0" i="0" u="none" strike="noStrike" dirty="0">
                <a:solidFill>
                  <a:srgbClr val="000000"/>
                </a:solidFill>
                <a:effectLst/>
              </a:rPr>
              <a:t>Not a universal expectation</a:t>
            </a:r>
          </a:p>
          <a:p>
            <a:r>
              <a:rPr lang="en-US" b="0" i="0" u="none" strike="noStrike" dirty="0">
                <a:solidFill>
                  <a:srgbClr val="000000"/>
                </a:solidFill>
                <a:effectLst/>
              </a:rPr>
              <a:t>“This helps explain why childhood was not yet framed as a period of structured development.”</a:t>
            </a:r>
          </a:p>
          <a:p>
            <a:pPr lvl="1"/>
            <a:r>
              <a:rPr lang="en-US" b="0" i="0" u="none" strike="noStrike" dirty="0">
                <a:solidFill>
                  <a:srgbClr val="000000"/>
                </a:solidFill>
                <a:effectLst/>
              </a:rPr>
              <a:t>No age-graded classrooms</a:t>
            </a:r>
          </a:p>
          <a:p>
            <a:pPr lvl="1"/>
            <a:r>
              <a:rPr lang="en-US" b="0" i="0" u="none" strike="noStrike" dirty="0">
                <a:solidFill>
                  <a:srgbClr val="000000"/>
                </a:solidFill>
                <a:effectLst/>
              </a:rPr>
              <a:t>No standardized curricula</a:t>
            </a:r>
          </a:p>
          <a:p>
            <a:pPr lvl="1"/>
            <a:r>
              <a:rPr lang="en-US" b="0" i="0" u="none" strike="noStrike" dirty="0">
                <a:solidFill>
                  <a:srgbClr val="000000"/>
                </a:solidFill>
                <a:effectLst/>
              </a:rPr>
              <a:t>No developmental benchmarks</a:t>
            </a:r>
          </a:p>
          <a:p>
            <a:r>
              <a:rPr lang="en-US" b="0" i="0" u="none" strike="noStrike" dirty="0">
                <a:solidFill>
                  <a:srgbClr val="000000"/>
                </a:solidFill>
                <a:effectLst/>
              </a:rPr>
              <a:t>“Without schools grouping children by age, there was less focus on comparing children to one another.”</a:t>
            </a:r>
          </a:p>
          <a:p>
            <a:pPr lvl="1"/>
            <a:r>
              <a:rPr lang="en-US" b="0" i="0" u="none" strike="noStrike" dirty="0">
                <a:solidFill>
                  <a:srgbClr val="000000"/>
                </a:solidFill>
                <a:effectLst/>
              </a:rPr>
              <a:t>Fewer expectations about what children should be able to do at a specific age</a:t>
            </a:r>
          </a:p>
          <a:p>
            <a:r>
              <a:rPr lang="en-US" b="0" i="0" u="none" strike="noStrike" dirty="0">
                <a:solidFill>
                  <a:srgbClr val="000000"/>
                </a:solidFill>
                <a:effectLst/>
              </a:rPr>
              <a:t>“This historical context matters because it shows that schooling didn’t create childhood — but it profoundly reshaped it.</a:t>
            </a:r>
          </a:p>
          <a:p>
            <a:endParaRPr lang="en-US" b="0" i="0" u="none" strike="noStrike" dirty="0">
              <a:solidFill>
                <a:srgbClr val="000000"/>
              </a:solidFill>
              <a:effectLst/>
            </a:endParaRPr>
          </a:p>
          <a:p>
            <a:endParaRPr lang="en-US" b="0" i="0" u="none" strike="noStrike" dirty="0">
              <a:solidFill>
                <a:srgbClr val="000000"/>
              </a:solidFill>
              <a:effectLst/>
            </a:endParaRPr>
          </a:p>
          <a:p>
            <a:pPr marL="0" lvl="0" indent="0" algn="l" rtl="0">
              <a:spcBef>
                <a:spcPts val="0"/>
              </a:spcBef>
              <a:spcAft>
                <a:spcPts val="0"/>
              </a:spcAft>
              <a:buNone/>
            </a:pPr>
            <a:r>
              <a:rPr lang="en-US" sz="1100" b="1" i="0" u="none" strike="noStrike" cap="none" dirty="0">
                <a:solidFill>
                  <a:srgbClr val="000000"/>
                </a:solidFill>
                <a:effectLst/>
                <a:latin typeface="Arial"/>
                <a:ea typeface="Arial"/>
                <a:cs typeface="Arial"/>
                <a:sym typeface="Arial"/>
              </a:rPr>
              <a:t>It isn’t until Enlightenment thinking and broader social change that we begin to see childhood reimagined as a stage worth investing in and protecting.</a:t>
            </a:r>
            <a:endParaRPr b="1" dirty="0"/>
          </a:p>
        </p:txBody>
      </p:sp>
    </p:spTree>
    <p:extLst>
      <p:ext uri="{BB962C8B-B14F-4D97-AF65-F5344CB8AC3E}">
        <p14:creationId xmlns:p14="http://schemas.microsoft.com/office/powerpoint/2010/main" val="15781775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a:extLst>
            <a:ext uri="{FF2B5EF4-FFF2-40B4-BE49-F238E27FC236}">
              <a16:creationId xmlns:a16="http://schemas.microsoft.com/office/drawing/2014/main" id="{87EEDA99-84D6-D02E-ECDB-35C54EDE3A31}"/>
            </a:ext>
          </a:extLst>
        </p:cNvPr>
        <p:cNvGrpSpPr/>
        <p:nvPr/>
      </p:nvGrpSpPr>
      <p:grpSpPr>
        <a:xfrm>
          <a:off x="0" y="0"/>
          <a:ext cx="0" cy="0"/>
          <a:chOff x="0" y="0"/>
          <a:chExt cx="0" cy="0"/>
        </a:xfrm>
      </p:grpSpPr>
      <p:sp>
        <p:nvSpPr>
          <p:cNvPr id="457" name="Google Shape;457;g1c48c152c6a_0_39241:notes">
            <a:extLst>
              <a:ext uri="{FF2B5EF4-FFF2-40B4-BE49-F238E27FC236}">
                <a16:creationId xmlns:a16="http://schemas.microsoft.com/office/drawing/2014/main" id="{32B451AA-8CB5-9A8E-344F-DDD06FA1FD2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458" name="Google Shape;458;g1c48c152c6a_0_39241:notes">
            <a:extLst>
              <a:ext uri="{FF2B5EF4-FFF2-40B4-BE49-F238E27FC236}">
                <a16:creationId xmlns:a16="http://schemas.microsoft.com/office/drawing/2014/main" id="{DAE83830-D985-5D79-C1AB-3A49B63E2C5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dirty="0"/>
              <a:t>“Beginning in the 1700s, particularly in Western societies influenced by Enlightenment thinking, we start to see a noticeable shift in how childhood is understood.”</a:t>
            </a:r>
          </a:p>
          <a:p>
            <a:endParaRPr lang="en-US" dirty="0"/>
          </a:p>
          <a:p>
            <a:r>
              <a:rPr lang="en-US" dirty="0"/>
              <a:t>“For the first time, childhood is increasingly viewed as a </a:t>
            </a:r>
            <a:r>
              <a:rPr lang="en-US" b="1" dirty="0"/>
              <a:t>distinct and meaningful stage of life</a:t>
            </a:r>
            <a:r>
              <a:rPr lang="en-US" dirty="0"/>
              <a:t>, rather than simply a brief transition into adulthood.”</a:t>
            </a:r>
          </a:p>
          <a:p>
            <a:endParaRPr lang="en-US" dirty="0"/>
          </a:p>
          <a:p>
            <a:r>
              <a:rPr lang="en-US" dirty="0"/>
              <a:t>“Children begin to be seen as </a:t>
            </a:r>
            <a:r>
              <a:rPr lang="en-US" b="1" dirty="0"/>
              <a:t>vulnerable and impressionable</a:t>
            </a:r>
            <a:r>
              <a:rPr lang="en-US" dirty="0"/>
              <a:t>.”</a:t>
            </a:r>
          </a:p>
          <a:p>
            <a:pPr lvl="1"/>
            <a:r>
              <a:rPr lang="en-US" dirty="0"/>
              <a:t>Not fully rational</a:t>
            </a:r>
          </a:p>
          <a:p>
            <a:pPr lvl="1"/>
            <a:r>
              <a:rPr lang="en-US" dirty="0"/>
              <a:t>Not fully formed</a:t>
            </a:r>
          </a:p>
          <a:p>
            <a:pPr lvl="1"/>
            <a:r>
              <a:rPr lang="en-US" dirty="0"/>
              <a:t>In need of guidance and care</a:t>
            </a:r>
          </a:p>
          <a:p>
            <a:pPr lvl="1"/>
            <a:endParaRPr lang="en-US" dirty="0"/>
          </a:p>
          <a:p>
            <a:r>
              <a:rPr lang="en-US" dirty="0"/>
              <a:t>“This is where the idea of childhood </a:t>
            </a:r>
            <a:r>
              <a:rPr lang="en-US" b="1" dirty="0"/>
              <a:t>innocence</a:t>
            </a:r>
            <a:r>
              <a:rPr lang="en-US" dirty="0"/>
              <a:t> becomes culturally prominent.” “The notion of innocence reflects a belief that children should be protected from adult responsibilities and moral corruption.”</a:t>
            </a:r>
          </a:p>
          <a:p>
            <a:pPr lvl="1"/>
            <a:r>
              <a:rPr lang="en-US" dirty="0"/>
              <a:t>“As a result, there is growing attention to how children are raised.”</a:t>
            </a:r>
          </a:p>
          <a:p>
            <a:pPr lvl="1"/>
            <a:r>
              <a:rPr lang="en-US" dirty="0"/>
              <a:t>What kinds of experiences they have</a:t>
            </a:r>
          </a:p>
          <a:p>
            <a:pPr lvl="1"/>
            <a:r>
              <a:rPr lang="en-US" dirty="0"/>
              <a:t>What kind of education they receive</a:t>
            </a:r>
          </a:p>
          <a:p>
            <a:pPr lvl="1"/>
            <a:r>
              <a:rPr lang="en-US" dirty="0"/>
              <a:t>How their character and morality develop</a:t>
            </a:r>
          </a:p>
          <a:p>
            <a:pPr lvl="1"/>
            <a:endParaRPr lang="en-US" dirty="0"/>
          </a:p>
          <a:p>
            <a:r>
              <a:rPr lang="en-US" dirty="0"/>
              <a:t>“During this period, people increasingly believe that childhood should not be rushed.”</a:t>
            </a:r>
          </a:p>
          <a:p>
            <a:pPr lvl="1"/>
            <a:r>
              <a:rPr lang="en-US" dirty="0"/>
              <a:t>Development is seen as something that unfolds over time</a:t>
            </a:r>
          </a:p>
          <a:p>
            <a:pPr lvl="1"/>
            <a:r>
              <a:rPr lang="en-US" dirty="0"/>
              <a:t>Childhood becomes a period of preparation, not immediate contribution</a:t>
            </a:r>
          </a:p>
          <a:p>
            <a:pPr lvl="1"/>
            <a:r>
              <a:rPr lang="en-US" dirty="0"/>
              <a:t>“Importantly, this shift did not happen overnight.”</a:t>
            </a:r>
          </a:p>
          <a:p>
            <a:pPr lvl="1"/>
            <a:endParaRPr lang="en-US" dirty="0"/>
          </a:p>
          <a:p>
            <a:r>
              <a:rPr lang="en-US" dirty="0"/>
              <a:t>Nor did it apply equally to all children</a:t>
            </a:r>
          </a:p>
          <a:p>
            <a:r>
              <a:rPr lang="en-US" dirty="0"/>
              <a:t>Many working-class children continued to work</a:t>
            </a:r>
          </a:p>
          <a:p>
            <a:r>
              <a:rPr lang="en-US" dirty="0"/>
              <a:t>“So this new view of childhood was uneven and deeply shaped by social class.”</a:t>
            </a:r>
          </a:p>
          <a:p>
            <a:endParaRPr lang="en-US" dirty="0"/>
          </a:p>
          <a:p>
            <a:endParaRPr lang="en-US" dirty="0"/>
          </a:p>
          <a:p>
            <a:r>
              <a:rPr lang="en-US" dirty="0"/>
              <a:t>“Nevertheless, this period laid the foundation for modern beliefs about parenting and education.”</a:t>
            </a:r>
          </a:p>
          <a:p>
            <a:pPr lvl="1"/>
            <a:r>
              <a:rPr lang="en-US" dirty="0"/>
              <a:t>That children need protection</a:t>
            </a:r>
          </a:p>
          <a:p>
            <a:pPr lvl="1"/>
            <a:r>
              <a:rPr lang="en-US" dirty="0"/>
              <a:t>That adults are responsible for shaping development</a:t>
            </a:r>
          </a:p>
          <a:p>
            <a:pPr lvl="1"/>
            <a:r>
              <a:rPr lang="en-US" dirty="0"/>
              <a:t>That childhood experiences matter for who a person becomes</a:t>
            </a:r>
          </a:p>
          <a:p>
            <a:pPr lvl="1"/>
            <a:r>
              <a:rPr lang="en-US" dirty="0"/>
              <a:t>“This way of thinking sets the stage for later changes during industrialization, when schooling becomes central to childhood.</a:t>
            </a:r>
          </a:p>
          <a:p>
            <a:pPr lvl="1"/>
            <a:endParaRPr lang="en-US" dirty="0"/>
          </a:p>
          <a:p>
            <a:pPr marL="0" lvl="0" indent="0" algn="l" rtl="0">
              <a:spcBef>
                <a:spcPts val="0"/>
              </a:spcBef>
              <a:spcAft>
                <a:spcPts val="0"/>
              </a:spcAft>
              <a:buNone/>
            </a:pPr>
            <a:r>
              <a:rPr lang="en-US" sz="1100" b="1" i="0" u="none" strike="noStrike" cap="none" dirty="0">
                <a:solidFill>
                  <a:srgbClr val="000000"/>
                </a:solidFill>
                <a:effectLst/>
                <a:latin typeface="Arial"/>
                <a:ea typeface="Arial"/>
                <a:cs typeface="Arial"/>
                <a:sym typeface="Arial"/>
              </a:rPr>
              <a:t>“As societies industrialized, these ideas about protecting and educating children came into tension with economic demands — and that tension reshaped childhood once again.”</a:t>
            </a:r>
            <a:endParaRPr b="1" dirty="0"/>
          </a:p>
        </p:txBody>
      </p:sp>
    </p:spTree>
    <p:extLst>
      <p:ext uri="{BB962C8B-B14F-4D97-AF65-F5344CB8AC3E}">
        <p14:creationId xmlns:p14="http://schemas.microsoft.com/office/powerpoint/2010/main" val="14586032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p:nvPr/>
        </p:nvSpPr>
        <p:spPr>
          <a:xfrm>
            <a:off x="256050" y="235500"/>
            <a:ext cx="8631900" cy="4672500"/>
          </a:xfrm>
          <a:prstGeom prst="roundRect">
            <a:avLst>
              <a:gd name="adj" fmla="val 6553"/>
            </a:avLst>
          </a:prstGeom>
          <a:solidFill>
            <a:schemeClr val="lt1"/>
          </a:solidFill>
          <a:ln w="9525" cap="flat" cmpd="sng">
            <a:solidFill>
              <a:schemeClr val="dk2"/>
            </a:solidFill>
            <a:prstDash val="solid"/>
            <a:round/>
            <a:headEnd type="none" w="sm" len="sm"/>
            <a:tailEnd type="none" w="sm" len="sm"/>
          </a:ln>
          <a:effectLst>
            <a:outerShdw blurRad="128588" dist="57150" dir="4020000" algn="bl" rotWithShape="0">
              <a:schemeClr val="dk1">
                <a:alpha val="2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txBox="1">
            <a:spLocks noGrp="1"/>
          </p:cNvSpPr>
          <p:nvPr>
            <p:ph type="ctrTitle"/>
          </p:nvPr>
        </p:nvSpPr>
        <p:spPr>
          <a:xfrm>
            <a:off x="720000" y="1474500"/>
            <a:ext cx="4846200" cy="2194500"/>
          </a:xfrm>
          <a:prstGeom prst="rect">
            <a:avLst/>
          </a:prstGeom>
        </p:spPr>
        <p:txBody>
          <a:bodyPr spcFirstLastPara="1" wrap="square" lIns="91425" tIns="91425" rIns="91425" bIns="91425" anchor="ctr" anchorCtr="0">
            <a:noAutofit/>
          </a:bodyPr>
          <a:lstStyle>
            <a:lvl1pPr lvl="0">
              <a:lnSpc>
                <a:spcPct val="80000"/>
              </a:lnSpc>
              <a:spcBef>
                <a:spcPts val="0"/>
              </a:spcBef>
              <a:spcAft>
                <a:spcPts val="0"/>
              </a:spcAft>
              <a:buClr>
                <a:srgbClr val="191919"/>
              </a:buClr>
              <a:buSzPts val="5200"/>
              <a:buNone/>
              <a:defRPr sz="6500">
                <a:latin typeface="Barlow Semi Condensed ExtraBold"/>
                <a:ea typeface="Barlow Semi Condensed ExtraBold"/>
                <a:cs typeface="Barlow Semi Condensed ExtraBold"/>
                <a:sym typeface="Barlow Semi Condensed ExtraBold"/>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48"/>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ext 2">
  <p:cSld name="CUSTOM_1_1">
    <p:spTree>
      <p:nvGrpSpPr>
        <p:cNvPr id="1" name="Shape 70"/>
        <p:cNvGrpSpPr/>
        <p:nvPr/>
      </p:nvGrpSpPr>
      <p:grpSpPr>
        <a:xfrm>
          <a:off x="0" y="0"/>
          <a:ext cx="0" cy="0"/>
          <a:chOff x="0" y="0"/>
          <a:chExt cx="0" cy="0"/>
        </a:xfrm>
      </p:grpSpPr>
      <p:sp>
        <p:nvSpPr>
          <p:cNvPr id="71" name="Google Shape;71;p15"/>
          <p:cNvSpPr/>
          <p:nvPr/>
        </p:nvSpPr>
        <p:spPr>
          <a:xfrm>
            <a:off x="256050" y="235500"/>
            <a:ext cx="8631900" cy="4672500"/>
          </a:xfrm>
          <a:prstGeom prst="roundRect">
            <a:avLst>
              <a:gd name="adj" fmla="val 6553"/>
            </a:avLst>
          </a:prstGeom>
          <a:solidFill>
            <a:schemeClr val="lt1"/>
          </a:solidFill>
          <a:ln w="9525" cap="flat" cmpd="sng">
            <a:solidFill>
              <a:schemeClr val="dk2"/>
            </a:solidFill>
            <a:prstDash val="solid"/>
            <a:round/>
            <a:headEnd type="none" w="sm" len="sm"/>
            <a:tailEnd type="none" w="sm" len="sm"/>
          </a:ln>
          <a:effectLst>
            <a:outerShdw blurRad="128588" dist="57150" dir="4020000" algn="bl" rotWithShape="0">
              <a:schemeClr val="dk1">
                <a:alpha val="2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15"/>
          <p:cNvSpPr txBox="1">
            <a:spLocks noGrp="1"/>
          </p:cNvSpPr>
          <p:nvPr>
            <p:ph type="subTitle" idx="1"/>
          </p:nvPr>
        </p:nvSpPr>
        <p:spPr>
          <a:xfrm>
            <a:off x="720125" y="1352850"/>
            <a:ext cx="7704000" cy="548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3" name="Google Shape;73;p15"/>
          <p:cNvSpPr txBox="1">
            <a:spLocks noGrp="1"/>
          </p:cNvSpPr>
          <p:nvPr>
            <p:ph type="title"/>
          </p:nvPr>
        </p:nvSpPr>
        <p:spPr>
          <a:xfrm>
            <a:off x="720000" y="331645"/>
            <a:ext cx="7704000" cy="6402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4" name="Google Shape;74;p15"/>
          <p:cNvSpPr txBox="1">
            <a:spLocks noGrp="1"/>
          </p:cNvSpPr>
          <p:nvPr>
            <p:ph type="subTitle" idx="2"/>
          </p:nvPr>
        </p:nvSpPr>
        <p:spPr>
          <a:xfrm>
            <a:off x="720125" y="2251230"/>
            <a:ext cx="2926200" cy="1920300"/>
          </a:xfrm>
          <a:prstGeom prst="rect">
            <a:avLst/>
          </a:prstGeom>
          <a:solidFill>
            <a:srgbClr val="899C00">
              <a:alpha val="16069"/>
            </a:srgbClr>
          </a:solidFill>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5" name="Google Shape;75;p15"/>
          <p:cNvSpPr txBox="1">
            <a:spLocks noGrp="1"/>
          </p:cNvSpPr>
          <p:nvPr>
            <p:ph type="subTitle" idx="3"/>
          </p:nvPr>
        </p:nvSpPr>
        <p:spPr>
          <a:xfrm>
            <a:off x="4309212" y="2251230"/>
            <a:ext cx="4114800" cy="1920300"/>
          </a:xfrm>
          <a:prstGeom prst="rect">
            <a:avLst/>
          </a:prstGeom>
          <a:solidFill>
            <a:srgbClr val="ED1B24">
              <a:alpha val="14880"/>
            </a:srgbClr>
          </a:solidFill>
        </p:spPr>
        <p:txBody>
          <a:bodyPr spcFirstLastPara="1" wrap="square" lIns="91425" tIns="91425" rIns="91425" bIns="91425" anchor="t" anchorCtr="0">
            <a:noAutofit/>
          </a:bodyPr>
          <a:lstStyle>
            <a:lvl1pPr lvl="0" rtl="0">
              <a:spcBef>
                <a:spcPts val="0"/>
              </a:spcBef>
              <a:spcAft>
                <a:spcPts val="0"/>
              </a:spcAft>
              <a:buClr>
                <a:schemeClr val="dk2"/>
              </a:buClr>
              <a:buSzPts val="1400"/>
              <a:buChar char="●"/>
              <a:defRPr/>
            </a:lvl1pPr>
            <a:lvl2pPr lvl="1" algn="ctr" rtl="0">
              <a:lnSpc>
                <a:spcPct val="100000"/>
              </a:lnSpc>
              <a:spcBef>
                <a:spcPts val="0"/>
              </a:spcBef>
              <a:spcAft>
                <a:spcPts val="0"/>
              </a:spcAft>
              <a:buSzPts val="1400"/>
              <a:buChar char="○"/>
              <a:defRPr/>
            </a:lvl2pPr>
            <a:lvl3pPr lvl="2" algn="ctr" rtl="0">
              <a:lnSpc>
                <a:spcPct val="100000"/>
              </a:lnSpc>
              <a:spcBef>
                <a:spcPts val="0"/>
              </a:spcBef>
              <a:spcAft>
                <a:spcPts val="0"/>
              </a:spcAft>
              <a:buSzPts val="1400"/>
              <a:buChar char="■"/>
              <a:defRPr/>
            </a:lvl3pPr>
            <a:lvl4pPr lvl="3" algn="ctr" rtl="0">
              <a:lnSpc>
                <a:spcPct val="100000"/>
              </a:lnSpc>
              <a:spcBef>
                <a:spcPts val="0"/>
              </a:spcBef>
              <a:spcAft>
                <a:spcPts val="0"/>
              </a:spcAft>
              <a:buSzPts val="1400"/>
              <a:buChar char="●"/>
              <a:defRPr/>
            </a:lvl4pPr>
            <a:lvl5pPr lvl="4" algn="ctr" rtl="0">
              <a:lnSpc>
                <a:spcPct val="100000"/>
              </a:lnSpc>
              <a:spcBef>
                <a:spcPts val="0"/>
              </a:spcBef>
              <a:spcAft>
                <a:spcPts val="0"/>
              </a:spcAft>
              <a:buSzPts val="1400"/>
              <a:buChar char="○"/>
              <a:defRPr/>
            </a:lvl5pPr>
            <a:lvl6pPr lvl="5" algn="ctr" rtl="0">
              <a:lnSpc>
                <a:spcPct val="100000"/>
              </a:lnSpc>
              <a:spcBef>
                <a:spcPts val="0"/>
              </a:spcBef>
              <a:spcAft>
                <a:spcPts val="0"/>
              </a:spcAft>
              <a:buSzPts val="1400"/>
              <a:buChar char="■"/>
              <a:defRPr/>
            </a:lvl6pPr>
            <a:lvl7pPr lvl="6" algn="ctr" rtl="0">
              <a:lnSpc>
                <a:spcPct val="100000"/>
              </a:lnSpc>
              <a:spcBef>
                <a:spcPts val="0"/>
              </a:spcBef>
              <a:spcAft>
                <a:spcPts val="0"/>
              </a:spcAft>
              <a:buSzPts val="1400"/>
              <a:buChar char="●"/>
              <a:defRPr/>
            </a:lvl7pPr>
            <a:lvl8pPr lvl="7" algn="ctr" rtl="0">
              <a:lnSpc>
                <a:spcPct val="100000"/>
              </a:lnSpc>
              <a:spcBef>
                <a:spcPts val="0"/>
              </a:spcBef>
              <a:spcAft>
                <a:spcPts val="0"/>
              </a:spcAft>
              <a:buSzPts val="1400"/>
              <a:buChar char="○"/>
              <a:defRPr/>
            </a:lvl8pPr>
            <a:lvl9pPr lvl="8" algn="ctr" rtl="0">
              <a:lnSpc>
                <a:spcPct val="100000"/>
              </a:lnSpc>
              <a:spcBef>
                <a:spcPts val="0"/>
              </a:spcBef>
              <a:spcAft>
                <a:spcPts val="0"/>
              </a:spcAft>
              <a:buSzPts val="1400"/>
              <a:buChar char="■"/>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1">
  <p:cSld name="SECTION_TITLE_AND_DESCRIPTION_1">
    <p:spTree>
      <p:nvGrpSpPr>
        <p:cNvPr id="1" name="Shape 76"/>
        <p:cNvGrpSpPr/>
        <p:nvPr/>
      </p:nvGrpSpPr>
      <p:grpSpPr>
        <a:xfrm>
          <a:off x="0" y="0"/>
          <a:ext cx="0" cy="0"/>
          <a:chOff x="0" y="0"/>
          <a:chExt cx="0" cy="0"/>
        </a:xfrm>
      </p:grpSpPr>
      <p:sp>
        <p:nvSpPr>
          <p:cNvPr id="77" name="Google Shape;77;p16"/>
          <p:cNvSpPr/>
          <p:nvPr/>
        </p:nvSpPr>
        <p:spPr>
          <a:xfrm>
            <a:off x="256050" y="235500"/>
            <a:ext cx="8631900" cy="4672500"/>
          </a:xfrm>
          <a:prstGeom prst="roundRect">
            <a:avLst>
              <a:gd name="adj" fmla="val 6553"/>
            </a:avLst>
          </a:prstGeom>
          <a:solidFill>
            <a:schemeClr val="lt1"/>
          </a:solidFill>
          <a:ln w="9525" cap="flat" cmpd="sng">
            <a:solidFill>
              <a:schemeClr val="dk2"/>
            </a:solidFill>
            <a:prstDash val="solid"/>
            <a:round/>
            <a:headEnd type="none" w="sm" len="sm"/>
            <a:tailEnd type="none" w="sm" len="sm"/>
          </a:ln>
          <a:effectLst>
            <a:outerShdw blurRad="128588" dist="57150" dir="4020000" algn="bl" rotWithShape="0">
              <a:schemeClr val="dk1">
                <a:alpha val="2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16"/>
          <p:cNvSpPr txBox="1">
            <a:spLocks noGrp="1"/>
          </p:cNvSpPr>
          <p:nvPr>
            <p:ph type="subTitle" idx="1"/>
          </p:nvPr>
        </p:nvSpPr>
        <p:spPr>
          <a:xfrm>
            <a:off x="3636125" y="1968358"/>
            <a:ext cx="4788000" cy="2329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9" name="Google Shape;79;p16"/>
          <p:cNvSpPr txBox="1">
            <a:spLocks noGrp="1"/>
          </p:cNvSpPr>
          <p:nvPr>
            <p:ph type="title"/>
          </p:nvPr>
        </p:nvSpPr>
        <p:spPr>
          <a:xfrm>
            <a:off x="3132125" y="1452969"/>
            <a:ext cx="5292000" cy="640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ext 3">
  <p:cSld name="SECTION_TITLE_AND_DESCRIPTION_1_1">
    <p:spTree>
      <p:nvGrpSpPr>
        <p:cNvPr id="1" name="Shape 80"/>
        <p:cNvGrpSpPr/>
        <p:nvPr/>
      </p:nvGrpSpPr>
      <p:grpSpPr>
        <a:xfrm>
          <a:off x="0" y="0"/>
          <a:ext cx="0" cy="0"/>
          <a:chOff x="0" y="0"/>
          <a:chExt cx="0" cy="0"/>
        </a:xfrm>
      </p:grpSpPr>
      <p:sp>
        <p:nvSpPr>
          <p:cNvPr id="81" name="Google Shape;81;p17"/>
          <p:cNvSpPr/>
          <p:nvPr/>
        </p:nvSpPr>
        <p:spPr>
          <a:xfrm>
            <a:off x="256050" y="235500"/>
            <a:ext cx="8631900" cy="4672500"/>
          </a:xfrm>
          <a:prstGeom prst="roundRect">
            <a:avLst>
              <a:gd name="adj" fmla="val 6553"/>
            </a:avLst>
          </a:prstGeom>
          <a:solidFill>
            <a:schemeClr val="lt1"/>
          </a:solidFill>
          <a:ln w="9525" cap="flat" cmpd="sng">
            <a:solidFill>
              <a:schemeClr val="dk2"/>
            </a:solidFill>
            <a:prstDash val="solid"/>
            <a:round/>
            <a:headEnd type="none" w="sm" len="sm"/>
            <a:tailEnd type="none" w="sm" len="sm"/>
          </a:ln>
          <a:effectLst>
            <a:outerShdw blurRad="128588" dist="57150" dir="4020000" algn="bl" rotWithShape="0">
              <a:schemeClr val="dk1">
                <a:alpha val="2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17"/>
          <p:cNvSpPr txBox="1">
            <a:spLocks noGrp="1"/>
          </p:cNvSpPr>
          <p:nvPr>
            <p:ph type="subTitle" idx="1"/>
          </p:nvPr>
        </p:nvSpPr>
        <p:spPr>
          <a:xfrm>
            <a:off x="720000" y="2044639"/>
            <a:ext cx="4356000" cy="1753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3" name="Google Shape;83;p17"/>
          <p:cNvSpPr txBox="1">
            <a:spLocks noGrp="1"/>
          </p:cNvSpPr>
          <p:nvPr>
            <p:ph type="title"/>
          </p:nvPr>
        </p:nvSpPr>
        <p:spPr>
          <a:xfrm>
            <a:off x="720000" y="1453050"/>
            <a:ext cx="4356000" cy="6402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hanks">
  <p:cSld name="BLANK_1_1_1_1_1_1_2">
    <p:spTree>
      <p:nvGrpSpPr>
        <p:cNvPr id="1" name="Shape 84"/>
        <p:cNvGrpSpPr/>
        <p:nvPr/>
      </p:nvGrpSpPr>
      <p:grpSpPr>
        <a:xfrm>
          <a:off x="0" y="0"/>
          <a:ext cx="0" cy="0"/>
          <a:chOff x="0" y="0"/>
          <a:chExt cx="0" cy="0"/>
        </a:xfrm>
      </p:grpSpPr>
      <p:sp>
        <p:nvSpPr>
          <p:cNvPr id="85" name="Google Shape;85;p18"/>
          <p:cNvSpPr/>
          <p:nvPr/>
        </p:nvSpPr>
        <p:spPr>
          <a:xfrm>
            <a:off x="256050" y="235500"/>
            <a:ext cx="8631900" cy="4672500"/>
          </a:xfrm>
          <a:prstGeom prst="roundRect">
            <a:avLst>
              <a:gd name="adj" fmla="val 6553"/>
            </a:avLst>
          </a:prstGeom>
          <a:solidFill>
            <a:schemeClr val="lt1"/>
          </a:solidFill>
          <a:ln w="9525" cap="flat" cmpd="sng">
            <a:solidFill>
              <a:schemeClr val="dk2"/>
            </a:solidFill>
            <a:prstDash val="solid"/>
            <a:round/>
            <a:headEnd type="none" w="sm" len="sm"/>
            <a:tailEnd type="none" w="sm" len="sm"/>
          </a:ln>
          <a:effectLst>
            <a:outerShdw blurRad="128588" dist="57150" dir="4020000" algn="bl" rotWithShape="0">
              <a:schemeClr val="dk1">
                <a:alpha val="2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18"/>
          <p:cNvSpPr txBox="1">
            <a:spLocks noGrp="1"/>
          </p:cNvSpPr>
          <p:nvPr>
            <p:ph type="ctrTitle"/>
          </p:nvPr>
        </p:nvSpPr>
        <p:spPr>
          <a:xfrm>
            <a:off x="2429950" y="463800"/>
            <a:ext cx="4284000" cy="1371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80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87" name="Google Shape;87;p18"/>
          <p:cNvSpPr txBox="1">
            <a:spLocks noGrp="1"/>
          </p:cNvSpPr>
          <p:nvPr>
            <p:ph type="subTitle" idx="1"/>
          </p:nvPr>
        </p:nvSpPr>
        <p:spPr>
          <a:xfrm>
            <a:off x="2425075" y="1537800"/>
            <a:ext cx="4293900" cy="1188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88" name="Google Shape;88;p18"/>
          <p:cNvSpPr txBox="1"/>
          <p:nvPr/>
        </p:nvSpPr>
        <p:spPr>
          <a:xfrm>
            <a:off x="2925238" y="3729150"/>
            <a:ext cx="3291900" cy="548700"/>
          </a:xfrm>
          <a:prstGeom prst="rect">
            <a:avLst/>
          </a:prstGeom>
          <a:noFill/>
          <a:ln>
            <a:noFill/>
          </a:ln>
        </p:spPr>
        <p:txBody>
          <a:bodyPr spcFirstLastPara="1" wrap="square" lIns="0" tIns="0" rIns="0" bIns="0" anchor="ctr" anchorCtr="0">
            <a:noAutofit/>
          </a:bodyPr>
          <a:lstStyle/>
          <a:p>
            <a:pPr marL="0" lvl="0" indent="0" algn="ctr" rtl="0">
              <a:spcBef>
                <a:spcPts val="300"/>
              </a:spcBef>
              <a:spcAft>
                <a:spcPts val="0"/>
              </a:spcAft>
              <a:buNone/>
            </a:pPr>
            <a:r>
              <a:rPr lang="en" sz="1000">
                <a:solidFill>
                  <a:srgbClr val="191919"/>
                </a:solidFill>
                <a:latin typeface="Catamaran"/>
                <a:ea typeface="Catamaran"/>
                <a:cs typeface="Catamaran"/>
                <a:sym typeface="Catamaran"/>
              </a:rPr>
              <a:t>CREDITS: This presentation template was created by </a:t>
            </a:r>
            <a:r>
              <a:rPr lang="en" sz="1000" b="1">
                <a:solidFill>
                  <a:srgbClr val="191919"/>
                </a:solidFill>
                <a:latin typeface="Catamaran"/>
                <a:ea typeface="Catamaran"/>
                <a:cs typeface="Catamaran"/>
                <a:sym typeface="Catamaran"/>
              </a:rPr>
              <a:t>Slidesgo</a:t>
            </a:r>
            <a:r>
              <a:rPr lang="en" sz="1000">
                <a:solidFill>
                  <a:srgbClr val="191919"/>
                </a:solidFill>
                <a:latin typeface="Catamaran"/>
                <a:ea typeface="Catamaran"/>
                <a:cs typeface="Catamaran"/>
                <a:sym typeface="Catamaran"/>
              </a:rPr>
              <a:t> and includes icons by </a:t>
            </a:r>
            <a:r>
              <a:rPr lang="en" sz="1000" b="1">
                <a:solidFill>
                  <a:srgbClr val="191919"/>
                </a:solidFill>
                <a:latin typeface="Catamaran"/>
                <a:ea typeface="Catamaran"/>
                <a:cs typeface="Catamaran"/>
                <a:sym typeface="Catamaran"/>
              </a:rPr>
              <a:t>Flaticon</a:t>
            </a:r>
            <a:r>
              <a:rPr lang="en" sz="1000">
                <a:solidFill>
                  <a:srgbClr val="191919"/>
                </a:solidFill>
                <a:latin typeface="Catamaran"/>
                <a:ea typeface="Catamaran"/>
                <a:cs typeface="Catamaran"/>
                <a:sym typeface="Catamaran"/>
              </a:rPr>
              <a:t>, infographics &amp; images by </a:t>
            </a:r>
            <a:r>
              <a:rPr lang="en" sz="1000" b="1">
                <a:solidFill>
                  <a:srgbClr val="191919"/>
                </a:solidFill>
                <a:latin typeface="Catamaran"/>
                <a:ea typeface="Catamaran"/>
                <a:cs typeface="Catamaran"/>
                <a:sym typeface="Catamaran"/>
              </a:rPr>
              <a:t>Freepik</a:t>
            </a:r>
            <a:r>
              <a:rPr lang="en" sz="1000">
                <a:solidFill>
                  <a:srgbClr val="191919"/>
                </a:solidFill>
                <a:latin typeface="Catamaran"/>
                <a:ea typeface="Catamaran"/>
                <a:cs typeface="Catamaran"/>
                <a:sym typeface="Catamaran"/>
              </a:rPr>
              <a:t> and content by </a:t>
            </a:r>
            <a:r>
              <a:rPr lang="en" sz="1000" b="1">
                <a:solidFill>
                  <a:srgbClr val="191919"/>
                </a:solidFill>
                <a:latin typeface="Catamaran"/>
                <a:ea typeface="Catamaran"/>
                <a:cs typeface="Catamaran"/>
                <a:sym typeface="Catamaran"/>
              </a:rPr>
              <a:t>Eliana Delacour </a:t>
            </a:r>
            <a:endParaRPr sz="1000" b="1">
              <a:solidFill>
                <a:srgbClr val="191919"/>
              </a:solidFill>
              <a:latin typeface="Catamaran"/>
              <a:ea typeface="Catamaran"/>
              <a:cs typeface="Catamaran"/>
              <a:sym typeface="Catamaran"/>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p:cSld name="BLANK_1_1_1_1_1_1_1">
    <p:spTree>
      <p:nvGrpSpPr>
        <p:cNvPr id="1" name="Shape 89"/>
        <p:cNvGrpSpPr/>
        <p:nvPr/>
      </p:nvGrpSpPr>
      <p:grpSpPr>
        <a:xfrm>
          <a:off x="0" y="0"/>
          <a:ext cx="0" cy="0"/>
          <a:chOff x="0" y="0"/>
          <a:chExt cx="0" cy="0"/>
        </a:xfrm>
      </p:grpSpPr>
      <p:sp>
        <p:nvSpPr>
          <p:cNvPr id="90" name="Google Shape;90;p19"/>
          <p:cNvSpPr/>
          <p:nvPr/>
        </p:nvSpPr>
        <p:spPr>
          <a:xfrm>
            <a:off x="256050" y="235500"/>
            <a:ext cx="8631900" cy="4672500"/>
          </a:xfrm>
          <a:prstGeom prst="roundRect">
            <a:avLst>
              <a:gd name="adj" fmla="val 6553"/>
            </a:avLst>
          </a:prstGeom>
          <a:solidFill>
            <a:schemeClr val="lt1"/>
          </a:solidFill>
          <a:ln w="9525" cap="flat" cmpd="sng">
            <a:solidFill>
              <a:schemeClr val="dk2"/>
            </a:solidFill>
            <a:prstDash val="solid"/>
            <a:round/>
            <a:headEnd type="none" w="sm" len="sm"/>
            <a:tailEnd type="none" w="sm" len="sm"/>
          </a:ln>
          <a:effectLst>
            <a:outerShdw blurRad="128588" dist="57150" dir="4020000" algn="bl" rotWithShape="0">
              <a:schemeClr val="dk1">
                <a:alpha val="2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1"/>
        <p:cNvGrpSpPr/>
        <p:nvPr/>
      </p:nvGrpSpPr>
      <p:grpSpPr>
        <a:xfrm>
          <a:off x="0" y="0"/>
          <a:ext cx="0" cy="0"/>
          <a:chOff x="0" y="0"/>
          <a:chExt cx="0" cy="0"/>
        </a:xfrm>
      </p:grpSpPr>
      <p:sp>
        <p:nvSpPr>
          <p:cNvPr id="12" name="Google Shape;12;p3"/>
          <p:cNvSpPr/>
          <p:nvPr/>
        </p:nvSpPr>
        <p:spPr>
          <a:xfrm>
            <a:off x="256050" y="235500"/>
            <a:ext cx="8631900" cy="4672500"/>
          </a:xfrm>
          <a:prstGeom prst="roundRect">
            <a:avLst>
              <a:gd name="adj" fmla="val 6553"/>
            </a:avLst>
          </a:prstGeom>
          <a:solidFill>
            <a:schemeClr val="lt1"/>
          </a:solidFill>
          <a:ln w="9525" cap="flat" cmpd="sng">
            <a:solidFill>
              <a:schemeClr val="dk2"/>
            </a:solidFill>
            <a:prstDash val="solid"/>
            <a:round/>
            <a:headEnd type="none" w="sm" len="sm"/>
            <a:tailEnd type="none" w="sm" len="sm"/>
          </a:ln>
          <a:effectLst>
            <a:outerShdw blurRad="128588" dist="57150" dir="4020000" algn="bl" rotWithShape="0">
              <a:schemeClr val="dk1">
                <a:alpha val="2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3"/>
          <p:cNvSpPr txBox="1">
            <a:spLocks noGrp="1"/>
          </p:cNvSpPr>
          <p:nvPr>
            <p:ph type="title"/>
          </p:nvPr>
        </p:nvSpPr>
        <p:spPr>
          <a:xfrm>
            <a:off x="1828800" y="2023050"/>
            <a:ext cx="5486400" cy="1097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7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4" name="Google Shape;14;p3"/>
          <p:cNvSpPr txBox="1">
            <a:spLocks noGrp="1"/>
          </p:cNvSpPr>
          <p:nvPr>
            <p:ph type="title" idx="2" hasCustomPrompt="1"/>
          </p:nvPr>
        </p:nvSpPr>
        <p:spPr>
          <a:xfrm>
            <a:off x="3869725" y="1089725"/>
            <a:ext cx="1404600" cy="933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7500">
                <a:solidFill>
                  <a:schemeClr val="dk2"/>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9"/>
        <p:cNvGrpSpPr/>
        <p:nvPr/>
      </p:nvGrpSpPr>
      <p:grpSpPr>
        <a:xfrm>
          <a:off x="0" y="0"/>
          <a:ext cx="0" cy="0"/>
          <a:chOff x="0" y="0"/>
          <a:chExt cx="0" cy="0"/>
        </a:xfrm>
      </p:grpSpPr>
      <p:sp>
        <p:nvSpPr>
          <p:cNvPr id="20" name="Google Shape;20;p5"/>
          <p:cNvSpPr/>
          <p:nvPr/>
        </p:nvSpPr>
        <p:spPr>
          <a:xfrm>
            <a:off x="256050" y="235500"/>
            <a:ext cx="8631900" cy="4672500"/>
          </a:xfrm>
          <a:prstGeom prst="roundRect">
            <a:avLst>
              <a:gd name="adj" fmla="val 6553"/>
            </a:avLst>
          </a:prstGeom>
          <a:solidFill>
            <a:schemeClr val="lt1"/>
          </a:solidFill>
          <a:ln w="9525" cap="flat" cmpd="sng">
            <a:solidFill>
              <a:schemeClr val="dk2"/>
            </a:solidFill>
            <a:prstDash val="solid"/>
            <a:round/>
            <a:headEnd type="none" w="sm" len="sm"/>
            <a:tailEnd type="none" w="sm" len="sm"/>
          </a:ln>
          <a:effectLst>
            <a:outerShdw blurRad="128588" dist="57150" dir="4020000" algn="bl" rotWithShape="0">
              <a:schemeClr val="dk1">
                <a:alpha val="2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5"/>
          <p:cNvSpPr txBox="1">
            <a:spLocks noGrp="1"/>
          </p:cNvSpPr>
          <p:nvPr>
            <p:ph type="subTitle" idx="1"/>
          </p:nvPr>
        </p:nvSpPr>
        <p:spPr>
          <a:xfrm>
            <a:off x="1372963" y="2952750"/>
            <a:ext cx="2743200" cy="100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2" name="Google Shape;22;p5"/>
          <p:cNvSpPr txBox="1">
            <a:spLocks noGrp="1"/>
          </p:cNvSpPr>
          <p:nvPr>
            <p:ph type="subTitle" idx="2"/>
          </p:nvPr>
        </p:nvSpPr>
        <p:spPr>
          <a:xfrm>
            <a:off x="5027838" y="2952750"/>
            <a:ext cx="2743200" cy="100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3" name="Google Shape;23;p5"/>
          <p:cNvSpPr txBox="1">
            <a:spLocks noGrp="1"/>
          </p:cNvSpPr>
          <p:nvPr>
            <p:ph type="title"/>
          </p:nvPr>
        </p:nvSpPr>
        <p:spPr>
          <a:xfrm>
            <a:off x="720000" y="331645"/>
            <a:ext cx="7704000" cy="6402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4" name="Google Shape;24;p5"/>
          <p:cNvSpPr txBox="1">
            <a:spLocks noGrp="1"/>
          </p:cNvSpPr>
          <p:nvPr>
            <p:ph type="title" idx="3"/>
          </p:nvPr>
        </p:nvSpPr>
        <p:spPr>
          <a:xfrm>
            <a:off x="1372963" y="2571750"/>
            <a:ext cx="2743200" cy="45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5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25" name="Google Shape;25;p5"/>
          <p:cNvSpPr txBox="1">
            <a:spLocks noGrp="1"/>
          </p:cNvSpPr>
          <p:nvPr>
            <p:ph type="title" idx="4"/>
          </p:nvPr>
        </p:nvSpPr>
        <p:spPr>
          <a:xfrm>
            <a:off x="5027838" y="2571750"/>
            <a:ext cx="2743200" cy="45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5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6"/>
        <p:cNvGrpSpPr/>
        <p:nvPr/>
      </p:nvGrpSpPr>
      <p:grpSpPr>
        <a:xfrm>
          <a:off x="0" y="0"/>
          <a:ext cx="0" cy="0"/>
          <a:chOff x="0" y="0"/>
          <a:chExt cx="0" cy="0"/>
        </a:xfrm>
      </p:grpSpPr>
      <p:sp>
        <p:nvSpPr>
          <p:cNvPr id="27" name="Google Shape;27;p6"/>
          <p:cNvSpPr/>
          <p:nvPr/>
        </p:nvSpPr>
        <p:spPr>
          <a:xfrm>
            <a:off x="256050" y="235500"/>
            <a:ext cx="8631900" cy="4672500"/>
          </a:xfrm>
          <a:prstGeom prst="roundRect">
            <a:avLst>
              <a:gd name="adj" fmla="val 6553"/>
            </a:avLst>
          </a:prstGeom>
          <a:solidFill>
            <a:schemeClr val="lt1"/>
          </a:solidFill>
          <a:ln w="9525" cap="flat" cmpd="sng">
            <a:solidFill>
              <a:schemeClr val="dk2"/>
            </a:solidFill>
            <a:prstDash val="solid"/>
            <a:round/>
            <a:headEnd type="none" w="sm" len="sm"/>
            <a:tailEnd type="none" w="sm" len="sm"/>
          </a:ln>
          <a:effectLst>
            <a:outerShdw blurRad="128588" dist="57150" dir="4020000" algn="bl" rotWithShape="0">
              <a:schemeClr val="dk1">
                <a:alpha val="2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6"/>
          <p:cNvSpPr txBox="1">
            <a:spLocks noGrp="1"/>
          </p:cNvSpPr>
          <p:nvPr>
            <p:ph type="title"/>
          </p:nvPr>
        </p:nvSpPr>
        <p:spPr>
          <a:xfrm>
            <a:off x="720000" y="331645"/>
            <a:ext cx="7704000" cy="6402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9"/>
        <p:cNvGrpSpPr/>
        <p:nvPr/>
      </p:nvGrpSpPr>
      <p:grpSpPr>
        <a:xfrm>
          <a:off x="0" y="0"/>
          <a:ext cx="0" cy="0"/>
          <a:chOff x="0" y="0"/>
          <a:chExt cx="0" cy="0"/>
        </a:xfrm>
      </p:grpSpPr>
      <p:sp>
        <p:nvSpPr>
          <p:cNvPr id="30" name="Google Shape;30;p7"/>
          <p:cNvSpPr/>
          <p:nvPr/>
        </p:nvSpPr>
        <p:spPr>
          <a:xfrm>
            <a:off x="256050" y="235500"/>
            <a:ext cx="8631900" cy="4672500"/>
          </a:xfrm>
          <a:prstGeom prst="roundRect">
            <a:avLst>
              <a:gd name="adj" fmla="val 6553"/>
            </a:avLst>
          </a:prstGeom>
          <a:solidFill>
            <a:schemeClr val="lt1"/>
          </a:solidFill>
          <a:ln w="9525" cap="flat" cmpd="sng">
            <a:solidFill>
              <a:schemeClr val="dk2"/>
            </a:solidFill>
            <a:prstDash val="solid"/>
            <a:round/>
            <a:headEnd type="none" w="sm" len="sm"/>
            <a:tailEnd type="none" w="sm" len="sm"/>
          </a:ln>
          <a:effectLst>
            <a:outerShdw blurRad="128588" dist="57150" dir="4020000" algn="bl" rotWithShape="0">
              <a:schemeClr val="dk1">
                <a:alpha val="2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7"/>
          <p:cNvSpPr txBox="1">
            <a:spLocks noGrp="1"/>
          </p:cNvSpPr>
          <p:nvPr>
            <p:ph type="title"/>
          </p:nvPr>
        </p:nvSpPr>
        <p:spPr>
          <a:xfrm>
            <a:off x="720000" y="329184"/>
            <a:ext cx="7704000" cy="548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2" name="Google Shape;32;p7"/>
          <p:cNvSpPr txBox="1">
            <a:spLocks noGrp="1"/>
          </p:cNvSpPr>
          <p:nvPr>
            <p:ph type="body" idx="1"/>
          </p:nvPr>
        </p:nvSpPr>
        <p:spPr>
          <a:xfrm>
            <a:off x="720000" y="1152475"/>
            <a:ext cx="3322200" cy="3416400"/>
          </a:xfrm>
          <a:prstGeom prst="rect">
            <a:avLst/>
          </a:prstGeom>
        </p:spPr>
        <p:txBody>
          <a:bodyPr spcFirstLastPara="1" wrap="square" lIns="91425" tIns="91425" rIns="91425" bIns="91425" anchor="t" anchorCtr="0">
            <a:noAutofit/>
          </a:bodyPr>
          <a:lstStyle>
            <a:lvl1pPr marL="457200" lvl="0" indent="-279400" rtl="0">
              <a:spcBef>
                <a:spcPts val="0"/>
              </a:spcBef>
              <a:spcAft>
                <a:spcPts val="0"/>
              </a:spcAft>
              <a:buClr>
                <a:srgbClr val="999999"/>
              </a:buClr>
              <a:buSzPts val="800"/>
              <a:buFont typeface="Open Sans"/>
              <a:buChar char="●"/>
              <a:defRPr sz="1400">
                <a:solidFill>
                  <a:srgbClr val="434343"/>
                </a:solidFill>
              </a:defRPr>
            </a:lvl1pPr>
            <a:lvl2pPr marL="914400" lvl="1" indent="-279400" rtl="0">
              <a:lnSpc>
                <a:spcPct val="100000"/>
              </a:lnSpc>
              <a:spcBef>
                <a:spcPts val="0"/>
              </a:spcBef>
              <a:spcAft>
                <a:spcPts val="0"/>
              </a:spcAft>
              <a:buClr>
                <a:srgbClr val="999999"/>
              </a:buClr>
              <a:buSzPts val="800"/>
              <a:buFont typeface="Open Sans"/>
              <a:buChar char="○"/>
              <a:defRPr>
                <a:solidFill>
                  <a:srgbClr val="434343"/>
                </a:solidFill>
              </a:defRPr>
            </a:lvl2pPr>
            <a:lvl3pPr marL="1371600" lvl="2" indent="-279400" rtl="0">
              <a:lnSpc>
                <a:spcPct val="100000"/>
              </a:lnSpc>
              <a:spcBef>
                <a:spcPts val="0"/>
              </a:spcBef>
              <a:spcAft>
                <a:spcPts val="0"/>
              </a:spcAft>
              <a:buClr>
                <a:srgbClr val="999999"/>
              </a:buClr>
              <a:buSzPts val="800"/>
              <a:buFont typeface="Open Sans"/>
              <a:buChar char="■"/>
              <a:defRPr>
                <a:solidFill>
                  <a:srgbClr val="434343"/>
                </a:solidFill>
              </a:defRPr>
            </a:lvl3pPr>
            <a:lvl4pPr marL="1828800" lvl="3" indent="-279400" rtl="0">
              <a:lnSpc>
                <a:spcPct val="100000"/>
              </a:lnSpc>
              <a:spcBef>
                <a:spcPts val="0"/>
              </a:spcBef>
              <a:spcAft>
                <a:spcPts val="0"/>
              </a:spcAft>
              <a:buClr>
                <a:srgbClr val="999999"/>
              </a:buClr>
              <a:buSzPts val="800"/>
              <a:buFont typeface="Open Sans"/>
              <a:buChar char="●"/>
              <a:defRPr>
                <a:solidFill>
                  <a:srgbClr val="434343"/>
                </a:solidFill>
              </a:defRPr>
            </a:lvl4pPr>
            <a:lvl5pPr marL="2286000" lvl="4" indent="-304800" rtl="0">
              <a:lnSpc>
                <a:spcPct val="100000"/>
              </a:lnSpc>
              <a:spcBef>
                <a:spcPts val="0"/>
              </a:spcBef>
              <a:spcAft>
                <a:spcPts val="0"/>
              </a:spcAft>
              <a:buClr>
                <a:srgbClr val="999999"/>
              </a:buClr>
              <a:buSzPts val="1200"/>
              <a:buFont typeface="Open Sans"/>
              <a:buChar char="○"/>
              <a:defRPr>
                <a:solidFill>
                  <a:srgbClr val="434343"/>
                </a:solidFill>
              </a:defRPr>
            </a:lvl5pPr>
            <a:lvl6pPr marL="2743200" lvl="5" indent="-304800" rtl="0">
              <a:lnSpc>
                <a:spcPct val="100000"/>
              </a:lnSpc>
              <a:spcBef>
                <a:spcPts val="0"/>
              </a:spcBef>
              <a:spcAft>
                <a:spcPts val="0"/>
              </a:spcAft>
              <a:buClr>
                <a:srgbClr val="999999"/>
              </a:buClr>
              <a:buSzPts val="1200"/>
              <a:buFont typeface="Open Sans"/>
              <a:buChar char="■"/>
              <a:defRPr>
                <a:solidFill>
                  <a:srgbClr val="434343"/>
                </a:solidFill>
              </a:defRPr>
            </a:lvl6pPr>
            <a:lvl7pPr marL="3200400" lvl="6" indent="-273050" rtl="0">
              <a:lnSpc>
                <a:spcPct val="100000"/>
              </a:lnSpc>
              <a:spcBef>
                <a:spcPts val="0"/>
              </a:spcBef>
              <a:spcAft>
                <a:spcPts val="0"/>
              </a:spcAft>
              <a:buClr>
                <a:srgbClr val="999999"/>
              </a:buClr>
              <a:buSzPts val="700"/>
              <a:buFont typeface="Open Sans"/>
              <a:buChar char="●"/>
              <a:defRPr>
                <a:solidFill>
                  <a:srgbClr val="434343"/>
                </a:solidFill>
              </a:defRPr>
            </a:lvl7pPr>
            <a:lvl8pPr marL="3657600" lvl="7" indent="-273050" rtl="0">
              <a:lnSpc>
                <a:spcPct val="100000"/>
              </a:lnSpc>
              <a:spcBef>
                <a:spcPts val="0"/>
              </a:spcBef>
              <a:spcAft>
                <a:spcPts val="0"/>
              </a:spcAft>
              <a:buClr>
                <a:srgbClr val="999999"/>
              </a:buClr>
              <a:buSzPts val="700"/>
              <a:buFont typeface="Open Sans"/>
              <a:buChar char="○"/>
              <a:defRPr>
                <a:solidFill>
                  <a:srgbClr val="434343"/>
                </a:solidFill>
              </a:defRPr>
            </a:lvl8pPr>
            <a:lvl9pPr marL="4114800" lvl="8" indent="-266700" rtl="0">
              <a:lnSpc>
                <a:spcPct val="100000"/>
              </a:lnSpc>
              <a:spcBef>
                <a:spcPts val="0"/>
              </a:spcBef>
              <a:spcAft>
                <a:spcPts val="0"/>
              </a:spcAft>
              <a:buClr>
                <a:srgbClr val="999999"/>
              </a:buClr>
              <a:buSzPts val="600"/>
              <a:buFont typeface="Open Sans"/>
              <a:buChar char="■"/>
              <a:defRPr>
                <a:solidFill>
                  <a:srgbClr val="434343"/>
                </a:solidFill>
              </a:defRPr>
            </a:lvl9pPr>
          </a:lstStyle>
          <a:p>
            <a:endParaRPr/>
          </a:p>
        </p:txBody>
      </p:sp>
      <p:sp>
        <p:nvSpPr>
          <p:cNvPr id="33" name="Google Shape;33;p7"/>
          <p:cNvSpPr>
            <a:spLocks noGrp="1"/>
          </p:cNvSpPr>
          <p:nvPr>
            <p:ph type="pic" idx="2"/>
          </p:nvPr>
        </p:nvSpPr>
        <p:spPr>
          <a:xfrm>
            <a:off x="5585725" y="501750"/>
            <a:ext cx="3077100" cy="4024200"/>
          </a:xfrm>
          <a:prstGeom prst="rect">
            <a:avLst/>
          </a:prstGeom>
          <a:noFill/>
          <a:ln>
            <a:noFill/>
          </a:ln>
        </p:spPr>
        <p:txBody>
          <a:bodyPr/>
          <a:lstStyle/>
          <a:p>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4"/>
        <p:cNvGrpSpPr/>
        <p:nvPr/>
      </p:nvGrpSpPr>
      <p:grpSpPr>
        <a:xfrm>
          <a:off x="0" y="0"/>
          <a:ext cx="0" cy="0"/>
          <a:chOff x="0" y="0"/>
          <a:chExt cx="0" cy="0"/>
        </a:xfrm>
      </p:grpSpPr>
      <p:sp>
        <p:nvSpPr>
          <p:cNvPr id="35" name="Google Shape;35;p8"/>
          <p:cNvSpPr/>
          <p:nvPr/>
        </p:nvSpPr>
        <p:spPr>
          <a:xfrm>
            <a:off x="256050" y="235500"/>
            <a:ext cx="8631900" cy="4672500"/>
          </a:xfrm>
          <a:prstGeom prst="roundRect">
            <a:avLst>
              <a:gd name="adj" fmla="val 6553"/>
            </a:avLst>
          </a:prstGeom>
          <a:solidFill>
            <a:schemeClr val="lt1"/>
          </a:solidFill>
          <a:ln w="9525" cap="flat" cmpd="sng">
            <a:solidFill>
              <a:schemeClr val="dk2"/>
            </a:solidFill>
            <a:prstDash val="solid"/>
            <a:round/>
            <a:headEnd type="none" w="sm" len="sm"/>
            <a:tailEnd type="none" w="sm" len="sm"/>
          </a:ln>
          <a:effectLst>
            <a:outerShdw blurRad="128588" dist="57150" dir="4020000" algn="bl" rotWithShape="0">
              <a:schemeClr val="dk1">
                <a:alpha val="2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8"/>
          <p:cNvSpPr txBox="1">
            <a:spLocks noGrp="1"/>
          </p:cNvSpPr>
          <p:nvPr>
            <p:ph type="title"/>
          </p:nvPr>
        </p:nvSpPr>
        <p:spPr>
          <a:xfrm>
            <a:off x="1388100" y="1307100"/>
            <a:ext cx="6367800" cy="25293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10000"/>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7"/>
        <p:cNvGrpSpPr/>
        <p:nvPr/>
      </p:nvGrpSpPr>
      <p:grpSpPr>
        <a:xfrm>
          <a:off x="0" y="0"/>
          <a:ext cx="0" cy="0"/>
          <a:chOff x="0" y="0"/>
          <a:chExt cx="0" cy="0"/>
        </a:xfrm>
      </p:grpSpPr>
      <p:sp>
        <p:nvSpPr>
          <p:cNvPr id="38" name="Google Shape;38;p9"/>
          <p:cNvSpPr/>
          <p:nvPr/>
        </p:nvSpPr>
        <p:spPr>
          <a:xfrm>
            <a:off x="256050" y="235500"/>
            <a:ext cx="8631900" cy="4672500"/>
          </a:xfrm>
          <a:prstGeom prst="roundRect">
            <a:avLst>
              <a:gd name="adj" fmla="val 6553"/>
            </a:avLst>
          </a:prstGeom>
          <a:solidFill>
            <a:schemeClr val="lt1"/>
          </a:solidFill>
          <a:ln w="9525" cap="flat" cmpd="sng">
            <a:solidFill>
              <a:schemeClr val="dk2"/>
            </a:solidFill>
            <a:prstDash val="solid"/>
            <a:round/>
            <a:headEnd type="none" w="sm" len="sm"/>
            <a:tailEnd type="none" w="sm" len="sm"/>
          </a:ln>
          <a:effectLst>
            <a:outerShdw blurRad="128588" dist="57150" dir="4020000" algn="bl" rotWithShape="0">
              <a:schemeClr val="dk1">
                <a:alpha val="2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9"/>
          <p:cNvSpPr txBox="1">
            <a:spLocks noGrp="1"/>
          </p:cNvSpPr>
          <p:nvPr>
            <p:ph type="title"/>
          </p:nvPr>
        </p:nvSpPr>
        <p:spPr>
          <a:xfrm>
            <a:off x="720000" y="1180880"/>
            <a:ext cx="5832000" cy="1897500"/>
          </a:xfrm>
          <a:prstGeom prst="rect">
            <a:avLst/>
          </a:prstGeom>
        </p:spPr>
        <p:txBody>
          <a:bodyPr spcFirstLastPara="1" wrap="square" lIns="91425" tIns="91425" rIns="91425" bIns="91425" anchor="b" anchorCtr="0">
            <a:noAutofit/>
          </a:bodyPr>
          <a:lstStyle>
            <a:lvl1pPr lvl="0" rtl="0">
              <a:spcBef>
                <a:spcPts val="0"/>
              </a:spcBef>
              <a:spcAft>
                <a:spcPts val="0"/>
              </a:spcAft>
              <a:buSzPts val="3600"/>
              <a:buNone/>
              <a:defRPr sz="45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40" name="Google Shape;40;p9"/>
          <p:cNvSpPr txBox="1">
            <a:spLocks noGrp="1"/>
          </p:cNvSpPr>
          <p:nvPr>
            <p:ph type="subTitle" idx="1"/>
          </p:nvPr>
        </p:nvSpPr>
        <p:spPr>
          <a:xfrm>
            <a:off x="720000" y="2933618"/>
            <a:ext cx="5212200" cy="1188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p:nvPr/>
        </p:nvSpPr>
        <p:spPr>
          <a:xfrm>
            <a:off x="256050" y="235500"/>
            <a:ext cx="8631900" cy="4672500"/>
          </a:xfrm>
          <a:prstGeom prst="roundRect">
            <a:avLst>
              <a:gd name="adj" fmla="val 6553"/>
            </a:avLst>
          </a:prstGeom>
          <a:solidFill>
            <a:schemeClr val="lt1"/>
          </a:solidFill>
          <a:ln w="9525" cap="flat" cmpd="sng">
            <a:solidFill>
              <a:schemeClr val="dk2"/>
            </a:solidFill>
            <a:prstDash val="solid"/>
            <a:round/>
            <a:headEnd type="none" w="sm" len="sm"/>
            <a:tailEnd type="none" w="sm" len="sm"/>
          </a:ln>
          <a:effectLst>
            <a:outerShdw blurRad="128588" dist="57150" dir="4020000" algn="bl" rotWithShape="0">
              <a:schemeClr val="dk1">
                <a:alpha val="2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10"/>
          <p:cNvSpPr txBox="1">
            <a:spLocks noGrp="1"/>
          </p:cNvSpPr>
          <p:nvPr>
            <p:ph type="title"/>
          </p:nvPr>
        </p:nvSpPr>
        <p:spPr>
          <a:xfrm>
            <a:off x="720000" y="2285400"/>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30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p:nvPr/>
        </p:nvSpPr>
        <p:spPr>
          <a:xfrm>
            <a:off x="256050" y="235500"/>
            <a:ext cx="8631900" cy="4672500"/>
          </a:xfrm>
          <a:prstGeom prst="roundRect">
            <a:avLst>
              <a:gd name="adj" fmla="val 6553"/>
            </a:avLst>
          </a:prstGeom>
          <a:solidFill>
            <a:schemeClr val="lt1"/>
          </a:solidFill>
          <a:ln w="9525" cap="flat" cmpd="sng">
            <a:solidFill>
              <a:schemeClr val="dk2"/>
            </a:solidFill>
            <a:prstDash val="solid"/>
            <a:round/>
            <a:headEnd type="none" w="sm" len="sm"/>
            <a:tailEnd type="none" w="sm" len="sm"/>
          </a:ln>
          <a:effectLst>
            <a:outerShdw blurRad="128588" dist="57150" dir="4020000" algn="bl" rotWithShape="0">
              <a:schemeClr val="dk1">
                <a:alpha val="2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11"/>
          <p:cNvSpPr txBox="1">
            <a:spLocks noGrp="1"/>
          </p:cNvSpPr>
          <p:nvPr>
            <p:ph type="title" hasCustomPrompt="1"/>
          </p:nvPr>
        </p:nvSpPr>
        <p:spPr>
          <a:xfrm>
            <a:off x="1284000" y="1558475"/>
            <a:ext cx="6576000" cy="15111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100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47" name="Google Shape;47;p11"/>
          <p:cNvSpPr txBox="1">
            <a:spLocks noGrp="1"/>
          </p:cNvSpPr>
          <p:nvPr>
            <p:ph type="subTitle" idx="1"/>
          </p:nvPr>
        </p:nvSpPr>
        <p:spPr>
          <a:xfrm>
            <a:off x="1284000" y="3069625"/>
            <a:ext cx="6576000" cy="713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331645"/>
            <a:ext cx="7704000" cy="640200"/>
          </a:xfrm>
          <a:prstGeom prst="rect">
            <a:avLst/>
          </a:prstGeom>
          <a:noFill/>
          <a:ln>
            <a:noFill/>
          </a:ln>
        </p:spPr>
        <p:txBody>
          <a:bodyPr spcFirstLastPara="1" wrap="square" lIns="91425" tIns="91425" rIns="91425" bIns="91425" anchor="t" anchorCtr="0">
            <a:noAutofit/>
          </a:bodyPr>
          <a:lstStyle>
            <a:lvl1pPr lvl="0" rtl="0">
              <a:lnSpc>
                <a:spcPct val="115000"/>
              </a:lnSpc>
              <a:spcBef>
                <a:spcPts val="0"/>
              </a:spcBef>
              <a:spcAft>
                <a:spcPts val="0"/>
              </a:spcAft>
              <a:buClr>
                <a:schemeClr val="dk1"/>
              </a:buClr>
              <a:buSzPts val="3500"/>
              <a:buFont typeface="Barlow Semi Condensed ExtraBold"/>
              <a:buNone/>
              <a:defRPr sz="3500">
                <a:solidFill>
                  <a:schemeClr val="dk1"/>
                </a:solidFill>
                <a:latin typeface="Barlow Semi Condensed ExtraBold"/>
                <a:ea typeface="Barlow Semi Condensed ExtraBold"/>
                <a:cs typeface="Barlow Semi Condensed ExtraBold"/>
                <a:sym typeface="Barlow Semi Condensed ExtraBold"/>
              </a:defRPr>
            </a:lvl1pPr>
            <a:lvl2pPr lvl="1" rtl="0">
              <a:lnSpc>
                <a:spcPct val="115000"/>
              </a:lnSpc>
              <a:spcBef>
                <a:spcPts val="0"/>
              </a:spcBef>
              <a:spcAft>
                <a:spcPts val="0"/>
              </a:spcAft>
              <a:buClr>
                <a:schemeClr val="dk1"/>
              </a:buClr>
              <a:buSzPts val="3500"/>
              <a:buFont typeface="Barlow Semi Condensed ExtraBold"/>
              <a:buNone/>
              <a:defRPr sz="3500">
                <a:solidFill>
                  <a:schemeClr val="dk1"/>
                </a:solidFill>
                <a:latin typeface="Barlow Semi Condensed ExtraBold"/>
                <a:ea typeface="Barlow Semi Condensed ExtraBold"/>
                <a:cs typeface="Barlow Semi Condensed ExtraBold"/>
                <a:sym typeface="Barlow Semi Condensed ExtraBold"/>
              </a:defRPr>
            </a:lvl2pPr>
            <a:lvl3pPr lvl="2" rtl="0">
              <a:lnSpc>
                <a:spcPct val="115000"/>
              </a:lnSpc>
              <a:spcBef>
                <a:spcPts val="0"/>
              </a:spcBef>
              <a:spcAft>
                <a:spcPts val="0"/>
              </a:spcAft>
              <a:buClr>
                <a:schemeClr val="dk1"/>
              </a:buClr>
              <a:buSzPts val="3500"/>
              <a:buFont typeface="Barlow Semi Condensed ExtraBold"/>
              <a:buNone/>
              <a:defRPr sz="3500">
                <a:solidFill>
                  <a:schemeClr val="dk1"/>
                </a:solidFill>
                <a:latin typeface="Barlow Semi Condensed ExtraBold"/>
                <a:ea typeface="Barlow Semi Condensed ExtraBold"/>
                <a:cs typeface="Barlow Semi Condensed ExtraBold"/>
                <a:sym typeface="Barlow Semi Condensed ExtraBold"/>
              </a:defRPr>
            </a:lvl3pPr>
            <a:lvl4pPr lvl="3" rtl="0">
              <a:lnSpc>
                <a:spcPct val="115000"/>
              </a:lnSpc>
              <a:spcBef>
                <a:spcPts val="0"/>
              </a:spcBef>
              <a:spcAft>
                <a:spcPts val="0"/>
              </a:spcAft>
              <a:buClr>
                <a:schemeClr val="dk1"/>
              </a:buClr>
              <a:buSzPts val="3500"/>
              <a:buFont typeface="Barlow Semi Condensed ExtraBold"/>
              <a:buNone/>
              <a:defRPr sz="3500">
                <a:solidFill>
                  <a:schemeClr val="dk1"/>
                </a:solidFill>
                <a:latin typeface="Barlow Semi Condensed ExtraBold"/>
                <a:ea typeface="Barlow Semi Condensed ExtraBold"/>
                <a:cs typeface="Barlow Semi Condensed ExtraBold"/>
                <a:sym typeface="Barlow Semi Condensed ExtraBold"/>
              </a:defRPr>
            </a:lvl4pPr>
            <a:lvl5pPr lvl="4" rtl="0">
              <a:lnSpc>
                <a:spcPct val="115000"/>
              </a:lnSpc>
              <a:spcBef>
                <a:spcPts val="0"/>
              </a:spcBef>
              <a:spcAft>
                <a:spcPts val="0"/>
              </a:spcAft>
              <a:buClr>
                <a:schemeClr val="dk1"/>
              </a:buClr>
              <a:buSzPts val="3500"/>
              <a:buFont typeface="Barlow Semi Condensed ExtraBold"/>
              <a:buNone/>
              <a:defRPr sz="3500">
                <a:solidFill>
                  <a:schemeClr val="dk1"/>
                </a:solidFill>
                <a:latin typeface="Barlow Semi Condensed ExtraBold"/>
                <a:ea typeface="Barlow Semi Condensed ExtraBold"/>
                <a:cs typeface="Barlow Semi Condensed ExtraBold"/>
                <a:sym typeface="Barlow Semi Condensed ExtraBold"/>
              </a:defRPr>
            </a:lvl5pPr>
            <a:lvl6pPr lvl="5" rtl="0">
              <a:lnSpc>
                <a:spcPct val="115000"/>
              </a:lnSpc>
              <a:spcBef>
                <a:spcPts val="0"/>
              </a:spcBef>
              <a:spcAft>
                <a:spcPts val="0"/>
              </a:spcAft>
              <a:buClr>
                <a:schemeClr val="dk1"/>
              </a:buClr>
              <a:buSzPts val="3500"/>
              <a:buFont typeface="Barlow Semi Condensed ExtraBold"/>
              <a:buNone/>
              <a:defRPr sz="3500">
                <a:solidFill>
                  <a:schemeClr val="dk1"/>
                </a:solidFill>
                <a:latin typeface="Barlow Semi Condensed ExtraBold"/>
                <a:ea typeface="Barlow Semi Condensed ExtraBold"/>
                <a:cs typeface="Barlow Semi Condensed ExtraBold"/>
                <a:sym typeface="Barlow Semi Condensed ExtraBold"/>
              </a:defRPr>
            </a:lvl6pPr>
            <a:lvl7pPr lvl="6" rtl="0">
              <a:lnSpc>
                <a:spcPct val="115000"/>
              </a:lnSpc>
              <a:spcBef>
                <a:spcPts val="0"/>
              </a:spcBef>
              <a:spcAft>
                <a:spcPts val="0"/>
              </a:spcAft>
              <a:buClr>
                <a:schemeClr val="dk1"/>
              </a:buClr>
              <a:buSzPts val="3500"/>
              <a:buFont typeface="Barlow Semi Condensed ExtraBold"/>
              <a:buNone/>
              <a:defRPr sz="3500">
                <a:solidFill>
                  <a:schemeClr val="dk1"/>
                </a:solidFill>
                <a:latin typeface="Barlow Semi Condensed ExtraBold"/>
                <a:ea typeface="Barlow Semi Condensed ExtraBold"/>
                <a:cs typeface="Barlow Semi Condensed ExtraBold"/>
                <a:sym typeface="Barlow Semi Condensed ExtraBold"/>
              </a:defRPr>
            </a:lvl7pPr>
            <a:lvl8pPr lvl="7" rtl="0">
              <a:lnSpc>
                <a:spcPct val="115000"/>
              </a:lnSpc>
              <a:spcBef>
                <a:spcPts val="0"/>
              </a:spcBef>
              <a:spcAft>
                <a:spcPts val="0"/>
              </a:spcAft>
              <a:buClr>
                <a:schemeClr val="dk1"/>
              </a:buClr>
              <a:buSzPts val="3500"/>
              <a:buFont typeface="Barlow Semi Condensed ExtraBold"/>
              <a:buNone/>
              <a:defRPr sz="3500">
                <a:solidFill>
                  <a:schemeClr val="dk1"/>
                </a:solidFill>
                <a:latin typeface="Barlow Semi Condensed ExtraBold"/>
                <a:ea typeface="Barlow Semi Condensed ExtraBold"/>
                <a:cs typeface="Barlow Semi Condensed ExtraBold"/>
                <a:sym typeface="Barlow Semi Condensed ExtraBold"/>
              </a:defRPr>
            </a:lvl8pPr>
            <a:lvl9pPr lvl="8" rtl="0">
              <a:lnSpc>
                <a:spcPct val="115000"/>
              </a:lnSpc>
              <a:spcBef>
                <a:spcPts val="0"/>
              </a:spcBef>
              <a:spcAft>
                <a:spcPts val="0"/>
              </a:spcAft>
              <a:buClr>
                <a:schemeClr val="dk1"/>
              </a:buClr>
              <a:buSzPts val="3500"/>
              <a:buFont typeface="Barlow Semi Condensed ExtraBold"/>
              <a:buNone/>
              <a:defRPr sz="3500">
                <a:solidFill>
                  <a:schemeClr val="dk1"/>
                </a:solidFill>
                <a:latin typeface="Barlow Semi Condensed ExtraBold"/>
                <a:ea typeface="Barlow Semi Condensed ExtraBold"/>
                <a:cs typeface="Barlow Semi Condensed ExtraBold"/>
                <a:sym typeface="Barlow Semi Condensed ExtraBold"/>
              </a:defRPr>
            </a:lvl9pPr>
          </a:lstStyle>
          <a:p>
            <a:endParaRPr/>
          </a:p>
        </p:txBody>
      </p:sp>
      <p:sp>
        <p:nvSpPr>
          <p:cNvPr id="7" name="Google Shape;7;p1"/>
          <p:cNvSpPr txBox="1">
            <a:spLocks noGrp="1"/>
          </p:cNvSpPr>
          <p:nvPr>
            <p:ph type="body" idx="1"/>
          </p:nvPr>
        </p:nvSpPr>
        <p:spPr>
          <a:xfrm>
            <a:off x="720000" y="1152475"/>
            <a:ext cx="77040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Catamaran"/>
              <a:buChar char="●"/>
              <a:defRPr>
                <a:solidFill>
                  <a:schemeClr val="dk1"/>
                </a:solidFill>
                <a:latin typeface="Catamaran"/>
                <a:ea typeface="Catamaran"/>
                <a:cs typeface="Catamaran"/>
                <a:sym typeface="Catamaran"/>
              </a:defRPr>
            </a:lvl1pPr>
            <a:lvl2pPr marL="914400" lvl="1" indent="-317500">
              <a:lnSpc>
                <a:spcPct val="115000"/>
              </a:lnSpc>
              <a:spcBef>
                <a:spcPts val="1600"/>
              </a:spcBef>
              <a:spcAft>
                <a:spcPts val="0"/>
              </a:spcAft>
              <a:buClr>
                <a:schemeClr val="dk1"/>
              </a:buClr>
              <a:buSzPts val="1400"/>
              <a:buFont typeface="Catamaran"/>
              <a:buChar char="○"/>
              <a:defRPr>
                <a:solidFill>
                  <a:schemeClr val="dk1"/>
                </a:solidFill>
                <a:latin typeface="Catamaran"/>
                <a:ea typeface="Catamaran"/>
                <a:cs typeface="Catamaran"/>
                <a:sym typeface="Catamaran"/>
              </a:defRPr>
            </a:lvl2pPr>
            <a:lvl3pPr marL="1371600" lvl="2" indent="-317500">
              <a:lnSpc>
                <a:spcPct val="115000"/>
              </a:lnSpc>
              <a:spcBef>
                <a:spcPts val="1600"/>
              </a:spcBef>
              <a:spcAft>
                <a:spcPts val="0"/>
              </a:spcAft>
              <a:buClr>
                <a:schemeClr val="dk1"/>
              </a:buClr>
              <a:buSzPts val="1400"/>
              <a:buFont typeface="Catamaran"/>
              <a:buChar char="■"/>
              <a:defRPr>
                <a:solidFill>
                  <a:schemeClr val="dk1"/>
                </a:solidFill>
                <a:latin typeface="Catamaran"/>
                <a:ea typeface="Catamaran"/>
                <a:cs typeface="Catamaran"/>
                <a:sym typeface="Catamaran"/>
              </a:defRPr>
            </a:lvl3pPr>
            <a:lvl4pPr marL="1828800" lvl="3" indent="-317500">
              <a:lnSpc>
                <a:spcPct val="115000"/>
              </a:lnSpc>
              <a:spcBef>
                <a:spcPts val="1600"/>
              </a:spcBef>
              <a:spcAft>
                <a:spcPts val="0"/>
              </a:spcAft>
              <a:buClr>
                <a:schemeClr val="dk1"/>
              </a:buClr>
              <a:buSzPts val="1400"/>
              <a:buFont typeface="Catamaran"/>
              <a:buChar char="●"/>
              <a:defRPr>
                <a:solidFill>
                  <a:schemeClr val="dk1"/>
                </a:solidFill>
                <a:latin typeface="Catamaran"/>
                <a:ea typeface="Catamaran"/>
                <a:cs typeface="Catamaran"/>
                <a:sym typeface="Catamaran"/>
              </a:defRPr>
            </a:lvl4pPr>
            <a:lvl5pPr marL="2286000" lvl="4" indent="-317500">
              <a:lnSpc>
                <a:spcPct val="115000"/>
              </a:lnSpc>
              <a:spcBef>
                <a:spcPts val="1600"/>
              </a:spcBef>
              <a:spcAft>
                <a:spcPts val="0"/>
              </a:spcAft>
              <a:buClr>
                <a:schemeClr val="dk1"/>
              </a:buClr>
              <a:buSzPts val="1400"/>
              <a:buFont typeface="Catamaran"/>
              <a:buChar char="○"/>
              <a:defRPr>
                <a:solidFill>
                  <a:schemeClr val="dk1"/>
                </a:solidFill>
                <a:latin typeface="Catamaran"/>
                <a:ea typeface="Catamaran"/>
                <a:cs typeface="Catamaran"/>
                <a:sym typeface="Catamaran"/>
              </a:defRPr>
            </a:lvl5pPr>
            <a:lvl6pPr marL="2743200" lvl="5" indent="-317500">
              <a:lnSpc>
                <a:spcPct val="115000"/>
              </a:lnSpc>
              <a:spcBef>
                <a:spcPts val="1600"/>
              </a:spcBef>
              <a:spcAft>
                <a:spcPts val="0"/>
              </a:spcAft>
              <a:buClr>
                <a:schemeClr val="dk1"/>
              </a:buClr>
              <a:buSzPts val="1400"/>
              <a:buFont typeface="Catamaran"/>
              <a:buChar char="■"/>
              <a:defRPr>
                <a:solidFill>
                  <a:schemeClr val="dk1"/>
                </a:solidFill>
                <a:latin typeface="Catamaran"/>
                <a:ea typeface="Catamaran"/>
                <a:cs typeface="Catamaran"/>
                <a:sym typeface="Catamaran"/>
              </a:defRPr>
            </a:lvl6pPr>
            <a:lvl7pPr marL="3200400" lvl="6" indent="-317500">
              <a:lnSpc>
                <a:spcPct val="115000"/>
              </a:lnSpc>
              <a:spcBef>
                <a:spcPts val="1600"/>
              </a:spcBef>
              <a:spcAft>
                <a:spcPts val="0"/>
              </a:spcAft>
              <a:buClr>
                <a:schemeClr val="dk1"/>
              </a:buClr>
              <a:buSzPts val="1400"/>
              <a:buFont typeface="Catamaran"/>
              <a:buChar char="●"/>
              <a:defRPr>
                <a:solidFill>
                  <a:schemeClr val="dk1"/>
                </a:solidFill>
                <a:latin typeface="Catamaran"/>
                <a:ea typeface="Catamaran"/>
                <a:cs typeface="Catamaran"/>
                <a:sym typeface="Catamaran"/>
              </a:defRPr>
            </a:lvl7pPr>
            <a:lvl8pPr marL="3657600" lvl="7" indent="-317500">
              <a:lnSpc>
                <a:spcPct val="115000"/>
              </a:lnSpc>
              <a:spcBef>
                <a:spcPts val="1600"/>
              </a:spcBef>
              <a:spcAft>
                <a:spcPts val="0"/>
              </a:spcAft>
              <a:buClr>
                <a:schemeClr val="dk1"/>
              </a:buClr>
              <a:buSzPts val="1400"/>
              <a:buFont typeface="Catamaran"/>
              <a:buChar char="○"/>
              <a:defRPr>
                <a:solidFill>
                  <a:schemeClr val="dk1"/>
                </a:solidFill>
                <a:latin typeface="Catamaran"/>
                <a:ea typeface="Catamaran"/>
                <a:cs typeface="Catamaran"/>
                <a:sym typeface="Catamaran"/>
              </a:defRPr>
            </a:lvl8pPr>
            <a:lvl9pPr marL="4114800" lvl="8" indent="-317500">
              <a:lnSpc>
                <a:spcPct val="115000"/>
              </a:lnSpc>
              <a:spcBef>
                <a:spcPts val="1600"/>
              </a:spcBef>
              <a:spcAft>
                <a:spcPts val="1600"/>
              </a:spcAft>
              <a:buClr>
                <a:schemeClr val="dk1"/>
              </a:buClr>
              <a:buSzPts val="1400"/>
              <a:buFont typeface="Catamaran"/>
              <a:buChar char="■"/>
              <a:defRPr>
                <a:solidFill>
                  <a:schemeClr val="dk1"/>
                </a:solidFill>
                <a:latin typeface="Catamaran"/>
                <a:ea typeface="Catamaran"/>
                <a:cs typeface="Catamaran"/>
                <a:sym typeface="Catamaran"/>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61" r:id="rId11"/>
    <p:sldLayoutId id="2147483662" r:id="rId12"/>
    <p:sldLayoutId id="2147483663" r:id="rId13"/>
    <p:sldLayoutId id="2147483664" r:id="rId14"/>
    <p:sldLayoutId id="2147483665" r:id="rId1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5.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2.xml"/><Relationship Id="rId1" Type="http://schemas.openxmlformats.org/officeDocument/2006/relationships/slideLayout" Target="../slideLayouts/slideLayout13.xml"/><Relationship Id="rId4" Type="http://schemas.openxmlformats.org/officeDocument/2006/relationships/image" Target="../media/image17.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8.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9.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6.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9.xml"/><Relationship Id="rId1" Type="http://schemas.openxmlformats.org/officeDocument/2006/relationships/slideLayout" Target="../slideLayouts/slideLayout13.xml"/><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26" name="Picture 2" descr="Simplifying the Science: Teaching Hand-Raising to Children with Autism -  Different Roads to Learning Blog">
            <a:extLst>
              <a:ext uri="{FF2B5EF4-FFF2-40B4-BE49-F238E27FC236}">
                <a16:creationId xmlns:a16="http://schemas.microsoft.com/office/drawing/2014/main" id="{57AB1308-919E-B4C1-C3CC-ADD6AEA90A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1788" y="1480359"/>
            <a:ext cx="7080423" cy="3443101"/>
          </a:xfrm>
          <a:prstGeom prst="rect">
            <a:avLst/>
          </a:prstGeom>
          <a:noFill/>
          <a:extLst>
            <a:ext uri="{909E8E84-426E-40DD-AFC4-6F175D3DCCD1}">
              <a14:hiddenFill xmlns:a14="http://schemas.microsoft.com/office/drawing/2010/main">
                <a:solidFill>
                  <a:srgbClr val="FFFFFF"/>
                </a:solidFill>
              </a14:hiddenFill>
            </a:ext>
          </a:extLst>
        </p:spPr>
      </p:pic>
      <p:sp>
        <p:nvSpPr>
          <p:cNvPr id="101" name="Google Shape;101;p23"/>
          <p:cNvSpPr txBox="1">
            <a:spLocks noGrp="1"/>
          </p:cNvSpPr>
          <p:nvPr>
            <p:ph type="ctrTitle"/>
          </p:nvPr>
        </p:nvSpPr>
        <p:spPr>
          <a:xfrm>
            <a:off x="564853" y="317043"/>
            <a:ext cx="8014292" cy="1113888"/>
          </a:xfrm>
          <a:prstGeom prst="rect">
            <a:avLst/>
          </a:prstGeom>
        </p:spPr>
        <p:txBody>
          <a:bodyPr spcFirstLastPara="1" wrap="square" lIns="91425" tIns="91425" rIns="91425" bIns="91425" anchor="ctr" anchorCtr="0">
            <a:noAutofit/>
          </a:bodyPr>
          <a:lstStyle/>
          <a:p>
            <a:pPr algn="ctr"/>
            <a:br>
              <a:rPr lang="en" sz="6100" dirty="0"/>
            </a:br>
            <a:br>
              <a:rPr lang="en" sz="4000" dirty="0"/>
            </a:br>
            <a:r>
              <a:rPr lang="en" sz="5400" b="1" dirty="0">
                <a:latin typeface="Barlow" pitchFamily="2" charset="77"/>
              </a:rPr>
              <a:t>Introduction to Child Development Cont.</a:t>
            </a:r>
            <a:br>
              <a:rPr lang="en" sz="4000" dirty="0"/>
            </a:br>
            <a:endParaRPr sz="40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748"/>
        <p:cNvGrpSpPr/>
        <p:nvPr/>
      </p:nvGrpSpPr>
      <p:grpSpPr>
        <a:xfrm>
          <a:off x="0" y="0"/>
          <a:ext cx="0" cy="0"/>
          <a:chOff x="0" y="0"/>
          <a:chExt cx="0" cy="0"/>
        </a:xfrm>
      </p:grpSpPr>
      <p:grpSp>
        <p:nvGrpSpPr>
          <p:cNvPr id="749" name="Google Shape;749;p33"/>
          <p:cNvGrpSpPr/>
          <p:nvPr/>
        </p:nvGrpSpPr>
        <p:grpSpPr>
          <a:xfrm>
            <a:off x="725400" y="2442712"/>
            <a:ext cx="7698600" cy="1880700"/>
            <a:chOff x="727375" y="2553925"/>
            <a:chExt cx="7698600" cy="1880700"/>
          </a:xfrm>
        </p:grpSpPr>
        <p:cxnSp>
          <p:nvCxnSpPr>
            <p:cNvPr id="750" name="Google Shape;750;p33"/>
            <p:cNvCxnSpPr/>
            <p:nvPr/>
          </p:nvCxnSpPr>
          <p:spPr>
            <a:xfrm>
              <a:off x="901300" y="2553925"/>
              <a:ext cx="0" cy="1880700"/>
            </a:xfrm>
            <a:prstGeom prst="straightConnector1">
              <a:avLst/>
            </a:prstGeom>
            <a:noFill/>
            <a:ln w="9525" cap="flat" cmpd="sng">
              <a:solidFill>
                <a:schemeClr val="accent2"/>
              </a:solidFill>
              <a:prstDash val="solid"/>
              <a:round/>
              <a:headEnd type="none" w="med" len="med"/>
              <a:tailEnd type="none" w="med" len="med"/>
            </a:ln>
          </p:spPr>
        </p:cxnSp>
        <p:grpSp>
          <p:nvGrpSpPr>
            <p:cNvPr id="751" name="Google Shape;751;p33"/>
            <p:cNvGrpSpPr/>
            <p:nvPr/>
          </p:nvGrpSpPr>
          <p:grpSpPr>
            <a:xfrm>
              <a:off x="727375" y="2868137"/>
              <a:ext cx="7698600" cy="1473988"/>
              <a:chOff x="727375" y="2944337"/>
              <a:chExt cx="7698600" cy="1473988"/>
            </a:xfrm>
          </p:grpSpPr>
          <p:cxnSp>
            <p:nvCxnSpPr>
              <p:cNvPr id="752" name="Google Shape;752;p33"/>
              <p:cNvCxnSpPr/>
              <p:nvPr/>
            </p:nvCxnSpPr>
            <p:spPr>
              <a:xfrm>
                <a:off x="727375" y="2944337"/>
                <a:ext cx="7698600" cy="0"/>
              </a:xfrm>
              <a:prstGeom prst="straightConnector1">
                <a:avLst/>
              </a:prstGeom>
              <a:noFill/>
              <a:ln w="9525" cap="flat" cmpd="sng">
                <a:solidFill>
                  <a:schemeClr val="dk2"/>
                </a:solidFill>
                <a:prstDash val="solid"/>
                <a:round/>
                <a:headEnd type="none" w="med" len="med"/>
                <a:tailEnd type="none" w="med" len="med"/>
              </a:ln>
            </p:spPr>
          </p:cxnSp>
          <p:cxnSp>
            <p:nvCxnSpPr>
              <p:cNvPr id="753" name="Google Shape;753;p33"/>
              <p:cNvCxnSpPr/>
              <p:nvPr/>
            </p:nvCxnSpPr>
            <p:spPr>
              <a:xfrm>
                <a:off x="727375" y="3435666"/>
                <a:ext cx="7698600" cy="0"/>
              </a:xfrm>
              <a:prstGeom prst="straightConnector1">
                <a:avLst/>
              </a:prstGeom>
              <a:noFill/>
              <a:ln w="9525" cap="flat" cmpd="sng">
                <a:solidFill>
                  <a:schemeClr val="dk2"/>
                </a:solidFill>
                <a:prstDash val="solid"/>
                <a:round/>
                <a:headEnd type="none" w="med" len="med"/>
                <a:tailEnd type="none" w="med" len="med"/>
              </a:ln>
            </p:spPr>
          </p:cxnSp>
          <p:cxnSp>
            <p:nvCxnSpPr>
              <p:cNvPr id="754" name="Google Shape;754;p33"/>
              <p:cNvCxnSpPr/>
              <p:nvPr/>
            </p:nvCxnSpPr>
            <p:spPr>
              <a:xfrm>
                <a:off x="727375" y="3681331"/>
                <a:ext cx="7698600" cy="0"/>
              </a:xfrm>
              <a:prstGeom prst="straightConnector1">
                <a:avLst/>
              </a:prstGeom>
              <a:noFill/>
              <a:ln w="9525" cap="flat" cmpd="sng">
                <a:solidFill>
                  <a:schemeClr val="dk2"/>
                </a:solidFill>
                <a:prstDash val="solid"/>
                <a:round/>
                <a:headEnd type="none" w="med" len="med"/>
                <a:tailEnd type="none" w="med" len="med"/>
              </a:ln>
            </p:spPr>
          </p:cxnSp>
          <p:cxnSp>
            <p:nvCxnSpPr>
              <p:cNvPr id="755" name="Google Shape;755;p33"/>
              <p:cNvCxnSpPr/>
              <p:nvPr/>
            </p:nvCxnSpPr>
            <p:spPr>
              <a:xfrm>
                <a:off x="727375" y="3926996"/>
                <a:ext cx="7698600" cy="0"/>
              </a:xfrm>
              <a:prstGeom prst="straightConnector1">
                <a:avLst/>
              </a:prstGeom>
              <a:noFill/>
              <a:ln w="9525" cap="flat" cmpd="sng">
                <a:solidFill>
                  <a:schemeClr val="dk2"/>
                </a:solidFill>
                <a:prstDash val="solid"/>
                <a:round/>
                <a:headEnd type="none" w="med" len="med"/>
                <a:tailEnd type="none" w="med" len="med"/>
              </a:ln>
            </p:spPr>
          </p:cxnSp>
          <p:cxnSp>
            <p:nvCxnSpPr>
              <p:cNvPr id="756" name="Google Shape;756;p33"/>
              <p:cNvCxnSpPr/>
              <p:nvPr/>
            </p:nvCxnSpPr>
            <p:spPr>
              <a:xfrm>
                <a:off x="727375" y="4172660"/>
                <a:ext cx="7698600" cy="0"/>
              </a:xfrm>
              <a:prstGeom prst="straightConnector1">
                <a:avLst/>
              </a:prstGeom>
              <a:noFill/>
              <a:ln w="9525" cap="flat" cmpd="sng">
                <a:solidFill>
                  <a:schemeClr val="dk2"/>
                </a:solidFill>
                <a:prstDash val="solid"/>
                <a:round/>
                <a:headEnd type="none" w="med" len="med"/>
                <a:tailEnd type="none" w="med" len="med"/>
              </a:ln>
            </p:spPr>
          </p:cxnSp>
          <p:cxnSp>
            <p:nvCxnSpPr>
              <p:cNvPr id="757" name="Google Shape;757;p33"/>
              <p:cNvCxnSpPr/>
              <p:nvPr/>
            </p:nvCxnSpPr>
            <p:spPr>
              <a:xfrm>
                <a:off x="727375" y="4418325"/>
                <a:ext cx="7698600" cy="0"/>
              </a:xfrm>
              <a:prstGeom prst="straightConnector1">
                <a:avLst/>
              </a:prstGeom>
              <a:noFill/>
              <a:ln w="9525" cap="flat" cmpd="sng">
                <a:solidFill>
                  <a:schemeClr val="dk2"/>
                </a:solidFill>
                <a:prstDash val="solid"/>
                <a:round/>
                <a:headEnd type="none" w="med" len="med"/>
                <a:tailEnd type="none" w="med" len="med"/>
              </a:ln>
            </p:spPr>
          </p:cxnSp>
          <p:cxnSp>
            <p:nvCxnSpPr>
              <p:cNvPr id="758" name="Google Shape;758;p33"/>
              <p:cNvCxnSpPr/>
              <p:nvPr/>
            </p:nvCxnSpPr>
            <p:spPr>
              <a:xfrm>
                <a:off x="727375" y="3190002"/>
                <a:ext cx="7698600" cy="0"/>
              </a:xfrm>
              <a:prstGeom prst="straightConnector1">
                <a:avLst/>
              </a:prstGeom>
              <a:noFill/>
              <a:ln w="9525" cap="flat" cmpd="sng">
                <a:solidFill>
                  <a:schemeClr val="dk2"/>
                </a:solidFill>
                <a:prstDash val="solid"/>
                <a:round/>
                <a:headEnd type="none" w="med" len="med"/>
                <a:tailEnd type="none" w="med" len="med"/>
              </a:ln>
            </p:spPr>
          </p:cxnSp>
        </p:grpSp>
      </p:grpSp>
      <p:sp>
        <p:nvSpPr>
          <p:cNvPr id="759" name="Google Shape;759;p33"/>
          <p:cNvSpPr txBox="1">
            <a:spLocks noGrp="1"/>
          </p:cNvSpPr>
          <p:nvPr>
            <p:ph type="title"/>
          </p:nvPr>
        </p:nvSpPr>
        <p:spPr>
          <a:xfrm>
            <a:off x="720000" y="331645"/>
            <a:ext cx="7704000" cy="640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4500" dirty="0"/>
              <a:t>THINK-PAIR-SHARE</a:t>
            </a:r>
            <a:endParaRPr sz="4500" dirty="0"/>
          </a:p>
        </p:txBody>
      </p:sp>
      <p:sp>
        <p:nvSpPr>
          <p:cNvPr id="760" name="Google Shape;760;p33"/>
          <p:cNvSpPr txBox="1"/>
          <p:nvPr/>
        </p:nvSpPr>
        <p:spPr>
          <a:xfrm>
            <a:off x="1045356" y="1217508"/>
            <a:ext cx="7465141" cy="936805"/>
          </a:xfrm>
          <a:prstGeom prst="rect">
            <a:avLst/>
          </a:prstGeom>
          <a:noFill/>
          <a:ln>
            <a:noFill/>
          </a:ln>
        </p:spPr>
        <p:txBody>
          <a:bodyPr spcFirstLastPara="1" wrap="square" lIns="91425" tIns="91425" rIns="91425" bIns="91425" anchor="t" anchorCtr="0">
            <a:noAutofit/>
          </a:bodyPr>
          <a:lstStyle/>
          <a:p>
            <a:pPr lvl="0">
              <a:lnSpc>
                <a:spcPct val="115000"/>
              </a:lnSpc>
            </a:pPr>
            <a:endParaRPr sz="1800" dirty="0">
              <a:solidFill>
                <a:schemeClr val="dk1"/>
              </a:solidFill>
              <a:latin typeface="Catamaran"/>
              <a:ea typeface="Catamaran"/>
              <a:cs typeface="Catamaran"/>
              <a:sym typeface="Catamaran"/>
            </a:endParaRPr>
          </a:p>
        </p:txBody>
      </p:sp>
      <p:sp>
        <p:nvSpPr>
          <p:cNvPr id="3" name="TextBox 2">
            <a:extLst>
              <a:ext uri="{FF2B5EF4-FFF2-40B4-BE49-F238E27FC236}">
                <a16:creationId xmlns:a16="http://schemas.microsoft.com/office/drawing/2014/main" id="{236CA6E1-86C1-D1A3-12B1-96A07B68196A}"/>
              </a:ext>
            </a:extLst>
          </p:cNvPr>
          <p:cNvSpPr txBox="1"/>
          <p:nvPr/>
        </p:nvSpPr>
        <p:spPr>
          <a:xfrm>
            <a:off x="899323" y="2976831"/>
            <a:ext cx="7519273" cy="1077218"/>
          </a:xfrm>
          <a:prstGeom prst="rect">
            <a:avLst/>
          </a:prstGeom>
          <a:noFill/>
        </p:spPr>
        <p:txBody>
          <a:bodyPr wrap="square" rtlCol="0">
            <a:spAutoFit/>
          </a:bodyPr>
          <a:lstStyle/>
          <a:p>
            <a:pPr marL="342900" indent="-342900">
              <a:buAutoNum type="arabicPeriod"/>
            </a:pPr>
            <a:r>
              <a:rPr lang="en-US" sz="1600" dirty="0">
                <a:latin typeface="Comic Sans MS" panose="030F0902030302020204" pitchFamily="66" charset="0"/>
              </a:rPr>
              <a:t>Write down your answer</a:t>
            </a:r>
          </a:p>
          <a:p>
            <a:pPr marL="342900" indent="-342900">
              <a:buAutoNum type="arabicPeriod"/>
            </a:pPr>
            <a:r>
              <a:rPr lang="en-US" sz="1600" dirty="0">
                <a:latin typeface="Comic Sans MS" panose="030F0902030302020204" pitchFamily="66" charset="0"/>
              </a:rPr>
              <a:t>Turn to a nearby classmate and share what you wrote</a:t>
            </a:r>
          </a:p>
          <a:p>
            <a:pPr marL="342900" indent="-342900">
              <a:buAutoNum type="arabicPeriod"/>
            </a:pPr>
            <a:r>
              <a:rPr lang="en-US" sz="1600" dirty="0">
                <a:latin typeface="Comic Sans MS" panose="030F0902030302020204" pitchFamily="66" charset="0"/>
              </a:rPr>
              <a:t>Get ready to share: you can share what you wrote or what a classmate shared with you</a:t>
            </a:r>
          </a:p>
        </p:txBody>
      </p:sp>
      <p:sp>
        <p:nvSpPr>
          <p:cNvPr id="4" name="Rectangle 2">
            <a:extLst>
              <a:ext uri="{FF2B5EF4-FFF2-40B4-BE49-F238E27FC236}">
                <a16:creationId xmlns:a16="http://schemas.microsoft.com/office/drawing/2014/main" id="{FF94EBC7-02AA-A8BD-5460-96705BC43458}"/>
              </a:ext>
            </a:extLst>
          </p:cNvPr>
          <p:cNvSpPr>
            <a:spLocks noChangeArrowheads="1"/>
          </p:cNvSpPr>
          <p:nvPr/>
        </p:nvSpPr>
        <p:spPr bwMode="auto">
          <a:xfrm>
            <a:off x="1045356" y="1504328"/>
            <a:ext cx="7176052"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rgbClr val="000000"/>
                </a:solidFill>
                <a:effectLst/>
                <a:latin typeface="-webkit-standard"/>
              </a:rPr>
              <a:t>Who benefits from this view of childhood — and who might be excluded?</a:t>
            </a:r>
            <a:endParaRPr kumimoji="0" lang="en-US" altLang="en-US" sz="2400" b="0" i="0" u="none" strike="noStrike" cap="none" normalizeH="0" baseline="0" dirty="0">
              <a:ln>
                <a:noFill/>
              </a:ln>
              <a:solidFill>
                <a:schemeClr val="tx1"/>
              </a:solidFill>
              <a:effectLst/>
              <a:latin typeface="Arial" panose="020B0604020202020204" pitchFamily="34"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67">
          <a:extLst>
            <a:ext uri="{FF2B5EF4-FFF2-40B4-BE49-F238E27FC236}">
              <a16:creationId xmlns:a16="http://schemas.microsoft.com/office/drawing/2014/main" id="{81D7CC9E-742F-DAD9-5E46-A43F8BB3534C}"/>
            </a:ext>
          </a:extLst>
        </p:cNvPr>
        <p:cNvGrpSpPr/>
        <p:nvPr/>
      </p:nvGrpSpPr>
      <p:grpSpPr>
        <a:xfrm>
          <a:off x="0" y="0"/>
          <a:ext cx="0" cy="0"/>
          <a:chOff x="0" y="0"/>
          <a:chExt cx="0" cy="0"/>
        </a:xfrm>
      </p:grpSpPr>
      <p:sp>
        <p:nvSpPr>
          <p:cNvPr id="303" name="Google Shape;303;p25">
            <a:extLst>
              <a:ext uri="{FF2B5EF4-FFF2-40B4-BE49-F238E27FC236}">
                <a16:creationId xmlns:a16="http://schemas.microsoft.com/office/drawing/2014/main" id="{EC48FC30-1BEA-45FB-252D-D015FEDAB82B}"/>
              </a:ext>
            </a:extLst>
          </p:cNvPr>
          <p:cNvSpPr txBox="1">
            <a:spLocks noGrp="1"/>
          </p:cNvSpPr>
          <p:nvPr>
            <p:ph type="title"/>
          </p:nvPr>
        </p:nvSpPr>
        <p:spPr>
          <a:xfrm>
            <a:off x="258417" y="446333"/>
            <a:ext cx="8627165" cy="972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600" dirty="0">
                <a:solidFill>
                  <a:schemeClr val="tx1"/>
                </a:solidFill>
              </a:rPr>
              <a:t>Education Becomes a Social Responsibility</a:t>
            </a:r>
            <a:endParaRPr sz="3600" dirty="0">
              <a:solidFill>
                <a:schemeClr val="tx1"/>
              </a:solidFill>
            </a:endParaRPr>
          </a:p>
        </p:txBody>
      </p:sp>
      <p:sp>
        <p:nvSpPr>
          <p:cNvPr id="4" name="Rectangle 2">
            <a:extLst>
              <a:ext uri="{FF2B5EF4-FFF2-40B4-BE49-F238E27FC236}">
                <a16:creationId xmlns:a16="http://schemas.microsoft.com/office/drawing/2014/main" id="{0FB01D1F-16D5-4EDF-141A-B5A83E832FD3}"/>
              </a:ext>
            </a:extLst>
          </p:cNvPr>
          <p:cNvSpPr>
            <a:spLocks noGrp="1" noChangeArrowheads="1"/>
          </p:cNvSpPr>
          <p:nvPr>
            <p:ph type="subTitle" idx="1"/>
          </p:nvPr>
        </p:nvSpPr>
        <p:spPr bwMode="auto">
          <a:xfrm>
            <a:off x="511470" y="1267239"/>
            <a:ext cx="3688212" cy="3785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a:ln>
                  <a:noFill/>
                </a:ln>
                <a:solidFill>
                  <a:srgbClr val="000000"/>
                </a:solidFill>
                <a:effectLst/>
                <a:latin typeface="Arial" panose="020B0604020202020204" pitchFamily="34" charset="0"/>
              </a:rPr>
              <a:t>Late 1500s to 1700s</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400" b="0" i="0" u="none" strike="noStrike" cap="none" normalizeH="0" baseline="0" dirty="0">
                <a:ln>
                  <a:noFill/>
                </a:ln>
                <a:solidFill>
                  <a:srgbClr val="000000"/>
                </a:solidFill>
                <a:effectLst/>
                <a:latin typeface="Arial" panose="020B0604020202020204" pitchFamily="34" charset="0"/>
              </a:rPr>
              <a:t>Expanding societies needed skilled workers</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400" b="0" i="0" u="none" strike="noStrike" cap="none" normalizeH="0" baseline="0" dirty="0">
                <a:ln>
                  <a:noFill/>
                </a:ln>
                <a:solidFill>
                  <a:srgbClr val="000000"/>
                </a:solidFill>
                <a:effectLst/>
                <a:latin typeface="Arial" panose="020B0604020202020204" pitchFamily="34" charset="0"/>
              </a:rPr>
              <a:t>Education seen as socially valuable</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400" b="0" i="0" u="none" strike="noStrike" cap="none" normalizeH="0" baseline="0" dirty="0">
                <a:ln>
                  <a:noFill/>
                </a:ln>
                <a:solidFill>
                  <a:srgbClr val="000000"/>
                </a:solidFill>
                <a:effectLst/>
                <a:latin typeface="Arial" panose="020B0604020202020204" pitchFamily="34" charset="0"/>
              </a:rPr>
              <a:t>Families required institutional support</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400" b="0" i="0" u="none" strike="noStrike" cap="none" normalizeH="0" baseline="0" dirty="0">
                <a:ln>
                  <a:noFill/>
                </a:ln>
                <a:solidFill>
                  <a:srgbClr val="000000"/>
                </a:solidFill>
                <a:effectLst/>
                <a:latin typeface="Arial" panose="020B0604020202020204" pitchFamily="34" charset="0"/>
              </a:rPr>
              <a:t>Early forms of modern schools emerged</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400" b="0" i="0" u="none" strike="noStrike" cap="none" normalizeH="0" baseline="0" dirty="0">
              <a:ln>
                <a:noFill/>
              </a:ln>
              <a:solidFill>
                <a:schemeClr val="tx1"/>
              </a:solidFill>
              <a:effectLst/>
              <a:latin typeface="Arial" panose="020B0604020202020204" pitchFamily="34" charset="0"/>
            </a:endParaRPr>
          </a:p>
        </p:txBody>
      </p:sp>
      <p:pic>
        <p:nvPicPr>
          <p:cNvPr id="5" name="Picture 4">
            <a:extLst>
              <a:ext uri="{FF2B5EF4-FFF2-40B4-BE49-F238E27FC236}">
                <a16:creationId xmlns:a16="http://schemas.microsoft.com/office/drawing/2014/main" id="{9C058F49-F050-C10A-D3D7-C3DE1F692BED}"/>
              </a:ext>
            </a:extLst>
          </p:cNvPr>
          <p:cNvPicPr>
            <a:picLocks noChangeAspect="1"/>
          </p:cNvPicPr>
          <p:nvPr/>
        </p:nvPicPr>
        <p:blipFill>
          <a:blip r:embed="rId3"/>
          <a:stretch>
            <a:fillRect/>
          </a:stretch>
        </p:blipFill>
        <p:spPr>
          <a:xfrm>
            <a:off x="4148073" y="1753422"/>
            <a:ext cx="4583847" cy="2261985"/>
          </a:xfrm>
          <a:prstGeom prst="rect">
            <a:avLst/>
          </a:prstGeom>
        </p:spPr>
      </p:pic>
    </p:spTree>
    <p:extLst>
      <p:ext uri="{BB962C8B-B14F-4D97-AF65-F5344CB8AC3E}">
        <p14:creationId xmlns:p14="http://schemas.microsoft.com/office/powerpoint/2010/main" val="16903215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67">
          <a:extLst>
            <a:ext uri="{FF2B5EF4-FFF2-40B4-BE49-F238E27FC236}">
              <a16:creationId xmlns:a16="http://schemas.microsoft.com/office/drawing/2014/main" id="{605D73DC-31C7-C24B-AD8A-934C20A86AFE}"/>
            </a:ext>
          </a:extLst>
        </p:cNvPr>
        <p:cNvGrpSpPr/>
        <p:nvPr/>
      </p:nvGrpSpPr>
      <p:grpSpPr>
        <a:xfrm>
          <a:off x="0" y="0"/>
          <a:ext cx="0" cy="0"/>
          <a:chOff x="0" y="0"/>
          <a:chExt cx="0" cy="0"/>
        </a:xfrm>
      </p:grpSpPr>
      <p:sp>
        <p:nvSpPr>
          <p:cNvPr id="303" name="Google Shape;303;p25">
            <a:extLst>
              <a:ext uri="{FF2B5EF4-FFF2-40B4-BE49-F238E27FC236}">
                <a16:creationId xmlns:a16="http://schemas.microsoft.com/office/drawing/2014/main" id="{E1BF5FA8-CE05-9F3C-8745-4E136A499A93}"/>
              </a:ext>
            </a:extLst>
          </p:cNvPr>
          <p:cNvSpPr txBox="1">
            <a:spLocks noGrp="1"/>
          </p:cNvSpPr>
          <p:nvPr>
            <p:ph type="title"/>
          </p:nvPr>
        </p:nvSpPr>
        <p:spPr>
          <a:xfrm>
            <a:off x="258417" y="327065"/>
            <a:ext cx="8627165" cy="972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000" dirty="0">
                <a:solidFill>
                  <a:schemeClr val="tx1"/>
                </a:solidFill>
              </a:rPr>
              <a:t>Industrial Era: Childhood Under Pressure</a:t>
            </a:r>
            <a:endParaRPr sz="4000" dirty="0">
              <a:solidFill>
                <a:schemeClr val="tx1"/>
              </a:solidFill>
            </a:endParaRPr>
          </a:p>
        </p:txBody>
      </p:sp>
      <p:sp>
        <p:nvSpPr>
          <p:cNvPr id="3" name="Subtitle 2">
            <a:extLst>
              <a:ext uri="{FF2B5EF4-FFF2-40B4-BE49-F238E27FC236}">
                <a16:creationId xmlns:a16="http://schemas.microsoft.com/office/drawing/2014/main" id="{24FC6A49-3A05-F255-872D-F6A2D4F6E3AF}"/>
              </a:ext>
            </a:extLst>
          </p:cNvPr>
          <p:cNvSpPr>
            <a:spLocks noGrp="1" noChangeArrowheads="1"/>
          </p:cNvSpPr>
          <p:nvPr>
            <p:ph type="subTitle" idx="1"/>
          </p:nvPr>
        </p:nvSpPr>
        <p:spPr bwMode="auto">
          <a:xfrm>
            <a:off x="3299791" y="1265436"/>
            <a:ext cx="5585791" cy="3785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a:ln>
                  <a:noFill/>
                </a:ln>
                <a:solidFill>
                  <a:srgbClr val="000000"/>
                </a:solidFill>
                <a:effectLst/>
                <a:latin typeface="+mn-lt"/>
              </a:rPr>
              <a:t>Schooling, Labor, and Reform</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400" i="0" u="none" strike="noStrike" cap="none" normalizeH="0" baseline="0" dirty="0">
                <a:ln>
                  <a:noFill/>
                </a:ln>
                <a:solidFill>
                  <a:srgbClr val="000000"/>
                </a:solidFill>
                <a:effectLst/>
                <a:latin typeface="+mn-lt"/>
              </a:rPr>
              <a:t>Widespread child labor in factories and mines</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400" i="0" u="none" strike="noStrike" cap="none" normalizeH="0" baseline="0" dirty="0">
                <a:ln>
                  <a:noFill/>
                </a:ln>
                <a:solidFill>
                  <a:srgbClr val="000000"/>
                </a:solidFill>
                <a:effectLst/>
                <a:latin typeface="+mn-lt"/>
              </a:rPr>
              <a:t>Growing concern about child welfare</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400" i="0" u="none" strike="noStrike" cap="none" normalizeH="0" baseline="0" dirty="0">
                <a:ln>
                  <a:noFill/>
                </a:ln>
                <a:solidFill>
                  <a:srgbClr val="000000"/>
                </a:solidFill>
                <a:effectLst/>
                <a:latin typeface="+mn-lt"/>
              </a:rPr>
              <a:t>Reform movements push for:</a:t>
            </a:r>
          </a:p>
          <a:p>
            <a:pPr marL="800100" marR="0" lvl="1"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400" i="0" u="none" strike="noStrike" cap="none" normalizeH="0" baseline="0" dirty="0">
                <a:ln>
                  <a:noFill/>
                </a:ln>
                <a:solidFill>
                  <a:srgbClr val="000000"/>
                </a:solidFill>
                <a:effectLst/>
                <a:latin typeface="+mn-lt"/>
              </a:rPr>
              <a:t>Labor laws</a:t>
            </a:r>
          </a:p>
          <a:p>
            <a:pPr marL="800100" marR="0" lvl="1"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400" i="0" u="none" strike="noStrike" cap="none" normalizeH="0" baseline="0" dirty="0">
                <a:ln>
                  <a:noFill/>
                </a:ln>
                <a:solidFill>
                  <a:srgbClr val="000000"/>
                </a:solidFill>
                <a:effectLst/>
                <a:latin typeface="+mn-lt"/>
              </a:rPr>
              <a:t>Compulsory education</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400" i="0" u="none" strike="noStrike" cap="none" normalizeH="0" baseline="0" dirty="0">
                <a:ln>
                  <a:noFill/>
                </a:ln>
                <a:solidFill>
                  <a:srgbClr val="000000"/>
                </a:solidFill>
                <a:effectLst/>
                <a:latin typeface="+mn-lt"/>
              </a:rPr>
              <a:t>Childhood increasingly defined by school attendance</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400" b="0" i="0" u="none" strike="noStrike" cap="none" normalizeH="0" baseline="0" dirty="0">
              <a:ln>
                <a:noFill/>
              </a:ln>
              <a:solidFill>
                <a:schemeClr val="tx1"/>
              </a:solidFill>
              <a:effectLst/>
              <a:latin typeface="+mn-lt"/>
            </a:endParaRPr>
          </a:p>
        </p:txBody>
      </p:sp>
      <p:pic>
        <p:nvPicPr>
          <p:cNvPr id="6" name="Picture 5">
            <a:extLst>
              <a:ext uri="{FF2B5EF4-FFF2-40B4-BE49-F238E27FC236}">
                <a16:creationId xmlns:a16="http://schemas.microsoft.com/office/drawing/2014/main" id="{13D7AD4D-6383-E47A-8BF0-6D831F286FAA}"/>
              </a:ext>
            </a:extLst>
          </p:cNvPr>
          <p:cNvPicPr>
            <a:picLocks noChangeAspect="1"/>
          </p:cNvPicPr>
          <p:nvPr/>
        </p:nvPicPr>
        <p:blipFill>
          <a:blip r:embed="rId3"/>
          <a:stretch>
            <a:fillRect/>
          </a:stretch>
        </p:blipFill>
        <p:spPr>
          <a:xfrm>
            <a:off x="503626" y="1265436"/>
            <a:ext cx="2550956" cy="3462012"/>
          </a:xfrm>
          <a:prstGeom prst="rect">
            <a:avLst/>
          </a:prstGeom>
        </p:spPr>
      </p:pic>
    </p:spTree>
    <p:extLst>
      <p:ext uri="{BB962C8B-B14F-4D97-AF65-F5344CB8AC3E}">
        <p14:creationId xmlns:p14="http://schemas.microsoft.com/office/powerpoint/2010/main" val="22334864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sp>
        <p:nvSpPr>
          <p:cNvPr id="375" name="Google Shape;375;p28"/>
          <p:cNvSpPr txBox="1">
            <a:spLocks noGrp="1"/>
          </p:cNvSpPr>
          <p:nvPr>
            <p:ph type="title"/>
          </p:nvPr>
        </p:nvSpPr>
        <p:spPr>
          <a:xfrm>
            <a:off x="1731818" y="605732"/>
            <a:ext cx="6492297" cy="6402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4500" dirty="0"/>
              <a:t>Childhood as Development</a:t>
            </a:r>
            <a:endParaRPr sz="4500" dirty="0"/>
          </a:p>
        </p:txBody>
      </p:sp>
      <p:sp>
        <p:nvSpPr>
          <p:cNvPr id="3" name="Rectangle 1">
            <a:extLst>
              <a:ext uri="{FF2B5EF4-FFF2-40B4-BE49-F238E27FC236}">
                <a16:creationId xmlns:a16="http://schemas.microsoft.com/office/drawing/2014/main" id="{62603641-589B-C6DC-5F8F-31B8A6A8D7FA}"/>
              </a:ext>
            </a:extLst>
          </p:cNvPr>
          <p:cNvSpPr>
            <a:spLocks noGrp="1" noChangeArrowheads="1"/>
          </p:cNvSpPr>
          <p:nvPr>
            <p:ph type="subTitle" idx="1"/>
          </p:nvPr>
        </p:nvSpPr>
        <p:spPr bwMode="auto">
          <a:xfrm>
            <a:off x="919885" y="1146542"/>
            <a:ext cx="7906785" cy="4124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a:ln>
                  <a:noFill/>
                </a:ln>
                <a:solidFill>
                  <a:srgbClr val="000000"/>
                </a:solidFill>
                <a:effectLst/>
                <a:latin typeface="Arial" panose="020B0604020202020204" pitchFamily="34" charset="0"/>
              </a:rPr>
              <a:t>A Major Conceptual Shift</a:t>
            </a:r>
          </a:p>
          <a:p>
            <a:pPr marL="800100" lvl="1" indent="-342900" algn="l" eaLnBrk="0" fontAlgn="base" hangingPunct="0">
              <a:spcBef>
                <a:spcPct val="0"/>
              </a:spcBef>
              <a:spcAft>
                <a:spcPct val="0"/>
              </a:spcAft>
              <a:buClrTx/>
              <a:buSzTx/>
              <a:buFont typeface="Arial" panose="020B0604020202020204" pitchFamily="34" charset="0"/>
              <a:buChar char="•"/>
            </a:pPr>
            <a:r>
              <a:rPr kumimoji="0" lang="en-US" altLang="en-US" sz="2200" b="0" i="0" u="none" strike="noStrike" cap="none" normalizeH="0" baseline="0" dirty="0">
                <a:ln>
                  <a:noFill/>
                </a:ln>
                <a:solidFill>
                  <a:srgbClr val="000000"/>
                </a:solidFill>
                <a:effectLst/>
                <a:latin typeface="Arial" panose="020B0604020202020204" pitchFamily="34" charset="0"/>
              </a:rPr>
              <a:t>Childhood becomes a period of:</a:t>
            </a:r>
          </a:p>
          <a:p>
            <a:pPr marL="1257300" lvl="2" indent="-342900" algn="l" eaLnBrk="0" fontAlgn="base" hangingPunct="0">
              <a:spcBef>
                <a:spcPct val="0"/>
              </a:spcBef>
              <a:spcAft>
                <a:spcPct val="0"/>
              </a:spcAft>
              <a:buClrTx/>
              <a:buSzTx/>
              <a:buFont typeface="Arial" panose="020B0604020202020204" pitchFamily="34" charset="0"/>
              <a:buChar char="•"/>
            </a:pPr>
            <a:r>
              <a:rPr kumimoji="0" lang="en-US" altLang="en-US" sz="2400" b="0" i="0" u="none" strike="noStrike" cap="none" normalizeH="0" baseline="0" dirty="0">
                <a:ln>
                  <a:noFill/>
                </a:ln>
                <a:solidFill>
                  <a:srgbClr val="000000"/>
                </a:solidFill>
                <a:effectLst/>
                <a:latin typeface="Arial" panose="020B0604020202020204" pitchFamily="34" charset="0"/>
              </a:rPr>
              <a:t>Learning, Growth, Development</a:t>
            </a:r>
          </a:p>
          <a:p>
            <a:pPr marL="0" marR="0" lvl="0" indent="0" algn="l" defTabSz="914400" rtl="0" eaLnBrk="0" fontAlgn="base" latinLnBrk="0" hangingPunct="0">
              <a:lnSpc>
                <a:spcPct val="100000"/>
              </a:lnSpc>
              <a:spcBef>
                <a:spcPct val="0"/>
              </a:spcBef>
              <a:spcAft>
                <a:spcPct val="0"/>
              </a:spcAft>
              <a:buClrTx/>
              <a:buSzTx/>
              <a:tabLst/>
            </a:pPr>
            <a:endParaRPr kumimoji="0" lang="en-US" altLang="en-US" sz="2400" b="1" i="0" u="none" strike="noStrike" cap="none" normalizeH="0" baseline="0" dirty="0">
              <a:ln>
                <a:noFill/>
              </a:ln>
              <a:solidFill>
                <a:srgbClr val="000000"/>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tabLst/>
            </a:pPr>
            <a:r>
              <a:rPr kumimoji="0" lang="en-US" altLang="en-US" sz="2400" b="1" i="0" u="none" strike="noStrike" cap="none" normalizeH="0" baseline="0" dirty="0">
                <a:ln>
                  <a:noFill/>
                </a:ln>
                <a:solidFill>
                  <a:srgbClr val="000000"/>
                </a:solidFill>
                <a:effectLst/>
                <a:latin typeface="Arial" panose="020B0604020202020204" pitchFamily="34" charset="0"/>
              </a:rPr>
              <a:t>Increased attention to:</a:t>
            </a:r>
          </a:p>
          <a:p>
            <a:pPr marL="800100" marR="0" lvl="1"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400" b="0" i="0" u="none" strike="noStrike" cap="none" normalizeH="0" baseline="0" dirty="0">
                <a:ln>
                  <a:noFill/>
                </a:ln>
                <a:solidFill>
                  <a:srgbClr val="000000"/>
                </a:solidFill>
                <a:effectLst/>
                <a:latin typeface="Arial" panose="020B0604020202020204" pitchFamily="34" charset="0"/>
              </a:rPr>
              <a:t>Age norms</a:t>
            </a:r>
          </a:p>
          <a:p>
            <a:pPr marL="800100" marR="0" lvl="1"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400" b="0" i="0" u="none" strike="noStrike" cap="none" normalizeH="0" baseline="0" dirty="0">
                <a:ln>
                  <a:noFill/>
                </a:ln>
                <a:solidFill>
                  <a:srgbClr val="000000"/>
                </a:solidFill>
                <a:effectLst/>
                <a:latin typeface="Arial" panose="020B0604020202020204" pitchFamily="34" charset="0"/>
              </a:rPr>
              <a:t>Individual differences</a:t>
            </a:r>
          </a:p>
          <a:p>
            <a:pPr marL="800100" marR="0" lvl="1"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400" b="0" i="0" u="none" strike="noStrike" cap="none" normalizeH="0" baseline="0" dirty="0">
                <a:ln>
                  <a:noFill/>
                </a:ln>
                <a:solidFill>
                  <a:srgbClr val="000000"/>
                </a:solidFill>
                <a:effectLst/>
                <a:latin typeface="Arial" panose="020B0604020202020204" pitchFamily="34" charset="0"/>
              </a:rPr>
              <a:t>“Healthy” development</a:t>
            </a:r>
          </a:p>
          <a:p>
            <a:pPr marL="457200" marR="0" lvl="1" indent="0" algn="l" defTabSz="914400" rtl="0" eaLnBrk="0" fontAlgn="base" latinLnBrk="0" hangingPunct="0">
              <a:lnSpc>
                <a:spcPct val="100000"/>
              </a:lnSpc>
              <a:spcBef>
                <a:spcPct val="0"/>
              </a:spcBef>
              <a:spcAft>
                <a:spcPct val="0"/>
              </a:spcAft>
              <a:buClrTx/>
              <a:buSzTx/>
              <a:buFontTx/>
              <a:buChar char="•"/>
              <a:tabLst/>
            </a:pPr>
            <a:endParaRPr kumimoji="0" lang="en-US" altLang="en-US" b="0" i="0" u="none" strike="noStrike" cap="none" normalizeH="0" baseline="0" dirty="0">
              <a:ln>
                <a:noFill/>
              </a:ln>
              <a:solidFill>
                <a:srgbClr val="000000"/>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tabLst/>
            </a:pPr>
            <a:r>
              <a:rPr kumimoji="0" lang="en-US" altLang="en-US" sz="2400" b="1" i="0" u="none" strike="noStrike" cap="none" normalizeH="0" baseline="0" dirty="0">
                <a:ln>
                  <a:noFill/>
                </a:ln>
                <a:solidFill>
                  <a:srgbClr val="000000"/>
                </a:solidFill>
                <a:effectLst/>
                <a:latin typeface="Arial" panose="020B0604020202020204" pitchFamily="34" charset="0"/>
              </a:rPr>
              <a:t>Scientific study of children expands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400" b="0" i="0" u="none" strike="noStrike" cap="none" normalizeH="0" baseline="0" dirty="0">
              <a:ln>
                <a:noFill/>
              </a:ln>
              <a:solidFill>
                <a:schemeClr val="tx1"/>
              </a:solidFill>
              <a:effectLst/>
              <a:latin typeface="Arial" panose="020B0604020202020204" pitchFamily="34"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35">
          <a:extLst>
            <a:ext uri="{FF2B5EF4-FFF2-40B4-BE49-F238E27FC236}">
              <a16:creationId xmlns:a16="http://schemas.microsoft.com/office/drawing/2014/main" id="{46443F33-E86D-CDD9-01BB-F31AD72A9105}"/>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0030B95B-DBF7-4DA7-CC99-5B0775CD4A06}"/>
              </a:ext>
            </a:extLst>
          </p:cNvPr>
          <p:cNvPicPr>
            <a:picLocks noChangeAspect="1"/>
          </p:cNvPicPr>
          <p:nvPr/>
        </p:nvPicPr>
        <p:blipFill>
          <a:blip r:embed="rId3"/>
          <a:stretch>
            <a:fillRect/>
          </a:stretch>
        </p:blipFill>
        <p:spPr>
          <a:xfrm>
            <a:off x="5347253" y="1178739"/>
            <a:ext cx="3533946" cy="3735885"/>
          </a:xfrm>
          <a:prstGeom prst="rect">
            <a:avLst/>
          </a:prstGeom>
        </p:spPr>
      </p:pic>
      <p:sp>
        <p:nvSpPr>
          <p:cNvPr id="337" name="Google Shape;337;p27">
            <a:extLst>
              <a:ext uri="{FF2B5EF4-FFF2-40B4-BE49-F238E27FC236}">
                <a16:creationId xmlns:a16="http://schemas.microsoft.com/office/drawing/2014/main" id="{FB093584-0399-E908-E43F-B6AE45B1E369}"/>
              </a:ext>
            </a:extLst>
          </p:cNvPr>
          <p:cNvSpPr txBox="1">
            <a:spLocks noGrp="1"/>
          </p:cNvSpPr>
          <p:nvPr>
            <p:ph type="title"/>
          </p:nvPr>
        </p:nvSpPr>
        <p:spPr>
          <a:xfrm>
            <a:off x="720000" y="447536"/>
            <a:ext cx="7704000" cy="640200"/>
          </a:xfrm>
          <a:prstGeom prst="rect">
            <a:avLst/>
          </a:prstGeom>
        </p:spPr>
        <p:txBody>
          <a:bodyPr spcFirstLastPara="1" wrap="square" lIns="91425" tIns="91425" rIns="91425" bIns="91425" anchor="t" anchorCtr="0">
            <a:noAutofit/>
          </a:bodyPr>
          <a:lstStyle/>
          <a:p>
            <a:pPr lvl="0" algn="ctr">
              <a:lnSpc>
                <a:spcPct val="100000"/>
              </a:lnSpc>
            </a:pPr>
            <a:r>
              <a:rPr lang="en" sz="4000" dirty="0"/>
              <a:t>Modern Childhood: Rights, Not Just Protection</a:t>
            </a:r>
            <a:endParaRPr sz="4000" dirty="0"/>
          </a:p>
        </p:txBody>
      </p:sp>
      <p:sp>
        <p:nvSpPr>
          <p:cNvPr id="3" name="Subtitle 2">
            <a:extLst>
              <a:ext uri="{FF2B5EF4-FFF2-40B4-BE49-F238E27FC236}">
                <a16:creationId xmlns:a16="http://schemas.microsoft.com/office/drawing/2014/main" id="{079DB82C-439C-DB1B-7EA6-65536FFB2711}"/>
              </a:ext>
            </a:extLst>
          </p:cNvPr>
          <p:cNvSpPr>
            <a:spLocks noGrp="1" noChangeArrowheads="1"/>
          </p:cNvSpPr>
          <p:nvPr>
            <p:ph type="subTitle" idx="1"/>
          </p:nvPr>
        </p:nvSpPr>
        <p:spPr bwMode="auto">
          <a:xfrm>
            <a:off x="458515" y="1805445"/>
            <a:ext cx="5495853" cy="3208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a:ln>
                  <a:noFill/>
                </a:ln>
                <a:solidFill>
                  <a:srgbClr val="000000"/>
                </a:solidFill>
                <a:effectLst/>
                <a:latin typeface="Arial" panose="020B0604020202020204" pitchFamily="34" charset="0"/>
              </a:rPr>
              <a:t>Late 1900s to Today</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400" b="0" i="0" u="none" strike="noStrike" cap="none" normalizeH="0" baseline="0" dirty="0">
                <a:ln>
                  <a:noFill/>
                </a:ln>
                <a:solidFill>
                  <a:srgbClr val="000000"/>
                </a:solidFill>
                <a:effectLst/>
                <a:latin typeface="Arial" panose="020B0604020202020204" pitchFamily="34" charset="0"/>
              </a:rPr>
              <a:t>Childhood framed around:</a:t>
            </a:r>
          </a:p>
          <a:p>
            <a:pPr marL="800100" marR="0" lvl="1"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400" b="0" i="0" u="none" strike="noStrike" cap="none" normalizeH="0" baseline="0" dirty="0">
                <a:ln>
                  <a:noFill/>
                </a:ln>
                <a:solidFill>
                  <a:srgbClr val="000000"/>
                </a:solidFill>
                <a:effectLst/>
                <a:latin typeface="Arial" panose="020B0604020202020204" pitchFamily="34" charset="0"/>
              </a:rPr>
              <a:t>Protection, Well-being, Rights</a:t>
            </a:r>
          </a:p>
          <a:p>
            <a:pPr marL="800100" marR="0" lvl="1"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en-US" altLang="en-US" sz="1050" b="0" i="0" u="none" strike="noStrike" cap="none" normalizeH="0" baseline="0" dirty="0">
              <a:ln>
                <a:noFill/>
              </a:ln>
              <a:solidFill>
                <a:srgbClr val="000000"/>
              </a:solidFill>
              <a:effectLst/>
              <a:latin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400" b="0" i="0" u="none" strike="noStrike" cap="none" normalizeH="0" baseline="0" dirty="0">
                <a:ln>
                  <a:noFill/>
                </a:ln>
                <a:solidFill>
                  <a:srgbClr val="000000"/>
                </a:solidFill>
                <a:effectLst/>
                <a:latin typeface="Arial" panose="020B0604020202020204" pitchFamily="34" charset="0"/>
              </a:rPr>
              <a:t>Governments increasingly responsible for child welfare</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400" b="0" i="0" u="none" strike="noStrike" cap="none" normalizeH="0" baseline="0" dirty="0">
                <a:ln>
                  <a:noFill/>
                </a:ln>
                <a:solidFill>
                  <a:srgbClr val="000000"/>
                </a:solidFill>
                <a:effectLst/>
                <a:latin typeface="Arial" panose="020B0604020202020204" pitchFamily="34" charset="0"/>
              </a:rPr>
              <a:t>Childhood understood as socially and politically shaped</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4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458653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35">
          <a:extLst>
            <a:ext uri="{FF2B5EF4-FFF2-40B4-BE49-F238E27FC236}">
              <a16:creationId xmlns:a16="http://schemas.microsoft.com/office/drawing/2014/main" id="{6EAD603C-8AE8-D784-E151-8565F8508253}"/>
            </a:ext>
          </a:extLst>
        </p:cNvPr>
        <p:cNvGrpSpPr/>
        <p:nvPr/>
      </p:nvGrpSpPr>
      <p:grpSpPr>
        <a:xfrm>
          <a:off x="0" y="0"/>
          <a:ext cx="0" cy="0"/>
          <a:chOff x="0" y="0"/>
          <a:chExt cx="0" cy="0"/>
        </a:xfrm>
      </p:grpSpPr>
      <p:sp>
        <p:nvSpPr>
          <p:cNvPr id="337" name="Google Shape;337;p27">
            <a:extLst>
              <a:ext uri="{FF2B5EF4-FFF2-40B4-BE49-F238E27FC236}">
                <a16:creationId xmlns:a16="http://schemas.microsoft.com/office/drawing/2014/main" id="{1AA6A209-8143-12F2-6C92-D7F4FE6FF9FF}"/>
              </a:ext>
            </a:extLst>
          </p:cNvPr>
          <p:cNvSpPr txBox="1">
            <a:spLocks noGrp="1"/>
          </p:cNvSpPr>
          <p:nvPr>
            <p:ph type="title"/>
          </p:nvPr>
        </p:nvSpPr>
        <p:spPr>
          <a:xfrm>
            <a:off x="621679" y="395258"/>
            <a:ext cx="4381802" cy="1002659"/>
          </a:xfrm>
        </p:spPr>
        <p:txBody>
          <a:bodyPr spcFirstLastPara="1" wrap="square" lIns="91425" tIns="91425" rIns="91425" bIns="91425" anchor="t" anchorCtr="0">
            <a:noAutofit/>
          </a:bodyPr>
          <a:lstStyle/>
          <a:p>
            <a:pPr lvl="0">
              <a:lnSpc>
                <a:spcPct val="105000"/>
              </a:lnSpc>
            </a:pPr>
            <a:r>
              <a:rPr lang="en-US" sz="4400" dirty="0"/>
              <a:t>Rights of the Child</a:t>
            </a:r>
          </a:p>
        </p:txBody>
      </p:sp>
      <p:pic>
        <p:nvPicPr>
          <p:cNvPr id="3" name="Picture 2" descr="A poster of a convention on the topic of children&#10;&#10;AI-generated content may be incorrect.">
            <a:extLst>
              <a:ext uri="{FF2B5EF4-FFF2-40B4-BE49-F238E27FC236}">
                <a16:creationId xmlns:a16="http://schemas.microsoft.com/office/drawing/2014/main" id="{65555FC2-3B5F-9367-7F39-826BB896724B}"/>
              </a:ext>
            </a:extLst>
          </p:cNvPr>
          <p:cNvPicPr>
            <a:picLocks noChangeAspect="1"/>
          </p:cNvPicPr>
          <p:nvPr/>
        </p:nvPicPr>
        <p:blipFill>
          <a:blip r:embed="rId3"/>
          <a:stretch>
            <a:fillRect/>
          </a:stretch>
        </p:blipFill>
        <p:spPr>
          <a:xfrm>
            <a:off x="5200122" y="329185"/>
            <a:ext cx="3453349" cy="4543882"/>
          </a:xfrm>
          <a:prstGeom prst="rect">
            <a:avLst/>
          </a:prstGeom>
          <a:noFill/>
          <a:ln>
            <a:noFill/>
          </a:ln>
        </p:spPr>
      </p:pic>
      <p:sp>
        <p:nvSpPr>
          <p:cNvPr id="5" name="Rectangle 2">
            <a:extLst>
              <a:ext uri="{FF2B5EF4-FFF2-40B4-BE49-F238E27FC236}">
                <a16:creationId xmlns:a16="http://schemas.microsoft.com/office/drawing/2014/main" id="{5AF151DB-019F-91AB-50E6-7111C583216A}"/>
              </a:ext>
            </a:extLst>
          </p:cNvPr>
          <p:cNvSpPr>
            <a:spLocks noGrp="1" noChangeArrowheads="1"/>
          </p:cNvSpPr>
          <p:nvPr>
            <p:ph type="body" idx="1"/>
          </p:nvPr>
        </p:nvSpPr>
        <p:spPr bwMode="auto">
          <a:xfrm>
            <a:off x="490529" y="1188272"/>
            <a:ext cx="4844223" cy="4154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a:ln>
                  <a:noFill/>
                </a:ln>
                <a:solidFill>
                  <a:srgbClr val="000000"/>
                </a:solidFill>
                <a:effectLst/>
                <a:latin typeface="Arial" panose="020B0604020202020204" pitchFamily="34" charset="0"/>
              </a:rPr>
              <a:t>UN Convention on the Rights of the Child (CRC)</a:t>
            </a:r>
          </a:p>
          <a:p>
            <a:pPr marL="342900" indent="-342900" eaLnBrk="0" fontAlgn="base" hangingPunct="0">
              <a:lnSpc>
                <a:spcPct val="100000"/>
              </a:lnSpc>
              <a:spcBef>
                <a:spcPct val="0"/>
              </a:spcBef>
              <a:spcAft>
                <a:spcPct val="0"/>
              </a:spcAft>
              <a:buClrTx/>
              <a:buSzTx/>
            </a:pPr>
            <a:r>
              <a:rPr kumimoji="0" lang="en-US" altLang="en-US" sz="2400" i="0" u="none" strike="noStrike" cap="none" normalizeH="0" baseline="0" dirty="0">
                <a:ln>
                  <a:noFill/>
                </a:ln>
                <a:solidFill>
                  <a:srgbClr val="000000"/>
                </a:solidFill>
                <a:effectLst/>
                <a:latin typeface="Arial" panose="020B0604020202020204" pitchFamily="34" charset="0"/>
              </a:rPr>
              <a:t>Adopted by the United Nations in 1989</a:t>
            </a:r>
          </a:p>
          <a:p>
            <a:pPr marL="342900" indent="-342900" eaLnBrk="0" fontAlgn="base" hangingPunct="0">
              <a:lnSpc>
                <a:spcPct val="100000"/>
              </a:lnSpc>
              <a:spcBef>
                <a:spcPct val="0"/>
              </a:spcBef>
              <a:spcAft>
                <a:spcPct val="0"/>
              </a:spcAft>
              <a:buClrTx/>
              <a:buSzTx/>
            </a:pPr>
            <a:r>
              <a:rPr kumimoji="0" lang="en-US" altLang="en-US" sz="2400" i="0" u="none" strike="noStrike" cap="none" normalizeH="0" baseline="0" dirty="0">
                <a:ln>
                  <a:noFill/>
                </a:ln>
                <a:solidFill>
                  <a:srgbClr val="000000"/>
                </a:solidFill>
                <a:effectLst/>
                <a:latin typeface="Arial" panose="020B0604020202020204" pitchFamily="34" charset="0"/>
              </a:rPr>
              <a:t>Most widely ratified human rights treaty in history</a:t>
            </a:r>
          </a:p>
          <a:p>
            <a:pPr marL="342900" indent="-342900" eaLnBrk="0" fontAlgn="base" hangingPunct="0">
              <a:lnSpc>
                <a:spcPct val="100000"/>
              </a:lnSpc>
              <a:spcBef>
                <a:spcPct val="0"/>
              </a:spcBef>
              <a:spcAft>
                <a:spcPct val="0"/>
              </a:spcAft>
              <a:buClrTx/>
              <a:buSzTx/>
            </a:pPr>
            <a:r>
              <a:rPr kumimoji="0" lang="en-US" altLang="en-US" sz="2400" i="0" u="none" strike="noStrike" cap="none" normalizeH="0" baseline="0" dirty="0">
                <a:ln>
                  <a:noFill/>
                </a:ln>
                <a:solidFill>
                  <a:srgbClr val="000000"/>
                </a:solidFill>
                <a:effectLst/>
                <a:latin typeface="Arial" panose="020B0604020202020204" pitchFamily="34" charset="0"/>
              </a:rPr>
              <a:t>Applies to all children under age 18</a:t>
            </a:r>
          </a:p>
          <a:p>
            <a:pPr marL="342900" indent="-342900" eaLnBrk="0" fontAlgn="base" hangingPunct="0">
              <a:lnSpc>
                <a:spcPct val="100000"/>
              </a:lnSpc>
              <a:spcBef>
                <a:spcPct val="0"/>
              </a:spcBef>
              <a:spcAft>
                <a:spcPct val="0"/>
              </a:spcAft>
              <a:buClrTx/>
              <a:buSzTx/>
            </a:pPr>
            <a:r>
              <a:rPr kumimoji="0" lang="en-US" altLang="en-US" sz="2400" i="0" u="none" strike="noStrike" cap="none" normalizeH="0" baseline="0" dirty="0">
                <a:ln>
                  <a:noFill/>
                </a:ln>
                <a:solidFill>
                  <a:srgbClr val="000000"/>
                </a:solidFill>
                <a:effectLst/>
                <a:latin typeface="Arial" panose="020B0604020202020204" pitchFamily="34" charset="0"/>
              </a:rPr>
              <a:t>Establishes children as rights-holders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4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1940490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35">
          <a:extLst>
            <a:ext uri="{FF2B5EF4-FFF2-40B4-BE49-F238E27FC236}">
              <a16:creationId xmlns:a16="http://schemas.microsoft.com/office/drawing/2014/main" id="{78F371CB-CE8E-16FF-8D90-E65DFD2DAE46}"/>
            </a:ext>
          </a:extLst>
        </p:cNvPr>
        <p:cNvGrpSpPr/>
        <p:nvPr/>
      </p:nvGrpSpPr>
      <p:grpSpPr>
        <a:xfrm>
          <a:off x="0" y="0"/>
          <a:ext cx="0" cy="0"/>
          <a:chOff x="0" y="0"/>
          <a:chExt cx="0" cy="0"/>
        </a:xfrm>
      </p:grpSpPr>
      <p:sp>
        <p:nvSpPr>
          <p:cNvPr id="337" name="Google Shape;337;p27">
            <a:extLst>
              <a:ext uri="{FF2B5EF4-FFF2-40B4-BE49-F238E27FC236}">
                <a16:creationId xmlns:a16="http://schemas.microsoft.com/office/drawing/2014/main" id="{D8CE5BB5-24B6-EFA8-C01D-52A77955E3BD}"/>
              </a:ext>
            </a:extLst>
          </p:cNvPr>
          <p:cNvSpPr txBox="1">
            <a:spLocks noGrp="1"/>
          </p:cNvSpPr>
          <p:nvPr>
            <p:ph type="title"/>
          </p:nvPr>
        </p:nvSpPr>
        <p:spPr>
          <a:xfrm>
            <a:off x="394057" y="340318"/>
            <a:ext cx="5143017" cy="1002659"/>
          </a:xfrm>
        </p:spPr>
        <p:txBody>
          <a:bodyPr spcFirstLastPara="1" wrap="square" lIns="91425" tIns="91425" rIns="91425" bIns="91425" anchor="t" anchorCtr="0">
            <a:noAutofit/>
          </a:bodyPr>
          <a:lstStyle/>
          <a:p>
            <a:pPr lvl="0">
              <a:lnSpc>
                <a:spcPct val="105000"/>
              </a:lnSpc>
            </a:pPr>
            <a:r>
              <a:rPr lang="en-US" sz="3600" dirty="0"/>
              <a:t>What Rights are Defined</a:t>
            </a:r>
          </a:p>
        </p:txBody>
      </p:sp>
      <p:pic>
        <p:nvPicPr>
          <p:cNvPr id="3" name="Picture 2" descr="A poster of a convention on the topic of children&#10;&#10;AI-generated content may be incorrect.">
            <a:extLst>
              <a:ext uri="{FF2B5EF4-FFF2-40B4-BE49-F238E27FC236}">
                <a16:creationId xmlns:a16="http://schemas.microsoft.com/office/drawing/2014/main" id="{898C4640-AF59-7B0C-9264-B98D4D484842}"/>
              </a:ext>
            </a:extLst>
          </p:cNvPr>
          <p:cNvPicPr>
            <a:picLocks noChangeAspect="1"/>
          </p:cNvPicPr>
          <p:nvPr/>
        </p:nvPicPr>
        <p:blipFill>
          <a:blip r:embed="rId3"/>
          <a:stretch>
            <a:fillRect/>
          </a:stretch>
        </p:blipFill>
        <p:spPr>
          <a:xfrm>
            <a:off x="5200122" y="329185"/>
            <a:ext cx="3453349" cy="4543882"/>
          </a:xfrm>
          <a:prstGeom prst="rect">
            <a:avLst/>
          </a:prstGeom>
          <a:noFill/>
          <a:ln>
            <a:noFill/>
          </a:ln>
        </p:spPr>
      </p:pic>
      <p:sp>
        <p:nvSpPr>
          <p:cNvPr id="5" name="Rectangle 2">
            <a:extLst>
              <a:ext uri="{FF2B5EF4-FFF2-40B4-BE49-F238E27FC236}">
                <a16:creationId xmlns:a16="http://schemas.microsoft.com/office/drawing/2014/main" id="{CEDD1695-4D6E-B642-7F98-A8156CECE073}"/>
              </a:ext>
            </a:extLst>
          </p:cNvPr>
          <p:cNvSpPr>
            <a:spLocks noGrp="1" noChangeArrowheads="1"/>
          </p:cNvSpPr>
          <p:nvPr>
            <p:ph type="body" idx="1"/>
          </p:nvPr>
        </p:nvSpPr>
        <p:spPr bwMode="auto">
          <a:xfrm>
            <a:off x="394057" y="1028938"/>
            <a:ext cx="4695757" cy="38441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177800" indent="0">
              <a:buNone/>
            </a:pPr>
            <a:r>
              <a:rPr lang="en-US" sz="2300" b="1" dirty="0">
                <a:solidFill>
                  <a:schemeClr val="tx1"/>
                </a:solidFill>
                <a:latin typeface="+mn-lt"/>
              </a:rPr>
              <a:t>Core Rights of the Child</a:t>
            </a:r>
          </a:p>
          <a:p>
            <a:r>
              <a:rPr lang="en-US" sz="2300" b="1" dirty="0">
                <a:solidFill>
                  <a:schemeClr val="tx1"/>
                </a:solidFill>
                <a:latin typeface="+mn-lt"/>
              </a:rPr>
              <a:t>Protection</a:t>
            </a:r>
            <a:endParaRPr lang="en-US" sz="2300" dirty="0">
              <a:solidFill>
                <a:schemeClr val="tx1"/>
              </a:solidFill>
              <a:latin typeface="+mn-lt"/>
            </a:endParaRPr>
          </a:p>
          <a:p>
            <a:pPr lvl="1"/>
            <a:r>
              <a:rPr lang="en-US" sz="2300" dirty="0">
                <a:solidFill>
                  <a:schemeClr val="tx1"/>
                </a:solidFill>
                <a:latin typeface="+mn-lt"/>
              </a:rPr>
              <a:t>From abuse, neglect, exploitation</a:t>
            </a:r>
          </a:p>
          <a:p>
            <a:r>
              <a:rPr lang="en-US" sz="2300" b="1" dirty="0">
                <a:solidFill>
                  <a:schemeClr val="tx1"/>
                </a:solidFill>
                <a:latin typeface="+mn-lt"/>
              </a:rPr>
              <a:t>Provision</a:t>
            </a:r>
            <a:endParaRPr lang="en-US" sz="2300" dirty="0">
              <a:solidFill>
                <a:schemeClr val="tx1"/>
              </a:solidFill>
              <a:latin typeface="+mn-lt"/>
            </a:endParaRPr>
          </a:p>
          <a:p>
            <a:pPr lvl="1"/>
            <a:r>
              <a:rPr lang="en-US" sz="2300" dirty="0">
                <a:solidFill>
                  <a:schemeClr val="tx1"/>
                </a:solidFill>
                <a:latin typeface="+mn-lt"/>
              </a:rPr>
              <a:t>Healthcare, education, basic needs</a:t>
            </a:r>
          </a:p>
          <a:p>
            <a:r>
              <a:rPr lang="en-US" sz="2300" b="1" dirty="0">
                <a:solidFill>
                  <a:schemeClr val="tx1"/>
                </a:solidFill>
                <a:latin typeface="+mn-lt"/>
              </a:rPr>
              <a:t>Participation</a:t>
            </a:r>
            <a:endParaRPr lang="en-US" sz="2300" dirty="0">
              <a:solidFill>
                <a:schemeClr val="tx1"/>
              </a:solidFill>
              <a:latin typeface="+mn-lt"/>
            </a:endParaRPr>
          </a:p>
          <a:p>
            <a:pPr lvl="1"/>
            <a:r>
              <a:rPr lang="en-US" sz="2300" dirty="0">
                <a:solidFill>
                  <a:schemeClr val="tx1"/>
                </a:solidFill>
                <a:latin typeface="+mn-lt"/>
              </a:rPr>
              <a:t>Voice in decisions affecting their lives</a:t>
            </a:r>
          </a:p>
        </p:txBody>
      </p:sp>
    </p:spTree>
    <p:extLst>
      <p:ext uri="{BB962C8B-B14F-4D97-AF65-F5344CB8AC3E}">
        <p14:creationId xmlns:p14="http://schemas.microsoft.com/office/powerpoint/2010/main" val="19612839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73">
          <a:extLst>
            <a:ext uri="{FF2B5EF4-FFF2-40B4-BE49-F238E27FC236}">
              <a16:creationId xmlns:a16="http://schemas.microsoft.com/office/drawing/2014/main" id="{A9BA3040-A602-F17B-477A-5F90ED769DC9}"/>
            </a:ext>
          </a:extLst>
        </p:cNvPr>
        <p:cNvGrpSpPr/>
        <p:nvPr/>
      </p:nvGrpSpPr>
      <p:grpSpPr>
        <a:xfrm>
          <a:off x="0" y="0"/>
          <a:ext cx="0" cy="0"/>
          <a:chOff x="0" y="0"/>
          <a:chExt cx="0" cy="0"/>
        </a:xfrm>
      </p:grpSpPr>
      <p:sp>
        <p:nvSpPr>
          <p:cNvPr id="375" name="Google Shape;375;p28">
            <a:extLst>
              <a:ext uri="{FF2B5EF4-FFF2-40B4-BE49-F238E27FC236}">
                <a16:creationId xmlns:a16="http://schemas.microsoft.com/office/drawing/2014/main" id="{B45BCEFD-8CE0-6B12-7ED8-965BFCA7904E}"/>
              </a:ext>
            </a:extLst>
          </p:cNvPr>
          <p:cNvSpPr txBox="1">
            <a:spLocks noGrp="1"/>
          </p:cNvSpPr>
          <p:nvPr>
            <p:ph type="title"/>
          </p:nvPr>
        </p:nvSpPr>
        <p:spPr>
          <a:xfrm>
            <a:off x="1325851" y="851052"/>
            <a:ext cx="6492297" cy="6402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4500" dirty="0"/>
              <a:t>Childhood as Contextual</a:t>
            </a:r>
            <a:endParaRPr sz="4500" dirty="0"/>
          </a:p>
        </p:txBody>
      </p:sp>
      <p:sp>
        <p:nvSpPr>
          <p:cNvPr id="3" name="Rectangle 1">
            <a:extLst>
              <a:ext uri="{FF2B5EF4-FFF2-40B4-BE49-F238E27FC236}">
                <a16:creationId xmlns:a16="http://schemas.microsoft.com/office/drawing/2014/main" id="{1BC32DB4-6D73-C74D-E326-3E5AE0F82E95}"/>
              </a:ext>
            </a:extLst>
          </p:cNvPr>
          <p:cNvSpPr>
            <a:spLocks noGrp="1" noChangeArrowheads="1"/>
          </p:cNvSpPr>
          <p:nvPr>
            <p:ph type="subTitle" idx="1"/>
          </p:nvPr>
        </p:nvSpPr>
        <p:spPr bwMode="auto">
          <a:xfrm>
            <a:off x="919885" y="1491252"/>
            <a:ext cx="7906785" cy="3434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US" sz="2400" b="1" dirty="0">
                <a:latin typeface="+mn-lt"/>
              </a:rPr>
              <a:t>Development Depends on Context</a:t>
            </a:r>
          </a:p>
          <a:p>
            <a:pPr marL="482600" indent="-342900">
              <a:buFont typeface="Arial" panose="020B0604020202020204" pitchFamily="34" charset="0"/>
              <a:buChar char="•"/>
            </a:pPr>
            <a:r>
              <a:rPr lang="en-US" sz="2400" dirty="0">
                <a:latin typeface="+mn-lt"/>
              </a:rPr>
              <a:t>Culture</a:t>
            </a:r>
          </a:p>
          <a:p>
            <a:pPr marL="482600" indent="-342900">
              <a:buFont typeface="Arial" panose="020B0604020202020204" pitchFamily="34" charset="0"/>
              <a:buChar char="•"/>
            </a:pPr>
            <a:r>
              <a:rPr lang="en-US" sz="2400" dirty="0">
                <a:latin typeface="+mn-lt"/>
              </a:rPr>
              <a:t>Family resources</a:t>
            </a:r>
          </a:p>
          <a:p>
            <a:pPr marL="482600" indent="-342900">
              <a:buFont typeface="Arial" panose="020B0604020202020204" pitchFamily="34" charset="0"/>
              <a:buChar char="•"/>
            </a:pPr>
            <a:r>
              <a:rPr lang="en-US" sz="2400" dirty="0">
                <a:latin typeface="+mn-lt"/>
              </a:rPr>
              <a:t>Community and neighborhood</a:t>
            </a:r>
          </a:p>
          <a:p>
            <a:pPr marL="482600" indent="-342900">
              <a:buFont typeface="Arial" panose="020B0604020202020204" pitchFamily="34" charset="0"/>
              <a:buChar char="•"/>
            </a:pPr>
            <a:r>
              <a:rPr lang="en-US" sz="2400" dirty="0">
                <a:latin typeface="+mn-lt"/>
              </a:rPr>
              <a:t>Education systems</a:t>
            </a:r>
          </a:p>
          <a:p>
            <a:pPr marL="482600" indent="-342900">
              <a:buFont typeface="Arial" panose="020B0604020202020204" pitchFamily="34" charset="0"/>
              <a:buChar char="•"/>
            </a:pPr>
            <a:r>
              <a:rPr lang="en-US" sz="2400" dirty="0">
                <a:latin typeface="+mn-lt"/>
              </a:rPr>
              <a:t>Identity</a:t>
            </a:r>
          </a:p>
          <a:p>
            <a:pPr marL="482600" indent="-342900">
              <a:buFont typeface="Arial" panose="020B0604020202020204" pitchFamily="34" charset="0"/>
              <a:buChar char="•"/>
            </a:pPr>
            <a:r>
              <a:rPr lang="en-US" sz="2400" dirty="0">
                <a:latin typeface="+mn-lt"/>
              </a:rPr>
              <a:t>Technology and media</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400" b="0" i="0" u="none" strike="noStrike" cap="none" normalizeH="0" baseline="0" dirty="0">
              <a:ln>
                <a:noFill/>
              </a:ln>
              <a:solidFill>
                <a:schemeClr val="tx1"/>
              </a:solidFill>
              <a:effectLst/>
              <a:latin typeface="+mn-lt"/>
            </a:endParaRPr>
          </a:p>
        </p:txBody>
      </p:sp>
    </p:spTree>
    <p:extLst>
      <p:ext uri="{BB962C8B-B14F-4D97-AF65-F5344CB8AC3E}">
        <p14:creationId xmlns:p14="http://schemas.microsoft.com/office/powerpoint/2010/main" val="31717597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35">
          <a:extLst>
            <a:ext uri="{FF2B5EF4-FFF2-40B4-BE49-F238E27FC236}">
              <a16:creationId xmlns:a16="http://schemas.microsoft.com/office/drawing/2014/main" id="{C444BC88-9CBC-63D1-8EC5-DA8B9E77E2C3}"/>
            </a:ext>
          </a:extLst>
        </p:cNvPr>
        <p:cNvGrpSpPr/>
        <p:nvPr/>
      </p:nvGrpSpPr>
      <p:grpSpPr>
        <a:xfrm>
          <a:off x="0" y="0"/>
          <a:ext cx="0" cy="0"/>
          <a:chOff x="0" y="0"/>
          <a:chExt cx="0" cy="0"/>
        </a:xfrm>
      </p:grpSpPr>
      <p:sp>
        <p:nvSpPr>
          <p:cNvPr id="337" name="Google Shape;337;p27">
            <a:extLst>
              <a:ext uri="{FF2B5EF4-FFF2-40B4-BE49-F238E27FC236}">
                <a16:creationId xmlns:a16="http://schemas.microsoft.com/office/drawing/2014/main" id="{CD43B90D-5EE6-06D2-7888-F71ECDD954A0}"/>
              </a:ext>
            </a:extLst>
          </p:cNvPr>
          <p:cNvSpPr txBox="1">
            <a:spLocks noGrp="1"/>
          </p:cNvSpPr>
          <p:nvPr>
            <p:ph type="ctrTitle"/>
          </p:nvPr>
        </p:nvSpPr>
        <p:spPr>
          <a:xfrm>
            <a:off x="720000" y="626132"/>
            <a:ext cx="7704000" cy="640200"/>
          </a:xfrm>
        </p:spPr>
        <p:txBody>
          <a:bodyPr spcFirstLastPara="1" wrap="square" lIns="91425" tIns="91425" rIns="91425" bIns="91425" anchor="ctr" anchorCtr="0">
            <a:noAutofit/>
          </a:bodyPr>
          <a:lstStyle/>
          <a:p>
            <a:pPr lvl="0"/>
            <a:r>
              <a:rPr lang="en-US" sz="4500" dirty="0"/>
              <a:t>Putting the Timeline Together</a:t>
            </a:r>
          </a:p>
        </p:txBody>
      </p:sp>
      <p:graphicFrame>
        <p:nvGraphicFramePr>
          <p:cNvPr id="10" name="Table 9">
            <a:extLst>
              <a:ext uri="{FF2B5EF4-FFF2-40B4-BE49-F238E27FC236}">
                <a16:creationId xmlns:a16="http://schemas.microsoft.com/office/drawing/2014/main" id="{868F3554-D25F-B709-6F28-1D9E1543252A}"/>
              </a:ext>
            </a:extLst>
          </p:cNvPr>
          <p:cNvGraphicFramePr>
            <a:graphicFrameLocks noGrp="1"/>
          </p:cNvGraphicFramePr>
          <p:nvPr>
            <p:extLst>
              <p:ext uri="{D42A27DB-BD31-4B8C-83A1-F6EECF244321}">
                <p14:modId xmlns:p14="http://schemas.microsoft.com/office/powerpoint/2010/main" val="3194258051"/>
              </p:ext>
            </p:extLst>
          </p:nvPr>
        </p:nvGraphicFramePr>
        <p:xfrm>
          <a:off x="720000" y="1599108"/>
          <a:ext cx="7704000" cy="2918260"/>
        </p:xfrm>
        <a:graphic>
          <a:graphicData uri="http://schemas.openxmlformats.org/drawingml/2006/table">
            <a:tbl>
              <a:tblPr>
                <a:tableStyleId>{EB9631B5-78F2-41C9-869B-9F39066F8104}</a:tableStyleId>
              </a:tblPr>
              <a:tblGrid>
                <a:gridCol w="3115408">
                  <a:extLst>
                    <a:ext uri="{9D8B030D-6E8A-4147-A177-3AD203B41FA5}">
                      <a16:colId xmlns:a16="http://schemas.microsoft.com/office/drawing/2014/main" val="3958403184"/>
                    </a:ext>
                  </a:extLst>
                </a:gridCol>
                <a:gridCol w="4588592">
                  <a:extLst>
                    <a:ext uri="{9D8B030D-6E8A-4147-A177-3AD203B41FA5}">
                      <a16:colId xmlns:a16="http://schemas.microsoft.com/office/drawing/2014/main" val="4166211361"/>
                    </a:ext>
                  </a:extLst>
                </a:gridCol>
              </a:tblGrid>
              <a:tr h="533836">
                <a:tc>
                  <a:txBody>
                    <a:bodyPr/>
                    <a:lstStyle/>
                    <a:p>
                      <a:pPr>
                        <a:buNone/>
                      </a:pPr>
                      <a:r>
                        <a:rPr lang="en-US" sz="2400" dirty="0">
                          <a:solidFill>
                            <a:schemeClr val="tx1"/>
                          </a:solidFill>
                        </a:rPr>
                        <a:t>Time Period</a:t>
                      </a:r>
                    </a:p>
                  </a:txBody>
                  <a:tcPr marL="217892" marR="108946" marT="108946" marB="108946"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buNone/>
                      </a:pPr>
                      <a:r>
                        <a:rPr lang="en-US" sz="2400" dirty="0">
                          <a:solidFill>
                            <a:schemeClr val="tx1"/>
                          </a:solidFill>
                        </a:rPr>
                        <a:t>Dominant View</a:t>
                      </a:r>
                    </a:p>
                  </a:txBody>
                  <a:tcPr marL="217892" marR="108946" marT="108946" marB="108946"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533270731"/>
                  </a:ext>
                </a:extLst>
              </a:tr>
              <a:tr h="533836">
                <a:tc>
                  <a:txBody>
                    <a:bodyPr/>
                    <a:lstStyle/>
                    <a:p>
                      <a:pPr>
                        <a:buNone/>
                      </a:pPr>
                      <a:r>
                        <a:rPr lang="en-US" sz="2400">
                          <a:solidFill>
                            <a:schemeClr val="tx1"/>
                          </a:solidFill>
                        </a:rPr>
                        <a:t>Pre-Modern</a:t>
                      </a:r>
                    </a:p>
                  </a:txBody>
                  <a:tcPr marL="217892" marR="108946" marT="108946" marB="108946" anchor="ctr">
                    <a:lnT w="12700" cap="flat" cmpd="sng" algn="ctr">
                      <a:solidFill>
                        <a:schemeClr val="tx1"/>
                      </a:solidFill>
                      <a:prstDash val="solid"/>
                      <a:round/>
                      <a:headEnd type="none" w="med" len="med"/>
                      <a:tailEnd type="none" w="med" len="med"/>
                    </a:lnT>
                  </a:tcPr>
                </a:tc>
                <a:tc>
                  <a:txBody>
                    <a:bodyPr/>
                    <a:lstStyle/>
                    <a:p>
                      <a:pPr>
                        <a:buNone/>
                      </a:pPr>
                      <a:r>
                        <a:rPr lang="en-US" sz="2400">
                          <a:solidFill>
                            <a:schemeClr val="tx1"/>
                          </a:solidFill>
                        </a:rPr>
                        <a:t>Survival &amp; contribution</a:t>
                      </a:r>
                    </a:p>
                  </a:txBody>
                  <a:tcPr marL="217892" marR="108946" marT="108946" marB="108946"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571494048"/>
                  </a:ext>
                </a:extLst>
              </a:tr>
              <a:tr h="533836">
                <a:tc>
                  <a:txBody>
                    <a:bodyPr/>
                    <a:lstStyle/>
                    <a:p>
                      <a:pPr>
                        <a:buNone/>
                      </a:pPr>
                      <a:r>
                        <a:rPr lang="en-US" sz="2400">
                          <a:solidFill>
                            <a:schemeClr val="tx1"/>
                          </a:solidFill>
                        </a:rPr>
                        <a:t>Enlightenment</a:t>
                      </a:r>
                    </a:p>
                  </a:txBody>
                  <a:tcPr marL="217892" marR="108946" marT="108946" marB="108946" anchor="ctr"/>
                </a:tc>
                <a:tc>
                  <a:txBody>
                    <a:bodyPr/>
                    <a:lstStyle/>
                    <a:p>
                      <a:pPr>
                        <a:buNone/>
                      </a:pPr>
                      <a:r>
                        <a:rPr lang="en-US" sz="2400">
                          <a:solidFill>
                            <a:schemeClr val="tx1"/>
                          </a:solidFill>
                        </a:rPr>
                        <a:t>Innocence &amp; protection</a:t>
                      </a:r>
                    </a:p>
                  </a:txBody>
                  <a:tcPr marL="217892" marR="108946" marT="108946" marB="108946" anchor="ctr"/>
                </a:tc>
                <a:extLst>
                  <a:ext uri="{0D108BD9-81ED-4DB2-BD59-A6C34878D82A}">
                    <a16:rowId xmlns:a16="http://schemas.microsoft.com/office/drawing/2014/main" val="1783197341"/>
                  </a:ext>
                </a:extLst>
              </a:tr>
              <a:tr h="533836">
                <a:tc>
                  <a:txBody>
                    <a:bodyPr/>
                    <a:lstStyle/>
                    <a:p>
                      <a:pPr>
                        <a:buNone/>
                      </a:pPr>
                      <a:r>
                        <a:rPr lang="en-US" sz="2400">
                          <a:solidFill>
                            <a:schemeClr val="tx1"/>
                          </a:solidFill>
                        </a:rPr>
                        <a:t>Industrial Era</a:t>
                      </a:r>
                    </a:p>
                  </a:txBody>
                  <a:tcPr marL="217892" marR="108946" marT="108946" marB="108946" anchor="ctr"/>
                </a:tc>
                <a:tc>
                  <a:txBody>
                    <a:bodyPr/>
                    <a:lstStyle/>
                    <a:p>
                      <a:pPr>
                        <a:buNone/>
                      </a:pPr>
                      <a:r>
                        <a:rPr lang="en-US" sz="2400" dirty="0">
                          <a:solidFill>
                            <a:schemeClr val="tx1"/>
                          </a:solidFill>
                        </a:rPr>
                        <a:t>Schooling &amp; development</a:t>
                      </a:r>
                    </a:p>
                  </a:txBody>
                  <a:tcPr marL="217892" marR="108946" marT="108946" marB="108946" anchor="ctr"/>
                </a:tc>
                <a:extLst>
                  <a:ext uri="{0D108BD9-81ED-4DB2-BD59-A6C34878D82A}">
                    <a16:rowId xmlns:a16="http://schemas.microsoft.com/office/drawing/2014/main" val="1471343637"/>
                  </a:ext>
                </a:extLst>
              </a:tr>
              <a:tr h="533836">
                <a:tc>
                  <a:txBody>
                    <a:bodyPr/>
                    <a:lstStyle/>
                    <a:p>
                      <a:pPr>
                        <a:buNone/>
                      </a:pPr>
                      <a:r>
                        <a:rPr lang="en-US" sz="2400">
                          <a:solidFill>
                            <a:schemeClr val="tx1"/>
                          </a:solidFill>
                        </a:rPr>
                        <a:t>Modern Era</a:t>
                      </a:r>
                    </a:p>
                  </a:txBody>
                  <a:tcPr marL="217892" marR="108946" marT="108946" marB="108946" anchor="ctr"/>
                </a:tc>
                <a:tc>
                  <a:txBody>
                    <a:bodyPr/>
                    <a:lstStyle/>
                    <a:p>
                      <a:pPr>
                        <a:buNone/>
                      </a:pPr>
                      <a:r>
                        <a:rPr lang="en-US" sz="2400" dirty="0">
                          <a:solidFill>
                            <a:schemeClr val="tx1"/>
                          </a:solidFill>
                        </a:rPr>
                        <a:t>Rights &amp; context</a:t>
                      </a:r>
                    </a:p>
                  </a:txBody>
                  <a:tcPr marL="217892" marR="108946" marT="108946" marB="108946" anchor="ctr"/>
                </a:tc>
                <a:extLst>
                  <a:ext uri="{0D108BD9-81ED-4DB2-BD59-A6C34878D82A}">
                    <a16:rowId xmlns:a16="http://schemas.microsoft.com/office/drawing/2014/main" val="3699438240"/>
                  </a:ext>
                </a:extLst>
              </a:tr>
            </a:tbl>
          </a:graphicData>
        </a:graphic>
      </p:graphicFrame>
    </p:spTree>
    <p:extLst>
      <p:ext uri="{BB962C8B-B14F-4D97-AF65-F5344CB8AC3E}">
        <p14:creationId xmlns:p14="http://schemas.microsoft.com/office/powerpoint/2010/main" val="34683118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748">
          <a:extLst>
            <a:ext uri="{FF2B5EF4-FFF2-40B4-BE49-F238E27FC236}">
              <a16:creationId xmlns:a16="http://schemas.microsoft.com/office/drawing/2014/main" id="{F41A13B4-CBB7-130E-0246-1E6D0D6BAF73}"/>
            </a:ext>
          </a:extLst>
        </p:cNvPr>
        <p:cNvGrpSpPr/>
        <p:nvPr/>
      </p:nvGrpSpPr>
      <p:grpSpPr>
        <a:xfrm>
          <a:off x="0" y="0"/>
          <a:ext cx="0" cy="0"/>
          <a:chOff x="0" y="0"/>
          <a:chExt cx="0" cy="0"/>
        </a:xfrm>
      </p:grpSpPr>
      <p:grpSp>
        <p:nvGrpSpPr>
          <p:cNvPr id="749" name="Google Shape;749;p33">
            <a:extLst>
              <a:ext uri="{FF2B5EF4-FFF2-40B4-BE49-F238E27FC236}">
                <a16:creationId xmlns:a16="http://schemas.microsoft.com/office/drawing/2014/main" id="{B9ED8E6D-4E94-F126-90A6-712E2E39598F}"/>
              </a:ext>
            </a:extLst>
          </p:cNvPr>
          <p:cNvGrpSpPr/>
          <p:nvPr/>
        </p:nvGrpSpPr>
        <p:grpSpPr>
          <a:xfrm>
            <a:off x="725400" y="2999304"/>
            <a:ext cx="7698600" cy="1880700"/>
            <a:chOff x="727375" y="2553925"/>
            <a:chExt cx="7698600" cy="1880700"/>
          </a:xfrm>
        </p:grpSpPr>
        <p:cxnSp>
          <p:nvCxnSpPr>
            <p:cNvPr id="750" name="Google Shape;750;p33">
              <a:extLst>
                <a:ext uri="{FF2B5EF4-FFF2-40B4-BE49-F238E27FC236}">
                  <a16:creationId xmlns:a16="http://schemas.microsoft.com/office/drawing/2014/main" id="{061240A9-1D28-3BE4-FD22-F04C30B94E49}"/>
                </a:ext>
              </a:extLst>
            </p:cNvPr>
            <p:cNvCxnSpPr/>
            <p:nvPr/>
          </p:nvCxnSpPr>
          <p:spPr>
            <a:xfrm>
              <a:off x="901300" y="2553925"/>
              <a:ext cx="0" cy="1880700"/>
            </a:xfrm>
            <a:prstGeom prst="straightConnector1">
              <a:avLst/>
            </a:prstGeom>
            <a:noFill/>
            <a:ln w="9525" cap="flat" cmpd="sng">
              <a:solidFill>
                <a:schemeClr val="accent2"/>
              </a:solidFill>
              <a:prstDash val="solid"/>
              <a:round/>
              <a:headEnd type="none" w="med" len="med"/>
              <a:tailEnd type="none" w="med" len="med"/>
            </a:ln>
          </p:spPr>
        </p:cxnSp>
        <p:grpSp>
          <p:nvGrpSpPr>
            <p:cNvPr id="751" name="Google Shape;751;p33">
              <a:extLst>
                <a:ext uri="{FF2B5EF4-FFF2-40B4-BE49-F238E27FC236}">
                  <a16:creationId xmlns:a16="http://schemas.microsoft.com/office/drawing/2014/main" id="{83BA08D6-B5A3-BDA3-7AEA-2A8B474E581F}"/>
                </a:ext>
              </a:extLst>
            </p:cNvPr>
            <p:cNvGrpSpPr/>
            <p:nvPr/>
          </p:nvGrpSpPr>
          <p:grpSpPr>
            <a:xfrm>
              <a:off x="727375" y="2868137"/>
              <a:ext cx="7698600" cy="1473988"/>
              <a:chOff x="727375" y="2944337"/>
              <a:chExt cx="7698600" cy="1473988"/>
            </a:xfrm>
          </p:grpSpPr>
          <p:cxnSp>
            <p:nvCxnSpPr>
              <p:cNvPr id="752" name="Google Shape;752;p33">
                <a:extLst>
                  <a:ext uri="{FF2B5EF4-FFF2-40B4-BE49-F238E27FC236}">
                    <a16:creationId xmlns:a16="http://schemas.microsoft.com/office/drawing/2014/main" id="{58E50309-305E-E842-A20D-432410200F58}"/>
                  </a:ext>
                </a:extLst>
              </p:cNvPr>
              <p:cNvCxnSpPr/>
              <p:nvPr/>
            </p:nvCxnSpPr>
            <p:spPr>
              <a:xfrm>
                <a:off x="727375" y="2944337"/>
                <a:ext cx="7698600" cy="0"/>
              </a:xfrm>
              <a:prstGeom prst="straightConnector1">
                <a:avLst/>
              </a:prstGeom>
              <a:noFill/>
              <a:ln w="9525" cap="flat" cmpd="sng">
                <a:solidFill>
                  <a:schemeClr val="dk2"/>
                </a:solidFill>
                <a:prstDash val="solid"/>
                <a:round/>
                <a:headEnd type="none" w="med" len="med"/>
                <a:tailEnd type="none" w="med" len="med"/>
              </a:ln>
            </p:spPr>
          </p:cxnSp>
          <p:cxnSp>
            <p:nvCxnSpPr>
              <p:cNvPr id="753" name="Google Shape;753;p33">
                <a:extLst>
                  <a:ext uri="{FF2B5EF4-FFF2-40B4-BE49-F238E27FC236}">
                    <a16:creationId xmlns:a16="http://schemas.microsoft.com/office/drawing/2014/main" id="{A0E6B203-7A1E-4315-2017-C3A22023D26C}"/>
                  </a:ext>
                </a:extLst>
              </p:cNvPr>
              <p:cNvCxnSpPr/>
              <p:nvPr/>
            </p:nvCxnSpPr>
            <p:spPr>
              <a:xfrm>
                <a:off x="727375" y="3435666"/>
                <a:ext cx="7698600" cy="0"/>
              </a:xfrm>
              <a:prstGeom prst="straightConnector1">
                <a:avLst/>
              </a:prstGeom>
              <a:noFill/>
              <a:ln w="9525" cap="flat" cmpd="sng">
                <a:solidFill>
                  <a:schemeClr val="dk2"/>
                </a:solidFill>
                <a:prstDash val="solid"/>
                <a:round/>
                <a:headEnd type="none" w="med" len="med"/>
                <a:tailEnd type="none" w="med" len="med"/>
              </a:ln>
            </p:spPr>
          </p:cxnSp>
          <p:cxnSp>
            <p:nvCxnSpPr>
              <p:cNvPr id="754" name="Google Shape;754;p33">
                <a:extLst>
                  <a:ext uri="{FF2B5EF4-FFF2-40B4-BE49-F238E27FC236}">
                    <a16:creationId xmlns:a16="http://schemas.microsoft.com/office/drawing/2014/main" id="{2D837738-CF6B-8986-935B-6E9551E9A0CC}"/>
                  </a:ext>
                </a:extLst>
              </p:cNvPr>
              <p:cNvCxnSpPr/>
              <p:nvPr/>
            </p:nvCxnSpPr>
            <p:spPr>
              <a:xfrm>
                <a:off x="727375" y="3681331"/>
                <a:ext cx="7698600" cy="0"/>
              </a:xfrm>
              <a:prstGeom prst="straightConnector1">
                <a:avLst/>
              </a:prstGeom>
              <a:noFill/>
              <a:ln w="9525" cap="flat" cmpd="sng">
                <a:solidFill>
                  <a:schemeClr val="dk2"/>
                </a:solidFill>
                <a:prstDash val="solid"/>
                <a:round/>
                <a:headEnd type="none" w="med" len="med"/>
                <a:tailEnd type="none" w="med" len="med"/>
              </a:ln>
            </p:spPr>
          </p:cxnSp>
          <p:cxnSp>
            <p:nvCxnSpPr>
              <p:cNvPr id="755" name="Google Shape;755;p33">
                <a:extLst>
                  <a:ext uri="{FF2B5EF4-FFF2-40B4-BE49-F238E27FC236}">
                    <a16:creationId xmlns:a16="http://schemas.microsoft.com/office/drawing/2014/main" id="{F1F21F1F-247F-A629-D688-98C1CFC85964}"/>
                  </a:ext>
                </a:extLst>
              </p:cNvPr>
              <p:cNvCxnSpPr/>
              <p:nvPr/>
            </p:nvCxnSpPr>
            <p:spPr>
              <a:xfrm>
                <a:off x="727375" y="3926996"/>
                <a:ext cx="7698600" cy="0"/>
              </a:xfrm>
              <a:prstGeom prst="straightConnector1">
                <a:avLst/>
              </a:prstGeom>
              <a:noFill/>
              <a:ln w="9525" cap="flat" cmpd="sng">
                <a:solidFill>
                  <a:schemeClr val="dk2"/>
                </a:solidFill>
                <a:prstDash val="solid"/>
                <a:round/>
                <a:headEnd type="none" w="med" len="med"/>
                <a:tailEnd type="none" w="med" len="med"/>
              </a:ln>
            </p:spPr>
          </p:cxnSp>
          <p:cxnSp>
            <p:nvCxnSpPr>
              <p:cNvPr id="756" name="Google Shape;756;p33">
                <a:extLst>
                  <a:ext uri="{FF2B5EF4-FFF2-40B4-BE49-F238E27FC236}">
                    <a16:creationId xmlns:a16="http://schemas.microsoft.com/office/drawing/2014/main" id="{CC4A7D69-16E1-CD28-8B08-5D1AA9BF99ED}"/>
                  </a:ext>
                </a:extLst>
              </p:cNvPr>
              <p:cNvCxnSpPr/>
              <p:nvPr/>
            </p:nvCxnSpPr>
            <p:spPr>
              <a:xfrm>
                <a:off x="727375" y="4172660"/>
                <a:ext cx="7698600" cy="0"/>
              </a:xfrm>
              <a:prstGeom prst="straightConnector1">
                <a:avLst/>
              </a:prstGeom>
              <a:noFill/>
              <a:ln w="9525" cap="flat" cmpd="sng">
                <a:solidFill>
                  <a:schemeClr val="dk2"/>
                </a:solidFill>
                <a:prstDash val="solid"/>
                <a:round/>
                <a:headEnd type="none" w="med" len="med"/>
                <a:tailEnd type="none" w="med" len="med"/>
              </a:ln>
            </p:spPr>
          </p:cxnSp>
          <p:cxnSp>
            <p:nvCxnSpPr>
              <p:cNvPr id="757" name="Google Shape;757;p33">
                <a:extLst>
                  <a:ext uri="{FF2B5EF4-FFF2-40B4-BE49-F238E27FC236}">
                    <a16:creationId xmlns:a16="http://schemas.microsoft.com/office/drawing/2014/main" id="{1AF2EF05-371E-68EC-6F7F-59D2C3AEBCC3}"/>
                  </a:ext>
                </a:extLst>
              </p:cNvPr>
              <p:cNvCxnSpPr/>
              <p:nvPr/>
            </p:nvCxnSpPr>
            <p:spPr>
              <a:xfrm>
                <a:off x="727375" y="4418325"/>
                <a:ext cx="7698600" cy="0"/>
              </a:xfrm>
              <a:prstGeom prst="straightConnector1">
                <a:avLst/>
              </a:prstGeom>
              <a:noFill/>
              <a:ln w="9525" cap="flat" cmpd="sng">
                <a:solidFill>
                  <a:schemeClr val="dk2"/>
                </a:solidFill>
                <a:prstDash val="solid"/>
                <a:round/>
                <a:headEnd type="none" w="med" len="med"/>
                <a:tailEnd type="none" w="med" len="med"/>
              </a:ln>
            </p:spPr>
          </p:cxnSp>
          <p:cxnSp>
            <p:nvCxnSpPr>
              <p:cNvPr id="758" name="Google Shape;758;p33">
                <a:extLst>
                  <a:ext uri="{FF2B5EF4-FFF2-40B4-BE49-F238E27FC236}">
                    <a16:creationId xmlns:a16="http://schemas.microsoft.com/office/drawing/2014/main" id="{50E50427-ECE9-ECAF-55BE-D191B0BE449E}"/>
                  </a:ext>
                </a:extLst>
              </p:cNvPr>
              <p:cNvCxnSpPr/>
              <p:nvPr/>
            </p:nvCxnSpPr>
            <p:spPr>
              <a:xfrm>
                <a:off x="727375" y="3190002"/>
                <a:ext cx="7698600" cy="0"/>
              </a:xfrm>
              <a:prstGeom prst="straightConnector1">
                <a:avLst/>
              </a:prstGeom>
              <a:noFill/>
              <a:ln w="9525" cap="flat" cmpd="sng">
                <a:solidFill>
                  <a:schemeClr val="dk2"/>
                </a:solidFill>
                <a:prstDash val="solid"/>
                <a:round/>
                <a:headEnd type="none" w="med" len="med"/>
                <a:tailEnd type="none" w="med" len="med"/>
              </a:ln>
            </p:spPr>
          </p:cxnSp>
        </p:grpSp>
      </p:grpSp>
      <p:sp>
        <p:nvSpPr>
          <p:cNvPr id="759" name="Google Shape;759;p33">
            <a:extLst>
              <a:ext uri="{FF2B5EF4-FFF2-40B4-BE49-F238E27FC236}">
                <a16:creationId xmlns:a16="http://schemas.microsoft.com/office/drawing/2014/main" id="{7618CABC-E58F-4163-C893-F74AF96DB958}"/>
              </a:ext>
            </a:extLst>
          </p:cNvPr>
          <p:cNvSpPr txBox="1">
            <a:spLocks noGrp="1"/>
          </p:cNvSpPr>
          <p:nvPr>
            <p:ph type="title"/>
          </p:nvPr>
        </p:nvSpPr>
        <p:spPr>
          <a:xfrm>
            <a:off x="714596" y="355995"/>
            <a:ext cx="7704000" cy="640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4500" dirty="0"/>
              <a:t>THINK-PAIR-SHARE</a:t>
            </a:r>
            <a:endParaRPr sz="4500" dirty="0"/>
          </a:p>
        </p:txBody>
      </p:sp>
      <p:sp>
        <p:nvSpPr>
          <p:cNvPr id="760" name="Google Shape;760;p33">
            <a:extLst>
              <a:ext uri="{FF2B5EF4-FFF2-40B4-BE49-F238E27FC236}">
                <a16:creationId xmlns:a16="http://schemas.microsoft.com/office/drawing/2014/main" id="{92C54F33-13B1-82A8-0244-14D1B00C494A}"/>
              </a:ext>
            </a:extLst>
          </p:cNvPr>
          <p:cNvSpPr txBox="1"/>
          <p:nvPr/>
        </p:nvSpPr>
        <p:spPr>
          <a:xfrm flipV="1">
            <a:off x="1673456" y="1828901"/>
            <a:ext cx="6605024" cy="45719"/>
          </a:xfrm>
          <a:prstGeom prst="rect">
            <a:avLst/>
          </a:prstGeom>
          <a:noFill/>
          <a:ln>
            <a:noFill/>
          </a:ln>
        </p:spPr>
        <p:txBody>
          <a:bodyPr spcFirstLastPara="1" wrap="square" lIns="91425" tIns="91425" rIns="91425" bIns="91425" anchor="t" anchorCtr="0">
            <a:noAutofit/>
          </a:bodyPr>
          <a:lstStyle/>
          <a:p>
            <a:pPr lvl="0">
              <a:lnSpc>
                <a:spcPct val="115000"/>
              </a:lnSpc>
            </a:pPr>
            <a:endParaRPr sz="1800" dirty="0">
              <a:solidFill>
                <a:schemeClr val="dk1"/>
              </a:solidFill>
              <a:latin typeface="Catamaran"/>
              <a:ea typeface="Catamaran"/>
              <a:cs typeface="Catamaran"/>
              <a:sym typeface="Catamaran"/>
            </a:endParaRPr>
          </a:p>
        </p:txBody>
      </p:sp>
      <p:sp>
        <p:nvSpPr>
          <p:cNvPr id="3" name="TextBox 2">
            <a:extLst>
              <a:ext uri="{FF2B5EF4-FFF2-40B4-BE49-F238E27FC236}">
                <a16:creationId xmlns:a16="http://schemas.microsoft.com/office/drawing/2014/main" id="{B6687130-55BB-892C-69BC-22E36CB928E6}"/>
              </a:ext>
            </a:extLst>
          </p:cNvPr>
          <p:cNvSpPr txBox="1"/>
          <p:nvPr/>
        </p:nvSpPr>
        <p:spPr>
          <a:xfrm>
            <a:off x="899323" y="3513545"/>
            <a:ext cx="7519273" cy="1077218"/>
          </a:xfrm>
          <a:prstGeom prst="rect">
            <a:avLst/>
          </a:prstGeom>
          <a:noFill/>
        </p:spPr>
        <p:txBody>
          <a:bodyPr wrap="square" rtlCol="0">
            <a:spAutoFit/>
          </a:bodyPr>
          <a:lstStyle/>
          <a:p>
            <a:pPr marL="342900" indent="-342900">
              <a:buAutoNum type="arabicPeriod"/>
            </a:pPr>
            <a:r>
              <a:rPr lang="en-US" sz="1600" dirty="0">
                <a:latin typeface="Comic Sans MS" panose="030F0902030302020204" pitchFamily="66" charset="0"/>
              </a:rPr>
              <a:t>Write down your answer</a:t>
            </a:r>
          </a:p>
          <a:p>
            <a:pPr marL="342900" indent="-342900">
              <a:buAutoNum type="arabicPeriod"/>
            </a:pPr>
            <a:r>
              <a:rPr lang="en-US" sz="1600" dirty="0">
                <a:latin typeface="Comic Sans MS" panose="030F0902030302020204" pitchFamily="66" charset="0"/>
              </a:rPr>
              <a:t>Turn to a nearby classmate and share what you wrote</a:t>
            </a:r>
          </a:p>
          <a:p>
            <a:pPr marL="342900" indent="-342900">
              <a:buAutoNum type="arabicPeriod"/>
            </a:pPr>
            <a:r>
              <a:rPr lang="en-US" sz="1600" dirty="0">
                <a:latin typeface="Comic Sans MS" panose="030F0902030302020204" pitchFamily="66" charset="0"/>
              </a:rPr>
              <a:t>Get ready to share: you can share what you wrote or what a classmate shared with you</a:t>
            </a:r>
          </a:p>
        </p:txBody>
      </p:sp>
      <p:sp>
        <p:nvSpPr>
          <p:cNvPr id="4" name="Rectangle 2">
            <a:extLst>
              <a:ext uri="{FF2B5EF4-FFF2-40B4-BE49-F238E27FC236}">
                <a16:creationId xmlns:a16="http://schemas.microsoft.com/office/drawing/2014/main" id="{55279CD2-BCE0-5CFA-3D86-A3248E50C856}"/>
              </a:ext>
            </a:extLst>
          </p:cNvPr>
          <p:cNvSpPr>
            <a:spLocks noChangeArrowheads="1"/>
          </p:cNvSpPr>
          <p:nvPr/>
        </p:nvSpPr>
        <p:spPr bwMode="auto">
          <a:xfrm>
            <a:off x="879719" y="1394466"/>
            <a:ext cx="7558479"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rgbClr val="000000"/>
                </a:solidFill>
                <a:effectLst/>
                <a:latin typeface="+mn-lt"/>
              </a:rPr>
              <a:t>Which expectations about childhood from this timeline are most likely to be treated as “universal” in psychology — even though they come from specific cultures?</a:t>
            </a:r>
            <a:endParaRPr kumimoji="0" lang="en-US" altLang="en-US" sz="2400" b="0" i="0" u="none" strike="noStrike" cap="none" normalizeH="0" baseline="0" dirty="0">
              <a:ln>
                <a:noFill/>
              </a:ln>
              <a:solidFill>
                <a:schemeClr val="tx1"/>
              </a:solidFill>
              <a:effectLst/>
              <a:latin typeface="+mn-lt"/>
            </a:endParaRPr>
          </a:p>
        </p:txBody>
      </p:sp>
    </p:spTree>
    <p:extLst>
      <p:ext uri="{BB962C8B-B14F-4D97-AF65-F5344CB8AC3E}">
        <p14:creationId xmlns:p14="http://schemas.microsoft.com/office/powerpoint/2010/main" val="13775334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24">
          <a:extLst>
            <a:ext uri="{FF2B5EF4-FFF2-40B4-BE49-F238E27FC236}">
              <a16:creationId xmlns:a16="http://schemas.microsoft.com/office/drawing/2014/main" id="{34911943-C162-D037-7CE0-E017B748A372}"/>
            </a:ext>
          </a:extLst>
        </p:cNvPr>
        <p:cNvGrpSpPr/>
        <p:nvPr/>
      </p:nvGrpSpPr>
      <p:grpSpPr>
        <a:xfrm>
          <a:off x="0" y="0"/>
          <a:ext cx="0" cy="0"/>
          <a:chOff x="0" y="0"/>
          <a:chExt cx="0" cy="0"/>
        </a:xfrm>
      </p:grpSpPr>
      <p:sp>
        <p:nvSpPr>
          <p:cNvPr id="525" name="Google Shape;525;p30">
            <a:extLst>
              <a:ext uri="{FF2B5EF4-FFF2-40B4-BE49-F238E27FC236}">
                <a16:creationId xmlns:a16="http://schemas.microsoft.com/office/drawing/2014/main" id="{6048A789-A284-36CE-E360-1605F7581477}"/>
              </a:ext>
            </a:extLst>
          </p:cNvPr>
          <p:cNvSpPr txBox="1">
            <a:spLocks noGrp="1"/>
          </p:cNvSpPr>
          <p:nvPr>
            <p:ph type="title"/>
          </p:nvPr>
        </p:nvSpPr>
        <p:spPr>
          <a:xfrm>
            <a:off x="434244" y="1229643"/>
            <a:ext cx="3845099" cy="1097400"/>
          </a:xfrm>
          <a:prstGeom prst="rect">
            <a:avLst/>
          </a:prstGeom>
        </p:spPr>
        <p:txBody>
          <a:bodyPr spcFirstLastPara="1" wrap="square" lIns="91425" tIns="91425" rIns="91425" bIns="91425" anchor="ctr" anchorCtr="0">
            <a:noAutofit/>
          </a:bodyPr>
          <a:lstStyle/>
          <a:p>
            <a:pPr marL="0" indent="0">
              <a:spcAft>
                <a:spcPts val="1000"/>
              </a:spcAft>
            </a:pPr>
            <a:r>
              <a:rPr lang="en-US" sz="2400" dirty="0">
                <a:latin typeface="+mn-lt"/>
              </a:rPr>
              <a:t>Make a name tent with your first name in large letters. Write down the name you wish to be called.</a:t>
            </a:r>
            <a:br>
              <a:rPr lang="en-US" sz="2000" dirty="0">
                <a:latin typeface="Abadi MT Condensed Light" panose="020B0306030101010103" pitchFamily="34" charset="77"/>
              </a:rPr>
            </a:br>
            <a:endParaRPr sz="2000" dirty="0">
              <a:latin typeface="+mn-lt"/>
            </a:endParaRPr>
          </a:p>
        </p:txBody>
      </p:sp>
      <p:pic>
        <p:nvPicPr>
          <p:cNvPr id="3" name="Picture 2" descr="A name tent with a student's name and pronouns. | Download Scientific  Diagram">
            <a:extLst>
              <a:ext uri="{FF2B5EF4-FFF2-40B4-BE49-F238E27FC236}">
                <a16:creationId xmlns:a16="http://schemas.microsoft.com/office/drawing/2014/main" id="{5C3276E4-BFAF-02FF-8141-442179D1D1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3635" y="2684137"/>
            <a:ext cx="2786319" cy="208828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85201B67-5126-7030-550E-9C1DF46E4A8B}"/>
              </a:ext>
            </a:extLst>
          </p:cNvPr>
          <p:cNvPicPr>
            <a:picLocks noChangeAspect="1"/>
          </p:cNvPicPr>
          <p:nvPr/>
        </p:nvPicPr>
        <p:blipFill>
          <a:blip r:embed="rId4"/>
          <a:stretch>
            <a:fillRect/>
          </a:stretch>
        </p:blipFill>
        <p:spPr>
          <a:xfrm>
            <a:off x="4131062" y="344884"/>
            <a:ext cx="4430413" cy="4453731"/>
          </a:xfrm>
          <a:prstGeom prst="rect">
            <a:avLst/>
          </a:prstGeom>
        </p:spPr>
      </p:pic>
    </p:spTree>
    <p:extLst>
      <p:ext uri="{BB962C8B-B14F-4D97-AF65-F5344CB8AC3E}">
        <p14:creationId xmlns:p14="http://schemas.microsoft.com/office/powerpoint/2010/main" val="24475855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24">
          <a:extLst>
            <a:ext uri="{FF2B5EF4-FFF2-40B4-BE49-F238E27FC236}">
              <a16:creationId xmlns:a16="http://schemas.microsoft.com/office/drawing/2014/main" id="{718777AE-6C0D-8EBF-ABCA-AFEED6B15041}"/>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8480D8BB-DC4F-3B53-426C-8970C56268C7}"/>
              </a:ext>
            </a:extLst>
          </p:cNvPr>
          <p:cNvPicPr>
            <a:picLocks noChangeAspect="1"/>
          </p:cNvPicPr>
          <p:nvPr/>
        </p:nvPicPr>
        <p:blipFill>
          <a:blip r:embed="rId3"/>
          <a:stretch>
            <a:fillRect/>
          </a:stretch>
        </p:blipFill>
        <p:spPr>
          <a:xfrm>
            <a:off x="281884" y="531739"/>
            <a:ext cx="8603699" cy="4389318"/>
          </a:xfrm>
          <a:prstGeom prst="rect">
            <a:avLst/>
          </a:prstGeom>
        </p:spPr>
      </p:pic>
      <p:sp>
        <p:nvSpPr>
          <p:cNvPr id="525" name="Google Shape;525;p30">
            <a:extLst>
              <a:ext uri="{FF2B5EF4-FFF2-40B4-BE49-F238E27FC236}">
                <a16:creationId xmlns:a16="http://schemas.microsoft.com/office/drawing/2014/main" id="{FBAB94AA-4FA6-74D4-EBBF-0A30867F5238}"/>
              </a:ext>
            </a:extLst>
          </p:cNvPr>
          <p:cNvSpPr txBox="1">
            <a:spLocks noGrp="1"/>
          </p:cNvSpPr>
          <p:nvPr>
            <p:ph type="title"/>
          </p:nvPr>
        </p:nvSpPr>
        <p:spPr>
          <a:xfrm>
            <a:off x="457200" y="3613751"/>
            <a:ext cx="6400800" cy="1097400"/>
          </a:xfrm>
          <a:prstGeom prst="rect">
            <a:avLst/>
          </a:prstGeom>
        </p:spPr>
        <p:txBody>
          <a:bodyPr spcFirstLastPara="1" wrap="square" lIns="91425" tIns="91425" rIns="91425" bIns="91425" anchor="ctr" anchorCtr="0">
            <a:noAutofit/>
          </a:bodyPr>
          <a:lstStyle/>
          <a:p>
            <a:pPr marL="0" lvl="0" indent="0" algn="l" rtl="0">
              <a:lnSpc>
                <a:spcPct val="100000"/>
              </a:lnSpc>
              <a:spcBef>
                <a:spcPts val="0"/>
              </a:spcBef>
              <a:spcAft>
                <a:spcPts val="0"/>
              </a:spcAft>
              <a:buNone/>
            </a:pPr>
            <a:r>
              <a:rPr lang="en" sz="4800" dirty="0"/>
              <a:t>Childhood</a:t>
            </a:r>
            <a:br>
              <a:rPr lang="en" sz="4800" dirty="0"/>
            </a:br>
            <a:r>
              <a:rPr lang="en" sz="4800" dirty="0"/>
              <a:t>Across Cultures</a:t>
            </a:r>
            <a:endParaRPr sz="4800" dirty="0"/>
          </a:p>
        </p:txBody>
      </p:sp>
    </p:spTree>
    <p:extLst>
      <p:ext uri="{BB962C8B-B14F-4D97-AF65-F5344CB8AC3E}">
        <p14:creationId xmlns:p14="http://schemas.microsoft.com/office/powerpoint/2010/main" val="39740044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67">
          <a:extLst>
            <a:ext uri="{FF2B5EF4-FFF2-40B4-BE49-F238E27FC236}">
              <a16:creationId xmlns:a16="http://schemas.microsoft.com/office/drawing/2014/main" id="{AB79F0E4-731B-4FF2-0B89-CB30DF119388}"/>
            </a:ext>
          </a:extLst>
        </p:cNvPr>
        <p:cNvGrpSpPr/>
        <p:nvPr/>
      </p:nvGrpSpPr>
      <p:grpSpPr>
        <a:xfrm>
          <a:off x="0" y="0"/>
          <a:ext cx="0" cy="0"/>
          <a:chOff x="0" y="0"/>
          <a:chExt cx="0" cy="0"/>
        </a:xfrm>
      </p:grpSpPr>
      <p:pic>
        <p:nvPicPr>
          <p:cNvPr id="6" name="Childhood Across Cultures TED TALK.mp4">
            <a:hlinkClick r:id="" action="ppaction://media"/>
            <a:extLst>
              <a:ext uri="{FF2B5EF4-FFF2-40B4-BE49-F238E27FC236}">
                <a16:creationId xmlns:a16="http://schemas.microsoft.com/office/drawing/2014/main" id="{68C9284D-F17A-260B-E76E-D4FF26DAA9F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35495" y="413716"/>
            <a:ext cx="7673009" cy="4316068"/>
          </a:xfrm>
          <a:prstGeom prst="rect">
            <a:avLst/>
          </a:prstGeom>
        </p:spPr>
      </p:pic>
    </p:spTree>
    <p:extLst>
      <p:ext uri="{BB962C8B-B14F-4D97-AF65-F5344CB8AC3E}">
        <p14:creationId xmlns:p14="http://schemas.microsoft.com/office/powerpoint/2010/main" val="1769037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161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73">
          <a:extLst>
            <a:ext uri="{FF2B5EF4-FFF2-40B4-BE49-F238E27FC236}">
              <a16:creationId xmlns:a16="http://schemas.microsoft.com/office/drawing/2014/main" id="{A9460682-DD41-5AAE-EDFD-23D20D526228}"/>
            </a:ext>
          </a:extLst>
        </p:cNvPr>
        <p:cNvGrpSpPr/>
        <p:nvPr/>
      </p:nvGrpSpPr>
      <p:grpSpPr>
        <a:xfrm>
          <a:off x="0" y="0"/>
          <a:ext cx="0" cy="0"/>
          <a:chOff x="0" y="0"/>
          <a:chExt cx="0" cy="0"/>
        </a:xfrm>
      </p:grpSpPr>
      <p:sp>
        <p:nvSpPr>
          <p:cNvPr id="375" name="Google Shape;375;p28">
            <a:extLst>
              <a:ext uri="{FF2B5EF4-FFF2-40B4-BE49-F238E27FC236}">
                <a16:creationId xmlns:a16="http://schemas.microsoft.com/office/drawing/2014/main" id="{699D41F9-735C-6D33-FF1C-39021AB1B9AB}"/>
              </a:ext>
            </a:extLst>
          </p:cNvPr>
          <p:cNvSpPr txBox="1">
            <a:spLocks noGrp="1"/>
          </p:cNvSpPr>
          <p:nvPr>
            <p:ph type="title"/>
          </p:nvPr>
        </p:nvSpPr>
        <p:spPr>
          <a:xfrm>
            <a:off x="1325851" y="851052"/>
            <a:ext cx="6492297" cy="6402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4500" dirty="0"/>
              <a:t>Childhood across Cultures</a:t>
            </a:r>
            <a:endParaRPr sz="4500" dirty="0"/>
          </a:p>
        </p:txBody>
      </p:sp>
      <p:sp>
        <p:nvSpPr>
          <p:cNvPr id="3" name="Rectangle 1">
            <a:extLst>
              <a:ext uri="{FF2B5EF4-FFF2-40B4-BE49-F238E27FC236}">
                <a16:creationId xmlns:a16="http://schemas.microsoft.com/office/drawing/2014/main" id="{7505EBFD-F741-501E-A3B1-06092D067A91}"/>
              </a:ext>
            </a:extLst>
          </p:cNvPr>
          <p:cNvSpPr>
            <a:spLocks noGrp="1" noChangeArrowheads="1"/>
          </p:cNvSpPr>
          <p:nvPr>
            <p:ph type="subTitle" idx="1"/>
          </p:nvPr>
        </p:nvSpPr>
        <p:spPr bwMode="auto">
          <a:xfrm>
            <a:off x="618606" y="1491252"/>
            <a:ext cx="7906785" cy="8863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ctr"/>
            <a:r>
              <a:rPr lang="en-US" sz="2400" b="1" dirty="0">
                <a:latin typeface="+mn-lt"/>
              </a:rPr>
              <a:t>There is no single “normal childhood”</a:t>
            </a:r>
            <a:endParaRPr lang="en-US" sz="2400" dirty="0">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400" b="0" i="0" u="none" strike="noStrike" cap="none" normalizeH="0" baseline="0" dirty="0">
              <a:ln>
                <a:noFill/>
              </a:ln>
              <a:solidFill>
                <a:schemeClr val="tx1"/>
              </a:solidFill>
              <a:effectLst/>
              <a:latin typeface="+mn-lt"/>
            </a:endParaRPr>
          </a:p>
        </p:txBody>
      </p:sp>
      <p:pic>
        <p:nvPicPr>
          <p:cNvPr id="18434" name="Picture 2" descr="Playing with Knives - Fifteen Eighty Four | Cambridge University Press">
            <a:extLst>
              <a:ext uri="{FF2B5EF4-FFF2-40B4-BE49-F238E27FC236}">
                <a16:creationId xmlns:a16="http://schemas.microsoft.com/office/drawing/2014/main" id="{62DFAA90-DDB5-19A1-5F42-F2F3AF2A02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8097" y="1989617"/>
            <a:ext cx="3737294" cy="2799083"/>
          </a:xfrm>
          <a:prstGeom prst="rect">
            <a:avLst/>
          </a:prstGeom>
          <a:noFill/>
          <a:extLst>
            <a:ext uri="{909E8E84-426E-40DD-AFC4-6F175D3DCCD1}">
              <a14:hiddenFill xmlns:a14="http://schemas.microsoft.com/office/drawing/2010/main">
                <a:solidFill>
                  <a:srgbClr val="FFFFFF"/>
                </a:solidFill>
              </a14:hiddenFill>
            </a:ext>
          </a:extLst>
        </p:spPr>
      </p:pic>
      <p:pic>
        <p:nvPicPr>
          <p:cNvPr id="18436" name="Picture 4" descr="Using scissors safely: teaching children how to use scissors | Novus Dahle">
            <a:extLst>
              <a:ext uri="{FF2B5EF4-FFF2-40B4-BE49-F238E27FC236}">
                <a16:creationId xmlns:a16="http://schemas.microsoft.com/office/drawing/2014/main" id="{71BE3CA3-048A-E622-7D7A-FB92DCB960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2311" y="1989617"/>
            <a:ext cx="3969687" cy="27990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88509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73">
          <a:extLst>
            <a:ext uri="{FF2B5EF4-FFF2-40B4-BE49-F238E27FC236}">
              <a16:creationId xmlns:a16="http://schemas.microsoft.com/office/drawing/2014/main" id="{FC8720A5-94BD-7E73-E261-D19A5938F5B0}"/>
            </a:ext>
          </a:extLst>
        </p:cNvPr>
        <p:cNvGrpSpPr/>
        <p:nvPr/>
      </p:nvGrpSpPr>
      <p:grpSpPr>
        <a:xfrm>
          <a:off x="0" y="0"/>
          <a:ext cx="0" cy="0"/>
          <a:chOff x="0" y="0"/>
          <a:chExt cx="0" cy="0"/>
        </a:xfrm>
      </p:grpSpPr>
      <p:sp>
        <p:nvSpPr>
          <p:cNvPr id="375" name="Google Shape;375;p28">
            <a:extLst>
              <a:ext uri="{FF2B5EF4-FFF2-40B4-BE49-F238E27FC236}">
                <a16:creationId xmlns:a16="http://schemas.microsoft.com/office/drawing/2014/main" id="{82052378-E6DC-3413-993E-1000BAAE46E0}"/>
              </a:ext>
            </a:extLst>
          </p:cNvPr>
          <p:cNvSpPr txBox="1">
            <a:spLocks noGrp="1"/>
          </p:cNvSpPr>
          <p:nvPr>
            <p:ph type="title"/>
          </p:nvPr>
        </p:nvSpPr>
        <p:spPr>
          <a:xfrm>
            <a:off x="317330" y="1206652"/>
            <a:ext cx="8509340" cy="6402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600" dirty="0"/>
              <a:t>What is Childhood Preparing Children for?</a:t>
            </a:r>
            <a:endParaRPr sz="3600" dirty="0"/>
          </a:p>
        </p:txBody>
      </p:sp>
      <p:sp>
        <p:nvSpPr>
          <p:cNvPr id="6" name="Rectangle 3">
            <a:extLst>
              <a:ext uri="{FF2B5EF4-FFF2-40B4-BE49-F238E27FC236}">
                <a16:creationId xmlns:a16="http://schemas.microsoft.com/office/drawing/2014/main" id="{39BC555F-8FAE-A5A7-4FA3-0A93B2CC0990}"/>
              </a:ext>
            </a:extLst>
          </p:cNvPr>
          <p:cNvSpPr>
            <a:spLocks noGrp="1" noChangeArrowheads="1"/>
          </p:cNvSpPr>
          <p:nvPr>
            <p:ph type="subTitle" idx="1"/>
          </p:nvPr>
        </p:nvSpPr>
        <p:spPr bwMode="auto">
          <a:xfrm>
            <a:off x="847000" y="2060209"/>
            <a:ext cx="6200736"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400" b="0" i="0" u="none" strike="noStrike" cap="none" normalizeH="0" baseline="0" dirty="0">
                <a:ln>
                  <a:noFill/>
                </a:ln>
                <a:solidFill>
                  <a:srgbClr val="000000"/>
                </a:solidFill>
                <a:effectLst/>
                <a:latin typeface="Arial" panose="020B0604020202020204" pitchFamily="34" charset="0"/>
              </a:rPr>
              <a:t>Independence and self-expression</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400" b="0" i="0" u="none" strike="noStrike" cap="none" normalizeH="0" baseline="0" dirty="0">
                <a:ln>
                  <a:noFill/>
                </a:ln>
                <a:solidFill>
                  <a:srgbClr val="000000"/>
                </a:solidFill>
                <a:effectLst/>
                <a:latin typeface="Arial" panose="020B0604020202020204" pitchFamily="34" charset="0"/>
              </a:rPr>
              <a:t>Interdependence and family responsibility</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400" b="0" i="0" u="none" strike="noStrike" cap="none" normalizeH="0" baseline="0" dirty="0">
                <a:ln>
                  <a:noFill/>
                </a:ln>
                <a:solidFill>
                  <a:srgbClr val="000000"/>
                </a:solidFill>
                <a:effectLst/>
                <a:latin typeface="Arial" panose="020B0604020202020204" pitchFamily="34" charset="0"/>
              </a:rPr>
              <a:t>Economic contribution</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400" b="0" i="0" u="none" strike="noStrike" cap="none" normalizeH="0" baseline="0" dirty="0">
                <a:ln>
                  <a:noFill/>
                </a:ln>
                <a:solidFill>
                  <a:srgbClr val="000000"/>
                </a:solidFill>
                <a:effectLst/>
                <a:latin typeface="Arial" panose="020B0604020202020204" pitchFamily="34" charset="0"/>
              </a:rPr>
              <a:t>Social harmony</a:t>
            </a:r>
            <a:endParaRPr kumimoji="0" lang="en-US" altLang="en-US" sz="24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6660006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35">
          <a:extLst>
            <a:ext uri="{FF2B5EF4-FFF2-40B4-BE49-F238E27FC236}">
              <a16:creationId xmlns:a16="http://schemas.microsoft.com/office/drawing/2014/main" id="{7E6FBC56-EB06-C276-23E5-8C2ECC2A7D87}"/>
            </a:ext>
          </a:extLst>
        </p:cNvPr>
        <p:cNvGrpSpPr/>
        <p:nvPr/>
      </p:nvGrpSpPr>
      <p:grpSpPr>
        <a:xfrm>
          <a:off x="0" y="0"/>
          <a:ext cx="0" cy="0"/>
          <a:chOff x="0" y="0"/>
          <a:chExt cx="0" cy="0"/>
        </a:xfrm>
      </p:grpSpPr>
      <p:sp>
        <p:nvSpPr>
          <p:cNvPr id="337" name="Google Shape;337;p27">
            <a:extLst>
              <a:ext uri="{FF2B5EF4-FFF2-40B4-BE49-F238E27FC236}">
                <a16:creationId xmlns:a16="http://schemas.microsoft.com/office/drawing/2014/main" id="{32660A14-7279-1AD5-A38B-9519A53F421D}"/>
              </a:ext>
            </a:extLst>
          </p:cNvPr>
          <p:cNvSpPr txBox="1">
            <a:spLocks noGrp="1"/>
          </p:cNvSpPr>
          <p:nvPr>
            <p:ph type="title"/>
          </p:nvPr>
        </p:nvSpPr>
        <p:spPr>
          <a:xfrm>
            <a:off x="720000" y="331645"/>
            <a:ext cx="7704000" cy="640200"/>
          </a:xfrm>
          <a:prstGeom prst="rect">
            <a:avLst/>
          </a:prstGeom>
        </p:spPr>
        <p:txBody>
          <a:bodyPr spcFirstLastPara="1" wrap="square" lIns="91425" tIns="91425" rIns="91425" bIns="91425" anchor="t" anchorCtr="0">
            <a:noAutofit/>
          </a:bodyPr>
          <a:lstStyle/>
          <a:p>
            <a:pPr lvl="0" algn="ctr"/>
            <a:r>
              <a:rPr lang="en" sz="4000" dirty="0"/>
              <a:t>Cultural Practice around the Globe</a:t>
            </a:r>
            <a:endParaRPr sz="4000" dirty="0"/>
          </a:p>
        </p:txBody>
      </p:sp>
      <p:sp>
        <p:nvSpPr>
          <p:cNvPr id="2" name="Subtitle 1">
            <a:extLst>
              <a:ext uri="{FF2B5EF4-FFF2-40B4-BE49-F238E27FC236}">
                <a16:creationId xmlns:a16="http://schemas.microsoft.com/office/drawing/2014/main" id="{61247916-5841-62AC-6988-4FB11530E38F}"/>
              </a:ext>
            </a:extLst>
          </p:cNvPr>
          <p:cNvSpPr>
            <a:spLocks noGrp="1"/>
          </p:cNvSpPr>
          <p:nvPr>
            <p:ph type="subTitle" idx="1"/>
          </p:nvPr>
        </p:nvSpPr>
        <p:spPr>
          <a:xfrm>
            <a:off x="720000" y="927190"/>
            <a:ext cx="7704000" cy="548700"/>
          </a:xfrm>
        </p:spPr>
        <p:txBody>
          <a:bodyPr/>
          <a:lstStyle/>
          <a:p>
            <a:pPr algn="ctr"/>
            <a:r>
              <a:rPr lang="en-US" sz="2400" dirty="0">
                <a:latin typeface="+mn-lt"/>
              </a:rPr>
              <a:t>Solapur, India - </a:t>
            </a:r>
            <a:r>
              <a:rPr lang="en-US" sz="2400" dirty="0" err="1">
                <a:latin typeface="+mn-lt"/>
              </a:rPr>
              <a:t>Okali</a:t>
            </a:r>
            <a:endParaRPr lang="en-US" sz="2400" dirty="0">
              <a:latin typeface="+mn-lt"/>
            </a:endParaRPr>
          </a:p>
        </p:txBody>
      </p:sp>
      <p:pic>
        <p:nvPicPr>
          <p:cNvPr id="4" name=" Tossing babies for their health.mp4">
            <a:hlinkClick r:id="" action="ppaction://media"/>
            <a:extLst>
              <a:ext uri="{FF2B5EF4-FFF2-40B4-BE49-F238E27FC236}">
                <a16:creationId xmlns:a16="http://schemas.microsoft.com/office/drawing/2014/main" id="{CA7F41E3-B673-5439-CC3F-A80B4F1BF0D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60443" y="1475890"/>
            <a:ext cx="6023113" cy="3388001"/>
          </a:xfrm>
          <a:prstGeom prst="rect">
            <a:avLst/>
          </a:prstGeom>
        </p:spPr>
      </p:pic>
    </p:spTree>
    <p:extLst>
      <p:ext uri="{BB962C8B-B14F-4D97-AF65-F5344CB8AC3E}">
        <p14:creationId xmlns:p14="http://schemas.microsoft.com/office/powerpoint/2010/main" val="3270627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68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35">
          <a:extLst>
            <a:ext uri="{FF2B5EF4-FFF2-40B4-BE49-F238E27FC236}">
              <a16:creationId xmlns:a16="http://schemas.microsoft.com/office/drawing/2014/main" id="{7E6FBC56-EB06-C276-23E5-8C2ECC2A7D87}"/>
            </a:ext>
          </a:extLst>
        </p:cNvPr>
        <p:cNvGrpSpPr/>
        <p:nvPr/>
      </p:nvGrpSpPr>
      <p:grpSpPr>
        <a:xfrm>
          <a:off x="0" y="0"/>
          <a:ext cx="0" cy="0"/>
          <a:chOff x="0" y="0"/>
          <a:chExt cx="0" cy="0"/>
        </a:xfrm>
      </p:grpSpPr>
      <p:sp>
        <p:nvSpPr>
          <p:cNvPr id="337" name="Google Shape;337;p27">
            <a:extLst>
              <a:ext uri="{FF2B5EF4-FFF2-40B4-BE49-F238E27FC236}">
                <a16:creationId xmlns:a16="http://schemas.microsoft.com/office/drawing/2014/main" id="{32660A14-7279-1AD5-A38B-9519A53F421D}"/>
              </a:ext>
            </a:extLst>
          </p:cNvPr>
          <p:cNvSpPr txBox="1">
            <a:spLocks noGrp="1"/>
          </p:cNvSpPr>
          <p:nvPr>
            <p:ph type="title"/>
          </p:nvPr>
        </p:nvSpPr>
        <p:spPr>
          <a:xfrm>
            <a:off x="720000" y="331645"/>
            <a:ext cx="7704000" cy="640200"/>
          </a:xfrm>
          <a:prstGeom prst="rect">
            <a:avLst/>
          </a:prstGeom>
        </p:spPr>
        <p:txBody>
          <a:bodyPr spcFirstLastPara="1" wrap="square" lIns="91425" tIns="91425" rIns="91425" bIns="91425" anchor="t" anchorCtr="0">
            <a:noAutofit/>
          </a:bodyPr>
          <a:lstStyle/>
          <a:p>
            <a:pPr lvl="0" algn="ctr"/>
            <a:r>
              <a:rPr lang="en" sz="4000" dirty="0"/>
              <a:t>Cultural Practice around the Globe</a:t>
            </a:r>
            <a:endParaRPr sz="4000" dirty="0"/>
          </a:p>
        </p:txBody>
      </p:sp>
      <p:sp>
        <p:nvSpPr>
          <p:cNvPr id="2" name="Subtitle 1">
            <a:extLst>
              <a:ext uri="{FF2B5EF4-FFF2-40B4-BE49-F238E27FC236}">
                <a16:creationId xmlns:a16="http://schemas.microsoft.com/office/drawing/2014/main" id="{61247916-5841-62AC-6988-4FB11530E38F}"/>
              </a:ext>
            </a:extLst>
          </p:cNvPr>
          <p:cNvSpPr>
            <a:spLocks noGrp="1"/>
          </p:cNvSpPr>
          <p:nvPr>
            <p:ph type="subTitle" idx="1"/>
          </p:nvPr>
        </p:nvSpPr>
        <p:spPr>
          <a:xfrm>
            <a:off x="720000" y="927190"/>
            <a:ext cx="7704000" cy="548700"/>
          </a:xfrm>
        </p:spPr>
        <p:txBody>
          <a:bodyPr/>
          <a:lstStyle/>
          <a:p>
            <a:pPr algn="ctr"/>
            <a:r>
              <a:rPr lang="en-US" sz="2400" dirty="0">
                <a:latin typeface="+mn-lt"/>
              </a:rPr>
              <a:t>Northern Iraq- Lank</a:t>
            </a:r>
          </a:p>
        </p:txBody>
      </p:sp>
      <p:pic>
        <p:nvPicPr>
          <p:cNvPr id="3" name="Cradle Iraq.mp4">
            <a:hlinkClick r:id="" action="ppaction://media"/>
            <a:extLst>
              <a:ext uri="{FF2B5EF4-FFF2-40B4-BE49-F238E27FC236}">
                <a16:creationId xmlns:a16="http://schemas.microsoft.com/office/drawing/2014/main" id="{C3866DF5-413E-4E6F-5809-A04DB319AA8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729117" y="1475890"/>
            <a:ext cx="5685766" cy="3198243"/>
          </a:xfrm>
          <a:prstGeom prst="rect">
            <a:avLst/>
          </a:prstGeom>
        </p:spPr>
      </p:pic>
    </p:spTree>
    <p:extLst>
      <p:ext uri="{BB962C8B-B14F-4D97-AF65-F5344CB8AC3E}">
        <p14:creationId xmlns:p14="http://schemas.microsoft.com/office/powerpoint/2010/main" val="2531922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628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35">
          <a:extLst>
            <a:ext uri="{FF2B5EF4-FFF2-40B4-BE49-F238E27FC236}">
              <a16:creationId xmlns:a16="http://schemas.microsoft.com/office/drawing/2014/main" id="{7E6FBC56-EB06-C276-23E5-8C2ECC2A7D87}"/>
            </a:ext>
          </a:extLst>
        </p:cNvPr>
        <p:cNvGrpSpPr/>
        <p:nvPr/>
      </p:nvGrpSpPr>
      <p:grpSpPr>
        <a:xfrm>
          <a:off x="0" y="0"/>
          <a:ext cx="0" cy="0"/>
          <a:chOff x="0" y="0"/>
          <a:chExt cx="0" cy="0"/>
        </a:xfrm>
      </p:grpSpPr>
      <p:sp>
        <p:nvSpPr>
          <p:cNvPr id="337" name="Google Shape;337;p27">
            <a:extLst>
              <a:ext uri="{FF2B5EF4-FFF2-40B4-BE49-F238E27FC236}">
                <a16:creationId xmlns:a16="http://schemas.microsoft.com/office/drawing/2014/main" id="{32660A14-7279-1AD5-A38B-9519A53F421D}"/>
              </a:ext>
            </a:extLst>
          </p:cNvPr>
          <p:cNvSpPr txBox="1">
            <a:spLocks noGrp="1"/>
          </p:cNvSpPr>
          <p:nvPr>
            <p:ph type="title"/>
          </p:nvPr>
        </p:nvSpPr>
        <p:spPr>
          <a:xfrm>
            <a:off x="720000" y="331645"/>
            <a:ext cx="7704000" cy="640200"/>
          </a:xfrm>
          <a:prstGeom prst="rect">
            <a:avLst/>
          </a:prstGeom>
        </p:spPr>
        <p:txBody>
          <a:bodyPr spcFirstLastPara="1" wrap="square" lIns="91425" tIns="91425" rIns="91425" bIns="91425" anchor="t" anchorCtr="0">
            <a:noAutofit/>
          </a:bodyPr>
          <a:lstStyle/>
          <a:p>
            <a:pPr lvl="0" algn="ctr"/>
            <a:r>
              <a:rPr lang="en" sz="4000" dirty="0"/>
              <a:t>Cultural Practice around the Globe</a:t>
            </a:r>
            <a:endParaRPr sz="4000" dirty="0"/>
          </a:p>
        </p:txBody>
      </p:sp>
      <p:sp>
        <p:nvSpPr>
          <p:cNvPr id="2" name="Subtitle 1">
            <a:extLst>
              <a:ext uri="{FF2B5EF4-FFF2-40B4-BE49-F238E27FC236}">
                <a16:creationId xmlns:a16="http://schemas.microsoft.com/office/drawing/2014/main" id="{61247916-5841-62AC-6988-4FB11530E38F}"/>
              </a:ext>
            </a:extLst>
          </p:cNvPr>
          <p:cNvSpPr>
            <a:spLocks noGrp="1"/>
          </p:cNvSpPr>
          <p:nvPr>
            <p:ph type="subTitle" idx="1"/>
          </p:nvPr>
        </p:nvSpPr>
        <p:spPr>
          <a:xfrm>
            <a:off x="720000" y="927190"/>
            <a:ext cx="7704000" cy="548700"/>
          </a:xfrm>
        </p:spPr>
        <p:txBody>
          <a:bodyPr/>
          <a:lstStyle/>
          <a:p>
            <a:pPr algn="ctr"/>
            <a:r>
              <a:rPr lang="en-US" sz="2400" dirty="0"/>
              <a:t>Eastern Cape of South Africa </a:t>
            </a:r>
            <a:r>
              <a:rPr lang="en-US" sz="2400" dirty="0">
                <a:latin typeface="+mn-lt"/>
              </a:rPr>
              <a:t>- </a:t>
            </a:r>
            <a:r>
              <a:rPr lang="en-US" sz="2400" dirty="0" err="1">
                <a:solidFill>
                  <a:srgbClr val="000000"/>
                </a:solidFill>
                <a:latin typeface="Arial"/>
                <a:ea typeface="Arial"/>
                <a:cs typeface="Arial"/>
                <a:sym typeface="Arial"/>
              </a:rPr>
              <a:t>Sifudu</a:t>
            </a:r>
            <a:endParaRPr lang="en-US" sz="2400" dirty="0">
              <a:latin typeface="+mn-lt"/>
            </a:endParaRPr>
          </a:p>
        </p:txBody>
      </p:sp>
      <p:pic>
        <p:nvPicPr>
          <p:cNvPr id="3" name="Picture 2">
            <a:extLst>
              <a:ext uri="{FF2B5EF4-FFF2-40B4-BE49-F238E27FC236}">
                <a16:creationId xmlns:a16="http://schemas.microsoft.com/office/drawing/2014/main" id="{F61740F0-9B10-335F-C3F7-488FF9C40134}"/>
              </a:ext>
            </a:extLst>
          </p:cNvPr>
          <p:cNvPicPr>
            <a:picLocks noChangeAspect="1"/>
          </p:cNvPicPr>
          <p:nvPr/>
        </p:nvPicPr>
        <p:blipFill>
          <a:blip r:embed="rId3"/>
          <a:stretch>
            <a:fillRect/>
          </a:stretch>
        </p:blipFill>
        <p:spPr>
          <a:xfrm>
            <a:off x="2165230" y="1475890"/>
            <a:ext cx="4813540" cy="3354891"/>
          </a:xfrm>
          <a:prstGeom prst="rect">
            <a:avLst/>
          </a:prstGeom>
        </p:spPr>
      </p:pic>
    </p:spTree>
    <p:extLst>
      <p:ext uri="{BB962C8B-B14F-4D97-AF65-F5344CB8AC3E}">
        <p14:creationId xmlns:p14="http://schemas.microsoft.com/office/powerpoint/2010/main" val="14947986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24">
          <a:extLst>
            <a:ext uri="{FF2B5EF4-FFF2-40B4-BE49-F238E27FC236}">
              <a16:creationId xmlns:a16="http://schemas.microsoft.com/office/drawing/2014/main" id="{F71DB9E4-AF3A-9E5E-8FCC-FD8ED3A87B9F}"/>
            </a:ext>
          </a:extLst>
        </p:cNvPr>
        <p:cNvGrpSpPr/>
        <p:nvPr/>
      </p:nvGrpSpPr>
      <p:grpSpPr>
        <a:xfrm>
          <a:off x="0" y="0"/>
          <a:ext cx="0" cy="0"/>
          <a:chOff x="0" y="0"/>
          <a:chExt cx="0" cy="0"/>
        </a:xfrm>
      </p:grpSpPr>
      <p:sp>
        <p:nvSpPr>
          <p:cNvPr id="525" name="Google Shape;525;p30">
            <a:extLst>
              <a:ext uri="{FF2B5EF4-FFF2-40B4-BE49-F238E27FC236}">
                <a16:creationId xmlns:a16="http://schemas.microsoft.com/office/drawing/2014/main" id="{C2DF6E46-BC0F-DC26-708C-87E910C548C8}"/>
              </a:ext>
            </a:extLst>
          </p:cNvPr>
          <p:cNvSpPr txBox="1">
            <a:spLocks noGrp="1"/>
          </p:cNvSpPr>
          <p:nvPr>
            <p:ph type="title"/>
          </p:nvPr>
        </p:nvSpPr>
        <p:spPr>
          <a:xfrm>
            <a:off x="457200" y="2023050"/>
            <a:ext cx="8229600" cy="1097400"/>
          </a:xfrm>
          <a:prstGeom prst="rect">
            <a:avLst/>
          </a:prstGeom>
        </p:spPr>
        <p:txBody>
          <a:bodyPr spcFirstLastPara="1" wrap="square" lIns="91425" tIns="91425" rIns="91425" bIns="91425" anchor="ctr" anchorCtr="0">
            <a:noAutofit/>
          </a:bodyPr>
          <a:lstStyle/>
          <a:p>
            <a:pPr marL="0" lvl="0" indent="0" rtl="0">
              <a:lnSpc>
                <a:spcPct val="100000"/>
              </a:lnSpc>
              <a:spcBef>
                <a:spcPts val="0"/>
              </a:spcBef>
              <a:spcAft>
                <a:spcPts val="0"/>
              </a:spcAft>
              <a:buNone/>
            </a:pPr>
            <a:r>
              <a:rPr lang="en-US" sz="8800" dirty="0"/>
              <a:t>ACTIVITY</a:t>
            </a:r>
            <a:endParaRPr sz="8800" dirty="0"/>
          </a:p>
        </p:txBody>
      </p:sp>
    </p:spTree>
    <p:extLst>
      <p:ext uri="{BB962C8B-B14F-4D97-AF65-F5344CB8AC3E}">
        <p14:creationId xmlns:p14="http://schemas.microsoft.com/office/powerpoint/2010/main" val="38562672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73">
          <a:extLst>
            <a:ext uri="{FF2B5EF4-FFF2-40B4-BE49-F238E27FC236}">
              <a16:creationId xmlns:a16="http://schemas.microsoft.com/office/drawing/2014/main" id="{854883F9-6665-D825-EBF1-638BD9853C3E}"/>
            </a:ext>
          </a:extLst>
        </p:cNvPr>
        <p:cNvGrpSpPr/>
        <p:nvPr/>
      </p:nvGrpSpPr>
      <p:grpSpPr>
        <a:xfrm>
          <a:off x="0" y="0"/>
          <a:ext cx="0" cy="0"/>
          <a:chOff x="0" y="0"/>
          <a:chExt cx="0" cy="0"/>
        </a:xfrm>
      </p:grpSpPr>
      <p:sp>
        <p:nvSpPr>
          <p:cNvPr id="375" name="Google Shape;375;p28">
            <a:extLst>
              <a:ext uri="{FF2B5EF4-FFF2-40B4-BE49-F238E27FC236}">
                <a16:creationId xmlns:a16="http://schemas.microsoft.com/office/drawing/2014/main" id="{8335F77C-C497-F347-3664-8A5B7ADCA232}"/>
              </a:ext>
            </a:extLst>
          </p:cNvPr>
          <p:cNvSpPr txBox="1">
            <a:spLocks noGrp="1"/>
          </p:cNvSpPr>
          <p:nvPr>
            <p:ph type="title"/>
          </p:nvPr>
        </p:nvSpPr>
        <p:spPr>
          <a:xfrm>
            <a:off x="317330" y="1078367"/>
            <a:ext cx="8509340" cy="640200"/>
          </a:xfrm>
          <a:prstGeom prst="rect">
            <a:avLst/>
          </a:prstGeom>
        </p:spPr>
        <p:txBody>
          <a:bodyPr spcFirstLastPara="1" wrap="square" lIns="91425" tIns="91425" rIns="91425" bIns="91425" anchor="b" anchorCtr="0">
            <a:noAutofit/>
          </a:bodyPr>
          <a:lstStyle/>
          <a:p>
            <a:pPr lvl="0" algn="ctr"/>
            <a:r>
              <a:rPr lang="en-US" sz="4500" dirty="0"/>
              <a:t>Your Task</a:t>
            </a:r>
            <a:endParaRPr sz="4500" dirty="0"/>
          </a:p>
        </p:txBody>
      </p:sp>
      <p:sp>
        <p:nvSpPr>
          <p:cNvPr id="6" name="Rectangle 3">
            <a:extLst>
              <a:ext uri="{FF2B5EF4-FFF2-40B4-BE49-F238E27FC236}">
                <a16:creationId xmlns:a16="http://schemas.microsoft.com/office/drawing/2014/main" id="{9C8EF6B4-7784-C0DE-D147-BA9899D27E52}"/>
              </a:ext>
            </a:extLst>
          </p:cNvPr>
          <p:cNvSpPr>
            <a:spLocks noGrp="1" noChangeArrowheads="1"/>
          </p:cNvSpPr>
          <p:nvPr>
            <p:ph type="subTitle" idx="1"/>
          </p:nvPr>
        </p:nvSpPr>
        <p:spPr bwMode="auto">
          <a:xfrm>
            <a:off x="821350" y="1718567"/>
            <a:ext cx="7501300" cy="17912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US" sz="2400" dirty="0">
                <a:latin typeface="Arial" panose="020B0604020202020204" pitchFamily="34" charset="0"/>
                <a:cs typeface="Arial" panose="020B0604020202020204" pitchFamily="34" charset="0"/>
              </a:rPr>
              <a:t>1. Identify a cultural assumption in a developmental milestone</a:t>
            </a:r>
          </a:p>
          <a:p>
            <a:r>
              <a:rPr lang="en-US" sz="2400" dirty="0">
                <a:latin typeface="Arial" panose="020B0604020202020204" pitchFamily="34" charset="0"/>
                <a:cs typeface="Arial" panose="020B0604020202020204" pitchFamily="34" charset="0"/>
              </a:rPr>
              <a:t>2. Explain how it could mislabel a child</a:t>
            </a:r>
          </a:p>
          <a:p>
            <a:r>
              <a:rPr lang="en-US" sz="2400" dirty="0">
                <a:latin typeface="Arial" panose="020B0604020202020204" pitchFamily="34" charset="0"/>
                <a:cs typeface="Arial" panose="020B0604020202020204" pitchFamily="34" charset="0"/>
              </a:rPr>
              <a:t>3. Redesign the milestone to reduce cultural bias</a:t>
            </a:r>
          </a:p>
        </p:txBody>
      </p:sp>
    </p:spTree>
    <p:extLst>
      <p:ext uri="{BB962C8B-B14F-4D97-AF65-F5344CB8AC3E}">
        <p14:creationId xmlns:p14="http://schemas.microsoft.com/office/powerpoint/2010/main" val="29453875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73">
          <a:extLst>
            <a:ext uri="{FF2B5EF4-FFF2-40B4-BE49-F238E27FC236}">
              <a16:creationId xmlns:a16="http://schemas.microsoft.com/office/drawing/2014/main" id="{8D01E130-33F6-7CE2-CCD9-05466E2E1139}"/>
            </a:ext>
          </a:extLst>
        </p:cNvPr>
        <p:cNvGrpSpPr/>
        <p:nvPr/>
      </p:nvGrpSpPr>
      <p:grpSpPr>
        <a:xfrm>
          <a:off x="0" y="0"/>
          <a:ext cx="0" cy="0"/>
          <a:chOff x="0" y="0"/>
          <a:chExt cx="0" cy="0"/>
        </a:xfrm>
      </p:grpSpPr>
      <p:sp>
        <p:nvSpPr>
          <p:cNvPr id="375" name="Google Shape;375;p28">
            <a:extLst>
              <a:ext uri="{FF2B5EF4-FFF2-40B4-BE49-F238E27FC236}">
                <a16:creationId xmlns:a16="http://schemas.microsoft.com/office/drawing/2014/main" id="{9228309B-961C-E8CD-1243-5025310F3236}"/>
              </a:ext>
            </a:extLst>
          </p:cNvPr>
          <p:cNvSpPr txBox="1">
            <a:spLocks noGrp="1"/>
          </p:cNvSpPr>
          <p:nvPr>
            <p:ph type="title"/>
          </p:nvPr>
        </p:nvSpPr>
        <p:spPr>
          <a:xfrm>
            <a:off x="317330" y="570367"/>
            <a:ext cx="8509340" cy="640200"/>
          </a:xfrm>
          <a:prstGeom prst="rect">
            <a:avLst/>
          </a:prstGeom>
        </p:spPr>
        <p:txBody>
          <a:bodyPr spcFirstLastPara="1" wrap="square" lIns="91425" tIns="91425" rIns="91425" bIns="91425" anchor="b" anchorCtr="0">
            <a:noAutofit/>
          </a:bodyPr>
          <a:lstStyle/>
          <a:p>
            <a:pPr lvl="0" algn="ctr"/>
            <a:r>
              <a:rPr lang="en-US" sz="4500" dirty="0"/>
              <a:t>Assumption Menu</a:t>
            </a:r>
            <a:endParaRPr sz="4500" dirty="0"/>
          </a:p>
        </p:txBody>
      </p:sp>
      <p:pic>
        <p:nvPicPr>
          <p:cNvPr id="19" name="Picture 18">
            <a:extLst>
              <a:ext uri="{FF2B5EF4-FFF2-40B4-BE49-F238E27FC236}">
                <a16:creationId xmlns:a16="http://schemas.microsoft.com/office/drawing/2014/main" id="{1B0C9E3C-D01E-C458-3EA1-9441FE2EF858}"/>
              </a:ext>
            </a:extLst>
          </p:cNvPr>
          <p:cNvPicPr>
            <a:picLocks noChangeAspect="1"/>
          </p:cNvPicPr>
          <p:nvPr/>
        </p:nvPicPr>
        <p:blipFill>
          <a:blip r:embed="rId3"/>
          <a:stretch>
            <a:fillRect/>
          </a:stretch>
        </p:blipFill>
        <p:spPr>
          <a:xfrm>
            <a:off x="341966" y="1322079"/>
            <a:ext cx="4333655" cy="3199528"/>
          </a:xfrm>
          <a:prstGeom prst="rect">
            <a:avLst/>
          </a:prstGeom>
        </p:spPr>
      </p:pic>
      <p:pic>
        <p:nvPicPr>
          <p:cNvPr id="20" name="Picture 19">
            <a:extLst>
              <a:ext uri="{FF2B5EF4-FFF2-40B4-BE49-F238E27FC236}">
                <a16:creationId xmlns:a16="http://schemas.microsoft.com/office/drawing/2014/main" id="{ADFA5C74-3C6F-8162-87A3-92D9D64D1248}"/>
              </a:ext>
            </a:extLst>
          </p:cNvPr>
          <p:cNvPicPr>
            <a:picLocks noChangeAspect="1"/>
          </p:cNvPicPr>
          <p:nvPr/>
        </p:nvPicPr>
        <p:blipFill>
          <a:blip r:embed="rId4"/>
          <a:stretch>
            <a:fillRect/>
          </a:stretch>
        </p:blipFill>
        <p:spPr>
          <a:xfrm>
            <a:off x="4675621" y="1456896"/>
            <a:ext cx="4151049" cy="3064711"/>
          </a:xfrm>
          <a:prstGeom prst="rect">
            <a:avLst/>
          </a:prstGeom>
        </p:spPr>
      </p:pic>
    </p:spTree>
    <p:extLst>
      <p:ext uri="{BB962C8B-B14F-4D97-AF65-F5344CB8AC3E}">
        <p14:creationId xmlns:p14="http://schemas.microsoft.com/office/powerpoint/2010/main" val="9731570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24"/>
        <p:cNvGrpSpPr/>
        <p:nvPr/>
      </p:nvGrpSpPr>
      <p:grpSpPr>
        <a:xfrm>
          <a:off x="0" y="0"/>
          <a:ext cx="0" cy="0"/>
          <a:chOff x="0" y="0"/>
          <a:chExt cx="0" cy="0"/>
        </a:xfrm>
      </p:grpSpPr>
      <p:pic>
        <p:nvPicPr>
          <p:cNvPr id="3" name="Picture 2">
            <a:extLst>
              <a:ext uri="{FF2B5EF4-FFF2-40B4-BE49-F238E27FC236}">
                <a16:creationId xmlns:a16="http://schemas.microsoft.com/office/drawing/2014/main" id="{53F34FC3-EF5A-4369-E653-6B3663D75AE6}"/>
              </a:ext>
            </a:extLst>
          </p:cNvPr>
          <p:cNvPicPr>
            <a:picLocks noChangeAspect="1"/>
          </p:cNvPicPr>
          <p:nvPr/>
        </p:nvPicPr>
        <p:blipFill>
          <a:blip r:embed="rId3"/>
          <a:stretch>
            <a:fillRect/>
          </a:stretch>
        </p:blipFill>
        <p:spPr>
          <a:xfrm>
            <a:off x="1625599" y="1331098"/>
            <a:ext cx="5892800" cy="3568700"/>
          </a:xfrm>
          <a:prstGeom prst="rect">
            <a:avLst/>
          </a:prstGeom>
        </p:spPr>
      </p:pic>
      <p:sp>
        <p:nvSpPr>
          <p:cNvPr id="525" name="Google Shape;525;p30"/>
          <p:cNvSpPr txBox="1">
            <a:spLocks noGrp="1"/>
          </p:cNvSpPr>
          <p:nvPr>
            <p:ph type="title"/>
          </p:nvPr>
        </p:nvSpPr>
        <p:spPr>
          <a:xfrm>
            <a:off x="716691" y="404314"/>
            <a:ext cx="7710615" cy="1097400"/>
          </a:xfrm>
          <a:prstGeom prst="rect">
            <a:avLst/>
          </a:prstGeom>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 dirty="0"/>
              <a:t>Question of the Day</a:t>
            </a:r>
            <a:endParaRPr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773"/>
        <p:cNvGrpSpPr/>
        <p:nvPr/>
      </p:nvGrpSpPr>
      <p:grpSpPr>
        <a:xfrm>
          <a:off x="0" y="0"/>
          <a:ext cx="0" cy="0"/>
          <a:chOff x="0" y="0"/>
          <a:chExt cx="0" cy="0"/>
        </a:xfrm>
      </p:grpSpPr>
      <p:sp>
        <p:nvSpPr>
          <p:cNvPr id="774" name="Google Shape;774;p34"/>
          <p:cNvSpPr txBox="1">
            <a:spLocks noGrp="1"/>
          </p:cNvSpPr>
          <p:nvPr>
            <p:ph type="ctrTitle"/>
          </p:nvPr>
        </p:nvSpPr>
        <p:spPr>
          <a:xfrm>
            <a:off x="240543" y="409818"/>
            <a:ext cx="8934736" cy="1371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t>What is C</a:t>
            </a:r>
            <a:r>
              <a:rPr lang="en-US" dirty="0"/>
              <a:t>o</a:t>
            </a:r>
            <a:r>
              <a:rPr lang="en" dirty="0"/>
              <a:t>ming Up?</a:t>
            </a:r>
            <a:endParaRPr dirty="0"/>
          </a:p>
        </p:txBody>
      </p:sp>
      <p:sp>
        <p:nvSpPr>
          <p:cNvPr id="776" name="Google Shape;776;p34"/>
          <p:cNvSpPr txBox="1"/>
          <p:nvPr/>
        </p:nvSpPr>
        <p:spPr>
          <a:xfrm>
            <a:off x="2931207" y="4420500"/>
            <a:ext cx="3285600" cy="183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rgbClr val="191919"/>
                </a:solidFill>
                <a:latin typeface="Catamaran"/>
                <a:ea typeface="Catamaran"/>
                <a:cs typeface="Catamaran"/>
                <a:sym typeface="Catamaran"/>
              </a:rPr>
              <a:t>Please keep this slide for attribution</a:t>
            </a:r>
            <a:endParaRPr sz="1000">
              <a:solidFill>
                <a:srgbClr val="191919"/>
              </a:solidFill>
              <a:latin typeface="Catamaran"/>
              <a:ea typeface="Catamaran"/>
              <a:cs typeface="Catamaran"/>
              <a:sym typeface="Catamaran"/>
            </a:endParaRPr>
          </a:p>
          <a:p>
            <a:pPr marL="0" lvl="0" indent="0" algn="ctr" rtl="0">
              <a:spcBef>
                <a:spcPts val="0"/>
              </a:spcBef>
              <a:spcAft>
                <a:spcPts val="0"/>
              </a:spcAft>
              <a:buNone/>
            </a:pPr>
            <a:endParaRPr sz="1000">
              <a:solidFill>
                <a:srgbClr val="191919"/>
              </a:solidFill>
              <a:latin typeface="Catamaran"/>
              <a:ea typeface="Catamaran"/>
              <a:cs typeface="Catamaran"/>
              <a:sym typeface="Catamaran"/>
            </a:endParaRPr>
          </a:p>
          <a:p>
            <a:pPr marL="0" lvl="0" indent="0" algn="ctr" rtl="0">
              <a:spcBef>
                <a:spcPts val="0"/>
              </a:spcBef>
              <a:spcAft>
                <a:spcPts val="0"/>
              </a:spcAft>
              <a:buNone/>
            </a:pPr>
            <a:endParaRPr sz="1000">
              <a:solidFill>
                <a:srgbClr val="191919"/>
              </a:solidFill>
              <a:latin typeface="Catamaran"/>
              <a:ea typeface="Catamaran"/>
              <a:cs typeface="Catamaran"/>
              <a:sym typeface="Catamaran"/>
            </a:endParaRPr>
          </a:p>
        </p:txBody>
      </p:sp>
      <p:grpSp>
        <p:nvGrpSpPr>
          <p:cNvPr id="777" name="Google Shape;777;p34"/>
          <p:cNvGrpSpPr/>
          <p:nvPr/>
        </p:nvGrpSpPr>
        <p:grpSpPr>
          <a:xfrm flipH="1">
            <a:off x="7470662" y="2260410"/>
            <a:ext cx="1673347" cy="2657552"/>
            <a:chOff x="3233945" y="2746605"/>
            <a:chExt cx="938869" cy="1491164"/>
          </a:xfrm>
        </p:grpSpPr>
        <p:sp>
          <p:nvSpPr>
            <p:cNvPr id="778" name="Google Shape;778;p34"/>
            <p:cNvSpPr/>
            <p:nvPr/>
          </p:nvSpPr>
          <p:spPr>
            <a:xfrm>
              <a:off x="3267703" y="2766853"/>
              <a:ext cx="509964" cy="1435172"/>
            </a:xfrm>
            <a:custGeom>
              <a:avLst/>
              <a:gdLst/>
              <a:ahLst/>
              <a:cxnLst/>
              <a:rect l="l" t="t" r="r" b="b"/>
              <a:pathLst>
                <a:path w="13853" h="38986" extrusionOk="0">
                  <a:moveTo>
                    <a:pt x="7847" y="1"/>
                  </a:moveTo>
                  <a:lnTo>
                    <a:pt x="7416" y="222"/>
                  </a:lnTo>
                  <a:cubicBezTo>
                    <a:pt x="5795" y="1050"/>
                    <a:pt x="4009" y="1475"/>
                    <a:pt x="2210" y="1475"/>
                  </a:cubicBezTo>
                  <a:cubicBezTo>
                    <a:pt x="1472" y="1475"/>
                    <a:pt x="733" y="1403"/>
                    <a:pt x="1" y="1259"/>
                  </a:cubicBezTo>
                  <a:lnTo>
                    <a:pt x="1" y="1259"/>
                  </a:lnTo>
                  <a:lnTo>
                    <a:pt x="71" y="1692"/>
                  </a:lnTo>
                  <a:lnTo>
                    <a:pt x="5922" y="38169"/>
                  </a:lnTo>
                  <a:cubicBezTo>
                    <a:pt x="5998" y="38645"/>
                    <a:pt x="6411" y="38985"/>
                    <a:pt x="6881" y="38985"/>
                  </a:cubicBezTo>
                  <a:cubicBezTo>
                    <a:pt x="6932" y="38985"/>
                    <a:pt x="6985" y="38981"/>
                    <a:pt x="7037" y="38973"/>
                  </a:cubicBezTo>
                  <a:lnTo>
                    <a:pt x="12960" y="38023"/>
                  </a:lnTo>
                  <a:cubicBezTo>
                    <a:pt x="13491" y="37937"/>
                    <a:pt x="13853" y="37439"/>
                    <a:pt x="13767" y="36910"/>
                  </a:cubicBezTo>
                  <a:lnTo>
                    <a:pt x="784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34"/>
            <p:cNvSpPr/>
            <p:nvPr/>
          </p:nvSpPr>
          <p:spPr>
            <a:xfrm>
              <a:off x="3233945" y="2746605"/>
              <a:ext cx="577809" cy="1487041"/>
            </a:xfrm>
            <a:custGeom>
              <a:avLst/>
              <a:gdLst/>
              <a:ahLst/>
              <a:cxnLst/>
              <a:rect l="l" t="t" r="r" b="b"/>
              <a:pathLst>
                <a:path w="15696" h="40395" extrusionOk="0">
                  <a:moveTo>
                    <a:pt x="9548" y="1"/>
                  </a:moveTo>
                  <a:lnTo>
                    <a:pt x="8699" y="138"/>
                  </a:lnTo>
                  <a:lnTo>
                    <a:pt x="14684" y="37460"/>
                  </a:lnTo>
                  <a:cubicBezTo>
                    <a:pt x="14770" y="37989"/>
                    <a:pt x="14407" y="38487"/>
                    <a:pt x="13877" y="38573"/>
                  </a:cubicBezTo>
                  <a:lnTo>
                    <a:pt x="7954" y="39523"/>
                  </a:lnTo>
                  <a:cubicBezTo>
                    <a:pt x="7902" y="39531"/>
                    <a:pt x="7849" y="39535"/>
                    <a:pt x="7798" y="39535"/>
                  </a:cubicBezTo>
                  <a:cubicBezTo>
                    <a:pt x="7328" y="39535"/>
                    <a:pt x="6915" y="39195"/>
                    <a:pt x="6839" y="38719"/>
                  </a:cubicBezTo>
                  <a:lnTo>
                    <a:pt x="852" y="1396"/>
                  </a:lnTo>
                  <a:lnTo>
                    <a:pt x="0" y="1532"/>
                  </a:lnTo>
                  <a:lnTo>
                    <a:pt x="5987" y="38854"/>
                  </a:lnTo>
                  <a:cubicBezTo>
                    <a:pt x="6132" y="39753"/>
                    <a:pt x="6912" y="40395"/>
                    <a:pt x="7798" y="40395"/>
                  </a:cubicBezTo>
                  <a:cubicBezTo>
                    <a:pt x="7894" y="40395"/>
                    <a:pt x="7992" y="40387"/>
                    <a:pt x="8090" y="40371"/>
                  </a:cubicBezTo>
                  <a:lnTo>
                    <a:pt x="14013" y="39421"/>
                  </a:lnTo>
                  <a:cubicBezTo>
                    <a:pt x="15012" y="39261"/>
                    <a:pt x="15695" y="38320"/>
                    <a:pt x="15535" y="37323"/>
                  </a:cubicBezTo>
                  <a:lnTo>
                    <a:pt x="954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34"/>
            <p:cNvSpPr/>
            <p:nvPr/>
          </p:nvSpPr>
          <p:spPr>
            <a:xfrm>
              <a:off x="3481843" y="4101689"/>
              <a:ext cx="295825" cy="100351"/>
            </a:xfrm>
            <a:custGeom>
              <a:avLst/>
              <a:gdLst/>
              <a:ahLst/>
              <a:cxnLst/>
              <a:rect l="l" t="t" r="r" b="b"/>
              <a:pathLst>
                <a:path w="8036" h="2726" extrusionOk="0">
                  <a:moveTo>
                    <a:pt x="7846" y="0"/>
                  </a:moveTo>
                  <a:lnTo>
                    <a:pt x="7846" y="2"/>
                  </a:lnTo>
                  <a:lnTo>
                    <a:pt x="7846" y="2"/>
                  </a:lnTo>
                  <a:cubicBezTo>
                    <a:pt x="7846" y="2"/>
                    <a:pt x="7846" y="1"/>
                    <a:pt x="7846" y="0"/>
                  </a:cubicBezTo>
                  <a:close/>
                  <a:moveTo>
                    <a:pt x="0" y="1259"/>
                  </a:moveTo>
                  <a:cubicBezTo>
                    <a:pt x="1" y="1259"/>
                    <a:pt x="1" y="1260"/>
                    <a:pt x="1" y="1261"/>
                  </a:cubicBezTo>
                  <a:lnTo>
                    <a:pt x="1" y="1261"/>
                  </a:lnTo>
                  <a:lnTo>
                    <a:pt x="0" y="1259"/>
                  </a:lnTo>
                  <a:close/>
                  <a:moveTo>
                    <a:pt x="7846" y="3"/>
                  </a:moveTo>
                  <a:cubicBezTo>
                    <a:pt x="7930" y="532"/>
                    <a:pt x="7569" y="1029"/>
                    <a:pt x="7039" y="1114"/>
                  </a:cubicBezTo>
                  <a:lnTo>
                    <a:pt x="1116" y="2064"/>
                  </a:lnTo>
                  <a:cubicBezTo>
                    <a:pt x="1064" y="2072"/>
                    <a:pt x="1012" y="2076"/>
                    <a:pt x="961" y="2076"/>
                  </a:cubicBezTo>
                  <a:cubicBezTo>
                    <a:pt x="492" y="2076"/>
                    <a:pt x="78" y="1738"/>
                    <a:pt x="1" y="1261"/>
                  </a:cubicBezTo>
                  <a:lnTo>
                    <a:pt x="1" y="1261"/>
                  </a:lnTo>
                  <a:lnTo>
                    <a:pt x="105" y="1909"/>
                  </a:lnTo>
                  <a:cubicBezTo>
                    <a:pt x="181" y="2385"/>
                    <a:pt x="594" y="2725"/>
                    <a:pt x="1064" y="2725"/>
                  </a:cubicBezTo>
                  <a:cubicBezTo>
                    <a:pt x="1115" y="2725"/>
                    <a:pt x="1168" y="2721"/>
                    <a:pt x="1220" y="2713"/>
                  </a:cubicBezTo>
                  <a:lnTo>
                    <a:pt x="7143" y="1763"/>
                  </a:lnTo>
                  <a:cubicBezTo>
                    <a:pt x="7674" y="1677"/>
                    <a:pt x="8036" y="1179"/>
                    <a:pt x="7950" y="650"/>
                  </a:cubicBezTo>
                  <a:lnTo>
                    <a:pt x="7846" y="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34"/>
            <p:cNvSpPr/>
            <p:nvPr/>
          </p:nvSpPr>
          <p:spPr>
            <a:xfrm>
              <a:off x="3326014" y="2879132"/>
              <a:ext cx="202616" cy="1262853"/>
            </a:xfrm>
            <a:custGeom>
              <a:avLst/>
              <a:gdLst/>
              <a:ahLst/>
              <a:cxnLst/>
              <a:rect l="l" t="t" r="r" b="b"/>
              <a:pathLst>
                <a:path w="5504" h="34305" extrusionOk="0">
                  <a:moveTo>
                    <a:pt x="1" y="0"/>
                  </a:moveTo>
                  <a:lnTo>
                    <a:pt x="1" y="0"/>
                  </a:lnTo>
                  <a:cubicBezTo>
                    <a:pt x="1615" y="11056"/>
                    <a:pt x="3576" y="23308"/>
                    <a:pt x="5503" y="34304"/>
                  </a:cubicBezTo>
                  <a:cubicBezTo>
                    <a:pt x="3893" y="23255"/>
                    <a:pt x="1925" y="11007"/>
                    <a:pt x="1" y="0"/>
                  </a:cubicBezTo>
                  <a:close/>
                </a:path>
              </a:pathLst>
            </a:custGeom>
            <a:solidFill>
              <a:srgbClr val="191919">
                <a:alpha val="11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34"/>
            <p:cNvSpPr/>
            <p:nvPr/>
          </p:nvSpPr>
          <p:spPr>
            <a:xfrm>
              <a:off x="3370926" y="2852737"/>
              <a:ext cx="202616" cy="1262890"/>
            </a:xfrm>
            <a:custGeom>
              <a:avLst/>
              <a:gdLst/>
              <a:ahLst/>
              <a:cxnLst/>
              <a:rect l="l" t="t" r="r" b="b"/>
              <a:pathLst>
                <a:path w="5504" h="34306" extrusionOk="0">
                  <a:moveTo>
                    <a:pt x="1" y="0"/>
                  </a:moveTo>
                  <a:cubicBezTo>
                    <a:pt x="1615" y="11055"/>
                    <a:pt x="3576" y="23309"/>
                    <a:pt x="5503" y="34306"/>
                  </a:cubicBezTo>
                  <a:cubicBezTo>
                    <a:pt x="3893" y="23255"/>
                    <a:pt x="1925" y="11008"/>
                    <a:pt x="1" y="0"/>
                  </a:cubicBezTo>
                  <a:close/>
                </a:path>
              </a:pathLst>
            </a:custGeom>
            <a:solidFill>
              <a:srgbClr val="191919">
                <a:alpha val="11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34"/>
            <p:cNvSpPr/>
            <p:nvPr/>
          </p:nvSpPr>
          <p:spPr>
            <a:xfrm>
              <a:off x="3431446" y="2950291"/>
              <a:ext cx="190836" cy="1189485"/>
            </a:xfrm>
            <a:custGeom>
              <a:avLst/>
              <a:gdLst/>
              <a:ahLst/>
              <a:cxnLst/>
              <a:rect l="l" t="t" r="r" b="b"/>
              <a:pathLst>
                <a:path w="5184" h="32312" extrusionOk="0">
                  <a:moveTo>
                    <a:pt x="1" y="0"/>
                  </a:moveTo>
                  <a:lnTo>
                    <a:pt x="1" y="0"/>
                  </a:lnTo>
                  <a:cubicBezTo>
                    <a:pt x="1512" y="10414"/>
                    <a:pt x="3359" y="21955"/>
                    <a:pt x="5183" y="32311"/>
                  </a:cubicBezTo>
                  <a:cubicBezTo>
                    <a:pt x="3676" y="21902"/>
                    <a:pt x="1822" y="10365"/>
                    <a:pt x="1" y="0"/>
                  </a:cubicBezTo>
                  <a:close/>
                </a:path>
              </a:pathLst>
            </a:custGeom>
            <a:solidFill>
              <a:srgbClr val="191919">
                <a:alpha val="11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34"/>
            <p:cNvSpPr/>
            <p:nvPr/>
          </p:nvSpPr>
          <p:spPr>
            <a:xfrm>
              <a:off x="3534596" y="2927357"/>
              <a:ext cx="190799" cy="1189486"/>
            </a:xfrm>
            <a:custGeom>
              <a:avLst/>
              <a:gdLst/>
              <a:ahLst/>
              <a:cxnLst/>
              <a:rect l="l" t="t" r="r" b="b"/>
              <a:pathLst>
                <a:path w="5183" h="32312" extrusionOk="0">
                  <a:moveTo>
                    <a:pt x="0" y="0"/>
                  </a:moveTo>
                  <a:cubicBezTo>
                    <a:pt x="1511" y="10414"/>
                    <a:pt x="3359" y="21955"/>
                    <a:pt x="5183" y="32311"/>
                  </a:cubicBezTo>
                  <a:cubicBezTo>
                    <a:pt x="3676" y="21902"/>
                    <a:pt x="1821" y="10366"/>
                    <a:pt x="0" y="0"/>
                  </a:cubicBezTo>
                  <a:close/>
                </a:path>
              </a:pathLst>
            </a:custGeom>
            <a:solidFill>
              <a:srgbClr val="191919">
                <a:alpha val="11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34"/>
            <p:cNvSpPr/>
            <p:nvPr/>
          </p:nvSpPr>
          <p:spPr>
            <a:xfrm>
              <a:off x="3470578" y="2848099"/>
              <a:ext cx="190836" cy="1189486"/>
            </a:xfrm>
            <a:custGeom>
              <a:avLst/>
              <a:gdLst/>
              <a:ahLst/>
              <a:cxnLst/>
              <a:rect l="l" t="t" r="r" b="b"/>
              <a:pathLst>
                <a:path w="5184" h="32312" extrusionOk="0">
                  <a:moveTo>
                    <a:pt x="1" y="1"/>
                  </a:moveTo>
                  <a:lnTo>
                    <a:pt x="1" y="1"/>
                  </a:lnTo>
                  <a:cubicBezTo>
                    <a:pt x="1512" y="10414"/>
                    <a:pt x="3359" y="21957"/>
                    <a:pt x="5183" y="32312"/>
                  </a:cubicBezTo>
                  <a:cubicBezTo>
                    <a:pt x="3678" y="21902"/>
                    <a:pt x="1823" y="10367"/>
                    <a:pt x="1" y="1"/>
                  </a:cubicBezTo>
                  <a:close/>
                </a:path>
              </a:pathLst>
            </a:custGeom>
            <a:solidFill>
              <a:srgbClr val="191919">
                <a:alpha val="11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34"/>
            <p:cNvSpPr/>
            <p:nvPr/>
          </p:nvSpPr>
          <p:spPr>
            <a:xfrm>
              <a:off x="3267703" y="2813200"/>
              <a:ext cx="250104" cy="1364897"/>
            </a:xfrm>
            <a:custGeom>
              <a:avLst/>
              <a:gdLst/>
              <a:ahLst/>
              <a:cxnLst/>
              <a:rect l="l" t="t" r="r" b="b"/>
              <a:pathLst>
                <a:path w="6794" h="37077" extrusionOk="0">
                  <a:moveTo>
                    <a:pt x="1" y="0"/>
                  </a:moveTo>
                  <a:lnTo>
                    <a:pt x="71" y="433"/>
                  </a:lnTo>
                  <a:lnTo>
                    <a:pt x="5817" y="36260"/>
                  </a:lnTo>
                  <a:cubicBezTo>
                    <a:pt x="5894" y="36739"/>
                    <a:pt x="6309" y="37077"/>
                    <a:pt x="6778" y="37077"/>
                  </a:cubicBezTo>
                  <a:cubicBezTo>
                    <a:pt x="6783" y="37077"/>
                    <a:pt x="6788" y="37077"/>
                    <a:pt x="6793" y="37077"/>
                  </a:cubicBezTo>
                  <a:cubicBezTo>
                    <a:pt x="6589" y="36931"/>
                    <a:pt x="6440" y="36707"/>
                    <a:pt x="6397" y="36440"/>
                  </a:cubicBezTo>
                  <a:lnTo>
                    <a:pt x="568" y="96"/>
                  </a:lnTo>
                  <a:cubicBezTo>
                    <a:pt x="378" y="69"/>
                    <a:pt x="189" y="37"/>
                    <a:pt x="1" y="0"/>
                  </a:cubicBezTo>
                  <a:close/>
                </a:path>
              </a:pathLst>
            </a:custGeom>
            <a:solidFill>
              <a:srgbClr val="191919">
                <a:alpha val="11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34"/>
            <p:cNvSpPr/>
            <p:nvPr/>
          </p:nvSpPr>
          <p:spPr>
            <a:xfrm>
              <a:off x="3481843" y="4146416"/>
              <a:ext cx="289714" cy="55624"/>
            </a:xfrm>
            <a:custGeom>
              <a:avLst/>
              <a:gdLst/>
              <a:ahLst/>
              <a:cxnLst/>
              <a:rect l="l" t="t" r="r" b="b"/>
              <a:pathLst>
                <a:path w="7870" h="1511" extrusionOk="0">
                  <a:moveTo>
                    <a:pt x="0" y="44"/>
                  </a:moveTo>
                  <a:cubicBezTo>
                    <a:pt x="0" y="44"/>
                    <a:pt x="1" y="45"/>
                    <a:pt x="1" y="46"/>
                  </a:cubicBezTo>
                  <a:lnTo>
                    <a:pt x="1" y="46"/>
                  </a:lnTo>
                  <a:lnTo>
                    <a:pt x="0" y="44"/>
                  </a:lnTo>
                  <a:close/>
                  <a:moveTo>
                    <a:pt x="7870" y="1"/>
                  </a:moveTo>
                  <a:cubicBezTo>
                    <a:pt x="7791" y="36"/>
                    <a:pt x="7707" y="64"/>
                    <a:pt x="7619" y="78"/>
                  </a:cubicBezTo>
                  <a:lnTo>
                    <a:pt x="1696" y="1028"/>
                  </a:lnTo>
                  <a:cubicBezTo>
                    <a:pt x="1643" y="1036"/>
                    <a:pt x="1591" y="1041"/>
                    <a:pt x="1539" y="1041"/>
                  </a:cubicBezTo>
                  <a:cubicBezTo>
                    <a:pt x="1332" y="1041"/>
                    <a:pt x="1137" y="975"/>
                    <a:pt x="976" y="861"/>
                  </a:cubicBezTo>
                  <a:cubicBezTo>
                    <a:pt x="971" y="861"/>
                    <a:pt x="966" y="861"/>
                    <a:pt x="961" y="861"/>
                  </a:cubicBezTo>
                  <a:cubicBezTo>
                    <a:pt x="492" y="861"/>
                    <a:pt x="78" y="524"/>
                    <a:pt x="1" y="46"/>
                  </a:cubicBezTo>
                  <a:lnTo>
                    <a:pt x="1" y="46"/>
                  </a:lnTo>
                  <a:lnTo>
                    <a:pt x="105" y="694"/>
                  </a:lnTo>
                  <a:cubicBezTo>
                    <a:pt x="181" y="1170"/>
                    <a:pt x="594" y="1510"/>
                    <a:pt x="1064" y="1510"/>
                  </a:cubicBezTo>
                  <a:cubicBezTo>
                    <a:pt x="1115" y="1510"/>
                    <a:pt x="1168" y="1506"/>
                    <a:pt x="1220" y="1498"/>
                  </a:cubicBezTo>
                  <a:lnTo>
                    <a:pt x="7143" y="548"/>
                  </a:lnTo>
                  <a:cubicBezTo>
                    <a:pt x="7180" y="542"/>
                    <a:pt x="7217" y="534"/>
                    <a:pt x="7253" y="522"/>
                  </a:cubicBezTo>
                  <a:cubicBezTo>
                    <a:pt x="7264" y="519"/>
                    <a:pt x="7276" y="516"/>
                    <a:pt x="7286" y="512"/>
                  </a:cubicBezTo>
                  <a:cubicBezTo>
                    <a:pt x="7311" y="504"/>
                    <a:pt x="7336" y="495"/>
                    <a:pt x="7360" y="486"/>
                  </a:cubicBezTo>
                  <a:cubicBezTo>
                    <a:pt x="7371" y="481"/>
                    <a:pt x="7383" y="476"/>
                    <a:pt x="7394" y="471"/>
                  </a:cubicBezTo>
                  <a:cubicBezTo>
                    <a:pt x="7417" y="461"/>
                    <a:pt x="7440" y="448"/>
                    <a:pt x="7463" y="436"/>
                  </a:cubicBezTo>
                  <a:cubicBezTo>
                    <a:pt x="7473" y="431"/>
                    <a:pt x="7483" y="425"/>
                    <a:pt x="7491" y="419"/>
                  </a:cubicBezTo>
                  <a:cubicBezTo>
                    <a:pt x="7521" y="401"/>
                    <a:pt x="7551" y="382"/>
                    <a:pt x="7580" y="361"/>
                  </a:cubicBezTo>
                  <a:cubicBezTo>
                    <a:pt x="7580" y="361"/>
                    <a:pt x="7580" y="359"/>
                    <a:pt x="7580" y="359"/>
                  </a:cubicBezTo>
                  <a:cubicBezTo>
                    <a:pt x="7610" y="338"/>
                    <a:pt x="7637" y="314"/>
                    <a:pt x="7663" y="288"/>
                  </a:cubicBezTo>
                  <a:cubicBezTo>
                    <a:pt x="7670" y="282"/>
                    <a:pt x="7676" y="275"/>
                    <a:pt x="7681" y="269"/>
                  </a:cubicBezTo>
                  <a:cubicBezTo>
                    <a:pt x="7701" y="249"/>
                    <a:pt x="7720" y="229"/>
                    <a:pt x="7737" y="208"/>
                  </a:cubicBezTo>
                  <a:cubicBezTo>
                    <a:pt x="7744" y="201"/>
                    <a:pt x="7750" y="192"/>
                    <a:pt x="7757" y="184"/>
                  </a:cubicBezTo>
                  <a:cubicBezTo>
                    <a:pt x="7773" y="162"/>
                    <a:pt x="7789" y="141"/>
                    <a:pt x="7804" y="118"/>
                  </a:cubicBezTo>
                  <a:cubicBezTo>
                    <a:pt x="7808" y="111"/>
                    <a:pt x="7814" y="102"/>
                    <a:pt x="7818" y="95"/>
                  </a:cubicBezTo>
                  <a:cubicBezTo>
                    <a:pt x="7837" y="65"/>
                    <a:pt x="7854" y="34"/>
                    <a:pt x="78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34"/>
            <p:cNvSpPr/>
            <p:nvPr/>
          </p:nvSpPr>
          <p:spPr>
            <a:xfrm>
              <a:off x="3628763" y="2770976"/>
              <a:ext cx="509964" cy="1435135"/>
            </a:xfrm>
            <a:custGeom>
              <a:avLst/>
              <a:gdLst/>
              <a:ahLst/>
              <a:cxnLst/>
              <a:rect l="l" t="t" r="r" b="b"/>
              <a:pathLst>
                <a:path w="13853" h="38985" extrusionOk="0">
                  <a:moveTo>
                    <a:pt x="7847" y="0"/>
                  </a:moveTo>
                  <a:lnTo>
                    <a:pt x="7416" y="221"/>
                  </a:lnTo>
                  <a:cubicBezTo>
                    <a:pt x="5795" y="1049"/>
                    <a:pt x="4010" y="1474"/>
                    <a:pt x="2210" y="1474"/>
                  </a:cubicBezTo>
                  <a:cubicBezTo>
                    <a:pt x="1472" y="1474"/>
                    <a:pt x="733" y="1403"/>
                    <a:pt x="1" y="1259"/>
                  </a:cubicBezTo>
                  <a:lnTo>
                    <a:pt x="1" y="1259"/>
                  </a:lnTo>
                  <a:lnTo>
                    <a:pt x="71" y="1691"/>
                  </a:lnTo>
                  <a:lnTo>
                    <a:pt x="5922" y="38168"/>
                  </a:lnTo>
                  <a:cubicBezTo>
                    <a:pt x="5998" y="38644"/>
                    <a:pt x="6411" y="38985"/>
                    <a:pt x="6881" y="38985"/>
                  </a:cubicBezTo>
                  <a:cubicBezTo>
                    <a:pt x="6933" y="38985"/>
                    <a:pt x="6985" y="38981"/>
                    <a:pt x="7037" y="38972"/>
                  </a:cubicBezTo>
                  <a:lnTo>
                    <a:pt x="12960" y="38022"/>
                  </a:lnTo>
                  <a:cubicBezTo>
                    <a:pt x="13491" y="37937"/>
                    <a:pt x="13853" y="37438"/>
                    <a:pt x="13767" y="36909"/>
                  </a:cubicBezTo>
                  <a:lnTo>
                    <a:pt x="784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34"/>
            <p:cNvSpPr/>
            <p:nvPr/>
          </p:nvSpPr>
          <p:spPr>
            <a:xfrm>
              <a:off x="3595006" y="2750728"/>
              <a:ext cx="577809" cy="1487041"/>
            </a:xfrm>
            <a:custGeom>
              <a:avLst/>
              <a:gdLst/>
              <a:ahLst/>
              <a:cxnLst/>
              <a:rect l="l" t="t" r="r" b="b"/>
              <a:pathLst>
                <a:path w="15696" h="40395" extrusionOk="0">
                  <a:moveTo>
                    <a:pt x="9549" y="0"/>
                  </a:moveTo>
                  <a:lnTo>
                    <a:pt x="8699" y="137"/>
                  </a:lnTo>
                  <a:lnTo>
                    <a:pt x="14684" y="37459"/>
                  </a:lnTo>
                  <a:cubicBezTo>
                    <a:pt x="14770" y="37988"/>
                    <a:pt x="14407" y="38487"/>
                    <a:pt x="13877" y="38572"/>
                  </a:cubicBezTo>
                  <a:lnTo>
                    <a:pt x="7954" y="39522"/>
                  </a:lnTo>
                  <a:cubicBezTo>
                    <a:pt x="7902" y="39530"/>
                    <a:pt x="7851" y="39534"/>
                    <a:pt x="7800" y="39534"/>
                  </a:cubicBezTo>
                  <a:cubicBezTo>
                    <a:pt x="7329" y="39534"/>
                    <a:pt x="6915" y="39195"/>
                    <a:pt x="6839" y="38718"/>
                  </a:cubicBezTo>
                  <a:lnTo>
                    <a:pt x="852" y="1396"/>
                  </a:lnTo>
                  <a:lnTo>
                    <a:pt x="0" y="1531"/>
                  </a:lnTo>
                  <a:lnTo>
                    <a:pt x="5987" y="38854"/>
                  </a:lnTo>
                  <a:cubicBezTo>
                    <a:pt x="6132" y="39753"/>
                    <a:pt x="6912" y="40394"/>
                    <a:pt x="7798" y="40394"/>
                  </a:cubicBezTo>
                  <a:cubicBezTo>
                    <a:pt x="7894" y="40394"/>
                    <a:pt x="7992" y="40386"/>
                    <a:pt x="8090" y="40371"/>
                  </a:cubicBezTo>
                  <a:lnTo>
                    <a:pt x="14013" y="39421"/>
                  </a:lnTo>
                  <a:cubicBezTo>
                    <a:pt x="15013" y="39261"/>
                    <a:pt x="15695" y="38319"/>
                    <a:pt x="15535" y="37322"/>
                  </a:cubicBezTo>
                  <a:lnTo>
                    <a:pt x="954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34"/>
            <p:cNvSpPr/>
            <p:nvPr/>
          </p:nvSpPr>
          <p:spPr>
            <a:xfrm>
              <a:off x="3842903" y="4105775"/>
              <a:ext cx="295825" cy="100351"/>
            </a:xfrm>
            <a:custGeom>
              <a:avLst/>
              <a:gdLst/>
              <a:ahLst/>
              <a:cxnLst/>
              <a:rect l="l" t="t" r="r" b="b"/>
              <a:pathLst>
                <a:path w="8036" h="2726" extrusionOk="0">
                  <a:moveTo>
                    <a:pt x="7846" y="0"/>
                  </a:moveTo>
                  <a:lnTo>
                    <a:pt x="7846" y="3"/>
                  </a:lnTo>
                  <a:lnTo>
                    <a:pt x="7846" y="3"/>
                  </a:lnTo>
                  <a:cubicBezTo>
                    <a:pt x="7846" y="2"/>
                    <a:pt x="7846" y="1"/>
                    <a:pt x="7846" y="0"/>
                  </a:cubicBezTo>
                  <a:close/>
                  <a:moveTo>
                    <a:pt x="0" y="1259"/>
                  </a:moveTo>
                  <a:lnTo>
                    <a:pt x="0" y="1259"/>
                  </a:lnTo>
                  <a:cubicBezTo>
                    <a:pt x="1" y="1260"/>
                    <a:pt x="1" y="1261"/>
                    <a:pt x="1" y="1262"/>
                  </a:cubicBezTo>
                  <a:lnTo>
                    <a:pt x="1" y="1262"/>
                  </a:lnTo>
                  <a:lnTo>
                    <a:pt x="0" y="1259"/>
                  </a:lnTo>
                  <a:close/>
                  <a:moveTo>
                    <a:pt x="7846" y="3"/>
                  </a:moveTo>
                  <a:lnTo>
                    <a:pt x="7846" y="3"/>
                  </a:lnTo>
                  <a:cubicBezTo>
                    <a:pt x="7930" y="532"/>
                    <a:pt x="7569" y="1029"/>
                    <a:pt x="7039" y="1115"/>
                  </a:cubicBezTo>
                  <a:lnTo>
                    <a:pt x="1116" y="2065"/>
                  </a:lnTo>
                  <a:cubicBezTo>
                    <a:pt x="1064" y="2073"/>
                    <a:pt x="1012" y="2077"/>
                    <a:pt x="961" y="2077"/>
                  </a:cubicBezTo>
                  <a:cubicBezTo>
                    <a:pt x="492" y="2077"/>
                    <a:pt x="78" y="1738"/>
                    <a:pt x="1" y="1262"/>
                  </a:cubicBezTo>
                  <a:lnTo>
                    <a:pt x="1" y="1262"/>
                  </a:lnTo>
                  <a:lnTo>
                    <a:pt x="105" y="1909"/>
                  </a:lnTo>
                  <a:cubicBezTo>
                    <a:pt x="181" y="2385"/>
                    <a:pt x="594" y="2726"/>
                    <a:pt x="1064" y="2726"/>
                  </a:cubicBezTo>
                  <a:cubicBezTo>
                    <a:pt x="1116" y="2726"/>
                    <a:pt x="1168" y="2722"/>
                    <a:pt x="1220" y="2713"/>
                  </a:cubicBezTo>
                  <a:lnTo>
                    <a:pt x="7143" y="1763"/>
                  </a:lnTo>
                  <a:cubicBezTo>
                    <a:pt x="7674" y="1678"/>
                    <a:pt x="8036" y="1179"/>
                    <a:pt x="7950" y="650"/>
                  </a:cubicBezTo>
                  <a:lnTo>
                    <a:pt x="7846" y="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34"/>
            <p:cNvSpPr/>
            <p:nvPr/>
          </p:nvSpPr>
          <p:spPr>
            <a:xfrm>
              <a:off x="3687074" y="2883218"/>
              <a:ext cx="202616" cy="1262853"/>
            </a:xfrm>
            <a:custGeom>
              <a:avLst/>
              <a:gdLst/>
              <a:ahLst/>
              <a:cxnLst/>
              <a:rect l="l" t="t" r="r" b="b"/>
              <a:pathLst>
                <a:path w="5504" h="34305" extrusionOk="0">
                  <a:moveTo>
                    <a:pt x="1" y="1"/>
                  </a:moveTo>
                  <a:cubicBezTo>
                    <a:pt x="1615" y="11055"/>
                    <a:pt x="3576" y="23308"/>
                    <a:pt x="5503" y="34305"/>
                  </a:cubicBezTo>
                  <a:cubicBezTo>
                    <a:pt x="3893" y="23255"/>
                    <a:pt x="1925" y="11007"/>
                    <a:pt x="1" y="1"/>
                  </a:cubicBezTo>
                  <a:close/>
                </a:path>
              </a:pathLst>
            </a:custGeom>
            <a:solidFill>
              <a:srgbClr val="191919">
                <a:alpha val="11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34"/>
            <p:cNvSpPr/>
            <p:nvPr/>
          </p:nvSpPr>
          <p:spPr>
            <a:xfrm>
              <a:off x="3731986" y="2856823"/>
              <a:ext cx="202616" cy="1262890"/>
            </a:xfrm>
            <a:custGeom>
              <a:avLst/>
              <a:gdLst/>
              <a:ahLst/>
              <a:cxnLst/>
              <a:rect l="l" t="t" r="r" b="b"/>
              <a:pathLst>
                <a:path w="5504" h="34306" extrusionOk="0">
                  <a:moveTo>
                    <a:pt x="1" y="1"/>
                  </a:moveTo>
                  <a:cubicBezTo>
                    <a:pt x="1615" y="11056"/>
                    <a:pt x="3576" y="23309"/>
                    <a:pt x="5503" y="34306"/>
                  </a:cubicBezTo>
                  <a:cubicBezTo>
                    <a:pt x="3893" y="23255"/>
                    <a:pt x="1925" y="11009"/>
                    <a:pt x="1" y="1"/>
                  </a:cubicBezTo>
                  <a:close/>
                </a:path>
              </a:pathLst>
            </a:custGeom>
            <a:solidFill>
              <a:srgbClr val="191919">
                <a:alpha val="11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34"/>
            <p:cNvSpPr/>
            <p:nvPr/>
          </p:nvSpPr>
          <p:spPr>
            <a:xfrm>
              <a:off x="3792506" y="2954377"/>
              <a:ext cx="190836" cy="1189486"/>
            </a:xfrm>
            <a:custGeom>
              <a:avLst/>
              <a:gdLst/>
              <a:ahLst/>
              <a:cxnLst/>
              <a:rect l="l" t="t" r="r" b="b"/>
              <a:pathLst>
                <a:path w="5184" h="32312" extrusionOk="0">
                  <a:moveTo>
                    <a:pt x="1" y="1"/>
                  </a:moveTo>
                  <a:lnTo>
                    <a:pt x="1" y="1"/>
                  </a:lnTo>
                  <a:cubicBezTo>
                    <a:pt x="1512" y="10414"/>
                    <a:pt x="3359" y="21955"/>
                    <a:pt x="5183" y="32312"/>
                  </a:cubicBezTo>
                  <a:cubicBezTo>
                    <a:pt x="3676" y="21902"/>
                    <a:pt x="1822" y="10366"/>
                    <a:pt x="1" y="1"/>
                  </a:cubicBezTo>
                  <a:close/>
                </a:path>
              </a:pathLst>
            </a:custGeom>
            <a:solidFill>
              <a:srgbClr val="191919">
                <a:alpha val="11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34"/>
            <p:cNvSpPr/>
            <p:nvPr/>
          </p:nvSpPr>
          <p:spPr>
            <a:xfrm>
              <a:off x="3895656" y="2931443"/>
              <a:ext cx="190799" cy="1189486"/>
            </a:xfrm>
            <a:custGeom>
              <a:avLst/>
              <a:gdLst/>
              <a:ahLst/>
              <a:cxnLst/>
              <a:rect l="l" t="t" r="r" b="b"/>
              <a:pathLst>
                <a:path w="5183" h="32312" extrusionOk="0">
                  <a:moveTo>
                    <a:pt x="0" y="1"/>
                  </a:moveTo>
                  <a:cubicBezTo>
                    <a:pt x="1512" y="10415"/>
                    <a:pt x="3359" y="21955"/>
                    <a:pt x="5183" y="32312"/>
                  </a:cubicBezTo>
                  <a:cubicBezTo>
                    <a:pt x="3676" y="21902"/>
                    <a:pt x="1821" y="10366"/>
                    <a:pt x="0" y="1"/>
                  </a:cubicBezTo>
                  <a:close/>
                </a:path>
              </a:pathLst>
            </a:custGeom>
            <a:solidFill>
              <a:srgbClr val="191919">
                <a:alpha val="11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34"/>
            <p:cNvSpPr/>
            <p:nvPr/>
          </p:nvSpPr>
          <p:spPr>
            <a:xfrm>
              <a:off x="3831639" y="2852222"/>
              <a:ext cx="190836" cy="1189486"/>
            </a:xfrm>
            <a:custGeom>
              <a:avLst/>
              <a:gdLst/>
              <a:ahLst/>
              <a:cxnLst/>
              <a:rect l="l" t="t" r="r" b="b"/>
              <a:pathLst>
                <a:path w="5184" h="32312" extrusionOk="0">
                  <a:moveTo>
                    <a:pt x="1" y="0"/>
                  </a:moveTo>
                  <a:lnTo>
                    <a:pt x="1" y="0"/>
                  </a:lnTo>
                  <a:cubicBezTo>
                    <a:pt x="1512" y="10414"/>
                    <a:pt x="3359" y="21956"/>
                    <a:pt x="5183" y="32311"/>
                  </a:cubicBezTo>
                  <a:cubicBezTo>
                    <a:pt x="3678" y="21902"/>
                    <a:pt x="1822" y="10367"/>
                    <a:pt x="1" y="0"/>
                  </a:cubicBezTo>
                  <a:close/>
                </a:path>
              </a:pathLst>
            </a:custGeom>
            <a:solidFill>
              <a:srgbClr val="191919">
                <a:alpha val="11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34"/>
            <p:cNvSpPr/>
            <p:nvPr/>
          </p:nvSpPr>
          <p:spPr>
            <a:xfrm>
              <a:off x="3628763" y="2817286"/>
              <a:ext cx="250104" cy="1364934"/>
            </a:xfrm>
            <a:custGeom>
              <a:avLst/>
              <a:gdLst/>
              <a:ahLst/>
              <a:cxnLst/>
              <a:rect l="l" t="t" r="r" b="b"/>
              <a:pathLst>
                <a:path w="6794" h="37078" extrusionOk="0">
                  <a:moveTo>
                    <a:pt x="1" y="1"/>
                  </a:moveTo>
                  <a:lnTo>
                    <a:pt x="71" y="433"/>
                  </a:lnTo>
                  <a:lnTo>
                    <a:pt x="5817" y="36260"/>
                  </a:lnTo>
                  <a:cubicBezTo>
                    <a:pt x="5894" y="36738"/>
                    <a:pt x="6309" y="37077"/>
                    <a:pt x="6778" y="37077"/>
                  </a:cubicBezTo>
                  <a:cubicBezTo>
                    <a:pt x="6783" y="37077"/>
                    <a:pt x="6788" y="37077"/>
                    <a:pt x="6793" y="37077"/>
                  </a:cubicBezTo>
                  <a:cubicBezTo>
                    <a:pt x="6589" y="36931"/>
                    <a:pt x="6440" y="36707"/>
                    <a:pt x="6397" y="36440"/>
                  </a:cubicBezTo>
                  <a:lnTo>
                    <a:pt x="568" y="96"/>
                  </a:lnTo>
                  <a:cubicBezTo>
                    <a:pt x="378" y="69"/>
                    <a:pt x="189" y="38"/>
                    <a:pt x="1" y="1"/>
                  </a:cubicBezTo>
                  <a:close/>
                </a:path>
              </a:pathLst>
            </a:custGeom>
            <a:solidFill>
              <a:srgbClr val="191919">
                <a:alpha val="11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34"/>
            <p:cNvSpPr/>
            <p:nvPr/>
          </p:nvSpPr>
          <p:spPr>
            <a:xfrm>
              <a:off x="3842903" y="4150539"/>
              <a:ext cx="289714" cy="55587"/>
            </a:xfrm>
            <a:custGeom>
              <a:avLst/>
              <a:gdLst/>
              <a:ahLst/>
              <a:cxnLst/>
              <a:rect l="l" t="t" r="r" b="b"/>
              <a:pathLst>
                <a:path w="7870" h="1510" extrusionOk="0">
                  <a:moveTo>
                    <a:pt x="0" y="43"/>
                  </a:moveTo>
                  <a:cubicBezTo>
                    <a:pt x="0" y="43"/>
                    <a:pt x="1" y="44"/>
                    <a:pt x="1" y="44"/>
                  </a:cubicBezTo>
                  <a:lnTo>
                    <a:pt x="1" y="44"/>
                  </a:lnTo>
                  <a:lnTo>
                    <a:pt x="0" y="43"/>
                  </a:lnTo>
                  <a:close/>
                  <a:moveTo>
                    <a:pt x="7870" y="0"/>
                  </a:moveTo>
                  <a:lnTo>
                    <a:pt x="7870" y="0"/>
                  </a:lnTo>
                  <a:cubicBezTo>
                    <a:pt x="7791" y="36"/>
                    <a:pt x="7707" y="63"/>
                    <a:pt x="7619" y="77"/>
                  </a:cubicBezTo>
                  <a:lnTo>
                    <a:pt x="1696" y="1027"/>
                  </a:lnTo>
                  <a:cubicBezTo>
                    <a:pt x="1644" y="1036"/>
                    <a:pt x="1592" y="1040"/>
                    <a:pt x="1540" y="1040"/>
                  </a:cubicBezTo>
                  <a:cubicBezTo>
                    <a:pt x="1333" y="1040"/>
                    <a:pt x="1137" y="973"/>
                    <a:pt x="976" y="860"/>
                  </a:cubicBezTo>
                  <a:cubicBezTo>
                    <a:pt x="971" y="860"/>
                    <a:pt x="966" y="860"/>
                    <a:pt x="961" y="860"/>
                  </a:cubicBezTo>
                  <a:cubicBezTo>
                    <a:pt x="492" y="860"/>
                    <a:pt x="77" y="521"/>
                    <a:pt x="1" y="44"/>
                  </a:cubicBezTo>
                  <a:lnTo>
                    <a:pt x="1" y="44"/>
                  </a:lnTo>
                  <a:lnTo>
                    <a:pt x="105" y="693"/>
                  </a:lnTo>
                  <a:cubicBezTo>
                    <a:pt x="181" y="1169"/>
                    <a:pt x="594" y="1510"/>
                    <a:pt x="1063" y="1510"/>
                  </a:cubicBezTo>
                  <a:cubicBezTo>
                    <a:pt x="1114" y="1510"/>
                    <a:pt x="1166" y="1506"/>
                    <a:pt x="1219" y="1497"/>
                  </a:cubicBezTo>
                  <a:lnTo>
                    <a:pt x="7143" y="547"/>
                  </a:lnTo>
                  <a:cubicBezTo>
                    <a:pt x="7180" y="542"/>
                    <a:pt x="7217" y="533"/>
                    <a:pt x="7253" y="522"/>
                  </a:cubicBezTo>
                  <a:cubicBezTo>
                    <a:pt x="7264" y="519"/>
                    <a:pt x="7276" y="514"/>
                    <a:pt x="7286" y="512"/>
                  </a:cubicBezTo>
                  <a:cubicBezTo>
                    <a:pt x="7311" y="503"/>
                    <a:pt x="7336" y="494"/>
                    <a:pt x="7360" y="484"/>
                  </a:cubicBezTo>
                  <a:cubicBezTo>
                    <a:pt x="7371" y="480"/>
                    <a:pt x="7383" y="476"/>
                    <a:pt x="7394" y="470"/>
                  </a:cubicBezTo>
                  <a:cubicBezTo>
                    <a:pt x="7417" y="459"/>
                    <a:pt x="7440" y="447"/>
                    <a:pt x="7463" y="434"/>
                  </a:cubicBezTo>
                  <a:cubicBezTo>
                    <a:pt x="7473" y="430"/>
                    <a:pt x="7483" y="424"/>
                    <a:pt x="7491" y="419"/>
                  </a:cubicBezTo>
                  <a:cubicBezTo>
                    <a:pt x="7521" y="400"/>
                    <a:pt x="7551" y="382"/>
                    <a:pt x="7580" y="360"/>
                  </a:cubicBezTo>
                  <a:cubicBezTo>
                    <a:pt x="7580" y="360"/>
                    <a:pt x="7580" y="359"/>
                    <a:pt x="7580" y="359"/>
                  </a:cubicBezTo>
                  <a:cubicBezTo>
                    <a:pt x="7610" y="337"/>
                    <a:pt x="7637" y="313"/>
                    <a:pt x="7663" y="287"/>
                  </a:cubicBezTo>
                  <a:cubicBezTo>
                    <a:pt x="7670" y="282"/>
                    <a:pt x="7676" y="274"/>
                    <a:pt x="7681" y="269"/>
                  </a:cubicBezTo>
                  <a:cubicBezTo>
                    <a:pt x="7701" y="249"/>
                    <a:pt x="7720" y="229"/>
                    <a:pt x="7737" y="207"/>
                  </a:cubicBezTo>
                  <a:cubicBezTo>
                    <a:pt x="7744" y="200"/>
                    <a:pt x="7750" y="192"/>
                    <a:pt x="7757" y="183"/>
                  </a:cubicBezTo>
                  <a:cubicBezTo>
                    <a:pt x="7773" y="162"/>
                    <a:pt x="7789" y="140"/>
                    <a:pt x="7804" y="117"/>
                  </a:cubicBezTo>
                  <a:cubicBezTo>
                    <a:pt x="7809" y="110"/>
                    <a:pt x="7814" y="102"/>
                    <a:pt x="7819" y="94"/>
                  </a:cubicBezTo>
                  <a:cubicBezTo>
                    <a:pt x="7837" y="64"/>
                    <a:pt x="7854" y="33"/>
                    <a:pt x="78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98" name="Google Shape;798;p34"/>
          <p:cNvGrpSpPr/>
          <p:nvPr/>
        </p:nvGrpSpPr>
        <p:grpSpPr>
          <a:xfrm flipH="1">
            <a:off x="655563" y="1976263"/>
            <a:ext cx="720027" cy="2941699"/>
            <a:chOff x="2645345" y="2728785"/>
            <a:chExt cx="352776" cy="1418827"/>
          </a:xfrm>
        </p:grpSpPr>
        <p:sp>
          <p:nvSpPr>
            <p:cNvPr id="799" name="Google Shape;799;p34"/>
            <p:cNvSpPr/>
            <p:nvPr/>
          </p:nvSpPr>
          <p:spPr>
            <a:xfrm>
              <a:off x="2645345" y="2728785"/>
              <a:ext cx="352774" cy="1418827"/>
            </a:xfrm>
            <a:custGeom>
              <a:avLst/>
              <a:gdLst/>
              <a:ahLst/>
              <a:cxnLst/>
              <a:rect l="l" t="t" r="r" b="b"/>
              <a:pathLst>
                <a:path w="9583" h="38542" extrusionOk="0">
                  <a:moveTo>
                    <a:pt x="50" y="1"/>
                  </a:moveTo>
                  <a:cubicBezTo>
                    <a:pt x="23" y="1"/>
                    <a:pt x="0" y="22"/>
                    <a:pt x="0" y="49"/>
                  </a:cubicBezTo>
                  <a:lnTo>
                    <a:pt x="0" y="38493"/>
                  </a:lnTo>
                  <a:cubicBezTo>
                    <a:pt x="0" y="38520"/>
                    <a:pt x="23" y="38541"/>
                    <a:pt x="50" y="38541"/>
                  </a:cubicBezTo>
                  <a:lnTo>
                    <a:pt x="9534" y="38541"/>
                  </a:lnTo>
                  <a:cubicBezTo>
                    <a:pt x="9561" y="38541"/>
                    <a:pt x="9583" y="38520"/>
                    <a:pt x="9583" y="38493"/>
                  </a:cubicBezTo>
                  <a:lnTo>
                    <a:pt x="9583" y="49"/>
                  </a:lnTo>
                  <a:cubicBezTo>
                    <a:pt x="9583" y="22"/>
                    <a:pt x="9561" y="1"/>
                    <a:pt x="95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34"/>
            <p:cNvSpPr/>
            <p:nvPr/>
          </p:nvSpPr>
          <p:spPr>
            <a:xfrm>
              <a:off x="2678034" y="2728785"/>
              <a:ext cx="65195" cy="1418827"/>
            </a:xfrm>
            <a:custGeom>
              <a:avLst/>
              <a:gdLst/>
              <a:ahLst/>
              <a:cxnLst/>
              <a:rect l="l" t="t" r="r" b="b"/>
              <a:pathLst>
                <a:path w="1771" h="38542" extrusionOk="0">
                  <a:moveTo>
                    <a:pt x="1" y="1"/>
                  </a:moveTo>
                  <a:lnTo>
                    <a:pt x="1" y="38541"/>
                  </a:lnTo>
                  <a:lnTo>
                    <a:pt x="1771" y="38541"/>
                  </a:lnTo>
                  <a:lnTo>
                    <a:pt x="1771" y="1"/>
                  </a:lnTo>
                  <a:close/>
                </a:path>
              </a:pathLst>
            </a:custGeom>
            <a:solidFill>
              <a:srgbClr val="191919">
                <a:alpha val="11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34"/>
            <p:cNvSpPr/>
            <p:nvPr/>
          </p:nvSpPr>
          <p:spPr>
            <a:xfrm>
              <a:off x="2645345" y="3614336"/>
              <a:ext cx="352774" cy="43733"/>
            </a:xfrm>
            <a:custGeom>
              <a:avLst/>
              <a:gdLst/>
              <a:ahLst/>
              <a:cxnLst/>
              <a:rect l="l" t="t" r="r" b="b"/>
              <a:pathLst>
                <a:path w="9583" h="1188" extrusionOk="0">
                  <a:moveTo>
                    <a:pt x="0" y="1"/>
                  </a:moveTo>
                  <a:lnTo>
                    <a:pt x="0" y="1188"/>
                  </a:lnTo>
                  <a:lnTo>
                    <a:pt x="9583" y="1188"/>
                  </a:lnTo>
                  <a:lnTo>
                    <a:pt x="958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34"/>
            <p:cNvSpPr/>
            <p:nvPr/>
          </p:nvSpPr>
          <p:spPr>
            <a:xfrm>
              <a:off x="2645345" y="2743145"/>
              <a:ext cx="352774" cy="43733"/>
            </a:xfrm>
            <a:custGeom>
              <a:avLst/>
              <a:gdLst/>
              <a:ahLst/>
              <a:cxnLst/>
              <a:rect l="l" t="t" r="r" b="b"/>
              <a:pathLst>
                <a:path w="9583" h="1188" extrusionOk="0">
                  <a:moveTo>
                    <a:pt x="0" y="0"/>
                  </a:moveTo>
                  <a:lnTo>
                    <a:pt x="0" y="1187"/>
                  </a:lnTo>
                  <a:lnTo>
                    <a:pt x="9583" y="1187"/>
                  </a:lnTo>
                  <a:lnTo>
                    <a:pt x="958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34"/>
            <p:cNvSpPr/>
            <p:nvPr/>
          </p:nvSpPr>
          <p:spPr>
            <a:xfrm>
              <a:off x="2645345" y="3526169"/>
              <a:ext cx="352774" cy="43733"/>
            </a:xfrm>
            <a:custGeom>
              <a:avLst/>
              <a:gdLst/>
              <a:ahLst/>
              <a:cxnLst/>
              <a:rect l="l" t="t" r="r" b="b"/>
              <a:pathLst>
                <a:path w="9583" h="1188" extrusionOk="0">
                  <a:moveTo>
                    <a:pt x="0" y="0"/>
                  </a:moveTo>
                  <a:lnTo>
                    <a:pt x="0" y="1187"/>
                  </a:lnTo>
                  <a:lnTo>
                    <a:pt x="9583" y="1187"/>
                  </a:lnTo>
                  <a:lnTo>
                    <a:pt x="958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34"/>
            <p:cNvSpPr/>
            <p:nvPr/>
          </p:nvSpPr>
          <p:spPr>
            <a:xfrm>
              <a:off x="2687606" y="3042508"/>
              <a:ext cx="268290" cy="200444"/>
            </a:xfrm>
            <a:custGeom>
              <a:avLst/>
              <a:gdLst/>
              <a:ahLst/>
              <a:cxnLst/>
              <a:rect l="l" t="t" r="r" b="b"/>
              <a:pathLst>
                <a:path w="7288" h="5445" extrusionOk="0">
                  <a:moveTo>
                    <a:pt x="1" y="1"/>
                  </a:moveTo>
                  <a:lnTo>
                    <a:pt x="1" y="5445"/>
                  </a:lnTo>
                  <a:lnTo>
                    <a:pt x="7288" y="5445"/>
                  </a:lnTo>
                  <a:lnTo>
                    <a:pt x="728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34"/>
            <p:cNvSpPr/>
            <p:nvPr/>
          </p:nvSpPr>
          <p:spPr>
            <a:xfrm>
              <a:off x="2836182" y="2728785"/>
              <a:ext cx="161938" cy="1418827"/>
            </a:xfrm>
            <a:custGeom>
              <a:avLst/>
              <a:gdLst/>
              <a:ahLst/>
              <a:cxnLst/>
              <a:rect l="l" t="t" r="r" b="b"/>
              <a:pathLst>
                <a:path w="4399" h="38542" extrusionOk="0">
                  <a:moveTo>
                    <a:pt x="10" y="1"/>
                  </a:moveTo>
                  <a:lnTo>
                    <a:pt x="0" y="38541"/>
                  </a:lnTo>
                  <a:lnTo>
                    <a:pt x="3853" y="38541"/>
                  </a:lnTo>
                  <a:cubicBezTo>
                    <a:pt x="4154" y="38541"/>
                    <a:pt x="4399" y="38346"/>
                    <a:pt x="4399" y="38104"/>
                  </a:cubicBezTo>
                  <a:lnTo>
                    <a:pt x="4399" y="438"/>
                  </a:lnTo>
                  <a:cubicBezTo>
                    <a:pt x="4399" y="196"/>
                    <a:pt x="4154" y="1"/>
                    <a:pt x="3853" y="1"/>
                  </a:cubicBezTo>
                  <a:close/>
                </a:path>
              </a:pathLst>
            </a:custGeom>
            <a:solidFill>
              <a:srgbClr val="191919">
                <a:alpha val="11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6" name="Google Shape;806;p34"/>
          <p:cNvGrpSpPr/>
          <p:nvPr/>
        </p:nvGrpSpPr>
        <p:grpSpPr>
          <a:xfrm flipH="1">
            <a:off x="261619" y="2130641"/>
            <a:ext cx="465092" cy="2780173"/>
            <a:chOff x="3007362" y="2728785"/>
            <a:chExt cx="227871" cy="1418827"/>
          </a:xfrm>
        </p:grpSpPr>
        <p:sp>
          <p:nvSpPr>
            <p:cNvPr id="807" name="Google Shape;807;p34"/>
            <p:cNvSpPr/>
            <p:nvPr/>
          </p:nvSpPr>
          <p:spPr>
            <a:xfrm>
              <a:off x="3007362" y="2728785"/>
              <a:ext cx="227869" cy="1418827"/>
            </a:xfrm>
            <a:custGeom>
              <a:avLst/>
              <a:gdLst/>
              <a:ahLst/>
              <a:cxnLst/>
              <a:rect l="l" t="t" r="r" b="b"/>
              <a:pathLst>
                <a:path w="6190" h="38542" extrusionOk="0">
                  <a:moveTo>
                    <a:pt x="49" y="1"/>
                  </a:moveTo>
                  <a:cubicBezTo>
                    <a:pt x="21" y="1"/>
                    <a:pt x="0" y="22"/>
                    <a:pt x="0" y="49"/>
                  </a:cubicBezTo>
                  <a:lnTo>
                    <a:pt x="0" y="38493"/>
                  </a:lnTo>
                  <a:cubicBezTo>
                    <a:pt x="0" y="38520"/>
                    <a:pt x="21" y="38541"/>
                    <a:pt x="49" y="38541"/>
                  </a:cubicBezTo>
                  <a:lnTo>
                    <a:pt x="6141" y="38541"/>
                  </a:lnTo>
                  <a:cubicBezTo>
                    <a:pt x="6167" y="38541"/>
                    <a:pt x="6190" y="38520"/>
                    <a:pt x="6190" y="38493"/>
                  </a:cubicBezTo>
                  <a:lnTo>
                    <a:pt x="6190" y="49"/>
                  </a:lnTo>
                  <a:cubicBezTo>
                    <a:pt x="6190" y="22"/>
                    <a:pt x="6167" y="1"/>
                    <a:pt x="61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34"/>
            <p:cNvSpPr/>
            <p:nvPr/>
          </p:nvSpPr>
          <p:spPr>
            <a:xfrm>
              <a:off x="3007362" y="4071536"/>
              <a:ext cx="227869" cy="43733"/>
            </a:xfrm>
            <a:custGeom>
              <a:avLst/>
              <a:gdLst/>
              <a:ahLst/>
              <a:cxnLst/>
              <a:rect l="l" t="t" r="r" b="b"/>
              <a:pathLst>
                <a:path w="6190" h="1188" extrusionOk="0">
                  <a:moveTo>
                    <a:pt x="0" y="1"/>
                  </a:moveTo>
                  <a:lnTo>
                    <a:pt x="0" y="1188"/>
                  </a:lnTo>
                  <a:lnTo>
                    <a:pt x="6190" y="1188"/>
                  </a:lnTo>
                  <a:lnTo>
                    <a:pt x="6190" y="1"/>
                  </a:lnTo>
                  <a:close/>
                </a:path>
              </a:pathLst>
            </a:custGeom>
            <a:solidFill>
              <a:srgbClr val="FFFFFF">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34"/>
            <p:cNvSpPr/>
            <p:nvPr/>
          </p:nvSpPr>
          <p:spPr>
            <a:xfrm>
              <a:off x="3007362" y="2858477"/>
              <a:ext cx="227869" cy="43733"/>
            </a:xfrm>
            <a:custGeom>
              <a:avLst/>
              <a:gdLst/>
              <a:ahLst/>
              <a:cxnLst/>
              <a:rect l="l" t="t" r="r" b="b"/>
              <a:pathLst>
                <a:path w="6190" h="1188" extrusionOk="0">
                  <a:moveTo>
                    <a:pt x="0" y="0"/>
                  </a:moveTo>
                  <a:lnTo>
                    <a:pt x="0" y="1187"/>
                  </a:lnTo>
                  <a:lnTo>
                    <a:pt x="6190" y="1187"/>
                  </a:lnTo>
                  <a:lnTo>
                    <a:pt x="6190" y="0"/>
                  </a:lnTo>
                  <a:close/>
                </a:path>
              </a:pathLst>
            </a:custGeom>
            <a:solidFill>
              <a:srgbClr val="FFFFFF">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34"/>
            <p:cNvSpPr/>
            <p:nvPr/>
          </p:nvSpPr>
          <p:spPr>
            <a:xfrm>
              <a:off x="3007362" y="2934312"/>
              <a:ext cx="227869" cy="43733"/>
            </a:xfrm>
            <a:custGeom>
              <a:avLst/>
              <a:gdLst/>
              <a:ahLst/>
              <a:cxnLst/>
              <a:rect l="l" t="t" r="r" b="b"/>
              <a:pathLst>
                <a:path w="6190" h="1188" extrusionOk="0">
                  <a:moveTo>
                    <a:pt x="0" y="0"/>
                  </a:moveTo>
                  <a:lnTo>
                    <a:pt x="0" y="1187"/>
                  </a:lnTo>
                  <a:lnTo>
                    <a:pt x="6190" y="1187"/>
                  </a:lnTo>
                  <a:lnTo>
                    <a:pt x="6190" y="0"/>
                  </a:lnTo>
                  <a:close/>
                </a:path>
              </a:pathLst>
            </a:custGeom>
            <a:solidFill>
              <a:srgbClr val="FFFFFF">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34"/>
            <p:cNvSpPr/>
            <p:nvPr/>
          </p:nvSpPr>
          <p:spPr>
            <a:xfrm>
              <a:off x="3007362" y="3983369"/>
              <a:ext cx="227869" cy="43733"/>
            </a:xfrm>
            <a:custGeom>
              <a:avLst/>
              <a:gdLst/>
              <a:ahLst/>
              <a:cxnLst/>
              <a:rect l="l" t="t" r="r" b="b"/>
              <a:pathLst>
                <a:path w="6190" h="1188" extrusionOk="0">
                  <a:moveTo>
                    <a:pt x="0" y="0"/>
                  </a:moveTo>
                  <a:lnTo>
                    <a:pt x="0" y="1187"/>
                  </a:lnTo>
                  <a:lnTo>
                    <a:pt x="6190" y="1187"/>
                  </a:lnTo>
                  <a:lnTo>
                    <a:pt x="6190" y="0"/>
                  </a:lnTo>
                  <a:close/>
                </a:path>
              </a:pathLst>
            </a:custGeom>
            <a:solidFill>
              <a:srgbClr val="FFFFFF">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34"/>
            <p:cNvSpPr/>
            <p:nvPr/>
          </p:nvSpPr>
          <p:spPr>
            <a:xfrm>
              <a:off x="3049587" y="3118708"/>
              <a:ext cx="143385" cy="781640"/>
            </a:xfrm>
            <a:custGeom>
              <a:avLst/>
              <a:gdLst/>
              <a:ahLst/>
              <a:cxnLst/>
              <a:rect l="l" t="t" r="r" b="b"/>
              <a:pathLst>
                <a:path w="3895" h="21233" extrusionOk="0">
                  <a:moveTo>
                    <a:pt x="1373" y="1"/>
                  </a:moveTo>
                  <a:cubicBezTo>
                    <a:pt x="1373" y="1"/>
                    <a:pt x="1373" y="1"/>
                    <a:pt x="1373" y="2"/>
                  </a:cubicBezTo>
                  <a:cubicBezTo>
                    <a:pt x="1373" y="759"/>
                    <a:pt x="757" y="1374"/>
                    <a:pt x="0" y="1375"/>
                  </a:cubicBezTo>
                  <a:lnTo>
                    <a:pt x="0" y="19643"/>
                  </a:lnTo>
                  <a:cubicBezTo>
                    <a:pt x="757" y="19643"/>
                    <a:pt x="1373" y="20257"/>
                    <a:pt x="1373" y="21015"/>
                  </a:cubicBezTo>
                  <a:cubicBezTo>
                    <a:pt x="1373" y="21090"/>
                    <a:pt x="1364" y="21161"/>
                    <a:pt x="1353" y="21232"/>
                  </a:cubicBezTo>
                  <a:lnTo>
                    <a:pt x="2534" y="21232"/>
                  </a:lnTo>
                  <a:cubicBezTo>
                    <a:pt x="2523" y="21161"/>
                    <a:pt x="2516" y="21090"/>
                    <a:pt x="2516" y="21015"/>
                  </a:cubicBezTo>
                  <a:cubicBezTo>
                    <a:pt x="2516" y="20257"/>
                    <a:pt x="3130" y="19641"/>
                    <a:pt x="3889" y="19641"/>
                  </a:cubicBezTo>
                  <a:cubicBezTo>
                    <a:pt x="3891" y="19641"/>
                    <a:pt x="3893" y="19643"/>
                    <a:pt x="3894" y="19643"/>
                  </a:cubicBezTo>
                  <a:lnTo>
                    <a:pt x="3894" y="1375"/>
                  </a:lnTo>
                  <a:lnTo>
                    <a:pt x="3889" y="1375"/>
                  </a:lnTo>
                  <a:cubicBezTo>
                    <a:pt x="3130" y="1375"/>
                    <a:pt x="2516" y="759"/>
                    <a:pt x="2516" y="2"/>
                  </a:cubicBezTo>
                  <a:cubicBezTo>
                    <a:pt x="2516" y="1"/>
                    <a:pt x="2516" y="1"/>
                    <a:pt x="2516" y="1"/>
                  </a:cubicBezTo>
                  <a:close/>
                </a:path>
              </a:pathLst>
            </a:custGeom>
            <a:solidFill>
              <a:srgbClr val="FFFFFF">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34"/>
            <p:cNvSpPr/>
            <p:nvPr/>
          </p:nvSpPr>
          <p:spPr>
            <a:xfrm>
              <a:off x="3152184" y="2728785"/>
              <a:ext cx="83049" cy="1418827"/>
            </a:xfrm>
            <a:custGeom>
              <a:avLst/>
              <a:gdLst/>
              <a:ahLst/>
              <a:cxnLst/>
              <a:rect l="l" t="t" r="r" b="b"/>
              <a:pathLst>
                <a:path w="2256" h="38542" extrusionOk="0">
                  <a:moveTo>
                    <a:pt x="0" y="1"/>
                  </a:moveTo>
                  <a:lnTo>
                    <a:pt x="0" y="38541"/>
                  </a:lnTo>
                  <a:lnTo>
                    <a:pt x="1710" y="38541"/>
                  </a:lnTo>
                  <a:cubicBezTo>
                    <a:pt x="2011" y="38541"/>
                    <a:pt x="2256" y="38346"/>
                    <a:pt x="2256" y="38104"/>
                  </a:cubicBezTo>
                  <a:lnTo>
                    <a:pt x="2256" y="438"/>
                  </a:lnTo>
                  <a:cubicBezTo>
                    <a:pt x="2256" y="196"/>
                    <a:pt x="2011" y="1"/>
                    <a:pt x="1710" y="1"/>
                  </a:cubicBezTo>
                  <a:close/>
                </a:path>
              </a:pathLst>
            </a:custGeom>
            <a:solidFill>
              <a:srgbClr val="191919">
                <a:alpha val="11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34"/>
            <p:cNvSpPr/>
            <p:nvPr/>
          </p:nvSpPr>
          <p:spPr>
            <a:xfrm>
              <a:off x="3039573" y="2728785"/>
              <a:ext cx="41524" cy="1418827"/>
            </a:xfrm>
            <a:custGeom>
              <a:avLst/>
              <a:gdLst/>
              <a:ahLst/>
              <a:cxnLst/>
              <a:rect l="l" t="t" r="r" b="b"/>
              <a:pathLst>
                <a:path w="1128" h="38542" extrusionOk="0">
                  <a:moveTo>
                    <a:pt x="1" y="1"/>
                  </a:moveTo>
                  <a:lnTo>
                    <a:pt x="1" y="38541"/>
                  </a:lnTo>
                  <a:lnTo>
                    <a:pt x="1128" y="38541"/>
                  </a:lnTo>
                  <a:lnTo>
                    <a:pt x="1128" y="1"/>
                  </a:lnTo>
                  <a:close/>
                </a:path>
              </a:pathLst>
            </a:custGeom>
            <a:solidFill>
              <a:srgbClr val="FFFFFF">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Rectangle 1">
            <a:extLst>
              <a:ext uri="{FF2B5EF4-FFF2-40B4-BE49-F238E27FC236}">
                <a16:creationId xmlns:a16="http://schemas.microsoft.com/office/drawing/2014/main" id="{C3DC74C3-7951-BDF9-83A5-EF0FEAB6F5F5}"/>
              </a:ext>
            </a:extLst>
          </p:cNvPr>
          <p:cNvSpPr/>
          <p:nvPr/>
        </p:nvSpPr>
        <p:spPr>
          <a:xfrm>
            <a:off x="2813538" y="3724251"/>
            <a:ext cx="3627926" cy="95118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5" name="Google Shape;775;p34"/>
          <p:cNvSpPr txBox="1">
            <a:spLocks noGrp="1"/>
          </p:cNvSpPr>
          <p:nvPr>
            <p:ph type="subTitle" idx="1"/>
          </p:nvPr>
        </p:nvSpPr>
        <p:spPr>
          <a:xfrm>
            <a:off x="1364388" y="1857195"/>
            <a:ext cx="6165220" cy="1879332"/>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lt1"/>
              </a:buClr>
              <a:buSzPts val="1100"/>
              <a:buFont typeface="Arial"/>
              <a:buNone/>
            </a:pPr>
            <a:r>
              <a:rPr lang="en-US" sz="3200" dirty="0"/>
              <a:t>Homework 1 is Due</a:t>
            </a:r>
          </a:p>
          <a:p>
            <a:pPr marL="0" indent="0">
              <a:buClr>
                <a:schemeClr val="lt1"/>
              </a:buClr>
              <a:buSzPts val="1100"/>
            </a:pPr>
            <a:r>
              <a:rPr lang="en-US" sz="3200" dirty="0"/>
              <a:t>And Annotating the textbook for extra credit as we go along</a:t>
            </a:r>
          </a:p>
          <a:p>
            <a:pPr marL="0" lvl="0" indent="0" algn="ctr" rtl="0">
              <a:spcBef>
                <a:spcPts val="0"/>
              </a:spcBef>
              <a:spcAft>
                <a:spcPts val="0"/>
              </a:spcAft>
              <a:buClr>
                <a:schemeClr val="lt1"/>
              </a:buClr>
              <a:buSzPts val="1100"/>
              <a:buFont typeface="Arial"/>
              <a:buNone/>
            </a:pPr>
            <a:endParaRPr lang="en-US" sz="2000" dirty="0"/>
          </a:p>
          <a:p>
            <a:pPr marL="0" lvl="0" indent="0" algn="ctr" rtl="0">
              <a:spcBef>
                <a:spcPts val="0"/>
              </a:spcBef>
              <a:spcAft>
                <a:spcPts val="0"/>
              </a:spcAft>
              <a:buClr>
                <a:schemeClr val="lt1"/>
              </a:buClr>
              <a:buSzPts val="1100"/>
              <a:buFont typeface="Arial"/>
              <a:buNone/>
            </a:pPr>
            <a:r>
              <a:rPr lang="en-US" sz="3200" dirty="0"/>
              <a:t>Next Tuesday: Chapter 2 – Theorist</a:t>
            </a:r>
          </a:p>
          <a:p>
            <a:pPr marL="0" lvl="0" indent="0" algn="ctr" rtl="0">
              <a:spcBef>
                <a:spcPts val="0"/>
              </a:spcBef>
              <a:spcAft>
                <a:spcPts val="0"/>
              </a:spcAft>
              <a:buClr>
                <a:schemeClr val="lt1"/>
              </a:buClr>
              <a:buSzPts val="1100"/>
              <a:buFont typeface="Arial"/>
              <a:buNone/>
            </a:pPr>
            <a:r>
              <a:rPr lang="en-US" sz="3200" dirty="0"/>
              <a:t>Next Thursday: </a:t>
            </a:r>
            <a:r>
              <a:rPr lang="en-US" sz="3200" b="1" dirty="0">
                <a:solidFill>
                  <a:schemeClr val="accent2"/>
                </a:solidFill>
              </a:rPr>
              <a:t>CUNY CLOSED</a:t>
            </a:r>
          </a:p>
          <a:p>
            <a:pPr marL="0" lvl="0" indent="0" algn="ctr" rtl="0">
              <a:spcBef>
                <a:spcPts val="0"/>
              </a:spcBef>
              <a:spcAft>
                <a:spcPts val="0"/>
              </a:spcAft>
              <a:buClr>
                <a:schemeClr val="lt1"/>
              </a:buClr>
              <a:buSzPts val="1100"/>
              <a:buFont typeface="Arial"/>
              <a:buNone/>
            </a:pPr>
            <a:endParaRPr lang="en-US" sz="20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303" name="Google Shape;303;p25"/>
          <p:cNvSpPr txBox="1">
            <a:spLocks noGrp="1"/>
          </p:cNvSpPr>
          <p:nvPr>
            <p:ph type="title"/>
          </p:nvPr>
        </p:nvSpPr>
        <p:spPr>
          <a:xfrm>
            <a:off x="719999" y="703831"/>
            <a:ext cx="7882896" cy="972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solidFill>
                  <a:schemeClr val="tx1"/>
                </a:solidFill>
              </a:rPr>
              <a:t>Question of the Day</a:t>
            </a:r>
            <a:endParaRPr dirty="0">
              <a:solidFill>
                <a:schemeClr val="tx1"/>
              </a:solidFill>
            </a:endParaRPr>
          </a:p>
        </p:txBody>
      </p:sp>
      <p:sp>
        <p:nvSpPr>
          <p:cNvPr id="3" name="Rectangle 1">
            <a:extLst>
              <a:ext uri="{FF2B5EF4-FFF2-40B4-BE49-F238E27FC236}">
                <a16:creationId xmlns:a16="http://schemas.microsoft.com/office/drawing/2014/main" id="{0EBD2C7F-6E6B-E32A-2841-1193DC78D1FE}"/>
              </a:ext>
            </a:extLst>
          </p:cNvPr>
          <p:cNvSpPr>
            <a:spLocks noChangeArrowheads="1"/>
          </p:cNvSpPr>
          <p:nvPr/>
        </p:nvSpPr>
        <p:spPr bwMode="auto">
          <a:xfrm>
            <a:off x="1082210" y="1675831"/>
            <a:ext cx="8061790" cy="31085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514350" marR="0" lvl="0" indent="-514350" algn="l" defTabSz="914400" rtl="0" eaLnBrk="0" fontAlgn="base" latinLnBrk="0" hangingPunct="0">
              <a:lnSpc>
                <a:spcPct val="100000"/>
              </a:lnSpc>
              <a:spcBef>
                <a:spcPct val="0"/>
              </a:spcBef>
              <a:spcAft>
                <a:spcPct val="0"/>
              </a:spcAft>
              <a:buClrTx/>
              <a:buSzTx/>
              <a:buFont typeface="+mj-lt"/>
              <a:buAutoNum type="arabicPeriod"/>
              <a:tabLst/>
            </a:pPr>
            <a:r>
              <a:rPr kumimoji="0" lang="en-US" altLang="en-US" sz="3200" b="0" i="0" u="none" strike="noStrike" cap="none" normalizeH="0" baseline="0" dirty="0">
                <a:ln>
                  <a:noFill/>
                </a:ln>
                <a:solidFill>
                  <a:srgbClr val="000000"/>
                </a:solidFill>
                <a:effectLst/>
                <a:cs typeface="Arial" panose="020B0604020202020204" pitchFamily="34" charset="0"/>
              </a:rPr>
              <a:t>What is childhood </a:t>
            </a:r>
            <a:r>
              <a:rPr kumimoji="0" lang="en-US" altLang="en-US" sz="3200" b="0" i="1" u="none" strike="noStrike" cap="none" normalizeH="0" baseline="0" dirty="0">
                <a:ln>
                  <a:noFill/>
                </a:ln>
                <a:solidFill>
                  <a:srgbClr val="000000"/>
                </a:solidFill>
                <a:effectLst/>
                <a:cs typeface="Arial" panose="020B0604020202020204" pitchFamily="34" charset="0"/>
              </a:rPr>
              <a:t>for</a:t>
            </a:r>
            <a:r>
              <a:rPr kumimoji="0" lang="en-US" altLang="en-US" sz="3200" b="0" i="0" u="none" strike="noStrike" cap="none" normalizeH="0" baseline="0" dirty="0">
                <a:ln>
                  <a:noFill/>
                </a:ln>
                <a:solidFill>
                  <a:srgbClr val="000000"/>
                </a:solidFill>
                <a:effectLst/>
                <a:cs typeface="Arial" panose="020B0604020202020204" pitchFamily="34" charset="0"/>
              </a:rPr>
              <a:t>?</a:t>
            </a:r>
          </a:p>
          <a:p>
            <a:pPr marL="514350" marR="0" lvl="0" indent="-514350" algn="l" defTabSz="914400" rtl="0" eaLnBrk="0" fontAlgn="base" latinLnBrk="0" hangingPunct="0">
              <a:lnSpc>
                <a:spcPct val="100000"/>
              </a:lnSpc>
              <a:spcBef>
                <a:spcPct val="0"/>
              </a:spcBef>
              <a:spcAft>
                <a:spcPct val="0"/>
              </a:spcAft>
              <a:buClrTx/>
              <a:buSzTx/>
              <a:buFont typeface="+mj-lt"/>
              <a:buAutoNum type="arabicPeriod"/>
              <a:tabLst/>
            </a:pPr>
            <a:endParaRPr kumimoji="0" lang="en-US" altLang="en-US" sz="3200" b="0" i="0" u="none" strike="noStrike" cap="none" normalizeH="0" baseline="0" dirty="0">
              <a:ln>
                <a:noFill/>
              </a:ln>
              <a:solidFill>
                <a:srgbClr val="000000"/>
              </a:solidFill>
              <a:effectLst/>
              <a:cs typeface="Arial" panose="020B0604020202020204" pitchFamily="34" charset="0"/>
            </a:endParaRPr>
          </a:p>
          <a:p>
            <a:pPr marL="514350" indent="-514350">
              <a:buClrTx/>
              <a:buFont typeface="+mj-lt"/>
              <a:buAutoNum type="arabicPeriod"/>
            </a:pPr>
            <a:r>
              <a:rPr lang="en-US" altLang="en-US" sz="3200" dirty="0">
                <a:solidFill>
                  <a:srgbClr val="000000"/>
                </a:solidFill>
                <a:cs typeface="Arial" panose="020B0604020202020204" pitchFamily="34" charset="0"/>
              </a:rPr>
              <a:t>Is childhood something to be protected—or something to be prepared?</a:t>
            </a:r>
            <a:endParaRPr lang="en-US" altLang="en-US" sz="3200" dirty="0">
              <a:cs typeface="Arial" panose="020B0604020202020204" pitchFamily="34" charset="0"/>
            </a:endParaRPr>
          </a:p>
          <a:p>
            <a:pPr marR="0" lvl="0" algn="l" defTabSz="914400" rtl="0" eaLnBrk="0" fontAlgn="base" latinLnBrk="0" hangingPunct="0">
              <a:lnSpc>
                <a:spcPct val="100000"/>
              </a:lnSpc>
              <a:spcBef>
                <a:spcPct val="0"/>
              </a:spcBef>
              <a:spcAft>
                <a:spcPct val="0"/>
              </a:spcAft>
              <a:buClrTx/>
              <a:buSzTx/>
              <a:tabLst/>
            </a:pPr>
            <a:endParaRPr kumimoji="0" lang="en-US" altLang="en-US" sz="1800" b="0" i="0" u="none" strike="noStrike" cap="none" normalizeH="0" baseline="0" dirty="0">
              <a:ln>
                <a:noFill/>
              </a:ln>
              <a:solidFill>
                <a:srgbClr val="000000"/>
              </a:solidFill>
              <a:effectLst/>
              <a:latin typeface="-webkit-standard"/>
            </a:endParaRPr>
          </a:p>
          <a:p>
            <a:pPr marL="342900" marR="0" lvl="0" indent="-342900" algn="l" defTabSz="914400" rtl="0" eaLnBrk="0" fontAlgn="base" latinLnBrk="0" hangingPunct="0">
              <a:lnSpc>
                <a:spcPct val="100000"/>
              </a:lnSpc>
              <a:spcBef>
                <a:spcPct val="0"/>
              </a:spcBef>
              <a:spcAft>
                <a:spcPct val="0"/>
              </a:spcAft>
              <a:buClrTx/>
              <a:buSzTx/>
              <a:buFont typeface="+mj-lt"/>
              <a:buAutoNum type="arabicPeriod"/>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24">
          <a:extLst>
            <a:ext uri="{FF2B5EF4-FFF2-40B4-BE49-F238E27FC236}">
              <a16:creationId xmlns:a16="http://schemas.microsoft.com/office/drawing/2014/main" id="{1BFD692B-A87B-695D-7146-80D0211C7A24}"/>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938B652B-DB8E-C623-A788-AB7ABE5400C9}"/>
              </a:ext>
            </a:extLst>
          </p:cNvPr>
          <p:cNvPicPr>
            <a:picLocks noChangeAspect="1"/>
          </p:cNvPicPr>
          <p:nvPr/>
        </p:nvPicPr>
        <p:blipFill>
          <a:blip r:embed="rId3"/>
          <a:stretch>
            <a:fillRect/>
          </a:stretch>
        </p:blipFill>
        <p:spPr>
          <a:xfrm>
            <a:off x="1158736" y="1272485"/>
            <a:ext cx="6667500" cy="3632200"/>
          </a:xfrm>
          <a:prstGeom prst="rect">
            <a:avLst/>
          </a:prstGeom>
        </p:spPr>
      </p:pic>
      <p:sp>
        <p:nvSpPr>
          <p:cNvPr id="525" name="Google Shape;525;p30">
            <a:extLst>
              <a:ext uri="{FF2B5EF4-FFF2-40B4-BE49-F238E27FC236}">
                <a16:creationId xmlns:a16="http://schemas.microsoft.com/office/drawing/2014/main" id="{C7576760-E202-034F-AB17-1DFBCD39F88F}"/>
              </a:ext>
            </a:extLst>
          </p:cNvPr>
          <p:cNvSpPr txBox="1">
            <a:spLocks noGrp="1"/>
          </p:cNvSpPr>
          <p:nvPr>
            <p:ph type="title"/>
          </p:nvPr>
        </p:nvSpPr>
        <p:spPr>
          <a:xfrm>
            <a:off x="521531" y="363216"/>
            <a:ext cx="8100938" cy="1097400"/>
          </a:xfrm>
          <a:prstGeom prst="rect">
            <a:avLst/>
          </a:prstGeom>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 dirty="0"/>
              <a:t>History of Childhood</a:t>
            </a:r>
            <a:endParaRPr dirty="0"/>
          </a:p>
        </p:txBody>
      </p:sp>
    </p:spTree>
    <p:extLst>
      <p:ext uri="{BB962C8B-B14F-4D97-AF65-F5344CB8AC3E}">
        <p14:creationId xmlns:p14="http://schemas.microsoft.com/office/powerpoint/2010/main" val="4085296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67">
          <a:extLst>
            <a:ext uri="{FF2B5EF4-FFF2-40B4-BE49-F238E27FC236}">
              <a16:creationId xmlns:a16="http://schemas.microsoft.com/office/drawing/2014/main" id="{389A3A75-E5B7-92A0-6CD8-EF7CCD8229D6}"/>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907C3D13-E64B-1B91-63DB-C3EE6213A51F}"/>
              </a:ext>
            </a:extLst>
          </p:cNvPr>
          <p:cNvPicPr>
            <a:picLocks noChangeAspect="1"/>
          </p:cNvPicPr>
          <p:nvPr/>
        </p:nvPicPr>
        <p:blipFill>
          <a:blip r:embed="rId3"/>
          <a:stretch>
            <a:fillRect/>
          </a:stretch>
        </p:blipFill>
        <p:spPr>
          <a:xfrm>
            <a:off x="6646001" y="238539"/>
            <a:ext cx="2229641" cy="4664490"/>
          </a:xfrm>
          <a:prstGeom prst="rect">
            <a:avLst/>
          </a:prstGeom>
        </p:spPr>
      </p:pic>
      <p:sp>
        <p:nvSpPr>
          <p:cNvPr id="303" name="Google Shape;303;p25">
            <a:extLst>
              <a:ext uri="{FF2B5EF4-FFF2-40B4-BE49-F238E27FC236}">
                <a16:creationId xmlns:a16="http://schemas.microsoft.com/office/drawing/2014/main" id="{417CD5D5-860E-1ABB-B5DC-01CDEB5DADD8}"/>
              </a:ext>
            </a:extLst>
          </p:cNvPr>
          <p:cNvSpPr txBox="1">
            <a:spLocks noGrp="1"/>
          </p:cNvSpPr>
          <p:nvPr>
            <p:ph type="title"/>
          </p:nvPr>
        </p:nvSpPr>
        <p:spPr>
          <a:xfrm>
            <a:off x="-502514" y="455647"/>
            <a:ext cx="7882896" cy="972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solidFill>
                  <a:schemeClr val="tx1"/>
                </a:solidFill>
              </a:rPr>
              <a:t>Childhood isn’t Timeless</a:t>
            </a:r>
            <a:endParaRPr dirty="0">
              <a:solidFill>
                <a:schemeClr val="tx1"/>
              </a:solidFill>
            </a:endParaRPr>
          </a:p>
        </p:txBody>
      </p:sp>
      <p:sp>
        <p:nvSpPr>
          <p:cNvPr id="5" name="Rectangle 2">
            <a:extLst>
              <a:ext uri="{FF2B5EF4-FFF2-40B4-BE49-F238E27FC236}">
                <a16:creationId xmlns:a16="http://schemas.microsoft.com/office/drawing/2014/main" id="{B92F7795-D553-5DC8-2C64-306611EEF4D3}"/>
              </a:ext>
            </a:extLst>
          </p:cNvPr>
          <p:cNvSpPr>
            <a:spLocks noGrp="1" noChangeArrowheads="1"/>
          </p:cNvSpPr>
          <p:nvPr>
            <p:ph type="subTitle" idx="1"/>
          </p:nvPr>
        </p:nvSpPr>
        <p:spPr bwMode="auto">
          <a:xfrm>
            <a:off x="796125" y="1312191"/>
            <a:ext cx="6135027" cy="34317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700" b="1" i="0" u="none" strike="noStrike" cap="none" normalizeH="0" baseline="0" dirty="0">
              <a:ln>
                <a:noFill/>
              </a:ln>
              <a:solidFill>
                <a:srgbClr val="000000"/>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tabLst/>
            </a:pPr>
            <a:r>
              <a:rPr kumimoji="0" lang="en-US" altLang="en-US" sz="2400" b="1" i="0" u="none" strike="noStrike" cap="none" normalizeH="0" baseline="0" dirty="0">
                <a:ln>
                  <a:noFill/>
                </a:ln>
                <a:solidFill>
                  <a:srgbClr val="000000"/>
                </a:solidFill>
                <a:effectLst/>
                <a:latin typeface="Arial" panose="020B0604020202020204" pitchFamily="34" charset="0"/>
              </a:rPr>
              <a:t>Childhood is a social and historical concept</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400" b="0" i="0" u="none" strike="noStrike" cap="none" normalizeH="0" baseline="0" dirty="0">
                <a:ln>
                  <a:noFill/>
                </a:ln>
                <a:solidFill>
                  <a:srgbClr val="000000"/>
                </a:solidFill>
                <a:effectLst/>
                <a:latin typeface="Arial" panose="020B0604020202020204" pitchFamily="34" charset="0"/>
              </a:rPr>
              <a:t>Expectations for children have changed across time</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400" b="0" i="0" u="none" strike="noStrike" cap="none" normalizeH="0" baseline="0" dirty="0">
                <a:ln>
                  <a:noFill/>
                </a:ln>
                <a:solidFill>
                  <a:srgbClr val="000000"/>
                </a:solidFill>
                <a:effectLst/>
                <a:latin typeface="Arial" panose="020B0604020202020204" pitchFamily="34" charset="0"/>
              </a:rPr>
              <a:t>Ideas about childhood reflect:</a:t>
            </a:r>
          </a:p>
          <a:p>
            <a:pPr marL="742950" marR="0" lvl="1"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400" b="0" i="0" u="none" strike="noStrike" cap="none" normalizeH="0" baseline="0" dirty="0">
                <a:ln>
                  <a:noFill/>
                </a:ln>
                <a:solidFill>
                  <a:srgbClr val="000000"/>
                </a:solidFill>
                <a:effectLst/>
                <a:latin typeface="Arial" panose="020B0604020202020204" pitchFamily="34" charset="0"/>
              </a:rPr>
              <a:t>Survival needs</a:t>
            </a:r>
          </a:p>
          <a:p>
            <a:pPr marL="742950" marR="0" lvl="1"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400" b="0" i="0" u="none" strike="noStrike" cap="none" normalizeH="0" baseline="0" dirty="0">
                <a:ln>
                  <a:noFill/>
                </a:ln>
                <a:solidFill>
                  <a:srgbClr val="000000"/>
                </a:solidFill>
                <a:effectLst/>
                <a:latin typeface="Arial" panose="020B0604020202020204" pitchFamily="34" charset="0"/>
              </a:rPr>
              <a:t>Economic structures</a:t>
            </a:r>
          </a:p>
          <a:p>
            <a:pPr marL="742950" marR="0" lvl="1"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400" b="0" i="0" u="none" strike="noStrike" cap="none" normalizeH="0" baseline="0" dirty="0">
                <a:ln>
                  <a:noFill/>
                </a:ln>
                <a:solidFill>
                  <a:srgbClr val="000000"/>
                </a:solidFill>
                <a:effectLst/>
                <a:latin typeface="Arial" panose="020B0604020202020204" pitchFamily="34" charset="0"/>
              </a:rPr>
              <a:t>Cultural values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7835817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sp>
        <p:nvSpPr>
          <p:cNvPr id="461" name="Google Shape;461;p29"/>
          <p:cNvSpPr txBox="1">
            <a:spLocks noGrp="1"/>
          </p:cNvSpPr>
          <p:nvPr>
            <p:ph type="title"/>
          </p:nvPr>
        </p:nvSpPr>
        <p:spPr>
          <a:xfrm>
            <a:off x="261257" y="625616"/>
            <a:ext cx="8621485" cy="6402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4000" dirty="0">
                <a:solidFill>
                  <a:schemeClr val="tx1"/>
                </a:solidFill>
              </a:rPr>
              <a:t>Early History: Survival Over Childhood</a:t>
            </a:r>
            <a:endParaRPr sz="4000" dirty="0">
              <a:solidFill>
                <a:schemeClr val="tx1"/>
              </a:solidFill>
            </a:endParaRPr>
          </a:p>
        </p:txBody>
      </p:sp>
      <p:sp>
        <p:nvSpPr>
          <p:cNvPr id="3" name="Rectangle 1">
            <a:extLst>
              <a:ext uri="{FF2B5EF4-FFF2-40B4-BE49-F238E27FC236}">
                <a16:creationId xmlns:a16="http://schemas.microsoft.com/office/drawing/2014/main" id="{F900D68F-858B-FC9A-4865-1EC3B70696C9}"/>
              </a:ext>
            </a:extLst>
          </p:cNvPr>
          <p:cNvSpPr>
            <a:spLocks noGrp="1" noChangeArrowheads="1"/>
          </p:cNvSpPr>
          <p:nvPr>
            <p:ph type="subTitle" idx="1"/>
          </p:nvPr>
        </p:nvSpPr>
        <p:spPr bwMode="auto">
          <a:xfrm>
            <a:off x="3877057" y="1504624"/>
            <a:ext cx="5266943"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a:ln>
                  <a:noFill/>
                </a:ln>
                <a:solidFill>
                  <a:srgbClr val="000000"/>
                </a:solidFill>
                <a:effectLst/>
                <a:latin typeface="Arial" panose="020B0604020202020204" pitchFamily="34" charset="0"/>
              </a:rPr>
              <a:t>Ancient Times </a:t>
            </a:r>
            <a:r>
              <a:rPr lang="en-US" altLang="en-US" sz="2400" b="1" dirty="0">
                <a:solidFill>
                  <a:srgbClr val="000000"/>
                </a:solidFill>
                <a:latin typeface="Arial" panose="020B0604020202020204" pitchFamily="34" charset="0"/>
              </a:rPr>
              <a:t>- </a:t>
            </a:r>
            <a:r>
              <a:rPr kumimoji="0" lang="en-US" altLang="en-US" sz="2400" b="1" i="0" u="none" strike="noStrike" cap="none" normalizeH="0" baseline="0" dirty="0">
                <a:ln>
                  <a:noFill/>
                </a:ln>
                <a:solidFill>
                  <a:srgbClr val="000000"/>
                </a:solidFill>
                <a:effectLst/>
                <a:latin typeface="Arial" panose="020B0604020202020204" pitchFamily="34" charset="0"/>
              </a:rPr>
              <a:t>Middle Ages - Early Modern Period</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400" b="0" i="0" u="none" strike="noStrike" cap="none" normalizeH="0" baseline="0" dirty="0">
                <a:ln>
                  <a:noFill/>
                </a:ln>
                <a:solidFill>
                  <a:srgbClr val="000000"/>
                </a:solidFill>
                <a:effectLst/>
                <a:latin typeface="Arial" panose="020B0604020202020204" pitchFamily="34" charset="0"/>
              </a:rPr>
              <a:t>Life was harsh and unpredictable</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400" b="0" i="0" u="none" strike="noStrike" cap="none" normalizeH="0" baseline="0" dirty="0">
                <a:ln>
                  <a:noFill/>
                </a:ln>
                <a:solidFill>
                  <a:srgbClr val="000000"/>
                </a:solidFill>
                <a:effectLst/>
                <a:latin typeface="Arial" panose="020B0604020202020204" pitchFamily="34" charset="0"/>
              </a:rPr>
              <a:t>Extremely high infant and child mortality</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400" b="0" i="0" u="none" strike="noStrike" cap="none" normalizeH="0" baseline="0" dirty="0">
                <a:ln>
                  <a:noFill/>
                </a:ln>
                <a:solidFill>
                  <a:srgbClr val="000000"/>
                </a:solidFill>
                <a:effectLst/>
                <a:latin typeface="Arial" panose="020B0604020202020204" pitchFamily="34" charset="0"/>
              </a:rPr>
              <a:t>Families prioritized survival</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400" b="0" i="0" u="none" strike="noStrike" cap="none" normalizeH="0" baseline="0" dirty="0">
                <a:ln>
                  <a:noFill/>
                </a:ln>
                <a:solidFill>
                  <a:srgbClr val="000000"/>
                </a:solidFill>
                <a:effectLst/>
                <a:latin typeface="Arial" panose="020B0604020202020204" pitchFamily="34" charset="0"/>
              </a:rPr>
              <a:t>Children were valued for their ability to contribute</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400" b="0" i="0" u="none" strike="noStrike" cap="none" normalizeH="0" baseline="0" dirty="0">
              <a:ln>
                <a:noFill/>
              </a:ln>
              <a:solidFill>
                <a:schemeClr val="tx1"/>
              </a:solidFill>
              <a:effectLst/>
              <a:latin typeface="Arial" panose="020B0604020202020204" pitchFamily="34" charset="0"/>
            </a:endParaRPr>
          </a:p>
        </p:txBody>
      </p:sp>
      <p:pic>
        <p:nvPicPr>
          <p:cNvPr id="4" name="Picture 3">
            <a:extLst>
              <a:ext uri="{FF2B5EF4-FFF2-40B4-BE49-F238E27FC236}">
                <a16:creationId xmlns:a16="http://schemas.microsoft.com/office/drawing/2014/main" id="{461AE78C-BFC5-A82F-CE5E-C8B4E1E0FE96}"/>
              </a:ext>
            </a:extLst>
          </p:cNvPr>
          <p:cNvPicPr>
            <a:picLocks noChangeAspect="1"/>
          </p:cNvPicPr>
          <p:nvPr/>
        </p:nvPicPr>
        <p:blipFill>
          <a:blip r:embed="rId3"/>
          <a:stretch>
            <a:fillRect/>
          </a:stretch>
        </p:blipFill>
        <p:spPr>
          <a:xfrm>
            <a:off x="261257" y="1234062"/>
            <a:ext cx="3295204" cy="3686882"/>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59">
          <a:extLst>
            <a:ext uri="{FF2B5EF4-FFF2-40B4-BE49-F238E27FC236}">
              <a16:creationId xmlns:a16="http://schemas.microsoft.com/office/drawing/2014/main" id="{AA96ABEE-15C1-A455-6ED2-3C8F17D515D2}"/>
            </a:ext>
          </a:extLst>
        </p:cNvPr>
        <p:cNvGrpSpPr/>
        <p:nvPr/>
      </p:nvGrpSpPr>
      <p:grpSpPr>
        <a:xfrm>
          <a:off x="0" y="0"/>
          <a:ext cx="0" cy="0"/>
          <a:chOff x="0" y="0"/>
          <a:chExt cx="0" cy="0"/>
        </a:xfrm>
      </p:grpSpPr>
      <p:sp>
        <p:nvSpPr>
          <p:cNvPr id="461" name="Google Shape;461;p29">
            <a:extLst>
              <a:ext uri="{FF2B5EF4-FFF2-40B4-BE49-F238E27FC236}">
                <a16:creationId xmlns:a16="http://schemas.microsoft.com/office/drawing/2014/main" id="{61C8B059-BEC8-6135-3C79-58AA2FEB850C}"/>
              </a:ext>
            </a:extLst>
          </p:cNvPr>
          <p:cNvSpPr txBox="1">
            <a:spLocks noGrp="1"/>
          </p:cNvSpPr>
          <p:nvPr>
            <p:ph type="title"/>
          </p:nvPr>
        </p:nvSpPr>
        <p:spPr>
          <a:xfrm>
            <a:off x="555880" y="613713"/>
            <a:ext cx="8032239" cy="6402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4500" dirty="0">
                <a:solidFill>
                  <a:schemeClr val="tx1"/>
                </a:solidFill>
              </a:rPr>
              <a:t>Education Was Rare and Unequal</a:t>
            </a:r>
            <a:endParaRPr sz="4500" dirty="0">
              <a:solidFill>
                <a:schemeClr val="tx1"/>
              </a:solidFill>
            </a:endParaRPr>
          </a:p>
        </p:txBody>
      </p:sp>
      <p:pic>
        <p:nvPicPr>
          <p:cNvPr id="3" name="Picture 2">
            <a:extLst>
              <a:ext uri="{FF2B5EF4-FFF2-40B4-BE49-F238E27FC236}">
                <a16:creationId xmlns:a16="http://schemas.microsoft.com/office/drawing/2014/main" id="{57EE919F-B907-241F-37AB-DD5D00B12FE5}"/>
              </a:ext>
            </a:extLst>
          </p:cNvPr>
          <p:cNvPicPr>
            <a:picLocks noChangeAspect="1"/>
          </p:cNvPicPr>
          <p:nvPr/>
        </p:nvPicPr>
        <p:blipFill>
          <a:blip r:embed="rId3"/>
          <a:stretch>
            <a:fillRect/>
          </a:stretch>
        </p:blipFill>
        <p:spPr>
          <a:xfrm>
            <a:off x="274320" y="2194560"/>
            <a:ext cx="3917104" cy="2723388"/>
          </a:xfrm>
          <a:prstGeom prst="rect">
            <a:avLst/>
          </a:prstGeom>
        </p:spPr>
      </p:pic>
      <p:sp>
        <p:nvSpPr>
          <p:cNvPr id="460" name="Google Shape;460;p29">
            <a:extLst>
              <a:ext uri="{FF2B5EF4-FFF2-40B4-BE49-F238E27FC236}">
                <a16:creationId xmlns:a16="http://schemas.microsoft.com/office/drawing/2014/main" id="{4BE27D10-E92F-27F2-53C4-C3C5BD65BA07}"/>
              </a:ext>
            </a:extLst>
          </p:cNvPr>
          <p:cNvSpPr txBox="1">
            <a:spLocks noGrp="1"/>
          </p:cNvSpPr>
          <p:nvPr>
            <p:ph type="subTitle" idx="1"/>
          </p:nvPr>
        </p:nvSpPr>
        <p:spPr>
          <a:xfrm>
            <a:off x="2212848" y="1253913"/>
            <a:ext cx="6931152" cy="2989651"/>
          </a:xfrm>
          <a:prstGeom prst="rect">
            <a:avLst/>
          </a:prstGeom>
        </p:spPr>
        <p:txBody>
          <a:bodyPr spcFirstLastPara="1" wrap="square" lIns="91425" tIns="91425" rIns="91425" bIns="91425" anchor="t" anchorCtr="0">
            <a:noAutofit/>
          </a:bodyPr>
          <a:lstStyle/>
          <a:p>
            <a:pPr algn="l"/>
            <a:r>
              <a:rPr lang="en-US" sz="2400" b="1" dirty="0">
                <a:latin typeface="+mn-lt"/>
              </a:rPr>
              <a:t>Education Before the 16th Century</a:t>
            </a:r>
          </a:p>
          <a:p>
            <a:pPr marL="482600" indent="-342900" algn="l">
              <a:buFont typeface="Arial" panose="020B0604020202020204" pitchFamily="34" charset="0"/>
              <a:buChar char="•"/>
            </a:pPr>
            <a:r>
              <a:rPr lang="en-US" sz="2400" dirty="0">
                <a:latin typeface="+mn-lt"/>
              </a:rPr>
              <a:t>Formal education was uncommon</a:t>
            </a:r>
          </a:p>
          <a:p>
            <a:pPr marL="482600" indent="-342900" algn="l">
              <a:buFont typeface="Arial" panose="020B0604020202020204" pitchFamily="34" charset="0"/>
              <a:buChar char="•"/>
            </a:pPr>
            <a:r>
              <a:rPr lang="en-US" sz="2400" dirty="0">
                <a:latin typeface="+mn-lt"/>
              </a:rPr>
              <a:t>Mostly reserved for:</a:t>
            </a:r>
          </a:p>
          <a:p>
            <a:pPr marL="939800" lvl="1" indent="-342900" algn="l">
              <a:buFont typeface="Arial" panose="020B0604020202020204" pitchFamily="34" charset="0"/>
              <a:buChar char="•"/>
            </a:pPr>
            <a:r>
              <a:rPr lang="en-US" sz="2400" dirty="0">
                <a:latin typeface="+mn-lt"/>
              </a:rPr>
              <a:t>Clergy, Government officials, Physicians</a:t>
            </a:r>
          </a:p>
        </p:txBody>
      </p:sp>
      <p:sp>
        <p:nvSpPr>
          <p:cNvPr id="4" name="TextBox 3">
            <a:extLst>
              <a:ext uri="{FF2B5EF4-FFF2-40B4-BE49-F238E27FC236}">
                <a16:creationId xmlns:a16="http://schemas.microsoft.com/office/drawing/2014/main" id="{1430F7AC-6F8B-DDC4-4E45-9250ED0BEE71}"/>
              </a:ext>
            </a:extLst>
          </p:cNvPr>
          <p:cNvSpPr txBox="1"/>
          <p:nvPr/>
        </p:nvSpPr>
        <p:spPr>
          <a:xfrm>
            <a:off x="4517449" y="3267887"/>
            <a:ext cx="4659801" cy="1785104"/>
          </a:xfrm>
          <a:prstGeom prst="rect">
            <a:avLst/>
          </a:prstGeom>
          <a:noFill/>
        </p:spPr>
        <p:txBody>
          <a:bodyPr wrap="square" rtlCol="0">
            <a:spAutoFit/>
          </a:bodyPr>
          <a:lstStyle/>
          <a:p>
            <a:r>
              <a:rPr lang="en-US" sz="2400" b="1" dirty="0"/>
              <a:t>Most children learned through:</a:t>
            </a:r>
          </a:p>
          <a:p>
            <a:pPr marL="939800" lvl="1" indent="-342900">
              <a:buFont typeface="Arial" panose="020B0604020202020204" pitchFamily="34" charset="0"/>
              <a:buChar char="•"/>
            </a:pPr>
            <a:r>
              <a:rPr lang="en-US" sz="2400" dirty="0"/>
              <a:t>Work, Apprenticeship, Observation</a:t>
            </a:r>
          </a:p>
          <a:p>
            <a:endParaRPr lang="en-US" dirty="0"/>
          </a:p>
        </p:txBody>
      </p:sp>
    </p:spTree>
    <p:extLst>
      <p:ext uri="{BB962C8B-B14F-4D97-AF65-F5344CB8AC3E}">
        <p14:creationId xmlns:p14="http://schemas.microsoft.com/office/powerpoint/2010/main" val="25567565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59">
          <a:extLst>
            <a:ext uri="{FF2B5EF4-FFF2-40B4-BE49-F238E27FC236}">
              <a16:creationId xmlns:a16="http://schemas.microsoft.com/office/drawing/2014/main" id="{1493A7CA-5FBF-11FA-BC4A-81C7F196F3CE}"/>
            </a:ext>
          </a:extLst>
        </p:cNvPr>
        <p:cNvGrpSpPr/>
        <p:nvPr/>
      </p:nvGrpSpPr>
      <p:grpSpPr>
        <a:xfrm>
          <a:off x="0" y="0"/>
          <a:ext cx="0" cy="0"/>
          <a:chOff x="0" y="0"/>
          <a:chExt cx="0" cy="0"/>
        </a:xfrm>
      </p:grpSpPr>
      <p:sp>
        <p:nvSpPr>
          <p:cNvPr id="461" name="Google Shape;461;p29">
            <a:extLst>
              <a:ext uri="{FF2B5EF4-FFF2-40B4-BE49-F238E27FC236}">
                <a16:creationId xmlns:a16="http://schemas.microsoft.com/office/drawing/2014/main" id="{ECD9A58C-F2E1-19F9-D5B5-D89D1BFEBA1E}"/>
              </a:ext>
            </a:extLst>
          </p:cNvPr>
          <p:cNvSpPr txBox="1">
            <a:spLocks noGrp="1"/>
          </p:cNvSpPr>
          <p:nvPr>
            <p:ph type="title"/>
          </p:nvPr>
        </p:nvSpPr>
        <p:spPr>
          <a:xfrm>
            <a:off x="555880" y="613713"/>
            <a:ext cx="8032239" cy="6402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4500" dirty="0">
                <a:solidFill>
                  <a:schemeClr val="tx1"/>
                </a:solidFill>
              </a:rPr>
              <a:t>Enlightenment Shift: 1700-1800s</a:t>
            </a:r>
            <a:endParaRPr sz="4500" dirty="0">
              <a:solidFill>
                <a:schemeClr val="tx1"/>
              </a:solidFill>
            </a:endParaRPr>
          </a:p>
        </p:txBody>
      </p:sp>
      <p:pic>
        <p:nvPicPr>
          <p:cNvPr id="2" name="Picture 1">
            <a:extLst>
              <a:ext uri="{FF2B5EF4-FFF2-40B4-BE49-F238E27FC236}">
                <a16:creationId xmlns:a16="http://schemas.microsoft.com/office/drawing/2014/main" id="{EF7C6496-0C69-8EA2-5E7C-62EE2B279D9F}"/>
              </a:ext>
            </a:extLst>
          </p:cNvPr>
          <p:cNvPicPr>
            <a:picLocks noChangeAspect="1"/>
          </p:cNvPicPr>
          <p:nvPr/>
        </p:nvPicPr>
        <p:blipFill>
          <a:blip r:embed="rId3"/>
          <a:stretch>
            <a:fillRect/>
          </a:stretch>
        </p:blipFill>
        <p:spPr>
          <a:xfrm>
            <a:off x="5386278" y="1151642"/>
            <a:ext cx="3501098" cy="3745686"/>
          </a:xfrm>
          <a:prstGeom prst="rect">
            <a:avLst/>
          </a:prstGeom>
        </p:spPr>
      </p:pic>
      <p:sp>
        <p:nvSpPr>
          <p:cNvPr id="4" name="Rectangle 2">
            <a:extLst>
              <a:ext uri="{FF2B5EF4-FFF2-40B4-BE49-F238E27FC236}">
                <a16:creationId xmlns:a16="http://schemas.microsoft.com/office/drawing/2014/main" id="{D7715CD2-96D1-EAC3-3543-238ABD43B9F5}"/>
              </a:ext>
            </a:extLst>
          </p:cNvPr>
          <p:cNvSpPr>
            <a:spLocks noGrp="1" noChangeArrowheads="1"/>
          </p:cNvSpPr>
          <p:nvPr>
            <p:ph type="subTitle" idx="1"/>
          </p:nvPr>
        </p:nvSpPr>
        <p:spPr bwMode="auto">
          <a:xfrm>
            <a:off x="555880" y="1223050"/>
            <a:ext cx="5861545" cy="3785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a:ln>
                  <a:noFill/>
                </a:ln>
                <a:solidFill>
                  <a:srgbClr val="000000"/>
                </a:solidFill>
                <a:effectLst/>
                <a:latin typeface="Arial" panose="020B0604020202020204" pitchFamily="34" charset="0"/>
              </a:rPr>
              <a:t>A New Way of Thinking About Children</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400" i="0" u="none" strike="noStrike" cap="none" normalizeH="0" baseline="0" dirty="0">
                <a:ln>
                  <a:noFill/>
                </a:ln>
                <a:solidFill>
                  <a:srgbClr val="000000"/>
                </a:solidFill>
                <a:effectLst/>
                <a:latin typeface="Arial" panose="020B0604020202020204" pitchFamily="34" charset="0"/>
              </a:rPr>
              <a:t>Childhood recognized as a distinct life stage</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400" i="0" u="none" strike="noStrike" cap="none" normalizeH="0" baseline="0" dirty="0">
                <a:ln>
                  <a:noFill/>
                </a:ln>
                <a:solidFill>
                  <a:srgbClr val="000000"/>
                </a:solidFill>
                <a:effectLst/>
                <a:latin typeface="Arial" panose="020B0604020202020204" pitchFamily="34" charset="0"/>
              </a:rPr>
              <a:t>Children viewed as vulnerable and innocent</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400" b="0" i="0" u="none" strike="noStrike" cap="none" normalizeH="0" baseline="0" dirty="0">
                <a:ln>
                  <a:noFill/>
                </a:ln>
                <a:solidFill>
                  <a:srgbClr val="000000"/>
                </a:solidFill>
                <a:effectLst/>
                <a:latin typeface="Arial" panose="020B0604020202020204" pitchFamily="34" charset="0"/>
              </a:rPr>
              <a:t>Growing focus on: Education, Morality</a:t>
            </a:r>
            <a:r>
              <a:rPr lang="en-US" altLang="en-US" sz="2400" dirty="0">
                <a:solidFill>
                  <a:srgbClr val="000000"/>
                </a:solidFill>
                <a:latin typeface="Arial" panose="020B0604020202020204" pitchFamily="34" charset="0"/>
              </a:rPr>
              <a:t>, </a:t>
            </a:r>
            <a:r>
              <a:rPr kumimoji="0" lang="en-US" altLang="en-US" sz="2400" b="0" i="0" u="none" strike="noStrike" cap="none" normalizeH="0" baseline="0" dirty="0">
                <a:ln>
                  <a:noFill/>
                </a:ln>
                <a:solidFill>
                  <a:srgbClr val="000000"/>
                </a:solidFill>
                <a:effectLst/>
                <a:latin typeface="Arial" panose="020B0604020202020204" pitchFamily="34" charset="0"/>
              </a:rPr>
              <a:t>Character development</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400" b="0" i="0" u="none" strike="noStrike" cap="none" normalizeH="0" baseline="0" dirty="0">
                <a:ln>
                  <a:noFill/>
                </a:ln>
                <a:solidFill>
                  <a:srgbClr val="000000"/>
                </a:solidFill>
                <a:effectLst/>
                <a:latin typeface="Arial" panose="020B0604020202020204" pitchFamily="34" charset="0"/>
              </a:rPr>
              <a:t>Belief that childhood should not be rushed</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4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235670017"/>
      </p:ext>
    </p:extLst>
  </p:cSld>
  <p:clrMapOvr>
    <a:masterClrMapping/>
  </p:clrMapOvr>
</p:sld>
</file>

<file path=ppt/theme/theme1.xml><?xml version="1.0" encoding="utf-8"?>
<a:theme xmlns:a="http://schemas.openxmlformats.org/drawingml/2006/main" name="Accentuation Rules by Slidesgo">
  <a:themeElements>
    <a:clrScheme name="Simple Light">
      <a:dk1>
        <a:srgbClr val="191919"/>
      </a:dk1>
      <a:lt1>
        <a:srgbClr val="FFFFFF"/>
      </a:lt1>
      <a:dk2>
        <a:srgbClr val="7EB2FE"/>
      </a:dk2>
      <a:lt2>
        <a:srgbClr val="024581"/>
      </a:lt2>
      <a:accent1>
        <a:srgbClr val="FDB813"/>
      </a:accent1>
      <a:accent2>
        <a:srgbClr val="ED1B24"/>
      </a:accent2>
      <a:accent3>
        <a:srgbClr val="FFF0CF"/>
      </a:accent3>
      <a:accent4>
        <a:srgbClr val="DACDB3"/>
      </a:accent4>
      <a:accent5>
        <a:srgbClr val="7F4822"/>
      </a:accent5>
      <a:accent6>
        <a:srgbClr val="899C00"/>
      </a:accent6>
      <a:hlink>
        <a:srgbClr val="19191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820</TotalTime>
  <Words>4924</Words>
  <Application>Microsoft Macintosh PowerPoint</Application>
  <PresentationFormat>On-screen Show (16:9)</PresentationFormat>
  <Paragraphs>578</Paragraphs>
  <Slides>30</Slides>
  <Notes>30</Notes>
  <HiddenSlides>0</HiddenSlides>
  <MMClips>3</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30</vt:i4>
      </vt:variant>
    </vt:vector>
  </HeadingPairs>
  <TitlesOfParts>
    <vt:vector size="39" baseType="lpstr">
      <vt:lpstr>-webkit-standard</vt:lpstr>
      <vt:lpstr>Arial</vt:lpstr>
      <vt:lpstr>Catamaran</vt:lpstr>
      <vt:lpstr>Barlow</vt:lpstr>
      <vt:lpstr>Comic Sans MS</vt:lpstr>
      <vt:lpstr>Barlow Semi Condensed ExtraBold</vt:lpstr>
      <vt:lpstr>Abadi MT Condensed Light</vt:lpstr>
      <vt:lpstr>Open Sans</vt:lpstr>
      <vt:lpstr>Accentuation Rules by Slidesgo</vt:lpstr>
      <vt:lpstr>  Introduction to Child Development Cont. </vt:lpstr>
      <vt:lpstr>Make a name tent with your first name in large letters. Write down the name you wish to be called. </vt:lpstr>
      <vt:lpstr>Question of the Day</vt:lpstr>
      <vt:lpstr>Question of the Day</vt:lpstr>
      <vt:lpstr>History of Childhood</vt:lpstr>
      <vt:lpstr>Childhood isn’t Timeless</vt:lpstr>
      <vt:lpstr>Early History: Survival Over Childhood</vt:lpstr>
      <vt:lpstr>Education Was Rare and Unequal</vt:lpstr>
      <vt:lpstr>Enlightenment Shift: 1700-1800s</vt:lpstr>
      <vt:lpstr>THINK-PAIR-SHARE</vt:lpstr>
      <vt:lpstr>Education Becomes a Social Responsibility</vt:lpstr>
      <vt:lpstr>Industrial Era: Childhood Under Pressure</vt:lpstr>
      <vt:lpstr>Childhood as Development</vt:lpstr>
      <vt:lpstr>Modern Childhood: Rights, Not Just Protection</vt:lpstr>
      <vt:lpstr>Rights of the Child</vt:lpstr>
      <vt:lpstr>What Rights are Defined</vt:lpstr>
      <vt:lpstr>Childhood as Contextual</vt:lpstr>
      <vt:lpstr>Putting the Timeline Together</vt:lpstr>
      <vt:lpstr>THINK-PAIR-SHARE</vt:lpstr>
      <vt:lpstr>Childhood Across Cultures</vt:lpstr>
      <vt:lpstr>PowerPoint Presentation</vt:lpstr>
      <vt:lpstr>Childhood across Cultures</vt:lpstr>
      <vt:lpstr>What is Childhood Preparing Children for?</vt:lpstr>
      <vt:lpstr>Cultural Practice around the Globe</vt:lpstr>
      <vt:lpstr>Cultural Practice around the Globe</vt:lpstr>
      <vt:lpstr>Cultural Practice around the Globe</vt:lpstr>
      <vt:lpstr>ACTIVITY</vt:lpstr>
      <vt:lpstr>Your Task</vt:lpstr>
      <vt:lpstr>Assumption Menu</vt:lpstr>
      <vt:lpstr>What is Coming Up?</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Mikaela Elliott</cp:lastModifiedBy>
  <cp:revision>206</cp:revision>
  <dcterms:modified xsi:type="dcterms:W3CDTF">2026-02-05T17:46:44Z</dcterms:modified>
</cp:coreProperties>
</file>