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40"/>
  </p:notesMasterIdLst>
  <p:sldIdLst>
    <p:sldId id="256" r:id="rId2"/>
    <p:sldId id="318" r:id="rId3"/>
    <p:sldId id="263" r:id="rId4"/>
    <p:sldId id="258" r:id="rId5"/>
    <p:sldId id="297" r:id="rId6"/>
    <p:sldId id="290" r:id="rId7"/>
    <p:sldId id="266" r:id="rId8"/>
    <p:sldId id="262" r:id="rId9"/>
    <p:sldId id="323" r:id="rId10"/>
    <p:sldId id="298" r:id="rId11"/>
    <p:sldId id="292" r:id="rId12"/>
    <p:sldId id="261" r:id="rId13"/>
    <p:sldId id="295" r:id="rId14"/>
    <p:sldId id="338" r:id="rId15"/>
    <p:sldId id="339" r:id="rId16"/>
    <p:sldId id="340" r:id="rId17"/>
    <p:sldId id="341" r:id="rId18"/>
    <p:sldId id="333" r:id="rId19"/>
    <p:sldId id="329" r:id="rId20"/>
    <p:sldId id="336" r:id="rId21"/>
    <p:sldId id="328" r:id="rId22"/>
    <p:sldId id="335" r:id="rId23"/>
    <p:sldId id="334" r:id="rId24"/>
    <p:sldId id="342" r:id="rId25"/>
    <p:sldId id="343" r:id="rId26"/>
    <p:sldId id="344" r:id="rId27"/>
    <p:sldId id="345" r:id="rId28"/>
    <p:sldId id="346" r:id="rId29"/>
    <p:sldId id="348" r:id="rId30"/>
    <p:sldId id="349" r:id="rId31"/>
    <p:sldId id="350" r:id="rId32"/>
    <p:sldId id="260" r:id="rId33"/>
    <p:sldId id="337" r:id="rId34"/>
    <p:sldId id="324" r:id="rId35"/>
    <p:sldId id="327" r:id="rId36"/>
    <p:sldId id="325" r:id="rId37"/>
    <p:sldId id="326" r:id="rId38"/>
    <p:sldId id="267" r:id="rId39"/>
  </p:sldIdLst>
  <p:sldSz cx="9144000" cy="5143500" type="screen16x9"/>
  <p:notesSz cx="6858000" cy="9144000"/>
  <p:embeddedFontLst>
    <p:embeddedFont>
      <p:font typeface="Abadi MT Condensed Light" panose="020B0306030101010103" pitchFamily="34" charset="77"/>
      <p:regular r:id="rId41"/>
    </p:embeddedFont>
    <p:embeddedFont>
      <p:font typeface="Barlow Semi Condensed ExtraBold" panose="00000906000000000000" pitchFamily="2" charset="77"/>
      <p:bold r:id="rId42"/>
      <p:italic r:id="rId43"/>
      <p:boldItalic r:id="rId44"/>
    </p:embeddedFont>
    <p:embeddedFont>
      <p:font typeface="Catamaran" pitchFamily="2" charset="77"/>
      <p:regular r:id="rId45"/>
      <p:bold r:id="rId46"/>
    </p:embeddedFont>
    <p:embeddedFont>
      <p:font typeface="Comic Sans MS" panose="030F0902030302020204" pitchFamily="66" charset="0"/>
      <p:regular r:id="rId47"/>
    </p:embeddedFont>
    <p:embeddedFont>
      <p:font typeface="Open Sans" panose="020B0606030504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E1FF"/>
    <a:srgbClr val="BAFFC9"/>
    <a:srgbClr val="FFFFBA"/>
    <a:srgbClr val="FFDFBA"/>
    <a:srgbClr val="FFB3BA"/>
    <a:srgbClr val="60D547"/>
    <a:srgbClr val="55BC3E"/>
    <a:srgbClr val="F8A4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3D786F-B06E-4B4B-AB0F-8B2887E89CB5}">
  <a:tblStyle styleId="{B53D786F-B06E-4B4B-AB0F-8B2887E89CB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37"/>
    <p:restoredTop sz="67811"/>
  </p:normalViewPr>
  <p:slideViewPr>
    <p:cSldViewPr snapToGrid="0">
      <p:cViewPr varScale="1">
        <p:scale>
          <a:sx n="107" d="100"/>
          <a:sy n="107" d="100"/>
        </p:scale>
        <p:origin x="21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362d286f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9" name="Google Shape;99;gd362d286f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a:extLst>
            <a:ext uri="{FF2B5EF4-FFF2-40B4-BE49-F238E27FC236}">
              <a16:creationId xmlns:a16="http://schemas.microsoft.com/office/drawing/2014/main" id="{0216B552-9484-E4BA-3741-D7A7A1FCD034}"/>
            </a:ext>
          </a:extLst>
        </p:cNvPr>
        <p:cNvGrpSpPr/>
        <p:nvPr/>
      </p:nvGrpSpPr>
      <p:grpSpPr>
        <a:xfrm>
          <a:off x="0" y="0"/>
          <a:ext cx="0" cy="0"/>
          <a:chOff x="0" y="0"/>
          <a:chExt cx="0" cy="0"/>
        </a:xfrm>
      </p:grpSpPr>
      <p:sp>
        <p:nvSpPr>
          <p:cNvPr id="522" name="Google Shape;522;g1c48c152c6a_0_66:notes">
            <a:extLst>
              <a:ext uri="{FF2B5EF4-FFF2-40B4-BE49-F238E27FC236}">
                <a16:creationId xmlns:a16="http://schemas.microsoft.com/office/drawing/2014/main" id="{B481F280-EA7E-7232-2A98-022D3A08B2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23" name="Google Shape;523;g1c48c152c6a_0_66:notes">
            <a:extLst>
              <a:ext uri="{FF2B5EF4-FFF2-40B4-BE49-F238E27FC236}">
                <a16:creationId xmlns:a16="http://schemas.microsoft.com/office/drawing/2014/main" id="{CCC17B5D-90A9-C8AA-C944-892AB8E908D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i="0" u="none" strike="noStrike" dirty="0">
                <a:solidFill>
                  <a:srgbClr val="000000"/>
                </a:solidFill>
                <a:effectLst/>
              </a:rPr>
              <a:t>Sigmund Freud was born in 1856 in what is now the Czech Republic, but he spent most of his life in Vienna, Austria. He was trained as a neurologist, meaning he originally studied the brain and nervous system from a medical perspective.</a:t>
            </a:r>
          </a:p>
          <a:p>
            <a:r>
              <a:rPr lang="en-US" b="0" i="0" u="none" strike="noStrike" dirty="0">
                <a:solidFill>
                  <a:srgbClr val="000000"/>
                </a:solidFill>
                <a:effectLst/>
              </a:rPr>
              <a:t>Early in his career, Freud worked with patients who were experiencing psychological symptoms, such as anxiety, emotional distress, and physical symptoms that had no clear medical cause. This led him to become interested in how the mind, especially unconscious mental processes, could influence behavior and emotional functioning.</a:t>
            </a:r>
          </a:p>
          <a:p>
            <a:r>
              <a:rPr lang="en-US" b="0" i="0" u="none" strike="noStrike" dirty="0">
                <a:solidFill>
                  <a:srgbClr val="000000"/>
                </a:solidFill>
                <a:effectLst/>
              </a:rPr>
              <a:t>Freud eventually developed a new approach called psychoanalysis, which focused on exploring unconscious thoughts, early childhood experiences, and internal psychological conflict. He believed that many emotional and behavioral problems could be traced back to unresolved conflicts from childhood.</a:t>
            </a:r>
          </a:p>
          <a:p>
            <a:r>
              <a:rPr lang="en-US" b="0" i="0" u="none" strike="noStrike" dirty="0">
                <a:solidFill>
                  <a:srgbClr val="000000"/>
                </a:solidFill>
                <a:effectLst/>
              </a:rPr>
              <a:t>Freud was also influenced by his cultural and historical context. He lived during a time when emotional and mental health issues were not well understood, and many of his ideas challenged existing beliefs about human behavior.</a:t>
            </a:r>
          </a:p>
          <a:p>
            <a:r>
              <a:rPr lang="en-US" b="0" i="0" u="none" strike="noStrike" dirty="0">
                <a:solidFill>
                  <a:srgbClr val="000000"/>
                </a:solidFill>
                <a:effectLst/>
              </a:rPr>
              <a:t>Although many of Freud’s specific claims are debated today, his work had a profound influence on psychology. </a:t>
            </a:r>
            <a:r>
              <a:rPr lang="en-US" b="0" i="0" u="none" strike="noStrike">
                <a:solidFill>
                  <a:srgbClr val="000000"/>
                </a:solidFill>
                <a:effectLst/>
              </a:rPr>
              <a:t>He was one of the first theorists to emphasize the importance of early childhood experiences, the unconscious mind, and internal psychological development.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01431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a:extLst>
            <a:ext uri="{FF2B5EF4-FFF2-40B4-BE49-F238E27FC236}">
              <a16:creationId xmlns:a16="http://schemas.microsoft.com/office/drawing/2014/main" id="{FD482DC0-AB26-B4DC-76D8-B152A97CDDFB}"/>
            </a:ext>
          </a:extLst>
        </p:cNvPr>
        <p:cNvGrpSpPr/>
        <p:nvPr/>
      </p:nvGrpSpPr>
      <p:grpSpPr>
        <a:xfrm>
          <a:off x="0" y="0"/>
          <a:ext cx="0" cy="0"/>
          <a:chOff x="0" y="0"/>
          <a:chExt cx="0" cy="0"/>
        </a:xfrm>
      </p:grpSpPr>
      <p:sp>
        <p:nvSpPr>
          <p:cNvPr id="457" name="Google Shape;457;g1c48c152c6a_0_39241:notes">
            <a:extLst>
              <a:ext uri="{FF2B5EF4-FFF2-40B4-BE49-F238E27FC236}">
                <a16:creationId xmlns:a16="http://schemas.microsoft.com/office/drawing/2014/main" id="{A3EF4BC5-D085-3AC3-E9C9-9FB233BC89B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458" name="Google Shape;458;g1c48c152c6a_0_39241:notes">
            <a:extLst>
              <a:ext uri="{FF2B5EF4-FFF2-40B4-BE49-F238E27FC236}">
                <a16:creationId xmlns:a16="http://schemas.microsoft.com/office/drawing/2014/main" id="{169A2165-F52D-F59C-D095-EF8E7DC14BF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i="0" u="none" strike="noStrike" dirty="0">
                <a:solidFill>
                  <a:srgbClr val="000000"/>
                </a:solidFill>
                <a:effectLst/>
              </a:rPr>
              <a:t>Sigmund Freud was one of the most influential figures in the history of developmental psychology and psychiatry. His theory, known as psychodynamic theory, was one of the first to propose that early childhood experiences play a critical role in shaping personality and emotional development.</a:t>
            </a:r>
          </a:p>
          <a:p>
            <a:endParaRPr lang="en-US" b="0" i="0" u="none" strike="noStrike" dirty="0">
              <a:solidFill>
                <a:srgbClr val="000000"/>
              </a:solidFill>
              <a:effectLst/>
            </a:endParaRPr>
          </a:p>
          <a:p>
            <a:r>
              <a:rPr lang="en-US" b="0" i="0" u="none" strike="noStrike" dirty="0">
                <a:solidFill>
                  <a:srgbClr val="000000"/>
                </a:solidFill>
                <a:effectLst/>
              </a:rPr>
              <a:t>Freud believed that personality develops largely during the first few years of life. He argued that interactions with parents and caregivers during early childhood have lasting effects on emotional development, relationships, and psychological functioning.</a:t>
            </a:r>
          </a:p>
          <a:p>
            <a:endParaRPr lang="en-US" b="0" i="0" u="none" strike="noStrike" dirty="0">
              <a:solidFill>
                <a:srgbClr val="000000"/>
              </a:solidFill>
              <a:effectLst/>
            </a:endParaRPr>
          </a:p>
          <a:p>
            <a:r>
              <a:rPr lang="en-US" b="0" i="0" u="none" strike="noStrike" dirty="0">
                <a:solidFill>
                  <a:srgbClr val="000000"/>
                </a:solidFill>
                <a:effectLst/>
              </a:rPr>
              <a:t>A key part of Freud’s theory was the idea that much of human behavior is influenced by unconscious processes. This means that individuals may not be fully aware of the psychological forces influencing their behavior.</a:t>
            </a:r>
          </a:p>
          <a:p>
            <a:endParaRPr lang="en-US" b="0" i="0" u="none" strike="noStrike" dirty="0">
              <a:solidFill>
                <a:srgbClr val="000000"/>
              </a:solidFill>
              <a:effectLst/>
            </a:endParaRPr>
          </a:p>
          <a:p>
            <a:r>
              <a:rPr lang="en-US" b="0" i="0" u="none" strike="noStrike" dirty="0">
                <a:solidFill>
                  <a:srgbClr val="000000"/>
                </a:solidFill>
                <a:effectLst/>
              </a:rPr>
              <a:t>Freud’s ideas dominated psychology and psychiatry for many decades, especially before the rise of behaviorism in the mid-20th century. His work influenced not only psychology, but also education, parenting, and clinical practice.</a:t>
            </a:r>
          </a:p>
          <a:p>
            <a:endParaRPr lang="en-US" b="0" i="0" u="none" strike="noStrike" dirty="0">
              <a:solidFill>
                <a:srgbClr val="000000"/>
              </a:solidFill>
              <a:effectLst/>
            </a:endParaRPr>
          </a:p>
          <a:p>
            <a:r>
              <a:rPr lang="en-US" b="0" i="0" u="none" strike="noStrike" dirty="0">
                <a:solidFill>
                  <a:srgbClr val="000000"/>
                </a:solidFill>
                <a:effectLst/>
              </a:rPr>
              <a:t>Today, psychologists recognize that Freud’s theory is not entirely supported by modern research. For example, we now know that early childhood experiences do not always determine personality outcomes, and many individuals demonstrate resilience even after difficult early experiences.</a:t>
            </a:r>
          </a:p>
          <a:p>
            <a:endParaRPr lang="en-US" b="0" i="0" u="none" strike="noStrike" dirty="0">
              <a:solidFill>
                <a:srgbClr val="000000"/>
              </a:solidFill>
              <a:effectLst/>
            </a:endParaRPr>
          </a:p>
          <a:p>
            <a:r>
              <a:rPr lang="en-US" b="0" i="0" u="none" strike="noStrike" dirty="0">
                <a:solidFill>
                  <a:srgbClr val="000000"/>
                </a:solidFill>
                <a:effectLst/>
              </a:rPr>
              <a:t>However, Freud’s contributions remain extremely important. He was one of the first theorists to emphasize the importance of early childhood, emotional development, and internal psychological processes. His work laid the foundation for many later theories, including Erikson’s psychosocial theory.</a:t>
            </a:r>
          </a:p>
          <a:p>
            <a:endParaRPr lang="en-US" b="0" i="0" u="none" strike="noStrike" dirty="0">
              <a:solidFill>
                <a:srgbClr val="000000"/>
              </a:solidFill>
              <a:effectLst/>
            </a:endParaRPr>
          </a:p>
          <a:p>
            <a:r>
              <a:rPr lang="en-US" b="0" i="0" u="none" strike="noStrike" dirty="0">
                <a:solidFill>
                  <a:srgbClr val="000000"/>
                </a:solidFill>
                <a:effectLst/>
              </a:rPr>
              <a:t>Even when psychologists disagree with Freud’s specific claims, his influence on the field of developmental psychology has been profound.</a:t>
            </a:r>
          </a:p>
          <a:p>
            <a:pPr marL="0" lvl="0" indent="0" algn="l" rtl="0">
              <a:spcBef>
                <a:spcPts val="0"/>
              </a:spcBef>
              <a:spcAft>
                <a:spcPts val="0"/>
              </a:spcAft>
              <a:buNone/>
            </a:pPr>
            <a:endParaRPr b="0" dirty="0"/>
          </a:p>
        </p:txBody>
      </p:sp>
    </p:spTree>
    <p:extLst>
      <p:ext uri="{BB962C8B-B14F-4D97-AF65-F5344CB8AC3E}">
        <p14:creationId xmlns:p14="http://schemas.microsoft.com/office/powerpoint/2010/main" val="1578177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c48c152c6a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72" name="Google Shape;372;g1c48c152c6a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i="0" u="none" strike="noStrike" dirty="0">
                <a:solidFill>
                  <a:srgbClr val="000000"/>
                </a:solidFill>
                <a:effectLst/>
              </a:rPr>
              <a:t>Freud believed that much of human behavior is influenced by psychological forces that operate outside of our conscious awareness. He used the iceberg metaphor, shown here, to illustrate how the mind is structured.</a:t>
            </a:r>
          </a:p>
          <a:p>
            <a:endParaRPr lang="en-US" b="0" i="0" u="none" strike="noStrike" dirty="0">
              <a:solidFill>
                <a:srgbClr val="000000"/>
              </a:solidFill>
              <a:effectLst/>
            </a:endParaRPr>
          </a:p>
          <a:p>
            <a:r>
              <a:rPr lang="en-US" b="0" i="0" u="none" strike="noStrike" dirty="0">
                <a:solidFill>
                  <a:srgbClr val="000000"/>
                </a:solidFill>
                <a:effectLst/>
              </a:rPr>
              <a:t>The small portion above the water represents the conscious mind. This includes thoughts, perceptions, and awareness—things we are actively thinking about and aware of at any given moment.</a:t>
            </a:r>
          </a:p>
          <a:p>
            <a:endParaRPr lang="en-US" b="0" i="0" u="none" strike="noStrike" dirty="0">
              <a:solidFill>
                <a:srgbClr val="000000"/>
              </a:solidFill>
              <a:effectLst/>
            </a:endParaRPr>
          </a:p>
          <a:p>
            <a:r>
              <a:rPr lang="en-US" b="0" i="0" u="none" strike="noStrike" dirty="0">
                <a:solidFill>
                  <a:srgbClr val="000000"/>
                </a:solidFill>
                <a:effectLst/>
              </a:rPr>
              <a:t>Just below that is the preconscious level. This includes memories, knowledge, and information that we are not currently thinking about, but can easily bring into awareness.</a:t>
            </a:r>
          </a:p>
          <a:p>
            <a:endParaRPr lang="en-US" b="0" i="0" u="none" strike="noStrike" dirty="0">
              <a:solidFill>
                <a:srgbClr val="000000"/>
              </a:solidFill>
              <a:effectLst/>
            </a:endParaRPr>
          </a:p>
          <a:p>
            <a:r>
              <a:rPr lang="en-US" b="0" i="0" u="none" strike="noStrike" dirty="0">
                <a:solidFill>
                  <a:srgbClr val="000000"/>
                </a:solidFill>
                <a:effectLst/>
              </a:rPr>
              <a:t>The largest portion, below the surface, represents the unconscious mind. Freud believed this was the most powerful part of the mind. It contains hidden desires, fears, urges, and unresolved conflicts that influence behavior, even though we are not aware of them.</a:t>
            </a:r>
          </a:p>
          <a:p>
            <a:endParaRPr lang="en-US" b="0" i="0" u="none" strike="noStrike" dirty="0">
              <a:solidFill>
                <a:srgbClr val="000000"/>
              </a:solidFill>
              <a:effectLst/>
            </a:endParaRPr>
          </a:p>
          <a:p>
            <a:r>
              <a:rPr lang="en-US" b="0" i="0" u="none" strike="noStrike" dirty="0">
                <a:solidFill>
                  <a:srgbClr val="000000"/>
                </a:solidFill>
                <a:effectLst/>
              </a:rPr>
              <a:t>Freud also proposed that personality is made up of three interacting components: the</a:t>
            </a:r>
            <a:r>
              <a:rPr lang="en-US" b="1" i="0" u="none" strike="noStrike" dirty="0">
                <a:solidFill>
                  <a:srgbClr val="000000"/>
                </a:solidFill>
                <a:effectLst/>
              </a:rPr>
              <a:t> id, the ego, and the superego.</a:t>
            </a:r>
          </a:p>
          <a:p>
            <a:endParaRPr lang="en-US" b="0" i="0" u="none" strike="noStrike" dirty="0">
              <a:solidFill>
                <a:srgbClr val="000000"/>
              </a:solidFill>
              <a:effectLst/>
            </a:endParaRPr>
          </a:p>
          <a:p>
            <a:r>
              <a:rPr lang="en-US" b="0" i="0" u="none" strike="noStrike" dirty="0">
                <a:solidFill>
                  <a:srgbClr val="000000"/>
                </a:solidFill>
                <a:effectLst/>
              </a:rPr>
              <a:t>The </a:t>
            </a:r>
            <a:r>
              <a:rPr lang="en-US" b="1" i="0" u="none" strike="noStrike" dirty="0">
                <a:solidFill>
                  <a:srgbClr val="000000"/>
                </a:solidFill>
                <a:effectLst/>
              </a:rPr>
              <a:t>id</a:t>
            </a:r>
            <a:r>
              <a:rPr lang="en-US" b="0" i="0" u="none" strike="noStrike" dirty="0">
                <a:solidFill>
                  <a:srgbClr val="000000"/>
                </a:solidFill>
                <a:effectLst/>
              </a:rPr>
              <a:t> is the most primitive part of the personality. It is present at birth and operates based on the </a:t>
            </a:r>
            <a:r>
              <a:rPr lang="en-US" b="1" i="0" u="none" strike="noStrike" dirty="0">
                <a:solidFill>
                  <a:srgbClr val="000000"/>
                </a:solidFill>
                <a:effectLst/>
              </a:rPr>
              <a:t>pleasure principle</a:t>
            </a:r>
            <a:r>
              <a:rPr lang="en-US" b="0" i="0" u="none" strike="noStrike" dirty="0">
                <a:solidFill>
                  <a:srgbClr val="000000"/>
                </a:solidFill>
                <a:effectLst/>
              </a:rPr>
              <a:t>. The id seeks immediate gratification of basic needs and desires, without considering consequences. For example, a hungry infant crying immediately to be fed is driven by the id.</a:t>
            </a:r>
          </a:p>
          <a:p>
            <a:endParaRPr lang="en-US" b="0" i="0" u="none" strike="noStrike" dirty="0">
              <a:solidFill>
                <a:srgbClr val="000000"/>
              </a:solidFill>
              <a:effectLst/>
            </a:endParaRPr>
          </a:p>
          <a:p>
            <a:r>
              <a:rPr lang="en-US" b="0" i="0" u="none" strike="noStrike" dirty="0">
                <a:solidFill>
                  <a:srgbClr val="000000"/>
                </a:solidFill>
                <a:effectLst/>
              </a:rPr>
              <a:t>The </a:t>
            </a:r>
            <a:r>
              <a:rPr lang="en-US" b="1" i="0" u="none" strike="noStrike" dirty="0">
                <a:solidFill>
                  <a:srgbClr val="000000"/>
                </a:solidFill>
                <a:effectLst/>
              </a:rPr>
              <a:t>superego</a:t>
            </a:r>
            <a:r>
              <a:rPr lang="en-US" b="0" i="0" u="none" strike="noStrike" dirty="0">
                <a:solidFill>
                  <a:srgbClr val="000000"/>
                </a:solidFill>
                <a:effectLst/>
              </a:rPr>
              <a:t> develops later and represents internalized moral standards. It reflects what we believe is right and wrong, based on societal rules and expectations. The superego creates feelings such as guilt when we violate those standards.</a:t>
            </a:r>
          </a:p>
          <a:p>
            <a:endParaRPr lang="en-US" b="0" i="0" u="none" strike="noStrike" dirty="0">
              <a:solidFill>
                <a:srgbClr val="000000"/>
              </a:solidFill>
              <a:effectLst/>
            </a:endParaRPr>
          </a:p>
          <a:p>
            <a:r>
              <a:rPr lang="en-US" b="0" i="0" u="none" strike="noStrike" dirty="0">
                <a:solidFill>
                  <a:srgbClr val="000000"/>
                </a:solidFill>
                <a:effectLst/>
              </a:rPr>
              <a:t>The </a:t>
            </a:r>
            <a:r>
              <a:rPr lang="en-US" b="1" i="0" u="none" strike="noStrike" dirty="0">
                <a:solidFill>
                  <a:srgbClr val="000000"/>
                </a:solidFill>
                <a:effectLst/>
              </a:rPr>
              <a:t>ego</a:t>
            </a:r>
            <a:r>
              <a:rPr lang="en-US" b="0" i="0" u="none" strike="noStrike" dirty="0">
                <a:solidFill>
                  <a:srgbClr val="000000"/>
                </a:solidFill>
                <a:effectLst/>
              </a:rPr>
              <a:t> develops to balance the id and the superego. It operates based on the reality principle. The ego helps us make decisions that satisfy our needs in ways that are socially appropriate and realistic.</a:t>
            </a:r>
          </a:p>
          <a:p>
            <a:endParaRPr lang="en-US" b="0" i="0" u="none" strike="noStrike" dirty="0">
              <a:solidFill>
                <a:srgbClr val="000000"/>
              </a:solidFill>
              <a:effectLst/>
            </a:endParaRPr>
          </a:p>
          <a:p>
            <a:r>
              <a:rPr lang="en-US" b="0" i="0" u="none" strike="noStrike" dirty="0">
                <a:solidFill>
                  <a:srgbClr val="000000"/>
                </a:solidFill>
                <a:effectLst/>
              </a:rPr>
              <a:t>According to Freud, behavior results from the constant interaction and tension between these three components.</a:t>
            </a:r>
          </a:p>
          <a:p>
            <a:endParaRPr lang="en-US" b="0" i="0" u="none" strike="noStrike" dirty="0">
              <a:solidFill>
                <a:srgbClr val="000000"/>
              </a:solidFill>
              <a:effectLst/>
            </a:endParaRPr>
          </a:p>
          <a:p>
            <a:r>
              <a:rPr lang="en-US" b="0" i="0" u="none" strike="noStrike" dirty="0">
                <a:solidFill>
                  <a:srgbClr val="000000"/>
                </a:solidFill>
                <a:effectLst/>
              </a:rPr>
              <a:t>This model emphasizes Freud’s central idea that much of our behavior is influenced by internal psychological forces, many of which operate outside of conscious awareness.</a:t>
            </a:r>
          </a:p>
          <a:p>
            <a:pPr marL="0" lvl="0" indent="0" algn="l" rtl="0">
              <a:spcBef>
                <a:spcPts val="0"/>
              </a:spcBef>
              <a:spcAft>
                <a:spcPts val="0"/>
              </a:spcAft>
              <a:buNone/>
            </a:pPr>
            <a:endParaRPr b="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21E313CE-C784-B181-D0A7-565AF52F754C}"/>
            </a:ext>
          </a:extLst>
        </p:cNvPr>
        <p:cNvGrpSpPr/>
        <p:nvPr/>
      </p:nvGrpSpPr>
      <p:grpSpPr>
        <a:xfrm>
          <a:off x="0" y="0"/>
          <a:ext cx="0" cy="0"/>
          <a:chOff x="0" y="0"/>
          <a:chExt cx="0" cy="0"/>
        </a:xfrm>
      </p:grpSpPr>
      <p:sp>
        <p:nvSpPr>
          <p:cNvPr id="265" name="Google Shape;265;g1c48c152c6a_0_7:notes">
            <a:extLst>
              <a:ext uri="{FF2B5EF4-FFF2-40B4-BE49-F238E27FC236}">
                <a16:creationId xmlns:a16="http://schemas.microsoft.com/office/drawing/2014/main" id="{59CCDD90-D2DD-E462-58D3-5B2B95A8F6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66" name="Google Shape;266;g1c48c152c6a_0_7:notes">
            <a:extLst>
              <a:ext uri="{FF2B5EF4-FFF2-40B4-BE49-F238E27FC236}">
                <a16:creationId xmlns:a16="http://schemas.microsoft.com/office/drawing/2014/main" id="{35F0D3BF-1B92-8315-B8BC-667902BB70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dirty="0"/>
              <a:t>https://</a:t>
            </a:r>
            <a:r>
              <a:rPr lang="en-US" b="0" dirty="0" err="1"/>
              <a:t>www.youtube.com</a:t>
            </a:r>
            <a:r>
              <a:rPr lang="en-US" b="0" dirty="0"/>
              <a:t>/</a:t>
            </a:r>
            <a:r>
              <a:rPr lang="en-US" b="0" dirty="0" err="1"/>
              <a:t>watch?v</a:t>
            </a:r>
            <a:r>
              <a:rPr lang="en-US" b="0" dirty="0"/>
              <a:t>=</a:t>
            </a:r>
            <a:r>
              <a:rPr lang="en-US" b="0" dirty="0" err="1"/>
              <a:t>mhG-twzaE_g</a:t>
            </a:r>
            <a:endParaRPr lang="en-US" b="0" dirty="0"/>
          </a:p>
          <a:p>
            <a:pPr marL="0" lvl="0" indent="0" algn="l" rtl="0">
              <a:spcBef>
                <a:spcPts val="0"/>
              </a:spcBef>
              <a:spcAft>
                <a:spcPts val="0"/>
              </a:spcAft>
              <a:buNone/>
            </a:pPr>
            <a:endParaRPr b="0" dirty="0"/>
          </a:p>
        </p:txBody>
      </p:sp>
    </p:spTree>
    <p:extLst>
      <p:ext uri="{BB962C8B-B14F-4D97-AF65-F5344CB8AC3E}">
        <p14:creationId xmlns:p14="http://schemas.microsoft.com/office/powerpoint/2010/main" val="1089632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489F284B-94C5-B4B7-5A65-43319DE4EC37}"/>
            </a:ext>
          </a:extLst>
        </p:cNvPr>
        <p:cNvGrpSpPr/>
        <p:nvPr/>
      </p:nvGrpSpPr>
      <p:grpSpPr>
        <a:xfrm>
          <a:off x="0" y="0"/>
          <a:ext cx="0" cy="0"/>
          <a:chOff x="0" y="0"/>
          <a:chExt cx="0" cy="0"/>
        </a:xfrm>
      </p:grpSpPr>
      <p:sp>
        <p:nvSpPr>
          <p:cNvPr id="265" name="Google Shape;265;g1c48c152c6a_0_7:notes">
            <a:extLst>
              <a:ext uri="{FF2B5EF4-FFF2-40B4-BE49-F238E27FC236}">
                <a16:creationId xmlns:a16="http://schemas.microsoft.com/office/drawing/2014/main" id="{167CCB0D-1352-5C6A-6D34-8D5B2A235D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66" name="Google Shape;266;g1c48c152c6a_0_7:notes">
            <a:extLst>
              <a:ext uri="{FF2B5EF4-FFF2-40B4-BE49-F238E27FC236}">
                <a16:creationId xmlns:a16="http://schemas.microsoft.com/office/drawing/2014/main" id="{6C36CF63-523F-BA4E-6EEF-E253D15D5FA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i="0" u="none" strike="noStrike" dirty="0">
                <a:solidFill>
                  <a:srgbClr val="000000"/>
                </a:solidFill>
                <a:effectLst/>
              </a:rPr>
              <a:t>The oral stage occurs during the first year of life, and during this stage, the infant’s primary source of pleasure and interaction is through the mouth. This includes behaviors such as sucking, feeding, and putting objects into the mouth.</a:t>
            </a:r>
          </a:p>
          <a:p>
            <a:endParaRPr lang="en-US" b="0" i="0" u="none" strike="noStrike" dirty="0">
              <a:solidFill>
                <a:srgbClr val="000000"/>
              </a:solidFill>
              <a:effectLst/>
            </a:endParaRPr>
          </a:p>
          <a:p>
            <a:r>
              <a:rPr lang="en-US" b="0" i="0" u="none" strike="noStrike" dirty="0">
                <a:solidFill>
                  <a:srgbClr val="000000"/>
                </a:solidFill>
                <a:effectLst/>
              </a:rPr>
              <a:t>These oral behaviors are essential not only for feeding, but also for comfort and exploration. For example, infants may suck their thumb or chew on toys as a way to soothe themselves.</a:t>
            </a:r>
          </a:p>
          <a:p>
            <a:endParaRPr lang="en-US" b="0" i="0" u="none" strike="noStrike" dirty="0">
              <a:solidFill>
                <a:srgbClr val="000000"/>
              </a:solidFill>
              <a:effectLst/>
            </a:endParaRPr>
          </a:p>
          <a:p>
            <a:r>
              <a:rPr lang="en-US" b="0" i="0" u="none" strike="noStrike" dirty="0">
                <a:solidFill>
                  <a:srgbClr val="000000"/>
                </a:solidFill>
                <a:effectLst/>
              </a:rPr>
              <a:t>During this stage, the infant is highly dependent on caregivers. Freud believed that the quality of caregiving during this stage, especially feeding and comfort, influences the child’s sense of trust and security.</a:t>
            </a:r>
          </a:p>
          <a:p>
            <a:endParaRPr lang="en-US" b="0" i="0" u="none" strike="noStrike" dirty="0">
              <a:solidFill>
                <a:srgbClr val="000000"/>
              </a:solidFill>
              <a:effectLst/>
            </a:endParaRPr>
          </a:p>
          <a:p>
            <a:r>
              <a:rPr lang="en-US" b="0" i="0" u="none" strike="noStrike" dirty="0">
                <a:solidFill>
                  <a:srgbClr val="000000"/>
                </a:solidFill>
                <a:effectLst/>
              </a:rPr>
              <a:t>If the child’s needs are either over-gratified or under-gratified, Freud believed fixation could occur. This may lead to oral behaviors in adulthood, such as nail biting, overeating, smoking, or excessive dependency on others.</a:t>
            </a:r>
          </a:p>
          <a:p>
            <a:endParaRPr lang="en-US" b="0" i="0" u="none" strike="noStrike" dirty="0">
              <a:solidFill>
                <a:srgbClr val="000000"/>
              </a:solidFill>
              <a:effectLst/>
            </a:endParaRPr>
          </a:p>
          <a:p>
            <a:r>
              <a:rPr lang="en-US" b="0" i="0" u="none" strike="noStrike" dirty="0">
                <a:solidFill>
                  <a:srgbClr val="000000"/>
                </a:solidFill>
                <a:effectLst/>
              </a:rPr>
              <a:t>This stage highlights Freud’s emphasis on how early caregiving experiences shape later development.</a:t>
            </a:r>
          </a:p>
          <a:p>
            <a:pPr marL="0" lvl="0" indent="0" algn="l" rtl="0">
              <a:spcBef>
                <a:spcPts val="0"/>
              </a:spcBef>
              <a:spcAft>
                <a:spcPts val="0"/>
              </a:spcAft>
              <a:buNone/>
            </a:pPr>
            <a:endParaRPr b="0" dirty="0"/>
          </a:p>
        </p:txBody>
      </p:sp>
    </p:spTree>
    <p:extLst>
      <p:ext uri="{BB962C8B-B14F-4D97-AF65-F5344CB8AC3E}">
        <p14:creationId xmlns:p14="http://schemas.microsoft.com/office/powerpoint/2010/main" val="223466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4570CD83-E574-3913-8185-E189E4DDC2EB}"/>
            </a:ext>
          </a:extLst>
        </p:cNvPr>
        <p:cNvGrpSpPr/>
        <p:nvPr/>
      </p:nvGrpSpPr>
      <p:grpSpPr>
        <a:xfrm>
          <a:off x="0" y="0"/>
          <a:ext cx="0" cy="0"/>
          <a:chOff x="0" y="0"/>
          <a:chExt cx="0" cy="0"/>
        </a:xfrm>
      </p:grpSpPr>
      <p:sp>
        <p:nvSpPr>
          <p:cNvPr id="265" name="Google Shape;265;g1c48c152c6a_0_7:notes">
            <a:extLst>
              <a:ext uri="{FF2B5EF4-FFF2-40B4-BE49-F238E27FC236}">
                <a16:creationId xmlns:a16="http://schemas.microsoft.com/office/drawing/2014/main" id="{0AA67CF2-5B8F-5E76-BED0-8D24079B3C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66" name="Google Shape;266;g1c48c152c6a_0_7:notes">
            <a:extLst>
              <a:ext uri="{FF2B5EF4-FFF2-40B4-BE49-F238E27FC236}">
                <a16:creationId xmlns:a16="http://schemas.microsoft.com/office/drawing/2014/main" id="{4CDF0105-AE89-8BB4-7287-E8B52D5F504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i="0" u="none" strike="noStrike" dirty="0">
                <a:solidFill>
                  <a:srgbClr val="000000"/>
                </a:solidFill>
                <a:effectLst/>
              </a:rPr>
              <a:t>The anal stage occurs between approximately ages one and three, and it centers around control of bowel movements. During this stage, toilet training becomes a major developmental task.</a:t>
            </a:r>
          </a:p>
          <a:p>
            <a:endParaRPr lang="en-US" b="0" i="0" u="none" strike="noStrike" dirty="0">
              <a:solidFill>
                <a:srgbClr val="000000"/>
              </a:solidFill>
              <a:effectLst/>
            </a:endParaRPr>
          </a:p>
          <a:p>
            <a:r>
              <a:rPr lang="en-US" b="0" i="0" u="none" strike="noStrike" dirty="0">
                <a:solidFill>
                  <a:srgbClr val="000000"/>
                </a:solidFill>
                <a:effectLst/>
              </a:rPr>
              <a:t>Freud believed that toilet training is the child’s first experience with societal expectations and self-control. The child must learn to delay gratification and regulate bodily functions.</a:t>
            </a:r>
          </a:p>
          <a:p>
            <a:endParaRPr lang="en-US" b="0" i="0" u="none" strike="noStrike" dirty="0">
              <a:solidFill>
                <a:srgbClr val="000000"/>
              </a:solidFill>
              <a:effectLst/>
            </a:endParaRPr>
          </a:p>
          <a:p>
            <a:r>
              <a:rPr lang="en-US" b="0" i="0" u="none" strike="noStrike" dirty="0">
                <a:solidFill>
                  <a:srgbClr val="000000"/>
                </a:solidFill>
                <a:effectLst/>
              </a:rPr>
              <a:t>The way caregivers handle toilet training is important. If caregivers are too strict or controlling, the child may develop excessive rigidity, perfectionism, or a need for control later in life.</a:t>
            </a:r>
          </a:p>
          <a:p>
            <a:endParaRPr lang="en-US" b="0" i="0" u="none" strike="noStrike" dirty="0">
              <a:solidFill>
                <a:srgbClr val="000000"/>
              </a:solidFill>
              <a:effectLst/>
            </a:endParaRPr>
          </a:p>
          <a:p>
            <a:r>
              <a:rPr lang="en-US" b="0" i="0" u="none" strike="noStrike" dirty="0">
                <a:solidFill>
                  <a:srgbClr val="000000"/>
                </a:solidFill>
                <a:effectLst/>
              </a:rPr>
              <a:t>If caregivers are too lenient, the child may develop impulsive or disorganized tendencies.</a:t>
            </a:r>
          </a:p>
          <a:p>
            <a:endParaRPr lang="en-US" b="0" i="0" u="none" strike="noStrike" dirty="0">
              <a:solidFill>
                <a:srgbClr val="000000"/>
              </a:solidFill>
              <a:effectLst/>
            </a:endParaRPr>
          </a:p>
          <a:p>
            <a:r>
              <a:rPr lang="en-US" b="0" i="0" u="none" strike="noStrike" dirty="0">
                <a:solidFill>
                  <a:srgbClr val="000000"/>
                </a:solidFill>
                <a:effectLst/>
              </a:rPr>
              <a:t>Freud believed this stage helps shape a child’s developing sense of autonomy and control.</a:t>
            </a:r>
          </a:p>
          <a:p>
            <a:pPr marL="0" lvl="0" indent="0" algn="l" rtl="0">
              <a:spcBef>
                <a:spcPts val="0"/>
              </a:spcBef>
              <a:spcAft>
                <a:spcPts val="0"/>
              </a:spcAft>
              <a:buNone/>
            </a:pPr>
            <a:endParaRPr b="0" dirty="0"/>
          </a:p>
        </p:txBody>
      </p:sp>
    </p:spTree>
    <p:extLst>
      <p:ext uri="{BB962C8B-B14F-4D97-AF65-F5344CB8AC3E}">
        <p14:creationId xmlns:p14="http://schemas.microsoft.com/office/powerpoint/2010/main" val="3555157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82A2BD6B-AA96-FFD8-13F3-99C0D1D7DA03}"/>
            </a:ext>
          </a:extLst>
        </p:cNvPr>
        <p:cNvGrpSpPr/>
        <p:nvPr/>
      </p:nvGrpSpPr>
      <p:grpSpPr>
        <a:xfrm>
          <a:off x="0" y="0"/>
          <a:ext cx="0" cy="0"/>
          <a:chOff x="0" y="0"/>
          <a:chExt cx="0" cy="0"/>
        </a:xfrm>
      </p:grpSpPr>
      <p:sp>
        <p:nvSpPr>
          <p:cNvPr id="265" name="Google Shape;265;g1c48c152c6a_0_7:notes">
            <a:extLst>
              <a:ext uri="{FF2B5EF4-FFF2-40B4-BE49-F238E27FC236}">
                <a16:creationId xmlns:a16="http://schemas.microsoft.com/office/drawing/2014/main" id="{4B8C0686-BE98-D18A-A6FD-7654D904153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66" name="Google Shape;266;g1c48c152c6a_0_7:notes">
            <a:extLst>
              <a:ext uri="{FF2B5EF4-FFF2-40B4-BE49-F238E27FC236}">
                <a16:creationId xmlns:a16="http://schemas.microsoft.com/office/drawing/2014/main" id="{EC21175F-EE29-39BC-54CA-01EB51B5F8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i="0" u="none" strike="noStrike" dirty="0">
                <a:solidFill>
                  <a:srgbClr val="000000"/>
                </a:solidFill>
                <a:effectLst/>
              </a:rPr>
              <a:t>The phallic stage occurs between ages three and six. During this stage, children become more aware of their bodies and differences between males and females.</a:t>
            </a:r>
          </a:p>
          <a:p>
            <a:r>
              <a:rPr lang="en-US" b="0" i="0" u="none" strike="noStrike" dirty="0">
                <a:solidFill>
                  <a:srgbClr val="000000"/>
                </a:solidFill>
                <a:effectLst/>
              </a:rPr>
              <a:t>Freud believed children begin to identify strongly with their same-sex parent. This identification helps children develop gender identity and internalize social roles and expectations.</a:t>
            </a:r>
          </a:p>
          <a:p>
            <a:r>
              <a:rPr lang="en-US" b="0" i="0" u="none" strike="noStrike" dirty="0">
                <a:solidFill>
                  <a:srgbClr val="000000"/>
                </a:solidFill>
                <a:effectLst/>
              </a:rPr>
              <a:t>He also believed that children begin developing the superego during this stage. The superego represents internalized moral standards and helps guide behavior.</a:t>
            </a:r>
          </a:p>
          <a:p>
            <a:r>
              <a:rPr lang="en-US" b="0" i="0" u="none" strike="noStrike" dirty="0">
                <a:solidFill>
                  <a:srgbClr val="000000"/>
                </a:solidFill>
                <a:effectLst/>
              </a:rPr>
              <a:t>This stage is important for developing identity, gender roles, and moral understanding.</a:t>
            </a:r>
          </a:p>
          <a:p>
            <a:pPr marL="0" lvl="0" indent="0" algn="l" rtl="0">
              <a:spcBef>
                <a:spcPts val="0"/>
              </a:spcBef>
              <a:spcAft>
                <a:spcPts val="0"/>
              </a:spcAft>
              <a:buNone/>
            </a:pPr>
            <a:endParaRPr b="0" dirty="0"/>
          </a:p>
        </p:txBody>
      </p:sp>
    </p:spTree>
    <p:extLst>
      <p:ext uri="{BB962C8B-B14F-4D97-AF65-F5344CB8AC3E}">
        <p14:creationId xmlns:p14="http://schemas.microsoft.com/office/powerpoint/2010/main" val="952288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50B2734D-1792-56E9-9B6F-35F96BA33627}"/>
            </a:ext>
          </a:extLst>
        </p:cNvPr>
        <p:cNvGrpSpPr/>
        <p:nvPr/>
      </p:nvGrpSpPr>
      <p:grpSpPr>
        <a:xfrm>
          <a:off x="0" y="0"/>
          <a:ext cx="0" cy="0"/>
          <a:chOff x="0" y="0"/>
          <a:chExt cx="0" cy="0"/>
        </a:xfrm>
      </p:grpSpPr>
      <p:sp>
        <p:nvSpPr>
          <p:cNvPr id="265" name="Google Shape;265;g1c48c152c6a_0_7:notes">
            <a:extLst>
              <a:ext uri="{FF2B5EF4-FFF2-40B4-BE49-F238E27FC236}">
                <a16:creationId xmlns:a16="http://schemas.microsoft.com/office/drawing/2014/main" id="{C292A11A-00B8-C5AC-D3DF-3A08053F3E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66" name="Google Shape;266;g1c48c152c6a_0_7:notes">
            <a:extLst>
              <a:ext uri="{FF2B5EF4-FFF2-40B4-BE49-F238E27FC236}">
                <a16:creationId xmlns:a16="http://schemas.microsoft.com/office/drawing/2014/main" id="{0E6A9F5F-752A-6B41-DF7E-5C3ADDB856B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i="0" u="none" strike="noStrike" dirty="0">
                <a:solidFill>
                  <a:srgbClr val="000000"/>
                </a:solidFill>
                <a:effectLst/>
              </a:rPr>
              <a:t>The latency stage occurs during middle childhood, from about age six until puberty.</a:t>
            </a:r>
          </a:p>
          <a:p>
            <a:r>
              <a:rPr lang="en-US" b="0" i="0" u="none" strike="noStrike" dirty="0">
                <a:solidFill>
                  <a:srgbClr val="000000"/>
                </a:solidFill>
                <a:effectLst/>
              </a:rPr>
              <a:t>During this stage, sexual impulses are less prominent, and children focus more on developing skills, friendships, and academic abilities.</a:t>
            </a:r>
          </a:p>
          <a:p>
            <a:r>
              <a:rPr lang="en-US" b="0" i="0" u="none" strike="noStrike" dirty="0">
                <a:solidFill>
                  <a:srgbClr val="000000"/>
                </a:solidFill>
                <a:effectLst/>
              </a:rPr>
              <a:t>Children invest their energy in learning, social relationships, and building competence.</a:t>
            </a:r>
          </a:p>
          <a:p>
            <a:r>
              <a:rPr lang="en-US" b="0" i="0" u="none" strike="noStrike" dirty="0">
                <a:solidFill>
                  <a:srgbClr val="000000"/>
                </a:solidFill>
                <a:effectLst/>
              </a:rPr>
              <a:t>This stage is important for developing confidence, social skills, and intellectual abilities.</a:t>
            </a:r>
          </a:p>
          <a:p>
            <a:r>
              <a:rPr lang="en-US" b="0" i="0" u="none" strike="noStrike" dirty="0">
                <a:solidFill>
                  <a:srgbClr val="000000"/>
                </a:solidFill>
                <a:effectLst/>
              </a:rPr>
              <a:t>Freud believed this period allows children to strengthen their ego and social functioning.</a:t>
            </a:r>
          </a:p>
          <a:p>
            <a:pPr marL="0" lvl="0" indent="0" algn="l" rtl="0">
              <a:spcBef>
                <a:spcPts val="0"/>
              </a:spcBef>
              <a:spcAft>
                <a:spcPts val="0"/>
              </a:spcAft>
              <a:buNone/>
            </a:pPr>
            <a:endParaRPr b="0" dirty="0"/>
          </a:p>
        </p:txBody>
      </p:sp>
    </p:spTree>
    <p:extLst>
      <p:ext uri="{BB962C8B-B14F-4D97-AF65-F5344CB8AC3E}">
        <p14:creationId xmlns:p14="http://schemas.microsoft.com/office/powerpoint/2010/main" val="4081156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8C0C2140-9244-307C-3551-1D87C37F6187}"/>
            </a:ext>
          </a:extLst>
        </p:cNvPr>
        <p:cNvGrpSpPr/>
        <p:nvPr/>
      </p:nvGrpSpPr>
      <p:grpSpPr>
        <a:xfrm>
          <a:off x="0" y="0"/>
          <a:ext cx="0" cy="0"/>
          <a:chOff x="0" y="0"/>
          <a:chExt cx="0" cy="0"/>
        </a:xfrm>
      </p:grpSpPr>
      <p:sp>
        <p:nvSpPr>
          <p:cNvPr id="265" name="Google Shape;265;g1c48c152c6a_0_7:notes">
            <a:extLst>
              <a:ext uri="{FF2B5EF4-FFF2-40B4-BE49-F238E27FC236}">
                <a16:creationId xmlns:a16="http://schemas.microsoft.com/office/drawing/2014/main" id="{EEC52814-436F-B2F1-B7F7-CCD62E3E07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66" name="Google Shape;266;g1c48c152c6a_0_7:notes">
            <a:extLst>
              <a:ext uri="{FF2B5EF4-FFF2-40B4-BE49-F238E27FC236}">
                <a16:creationId xmlns:a16="http://schemas.microsoft.com/office/drawing/2014/main" id="{D78CDBF6-D95D-0CA0-1CDE-DCC6945C5B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i="0" u="none" strike="noStrike" dirty="0">
                <a:solidFill>
                  <a:srgbClr val="000000"/>
                </a:solidFill>
                <a:effectLst/>
              </a:rPr>
              <a:t>The genital stage begins during adolescence and continues into adulthood.</a:t>
            </a:r>
          </a:p>
          <a:p>
            <a:r>
              <a:rPr lang="en-US" b="0" i="0" u="none" strike="noStrike" dirty="0">
                <a:solidFill>
                  <a:srgbClr val="000000"/>
                </a:solidFill>
                <a:effectLst/>
              </a:rPr>
              <a:t>During this stage, individuals develop mature relationships and experience sexual maturity.</a:t>
            </a:r>
          </a:p>
          <a:p>
            <a:r>
              <a:rPr lang="en-US" b="0" i="0" u="none" strike="noStrike" dirty="0">
                <a:solidFill>
                  <a:srgbClr val="000000"/>
                </a:solidFill>
                <a:effectLst/>
              </a:rPr>
              <a:t>The focus shifts toward forming meaningful relationships, emotional intimacy, and contributing to society.</a:t>
            </a:r>
          </a:p>
          <a:p>
            <a:r>
              <a:rPr lang="en-US" b="0" i="0" u="none" strike="noStrike" dirty="0">
                <a:solidFill>
                  <a:srgbClr val="000000"/>
                </a:solidFill>
                <a:effectLst/>
              </a:rPr>
              <a:t>Freud believed that the successful resolution of earlier stages allows individuals to develop healthy relationships, emotional stability, and psychological maturity.</a:t>
            </a:r>
          </a:p>
          <a:p>
            <a:r>
              <a:rPr lang="en-US" b="0" i="0" u="none" strike="noStrike" dirty="0">
                <a:solidFill>
                  <a:srgbClr val="000000"/>
                </a:solidFill>
                <a:effectLst/>
              </a:rPr>
              <a:t>If earlier stages were not successfully resolved, unresolved conflicts may affect relationships and emotional functioning.</a:t>
            </a:r>
          </a:p>
          <a:p>
            <a:r>
              <a:rPr lang="en-US" b="0" i="0" u="none" strike="noStrike" dirty="0">
                <a:solidFill>
                  <a:srgbClr val="000000"/>
                </a:solidFill>
                <a:effectLst/>
              </a:rPr>
              <a:t>This stage represents the development of a mature adult personality.</a:t>
            </a:r>
          </a:p>
          <a:p>
            <a:pPr marL="0" lvl="0" indent="0" algn="l" rtl="0">
              <a:spcBef>
                <a:spcPts val="0"/>
              </a:spcBef>
              <a:spcAft>
                <a:spcPts val="0"/>
              </a:spcAft>
              <a:buNone/>
            </a:pPr>
            <a:endParaRPr b="0" dirty="0"/>
          </a:p>
        </p:txBody>
      </p:sp>
    </p:spTree>
    <p:extLst>
      <p:ext uri="{BB962C8B-B14F-4D97-AF65-F5344CB8AC3E}">
        <p14:creationId xmlns:p14="http://schemas.microsoft.com/office/powerpoint/2010/main" val="1167365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a:extLst>
            <a:ext uri="{FF2B5EF4-FFF2-40B4-BE49-F238E27FC236}">
              <a16:creationId xmlns:a16="http://schemas.microsoft.com/office/drawing/2014/main" id="{910C1152-CDF0-BB33-0181-C424DCAFC166}"/>
            </a:ext>
          </a:extLst>
        </p:cNvPr>
        <p:cNvGrpSpPr/>
        <p:nvPr/>
      </p:nvGrpSpPr>
      <p:grpSpPr>
        <a:xfrm>
          <a:off x="0" y="0"/>
          <a:ext cx="0" cy="0"/>
          <a:chOff x="0" y="0"/>
          <a:chExt cx="0" cy="0"/>
        </a:xfrm>
      </p:grpSpPr>
      <p:sp>
        <p:nvSpPr>
          <p:cNvPr id="333" name="Google Shape;333;g1c48c152c6a_0_27:notes">
            <a:extLst>
              <a:ext uri="{FF2B5EF4-FFF2-40B4-BE49-F238E27FC236}">
                <a16:creationId xmlns:a16="http://schemas.microsoft.com/office/drawing/2014/main" id="{C5D67DB3-3592-40DB-6BC4-BE33ED91F2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34" name="Google Shape;334;g1c48c152c6a_0_27:notes">
            <a:extLst>
              <a:ext uri="{FF2B5EF4-FFF2-40B4-BE49-F238E27FC236}">
                <a16:creationId xmlns:a16="http://schemas.microsoft.com/office/drawing/2014/main" id="{2FF7689D-E58F-0098-222B-76C24819826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i="0" u="none" strike="noStrike" dirty="0">
                <a:solidFill>
                  <a:srgbClr val="000000"/>
                </a:solidFill>
                <a:effectLst/>
              </a:rPr>
              <a:t>One of the major strengths of Freud’s theory is that he was one of the first theorists to emphasize the importance of early childhood experiences. Today, developmental psychology strongly supports the idea that early relationships and experiences can influence later emotional and psychological development.</a:t>
            </a:r>
          </a:p>
          <a:p>
            <a:endParaRPr lang="en-US" b="0" i="0" u="none" strike="noStrike" dirty="0">
              <a:solidFill>
                <a:srgbClr val="000000"/>
              </a:solidFill>
              <a:effectLst/>
            </a:endParaRPr>
          </a:p>
          <a:p>
            <a:r>
              <a:rPr lang="en-US" b="0" i="0" u="none" strike="noStrike" dirty="0">
                <a:solidFill>
                  <a:srgbClr val="000000"/>
                </a:solidFill>
                <a:effectLst/>
              </a:rPr>
              <a:t>Freud also introduced the idea that unconscious processes influence behavior. While modern psychology does not fully accept Freud’s specific claims, research does support the idea that not all mental processes are fully conscious.</a:t>
            </a:r>
          </a:p>
          <a:p>
            <a:endParaRPr lang="en-US" b="0" i="0" u="none" strike="noStrike" dirty="0">
              <a:solidFill>
                <a:srgbClr val="000000"/>
              </a:solidFill>
              <a:effectLst/>
            </a:endParaRPr>
          </a:p>
          <a:p>
            <a:r>
              <a:rPr lang="en-US" b="0" i="0" u="none" strike="noStrike" dirty="0">
                <a:solidFill>
                  <a:srgbClr val="000000"/>
                </a:solidFill>
                <a:effectLst/>
              </a:rPr>
              <a:t>Additionally, Freud’s work laid the foundation for many later theories, including Erikson’s psychosocial theory. His ideas helped shape psychology, education, and parenting practices.</a:t>
            </a:r>
          </a:p>
          <a:p>
            <a:endParaRPr lang="en-US" b="0" i="0" u="none" strike="noStrike" dirty="0">
              <a:solidFill>
                <a:srgbClr val="000000"/>
              </a:solidFill>
              <a:effectLst/>
            </a:endParaRPr>
          </a:p>
          <a:p>
            <a:r>
              <a:rPr lang="en-US" b="0" i="0" u="none" strike="noStrike" dirty="0">
                <a:solidFill>
                  <a:srgbClr val="000000"/>
                </a:solidFill>
                <a:effectLst/>
              </a:rPr>
              <a:t>However, Freud’s theory also has important weaknesses. One major criticism is that it is difficult to test scientifically. Many of his ideas, such as unconscious conflicts or early psychosexual experiences, cannot be directly observed or measured.</a:t>
            </a:r>
            <a:br>
              <a:rPr lang="en-US" b="0" i="0" u="none" strike="noStrike" dirty="0">
                <a:solidFill>
                  <a:srgbClr val="000000"/>
                </a:solidFill>
                <a:effectLst/>
              </a:rPr>
            </a:br>
            <a:endParaRPr lang="en-US" b="0" i="0" u="none" strike="noStrike" dirty="0">
              <a:solidFill>
                <a:srgbClr val="000000"/>
              </a:solidFill>
              <a:effectLst/>
            </a:endParaRPr>
          </a:p>
          <a:p>
            <a:r>
              <a:rPr lang="en-US" b="0" i="0" u="none" strike="noStrike" dirty="0">
                <a:solidFill>
                  <a:srgbClr val="000000"/>
                </a:solidFill>
                <a:effectLst/>
              </a:rPr>
              <a:t>His theory is also considered culturally biased and sexist, particularly in how he described female development.</a:t>
            </a:r>
          </a:p>
          <a:p>
            <a:endParaRPr lang="en-US" b="0" i="0" u="none" strike="noStrike" dirty="0">
              <a:solidFill>
                <a:srgbClr val="000000"/>
              </a:solidFill>
              <a:effectLst/>
            </a:endParaRPr>
          </a:p>
          <a:p>
            <a:r>
              <a:rPr lang="en-US" b="0" i="0" u="none" strike="noStrike" dirty="0">
                <a:solidFill>
                  <a:srgbClr val="000000"/>
                </a:solidFill>
                <a:effectLst/>
              </a:rPr>
              <a:t>Freud also placed a strong emphasis on unconscious conflict and negative drives, which many psychologists today believe does not fully capture the complexity of human development.</a:t>
            </a:r>
          </a:p>
          <a:p>
            <a:endParaRPr lang="en-US" b="0" i="0" u="none" strike="noStrike" dirty="0">
              <a:solidFill>
                <a:srgbClr val="000000"/>
              </a:solidFill>
              <a:effectLst/>
            </a:endParaRPr>
          </a:p>
          <a:p>
            <a:r>
              <a:rPr lang="en-US" b="0" i="0" u="none" strike="noStrike" dirty="0">
                <a:solidFill>
                  <a:srgbClr val="000000"/>
                </a:solidFill>
                <a:effectLst/>
              </a:rPr>
              <a:t>Despite these criticisms, Freud’s theory remains important because it introduced key ideas that continue to influence developmental psychology. His work provided a framework that later theorists expanded, modified, and improved.</a:t>
            </a:r>
          </a:p>
          <a:p>
            <a:pPr marL="158750" indent="0">
              <a:buNone/>
            </a:pPr>
            <a:endParaRPr lang="en-US" b="0" i="0" u="none" strike="noStrike" dirty="0">
              <a:solidFill>
                <a:srgbClr val="000000"/>
              </a:solidFill>
              <a:effectLst/>
            </a:endParaRPr>
          </a:p>
        </p:txBody>
      </p:sp>
    </p:spTree>
    <p:extLst>
      <p:ext uri="{BB962C8B-B14F-4D97-AF65-F5344CB8AC3E}">
        <p14:creationId xmlns:p14="http://schemas.microsoft.com/office/powerpoint/2010/main" val="223272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a:extLst>
            <a:ext uri="{FF2B5EF4-FFF2-40B4-BE49-F238E27FC236}">
              <a16:creationId xmlns:a16="http://schemas.microsoft.com/office/drawing/2014/main" id="{BF62CCA1-9BC4-C25E-1BD6-882B51BC6B77}"/>
            </a:ext>
          </a:extLst>
        </p:cNvPr>
        <p:cNvGrpSpPr/>
        <p:nvPr/>
      </p:nvGrpSpPr>
      <p:grpSpPr>
        <a:xfrm>
          <a:off x="0" y="0"/>
          <a:ext cx="0" cy="0"/>
          <a:chOff x="0" y="0"/>
          <a:chExt cx="0" cy="0"/>
        </a:xfrm>
      </p:grpSpPr>
      <p:sp>
        <p:nvSpPr>
          <p:cNvPr id="522" name="Google Shape;522;g1c48c152c6a_0_66:notes">
            <a:extLst>
              <a:ext uri="{FF2B5EF4-FFF2-40B4-BE49-F238E27FC236}">
                <a16:creationId xmlns:a16="http://schemas.microsoft.com/office/drawing/2014/main" id="{A0FBA54E-EB10-EBB0-C6D6-62863A3217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23" name="Google Shape;523;g1c48c152c6a_0_66:notes">
            <a:extLst>
              <a:ext uri="{FF2B5EF4-FFF2-40B4-BE49-F238E27FC236}">
                <a16:creationId xmlns:a16="http://schemas.microsoft.com/office/drawing/2014/main" id="{FD1CDB25-79A5-63B7-3217-C7D1E5DB7C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223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a:extLst>
            <a:ext uri="{FF2B5EF4-FFF2-40B4-BE49-F238E27FC236}">
              <a16:creationId xmlns:a16="http://schemas.microsoft.com/office/drawing/2014/main" id="{56A2C79D-5696-4028-046E-F0A899C65E36}"/>
            </a:ext>
          </a:extLst>
        </p:cNvPr>
        <p:cNvGrpSpPr/>
        <p:nvPr/>
      </p:nvGrpSpPr>
      <p:grpSpPr>
        <a:xfrm>
          <a:off x="0" y="0"/>
          <a:ext cx="0" cy="0"/>
          <a:chOff x="0" y="0"/>
          <a:chExt cx="0" cy="0"/>
        </a:xfrm>
      </p:grpSpPr>
      <p:sp>
        <p:nvSpPr>
          <p:cNvPr id="746" name="Google Shape;746;g1c48c152c6a_0_80:notes">
            <a:extLst>
              <a:ext uri="{FF2B5EF4-FFF2-40B4-BE49-F238E27FC236}">
                <a16:creationId xmlns:a16="http://schemas.microsoft.com/office/drawing/2014/main" id="{7D4AD9AE-6E8E-246C-45A8-184BC266C0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747" name="Google Shape;747;g1c48c152c6a_0_80:notes">
            <a:extLst>
              <a:ext uri="{FF2B5EF4-FFF2-40B4-BE49-F238E27FC236}">
                <a16:creationId xmlns:a16="http://schemas.microsoft.com/office/drawing/2014/main" id="{C03F0E95-7F6E-E95E-FC24-9B9A4FF5E48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i="0" u="none" strike="noStrike" dirty="0">
                <a:solidFill>
                  <a:srgbClr val="000000"/>
                </a:solidFill>
                <a:effectLst/>
              </a:rPr>
              <a:t>Freud would explain this behavior as a conflict between different parts of the personality.</a:t>
            </a:r>
          </a:p>
          <a:p>
            <a:r>
              <a:rPr lang="en-US" b="0" i="0" u="none" strike="noStrike" dirty="0">
                <a:solidFill>
                  <a:srgbClr val="000000"/>
                </a:solidFill>
                <a:effectLst/>
              </a:rPr>
              <a:t>The id seeks immediate pleasure and gratification. In this case, the student may want the immediate reward of entertainment and relaxation.</a:t>
            </a:r>
          </a:p>
          <a:p>
            <a:r>
              <a:rPr lang="en-US" b="0" i="0" u="none" strike="noStrike" dirty="0">
                <a:solidFill>
                  <a:srgbClr val="000000"/>
                </a:solidFill>
                <a:effectLst/>
              </a:rPr>
              <a:t>The superego represents responsibility and moral expectations, such as knowing they should study.</a:t>
            </a:r>
          </a:p>
          <a:p>
            <a:r>
              <a:rPr lang="en-US" b="0" i="0" u="none" strike="noStrike" dirty="0">
                <a:solidFill>
                  <a:srgbClr val="000000"/>
                </a:solidFill>
                <a:effectLst/>
              </a:rPr>
              <a:t>The ego is caught in the middle, trying to balance these competing demands.</a:t>
            </a:r>
          </a:p>
          <a:p>
            <a:r>
              <a:rPr lang="en-US" b="0" i="0" u="none" strike="noStrike" dirty="0">
                <a:solidFill>
                  <a:srgbClr val="000000"/>
                </a:solidFill>
                <a:effectLst/>
              </a:rPr>
              <a:t>Freud would argue that behavior results from this internal psychological conflict, and that unconscious desires often influence our decisions, even when we consciously know what we should do.</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84458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a:extLst>
            <a:ext uri="{FF2B5EF4-FFF2-40B4-BE49-F238E27FC236}">
              <a16:creationId xmlns:a16="http://schemas.microsoft.com/office/drawing/2014/main" id="{42086D77-FEA1-2DD9-0049-F9CF1EDF6FC5}"/>
            </a:ext>
          </a:extLst>
        </p:cNvPr>
        <p:cNvGrpSpPr/>
        <p:nvPr/>
      </p:nvGrpSpPr>
      <p:grpSpPr>
        <a:xfrm>
          <a:off x="0" y="0"/>
          <a:ext cx="0" cy="0"/>
          <a:chOff x="0" y="0"/>
          <a:chExt cx="0" cy="0"/>
        </a:xfrm>
      </p:grpSpPr>
      <p:sp>
        <p:nvSpPr>
          <p:cNvPr id="522" name="Google Shape;522;g1c48c152c6a_0_66:notes">
            <a:extLst>
              <a:ext uri="{FF2B5EF4-FFF2-40B4-BE49-F238E27FC236}">
                <a16:creationId xmlns:a16="http://schemas.microsoft.com/office/drawing/2014/main" id="{00960013-9608-7964-030E-10108BAB59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23" name="Google Shape;523;g1c48c152c6a_0_66:notes">
            <a:extLst>
              <a:ext uri="{FF2B5EF4-FFF2-40B4-BE49-F238E27FC236}">
                <a16:creationId xmlns:a16="http://schemas.microsoft.com/office/drawing/2014/main" id="{3D2541F4-4F74-C6FC-1DCE-A5AFF0211C1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i="0" u="none" strike="noStrike" dirty="0">
                <a:solidFill>
                  <a:srgbClr val="000000"/>
                </a:solidFill>
                <a:effectLst/>
              </a:rPr>
              <a:t>Erik Erikson was born in Germany in 1902, but he was not born with that name. His birth name was Erik Salomonsen.</a:t>
            </a:r>
          </a:p>
          <a:p>
            <a:r>
              <a:rPr lang="en-US" b="0" i="0" u="none" strike="noStrike" dirty="0">
                <a:solidFill>
                  <a:srgbClr val="000000"/>
                </a:solidFill>
                <a:effectLst/>
              </a:rPr>
              <a:t>His biological father was Danish and left before Erikson was born. His mother later married a physician named Theodor Homburger, who became Erikson’s stepfather. As a child, Erikson was known as Erik Homburger.</a:t>
            </a:r>
          </a:p>
          <a:p>
            <a:r>
              <a:rPr lang="en-US" b="0" i="0" u="none" strike="noStrike" dirty="0">
                <a:solidFill>
                  <a:srgbClr val="000000"/>
                </a:solidFill>
                <a:effectLst/>
              </a:rPr>
              <a:t>However, Erikson struggled with his identity growing up. He did not feel fully connected to his biological father, whom he never knew, and he did not fully identify with his stepfather either.</a:t>
            </a:r>
          </a:p>
          <a:p>
            <a:r>
              <a:rPr lang="en-US" b="0" i="0" u="none" strike="noStrike" dirty="0">
                <a:solidFill>
                  <a:srgbClr val="000000"/>
                </a:solidFill>
                <a:effectLst/>
              </a:rPr>
              <a:t>When he became an adult and began developing his professional identity, he chose to rename himself Erik Erikson, which literally means “Erik, son of Erik.”</a:t>
            </a:r>
          </a:p>
          <a:p>
            <a:r>
              <a:rPr lang="en-US" b="0" i="0" u="none" strike="noStrike" dirty="0">
                <a:solidFill>
                  <a:srgbClr val="000000"/>
                </a:solidFill>
                <a:effectLst/>
              </a:rPr>
              <a:t>This name symbolized his effort to create his own identity, rather than defining himself through his biological or stepfather’s name.</a:t>
            </a:r>
          </a:p>
          <a:p>
            <a:pPr marL="0" lvl="0" indent="0" algn="l" rtl="0">
              <a:spcBef>
                <a:spcPts val="0"/>
              </a:spcBef>
              <a:spcAft>
                <a:spcPts val="0"/>
              </a:spcAft>
              <a:buNone/>
            </a:pPr>
            <a:endParaRPr b="0" dirty="0"/>
          </a:p>
        </p:txBody>
      </p:sp>
    </p:spTree>
    <p:extLst>
      <p:ext uri="{BB962C8B-B14F-4D97-AF65-F5344CB8AC3E}">
        <p14:creationId xmlns:p14="http://schemas.microsoft.com/office/powerpoint/2010/main" val="2467021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a:extLst>
            <a:ext uri="{FF2B5EF4-FFF2-40B4-BE49-F238E27FC236}">
              <a16:creationId xmlns:a16="http://schemas.microsoft.com/office/drawing/2014/main" id="{06F4A137-4CAA-FFE5-1DB4-E5CCCBA845B0}"/>
            </a:ext>
          </a:extLst>
        </p:cNvPr>
        <p:cNvGrpSpPr/>
        <p:nvPr/>
      </p:nvGrpSpPr>
      <p:grpSpPr>
        <a:xfrm>
          <a:off x="0" y="0"/>
          <a:ext cx="0" cy="0"/>
          <a:chOff x="0" y="0"/>
          <a:chExt cx="0" cy="0"/>
        </a:xfrm>
      </p:grpSpPr>
      <p:sp>
        <p:nvSpPr>
          <p:cNvPr id="457" name="Google Shape;457;g1c48c152c6a_0_39241:notes">
            <a:extLst>
              <a:ext uri="{FF2B5EF4-FFF2-40B4-BE49-F238E27FC236}">
                <a16:creationId xmlns:a16="http://schemas.microsoft.com/office/drawing/2014/main" id="{21C80BA4-4B87-98F0-D7D4-584BDE6B71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458" name="Google Shape;458;g1c48c152c6a_0_39241:notes">
            <a:extLst>
              <a:ext uri="{FF2B5EF4-FFF2-40B4-BE49-F238E27FC236}">
                <a16:creationId xmlns:a16="http://schemas.microsoft.com/office/drawing/2014/main" id="{FBE0B937-5B1A-2E84-D760-70AA91049F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i="0" u="none" strike="noStrike" dirty="0">
                <a:solidFill>
                  <a:srgbClr val="000000"/>
                </a:solidFill>
                <a:effectLst/>
              </a:rPr>
              <a:t>Erik Erikson was a major developmental theorist who expanded on Freud’s psychodynamic theory. While Freud focused primarily on early childhood and psychosexual development, Erikson believed development continues throughout the entire lifespan.</a:t>
            </a:r>
          </a:p>
          <a:p>
            <a:endParaRPr lang="en-US" b="0" i="0" u="none" strike="noStrike" dirty="0">
              <a:solidFill>
                <a:srgbClr val="000000"/>
              </a:solidFill>
              <a:effectLst/>
            </a:endParaRPr>
          </a:p>
          <a:p>
            <a:r>
              <a:rPr lang="en-US" b="0" i="0" u="none" strike="noStrike" dirty="0">
                <a:solidFill>
                  <a:srgbClr val="000000"/>
                </a:solidFill>
                <a:effectLst/>
              </a:rPr>
              <a:t>This was a major shift in thinking. Erikson was one of the first theorists to propose that development does not stop in childhood, but continues through adolescence, adulthood, and even old age. This perspective is especially important today as people live longer and we increasingly study development across the lifespan.</a:t>
            </a:r>
          </a:p>
          <a:p>
            <a:endParaRPr lang="en-US" b="0" i="0" u="none" strike="noStrike" dirty="0">
              <a:solidFill>
                <a:srgbClr val="000000"/>
              </a:solidFill>
              <a:effectLst/>
            </a:endParaRPr>
          </a:p>
          <a:p>
            <a:r>
              <a:rPr lang="en-US" b="0" i="0" u="none" strike="noStrike" dirty="0">
                <a:solidFill>
                  <a:srgbClr val="000000"/>
                </a:solidFill>
                <a:effectLst/>
              </a:rPr>
              <a:t>Erikson developed what is known as the psychosocial theory of development. He proposed that individuals move through eight stages, and each stage involves a psychosocial conflict. These conflicts involve challenges related to identity, relationships, independence, and purpose.</a:t>
            </a:r>
          </a:p>
          <a:p>
            <a:endParaRPr lang="en-US" b="0" i="0" u="none" strike="noStrike" dirty="0">
              <a:solidFill>
                <a:srgbClr val="000000"/>
              </a:solidFill>
              <a:effectLst/>
            </a:endParaRPr>
          </a:p>
          <a:p>
            <a:r>
              <a:rPr lang="en-US" b="0" i="0" u="none" strike="noStrike" dirty="0">
                <a:solidFill>
                  <a:srgbClr val="000000"/>
                </a:solidFill>
                <a:effectLst/>
              </a:rPr>
              <a:t>For example, infants face the conflict of trust versus mistrust, where they learn whether the world is safe and reliable. Adolescents face the conflict of identity versus role confusion, where they develop a sense of who they are.</a:t>
            </a:r>
          </a:p>
          <a:p>
            <a:endParaRPr lang="en-US" b="0" i="0" u="none" strike="noStrike" dirty="0">
              <a:solidFill>
                <a:srgbClr val="000000"/>
              </a:solidFill>
              <a:effectLst/>
            </a:endParaRPr>
          </a:p>
          <a:p>
            <a:endParaRPr lang="en-US" b="0" i="0" u="none" strike="noStrike" dirty="0">
              <a:solidFill>
                <a:srgbClr val="000000"/>
              </a:solidFill>
              <a:effectLst/>
            </a:endParaRPr>
          </a:p>
          <a:p>
            <a:r>
              <a:rPr lang="en-US" b="0" i="0" u="none" strike="noStrike" dirty="0">
                <a:solidFill>
                  <a:srgbClr val="000000"/>
                </a:solidFill>
                <a:effectLst/>
              </a:rPr>
              <a:t>Erikson believed that successfully resolving these conflicts leads to healthy psychological development. However, unresolved conflicts do not disappear permanently—they can re-emerge later in life, especially during times of stress or major life changes.</a:t>
            </a:r>
          </a:p>
          <a:p>
            <a:r>
              <a:rPr lang="en-US" b="0" i="0" u="none" strike="noStrike" dirty="0">
                <a:solidFill>
                  <a:srgbClr val="000000"/>
                </a:solidFill>
                <a:effectLst/>
              </a:rPr>
              <a:t>Unlike Freud, who focused on biological drives, Erikson emphasized the role of social relationships and experiences in shaping development. His theory highlights the importance of social interaction, identity, and emotional development across the lifespan.</a:t>
            </a:r>
          </a:p>
          <a:p>
            <a:endParaRPr lang="en-US" b="0" i="0" u="none" strike="noStrike" dirty="0">
              <a:solidFill>
                <a:srgbClr val="000000"/>
              </a:solidFill>
              <a:effectLst/>
            </a:endParaRPr>
          </a:p>
          <a:p>
            <a:r>
              <a:rPr lang="en-US" b="0" i="0" u="none" strike="noStrike" dirty="0">
                <a:solidFill>
                  <a:srgbClr val="000000"/>
                </a:solidFill>
                <a:effectLst/>
              </a:rPr>
              <a:t>Erikson’s theory remains highly influential because it provides a framework for understanding development not just in childhood, but throughout the entire life course.</a:t>
            </a:r>
          </a:p>
          <a:p>
            <a:pPr marL="0" lvl="0" indent="0" algn="l" rtl="0">
              <a:spcBef>
                <a:spcPts val="0"/>
              </a:spcBef>
              <a:spcAft>
                <a:spcPts val="0"/>
              </a:spcAft>
              <a:buNone/>
            </a:pPr>
            <a:endParaRPr b="0" dirty="0"/>
          </a:p>
        </p:txBody>
      </p:sp>
    </p:spTree>
    <p:extLst>
      <p:ext uri="{BB962C8B-B14F-4D97-AF65-F5344CB8AC3E}">
        <p14:creationId xmlns:p14="http://schemas.microsoft.com/office/powerpoint/2010/main" val="1358518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21E313CE-C784-B181-D0A7-565AF52F754C}"/>
            </a:ext>
          </a:extLst>
        </p:cNvPr>
        <p:cNvGrpSpPr/>
        <p:nvPr/>
      </p:nvGrpSpPr>
      <p:grpSpPr>
        <a:xfrm>
          <a:off x="0" y="0"/>
          <a:ext cx="0" cy="0"/>
          <a:chOff x="0" y="0"/>
          <a:chExt cx="0" cy="0"/>
        </a:xfrm>
      </p:grpSpPr>
      <p:sp>
        <p:nvSpPr>
          <p:cNvPr id="265" name="Google Shape;265;g1c48c152c6a_0_7:notes">
            <a:extLst>
              <a:ext uri="{FF2B5EF4-FFF2-40B4-BE49-F238E27FC236}">
                <a16:creationId xmlns:a16="http://schemas.microsoft.com/office/drawing/2014/main" id="{59CCDD90-D2DD-E462-58D3-5B2B95A8F6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66" name="Google Shape;266;g1c48c152c6a_0_7:notes">
            <a:extLst>
              <a:ext uri="{FF2B5EF4-FFF2-40B4-BE49-F238E27FC236}">
                <a16:creationId xmlns:a16="http://schemas.microsoft.com/office/drawing/2014/main" id="{35F0D3BF-1B92-8315-B8BC-667902BB70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dirty="0"/>
              <a:t>https://</a:t>
            </a:r>
            <a:r>
              <a:rPr lang="en-US" b="0" dirty="0" err="1"/>
              <a:t>www.youtube.com</a:t>
            </a:r>
            <a:r>
              <a:rPr lang="en-US" b="0" dirty="0"/>
              <a:t>/</a:t>
            </a:r>
            <a:r>
              <a:rPr lang="en-US" b="0" dirty="0" err="1"/>
              <a:t>watch?v</a:t>
            </a:r>
            <a:r>
              <a:rPr lang="en-US" b="0" dirty="0"/>
              <a:t>=</a:t>
            </a:r>
            <a:r>
              <a:rPr lang="en-US" b="0" dirty="0" err="1"/>
              <a:t>aYCBdZLCDBQ</a:t>
            </a:r>
            <a:endParaRPr b="0" dirty="0"/>
          </a:p>
        </p:txBody>
      </p:sp>
    </p:spTree>
    <p:extLst>
      <p:ext uri="{BB962C8B-B14F-4D97-AF65-F5344CB8AC3E}">
        <p14:creationId xmlns:p14="http://schemas.microsoft.com/office/powerpoint/2010/main" val="2268164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u="none" strike="noStrike" dirty="0">
                <a:solidFill>
                  <a:srgbClr val="000000"/>
                </a:solidFill>
                <a:effectLst/>
              </a:rPr>
              <a:t>The first stage of Erikson’s psychosocial theory is trust versus mistrust, and it occurs during the first year of life. At this stage, infants are completely dependent on caregivers for survival. They rely on caregivers to meet their basic physical and emotional needs, including feeding, comfort, warmth, safety, and soothing.</a:t>
            </a:r>
          </a:p>
          <a:p>
            <a:r>
              <a:rPr lang="en-US" b="0" i="0" u="none" strike="noStrike" dirty="0">
                <a:solidFill>
                  <a:srgbClr val="000000"/>
                </a:solidFill>
                <a:effectLst/>
              </a:rPr>
              <a:t>Through repeated interactions, infants begin forming expectations about the world. Specifically, they learn whether others are reliable and whether their needs will be met. This forms the foundation of trust.</a:t>
            </a:r>
          </a:p>
          <a:p>
            <a:r>
              <a:rPr lang="en-US" b="0" i="0" u="none" strike="noStrike" dirty="0">
                <a:solidFill>
                  <a:srgbClr val="000000"/>
                </a:solidFill>
                <a:effectLst/>
              </a:rPr>
              <a:t>If caregivers are responsive, consistent, and sensitive—for example, feeding the infant when they are hungry, comforting them when they cry, and responding to distress—the infant develops a sense of trust. This trust becomes a fundamental emotional foundation that supports later relationships, emotional regulation, and confidence in exploring the environment.</a:t>
            </a:r>
          </a:p>
          <a:p>
            <a:r>
              <a:rPr lang="en-US" b="0" i="0" u="none" strike="noStrike" dirty="0">
                <a:solidFill>
                  <a:srgbClr val="000000"/>
                </a:solidFill>
                <a:effectLst/>
              </a:rPr>
              <a:t>For example, when a caregiver consistently picks up and comforts a crying infant, the infant learns that distress can be resolved and that others can be depended on.</a:t>
            </a:r>
          </a:p>
          <a:p>
            <a:r>
              <a:rPr lang="en-US" b="0" i="0" u="none" strike="noStrike" dirty="0">
                <a:solidFill>
                  <a:srgbClr val="000000"/>
                </a:solidFill>
                <a:effectLst/>
              </a:rPr>
              <a:t>However, if caregiving is inconsistent, neglectful, or unpredictable, the infant may develop mistrust. For example, if caregivers ignore crying, respond unpredictably, or fail to meet basic needs, the infant may learn that the world is unreliable or unsafe.</a:t>
            </a:r>
          </a:p>
          <a:p>
            <a:r>
              <a:rPr lang="en-US" b="0" i="0" u="none" strike="noStrike" dirty="0">
                <a:solidFill>
                  <a:srgbClr val="000000"/>
                </a:solidFill>
                <a:effectLst/>
              </a:rPr>
              <a:t>This does not mean mistrust is entirely negative. A healthy balance of trust and mistrust helps individuals develop caution and realistic expectations. However, too much mistrust can lead to anxiety, insecurity, and difficulty forming relationships later in life.</a:t>
            </a:r>
          </a:p>
          <a:p>
            <a:r>
              <a:rPr lang="en-US" b="0" i="0" u="none" strike="noStrike" dirty="0">
                <a:solidFill>
                  <a:srgbClr val="000000"/>
                </a:solidFill>
                <a:effectLst/>
              </a:rPr>
              <a:t>This stage is foundational because it shapes how individuals approach relationships and challenges throughout life.</a:t>
            </a:r>
          </a:p>
        </p:txBody>
      </p:sp>
    </p:spTree>
    <p:extLst>
      <p:ext uri="{BB962C8B-B14F-4D97-AF65-F5344CB8AC3E}">
        <p14:creationId xmlns:p14="http://schemas.microsoft.com/office/powerpoint/2010/main" val="2187917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83BE2-5CFE-2E46-850B-6CDA0E2D97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2D8A55-35D2-C2A3-86D4-292C4B42A78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8727DC2-0B05-879E-C832-4F371E305E9B}"/>
              </a:ext>
            </a:extLst>
          </p:cNvPr>
          <p:cNvSpPr>
            <a:spLocks noGrp="1"/>
          </p:cNvSpPr>
          <p:nvPr>
            <p:ph type="body" idx="1"/>
          </p:nvPr>
        </p:nvSpPr>
        <p:spPr/>
        <p:txBody>
          <a:bodyPr/>
          <a:lstStyle/>
          <a:p>
            <a:r>
              <a:rPr lang="en-US" b="0" i="0" u="none" strike="noStrike" dirty="0">
                <a:solidFill>
                  <a:srgbClr val="000000"/>
                </a:solidFill>
                <a:effectLst/>
              </a:rPr>
              <a:t>The second stage occurs during toddlerhood, when children begin developing independence and physical control over their bodies. During this period, children develop motor skills such as walking, climbing, feeding themselves, and manipulating objects.</a:t>
            </a:r>
          </a:p>
          <a:p>
            <a:r>
              <a:rPr lang="en-US" b="0" i="0" u="none" strike="noStrike" dirty="0">
                <a:solidFill>
                  <a:srgbClr val="000000"/>
                </a:solidFill>
                <a:effectLst/>
              </a:rPr>
              <a:t>Toddlers also begin asserting independence. They want to do things themselves and may frequently say “no” as a way of expressing autonomy.</a:t>
            </a:r>
          </a:p>
          <a:p>
            <a:r>
              <a:rPr lang="en-US" b="0" i="0" u="none" strike="noStrike" dirty="0">
                <a:solidFill>
                  <a:srgbClr val="000000"/>
                </a:solidFill>
                <a:effectLst/>
              </a:rPr>
              <a:t>One of the most important developmental tasks during this stage is toilet training. Toilet training represents the child’s first major experience with societal expectations and self-control.</a:t>
            </a:r>
          </a:p>
          <a:p>
            <a:r>
              <a:rPr lang="en-US" b="0" i="0" u="none" strike="noStrike" dirty="0">
                <a:solidFill>
                  <a:srgbClr val="000000"/>
                </a:solidFill>
                <a:effectLst/>
              </a:rPr>
              <a:t>If caregivers encourage independence while providing appropriate structure and support, children develop autonomy. This means they develop confidence in their ability to control their own actions and make decisions.</a:t>
            </a:r>
          </a:p>
          <a:p>
            <a:r>
              <a:rPr lang="en-US" b="0" i="0" u="none" strike="noStrike" dirty="0">
                <a:solidFill>
                  <a:srgbClr val="000000"/>
                </a:solidFill>
                <a:effectLst/>
              </a:rPr>
              <a:t>For example, when a toddler tries to put on their own shoes, supportive caregivers allow them to try, even if they struggle.</a:t>
            </a:r>
          </a:p>
          <a:p>
            <a:r>
              <a:rPr lang="en-US" b="0" i="0" u="none" strike="noStrike" dirty="0">
                <a:solidFill>
                  <a:srgbClr val="000000"/>
                </a:solidFill>
                <a:effectLst/>
              </a:rPr>
              <a:t>However, if caregivers are overly critical, controlling, or punitive, children may develop shame and doubt. For example, if a caregiver scolds a child harshly for accidents during toilet training, the child may feel embarrassed and doubt their abilities.</a:t>
            </a:r>
          </a:p>
          <a:p>
            <a:r>
              <a:rPr lang="en-US" b="0" i="0" u="none" strike="noStrike" dirty="0">
                <a:solidFill>
                  <a:srgbClr val="000000"/>
                </a:solidFill>
                <a:effectLst/>
              </a:rPr>
              <a:t>This can result in reduced confidence, hesitation, and fear of making mistakes.</a:t>
            </a:r>
          </a:p>
          <a:p>
            <a:r>
              <a:rPr lang="en-US" b="0" i="0" u="none" strike="noStrike" dirty="0">
                <a:solidFill>
                  <a:srgbClr val="000000"/>
                </a:solidFill>
                <a:effectLst/>
              </a:rPr>
              <a:t>This stage is critical for developing independence, self-control, and confidence.</a:t>
            </a:r>
          </a:p>
          <a:p>
            <a:endParaRPr lang="en-US" dirty="0"/>
          </a:p>
        </p:txBody>
      </p:sp>
    </p:spTree>
    <p:extLst>
      <p:ext uri="{BB962C8B-B14F-4D97-AF65-F5344CB8AC3E}">
        <p14:creationId xmlns:p14="http://schemas.microsoft.com/office/powerpoint/2010/main" val="2137837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E045C-BB05-2977-322E-F124B66DBE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D5668E-1B3B-DBB9-8D95-E1D9B10BAF9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92DECA9-DDFF-516E-1D1B-F2E856F5C948}"/>
              </a:ext>
            </a:extLst>
          </p:cNvPr>
          <p:cNvSpPr>
            <a:spLocks noGrp="1"/>
          </p:cNvSpPr>
          <p:nvPr>
            <p:ph type="body" idx="1"/>
          </p:nvPr>
        </p:nvSpPr>
        <p:spPr/>
        <p:txBody>
          <a:bodyPr/>
          <a:lstStyle/>
          <a:p>
            <a:r>
              <a:rPr lang="en-US" b="0" i="0" u="none" strike="noStrike" dirty="0">
                <a:solidFill>
                  <a:srgbClr val="000000"/>
                </a:solidFill>
                <a:effectLst/>
              </a:rPr>
              <a:t>During early childhood, children begin initiating activities independently. They become more curious, imaginative, and socially engaged. They begin asking many questions, exploring their environment, and engaging in pretend play.</a:t>
            </a:r>
          </a:p>
          <a:p>
            <a:r>
              <a:rPr lang="en-US" b="0" i="0" u="none" strike="noStrike" dirty="0">
                <a:solidFill>
                  <a:srgbClr val="000000"/>
                </a:solidFill>
                <a:effectLst/>
              </a:rPr>
              <a:t>Initiative refers to the ability to plan, act, and take leadership in activities. Children may initiate games, invent stories, or attempt new tasks.</a:t>
            </a:r>
          </a:p>
          <a:p>
            <a:r>
              <a:rPr lang="en-US" b="0" i="0" u="none" strike="noStrike" dirty="0">
                <a:solidFill>
                  <a:srgbClr val="000000"/>
                </a:solidFill>
                <a:effectLst/>
              </a:rPr>
              <a:t>For example, a child may decide to build something with blocks or create an imaginary game with friends.</a:t>
            </a:r>
          </a:p>
          <a:p>
            <a:r>
              <a:rPr lang="en-US" b="0" i="0" u="none" strike="noStrike" dirty="0">
                <a:solidFill>
                  <a:srgbClr val="000000"/>
                </a:solidFill>
                <a:effectLst/>
              </a:rPr>
              <a:t>If caregivers encourage exploration and support children’s efforts, children develop initiative and confidence in their ability to take action.</a:t>
            </a:r>
          </a:p>
          <a:p>
            <a:r>
              <a:rPr lang="en-US" b="0" i="0" u="none" strike="noStrike" dirty="0">
                <a:solidFill>
                  <a:srgbClr val="000000"/>
                </a:solidFill>
                <a:effectLst/>
              </a:rPr>
              <a:t>However, if caregivers frequently criticize, discourage, or punish children’s attempts to explore, children may develop guilt. They may begin to believe their desires or actions are wrong.</a:t>
            </a:r>
          </a:p>
          <a:p>
            <a:r>
              <a:rPr lang="en-US" b="0" i="0" u="none" strike="noStrike" dirty="0">
                <a:solidFill>
                  <a:srgbClr val="000000"/>
                </a:solidFill>
                <a:effectLst/>
              </a:rPr>
              <a:t>For example, if a child is repeatedly told “stop that” or “don’t do that” when exploring, they may become hesitant to try new things.</a:t>
            </a:r>
          </a:p>
          <a:p>
            <a:r>
              <a:rPr lang="en-US" b="0" i="0" u="none" strike="noStrike" dirty="0">
                <a:solidFill>
                  <a:srgbClr val="000000"/>
                </a:solidFill>
                <a:effectLst/>
              </a:rPr>
              <a:t>This stage is critical for developing confidence, leadership, creativity, and independence.</a:t>
            </a:r>
          </a:p>
        </p:txBody>
      </p:sp>
    </p:spTree>
    <p:extLst>
      <p:ext uri="{BB962C8B-B14F-4D97-AF65-F5344CB8AC3E}">
        <p14:creationId xmlns:p14="http://schemas.microsoft.com/office/powerpoint/2010/main" val="2958824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F95A4-4171-AAD7-FF4E-EAE7C2055E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8A5F22-A0B4-C787-B592-743F3E66AAB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8EFA877-194D-A4D3-729A-38A3409F26BB}"/>
              </a:ext>
            </a:extLst>
          </p:cNvPr>
          <p:cNvSpPr>
            <a:spLocks noGrp="1"/>
          </p:cNvSpPr>
          <p:nvPr>
            <p:ph type="body" idx="1"/>
          </p:nvPr>
        </p:nvSpPr>
        <p:spPr/>
        <p:txBody>
          <a:bodyPr/>
          <a:lstStyle/>
          <a:p>
            <a:r>
              <a:rPr lang="en-US" b="0" i="0" u="none" strike="noStrike" dirty="0">
                <a:solidFill>
                  <a:srgbClr val="000000"/>
                </a:solidFill>
                <a:effectLst/>
              </a:rPr>
              <a:t>This stage occurs during middle childhood and is strongly influenced by school and social comparison. Children begin developing academic skills, social skills, and practical abilities.</a:t>
            </a:r>
          </a:p>
          <a:p>
            <a:r>
              <a:rPr lang="en-US" b="0" i="0" u="none" strike="noStrike" dirty="0">
                <a:solidFill>
                  <a:srgbClr val="000000"/>
                </a:solidFill>
                <a:effectLst/>
              </a:rPr>
              <a:t>They begin comparing themselves to peers and evaluating their competence.</a:t>
            </a:r>
          </a:p>
          <a:p>
            <a:r>
              <a:rPr lang="en-US" b="0" i="0" u="none" strike="noStrike" dirty="0">
                <a:solidFill>
                  <a:srgbClr val="000000"/>
                </a:solidFill>
                <a:effectLst/>
              </a:rPr>
              <a:t>Industry refers to developing competence, confidence, and pride in one’s abilities.</a:t>
            </a:r>
          </a:p>
          <a:p>
            <a:r>
              <a:rPr lang="en-US" b="0" i="0" u="none" strike="noStrike" dirty="0">
                <a:solidFill>
                  <a:srgbClr val="000000"/>
                </a:solidFill>
                <a:effectLst/>
              </a:rPr>
              <a:t>For example, learning to read, solving math problems, playing sports, and completing school assignments all contribute to industry.</a:t>
            </a:r>
          </a:p>
          <a:p>
            <a:r>
              <a:rPr lang="en-US" b="0" i="0" u="none" strike="noStrike" dirty="0">
                <a:solidFill>
                  <a:srgbClr val="000000"/>
                </a:solidFill>
                <a:effectLst/>
              </a:rPr>
              <a:t>When children receive encouragement, recognition, and opportunities to succeed, they develop confidence and motivation.</a:t>
            </a:r>
          </a:p>
          <a:p>
            <a:r>
              <a:rPr lang="en-US" b="0" i="0" u="none" strike="noStrike" dirty="0">
                <a:solidFill>
                  <a:srgbClr val="000000"/>
                </a:solidFill>
                <a:effectLst/>
              </a:rPr>
              <a:t>However, if children experience repeated failure, criticism, or lack of support, they may develop feelings of inferiority. They may begin to believe they are incapable or less competent than others.</a:t>
            </a:r>
          </a:p>
          <a:p>
            <a:r>
              <a:rPr lang="en-US" b="0" i="0" u="none" strike="noStrike" dirty="0">
                <a:solidFill>
                  <a:srgbClr val="000000"/>
                </a:solidFill>
                <a:effectLst/>
              </a:rPr>
              <a:t>For example, a child who struggles academically and receives negative feedback may lose confidence and motivation.</a:t>
            </a:r>
          </a:p>
          <a:p>
            <a:r>
              <a:rPr lang="en-US" b="0" i="0" u="none" strike="noStrike" dirty="0">
                <a:solidFill>
                  <a:srgbClr val="000000"/>
                </a:solidFill>
                <a:effectLst/>
              </a:rPr>
              <a:t>This stage is critical for developing self-esteem, competence, and motivation.</a:t>
            </a:r>
          </a:p>
        </p:txBody>
      </p:sp>
    </p:spTree>
    <p:extLst>
      <p:ext uri="{BB962C8B-B14F-4D97-AF65-F5344CB8AC3E}">
        <p14:creationId xmlns:p14="http://schemas.microsoft.com/office/powerpoint/2010/main" val="664837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D938B-B040-5BCF-D10E-1F60EC3C0C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1575DB-6F24-87F1-573C-2B3F90DCE60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40B5062-9757-F1D2-F2DA-66AF46BB9834}"/>
              </a:ext>
            </a:extLst>
          </p:cNvPr>
          <p:cNvSpPr>
            <a:spLocks noGrp="1"/>
          </p:cNvSpPr>
          <p:nvPr>
            <p:ph type="body" idx="1"/>
          </p:nvPr>
        </p:nvSpPr>
        <p:spPr/>
        <p:txBody>
          <a:bodyPr/>
          <a:lstStyle/>
          <a:p>
            <a:r>
              <a:rPr lang="en-US" b="0" i="0" u="none" strike="noStrike" dirty="0">
                <a:solidFill>
                  <a:srgbClr val="000000"/>
                </a:solidFill>
                <a:effectLst/>
              </a:rPr>
              <a:t>his stage occurs during adolescence and focuses on developing a sense of identity. Adolescents explore who they are, what they believe, and what they want to become.</a:t>
            </a:r>
          </a:p>
          <a:p>
            <a:r>
              <a:rPr lang="en-US" b="0" i="0" u="none" strike="noStrike" dirty="0">
                <a:solidFill>
                  <a:srgbClr val="000000"/>
                </a:solidFill>
                <a:effectLst/>
              </a:rPr>
              <a:t>This exploration may include experimenting with different social roles, peer groups, interests, values, and career aspirations.</a:t>
            </a:r>
          </a:p>
          <a:p>
            <a:r>
              <a:rPr lang="en-US" b="0" i="0" u="none" strike="noStrike" dirty="0">
                <a:solidFill>
                  <a:srgbClr val="000000"/>
                </a:solidFill>
                <a:effectLst/>
              </a:rPr>
              <a:t>For example, adolescents may change clothing styles, friend groups, hobbies, or career interests.</a:t>
            </a:r>
          </a:p>
          <a:p>
            <a:r>
              <a:rPr lang="en-US" b="0" i="0" u="none" strike="noStrike" dirty="0">
                <a:solidFill>
                  <a:srgbClr val="000000"/>
                </a:solidFill>
                <a:effectLst/>
              </a:rPr>
              <a:t>This exploration is normal and necessary for developing a coherent identity.</a:t>
            </a:r>
          </a:p>
          <a:p>
            <a:r>
              <a:rPr lang="en-US" b="0" i="0" u="none" strike="noStrike" dirty="0">
                <a:solidFill>
                  <a:srgbClr val="000000"/>
                </a:solidFill>
                <a:effectLst/>
              </a:rPr>
              <a:t>If adolescents successfully resolve this stage, they develop a strong sense of identity and direction.</a:t>
            </a:r>
          </a:p>
          <a:p>
            <a:r>
              <a:rPr lang="en-US" b="0" i="0" u="none" strike="noStrike" dirty="0">
                <a:solidFill>
                  <a:srgbClr val="000000"/>
                </a:solidFill>
                <a:effectLst/>
              </a:rPr>
              <a:t>However, if adolescents fail to develop a clear identity, they may experience role confusion. They may feel uncertain about their future, beliefs, or place in society.</a:t>
            </a:r>
          </a:p>
          <a:p>
            <a:r>
              <a:rPr lang="en-US" b="0" i="0" u="none" strike="noStrike" dirty="0">
                <a:solidFill>
                  <a:srgbClr val="000000"/>
                </a:solidFill>
                <a:effectLst/>
              </a:rPr>
              <a:t>This stage is critical for developing self-concept, independence, and direction.</a:t>
            </a:r>
          </a:p>
          <a:p>
            <a:endParaRPr lang="en-US" dirty="0"/>
          </a:p>
        </p:txBody>
      </p:sp>
    </p:spTree>
    <p:extLst>
      <p:ext uri="{BB962C8B-B14F-4D97-AF65-F5344CB8AC3E}">
        <p14:creationId xmlns:p14="http://schemas.microsoft.com/office/powerpoint/2010/main" val="3843800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4CEAB-3C32-326D-5508-F067461A9B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372A81-A2B9-CD03-77CA-36D81A4E098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88709F5-F31F-3A3B-1BD0-B4FD16BC10B1}"/>
              </a:ext>
            </a:extLst>
          </p:cNvPr>
          <p:cNvSpPr>
            <a:spLocks noGrp="1"/>
          </p:cNvSpPr>
          <p:nvPr>
            <p:ph type="body" idx="1"/>
          </p:nvPr>
        </p:nvSpPr>
        <p:spPr/>
        <p:txBody>
          <a:bodyPr/>
          <a:lstStyle/>
          <a:p>
            <a:r>
              <a:rPr lang="en-US" b="0" i="0" u="none" strike="noStrike" dirty="0">
                <a:solidFill>
                  <a:srgbClr val="000000"/>
                </a:solidFill>
                <a:effectLst/>
              </a:rPr>
              <a:t>This stage focuses on forming close, meaningful relationships. This includes romantic relationships, friendships, and emotional connections.</a:t>
            </a:r>
          </a:p>
          <a:p>
            <a:r>
              <a:rPr lang="en-US" b="0" i="0" u="none" strike="noStrike" dirty="0">
                <a:solidFill>
                  <a:srgbClr val="000000"/>
                </a:solidFill>
                <a:effectLst/>
              </a:rPr>
              <a:t>Intimacy involves emotional closeness, trust, and vulnerability.</a:t>
            </a:r>
          </a:p>
          <a:p>
            <a:r>
              <a:rPr lang="en-US" b="0" i="0" u="none" strike="noStrike" dirty="0">
                <a:solidFill>
                  <a:srgbClr val="000000"/>
                </a:solidFill>
                <a:effectLst/>
              </a:rPr>
              <a:t>For example, forming a committed romantic relationship requires emotional openness and trust.</a:t>
            </a:r>
          </a:p>
          <a:p>
            <a:r>
              <a:rPr lang="en-US" b="0" i="0" u="none" strike="noStrike" dirty="0">
                <a:solidFill>
                  <a:srgbClr val="000000"/>
                </a:solidFill>
                <a:effectLst/>
              </a:rPr>
              <a:t>If individuals successfully develop intimacy, they experience strong emotional bonds.</a:t>
            </a:r>
          </a:p>
          <a:p>
            <a:r>
              <a:rPr lang="en-US" b="0" i="0" u="none" strike="noStrike" dirty="0">
                <a:solidFill>
                  <a:srgbClr val="000000"/>
                </a:solidFill>
                <a:effectLst/>
              </a:rPr>
              <a:t>However, if individuals struggle to form relationships, they may experience isolation, loneliness, and emotional distance.</a:t>
            </a:r>
          </a:p>
          <a:p>
            <a:r>
              <a:rPr lang="en-US" b="0" i="0" u="none" strike="noStrike" dirty="0">
                <a:solidFill>
                  <a:srgbClr val="000000"/>
                </a:solidFill>
                <a:effectLst/>
              </a:rPr>
              <a:t>This stage builds on identity development. Individuals must understand themselves before forming deep relationships.</a:t>
            </a:r>
          </a:p>
          <a:p>
            <a:endParaRPr lang="en-US" dirty="0"/>
          </a:p>
        </p:txBody>
      </p:sp>
    </p:spTree>
    <p:extLst>
      <p:ext uri="{BB962C8B-B14F-4D97-AF65-F5344CB8AC3E}">
        <p14:creationId xmlns:p14="http://schemas.microsoft.com/office/powerpoint/2010/main" val="2115463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c48c152c6a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23" name="Google Shape;523;g1c48c152c6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61D82-24A7-CA51-560F-A97BC307B0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7D5E3C-C43A-8491-1298-3D430D2810D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3790679-81CA-F96B-A60A-C6499C170A68}"/>
              </a:ext>
            </a:extLst>
          </p:cNvPr>
          <p:cNvSpPr>
            <a:spLocks noGrp="1"/>
          </p:cNvSpPr>
          <p:nvPr>
            <p:ph type="body" idx="1"/>
          </p:nvPr>
        </p:nvSpPr>
        <p:spPr/>
        <p:txBody>
          <a:bodyPr/>
          <a:lstStyle/>
          <a:p>
            <a:r>
              <a:rPr lang="en-US" b="0" i="0" u="none" strike="noStrike" dirty="0">
                <a:solidFill>
                  <a:srgbClr val="000000"/>
                </a:solidFill>
                <a:effectLst/>
              </a:rPr>
              <a:t>This stage focuses on contributing to society and helping future generations.</a:t>
            </a:r>
          </a:p>
          <a:p>
            <a:r>
              <a:rPr lang="en-US" b="0" i="0" u="none" strike="noStrike" dirty="0">
                <a:solidFill>
                  <a:srgbClr val="000000"/>
                </a:solidFill>
                <a:effectLst/>
              </a:rPr>
              <a:t>Generativity involves parenting, mentoring, teaching, or contributing to society through work.</a:t>
            </a:r>
          </a:p>
          <a:p>
            <a:r>
              <a:rPr lang="en-US" b="0" i="0" u="none" strike="noStrike" dirty="0">
                <a:solidFill>
                  <a:srgbClr val="000000"/>
                </a:solidFill>
                <a:effectLst/>
              </a:rPr>
              <a:t>For example, raising children, mentoring younger individuals, or contributing to the community reflects generativity.</a:t>
            </a:r>
          </a:p>
          <a:p>
            <a:r>
              <a:rPr lang="en-US" b="0" i="0" u="none" strike="noStrike" dirty="0">
                <a:solidFill>
                  <a:srgbClr val="000000"/>
                </a:solidFill>
                <a:effectLst/>
              </a:rPr>
              <a:t>If individuals fail to contribute, they may experience stagnation, feeling unproductive or disconnected.</a:t>
            </a:r>
          </a:p>
          <a:p>
            <a:r>
              <a:rPr lang="en-US" b="0" i="0" u="none" strike="noStrike" dirty="0">
                <a:solidFill>
                  <a:srgbClr val="000000"/>
                </a:solidFill>
                <a:effectLst/>
              </a:rPr>
              <a:t>This stage focuses on purpose and contribution.</a:t>
            </a:r>
          </a:p>
          <a:p>
            <a:endParaRPr lang="en-US" dirty="0"/>
          </a:p>
        </p:txBody>
      </p:sp>
    </p:spTree>
    <p:extLst>
      <p:ext uri="{BB962C8B-B14F-4D97-AF65-F5344CB8AC3E}">
        <p14:creationId xmlns:p14="http://schemas.microsoft.com/office/powerpoint/2010/main" val="1810755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0E161-E8BE-7DF3-9101-BDC3B1B4EB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3443EC-80CE-F30A-EC12-79D8343B08C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7A23B69-4651-1713-DB6D-8BC4E35A1863}"/>
              </a:ext>
            </a:extLst>
          </p:cNvPr>
          <p:cNvSpPr>
            <a:spLocks noGrp="1"/>
          </p:cNvSpPr>
          <p:nvPr>
            <p:ph type="body" idx="1"/>
          </p:nvPr>
        </p:nvSpPr>
        <p:spPr/>
        <p:txBody>
          <a:bodyPr/>
          <a:lstStyle/>
          <a:p>
            <a:r>
              <a:rPr lang="en-US" b="0" i="0" u="none" strike="noStrike" dirty="0">
                <a:solidFill>
                  <a:srgbClr val="000000"/>
                </a:solidFill>
                <a:effectLst/>
              </a:rPr>
              <a:t>This stage involves reflecting on one’s life.</a:t>
            </a:r>
          </a:p>
          <a:p>
            <a:r>
              <a:rPr lang="en-US" b="0" i="0" u="none" strike="noStrike" dirty="0">
                <a:solidFill>
                  <a:srgbClr val="000000"/>
                </a:solidFill>
                <a:effectLst/>
              </a:rPr>
              <a:t>If individuals feel satisfied and fulfilled, they develop integrity, which involves acceptance and peace.</a:t>
            </a:r>
          </a:p>
          <a:p>
            <a:r>
              <a:rPr lang="en-US" b="0" i="0" u="none" strike="noStrike" dirty="0">
                <a:solidFill>
                  <a:srgbClr val="000000"/>
                </a:solidFill>
                <a:effectLst/>
              </a:rPr>
              <a:t>If individuals feel regret or dissatisfaction, they may experience despair.</a:t>
            </a:r>
          </a:p>
          <a:p>
            <a:r>
              <a:rPr lang="en-US" b="0" i="0" u="none" strike="noStrike" dirty="0">
                <a:solidFill>
                  <a:srgbClr val="000000"/>
                </a:solidFill>
                <a:effectLst/>
              </a:rPr>
              <a:t>This stage focuses on reflection and life satisfaction.</a:t>
            </a:r>
          </a:p>
          <a:p>
            <a:endParaRPr lang="en-US" dirty="0"/>
          </a:p>
        </p:txBody>
      </p:sp>
    </p:spTree>
    <p:extLst>
      <p:ext uri="{BB962C8B-B14F-4D97-AF65-F5344CB8AC3E}">
        <p14:creationId xmlns:p14="http://schemas.microsoft.com/office/powerpoint/2010/main" val="3939318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c48c152c6a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34" name="Google Shape;334;g1c48c152c6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i="0" u="none" strike="noStrike" dirty="0">
                <a:solidFill>
                  <a:srgbClr val="000000"/>
                </a:solidFill>
                <a:effectLst/>
              </a:rPr>
              <a:t>Erikson’s theory has several important strengths that make it highly influential in developmental psychology.</a:t>
            </a:r>
          </a:p>
          <a:p>
            <a:endParaRPr lang="en-US" b="0" i="0" u="none" strike="noStrike" dirty="0">
              <a:solidFill>
                <a:srgbClr val="000000"/>
              </a:solidFill>
              <a:effectLst/>
            </a:endParaRPr>
          </a:p>
          <a:p>
            <a:r>
              <a:rPr lang="en-US" b="0" i="0" u="none" strike="noStrike" dirty="0">
                <a:solidFill>
                  <a:srgbClr val="000000"/>
                </a:solidFill>
                <a:effectLst/>
              </a:rPr>
              <a:t>One major strength is that Erikson expanded the study of development beyond childhood. Unlike Freud, who focused mainly on early childhood, Erikson proposed that development continues throughout the entire lifespan, including adolescence, adulthood, and old age. This makes his theory especially useful for understanding identity development and life transitions.</a:t>
            </a:r>
          </a:p>
          <a:p>
            <a:endParaRPr lang="en-US" b="0" i="0" u="none" strike="noStrike" dirty="0">
              <a:solidFill>
                <a:srgbClr val="000000"/>
              </a:solidFill>
              <a:effectLst/>
            </a:endParaRPr>
          </a:p>
          <a:p>
            <a:r>
              <a:rPr lang="en-US" b="0" i="0" u="none" strike="noStrike" dirty="0">
                <a:solidFill>
                  <a:srgbClr val="000000"/>
                </a:solidFill>
                <a:effectLst/>
              </a:rPr>
              <a:t>Another strength is his emphasis on social relationships. Erikson recognized that development is influenced by interactions with others, such as parents, peers, and society. His theory highlights the importance of social experience in shaping identity and emotional development.</a:t>
            </a:r>
          </a:p>
          <a:p>
            <a:endParaRPr lang="en-US" b="0" i="0" u="none" strike="noStrike" dirty="0">
              <a:solidFill>
                <a:srgbClr val="000000"/>
              </a:solidFill>
              <a:effectLst/>
            </a:endParaRPr>
          </a:p>
          <a:p>
            <a:r>
              <a:rPr lang="en-US" b="0" i="0" u="none" strike="noStrike" dirty="0">
                <a:solidFill>
                  <a:srgbClr val="000000"/>
                </a:solidFill>
                <a:effectLst/>
              </a:rPr>
              <a:t>Erikson’s theory is especially valuable for understanding adolescence. His concept of identity versus role confusion helps explain why adolescents explore different roles, beliefs, and identities as they develop a sense of self.</a:t>
            </a:r>
          </a:p>
          <a:p>
            <a:endParaRPr lang="en-US" b="0" i="0" u="none" strike="noStrike" dirty="0">
              <a:solidFill>
                <a:srgbClr val="000000"/>
              </a:solidFill>
              <a:effectLst/>
            </a:endParaRPr>
          </a:p>
          <a:p>
            <a:r>
              <a:rPr lang="en-US" b="0" i="0" u="none" strike="noStrike" dirty="0">
                <a:solidFill>
                  <a:srgbClr val="000000"/>
                </a:solidFill>
                <a:effectLst/>
              </a:rPr>
              <a:t>However, Erikson’s theory also has limitations. One criticism is that it is difficult to test scientifically. Concepts like identity conflict or psychological resolution are not always easy to measure directly.</a:t>
            </a:r>
          </a:p>
          <a:p>
            <a:endParaRPr lang="en-US" b="0" i="0" u="none" strike="noStrike" dirty="0">
              <a:solidFill>
                <a:srgbClr val="000000"/>
              </a:solidFill>
              <a:effectLst/>
            </a:endParaRPr>
          </a:p>
          <a:p>
            <a:r>
              <a:rPr lang="en-US" b="0" i="0" u="none" strike="noStrike" dirty="0">
                <a:solidFill>
                  <a:srgbClr val="000000"/>
                </a:solidFill>
                <a:effectLst/>
              </a:rPr>
              <a:t>Additionally, Erikson proposed that development occurs in stages, but real development is often more gradual and flexible. People may revisit earlier challenges or experience stages differently depending on their life circumstances.</a:t>
            </a:r>
          </a:p>
          <a:p>
            <a:endParaRPr lang="en-US" b="0" i="0" u="none" strike="noStrike" dirty="0">
              <a:solidFill>
                <a:srgbClr val="000000"/>
              </a:solidFill>
              <a:effectLst/>
            </a:endParaRPr>
          </a:p>
          <a:p>
            <a:r>
              <a:rPr lang="en-US" b="0" i="0" u="none" strike="noStrike" dirty="0">
                <a:solidFill>
                  <a:srgbClr val="000000"/>
                </a:solidFill>
                <a:effectLst/>
              </a:rPr>
              <a:t>His theory may also not apply equally across all cultures, since ideas about identity, independence, and adulthood can vary widely.</a:t>
            </a:r>
          </a:p>
          <a:p>
            <a:endParaRPr lang="en-US" b="0" i="0" u="none" strike="noStrike" dirty="0">
              <a:solidFill>
                <a:srgbClr val="000000"/>
              </a:solidFill>
              <a:effectLst/>
            </a:endParaRPr>
          </a:p>
          <a:p>
            <a:r>
              <a:rPr lang="en-US" b="0" i="0" u="none" strike="noStrike" dirty="0">
                <a:solidFill>
                  <a:srgbClr val="000000"/>
                </a:solidFill>
                <a:effectLst/>
              </a:rPr>
              <a:t>Despite these limitations, Erikson’s theory remains highly influential because it provides a useful framework for understanding social and emotional development across the lifespan.</a:t>
            </a:r>
          </a:p>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a:extLst>
            <a:ext uri="{FF2B5EF4-FFF2-40B4-BE49-F238E27FC236}">
              <a16:creationId xmlns:a16="http://schemas.microsoft.com/office/drawing/2014/main" id="{D1B5B40A-28D8-FD79-B711-BC4519A6B115}"/>
            </a:ext>
          </a:extLst>
        </p:cNvPr>
        <p:cNvGrpSpPr/>
        <p:nvPr/>
      </p:nvGrpSpPr>
      <p:grpSpPr>
        <a:xfrm>
          <a:off x="0" y="0"/>
          <a:ext cx="0" cy="0"/>
          <a:chOff x="0" y="0"/>
          <a:chExt cx="0" cy="0"/>
        </a:xfrm>
      </p:grpSpPr>
      <p:sp>
        <p:nvSpPr>
          <p:cNvPr id="746" name="Google Shape;746;g1c48c152c6a_0_80:notes">
            <a:extLst>
              <a:ext uri="{FF2B5EF4-FFF2-40B4-BE49-F238E27FC236}">
                <a16:creationId xmlns:a16="http://schemas.microsoft.com/office/drawing/2014/main" id="{D22A0326-9D5A-8A94-A911-44F71D9297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747" name="Google Shape;747;g1c48c152c6a_0_80:notes">
            <a:extLst>
              <a:ext uri="{FF2B5EF4-FFF2-40B4-BE49-F238E27FC236}">
                <a16:creationId xmlns:a16="http://schemas.microsoft.com/office/drawing/2014/main" id="{18CBBCA1-3136-DC2D-E661-ACF5AC2A306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i="0" u="none" strike="noStrike" dirty="0">
                <a:solidFill>
                  <a:srgbClr val="000000"/>
                </a:solidFill>
                <a:effectLst/>
              </a:rPr>
              <a:t>Freud would explain this behavior as a conflict between different parts of the personality.</a:t>
            </a:r>
          </a:p>
          <a:p>
            <a:r>
              <a:rPr lang="en-US" b="0" i="0" u="none" strike="noStrike" dirty="0">
                <a:solidFill>
                  <a:srgbClr val="000000"/>
                </a:solidFill>
                <a:effectLst/>
              </a:rPr>
              <a:t>The id seeks immediate pleasure and gratification. In this case, the student may want the immediate reward of entertainment and relaxation.</a:t>
            </a:r>
          </a:p>
          <a:p>
            <a:r>
              <a:rPr lang="en-US" b="0" i="0" u="none" strike="noStrike" dirty="0">
                <a:solidFill>
                  <a:srgbClr val="000000"/>
                </a:solidFill>
                <a:effectLst/>
              </a:rPr>
              <a:t>The superego represents responsibility and moral expectations, such as knowing they should study.</a:t>
            </a:r>
          </a:p>
          <a:p>
            <a:r>
              <a:rPr lang="en-US" b="0" i="0" u="none" strike="noStrike" dirty="0">
                <a:solidFill>
                  <a:srgbClr val="000000"/>
                </a:solidFill>
                <a:effectLst/>
              </a:rPr>
              <a:t>The ego is caught in the middle, trying to balance these competing demands.</a:t>
            </a:r>
          </a:p>
          <a:p>
            <a:r>
              <a:rPr lang="en-US" b="0" i="0" u="none" strike="noStrike" dirty="0">
                <a:solidFill>
                  <a:srgbClr val="000000"/>
                </a:solidFill>
                <a:effectLst/>
              </a:rPr>
              <a:t>Freud would argue that behavior results from this internal psychological conflict, and that unconscious desires often influence our decisions, even when we consciously know what we should do.</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675444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a:extLst>
            <a:ext uri="{FF2B5EF4-FFF2-40B4-BE49-F238E27FC236}">
              <a16:creationId xmlns:a16="http://schemas.microsoft.com/office/drawing/2014/main" id="{5FD25848-9B7D-6FD3-F984-420202B0F253}"/>
            </a:ext>
          </a:extLst>
        </p:cNvPr>
        <p:cNvGrpSpPr/>
        <p:nvPr/>
      </p:nvGrpSpPr>
      <p:grpSpPr>
        <a:xfrm>
          <a:off x="0" y="0"/>
          <a:ext cx="0" cy="0"/>
          <a:chOff x="0" y="0"/>
          <a:chExt cx="0" cy="0"/>
        </a:xfrm>
      </p:grpSpPr>
      <p:sp>
        <p:nvSpPr>
          <p:cNvPr id="457" name="Google Shape;457;g1c48c152c6a_0_39241:notes">
            <a:extLst>
              <a:ext uri="{FF2B5EF4-FFF2-40B4-BE49-F238E27FC236}">
                <a16:creationId xmlns:a16="http://schemas.microsoft.com/office/drawing/2014/main" id="{41EBF247-FAA4-8CBF-DFF3-46788FC255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458" name="Google Shape;458;g1c48c152c6a_0_39241:notes">
            <a:extLst>
              <a:ext uri="{FF2B5EF4-FFF2-40B4-BE49-F238E27FC236}">
                <a16:creationId xmlns:a16="http://schemas.microsoft.com/office/drawing/2014/main" id="{B1B3CAA7-F7D8-61C2-9B66-7ED9CCEE45A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Environmental learning theories focus on the idea that development is shaped primarily by the environment and by experience. Unlike psychodynamic theories, which emphasize internal emotional processes, environmental learning theories emphasize external influences.</a:t>
            </a:r>
          </a:p>
          <a:p>
            <a:pPr marL="0" lvl="0" indent="0" algn="l" rtl="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cs typeface="Arial"/>
                <a:sym typeface="Arial"/>
              </a:rPr>
              <a:t>Overarchingly, </a:t>
            </a:r>
            <a:r>
              <a:rPr lang="en-US" sz="1100" b="0" i="0" u="none" strike="noStrike" cap="none" dirty="0">
                <a:solidFill>
                  <a:srgbClr val="000000"/>
                </a:solidFill>
                <a:effectLst/>
                <a:latin typeface="Arial"/>
                <a:ea typeface="Arial"/>
                <a:cs typeface="Arial"/>
                <a:sym typeface="Arial"/>
              </a:rPr>
              <a:t>these theories emphasize that development is strongly influenced by environmental experience and that behavior is learned through interaction with the world.</a:t>
            </a:r>
            <a:endParaRPr b="0" dirty="0"/>
          </a:p>
        </p:txBody>
      </p:sp>
    </p:spTree>
    <p:extLst>
      <p:ext uri="{BB962C8B-B14F-4D97-AF65-F5344CB8AC3E}">
        <p14:creationId xmlns:p14="http://schemas.microsoft.com/office/powerpoint/2010/main" val="33564717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a:extLst>
            <a:ext uri="{FF2B5EF4-FFF2-40B4-BE49-F238E27FC236}">
              <a16:creationId xmlns:a16="http://schemas.microsoft.com/office/drawing/2014/main" id="{2A7FE66B-021E-358C-F3F9-1A5871AD432E}"/>
            </a:ext>
          </a:extLst>
        </p:cNvPr>
        <p:cNvGrpSpPr/>
        <p:nvPr/>
      </p:nvGrpSpPr>
      <p:grpSpPr>
        <a:xfrm>
          <a:off x="0" y="0"/>
          <a:ext cx="0" cy="0"/>
          <a:chOff x="0" y="0"/>
          <a:chExt cx="0" cy="0"/>
        </a:xfrm>
      </p:grpSpPr>
      <p:sp>
        <p:nvSpPr>
          <p:cNvPr id="457" name="Google Shape;457;g1c48c152c6a_0_39241:notes">
            <a:extLst>
              <a:ext uri="{FF2B5EF4-FFF2-40B4-BE49-F238E27FC236}">
                <a16:creationId xmlns:a16="http://schemas.microsoft.com/office/drawing/2014/main" id="{C7766A6E-63E4-0DBD-E2F7-E16E6823CF3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458" name="Google Shape;458;g1c48c152c6a_0_39241:notes">
            <a:extLst>
              <a:ext uri="{FF2B5EF4-FFF2-40B4-BE49-F238E27FC236}">
                <a16:creationId xmlns:a16="http://schemas.microsoft.com/office/drawing/2014/main" id="{34E63AC2-681F-7D0F-EE33-EDCD7DDFDB0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b="0" i="0" u="none" strike="noStrike" dirty="0">
                <a:solidFill>
                  <a:srgbClr val="000000"/>
                </a:solidFill>
                <a:effectLst/>
              </a:rPr>
              <a:t>Cognitive theories focus on how thinking changes over time. These theories emphasize mental processes such as reasoning, memory, problem-solving, and understanding.</a:t>
            </a:r>
          </a:p>
          <a:p>
            <a:pPr marL="158750" indent="0">
              <a:buNone/>
            </a:pPr>
            <a:endParaRPr lang="en-US" b="0" i="0" u="none" strike="noStrike" dirty="0">
              <a:solidFill>
                <a:srgbClr val="000000"/>
              </a:solidFill>
              <a:effectLst/>
            </a:endParaRPr>
          </a:p>
          <a:p>
            <a:pPr marL="158750" indent="0">
              <a:buNone/>
            </a:pPr>
            <a:r>
              <a:rPr lang="en-US" b="0" i="0" u="none" strike="noStrike" dirty="0">
                <a:solidFill>
                  <a:srgbClr val="000000"/>
                </a:solidFill>
                <a:effectLst/>
              </a:rPr>
              <a:t>Unlike environmental learning theories, which focus on observable behavior and external reinforcement, cognitive theories focus on what is happening inside the child’s mind.</a:t>
            </a:r>
          </a:p>
          <a:p>
            <a:pPr marL="158750" indent="0">
              <a:buNone/>
            </a:pPr>
            <a:endParaRPr lang="en-US" b="0" i="0" u="none" strike="noStrike" dirty="0">
              <a:solidFill>
                <a:srgbClr val="000000"/>
              </a:solidFill>
              <a:effectLst/>
            </a:endParaRPr>
          </a:p>
          <a:p>
            <a:pPr marL="158750" indent="0">
              <a:buNone/>
            </a:pPr>
            <a:r>
              <a:rPr lang="en-US" sz="1100" b="0" i="0" u="none" strike="noStrike" cap="none" dirty="0">
                <a:solidFill>
                  <a:srgbClr val="000000"/>
                </a:solidFill>
                <a:effectLst/>
                <a:latin typeface="Arial"/>
                <a:ea typeface="Arial"/>
                <a:cs typeface="Arial"/>
                <a:sym typeface="Arial"/>
              </a:rPr>
              <a:t>Together, cognitive theories emphasize that development involves changes in thinking, and that children actively construct their understanding of the world.</a:t>
            </a:r>
            <a:endParaRPr lang="en-US" b="0" i="0" u="none" strike="noStrike" dirty="0">
              <a:solidFill>
                <a:srgbClr val="000000"/>
              </a:solidFill>
              <a:effectLst/>
            </a:endParaRPr>
          </a:p>
          <a:p>
            <a:pPr marL="0" lvl="0" indent="0" algn="l" rtl="0">
              <a:spcBef>
                <a:spcPts val="0"/>
              </a:spcBef>
              <a:spcAft>
                <a:spcPts val="0"/>
              </a:spcAft>
              <a:buNone/>
            </a:pPr>
            <a:endParaRPr b="0" dirty="0"/>
          </a:p>
        </p:txBody>
      </p:sp>
    </p:spTree>
    <p:extLst>
      <p:ext uri="{BB962C8B-B14F-4D97-AF65-F5344CB8AC3E}">
        <p14:creationId xmlns:p14="http://schemas.microsoft.com/office/powerpoint/2010/main" val="21650894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a:extLst>
            <a:ext uri="{FF2B5EF4-FFF2-40B4-BE49-F238E27FC236}">
              <a16:creationId xmlns:a16="http://schemas.microsoft.com/office/drawing/2014/main" id="{4A197373-3BC0-5828-F932-F414B568E6D0}"/>
            </a:ext>
          </a:extLst>
        </p:cNvPr>
        <p:cNvGrpSpPr/>
        <p:nvPr/>
      </p:nvGrpSpPr>
      <p:grpSpPr>
        <a:xfrm>
          <a:off x="0" y="0"/>
          <a:ext cx="0" cy="0"/>
          <a:chOff x="0" y="0"/>
          <a:chExt cx="0" cy="0"/>
        </a:xfrm>
      </p:grpSpPr>
      <p:sp>
        <p:nvSpPr>
          <p:cNvPr id="457" name="Google Shape;457;g1c48c152c6a_0_39241:notes">
            <a:extLst>
              <a:ext uri="{FF2B5EF4-FFF2-40B4-BE49-F238E27FC236}">
                <a16:creationId xmlns:a16="http://schemas.microsoft.com/office/drawing/2014/main" id="{B65EC8D8-F452-B2AA-0684-9E7F3707C7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458" name="Google Shape;458;g1c48c152c6a_0_39241:notes">
            <a:extLst>
              <a:ext uri="{FF2B5EF4-FFF2-40B4-BE49-F238E27FC236}">
                <a16:creationId xmlns:a16="http://schemas.microsoft.com/office/drawing/2014/main" id="{DBD8C5B2-83A1-F924-25BA-884F6329D4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b="0" i="0" u="none" strike="noStrike" dirty="0">
                <a:solidFill>
                  <a:srgbClr val="000000"/>
                </a:solidFill>
                <a:effectLst/>
              </a:rPr>
              <a:t>Humanistic theories focus on the idea that humans are naturally motivated to grow, develop, and reach their full potential. Unlike behaviorist theories, which emphasize external reinforcement, or psychodynamic theories, which emphasize internal conflict, humanistic theories emphasize positive growth and internal motivation.</a:t>
            </a:r>
          </a:p>
          <a:p>
            <a:pPr marL="158750" indent="0">
              <a:buNone/>
            </a:pPr>
            <a:endParaRPr lang="en-US" b="0" i="0" u="none" strike="noStrike" dirty="0">
              <a:solidFill>
                <a:srgbClr val="000000"/>
              </a:solidFill>
              <a:effectLst/>
            </a:endParaRPr>
          </a:p>
          <a:p>
            <a:pPr marL="158750" indent="0">
              <a:buNone/>
            </a:pPr>
            <a:r>
              <a:rPr lang="en-US" b="0" i="0" u="none" strike="noStrike" dirty="0">
                <a:solidFill>
                  <a:srgbClr val="000000"/>
                </a:solidFill>
                <a:effectLst/>
              </a:rPr>
              <a:t>Humanistic theorists believe that individuals are not simply shaped by their environment or unconscious drives. Instead, they are active agents in their own development, motivated by a desire to improve, learn, and achieve.</a:t>
            </a:r>
          </a:p>
          <a:p>
            <a:pPr marL="0" lvl="0" indent="0" algn="l" rtl="0">
              <a:spcBef>
                <a:spcPts val="0"/>
              </a:spcBef>
              <a:spcAft>
                <a:spcPts val="0"/>
              </a:spcAft>
              <a:buNone/>
            </a:pPr>
            <a:endParaRPr b="0" dirty="0"/>
          </a:p>
        </p:txBody>
      </p:sp>
    </p:spTree>
    <p:extLst>
      <p:ext uri="{BB962C8B-B14F-4D97-AF65-F5344CB8AC3E}">
        <p14:creationId xmlns:p14="http://schemas.microsoft.com/office/powerpoint/2010/main" val="1726960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a:extLst>
            <a:ext uri="{FF2B5EF4-FFF2-40B4-BE49-F238E27FC236}">
              <a16:creationId xmlns:a16="http://schemas.microsoft.com/office/drawing/2014/main" id="{104330A7-CF23-2174-54B5-1F816D22CEF6}"/>
            </a:ext>
          </a:extLst>
        </p:cNvPr>
        <p:cNvGrpSpPr/>
        <p:nvPr/>
      </p:nvGrpSpPr>
      <p:grpSpPr>
        <a:xfrm>
          <a:off x="0" y="0"/>
          <a:ext cx="0" cy="0"/>
          <a:chOff x="0" y="0"/>
          <a:chExt cx="0" cy="0"/>
        </a:xfrm>
      </p:grpSpPr>
      <p:sp>
        <p:nvSpPr>
          <p:cNvPr id="457" name="Google Shape;457;g1c48c152c6a_0_39241:notes">
            <a:extLst>
              <a:ext uri="{FF2B5EF4-FFF2-40B4-BE49-F238E27FC236}">
                <a16:creationId xmlns:a16="http://schemas.microsoft.com/office/drawing/2014/main" id="{BE3CFF7C-8DCF-107B-CCB0-1667FF77B5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458" name="Google Shape;458;g1c48c152c6a_0_39241:notes">
            <a:extLst>
              <a:ext uri="{FF2B5EF4-FFF2-40B4-BE49-F238E27FC236}">
                <a16:creationId xmlns:a16="http://schemas.microsoft.com/office/drawing/2014/main" id="{97FC41B5-DF7A-01BF-9490-867558E621E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b="0" i="0" u="none" strike="noStrike" dirty="0">
                <a:solidFill>
                  <a:srgbClr val="000000"/>
                </a:solidFill>
                <a:effectLst/>
              </a:rPr>
              <a:t>Contextual theories emphasize that development does not occur in isolation, but instead occurs within a broader social and environmental context. These theories focus on how relationships, culture, and environment shape development over time.</a:t>
            </a:r>
          </a:p>
          <a:p>
            <a:pPr marL="158750" indent="0">
              <a:buNone/>
            </a:pPr>
            <a:endParaRPr lang="en-US" b="0" i="0" u="none" strike="noStrike" dirty="0">
              <a:solidFill>
                <a:srgbClr val="000000"/>
              </a:solidFill>
              <a:effectLst/>
            </a:endParaRPr>
          </a:p>
          <a:p>
            <a:pPr marL="158750" indent="0">
              <a:buNone/>
            </a:pPr>
            <a:r>
              <a:rPr lang="en-US" b="0" i="0" u="none" strike="noStrike" dirty="0">
                <a:solidFill>
                  <a:srgbClr val="000000"/>
                </a:solidFill>
                <a:effectLst/>
              </a:rPr>
              <a:t>Unlike cognitive theories, which focus primarily on internal thinking, contextual theories emphasize that development is strongly influenced by interaction with others and the surrounding environment.</a:t>
            </a:r>
          </a:p>
          <a:p>
            <a:pPr marL="0" lvl="0" indent="0" algn="l" rtl="0">
              <a:spcBef>
                <a:spcPts val="0"/>
              </a:spcBef>
              <a:spcAft>
                <a:spcPts val="0"/>
              </a:spcAft>
              <a:buNone/>
            </a:pPr>
            <a:endParaRPr b="0" dirty="0"/>
          </a:p>
        </p:txBody>
      </p:sp>
    </p:spTree>
    <p:extLst>
      <p:ext uri="{BB962C8B-B14F-4D97-AF65-F5344CB8AC3E}">
        <p14:creationId xmlns:p14="http://schemas.microsoft.com/office/powerpoint/2010/main" val="21136942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d362d286f3_1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772" name="Google Shape;772;gd362d286f3_1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c48c152c6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66" name="Google Shape;266;g1c48c152c6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Transition: </a:t>
            </a:r>
            <a:r>
              <a:rPr lang="en-US" sz="1100" b="0" i="0" u="none" strike="noStrike" cap="none" dirty="0">
                <a:solidFill>
                  <a:srgbClr val="000000"/>
                </a:solidFill>
                <a:effectLst/>
                <a:latin typeface="Arial"/>
                <a:ea typeface="Arial"/>
                <a:cs typeface="Arial"/>
                <a:sym typeface="Arial"/>
              </a:rPr>
              <a:t>Notice that we all observed the same behavior, but we came up with different explanations. Different theories would explain this behavior in different ways.</a:t>
            </a: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pPr marL="158750" indent="0">
              <a:buNone/>
            </a:pPr>
            <a:r>
              <a:rPr lang="en-US" b="0" i="0" u="sng" strike="noStrike" dirty="0">
                <a:solidFill>
                  <a:srgbClr val="000000"/>
                </a:solidFill>
                <a:effectLst/>
              </a:rPr>
              <a:t>For example:</a:t>
            </a:r>
          </a:p>
          <a:p>
            <a:r>
              <a:rPr lang="en-US" b="0" i="0" u="none" strike="noStrike" dirty="0">
                <a:solidFill>
                  <a:srgbClr val="000000"/>
                </a:solidFill>
                <a:effectLst/>
              </a:rPr>
              <a:t>Behaviorist → child wasn’t reinforced</a:t>
            </a:r>
          </a:p>
          <a:p>
            <a:r>
              <a:rPr lang="en-US" b="0" i="0" u="none" strike="noStrike" dirty="0">
                <a:solidFill>
                  <a:srgbClr val="000000"/>
                </a:solidFill>
                <a:effectLst/>
              </a:rPr>
              <a:t>Cognitive theory → child’s thinking limits them</a:t>
            </a:r>
          </a:p>
          <a:p>
            <a:r>
              <a:rPr lang="en-US" b="0" i="0" u="none" strike="noStrike" dirty="0">
                <a:solidFill>
                  <a:srgbClr val="000000"/>
                </a:solidFill>
                <a:effectLst/>
              </a:rPr>
              <a:t>Growth mindset → child believes ability is fixed</a:t>
            </a:r>
          </a:p>
          <a:p>
            <a:r>
              <a:rPr lang="en-US" b="0" i="0" u="none" strike="noStrike" dirty="0">
                <a:solidFill>
                  <a:srgbClr val="000000"/>
                </a:solidFill>
                <a:effectLst/>
              </a:rPr>
              <a:t>Sociocultural theory → child hasn’t received enough support</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a:extLst>
            <a:ext uri="{FF2B5EF4-FFF2-40B4-BE49-F238E27FC236}">
              <a16:creationId xmlns:a16="http://schemas.microsoft.com/office/drawing/2014/main" id="{C530FA44-D997-20AA-AB50-FB6A80C5EE7A}"/>
            </a:ext>
          </a:extLst>
        </p:cNvPr>
        <p:cNvGrpSpPr/>
        <p:nvPr/>
      </p:nvGrpSpPr>
      <p:grpSpPr>
        <a:xfrm>
          <a:off x="0" y="0"/>
          <a:ext cx="0" cy="0"/>
          <a:chOff x="0" y="0"/>
          <a:chExt cx="0" cy="0"/>
        </a:xfrm>
      </p:grpSpPr>
      <p:sp>
        <p:nvSpPr>
          <p:cNvPr id="522" name="Google Shape;522;g1c48c152c6a_0_66:notes">
            <a:extLst>
              <a:ext uri="{FF2B5EF4-FFF2-40B4-BE49-F238E27FC236}">
                <a16:creationId xmlns:a16="http://schemas.microsoft.com/office/drawing/2014/main" id="{60DCF938-C806-58E3-8AA1-A306CC6A0A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523" name="Google Shape;523;g1c48c152c6a_0_66:notes">
            <a:extLst>
              <a:ext uri="{FF2B5EF4-FFF2-40B4-BE49-F238E27FC236}">
                <a16:creationId xmlns:a16="http://schemas.microsoft.com/office/drawing/2014/main" id="{7F687B11-A750-9D5A-6FCF-B302AD2E8D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460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48974134-E983-60A2-95DE-9D52F84FE98E}"/>
            </a:ext>
          </a:extLst>
        </p:cNvPr>
        <p:cNvGrpSpPr/>
        <p:nvPr/>
      </p:nvGrpSpPr>
      <p:grpSpPr>
        <a:xfrm>
          <a:off x="0" y="0"/>
          <a:ext cx="0" cy="0"/>
          <a:chOff x="0" y="0"/>
          <a:chExt cx="0" cy="0"/>
        </a:xfrm>
      </p:grpSpPr>
      <p:sp>
        <p:nvSpPr>
          <p:cNvPr id="265" name="Google Shape;265;g1c48c152c6a_0_7:notes">
            <a:extLst>
              <a:ext uri="{FF2B5EF4-FFF2-40B4-BE49-F238E27FC236}">
                <a16:creationId xmlns:a16="http://schemas.microsoft.com/office/drawing/2014/main" id="{D16DFFC7-A034-34F7-93D9-7B7D874B7E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66" name="Google Shape;266;g1c48c152c6a_0_7:notes">
            <a:extLst>
              <a:ext uri="{FF2B5EF4-FFF2-40B4-BE49-F238E27FC236}">
                <a16:creationId xmlns:a16="http://schemas.microsoft.com/office/drawing/2014/main" id="{E6F745FE-F4DA-C7DA-352E-EE2C30B8CA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Theory is not inherently </a:t>
            </a:r>
            <a:r>
              <a:rPr lang="en-US" b="0" i="0" u="none" strike="noStrike" dirty="0">
                <a:solidFill>
                  <a:srgbClr val="000000"/>
                </a:solidFill>
                <a:effectLst/>
              </a:rPr>
              <a:t>abstract or complicated. But theories are actually practical tools that help us understand real-world behavior.</a:t>
            </a:r>
          </a:p>
          <a:p>
            <a:pPr marL="158750" indent="0">
              <a:buNone/>
            </a:pPr>
            <a:r>
              <a:rPr lang="en-US" b="0" i="0" u="none" strike="noStrike" dirty="0">
                <a:solidFill>
                  <a:srgbClr val="000000"/>
                </a:solidFill>
                <a:effectLst/>
              </a:rPr>
              <a:t>At their core, theories are explanations for the </a:t>
            </a:r>
            <a:r>
              <a:rPr lang="en-US" b="0" i="1" u="none" strike="noStrike" dirty="0">
                <a:solidFill>
                  <a:srgbClr val="000000"/>
                </a:solidFill>
                <a:effectLst/>
              </a:rPr>
              <a:t>how</a:t>
            </a:r>
            <a:r>
              <a:rPr lang="en-US" b="0" i="0" u="none" strike="noStrike" dirty="0">
                <a:solidFill>
                  <a:srgbClr val="000000"/>
                </a:solidFill>
                <a:effectLst/>
              </a:rPr>
              <a:t> and </a:t>
            </a:r>
            <a:r>
              <a:rPr lang="en-US" b="0" i="1" u="none" strike="noStrike" dirty="0">
                <a:solidFill>
                  <a:srgbClr val="000000"/>
                </a:solidFill>
                <a:effectLst/>
              </a:rPr>
              <a:t>why</a:t>
            </a:r>
            <a:r>
              <a:rPr lang="en-US" b="0" i="0" u="none" strike="noStrike" dirty="0">
                <a:solidFill>
                  <a:srgbClr val="000000"/>
                </a:solidFill>
                <a:effectLst/>
              </a:rPr>
              <a:t> of development.</a:t>
            </a:r>
          </a:p>
          <a:p>
            <a:pPr marL="158750" indent="0">
              <a:buNone/>
            </a:pPr>
            <a:endParaRPr lang="en-US" b="0" i="0" u="sng" strike="noStrike" dirty="0">
              <a:solidFill>
                <a:srgbClr val="000000"/>
              </a:solidFill>
              <a:effectLst/>
            </a:endParaRPr>
          </a:p>
          <a:p>
            <a:pPr marL="158750" indent="0">
              <a:buNone/>
            </a:pPr>
            <a:r>
              <a:rPr lang="en-US" b="0" i="0" u="sng" strike="noStrike" dirty="0">
                <a:solidFill>
                  <a:srgbClr val="000000"/>
                </a:solidFill>
                <a:effectLst/>
              </a:rPr>
              <a:t>For example, you might ask questions like:</a:t>
            </a:r>
          </a:p>
          <a:p>
            <a:pPr marL="457200" indent="-298450"/>
            <a:r>
              <a:rPr lang="en-US" b="0" i="0" u="none" strike="noStrike" dirty="0">
                <a:solidFill>
                  <a:srgbClr val="000000"/>
                </a:solidFill>
                <a:effectLst/>
              </a:rPr>
              <a:t>Why do toddlers ask so many questions?</a:t>
            </a:r>
          </a:p>
          <a:p>
            <a:pPr marL="457200" indent="-298450"/>
            <a:r>
              <a:rPr lang="en-US" b="0" i="0" u="none" strike="noStrike" dirty="0">
                <a:solidFill>
                  <a:srgbClr val="000000"/>
                </a:solidFill>
                <a:effectLst/>
              </a:rPr>
              <a:t>Why do some children struggle socially while others don’t?</a:t>
            </a:r>
          </a:p>
          <a:p>
            <a:pPr marL="457200" indent="-298450"/>
            <a:r>
              <a:rPr lang="en-US" b="0" i="0" u="none" strike="noStrike" dirty="0">
                <a:solidFill>
                  <a:srgbClr val="000000"/>
                </a:solidFill>
                <a:effectLst/>
              </a:rPr>
              <a:t>Why do children learn differently from one another?</a:t>
            </a:r>
          </a:p>
          <a:p>
            <a:pPr marL="158750" indent="0">
              <a:buNone/>
            </a:pPr>
            <a:endParaRPr lang="en-US" b="0" i="0" u="none" strike="noStrike" dirty="0">
              <a:solidFill>
                <a:srgbClr val="000000"/>
              </a:solidFill>
              <a:effectLst/>
            </a:endParaRPr>
          </a:p>
          <a:p>
            <a:pPr marL="158750" indent="0">
              <a:buNone/>
            </a:pPr>
            <a:r>
              <a:rPr lang="en-US" b="0" i="0" u="none" strike="noStrike" dirty="0">
                <a:solidFill>
                  <a:srgbClr val="000000"/>
                </a:solidFill>
                <a:effectLst/>
              </a:rPr>
              <a:t>Theories help us answer these kinds of questions.</a:t>
            </a:r>
          </a:p>
          <a:p>
            <a:pPr marL="158750" indent="0">
              <a:buNone/>
            </a:pPr>
            <a:endParaRPr lang="en-US" b="0" i="0" u="none" strike="noStrike" dirty="0">
              <a:solidFill>
                <a:srgbClr val="000000"/>
              </a:solidFill>
              <a:effectLst/>
            </a:endParaRPr>
          </a:p>
          <a:p>
            <a:pPr marL="158750" indent="0">
              <a:buNone/>
            </a:pPr>
            <a:r>
              <a:rPr lang="en-US" b="0" i="0" u="none" strike="noStrike" dirty="0">
                <a:solidFill>
                  <a:srgbClr val="000000"/>
                </a:solidFill>
                <a:effectLst/>
              </a:rPr>
              <a:t>They provide frameworks that help us interpret behavior. Without theory, we might observe behavior, but we wouldn’t have a way to explain what it means or why it happens.</a:t>
            </a:r>
          </a:p>
          <a:p>
            <a:pPr marL="158750" indent="0">
              <a:buNone/>
            </a:pPr>
            <a:endParaRPr lang="en-US" b="0" i="0" u="none" strike="noStrike" dirty="0">
              <a:solidFill>
                <a:srgbClr val="000000"/>
              </a:solidFill>
              <a:effectLst/>
            </a:endParaRPr>
          </a:p>
          <a:p>
            <a:pPr marL="158750" indent="0">
              <a:buNone/>
            </a:pPr>
            <a:r>
              <a:rPr lang="en-US" b="0" i="0" u="none" strike="noStrike" dirty="0">
                <a:solidFill>
                  <a:srgbClr val="000000"/>
                </a:solidFill>
                <a:effectLst/>
              </a:rPr>
              <a:t>Theories also guide research. They act like blueprints that help researchers design studies, interpret findings, and build knowledge over time.</a:t>
            </a:r>
          </a:p>
          <a:p>
            <a:pPr marL="158750" indent="0">
              <a:buNone/>
            </a:pPr>
            <a:endParaRPr lang="en-US" b="0" i="0" u="none" strike="noStrike" dirty="0">
              <a:solidFill>
                <a:srgbClr val="000000"/>
              </a:solidFill>
              <a:effectLst/>
            </a:endParaRPr>
          </a:p>
          <a:p>
            <a:pPr marL="158750" indent="0">
              <a:buNone/>
            </a:pPr>
            <a:r>
              <a:rPr lang="en-US" b="0" i="0" u="none" strike="noStrike" dirty="0">
                <a:solidFill>
                  <a:srgbClr val="000000"/>
                </a:solidFill>
                <a:effectLst/>
              </a:rPr>
              <a:t>It’s best to think of theories like instruction manuals. If you were assembling furniture without instructions, it would be much harder, but not necessarily impossible. Theories help us organize information and show how different pieces fit together.</a:t>
            </a:r>
          </a:p>
          <a:p>
            <a:pPr marL="158750" indent="0">
              <a:buNone/>
            </a:pPr>
            <a:endParaRPr lang="en-US" b="0" i="0" u="none" strike="noStrike" dirty="0">
              <a:solidFill>
                <a:srgbClr val="000000"/>
              </a:solidFill>
              <a:effectLst/>
            </a:endParaRPr>
          </a:p>
          <a:p>
            <a:pPr marL="158750" indent="0">
              <a:buNone/>
            </a:pPr>
            <a:r>
              <a:rPr lang="en-US" b="0" i="0" u="none" strike="noStrike" dirty="0">
                <a:solidFill>
                  <a:srgbClr val="000000"/>
                </a:solidFill>
                <a:effectLst/>
              </a:rPr>
              <a:t>Theories are developed by observing patterns in behavior and identifying consistent relationships. Researchers then test theories to see whether they accurately explain development.</a:t>
            </a:r>
          </a:p>
          <a:p>
            <a:pPr marL="158750" indent="0">
              <a:buNone/>
            </a:pPr>
            <a:endParaRPr lang="en-US" b="0" i="0" u="none" strike="noStrike" dirty="0">
              <a:solidFill>
                <a:srgbClr val="000000"/>
              </a:solidFill>
              <a:effectLst/>
            </a:endParaRPr>
          </a:p>
          <a:p>
            <a:pPr marL="158750" indent="0">
              <a:buNone/>
            </a:pPr>
            <a:r>
              <a:rPr lang="en-US" b="0" i="0" u="none" strike="noStrike" dirty="0">
                <a:solidFill>
                  <a:srgbClr val="000000"/>
                </a:solidFill>
                <a:effectLst/>
              </a:rPr>
              <a:t>It’s important to understand that theories are not facts. They are evidence-based explanations. They remain useful as long as they help explain behavior and are supported by research.</a:t>
            </a:r>
          </a:p>
          <a:p>
            <a:pPr marL="158750" indent="0">
              <a:buNone/>
            </a:pPr>
            <a:endParaRPr lang="en-US" b="0" i="0" u="none" strike="noStrike" dirty="0">
              <a:solidFill>
                <a:srgbClr val="000000"/>
              </a:solidFill>
              <a:effectLst/>
            </a:endParaRPr>
          </a:p>
          <a:p>
            <a:pPr marL="158750" indent="0">
              <a:buNone/>
            </a:pPr>
            <a:r>
              <a:rPr lang="en-US" b="0" i="0" u="none" strike="noStrike" dirty="0">
                <a:solidFill>
                  <a:srgbClr val="000000"/>
                </a:solidFill>
                <a:effectLst/>
              </a:rPr>
              <a:t>Today, we’re going to explore several major theories and see how each one offers a different perspective on development.</a:t>
            </a:r>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656371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1c48c152c6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747" name="Google Shape;747;g1c48c152c6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b="0" i="0" u="none" strike="noStrike" dirty="0">
                <a:solidFill>
                  <a:srgbClr val="000000"/>
                </a:solidFill>
                <a:effectLst/>
              </a:rPr>
              <a:t>Observation tells us what happened. In this case, we observed a child refusing to try a difficult puzzle and saying, “I can’t do it.”</a:t>
            </a:r>
          </a:p>
          <a:p>
            <a:pPr marL="158750" indent="0">
              <a:buNone/>
            </a:pPr>
            <a:r>
              <a:rPr lang="en-US" b="0" i="0" u="none" strike="noStrike" dirty="0">
                <a:solidFill>
                  <a:srgbClr val="000000"/>
                </a:solidFill>
                <a:effectLst/>
              </a:rPr>
              <a:t>But theory helps us answer a deeper question: </a:t>
            </a:r>
            <a:r>
              <a:rPr lang="en-US" b="0" i="1" u="none" strike="noStrike" dirty="0">
                <a:solidFill>
                  <a:srgbClr val="000000"/>
                </a:solidFill>
                <a:effectLst/>
              </a:rPr>
              <a:t>Why did this happen?</a:t>
            </a:r>
          </a:p>
          <a:p>
            <a:pPr marL="158750" indent="0">
              <a:buNone/>
            </a:pPr>
            <a:endParaRPr lang="en-US" b="0" i="0" u="none" strike="noStrike" dirty="0">
              <a:solidFill>
                <a:srgbClr val="000000"/>
              </a:solidFill>
              <a:effectLst/>
            </a:endParaRPr>
          </a:p>
          <a:p>
            <a:pPr marL="158750" indent="0">
              <a:buNone/>
            </a:pPr>
            <a:r>
              <a:rPr lang="en-US" b="0" i="0" u="none" strike="noStrike" dirty="0">
                <a:solidFill>
                  <a:srgbClr val="000000"/>
                </a:solidFill>
                <a:effectLst/>
              </a:rPr>
              <a:t>Theories provide explanations for behavior. They help us organize observations, identify patterns, and understand the underlying processes that drive development.</a:t>
            </a:r>
          </a:p>
          <a:p>
            <a:pPr marL="158750" indent="0">
              <a:buNone/>
            </a:pPr>
            <a:endParaRPr lang="en-US" b="0" i="0" u="none" strike="noStrike" dirty="0">
              <a:solidFill>
                <a:srgbClr val="000000"/>
              </a:solidFill>
              <a:effectLst/>
            </a:endParaRPr>
          </a:p>
          <a:p>
            <a:pPr marL="158750" indent="0">
              <a:buNone/>
            </a:pPr>
            <a:r>
              <a:rPr lang="en-US" b="0" i="0" u="none" strike="noStrike" dirty="0">
                <a:solidFill>
                  <a:srgbClr val="000000"/>
                </a:solidFill>
                <a:effectLst/>
              </a:rPr>
              <a:t>Without theory, we would simply have a list of behaviors. Theory allows us to interpret those behaviors in meaningful ways.</a:t>
            </a:r>
          </a:p>
          <a:p>
            <a:pPr marL="158750" indent="0">
              <a:buNone/>
            </a:pPr>
            <a:r>
              <a:rPr lang="en-US" b="0" i="0" u="none" strike="noStrike" dirty="0">
                <a:solidFill>
                  <a:srgbClr val="000000"/>
                </a:solidFill>
                <a:effectLst/>
              </a:rPr>
              <a:t>Different theories emphasize different explanations. Some focus on internal emotional processes. Others focus on environmental influences, thinking, motivation, or social interaction.</a:t>
            </a:r>
          </a:p>
          <a:p>
            <a:pPr marL="158750" indent="0">
              <a:buNone/>
            </a:pPr>
            <a:endParaRPr lang="en-US" b="0" i="0" u="none" strike="noStrike" dirty="0">
              <a:solidFill>
                <a:srgbClr val="000000"/>
              </a:solidFill>
              <a:effectLst/>
            </a:endParaRPr>
          </a:p>
          <a:p>
            <a:pPr marL="158750" indent="0">
              <a:buNone/>
            </a:pPr>
            <a:r>
              <a:rPr lang="en-US" b="0" i="0" u="none" strike="noStrike" dirty="0">
                <a:solidFill>
                  <a:srgbClr val="000000"/>
                </a:solidFill>
                <a:effectLst/>
              </a:rPr>
              <a:t>In other words, theories provide frameworks for understanding development. They help psychologists move beyond describing behavior to explaining it.</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1c48c152c6a_0_39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458" name="Google Shape;458;g1c48c152c6a_0_39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a:extLst>
            <a:ext uri="{FF2B5EF4-FFF2-40B4-BE49-F238E27FC236}">
              <a16:creationId xmlns:a16="http://schemas.microsoft.com/office/drawing/2014/main" id="{7D6D31F0-04C2-7C0D-8425-61521AE9857D}"/>
            </a:ext>
          </a:extLst>
        </p:cNvPr>
        <p:cNvGrpSpPr/>
        <p:nvPr/>
      </p:nvGrpSpPr>
      <p:grpSpPr>
        <a:xfrm>
          <a:off x="0" y="0"/>
          <a:ext cx="0" cy="0"/>
          <a:chOff x="0" y="0"/>
          <a:chExt cx="0" cy="0"/>
        </a:xfrm>
      </p:grpSpPr>
      <p:sp>
        <p:nvSpPr>
          <p:cNvPr id="457" name="Google Shape;457;g1c48c152c6a_0_39241:notes">
            <a:extLst>
              <a:ext uri="{FF2B5EF4-FFF2-40B4-BE49-F238E27FC236}">
                <a16:creationId xmlns:a16="http://schemas.microsoft.com/office/drawing/2014/main" id="{EAF8F101-E85D-E82C-0E7E-D309AF6432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458" name="Google Shape;458;g1c48c152c6a_0_39241:notes">
            <a:extLst>
              <a:ext uri="{FF2B5EF4-FFF2-40B4-BE49-F238E27FC236}">
                <a16:creationId xmlns:a16="http://schemas.microsoft.com/office/drawing/2014/main" id="{85D4D72C-411F-1794-F875-27F3EA3B68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Psycho… theories are grouped together because they share the same core assumption: that development is driven primarily by internal psychological processes, especially emotions, internal conflict, and the development of the self.</a:t>
            </a: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Psycho… theories also emphasize the importance of early experiences. They argue that experiences in early childhood have lasting effects on personality, emotional development, and behavior later in life. This idea—that early emotional development lays the foundation for later functioning—is a defining feature of this perspective.</a:t>
            </a:r>
          </a:p>
          <a:p>
            <a:pPr marL="0" lvl="0" indent="0" algn="l" rtl="0">
              <a:spcBef>
                <a:spcPts val="0"/>
              </a:spcBef>
              <a:spcAft>
                <a:spcPts val="0"/>
              </a:spcAft>
              <a:buNone/>
            </a:pPr>
            <a:endParaRPr lang="en-US" sz="11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So, even these theories differ in their specific focus, they are grouped together because they both explain development as the result of internal psychological processes, unfolding through stages, and shaped by early emotional experiences.</a:t>
            </a:r>
            <a:endParaRPr lang="en-US" sz="1100" b="0" i="0" u="none" strike="noStrike" cap="none" dirty="0">
              <a:solidFill>
                <a:srgbClr val="000000"/>
              </a:solidFill>
              <a:effectLst/>
              <a:latin typeface="Arial"/>
              <a:cs typeface="Arial"/>
              <a:sym typeface="Arial"/>
            </a:endParaRPr>
          </a:p>
          <a:p>
            <a:pPr marL="0" lvl="0" indent="0" algn="l" rtl="0">
              <a:spcBef>
                <a:spcPts val="0"/>
              </a:spcBef>
              <a:spcAft>
                <a:spcPts val="0"/>
              </a:spcAft>
              <a:buNone/>
            </a:pPr>
            <a:endParaRPr b="0" dirty="0"/>
          </a:p>
        </p:txBody>
      </p:sp>
    </p:spTree>
    <p:extLst>
      <p:ext uri="{BB962C8B-B14F-4D97-AF65-F5344CB8AC3E}">
        <p14:creationId xmlns:p14="http://schemas.microsoft.com/office/powerpoint/2010/main" val="3801713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20000" y="1474500"/>
            <a:ext cx="4846200" cy="21945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Clr>
                <a:srgbClr val="191919"/>
              </a:buClr>
              <a:buSzPts val="5200"/>
              <a:buNone/>
              <a:defRPr sz="6500">
                <a:latin typeface="Barlow Semi Condensed ExtraBold"/>
                <a:ea typeface="Barlow Semi Condensed ExtraBold"/>
                <a:cs typeface="Barlow Semi Condensed ExtraBold"/>
                <a:sym typeface="Barlow Semi Condensed ExtraBol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70"/>
        <p:cNvGrpSpPr/>
        <p:nvPr/>
      </p:nvGrpSpPr>
      <p:grpSpPr>
        <a:xfrm>
          <a:off x="0" y="0"/>
          <a:ext cx="0" cy="0"/>
          <a:chOff x="0" y="0"/>
          <a:chExt cx="0" cy="0"/>
        </a:xfrm>
      </p:grpSpPr>
      <p:sp>
        <p:nvSpPr>
          <p:cNvPr id="71" name="Google Shape;71;p15"/>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txBox="1">
            <a:spLocks noGrp="1"/>
          </p:cNvSpPr>
          <p:nvPr>
            <p:ph type="subTitle" idx="1"/>
          </p:nvPr>
        </p:nvSpPr>
        <p:spPr>
          <a:xfrm>
            <a:off x="720125" y="1352850"/>
            <a:ext cx="77040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15"/>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 name="Google Shape;74;p15"/>
          <p:cNvSpPr txBox="1">
            <a:spLocks noGrp="1"/>
          </p:cNvSpPr>
          <p:nvPr>
            <p:ph type="subTitle" idx="2"/>
          </p:nvPr>
        </p:nvSpPr>
        <p:spPr>
          <a:xfrm>
            <a:off x="720125" y="2251230"/>
            <a:ext cx="2926200" cy="1920300"/>
          </a:xfrm>
          <a:prstGeom prst="rect">
            <a:avLst/>
          </a:prstGeom>
          <a:solidFill>
            <a:srgbClr val="899C00">
              <a:alpha val="16069"/>
            </a:srgbClr>
          </a:solidFill>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 name="Google Shape;75;p15"/>
          <p:cNvSpPr txBox="1">
            <a:spLocks noGrp="1"/>
          </p:cNvSpPr>
          <p:nvPr>
            <p:ph type="subTitle" idx="3"/>
          </p:nvPr>
        </p:nvSpPr>
        <p:spPr>
          <a:xfrm>
            <a:off x="4309212" y="2251230"/>
            <a:ext cx="4114800" cy="1920300"/>
          </a:xfrm>
          <a:prstGeom prst="rect">
            <a:avLst/>
          </a:prstGeom>
          <a:solidFill>
            <a:srgbClr val="ED1B24">
              <a:alpha val="14880"/>
            </a:srgbClr>
          </a:solidFill>
        </p:spPr>
        <p:txBody>
          <a:bodyPr spcFirstLastPara="1" wrap="square" lIns="91425" tIns="91425" rIns="91425" bIns="91425" anchor="t" anchorCtr="0">
            <a:noAutofit/>
          </a:bodyPr>
          <a:lstStyle>
            <a:lvl1pPr lvl="0" rtl="0">
              <a:spcBef>
                <a:spcPts val="0"/>
              </a:spcBef>
              <a:spcAft>
                <a:spcPts val="0"/>
              </a:spcAft>
              <a:buClr>
                <a:schemeClr val="dk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SECTION_TITLE_AND_DESCRIPTION_1">
    <p:spTree>
      <p:nvGrpSpPr>
        <p:cNvPr id="1" name="Shape 76"/>
        <p:cNvGrpSpPr/>
        <p:nvPr/>
      </p:nvGrpSpPr>
      <p:grpSpPr>
        <a:xfrm>
          <a:off x="0" y="0"/>
          <a:ext cx="0" cy="0"/>
          <a:chOff x="0" y="0"/>
          <a:chExt cx="0" cy="0"/>
        </a:xfrm>
      </p:grpSpPr>
      <p:sp>
        <p:nvSpPr>
          <p:cNvPr id="77" name="Google Shape;77;p16"/>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subTitle" idx="1"/>
          </p:nvPr>
        </p:nvSpPr>
        <p:spPr>
          <a:xfrm>
            <a:off x="3636125" y="1968358"/>
            <a:ext cx="4788000" cy="2329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 name="Google Shape;79;p16"/>
          <p:cNvSpPr txBox="1">
            <a:spLocks noGrp="1"/>
          </p:cNvSpPr>
          <p:nvPr>
            <p:ph type="title"/>
          </p:nvPr>
        </p:nvSpPr>
        <p:spPr>
          <a:xfrm>
            <a:off x="3132125" y="1452969"/>
            <a:ext cx="5292000" cy="64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3">
  <p:cSld name="SECTION_TITLE_AND_DESCRIPTION_1_1">
    <p:spTree>
      <p:nvGrpSpPr>
        <p:cNvPr id="1" name="Shape 80"/>
        <p:cNvGrpSpPr/>
        <p:nvPr/>
      </p:nvGrpSpPr>
      <p:grpSpPr>
        <a:xfrm>
          <a:off x="0" y="0"/>
          <a:ext cx="0" cy="0"/>
          <a:chOff x="0" y="0"/>
          <a:chExt cx="0" cy="0"/>
        </a:xfrm>
      </p:grpSpPr>
      <p:sp>
        <p:nvSpPr>
          <p:cNvPr id="81" name="Google Shape;81;p17"/>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txBox="1">
            <a:spLocks noGrp="1"/>
          </p:cNvSpPr>
          <p:nvPr>
            <p:ph type="subTitle" idx="1"/>
          </p:nvPr>
        </p:nvSpPr>
        <p:spPr>
          <a:xfrm>
            <a:off x="720000" y="2044639"/>
            <a:ext cx="4356000" cy="175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17"/>
          <p:cNvSpPr txBox="1">
            <a:spLocks noGrp="1"/>
          </p:cNvSpPr>
          <p:nvPr>
            <p:ph type="title"/>
          </p:nvPr>
        </p:nvSpPr>
        <p:spPr>
          <a:xfrm>
            <a:off x="720000" y="1453050"/>
            <a:ext cx="4356000" cy="640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84"/>
        <p:cNvGrpSpPr/>
        <p:nvPr/>
      </p:nvGrpSpPr>
      <p:grpSpPr>
        <a:xfrm>
          <a:off x="0" y="0"/>
          <a:ext cx="0" cy="0"/>
          <a:chOff x="0" y="0"/>
          <a:chExt cx="0" cy="0"/>
        </a:xfrm>
      </p:grpSpPr>
      <p:sp>
        <p:nvSpPr>
          <p:cNvPr id="85" name="Google Shape;85;p18"/>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8"/>
          <p:cNvSpPr txBox="1">
            <a:spLocks noGrp="1"/>
          </p:cNvSpPr>
          <p:nvPr>
            <p:ph type="ctrTitle"/>
          </p:nvPr>
        </p:nvSpPr>
        <p:spPr>
          <a:xfrm>
            <a:off x="2429950" y="463800"/>
            <a:ext cx="4284000" cy="1371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8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7" name="Google Shape;87;p18"/>
          <p:cNvSpPr txBox="1">
            <a:spLocks noGrp="1"/>
          </p:cNvSpPr>
          <p:nvPr>
            <p:ph type="subTitle" idx="1"/>
          </p:nvPr>
        </p:nvSpPr>
        <p:spPr>
          <a:xfrm>
            <a:off x="2425075" y="1537800"/>
            <a:ext cx="4293900" cy="118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88" name="Google Shape;88;p18"/>
          <p:cNvSpPr txBox="1"/>
          <p:nvPr/>
        </p:nvSpPr>
        <p:spPr>
          <a:xfrm>
            <a:off x="2925238" y="3729150"/>
            <a:ext cx="3291900" cy="548700"/>
          </a:xfrm>
          <a:prstGeom prst="rect">
            <a:avLst/>
          </a:prstGeom>
          <a:noFill/>
          <a:ln>
            <a:noFill/>
          </a:ln>
        </p:spPr>
        <p:txBody>
          <a:bodyPr spcFirstLastPara="1" wrap="square" lIns="0" tIns="0" rIns="0" bIns="0" anchor="ctr" anchorCtr="0">
            <a:noAutofit/>
          </a:bodyPr>
          <a:lstStyle/>
          <a:p>
            <a:pPr marL="0" lvl="0" indent="0" algn="ctr" rtl="0">
              <a:spcBef>
                <a:spcPts val="300"/>
              </a:spcBef>
              <a:spcAft>
                <a:spcPts val="0"/>
              </a:spcAft>
              <a:buNone/>
            </a:pPr>
            <a:r>
              <a:rPr lang="en" sz="1000">
                <a:solidFill>
                  <a:srgbClr val="191919"/>
                </a:solidFill>
                <a:latin typeface="Catamaran"/>
                <a:ea typeface="Catamaran"/>
                <a:cs typeface="Catamaran"/>
                <a:sym typeface="Catamaran"/>
              </a:rPr>
              <a:t>CREDITS: This presentation template was created by </a:t>
            </a:r>
            <a:r>
              <a:rPr lang="en" sz="1000" b="1">
                <a:solidFill>
                  <a:srgbClr val="191919"/>
                </a:solidFill>
                <a:latin typeface="Catamaran"/>
                <a:ea typeface="Catamaran"/>
                <a:cs typeface="Catamaran"/>
                <a:sym typeface="Catamaran"/>
              </a:rPr>
              <a:t>Slidesgo</a:t>
            </a:r>
            <a:r>
              <a:rPr lang="en" sz="1000">
                <a:solidFill>
                  <a:srgbClr val="191919"/>
                </a:solidFill>
                <a:latin typeface="Catamaran"/>
                <a:ea typeface="Catamaran"/>
                <a:cs typeface="Catamaran"/>
                <a:sym typeface="Catamaran"/>
              </a:rPr>
              <a:t> and includes icons by </a:t>
            </a:r>
            <a:r>
              <a:rPr lang="en" sz="1000" b="1">
                <a:solidFill>
                  <a:srgbClr val="191919"/>
                </a:solidFill>
                <a:latin typeface="Catamaran"/>
                <a:ea typeface="Catamaran"/>
                <a:cs typeface="Catamaran"/>
                <a:sym typeface="Catamaran"/>
              </a:rPr>
              <a:t>Flaticon</a:t>
            </a:r>
            <a:r>
              <a:rPr lang="en" sz="1000">
                <a:solidFill>
                  <a:srgbClr val="191919"/>
                </a:solidFill>
                <a:latin typeface="Catamaran"/>
                <a:ea typeface="Catamaran"/>
                <a:cs typeface="Catamaran"/>
                <a:sym typeface="Catamaran"/>
              </a:rPr>
              <a:t>, infographics &amp; images by </a:t>
            </a:r>
            <a:r>
              <a:rPr lang="en" sz="1000" b="1">
                <a:solidFill>
                  <a:srgbClr val="191919"/>
                </a:solidFill>
                <a:latin typeface="Catamaran"/>
                <a:ea typeface="Catamaran"/>
                <a:cs typeface="Catamaran"/>
                <a:sym typeface="Catamaran"/>
              </a:rPr>
              <a:t>Freepik</a:t>
            </a:r>
            <a:r>
              <a:rPr lang="en" sz="1000">
                <a:solidFill>
                  <a:srgbClr val="191919"/>
                </a:solidFill>
                <a:latin typeface="Catamaran"/>
                <a:ea typeface="Catamaran"/>
                <a:cs typeface="Catamaran"/>
                <a:sym typeface="Catamaran"/>
              </a:rPr>
              <a:t> and content by </a:t>
            </a:r>
            <a:r>
              <a:rPr lang="en" sz="1000" b="1">
                <a:solidFill>
                  <a:srgbClr val="191919"/>
                </a:solidFill>
                <a:latin typeface="Catamaran"/>
                <a:ea typeface="Catamaran"/>
                <a:cs typeface="Catamaran"/>
                <a:sym typeface="Catamaran"/>
              </a:rPr>
              <a:t>Eliana Delacour </a:t>
            </a:r>
            <a:endParaRPr sz="1000" b="1">
              <a:solidFill>
                <a:srgbClr val="191919"/>
              </a:solidFill>
              <a:latin typeface="Catamaran"/>
              <a:ea typeface="Catamaran"/>
              <a:cs typeface="Catamaran"/>
              <a:sym typeface="Catamara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9"/>
        <p:cNvGrpSpPr/>
        <p:nvPr/>
      </p:nvGrpSpPr>
      <p:grpSpPr>
        <a:xfrm>
          <a:off x="0" y="0"/>
          <a:ext cx="0" cy="0"/>
          <a:chOff x="0" y="0"/>
          <a:chExt cx="0" cy="0"/>
        </a:xfrm>
      </p:grpSpPr>
      <p:sp>
        <p:nvSpPr>
          <p:cNvPr id="90" name="Google Shape;90;p19"/>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txBox="1">
            <a:spLocks noGrp="1"/>
          </p:cNvSpPr>
          <p:nvPr>
            <p:ph type="title"/>
          </p:nvPr>
        </p:nvSpPr>
        <p:spPr>
          <a:xfrm>
            <a:off x="1828800" y="2023050"/>
            <a:ext cx="5486400" cy="1097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3869725" y="1089725"/>
            <a:ext cx="1404600" cy="93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5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5"/>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5"/>
          <p:cNvSpPr txBox="1">
            <a:spLocks noGrp="1"/>
          </p:cNvSpPr>
          <p:nvPr>
            <p:ph type="subTitle" idx="1"/>
          </p:nvPr>
        </p:nvSpPr>
        <p:spPr>
          <a:xfrm>
            <a:off x="1372963"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2"/>
          </p:nvPr>
        </p:nvSpPr>
        <p:spPr>
          <a:xfrm>
            <a:off x="5027838" y="2952750"/>
            <a:ext cx="2743200" cy="100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 name="Google Shape;24;p5"/>
          <p:cNvSpPr txBox="1">
            <a:spLocks noGrp="1"/>
          </p:cNvSpPr>
          <p:nvPr>
            <p:ph type="title" idx="3"/>
          </p:nvPr>
        </p:nvSpPr>
        <p:spPr>
          <a:xfrm>
            <a:off x="1372963"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 name="Google Shape;25;p5"/>
          <p:cNvSpPr txBox="1">
            <a:spLocks noGrp="1"/>
          </p:cNvSpPr>
          <p:nvPr>
            <p:ph type="title" idx="4"/>
          </p:nvPr>
        </p:nvSpPr>
        <p:spPr>
          <a:xfrm>
            <a:off x="5027838" y="2571750"/>
            <a:ext cx="2743200" cy="45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5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6"/>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7"/>
          <p:cNvSpPr txBox="1">
            <a:spLocks noGrp="1"/>
          </p:cNvSpPr>
          <p:nvPr>
            <p:ph type="title"/>
          </p:nvPr>
        </p:nvSpPr>
        <p:spPr>
          <a:xfrm>
            <a:off x="720000" y="329184"/>
            <a:ext cx="7704000" cy="548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 name="Google Shape;32;p7"/>
          <p:cNvSpPr txBox="1">
            <a:spLocks noGrp="1"/>
          </p:cNvSpPr>
          <p:nvPr>
            <p:ph type="body" idx="1"/>
          </p:nvPr>
        </p:nvSpPr>
        <p:spPr>
          <a:xfrm>
            <a:off x="720000" y="1152475"/>
            <a:ext cx="3322200" cy="3416400"/>
          </a:xfrm>
          <a:prstGeom prst="rect">
            <a:avLst/>
          </a:prstGeom>
        </p:spPr>
        <p:txBody>
          <a:bodyPr spcFirstLastPara="1" wrap="square" lIns="91425" tIns="91425" rIns="91425" bIns="91425" anchor="t" anchorCtr="0">
            <a:noAutofit/>
          </a:bodyPr>
          <a:lstStyle>
            <a:lvl1pPr marL="457200" lvl="0" indent="-279400" rtl="0">
              <a:spcBef>
                <a:spcPts val="0"/>
              </a:spcBef>
              <a:spcAft>
                <a:spcPts val="0"/>
              </a:spcAft>
              <a:buClr>
                <a:srgbClr val="999999"/>
              </a:buClr>
              <a:buSzPts val="800"/>
              <a:buFont typeface="Open Sans"/>
              <a:buChar char="●"/>
              <a:defRPr sz="1400">
                <a:solidFill>
                  <a:srgbClr val="434343"/>
                </a:solidFill>
              </a:defRPr>
            </a:lvl1pPr>
            <a:lvl2pPr marL="914400" lvl="1" indent="-279400" rtl="0">
              <a:lnSpc>
                <a:spcPct val="100000"/>
              </a:lnSpc>
              <a:spcBef>
                <a:spcPts val="0"/>
              </a:spcBef>
              <a:spcAft>
                <a:spcPts val="0"/>
              </a:spcAft>
              <a:buClr>
                <a:srgbClr val="999999"/>
              </a:buClr>
              <a:buSzPts val="800"/>
              <a:buFont typeface="Open Sans"/>
              <a:buChar char="○"/>
              <a:defRPr>
                <a:solidFill>
                  <a:srgbClr val="434343"/>
                </a:solidFill>
              </a:defRPr>
            </a:lvl2pPr>
            <a:lvl3pPr marL="1371600" lvl="2" indent="-279400" rtl="0">
              <a:lnSpc>
                <a:spcPct val="100000"/>
              </a:lnSpc>
              <a:spcBef>
                <a:spcPts val="0"/>
              </a:spcBef>
              <a:spcAft>
                <a:spcPts val="0"/>
              </a:spcAft>
              <a:buClr>
                <a:srgbClr val="999999"/>
              </a:buClr>
              <a:buSzPts val="800"/>
              <a:buFont typeface="Open Sans"/>
              <a:buChar char="■"/>
              <a:defRPr>
                <a:solidFill>
                  <a:srgbClr val="434343"/>
                </a:solidFill>
              </a:defRPr>
            </a:lvl3pPr>
            <a:lvl4pPr marL="1828800" lvl="3" indent="-279400" rtl="0">
              <a:lnSpc>
                <a:spcPct val="100000"/>
              </a:lnSpc>
              <a:spcBef>
                <a:spcPts val="0"/>
              </a:spcBef>
              <a:spcAft>
                <a:spcPts val="0"/>
              </a:spcAft>
              <a:buClr>
                <a:srgbClr val="999999"/>
              </a:buClr>
              <a:buSzPts val="800"/>
              <a:buFont typeface="Open Sans"/>
              <a:buChar char="●"/>
              <a:defRPr>
                <a:solidFill>
                  <a:srgbClr val="434343"/>
                </a:solidFill>
              </a:defRPr>
            </a:lvl4pPr>
            <a:lvl5pPr marL="2286000" lvl="4" indent="-304800" rtl="0">
              <a:lnSpc>
                <a:spcPct val="100000"/>
              </a:lnSpc>
              <a:spcBef>
                <a:spcPts val="0"/>
              </a:spcBef>
              <a:spcAft>
                <a:spcPts val="0"/>
              </a:spcAft>
              <a:buClr>
                <a:srgbClr val="999999"/>
              </a:buClr>
              <a:buSzPts val="1200"/>
              <a:buFont typeface="Open Sans"/>
              <a:buChar char="○"/>
              <a:defRPr>
                <a:solidFill>
                  <a:srgbClr val="434343"/>
                </a:solidFill>
              </a:defRPr>
            </a:lvl5pPr>
            <a:lvl6pPr marL="2743200" lvl="5" indent="-304800" rtl="0">
              <a:lnSpc>
                <a:spcPct val="100000"/>
              </a:lnSpc>
              <a:spcBef>
                <a:spcPts val="0"/>
              </a:spcBef>
              <a:spcAft>
                <a:spcPts val="0"/>
              </a:spcAft>
              <a:buClr>
                <a:srgbClr val="999999"/>
              </a:buClr>
              <a:buSzPts val="1200"/>
              <a:buFont typeface="Open Sans"/>
              <a:buChar char="■"/>
              <a:defRPr>
                <a:solidFill>
                  <a:srgbClr val="434343"/>
                </a:solidFill>
              </a:defRPr>
            </a:lvl6pPr>
            <a:lvl7pPr marL="3200400" lvl="6" indent="-273050" rtl="0">
              <a:lnSpc>
                <a:spcPct val="100000"/>
              </a:lnSpc>
              <a:spcBef>
                <a:spcPts val="0"/>
              </a:spcBef>
              <a:spcAft>
                <a:spcPts val="0"/>
              </a:spcAft>
              <a:buClr>
                <a:srgbClr val="999999"/>
              </a:buClr>
              <a:buSzPts val="700"/>
              <a:buFont typeface="Open Sans"/>
              <a:buChar char="●"/>
              <a:defRPr>
                <a:solidFill>
                  <a:srgbClr val="434343"/>
                </a:solidFill>
              </a:defRPr>
            </a:lvl7pPr>
            <a:lvl8pPr marL="3657600" lvl="7" indent="-273050" rtl="0">
              <a:lnSpc>
                <a:spcPct val="100000"/>
              </a:lnSpc>
              <a:spcBef>
                <a:spcPts val="0"/>
              </a:spcBef>
              <a:spcAft>
                <a:spcPts val="0"/>
              </a:spcAft>
              <a:buClr>
                <a:srgbClr val="999999"/>
              </a:buClr>
              <a:buSzPts val="700"/>
              <a:buFont typeface="Open Sans"/>
              <a:buChar char="○"/>
              <a:defRPr>
                <a:solidFill>
                  <a:srgbClr val="434343"/>
                </a:solidFill>
              </a:defRPr>
            </a:lvl8pPr>
            <a:lvl9pPr marL="4114800" lvl="8" indent="-266700" rtl="0">
              <a:lnSpc>
                <a:spcPct val="100000"/>
              </a:lnSpc>
              <a:spcBef>
                <a:spcPts val="0"/>
              </a:spcBef>
              <a:spcAft>
                <a:spcPts val="0"/>
              </a:spcAft>
              <a:buClr>
                <a:srgbClr val="999999"/>
              </a:buClr>
              <a:buSzPts val="600"/>
              <a:buFont typeface="Open Sans"/>
              <a:buChar char="■"/>
              <a:defRPr>
                <a:solidFill>
                  <a:srgbClr val="434343"/>
                </a:solidFill>
              </a:defRPr>
            </a:lvl9pPr>
          </a:lstStyle>
          <a:p>
            <a:endParaRPr/>
          </a:p>
        </p:txBody>
      </p:sp>
      <p:sp>
        <p:nvSpPr>
          <p:cNvPr id="33" name="Google Shape;33;p7"/>
          <p:cNvSpPr>
            <a:spLocks noGrp="1"/>
          </p:cNvSpPr>
          <p:nvPr>
            <p:ph type="pic" idx="2"/>
          </p:nvPr>
        </p:nvSpPr>
        <p:spPr>
          <a:xfrm>
            <a:off x="5585725" y="501750"/>
            <a:ext cx="3077100" cy="4024200"/>
          </a:xfrm>
          <a:prstGeom prst="rect">
            <a:avLst/>
          </a:prstGeom>
          <a:noFill/>
          <a:ln>
            <a:noFill/>
          </a:ln>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720000" y="1180880"/>
            <a:ext cx="5832000" cy="18975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 name="Google Shape;40;p9"/>
          <p:cNvSpPr txBox="1">
            <a:spLocks noGrp="1"/>
          </p:cNvSpPr>
          <p:nvPr>
            <p:ph type="subTitle" idx="1"/>
          </p:nvPr>
        </p:nvSpPr>
        <p:spPr>
          <a:xfrm>
            <a:off x="720000" y="2933618"/>
            <a:ext cx="5212200" cy="1188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0"/>
          <p:cNvSpPr txBox="1">
            <a:spLocks noGrp="1"/>
          </p:cNvSpPr>
          <p:nvPr>
            <p:ph type="title"/>
          </p:nvPr>
        </p:nvSpPr>
        <p:spPr>
          <a:xfrm>
            <a:off x="720000" y="22854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p:nvPr/>
        </p:nvSpPr>
        <p:spPr>
          <a:xfrm>
            <a:off x="256050" y="235500"/>
            <a:ext cx="8631900" cy="4672500"/>
          </a:xfrm>
          <a:prstGeom prst="roundRect">
            <a:avLst>
              <a:gd name="adj" fmla="val 6553"/>
            </a:avLst>
          </a:prstGeom>
          <a:solidFill>
            <a:schemeClr val="lt1"/>
          </a:solidFill>
          <a:ln w="9525" cap="flat" cmpd="sng">
            <a:solidFill>
              <a:schemeClr val="dk2"/>
            </a:solidFill>
            <a:prstDash val="solid"/>
            <a:round/>
            <a:headEnd type="none" w="sm" len="sm"/>
            <a:tailEnd type="none" w="sm" len="sm"/>
          </a:ln>
          <a:effectLst>
            <a:outerShdw blurRad="128588" dist="57150" dir="4020000" algn="bl" rotWithShape="0">
              <a:schemeClr val="dk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7" name="Google Shape;47;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31645"/>
            <a:ext cx="7704000" cy="640200"/>
          </a:xfrm>
          <a:prstGeom prst="rect">
            <a:avLst/>
          </a:prstGeom>
          <a:noFill/>
          <a:ln>
            <a:noFill/>
          </a:ln>
        </p:spPr>
        <p:txBody>
          <a:bodyPr spcFirstLastPara="1" wrap="square" lIns="91425" tIns="91425" rIns="91425" bIns="91425" anchor="t" anchorCtr="0">
            <a:noAutofit/>
          </a:bodyPr>
          <a:lstStyle>
            <a:lvl1pPr lvl="0"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1pPr>
            <a:lvl2pPr lvl="1"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2pPr>
            <a:lvl3pPr lvl="2"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3pPr>
            <a:lvl4pPr lvl="3"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4pPr>
            <a:lvl5pPr lvl="4"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5pPr>
            <a:lvl6pPr lvl="5"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6pPr>
            <a:lvl7pPr lvl="6"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7pPr>
            <a:lvl8pPr lvl="7"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8pPr>
            <a:lvl9pPr lvl="8" rtl="0">
              <a:lnSpc>
                <a:spcPct val="115000"/>
              </a:lnSpc>
              <a:spcBef>
                <a:spcPts val="0"/>
              </a:spcBef>
              <a:spcAft>
                <a:spcPts val="0"/>
              </a:spcAft>
              <a:buClr>
                <a:schemeClr val="dk1"/>
              </a:buClr>
              <a:buSzPts val="3500"/>
              <a:buFont typeface="Barlow Semi Condensed ExtraBold"/>
              <a:buNone/>
              <a:defRPr sz="3500">
                <a:solidFill>
                  <a:schemeClr val="dk1"/>
                </a:solidFill>
                <a:latin typeface="Barlow Semi Condensed ExtraBold"/>
                <a:ea typeface="Barlow Semi Condensed ExtraBold"/>
                <a:cs typeface="Barlow Semi Condensed ExtraBold"/>
                <a:sym typeface="Barlow Semi Condensed ExtraBold"/>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1" r:id="rId11"/>
    <p:sldLayoutId id="2147483662" r:id="rId12"/>
    <p:sldLayoutId id="2147483663" r:id="rId13"/>
    <p:sldLayoutId id="2147483664" r:id="rId14"/>
    <p:sldLayoutId id="2147483665"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https://www.youtube.com/embed/mhG-twzaE_g?feature=oembed" TargetMode="Externa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ideo" Target="https://www.youtube.com/embed/aYCBdZLCDBQ?feature=oembed" TargetMode="Externa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3"/>
          <p:cNvSpPr txBox="1">
            <a:spLocks noGrp="1"/>
          </p:cNvSpPr>
          <p:nvPr>
            <p:ph type="ctrTitle"/>
          </p:nvPr>
        </p:nvSpPr>
        <p:spPr>
          <a:xfrm>
            <a:off x="564854" y="3483576"/>
            <a:ext cx="8014292" cy="1113888"/>
          </a:xfrm>
          <a:prstGeom prst="rect">
            <a:avLst/>
          </a:prstGeom>
        </p:spPr>
        <p:txBody>
          <a:bodyPr spcFirstLastPara="1" wrap="square" lIns="91425" tIns="91425" rIns="91425" bIns="91425" anchor="ctr" anchorCtr="0">
            <a:noAutofit/>
          </a:bodyPr>
          <a:lstStyle/>
          <a:p>
            <a:pPr algn="ctr"/>
            <a:br>
              <a:rPr lang="en" sz="6100" dirty="0"/>
            </a:br>
            <a:r>
              <a:rPr lang="en" sz="6000" dirty="0"/>
              <a:t>THEORIST AND THEORIES</a:t>
            </a:r>
            <a:br>
              <a:rPr lang="en" sz="4000" dirty="0"/>
            </a:br>
            <a:endParaRPr sz="4000" dirty="0"/>
          </a:p>
        </p:txBody>
      </p:sp>
      <p:cxnSp>
        <p:nvCxnSpPr>
          <p:cNvPr id="3" name="Straight Connector 2">
            <a:extLst>
              <a:ext uri="{FF2B5EF4-FFF2-40B4-BE49-F238E27FC236}">
                <a16:creationId xmlns:a16="http://schemas.microsoft.com/office/drawing/2014/main" id="{E70DEF03-DB94-51DD-A637-6E3A6A171EAD}"/>
              </a:ext>
            </a:extLst>
          </p:cNvPr>
          <p:cNvCxnSpPr/>
          <p:nvPr/>
        </p:nvCxnSpPr>
        <p:spPr>
          <a:xfrm>
            <a:off x="722693" y="3483576"/>
            <a:ext cx="7766346"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816F3B2-7A04-4176-F4F4-1C745F1CA58D}"/>
              </a:ext>
            </a:extLst>
          </p:cNvPr>
          <p:cNvPicPr>
            <a:picLocks noChangeAspect="1"/>
          </p:cNvPicPr>
          <p:nvPr/>
        </p:nvPicPr>
        <p:blipFill>
          <a:blip r:embed="rId3"/>
          <a:stretch>
            <a:fillRect/>
          </a:stretch>
        </p:blipFill>
        <p:spPr>
          <a:xfrm>
            <a:off x="564854" y="627848"/>
            <a:ext cx="2377017" cy="2863052"/>
          </a:xfrm>
          <a:prstGeom prst="rect">
            <a:avLst/>
          </a:prstGeom>
        </p:spPr>
      </p:pic>
      <p:pic>
        <p:nvPicPr>
          <p:cNvPr id="6" name="Picture 5">
            <a:extLst>
              <a:ext uri="{FF2B5EF4-FFF2-40B4-BE49-F238E27FC236}">
                <a16:creationId xmlns:a16="http://schemas.microsoft.com/office/drawing/2014/main" id="{FB409648-119C-D803-2D03-EBB0225BB6ED}"/>
              </a:ext>
            </a:extLst>
          </p:cNvPr>
          <p:cNvPicPr>
            <a:picLocks noChangeAspect="1"/>
          </p:cNvPicPr>
          <p:nvPr/>
        </p:nvPicPr>
        <p:blipFill>
          <a:blip r:embed="rId4"/>
          <a:stretch>
            <a:fillRect/>
          </a:stretch>
        </p:blipFill>
        <p:spPr>
          <a:xfrm>
            <a:off x="2641600" y="405917"/>
            <a:ext cx="1930400" cy="3070334"/>
          </a:xfrm>
          <a:prstGeom prst="rect">
            <a:avLst/>
          </a:prstGeom>
        </p:spPr>
      </p:pic>
      <p:pic>
        <p:nvPicPr>
          <p:cNvPr id="8" name="Picture 7">
            <a:extLst>
              <a:ext uri="{FF2B5EF4-FFF2-40B4-BE49-F238E27FC236}">
                <a16:creationId xmlns:a16="http://schemas.microsoft.com/office/drawing/2014/main" id="{CF22257B-6A36-BE3E-4F6D-3A9A5C543364}"/>
              </a:ext>
            </a:extLst>
          </p:cNvPr>
          <p:cNvPicPr>
            <a:picLocks noChangeAspect="1"/>
          </p:cNvPicPr>
          <p:nvPr/>
        </p:nvPicPr>
        <p:blipFill>
          <a:blip r:embed="rId5"/>
          <a:stretch>
            <a:fillRect/>
          </a:stretch>
        </p:blipFill>
        <p:spPr>
          <a:xfrm>
            <a:off x="6282266" y="738630"/>
            <a:ext cx="2476204" cy="2737621"/>
          </a:xfrm>
          <a:prstGeom prst="rect">
            <a:avLst/>
          </a:prstGeom>
        </p:spPr>
      </p:pic>
      <p:pic>
        <p:nvPicPr>
          <p:cNvPr id="7" name="Picture 6">
            <a:extLst>
              <a:ext uri="{FF2B5EF4-FFF2-40B4-BE49-F238E27FC236}">
                <a16:creationId xmlns:a16="http://schemas.microsoft.com/office/drawing/2014/main" id="{C92CA0F6-EC9C-A340-8AD6-B5531CA91C78}"/>
              </a:ext>
            </a:extLst>
          </p:cNvPr>
          <p:cNvPicPr>
            <a:picLocks noChangeAspect="1"/>
          </p:cNvPicPr>
          <p:nvPr/>
        </p:nvPicPr>
        <p:blipFill>
          <a:blip r:embed="rId6"/>
          <a:stretch>
            <a:fillRect/>
          </a:stretch>
        </p:blipFill>
        <p:spPr>
          <a:xfrm>
            <a:off x="4572000" y="560115"/>
            <a:ext cx="1930400" cy="29161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4">
          <a:extLst>
            <a:ext uri="{FF2B5EF4-FFF2-40B4-BE49-F238E27FC236}">
              <a16:creationId xmlns:a16="http://schemas.microsoft.com/office/drawing/2014/main" id="{718777AE-6C0D-8EBF-ABCA-AFEED6B15041}"/>
            </a:ext>
          </a:extLst>
        </p:cNvPr>
        <p:cNvGrpSpPr/>
        <p:nvPr/>
      </p:nvGrpSpPr>
      <p:grpSpPr>
        <a:xfrm>
          <a:off x="0" y="0"/>
          <a:ext cx="0" cy="0"/>
          <a:chOff x="0" y="0"/>
          <a:chExt cx="0" cy="0"/>
        </a:xfrm>
      </p:grpSpPr>
      <p:sp>
        <p:nvSpPr>
          <p:cNvPr id="525" name="Google Shape;525;p30">
            <a:extLst>
              <a:ext uri="{FF2B5EF4-FFF2-40B4-BE49-F238E27FC236}">
                <a16:creationId xmlns:a16="http://schemas.microsoft.com/office/drawing/2014/main" id="{FBAB94AA-4FA6-74D4-EBBF-0A30867F5238}"/>
              </a:ext>
            </a:extLst>
          </p:cNvPr>
          <p:cNvSpPr txBox="1">
            <a:spLocks noGrp="1"/>
          </p:cNvSpPr>
          <p:nvPr>
            <p:ph type="title"/>
          </p:nvPr>
        </p:nvSpPr>
        <p:spPr>
          <a:xfrm>
            <a:off x="121317" y="3284543"/>
            <a:ext cx="8901365" cy="1097400"/>
          </a:xfrm>
          <a:prstGeom prst="rect">
            <a:avLst/>
          </a:prstGeom>
        </p:spPr>
        <p:txBody>
          <a:bodyPr spcFirstLastPara="1" wrap="square" lIns="91425" tIns="91425" rIns="91425" bIns="91425" anchor="ctr" anchorCtr="0">
            <a:noAutofit/>
          </a:bodyPr>
          <a:lstStyle/>
          <a:p>
            <a:pPr lvl="0">
              <a:lnSpc>
                <a:spcPct val="100000"/>
              </a:lnSpc>
            </a:pPr>
            <a:r>
              <a:rPr lang="en-US" sz="6000" dirty="0"/>
              <a:t>Sigmund</a:t>
            </a:r>
            <a:r>
              <a:rPr lang="en" sz="6000" dirty="0"/>
              <a:t> Freud’s Psychosexual Theory</a:t>
            </a:r>
            <a:endParaRPr sz="6000" dirty="0"/>
          </a:p>
        </p:txBody>
      </p:sp>
      <p:pic>
        <p:nvPicPr>
          <p:cNvPr id="2" name="Picture 1">
            <a:extLst>
              <a:ext uri="{FF2B5EF4-FFF2-40B4-BE49-F238E27FC236}">
                <a16:creationId xmlns:a16="http://schemas.microsoft.com/office/drawing/2014/main" id="{D591F894-4431-E2EC-1A3E-A5EFD95F9BB9}"/>
              </a:ext>
            </a:extLst>
          </p:cNvPr>
          <p:cNvPicPr>
            <a:picLocks noChangeAspect="1"/>
          </p:cNvPicPr>
          <p:nvPr/>
        </p:nvPicPr>
        <p:blipFill>
          <a:blip r:embed="rId3"/>
          <a:stretch>
            <a:fillRect/>
          </a:stretch>
        </p:blipFill>
        <p:spPr>
          <a:xfrm>
            <a:off x="2270125" y="309823"/>
            <a:ext cx="4603749" cy="2568693"/>
          </a:xfrm>
          <a:prstGeom prst="rect">
            <a:avLst/>
          </a:prstGeom>
        </p:spPr>
      </p:pic>
    </p:spTree>
    <p:extLst>
      <p:ext uri="{BB962C8B-B14F-4D97-AF65-F5344CB8AC3E}">
        <p14:creationId xmlns:p14="http://schemas.microsoft.com/office/powerpoint/2010/main" val="3974004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9">
          <a:extLst>
            <a:ext uri="{FF2B5EF4-FFF2-40B4-BE49-F238E27FC236}">
              <a16:creationId xmlns:a16="http://schemas.microsoft.com/office/drawing/2014/main" id="{AA96ABEE-15C1-A455-6ED2-3C8F17D515D2}"/>
            </a:ext>
          </a:extLst>
        </p:cNvPr>
        <p:cNvGrpSpPr/>
        <p:nvPr/>
      </p:nvGrpSpPr>
      <p:grpSpPr>
        <a:xfrm>
          <a:off x="0" y="0"/>
          <a:ext cx="0" cy="0"/>
          <a:chOff x="0" y="0"/>
          <a:chExt cx="0" cy="0"/>
        </a:xfrm>
      </p:grpSpPr>
      <p:sp>
        <p:nvSpPr>
          <p:cNvPr id="461" name="Google Shape;461;p29">
            <a:extLst>
              <a:ext uri="{FF2B5EF4-FFF2-40B4-BE49-F238E27FC236}">
                <a16:creationId xmlns:a16="http://schemas.microsoft.com/office/drawing/2014/main" id="{61C8B059-BEC8-6135-3C79-58AA2FEB850C}"/>
              </a:ext>
            </a:extLst>
          </p:cNvPr>
          <p:cNvSpPr txBox="1">
            <a:spLocks noGrp="1"/>
          </p:cNvSpPr>
          <p:nvPr>
            <p:ph type="title"/>
          </p:nvPr>
        </p:nvSpPr>
        <p:spPr>
          <a:xfrm>
            <a:off x="555880" y="613713"/>
            <a:ext cx="8032239" cy="64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500" dirty="0">
                <a:solidFill>
                  <a:schemeClr val="tx1"/>
                </a:solidFill>
              </a:rPr>
              <a:t>Sigmund Freud</a:t>
            </a:r>
            <a:endParaRPr sz="4500" dirty="0">
              <a:solidFill>
                <a:schemeClr val="tx1"/>
              </a:solidFill>
            </a:endParaRPr>
          </a:p>
        </p:txBody>
      </p:sp>
      <p:sp>
        <p:nvSpPr>
          <p:cNvPr id="3" name="Rectangle 1">
            <a:extLst>
              <a:ext uri="{FF2B5EF4-FFF2-40B4-BE49-F238E27FC236}">
                <a16:creationId xmlns:a16="http://schemas.microsoft.com/office/drawing/2014/main" id="{C7C9B1C9-6BB6-48E3-8C0A-90C35BEF744F}"/>
              </a:ext>
            </a:extLst>
          </p:cNvPr>
          <p:cNvSpPr>
            <a:spLocks noGrp="1" noChangeArrowheads="1"/>
          </p:cNvSpPr>
          <p:nvPr>
            <p:ph type="subTitle" idx="1"/>
          </p:nvPr>
        </p:nvSpPr>
        <p:spPr bwMode="auto">
          <a:xfrm>
            <a:off x="802674" y="1341392"/>
            <a:ext cx="7785445"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Arial" panose="020B0604020202020204" pitchFamily="34" charset="0"/>
              </a:rPr>
              <a:t>Sigmund Freud (1856–1939)</a:t>
            </a: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Arial" panose="020B0604020202020204" pitchFamily="34" charset="0"/>
              </a:rPr>
              <a:t>Founder of psychodynamic/psychanalytic theory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Arial" panose="020B0604020202020204" pitchFamily="34" charset="0"/>
              </a:rPr>
              <a:t>Emphasized unconscious processes and early childhood experiences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Arial" panose="020B0604020202020204" pitchFamily="34" charset="0"/>
              </a:rPr>
              <a:t>Proposed that personality develops in early childhood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Arial" panose="020B0604020202020204" pitchFamily="34" charset="0"/>
              </a:rPr>
              <a:t>Early caregiver relationships shape emotional development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rgbClr val="000000"/>
                </a:solidFill>
                <a:effectLst/>
                <a:latin typeface="Arial" panose="020B0604020202020204" pitchFamily="34" charset="0"/>
              </a:rPr>
              <a:t>Influenced psychology, education, and clinical practice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Arial" panose="020B0604020202020204" pitchFamily="34" charset="0"/>
              </a:rPr>
              <a:t>Freud’s ideas were highly influential, though not all are supported today</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6756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5" name="Google Shape;375;p28"/>
          <p:cNvSpPr txBox="1">
            <a:spLocks noGrp="1"/>
          </p:cNvSpPr>
          <p:nvPr>
            <p:ph type="title"/>
          </p:nvPr>
        </p:nvSpPr>
        <p:spPr>
          <a:xfrm>
            <a:off x="-500362" y="3932319"/>
            <a:ext cx="5411618" cy="64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000" dirty="0"/>
              <a:t>Theory</a:t>
            </a:r>
            <a:br>
              <a:rPr lang="en" sz="7000" dirty="0"/>
            </a:br>
            <a:r>
              <a:rPr lang="en" sz="7000" dirty="0"/>
              <a:t>of</a:t>
            </a:r>
            <a:br>
              <a:rPr lang="en" sz="7000" dirty="0"/>
            </a:br>
            <a:r>
              <a:rPr lang="en" sz="7000" dirty="0"/>
              <a:t>“Self”</a:t>
            </a:r>
            <a:endParaRPr sz="7000" dirty="0"/>
          </a:p>
        </p:txBody>
      </p:sp>
      <p:pic>
        <p:nvPicPr>
          <p:cNvPr id="4" name="Picture 3">
            <a:extLst>
              <a:ext uri="{FF2B5EF4-FFF2-40B4-BE49-F238E27FC236}">
                <a16:creationId xmlns:a16="http://schemas.microsoft.com/office/drawing/2014/main" id="{6FEDFA3B-F913-5C6F-0A39-FCF3AF557D53}"/>
              </a:ext>
            </a:extLst>
          </p:cNvPr>
          <p:cNvPicPr>
            <a:picLocks noChangeAspect="1"/>
          </p:cNvPicPr>
          <p:nvPr/>
        </p:nvPicPr>
        <p:blipFill>
          <a:blip r:embed="rId3"/>
          <a:stretch>
            <a:fillRect/>
          </a:stretch>
        </p:blipFill>
        <p:spPr>
          <a:xfrm>
            <a:off x="4121425" y="324989"/>
            <a:ext cx="4289060" cy="45243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a:extLst>
            <a:ext uri="{FF2B5EF4-FFF2-40B4-BE49-F238E27FC236}">
              <a16:creationId xmlns:a16="http://schemas.microsoft.com/office/drawing/2014/main" id="{81D7CC9E-742F-DAD9-5E46-A43F8BB3534C}"/>
            </a:ext>
          </a:extLst>
        </p:cNvPr>
        <p:cNvGrpSpPr/>
        <p:nvPr/>
      </p:nvGrpSpPr>
      <p:grpSpPr>
        <a:xfrm>
          <a:off x="0" y="0"/>
          <a:ext cx="0" cy="0"/>
          <a:chOff x="0" y="0"/>
          <a:chExt cx="0" cy="0"/>
        </a:xfrm>
      </p:grpSpPr>
      <p:pic>
        <p:nvPicPr>
          <p:cNvPr id="7" name="Online Media 6" descr="Freud’s 5 Stages of Psychosexual Development">
            <a:hlinkClick r:id="" action="ppaction://media"/>
            <a:extLst>
              <a:ext uri="{FF2B5EF4-FFF2-40B4-BE49-F238E27FC236}">
                <a16:creationId xmlns:a16="http://schemas.microsoft.com/office/drawing/2014/main" id="{1EF73ADF-4925-E4EB-08A5-A4DED8701B95}"/>
              </a:ext>
            </a:extLst>
          </p:cNvPr>
          <p:cNvPicPr>
            <a:picLocks noRot="1" noChangeAspect="1"/>
          </p:cNvPicPr>
          <p:nvPr>
            <a:videoFile r:link="rId1"/>
          </p:nvPr>
        </p:nvPicPr>
        <p:blipFill>
          <a:blip r:embed="rId4"/>
          <a:stretch>
            <a:fillRect/>
          </a:stretch>
        </p:blipFill>
        <p:spPr>
          <a:xfrm>
            <a:off x="594710" y="324581"/>
            <a:ext cx="7954579" cy="4494337"/>
          </a:xfrm>
          <a:prstGeom prst="rect">
            <a:avLst/>
          </a:prstGeom>
        </p:spPr>
      </p:pic>
    </p:spTree>
    <p:extLst>
      <p:ext uri="{BB962C8B-B14F-4D97-AF65-F5344CB8AC3E}">
        <p14:creationId xmlns:p14="http://schemas.microsoft.com/office/powerpoint/2010/main" val="169032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7">
          <a:extLst>
            <a:ext uri="{FF2B5EF4-FFF2-40B4-BE49-F238E27FC236}">
              <a16:creationId xmlns:a16="http://schemas.microsoft.com/office/drawing/2014/main" id="{A7C098E7-7667-3B1E-01A3-7C862654E851}"/>
            </a:ext>
          </a:extLst>
        </p:cNvPr>
        <p:cNvGrpSpPr/>
        <p:nvPr/>
      </p:nvGrpSpPr>
      <p:grpSpPr>
        <a:xfrm>
          <a:off x="0" y="0"/>
          <a:ext cx="0" cy="0"/>
          <a:chOff x="0" y="0"/>
          <a:chExt cx="0" cy="0"/>
        </a:xfrm>
      </p:grpSpPr>
      <p:sp>
        <p:nvSpPr>
          <p:cNvPr id="303" name="Google Shape;303;p25">
            <a:extLst>
              <a:ext uri="{FF2B5EF4-FFF2-40B4-BE49-F238E27FC236}">
                <a16:creationId xmlns:a16="http://schemas.microsoft.com/office/drawing/2014/main" id="{C93CA9BA-E6B2-0140-DBF8-7D49BAC72B76}"/>
              </a:ext>
            </a:extLst>
          </p:cNvPr>
          <p:cNvSpPr txBox="1">
            <a:spLocks noGrp="1"/>
          </p:cNvSpPr>
          <p:nvPr>
            <p:ph type="title"/>
          </p:nvPr>
        </p:nvSpPr>
        <p:spPr>
          <a:xfrm>
            <a:off x="805039" y="106017"/>
            <a:ext cx="7882896" cy="97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solidFill>
              </a:rPr>
              <a:t>Stages</a:t>
            </a:r>
            <a:endParaRPr dirty="0">
              <a:solidFill>
                <a:schemeClr val="tx1"/>
              </a:solidFill>
            </a:endParaRPr>
          </a:p>
        </p:txBody>
      </p:sp>
      <p:pic>
        <p:nvPicPr>
          <p:cNvPr id="3074" name="Picture 2" descr="Freud's stages of psychosexual development | Psychiatry Mnemonics">
            <a:extLst>
              <a:ext uri="{FF2B5EF4-FFF2-40B4-BE49-F238E27FC236}">
                <a16:creationId xmlns:a16="http://schemas.microsoft.com/office/drawing/2014/main" id="{703FB8FD-A659-5953-3CCC-EBFB32B49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052" y="965192"/>
            <a:ext cx="6983895" cy="39441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28EE587-D3B6-B516-563A-F91849B5D10E}"/>
              </a:ext>
            </a:extLst>
          </p:cNvPr>
          <p:cNvSpPr/>
          <p:nvPr/>
        </p:nvSpPr>
        <p:spPr>
          <a:xfrm>
            <a:off x="630551" y="1775012"/>
            <a:ext cx="7882896" cy="31343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8457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7">
          <a:extLst>
            <a:ext uri="{FF2B5EF4-FFF2-40B4-BE49-F238E27FC236}">
              <a16:creationId xmlns:a16="http://schemas.microsoft.com/office/drawing/2014/main" id="{9E8FC91C-EADD-4AF9-6108-99F334041772}"/>
            </a:ext>
          </a:extLst>
        </p:cNvPr>
        <p:cNvGrpSpPr/>
        <p:nvPr/>
      </p:nvGrpSpPr>
      <p:grpSpPr>
        <a:xfrm>
          <a:off x="0" y="0"/>
          <a:ext cx="0" cy="0"/>
          <a:chOff x="0" y="0"/>
          <a:chExt cx="0" cy="0"/>
        </a:xfrm>
      </p:grpSpPr>
      <p:sp>
        <p:nvSpPr>
          <p:cNvPr id="303" name="Google Shape;303;p25">
            <a:extLst>
              <a:ext uri="{FF2B5EF4-FFF2-40B4-BE49-F238E27FC236}">
                <a16:creationId xmlns:a16="http://schemas.microsoft.com/office/drawing/2014/main" id="{BFCA9F96-D2F5-DAAB-D02D-CEBC0A58396C}"/>
              </a:ext>
            </a:extLst>
          </p:cNvPr>
          <p:cNvSpPr txBox="1">
            <a:spLocks noGrp="1"/>
          </p:cNvSpPr>
          <p:nvPr>
            <p:ph type="title"/>
          </p:nvPr>
        </p:nvSpPr>
        <p:spPr>
          <a:xfrm>
            <a:off x="805039" y="106017"/>
            <a:ext cx="7882896" cy="97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solidFill>
              </a:rPr>
              <a:t>Stages</a:t>
            </a:r>
            <a:endParaRPr dirty="0">
              <a:solidFill>
                <a:schemeClr val="tx1"/>
              </a:solidFill>
            </a:endParaRPr>
          </a:p>
        </p:txBody>
      </p:sp>
      <p:pic>
        <p:nvPicPr>
          <p:cNvPr id="3074" name="Picture 2" descr="Freud's stages of psychosexual development | Psychiatry Mnemonics">
            <a:extLst>
              <a:ext uri="{FF2B5EF4-FFF2-40B4-BE49-F238E27FC236}">
                <a16:creationId xmlns:a16="http://schemas.microsoft.com/office/drawing/2014/main" id="{05B527C5-4390-6C26-0069-BFDEBAC8D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052" y="965192"/>
            <a:ext cx="6983895" cy="39441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41340EE-0367-78BE-56F6-DBA4D34D855D}"/>
              </a:ext>
            </a:extLst>
          </p:cNvPr>
          <p:cNvSpPr/>
          <p:nvPr/>
        </p:nvSpPr>
        <p:spPr>
          <a:xfrm>
            <a:off x="630551" y="2571750"/>
            <a:ext cx="7882896" cy="23376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74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a:extLst>
            <a:ext uri="{FF2B5EF4-FFF2-40B4-BE49-F238E27FC236}">
              <a16:creationId xmlns:a16="http://schemas.microsoft.com/office/drawing/2014/main" id="{001FFFED-AB53-D14E-4347-3BB211031895}"/>
            </a:ext>
          </a:extLst>
        </p:cNvPr>
        <p:cNvGrpSpPr/>
        <p:nvPr/>
      </p:nvGrpSpPr>
      <p:grpSpPr>
        <a:xfrm>
          <a:off x="0" y="0"/>
          <a:ext cx="0" cy="0"/>
          <a:chOff x="0" y="0"/>
          <a:chExt cx="0" cy="0"/>
        </a:xfrm>
      </p:grpSpPr>
      <p:sp>
        <p:nvSpPr>
          <p:cNvPr id="303" name="Google Shape;303;p25">
            <a:extLst>
              <a:ext uri="{FF2B5EF4-FFF2-40B4-BE49-F238E27FC236}">
                <a16:creationId xmlns:a16="http://schemas.microsoft.com/office/drawing/2014/main" id="{210E87B0-78FE-1FC8-ABBB-AAC270F22804}"/>
              </a:ext>
            </a:extLst>
          </p:cNvPr>
          <p:cNvSpPr txBox="1">
            <a:spLocks noGrp="1"/>
          </p:cNvSpPr>
          <p:nvPr>
            <p:ph type="title"/>
          </p:nvPr>
        </p:nvSpPr>
        <p:spPr>
          <a:xfrm>
            <a:off x="805039" y="106017"/>
            <a:ext cx="7882896" cy="97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solidFill>
              </a:rPr>
              <a:t>Stages</a:t>
            </a:r>
            <a:endParaRPr dirty="0">
              <a:solidFill>
                <a:schemeClr val="tx1"/>
              </a:solidFill>
            </a:endParaRPr>
          </a:p>
        </p:txBody>
      </p:sp>
      <p:pic>
        <p:nvPicPr>
          <p:cNvPr id="3074" name="Picture 2" descr="Freud's stages of psychosexual development | Psychiatry Mnemonics">
            <a:extLst>
              <a:ext uri="{FF2B5EF4-FFF2-40B4-BE49-F238E27FC236}">
                <a16:creationId xmlns:a16="http://schemas.microsoft.com/office/drawing/2014/main" id="{351FF110-A4EC-365B-8621-094A61142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052" y="965192"/>
            <a:ext cx="6983895" cy="39441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AD650AC-8747-908D-73D4-080DC0D3B9BE}"/>
              </a:ext>
            </a:extLst>
          </p:cNvPr>
          <p:cNvSpPr/>
          <p:nvPr/>
        </p:nvSpPr>
        <p:spPr>
          <a:xfrm>
            <a:off x="630551" y="3370729"/>
            <a:ext cx="7882896" cy="15386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5183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a:extLst>
            <a:ext uri="{FF2B5EF4-FFF2-40B4-BE49-F238E27FC236}">
              <a16:creationId xmlns:a16="http://schemas.microsoft.com/office/drawing/2014/main" id="{9C24AEAA-E7A5-2E83-034B-A266D5650565}"/>
            </a:ext>
          </a:extLst>
        </p:cNvPr>
        <p:cNvGrpSpPr/>
        <p:nvPr/>
      </p:nvGrpSpPr>
      <p:grpSpPr>
        <a:xfrm>
          <a:off x="0" y="0"/>
          <a:ext cx="0" cy="0"/>
          <a:chOff x="0" y="0"/>
          <a:chExt cx="0" cy="0"/>
        </a:xfrm>
      </p:grpSpPr>
      <p:sp>
        <p:nvSpPr>
          <p:cNvPr id="303" name="Google Shape;303;p25">
            <a:extLst>
              <a:ext uri="{FF2B5EF4-FFF2-40B4-BE49-F238E27FC236}">
                <a16:creationId xmlns:a16="http://schemas.microsoft.com/office/drawing/2014/main" id="{DD374978-A5DF-A077-F68D-D122328CC61A}"/>
              </a:ext>
            </a:extLst>
          </p:cNvPr>
          <p:cNvSpPr txBox="1">
            <a:spLocks noGrp="1"/>
          </p:cNvSpPr>
          <p:nvPr>
            <p:ph type="title"/>
          </p:nvPr>
        </p:nvSpPr>
        <p:spPr>
          <a:xfrm>
            <a:off x="805039" y="106017"/>
            <a:ext cx="7882896" cy="97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solidFill>
              </a:rPr>
              <a:t>Stages</a:t>
            </a:r>
            <a:endParaRPr dirty="0">
              <a:solidFill>
                <a:schemeClr val="tx1"/>
              </a:solidFill>
            </a:endParaRPr>
          </a:p>
        </p:txBody>
      </p:sp>
      <p:pic>
        <p:nvPicPr>
          <p:cNvPr id="3074" name="Picture 2" descr="Freud's stages of psychosexual development | Psychiatry Mnemonics">
            <a:extLst>
              <a:ext uri="{FF2B5EF4-FFF2-40B4-BE49-F238E27FC236}">
                <a16:creationId xmlns:a16="http://schemas.microsoft.com/office/drawing/2014/main" id="{4F6E4D1D-AFEE-87E4-5C52-5ED17B2CE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052" y="965192"/>
            <a:ext cx="6983895" cy="394418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5B90066-046F-7F10-C7EF-B6E72EBC8ADB}"/>
              </a:ext>
            </a:extLst>
          </p:cNvPr>
          <p:cNvSpPr/>
          <p:nvPr/>
        </p:nvSpPr>
        <p:spPr>
          <a:xfrm>
            <a:off x="630551" y="4142449"/>
            <a:ext cx="7882896" cy="7310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6090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a:extLst>
            <a:ext uri="{FF2B5EF4-FFF2-40B4-BE49-F238E27FC236}">
              <a16:creationId xmlns:a16="http://schemas.microsoft.com/office/drawing/2014/main" id="{7DB7749D-6354-344B-A1DE-F7A466F61F34}"/>
            </a:ext>
          </a:extLst>
        </p:cNvPr>
        <p:cNvGrpSpPr/>
        <p:nvPr/>
      </p:nvGrpSpPr>
      <p:grpSpPr>
        <a:xfrm>
          <a:off x="0" y="0"/>
          <a:ext cx="0" cy="0"/>
          <a:chOff x="0" y="0"/>
          <a:chExt cx="0" cy="0"/>
        </a:xfrm>
      </p:grpSpPr>
      <p:sp>
        <p:nvSpPr>
          <p:cNvPr id="303" name="Google Shape;303;p25">
            <a:extLst>
              <a:ext uri="{FF2B5EF4-FFF2-40B4-BE49-F238E27FC236}">
                <a16:creationId xmlns:a16="http://schemas.microsoft.com/office/drawing/2014/main" id="{9392AB55-0D5F-F8A5-E16E-5173307A5BEA}"/>
              </a:ext>
            </a:extLst>
          </p:cNvPr>
          <p:cNvSpPr txBox="1">
            <a:spLocks noGrp="1"/>
          </p:cNvSpPr>
          <p:nvPr>
            <p:ph type="title"/>
          </p:nvPr>
        </p:nvSpPr>
        <p:spPr>
          <a:xfrm>
            <a:off x="805039" y="106017"/>
            <a:ext cx="7882896" cy="97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solidFill>
              </a:rPr>
              <a:t>Stages</a:t>
            </a:r>
            <a:endParaRPr dirty="0">
              <a:solidFill>
                <a:schemeClr val="tx1"/>
              </a:solidFill>
            </a:endParaRPr>
          </a:p>
        </p:txBody>
      </p:sp>
      <p:pic>
        <p:nvPicPr>
          <p:cNvPr id="3074" name="Picture 2" descr="Freud's stages of psychosexual development | Psychiatry Mnemonics">
            <a:extLst>
              <a:ext uri="{FF2B5EF4-FFF2-40B4-BE49-F238E27FC236}">
                <a16:creationId xmlns:a16="http://schemas.microsoft.com/office/drawing/2014/main" id="{A628A623-902E-B99C-8CB1-BBCD6C992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052" y="965192"/>
            <a:ext cx="6983895" cy="3944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49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5">
          <a:extLst>
            <a:ext uri="{FF2B5EF4-FFF2-40B4-BE49-F238E27FC236}">
              <a16:creationId xmlns:a16="http://schemas.microsoft.com/office/drawing/2014/main" id="{3BBD77B3-A33C-7EEA-C9AF-A6DAA6F83F24}"/>
            </a:ext>
          </a:extLst>
        </p:cNvPr>
        <p:cNvGrpSpPr/>
        <p:nvPr/>
      </p:nvGrpSpPr>
      <p:grpSpPr>
        <a:xfrm>
          <a:off x="0" y="0"/>
          <a:ext cx="0" cy="0"/>
          <a:chOff x="0" y="0"/>
          <a:chExt cx="0" cy="0"/>
        </a:xfrm>
      </p:grpSpPr>
      <p:sp>
        <p:nvSpPr>
          <p:cNvPr id="2" name="Subtitle 1">
            <a:extLst>
              <a:ext uri="{FF2B5EF4-FFF2-40B4-BE49-F238E27FC236}">
                <a16:creationId xmlns:a16="http://schemas.microsoft.com/office/drawing/2014/main" id="{91FFA3AB-B999-5E3C-3C09-2C1872B0E9FC}"/>
              </a:ext>
            </a:extLst>
          </p:cNvPr>
          <p:cNvSpPr>
            <a:spLocks noGrp="1" noChangeArrowheads="1"/>
          </p:cNvSpPr>
          <p:nvPr>
            <p:ph type="subTitle" idx="1"/>
          </p:nvPr>
        </p:nvSpPr>
        <p:spPr bwMode="auto">
          <a:xfrm>
            <a:off x="9486240" y="7411291"/>
            <a:ext cx="236574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lvl="0" indent="0">
              <a:lnSpc>
                <a:spcPct val="100000"/>
              </a:lnSpc>
              <a:buClrTx/>
              <a:buSzTx/>
            </a:pPr>
            <a:endParaRPr lang="en-US" altLang="en-US" sz="1200" b="1"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Google Shape;339;p27">
            <a:extLst>
              <a:ext uri="{FF2B5EF4-FFF2-40B4-BE49-F238E27FC236}">
                <a16:creationId xmlns:a16="http://schemas.microsoft.com/office/drawing/2014/main" id="{B7D03058-741F-D162-FF13-472083519034}"/>
              </a:ext>
            </a:extLst>
          </p:cNvPr>
          <p:cNvSpPr txBox="1">
            <a:spLocks noGrp="1"/>
          </p:cNvSpPr>
          <p:nvPr>
            <p:ph type="subTitle" idx="3"/>
          </p:nvPr>
        </p:nvSpPr>
        <p:spPr>
          <a:xfrm>
            <a:off x="607313" y="3055696"/>
            <a:ext cx="5175978" cy="17608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latin typeface="+mn-lt"/>
              </a:rPr>
              <a:t> </a:t>
            </a:r>
          </a:p>
        </p:txBody>
      </p:sp>
      <p:sp>
        <p:nvSpPr>
          <p:cNvPr id="11" name="Rectangle 4">
            <a:extLst>
              <a:ext uri="{FF2B5EF4-FFF2-40B4-BE49-F238E27FC236}">
                <a16:creationId xmlns:a16="http://schemas.microsoft.com/office/drawing/2014/main" id="{DBACC293-83E5-41E9-E796-09D945AC9CA9}"/>
              </a:ext>
            </a:extLst>
          </p:cNvPr>
          <p:cNvSpPr>
            <a:spLocks noChangeArrowheads="1"/>
          </p:cNvSpPr>
          <p:nvPr/>
        </p:nvSpPr>
        <p:spPr bwMode="auto">
          <a:xfrm>
            <a:off x="683826" y="3055696"/>
            <a:ext cx="49229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rPr>
              <a:t>Limitations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43FC7705-0AEC-BD22-4920-D4F5209F935E}"/>
              </a:ext>
            </a:extLst>
          </p:cNvPr>
          <p:cNvPicPr>
            <a:picLocks noChangeAspect="1"/>
          </p:cNvPicPr>
          <p:nvPr/>
        </p:nvPicPr>
        <p:blipFill>
          <a:blip r:embed="rId3"/>
          <a:stretch>
            <a:fillRect/>
          </a:stretch>
        </p:blipFill>
        <p:spPr>
          <a:xfrm>
            <a:off x="5783291" y="548367"/>
            <a:ext cx="3111225" cy="4361622"/>
          </a:xfrm>
          <a:prstGeom prst="rect">
            <a:avLst/>
          </a:prstGeom>
        </p:spPr>
      </p:pic>
      <p:sp>
        <p:nvSpPr>
          <p:cNvPr id="337" name="Google Shape;337;p27">
            <a:extLst>
              <a:ext uri="{FF2B5EF4-FFF2-40B4-BE49-F238E27FC236}">
                <a16:creationId xmlns:a16="http://schemas.microsoft.com/office/drawing/2014/main" id="{9E2292C4-9890-3876-5E66-298C5AEE79D6}"/>
              </a:ext>
            </a:extLst>
          </p:cNvPr>
          <p:cNvSpPr txBox="1">
            <a:spLocks noGrp="1"/>
          </p:cNvSpPr>
          <p:nvPr>
            <p:ph type="title"/>
          </p:nvPr>
        </p:nvSpPr>
        <p:spPr>
          <a:xfrm>
            <a:off x="745753" y="184279"/>
            <a:ext cx="7704000" cy="640200"/>
          </a:xfrm>
          <a:prstGeom prst="rect">
            <a:avLst/>
          </a:prstGeom>
        </p:spPr>
        <p:txBody>
          <a:bodyPr spcFirstLastPara="1" wrap="square" lIns="91425" tIns="91425" rIns="91425" bIns="91425" anchor="t" anchorCtr="0">
            <a:noAutofit/>
          </a:bodyPr>
          <a:lstStyle/>
          <a:p>
            <a:pPr lvl="0" algn="ctr"/>
            <a:r>
              <a:rPr lang="en-US" sz="4500" dirty="0"/>
              <a:t>Pros &amp; Cons</a:t>
            </a:r>
            <a:endParaRPr sz="4500" dirty="0"/>
          </a:p>
        </p:txBody>
      </p:sp>
      <p:sp>
        <p:nvSpPr>
          <p:cNvPr id="6" name="Google Shape;338;p27">
            <a:extLst>
              <a:ext uri="{FF2B5EF4-FFF2-40B4-BE49-F238E27FC236}">
                <a16:creationId xmlns:a16="http://schemas.microsoft.com/office/drawing/2014/main" id="{EA6FB461-55DD-4460-7373-3D4565287AA6}"/>
              </a:ext>
            </a:extLst>
          </p:cNvPr>
          <p:cNvSpPr txBox="1">
            <a:spLocks noGrp="1"/>
          </p:cNvSpPr>
          <p:nvPr>
            <p:ph type="subTitle" idx="2"/>
          </p:nvPr>
        </p:nvSpPr>
        <p:spPr>
          <a:xfrm>
            <a:off x="632317" y="1077169"/>
            <a:ext cx="5125969" cy="18850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latin typeface="+mn-lt"/>
              </a:rPr>
              <a:t> </a:t>
            </a:r>
            <a:endParaRPr sz="1800" dirty="0">
              <a:latin typeface="+mn-lt"/>
            </a:endParaRPr>
          </a:p>
        </p:txBody>
      </p:sp>
      <p:sp>
        <p:nvSpPr>
          <p:cNvPr id="10" name="Rectangle 2">
            <a:extLst>
              <a:ext uri="{FF2B5EF4-FFF2-40B4-BE49-F238E27FC236}">
                <a16:creationId xmlns:a16="http://schemas.microsoft.com/office/drawing/2014/main" id="{1426B7EC-9A81-0073-A942-29DE1EF54054}"/>
              </a:ext>
            </a:extLst>
          </p:cNvPr>
          <p:cNvSpPr>
            <a:spLocks noChangeArrowheads="1"/>
          </p:cNvSpPr>
          <p:nvPr/>
        </p:nvSpPr>
        <p:spPr bwMode="auto">
          <a:xfrm>
            <a:off x="751546" y="3339216"/>
            <a:ext cx="493752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Arial" panose="020B0604020202020204" pitchFamily="34" charset="0"/>
              </a:rPr>
              <a:t>Difficult to test scientifically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Arial" panose="020B0604020202020204" pitchFamily="34" charset="0"/>
              </a:rPr>
              <a:t>Lacks strong empirical evidence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Arial" panose="020B0604020202020204" pitchFamily="34" charset="0"/>
              </a:rPr>
              <a:t>Considered sexist and culturally biased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Arial" panose="020B0604020202020204" pitchFamily="34" charset="0"/>
              </a:rPr>
              <a:t>Overemphasizes unconscious conflict and negative drives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extLst>
              <a:ext uri="{FF2B5EF4-FFF2-40B4-BE49-F238E27FC236}">
                <a16:creationId xmlns:a16="http://schemas.microsoft.com/office/drawing/2014/main" id="{E072E9AD-9F97-B084-3BF7-BD8980C5FE4A}"/>
              </a:ext>
            </a:extLst>
          </p:cNvPr>
          <p:cNvSpPr>
            <a:spLocks noChangeArrowheads="1"/>
          </p:cNvSpPr>
          <p:nvPr/>
        </p:nvSpPr>
        <p:spPr bwMode="auto">
          <a:xfrm>
            <a:off x="707331" y="1389906"/>
            <a:ext cx="517597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Arial" panose="020B0604020202020204" pitchFamily="34" charset="0"/>
              </a:rPr>
              <a:t>Emphasized importance of early childhood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Arial" panose="020B0604020202020204" pitchFamily="34" charset="0"/>
              </a:rPr>
              <a:t>Highlighted role of unconscious processes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Arial" panose="020B0604020202020204" pitchFamily="34" charset="0"/>
              </a:rPr>
              <a:t>Influenced psychology, education, and parenting</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Arial" panose="020B0604020202020204" pitchFamily="34" charset="0"/>
              </a:rPr>
              <a:t>Provided foundation for later theories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id="{7F3A3115-A793-CC78-60F1-E44BFEB32396}"/>
              </a:ext>
            </a:extLst>
          </p:cNvPr>
          <p:cNvSpPr>
            <a:spLocks noChangeArrowheads="1"/>
          </p:cNvSpPr>
          <p:nvPr/>
        </p:nvSpPr>
        <p:spPr bwMode="auto">
          <a:xfrm>
            <a:off x="707331" y="1077170"/>
            <a:ext cx="472289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panose="020B0604020202020204" pitchFamily="34" charset="0"/>
              </a:rPr>
              <a:t>Strengths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180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8251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4">
          <a:extLst>
            <a:ext uri="{FF2B5EF4-FFF2-40B4-BE49-F238E27FC236}">
              <a16:creationId xmlns:a16="http://schemas.microsoft.com/office/drawing/2014/main" id="{34911943-C162-D037-7CE0-E017B748A372}"/>
            </a:ext>
          </a:extLst>
        </p:cNvPr>
        <p:cNvGrpSpPr/>
        <p:nvPr/>
      </p:nvGrpSpPr>
      <p:grpSpPr>
        <a:xfrm>
          <a:off x="0" y="0"/>
          <a:ext cx="0" cy="0"/>
          <a:chOff x="0" y="0"/>
          <a:chExt cx="0" cy="0"/>
        </a:xfrm>
      </p:grpSpPr>
      <p:sp>
        <p:nvSpPr>
          <p:cNvPr id="525" name="Google Shape;525;p30">
            <a:extLst>
              <a:ext uri="{FF2B5EF4-FFF2-40B4-BE49-F238E27FC236}">
                <a16:creationId xmlns:a16="http://schemas.microsoft.com/office/drawing/2014/main" id="{6048A789-A284-36CE-E360-1605F7581477}"/>
              </a:ext>
            </a:extLst>
          </p:cNvPr>
          <p:cNvSpPr txBox="1">
            <a:spLocks noGrp="1"/>
          </p:cNvSpPr>
          <p:nvPr>
            <p:ph type="title"/>
          </p:nvPr>
        </p:nvSpPr>
        <p:spPr>
          <a:xfrm>
            <a:off x="5018117" y="1170267"/>
            <a:ext cx="3845099" cy="1097400"/>
          </a:xfrm>
          <a:prstGeom prst="rect">
            <a:avLst/>
          </a:prstGeom>
        </p:spPr>
        <p:txBody>
          <a:bodyPr spcFirstLastPara="1" wrap="square" lIns="91425" tIns="91425" rIns="91425" bIns="91425" anchor="ctr" anchorCtr="0">
            <a:noAutofit/>
          </a:bodyPr>
          <a:lstStyle/>
          <a:p>
            <a:pPr marL="0" indent="0">
              <a:spcAft>
                <a:spcPts val="1000"/>
              </a:spcAft>
            </a:pPr>
            <a:r>
              <a:rPr lang="en-US" sz="2400" dirty="0">
                <a:latin typeface="+mn-lt"/>
              </a:rPr>
              <a:t>Make a name tent with your first name in large letters. Write down the name you wish to be called.</a:t>
            </a:r>
            <a:br>
              <a:rPr lang="en-US" sz="2000" dirty="0">
                <a:latin typeface="Abadi MT Condensed Light" panose="020B0306030101010103" pitchFamily="34" charset="77"/>
              </a:rPr>
            </a:br>
            <a:endParaRPr sz="2000" dirty="0">
              <a:latin typeface="+mn-lt"/>
            </a:endParaRPr>
          </a:p>
        </p:txBody>
      </p:sp>
      <p:pic>
        <p:nvPicPr>
          <p:cNvPr id="3" name="Picture 2" descr="A name tent with a student's name and pronouns. | Download Scientific  Diagram">
            <a:extLst>
              <a:ext uri="{FF2B5EF4-FFF2-40B4-BE49-F238E27FC236}">
                <a16:creationId xmlns:a16="http://schemas.microsoft.com/office/drawing/2014/main" id="{5C3276E4-BFAF-02FF-8141-442179D1D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508" y="2571750"/>
            <a:ext cx="2786319" cy="208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585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8">
          <a:extLst>
            <a:ext uri="{FF2B5EF4-FFF2-40B4-BE49-F238E27FC236}">
              <a16:creationId xmlns:a16="http://schemas.microsoft.com/office/drawing/2014/main" id="{144BFB4D-6C2C-EFE9-A355-7A3756EE909C}"/>
            </a:ext>
          </a:extLst>
        </p:cNvPr>
        <p:cNvGrpSpPr/>
        <p:nvPr/>
      </p:nvGrpSpPr>
      <p:grpSpPr>
        <a:xfrm>
          <a:off x="0" y="0"/>
          <a:ext cx="0" cy="0"/>
          <a:chOff x="0" y="0"/>
          <a:chExt cx="0" cy="0"/>
        </a:xfrm>
      </p:grpSpPr>
      <p:grpSp>
        <p:nvGrpSpPr>
          <p:cNvPr id="749" name="Google Shape;749;p33">
            <a:extLst>
              <a:ext uri="{FF2B5EF4-FFF2-40B4-BE49-F238E27FC236}">
                <a16:creationId xmlns:a16="http://schemas.microsoft.com/office/drawing/2014/main" id="{C79DA735-E573-7F28-3BEC-E4488F146F90}"/>
              </a:ext>
            </a:extLst>
          </p:cNvPr>
          <p:cNvGrpSpPr/>
          <p:nvPr/>
        </p:nvGrpSpPr>
        <p:grpSpPr>
          <a:xfrm>
            <a:off x="725400" y="2008584"/>
            <a:ext cx="7698600" cy="2803271"/>
            <a:chOff x="727375" y="2553925"/>
            <a:chExt cx="7698600" cy="1880700"/>
          </a:xfrm>
        </p:grpSpPr>
        <p:cxnSp>
          <p:nvCxnSpPr>
            <p:cNvPr id="750" name="Google Shape;750;p33">
              <a:extLst>
                <a:ext uri="{FF2B5EF4-FFF2-40B4-BE49-F238E27FC236}">
                  <a16:creationId xmlns:a16="http://schemas.microsoft.com/office/drawing/2014/main" id="{083D8634-9DBE-5E2D-1516-615A7EC03EA4}"/>
                </a:ext>
              </a:extLst>
            </p:cNvPr>
            <p:cNvCxnSpPr/>
            <p:nvPr/>
          </p:nvCxnSpPr>
          <p:spPr>
            <a:xfrm>
              <a:off x="901300" y="2553925"/>
              <a:ext cx="0" cy="1880700"/>
            </a:xfrm>
            <a:prstGeom prst="straightConnector1">
              <a:avLst/>
            </a:prstGeom>
            <a:noFill/>
            <a:ln w="9525" cap="flat" cmpd="sng">
              <a:solidFill>
                <a:schemeClr val="accent2"/>
              </a:solidFill>
              <a:prstDash val="solid"/>
              <a:round/>
              <a:headEnd type="none" w="med" len="med"/>
              <a:tailEnd type="none" w="med" len="med"/>
            </a:ln>
          </p:spPr>
        </p:cxnSp>
        <p:grpSp>
          <p:nvGrpSpPr>
            <p:cNvPr id="751" name="Google Shape;751;p33">
              <a:extLst>
                <a:ext uri="{FF2B5EF4-FFF2-40B4-BE49-F238E27FC236}">
                  <a16:creationId xmlns:a16="http://schemas.microsoft.com/office/drawing/2014/main" id="{12AA3523-8747-F159-3471-9A0D60E31A1D}"/>
                </a:ext>
              </a:extLst>
            </p:cNvPr>
            <p:cNvGrpSpPr/>
            <p:nvPr/>
          </p:nvGrpSpPr>
          <p:grpSpPr>
            <a:xfrm>
              <a:off x="727375" y="2868137"/>
              <a:ext cx="7698600" cy="1473988"/>
              <a:chOff x="727375" y="2944337"/>
              <a:chExt cx="7698600" cy="1473988"/>
            </a:xfrm>
          </p:grpSpPr>
          <p:cxnSp>
            <p:nvCxnSpPr>
              <p:cNvPr id="752" name="Google Shape;752;p33">
                <a:extLst>
                  <a:ext uri="{FF2B5EF4-FFF2-40B4-BE49-F238E27FC236}">
                    <a16:creationId xmlns:a16="http://schemas.microsoft.com/office/drawing/2014/main" id="{6A4E4CA1-0B80-6F5E-975E-FB2BE08ED6D2}"/>
                  </a:ext>
                </a:extLst>
              </p:cNvPr>
              <p:cNvCxnSpPr/>
              <p:nvPr/>
            </p:nvCxnSpPr>
            <p:spPr>
              <a:xfrm>
                <a:off x="727375" y="2944337"/>
                <a:ext cx="7698600" cy="0"/>
              </a:xfrm>
              <a:prstGeom prst="straightConnector1">
                <a:avLst/>
              </a:prstGeom>
              <a:noFill/>
              <a:ln w="9525" cap="flat" cmpd="sng">
                <a:solidFill>
                  <a:schemeClr val="dk2"/>
                </a:solidFill>
                <a:prstDash val="solid"/>
                <a:round/>
                <a:headEnd type="none" w="med" len="med"/>
                <a:tailEnd type="none" w="med" len="med"/>
              </a:ln>
            </p:spPr>
          </p:cxnSp>
          <p:cxnSp>
            <p:nvCxnSpPr>
              <p:cNvPr id="753" name="Google Shape;753;p33">
                <a:extLst>
                  <a:ext uri="{FF2B5EF4-FFF2-40B4-BE49-F238E27FC236}">
                    <a16:creationId xmlns:a16="http://schemas.microsoft.com/office/drawing/2014/main" id="{B446A447-296A-F27A-8F04-9CA311B05E5D}"/>
                  </a:ext>
                </a:extLst>
              </p:cNvPr>
              <p:cNvCxnSpPr/>
              <p:nvPr/>
            </p:nvCxnSpPr>
            <p:spPr>
              <a:xfrm>
                <a:off x="727375" y="3435666"/>
                <a:ext cx="7698600" cy="0"/>
              </a:xfrm>
              <a:prstGeom prst="straightConnector1">
                <a:avLst/>
              </a:prstGeom>
              <a:noFill/>
              <a:ln w="9525" cap="flat" cmpd="sng">
                <a:solidFill>
                  <a:schemeClr val="dk2"/>
                </a:solidFill>
                <a:prstDash val="solid"/>
                <a:round/>
                <a:headEnd type="none" w="med" len="med"/>
                <a:tailEnd type="none" w="med" len="med"/>
              </a:ln>
            </p:spPr>
          </p:cxnSp>
          <p:cxnSp>
            <p:nvCxnSpPr>
              <p:cNvPr id="754" name="Google Shape;754;p33">
                <a:extLst>
                  <a:ext uri="{FF2B5EF4-FFF2-40B4-BE49-F238E27FC236}">
                    <a16:creationId xmlns:a16="http://schemas.microsoft.com/office/drawing/2014/main" id="{0B558865-DEBF-659D-02B4-C68C9229DC38}"/>
                  </a:ext>
                </a:extLst>
              </p:cNvPr>
              <p:cNvCxnSpPr/>
              <p:nvPr/>
            </p:nvCxnSpPr>
            <p:spPr>
              <a:xfrm>
                <a:off x="727375" y="3681331"/>
                <a:ext cx="7698600" cy="0"/>
              </a:xfrm>
              <a:prstGeom prst="straightConnector1">
                <a:avLst/>
              </a:prstGeom>
              <a:noFill/>
              <a:ln w="9525" cap="flat" cmpd="sng">
                <a:solidFill>
                  <a:schemeClr val="dk2"/>
                </a:solidFill>
                <a:prstDash val="solid"/>
                <a:round/>
                <a:headEnd type="none" w="med" len="med"/>
                <a:tailEnd type="none" w="med" len="med"/>
              </a:ln>
            </p:spPr>
          </p:cxnSp>
          <p:cxnSp>
            <p:nvCxnSpPr>
              <p:cNvPr id="755" name="Google Shape;755;p33">
                <a:extLst>
                  <a:ext uri="{FF2B5EF4-FFF2-40B4-BE49-F238E27FC236}">
                    <a16:creationId xmlns:a16="http://schemas.microsoft.com/office/drawing/2014/main" id="{F9450102-E6A3-2339-10B5-E08FDE6AA75B}"/>
                  </a:ext>
                </a:extLst>
              </p:cNvPr>
              <p:cNvCxnSpPr/>
              <p:nvPr/>
            </p:nvCxnSpPr>
            <p:spPr>
              <a:xfrm>
                <a:off x="727375" y="3926996"/>
                <a:ext cx="7698600" cy="0"/>
              </a:xfrm>
              <a:prstGeom prst="straightConnector1">
                <a:avLst/>
              </a:prstGeom>
              <a:noFill/>
              <a:ln w="9525" cap="flat" cmpd="sng">
                <a:solidFill>
                  <a:schemeClr val="dk2"/>
                </a:solidFill>
                <a:prstDash val="solid"/>
                <a:round/>
                <a:headEnd type="none" w="med" len="med"/>
                <a:tailEnd type="none" w="med" len="med"/>
              </a:ln>
            </p:spPr>
          </p:cxnSp>
          <p:cxnSp>
            <p:nvCxnSpPr>
              <p:cNvPr id="756" name="Google Shape;756;p33">
                <a:extLst>
                  <a:ext uri="{FF2B5EF4-FFF2-40B4-BE49-F238E27FC236}">
                    <a16:creationId xmlns:a16="http://schemas.microsoft.com/office/drawing/2014/main" id="{F7A757C9-04D6-7F6E-3A8A-2D61875A99A8}"/>
                  </a:ext>
                </a:extLst>
              </p:cNvPr>
              <p:cNvCxnSpPr/>
              <p:nvPr/>
            </p:nvCxnSpPr>
            <p:spPr>
              <a:xfrm>
                <a:off x="727375" y="4172660"/>
                <a:ext cx="7698600" cy="0"/>
              </a:xfrm>
              <a:prstGeom prst="straightConnector1">
                <a:avLst/>
              </a:prstGeom>
              <a:noFill/>
              <a:ln w="9525" cap="flat" cmpd="sng">
                <a:solidFill>
                  <a:schemeClr val="dk2"/>
                </a:solidFill>
                <a:prstDash val="solid"/>
                <a:round/>
                <a:headEnd type="none" w="med" len="med"/>
                <a:tailEnd type="none" w="med" len="med"/>
              </a:ln>
            </p:spPr>
          </p:cxnSp>
          <p:cxnSp>
            <p:nvCxnSpPr>
              <p:cNvPr id="757" name="Google Shape;757;p33">
                <a:extLst>
                  <a:ext uri="{FF2B5EF4-FFF2-40B4-BE49-F238E27FC236}">
                    <a16:creationId xmlns:a16="http://schemas.microsoft.com/office/drawing/2014/main" id="{4903AD3E-6EBC-B9EA-59CA-9DA4C8F35387}"/>
                  </a:ext>
                </a:extLst>
              </p:cNvPr>
              <p:cNvCxnSpPr/>
              <p:nvPr/>
            </p:nvCxnSpPr>
            <p:spPr>
              <a:xfrm>
                <a:off x="727375" y="4418325"/>
                <a:ext cx="7698600" cy="0"/>
              </a:xfrm>
              <a:prstGeom prst="straightConnector1">
                <a:avLst/>
              </a:prstGeom>
              <a:noFill/>
              <a:ln w="9525" cap="flat" cmpd="sng">
                <a:solidFill>
                  <a:schemeClr val="dk2"/>
                </a:solidFill>
                <a:prstDash val="solid"/>
                <a:round/>
                <a:headEnd type="none" w="med" len="med"/>
                <a:tailEnd type="none" w="med" len="med"/>
              </a:ln>
            </p:spPr>
          </p:cxnSp>
          <p:cxnSp>
            <p:nvCxnSpPr>
              <p:cNvPr id="758" name="Google Shape;758;p33">
                <a:extLst>
                  <a:ext uri="{FF2B5EF4-FFF2-40B4-BE49-F238E27FC236}">
                    <a16:creationId xmlns:a16="http://schemas.microsoft.com/office/drawing/2014/main" id="{27C89247-CAE6-BA5B-4567-6BE365C1823C}"/>
                  </a:ext>
                </a:extLst>
              </p:cNvPr>
              <p:cNvCxnSpPr/>
              <p:nvPr/>
            </p:nvCxnSpPr>
            <p:spPr>
              <a:xfrm>
                <a:off x="727375" y="3190002"/>
                <a:ext cx="7698600" cy="0"/>
              </a:xfrm>
              <a:prstGeom prst="straightConnector1">
                <a:avLst/>
              </a:prstGeom>
              <a:noFill/>
              <a:ln w="9525" cap="flat" cmpd="sng">
                <a:solidFill>
                  <a:schemeClr val="dk2"/>
                </a:solidFill>
                <a:prstDash val="solid"/>
                <a:round/>
                <a:headEnd type="none" w="med" len="med"/>
                <a:tailEnd type="none" w="med" len="med"/>
              </a:ln>
            </p:spPr>
          </p:cxnSp>
        </p:grpSp>
      </p:grpSp>
      <p:sp>
        <p:nvSpPr>
          <p:cNvPr id="759" name="Google Shape;759;p33">
            <a:extLst>
              <a:ext uri="{FF2B5EF4-FFF2-40B4-BE49-F238E27FC236}">
                <a16:creationId xmlns:a16="http://schemas.microsoft.com/office/drawing/2014/main" id="{EFD32578-907B-978C-EE4A-DA1A73821761}"/>
              </a:ext>
            </a:extLst>
          </p:cNvPr>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dirty="0"/>
              <a:t>THINK-PAIR-SHARE</a:t>
            </a:r>
            <a:endParaRPr sz="4500" dirty="0"/>
          </a:p>
        </p:txBody>
      </p:sp>
      <p:sp>
        <p:nvSpPr>
          <p:cNvPr id="760" name="Google Shape;760;p33">
            <a:extLst>
              <a:ext uri="{FF2B5EF4-FFF2-40B4-BE49-F238E27FC236}">
                <a16:creationId xmlns:a16="http://schemas.microsoft.com/office/drawing/2014/main" id="{C185DB2E-DC23-64CB-1F25-6F3BD35E15D1}"/>
              </a:ext>
            </a:extLst>
          </p:cNvPr>
          <p:cNvSpPr txBox="1"/>
          <p:nvPr/>
        </p:nvSpPr>
        <p:spPr>
          <a:xfrm>
            <a:off x="1045356" y="1217508"/>
            <a:ext cx="7465141" cy="936805"/>
          </a:xfrm>
          <a:prstGeom prst="rect">
            <a:avLst/>
          </a:prstGeom>
          <a:noFill/>
          <a:ln>
            <a:noFill/>
          </a:ln>
        </p:spPr>
        <p:txBody>
          <a:bodyPr spcFirstLastPara="1" wrap="square" lIns="91425" tIns="91425" rIns="91425" bIns="91425" anchor="t" anchorCtr="0">
            <a:noAutofit/>
          </a:bodyPr>
          <a:lstStyle/>
          <a:p>
            <a:pPr lvl="0">
              <a:lnSpc>
                <a:spcPct val="115000"/>
              </a:lnSpc>
            </a:pPr>
            <a:endParaRPr sz="1800" dirty="0">
              <a:solidFill>
                <a:schemeClr val="dk1"/>
              </a:solidFill>
              <a:latin typeface="Catamaran"/>
              <a:ea typeface="Catamaran"/>
              <a:cs typeface="Catamaran"/>
              <a:sym typeface="Catamaran"/>
            </a:endParaRPr>
          </a:p>
        </p:txBody>
      </p:sp>
      <p:sp>
        <p:nvSpPr>
          <p:cNvPr id="3" name="TextBox 2">
            <a:extLst>
              <a:ext uri="{FF2B5EF4-FFF2-40B4-BE49-F238E27FC236}">
                <a16:creationId xmlns:a16="http://schemas.microsoft.com/office/drawing/2014/main" id="{0C00BECE-51EF-422A-598C-22A5FCDC82D8}"/>
              </a:ext>
            </a:extLst>
          </p:cNvPr>
          <p:cNvSpPr txBox="1"/>
          <p:nvPr/>
        </p:nvSpPr>
        <p:spPr>
          <a:xfrm>
            <a:off x="1150841" y="2848336"/>
            <a:ext cx="7519273" cy="1200329"/>
          </a:xfrm>
          <a:prstGeom prst="rect">
            <a:avLst/>
          </a:prstGeom>
          <a:noFill/>
        </p:spPr>
        <p:txBody>
          <a:bodyPr wrap="square" rtlCol="0">
            <a:spAutoFit/>
          </a:bodyPr>
          <a:lstStyle/>
          <a:p>
            <a:pPr marL="342900" indent="-342900">
              <a:buAutoNum type="arabicPeriod"/>
            </a:pPr>
            <a:r>
              <a:rPr lang="en-US" sz="2400" dirty="0">
                <a:latin typeface="Comic Sans MS" panose="030F0902030302020204" pitchFamily="66" charset="0"/>
              </a:rPr>
              <a:t>What is the student doing</a:t>
            </a:r>
            <a:r>
              <a:rPr lang="en-US" sz="2400" b="1" dirty="0">
                <a:latin typeface="Comic Sans MS" panose="030F0902030302020204" pitchFamily="66" charset="0"/>
              </a:rPr>
              <a:t>? </a:t>
            </a:r>
            <a:r>
              <a:rPr lang="en-US" sz="2400" dirty="0">
                <a:latin typeface="Comic Sans MS" panose="030F0902030302020204" pitchFamily="66" charset="0"/>
              </a:rPr>
              <a:t>Observations only!</a:t>
            </a:r>
          </a:p>
          <a:p>
            <a:pPr marL="342900" indent="-342900">
              <a:buAutoNum type="arabicPeriod"/>
            </a:pPr>
            <a:endParaRPr lang="en-US" sz="2400" dirty="0">
              <a:latin typeface="Comic Sans MS" panose="030F0902030302020204" pitchFamily="66" charset="0"/>
            </a:endParaRPr>
          </a:p>
          <a:p>
            <a:pPr marL="342900" indent="-342900">
              <a:buAutoNum type="arabicPeriod"/>
            </a:pPr>
            <a:r>
              <a:rPr lang="en-US" sz="2400" dirty="0">
                <a:latin typeface="Comic Sans MS" panose="030F0902030302020204" pitchFamily="66" charset="0"/>
              </a:rPr>
              <a:t>How would Freud explain this behavior?</a:t>
            </a:r>
          </a:p>
        </p:txBody>
      </p:sp>
      <p:sp>
        <p:nvSpPr>
          <p:cNvPr id="5" name="Rectangle 2">
            <a:extLst>
              <a:ext uri="{FF2B5EF4-FFF2-40B4-BE49-F238E27FC236}">
                <a16:creationId xmlns:a16="http://schemas.microsoft.com/office/drawing/2014/main" id="{2A5AD099-2D97-52D5-80B4-6B356D8D98DF}"/>
              </a:ext>
            </a:extLst>
          </p:cNvPr>
          <p:cNvSpPr>
            <a:spLocks noChangeArrowheads="1"/>
          </p:cNvSpPr>
          <p:nvPr/>
        </p:nvSpPr>
        <p:spPr bwMode="auto">
          <a:xfrm>
            <a:off x="1042241" y="1230985"/>
            <a:ext cx="705640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buClrTx/>
            </a:pPr>
            <a:r>
              <a:rPr lang="en-US" sz="2400" dirty="0"/>
              <a:t>A student has an important exam tomorrow, but stays up late scrolling on their phone instead of studying.</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94830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4">
          <a:extLst>
            <a:ext uri="{FF2B5EF4-FFF2-40B4-BE49-F238E27FC236}">
              <a16:creationId xmlns:a16="http://schemas.microsoft.com/office/drawing/2014/main" id="{CE029C05-BC4F-1893-F1C5-945592D64003}"/>
            </a:ext>
          </a:extLst>
        </p:cNvPr>
        <p:cNvGrpSpPr/>
        <p:nvPr/>
      </p:nvGrpSpPr>
      <p:grpSpPr>
        <a:xfrm>
          <a:off x="0" y="0"/>
          <a:ext cx="0" cy="0"/>
          <a:chOff x="0" y="0"/>
          <a:chExt cx="0" cy="0"/>
        </a:xfrm>
      </p:grpSpPr>
      <p:sp>
        <p:nvSpPr>
          <p:cNvPr id="525" name="Google Shape;525;p30">
            <a:extLst>
              <a:ext uri="{FF2B5EF4-FFF2-40B4-BE49-F238E27FC236}">
                <a16:creationId xmlns:a16="http://schemas.microsoft.com/office/drawing/2014/main" id="{AD0D977A-D0CC-8393-2000-AD38A8BDFC44}"/>
              </a:ext>
            </a:extLst>
          </p:cNvPr>
          <p:cNvSpPr txBox="1">
            <a:spLocks noGrp="1"/>
          </p:cNvSpPr>
          <p:nvPr>
            <p:ph type="title"/>
          </p:nvPr>
        </p:nvSpPr>
        <p:spPr>
          <a:xfrm>
            <a:off x="-136188" y="2023050"/>
            <a:ext cx="5833858" cy="1097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6000" dirty="0"/>
              <a:t>Erik</a:t>
            </a:r>
            <a:br>
              <a:rPr lang="en" sz="6000" dirty="0"/>
            </a:br>
            <a:r>
              <a:rPr lang="en" sz="6000" dirty="0"/>
              <a:t>Erikson’s Psychosocial Theory</a:t>
            </a:r>
            <a:endParaRPr sz="6000" dirty="0"/>
          </a:p>
        </p:txBody>
      </p:sp>
      <p:pic>
        <p:nvPicPr>
          <p:cNvPr id="3" name="Picture 2">
            <a:extLst>
              <a:ext uri="{FF2B5EF4-FFF2-40B4-BE49-F238E27FC236}">
                <a16:creationId xmlns:a16="http://schemas.microsoft.com/office/drawing/2014/main" id="{5B921EB9-5234-C21B-646A-C0D72A26AD7E}"/>
              </a:ext>
            </a:extLst>
          </p:cNvPr>
          <p:cNvPicPr>
            <a:picLocks noChangeAspect="1"/>
          </p:cNvPicPr>
          <p:nvPr/>
        </p:nvPicPr>
        <p:blipFill>
          <a:blip r:embed="rId3"/>
          <a:stretch>
            <a:fillRect/>
          </a:stretch>
        </p:blipFill>
        <p:spPr>
          <a:xfrm>
            <a:off x="5207406" y="719847"/>
            <a:ext cx="3683055" cy="4199782"/>
          </a:xfrm>
          <a:prstGeom prst="rect">
            <a:avLst/>
          </a:prstGeom>
        </p:spPr>
      </p:pic>
    </p:spTree>
    <p:extLst>
      <p:ext uri="{BB962C8B-B14F-4D97-AF65-F5344CB8AC3E}">
        <p14:creationId xmlns:p14="http://schemas.microsoft.com/office/powerpoint/2010/main" val="2969956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9">
          <a:extLst>
            <a:ext uri="{FF2B5EF4-FFF2-40B4-BE49-F238E27FC236}">
              <a16:creationId xmlns:a16="http://schemas.microsoft.com/office/drawing/2014/main" id="{E436DE3F-C681-1FBB-FEC4-4EDC429586B5}"/>
            </a:ext>
          </a:extLst>
        </p:cNvPr>
        <p:cNvGrpSpPr/>
        <p:nvPr/>
      </p:nvGrpSpPr>
      <p:grpSpPr>
        <a:xfrm>
          <a:off x="0" y="0"/>
          <a:ext cx="0" cy="0"/>
          <a:chOff x="0" y="0"/>
          <a:chExt cx="0" cy="0"/>
        </a:xfrm>
      </p:grpSpPr>
      <p:sp>
        <p:nvSpPr>
          <p:cNvPr id="461" name="Google Shape;461;p29">
            <a:extLst>
              <a:ext uri="{FF2B5EF4-FFF2-40B4-BE49-F238E27FC236}">
                <a16:creationId xmlns:a16="http://schemas.microsoft.com/office/drawing/2014/main" id="{94B12AD9-2E6A-D323-41B5-58E50BC76999}"/>
              </a:ext>
            </a:extLst>
          </p:cNvPr>
          <p:cNvSpPr txBox="1">
            <a:spLocks noGrp="1"/>
          </p:cNvSpPr>
          <p:nvPr>
            <p:ph type="title"/>
          </p:nvPr>
        </p:nvSpPr>
        <p:spPr>
          <a:xfrm>
            <a:off x="555880" y="613713"/>
            <a:ext cx="8032239" cy="64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500" dirty="0">
                <a:solidFill>
                  <a:schemeClr val="tx1"/>
                </a:solidFill>
              </a:rPr>
              <a:t>Erik Erikson</a:t>
            </a:r>
            <a:endParaRPr sz="4500" dirty="0">
              <a:solidFill>
                <a:schemeClr val="tx1"/>
              </a:solidFill>
            </a:endParaRPr>
          </a:p>
        </p:txBody>
      </p:sp>
      <p:sp>
        <p:nvSpPr>
          <p:cNvPr id="3" name="Rectangle 1">
            <a:extLst>
              <a:ext uri="{FF2B5EF4-FFF2-40B4-BE49-F238E27FC236}">
                <a16:creationId xmlns:a16="http://schemas.microsoft.com/office/drawing/2014/main" id="{A0747AD5-481F-D9D0-85E7-3AD5F6F05B4D}"/>
              </a:ext>
            </a:extLst>
          </p:cNvPr>
          <p:cNvSpPr>
            <a:spLocks noGrp="1" noChangeArrowheads="1"/>
          </p:cNvSpPr>
          <p:nvPr>
            <p:ph type="subTitle" idx="1"/>
          </p:nvPr>
        </p:nvSpPr>
        <p:spPr bwMode="auto">
          <a:xfrm>
            <a:off x="1537780" y="6652926"/>
            <a:ext cx="7265561" cy="4015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6EC04D2C-3B65-50E7-3581-1B5259F40CD5}"/>
              </a:ext>
            </a:extLst>
          </p:cNvPr>
          <p:cNvSpPr>
            <a:spLocks noChangeArrowheads="1"/>
          </p:cNvSpPr>
          <p:nvPr/>
        </p:nvSpPr>
        <p:spPr bwMode="auto">
          <a:xfrm>
            <a:off x="555880" y="1253913"/>
            <a:ext cx="835510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Arial" panose="020B0604020202020204" pitchFamily="34" charset="0"/>
              </a:rPr>
              <a:t>Erik Erikson (1902–1994)</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000000"/>
                </a:solidFill>
                <a:effectLst/>
                <a:latin typeface="Arial" panose="020B0604020202020204" pitchFamily="34" charset="0"/>
              </a:rPr>
              <a:t>Expanded Freud’s psychodynamic theory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000000"/>
                </a:solidFill>
                <a:effectLst/>
                <a:latin typeface="Arial" panose="020B0604020202020204" pitchFamily="34" charset="0"/>
              </a:rPr>
              <a:t>Emphasized social and emotional development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000000"/>
                </a:solidFill>
                <a:effectLst/>
                <a:latin typeface="Arial" panose="020B0604020202020204" pitchFamily="34" charset="0"/>
              </a:rPr>
              <a:t>Proposed development occurs across the entire lifespan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000000"/>
                </a:solidFill>
                <a:effectLst/>
                <a:latin typeface="Arial" panose="020B0604020202020204" pitchFamily="34" charset="0"/>
              </a:rPr>
              <a:t>Developed 8 stages of psychosocial development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000000"/>
                </a:solidFill>
                <a:effectLst/>
                <a:latin typeface="Arial" panose="020B0604020202020204" pitchFamily="34" charset="0"/>
              </a:rPr>
              <a:t>Each stage involves a psychosocial conflict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4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Arial" panose="020B0604020202020204" pitchFamily="34" charset="0"/>
              </a:rPr>
              <a:t>Development continues from infancy through old age</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81210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a:extLst>
            <a:ext uri="{FF2B5EF4-FFF2-40B4-BE49-F238E27FC236}">
              <a16:creationId xmlns:a16="http://schemas.microsoft.com/office/drawing/2014/main" id="{81D7CC9E-742F-DAD9-5E46-A43F8BB3534C}"/>
            </a:ext>
          </a:extLst>
        </p:cNvPr>
        <p:cNvGrpSpPr/>
        <p:nvPr/>
      </p:nvGrpSpPr>
      <p:grpSpPr>
        <a:xfrm>
          <a:off x="0" y="0"/>
          <a:ext cx="0" cy="0"/>
          <a:chOff x="0" y="0"/>
          <a:chExt cx="0" cy="0"/>
        </a:xfrm>
      </p:grpSpPr>
      <p:pic>
        <p:nvPicPr>
          <p:cNvPr id="2" name="Online Media 1" descr="Erikson’s 8 Stages of Psychosocial Development Explained">
            <a:hlinkClick r:id="" action="ppaction://media"/>
            <a:extLst>
              <a:ext uri="{FF2B5EF4-FFF2-40B4-BE49-F238E27FC236}">
                <a16:creationId xmlns:a16="http://schemas.microsoft.com/office/drawing/2014/main" id="{E9FBE512-B52C-A91C-B7DB-FB2C1ADC0323}"/>
              </a:ext>
            </a:extLst>
          </p:cNvPr>
          <p:cNvPicPr>
            <a:picLocks noRot="1" noChangeAspect="1"/>
          </p:cNvPicPr>
          <p:nvPr>
            <a:videoFile r:link="rId1"/>
          </p:nvPr>
        </p:nvPicPr>
        <p:blipFill>
          <a:blip r:embed="rId4"/>
          <a:stretch>
            <a:fillRect/>
          </a:stretch>
        </p:blipFill>
        <p:spPr>
          <a:xfrm>
            <a:off x="745564" y="409814"/>
            <a:ext cx="7652871" cy="4323872"/>
          </a:xfrm>
          <a:prstGeom prst="rect">
            <a:avLst/>
          </a:prstGeom>
        </p:spPr>
      </p:pic>
    </p:spTree>
    <p:extLst>
      <p:ext uri="{BB962C8B-B14F-4D97-AF65-F5344CB8AC3E}">
        <p14:creationId xmlns:p14="http://schemas.microsoft.com/office/powerpoint/2010/main" val="150864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rikson's Stages of Development">
            <a:extLst>
              <a:ext uri="{FF2B5EF4-FFF2-40B4-BE49-F238E27FC236}">
                <a16:creationId xmlns:a16="http://schemas.microsoft.com/office/drawing/2014/main" id="{365A9C0B-A260-1992-603A-0598CD2A83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82" y="302559"/>
            <a:ext cx="8032377" cy="45182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4754964-D15F-12E4-7BA8-CC96A73C342B}"/>
              </a:ext>
            </a:extLst>
          </p:cNvPr>
          <p:cNvSpPr/>
          <p:nvPr/>
        </p:nvSpPr>
        <p:spPr>
          <a:xfrm>
            <a:off x="358588" y="1559860"/>
            <a:ext cx="8390965" cy="32609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17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19339-E81F-8C19-471A-6AEA1536AD59}"/>
            </a:ext>
          </a:extLst>
        </p:cNvPr>
        <p:cNvGrpSpPr/>
        <p:nvPr/>
      </p:nvGrpSpPr>
      <p:grpSpPr>
        <a:xfrm>
          <a:off x="0" y="0"/>
          <a:ext cx="0" cy="0"/>
          <a:chOff x="0" y="0"/>
          <a:chExt cx="0" cy="0"/>
        </a:xfrm>
      </p:grpSpPr>
      <p:pic>
        <p:nvPicPr>
          <p:cNvPr id="14338" name="Picture 2" descr="Erikson's Stages of Development">
            <a:extLst>
              <a:ext uri="{FF2B5EF4-FFF2-40B4-BE49-F238E27FC236}">
                <a16:creationId xmlns:a16="http://schemas.microsoft.com/office/drawing/2014/main" id="{5C49384F-E4FB-33C7-AB7C-DFF9CDF28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82" y="302559"/>
            <a:ext cx="8032377" cy="45182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82C895B-1192-2916-B4D5-B70B53C9BA25}"/>
              </a:ext>
            </a:extLst>
          </p:cNvPr>
          <p:cNvSpPr/>
          <p:nvPr/>
        </p:nvSpPr>
        <p:spPr>
          <a:xfrm>
            <a:off x="358588" y="1972234"/>
            <a:ext cx="8390965" cy="28485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787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BE9F8-A055-0A8C-BDE9-70F7E23B29A9}"/>
            </a:ext>
          </a:extLst>
        </p:cNvPr>
        <p:cNvGrpSpPr/>
        <p:nvPr/>
      </p:nvGrpSpPr>
      <p:grpSpPr>
        <a:xfrm>
          <a:off x="0" y="0"/>
          <a:ext cx="0" cy="0"/>
          <a:chOff x="0" y="0"/>
          <a:chExt cx="0" cy="0"/>
        </a:xfrm>
      </p:grpSpPr>
      <p:pic>
        <p:nvPicPr>
          <p:cNvPr id="14338" name="Picture 2" descr="Erikson's Stages of Development">
            <a:extLst>
              <a:ext uri="{FF2B5EF4-FFF2-40B4-BE49-F238E27FC236}">
                <a16:creationId xmlns:a16="http://schemas.microsoft.com/office/drawing/2014/main" id="{72784425-9548-CAE2-29A0-7856CBD18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82" y="302559"/>
            <a:ext cx="8032377" cy="45182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4ABB9A9-7046-EE37-B6C0-5BEF7410CC34}"/>
              </a:ext>
            </a:extLst>
          </p:cNvPr>
          <p:cNvSpPr/>
          <p:nvPr/>
        </p:nvSpPr>
        <p:spPr>
          <a:xfrm>
            <a:off x="358588" y="2571750"/>
            <a:ext cx="8390965" cy="22490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38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48AAA-370E-D621-62AD-7C8082D4D73D}"/>
            </a:ext>
          </a:extLst>
        </p:cNvPr>
        <p:cNvGrpSpPr/>
        <p:nvPr/>
      </p:nvGrpSpPr>
      <p:grpSpPr>
        <a:xfrm>
          <a:off x="0" y="0"/>
          <a:ext cx="0" cy="0"/>
          <a:chOff x="0" y="0"/>
          <a:chExt cx="0" cy="0"/>
        </a:xfrm>
      </p:grpSpPr>
      <p:pic>
        <p:nvPicPr>
          <p:cNvPr id="14338" name="Picture 2" descr="Erikson's Stages of Development">
            <a:extLst>
              <a:ext uri="{FF2B5EF4-FFF2-40B4-BE49-F238E27FC236}">
                <a16:creationId xmlns:a16="http://schemas.microsoft.com/office/drawing/2014/main" id="{CC7063BD-840B-47E9-C69D-2B41FBB9A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82" y="302559"/>
            <a:ext cx="8032377" cy="45182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B30FE68-4251-FDDB-A9C3-8603EEF7DC4F}"/>
              </a:ext>
            </a:extLst>
          </p:cNvPr>
          <p:cNvSpPr/>
          <p:nvPr/>
        </p:nvSpPr>
        <p:spPr>
          <a:xfrm>
            <a:off x="358588" y="3048000"/>
            <a:ext cx="8390965" cy="17727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484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72266-4326-4514-5EE4-0983091B5F8E}"/>
            </a:ext>
          </a:extLst>
        </p:cNvPr>
        <p:cNvGrpSpPr/>
        <p:nvPr/>
      </p:nvGrpSpPr>
      <p:grpSpPr>
        <a:xfrm>
          <a:off x="0" y="0"/>
          <a:ext cx="0" cy="0"/>
          <a:chOff x="0" y="0"/>
          <a:chExt cx="0" cy="0"/>
        </a:xfrm>
      </p:grpSpPr>
      <p:pic>
        <p:nvPicPr>
          <p:cNvPr id="14338" name="Picture 2" descr="Erikson's Stages of Development">
            <a:extLst>
              <a:ext uri="{FF2B5EF4-FFF2-40B4-BE49-F238E27FC236}">
                <a16:creationId xmlns:a16="http://schemas.microsoft.com/office/drawing/2014/main" id="{9C11ECB4-1F49-32CD-7967-B70131AC0F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82" y="302559"/>
            <a:ext cx="8032377" cy="45182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DCE5411-6744-15EB-6DB2-0B0B2E8EB6D7}"/>
              </a:ext>
            </a:extLst>
          </p:cNvPr>
          <p:cNvSpPr/>
          <p:nvPr/>
        </p:nvSpPr>
        <p:spPr>
          <a:xfrm>
            <a:off x="358588" y="3514165"/>
            <a:ext cx="8390965" cy="13066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571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E81E1-E33F-83B6-C3E1-80F7961F9AC3}"/>
            </a:ext>
          </a:extLst>
        </p:cNvPr>
        <p:cNvGrpSpPr/>
        <p:nvPr/>
      </p:nvGrpSpPr>
      <p:grpSpPr>
        <a:xfrm>
          <a:off x="0" y="0"/>
          <a:ext cx="0" cy="0"/>
          <a:chOff x="0" y="0"/>
          <a:chExt cx="0" cy="0"/>
        </a:xfrm>
      </p:grpSpPr>
      <p:pic>
        <p:nvPicPr>
          <p:cNvPr id="14338" name="Picture 2" descr="Erikson's Stages of Development">
            <a:extLst>
              <a:ext uri="{FF2B5EF4-FFF2-40B4-BE49-F238E27FC236}">
                <a16:creationId xmlns:a16="http://schemas.microsoft.com/office/drawing/2014/main" id="{D2FD6AFE-2113-F785-BD35-2E5D853C2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82" y="302559"/>
            <a:ext cx="8032377" cy="45182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73DF394A-F33C-E11E-68F2-5F90E359ABD7}"/>
              </a:ext>
            </a:extLst>
          </p:cNvPr>
          <p:cNvSpPr/>
          <p:nvPr/>
        </p:nvSpPr>
        <p:spPr>
          <a:xfrm>
            <a:off x="358588" y="3890681"/>
            <a:ext cx="8390965" cy="9300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9719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0"/>
          <p:cNvSpPr txBox="1">
            <a:spLocks noGrp="1"/>
          </p:cNvSpPr>
          <p:nvPr>
            <p:ph type="title"/>
          </p:nvPr>
        </p:nvSpPr>
        <p:spPr>
          <a:xfrm>
            <a:off x="281354" y="2023050"/>
            <a:ext cx="5486400" cy="1097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dirty="0"/>
              <a:t>Question of the Day</a:t>
            </a:r>
            <a:endParaRPr dirty="0"/>
          </a:p>
        </p:txBody>
      </p:sp>
      <p:pic>
        <p:nvPicPr>
          <p:cNvPr id="2" name="Picture 1">
            <a:extLst>
              <a:ext uri="{FF2B5EF4-FFF2-40B4-BE49-F238E27FC236}">
                <a16:creationId xmlns:a16="http://schemas.microsoft.com/office/drawing/2014/main" id="{99122FC3-0FDE-2436-8D66-A7249D94BF00}"/>
              </a:ext>
            </a:extLst>
          </p:cNvPr>
          <p:cNvPicPr>
            <a:picLocks noChangeAspect="1"/>
          </p:cNvPicPr>
          <p:nvPr/>
        </p:nvPicPr>
        <p:blipFill>
          <a:blip r:embed="rId3"/>
          <a:stretch>
            <a:fillRect/>
          </a:stretch>
        </p:blipFill>
        <p:spPr>
          <a:xfrm>
            <a:off x="5057775" y="267231"/>
            <a:ext cx="3514725" cy="464290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D7C31-986E-5D97-35B7-1F6829C0EFC8}"/>
            </a:ext>
          </a:extLst>
        </p:cNvPr>
        <p:cNvGrpSpPr/>
        <p:nvPr/>
      </p:nvGrpSpPr>
      <p:grpSpPr>
        <a:xfrm>
          <a:off x="0" y="0"/>
          <a:ext cx="0" cy="0"/>
          <a:chOff x="0" y="0"/>
          <a:chExt cx="0" cy="0"/>
        </a:xfrm>
      </p:grpSpPr>
      <p:pic>
        <p:nvPicPr>
          <p:cNvPr id="14338" name="Picture 2" descr="Erikson's Stages of Development">
            <a:extLst>
              <a:ext uri="{FF2B5EF4-FFF2-40B4-BE49-F238E27FC236}">
                <a16:creationId xmlns:a16="http://schemas.microsoft.com/office/drawing/2014/main" id="{667549C7-58B0-37BF-C98A-98A4D0B59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82" y="302559"/>
            <a:ext cx="8032377" cy="45182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12147E9-2521-D969-0048-9D9603B55B43}"/>
              </a:ext>
            </a:extLst>
          </p:cNvPr>
          <p:cNvSpPr/>
          <p:nvPr/>
        </p:nvSpPr>
        <p:spPr>
          <a:xfrm>
            <a:off x="358588" y="4374776"/>
            <a:ext cx="8390965" cy="4459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462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0812D-6C19-5A64-54A4-5B81FC107BED}"/>
            </a:ext>
          </a:extLst>
        </p:cNvPr>
        <p:cNvGrpSpPr/>
        <p:nvPr/>
      </p:nvGrpSpPr>
      <p:grpSpPr>
        <a:xfrm>
          <a:off x="0" y="0"/>
          <a:ext cx="0" cy="0"/>
          <a:chOff x="0" y="0"/>
          <a:chExt cx="0" cy="0"/>
        </a:xfrm>
      </p:grpSpPr>
      <p:pic>
        <p:nvPicPr>
          <p:cNvPr id="14338" name="Picture 2" descr="Erikson's Stages of Development">
            <a:extLst>
              <a:ext uri="{FF2B5EF4-FFF2-40B4-BE49-F238E27FC236}">
                <a16:creationId xmlns:a16="http://schemas.microsoft.com/office/drawing/2014/main" id="{5C66216F-1BFB-2F57-483A-BF44E394C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82" y="302559"/>
            <a:ext cx="8032377" cy="4518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718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7" name="Google Shape;337;p27"/>
          <p:cNvSpPr txBox="1">
            <a:spLocks noGrp="1"/>
          </p:cNvSpPr>
          <p:nvPr>
            <p:ph type="title"/>
          </p:nvPr>
        </p:nvSpPr>
        <p:spPr>
          <a:xfrm>
            <a:off x="1239952" y="339687"/>
            <a:ext cx="7704000" cy="640200"/>
          </a:xfrm>
          <a:prstGeom prst="rect">
            <a:avLst/>
          </a:prstGeom>
        </p:spPr>
        <p:txBody>
          <a:bodyPr spcFirstLastPara="1" wrap="square" lIns="91425" tIns="91425" rIns="91425" bIns="91425" anchor="t" anchorCtr="0">
            <a:noAutofit/>
          </a:bodyPr>
          <a:lstStyle/>
          <a:p>
            <a:pPr lvl="0" algn="ctr"/>
            <a:r>
              <a:rPr lang="en" sz="4500" dirty="0"/>
              <a:t>Pros &amp; Cons</a:t>
            </a:r>
            <a:endParaRPr sz="4500" dirty="0"/>
          </a:p>
        </p:txBody>
      </p:sp>
      <p:sp>
        <p:nvSpPr>
          <p:cNvPr id="339" name="Google Shape;339;p27"/>
          <p:cNvSpPr txBox="1">
            <a:spLocks noGrp="1"/>
          </p:cNvSpPr>
          <p:nvPr>
            <p:ph type="subTitle" idx="3"/>
          </p:nvPr>
        </p:nvSpPr>
        <p:spPr>
          <a:xfrm>
            <a:off x="5224049" y="1237129"/>
            <a:ext cx="3199951" cy="340658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latin typeface="+mn-lt"/>
              </a:rPr>
              <a:t>Weaknesses</a:t>
            </a:r>
          </a:p>
          <a:p>
            <a:pPr marL="0" lvl="0" indent="0" algn="l" rtl="0">
              <a:spcBef>
                <a:spcPts val="0"/>
              </a:spcBef>
              <a:spcAft>
                <a:spcPts val="0"/>
              </a:spcAft>
              <a:buNone/>
            </a:pPr>
            <a:endParaRPr lang="en-US" sz="1800" b="1" dirty="0">
              <a:latin typeface="+mn-lt"/>
            </a:endParaRPr>
          </a:p>
        </p:txBody>
      </p:sp>
      <p:pic>
        <p:nvPicPr>
          <p:cNvPr id="3" name="Picture 2">
            <a:extLst>
              <a:ext uri="{FF2B5EF4-FFF2-40B4-BE49-F238E27FC236}">
                <a16:creationId xmlns:a16="http://schemas.microsoft.com/office/drawing/2014/main" id="{B32A636C-6AC6-542F-E02C-DDC79C8BBCF0}"/>
              </a:ext>
            </a:extLst>
          </p:cNvPr>
          <p:cNvPicPr>
            <a:picLocks noChangeAspect="1"/>
          </p:cNvPicPr>
          <p:nvPr/>
        </p:nvPicPr>
        <p:blipFill>
          <a:blip r:embed="rId3"/>
          <a:stretch>
            <a:fillRect/>
          </a:stretch>
        </p:blipFill>
        <p:spPr>
          <a:xfrm>
            <a:off x="266820" y="1663058"/>
            <a:ext cx="2082040" cy="3241950"/>
          </a:xfrm>
          <a:prstGeom prst="rect">
            <a:avLst/>
          </a:prstGeom>
        </p:spPr>
      </p:pic>
      <p:sp>
        <p:nvSpPr>
          <p:cNvPr id="338" name="Google Shape;338;p27"/>
          <p:cNvSpPr txBox="1">
            <a:spLocks noGrp="1"/>
          </p:cNvSpPr>
          <p:nvPr>
            <p:ph type="subTitle" idx="2"/>
          </p:nvPr>
        </p:nvSpPr>
        <p:spPr>
          <a:xfrm>
            <a:off x="2100551" y="1237129"/>
            <a:ext cx="2991401" cy="340658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latin typeface="+mn-lt"/>
              </a:rPr>
              <a:t>Strengths</a:t>
            </a:r>
          </a:p>
          <a:p>
            <a:pPr marL="0" lvl="0" indent="0" algn="l" rtl="0">
              <a:spcBef>
                <a:spcPts val="0"/>
              </a:spcBef>
              <a:spcAft>
                <a:spcPts val="0"/>
              </a:spcAft>
              <a:buNone/>
            </a:pPr>
            <a:endParaRPr lang="en" sz="1800" b="1" dirty="0">
              <a:latin typeface="+mn-lt"/>
            </a:endParaRPr>
          </a:p>
        </p:txBody>
      </p:sp>
      <p:sp>
        <p:nvSpPr>
          <p:cNvPr id="7" name="Rectangle 1">
            <a:extLst>
              <a:ext uri="{FF2B5EF4-FFF2-40B4-BE49-F238E27FC236}">
                <a16:creationId xmlns:a16="http://schemas.microsoft.com/office/drawing/2014/main" id="{B34F5FB3-28C0-A196-40E6-98B6967E2CC7}"/>
              </a:ext>
            </a:extLst>
          </p:cNvPr>
          <p:cNvSpPr>
            <a:spLocks noChangeArrowheads="1"/>
          </p:cNvSpPr>
          <p:nvPr/>
        </p:nvSpPr>
        <p:spPr bwMode="auto">
          <a:xfrm>
            <a:off x="2120431" y="1751613"/>
            <a:ext cx="3037570"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700" b="0" i="0" u="none" strike="noStrike" cap="none" normalizeH="0" baseline="0" dirty="0">
                <a:ln>
                  <a:noFill/>
                </a:ln>
                <a:solidFill>
                  <a:srgbClr val="000000"/>
                </a:solidFill>
                <a:effectLst/>
                <a:latin typeface="Arial" panose="020B0604020202020204" pitchFamily="34" charset="0"/>
              </a:rPr>
              <a:t>Emphasizes development across the entire lifespan</a:t>
            </a:r>
          </a:p>
          <a:p>
            <a:pPr marL="285750" lvl="0" indent="-285750" eaLnBrk="0" fontAlgn="base" hangingPunct="0">
              <a:spcBef>
                <a:spcPct val="0"/>
              </a:spcBef>
              <a:spcAft>
                <a:spcPct val="0"/>
              </a:spcAft>
              <a:buClrTx/>
              <a:buFont typeface="Arial" panose="020B0604020202020204" pitchFamily="34" charset="0"/>
              <a:buChar char="•"/>
            </a:pPr>
            <a:r>
              <a:rPr lang="en-US" altLang="en-US" sz="1700" dirty="0">
                <a:latin typeface="Arial" panose="020B0604020202020204" pitchFamily="34" charset="0"/>
              </a:rPr>
              <a:t>Highlights the importance </a:t>
            </a:r>
            <a:r>
              <a:rPr kumimoji="0" lang="en-US" altLang="en-US" sz="1700" b="0" i="0" u="none" strike="noStrike" cap="none" normalizeH="0" baseline="0" dirty="0">
                <a:ln>
                  <a:noFill/>
                </a:ln>
                <a:solidFill>
                  <a:srgbClr val="000000"/>
                </a:solidFill>
                <a:effectLst/>
                <a:latin typeface="Arial" panose="020B0604020202020204" pitchFamily="34" charset="0"/>
              </a:rPr>
              <a:t>of social relationships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700" b="0" i="0" u="none" strike="noStrike" cap="none" normalizeH="0" baseline="0" dirty="0">
                <a:ln>
                  <a:noFill/>
                </a:ln>
                <a:solidFill>
                  <a:srgbClr val="000000"/>
                </a:solidFill>
                <a:effectLst/>
                <a:latin typeface="Arial" panose="020B0604020202020204" pitchFamily="34" charset="0"/>
              </a:rPr>
              <a:t>Explains identity development, especially in adolescence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700" b="0" i="0" u="none" strike="noStrike" cap="none" normalizeH="0" baseline="0" dirty="0">
                <a:ln>
                  <a:noFill/>
                </a:ln>
                <a:solidFill>
                  <a:srgbClr val="000000"/>
                </a:solidFill>
                <a:effectLst/>
                <a:latin typeface="Arial" panose="020B0604020202020204" pitchFamily="34" charset="0"/>
              </a:rPr>
              <a:t>More culturally and socially relevant than Freud’s theory</a:t>
            </a:r>
            <a:endParaRPr kumimoji="0" lang="en-US" altLang="en-US" sz="1700" b="0" i="0" u="none" strike="noStrike" cap="none" normalizeH="0" baseline="0" dirty="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F1DEB4B0-5B8D-9929-7FF1-2D4C0F92ADA2}"/>
              </a:ext>
            </a:extLst>
          </p:cNvPr>
          <p:cNvSpPr>
            <a:spLocks noChangeArrowheads="1"/>
          </p:cNvSpPr>
          <p:nvPr/>
        </p:nvSpPr>
        <p:spPr bwMode="auto">
          <a:xfrm>
            <a:off x="5461388" y="1751613"/>
            <a:ext cx="272527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00000"/>
                </a:solidFill>
                <a:effectLst/>
                <a:latin typeface="Arial" panose="020B0604020202020204" pitchFamily="34" charset="0"/>
              </a:rPr>
              <a:t>Difficult to test scientifically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00000"/>
                </a:solidFill>
                <a:effectLst/>
                <a:latin typeface="Arial" panose="020B0604020202020204" pitchFamily="34" charset="0"/>
              </a:rPr>
              <a:t>Stages may not apply equally across cultures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00000"/>
                </a:solidFill>
                <a:effectLst/>
                <a:latin typeface="Arial" panose="020B0604020202020204" pitchFamily="34" charset="0"/>
              </a:rPr>
              <a:t>Development may not occur in clearly defined stages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rgbClr val="000000"/>
                </a:solidFill>
                <a:effectLst/>
                <a:latin typeface="Arial" panose="020B0604020202020204" pitchFamily="34" charset="0"/>
              </a:rPr>
              <a:t>Does not fully explain individual differences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8">
          <a:extLst>
            <a:ext uri="{FF2B5EF4-FFF2-40B4-BE49-F238E27FC236}">
              <a16:creationId xmlns:a16="http://schemas.microsoft.com/office/drawing/2014/main" id="{C2866921-1372-7CB6-4B31-EE03C5F5F332}"/>
            </a:ext>
          </a:extLst>
        </p:cNvPr>
        <p:cNvGrpSpPr/>
        <p:nvPr/>
      </p:nvGrpSpPr>
      <p:grpSpPr>
        <a:xfrm>
          <a:off x="0" y="0"/>
          <a:ext cx="0" cy="0"/>
          <a:chOff x="0" y="0"/>
          <a:chExt cx="0" cy="0"/>
        </a:xfrm>
      </p:grpSpPr>
      <p:grpSp>
        <p:nvGrpSpPr>
          <p:cNvPr id="749" name="Google Shape;749;p33">
            <a:extLst>
              <a:ext uri="{FF2B5EF4-FFF2-40B4-BE49-F238E27FC236}">
                <a16:creationId xmlns:a16="http://schemas.microsoft.com/office/drawing/2014/main" id="{A542B2FD-D847-2B77-BB93-0929F6F7E5FD}"/>
              </a:ext>
            </a:extLst>
          </p:cNvPr>
          <p:cNvGrpSpPr/>
          <p:nvPr/>
        </p:nvGrpSpPr>
        <p:grpSpPr>
          <a:xfrm>
            <a:off x="725400" y="2008584"/>
            <a:ext cx="7698600" cy="2803271"/>
            <a:chOff x="727375" y="2553925"/>
            <a:chExt cx="7698600" cy="1880700"/>
          </a:xfrm>
        </p:grpSpPr>
        <p:cxnSp>
          <p:nvCxnSpPr>
            <p:cNvPr id="750" name="Google Shape;750;p33">
              <a:extLst>
                <a:ext uri="{FF2B5EF4-FFF2-40B4-BE49-F238E27FC236}">
                  <a16:creationId xmlns:a16="http://schemas.microsoft.com/office/drawing/2014/main" id="{EC1A4155-1548-FB3B-EEB0-606BCA2B374B}"/>
                </a:ext>
              </a:extLst>
            </p:cNvPr>
            <p:cNvCxnSpPr/>
            <p:nvPr/>
          </p:nvCxnSpPr>
          <p:spPr>
            <a:xfrm>
              <a:off x="901300" y="2553925"/>
              <a:ext cx="0" cy="1880700"/>
            </a:xfrm>
            <a:prstGeom prst="straightConnector1">
              <a:avLst/>
            </a:prstGeom>
            <a:noFill/>
            <a:ln w="9525" cap="flat" cmpd="sng">
              <a:solidFill>
                <a:schemeClr val="accent2"/>
              </a:solidFill>
              <a:prstDash val="solid"/>
              <a:round/>
              <a:headEnd type="none" w="med" len="med"/>
              <a:tailEnd type="none" w="med" len="med"/>
            </a:ln>
          </p:spPr>
        </p:cxnSp>
        <p:grpSp>
          <p:nvGrpSpPr>
            <p:cNvPr id="751" name="Google Shape;751;p33">
              <a:extLst>
                <a:ext uri="{FF2B5EF4-FFF2-40B4-BE49-F238E27FC236}">
                  <a16:creationId xmlns:a16="http://schemas.microsoft.com/office/drawing/2014/main" id="{0E64AD84-B7FB-5A53-6E49-3ADB9A0ECE35}"/>
                </a:ext>
              </a:extLst>
            </p:cNvPr>
            <p:cNvGrpSpPr/>
            <p:nvPr/>
          </p:nvGrpSpPr>
          <p:grpSpPr>
            <a:xfrm>
              <a:off x="727375" y="2868137"/>
              <a:ext cx="7698600" cy="1473988"/>
              <a:chOff x="727375" y="2944337"/>
              <a:chExt cx="7698600" cy="1473988"/>
            </a:xfrm>
          </p:grpSpPr>
          <p:cxnSp>
            <p:nvCxnSpPr>
              <p:cNvPr id="752" name="Google Shape;752;p33">
                <a:extLst>
                  <a:ext uri="{FF2B5EF4-FFF2-40B4-BE49-F238E27FC236}">
                    <a16:creationId xmlns:a16="http://schemas.microsoft.com/office/drawing/2014/main" id="{CE73AF51-5F89-0C13-EAA0-ED0209C602A1}"/>
                  </a:ext>
                </a:extLst>
              </p:cNvPr>
              <p:cNvCxnSpPr/>
              <p:nvPr/>
            </p:nvCxnSpPr>
            <p:spPr>
              <a:xfrm>
                <a:off x="727375" y="2944337"/>
                <a:ext cx="7698600" cy="0"/>
              </a:xfrm>
              <a:prstGeom prst="straightConnector1">
                <a:avLst/>
              </a:prstGeom>
              <a:noFill/>
              <a:ln w="9525" cap="flat" cmpd="sng">
                <a:solidFill>
                  <a:schemeClr val="dk2"/>
                </a:solidFill>
                <a:prstDash val="solid"/>
                <a:round/>
                <a:headEnd type="none" w="med" len="med"/>
                <a:tailEnd type="none" w="med" len="med"/>
              </a:ln>
            </p:spPr>
          </p:cxnSp>
          <p:cxnSp>
            <p:nvCxnSpPr>
              <p:cNvPr id="753" name="Google Shape;753;p33">
                <a:extLst>
                  <a:ext uri="{FF2B5EF4-FFF2-40B4-BE49-F238E27FC236}">
                    <a16:creationId xmlns:a16="http://schemas.microsoft.com/office/drawing/2014/main" id="{CB78C12E-DDA9-911F-DDC1-678FB06BF686}"/>
                  </a:ext>
                </a:extLst>
              </p:cNvPr>
              <p:cNvCxnSpPr/>
              <p:nvPr/>
            </p:nvCxnSpPr>
            <p:spPr>
              <a:xfrm>
                <a:off x="727375" y="3435666"/>
                <a:ext cx="7698600" cy="0"/>
              </a:xfrm>
              <a:prstGeom prst="straightConnector1">
                <a:avLst/>
              </a:prstGeom>
              <a:noFill/>
              <a:ln w="9525" cap="flat" cmpd="sng">
                <a:solidFill>
                  <a:schemeClr val="dk2"/>
                </a:solidFill>
                <a:prstDash val="solid"/>
                <a:round/>
                <a:headEnd type="none" w="med" len="med"/>
                <a:tailEnd type="none" w="med" len="med"/>
              </a:ln>
            </p:spPr>
          </p:cxnSp>
          <p:cxnSp>
            <p:nvCxnSpPr>
              <p:cNvPr id="754" name="Google Shape;754;p33">
                <a:extLst>
                  <a:ext uri="{FF2B5EF4-FFF2-40B4-BE49-F238E27FC236}">
                    <a16:creationId xmlns:a16="http://schemas.microsoft.com/office/drawing/2014/main" id="{A341D331-214A-921D-DF31-FCC016E3F1E3}"/>
                  </a:ext>
                </a:extLst>
              </p:cNvPr>
              <p:cNvCxnSpPr/>
              <p:nvPr/>
            </p:nvCxnSpPr>
            <p:spPr>
              <a:xfrm>
                <a:off x="727375" y="3681331"/>
                <a:ext cx="7698600" cy="0"/>
              </a:xfrm>
              <a:prstGeom prst="straightConnector1">
                <a:avLst/>
              </a:prstGeom>
              <a:noFill/>
              <a:ln w="9525" cap="flat" cmpd="sng">
                <a:solidFill>
                  <a:schemeClr val="dk2"/>
                </a:solidFill>
                <a:prstDash val="solid"/>
                <a:round/>
                <a:headEnd type="none" w="med" len="med"/>
                <a:tailEnd type="none" w="med" len="med"/>
              </a:ln>
            </p:spPr>
          </p:cxnSp>
          <p:cxnSp>
            <p:nvCxnSpPr>
              <p:cNvPr id="755" name="Google Shape;755;p33">
                <a:extLst>
                  <a:ext uri="{FF2B5EF4-FFF2-40B4-BE49-F238E27FC236}">
                    <a16:creationId xmlns:a16="http://schemas.microsoft.com/office/drawing/2014/main" id="{C61B1224-8E6B-9B8D-F0C6-75446DEE412D}"/>
                  </a:ext>
                </a:extLst>
              </p:cNvPr>
              <p:cNvCxnSpPr/>
              <p:nvPr/>
            </p:nvCxnSpPr>
            <p:spPr>
              <a:xfrm>
                <a:off x="727375" y="3926996"/>
                <a:ext cx="7698600" cy="0"/>
              </a:xfrm>
              <a:prstGeom prst="straightConnector1">
                <a:avLst/>
              </a:prstGeom>
              <a:noFill/>
              <a:ln w="9525" cap="flat" cmpd="sng">
                <a:solidFill>
                  <a:schemeClr val="dk2"/>
                </a:solidFill>
                <a:prstDash val="solid"/>
                <a:round/>
                <a:headEnd type="none" w="med" len="med"/>
                <a:tailEnd type="none" w="med" len="med"/>
              </a:ln>
            </p:spPr>
          </p:cxnSp>
          <p:cxnSp>
            <p:nvCxnSpPr>
              <p:cNvPr id="756" name="Google Shape;756;p33">
                <a:extLst>
                  <a:ext uri="{FF2B5EF4-FFF2-40B4-BE49-F238E27FC236}">
                    <a16:creationId xmlns:a16="http://schemas.microsoft.com/office/drawing/2014/main" id="{03BAE75A-1F02-2098-BBDB-F523CAB0BD94}"/>
                  </a:ext>
                </a:extLst>
              </p:cNvPr>
              <p:cNvCxnSpPr/>
              <p:nvPr/>
            </p:nvCxnSpPr>
            <p:spPr>
              <a:xfrm>
                <a:off x="727375" y="4172660"/>
                <a:ext cx="7698600" cy="0"/>
              </a:xfrm>
              <a:prstGeom prst="straightConnector1">
                <a:avLst/>
              </a:prstGeom>
              <a:noFill/>
              <a:ln w="9525" cap="flat" cmpd="sng">
                <a:solidFill>
                  <a:schemeClr val="dk2"/>
                </a:solidFill>
                <a:prstDash val="solid"/>
                <a:round/>
                <a:headEnd type="none" w="med" len="med"/>
                <a:tailEnd type="none" w="med" len="med"/>
              </a:ln>
            </p:spPr>
          </p:cxnSp>
          <p:cxnSp>
            <p:nvCxnSpPr>
              <p:cNvPr id="757" name="Google Shape;757;p33">
                <a:extLst>
                  <a:ext uri="{FF2B5EF4-FFF2-40B4-BE49-F238E27FC236}">
                    <a16:creationId xmlns:a16="http://schemas.microsoft.com/office/drawing/2014/main" id="{6C0272B4-D1D4-631A-DF1C-5D10484390EE}"/>
                  </a:ext>
                </a:extLst>
              </p:cNvPr>
              <p:cNvCxnSpPr/>
              <p:nvPr/>
            </p:nvCxnSpPr>
            <p:spPr>
              <a:xfrm>
                <a:off x="727375" y="4418325"/>
                <a:ext cx="7698600" cy="0"/>
              </a:xfrm>
              <a:prstGeom prst="straightConnector1">
                <a:avLst/>
              </a:prstGeom>
              <a:noFill/>
              <a:ln w="9525" cap="flat" cmpd="sng">
                <a:solidFill>
                  <a:schemeClr val="dk2"/>
                </a:solidFill>
                <a:prstDash val="solid"/>
                <a:round/>
                <a:headEnd type="none" w="med" len="med"/>
                <a:tailEnd type="none" w="med" len="med"/>
              </a:ln>
            </p:spPr>
          </p:cxnSp>
          <p:cxnSp>
            <p:nvCxnSpPr>
              <p:cNvPr id="758" name="Google Shape;758;p33">
                <a:extLst>
                  <a:ext uri="{FF2B5EF4-FFF2-40B4-BE49-F238E27FC236}">
                    <a16:creationId xmlns:a16="http://schemas.microsoft.com/office/drawing/2014/main" id="{D413C3DF-F8E7-9BD5-B82C-AFD16D264815}"/>
                  </a:ext>
                </a:extLst>
              </p:cNvPr>
              <p:cNvCxnSpPr/>
              <p:nvPr/>
            </p:nvCxnSpPr>
            <p:spPr>
              <a:xfrm>
                <a:off x="727375" y="3190002"/>
                <a:ext cx="7698600" cy="0"/>
              </a:xfrm>
              <a:prstGeom prst="straightConnector1">
                <a:avLst/>
              </a:prstGeom>
              <a:noFill/>
              <a:ln w="9525" cap="flat" cmpd="sng">
                <a:solidFill>
                  <a:schemeClr val="dk2"/>
                </a:solidFill>
                <a:prstDash val="solid"/>
                <a:round/>
                <a:headEnd type="none" w="med" len="med"/>
                <a:tailEnd type="none" w="med" len="med"/>
              </a:ln>
            </p:spPr>
          </p:cxnSp>
        </p:grpSp>
      </p:grpSp>
      <p:sp>
        <p:nvSpPr>
          <p:cNvPr id="759" name="Google Shape;759;p33">
            <a:extLst>
              <a:ext uri="{FF2B5EF4-FFF2-40B4-BE49-F238E27FC236}">
                <a16:creationId xmlns:a16="http://schemas.microsoft.com/office/drawing/2014/main" id="{813DB0A4-6FCE-29B7-D22F-2029C1576442}"/>
              </a:ext>
            </a:extLst>
          </p:cNvPr>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dirty="0"/>
              <a:t>THINK-PAIR-SHARE</a:t>
            </a:r>
            <a:endParaRPr sz="4500" dirty="0"/>
          </a:p>
        </p:txBody>
      </p:sp>
      <p:sp>
        <p:nvSpPr>
          <p:cNvPr id="760" name="Google Shape;760;p33">
            <a:extLst>
              <a:ext uri="{FF2B5EF4-FFF2-40B4-BE49-F238E27FC236}">
                <a16:creationId xmlns:a16="http://schemas.microsoft.com/office/drawing/2014/main" id="{A548BE3C-656B-67FE-EFBD-69C8B888A266}"/>
              </a:ext>
            </a:extLst>
          </p:cNvPr>
          <p:cNvSpPr txBox="1"/>
          <p:nvPr/>
        </p:nvSpPr>
        <p:spPr>
          <a:xfrm>
            <a:off x="1045356" y="1217508"/>
            <a:ext cx="7465141" cy="936805"/>
          </a:xfrm>
          <a:prstGeom prst="rect">
            <a:avLst/>
          </a:prstGeom>
          <a:noFill/>
          <a:ln>
            <a:noFill/>
          </a:ln>
        </p:spPr>
        <p:txBody>
          <a:bodyPr spcFirstLastPara="1" wrap="square" lIns="91425" tIns="91425" rIns="91425" bIns="91425" anchor="t" anchorCtr="0">
            <a:noAutofit/>
          </a:bodyPr>
          <a:lstStyle/>
          <a:p>
            <a:pPr lvl="0">
              <a:lnSpc>
                <a:spcPct val="115000"/>
              </a:lnSpc>
            </a:pPr>
            <a:endParaRPr sz="1800" dirty="0">
              <a:solidFill>
                <a:schemeClr val="dk1"/>
              </a:solidFill>
              <a:latin typeface="Catamaran"/>
              <a:ea typeface="Catamaran"/>
              <a:cs typeface="Catamaran"/>
              <a:sym typeface="Catamaran"/>
            </a:endParaRPr>
          </a:p>
        </p:txBody>
      </p:sp>
      <p:sp>
        <p:nvSpPr>
          <p:cNvPr id="3" name="TextBox 2">
            <a:extLst>
              <a:ext uri="{FF2B5EF4-FFF2-40B4-BE49-F238E27FC236}">
                <a16:creationId xmlns:a16="http://schemas.microsoft.com/office/drawing/2014/main" id="{6DE2EAAA-4508-E7DE-DEF2-E5FB3312F96F}"/>
              </a:ext>
            </a:extLst>
          </p:cNvPr>
          <p:cNvSpPr txBox="1"/>
          <p:nvPr/>
        </p:nvSpPr>
        <p:spPr>
          <a:xfrm>
            <a:off x="1150841" y="2848336"/>
            <a:ext cx="7519273" cy="1569660"/>
          </a:xfrm>
          <a:prstGeom prst="rect">
            <a:avLst/>
          </a:prstGeom>
          <a:noFill/>
        </p:spPr>
        <p:txBody>
          <a:bodyPr wrap="square" rtlCol="0">
            <a:spAutoFit/>
          </a:bodyPr>
          <a:lstStyle/>
          <a:p>
            <a:pPr marL="342900" indent="-342900">
              <a:buAutoNum type="arabicPeriod"/>
            </a:pPr>
            <a:r>
              <a:rPr lang="en-US" sz="2400" dirty="0">
                <a:latin typeface="Comic Sans MS" panose="030F0902030302020204" pitchFamily="66" charset="0"/>
              </a:rPr>
              <a:t>What is the adolescent doing</a:t>
            </a:r>
            <a:r>
              <a:rPr lang="en-US" sz="2400" b="1" dirty="0">
                <a:latin typeface="Comic Sans MS" panose="030F0902030302020204" pitchFamily="66" charset="0"/>
              </a:rPr>
              <a:t>? </a:t>
            </a:r>
            <a:r>
              <a:rPr lang="en-US" sz="2400" dirty="0">
                <a:latin typeface="Comic Sans MS" panose="030F0902030302020204" pitchFamily="66" charset="0"/>
              </a:rPr>
              <a:t>Observations only!</a:t>
            </a:r>
          </a:p>
          <a:p>
            <a:pPr marL="342900" indent="-342900">
              <a:buAutoNum type="arabicPeriod"/>
            </a:pPr>
            <a:endParaRPr lang="en-US" sz="2400" dirty="0">
              <a:latin typeface="Comic Sans MS" panose="030F0902030302020204" pitchFamily="66" charset="0"/>
            </a:endParaRPr>
          </a:p>
          <a:p>
            <a:pPr marL="342900" indent="-342900">
              <a:buAutoNum type="arabicPeriod"/>
            </a:pPr>
            <a:r>
              <a:rPr lang="en-US" sz="2400" dirty="0">
                <a:latin typeface="Comic Sans MS" panose="030F0902030302020204" pitchFamily="66" charset="0"/>
              </a:rPr>
              <a:t>How would Erikson explain this behavior?</a:t>
            </a:r>
          </a:p>
        </p:txBody>
      </p:sp>
      <p:sp>
        <p:nvSpPr>
          <p:cNvPr id="5" name="Rectangle 2">
            <a:extLst>
              <a:ext uri="{FF2B5EF4-FFF2-40B4-BE49-F238E27FC236}">
                <a16:creationId xmlns:a16="http://schemas.microsoft.com/office/drawing/2014/main" id="{AFA489A7-BF1F-B0D3-C0CF-D7A03B0702DD}"/>
              </a:ext>
            </a:extLst>
          </p:cNvPr>
          <p:cNvSpPr>
            <a:spLocks noChangeArrowheads="1"/>
          </p:cNvSpPr>
          <p:nvPr/>
        </p:nvSpPr>
        <p:spPr bwMode="auto">
          <a:xfrm>
            <a:off x="1042241" y="1230986"/>
            <a:ext cx="705640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buClrTx/>
            </a:pPr>
            <a:r>
              <a:rPr lang="en-US" sz="2400" dirty="0"/>
              <a:t>A 16-year-old tries out different friend groups, clothing styles, and career interests, and often changes their mind about who they want to be.</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0471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9">
          <a:extLst>
            <a:ext uri="{FF2B5EF4-FFF2-40B4-BE49-F238E27FC236}">
              <a16:creationId xmlns:a16="http://schemas.microsoft.com/office/drawing/2014/main" id="{2BBFA4E4-8378-ACA3-14FC-F8AF1C1AFEA5}"/>
            </a:ext>
          </a:extLst>
        </p:cNvPr>
        <p:cNvGrpSpPr/>
        <p:nvPr/>
      </p:nvGrpSpPr>
      <p:grpSpPr>
        <a:xfrm>
          <a:off x="0" y="0"/>
          <a:ext cx="0" cy="0"/>
          <a:chOff x="0" y="0"/>
          <a:chExt cx="0" cy="0"/>
        </a:xfrm>
      </p:grpSpPr>
      <p:sp>
        <p:nvSpPr>
          <p:cNvPr id="461" name="Google Shape;461;p29">
            <a:extLst>
              <a:ext uri="{FF2B5EF4-FFF2-40B4-BE49-F238E27FC236}">
                <a16:creationId xmlns:a16="http://schemas.microsoft.com/office/drawing/2014/main" id="{4620A31A-4CB1-2C93-1057-1BAC95B59680}"/>
              </a:ext>
            </a:extLst>
          </p:cNvPr>
          <p:cNvSpPr txBox="1">
            <a:spLocks noGrp="1"/>
          </p:cNvSpPr>
          <p:nvPr>
            <p:ph type="title"/>
          </p:nvPr>
        </p:nvSpPr>
        <p:spPr>
          <a:xfrm>
            <a:off x="555878" y="501474"/>
            <a:ext cx="8032239" cy="64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500" dirty="0">
                <a:solidFill>
                  <a:schemeClr val="tx1"/>
                </a:solidFill>
              </a:rPr>
              <a:t>Branches of Theories</a:t>
            </a:r>
            <a:endParaRPr sz="4500" dirty="0">
              <a:solidFill>
                <a:schemeClr val="tx1"/>
              </a:solidFill>
            </a:endParaRPr>
          </a:p>
        </p:txBody>
      </p:sp>
      <p:sp>
        <p:nvSpPr>
          <p:cNvPr id="3" name="Rounded Rectangle 2">
            <a:extLst>
              <a:ext uri="{FF2B5EF4-FFF2-40B4-BE49-F238E27FC236}">
                <a16:creationId xmlns:a16="http://schemas.microsoft.com/office/drawing/2014/main" id="{8DF02131-FA5E-97B3-2866-6695DEC64F5D}"/>
              </a:ext>
            </a:extLst>
          </p:cNvPr>
          <p:cNvSpPr/>
          <p:nvPr/>
        </p:nvSpPr>
        <p:spPr>
          <a:xfrm>
            <a:off x="1063867" y="1113237"/>
            <a:ext cx="7016262" cy="64020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rPr>
              <a:t>The “Psycho” Theories</a:t>
            </a:r>
          </a:p>
        </p:txBody>
      </p:sp>
      <p:sp>
        <p:nvSpPr>
          <p:cNvPr id="5" name="Rounded Rectangle 4">
            <a:extLst>
              <a:ext uri="{FF2B5EF4-FFF2-40B4-BE49-F238E27FC236}">
                <a16:creationId xmlns:a16="http://schemas.microsoft.com/office/drawing/2014/main" id="{0E00620D-1A1B-4B4F-4093-6ED5292999D5}"/>
              </a:ext>
            </a:extLst>
          </p:cNvPr>
          <p:cNvSpPr/>
          <p:nvPr/>
        </p:nvSpPr>
        <p:spPr>
          <a:xfrm>
            <a:off x="1063867" y="1862700"/>
            <a:ext cx="7016262" cy="640200"/>
          </a:xfrm>
          <a:prstGeom prst="roundRect">
            <a:avLst/>
          </a:prstGeom>
          <a:solidFill>
            <a:srgbClr val="FFDF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Environmental Learning Theories</a:t>
            </a:r>
          </a:p>
        </p:txBody>
      </p:sp>
      <p:sp>
        <p:nvSpPr>
          <p:cNvPr id="6" name="Rounded Rectangle 5">
            <a:extLst>
              <a:ext uri="{FF2B5EF4-FFF2-40B4-BE49-F238E27FC236}">
                <a16:creationId xmlns:a16="http://schemas.microsoft.com/office/drawing/2014/main" id="{643E29E4-DAA8-69A2-4DDC-054519F297E5}"/>
              </a:ext>
            </a:extLst>
          </p:cNvPr>
          <p:cNvSpPr/>
          <p:nvPr/>
        </p:nvSpPr>
        <p:spPr>
          <a:xfrm>
            <a:off x="1063867" y="2612163"/>
            <a:ext cx="7016262" cy="64020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rPr>
              <a:t>The Cognitive Theories</a:t>
            </a:r>
          </a:p>
        </p:txBody>
      </p:sp>
      <p:sp>
        <p:nvSpPr>
          <p:cNvPr id="7" name="Rounded Rectangle 6">
            <a:extLst>
              <a:ext uri="{FF2B5EF4-FFF2-40B4-BE49-F238E27FC236}">
                <a16:creationId xmlns:a16="http://schemas.microsoft.com/office/drawing/2014/main" id="{674E8D74-E718-2E97-9CB6-3F9844553D5F}"/>
              </a:ext>
            </a:extLst>
          </p:cNvPr>
          <p:cNvSpPr/>
          <p:nvPr/>
        </p:nvSpPr>
        <p:spPr>
          <a:xfrm>
            <a:off x="1063867" y="3361626"/>
            <a:ext cx="7016262" cy="64020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rPr>
              <a:t>The Humanistic Theories</a:t>
            </a:r>
          </a:p>
        </p:txBody>
      </p:sp>
      <p:sp>
        <p:nvSpPr>
          <p:cNvPr id="8" name="Rounded Rectangle 7">
            <a:extLst>
              <a:ext uri="{FF2B5EF4-FFF2-40B4-BE49-F238E27FC236}">
                <a16:creationId xmlns:a16="http://schemas.microsoft.com/office/drawing/2014/main" id="{FE183DF8-676F-1A7E-E3FB-2053671D9793}"/>
              </a:ext>
            </a:extLst>
          </p:cNvPr>
          <p:cNvSpPr/>
          <p:nvPr/>
        </p:nvSpPr>
        <p:spPr>
          <a:xfrm>
            <a:off x="1063867" y="4111089"/>
            <a:ext cx="7016262" cy="64020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rPr>
              <a:t>The Contextual Theories</a:t>
            </a:r>
          </a:p>
        </p:txBody>
      </p:sp>
    </p:spTree>
    <p:extLst>
      <p:ext uri="{BB962C8B-B14F-4D97-AF65-F5344CB8AC3E}">
        <p14:creationId xmlns:p14="http://schemas.microsoft.com/office/powerpoint/2010/main" val="3365236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9">
          <a:extLst>
            <a:ext uri="{FF2B5EF4-FFF2-40B4-BE49-F238E27FC236}">
              <a16:creationId xmlns:a16="http://schemas.microsoft.com/office/drawing/2014/main" id="{440B3541-E03E-19B7-3DEC-6B71D35BE260}"/>
            </a:ext>
          </a:extLst>
        </p:cNvPr>
        <p:cNvGrpSpPr/>
        <p:nvPr/>
      </p:nvGrpSpPr>
      <p:grpSpPr>
        <a:xfrm>
          <a:off x="0" y="0"/>
          <a:ext cx="0" cy="0"/>
          <a:chOff x="0" y="0"/>
          <a:chExt cx="0" cy="0"/>
        </a:xfrm>
      </p:grpSpPr>
      <p:sp>
        <p:nvSpPr>
          <p:cNvPr id="461" name="Google Shape;461;p29">
            <a:extLst>
              <a:ext uri="{FF2B5EF4-FFF2-40B4-BE49-F238E27FC236}">
                <a16:creationId xmlns:a16="http://schemas.microsoft.com/office/drawing/2014/main" id="{B1109F09-2407-68CC-8F4F-F2F9E10A4994}"/>
              </a:ext>
            </a:extLst>
          </p:cNvPr>
          <p:cNvSpPr txBox="1">
            <a:spLocks noGrp="1"/>
          </p:cNvSpPr>
          <p:nvPr>
            <p:ph type="title"/>
          </p:nvPr>
        </p:nvSpPr>
        <p:spPr>
          <a:xfrm>
            <a:off x="555878" y="501474"/>
            <a:ext cx="8032239" cy="64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500" dirty="0">
                <a:solidFill>
                  <a:schemeClr val="tx1"/>
                </a:solidFill>
              </a:rPr>
              <a:t>Branches of Theories</a:t>
            </a:r>
            <a:endParaRPr sz="4500" dirty="0">
              <a:solidFill>
                <a:schemeClr val="tx1"/>
              </a:solidFill>
            </a:endParaRPr>
          </a:p>
        </p:txBody>
      </p:sp>
      <p:sp>
        <p:nvSpPr>
          <p:cNvPr id="3" name="Rounded Rectangle 2">
            <a:extLst>
              <a:ext uri="{FF2B5EF4-FFF2-40B4-BE49-F238E27FC236}">
                <a16:creationId xmlns:a16="http://schemas.microsoft.com/office/drawing/2014/main" id="{F110DB5E-86CB-F574-D3CC-2CB33BBF6A5E}"/>
              </a:ext>
            </a:extLst>
          </p:cNvPr>
          <p:cNvSpPr/>
          <p:nvPr/>
        </p:nvSpPr>
        <p:spPr>
          <a:xfrm>
            <a:off x="1063867" y="1113237"/>
            <a:ext cx="7016262" cy="64020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rPr>
              <a:t>The “Psycho” Theories</a:t>
            </a:r>
          </a:p>
        </p:txBody>
      </p:sp>
      <p:sp>
        <p:nvSpPr>
          <p:cNvPr id="5" name="Rounded Rectangle 4">
            <a:extLst>
              <a:ext uri="{FF2B5EF4-FFF2-40B4-BE49-F238E27FC236}">
                <a16:creationId xmlns:a16="http://schemas.microsoft.com/office/drawing/2014/main" id="{82DBC798-A1DD-656A-9AD8-643CEB29D32C}"/>
              </a:ext>
            </a:extLst>
          </p:cNvPr>
          <p:cNvSpPr/>
          <p:nvPr/>
        </p:nvSpPr>
        <p:spPr>
          <a:xfrm>
            <a:off x="1063867" y="1862700"/>
            <a:ext cx="7016262" cy="64020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rPr>
              <a:t>The Environmental Learning Theories</a:t>
            </a:r>
          </a:p>
        </p:txBody>
      </p:sp>
      <p:sp>
        <p:nvSpPr>
          <p:cNvPr id="6" name="Rounded Rectangle 5">
            <a:extLst>
              <a:ext uri="{FF2B5EF4-FFF2-40B4-BE49-F238E27FC236}">
                <a16:creationId xmlns:a16="http://schemas.microsoft.com/office/drawing/2014/main" id="{468F0B80-076E-3D44-94DB-794FBC41001B}"/>
              </a:ext>
            </a:extLst>
          </p:cNvPr>
          <p:cNvSpPr/>
          <p:nvPr/>
        </p:nvSpPr>
        <p:spPr>
          <a:xfrm>
            <a:off x="1063867" y="2612163"/>
            <a:ext cx="7016262" cy="640200"/>
          </a:xfrm>
          <a:prstGeom prst="roundRect">
            <a:avLst/>
          </a:prstGeom>
          <a:solidFill>
            <a:srgbClr val="FFFF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Cognitive Theories</a:t>
            </a:r>
          </a:p>
        </p:txBody>
      </p:sp>
      <p:sp>
        <p:nvSpPr>
          <p:cNvPr id="7" name="Rounded Rectangle 6">
            <a:extLst>
              <a:ext uri="{FF2B5EF4-FFF2-40B4-BE49-F238E27FC236}">
                <a16:creationId xmlns:a16="http://schemas.microsoft.com/office/drawing/2014/main" id="{9C07F502-2932-297F-1C42-2C0D5822A43D}"/>
              </a:ext>
            </a:extLst>
          </p:cNvPr>
          <p:cNvSpPr/>
          <p:nvPr/>
        </p:nvSpPr>
        <p:spPr>
          <a:xfrm>
            <a:off x="1063867" y="3361626"/>
            <a:ext cx="7016262" cy="64020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rPr>
              <a:t>The Humanistic Theories</a:t>
            </a:r>
          </a:p>
        </p:txBody>
      </p:sp>
      <p:sp>
        <p:nvSpPr>
          <p:cNvPr id="8" name="Rounded Rectangle 7">
            <a:extLst>
              <a:ext uri="{FF2B5EF4-FFF2-40B4-BE49-F238E27FC236}">
                <a16:creationId xmlns:a16="http://schemas.microsoft.com/office/drawing/2014/main" id="{D0B70D0B-1122-52AE-43A4-EFD8CF6C6C76}"/>
              </a:ext>
            </a:extLst>
          </p:cNvPr>
          <p:cNvSpPr/>
          <p:nvPr/>
        </p:nvSpPr>
        <p:spPr>
          <a:xfrm>
            <a:off x="1063867" y="4111089"/>
            <a:ext cx="7016262" cy="64020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rPr>
              <a:t>The Contextual Theories</a:t>
            </a:r>
          </a:p>
        </p:txBody>
      </p:sp>
    </p:spTree>
    <p:extLst>
      <p:ext uri="{BB962C8B-B14F-4D97-AF65-F5344CB8AC3E}">
        <p14:creationId xmlns:p14="http://schemas.microsoft.com/office/powerpoint/2010/main" val="1571249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9">
          <a:extLst>
            <a:ext uri="{FF2B5EF4-FFF2-40B4-BE49-F238E27FC236}">
              <a16:creationId xmlns:a16="http://schemas.microsoft.com/office/drawing/2014/main" id="{85113F4F-BC63-626F-D938-63B5C6DB2562}"/>
            </a:ext>
          </a:extLst>
        </p:cNvPr>
        <p:cNvGrpSpPr/>
        <p:nvPr/>
      </p:nvGrpSpPr>
      <p:grpSpPr>
        <a:xfrm>
          <a:off x="0" y="0"/>
          <a:ext cx="0" cy="0"/>
          <a:chOff x="0" y="0"/>
          <a:chExt cx="0" cy="0"/>
        </a:xfrm>
      </p:grpSpPr>
      <p:sp>
        <p:nvSpPr>
          <p:cNvPr id="461" name="Google Shape;461;p29">
            <a:extLst>
              <a:ext uri="{FF2B5EF4-FFF2-40B4-BE49-F238E27FC236}">
                <a16:creationId xmlns:a16="http://schemas.microsoft.com/office/drawing/2014/main" id="{0942BC9B-7260-B0D8-D17F-72373C2608F4}"/>
              </a:ext>
            </a:extLst>
          </p:cNvPr>
          <p:cNvSpPr txBox="1">
            <a:spLocks noGrp="1"/>
          </p:cNvSpPr>
          <p:nvPr>
            <p:ph type="title"/>
          </p:nvPr>
        </p:nvSpPr>
        <p:spPr>
          <a:xfrm>
            <a:off x="555878" y="501474"/>
            <a:ext cx="8032239" cy="64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500" dirty="0">
                <a:solidFill>
                  <a:schemeClr val="tx1"/>
                </a:solidFill>
              </a:rPr>
              <a:t>Branches of Theories</a:t>
            </a:r>
            <a:endParaRPr sz="4500" dirty="0">
              <a:solidFill>
                <a:schemeClr val="tx1"/>
              </a:solidFill>
            </a:endParaRPr>
          </a:p>
        </p:txBody>
      </p:sp>
      <p:sp>
        <p:nvSpPr>
          <p:cNvPr id="3" name="Rounded Rectangle 2">
            <a:extLst>
              <a:ext uri="{FF2B5EF4-FFF2-40B4-BE49-F238E27FC236}">
                <a16:creationId xmlns:a16="http://schemas.microsoft.com/office/drawing/2014/main" id="{8D0EEAD4-940A-A36D-AAA9-4618C9EB7F80}"/>
              </a:ext>
            </a:extLst>
          </p:cNvPr>
          <p:cNvSpPr/>
          <p:nvPr/>
        </p:nvSpPr>
        <p:spPr>
          <a:xfrm>
            <a:off x="1063867" y="1113237"/>
            <a:ext cx="7016262" cy="64020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rPr>
              <a:t>The “Psycho” Theories</a:t>
            </a:r>
          </a:p>
        </p:txBody>
      </p:sp>
      <p:sp>
        <p:nvSpPr>
          <p:cNvPr id="5" name="Rounded Rectangle 4">
            <a:extLst>
              <a:ext uri="{FF2B5EF4-FFF2-40B4-BE49-F238E27FC236}">
                <a16:creationId xmlns:a16="http://schemas.microsoft.com/office/drawing/2014/main" id="{A3703A02-0BCB-0E94-694A-157A47D74C1B}"/>
              </a:ext>
            </a:extLst>
          </p:cNvPr>
          <p:cNvSpPr/>
          <p:nvPr/>
        </p:nvSpPr>
        <p:spPr>
          <a:xfrm>
            <a:off x="1063867" y="1862700"/>
            <a:ext cx="7016262" cy="64020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rPr>
              <a:t>The Environmental Learning Theories</a:t>
            </a:r>
          </a:p>
        </p:txBody>
      </p:sp>
      <p:sp>
        <p:nvSpPr>
          <p:cNvPr id="6" name="Rounded Rectangle 5">
            <a:extLst>
              <a:ext uri="{FF2B5EF4-FFF2-40B4-BE49-F238E27FC236}">
                <a16:creationId xmlns:a16="http://schemas.microsoft.com/office/drawing/2014/main" id="{F1CF063C-EBE7-1FC7-95A2-831566A75155}"/>
              </a:ext>
            </a:extLst>
          </p:cNvPr>
          <p:cNvSpPr/>
          <p:nvPr/>
        </p:nvSpPr>
        <p:spPr>
          <a:xfrm>
            <a:off x="1063867" y="2612163"/>
            <a:ext cx="7016262" cy="64020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rPr>
              <a:t>The Cognitive Theories</a:t>
            </a:r>
          </a:p>
        </p:txBody>
      </p:sp>
      <p:sp>
        <p:nvSpPr>
          <p:cNvPr id="7" name="Rounded Rectangle 6">
            <a:extLst>
              <a:ext uri="{FF2B5EF4-FFF2-40B4-BE49-F238E27FC236}">
                <a16:creationId xmlns:a16="http://schemas.microsoft.com/office/drawing/2014/main" id="{C96EEEE1-2820-2535-B0E1-B5453827DB2A}"/>
              </a:ext>
            </a:extLst>
          </p:cNvPr>
          <p:cNvSpPr/>
          <p:nvPr/>
        </p:nvSpPr>
        <p:spPr>
          <a:xfrm>
            <a:off x="1063867" y="3361626"/>
            <a:ext cx="7016262" cy="640200"/>
          </a:xfrm>
          <a:prstGeom prst="roundRect">
            <a:avLst/>
          </a:prstGeom>
          <a:solidFill>
            <a:srgbClr val="BAFF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Humanistic Theories</a:t>
            </a:r>
          </a:p>
        </p:txBody>
      </p:sp>
      <p:sp>
        <p:nvSpPr>
          <p:cNvPr id="8" name="Rounded Rectangle 7">
            <a:extLst>
              <a:ext uri="{FF2B5EF4-FFF2-40B4-BE49-F238E27FC236}">
                <a16:creationId xmlns:a16="http://schemas.microsoft.com/office/drawing/2014/main" id="{AE715A87-39F8-B349-4353-B42A64952EFE}"/>
              </a:ext>
            </a:extLst>
          </p:cNvPr>
          <p:cNvSpPr/>
          <p:nvPr/>
        </p:nvSpPr>
        <p:spPr>
          <a:xfrm>
            <a:off x="1063867" y="4111089"/>
            <a:ext cx="7016262" cy="64020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rPr>
              <a:t>The Contextual Theories</a:t>
            </a:r>
          </a:p>
        </p:txBody>
      </p:sp>
    </p:spTree>
    <p:extLst>
      <p:ext uri="{BB962C8B-B14F-4D97-AF65-F5344CB8AC3E}">
        <p14:creationId xmlns:p14="http://schemas.microsoft.com/office/powerpoint/2010/main" val="1650874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9">
          <a:extLst>
            <a:ext uri="{FF2B5EF4-FFF2-40B4-BE49-F238E27FC236}">
              <a16:creationId xmlns:a16="http://schemas.microsoft.com/office/drawing/2014/main" id="{0B21CA96-034B-4A4B-6698-8D3DE055E819}"/>
            </a:ext>
          </a:extLst>
        </p:cNvPr>
        <p:cNvGrpSpPr/>
        <p:nvPr/>
      </p:nvGrpSpPr>
      <p:grpSpPr>
        <a:xfrm>
          <a:off x="0" y="0"/>
          <a:ext cx="0" cy="0"/>
          <a:chOff x="0" y="0"/>
          <a:chExt cx="0" cy="0"/>
        </a:xfrm>
      </p:grpSpPr>
      <p:sp>
        <p:nvSpPr>
          <p:cNvPr id="461" name="Google Shape;461;p29">
            <a:extLst>
              <a:ext uri="{FF2B5EF4-FFF2-40B4-BE49-F238E27FC236}">
                <a16:creationId xmlns:a16="http://schemas.microsoft.com/office/drawing/2014/main" id="{BDC6245B-D3EA-E640-4CF1-239BAD9E7F6B}"/>
              </a:ext>
            </a:extLst>
          </p:cNvPr>
          <p:cNvSpPr txBox="1">
            <a:spLocks noGrp="1"/>
          </p:cNvSpPr>
          <p:nvPr>
            <p:ph type="title"/>
          </p:nvPr>
        </p:nvSpPr>
        <p:spPr>
          <a:xfrm>
            <a:off x="555878" y="501474"/>
            <a:ext cx="8032239" cy="64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500" dirty="0">
                <a:solidFill>
                  <a:schemeClr val="tx1"/>
                </a:solidFill>
              </a:rPr>
              <a:t>Branches of Theories</a:t>
            </a:r>
            <a:endParaRPr sz="4500" dirty="0">
              <a:solidFill>
                <a:schemeClr val="tx1"/>
              </a:solidFill>
            </a:endParaRPr>
          </a:p>
        </p:txBody>
      </p:sp>
      <p:sp>
        <p:nvSpPr>
          <p:cNvPr id="3" name="Rounded Rectangle 2">
            <a:extLst>
              <a:ext uri="{FF2B5EF4-FFF2-40B4-BE49-F238E27FC236}">
                <a16:creationId xmlns:a16="http://schemas.microsoft.com/office/drawing/2014/main" id="{7D257757-603D-CC39-88D5-921E184416B8}"/>
              </a:ext>
            </a:extLst>
          </p:cNvPr>
          <p:cNvSpPr/>
          <p:nvPr/>
        </p:nvSpPr>
        <p:spPr>
          <a:xfrm>
            <a:off x="1063867" y="1113237"/>
            <a:ext cx="7016262" cy="64020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rPr>
              <a:t>The “Psycho” Theories</a:t>
            </a:r>
          </a:p>
        </p:txBody>
      </p:sp>
      <p:sp>
        <p:nvSpPr>
          <p:cNvPr id="5" name="Rounded Rectangle 4">
            <a:extLst>
              <a:ext uri="{FF2B5EF4-FFF2-40B4-BE49-F238E27FC236}">
                <a16:creationId xmlns:a16="http://schemas.microsoft.com/office/drawing/2014/main" id="{A7F2F61E-B2D6-9A54-924E-3FF803F29183}"/>
              </a:ext>
            </a:extLst>
          </p:cNvPr>
          <p:cNvSpPr/>
          <p:nvPr/>
        </p:nvSpPr>
        <p:spPr>
          <a:xfrm>
            <a:off x="1063867" y="1862700"/>
            <a:ext cx="7016262" cy="64020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rPr>
              <a:t>The Environmental Learning Theories</a:t>
            </a:r>
          </a:p>
        </p:txBody>
      </p:sp>
      <p:sp>
        <p:nvSpPr>
          <p:cNvPr id="6" name="Rounded Rectangle 5">
            <a:extLst>
              <a:ext uri="{FF2B5EF4-FFF2-40B4-BE49-F238E27FC236}">
                <a16:creationId xmlns:a16="http://schemas.microsoft.com/office/drawing/2014/main" id="{C4706EF5-5D4B-B38D-6D78-9E151B361A74}"/>
              </a:ext>
            </a:extLst>
          </p:cNvPr>
          <p:cNvSpPr/>
          <p:nvPr/>
        </p:nvSpPr>
        <p:spPr>
          <a:xfrm>
            <a:off x="1063867" y="2612163"/>
            <a:ext cx="7016262" cy="64020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rPr>
              <a:t>The Cognitive Theories</a:t>
            </a:r>
          </a:p>
        </p:txBody>
      </p:sp>
      <p:sp>
        <p:nvSpPr>
          <p:cNvPr id="7" name="Rounded Rectangle 6">
            <a:extLst>
              <a:ext uri="{FF2B5EF4-FFF2-40B4-BE49-F238E27FC236}">
                <a16:creationId xmlns:a16="http://schemas.microsoft.com/office/drawing/2014/main" id="{A41D2F48-5372-0071-A761-5AF85E94695A}"/>
              </a:ext>
            </a:extLst>
          </p:cNvPr>
          <p:cNvSpPr/>
          <p:nvPr/>
        </p:nvSpPr>
        <p:spPr>
          <a:xfrm>
            <a:off x="1063867" y="3361626"/>
            <a:ext cx="7016262" cy="64020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rPr>
              <a:t>The Humanistic Theories</a:t>
            </a:r>
          </a:p>
        </p:txBody>
      </p:sp>
      <p:sp>
        <p:nvSpPr>
          <p:cNvPr id="8" name="Rounded Rectangle 7">
            <a:extLst>
              <a:ext uri="{FF2B5EF4-FFF2-40B4-BE49-F238E27FC236}">
                <a16:creationId xmlns:a16="http://schemas.microsoft.com/office/drawing/2014/main" id="{87D0DE00-25DF-C457-8683-6D72DBC70515}"/>
              </a:ext>
            </a:extLst>
          </p:cNvPr>
          <p:cNvSpPr/>
          <p:nvPr/>
        </p:nvSpPr>
        <p:spPr>
          <a:xfrm>
            <a:off x="1063867" y="4111089"/>
            <a:ext cx="7016262" cy="640200"/>
          </a:xfrm>
          <a:prstGeom prst="roundRect">
            <a:avLst/>
          </a:prstGeom>
          <a:solidFill>
            <a:srgbClr val="BAE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Contextual Theories</a:t>
            </a:r>
          </a:p>
        </p:txBody>
      </p:sp>
    </p:spTree>
    <p:extLst>
      <p:ext uri="{BB962C8B-B14F-4D97-AF65-F5344CB8AC3E}">
        <p14:creationId xmlns:p14="http://schemas.microsoft.com/office/powerpoint/2010/main" val="340788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34"/>
          <p:cNvSpPr txBox="1">
            <a:spLocks noGrp="1"/>
          </p:cNvSpPr>
          <p:nvPr>
            <p:ph type="ctrTitle"/>
          </p:nvPr>
        </p:nvSpPr>
        <p:spPr>
          <a:xfrm>
            <a:off x="240543" y="409818"/>
            <a:ext cx="8934736" cy="1371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What is C</a:t>
            </a:r>
            <a:r>
              <a:rPr lang="en-US" dirty="0"/>
              <a:t>o</a:t>
            </a:r>
            <a:r>
              <a:rPr lang="en" dirty="0"/>
              <a:t>ming Up?</a:t>
            </a:r>
            <a:endParaRPr dirty="0"/>
          </a:p>
        </p:txBody>
      </p:sp>
      <p:sp>
        <p:nvSpPr>
          <p:cNvPr id="776" name="Google Shape;776;p34"/>
          <p:cNvSpPr txBox="1"/>
          <p:nvPr/>
        </p:nvSpPr>
        <p:spPr>
          <a:xfrm>
            <a:off x="2931207" y="4420500"/>
            <a:ext cx="3285600" cy="183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191919"/>
                </a:solidFill>
                <a:latin typeface="Catamaran"/>
                <a:ea typeface="Catamaran"/>
                <a:cs typeface="Catamaran"/>
                <a:sym typeface="Catamaran"/>
              </a:rPr>
              <a:t>Please keep this slide for attribution</a:t>
            </a:r>
            <a:endParaRPr sz="1000">
              <a:solidFill>
                <a:srgbClr val="191919"/>
              </a:solidFill>
              <a:latin typeface="Catamaran"/>
              <a:ea typeface="Catamaran"/>
              <a:cs typeface="Catamaran"/>
              <a:sym typeface="Catamaran"/>
            </a:endParaRPr>
          </a:p>
          <a:p>
            <a:pPr marL="0" lvl="0" indent="0" algn="ctr" rtl="0">
              <a:spcBef>
                <a:spcPts val="0"/>
              </a:spcBef>
              <a:spcAft>
                <a:spcPts val="0"/>
              </a:spcAft>
              <a:buNone/>
            </a:pPr>
            <a:endParaRPr sz="1000">
              <a:solidFill>
                <a:srgbClr val="191919"/>
              </a:solidFill>
              <a:latin typeface="Catamaran"/>
              <a:ea typeface="Catamaran"/>
              <a:cs typeface="Catamaran"/>
              <a:sym typeface="Catamaran"/>
            </a:endParaRPr>
          </a:p>
          <a:p>
            <a:pPr marL="0" lvl="0" indent="0" algn="ctr" rtl="0">
              <a:spcBef>
                <a:spcPts val="0"/>
              </a:spcBef>
              <a:spcAft>
                <a:spcPts val="0"/>
              </a:spcAft>
              <a:buNone/>
            </a:pPr>
            <a:endParaRPr sz="1000">
              <a:solidFill>
                <a:srgbClr val="191919"/>
              </a:solidFill>
              <a:latin typeface="Catamaran"/>
              <a:ea typeface="Catamaran"/>
              <a:cs typeface="Catamaran"/>
              <a:sym typeface="Catamaran"/>
            </a:endParaRPr>
          </a:p>
        </p:txBody>
      </p:sp>
      <p:grpSp>
        <p:nvGrpSpPr>
          <p:cNvPr id="777" name="Google Shape;777;p34"/>
          <p:cNvGrpSpPr/>
          <p:nvPr/>
        </p:nvGrpSpPr>
        <p:grpSpPr>
          <a:xfrm flipH="1">
            <a:off x="7470662" y="2260410"/>
            <a:ext cx="1673347" cy="2657552"/>
            <a:chOff x="3233945" y="2746605"/>
            <a:chExt cx="938869" cy="1491164"/>
          </a:xfrm>
        </p:grpSpPr>
        <p:sp>
          <p:nvSpPr>
            <p:cNvPr id="778" name="Google Shape;778;p34"/>
            <p:cNvSpPr/>
            <p:nvPr/>
          </p:nvSpPr>
          <p:spPr>
            <a:xfrm>
              <a:off x="3267703" y="2766853"/>
              <a:ext cx="509964" cy="1435172"/>
            </a:xfrm>
            <a:custGeom>
              <a:avLst/>
              <a:gdLst/>
              <a:ahLst/>
              <a:cxnLst/>
              <a:rect l="l" t="t" r="r" b="b"/>
              <a:pathLst>
                <a:path w="13853" h="38986" extrusionOk="0">
                  <a:moveTo>
                    <a:pt x="7847" y="1"/>
                  </a:moveTo>
                  <a:lnTo>
                    <a:pt x="7416" y="222"/>
                  </a:lnTo>
                  <a:cubicBezTo>
                    <a:pt x="5795" y="1050"/>
                    <a:pt x="4009" y="1475"/>
                    <a:pt x="2210" y="1475"/>
                  </a:cubicBezTo>
                  <a:cubicBezTo>
                    <a:pt x="1472" y="1475"/>
                    <a:pt x="733" y="1403"/>
                    <a:pt x="1" y="1259"/>
                  </a:cubicBezTo>
                  <a:lnTo>
                    <a:pt x="1" y="1259"/>
                  </a:lnTo>
                  <a:lnTo>
                    <a:pt x="71" y="1692"/>
                  </a:lnTo>
                  <a:lnTo>
                    <a:pt x="5922" y="38169"/>
                  </a:lnTo>
                  <a:cubicBezTo>
                    <a:pt x="5998" y="38645"/>
                    <a:pt x="6411" y="38985"/>
                    <a:pt x="6881" y="38985"/>
                  </a:cubicBezTo>
                  <a:cubicBezTo>
                    <a:pt x="6932" y="38985"/>
                    <a:pt x="6985" y="38981"/>
                    <a:pt x="7037" y="38973"/>
                  </a:cubicBezTo>
                  <a:lnTo>
                    <a:pt x="12960" y="38023"/>
                  </a:lnTo>
                  <a:cubicBezTo>
                    <a:pt x="13491" y="37937"/>
                    <a:pt x="13853" y="37439"/>
                    <a:pt x="13767" y="36910"/>
                  </a:cubicBezTo>
                  <a:lnTo>
                    <a:pt x="78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4"/>
            <p:cNvSpPr/>
            <p:nvPr/>
          </p:nvSpPr>
          <p:spPr>
            <a:xfrm>
              <a:off x="3233945" y="2746605"/>
              <a:ext cx="577809" cy="1487041"/>
            </a:xfrm>
            <a:custGeom>
              <a:avLst/>
              <a:gdLst/>
              <a:ahLst/>
              <a:cxnLst/>
              <a:rect l="l" t="t" r="r" b="b"/>
              <a:pathLst>
                <a:path w="15696" h="40395" extrusionOk="0">
                  <a:moveTo>
                    <a:pt x="9548" y="1"/>
                  </a:moveTo>
                  <a:lnTo>
                    <a:pt x="8699" y="138"/>
                  </a:lnTo>
                  <a:lnTo>
                    <a:pt x="14684" y="37460"/>
                  </a:lnTo>
                  <a:cubicBezTo>
                    <a:pt x="14770" y="37989"/>
                    <a:pt x="14407" y="38487"/>
                    <a:pt x="13877" y="38573"/>
                  </a:cubicBezTo>
                  <a:lnTo>
                    <a:pt x="7954" y="39523"/>
                  </a:lnTo>
                  <a:cubicBezTo>
                    <a:pt x="7902" y="39531"/>
                    <a:pt x="7849" y="39535"/>
                    <a:pt x="7798" y="39535"/>
                  </a:cubicBezTo>
                  <a:cubicBezTo>
                    <a:pt x="7328" y="39535"/>
                    <a:pt x="6915" y="39195"/>
                    <a:pt x="6839" y="38719"/>
                  </a:cubicBezTo>
                  <a:lnTo>
                    <a:pt x="852" y="1396"/>
                  </a:lnTo>
                  <a:lnTo>
                    <a:pt x="0" y="1532"/>
                  </a:lnTo>
                  <a:lnTo>
                    <a:pt x="5987" y="38854"/>
                  </a:lnTo>
                  <a:cubicBezTo>
                    <a:pt x="6132" y="39753"/>
                    <a:pt x="6912" y="40395"/>
                    <a:pt x="7798" y="40395"/>
                  </a:cubicBezTo>
                  <a:cubicBezTo>
                    <a:pt x="7894" y="40395"/>
                    <a:pt x="7992" y="40387"/>
                    <a:pt x="8090" y="40371"/>
                  </a:cubicBezTo>
                  <a:lnTo>
                    <a:pt x="14013" y="39421"/>
                  </a:lnTo>
                  <a:cubicBezTo>
                    <a:pt x="15012" y="39261"/>
                    <a:pt x="15695" y="38320"/>
                    <a:pt x="15535" y="37323"/>
                  </a:cubicBezTo>
                  <a:lnTo>
                    <a:pt x="95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4"/>
            <p:cNvSpPr/>
            <p:nvPr/>
          </p:nvSpPr>
          <p:spPr>
            <a:xfrm>
              <a:off x="3481843" y="4101689"/>
              <a:ext cx="295825" cy="100351"/>
            </a:xfrm>
            <a:custGeom>
              <a:avLst/>
              <a:gdLst/>
              <a:ahLst/>
              <a:cxnLst/>
              <a:rect l="l" t="t" r="r" b="b"/>
              <a:pathLst>
                <a:path w="8036" h="2726" extrusionOk="0">
                  <a:moveTo>
                    <a:pt x="7846" y="0"/>
                  </a:moveTo>
                  <a:lnTo>
                    <a:pt x="7846" y="2"/>
                  </a:lnTo>
                  <a:lnTo>
                    <a:pt x="7846" y="2"/>
                  </a:lnTo>
                  <a:cubicBezTo>
                    <a:pt x="7846" y="2"/>
                    <a:pt x="7846" y="1"/>
                    <a:pt x="7846" y="0"/>
                  </a:cubicBezTo>
                  <a:close/>
                  <a:moveTo>
                    <a:pt x="0" y="1259"/>
                  </a:moveTo>
                  <a:cubicBezTo>
                    <a:pt x="1" y="1259"/>
                    <a:pt x="1" y="1260"/>
                    <a:pt x="1" y="1261"/>
                  </a:cubicBezTo>
                  <a:lnTo>
                    <a:pt x="1" y="1261"/>
                  </a:lnTo>
                  <a:lnTo>
                    <a:pt x="0" y="1259"/>
                  </a:lnTo>
                  <a:close/>
                  <a:moveTo>
                    <a:pt x="7846" y="3"/>
                  </a:moveTo>
                  <a:cubicBezTo>
                    <a:pt x="7930" y="532"/>
                    <a:pt x="7569" y="1029"/>
                    <a:pt x="7039" y="1114"/>
                  </a:cubicBezTo>
                  <a:lnTo>
                    <a:pt x="1116" y="2064"/>
                  </a:lnTo>
                  <a:cubicBezTo>
                    <a:pt x="1064" y="2072"/>
                    <a:pt x="1012" y="2076"/>
                    <a:pt x="961" y="2076"/>
                  </a:cubicBezTo>
                  <a:cubicBezTo>
                    <a:pt x="492" y="2076"/>
                    <a:pt x="78" y="1738"/>
                    <a:pt x="1" y="1261"/>
                  </a:cubicBezTo>
                  <a:lnTo>
                    <a:pt x="1" y="1261"/>
                  </a:lnTo>
                  <a:lnTo>
                    <a:pt x="105" y="1909"/>
                  </a:lnTo>
                  <a:cubicBezTo>
                    <a:pt x="181" y="2385"/>
                    <a:pt x="594" y="2725"/>
                    <a:pt x="1064" y="2725"/>
                  </a:cubicBezTo>
                  <a:cubicBezTo>
                    <a:pt x="1115" y="2725"/>
                    <a:pt x="1168" y="2721"/>
                    <a:pt x="1220" y="2713"/>
                  </a:cubicBezTo>
                  <a:lnTo>
                    <a:pt x="7143" y="1763"/>
                  </a:lnTo>
                  <a:cubicBezTo>
                    <a:pt x="7674" y="1677"/>
                    <a:pt x="8036" y="1179"/>
                    <a:pt x="7950" y="650"/>
                  </a:cubicBezTo>
                  <a:lnTo>
                    <a:pt x="7846" y="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4"/>
            <p:cNvSpPr/>
            <p:nvPr/>
          </p:nvSpPr>
          <p:spPr>
            <a:xfrm>
              <a:off x="3326014" y="2879132"/>
              <a:ext cx="202616" cy="1262853"/>
            </a:xfrm>
            <a:custGeom>
              <a:avLst/>
              <a:gdLst/>
              <a:ahLst/>
              <a:cxnLst/>
              <a:rect l="l" t="t" r="r" b="b"/>
              <a:pathLst>
                <a:path w="5504" h="34305" extrusionOk="0">
                  <a:moveTo>
                    <a:pt x="1" y="0"/>
                  </a:moveTo>
                  <a:lnTo>
                    <a:pt x="1" y="0"/>
                  </a:lnTo>
                  <a:cubicBezTo>
                    <a:pt x="1615" y="11056"/>
                    <a:pt x="3576" y="23308"/>
                    <a:pt x="5503" y="34304"/>
                  </a:cubicBezTo>
                  <a:cubicBezTo>
                    <a:pt x="3893" y="23255"/>
                    <a:pt x="1925" y="11007"/>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4"/>
            <p:cNvSpPr/>
            <p:nvPr/>
          </p:nvSpPr>
          <p:spPr>
            <a:xfrm>
              <a:off x="3370926" y="2852737"/>
              <a:ext cx="202616" cy="1262890"/>
            </a:xfrm>
            <a:custGeom>
              <a:avLst/>
              <a:gdLst/>
              <a:ahLst/>
              <a:cxnLst/>
              <a:rect l="l" t="t" r="r" b="b"/>
              <a:pathLst>
                <a:path w="5504" h="34306" extrusionOk="0">
                  <a:moveTo>
                    <a:pt x="1" y="0"/>
                  </a:moveTo>
                  <a:cubicBezTo>
                    <a:pt x="1615" y="11055"/>
                    <a:pt x="3576" y="23309"/>
                    <a:pt x="5503" y="34306"/>
                  </a:cubicBezTo>
                  <a:cubicBezTo>
                    <a:pt x="3893" y="23255"/>
                    <a:pt x="1925" y="11008"/>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4"/>
            <p:cNvSpPr/>
            <p:nvPr/>
          </p:nvSpPr>
          <p:spPr>
            <a:xfrm>
              <a:off x="3431446" y="2950291"/>
              <a:ext cx="190836" cy="1189485"/>
            </a:xfrm>
            <a:custGeom>
              <a:avLst/>
              <a:gdLst/>
              <a:ahLst/>
              <a:cxnLst/>
              <a:rect l="l" t="t" r="r" b="b"/>
              <a:pathLst>
                <a:path w="5184" h="32312" extrusionOk="0">
                  <a:moveTo>
                    <a:pt x="1" y="0"/>
                  </a:moveTo>
                  <a:lnTo>
                    <a:pt x="1" y="0"/>
                  </a:lnTo>
                  <a:cubicBezTo>
                    <a:pt x="1512" y="10414"/>
                    <a:pt x="3359" y="21955"/>
                    <a:pt x="5183" y="32311"/>
                  </a:cubicBezTo>
                  <a:cubicBezTo>
                    <a:pt x="3676" y="21902"/>
                    <a:pt x="1822" y="10365"/>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4"/>
            <p:cNvSpPr/>
            <p:nvPr/>
          </p:nvSpPr>
          <p:spPr>
            <a:xfrm>
              <a:off x="3534596" y="2927357"/>
              <a:ext cx="190799" cy="1189486"/>
            </a:xfrm>
            <a:custGeom>
              <a:avLst/>
              <a:gdLst/>
              <a:ahLst/>
              <a:cxnLst/>
              <a:rect l="l" t="t" r="r" b="b"/>
              <a:pathLst>
                <a:path w="5183" h="32312" extrusionOk="0">
                  <a:moveTo>
                    <a:pt x="0" y="0"/>
                  </a:moveTo>
                  <a:cubicBezTo>
                    <a:pt x="1511" y="10414"/>
                    <a:pt x="3359" y="21955"/>
                    <a:pt x="5183" y="32311"/>
                  </a:cubicBezTo>
                  <a:cubicBezTo>
                    <a:pt x="3676" y="21902"/>
                    <a:pt x="1821" y="10366"/>
                    <a:pt x="0"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4"/>
            <p:cNvSpPr/>
            <p:nvPr/>
          </p:nvSpPr>
          <p:spPr>
            <a:xfrm>
              <a:off x="3470578" y="2848099"/>
              <a:ext cx="190836" cy="1189486"/>
            </a:xfrm>
            <a:custGeom>
              <a:avLst/>
              <a:gdLst/>
              <a:ahLst/>
              <a:cxnLst/>
              <a:rect l="l" t="t" r="r" b="b"/>
              <a:pathLst>
                <a:path w="5184" h="32312" extrusionOk="0">
                  <a:moveTo>
                    <a:pt x="1" y="1"/>
                  </a:moveTo>
                  <a:lnTo>
                    <a:pt x="1" y="1"/>
                  </a:lnTo>
                  <a:cubicBezTo>
                    <a:pt x="1512" y="10414"/>
                    <a:pt x="3359" y="21957"/>
                    <a:pt x="5183" y="32312"/>
                  </a:cubicBezTo>
                  <a:cubicBezTo>
                    <a:pt x="3678" y="21902"/>
                    <a:pt x="1823" y="10367"/>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4"/>
            <p:cNvSpPr/>
            <p:nvPr/>
          </p:nvSpPr>
          <p:spPr>
            <a:xfrm>
              <a:off x="3267703" y="2813200"/>
              <a:ext cx="250104" cy="1364897"/>
            </a:xfrm>
            <a:custGeom>
              <a:avLst/>
              <a:gdLst/>
              <a:ahLst/>
              <a:cxnLst/>
              <a:rect l="l" t="t" r="r" b="b"/>
              <a:pathLst>
                <a:path w="6794" h="37077" extrusionOk="0">
                  <a:moveTo>
                    <a:pt x="1" y="0"/>
                  </a:moveTo>
                  <a:lnTo>
                    <a:pt x="71" y="433"/>
                  </a:lnTo>
                  <a:lnTo>
                    <a:pt x="5817" y="36260"/>
                  </a:lnTo>
                  <a:cubicBezTo>
                    <a:pt x="5894" y="36739"/>
                    <a:pt x="6309" y="37077"/>
                    <a:pt x="6778" y="37077"/>
                  </a:cubicBezTo>
                  <a:cubicBezTo>
                    <a:pt x="6783" y="37077"/>
                    <a:pt x="6788" y="37077"/>
                    <a:pt x="6793" y="37077"/>
                  </a:cubicBezTo>
                  <a:cubicBezTo>
                    <a:pt x="6589" y="36931"/>
                    <a:pt x="6440" y="36707"/>
                    <a:pt x="6397" y="36440"/>
                  </a:cubicBezTo>
                  <a:lnTo>
                    <a:pt x="568" y="96"/>
                  </a:lnTo>
                  <a:cubicBezTo>
                    <a:pt x="378" y="69"/>
                    <a:pt x="189" y="37"/>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4"/>
            <p:cNvSpPr/>
            <p:nvPr/>
          </p:nvSpPr>
          <p:spPr>
            <a:xfrm>
              <a:off x="3481843" y="4146416"/>
              <a:ext cx="289714" cy="55624"/>
            </a:xfrm>
            <a:custGeom>
              <a:avLst/>
              <a:gdLst/>
              <a:ahLst/>
              <a:cxnLst/>
              <a:rect l="l" t="t" r="r" b="b"/>
              <a:pathLst>
                <a:path w="7870" h="1511" extrusionOk="0">
                  <a:moveTo>
                    <a:pt x="0" y="44"/>
                  </a:moveTo>
                  <a:cubicBezTo>
                    <a:pt x="0" y="44"/>
                    <a:pt x="1" y="45"/>
                    <a:pt x="1" y="46"/>
                  </a:cubicBezTo>
                  <a:lnTo>
                    <a:pt x="1" y="46"/>
                  </a:lnTo>
                  <a:lnTo>
                    <a:pt x="0" y="44"/>
                  </a:lnTo>
                  <a:close/>
                  <a:moveTo>
                    <a:pt x="7870" y="1"/>
                  </a:moveTo>
                  <a:cubicBezTo>
                    <a:pt x="7791" y="36"/>
                    <a:pt x="7707" y="64"/>
                    <a:pt x="7619" y="78"/>
                  </a:cubicBezTo>
                  <a:lnTo>
                    <a:pt x="1696" y="1028"/>
                  </a:lnTo>
                  <a:cubicBezTo>
                    <a:pt x="1643" y="1036"/>
                    <a:pt x="1591" y="1041"/>
                    <a:pt x="1539" y="1041"/>
                  </a:cubicBezTo>
                  <a:cubicBezTo>
                    <a:pt x="1332" y="1041"/>
                    <a:pt x="1137" y="975"/>
                    <a:pt x="976" y="861"/>
                  </a:cubicBezTo>
                  <a:cubicBezTo>
                    <a:pt x="971" y="861"/>
                    <a:pt x="966" y="861"/>
                    <a:pt x="961" y="861"/>
                  </a:cubicBezTo>
                  <a:cubicBezTo>
                    <a:pt x="492" y="861"/>
                    <a:pt x="78" y="524"/>
                    <a:pt x="1" y="46"/>
                  </a:cubicBezTo>
                  <a:lnTo>
                    <a:pt x="1" y="46"/>
                  </a:lnTo>
                  <a:lnTo>
                    <a:pt x="105" y="694"/>
                  </a:lnTo>
                  <a:cubicBezTo>
                    <a:pt x="181" y="1170"/>
                    <a:pt x="594" y="1510"/>
                    <a:pt x="1064" y="1510"/>
                  </a:cubicBezTo>
                  <a:cubicBezTo>
                    <a:pt x="1115" y="1510"/>
                    <a:pt x="1168" y="1506"/>
                    <a:pt x="1220" y="1498"/>
                  </a:cubicBezTo>
                  <a:lnTo>
                    <a:pt x="7143" y="548"/>
                  </a:lnTo>
                  <a:cubicBezTo>
                    <a:pt x="7180" y="542"/>
                    <a:pt x="7217" y="534"/>
                    <a:pt x="7253" y="522"/>
                  </a:cubicBezTo>
                  <a:cubicBezTo>
                    <a:pt x="7264" y="519"/>
                    <a:pt x="7276" y="516"/>
                    <a:pt x="7286" y="512"/>
                  </a:cubicBezTo>
                  <a:cubicBezTo>
                    <a:pt x="7311" y="504"/>
                    <a:pt x="7336" y="495"/>
                    <a:pt x="7360" y="486"/>
                  </a:cubicBezTo>
                  <a:cubicBezTo>
                    <a:pt x="7371" y="481"/>
                    <a:pt x="7383" y="476"/>
                    <a:pt x="7394" y="471"/>
                  </a:cubicBezTo>
                  <a:cubicBezTo>
                    <a:pt x="7417" y="461"/>
                    <a:pt x="7440" y="448"/>
                    <a:pt x="7463" y="436"/>
                  </a:cubicBezTo>
                  <a:cubicBezTo>
                    <a:pt x="7473" y="431"/>
                    <a:pt x="7483" y="425"/>
                    <a:pt x="7491" y="419"/>
                  </a:cubicBezTo>
                  <a:cubicBezTo>
                    <a:pt x="7521" y="401"/>
                    <a:pt x="7551" y="382"/>
                    <a:pt x="7580" y="361"/>
                  </a:cubicBezTo>
                  <a:cubicBezTo>
                    <a:pt x="7580" y="361"/>
                    <a:pt x="7580" y="359"/>
                    <a:pt x="7580" y="359"/>
                  </a:cubicBezTo>
                  <a:cubicBezTo>
                    <a:pt x="7610" y="338"/>
                    <a:pt x="7637" y="314"/>
                    <a:pt x="7663" y="288"/>
                  </a:cubicBezTo>
                  <a:cubicBezTo>
                    <a:pt x="7670" y="282"/>
                    <a:pt x="7676" y="275"/>
                    <a:pt x="7681" y="269"/>
                  </a:cubicBezTo>
                  <a:cubicBezTo>
                    <a:pt x="7701" y="249"/>
                    <a:pt x="7720" y="229"/>
                    <a:pt x="7737" y="208"/>
                  </a:cubicBezTo>
                  <a:cubicBezTo>
                    <a:pt x="7744" y="201"/>
                    <a:pt x="7750" y="192"/>
                    <a:pt x="7757" y="184"/>
                  </a:cubicBezTo>
                  <a:cubicBezTo>
                    <a:pt x="7773" y="162"/>
                    <a:pt x="7789" y="141"/>
                    <a:pt x="7804" y="118"/>
                  </a:cubicBezTo>
                  <a:cubicBezTo>
                    <a:pt x="7808" y="111"/>
                    <a:pt x="7814" y="102"/>
                    <a:pt x="7818" y="95"/>
                  </a:cubicBezTo>
                  <a:cubicBezTo>
                    <a:pt x="7837" y="65"/>
                    <a:pt x="7854" y="34"/>
                    <a:pt x="7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4"/>
            <p:cNvSpPr/>
            <p:nvPr/>
          </p:nvSpPr>
          <p:spPr>
            <a:xfrm>
              <a:off x="3628763" y="2770976"/>
              <a:ext cx="509964" cy="1435135"/>
            </a:xfrm>
            <a:custGeom>
              <a:avLst/>
              <a:gdLst/>
              <a:ahLst/>
              <a:cxnLst/>
              <a:rect l="l" t="t" r="r" b="b"/>
              <a:pathLst>
                <a:path w="13853" h="38985" extrusionOk="0">
                  <a:moveTo>
                    <a:pt x="7847" y="0"/>
                  </a:moveTo>
                  <a:lnTo>
                    <a:pt x="7416" y="221"/>
                  </a:lnTo>
                  <a:cubicBezTo>
                    <a:pt x="5795" y="1049"/>
                    <a:pt x="4010" y="1474"/>
                    <a:pt x="2210" y="1474"/>
                  </a:cubicBezTo>
                  <a:cubicBezTo>
                    <a:pt x="1472" y="1474"/>
                    <a:pt x="733" y="1403"/>
                    <a:pt x="1" y="1259"/>
                  </a:cubicBezTo>
                  <a:lnTo>
                    <a:pt x="1" y="1259"/>
                  </a:lnTo>
                  <a:lnTo>
                    <a:pt x="71" y="1691"/>
                  </a:lnTo>
                  <a:lnTo>
                    <a:pt x="5922" y="38168"/>
                  </a:lnTo>
                  <a:cubicBezTo>
                    <a:pt x="5998" y="38644"/>
                    <a:pt x="6411" y="38985"/>
                    <a:pt x="6881" y="38985"/>
                  </a:cubicBezTo>
                  <a:cubicBezTo>
                    <a:pt x="6933" y="38985"/>
                    <a:pt x="6985" y="38981"/>
                    <a:pt x="7037" y="38972"/>
                  </a:cubicBezTo>
                  <a:lnTo>
                    <a:pt x="12960" y="38022"/>
                  </a:lnTo>
                  <a:cubicBezTo>
                    <a:pt x="13491" y="37937"/>
                    <a:pt x="13853" y="37438"/>
                    <a:pt x="13767" y="36909"/>
                  </a:cubicBezTo>
                  <a:lnTo>
                    <a:pt x="78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4"/>
            <p:cNvSpPr/>
            <p:nvPr/>
          </p:nvSpPr>
          <p:spPr>
            <a:xfrm>
              <a:off x="3595006" y="2750728"/>
              <a:ext cx="577809" cy="1487041"/>
            </a:xfrm>
            <a:custGeom>
              <a:avLst/>
              <a:gdLst/>
              <a:ahLst/>
              <a:cxnLst/>
              <a:rect l="l" t="t" r="r" b="b"/>
              <a:pathLst>
                <a:path w="15696" h="40395" extrusionOk="0">
                  <a:moveTo>
                    <a:pt x="9549" y="0"/>
                  </a:moveTo>
                  <a:lnTo>
                    <a:pt x="8699" y="137"/>
                  </a:lnTo>
                  <a:lnTo>
                    <a:pt x="14684" y="37459"/>
                  </a:lnTo>
                  <a:cubicBezTo>
                    <a:pt x="14770" y="37988"/>
                    <a:pt x="14407" y="38487"/>
                    <a:pt x="13877" y="38572"/>
                  </a:cubicBezTo>
                  <a:lnTo>
                    <a:pt x="7954" y="39522"/>
                  </a:lnTo>
                  <a:cubicBezTo>
                    <a:pt x="7902" y="39530"/>
                    <a:pt x="7851" y="39534"/>
                    <a:pt x="7800" y="39534"/>
                  </a:cubicBezTo>
                  <a:cubicBezTo>
                    <a:pt x="7329" y="39534"/>
                    <a:pt x="6915" y="39195"/>
                    <a:pt x="6839" y="38718"/>
                  </a:cubicBezTo>
                  <a:lnTo>
                    <a:pt x="852" y="1396"/>
                  </a:lnTo>
                  <a:lnTo>
                    <a:pt x="0" y="1531"/>
                  </a:lnTo>
                  <a:lnTo>
                    <a:pt x="5987" y="38854"/>
                  </a:lnTo>
                  <a:cubicBezTo>
                    <a:pt x="6132" y="39753"/>
                    <a:pt x="6912" y="40394"/>
                    <a:pt x="7798" y="40394"/>
                  </a:cubicBezTo>
                  <a:cubicBezTo>
                    <a:pt x="7894" y="40394"/>
                    <a:pt x="7992" y="40386"/>
                    <a:pt x="8090" y="40371"/>
                  </a:cubicBezTo>
                  <a:lnTo>
                    <a:pt x="14013" y="39421"/>
                  </a:lnTo>
                  <a:cubicBezTo>
                    <a:pt x="15013" y="39261"/>
                    <a:pt x="15695" y="38319"/>
                    <a:pt x="15535" y="37322"/>
                  </a:cubicBezTo>
                  <a:lnTo>
                    <a:pt x="95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4"/>
            <p:cNvSpPr/>
            <p:nvPr/>
          </p:nvSpPr>
          <p:spPr>
            <a:xfrm>
              <a:off x="3842903" y="4105775"/>
              <a:ext cx="295825" cy="100351"/>
            </a:xfrm>
            <a:custGeom>
              <a:avLst/>
              <a:gdLst/>
              <a:ahLst/>
              <a:cxnLst/>
              <a:rect l="l" t="t" r="r" b="b"/>
              <a:pathLst>
                <a:path w="8036" h="2726" extrusionOk="0">
                  <a:moveTo>
                    <a:pt x="7846" y="0"/>
                  </a:moveTo>
                  <a:lnTo>
                    <a:pt x="7846" y="3"/>
                  </a:lnTo>
                  <a:lnTo>
                    <a:pt x="7846" y="3"/>
                  </a:lnTo>
                  <a:cubicBezTo>
                    <a:pt x="7846" y="2"/>
                    <a:pt x="7846" y="1"/>
                    <a:pt x="7846" y="0"/>
                  </a:cubicBezTo>
                  <a:close/>
                  <a:moveTo>
                    <a:pt x="0" y="1259"/>
                  </a:moveTo>
                  <a:lnTo>
                    <a:pt x="0" y="1259"/>
                  </a:lnTo>
                  <a:cubicBezTo>
                    <a:pt x="1" y="1260"/>
                    <a:pt x="1" y="1261"/>
                    <a:pt x="1" y="1262"/>
                  </a:cubicBezTo>
                  <a:lnTo>
                    <a:pt x="1" y="1262"/>
                  </a:lnTo>
                  <a:lnTo>
                    <a:pt x="0" y="1259"/>
                  </a:lnTo>
                  <a:close/>
                  <a:moveTo>
                    <a:pt x="7846" y="3"/>
                  </a:moveTo>
                  <a:lnTo>
                    <a:pt x="7846" y="3"/>
                  </a:lnTo>
                  <a:cubicBezTo>
                    <a:pt x="7930" y="532"/>
                    <a:pt x="7569" y="1029"/>
                    <a:pt x="7039" y="1115"/>
                  </a:cubicBezTo>
                  <a:lnTo>
                    <a:pt x="1116" y="2065"/>
                  </a:lnTo>
                  <a:cubicBezTo>
                    <a:pt x="1064" y="2073"/>
                    <a:pt x="1012" y="2077"/>
                    <a:pt x="961" y="2077"/>
                  </a:cubicBezTo>
                  <a:cubicBezTo>
                    <a:pt x="492" y="2077"/>
                    <a:pt x="78" y="1738"/>
                    <a:pt x="1" y="1262"/>
                  </a:cubicBezTo>
                  <a:lnTo>
                    <a:pt x="1" y="1262"/>
                  </a:lnTo>
                  <a:lnTo>
                    <a:pt x="105" y="1909"/>
                  </a:lnTo>
                  <a:cubicBezTo>
                    <a:pt x="181" y="2385"/>
                    <a:pt x="594" y="2726"/>
                    <a:pt x="1064" y="2726"/>
                  </a:cubicBezTo>
                  <a:cubicBezTo>
                    <a:pt x="1116" y="2726"/>
                    <a:pt x="1168" y="2722"/>
                    <a:pt x="1220" y="2713"/>
                  </a:cubicBezTo>
                  <a:lnTo>
                    <a:pt x="7143" y="1763"/>
                  </a:lnTo>
                  <a:cubicBezTo>
                    <a:pt x="7674" y="1678"/>
                    <a:pt x="8036" y="1179"/>
                    <a:pt x="7950" y="650"/>
                  </a:cubicBezTo>
                  <a:lnTo>
                    <a:pt x="7846" y="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4"/>
            <p:cNvSpPr/>
            <p:nvPr/>
          </p:nvSpPr>
          <p:spPr>
            <a:xfrm>
              <a:off x="3687074" y="2883218"/>
              <a:ext cx="202616" cy="1262853"/>
            </a:xfrm>
            <a:custGeom>
              <a:avLst/>
              <a:gdLst/>
              <a:ahLst/>
              <a:cxnLst/>
              <a:rect l="l" t="t" r="r" b="b"/>
              <a:pathLst>
                <a:path w="5504" h="34305" extrusionOk="0">
                  <a:moveTo>
                    <a:pt x="1" y="1"/>
                  </a:moveTo>
                  <a:cubicBezTo>
                    <a:pt x="1615" y="11055"/>
                    <a:pt x="3576" y="23308"/>
                    <a:pt x="5503" y="34305"/>
                  </a:cubicBezTo>
                  <a:cubicBezTo>
                    <a:pt x="3893" y="23255"/>
                    <a:pt x="1925" y="11007"/>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4"/>
            <p:cNvSpPr/>
            <p:nvPr/>
          </p:nvSpPr>
          <p:spPr>
            <a:xfrm>
              <a:off x="3731986" y="2856823"/>
              <a:ext cx="202616" cy="1262890"/>
            </a:xfrm>
            <a:custGeom>
              <a:avLst/>
              <a:gdLst/>
              <a:ahLst/>
              <a:cxnLst/>
              <a:rect l="l" t="t" r="r" b="b"/>
              <a:pathLst>
                <a:path w="5504" h="34306" extrusionOk="0">
                  <a:moveTo>
                    <a:pt x="1" y="1"/>
                  </a:moveTo>
                  <a:cubicBezTo>
                    <a:pt x="1615" y="11056"/>
                    <a:pt x="3576" y="23309"/>
                    <a:pt x="5503" y="34306"/>
                  </a:cubicBezTo>
                  <a:cubicBezTo>
                    <a:pt x="3893" y="23255"/>
                    <a:pt x="1925" y="11009"/>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4"/>
            <p:cNvSpPr/>
            <p:nvPr/>
          </p:nvSpPr>
          <p:spPr>
            <a:xfrm>
              <a:off x="3792506" y="2954377"/>
              <a:ext cx="190836" cy="1189486"/>
            </a:xfrm>
            <a:custGeom>
              <a:avLst/>
              <a:gdLst/>
              <a:ahLst/>
              <a:cxnLst/>
              <a:rect l="l" t="t" r="r" b="b"/>
              <a:pathLst>
                <a:path w="5184" h="32312" extrusionOk="0">
                  <a:moveTo>
                    <a:pt x="1" y="1"/>
                  </a:moveTo>
                  <a:lnTo>
                    <a:pt x="1" y="1"/>
                  </a:lnTo>
                  <a:cubicBezTo>
                    <a:pt x="1512" y="10414"/>
                    <a:pt x="3359" y="21955"/>
                    <a:pt x="5183" y="32312"/>
                  </a:cubicBezTo>
                  <a:cubicBezTo>
                    <a:pt x="3676" y="21902"/>
                    <a:pt x="1822" y="10366"/>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4"/>
            <p:cNvSpPr/>
            <p:nvPr/>
          </p:nvSpPr>
          <p:spPr>
            <a:xfrm>
              <a:off x="3895656" y="2931443"/>
              <a:ext cx="190799" cy="1189486"/>
            </a:xfrm>
            <a:custGeom>
              <a:avLst/>
              <a:gdLst/>
              <a:ahLst/>
              <a:cxnLst/>
              <a:rect l="l" t="t" r="r" b="b"/>
              <a:pathLst>
                <a:path w="5183" h="32312" extrusionOk="0">
                  <a:moveTo>
                    <a:pt x="0" y="1"/>
                  </a:moveTo>
                  <a:cubicBezTo>
                    <a:pt x="1512" y="10415"/>
                    <a:pt x="3359" y="21955"/>
                    <a:pt x="5183" y="32312"/>
                  </a:cubicBezTo>
                  <a:cubicBezTo>
                    <a:pt x="3676" y="21902"/>
                    <a:pt x="1821" y="10366"/>
                    <a:pt x="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4"/>
            <p:cNvSpPr/>
            <p:nvPr/>
          </p:nvSpPr>
          <p:spPr>
            <a:xfrm>
              <a:off x="3831639" y="2852222"/>
              <a:ext cx="190836" cy="1189486"/>
            </a:xfrm>
            <a:custGeom>
              <a:avLst/>
              <a:gdLst/>
              <a:ahLst/>
              <a:cxnLst/>
              <a:rect l="l" t="t" r="r" b="b"/>
              <a:pathLst>
                <a:path w="5184" h="32312" extrusionOk="0">
                  <a:moveTo>
                    <a:pt x="1" y="0"/>
                  </a:moveTo>
                  <a:lnTo>
                    <a:pt x="1" y="0"/>
                  </a:lnTo>
                  <a:cubicBezTo>
                    <a:pt x="1512" y="10414"/>
                    <a:pt x="3359" y="21956"/>
                    <a:pt x="5183" y="32311"/>
                  </a:cubicBezTo>
                  <a:cubicBezTo>
                    <a:pt x="3678" y="21902"/>
                    <a:pt x="1822" y="10367"/>
                    <a:pt x="1" y="0"/>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4"/>
            <p:cNvSpPr/>
            <p:nvPr/>
          </p:nvSpPr>
          <p:spPr>
            <a:xfrm>
              <a:off x="3628763" y="2817286"/>
              <a:ext cx="250104" cy="1364934"/>
            </a:xfrm>
            <a:custGeom>
              <a:avLst/>
              <a:gdLst/>
              <a:ahLst/>
              <a:cxnLst/>
              <a:rect l="l" t="t" r="r" b="b"/>
              <a:pathLst>
                <a:path w="6794" h="37078" extrusionOk="0">
                  <a:moveTo>
                    <a:pt x="1" y="1"/>
                  </a:moveTo>
                  <a:lnTo>
                    <a:pt x="71" y="433"/>
                  </a:lnTo>
                  <a:lnTo>
                    <a:pt x="5817" y="36260"/>
                  </a:lnTo>
                  <a:cubicBezTo>
                    <a:pt x="5894" y="36738"/>
                    <a:pt x="6309" y="37077"/>
                    <a:pt x="6778" y="37077"/>
                  </a:cubicBezTo>
                  <a:cubicBezTo>
                    <a:pt x="6783" y="37077"/>
                    <a:pt x="6788" y="37077"/>
                    <a:pt x="6793" y="37077"/>
                  </a:cubicBezTo>
                  <a:cubicBezTo>
                    <a:pt x="6589" y="36931"/>
                    <a:pt x="6440" y="36707"/>
                    <a:pt x="6397" y="36440"/>
                  </a:cubicBezTo>
                  <a:lnTo>
                    <a:pt x="568" y="96"/>
                  </a:lnTo>
                  <a:cubicBezTo>
                    <a:pt x="378" y="69"/>
                    <a:pt x="189" y="38"/>
                    <a:pt x="1"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4"/>
            <p:cNvSpPr/>
            <p:nvPr/>
          </p:nvSpPr>
          <p:spPr>
            <a:xfrm>
              <a:off x="3842903" y="4150539"/>
              <a:ext cx="289714" cy="55587"/>
            </a:xfrm>
            <a:custGeom>
              <a:avLst/>
              <a:gdLst/>
              <a:ahLst/>
              <a:cxnLst/>
              <a:rect l="l" t="t" r="r" b="b"/>
              <a:pathLst>
                <a:path w="7870" h="1510" extrusionOk="0">
                  <a:moveTo>
                    <a:pt x="0" y="43"/>
                  </a:moveTo>
                  <a:cubicBezTo>
                    <a:pt x="0" y="43"/>
                    <a:pt x="1" y="44"/>
                    <a:pt x="1" y="44"/>
                  </a:cubicBezTo>
                  <a:lnTo>
                    <a:pt x="1" y="44"/>
                  </a:lnTo>
                  <a:lnTo>
                    <a:pt x="0" y="43"/>
                  </a:lnTo>
                  <a:close/>
                  <a:moveTo>
                    <a:pt x="7870" y="0"/>
                  </a:moveTo>
                  <a:lnTo>
                    <a:pt x="7870" y="0"/>
                  </a:lnTo>
                  <a:cubicBezTo>
                    <a:pt x="7791" y="36"/>
                    <a:pt x="7707" y="63"/>
                    <a:pt x="7619" y="77"/>
                  </a:cubicBezTo>
                  <a:lnTo>
                    <a:pt x="1696" y="1027"/>
                  </a:lnTo>
                  <a:cubicBezTo>
                    <a:pt x="1644" y="1036"/>
                    <a:pt x="1592" y="1040"/>
                    <a:pt x="1540" y="1040"/>
                  </a:cubicBezTo>
                  <a:cubicBezTo>
                    <a:pt x="1333" y="1040"/>
                    <a:pt x="1137" y="973"/>
                    <a:pt x="976" y="860"/>
                  </a:cubicBezTo>
                  <a:cubicBezTo>
                    <a:pt x="971" y="860"/>
                    <a:pt x="966" y="860"/>
                    <a:pt x="961" y="860"/>
                  </a:cubicBezTo>
                  <a:cubicBezTo>
                    <a:pt x="492" y="860"/>
                    <a:pt x="77" y="521"/>
                    <a:pt x="1" y="44"/>
                  </a:cubicBezTo>
                  <a:lnTo>
                    <a:pt x="1" y="44"/>
                  </a:lnTo>
                  <a:lnTo>
                    <a:pt x="105" y="693"/>
                  </a:lnTo>
                  <a:cubicBezTo>
                    <a:pt x="181" y="1169"/>
                    <a:pt x="594" y="1510"/>
                    <a:pt x="1063" y="1510"/>
                  </a:cubicBezTo>
                  <a:cubicBezTo>
                    <a:pt x="1114" y="1510"/>
                    <a:pt x="1166" y="1506"/>
                    <a:pt x="1219" y="1497"/>
                  </a:cubicBezTo>
                  <a:lnTo>
                    <a:pt x="7143" y="547"/>
                  </a:lnTo>
                  <a:cubicBezTo>
                    <a:pt x="7180" y="542"/>
                    <a:pt x="7217" y="533"/>
                    <a:pt x="7253" y="522"/>
                  </a:cubicBezTo>
                  <a:cubicBezTo>
                    <a:pt x="7264" y="519"/>
                    <a:pt x="7276" y="514"/>
                    <a:pt x="7286" y="512"/>
                  </a:cubicBezTo>
                  <a:cubicBezTo>
                    <a:pt x="7311" y="503"/>
                    <a:pt x="7336" y="494"/>
                    <a:pt x="7360" y="484"/>
                  </a:cubicBezTo>
                  <a:cubicBezTo>
                    <a:pt x="7371" y="480"/>
                    <a:pt x="7383" y="476"/>
                    <a:pt x="7394" y="470"/>
                  </a:cubicBezTo>
                  <a:cubicBezTo>
                    <a:pt x="7417" y="459"/>
                    <a:pt x="7440" y="447"/>
                    <a:pt x="7463" y="434"/>
                  </a:cubicBezTo>
                  <a:cubicBezTo>
                    <a:pt x="7473" y="430"/>
                    <a:pt x="7483" y="424"/>
                    <a:pt x="7491" y="419"/>
                  </a:cubicBezTo>
                  <a:cubicBezTo>
                    <a:pt x="7521" y="400"/>
                    <a:pt x="7551" y="382"/>
                    <a:pt x="7580" y="360"/>
                  </a:cubicBezTo>
                  <a:cubicBezTo>
                    <a:pt x="7580" y="360"/>
                    <a:pt x="7580" y="359"/>
                    <a:pt x="7580" y="359"/>
                  </a:cubicBezTo>
                  <a:cubicBezTo>
                    <a:pt x="7610" y="337"/>
                    <a:pt x="7637" y="313"/>
                    <a:pt x="7663" y="287"/>
                  </a:cubicBezTo>
                  <a:cubicBezTo>
                    <a:pt x="7670" y="282"/>
                    <a:pt x="7676" y="274"/>
                    <a:pt x="7681" y="269"/>
                  </a:cubicBezTo>
                  <a:cubicBezTo>
                    <a:pt x="7701" y="249"/>
                    <a:pt x="7720" y="229"/>
                    <a:pt x="7737" y="207"/>
                  </a:cubicBezTo>
                  <a:cubicBezTo>
                    <a:pt x="7744" y="200"/>
                    <a:pt x="7750" y="192"/>
                    <a:pt x="7757" y="183"/>
                  </a:cubicBezTo>
                  <a:cubicBezTo>
                    <a:pt x="7773" y="162"/>
                    <a:pt x="7789" y="140"/>
                    <a:pt x="7804" y="117"/>
                  </a:cubicBezTo>
                  <a:cubicBezTo>
                    <a:pt x="7809" y="110"/>
                    <a:pt x="7814" y="102"/>
                    <a:pt x="7819" y="94"/>
                  </a:cubicBezTo>
                  <a:cubicBezTo>
                    <a:pt x="7837" y="64"/>
                    <a:pt x="7854" y="33"/>
                    <a:pt x="78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 name="Google Shape;798;p34"/>
          <p:cNvGrpSpPr/>
          <p:nvPr/>
        </p:nvGrpSpPr>
        <p:grpSpPr>
          <a:xfrm flipH="1">
            <a:off x="655563" y="1619496"/>
            <a:ext cx="818299" cy="3290970"/>
            <a:chOff x="2645345" y="2728785"/>
            <a:chExt cx="352776" cy="1418827"/>
          </a:xfrm>
        </p:grpSpPr>
        <p:sp>
          <p:nvSpPr>
            <p:cNvPr id="799" name="Google Shape;799;p34"/>
            <p:cNvSpPr/>
            <p:nvPr/>
          </p:nvSpPr>
          <p:spPr>
            <a:xfrm>
              <a:off x="2645345" y="2728785"/>
              <a:ext cx="352774" cy="1418827"/>
            </a:xfrm>
            <a:custGeom>
              <a:avLst/>
              <a:gdLst/>
              <a:ahLst/>
              <a:cxnLst/>
              <a:rect l="l" t="t" r="r" b="b"/>
              <a:pathLst>
                <a:path w="9583" h="38542" extrusionOk="0">
                  <a:moveTo>
                    <a:pt x="50" y="1"/>
                  </a:moveTo>
                  <a:cubicBezTo>
                    <a:pt x="23" y="1"/>
                    <a:pt x="0" y="22"/>
                    <a:pt x="0" y="49"/>
                  </a:cubicBezTo>
                  <a:lnTo>
                    <a:pt x="0" y="38493"/>
                  </a:lnTo>
                  <a:cubicBezTo>
                    <a:pt x="0" y="38520"/>
                    <a:pt x="23" y="38541"/>
                    <a:pt x="50" y="38541"/>
                  </a:cubicBezTo>
                  <a:lnTo>
                    <a:pt x="9534" y="38541"/>
                  </a:lnTo>
                  <a:cubicBezTo>
                    <a:pt x="9561" y="38541"/>
                    <a:pt x="9583" y="38520"/>
                    <a:pt x="9583" y="38493"/>
                  </a:cubicBezTo>
                  <a:lnTo>
                    <a:pt x="9583" y="49"/>
                  </a:lnTo>
                  <a:cubicBezTo>
                    <a:pt x="9583" y="22"/>
                    <a:pt x="9561" y="1"/>
                    <a:pt x="95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4"/>
            <p:cNvSpPr/>
            <p:nvPr/>
          </p:nvSpPr>
          <p:spPr>
            <a:xfrm>
              <a:off x="2678034" y="2728785"/>
              <a:ext cx="65195" cy="1418827"/>
            </a:xfrm>
            <a:custGeom>
              <a:avLst/>
              <a:gdLst/>
              <a:ahLst/>
              <a:cxnLst/>
              <a:rect l="l" t="t" r="r" b="b"/>
              <a:pathLst>
                <a:path w="1771" h="38542" extrusionOk="0">
                  <a:moveTo>
                    <a:pt x="1" y="1"/>
                  </a:moveTo>
                  <a:lnTo>
                    <a:pt x="1" y="38541"/>
                  </a:lnTo>
                  <a:lnTo>
                    <a:pt x="1771" y="38541"/>
                  </a:lnTo>
                  <a:lnTo>
                    <a:pt x="1771" y="1"/>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4"/>
            <p:cNvSpPr/>
            <p:nvPr/>
          </p:nvSpPr>
          <p:spPr>
            <a:xfrm>
              <a:off x="2645345" y="3614336"/>
              <a:ext cx="352774" cy="43733"/>
            </a:xfrm>
            <a:custGeom>
              <a:avLst/>
              <a:gdLst/>
              <a:ahLst/>
              <a:cxnLst/>
              <a:rect l="l" t="t" r="r" b="b"/>
              <a:pathLst>
                <a:path w="9583" h="1188" extrusionOk="0">
                  <a:moveTo>
                    <a:pt x="0" y="1"/>
                  </a:moveTo>
                  <a:lnTo>
                    <a:pt x="0" y="1188"/>
                  </a:lnTo>
                  <a:lnTo>
                    <a:pt x="9583" y="1188"/>
                  </a:lnTo>
                  <a:lnTo>
                    <a:pt x="95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4"/>
            <p:cNvSpPr/>
            <p:nvPr/>
          </p:nvSpPr>
          <p:spPr>
            <a:xfrm>
              <a:off x="2645345" y="2743145"/>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4"/>
            <p:cNvSpPr/>
            <p:nvPr/>
          </p:nvSpPr>
          <p:spPr>
            <a:xfrm>
              <a:off x="2645345" y="3526169"/>
              <a:ext cx="352774" cy="43733"/>
            </a:xfrm>
            <a:custGeom>
              <a:avLst/>
              <a:gdLst/>
              <a:ahLst/>
              <a:cxnLst/>
              <a:rect l="l" t="t" r="r" b="b"/>
              <a:pathLst>
                <a:path w="9583" h="1188" extrusionOk="0">
                  <a:moveTo>
                    <a:pt x="0" y="0"/>
                  </a:moveTo>
                  <a:lnTo>
                    <a:pt x="0" y="1187"/>
                  </a:lnTo>
                  <a:lnTo>
                    <a:pt x="9583" y="1187"/>
                  </a:lnTo>
                  <a:lnTo>
                    <a:pt x="95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4"/>
            <p:cNvSpPr/>
            <p:nvPr/>
          </p:nvSpPr>
          <p:spPr>
            <a:xfrm>
              <a:off x="2687606" y="3042508"/>
              <a:ext cx="268290" cy="200444"/>
            </a:xfrm>
            <a:custGeom>
              <a:avLst/>
              <a:gdLst/>
              <a:ahLst/>
              <a:cxnLst/>
              <a:rect l="l" t="t" r="r" b="b"/>
              <a:pathLst>
                <a:path w="7288" h="5445" extrusionOk="0">
                  <a:moveTo>
                    <a:pt x="1" y="1"/>
                  </a:moveTo>
                  <a:lnTo>
                    <a:pt x="1" y="5445"/>
                  </a:lnTo>
                  <a:lnTo>
                    <a:pt x="7288" y="5445"/>
                  </a:lnTo>
                  <a:lnTo>
                    <a:pt x="728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4"/>
            <p:cNvSpPr/>
            <p:nvPr/>
          </p:nvSpPr>
          <p:spPr>
            <a:xfrm>
              <a:off x="2836182" y="2728785"/>
              <a:ext cx="161938" cy="1418827"/>
            </a:xfrm>
            <a:custGeom>
              <a:avLst/>
              <a:gdLst/>
              <a:ahLst/>
              <a:cxnLst/>
              <a:rect l="l" t="t" r="r" b="b"/>
              <a:pathLst>
                <a:path w="4399" h="38542" extrusionOk="0">
                  <a:moveTo>
                    <a:pt x="10" y="1"/>
                  </a:moveTo>
                  <a:lnTo>
                    <a:pt x="0" y="38541"/>
                  </a:lnTo>
                  <a:lnTo>
                    <a:pt x="3853" y="38541"/>
                  </a:lnTo>
                  <a:cubicBezTo>
                    <a:pt x="4154" y="38541"/>
                    <a:pt x="4399" y="38346"/>
                    <a:pt x="4399" y="38104"/>
                  </a:cubicBezTo>
                  <a:lnTo>
                    <a:pt x="4399" y="438"/>
                  </a:lnTo>
                  <a:cubicBezTo>
                    <a:pt x="4399" y="196"/>
                    <a:pt x="4154" y="1"/>
                    <a:pt x="3853"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 name="Google Shape;806;p34"/>
          <p:cNvGrpSpPr/>
          <p:nvPr/>
        </p:nvGrpSpPr>
        <p:grpSpPr>
          <a:xfrm flipH="1">
            <a:off x="301375" y="1833508"/>
            <a:ext cx="528569" cy="3290970"/>
            <a:chOff x="3007362" y="2728785"/>
            <a:chExt cx="227871" cy="1418827"/>
          </a:xfrm>
        </p:grpSpPr>
        <p:sp>
          <p:nvSpPr>
            <p:cNvPr id="807" name="Google Shape;807;p34"/>
            <p:cNvSpPr/>
            <p:nvPr/>
          </p:nvSpPr>
          <p:spPr>
            <a:xfrm>
              <a:off x="3007362" y="2728785"/>
              <a:ext cx="227869" cy="1418827"/>
            </a:xfrm>
            <a:custGeom>
              <a:avLst/>
              <a:gdLst/>
              <a:ahLst/>
              <a:cxnLst/>
              <a:rect l="l" t="t" r="r" b="b"/>
              <a:pathLst>
                <a:path w="6190" h="38542" extrusionOk="0">
                  <a:moveTo>
                    <a:pt x="49" y="1"/>
                  </a:moveTo>
                  <a:cubicBezTo>
                    <a:pt x="21" y="1"/>
                    <a:pt x="0" y="22"/>
                    <a:pt x="0" y="49"/>
                  </a:cubicBezTo>
                  <a:lnTo>
                    <a:pt x="0" y="38493"/>
                  </a:lnTo>
                  <a:cubicBezTo>
                    <a:pt x="0" y="38520"/>
                    <a:pt x="21" y="38541"/>
                    <a:pt x="49" y="38541"/>
                  </a:cubicBezTo>
                  <a:lnTo>
                    <a:pt x="6141" y="38541"/>
                  </a:lnTo>
                  <a:cubicBezTo>
                    <a:pt x="6167" y="38541"/>
                    <a:pt x="6190" y="38520"/>
                    <a:pt x="6190" y="38493"/>
                  </a:cubicBezTo>
                  <a:lnTo>
                    <a:pt x="6190" y="49"/>
                  </a:lnTo>
                  <a:cubicBezTo>
                    <a:pt x="6190" y="22"/>
                    <a:pt x="6167" y="1"/>
                    <a:pt x="6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4"/>
            <p:cNvSpPr/>
            <p:nvPr/>
          </p:nvSpPr>
          <p:spPr>
            <a:xfrm>
              <a:off x="3007362" y="4071536"/>
              <a:ext cx="227869" cy="43733"/>
            </a:xfrm>
            <a:custGeom>
              <a:avLst/>
              <a:gdLst/>
              <a:ahLst/>
              <a:cxnLst/>
              <a:rect l="l" t="t" r="r" b="b"/>
              <a:pathLst>
                <a:path w="6190" h="1188" extrusionOk="0">
                  <a:moveTo>
                    <a:pt x="0" y="1"/>
                  </a:moveTo>
                  <a:lnTo>
                    <a:pt x="0" y="1188"/>
                  </a:lnTo>
                  <a:lnTo>
                    <a:pt x="6190" y="1188"/>
                  </a:lnTo>
                  <a:lnTo>
                    <a:pt x="6190"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4"/>
            <p:cNvSpPr/>
            <p:nvPr/>
          </p:nvSpPr>
          <p:spPr>
            <a:xfrm>
              <a:off x="3007362" y="2858477"/>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4"/>
            <p:cNvSpPr/>
            <p:nvPr/>
          </p:nvSpPr>
          <p:spPr>
            <a:xfrm>
              <a:off x="3007362" y="2934312"/>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4"/>
            <p:cNvSpPr/>
            <p:nvPr/>
          </p:nvSpPr>
          <p:spPr>
            <a:xfrm>
              <a:off x="3007362" y="3983369"/>
              <a:ext cx="227869" cy="43733"/>
            </a:xfrm>
            <a:custGeom>
              <a:avLst/>
              <a:gdLst/>
              <a:ahLst/>
              <a:cxnLst/>
              <a:rect l="l" t="t" r="r" b="b"/>
              <a:pathLst>
                <a:path w="6190" h="1188" extrusionOk="0">
                  <a:moveTo>
                    <a:pt x="0" y="0"/>
                  </a:moveTo>
                  <a:lnTo>
                    <a:pt x="0" y="1187"/>
                  </a:lnTo>
                  <a:lnTo>
                    <a:pt x="6190" y="1187"/>
                  </a:lnTo>
                  <a:lnTo>
                    <a:pt x="6190"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4"/>
            <p:cNvSpPr/>
            <p:nvPr/>
          </p:nvSpPr>
          <p:spPr>
            <a:xfrm>
              <a:off x="3049587" y="3118708"/>
              <a:ext cx="143385" cy="781640"/>
            </a:xfrm>
            <a:custGeom>
              <a:avLst/>
              <a:gdLst/>
              <a:ahLst/>
              <a:cxnLst/>
              <a:rect l="l" t="t" r="r" b="b"/>
              <a:pathLst>
                <a:path w="3895" h="21233" extrusionOk="0">
                  <a:moveTo>
                    <a:pt x="1373" y="1"/>
                  </a:moveTo>
                  <a:cubicBezTo>
                    <a:pt x="1373" y="1"/>
                    <a:pt x="1373" y="1"/>
                    <a:pt x="1373" y="2"/>
                  </a:cubicBezTo>
                  <a:cubicBezTo>
                    <a:pt x="1373" y="759"/>
                    <a:pt x="757" y="1374"/>
                    <a:pt x="0" y="1375"/>
                  </a:cubicBezTo>
                  <a:lnTo>
                    <a:pt x="0" y="19643"/>
                  </a:lnTo>
                  <a:cubicBezTo>
                    <a:pt x="757" y="19643"/>
                    <a:pt x="1373" y="20257"/>
                    <a:pt x="1373" y="21015"/>
                  </a:cubicBezTo>
                  <a:cubicBezTo>
                    <a:pt x="1373" y="21090"/>
                    <a:pt x="1364" y="21161"/>
                    <a:pt x="1353" y="21232"/>
                  </a:cubicBezTo>
                  <a:lnTo>
                    <a:pt x="2534" y="21232"/>
                  </a:lnTo>
                  <a:cubicBezTo>
                    <a:pt x="2523" y="21161"/>
                    <a:pt x="2516" y="21090"/>
                    <a:pt x="2516" y="21015"/>
                  </a:cubicBezTo>
                  <a:cubicBezTo>
                    <a:pt x="2516" y="20257"/>
                    <a:pt x="3130" y="19641"/>
                    <a:pt x="3889" y="19641"/>
                  </a:cubicBezTo>
                  <a:cubicBezTo>
                    <a:pt x="3891" y="19641"/>
                    <a:pt x="3893" y="19643"/>
                    <a:pt x="3894" y="19643"/>
                  </a:cubicBezTo>
                  <a:lnTo>
                    <a:pt x="3894" y="1375"/>
                  </a:lnTo>
                  <a:lnTo>
                    <a:pt x="3889" y="1375"/>
                  </a:lnTo>
                  <a:cubicBezTo>
                    <a:pt x="3130" y="1375"/>
                    <a:pt x="2516" y="759"/>
                    <a:pt x="2516" y="2"/>
                  </a:cubicBezTo>
                  <a:cubicBezTo>
                    <a:pt x="2516" y="1"/>
                    <a:pt x="2516" y="1"/>
                    <a:pt x="2516" y="1"/>
                  </a:cubicBez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4"/>
            <p:cNvSpPr/>
            <p:nvPr/>
          </p:nvSpPr>
          <p:spPr>
            <a:xfrm>
              <a:off x="3152184" y="2728785"/>
              <a:ext cx="83049" cy="1418827"/>
            </a:xfrm>
            <a:custGeom>
              <a:avLst/>
              <a:gdLst/>
              <a:ahLst/>
              <a:cxnLst/>
              <a:rect l="l" t="t" r="r" b="b"/>
              <a:pathLst>
                <a:path w="2256" h="38542" extrusionOk="0">
                  <a:moveTo>
                    <a:pt x="0" y="1"/>
                  </a:moveTo>
                  <a:lnTo>
                    <a:pt x="0" y="38541"/>
                  </a:lnTo>
                  <a:lnTo>
                    <a:pt x="1710" y="38541"/>
                  </a:lnTo>
                  <a:cubicBezTo>
                    <a:pt x="2011" y="38541"/>
                    <a:pt x="2256" y="38346"/>
                    <a:pt x="2256" y="38104"/>
                  </a:cubicBezTo>
                  <a:lnTo>
                    <a:pt x="2256" y="438"/>
                  </a:lnTo>
                  <a:cubicBezTo>
                    <a:pt x="2256" y="196"/>
                    <a:pt x="2011" y="1"/>
                    <a:pt x="1710" y="1"/>
                  </a:cubicBez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4"/>
            <p:cNvSpPr/>
            <p:nvPr/>
          </p:nvSpPr>
          <p:spPr>
            <a:xfrm>
              <a:off x="3039573" y="2728785"/>
              <a:ext cx="41524" cy="1418827"/>
            </a:xfrm>
            <a:custGeom>
              <a:avLst/>
              <a:gdLst/>
              <a:ahLst/>
              <a:cxnLst/>
              <a:rect l="l" t="t" r="r" b="b"/>
              <a:pathLst>
                <a:path w="1128" h="38542" extrusionOk="0">
                  <a:moveTo>
                    <a:pt x="1" y="1"/>
                  </a:moveTo>
                  <a:lnTo>
                    <a:pt x="1" y="38541"/>
                  </a:lnTo>
                  <a:lnTo>
                    <a:pt x="1128" y="38541"/>
                  </a:lnTo>
                  <a:lnTo>
                    <a:pt x="1128"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6" name="Google Shape;856;p34"/>
          <p:cNvGrpSpPr/>
          <p:nvPr/>
        </p:nvGrpSpPr>
        <p:grpSpPr>
          <a:xfrm>
            <a:off x="7016922" y="3536057"/>
            <a:ext cx="832949" cy="1367445"/>
            <a:chOff x="3170406" y="1633711"/>
            <a:chExt cx="373352" cy="612929"/>
          </a:xfrm>
        </p:grpSpPr>
        <p:sp>
          <p:nvSpPr>
            <p:cNvPr id="857" name="Google Shape;857;p34"/>
            <p:cNvSpPr/>
            <p:nvPr/>
          </p:nvSpPr>
          <p:spPr>
            <a:xfrm>
              <a:off x="3188260" y="1712602"/>
              <a:ext cx="338196" cy="534039"/>
            </a:xfrm>
            <a:custGeom>
              <a:avLst/>
              <a:gdLst/>
              <a:ahLst/>
              <a:cxnLst/>
              <a:rect l="l" t="t" r="r" b="b"/>
              <a:pathLst>
                <a:path w="9187" h="14507" extrusionOk="0">
                  <a:moveTo>
                    <a:pt x="0" y="1"/>
                  </a:moveTo>
                  <a:lnTo>
                    <a:pt x="670" y="14073"/>
                  </a:lnTo>
                  <a:cubicBezTo>
                    <a:pt x="681" y="14316"/>
                    <a:pt x="881" y="14507"/>
                    <a:pt x="1124" y="14507"/>
                  </a:cubicBezTo>
                  <a:lnTo>
                    <a:pt x="7794" y="14507"/>
                  </a:lnTo>
                  <a:cubicBezTo>
                    <a:pt x="8034" y="14507"/>
                    <a:pt x="8232" y="14321"/>
                    <a:pt x="8248" y="14081"/>
                  </a:cubicBezTo>
                  <a:lnTo>
                    <a:pt x="91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4"/>
            <p:cNvSpPr/>
            <p:nvPr/>
          </p:nvSpPr>
          <p:spPr>
            <a:xfrm>
              <a:off x="3198200" y="1921110"/>
              <a:ext cx="314379" cy="180565"/>
            </a:xfrm>
            <a:custGeom>
              <a:avLst/>
              <a:gdLst/>
              <a:ahLst/>
              <a:cxnLst/>
              <a:rect l="l" t="t" r="r" b="b"/>
              <a:pathLst>
                <a:path w="8540" h="4905" extrusionOk="0">
                  <a:moveTo>
                    <a:pt x="0" y="1"/>
                  </a:moveTo>
                  <a:lnTo>
                    <a:pt x="233" y="4905"/>
                  </a:lnTo>
                  <a:lnTo>
                    <a:pt x="8212" y="4905"/>
                  </a:lnTo>
                  <a:lnTo>
                    <a:pt x="85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4"/>
            <p:cNvSpPr/>
            <p:nvPr/>
          </p:nvSpPr>
          <p:spPr>
            <a:xfrm>
              <a:off x="3188260" y="1712565"/>
              <a:ext cx="338196" cy="103038"/>
            </a:xfrm>
            <a:custGeom>
              <a:avLst/>
              <a:gdLst/>
              <a:ahLst/>
              <a:cxnLst/>
              <a:rect l="l" t="t" r="r" b="b"/>
              <a:pathLst>
                <a:path w="9187" h="2799" extrusionOk="0">
                  <a:moveTo>
                    <a:pt x="0" y="0"/>
                  </a:moveTo>
                  <a:lnTo>
                    <a:pt x="134" y="2799"/>
                  </a:lnTo>
                  <a:lnTo>
                    <a:pt x="9000" y="2799"/>
                  </a:lnTo>
                  <a:lnTo>
                    <a:pt x="9187"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4"/>
            <p:cNvSpPr/>
            <p:nvPr/>
          </p:nvSpPr>
          <p:spPr>
            <a:xfrm>
              <a:off x="3418893" y="1712565"/>
              <a:ext cx="107566" cy="534076"/>
            </a:xfrm>
            <a:custGeom>
              <a:avLst/>
              <a:gdLst/>
              <a:ahLst/>
              <a:cxnLst/>
              <a:rect l="l" t="t" r="r" b="b"/>
              <a:pathLst>
                <a:path w="2922" h="14508" extrusionOk="0">
                  <a:moveTo>
                    <a:pt x="1393" y="0"/>
                  </a:moveTo>
                  <a:lnTo>
                    <a:pt x="453" y="14082"/>
                  </a:lnTo>
                  <a:cubicBezTo>
                    <a:pt x="438" y="14322"/>
                    <a:pt x="239" y="14508"/>
                    <a:pt x="0" y="14508"/>
                  </a:cubicBezTo>
                  <a:lnTo>
                    <a:pt x="1529" y="14508"/>
                  </a:lnTo>
                  <a:cubicBezTo>
                    <a:pt x="1769" y="14508"/>
                    <a:pt x="1967" y="14322"/>
                    <a:pt x="1983" y="14082"/>
                  </a:cubicBezTo>
                  <a:lnTo>
                    <a:pt x="2922" y="0"/>
                  </a:lnTo>
                  <a:close/>
                </a:path>
              </a:pathLst>
            </a:custGeom>
            <a:solidFill>
              <a:srgbClr val="191919">
                <a:alpha val="11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4"/>
            <p:cNvSpPr/>
            <p:nvPr/>
          </p:nvSpPr>
          <p:spPr>
            <a:xfrm>
              <a:off x="3235455" y="1712565"/>
              <a:ext cx="61256" cy="534076"/>
            </a:xfrm>
            <a:custGeom>
              <a:avLst/>
              <a:gdLst/>
              <a:ahLst/>
              <a:cxnLst/>
              <a:rect l="l" t="t" r="r" b="b"/>
              <a:pathLst>
                <a:path w="1664" h="14508" extrusionOk="0">
                  <a:moveTo>
                    <a:pt x="701" y="0"/>
                  </a:moveTo>
                  <a:lnTo>
                    <a:pt x="1" y="26"/>
                  </a:lnTo>
                  <a:lnTo>
                    <a:pt x="522" y="14508"/>
                  </a:lnTo>
                  <a:lnTo>
                    <a:pt x="1664" y="14508"/>
                  </a:lnTo>
                  <a:lnTo>
                    <a:pt x="1141" y="0"/>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4"/>
            <p:cNvSpPr/>
            <p:nvPr/>
          </p:nvSpPr>
          <p:spPr>
            <a:xfrm>
              <a:off x="3220656" y="1633711"/>
              <a:ext cx="272560" cy="91589"/>
            </a:xfrm>
            <a:custGeom>
              <a:avLst/>
              <a:gdLst/>
              <a:ahLst/>
              <a:cxnLst/>
              <a:rect l="l" t="t" r="r" b="b"/>
              <a:pathLst>
                <a:path w="7404" h="2488" extrusionOk="0">
                  <a:moveTo>
                    <a:pt x="851" y="1"/>
                  </a:moveTo>
                  <a:cubicBezTo>
                    <a:pt x="551" y="1"/>
                    <a:pt x="294" y="221"/>
                    <a:pt x="250" y="519"/>
                  </a:cubicBezTo>
                  <a:lnTo>
                    <a:pt x="56" y="1787"/>
                  </a:lnTo>
                  <a:cubicBezTo>
                    <a:pt x="0" y="2157"/>
                    <a:pt x="284" y="2488"/>
                    <a:pt x="659" y="2488"/>
                  </a:cubicBezTo>
                  <a:lnTo>
                    <a:pt x="6728" y="2488"/>
                  </a:lnTo>
                  <a:cubicBezTo>
                    <a:pt x="7115" y="2488"/>
                    <a:pt x="7404" y="2134"/>
                    <a:pt x="7325" y="1755"/>
                  </a:cubicBezTo>
                  <a:lnTo>
                    <a:pt x="7061" y="487"/>
                  </a:lnTo>
                  <a:cubicBezTo>
                    <a:pt x="7003" y="204"/>
                    <a:pt x="6754" y="1"/>
                    <a:pt x="64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4"/>
            <p:cNvSpPr/>
            <p:nvPr/>
          </p:nvSpPr>
          <p:spPr>
            <a:xfrm>
              <a:off x="3220656" y="1679102"/>
              <a:ext cx="272560" cy="46200"/>
            </a:xfrm>
            <a:custGeom>
              <a:avLst/>
              <a:gdLst/>
              <a:ahLst/>
              <a:cxnLst/>
              <a:rect l="l" t="t" r="r" b="b"/>
              <a:pathLst>
                <a:path w="7404" h="1255" extrusionOk="0">
                  <a:moveTo>
                    <a:pt x="140" y="1"/>
                  </a:moveTo>
                  <a:lnTo>
                    <a:pt x="56" y="554"/>
                  </a:lnTo>
                  <a:cubicBezTo>
                    <a:pt x="0" y="924"/>
                    <a:pt x="284" y="1255"/>
                    <a:pt x="659" y="1255"/>
                  </a:cubicBezTo>
                  <a:lnTo>
                    <a:pt x="6728" y="1255"/>
                  </a:lnTo>
                  <a:cubicBezTo>
                    <a:pt x="7115" y="1255"/>
                    <a:pt x="7404" y="901"/>
                    <a:pt x="7325" y="522"/>
                  </a:cubicBezTo>
                  <a:lnTo>
                    <a:pt x="7217" y="1"/>
                  </a:lnTo>
                  <a:close/>
                </a:path>
              </a:pathLst>
            </a:custGeom>
            <a:solidFill>
              <a:srgbClr val="FFFFFF">
                <a:alpha val="321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4"/>
            <p:cNvSpPr/>
            <p:nvPr/>
          </p:nvSpPr>
          <p:spPr>
            <a:xfrm>
              <a:off x="3170406" y="1692244"/>
              <a:ext cx="373352" cy="91590"/>
            </a:xfrm>
            <a:custGeom>
              <a:avLst/>
              <a:gdLst/>
              <a:ahLst/>
              <a:cxnLst/>
              <a:rect l="l" t="t" r="r" b="b"/>
              <a:pathLst>
                <a:path w="10142" h="2488" extrusionOk="0">
                  <a:moveTo>
                    <a:pt x="696" y="1"/>
                  </a:moveTo>
                  <a:cubicBezTo>
                    <a:pt x="495" y="1"/>
                    <a:pt x="324" y="147"/>
                    <a:pt x="294" y="345"/>
                  </a:cubicBezTo>
                  <a:lnTo>
                    <a:pt x="38" y="2019"/>
                  </a:lnTo>
                  <a:cubicBezTo>
                    <a:pt x="1" y="2265"/>
                    <a:pt x="191" y="2488"/>
                    <a:pt x="441" y="2488"/>
                  </a:cubicBezTo>
                  <a:lnTo>
                    <a:pt x="9690" y="2488"/>
                  </a:lnTo>
                  <a:cubicBezTo>
                    <a:pt x="9947" y="2488"/>
                    <a:pt x="10142" y="2251"/>
                    <a:pt x="10089" y="1998"/>
                  </a:cubicBezTo>
                  <a:lnTo>
                    <a:pt x="9740" y="324"/>
                  </a:lnTo>
                  <a:cubicBezTo>
                    <a:pt x="9700" y="135"/>
                    <a:pt x="9535" y="1"/>
                    <a:pt x="9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C3DC74C3-7951-BDF9-83A5-EF0FEAB6F5F5}"/>
              </a:ext>
            </a:extLst>
          </p:cNvPr>
          <p:cNvSpPr/>
          <p:nvPr/>
        </p:nvSpPr>
        <p:spPr>
          <a:xfrm>
            <a:off x="2813538" y="3724251"/>
            <a:ext cx="3627926" cy="9511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Google Shape;775;p34"/>
          <p:cNvSpPr txBox="1">
            <a:spLocks noGrp="1"/>
          </p:cNvSpPr>
          <p:nvPr>
            <p:ph type="subTitle" idx="1"/>
          </p:nvPr>
        </p:nvSpPr>
        <p:spPr>
          <a:xfrm>
            <a:off x="2333372" y="1649965"/>
            <a:ext cx="4293900" cy="158066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1100"/>
              <a:buFont typeface="Arial"/>
              <a:buNone/>
            </a:pPr>
            <a:r>
              <a:rPr lang="en-US" sz="2800" dirty="0"/>
              <a:t>Homework 1 already ‘due’</a:t>
            </a:r>
          </a:p>
          <a:p>
            <a:pPr marL="0" lvl="0" indent="0" algn="ctr" rtl="0">
              <a:spcBef>
                <a:spcPts val="0"/>
              </a:spcBef>
              <a:spcAft>
                <a:spcPts val="0"/>
              </a:spcAft>
              <a:buClr>
                <a:schemeClr val="lt1"/>
              </a:buClr>
              <a:buSzPts val="1100"/>
              <a:buFont typeface="Arial"/>
              <a:buNone/>
            </a:pPr>
            <a:r>
              <a:rPr lang="en-US" sz="2800" dirty="0"/>
              <a:t>Homework 2 due Feb 20th</a:t>
            </a:r>
          </a:p>
          <a:p>
            <a:pPr marL="0" lvl="0" indent="0" algn="ctr" rtl="0">
              <a:spcBef>
                <a:spcPts val="0"/>
              </a:spcBef>
              <a:spcAft>
                <a:spcPts val="0"/>
              </a:spcAft>
              <a:buClr>
                <a:schemeClr val="lt1"/>
              </a:buClr>
              <a:buSzPts val="1100"/>
              <a:buFont typeface="Arial"/>
              <a:buNone/>
            </a:pPr>
            <a:endParaRPr lang="en-US" sz="1200" dirty="0"/>
          </a:p>
          <a:p>
            <a:pPr marL="0" lvl="0" indent="0" algn="ctr" rtl="0">
              <a:spcBef>
                <a:spcPts val="0"/>
              </a:spcBef>
              <a:spcAft>
                <a:spcPts val="0"/>
              </a:spcAft>
              <a:buClr>
                <a:schemeClr val="lt1"/>
              </a:buClr>
              <a:buSzPts val="1100"/>
              <a:buFont typeface="Arial"/>
              <a:buNone/>
            </a:pPr>
            <a:r>
              <a:rPr lang="en-US" sz="2800" b="1" dirty="0">
                <a:solidFill>
                  <a:schemeClr val="accent2"/>
                </a:solidFill>
              </a:rPr>
              <a:t>No Class on Thursday</a:t>
            </a:r>
          </a:p>
          <a:p>
            <a:pPr marL="0" lvl="0" indent="0" algn="ctr" rtl="0">
              <a:spcBef>
                <a:spcPts val="0"/>
              </a:spcBef>
              <a:spcAft>
                <a:spcPts val="0"/>
              </a:spcAft>
              <a:buClr>
                <a:schemeClr val="lt1"/>
              </a:buClr>
              <a:buSzPts val="1100"/>
              <a:buFont typeface="Arial"/>
              <a:buNone/>
            </a:pPr>
            <a:endParaRPr lang="en-US" sz="1200" dirty="0"/>
          </a:p>
          <a:p>
            <a:pPr marL="0" lvl="0" indent="0">
              <a:buClr>
                <a:schemeClr val="lt1"/>
              </a:buClr>
              <a:buSzPts val="1100"/>
            </a:pPr>
            <a:r>
              <a:rPr lang="en-US" sz="2800" dirty="0"/>
              <a:t>And annotating the textbook for extra credit as we go along!</a:t>
            </a:r>
            <a:endParaRP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303" name="Google Shape;303;p25"/>
          <p:cNvSpPr txBox="1">
            <a:spLocks noGrp="1"/>
          </p:cNvSpPr>
          <p:nvPr>
            <p:ph type="title"/>
          </p:nvPr>
        </p:nvSpPr>
        <p:spPr>
          <a:xfrm>
            <a:off x="720000" y="544805"/>
            <a:ext cx="7882896" cy="97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solidFill>
              </a:rPr>
              <a:t>Question of the Day</a:t>
            </a:r>
            <a:endParaRPr dirty="0">
              <a:solidFill>
                <a:schemeClr val="tx1"/>
              </a:solidFill>
            </a:endParaRPr>
          </a:p>
        </p:txBody>
      </p:sp>
      <p:sp>
        <p:nvSpPr>
          <p:cNvPr id="2" name="Subtitle 1">
            <a:extLst>
              <a:ext uri="{FF2B5EF4-FFF2-40B4-BE49-F238E27FC236}">
                <a16:creationId xmlns:a16="http://schemas.microsoft.com/office/drawing/2014/main" id="{C336B034-CFB6-F1D2-533E-4ADD0982B859}"/>
              </a:ext>
            </a:extLst>
          </p:cNvPr>
          <p:cNvSpPr>
            <a:spLocks noGrp="1" noChangeArrowheads="1"/>
          </p:cNvSpPr>
          <p:nvPr>
            <p:ph type="subTitle" idx="1"/>
          </p:nvPr>
        </p:nvSpPr>
        <p:spPr bwMode="auto">
          <a:xfrm>
            <a:off x="1524212" y="1767360"/>
            <a:ext cx="627447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lnSpc>
                <a:spcPct val="100000"/>
              </a:lnSpc>
              <a:spcBef>
                <a:spcPct val="0"/>
              </a:spcBef>
              <a:spcAft>
                <a:spcPct val="0"/>
              </a:spcAft>
              <a:buClrTx/>
              <a:buSzTx/>
            </a:pPr>
            <a:r>
              <a:rPr lang="en-US" sz="2400" dirty="0">
                <a:latin typeface="+mn-lt"/>
              </a:rPr>
              <a:t>Why do we need theories to understand development? Why not just observe what children do? </a:t>
            </a:r>
          </a:p>
          <a:p>
            <a:pPr marL="0" lvl="0" indent="0" eaLnBrk="0" fontAlgn="base" hangingPunct="0">
              <a:lnSpc>
                <a:spcPct val="100000"/>
              </a:lnSpc>
              <a:spcBef>
                <a:spcPct val="0"/>
              </a:spcBef>
              <a:spcAft>
                <a:spcPct val="0"/>
              </a:spcAft>
              <a:buClrTx/>
              <a:buSzTx/>
            </a:pPr>
            <a:endParaRPr lang="en-US" altLang="en-US" sz="2400" dirty="0">
              <a:solidFill>
                <a:srgbClr val="000000"/>
              </a:solidFill>
              <a:latin typeface="+mn-lt"/>
            </a:endParaRPr>
          </a:p>
          <a:p>
            <a:pPr marL="0" lvl="0" indent="0" eaLnBrk="0" fontAlgn="base" hangingPunct="0">
              <a:lnSpc>
                <a:spcPct val="100000"/>
              </a:lnSpc>
              <a:spcBef>
                <a:spcPct val="0"/>
              </a:spcBef>
              <a:spcAft>
                <a:spcPct val="0"/>
              </a:spcAft>
              <a:buClrTx/>
              <a:buSzTx/>
            </a:pPr>
            <a:r>
              <a:rPr lang="en-US" sz="2400" dirty="0">
                <a:latin typeface="+mn-lt"/>
              </a:rPr>
              <a:t>Can two different theories both be correct about development, even if they disagree?</a:t>
            </a:r>
            <a:endParaRPr kumimoji="0" lang="en-US" altLang="en-US" sz="2400" b="0" i="0" u="none" strike="noStrike" cap="none" normalizeH="0" baseline="0" dirty="0">
              <a:ln>
                <a:noFill/>
              </a:ln>
              <a:solidFill>
                <a:schemeClr val="tx1"/>
              </a:solidFill>
              <a:effectLst/>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4">
          <a:extLst>
            <a:ext uri="{FF2B5EF4-FFF2-40B4-BE49-F238E27FC236}">
              <a16:creationId xmlns:a16="http://schemas.microsoft.com/office/drawing/2014/main" id="{1BFD692B-A87B-695D-7146-80D0211C7A24}"/>
            </a:ext>
          </a:extLst>
        </p:cNvPr>
        <p:cNvGrpSpPr/>
        <p:nvPr/>
      </p:nvGrpSpPr>
      <p:grpSpPr>
        <a:xfrm>
          <a:off x="0" y="0"/>
          <a:ext cx="0" cy="0"/>
          <a:chOff x="0" y="0"/>
          <a:chExt cx="0" cy="0"/>
        </a:xfrm>
      </p:grpSpPr>
      <p:pic>
        <p:nvPicPr>
          <p:cNvPr id="2050" name="Picture 2" descr="ChatGPT achieves theory of mind - What does it mean?">
            <a:extLst>
              <a:ext uri="{FF2B5EF4-FFF2-40B4-BE49-F238E27FC236}">
                <a16:creationId xmlns:a16="http://schemas.microsoft.com/office/drawing/2014/main" id="{201E799B-9090-C52E-43FE-5C9CE881B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716" y="462704"/>
            <a:ext cx="5026560" cy="4218092"/>
          </a:xfrm>
          <a:prstGeom prst="rect">
            <a:avLst/>
          </a:prstGeom>
          <a:noFill/>
          <a:extLst>
            <a:ext uri="{909E8E84-426E-40DD-AFC4-6F175D3DCCD1}">
              <a14:hiddenFill xmlns:a14="http://schemas.microsoft.com/office/drawing/2010/main">
                <a:solidFill>
                  <a:srgbClr val="FFFFFF"/>
                </a:solidFill>
              </a14:hiddenFill>
            </a:ext>
          </a:extLst>
        </p:spPr>
      </p:pic>
      <p:sp>
        <p:nvSpPr>
          <p:cNvPr id="525" name="Google Shape;525;p30">
            <a:extLst>
              <a:ext uri="{FF2B5EF4-FFF2-40B4-BE49-F238E27FC236}">
                <a16:creationId xmlns:a16="http://schemas.microsoft.com/office/drawing/2014/main" id="{C7576760-E202-034F-AB17-1DFBCD39F88F}"/>
              </a:ext>
            </a:extLst>
          </p:cNvPr>
          <p:cNvSpPr txBox="1">
            <a:spLocks noGrp="1"/>
          </p:cNvSpPr>
          <p:nvPr>
            <p:ph type="title"/>
          </p:nvPr>
        </p:nvSpPr>
        <p:spPr>
          <a:xfrm>
            <a:off x="3480674" y="2023050"/>
            <a:ext cx="5833858" cy="1097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dirty="0"/>
              <a:t>What is a Theory?</a:t>
            </a:r>
            <a:endParaRPr dirty="0"/>
          </a:p>
        </p:txBody>
      </p:sp>
    </p:spTree>
    <p:extLst>
      <p:ext uri="{BB962C8B-B14F-4D97-AF65-F5344CB8AC3E}">
        <p14:creationId xmlns:p14="http://schemas.microsoft.com/office/powerpoint/2010/main" val="408529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7">
          <a:extLst>
            <a:ext uri="{FF2B5EF4-FFF2-40B4-BE49-F238E27FC236}">
              <a16:creationId xmlns:a16="http://schemas.microsoft.com/office/drawing/2014/main" id="{389A3A75-E5B7-92A0-6CD8-EF7CCD8229D6}"/>
            </a:ext>
          </a:extLst>
        </p:cNvPr>
        <p:cNvGrpSpPr/>
        <p:nvPr/>
      </p:nvGrpSpPr>
      <p:grpSpPr>
        <a:xfrm>
          <a:off x="0" y="0"/>
          <a:ext cx="0" cy="0"/>
          <a:chOff x="0" y="0"/>
          <a:chExt cx="0" cy="0"/>
        </a:xfrm>
      </p:grpSpPr>
      <p:sp>
        <p:nvSpPr>
          <p:cNvPr id="303" name="Google Shape;303;p25">
            <a:extLst>
              <a:ext uri="{FF2B5EF4-FFF2-40B4-BE49-F238E27FC236}">
                <a16:creationId xmlns:a16="http://schemas.microsoft.com/office/drawing/2014/main" id="{417CD5D5-860E-1ABB-B5DC-01CDEB5DADD8}"/>
              </a:ext>
            </a:extLst>
          </p:cNvPr>
          <p:cNvSpPr txBox="1">
            <a:spLocks noGrp="1"/>
          </p:cNvSpPr>
          <p:nvPr>
            <p:ph type="title"/>
          </p:nvPr>
        </p:nvSpPr>
        <p:spPr>
          <a:xfrm>
            <a:off x="720000" y="544805"/>
            <a:ext cx="7882896" cy="97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tx1"/>
                </a:solidFill>
              </a:rPr>
              <a:t>What is a Theory?</a:t>
            </a:r>
            <a:endParaRPr dirty="0">
              <a:solidFill>
                <a:schemeClr val="tx1"/>
              </a:solidFill>
            </a:endParaRPr>
          </a:p>
        </p:txBody>
      </p:sp>
      <p:sp>
        <p:nvSpPr>
          <p:cNvPr id="269" name="Google Shape;269;p25">
            <a:extLst>
              <a:ext uri="{FF2B5EF4-FFF2-40B4-BE49-F238E27FC236}">
                <a16:creationId xmlns:a16="http://schemas.microsoft.com/office/drawing/2014/main" id="{8F879217-66EC-0E14-AFCC-ABBDECF53ED7}"/>
              </a:ext>
            </a:extLst>
          </p:cNvPr>
          <p:cNvSpPr txBox="1">
            <a:spLocks noGrp="1"/>
          </p:cNvSpPr>
          <p:nvPr>
            <p:ph type="subTitle" idx="1"/>
          </p:nvPr>
        </p:nvSpPr>
        <p:spPr>
          <a:xfrm>
            <a:off x="1555234" y="1523787"/>
            <a:ext cx="6212428" cy="118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latin typeface="+mn-lt"/>
              </a:rPr>
              <a:t>Developmental theories help us:</a:t>
            </a:r>
          </a:p>
          <a:p>
            <a:pPr marL="285750" lvl="0" indent="-285750" algn="l" rtl="0">
              <a:spcBef>
                <a:spcPts val="0"/>
              </a:spcBef>
              <a:spcAft>
                <a:spcPts val="0"/>
              </a:spcAft>
              <a:buFont typeface="Arial" panose="020B0604020202020204" pitchFamily="34" charset="0"/>
              <a:buChar char="•"/>
            </a:pPr>
            <a:r>
              <a:rPr lang="en" sz="1800" dirty="0">
                <a:latin typeface="+mn-lt"/>
              </a:rPr>
              <a:t>Explain </a:t>
            </a:r>
            <a:r>
              <a:rPr lang="en" sz="1800" i="1" dirty="0">
                <a:latin typeface="+mn-lt"/>
              </a:rPr>
              <a:t>why</a:t>
            </a:r>
            <a:r>
              <a:rPr lang="en" sz="1800" dirty="0">
                <a:latin typeface="+mn-lt"/>
              </a:rPr>
              <a:t> development happens</a:t>
            </a:r>
          </a:p>
          <a:p>
            <a:pPr marL="285750" lvl="0" indent="-285750" algn="l" rtl="0">
              <a:spcBef>
                <a:spcPts val="0"/>
              </a:spcBef>
              <a:spcAft>
                <a:spcPts val="0"/>
              </a:spcAft>
              <a:buFont typeface="Arial" panose="020B0604020202020204" pitchFamily="34" charset="0"/>
              <a:buChar char="•"/>
            </a:pPr>
            <a:r>
              <a:rPr lang="en" sz="1800" dirty="0">
                <a:latin typeface="+mn-lt"/>
              </a:rPr>
              <a:t>Understand </a:t>
            </a:r>
            <a:r>
              <a:rPr lang="en" sz="1800" i="1" dirty="0">
                <a:latin typeface="+mn-lt"/>
              </a:rPr>
              <a:t>how </a:t>
            </a:r>
            <a:r>
              <a:rPr lang="en" sz="1800" dirty="0">
                <a:latin typeface="+mn-lt"/>
              </a:rPr>
              <a:t>children change over time</a:t>
            </a:r>
          </a:p>
          <a:p>
            <a:pPr marL="285750" lvl="0" indent="-285750" algn="l" rtl="0">
              <a:spcBef>
                <a:spcPts val="0"/>
              </a:spcBef>
              <a:spcAft>
                <a:spcPts val="0"/>
              </a:spcAft>
              <a:buFont typeface="Arial" panose="020B0604020202020204" pitchFamily="34" charset="0"/>
              <a:buChar char="•"/>
            </a:pPr>
            <a:r>
              <a:rPr lang="en" sz="1800" dirty="0">
                <a:latin typeface="+mn-lt"/>
              </a:rPr>
              <a:t>Interpret behavior in meaningful ways</a:t>
            </a:r>
          </a:p>
          <a:p>
            <a:pPr marL="285750" lvl="0" indent="-285750">
              <a:buFont typeface="Arial" panose="020B0604020202020204" pitchFamily="34" charset="0"/>
              <a:buChar char="•"/>
            </a:pPr>
            <a:r>
              <a:rPr lang="en-US" sz="1800" dirty="0">
                <a:latin typeface="+mn-lt"/>
              </a:rPr>
              <a:t>G</a:t>
            </a:r>
            <a:r>
              <a:rPr lang="en" sz="1800" dirty="0" err="1">
                <a:latin typeface="+mn-lt"/>
              </a:rPr>
              <a:t>uide</a:t>
            </a:r>
            <a:r>
              <a:rPr lang="en" sz="1800" dirty="0">
                <a:latin typeface="+mn-lt"/>
              </a:rPr>
              <a:t> research and scientific </a:t>
            </a:r>
            <a:r>
              <a:rPr lang="en-US" sz="1800" dirty="0">
                <a:latin typeface="+mn-lt"/>
              </a:rPr>
              <a:t>investigation</a:t>
            </a:r>
          </a:p>
          <a:p>
            <a:pPr marL="285750" lvl="0" indent="-285750">
              <a:buFont typeface="Arial" panose="020B0604020202020204" pitchFamily="34" charset="0"/>
              <a:buChar char="•"/>
            </a:pPr>
            <a:r>
              <a:rPr lang="en-US" sz="1800" dirty="0">
                <a:latin typeface="+mn-lt"/>
              </a:rPr>
              <a:t>Provide a framework for understanding development</a:t>
            </a:r>
          </a:p>
          <a:p>
            <a:pPr marL="285750" lvl="0" indent="-285750">
              <a:buFont typeface="Arial" panose="020B0604020202020204" pitchFamily="34" charset="0"/>
              <a:buChar char="•"/>
            </a:pPr>
            <a:endParaRPr lang="en" sz="1800" dirty="0">
              <a:latin typeface="+mn-lt"/>
            </a:endParaRPr>
          </a:p>
          <a:p>
            <a:pPr marL="0" lvl="0" indent="0" algn="l" rtl="0">
              <a:spcBef>
                <a:spcPts val="0"/>
              </a:spcBef>
              <a:spcAft>
                <a:spcPts val="0"/>
              </a:spcAft>
              <a:buNone/>
            </a:pPr>
            <a:r>
              <a:rPr lang="en" sz="1800" b="1" dirty="0">
                <a:latin typeface="+mn-lt"/>
              </a:rPr>
              <a:t>Theories are tools – not facts – but ways of understanding development</a:t>
            </a:r>
          </a:p>
        </p:txBody>
      </p:sp>
    </p:spTree>
    <p:extLst>
      <p:ext uri="{BB962C8B-B14F-4D97-AF65-F5344CB8AC3E}">
        <p14:creationId xmlns:p14="http://schemas.microsoft.com/office/powerpoint/2010/main" val="783581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grpSp>
        <p:nvGrpSpPr>
          <p:cNvPr id="749" name="Google Shape;749;p33"/>
          <p:cNvGrpSpPr/>
          <p:nvPr/>
        </p:nvGrpSpPr>
        <p:grpSpPr>
          <a:xfrm>
            <a:off x="725400" y="2008584"/>
            <a:ext cx="7698600" cy="2803271"/>
            <a:chOff x="727375" y="2553925"/>
            <a:chExt cx="7698600" cy="1880700"/>
          </a:xfrm>
        </p:grpSpPr>
        <p:cxnSp>
          <p:nvCxnSpPr>
            <p:cNvPr id="750" name="Google Shape;750;p33"/>
            <p:cNvCxnSpPr/>
            <p:nvPr/>
          </p:nvCxnSpPr>
          <p:spPr>
            <a:xfrm>
              <a:off x="901300" y="2553925"/>
              <a:ext cx="0" cy="1880700"/>
            </a:xfrm>
            <a:prstGeom prst="straightConnector1">
              <a:avLst/>
            </a:prstGeom>
            <a:noFill/>
            <a:ln w="9525" cap="flat" cmpd="sng">
              <a:solidFill>
                <a:schemeClr val="accent2"/>
              </a:solidFill>
              <a:prstDash val="solid"/>
              <a:round/>
              <a:headEnd type="none" w="med" len="med"/>
              <a:tailEnd type="none" w="med" len="med"/>
            </a:ln>
          </p:spPr>
        </p:cxnSp>
        <p:grpSp>
          <p:nvGrpSpPr>
            <p:cNvPr id="751" name="Google Shape;751;p33"/>
            <p:cNvGrpSpPr/>
            <p:nvPr/>
          </p:nvGrpSpPr>
          <p:grpSpPr>
            <a:xfrm>
              <a:off x="727375" y="2868137"/>
              <a:ext cx="7698600" cy="1473988"/>
              <a:chOff x="727375" y="2944337"/>
              <a:chExt cx="7698600" cy="1473988"/>
            </a:xfrm>
          </p:grpSpPr>
          <p:cxnSp>
            <p:nvCxnSpPr>
              <p:cNvPr id="752" name="Google Shape;752;p33"/>
              <p:cNvCxnSpPr/>
              <p:nvPr/>
            </p:nvCxnSpPr>
            <p:spPr>
              <a:xfrm>
                <a:off x="727375" y="2944337"/>
                <a:ext cx="7698600" cy="0"/>
              </a:xfrm>
              <a:prstGeom prst="straightConnector1">
                <a:avLst/>
              </a:prstGeom>
              <a:noFill/>
              <a:ln w="9525" cap="flat" cmpd="sng">
                <a:solidFill>
                  <a:schemeClr val="dk2"/>
                </a:solidFill>
                <a:prstDash val="solid"/>
                <a:round/>
                <a:headEnd type="none" w="med" len="med"/>
                <a:tailEnd type="none" w="med" len="med"/>
              </a:ln>
            </p:spPr>
          </p:cxnSp>
          <p:cxnSp>
            <p:nvCxnSpPr>
              <p:cNvPr id="753" name="Google Shape;753;p33"/>
              <p:cNvCxnSpPr/>
              <p:nvPr/>
            </p:nvCxnSpPr>
            <p:spPr>
              <a:xfrm>
                <a:off x="727375" y="3435666"/>
                <a:ext cx="7698600" cy="0"/>
              </a:xfrm>
              <a:prstGeom prst="straightConnector1">
                <a:avLst/>
              </a:prstGeom>
              <a:noFill/>
              <a:ln w="9525" cap="flat" cmpd="sng">
                <a:solidFill>
                  <a:schemeClr val="dk2"/>
                </a:solidFill>
                <a:prstDash val="solid"/>
                <a:round/>
                <a:headEnd type="none" w="med" len="med"/>
                <a:tailEnd type="none" w="med" len="med"/>
              </a:ln>
            </p:spPr>
          </p:cxnSp>
          <p:cxnSp>
            <p:nvCxnSpPr>
              <p:cNvPr id="754" name="Google Shape;754;p33"/>
              <p:cNvCxnSpPr/>
              <p:nvPr/>
            </p:nvCxnSpPr>
            <p:spPr>
              <a:xfrm>
                <a:off x="727375" y="3681331"/>
                <a:ext cx="7698600" cy="0"/>
              </a:xfrm>
              <a:prstGeom prst="straightConnector1">
                <a:avLst/>
              </a:prstGeom>
              <a:noFill/>
              <a:ln w="9525" cap="flat" cmpd="sng">
                <a:solidFill>
                  <a:schemeClr val="dk2"/>
                </a:solidFill>
                <a:prstDash val="solid"/>
                <a:round/>
                <a:headEnd type="none" w="med" len="med"/>
                <a:tailEnd type="none" w="med" len="med"/>
              </a:ln>
            </p:spPr>
          </p:cxnSp>
          <p:cxnSp>
            <p:nvCxnSpPr>
              <p:cNvPr id="755" name="Google Shape;755;p33"/>
              <p:cNvCxnSpPr/>
              <p:nvPr/>
            </p:nvCxnSpPr>
            <p:spPr>
              <a:xfrm>
                <a:off x="727375" y="3926996"/>
                <a:ext cx="7698600" cy="0"/>
              </a:xfrm>
              <a:prstGeom prst="straightConnector1">
                <a:avLst/>
              </a:prstGeom>
              <a:noFill/>
              <a:ln w="9525" cap="flat" cmpd="sng">
                <a:solidFill>
                  <a:schemeClr val="dk2"/>
                </a:solidFill>
                <a:prstDash val="solid"/>
                <a:round/>
                <a:headEnd type="none" w="med" len="med"/>
                <a:tailEnd type="none" w="med" len="med"/>
              </a:ln>
            </p:spPr>
          </p:cxnSp>
          <p:cxnSp>
            <p:nvCxnSpPr>
              <p:cNvPr id="756" name="Google Shape;756;p33"/>
              <p:cNvCxnSpPr/>
              <p:nvPr/>
            </p:nvCxnSpPr>
            <p:spPr>
              <a:xfrm>
                <a:off x="727375" y="4172660"/>
                <a:ext cx="7698600" cy="0"/>
              </a:xfrm>
              <a:prstGeom prst="straightConnector1">
                <a:avLst/>
              </a:prstGeom>
              <a:noFill/>
              <a:ln w="9525" cap="flat" cmpd="sng">
                <a:solidFill>
                  <a:schemeClr val="dk2"/>
                </a:solidFill>
                <a:prstDash val="solid"/>
                <a:round/>
                <a:headEnd type="none" w="med" len="med"/>
                <a:tailEnd type="none" w="med" len="med"/>
              </a:ln>
            </p:spPr>
          </p:cxnSp>
          <p:cxnSp>
            <p:nvCxnSpPr>
              <p:cNvPr id="757" name="Google Shape;757;p33"/>
              <p:cNvCxnSpPr/>
              <p:nvPr/>
            </p:nvCxnSpPr>
            <p:spPr>
              <a:xfrm>
                <a:off x="727375" y="4418325"/>
                <a:ext cx="7698600" cy="0"/>
              </a:xfrm>
              <a:prstGeom prst="straightConnector1">
                <a:avLst/>
              </a:prstGeom>
              <a:noFill/>
              <a:ln w="9525" cap="flat" cmpd="sng">
                <a:solidFill>
                  <a:schemeClr val="dk2"/>
                </a:solidFill>
                <a:prstDash val="solid"/>
                <a:round/>
                <a:headEnd type="none" w="med" len="med"/>
                <a:tailEnd type="none" w="med" len="med"/>
              </a:ln>
            </p:spPr>
          </p:cxnSp>
          <p:cxnSp>
            <p:nvCxnSpPr>
              <p:cNvPr id="758" name="Google Shape;758;p33"/>
              <p:cNvCxnSpPr/>
              <p:nvPr/>
            </p:nvCxnSpPr>
            <p:spPr>
              <a:xfrm>
                <a:off x="727375" y="3190002"/>
                <a:ext cx="7698600" cy="0"/>
              </a:xfrm>
              <a:prstGeom prst="straightConnector1">
                <a:avLst/>
              </a:prstGeom>
              <a:noFill/>
              <a:ln w="9525" cap="flat" cmpd="sng">
                <a:solidFill>
                  <a:schemeClr val="dk2"/>
                </a:solidFill>
                <a:prstDash val="solid"/>
                <a:round/>
                <a:headEnd type="none" w="med" len="med"/>
                <a:tailEnd type="none" w="med" len="med"/>
              </a:ln>
            </p:spPr>
          </p:cxnSp>
        </p:grpSp>
      </p:grpSp>
      <p:sp>
        <p:nvSpPr>
          <p:cNvPr id="759" name="Google Shape;759;p33"/>
          <p:cNvSpPr txBox="1">
            <a:spLocks noGrp="1"/>
          </p:cNvSpPr>
          <p:nvPr>
            <p:ph type="title"/>
          </p:nvPr>
        </p:nvSpPr>
        <p:spPr>
          <a:xfrm>
            <a:off x="720000" y="331645"/>
            <a:ext cx="7704000" cy="6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dirty="0"/>
              <a:t>THINK-PAIR-SHARE</a:t>
            </a:r>
            <a:endParaRPr sz="4500" dirty="0"/>
          </a:p>
        </p:txBody>
      </p:sp>
      <p:sp>
        <p:nvSpPr>
          <p:cNvPr id="760" name="Google Shape;760;p33"/>
          <p:cNvSpPr txBox="1"/>
          <p:nvPr/>
        </p:nvSpPr>
        <p:spPr>
          <a:xfrm>
            <a:off x="1045356" y="1217508"/>
            <a:ext cx="7465141" cy="936805"/>
          </a:xfrm>
          <a:prstGeom prst="rect">
            <a:avLst/>
          </a:prstGeom>
          <a:noFill/>
          <a:ln>
            <a:noFill/>
          </a:ln>
        </p:spPr>
        <p:txBody>
          <a:bodyPr spcFirstLastPara="1" wrap="square" lIns="91425" tIns="91425" rIns="91425" bIns="91425" anchor="t" anchorCtr="0">
            <a:noAutofit/>
          </a:bodyPr>
          <a:lstStyle/>
          <a:p>
            <a:pPr lvl="0">
              <a:lnSpc>
                <a:spcPct val="115000"/>
              </a:lnSpc>
            </a:pPr>
            <a:endParaRPr sz="1800" dirty="0">
              <a:solidFill>
                <a:schemeClr val="dk1"/>
              </a:solidFill>
              <a:latin typeface="Catamaran"/>
              <a:ea typeface="Catamaran"/>
              <a:cs typeface="Catamaran"/>
              <a:sym typeface="Catamaran"/>
            </a:endParaRPr>
          </a:p>
        </p:txBody>
      </p:sp>
      <p:sp>
        <p:nvSpPr>
          <p:cNvPr id="3" name="TextBox 2">
            <a:extLst>
              <a:ext uri="{FF2B5EF4-FFF2-40B4-BE49-F238E27FC236}">
                <a16:creationId xmlns:a16="http://schemas.microsoft.com/office/drawing/2014/main" id="{236CA6E1-86C1-D1A3-12B1-96A07B68196A}"/>
              </a:ext>
            </a:extLst>
          </p:cNvPr>
          <p:cNvSpPr txBox="1"/>
          <p:nvPr/>
        </p:nvSpPr>
        <p:spPr>
          <a:xfrm>
            <a:off x="1150841" y="2848336"/>
            <a:ext cx="7519273" cy="1200329"/>
          </a:xfrm>
          <a:prstGeom prst="rect">
            <a:avLst/>
          </a:prstGeom>
          <a:noFill/>
        </p:spPr>
        <p:txBody>
          <a:bodyPr wrap="square" rtlCol="0">
            <a:spAutoFit/>
          </a:bodyPr>
          <a:lstStyle/>
          <a:p>
            <a:pPr marL="342900" indent="-342900">
              <a:buAutoNum type="arabicPeriod"/>
            </a:pPr>
            <a:r>
              <a:rPr lang="en-US" sz="2400" dirty="0">
                <a:latin typeface="Comic Sans MS" panose="030F0902030302020204" pitchFamily="66" charset="0"/>
              </a:rPr>
              <a:t>What do you </a:t>
            </a:r>
            <a:r>
              <a:rPr lang="en-US" sz="2400" b="1" dirty="0">
                <a:latin typeface="Comic Sans MS" panose="030F0902030302020204" pitchFamily="66" charset="0"/>
              </a:rPr>
              <a:t>observe? </a:t>
            </a:r>
            <a:r>
              <a:rPr lang="en-US" sz="2400" dirty="0">
                <a:latin typeface="Comic Sans MS" panose="030F0902030302020204" pitchFamily="66" charset="0"/>
              </a:rPr>
              <a:t>Observations only!</a:t>
            </a:r>
          </a:p>
          <a:p>
            <a:pPr marL="342900" indent="-342900">
              <a:buAutoNum type="arabicPeriod"/>
            </a:pPr>
            <a:endParaRPr lang="en-US" sz="2400" dirty="0">
              <a:latin typeface="Comic Sans MS" panose="030F0902030302020204" pitchFamily="66" charset="0"/>
            </a:endParaRPr>
          </a:p>
          <a:p>
            <a:pPr marL="342900" indent="-342900">
              <a:buAutoNum type="arabicPeriod"/>
            </a:pPr>
            <a:r>
              <a:rPr lang="en-US" sz="2400" dirty="0">
                <a:latin typeface="Comic Sans MS" panose="030F0902030302020204" pitchFamily="66" charset="0"/>
              </a:rPr>
              <a:t>Why is the child doing this?</a:t>
            </a:r>
          </a:p>
        </p:txBody>
      </p:sp>
      <p:sp>
        <p:nvSpPr>
          <p:cNvPr id="5" name="Rectangle 2">
            <a:extLst>
              <a:ext uri="{FF2B5EF4-FFF2-40B4-BE49-F238E27FC236}">
                <a16:creationId xmlns:a16="http://schemas.microsoft.com/office/drawing/2014/main" id="{8D28032D-69A6-904F-1892-05BE46FBD961}"/>
              </a:ext>
            </a:extLst>
          </p:cNvPr>
          <p:cNvSpPr>
            <a:spLocks noChangeArrowheads="1"/>
          </p:cNvSpPr>
          <p:nvPr/>
        </p:nvSpPr>
        <p:spPr bwMode="auto">
          <a:xfrm>
            <a:off x="1042241" y="1290675"/>
            <a:ext cx="705640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webkit-standard"/>
              </a:rPr>
              <a:t>A 5-year-old refuses to try a difficult puzzle and says,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webkit-standard"/>
              </a:rPr>
              <a:t>“I can’t do it.”</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1" name="Google Shape;461;p29"/>
          <p:cNvSpPr txBox="1">
            <a:spLocks noGrp="1"/>
          </p:cNvSpPr>
          <p:nvPr>
            <p:ph type="title"/>
          </p:nvPr>
        </p:nvSpPr>
        <p:spPr>
          <a:xfrm>
            <a:off x="555878" y="501474"/>
            <a:ext cx="8032239" cy="64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500" dirty="0">
                <a:solidFill>
                  <a:schemeClr val="tx1"/>
                </a:solidFill>
              </a:rPr>
              <a:t>Branches of Theories</a:t>
            </a:r>
            <a:endParaRPr sz="4500" dirty="0">
              <a:solidFill>
                <a:schemeClr val="tx1"/>
              </a:solidFill>
            </a:endParaRPr>
          </a:p>
        </p:txBody>
      </p:sp>
      <p:sp>
        <p:nvSpPr>
          <p:cNvPr id="3" name="Rounded Rectangle 2">
            <a:extLst>
              <a:ext uri="{FF2B5EF4-FFF2-40B4-BE49-F238E27FC236}">
                <a16:creationId xmlns:a16="http://schemas.microsoft.com/office/drawing/2014/main" id="{1F381627-0F07-366D-8F15-68EE9E30DDCE}"/>
              </a:ext>
            </a:extLst>
          </p:cNvPr>
          <p:cNvSpPr/>
          <p:nvPr/>
        </p:nvSpPr>
        <p:spPr>
          <a:xfrm>
            <a:off x="1063867" y="1113237"/>
            <a:ext cx="7016262" cy="640200"/>
          </a:xfrm>
          <a:prstGeom prst="roundRect">
            <a:avLst/>
          </a:prstGeom>
          <a:solidFill>
            <a:srgbClr val="FFB3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“Psycho” Theories</a:t>
            </a:r>
          </a:p>
        </p:txBody>
      </p:sp>
      <p:sp>
        <p:nvSpPr>
          <p:cNvPr id="5" name="Rounded Rectangle 4">
            <a:extLst>
              <a:ext uri="{FF2B5EF4-FFF2-40B4-BE49-F238E27FC236}">
                <a16:creationId xmlns:a16="http://schemas.microsoft.com/office/drawing/2014/main" id="{C8D28CF9-5921-7A53-8B67-33F3416E7325}"/>
              </a:ext>
            </a:extLst>
          </p:cNvPr>
          <p:cNvSpPr/>
          <p:nvPr/>
        </p:nvSpPr>
        <p:spPr>
          <a:xfrm>
            <a:off x="1063867" y="1862700"/>
            <a:ext cx="7016262" cy="640200"/>
          </a:xfrm>
          <a:prstGeom prst="roundRect">
            <a:avLst/>
          </a:prstGeom>
          <a:solidFill>
            <a:srgbClr val="FFDF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Environmental Learning Theories</a:t>
            </a:r>
          </a:p>
        </p:txBody>
      </p:sp>
      <p:sp>
        <p:nvSpPr>
          <p:cNvPr id="6" name="Rounded Rectangle 5">
            <a:extLst>
              <a:ext uri="{FF2B5EF4-FFF2-40B4-BE49-F238E27FC236}">
                <a16:creationId xmlns:a16="http://schemas.microsoft.com/office/drawing/2014/main" id="{9A1D5C07-396D-1FA8-4BCA-7663787786EB}"/>
              </a:ext>
            </a:extLst>
          </p:cNvPr>
          <p:cNvSpPr/>
          <p:nvPr/>
        </p:nvSpPr>
        <p:spPr>
          <a:xfrm>
            <a:off x="1063867" y="2612163"/>
            <a:ext cx="7016262" cy="640200"/>
          </a:xfrm>
          <a:prstGeom prst="roundRect">
            <a:avLst/>
          </a:prstGeom>
          <a:solidFill>
            <a:srgbClr val="FFFF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Cognitive Theories</a:t>
            </a:r>
          </a:p>
        </p:txBody>
      </p:sp>
      <p:sp>
        <p:nvSpPr>
          <p:cNvPr id="7" name="Rounded Rectangle 6">
            <a:extLst>
              <a:ext uri="{FF2B5EF4-FFF2-40B4-BE49-F238E27FC236}">
                <a16:creationId xmlns:a16="http://schemas.microsoft.com/office/drawing/2014/main" id="{4564AC55-842C-9851-6CAC-B1D9874DBF75}"/>
              </a:ext>
            </a:extLst>
          </p:cNvPr>
          <p:cNvSpPr/>
          <p:nvPr/>
        </p:nvSpPr>
        <p:spPr>
          <a:xfrm>
            <a:off x="1063867" y="3361626"/>
            <a:ext cx="7016262" cy="640200"/>
          </a:xfrm>
          <a:prstGeom prst="roundRect">
            <a:avLst/>
          </a:prstGeom>
          <a:solidFill>
            <a:srgbClr val="BAFF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Humanistic Theories</a:t>
            </a:r>
          </a:p>
        </p:txBody>
      </p:sp>
      <p:sp>
        <p:nvSpPr>
          <p:cNvPr id="8" name="Rounded Rectangle 7">
            <a:extLst>
              <a:ext uri="{FF2B5EF4-FFF2-40B4-BE49-F238E27FC236}">
                <a16:creationId xmlns:a16="http://schemas.microsoft.com/office/drawing/2014/main" id="{666542E9-4367-0871-7590-74B1FF51D058}"/>
              </a:ext>
            </a:extLst>
          </p:cNvPr>
          <p:cNvSpPr/>
          <p:nvPr/>
        </p:nvSpPr>
        <p:spPr>
          <a:xfrm>
            <a:off x="1063867" y="4111089"/>
            <a:ext cx="7016262" cy="640200"/>
          </a:xfrm>
          <a:prstGeom prst="roundRect">
            <a:avLst/>
          </a:prstGeom>
          <a:solidFill>
            <a:srgbClr val="BAE1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Contextual Theories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9">
          <a:extLst>
            <a:ext uri="{FF2B5EF4-FFF2-40B4-BE49-F238E27FC236}">
              <a16:creationId xmlns:a16="http://schemas.microsoft.com/office/drawing/2014/main" id="{13A798B7-2568-F38A-413B-E8AAE7BD4268}"/>
            </a:ext>
          </a:extLst>
        </p:cNvPr>
        <p:cNvGrpSpPr/>
        <p:nvPr/>
      </p:nvGrpSpPr>
      <p:grpSpPr>
        <a:xfrm>
          <a:off x="0" y="0"/>
          <a:ext cx="0" cy="0"/>
          <a:chOff x="0" y="0"/>
          <a:chExt cx="0" cy="0"/>
        </a:xfrm>
      </p:grpSpPr>
      <p:sp>
        <p:nvSpPr>
          <p:cNvPr id="461" name="Google Shape;461;p29">
            <a:extLst>
              <a:ext uri="{FF2B5EF4-FFF2-40B4-BE49-F238E27FC236}">
                <a16:creationId xmlns:a16="http://schemas.microsoft.com/office/drawing/2014/main" id="{1770F28A-7019-994F-806E-6337FEBA27D4}"/>
              </a:ext>
            </a:extLst>
          </p:cNvPr>
          <p:cNvSpPr txBox="1">
            <a:spLocks noGrp="1"/>
          </p:cNvSpPr>
          <p:nvPr>
            <p:ph type="title"/>
          </p:nvPr>
        </p:nvSpPr>
        <p:spPr>
          <a:xfrm>
            <a:off x="555878" y="501474"/>
            <a:ext cx="8032239" cy="640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500" dirty="0">
                <a:solidFill>
                  <a:schemeClr val="tx1"/>
                </a:solidFill>
              </a:rPr>
              <a:t>Branches of Theories</a:t>
            </a:r>
            <a:endParaRPr sz="4500" dirty="0">
              <a:solidFill>
                <a:schemeClr val="tx1"/>
              </a:solidFill>
            </a:endParaRPr>
          </a:p>
        </p:txBody>
      </p:sp>
      <p:sp>
        <p:nvSpPr>
          <p:cNvPr id="3" name="Rounded Rectangle 2">
            <a:extLst>
              <a:ext uri="{FF2B5EF4-FFF2-40B4-BE49-F238E27FC236}">
                <a16:creationId xmlns:a16="http://schemas.microsoft.com/office/drawing/2014/main" id="{075C523E-DEE3-D634-8B53-A48F4EE899D7}"/>
              </a:ext>
            </a:extLst>
          </p:cNvPr>
          <p:cNvSpPr/>
          <p:nvPr/>
        </p:nvSpPr>
        <p:spPr>
          <a:xfrm>
            <a:off x="1063867" y="1113237"/>
            <a:ext cx="7016262" cy="640200"/>
          </a:xfrm>
          <a:prstGeom prst="roundRect">
            <a:avLst/>
          </a:prstGeom>
          <a:solidFill>
            <a:srgbClr val="FFB3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The “Psycho” Theories</a:t>
            </a:r>
          </a:p>
        </p:txBody>
      </p:sp>
      <p:sp>
        <p:nvSpPr>
          <p:cNvPr id="5" name="Rounded Rectangle 4">
            <a:extLst>
              <a:ext uri="{FF2B5EF4-FFF2-40B4-BE49-F238E27FC236}">
                <a16:creationId xmlns:a16="http://schemas.microsoft.com/office/drawing/2014/main" id="{17C15176-9436-D779-5D9F-377DD4C3CC5C}"/>
              </a:ext>
            </a:extLst>
          </p:cNvPr>
          <p:cNvSpPr/>
          <p:nvPr/>
        </p:nvSpPr>
        <p:spPr>
          <a:xfrm>
            <a:off x="1063867" y="1862700"/>
            <a:ext cx="7016262" cy="64020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rPr>
              <a:t>The Environmental Learning Theories</a:t>
            </a:r>
          </a:p>
        </p:txBody>
      </p:sp>
      <p:sp>
        <p:nvSpPr>
          <p:cNvPr id="6" name="Rounded Rectangle 5">
            <a:extLst>
              <a:ext uri="{FF2B5EF4-FFF2-40B4-BE49-F238E27FC236}">
                <a16:creationId xmlns:a16="http://schemas.microsoft.com/office/drawing/2014/main" id="{C422E3A4-2D4C-8AE8-912A-781CF5E4051B}"/>
              </a:ext>
            </a:extLst>
          </p:cNvPr>
          <p:cNvSpPr/>
          <p:nvPr/>
        </p:nvSpPr>
        <p:spPr>
          <a:xfrm>
            <a:off x="1063867" y="2612163"/>
            <a:ext cx="7016262" cy="64020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rPr>
              <a:t>The Cognitive Theories</a:t>
            </a:r>
          </a:p>
        </p:txBody>
      </p:sp>
      <p:sp>
        <p:nvSpPr>
          <p:cNvPr id="7" name="Rounded Rectangle 6">
            <a:extLst>
              <a:ext uri="{FF2B5EF4-FFF2-40B4-BE49-F238E27FC236}">
                <a16:creationId xmlns:a16="http://schemas.microsoft.com/office/drawing/2014/main" id="{FD9B940C-41C8-8041-428C-900FC895FACE}"/>
              </a:ext>
            </a:extLst>
          </p:cNvPr>
          <p:cNvSpPr/>
          <p:nvPr/>
        </p:nvSpPr>
        <p:spPr>
          <a:xfrm>
            <a:off x="1063867" y="3361626"/>
            <a:ext cx="7016262" cy="64020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rPr>
              <a:t>The Humanistic Theories</a:t>
            </a:r>
          </a:p>
        </p:txBody>
      </p:sp>
      <p:sp>
        <p:nvSpPr>
          <p:cNvPr id="8" name="Rounded Rectangle 7">
            <a:extLst>
              <a:ext uri="{FF2B5EF4-FFF2-40B4-BE49-F238E27FC236}">
                <a16:creationId xmlns:a16="http://schemas.microsoft.com/office/drawing/2014/main" id="{4B7D33C1-F1A3-76F2-481F-70D8F8432550}"/>
              </a:ext>
            </a:extLst>
          </p:cNvPr>
          <p:cNvSpPr/>
          <p:nvPr/>
        </p:nvSpPr>
        <p:spPr>
          <a:xfrm>
            <a:off x="1063867" y="4111089"/>
            <a:ext cx="7016262" cy="64020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lumOff val="50000"/>
                  </a:schemeClr>
                </a:solidFill>
              </a:rPr>
              <a:t>The Contextual Theories</a:t>
            </a:r>
          </a:p>
        </p:txBody>
      </p:sp>
    </p:spTree>
    <p:extLst>
      <p:ext uri="{BB962C8B-B14F-4D97-AF65-F5344CB8AC3E}">
        <p14:creationId xmlns:p14="http://schemas.microsoft.com/office/powerpoint/2010/main" val="694659118"/>
      </p:ext>
    </p:extLst>
  </p:cSld>
  <p:clrMapOvr>
    <a:masterClrMapping/>
  </p:clrMapOvr>
</p:sld>
</file>

<file path=ppt/theme/theme1.xml><?xml version="1.0" encoding="utf-8"?>
<a:theme xmlns:a="http://schemas.openxmlformats.org/drawingml/2006/main" name="Accentuation Rules by Slidesgo">
  <a:themeElements>
    <a:clrScheme name="Simple Light">
      <a:dk1>
        <a:srgbClr val="191919"/>
      </a:dk1>
      <a:lt1>
        <a:srgbClr val="FFFFFF"/>
      </a:lt1>
      <a:dk2>
        <a:srgbClr val="7EB2FE"/>
      </a:dk2>
      <a:lt2>
        <a:srgbClr val="024581"/>
      </a:lt2>
      <a:accent1>
        <a:srgbClr val="FDB813"/>
      </a:accent1>
      <a:accent2>
        <a:srgbClr val="ED1B24"/>
      </a:accent2>
      <a:accent3>
        <a:srgbClr val="FFF0CF"/>
      </a:accent3>
      <a:accent4>
        <a:srgbClr val="DACDB3"/>
      </a:accent4>
      <a:accent5>
        <a:srgbClr val="7F4822"/>
      </a:accent5>
      <a:accent6>
        <a:srgbClr val="899C00"/>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1374</TotalTime>
  <Words>5303</Words>
  <Application>Microsoft Macintosh PowerPoint</Application>
  <PresentationFormat>On-screen Show (16:9)</PresentationFormat>
  <Paragraphs>363</Paragraphs>
  <Slides>38</Slides>
  <Notes>38</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-webkit-standard</vt:lpstr>
      <vt:lpstr>Arial</vt:lpstr>
      <vt:lpstr>Catamaran</vt:lpstr>
      <vt:lpstr>Comic Sans MS</vt:lpstr>
      <vt:lpstr>Barlow Semi Condensed ExtraBold</vt:lpstr>
      <vt:lpstr>Abadi MT Condensed Light</vt:lpstr>
      <vt:lpstr>Open Sans</vt:lpstr>
      <vt:lpstr>Accentuation Rules by Slidesgo</vt:lpstr>
      <vt:lpstr> THEORIST AND THEORIES </vt:lpstr>
      <vt:lpstr>Make a name tent with your first name in large letters. Write down the name you wish to be called. </vt:lpstr>
      <vt:lpstr>Question of the Day</vt:lpstr>
      <vt:lpstr>Question of the Day</vt:lpstr>
      <vt:lpstr>What is a Theory?</vt:lpstr>
      <vt:lpstr>What is a Theory?</vt:lpstr>
      <vt:lpstr>THINK-PAIR-SHARE</vt:lpstr>
      <vt:lpstr>Branches of Theories</vt:lpstr>
      <vt:lpstr>Branches of Theories</vt:lpstr>
      <vt:lpstr>Sigmund Freud’s Psychosexual Theory</vt:lpstr>
      <vt:lpstr>Sigmund Freud</vt:lpstr>
      <vt:lpstr>Theory of “Self”</vt:lpstr>
      <vt:lpstr>PowerPoint Presentation</vt:lpstr>
      <vt:lpstr>Stages</vt:lpstr>
      <vt:lpstr>Stages</vt:lpstr>
      <vt:lpstr>Stages</vt:lpstr>
      <vt:lpstr>Stages</vt:lpstr>
      <vt:lpstr>Stages</vt:lpstr>
      <vt:lpstr>Pros &amp; Cons</vt:lpstr>
      <vt:lpstr>THINK-PAIR-SHARE</vt:lpstr>
      <vt:lpstr>Erik Erikson’s Psychosocial Theory</vt:lpstr>
      <vt:lpstr>Erik Erikson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Pros &amp; Cons</vt:lpstr>
      <vt:lpstr>THINK-PAIR-SHARE</vt:lpstr>
      <vt:lpstr>Branches of Theories</vt:lpstr>
      <vt:lpstr>Branches of Theories</vt:lpstr>
      <vt:lpstr>Branches of Theories</vt:lpstr>
      <vt:lpstr>Branches of Theories</vt:lpstr>
      <vt:lpstr>What is Coming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Mikaela Elliott</cp:lastModifiedBy>
  <cp:revision>203</cp:revision>
  <dcterms:modified xsi:type="dcterms:W3CDTF">2026-02-18T17:52:31Z</dcterms:modified>
</cp:coreProperties>
</file>