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Lst>
  <p:notesMasterIdLst>
    <p:notesMasterId r:id="rId64"/>
  </p:notesMasterIdLst>
  <p:sldIdLst>
    <p:sldId id="256" r:id="rId2"/>
    <p:sldId id="318" r:id="rId3"/>
    <p:sldId id="263" r:id="rId4"/>
    <p:sldId id="258" r:id="rId5"/>
    <p:sldId id="324" r:id="rId6"/>
    <p:sldId id="298" r:id="rId7"/>
    <p:sldId id="292" r:id="rId8"/>
    <p:sldId id="338" r:id="rId9"/>
    <p:sldId id="339" r:id="rId10"/>
    <p:sldId id="295" r:id="rId11"/>
    <p:sldId id="342" r:id="rId12"/>
    <p:sldId id="343" r:id="rId13"/>
    <p:sldId id="329" r:id="rId14"/>
    <p:sldId id="266" r:id="rId15"/>
    <p:sldId id="328" r:id="rId16"/>
    <p:sldId id="335" r:id="rId17"/>
    <p:sldId id="261" r:id="rId18"/>
    <p:sldId id="260" r:id="rId19"/>
    <p:sldId id="336" r:id="rId20"/>
    <p:sldId id="327" r:id="rId21"/>
    <p:sldId id="344" r:id="rId22"/>
    <p:sldId id="351" r:id="rId23"/>
    <p:sldId id="345" r:id="rId24"/>
    <p:sldId id="346" r:id="rId25"/>
    <p:sldId id="347" r:id="rId26"/>
    <p:sldId id="348" r:id="rId27"/>
    <p:sldId id="349" r:id="rId28"/>
    <p:sldId id="350" r:id="rId29"/>
    <p:sldId id="354" r:id="rId30"/>
    <p:sldId id="325" r:id="rId31"/>
    <p:sldId id="358" r:id="rId32"/>
    <p:sldId id="357" r:id="rId33"/>
    <p:sldId id="359" r:id="rId34"/>
    <p:sldId id="360" r:id="rId35"/>
    <p:sldId id="362" r:id="rId36"/>
    <p:sldId id="363" r:id="rId37"/>
    <p:sldId id="364" r:id="rId38"/>
    <p:sldId id="361" r:id="rId39"/>
    <p:sldId id="365" r:id="rId40"/>
    <p:sldId id="366" r:id="rId41"/>
    <p:sldId id="373" r:id="rId42"/>
    <p:sldId id="384" r:id="rId43"/>
    <p:sldId id="326" r:id="rId44"/>
    <p:sldId id="355" r:id="rId45"/>
    <p:sldId id="367" r:id="rId46"/>
    <p:sldId id="368" r:id="rId47"/>
    <p:sldId id="369" r:id="rId48"/>
    <p:sldId id="370" r:id="rId49"/>
    <p:sldId id="374" r:id="rId50"/>
    <p:sldId id="371" r:id="rId51"/>
    <p:sldId id="382" r:id="rId52"/>
    <p:sldId id="356" r:id="rId53"/>
    <p:sldId id="372" r:id="rId54"/>
    <p:sldId id="380" r:id="rId55"/>
    <p:sldId id="376" r:id="rId56"/>
    <p:sldId id="379" r:id="rId57"/>
    <p:sldId id="378" r:id="rId58"/>
    <p:sldId id="377" r:id="rId59"/>
    <p:sldId id="381" r:id="rId60"/>
    <p:sldId id="375" r:id="rId61"/>
    <p:sldId id="383" r:id="rId62"/>
    <p:sldId id="267" r:id="rId63"/>
  </p:sldIdLst>
  <p:sldSz cx="9144000" cy="5143500" type="screen16x9"/>
  <p:notesSz cx="6858000" cy="9144000"/>
  <p:embeddedFontLst>
    <p:embeddedFont>
      <p:font typeface="Abadi MT Condensed Light" panose="020B0306030101010103" pitchFamily="34" charset="77"/>
      <p:regular r:id="rId65"/>
    </p:embeddedFont>
    <p:embeddedFont>
      <p:font typeface="Barlow Semi Condensed ExtraBold" panose="00000906000000000000" pitchFamily="2" charset="77"/>
      <p:bold r:id="rId66"/>
      <p:italic r:id="rId67"/>
      <p:boldItalic r:id="rId68"/>
    </p:embeddedFont>
    <p:embeddedFont>
      <p:font typeface="Catamaran" pitchFamily="2" charset="77"/>
      <p:regular r:id="rId69"/>
      <p:bold r:id="rId70"/>
    </p:embeddedFont>
    <p:embeddedFont>
      <p:font typeface="Comic Sans MS" panose="030F0902030302020204" pitchFamily="66" charset="0"/>
      <p:regular r:id="rId71"/>
    </p:embeddedFont>
    <p:embeddedFont>
      <p:font typeface="Open Sans" panose="020B0606030504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E1FF"/>
    <a:srgbClr val="BAFFC9"/>
    <a:srgbClr val="FFFFBA"/>
    <a:srgbClr val="FFDFBA"/>
    <a:srgbClr val="FFB3BA"/>
    <a:srgbClr val="60D547"/>
    <a:srgbClr val="55BC3E"/>
    <a:srgbClr val="F8A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3D786F-B06E-4B4B-AB0F-8B2887E89CB5}">
  <a:tblStyle styleId="{B53D786F-B06E-4B4B-AB0F-8B2887E89CB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8781"/>
    <p:restoredTop sz="63448"/>
  </p:normalViewPr>
  <p:slideViewPr>
    <p:cSldViewPr snapToGrid="0">
      <p:cViewPr varScale="1">
        <p:scale>
          <a:sx n="86" d="100"/>
          <a:sy n="86" d="100"/>
        </p:scale>
        <p:origin x="208"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en-US"/>
          </a:p>
        </p:txBody>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99" name="Google Shape;99;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a:extLst>
            <a:ext uri="{FF2B5EF4-FFF2-40B4-BE49-F238E27FC236}">
              <a16:creationId xmlns:a16="http://schemas.microsoft.com/office/drawing/2014/main" id="{21E313CE-C784-B181-D0A7-565AF52F754C}"/>
            </a:ext>
          </a:extLst>
        </p:cNvPr>
        <p:cNvGrpSpPr/>
        <p:nvPr/>
      </p:nvGrpSpPr>
      <p:grpSpPr>
        <a:xfrm>
          <a:off x="0" y="0"/>
          <a:ext cx="0" cy="0"/>
          <a:chOff x="0" y="0"/>
          <a:chExt cx="0" cy="0"/>
        </a:xfrm>
      </p:grpSpPr>
      <p:sp>
        <p:nvSpPr>
          <p:cNvPr id="265" name="Google Shape;265;g1c48c152c6a_0_7:notes">
            <a:extLst>
              <a:ext uri="{FF2B5EF4-FFF2-40B4-BE49-F238E27FC236}">
                <a16:creationId xmlns:a16="http://schemas.microsoft.com/office/drawing/2014/main" id="{59CCDD90-D2DD-E462-58D3-5B2B95A8F6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6" name="Google Shape;266;g1c48c152c6a_0_7:notes">
            <a:extLst>
              <a:ext uri="{FF2B5EF4-FFF2-40B4-BE49-F238E27FC236}">
                <a16:creationId xmlns:a16="http://schemas.microsoft.com/office/drawing/2014/main" id="{35F0D3BF-1B92-8315-B8BC-667902BB70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https://</a:t>
            </a:r>
            <a:r>
              <a:rPr lang="en-US" b="0" dirty="0" err="1"/>
              <a:t>youtu.be</a:t>
            </a:r>
            <a:r>
              <a:rPr lang="en-US" b="0" dirty="0"/>
              <a:t>/</a:t>
            </a:r>
            <a:r>
              <a:rPr lang="en-US" b="0" dirty="0" err="1"/>
              <a:t>PRdCowYEtAg?si</a:t>
            </a:r>
            <a:r>
              <a:rPr lang="en-US" b="0" dirty="0"/>
              <a:t>=JoZXbB3gWt9UA51J</a:t>
            </a:r>
            <a:endParaRPr b="0" dirty="0"/>
          </a:p>
        </p:txBody>
      </p:sp>
    </p:spTree>
    <p:extLst>
      <p:ext uri="{BB962C8B-B14F-4D97-AF65-F5344CB8AC3E}">
        <p14:creationId xmlns:p14="http://schemas.microsoft.com/office/powerpoint/2010/main" val="108963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9E6DBAF1-04D6-4EBB-F93A-3D8FBE30068F}"/>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F23650B9-90B6-B1AE-B81A-D00F6DFE2C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44534361-1B40-B2D7-A737-872ADDCE763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Classical Conditioning</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a:t>
            </a:r>
          </a:p>
          <a:p>
            <a:pPr marL="158750" indent="0">
              <a:buNone/>
            </a:pPr>
            <a:r>
              <a:rPr lang="en-US" b="0" i="0" u="none" strike="noStrike" dirty="0">
                <a:solidFill>
                  <a:srgbClr val="000000"/>
                </a:solidFill>
                <a:effectLst/>
              </a:rPr>
              <a:t>Let’s walk through this diagram step by step.</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Start in the top left: </a:t>
            </a:r>
            <a:r>
              <a:rPr lang="en-US" b="0" i="1" u="none" strike="noStrike" dirty="0">
                <a:solidFill>
                  <a:srgbClr val="000000"/>
                </a:solidFill>
                <a:effectLst/>
              </a:rPr>
              <a:t>Before conditioning.</a:t>
            </a:r>
            <a:endParaRPr lang="en-US" b="0" i="0" u="none" strike="noStrike" dirty="0">
              <a:solidFill>
                <a:srgbClr val="000000"/>
              </a:solidFill>
              <a:effectLst/>
            </a:endParaRPr>
          </a:p>
          <a:p>
            <a:pPr marL="158750" indent="0">
              <a:buNone/>
            </a:pPr>
            <a:r>
              <a:rPr lang="en-US" b="0" i="0" u="none" strike="noStrike" dirty="0">
                <a:solidFill>
                  <a:srgbClr val="000000"/>
                </a:solidFill>
                <a:effectLst/>
              </a:rPr>
              <a:t>Food is presented to the dog.</a:t>
            </a:r>
            <a:br>
              <a:rPr lang="en-US" b="0" i="0" u="none" strike="noStrike" dirty="0">
                <a:solidFill>
                  <a:srgbClr val="000000"/>
                </a:solidFill>
                <a:effectLst/>
              </a:rPr>
            </a:br>
            <a:r>
              <a:rPr lang="en-US" b="0" i="0" u="none" strike="noStrike" dirty="0">
                <a:solidFill>
                  <a:srgbClr val="000000"/>
                </a:solidFill>
                <a:effectLst/>
              </a:rPr>
              <a:t>Food naturally causes salivation.</a:t>
            </a:r>
          </a:p>
          <a:p>
            <a:pPr marL="158750" indent="0">
              <a:buNone/>
            </a:pPr>
            <a:r>
              <a:rPr lang="en-US" b="0" i="0" u="none" strike="noStrike" dirty="0">
                <a:solidFill>
                  <a:srgbClr val="000000"/>
                </a:solidFill>
                <a:effectLst/>
              </a:rPr>
              <a:t>Food is called the </a:t>
            </a:r>
            <a:r>
              <a:rPr lang="en-US" b="1" i="0" u="none" strike="noStrike" dirty="0">
                <a:solidFill>
                  <a:srgbClr val="000000"/>
                </a:solidFill>
                <a:effectLst/>
              </a:rPr>
              <a:t>unconditioned stimulus</a:t>
            </a:r>
            <a:r>
              <a:rPr lang="en-US" b="0" i="0" u="none" strike="noStrike" dirty="0">
                <a:solidFill>
                  <a:srgbClr val="000000"/>
                </a:solidFill>
                <a:effectLst/>
              </a:rPr>
              <a:t> — because it automatically produces a response.</a:t>
            </a:r>
            <a:br>
              <a:rPr lang="en-US" b="0" i="0" u="none" strike="noStrike" dirty="0">
                <a:solidFill>
                  <a:srgbClr val="000000"/>
                </a:solidFill>
                <a:effectLst/>
              </a:rPr>
            </a:br>
            <a:r>
              <a:rPr lang="en-US" b="0" i="0" u="none" strike="noStrike" dirty="0">
                <a:solidFill>
                  <a:srgbClr val="000000"/>
                </a:solidFill>
                <a:effectLst/>
              </a:rPr>
              <a:t>Salivation is the </a:t>
            </a:r>
            <a:r>
              <a:rPr lang="en-US" b="1" i="0" u="none" strike="noStrike" dirty="0">
                <a:solidFill>
                  <a:srgbClr val="000000"/>
                </a:solidFill>
                <a:effectLst/>
              </a:rPr>
              <a:t>unconditioned response</a:t>
            </a:r>
            <a:r>
              <a:rPr lang="en-US" b="0" i="0" u="none" strike="noStrike" dirty="0">
                <a:solidFill>
                  <a:srgbClr val="000000"/>
                </a:solidFill>
                <a:effectLst/>
              </a:rPr>
              <a:t> — because it happens naturally, without learning.</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Now look at the top right.</a:t>
            </a:r>
          </a:p>
          <a:p>
            <a:pPr marL="158750" indent="0">
              <a:buNone/>
            </a:pPr>
            <a:r>
              <a:rPr lang="en-US" b="0" i="0" u="none" strike="noStrike" dirty="0">
                <a:solidFill>
                  <a:srgbClr val="000000"/>
                </a:solidFill>
                <a:effectLst/>
              </a:rPr>
              <a:t>Before conditioning, the bell is just a neutral stimulus.</a:t>
            </a:r>
            <a:br>
              <a:rPr lang="en-US" b="0" i="0" u="none" strike="noStrike" dirty="0">
                <a:solidFill>
                  <a:srgbClr val="000000"/>
                </a:solidFill>
                <a:effectLst/>
              </a:rPr>
            </a:br>
            <a:r>
              <a:rPr lang="en-US" b="0" i="0" u="none" strike="noStrike" dirty="0">
                <a:solidFill>
                  <a:srgbClr val="000000"/>
                </a:solidFill>
                <a:effectLst/>
              </a:rPr>
              <a:t>It does not cause salivation.</a:t>
            </a:r>
            <a:br>
              <a:rPr lang="en-US" b="0" i="0" u="none" strike="noStrike" dirty="0">
                <a:solidFill>
                  <a:srgbClr val="000000"/>
                </a:solidFill>
                <a:effectLst/>
              </a:rPr>
            </a:br>
            <a:r>
              <a:rPr lang="en-US" b="0" i="0" u="none" strike="noStrike" dirty="0">
                <a:solidFill>
                  <a:srgbClr val="000000"/>
                </a:solidFill>
                <a:effectLst/>
              </a:rPr>
              <a:t>There is no learned response yet.</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Now move to the bottom left: </a:t>
            </a:r>
            <a:r>
              <a:rPr lang="en-US" b="0" i="1" u="none" strike="noStrike" dirty="0">
                <a:solidFill>
                  <a:srgbClr val="000000"/>
                </a:solidFill>
                <a:effectLst/>
              </a:rPr>
              <a:t>During conditioning.</a:t>
            </a:r>
            <a:endParaRPr lang="en-US" b="0" i="0" u="none" strike="noStrike" dirty="0">
              <a:solidFill>
                <a:srgbClr val="000000"/>
              </a:solidFill>
              <a:effectLst/>
            </a:endParaRPr>
          </a:p>
          <a:p>
            <a:pPr marL="158750" indent="0">
              <a:buNone/>
            </a:pPr>
            <a:r>
              <a:rPr lang="en-US" b="0" i="0" u="none" strike="noStrike" dirty="0">
                <a:solidFill>
                  <a:srgbClr val="000000"/>
                </a:solidFill>
                <a:effectLst/>
              </a:rPr>
              <a:t>The bell is repeatedly paired with the food.</a:t>
            </a:r>
            <a:br>
              <a:rPr lang="en-US" b="0" i="0" u="none" strike="noStrike" dirty="0">
                <a:solidFill>
                  <a:srgbClr val="000000"/>
                </a:solidFill>
                <a:effectLst/>
              </a:rPr>
            </a:br>
            <a:r>
              <a:rPr lang="en-US" b="0" i="0" u="none" strike="noStrike" dirty="0">
                <a:solidFill>
                  <a:srgbClr val="000000"/>
                </a:solidFill>
                <a:effectLst/>
              </a:rPr>
              <a:t>So now we have:</a:t>
            </a:r>
          </a:p>
          <a:p>
            <a:pPr marL="158750" indent="0">
              <a:buNone/>
            </a:pPr>
            <a:r>
              <a:rPr lang="en-US" b="0" i="0" u="none" strike="noStrike" dirty="0">
                <a:solidFill>
                  <a:srgbClr val="000000"/>
                </a:solidFill>
                <a:effectLst/>
              </a:rPr>
              <a:t>Bell + Food → Salivation.</a:t>
            </a:r>
          </a:p>
          <a:p>
            <a:pPr marL="158750" indent="0">
              <a:buNone/>
            </a:pPr>
            <a:r>
              <a:rPr lang="en-US" b="0" i="0" u="none" strike="noStrike" dirty="0">
                <a:solidFill>
                  <a:srgbClr val="000000"/>
                </a:solidFill>
                <a:effectLst/>
              </a:rPr>
              <a:t>The salivation is still technically an unconditioned response at this stage, because food is still causing it.</a:t>
            </a:r>
          </a:p>
          <a:p>
            <a:pPr marL="158750" indent="0">
              <a:buNone/>
            </a:pPr>
            <a:r>
              <a:rPr lang="en-US" b="0" i="0" u="none" strike="noStrike" dirty="0">
                <a:solidFill>
                  <a:srgbClr val="000000"/>
                </a:solidFill>
                <a:effectLst/>
              </a:rPr>
              <a:t>But the key is repetition.</a:t>
            </a:r>
            <a:br>
              <a:rPr lang="en-US" b="0" i="0" u="none" strike="noStrike" dirty="0">
                <a:solidFill>
                  <a:srgbClr val="000000"/>
                </a:solidFill>
                <a:effectLst/>
              </a:rPr>
            </a:br>
            <a:r>
              <a:rPr lang="en-US" b="0" i="0" u="none" strike="noStrike" dirty="0">
                <a:solidFill>
                  <a:srgbClr val="000000"/>
                </a:solidFill>
                <a:effectLst/>
              </a:rPr>
              <a:t>Over time, the dog begins associating the bell with the food.</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Now look at the bottom right: </a:t>
            </a:r>
            <a:r>
              <a:rPr lang="en-US" b="0" i="1" u="none" strike="noStrike" dirty="0">
                <a:solidFill>
                  <a:srgbClr val="000000"/>
                </a:solidFill>
                <a:effectLst/>
              </a:rPr>
              <a:t>After conditioning.</a:t>
            </a:r>
            <a:endParaRPr lang="en-US" b="0" i="0" u="none" strike="noStrike" dirty="0">
              <a:solidFill>
                <a:srgbClr val="000000"/>
              </a:solidFill>
              <a:effectLst/>
            </a:endParaRPr>
          </a:p>
          <a:p>
            <a:pPr marL="158750" indent="0">
              <a:buNone/>
            </a:pPr>
            <a:r>
              <a:rPr lang="en-US" b="0" i="0" u="none" strike="noStrike" dirty="0">
                <a:solidFill>
                  <a:srgbClr val="000000"/>
                </a:solidFill>
                <a:effectLst/>
              </a:rPr>
              <a:t>The bell alone is presented.</a:t>
            </a:r>
          </a:p>
          <a:p>
            <a:pPr marL="158750" indent="0">
              <a:buNone/>
            </a:pPr>
            <a:r>
              <a:rPr lang="en-US" b="0" i="0" u="none" strike="noStrike" dirty="0">
                <a:solidFill>
                  <a:srgbClr val="000000"/>
                </a:solidFill>
                <a:effectLst/>
              </a:rPr>
              <a:t>Now the bell causes salivation.</a:t>
            </a:r>
          </a:p>
          <a:p>
            <a:pPr marL="158750" indent="0">
              <a:buNone/>
            </a:pPr>
            <a:r>
              <a:rPr lang="en-US" b="0" i="0" u="none" strike="noStrike" dirty="0">
                <a:solidFill>
                  <a:srgbClr val="000000"/>
                </a:solidFill>
                <a:effectLst/>
              </a:rPr>
              <a:t>The bell has become the </a:t>
            </a:r>
            <a:r>
              <a:rPr lang="en-US" b="1" i="0" u="none" strike="noStrike" dirty="0">
                <a:solidFill>
                  <a:srgbClr val="000000"/>
                </a:solidFill>
                <a:effectLst/>
              </a:rPr>
              <a:t>conditioned stimulus</a:t>
            </a:r>
            <a:r>
              <a:rPr lang="en-US" b="0" i="0" u="none" strike="noStrike" dirty="0">
                <a:solidFill>
                  <a:srgbClr val="000000"/>
                </a:solidFill>
                <a:effectLst/>
              </a:rPr>
              <a:t>.</a:t>
            </a:r>
            <a:br>
              <a:rPr lang="en-US" b="0" i="0" u="none" strike="noStrike" dirty="0">
                <a:solidFill>
                  <a:srgbClr val="000000"/>
                </a:solidFill>
                <a:effectLst/>
              </a:rPr>
            </a:br>
            <a:r>
              <a:rPr lang="en-US" b="0" i="0" u="none" strike="noStrike" dirty="0">
                <a:solidFill>
                  <a:srgbClr val="000000"/>
                </a:solidFill>
                <a:effectLst/>
              </a:rPr>
              <a:t>Salivation is now the </a:t>
            </a:r>
            <a:r>
              <a:rPr lang="en-US" b="1" i="0" u="none" strike="noStrike" dirty="0">
                <a:solidFill>
                  <a:srgbClr val="000000"/>
                </a:solidFill>
                <a:effectLst/>
              </a:rPr>
              <a:t>conditioned response</a:t>
            </a:r>
            <a:r>
              <a:rPr lang="en-US" b="0" i="0" u="none" strike="noStrike" dirty="0">
                <a:solidFill>
                  <a:srgbClr val="000000"/>
                </a:solidFill>
                <a:effectLst/>
              </a:rPr>
              <a:t>.</a:t>
            </a:r>
          </a:p>
          <a:p>
            <a:pPr marL="158750" indent="0">
              <a:buNone/>
            </a:pPr>
            <a:r>
              <a:rPr lang="en-US" b="0" i="0" u="none" strike="noStrike" dirty="0">
                <a:solidFill>
                  <a:srgbClr val="000000"/>
                </a:solidFill>
                <a:effectLst/>
              </a:rPr>
              <a:t>This response is learned.</a:t>
            </a:r>
          </a:p>
          <a:p>
            <a:pPr marL="158750" indent="0">
              <a:buNone/>
            </a:pPr>
            <a:r>
              <a:rPr lang="en-US" b="0" i="0" u="none" strike="noStrike" dirty="0">
                <a:solidFill>
                  <a:srgbClr val="000000"/>
                </a:solidFill>
                <a:effectLst/>
              </a:rPr>
              <a:t>The dog learned to associate the bell with food.</a:t>
            </a:r>
          </a:p>
          <a:p>
            <a:pPr marL="158750" indent="0">
              <a:buNone/>
            </a:pPr>
            <a:r>
              <a:rPr lang="en-US" b="0" i="0" u="none" strike="noStrike" dirty="0">
                <a:solidFill>
                  <a:srgbClr val="000000"/>
                </a:solidFill>
                <a:effectLst/>
              </a:rPr>
              <a:t>That’s classical conditioning:</a:t>
            </a:r>
            <a:br>
              <a:rPr lang="en-US" b="0" i="0" u="none" strike="noStrike" dirty="0">
                <a:solidFill>
                  <a:srgbClr val="000000"/>
                </a:solidFill>
                <a:effectLst/>
              </a:rPr>
            </a:br>
            <a:r>
              <a:rPr lang="en-US" b="0" i="0" u="none" strike="noStrike" dirty="0">
                <a:solidFill>
                  <a:srgbClr val="000000"/>
                </a:solidFill>
                <a:effectLst/>
              </a:rPr>
              <a:t>Learning through association between stimuli.</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1851400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73A87487-EE4C-C701-483B-BB6A96BB2C29}"/>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3EDF6BAD-D271-124D-6130-EF437E3D1E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9A4626E9-E870-D61B-1B2D-0E28B1AF8A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Operant Conditioning</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a:t>
            </a:r>
          </a:p>
          <a:p>
            <a:pPr marL="158750" indent="0">
              <a:buNone/>
            </a:pPr>
            <a:r>
              <a:rPr lang="en-US" b="0" i="0" u="none" strike="noStrike" dirty="0">
                <a:solidFill>
                  <a:srgbClr val="000000"/>
                </a:solidFill>
                <a:effectLst/>
              </a:rPr>
              <a:t>First, look at the top of the chart.</a:t>
            </a:r>
          </a:p>
          <a:p>
            <a:pPr marL="158750" indent="0">
              <a:buNone/>
            </a:pPr>
            <a:r>
              <a:rPr lang="en-US" b="0" i="0" u="none" strike="noStrike" dirty="0">
                <a:solidFill>
                  <a:srgbClr val="000000"/>
                </a:solidFill>
                <a:effectLst/>
              </a:rPr>
              <a:t>On the left side we have </a:t>
            </a:r>
            <a:r>
              <a:rPr lang="en-US" b="1" i="0" u="none" strike="noStrike" dirty="0">
                <a:solidFill>
                  <a:srgbClr val="000000"/>
                </a:solidFill>
                <a:effectLst/>
              </a:rPr>
              <a:t>Reinforcement</a:t>
            </a:r>
            <a:r>
              <a:rPr lang="en-US" b="0" i="0" u="none" strike="noStrike" dirty="0">
                <a:solidFill>
                  <a:srgbClr val="000000"/>
                </a:solidFill>
                <a:effectLst/>
              </a:rPr>
              <a:t> — which means behavior increases.</a:t>
            </a:r>
          </a:p>
          <a:p>
            <a:pPr marL="158750" indent="0">
              <a:buNone/>
            </a:pPr>
            <a:r>
              <a:rPr lang="en-US" b="0" i="0" u="none" strike="noStrike" dirty="0">
                <a:solidFill>
                  <a:srgbClr val="000000"/>
                </a:solidFill>
                <a:effectLst/>
              </a:rPr>
              <a:t>On the right side we have </a:t>
            </a:r>
            <a:r>
              <a:rPr lang="en-US" b="1" i="0" u="none" strike="noStrike" dirty="0">
                <a:solidFill>
                  <a:srgbClr val="000000"/>
                </a:solidFill>
                <a:effectLst/>
              </a:rPr>
              <a:t>Punishment</a:t>
            </a:r>
            <a:r>
              <a:rPr lang="en-US" b="0" i="0" u="none" strike="noStrike" dirty="0">
                <a:solidFill>
                  <a:srgbClr val="000000"/>
                </a:solidFill>
                <a:effectLst/>
              </a:rPr>
              <a:t> — which means behavior decreases.</a:t>
            </a:r>
          </a:p>
          <a:p>
            <a:pPr marL="158750" indent="0">
              <a:buNone/>
            </a:pPr>
            <a:r>
              <a:rPr lang="en-US" b="0" i="0" u="none" strike="noStrike" dirty="0">
                <a:solidFill>
                  <a:srgbClr val="000000"/>
                </a:solidFill>
                <a:effectLst/>
              </a:rPr>
              <a:t>That’s the first distinction.</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Now look at the side labels.</a:t>
            </a:r>
          </a:p>
          <a:p>
            <a:pPr marL="158750" indent="0">
              <a:buNone/>
            </a:pPr>
            <a:r>
              <a:rPr lang="en-US" b="0" i="0" u="none" strike="noStrike" dirty="0">
                <a:solidFill>
                  <a:srgbClr val="000000"/>
                </a:solidFill>
                <a:effectLst/>
              </a:rPr>
              <a:t>Positive means something is added.</a:t>
            </a:r>
            <a:br>
              <a:rPr lang="en-US" b="0" i="0" u="none" strike="noStrike" dirty="0">
                <a:solidFill>
                  <a:srgbClr val="000000"/>
                </a:solidFill>
                <a:effectLst/>
              </a:rPr>
            </a:br>
            <a:r>
              <a:rPr lang="en-US" b="0" i="0" u="none" strike="noStrike" dirty="0">
                <a:solidFill>
                  <a:srgbClr val="000000"/>
                </a:solidFill>
                <a:effectLst/>
              </a:rPr>
              <a:t>Negative means something is removed.</a:t>
            </a:r>
          </a:p>
          <a:p>
            <a:pPr marL="158750" indent="0">
              <a:buNone/>
            </a:pPr>
            <a:r>
              <a:rPr lang="en-US" b="0" i="0" u="none" strike="noStrike" dirty="0">
                <a:solidFill>
                  <a:srgbClr val="000000"/>
                </a:solidFill>
                <a:effectLst/>
              </a:rPr>
              <a:t>Positive does not mean good.</a:t>
            </a:r>
            <a:br>
              <a:rPr lang="en-US" b="0" i="0" u="none" strike="noStrike" dirty="0">
                <a:solidFill>
                  <a:srgbClr val="000000"/>
                </a:solidFill>
                <a:effectLst/>
              </a:rPr>
            </a:br>
            <a:r>
              <a:rPr lang="en-US" b="0" i="0" u="none" strike="noStrike" dirty="0">
                <a:solidFill>
                  <a:srgbClr val="000000"/>
                </a:solidFill>
                <a:effectLst/>
              </a:rPr>
              <a:t>Negative does not mean bad.</a:t>
            </a:r>
          </a:p>
          <a:p>
            <a:pPr marL="158750" indent="0">
              <a:buNone/>
            </a:pPr>
            <a:r>
              <a:rPr lang="en-US" b="0" i="0" u="none" strike="noStrike" dirty="0">
                <a:solidFill>
                  <a:srgbClr val="000000"/>
                </a:solidFill>
                <a:effectLst/>
              </a:rPr>
              <a:t>Positive = add.</a:t>
            </a:r>
            <a:br>
              <a:rPr lang="en-US" b="0" i="0" u="none" strike="noStrike" dirty="0">
                <a:solidFill>
                  <a:srgbClr val="000000"/>
                </a:solidFill>
                <a:effectLst/>
              </a:rPr>
            </a:br>
            <a:r>
              <a:rPr lang="en-US" b="0" i="0" u="none" strike="noStrike" dirty="0">
                <a:solidFill>
                  <a:srgbClr val="000000"/>
                </a:solidFill>
                <a:effectLst/>
              </a:rPr>
              <a:t>Negative = remove.</a:t>
            </a:r>
          </a:p>
          <a:p>
            <a:pPr marL="158750" indent="0">
              <a:buNone/>
            </a:pPr>
            <a:endParaRPr lang="en-US" b="0" i="0" u="none" strike="noStrike" dirty="0">
              <a:solidFill>
                <a:srgbClr val="000000"/>
              </a:solidFill>
              <a:effectLst/>
            </a:endParaRP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Now let’s go quadrant by quadrant</a:t>
            </a:r>
          </a:p>
          <a:p>
            <a:pPr marL="158750" indent="0">
              <a:buNone/>
            </a:pPr>
            <a:r>
              <a:rPr lang="en-US" b="1" i="0" u="none" strike="noStrike" dirty="0">
                <a:solidFill>
                  <a:srgbClr val="000000"/>
                </a:solidFill>
                <a:effectLst/>
              </a:rPr>
              <a:t>Top left quadrant.</a:t>
            </a:r>
          </a:p>
          <a:p>
            <a:pPr marL="158750" indent="0">
              <a:buNone/>
            </a:pPr>
            <a:r>
              <a:rPr lang="en-US" b="0" i="0" u="none" strike="noStrike" dirty="0">
                <a:solidFill>
                  <a:srgbClr val="000000"/>
                </a:solidFill>
                <a:effectLst/>
              </a:rPr>
              <a:t>Positive reinforcement means: You add something pleasant to increase a behavior.</a:t>
            </a:r>
          </a:p>
          <a:p>
            <a:pPr marL="158750" indent="0">
              <a:buNone/>
            </a:pPr>
            <a:r>
              <a:rPr lang="en-US" b="0" i="0" u="none" strike="noStrike" dirty="0">
                <a:solidFill>
                  <a:srgbClr val="000000"/>
                </a:solidFill>
                <a:effectLst/>
              </a:rPr>
              <a:t>Example: A child cleans their room and receives praise. Because praise was added, cleaning increases. That’s positive reinforcement. This is the most common form of reinforcement in classrooms.</a:t>
            </a:r>
          </a:p>
          <a:p>
            <a:pPr marL="0" lvl="0" indent="0" algn="l" rtl="0">
              <a:spcBef>
                <a:spcPts val="0"/>
              </a:spcBef>
              <a:spcAft>
                <a:spcPts val="0"/>
              </a:spcAft>
              <a:buNone/>
            </a:pPr>
            <a:endParaRPr lang="en-US" b="0" dirty="0"/>
          </a:p>
          <a:p>
            <a:pPr marL="158750" indent="0">
              <a:buNone/>
            </a:pPr>
            <a:r>
              <a:rPr lang="en-US" b="1" i="0" u="none" strike="noStrike" dirty="0">
                <a:solidFill>
                  <a:srgbClr val="000000"/>
                </a:solidFill>
                <a:effectLst/>
              </a:rPr>
              <a:t>Bottom left quadrant.</a:t>
            </a:r>
          </a:p>
          <a:p>
            <a:pPr marL="158750" indent="0">
              <a:buNone/>
            </a:pPr>
            <a:r>
              <a:rPr lang="en-US" b="0" i="0" u="none" strike="noStrike" dirty="0">
                <a:solidFill>
                  <a:srgbClr val="000000"/>
                </a:solidFill>
                <a:effectLst/>
              </a:rPr>
              <a:t>Negative reinforcement means: You remove something unpleasant to increase a behavior.</a:t>
            </a:r>
          </a:p>
          <a:p>
            <a:pPr marL="158750" indent="0">
              <a:buNone/>
            </a:pPr>
            <a:r>
              <a:rPr lang="en-US" b="0" i="0" u="none" strike="noStrike" dirty="0">
                <a:solidFill>
                  <a:srgbClr val="000000"/>
                </a:solidFill>
                <a:effectLst/>
              </a:rPr>
              <a:t>Example: A student does homework to stop their parent from nagging. Nagging is removed. Homework behavior increases. So negative reinforcement still increases behavior. It is not punishment. This is where students often get confused</a:t>
            </a:r>
          </a:p>
          <a:p>
            <a:pPr marL="0" lvl="0" indent="0" algn="l" rtl="0">
              <a:spcBef>
                <a:spcPts val="0"/>
              </a:spcBef>
              <a:spcAft>
                <a:spcPts val="0"/>
              </a:spcAft>
              <a:buNone/>
            </a:pPr>
            <a:endParaRPr lang="en-US" b="0" dirty="0"/>
          </a:p>
          <a:p>
            <a:pPr marL="158750" indent="0">
              <a:buNone/>
            </a:pPr>
            <a:r>
              <a:rPr lang="en-US" b="1" i="0" u="none" strike="noStrike" dirty="0">
                <a:solidFill>
                  <a:srgbClr val="000000"/>
                </a:solidFill>
                <a:effectLst/>
              </a:rPr>
              <a:t>Top right quadrant.</a:t>
            </a:r>
          </a:p>
          <a:p>
            <a:pPr marL="158750" indent="0">
              <a:buNone/>
            </a:pPr>
            <a:r>
              <a:rPr lang="en-US" b="0" i="0" u="none" strike="noStrike" dirty="0">
                <a:solidFill>
                  <a:srgbClr val="000000"/>
                </a:solidFill>
                <a:effectLst/>
              </a:rPr>
              <a:t>Positive punishment means: You add something unpleasant to decrease a behavior.</a:t>
            </a:r>
          </a:p>
          <a:p>
            <a:pPr marL="158750" indent="0">
              <a:buNone/>
            </a:pPr>
            <a:r>
              <a:rPr lang="en-US" b="0" i="0" u="none" strike="noStrike" dirty="0">
                <a:solidFill>
                  <a:srgbClr val="000000"/>
                </a:solidFill>
                <a:effectLst/>
              </a:rPr>
              <a:t>Example: A child talks back and gets extra chores. Something aversive was added. The behavior decreases. That’s positive punishment</a:t>
            </a:r>
          </a:p>
          <a:p>
            <a:pPr marL="0" lvl="0" indent="0" algn="l" rtl="0">
              <a:spcBef>
                <a:spcPts val="0"/>
              </a:spcBef>
              <a:spcAft>
                <a:spcPts val="0"/>
              </a:spcAft>
              <a:buNone/>
            </a:pPr>
            <a:endParaRPr lang="en-US" b="0" dirty="0"/>
          </a:p>
          <a:p>
            <a:pPr marL="158750" indent="0">
              <a:buNone/>
            </a:pPr>
            <a:r>
              <a:rPr lang="en-US" b="1" i="0" u="none" strike="noStrike" dirty="0">
                <a:solidFill>
                  <a:srgbClr val="000000"/>
                </a:solidFill>
                <a:effectLst/>
              </a:rPr>
              <a:t>Bottom right quadrant.</a:t>
            </a:r>
          </a:p>
          <a:p>
            <a:pPr marL="158750" indent="0">
              <a:buNone/>
            </a:pPr>
            <a:r>
              <a:rPr lang="en-US" b="0" i="0" u="none" strike="noStrike" dirty="0">
                <a:solidFill>
                  <a:srgbClr val="000000"/>
                </a:solidFill>
                <a:effectLst/>
              </a:rPr>
              <a:t>Negative punishment means: You remove something pleasant to decrease a behavior.</a:t>
            </a:r>
          </a:p>
          <a:p>
            <a:pPr marL="158750" indent="0">
              <a:buNone/>
            </a:pPr>
            <a:r>
              <a:rPr lang="en-US" b="0" i="0" u="none" strike="noStrike" dirty="0">
                <a:solidFill>
                  <a:srgbClr val="000000"/>
                </a:solidFill>
                <a:effectLst/>
              </a:rPr>
              <a:t>Example: A teenager breaks curfew and loses phone privileges. Phone access is removed. The unwanted behavior decreases. That’s negative punishment</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164491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910C1152-CDF0-BB33-0181-C424DCAFC166}"/>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C5D67DB3-3592-40DB-6BC4-BE33ED91F25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2FF7689D-E58F-0098-222B-76C2481982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i="0" u="none" strike="noStrike" dirty="0">
              <a:solidFill>
                <a:srgbClr val="000000"/>
              </a:solidFill>
              <a:effectLst/>
            </a:endParaRPr>
          </a:p>
        </p:txBody>
      </p:sp>
    </p:spTree>
    <p:extLst>
      <p:ext uri="{BB962C8B-B14F-4D97-AF65-F5344CB8AC3E}">
        <p14:creationId xmlns:p14="http://schemas.microsoft.com/office/powerpoint/2010/main" val="2232725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c48c152c6a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A behaviorist would say the child’s behavior increased because it was reinforced.</a:t>
            </a:r>
          </a:p>
          <a:p>
            <a:r>
              <a:rPr lang="en-US" b="0" i="0" u="none" strike="noStrike" dirty="0">
                <a:solidFill>
                  <a:srgbClr val="000000"/>
                </a:solidFill>
                <a:effectLst/>
              </a:rPr>
              <a:t>Specifically, this is positive reinforcement.</a:t>
            </a:r>
          </a:p>
          <a:p>
            <a:r>
              <a:rPr lang="en-US" b="0" i="0" u="none" strike="noStrike" dirty="0">
                <a:solidFill>
                  <a:srgbClr val="000000"/>
                </a:solidFill>
                <a:effectLst/>
              </a:rPr>
              <a:t>The parent added something pleasant — praise and stickers — and as a result, the cleaning behavior increased.</a:t>
            </a:r>
          </a:p>
          <a:p>
            <a:r>
              <a:rPr lang="en-US" b="0" i="0" u="none" strike="noStrike" dirty="0">
                <a:solidFill>
                  <a:srgbClr val="000000"/>
                </a:solidFill>
                <a:effectLst/>
              </a:rPr>
              <a:t>Skinner would argue that behavior is shaped by its consequences. When a behavior leads to a rewarding outcome, it becomes more likely to occur again.</a:t>
            </a:r>
          </a:p>
          <a:p>
            <a:r>
              <a:rPr lang="en-US" b="0" i="0" u="none" strike="noStrike" dirty="0">
                <a:solidFill>
                  <a:srgbClr val="000000"/>
                </a:solidFill>
                <a:effectLst/>
              </a:rPr>
              <a:t>The key idea here is that the child is not cleaning because of internal motivation, unconscious conflict, or developmental stage. From a strict behaviorist perspective, the behavior increased because it was rewarded.</a:t>
            </a:r>
          </a:p>
          <a:p>
            <a:r>
              <a:rPr lang="en-US" b="0" i="0" u="none" strike="noStrike" dirty="0">
                <a:solidFill>
                  <a:srgbClr val="000000"/>
                </a:solidFill>
                <a:effectLst/>
              </a:rPr>
              <a:t>So the explanation focuses entirely on the environment and the consequences following the behavior</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42086D77-FEA1-2DD9-0049-F9CF1EDF6FC5}"/>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00960013-9608-7964-030E-10108BAB599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3D2541F4-4F74-C6FC-1DCE-A5AFF0211C1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Albert Bandura developed Social Cognitive Theory in the 1960s. At the time, behaviorism was the dominant perspective, emphasizing learning through reinforcement and punishment.</a:t>
            </a:r>
          </a:p>
          <a:p>
            <a:r>
              <a:rPr lang="en-US" b="0" i="0" u="none" strike="noStrike" dirty="0">
                <a:solidFill>
                  <a:srgbClr val="000000"/>
                </a:solidFill>
                <a:effectLst/>
              </a:rPr>
              <a:t>Bandura agreed that the environment matters, but he argued that people also learn by observing others.</a:t>
            </a:r>
          </a:p>
          <a:p>
            <a:r>
              <a:rPr lang="en-US" b="0" i="0" u="none" strike="noStrike" dirty="0">
                <a:solidFill>
                  <a:srgbClr val="000000"/>
                </a:solidFill>
                <a:effectLst/>
              </a:rPr>
              <a:t>He became most famous for the Bobo Doll experiments, which showed that children imitate behaviors they see, even without direct reinforcement.</a:t>
            </a:r>
          </a:p>
          <a:p>
            <a:r>
              <a:rPr lang="en-US" b="0" i="0" u="none" strike="noStrike" dirty="0">
                <a:solidFill>
                  <a:srgbClr val="000000"/>
                </a:solidFill>
                <a:effectLst/>
              </a:rPr>
              <a:t>His theory bridges behaviorism and cognitive psychology by emphasizing that learning involves not just behavior and environment, but also thinking.</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467021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06F4A137-4CAA-FFE5-1DB4-E5CCCBA845B0}"/>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21C80BA4-4B87-98F0-D7D4-584BDE6B71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FBE0B937-5B1A-2E84-D760-70AA91049F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0" u="none" strike="noStrike" dirty="0">
                <a:solidFill>
                  <a:srgbClr val="000000"/>
                </a:solidFill>
                <a:effectLst/>
              </a:rPr>
              <a:t>Social Cognitive Theory proposes that people learn not only through direct experience, but also by observing others.</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This is called observational learning.</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Children and adolescents constantly watch parents, teachers, peers, celebrities, and influencers. Those individuals serve as models. But imitation is not automatic. Bandura emphasized that learning involves cognition. There are mental processes involved.</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A learner must:</a:t>
            </a:r>
          </a:p>
          <a:p>
            <a:pPr marL="158750" indent="0">
              <a:buNone/>
            </a:pPr>
            <a:r>
              <a:rPr lang="en-US" b="0" i="0" u="none" strike="noStrike" dirty="0">
                <a:solidFill>
                  <a:srgbClr val="000000"/>
                </a:solidFill>
                <a:effectLst/>
              </a:rPr>
              <a:t>Pay attention to the model.</a:t>
            </a:r>
          </a:p>
          <a:p>
            <a:pPr marL="158750" indent="0">
              <a:buNone/>
            </a:pPr>
            <a:r>
              <a:rPr lang="en-US" b="0" i="0" u="none" strike="noStrike" dirty="0">
                <a:solidFill>
                  <a:srgbClr val="000000"/>
                </a:solidFill>
                <a:effectLst/>
              </a:rPr>
              <a:t>Retain or remember what they observed.</a:t>
            </a:r>
          </a:p>
          <a:p>
            <a:pPr marL="158750" indent="0">
              <a:buNone/>
            </a:pPr>
            <a:r>
              <a:rPr lang="en-US" b="0" i="0" u="none" strike="noStrike" dirty="0">
                <a:solidFill>
                  <a:srgbClr val="000000"/>
                </a:solidFill>
                <a:effectLst/>
              </a:rPr>
              <a:t>Be able to reproduce the behavior.</a:t>
            </a:r>
          </a:p>
          <a:p>
            <a:pPr marL="158750" indent="0">
              <a:buNone/>
            </a:pPr>
            <a:r>
              <a:rPr lang="en-US" b="0" i="0" u="none" strike="noStrike" dirty="0">
                <a:solidFill>
                  <a:srgbClr val="000000"/>
                </a:solidFill>
                <a:effectLst/>
              </a:rPr>
              <a:t>Be motivated to perform it.</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So learning is an active, cognitive process.</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Another key concept here is vicarious reinforcement.</a:t>
            </a:r>
          </a:p>
          <a:p>
            <a:pPr marL="158750" indent="0">
              <a:buNone/>
            </a:pPr>
            <a:r>
              <a:rPr lang="en-US" b="0" i="0" u="none" strike="noStrike" dirty="0">
                <a:solidFill>
                  <a:srgbClr val="000000"/>
                </a:solidFill>
                <a:effectLst/>
              </a:rPr>
              <a:t>This means we don’t need to be rewarded ourselves in order to learn. We can observe someone else being rewarded or punished and adjust our behavior accordingly. If we see someone gain popularity for a behavior, we may imitate it. If we see someone criticized for a behavior, we may avoid it.</a:t>
            </a:r>
          </a:p>
          <a:p>
            <a:pPr marL="158750" indent="0">
              <a:buNone/>
            </a:pPr>
            <a:endParaRPr lang="en-US" b="1" i="0" u="none" strike="noStrike" dirty="0">
              <a:solidFill>
                <a:srgbClr val="000000"/>
              </a:solidFill>
              <a:effectLst/>
            </a:endParaRPr>
          </a:p>
          <a:p>
            <a:pPr marL="158750" indent="0">
              <a:buNone/>
            </a:pPr>
            <a:r>
              <a:rPr lang="en-US" b="1" i="0" u="none" strike="noStrike" dirty="0">
                <a:solidFill>
                  <a:srgbClr val="000000"/>
                </a:solidFill>
                <a:effectLst/>
              </a:rPr>
              <a:t>Bandura also introduced reciprocal determinism.</a:t>
            </a:r>
          </a:p>
          <a:p>
            <a:pPr marL="158750" indent="0">
              <a:buNone/>
            </a:pPr>
            <a:r>
              <a:rPr lang="en-US" b="0" i="0" u="none" strike="noStrike" dirty="0">
                <a:solidFill>
                  <a:srgbClr val="000000"/>
                </a:solidFill>
                <a:effectLst/>
              </a:rPr>
              <a:t>This is the idea that behavior, cognition, and environment all influence each other.</a:t>
            </a:r>
          </a:p>
          <a:p>
            <a:pPr marL="158750" indent="0">
              <a:buNone/>
            </a:pPr>
            <a:r>
              <a:rPr lang="en-US" b="1" i="0" u="none" strike="noStrike" dirty="0">
                <a:solidFill>
                  <a:srgbClr val="000000"/>
                </a:solidFill>
                <a:effectLst/>
              </a:rPr>
              <a:t>The environment affects how we think. Our thinking affects how we behave. Our behavior changes the environment.</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It’s a dynamic loop, not a one-way cause-and-effect relationship.</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Finally, Bandura emphasized self-efficacy — our belief in our ability to succeed.</a:t>
            </a:r>
          </a:p>
          <a:p>
            <a:pPr marL="158750" indent="0">
              <a:buNone/>
            </a:pPr>
            <a:r>
              <a:rPr lang="en-US" b="0" i="0" u="none" strike="noStrike" dirty="0">
                <a:solidFill>
                  <a:srgbClr val="000000"/>
                </a:solidFill>
                <a:effectLst/>
              </a:rPr>
              <a:t>If someone believes they are capable, they are more likely to attempt a task and persist.</a:t>
            </a:r>
          </a:p>
          <a:p>
            <a:pPr marL="158750" indent="0">
              <a:buNone/>
            </a:pPr>
            <a:r>
              <a:rPr lang="en-US" b="0" i="0" u="none" strike="noStrike" dirty="0">
                <a:solidFill>
                  <a:srgbClr val="000000"/>
                </a:solidFill>
                <a:effectLst/>
              </a:rPr>
              <a:t>So Social Cognitive Theory is not just about copying — it’s about observing, interpreting, evaluating, and deciding</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1358518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c48c152c6a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72" name="Google Shape;372;g1c48c152c6a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0" u="none" strike="noStrike" dirty="0">
                <a:solidFill>
                  <a:srgbClr val="000000"/>
                </a:solidFill>
                <a:effectLst/>
              </a:rPr>
              <a:t>https://</a:t>
            </a:r>
            <a:r>
              <a:rPr lang="en-US" b="0" i="0" u="none" strike="noStrike" dirty="0" err="1">
                <a:solidFill>
                  <a:srgbClr val="000000"/>
                </a:solidFill>
                <a:effectLst/>
              </a:rPr>
              <a:t>www.youtube.com</a:t>
            </a:r>
            <a:r>
              <a:rPr lang="en-US" b="0" i="0" u="none" strike="noStrike" dirty="0">
                <a:solidFill>
                  <a:srgbClr val="000000"/>
                </a:solidFill>
                <a:effectLst/>
              </a:rPr>
              <a:t>/</a:t>
            </a:r>
            <a:r>
              <a:rPr lang="en-US" b="0" i="0" u="none" strike="noStrike" dirty="0" err="1">
                <a:solidFill>
                  <a:srgbClr val="000000"/>
                </a:solidFill>
                <a:effectLst/>
              </a:rPr>
              <a:t>watch?v</a:t>
            </a:r>
            <a:r>
              <a:rPr lang="en-US" b="0" i="0" u="none" strike="noStrike" dirty="0">
                <a:solidFill>
                  <a:srgbClr val="000000"/>
                </a:solidFill>
                <a:effectLst/>
              </a:rPr>
              <a:t>=dmBqwWlJg8U</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In the early 1960s, Bandura conducted what became known as the Bobo Doll experiment.</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Children were shown a video or live demonstration of an adult interacting with a large inflatable doll called a Bobo doll. In one condition, the adult acted aggressively — hitting the doll, kicking it, yelling phrases like ‘Pow!’ or ‘Sock him!’</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In another condition, the adult behaved calmly and non-aggressively. After watching the adult, the children were placed in a room with the same doll.</a:t>
            </a:r>
          </a:p>
          <a:p>
            <a:pPr marL="158750" indent="0">
              <a:buNone/>
            </a:pPr>
            <a:r>
              <a:rPr lang="en-US" b="0" i="0" u="none" strike="noStrike" dirty="0">
                <a:solidFill>
                  <a:srgbClr val="000000"/>
                </a:solidFill>
                <a:effectLst/>
              </a:rPr>
              <a:t>Here’s the key finding: Children who observed the aggressive model were significantly more likely to imitate the aggressive behavior.</a:t>
            </a:r>
          </a:p>
          <a:p>
            <a:pPr marL="158750" indent="0">
              <a:buNone/>
            </a:pPr>
            <a:r>
              <a:rPr lang="en-US" b="0" i="0" u="none" strike="noStrike" dirty="0">
                <a:solidFill>
                  <a:srgbClr val="000000"/>
                </a:solidFill>
                <a:effectLst/>
              </a:rPr>
              <a:t>They hit the doll. They used the same phrases. They even invented new aggressive actions. And here’s the critical point: The children were not directly rewarded or punished for their behavior. They learned simply by observing.</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Behaviorism would predict that learning requires reinforcement.</a:t>
            </a:r>
          </a:p>
          <a:p>
            <a:pPr marL="158750" indent="0">
              <a:buNone/>
            </a:pPr>
            <a:r>
              <a:rPr lang="en-US" b="0" i="0" u="none" strike="noStrike" dirty="0">
                <a:solidFill>
                  <a:srgbClr val="000000"/>
                </a:solidFill>
                <a:effectLst/>
              </a:rPr>
              <a:t>Bandura showed that learning can occur without direct reinforcement — through </a:t>
            </a:r>
            <a:r>
              <a:rPr lang="en-US" b="1" i="0" u="none" strike="noStrike" dirty="0">
                <a:solidFill>
                  <a:srgbClr val="000000"/>
                </a:solidFill>
                <a:effectLst/>
              </a:rPr>
              <a:t>modeling.</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So this experiment demonstrated two major ideas:</a:t>
            </a:r>
          </a:p>
          <a:p>
            <a:pPr marL="158750" indent="0">
              <a:buNone/>
            </a:pPr>
            <a:r>
              <a:rPr lang="en-US" b="0" i="0" u="none" strike="noStrike" dirty="0">
                <a:solidFill>
                  <a:srgbClr val="000000"/>
                </a:solidFill>
                <a:effectLst/>
              </a:rPr>
              <a:t>First, observational learning is real.</a:t>
            </a:r>
            <a:br>
              <a:rPr lang="en-US" b="0" i="0" u="none" strike="noStrike" dirty="0">
                <a:solidFill>
                  <a:srgbClr val="000000"/>
                </a:solidFill>
                <a:effectLst/>
              </a:rPr>
            </a:br>
            <a:r>
              <a:rPr lang="en-US" b="0" i="0" u="none" strike="noStrike" dirty="0">
                <a:solidFill>
                  <a:srgbClr val="000000"/>
                </a:solidFill>
                <a:effectLst/>
              </a:rPr>
              <a:t>Second, cognition matters — children are not just reacting automatically. They are attending, remembering, and deciding whether to imitate.</a:t>
            </a:r>
          </a:p>
          <a:p>
            <a:pPr marL="158750" indent="0">
              <a:buNone/>
            </a:pPr>
            <a:r>
              <a:rPr lang="en-US" b="0" i="0" u="none" strike="noStrike" dirty="0">
                <a:solidFill>
                  <a:srgbClr val="000000"/>
                </a:solidFill>
                <a:effectLst/>
              </a:rPr>
              <a:t>This is what separates Social Cognitive Theory from pure behaviorism.</a:t>
            </a:r>
          </a:p>
          <a:p>
            <a:pPr marL="0" lvl="0" indent="0" algn="l" rtl="0">
              <a:spcBef>
                <a:spcPts val="0"/>
              </a:spcBef>
              <a:spcAft>
                <a:spcPts val="0"/>
              </a:spcAft>
              <a:buNone/>
            </a:pPr>
            <a:endParaRPr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c48c152c6a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i="0" u="none" strike="noStrike" dirty="0">
                <a:solidFill>
                  <a:srgbClr val="000000"/>
                </a:solidFill>
                <a:effectLst/>
              </a:rPr>
              <a:t>Social Cognitive Theory has several important strengths.</a:t>
            </a:r>
          </a:p>
          <a:p>
            <a:r>
              <a:rPr lang="en-US" b="0" i="0" u="none" strike="noStrike" dirty="0">
                <a:solidFill>
                  <a:srgbClr val="000000"/>
                </a:solidFill>
                <a:effectLst/>
              </a:rPr>
              <a:t>First, it has strong experimental support.</a:t>
            </a:r>
            <a:br>
              <a:rPr lang="en-US" b="0" i="0" u="none" strike="noStrike" dirty="0">
                <a:solidFill>
                  <a:srgbClr val="000000"/>
                </a:solidFill>
                <a:effectLst/>
              </a:rPr>
            </a:br>
            <a:r>
              <a:rPr lang="en-US" b="0" i="0" u="none" strike="noStrike" dirty="0">
                <a:solidFill>
                  <a:srgbClr val="000000"/>
                </a:solidFill>
                <a:effectLst/>
              </a:rPr>
              <a:t>The Bobo Doll experiment and many follow-up studies provide evidence for observational learning. it integrates behavior and cognition.</a:t>
            </a:r>
            <a:br>
              <a:rPr lang="en-US" b="0" i="0" u="none" strike="noStrike" dirty="0">
                <a:solidFill>
                  <a:srgbClr val="000000"/>
                </a:solidFill>
                <a:effectLst/>
              </a:rPr>
            </a:br>
            <a:r>
              <a:rPr lang="en-US" b="0" i="0" u="none" strike="noStrike" dirty="0">
                <a:solidFill>
                  <a:srgbClr val="000000"/>
                </a:solidFill>
                <a:effectLst/>
              </a:rPr>
              <a:t>Unlike strict behaviorism, Bandura recognizes that thinking, attention, memory, and interpretation matter. it explains real-world learning.</a:t>
            </a:r>
            <a:br>
              <a:rPr lang="en-US" b="0" i="0" u="none" strike="noStrike" dirty="0">
                <a:solidFill>
                  <a:srgbClr val="000000"/>
                </a:solidFill>
                <a:effectLst/>
              </a:rPr>
            </a:br>
            <a:r>
              <a:rPr lang="en-US" b="0" i="0" u="none" strike="noStrike" dirty="0">
                <a:solidFill>
                  <a:srgbClr val="000000"/>
                </a:solidFill>
                <a:effectLst/>
              </a:rPr>
              <a:t>We clearly see modeling in classrooms, families, peer groups, and media environments. it accounts for social and media influence.</a:t>
            </a:r>
            <a:br>
              <a:rPr lang="en-US" b="0" i="0" u="none" strike="noStrike" dirty="0">
                <a:solidFill>
                  <a:srgbClr val="000000"/>
                </a:solidFill>
                <a:effectLst/>
              </a:rPr>
            </a:br>
            <a:r>
              <a:rPr lang="en-US" b="0" i="0" u="none" strike="noStrike" dirty="0">
                <a:solidFill>
                  <a:srgbClr val="000000"/>
                </a:solidFill>
                <a:effectLst/>
              </a:rPr>
              <a:t>This makes it highly relevant in modern contexts — including social media, online platforms, and cultural modeling. Bandura introduced the concept of self-efficacy — the belief in one’s own ability to succeed.</a:t>
            </a:r>
            <a:br>
              <a:rPr lang="en-US" b="0" i="0" u="none" strike="noStrike" dirty="0">
                <a:solidFill>
                  <a:srgbClr val="000000"/>
                </a:solidFill>
                <a:effectLst/>
              </a:rPr>
            </a:br>
            <a:r>
              <a:rPr lang="en-US" b="0" i="0" u="none" strike="noStrike" dirty="0">
                <a:solidFill>
                  <a:srgbClr val="000000"/>
                </a:solidFill>
                <a:effectLst/>
              </a:rPr>
              <a:t>This is hugely important in education and motivation research.</a:t>
            </a:r>
          </a:p>
          <a:p>
            <a:endParaRPr lang="en-US" b="0" i="0" u="none" strike="noStrike" dirty="0">
              <a:solidFill>
                <a:srgbClr val="000000"/>
              </a:solidFill>
              <a:effectLst/>
            </a:endParaRPr>
          </a:p>
          <a:p>
            <a:r>
              <a:rPr lang="en-US" b="1" i="0" u="none" strike="noStrike" dirty="0">
                <a:solidFill>
                  <a:srgbClr val="000000"/>
                </a:solidFill>
                <a:effectLst/>
              </a:rPr>
              <a:t>Now, the limitations.</a:t>
            </a:r>
          </a:p>
          <a:p>
            <a:r>
              <a:rPr lang="en-US" b="0" i="0" u="none" strike="noStrike" dirty="0">
                <a:solidFill>
                  <a:srgbClr val="000000"/>
                </a:solidFill>
                <a:effectLst/>
              </a:rPr>
              <a:t>Cognitive processes are harder to measure directly than observable behavior.</a:t>
            </a:r>
            <a:br>
              <a:rPr lang="en-US" b="0" i="0" u="none" strike="noStrike" dirty="0">
                <a:solidFill>
                  <a:srgbClr val="000000"/>
                </a:solidFill>
                <a:effectLst/>
              </a:rPr>
            </a:br>
            <a:r>
              <a:rPr lang="en-US" b="0" i="0" u="none" strike="noStrike" dirty="0">
                <a:solidFill>
                  <a:srgbClr val="000000"/>
                </a:solidFill>
                <a:effectLst/>
              </a:rPr>
              <a:t>We cannot see attention or interpretation in the same way we see behavior. Second, the theory is broad. It explains how learning occurs, but does not provide clear developmental stages like Piaget or Erikson. Third, it underemphasizes biological influences.</a:t>
            </a:r>
            <a:br>
              <a:rPr lang="en-US" b="0" i="0" u="none" strike="noStrike" dirty="0">
                <a:solidFill>
                  <a:srgbClr val="000000"/>
                </a:solidFill>
                <a:effectLst/>
              </a:rPr>
            </a:br>
            <a:r>
              <a:rPr lang="en-US" b="0" i="0" u="none" strike="noStrike" dirty="0">
                <a:solidFill>
                  <a:srgbClr val="000000"/>
                </a:solidFill>
                <a:effectLst/>
              </a:rPr>
              <a:t>Temperament, genetics, and neurological development are not central in the model. Finally, it does not fully explain why development changes qualitatively over time.</a:t>
            </a:r>
            <a:br>
              <a:rPr lang="en-US" b="0" i="0" u="none" strike="noStrike" dirty="0">
                <a:solidFill>
                  <a:srgbClr val="000000"/>
                </a:solidFill>
                <a:effectLst/>
              </a:rPr>
            </a:br>
            <a:r>
              <a:rPr lang="en-US" b="0" i="0" u="none" strike="noStrike" dirty="0">
                <a:solidFill>
                  <a:srgbClr val="000000"/>
                </a:solidFill>
                <a:effectLst/>
              </a:rPr>
              <a:t>It explains learning, but not necessarily structural developmental shifts</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a:extLst>
            <a:ext uri="{FF2B5EF4-FFF2-40B4-BE49-F238E27FC236}">
              <a16:creationId xmlns:a16="http://schemas.microsoft.com/office/drawing/2014/main" id="{56A2C79D-5696-4028-046E-F0A899C65E36}"/>
            </a:ext>
          </a:extLst>
        </p:cNvPr>
        <p:cNvGrpSpPr/>
        <p:nvPr/>
      </p:nvGrpSpPr>
      <p:grpSpPr>
        <a:xfrm>
          <a:off x="0" y="0"/>
          <a:ext cx="0" cy="0"/>
          <a:chOff x="0" y="0"/>
          <a:chExt cx="0" cy="0"/>
        </a:xfrm>
      </p:grpSpPr>
      <p:sp>
        <p:nvSpPr>
          <p:cNvPr id="746" name="Google Shape;746;g1c48c152c6a_0_80:notes">
            <a:extLst>
              <a:ext uri="{FF2B5EF4-FFF2-40B4-BE49-F238E27FC236}">
                <a16:creationId xmlns:a16="http://schemas.microsoft.com/office/drawing/2014/main" id="{7D4AD9AE-6E8E-246C-45A8-184BC266C0D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a:extLst>
              <a:ext uri="{FF2B5EF4-FFF2-40B4-BE49-F238E27FC236}">
                <a16:creationId xmlns:a16="http://schemas.microsoft.com/office/drawing/2014/main" id="{C03F0E95-7F6E-E95E-FC24-9B9A4FF5E4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Bandura would say:</a:t>
            </a:r>
          </a:p>
          <a:p>
            <a:r>
              <a:rPr lang="en-US" b="0" i="0" u="none" strike="noStrike" dirty="0">
                <a:solidFill>
                  <a:srgbClr val="000000"/>
                </a:solidFill>
                <a:effectLst/>
              </a:rPr>
              <a:t>The student is engaging in modeling.</a:t>
            </a:r>
          </a:p>
          <a:p>
            <a:r>
              <a:rPr lang="en-US" b="0" i="0" u="none" strike="noStrike" dirty="0">
                <a:solidFill>
                  <a:srgbClr val="000000"/>
                </a:solidFill>
                <a:effectLst/>
              </a:rPr>
              <a:t>They observed a model (the influencer), attended to the behavior, remembered it, and then reproduced it.</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“What had to happen cognitively for this to occur?”</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“Was the student directly rewarded for copying?”</a:t>
            </a: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“How might this behavior now influence their environment?”</a:t>
            </a:r>
            <a:endParaRPr dirty="0"/>
          </a:p>
        </p:txBody>
      </p:sp>
    </p:spTree>
    <p:extLst>
      <p:ext uri="{BB962C8B-B14F-4D97-AF65-F5344CB8AC3E}">
        <p14:creationId xmlns:p14="http://schemas.microsoft.com/office/powerpoint/2010/main" val="168445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BF62CCA1-9BC4-C25E-1BD6-882B51BC6B77}"/>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A0FBA54E-EB10-EBB0-C6D6-62863A3217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FD1CDB25-79A5-63B7-3217-C7D1E5DB7C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7223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2A7FE66B-021E-358C-F3F9-1A5871AD432E}"/>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C7766A6E-63E4-0DBD-E2F7-E16E6823CF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34E63AC2-681F-7D0F-EE33-EDCD7DDFDB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solidFill>
                  <a:schemeClr val="tx1"/>
                </a:solidFill>
              </a:rPr>
              <a:t>The Constructionist</a:t>
            </a:r>
            <a:r>
              <a:rPr lang="en-US" b="0" i="0" u="none" strike="noStrike" dirty="0">
                <a:solidFill>
                  <a:srgbClr val="000000"/>
                </a:solidFill>
                <a:effectLst/>
              </a:rPr>
              <a:t> theories focus on how thinking changes over time. These theories emphasize mental processes such as reasoning, memory, problem-solving, and understanding.</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Unlike environmental learning theories, which focus on observable behavior and external reinforcement, cognitive theories focus on what is happening inside the child’s mind.</a:t>
            </a:r>
          </a:p>
          <a:p>
            <a:pPr marL="158750" indent="0">
              <a:buNone/>
            </a:pPr>
            <a:endParaRPr lang="en-US" b="0" i="0" u="none" strike="noStrike" dirty="0">
              <a:solidFill>
                <a:srgbClr val="000000"/>
              </a:solidFill>
              <a:effectLst/>
            </a:endParaRPr>
          </a:p>
          <a:p>
            <a:pPr marL="158750" indent="0">
              <a:buNone/>
            </a:pPr>
            <a:r>
              <a:rPr lang="en-US" sz="1100" b="0" i="0" u="none" strike="noStrike" cap="none" dirty="0">
                <a:solidFill>
                  <a:srgbClr val="000000"/>
                </a:solidFill>
                <a:effectLst/>
                <a:latin typeface="Arial"/>
                <a:ea typeface="Arial"/>
                <a:cs typeface="Arial"/>
                <a:sym typeface="Arial"/>
              </a:rPr>
              <a:t>Together, cognitive theories emphasize that development involves changes in thinking, and that children actively construct their understanding of the world.</a:t>
            </a:r>
            <a:endParaRPr lang="en-US" b="0" i="0" u="none" strike="noStrike" dirty="0">
              <a:solidFill>
                <a:srgbClr val="000000"/>
              </a:solidFill>
              <a:effectLst/>
            </a:endParaRP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165089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E2E3B763-12F5-AB60-E4FD-7E38911E6594}"/>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3DB45C18-AC9C-FD5A-3AA4-83DF8EDB9DC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A2F0DE14-5308-ABE3-DDB7-74776DC4BA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3375127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1B386317-66DE-C899-C885-0F3C1B275CEE}"/>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EC5AEBDC-5EA7-6F6D-8113-413BF5D62F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85C62D58-C184-73CA-6219-6068386710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0" u="none" strike="noStrike" dirty="0">
                <a:solidFill>
                  <a:srgbClr val="000000"/>
                </a:solidFill>
                <a:effectLst/>
              </a:rPr>
              <a:t>Jean Piaget was a Swiss psychologist and one of the most influential figures in developmental psychology.</a:t>
            </a:r>
          </a:p>
          <a:p>
            <a:pPr marL="158750" indent="0">
              <a:buNone/>
            </a:pPr>
            <a:r>
              <a:rPr lang="en-US" b="0" i="0" u="none" strike="noStrike" dirty="0">
                <a:solidFill>
                  <a:srgbClr val="000000"/>
                </a:solidFill>
                <a:effectLst/>
              </a:rPr>
              <a:t>He is best known for his work on cognitive development — how children think and how their thinking changes over time.</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Piaget was one of the first psychologists to systematically observe children in order to study cognition.</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He described his work as </a:t>
            </a:r>
            <a:r>
              <a:rPr lang="en-US" b="1" i="0" u="none" strike="noStrike" dirty="0">
                <a:solidFill>
                  <a:srgbClr val="000000"/>
                </a:solidFill>
                <a:effectLst/>
              </a:rPr>
              <a:t>genetic epistemology — which means the study of the origins and development of knowledge.</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Piaget was interested in how children come to know what they know.</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One of his most important contributions was the idea that children are not passive recipients of knowledge.</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Instead, they actively construct their own understanding of the world.</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This idea became the foundation for constructivist theory — the belief that knowledge is built by the learner, not simply absorbed.</a:t>
            </a:r>
          </a:p>
          <a:p>
            <a:endParaRPr lang="en-US" b="0" i="0" u="none" strike="noStrike" dirty="0">
              <a:solidFill>
                <a:srgbClr val="000000"/>
              </a:solidFill>
              <a:effectLst/>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Piaget even based many of his early observations on watching his own children — carefully documenting how their thinking changed as they grew.</a:t>
            </a:r>
            <a:endParaRPr b="0" dirty="0"/>
          </a:p>
        </p:txBody>
      </p:sp>
    </p:spTree>
    <p:extLst>
      <p:ext uri="{BB962C8B-B14F-4D97-AF65-F5344CB8AC3E}">
        <p14:creationId xmlns:p14="http://schemas.microsoft.com/office/powerpoint/2010/main" val="986498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689587A5-AA22-3C93-F500-3DA92B0429A6}"/>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0D51C6A4-69E8-55F3-AFCC-63E2098C54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D2B473F0-A98E-853F-F75D-01BE13183A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Overview of Piaget’s theory:</a:t>
            </a:r>
          </a:p>
          <a:p>
            <a:pPr marL="0" lvl="0" indent="0" algn="l" rtl="0">
              <a:spcBef>
                <a:spcPts val="0"/>
              </a:spcBef>
              <a:spcAft>
                <a:spcPts val="0"/>
              </a:spcAft>
              <a:buNone/>
            </a:pPr>
            <a:r>
              <a:rPr lang="en-US" b="0" dirty="0"/>
              <a:t>https://</a:t>
            </a:r>
            <a:r>
              <a:rPr lang="en-US" b="0" dirty="0" err="1"/>
              <a:t>youtu.be</a:t>
            </a:r>
            <a:r>
              <a:rPr lang="en-US" b="0" dirty="0"/>
              <a:t>/IhcgYgx7aAA?si=gSTdPMxSH8Sx-3yf</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1430053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38DD5A72-FF5A-EBFA-6797-BFCA819AD802}"/>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D022E003-4D5B-541B-78CD-826FE8BFD2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6C10F90D-A022-AA40-EC09-090678930D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The sensorimotor stage occurs from birth to about age two.</a:t>
            </a:r>
          </a:p>
          <a:p>
            <a:endParaRPr lang="en-US" b="0" i="0" u="none" strike="noStrike" dirty="0">
              <a:solidFill>
                <a:srgbClr val="000000"/>
              </a:solidFill>
              <a:effectLst/>
            </a:endParaRPr>
          </a:p>
          <a:p>
            <a:r>
              <a:rPr lang="en-US" b="0" i="0" u="none" strike="noStrike" dirty="0">
                <a:solidFill>
                  <a:srgbClr val="000000"/>
                </a:solidFill>
                <a:effectLst/>
              </a:rPr>
              <a:t>During this stage, infants learn primarily through sensory experiences and motor actions. Everything they know comes from what they can see, hear, touch, taste, or physically manipulate.</a:t>
            </a:r>
          </a:p>
          <a:p>
            <a:endParaRPr lang="en-US" b="0" i="0" u="none" strike="noStrike" dirty="0">
              <a:solidFill>
                <a:srgbClr val="000000"/>
              </a:solidFill>
              <a:effectLst/>
            </a:endParaRPr>
          </a:p>
          <a:p>
            <a:r>
              <a:rPr lang="en-US" b="0" i="0" u="none" strike="noStrike" dirty="0">
                <a:solidFill>
                  <a:srgbClr val="000000"/>
                </a:solidFill>
                <a:effectLst/>
              </a:rPr>
              <a:t>Their thinking is practical and action-based. They are not yet thinking symbolically — they are interacting directly with objects.</a:t>
            </a:r>
          </a:p>
          <a:p>
            <a:endParaRPr lang="en-US" b="0" i="0" u="none" strike="noStrike" dirty="0">
              <a:solidFill>
                <a:srgbClr val="000000"/>
              </a:solidFill>
              <a:effectLst/>
            </a:endParaRPr>
          </a:p>
          <a:p>
            <a:r>
              <a:rPr lang="en-US" b="0" i="0" u="none" strike="noStrike" dirty="0">
                <a:solidFill>
                  <a:srgbClr val="000000"/>
                </a:solidFill>
                <a:effectLst/>
              </a:rPr>
              <a:t>A key concept in this stage is object permanence — the understanding that objects continue to exist even when they are out of sight.</a:t>
            </a:r>
          </a:p>
          <a:p>
            <a:endParaRPr lang="en-US" b="0" i="0" u="none" strike="noStrike" dirty="0">
              <a:solidFill>
                <a:srgbClr val="000000"/>
              </a:solidFill>
              <a:effectLst/>
            </a:endParaRPr>
          </a:p>
          <a:p>
            <a:r>
              <a:rPr lang="en-US" b="0" i="0" u="none" strike="noStrike" dirty="0">
                <a:solidFill>
                  <a:srgbClr val="000000"/>
                </a:solidFill>
                <a:effectLst/>
              </a:rPr>
              <a:t>Before object permanence develops, if you hide a toy, the infant behaves as though it no longer exists.</a:t>
            </a:r>
          </a:p>
          <a:p>
            <a:endParaRPr lang="en-US" b="0" i="0" u="none" strike="noStrike" dirty="0">
              <a:solidFill>
                <a:srgbClr val="000000"/>
              </a:solidFill>
              <a:effectLst/>
            </a:endParaRPr>
          </a:p>
          <a:p>
            <a:r>
              <a:rPr lang="en-US" b="0" i="0" u="none" strike="noStrike" dirty="0">
                <a:solidFill>
                  <a:srgbClr val="000000"/>
                </a:solidFill>
                <a:effectLst/>
              </a:rPr>
              <a:t>Another hallmark of this stage is trial-and-error learning. Infants shake objects, drop objects, mouth objects — they are experimenting constantly.</a:t>
            </a:r>
          </a:p>
          <a:p>
            <a:endParaRPr lang="en-US" b="0" i="0" u="none" strike="noStrike" dirty="0">
              <a:solidFill>
                <a:srgbClr val="000000"/>
              </a:solidFill>
              <a:effectLst/>
            </a:endParaRPr>
          </a:p>
          <a:p>
            <a:r>
              <a:rPr lang="en-US" b="0" i="0" u="none" strike="noStrike" dirty="0">
                <a:solidFill>
                  <a:srgbClr val="000000"/>
                </a:solidFill>
                <a:effectLst/>
              </a:rPr>
              <a:t>This stage lays the foundation for all later cognitive development because it establishes the idea that the world is stable and predictable.</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640141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C457BE9B-0B45-8E3F-1D9E-57B0F3349F4A}"/>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FB48DE9B-7038-4895-1F52-B2FB586053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95FD2F65-5AF1-03D4-0179-51CFACCD7F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The preoperational stage occurs roughly from ages two to seven.</a:t>
            </a:r>
          </a:p>
          <a:p>
            <a:endParaRPr lang="en-US" b="0" i="0" u="none" strike="noStrike" dirty="0">
              <a:solidFill>
                <a:srgbClr val="000000"/>
              </a:solidFill>
              <a:effectLst/>
            </a:endParaRPr>
          </a:p>
          <a:p>
            <a:r>
              <a:rPr lang="en-US" b="0" i="0" u="none" strike="noStrike" dirty="0">
                <a:solidFill>
                  <a:srgbClr val="000000"/>
                </a:solidFill>
                <a:effectLst/>
              </a:rPr>
              <a:t>This is when children begin using symbols — especially language.</a:t>
            </a:r>
          </a:p>
          <a:p>
            <a:endParaRPr lang="en-US" b="0" i="0" u="none" strike="noStrike" dirty="0">
              <a:solidFill>
                <a:srgbClr val="000000"/>
              </a:solidFill>
              <a:effectLst/>
            </a:endParaRPr>
          </a:p>
          <a:p>
            <a:r>
              <a:rPr lang="en-US" b="0" i="0" u="none" strike="noStrike" dirty="0">
                <a:solidFill>
                  <a:srgbClr val="000000"/>
                </a:solidFill>
                <a:effectLst/>
              </a:rPr>
              <a:t>They engage in pretend play. A stick becomes a sword. A box becomes a spaceship.</a:t>
            </a:r>
          </a:p>
          <a:p>
            <a:r>
              <a:rPr lang="en-US" b="0" i="0" u="none" strike="noStrike" dirty="0">
                <a:solidFill>
                  <a:srgbClr val="000000"/>
                </a:solidFill>
                <a:effectLst/>
              </a:rPr>
              <a:t>Symbolic thinking is expanding rapidly.</a:t>
            </a:r>
          </a:p>
          <a:p>
            <a:endParaRPr lang="en-US" b="0" i="0" u="none" strike="noStrike" dirty="0">
              <a:solidFill>
                <a:srgbClr val="000000"/>
              </a:solidFill>
              <a:effectLst/>
            </a:endParaRPr>
          </a:p>
          <a:p>
            <a:r>
              <a:rPr lang="en-US" b="0" i="0" u="none" strike="noStrike" dirty="0">
                <a:solidFill>
                  <a:srgbClr val="000000"/>
                </a:solidFill>
                <a:effectLst/>
              </a:rPr>
              <a:t>However, thinking is still intuitive rather than logical.</a:t>
            </a:r>
          </a:p>
          <a:p>
            <a:endParaRPr lang="en-US" b="0" i="0" u="none" strike="noStrike" dirty="0">
              <a:solidFill>
                <a:srgbClr val="000000"/>
              </a:solidFill>
              <a:effectLst/>
            </a:endParaRPr>
          </a:p>
          <a:p>
            <a:r>
              <a:rPr lang="en-US" b="0" i="0" u="none" strike="noStrike" dirty="0">
                <a:solidFill>
                  <a:srgbClr val="000000"/>
                </a:solidFill>
                <a:effectLst/>
              </a:rPr>
              <a:t>Children in this stage struggle with conservation — the idea that quantity remains the same even if appearance changes.</a:t>
            </a:r>
          </a:p>
          <a:p>
            <a:endParaRPr lang="en-US" b="0" i="0" u="none" strike="noStrike" dirty="0">
              <a:solidFill>
                <a:srgbClr val="000000"/>
              </a:solidFill>
              <a:effectLst/>
            </a:endParaRPr>
          </a:p>
          <a:p>
            <a:r>
              <a:rPr lang="en-US" b="0" i="0" u="none" strike="noStrike" dirty="0">
                <a:solidFill>
                  <a:srgbClr val="000000"/>
                </a:solidFill>
                <a:effectLst/>
              </a:rPr>
              <a:t>For example, if you pour water from a tall glass into a short glass, they may believe the amount has changed.</a:t>
            </a:r>
          </a:p>
          <a:p>
            <a:endParaRPr lang="en-US" b="0" i="0" u="none" strike="noStrike" dirty="0">
              <a:solidFill>
                <a:srgbClr val="000000"/>
              </a:solidFill>
              <a:effectLst/>
            </a:endParaRPr>
          </a:p>
          <a:p>
            <a:r>
              <a:rPr lang="en-US" b="0" i="0" u="none" strike="noStrike" dirty="0">
                <a:solidFill>
                  <a:srgbClr val="000000"/>
                </a:solidFill>
                <a:effectLst/>
              </a:rPr>
              <a:t>They also display egocentrism — difficulty taking another person’s perspective.</a:t>
            </a:r>
          </a:p>
          <a:p>
            <a:endParaRPr lang="en-US" b="0" i="0" u="none" strike="noStrike" dirty="0">
              <a:solidFill>
                <a:srgbClr val="000000"/>
              </a:solidFill>
              <a:effectLst/>
            </a:endParaRPr>
          </a:p>
          <a:p>
            <a:r>
              <a:rPr lang="en-US" b="0" i="0" u="none" strike="noStrike" dirty="0">
                <a:solidFill>
                  <a:srgbClr val="000000"/>
                </a:solidFill>
                <a:effectLst/>
              </a:rPr>
              <a:t>If you ask them what someone else sees, they often assume others see exactly what they see.</a:t>
            </a:r>
          </a:p>
          <a:p>
            <a:endParaRPr lang="en-US" b="0" i="0" u="none" strike="noStrike" dirty="0">
              <a:solidFill>
                <a:srgbClr val="000000"/>
              </a:solidFill>
              <a:effectLst/>
            </a:endParaRPr>
          </a:p>
          <a:p>
            <a:r>
              <a:rPr lang="en-US" b="0" i="0" u="none" strike="noStrike" dirty="0">
                <a:solidFill>
                  <a:srgbClr val="000000"/>
                </a:solidFill>
                <a:effectLst/>
              </a:rPr>
              <a:t>This stage shows enormous growth in language and imagination, but logical reasoning is still limited.</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525137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746DE7F7-1E25-84C5-96BD-C3F87FE6BECE}"/>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21963283-EF1F-F275-4DDE-DCE7A0C95C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F2E7E480-8132-DF0E-1EC5-FCC242CF920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In the concrete operational stage, roughly ages seven to eleven, children begin thinking logically — but only about concrete, tangible things.</a:t>
            </a:r>
          </a:p>
          <a:p>
            <a:endParaRPr lang="en-US" b="0" i="0" u="none" strike="noStrike" dirty="0">
              <a:solidFill>
                <a:srgbClr val="000000"/>
              </a:solidFill>
              <a:effectLst/>
            </a:endParaRPr>
          </a:p>
          <a:p>
            <a:r>
              <a:rPr lang="en-US" b="0" i="0" u="none" strike="noStrike" dirty="0">
                <a:solidFill>
                  <a:srgbClr val="000000"/>
                </a:solidFill>
                <a:effectLst/>
              </a:rPr>
              <a:t>This is when conservation is mastered.</a:t>
            </a:r>
          </a:p>
          <a:p>
            <a:endParaRPr lang="en-US" b="0" i="0" u="none" strike="noStrike" dirty="0">
              <a:solidFill>
                <a:srgbClr val="000000"/>
              </a:solidFill>
              <a:effectLst/>
            </a:endParaRPr>
          </a:p>
          <a:p>
            <a:r>
              <a:rPr lang="en-US" b="0" i="0" u="none" strike="noStrike" dirty="0">
                <a:solidFill>
                  <a:srgbClr val="000000"/>
                </a:solidFill>
                <a:effectLst/>
              </a:rPr>
              <a:t>They understand that mass, volume, and number stay the same even if appearance changes.</a:t>
            </a:r>
          </a:p>
          <a:p>
            <a:endParaRPr lang="en-US" b="0" i="0" u="none" strike="noStrike" dirty="0">
              <a:solidFill>
                <a:srgbClr val="000000"/>
              </a:solidFill>
              <a:effectLst/>
            </a:endParaRPr>
          </a:p>
          <a:p>
            <a:r>
              <a:rPr lang="en-US" b="0" i="0" u="none" strike="noStrike" dirty="0">
                <a:solidFill>
                  <a:srgbClr val="000000"/>
                </a:solidFill>
                <a:effectLst/>
              </a:rPr>
              <a:t>They can mentally reverse operations — understanding that addition and subtraction undo each other.</a:t>
            </a:r>
          </a:p>
          <a:p>
            <a:endParaRPr lang="en-US" b="0" i="0" u="none" strike="noStrike" dirty="0">
              <a:solidFill>
                <a:srgbClr val="000000"/>
              </a:solidFill>
              <a:effectLst/>
            </a:endParaRPr>
          </a:p>
          <a:p>
            <a:r>
              <a:rPr lang="en-US" b="0" i="0" u="none" strike="noStrike" dirty="0">
                <a:solidFill>
                  <a:srgbClr val="000000"/>
                </a:solidFill>
                <a:effectLst/>
              </a:rPr>
              <a:t>Thinking becomes less egocentric.</a:t>
            </a:r>
          </a:p>
          <a:p>
            <a:endParaRPr lang="en-US" b="0" i="0" u="none" strike="noStrike" dirty="0">
              <a:solidFill>
                <a:srgbClr val="000000"/>
              </a:solidFill>
              <a:effectLst/>
            </a:endParaRPr>
          </a:p>
          <a:p>
            <a:r>
              <a:rPr lang="en-US" b="0" i="0" u="none" strike="noStrike" dirty="0">
                <a:solidFill>
                  <a:srgbClr val="000000"/>
                </a:solidFill>
                <a:effectLst/>
              </a:rPr>
              <a:t>Children can now consider perspectives beyond their own.</a:t>
            </a:r>
          </a:p>
          <a:p>
            <a:endParaRPr lang="en-US" b="0" i="0" u="none" strike="noStrike" dirty="0">
              <a:solidFill>
                <a:srgbClr val="000000"/>
              </a:solidFill>
              <a:effectLst/>
            </a:endParaRPr>
          </a:p>
          <a:p>
            <a:r>
              <a:rPr lang="en-US" b="0" i="0" u="none" strike="noStrike" dirty="0">
                <a:solidFill>
                  <a:srgbClr val="000000"/>
                </a:solidFill>
                <a:effectLst/>
              </a:rPr>
              <a:t>However, their thinking is still tied to real objects and concrete examples.</a:t>
            </a:r>
          </a:p>
          <a:p>
            <a:endParaRPr lang="en-US" b="0" i="0" u="none" strike="noStrike" dirty="0">
              <a:solidFill>
                <a:srgbClr val="000000"/>
              </a:solidFill>
              <a:effectLst/>
            </a:endParaRPr>
          </a:p>
          <a:p>
            <a:r>
              <a:rPr lang="en-US" b="0" i="0" u="none" strike="noStrike" dirty="0">
                <a:solidFill>
                  <a:srgbClr val="000000"/>
                </a:solidFill>
                <a:effectLst/>
              </a:rPr>
              <a:t>They struggle with abstract reasoning.</a:t>
            </a:r>
          </a:p>
          <a:p>
            <a:endParaRPr lang="en-US" b="0" i="0" u="none" strike="noStrike" dirty="0">
              <a:solidFill>
                <a:srgbClr val="000000"/>
              </a:solidFill>
              <a:effectLst/>
            </a:endParaRPr>
          </a:p>
          <a:p>
            <a:r>
              <a:rPr lang="en-US" b="0" i="0" u="none" strike="noStrike" dirty="0">
                <a:solidFill>
                  <a:srgbClr val="000000"/>
                </a:solidFill>
                <a:effectLst/>
              </a:rPr>
              <a:t>So if you give them a hypothetical scenario with no real-world anchor, they may have difficulty.</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730790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C92FA0D8-C07D-A383-3D34-73FD2D365ADA}"/>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EA6271FD-6221-068C-6B78-FF324B2B366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6A738353-7B2C-3A63-8EDB-EA4878F36A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The formal operational stage begins in adolescence and continues into adulthood.</a:t>
            </a:r>
          </a:p>
          <a:p>
            <a:endParaRPr lang="en-US" b="0" i="0" u="none" strike="noStrike" dirty="0">
              <a:solidFill>
                <a:srgbClr val="000000"/>
              </a:solidFill>
              <a:effectLst/>
            </a:endParaRPr>
          </a:p>
          <a:p>
            <a:r>
              <a:rPr lang="en-US" b="0" i="0" u="none" strike="noStrike" dirty="0">
                <a:solidFill>
                  <a:srgbClr val="000000"/>
                </a:solidFill>
                <a:effectLst/>
              </a:rPr>
              <a:t>At this stage, individuals can think abstractly and hypothetically.</a:t>
            </a:r>
          </a:p>
          <a:p>
            <a:endParaRPr lang="en-US" b="0" i="0" u="none" strike="noStrike" dirty="0">
              <a:solidFill>
                <a:srgbClr val="000000"/>
              </a:solidFill>
              <a:effectLst/>
            </a:endParaRPr>
          </a:p>
          <a:p>
            <a:r>
              <a:rPr lang="en-US" b="0" i="0" u="none" strike="noStrike" dirty="0">
                <a:solidFill>
                  <a:srgbClr val="000000"/>
                </a:solidFill>
                <a:effectLst/>
              </a:rPr>
              <a:t>They can consider multiple variables at once.</a:t>
            </a:r>
          </a:p>
          <a:p>
            <a:endParaRPr lang="en-US" b="0" i="0" u="none" strike="noStrike" dirty="0">
              <a:solidFill>
                <a:srgbClr val="000000"/>
              </a:solidFill>
              <a:effectLst/>
            </a:endParaRPr>
          </a:p>
          <a:p>
            <a:r>
              <a:rPr lang="en-US" b="0" i="0" u="none" strike="noStrike" dirty="0">
                <a:solidFill>
                  <a:srgbClr val="000000"/>
                </a:solidFill>
                <a:effectLst/>
              </a:rPr>
              <a:t>They can formulate hypotheses and test them systematically.</a:t>
            </a:r>
          </a:p>
          <a:p>
            <a:endParaRPr lang="en-US" b="0" i="0" u="none" strike="noStrike" dirty="0">
              <a:solidFill>
                <a:srgbClr val="000000"/>
              </a:solidFill>
              <a:effectLst/>
            </a:endParaRPr>
          </a:p>
          <a:p>
            <a:r>
              <a:rPr lang="en-US" b="0" i="0" u="none" strike="noStrike" dirty="0">
                <a:solidFill>
                  <a:srgbClr val="000000"/>
                </a:solidFill>
                <a:effectLst/>
              </a:rPr>
              <a:t>This is when scientific reasoning develops.</a:t>
            </a:r>
          </a:p>
          <a:p>
            <a:endParaRPr lang="en-US" b="0" i="0" u="none" strike="noStrike" dirty="0">
              <a:solidFill>
                <a:srgbClr val="000000"/>
              </a:solidFill>
              <a:effectLst/>
            </a:endParaRPr>
          </a:p>
          <a:p>
            <a:r>
              <a:rPr lang="en-US" b="0" i="0" u="none" strike="noStrike" dirty="0">
                <a:solidFill>
                  <a:srgbClr val="000000"/>
                </a:solidFill>
                <a:effectLst/>
              </a:rPr>
              <a:t>Adolescents can think about concepts like justice, morality, identity, and hypothetical futures.</a:t>
            </a:r>
          </a:p>
          <a:p>
            <a:endParaRPr lang="en-US" b="0" i="0" u="none" strike="noStrike" dirty="0">
              <a:solidFill>
                <a:srgbClr val="000000"/>
              </a:solidFill>
              <a:effectLst/>
            </a:endParaRPr>
          </a:p>
          <a:p>
            <a:r>
              <a:rPr lang="en-US" b="0" i="0" u="none" strike="noStrike" dirty="0">
                <a:solidFill>
                  <a:srgbClr val="000000"/>
                </a:solidFill>
                <a:effectLst/>
              </a:rPr>
              <a:t>They are no longer limited to what is concrete and physically present.</a:t>
            </a:r>
          </a:p>
          <a:p>
            <a:endParaRPr lang="en-US" b="0" i="0" u="none" strike="noStrike" dirty="0">
              <a:solidFill>
                <a:srgbClr val="000000"/>
              </a:solidFill>
              <a:effectLst/>
            </a:endParaRPr>
          </a:p>
          <a:p>
            <a:r>
              <a:rPr lang="en-US" b="0" i="0" u="none" strike="noStrike" dirty="0">
                <a:solidFill>
                  <a:srgbClr val="000000"/>
                </a:solidFill>
                <a:effectLst/>
              </a:rPr>
              <a:t>Piaget believed that once formal operational thought is achieved, no new cognitive structures are needed — though knowledge can continue expanding.</a:t>
            </a:r>
          </a:p>
          <a:p>
            <a:endParaRPr lang="en-US" b="0" i="0" u="none" strike="noStrike" dirty="0">
              <a:solidFill>
                <a:srgbClr val="000000"/>
              </a:solidFill>
              <a:effectLst/>
            </a:endParaRPr>
          </a:p>
          <a:p>
            <a:r>
              <a:rPr lang="en-US" b="0" i="0" u="none" strike="noStrike" dirty="0">
                <a:solidFill>
                  <a:srgbClr val="000000"/>
                </a:solidFill>
                <a:effectLst/>
              </a:rPr>
              <a:t>However, research shows not all adults consistently use formal operational thinking in every context.</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3268811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5DA88718-ECC8-633A-4533-B452447259A5}"/>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CBE453C9-B20A-AF52-6E02-18C8BF6A26C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76264A44-2CB4-2DBC-9AE5-0AB20CE6620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i="0" u="none" strike="noStrike" dirty="0">
                <a:solidFill>
                  <a:srgbClr val="000000"/>
                </a:solidFill>
                <a:effectLst/>
              </a:rPr>
              <a:t>Piaget’s theory has several major strengths.</a:t>
            </a:r>
          </a:p>
          <a:p>
            <a:r>
              <a:rPr lang="en-US" b="0" i="0" u="none" strike="noStrike" dirty="0">
                <a:solidFill>
                  <a:srgbClr val="000000"/>
                </a:solidFill>
                <a:effectLst/>
              </a:rPr>
              <a:t>First, he was a pioneer. He was one of the first psychologists to systematically observe children in order to study cognition.</a:t>
            </a:r>
          </a:p>
          <a:p>
            <a:endParaRPr lang="en-US" b="0" i="0" u="none" strike="noStrike" dirty="0">
              <a:solidFill>
                <a:srgbClr val="000000"/>
              </a:solidFill>
              <a:effectLst/>
            </a:endParaRPr>
          </a:p>
          <a:p>
            <a:r>
              <a:rPr lang="en-US" b="0" i="0" u="none" strike="noStrike" dirty="0">
                <a:solidFill>
                  <a:srgbClr val="000000"/>
                </a:solidFill>
                <a:effectLst/>
              </a:rPr>
              <a:t>Second, he introduced the idea that cognitive development occurs in stages — that thinking changes qualitatively over time, not just quantitatively.</a:t>
            </a:r>
          </a:p>
          <a:p>
            <a:endParaRPr lang="en-US" b="0" i="0" u="none" strike="noStrike" dirty="0">
              <a:solidFill>
                <a:srgbClr val="000000"/>
              </a:solidFill>
              <a:effectLst/>
            </a:endParaRPr>
          </a:p>
          <a:p>
            <a:r>
              <a:rPr lang="en-US" b="0" i="0" u="none" strike="noStrike" dirty="0">
                <a:solidFill>
                  <a:srgbClr val="000000"/>
                </a:solidFill>
                <a:effectLst/>
              </a:rPr>
              <a:t>Third, he emphasized that children are active learners. They construct knowledge rather than passively absorbing it. This idea became foundational for constructivist theory.</a:t>
            </a:r>
          </a:p>
          <a:p>
            <a:endParaRPr lang="en-US" b="0" i="0" u="none" strike="noStrike" dirty="0">
              <a:solidFill>
                <a:srgbClr val="000000"/>
              </a:solidFill>
              <a:effectLst/>
            </a:endParaRPr>
          </a:p>
          <a:p>
            <a:r>
              <a:rPr lang="en-US" b="0" i="0" u="none" strike="noStrike" dirty="0">
                <a:solidFill>
                  <a:srgbClr val="000000"/>
                </a:solidFill>
                <a:effectLst/>
              </a:rPr>
              <a:t>Fourth, his work had enormous influence on education. Hands-on learning, discovery learning, and developmentally appropriate instruction all stem from Piaget’s ideas.</a:t>
            </a:r>
          </a:p>
          <a:p>
            <a:endParaRPr lang="en-US" b="0" i="0" u="none" strike="noStrike" dirty="0">
              <a:solidFill>
                <a:srgbClr val="000000"/>
              </a:solidFill>
              <a:effectLst/>
            </a:endParaRPr>
          </a:p>
          <a:p>
            <a:pPr marL="158750" indent="0">
              <a:buNone/>
            </a:pPr>
            <a:r>
              <a:rPr lang="en-US" b="1" i="0" u="none" strike="noStrike" dirty="0">
                <a:solidFill>
                  <a:srgbClr val="000000"/>
                </a:solidFill>
                <a:effectLst/>
              </a:rPr>
              <a:t>However, there are important limitations.</a:t>
            </a:r>
          </a:p>
          <a:p>
            <a:r>
              <a:rPr lang="en-US" b="0" i="0" u="none" strike="noStrike" dirty="0">
                <a:solidFill>
                  <a:srgbClr val="000000"/>
                </a:solidFill>
                <a:effectLst/>
              </a:rPr>
              <a:t>Research suggests development may be more continuous than stage-like.</a:t>
            </a:r>
            <a:br>
              <a:rPr lang="en-US" b="0" i="0" u="none" strike="noStrike" dirty="0">
                <a:solidFill>
                  <a:srgbClr val="000000"/>
                </a:solidFill>
                <a:effectLst/>
              </a:rPr>
            </a:br>
            <a:r>
              <a:rPr lang="en-US" b="0" i="0" u="none" strike="noStrike" dirty="0">
                <a:solidFill>
                  <a:srgbClr val="000000"/>
                </a:solidFill>
                <a:effectLst/>
              </a:rPr>
              <a:t>Children don’t always move neatly from one stage to the next.</a:t>
            </a:r>
          </a:p>
          <a:p>
            <a:endParaRPr lang="en-US" b="0" i="0" u="none" strike="noStrike" dirty="0">
              <a:solidFill>
                <a:srgbClr val="000000"/>
              </a:solidFill>
              <a:effectLst/>
            </a:endParaRPr>
          </a:p>
          <a:p>
            <a:r>
              <a:rPr lang="en-US" b="0" i="0" u="none" strike="noStrike" dirty="0">
                <a:solidFill>
                  <a:srgbClr val="000000"/>
                </a:solidFill>
                <a:effectLst/>
              </a:rPr>
              <a:t>Many studies show children can perform certain tasks earlier than Piaget predicted — meaning he may have underestimated children’s cognitive abilities.</a:t>
            </a:r>
          </a:p>
          <a:p>
            <a:endParaRPr lang="en-US" b="0" i="0" u="none" strike="noStrike" dirty="0">
              <a:solidFill>
                <a:srgbClr val="000000"/>
              </a:solidFill>
              <a:effectLst/>
            </a:endParaRPr>
          </a:p>
          <a:p>
            <a:r>
              <a:rPr lang="en-US" b="0" i="0" u="none" strike="noStrike" dirty="0">
                <a:solidFill>
                  <a:srgbClr val="000000"/>
                </a:solidFill>
                <a:effectLst/>
              </a:rPr>
              <a:t>His theory has also been criticized for cultural bias. Much of his work was based on Western children, and cognitive development may vary across cultural contexts.</a:t>
            </a:r>
          </a:p>
          <a:p>
            <a:endParaRPr lang="en-US" b="0" i="0" u="none" strike="noStrike" dirty="0">
              <a:solidFill>
                <a:srgbClr val="000000"/>
              </a:solidFill>
              <a:effectLst/>
            </a:endParaRPr>
          </a:p>
          <a:p>
            <a:r>
              <a:rPr lang="en-US" b="0" i="0" u="none" strike="noStrike" dirty="0">
                <a:solidFill>
                  <a:srgbClr val="000000"/>
                </a:solidFill>
                <a:effectLst/>
              </a:rPr>
              <a:t>Finally, Piaget argued that formal operational thought is the highest level of development. However, some researchers propose a postformal stage in adulthood, where thinking becomes more contextual and integrated with emotion</a:t>
            </a:r>
          </a:p>
          <a:p>
            <a:pPr marL="158750" indent="0">
              <a:buNone/>
            </a:pPr>
            <a:endParaRPr lang="en-US" b="0" i="0" u="none" strike="noStrike" dirty="0">
              <a:solidFill>
                <a:srgbClr val="000000"/>
              </a:solidFill>
              <a:effectLst/>
            </a:endParaRPr>
          </a:p>
        </p:txBody>
      </p:sp>
    </p:spTree>
    <p:extLst>
      <p:ext uri="{BB962C8B-B14F-4D97-AF65-F5344CB8AC3E}">
        <p14:creationId xmlns:p14="http://schemas.microsoft.com/office/powerpoint/2010/main" val="6292394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a:extLst>
            <a:ext uri="{FF2B5EF4-FFF2-40B4-BE49-F238E27FC236}">
              <a16:creationId xmlns:a16="http://schemas.microsoft.com/office/drawing/2014/main" id="{8C277D5E-748B-0C3D-64C7-64441AC7D309}"/>
            </a:ext>
          </a:extLst>
        </p:cNvPr>
        <p:cNvGrpSpPr/>
        <p:nvPr/>
      </p:nvGrpSpPr>
      <p:grpSpPr>
        <a:xfrm>
          <a:off x="0" y="0"/>
          <a:ext cx="0" cy="0"/>
          <a:chOff x="0" y="0"/>
          <a:chExt cx="0" cy="0"/>
        </a:xfrm>
      </p:grpSpPr>
      <p:sp>
        <p:nvSpPr>
          <p:cNvPr id="746" name="Google Shape;746;g1c48c152c6a_0_80:notes">
            <a:extLst>
              <a:ext uri="{FF2B5EF4-FFF2-40B4-BE49-F238E27FC236}">
                <a16:creationId xmlns:a16="http://schemas.microsoft.com/office/drawing/2014/main" id="{D84BEF56-A667-B7A5-DB17-EDC32EE46BA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a:extLst>
              <a:ext uri="{FF2B5EF4-FFF2-40B4-BE49-F238E27FC236}">
                <a16:creationId xmlns:a16="http://schemas.microsoft.com/office/drawing/2014/main" id="{2611DE10-E04F-2288-AC99-5C342FA8FCD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0" u="none" strike="noStrike" dirty="0">
                <a:solidFill>
                  <a:srgbClr val="000000"/>
                </a:solidFill>
                <a:effectLst/>
              </a:rPr>
              <a:t>Piaget would say:</a:t>
            </a:r>
          </a:p>
          <a:p>
            <a:pPr marL="158750" indent="0">
              <a:buNone/>
            </a:pPr>
            <a:r>
              <a:rPr lang="en-US" b="0" i="0" u="none" strike="noStrike" dirty="0">
                <a:solidFill>
                  <a:srgbClr val="000000"/>
                </a:solidFill>
                <a:effectLst/>
              </a:rPr>
              <a:t>The child is in the </a:t>
            </a:r>
            <a:r>
              <a:rPr lang="en-US" b="1" i="0" u="none" strike="noStrike" dirty="0">
                <a:solidFill>
                  <a:srgbClr val="000000"/>
                </a:solidFill>
                <a:effectLst/>
              </a:rPr>
              <a:t>preoperational stage</a:t>
            </a:r>
            <a:r>
              <a:rPr lang="en-US" b="0" i="0" u="none" strike="noStrike" dirty="0">
                <a:solidFill>
                  <a:srgbClr val="000000"/>
                </a:solidFill>
                <a:effectLst/>
              </a:rPr>
              <a:t>.</a:t>
            </a:r>
          </a:p>
          <a:p>
            <a:pPr marL="158750" indent="0">
              <a:buNone/>
            </a:pPr>
            <a:r>
              <a:rPr lang="en-US" b="0" i="0" u="none" strike="noStrike" dirty="0">
                <a:solidFill>
                  <a:srgbClr val="000000"/>
                </a:solidFill>
                <a:effectLst/>
              </a:rPr>
              <a:t>Their thinking is intuitive and perception-based.</a:t>
            </a:r>
          </a:p>
          <a:p>
            <a:pPr marL="158750" indent="0">
              <a:buNone/>
            </a:pPr>
            <a:r>
              <a:rPr lang="en-US" b="0" i="0" u="none" strike="noStrike" dirty="0">
                <a:solidFill>
                  <a:srgbClr val="000000"/>
                </a:solidFill>
                <a:effectLst/>
              </a:rPr>
              <a:t>They focus on one dimension of the situation — usually height.</a:t>
            </a:r>
            <a:br>
              <a:rPr lang="en-US" b="0" i="0" u="none" strike="noStrike" dirty="0">
                <a:solidFill>
                  <a:srgbClr val="000000"/>
                </a:solidFill>
                <a:effectLst/>
              </a:rPr>
            </a:br>
            <a:endParaRPr lang="en-US" b="0" i="0" u="none" strike="noStrike" dirty="0">
              <a:solidFill>
                <a:srgbClr val="000000"/>
              </a:solidFill>
              <a:effectLst/>
            </a:endParaRPr>
          </a:p>
          <a:p>
            <a:pPr marL="158750" indent="0">
              <a:buNone/>
            </a:pPr>
            <a:r>
              <a:rPr lang="en-US" b="0" i="0" u="none" strike="noStrike" dirty="0">
                <a:solidFill>
                  <a:srgbClr val="000000"/>
                </a:solidFill>
                <a:effectLst/>
              </a:rPr>
              <a:t>They lack </a:t>
            </a:r>
            <a:r>
              <a:rPr lang="en-US" b="1" i="0" u="none" strike="noStrike" dirty="0">
                <a:solidFill>
                  <a:srgbClr val="000000"/>
                </a:solidFill>
                <a:effectLst/>
              </a:rPr>
              <a:t>conservation</a:t>
            </a:r>
            <a:r>
              <a:rPr lang="en-US" b="0" i="0" u="none" strike="noStrike" dirty="0">
                <a:solidFill>
                  <a:srgbClr val="000000"/>
                </a:solidFill>
                <a:effectLst/>
              </a:rPr>
              <a:t> — the understanding that quantity remains the same despite changes in appearance.</a:t>
            </a:r>
          </a:p>
          <a:p>
            <a:pPr marL="158750" indent="0">
              <a:buNone/>
            </a:pPr>
            <a:r>
              <a:rPr lang="en-US" b="0" i="0" u="none" strike="noStrike" dirty="0">
                <a:solidFill>
                  <a:srgbClr val="000000"/>
                </a:solidFill>
                <a:effectLst/>
              </a:rPr>
              <a:t>They also cannot mentally reverse the action (reversibility).</a:t>
            </a:r>
            <a:br>
              <a:rPr lang="en-US" b="0" i="0" u="none" strike="noStrike" dirty="0">
                <a:solidFill>
                  <a:srgbClr val="000000"/>
                </a:solidFill>
                <a:effectLst/>
              </a:rPr>
            </a:br>
            <a:r>
              <a:rPr lang="en-US" b="0" i="0" u="none" strike="noStrike" dirty="0">
                <a:solidFill>
                  <a:srgbClr val="000000"/>
                </a:solidFill>
                <a:effectLst/>
              </a:rPr>
              <a:t>They don’t think, “If you poured it back, it would look the same.”</a:t>
            </a:r>
          </a:p>
          <a:p>
            <a:endParaRPr dirty="0"/>
          </a:p>
        </p:txBody>
      </p:sp>
    </p:spTree>
    <p:extLst>
      <p:ext uri="{BB962C8B-B14F-4D97-AF65-F5344CB8AC3E}">
        <p14:creationId xmlns:p14="http://schemas.microsoft.com/office/powerpoint/2010/main" val="1633572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c48c152c6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4A197373-3BC0-5828-F932-F414B568E6D0}"/>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B65EC8D8-F452-B2AA-0684-9E7F3707C73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DBD8C5B2-83A1-F924-25BA-884F6329D4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0" u="none" strike="noStrike" dirty="0">
                <a:solidFill>
                  <a:srgbClr val="000000"/>
                </a:solidFill>
                <a:effectLst/>
              </a:rPr>
              <a:t>Humanistic theories focus on the idea that humans are naturally motivated to grow, develop, and reach their full potential. Unlike behaviorist theories, which emphasize external reinforcement, or psychodynamic theories, which emphasize internal conflict, humanistic theories emphasize positive growth and internal motivation.</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Humanistic theorists believe that individuals are not simply shaped by their environment or unconscious drives. Instead, they are active agents in their own development, motivated by a desire to improve, learn, and achieve.</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172696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1A9F28A8-E224-CB58-98C0-10274260F421}"/>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C3615041-ED7C-B9AF-DD42-2EA79885A6A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6D007436-FFC2-91AC-F7C2-E0BE05BCD9E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dirty="0"/>
              <a:t>Lets switch to talking about </a:t>
            </a:r>
            <a:r>
              <a:rPr lang="en-US" dirty="0"/>
              <a:t>Abraham Maslow’s humanistic theory of motivation.</a:t>
            </a:r>
          </a:p>
          <a:p>
            <a:endParaRPr lang="en-US" dirty="0"/>
          </a:p>
          <a:p>
            <a:r>
              <a:rPr lang="en-US" dirty="0"/>
              <a:t>Maslow proposed that human behavior is driven by a structured hierarchy of needs.</a:t>
            </a:r>
          </a:p>
          <a:p>
            <a:endParaRPr lang="en-US" dirty="0"/>
          </a:p>
          <a:p>
            <a:r>
              <a:rPr lang="en-US" dirty="0"/>
              <a:t>His model shifted psychology from pathology (what’s wrong with people) to growth and potential (what people can become).</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341051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51A45123-C692-2B27-D964-6A791B280ECF}"/>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A1F1457F-85BB-48A6-D773-9E283F8FC5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75438902-ACFF-0B27-9D10-E07FF2D201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Overview of hierarchy of needs:</a:t>
            </a:r>
          </a:p>
          <a:p>
            <a:pPr marL="0" lvl="0" indent="0" algn="l" rtl="0">
              <a:spcBef>
                <a:spcPts val="0"/>
              </a:spcBef>
              <a:spcAft>
                <a:spcPts val="0"/>
              </a:spcAft>
              <a:buNone/>
            </a:pPr>
            <a:r>
              <a:rPr lang="en-US" b="0" dirty="0"/>
              <a:t>https://</a:t>
            </a:r>
            <a:r>
              <a:rPr lang="en-US" b="0" dirty="0" err="1"/>
              <a:t>youtu.be</a:t>
            </a:r>
            <a:r>
              <a:rPr lang="en-US" b="0" dirty="0"/>
              <a:t>/O-4ithG_07Q?si=xin4BDk2kyWGOFb_</a:t>
            </a:r>
            <a:endParaRPr b="0" dirty="0"/>
          </a:p>
        </p:txBody>
      </p:sp>
    </p:spTree>
    <p:extLst>
      <p:ext uri="{BB962C8B-B14F-4D97-AF65-F5344CB8AC3E}">
        <p14:creationId xmlns:p14="http://schemas.microsoft.com/office/powerpoint/2010/main" val="21459979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89B10FE1-81AA-E06B-D5CA-3D6A1B9BB4D5}"/>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AF9A59B8-EBB6-9AC7-11A8-356F4827BA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6C52DB2E-D0A0-6C1E-D9CF-EDAAA0CAB9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Humanistic psychology emerged as a “third force” after behaviorism and psychoanalysis.</a:t>
            </a:r>
          </a:p>
          <a:p>
            <a:r>
              <a:rPr lang="en-US" b="0" i="0" u="none" strike="noStrike" dirty="0">
                <a:solidFill>
                  <a:srgbClr val="000000"/>
                </a:solidFill>
                <a:effectLst/>
              </a:rPr>
              <a:t>It emphasizes agency, meaning, and subjective experience.</a:t>
            </a:r>
          </a:p>
          <a:p>
            <a:r>
              <a:rPr lang="en-US" b="0" i="0" u="none" strike="noStrike" dirty="0">
                <a:solidFill>
                  <a:srgbClr val="000000"/>
                </a:solidFill>
                <a:effectLst/>
              </a:rPr>
              <a:t>Maslow believed humans are inherently motivated toward growth—not just driven by deficits or conditioning.</a:t>
            </a:r>
          </a:p>
          <a:p>
            <a:endParaRPr lang="en-US" b="0" i="0" u="none" strike="noStrike" dirty="0">
              <a:solidFill>
                <a:srgbClr val="000000"/>
              </a:solidFill>
              <a:effectLst/>
            </a:endParaRPr>
          </a:p>
          <a:p>
            <a:r>
              <a:rPr lang="en-US" dirty="0"/>
              <a:t>Maslow conceptualized needs as hierarchical but not strictly rigid.</a:t>
            </a:r>
          </a:p>
          <a:p>
            <a:r>
              <a:rPr lang="en-US" dirty="0"/>
              <a:t>Motivation shifts depending on which needs are unmet.</a:t>
            </a:r>
          </a:p>
          <a:p>
            <a:r>
              <a:rPr lang="en-US" dirty="0"/>
              <a:t>The hierarchy is often depicted as a pyramid, but Maslow later clarified it is more dynamic.</a:t>
            </a:r>
          </a:p>
          <a:p>
            <a:endParaRPr lang="en-US" b="0" i="0" u="none" strike="noStrike" dirty="0">
              <a:solidFill>
                <a:srgbClr val="000000"/>
              </a:solidFill>
              <a:effectLst/>
            </a:endParaRPr>
          </a:p>
          <a:p>
            <a:pPr marL="158750" indent="0">
              <a:buNone/>
            </a:pPr>
            <a:endParaRPr b="0" dirty="0"/>
          </a:p>
        </p:txBody>
      </p:sp>
    </p:spTree>
    <p:extLst>
      <p:ext uri="{BB962C8B-B14F-4D97-AF65-F5344CB8AC3E}">
        <p14:creationId xmlns:p14="http://schemas.microsoft.com/office/powerpoint/2010/main" val="1364092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AC046845-EFA3-1609-B6B9-5DC874A03DF6}"/>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3CD010C2-945E-3F80-8593-56B993B81A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7C925D83-CB99-13F7-ACA2-5E2EDA0E49D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Physiological Need is the foundation of Maslow’s hierarchy and includes biological survival needs: food, water, sleep, shelter, warmth, and physical regulation.</a:t>
            </a:r>
          </a:p>
          <a:p>
            <a:r>
              <a:rPr lang="en-US" dirty="0"/>
              <a:t>When these needs are unmet, they dominate attention and motivation. Cognitive resources are redirected toward survival.</a:t>
            </a:r>
          </a:p>
          <a:p>
            <a:r>
              <a:rPr lang="en-US" dirty="0"/>
              <a:t>In developmental contexts, think about:</a:t>
            </a:r>
          </a:p>
          <a:p>
            <a:r>
              <a:rPr lang="en-US" dirty="0"/>
              <a:t>A child who is sleep-deprived struggling with executive functioning.</a:t>
            </a:r>
          </a:p>
          <a:p>
            <a:r>
              <a:rPr lang="en-US" dirty="0"/>
              <a:t>Food insecurity affecting attention and academic performance.</a:t>
            </a:r>
          </a:p>
          <a:p>
            <a:r>
              <a:rPr lang="en-US" dirty="0"/>
              <a:t>Maslow argued that higher-level goals—like belonging or esteem—cannot meaningfully motivate behavior if survival is threatened.</a:t>
            </a:r>
          </a:p>
          <a:p>
            <a:r>
              <a:rPr lang="en-US" dirty="0"/>
              <a:t>Importantly, these needs are not “less sophisticated” psychologically—they are simply more fundamental.</a:t>
            </a:r>
          </a:p>
          <a:p>
            <a:pPr marL="158750" indent="0">
              <a:buNone/>
            </a:pPr>
            <a:endParaRPr b="0" dirty="0"/>
          </a:p>
        </p:txBody>
      </p:sp>
    </p:spTree>
    <p:extLst>
      <p:ext uri="{BB962C8B-B14F-4D97-AF65-F5344CB8AC3E}">
        <p14:creationId xmlns:p14="http://schemas.microsoft.com/office/powerpoint/2010/main" val="24411624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D98398F2-848D-0C42-5B34-48EC83ACDCB9}"/>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D2249F14-42F0-81E4-77D2-2448248541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986F977D-79B5-BF83-4534-81D134006C7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Once physiological stability is achieved, individuals seek safety and predictability.</a:t>
            </a:r>
          </a:p>
          <a:p>
            <a:pPr marL="158750" indent="0">
              <a:buNone/>
            </a:pPr>
            <a:endParaRPr lang="en-US" dirty="0"/>
          </a:p>
          <a:p>
            <a:pPr marL="158750" indent="0">
              <a:buNone/>
            </a:pPr>
            <a:r>
              <a:rPr lang="en-US" dirty="0"/>
              <a:t>This includes:</a:t>
            </a:r>
          </a:p>
          <a:p>
            <a:pPr marL="457200" indent="-298450"/>
            <a:r>
              <a:rPr lang="en-US" dirty="0"/>
              <a:t>Physical protection from harm.</a:t>
            </a:r>
          </a:p>
          <a:p>
            <a:pPr marL="457200" indent="-298450"/>
            <a:r>
              <a:rPr lang="en-US" dirty="0"/>
              <a:t>Emotional security.</a:t>
            </a:r>
          </a:p>
          <a:p>
            <a:pPr marL="457200" indent="-298450"/>
            <a:r>
              <a:rPr lang="en-US" dirty="0"/>
              <a:t>Consistency in environment.</a:t>
            </a:r>
          </a:p>
          <a:p>
            <a:pPr marL="457200" indent="-298450"/>
            <a:r>
              <a:rPr lang="en-US" dirty="0"/>
              <a:t>Structure, rules, and stability.</a:t>
            </a:r>
          </a:p>
          <a:p>
            <a:pPr marL="158750" indent="0">
              <a:buNone/>
            </a:pPr>
            <a:endParaRPr lang="en-US" dirty="0"/>
          </a:p>
          <a:p>
            <a:pPr marL="158750" indent="0">
              <a:buNone/>
            </a:pPr>
            <a:r>
              <a:rPr lang="en-US" dirty="0"/>
              <a:t>In children, safety is largely dependent on caregiving systems.</a:t>
            </a:r>
          </a:p>
          <a:p>
            <a:pPr marL="457200" indent="-298450"/>
            <a:r>
              <a:rPr lang="en-US" dirty="0"/>
              <a:t>Consistent routines.</a:t>
            </a:r>
          </a:p>
          <a:p>
            <a:pPr marL="457200" indent="-298450"/>
            <a:r>
              <a:rPr lang="en-US" dirty="0"/>
              <a:t>Reliable attachment figures.</a:t>
            </a:r>
          </a:p>
          <a:p>
            <a:pPr marL="457200" indent="-298450"/>
            <a:r>
              <a:rPr lang="en-US" dirty="0"/>
              <a:t>Safe school environments.</a:t>
            </a:r>
          </a:p>
          <a:p>
            <a:pPr marL="158750" indent="0">
              <a:buNone/>
            </a:pPr>
            <a:endParaRPr lang="en-US" dirty="0"/>
          </a:p>
          <a:p>
            <a:pPr marL="158750" indent="0">
              <a:buNone/>
            </a:pPr>
            <a:r>
              <a:rPr lang="en-US" dirty="0"/>
              <a:t>Chronic stress, trauma, or instability can prevent progression toward higher-order needs.</a:t>
            </a:r>
          </a:p>
          <a:p>
            <a:pPr marL="158750" indent="0">
              <a:buNone/>
            </a:pPr>
            <a:r>
              <a:rPr lang="en-US" dirty="0"/>
              <a:t>In adolescence, safety can also include social safety—freedom from bullying or social exclusion.</a:t>
            </a:r>
          </a:p>
          <a:p>
            <a:pPr marL="158750" indent="0">
              <a:buNone/>
            </a:pPr>
            <a:endParaRPr b="0" dirty="0"/>
          </a:p>
        </p:txBody>
      </p:sp>
    </p:spTree>
    <p:extLst>
      <p:ext uri="{BB962C8B-B14F-4D97-AF65-F5344CB8AC3E}">
        <p14:creationId xmlns:p14="http://schemas.microsoft.com/office/powerpoint/2010/main" val="841697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4F4FDD8A-E4FF-440A-24F8-32314B4A7938}"/>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E3F4ABDC-2FA8-C0AA-DB19-F467109A1B8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2C8BCD99-64EC-07F7-FE49-A5BAF34C4E4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dirty="0"/>
              <a:t>This level is also called “belonging and love” as well as social</a:t>
            </a:r>
          </a:p>
          <a:p>
            <a:pPr marL="158750" indent="0">
              <a:buNone/>
            </a:pPr>
            <a:endParaRPr lang="en-US" b="0" dirty="0"/>
          </a:p>
          <a:p>
            <a:pPr marL="158750" indent="0">
              <a:buNone/>
            </a:pPr>
            <a:r>
              <a:rPr lang="en-US" dirty="0"/>
              <a:t>At this level, humans are motivated by connection and social integration.</a:t>
            </a:r>
          </a:p>
          <a:p>
            <a:pPr marL="158750" indent="0">
              <a:buNone/>
            </a:pPr>
            <a:r>
              <a:rPr lang="en-US" dirty="0"/>
              <a:t>Core components include friendship, intimacy, acceptance, trust, and group membership.</a:t>
            </a:r>
          </a:p>
          <a:p>
            <a:pPr marL="158750" indent="0">
              <a:buNone/>
            </a:pPr>
            <a:endParaRPr lang="en-US" dirty="0"/>
          </a:p>
          <a:p>
            <a:pPr marL="158750" indent="0">
              <a:buNone/>
            </a:pPr>
            <a:r>
              <a:rPr lang="en-US" dirty="0"/>
              <a:t>From a developmental perspective:</a:t>
            </a:r>
          </a:p>
          <a:p>
            <a:pPr marL="457200" indent="-298450"/>
            <a:r>
              <a:rPr lang="en-US" dirty="0"/>
              <a:t>Early childhood → attachment bonds with caregivers.</a:t>
            </a:r>
          </a:p>
          <a:p>
            <a:pPr marL="457200" indent="-298450"/>
            <a:r>
              <a:rPr lang="en-US" dirty="0"/>
              <a:t>Middle childhood → peer relationships become central.</a:t>
            </a:r>
          </a:p>
          <a:p>
            <a:pPr marL="457200" indent="-298450"/>
            <a:r>
              <a:rPr lang="en-US" dirty="0"/>
              <a:t>Adolescence → peer acceptance strongly predicts self-concept.</a:t>
            </a:r>
          </a:p>
          <a:p>
            <a:pPr marL="158750" indent="0">
              <a:buNone/>
            </a:pPr>
            <a:endParaRPr lang="en-US" dirty="0"/>
          </a:p>
          <a:p>
            <a:pPr marL="158750" indent="0">
              <a:buNone/>
            </a:pPr>
            <a:r>
              <a:rPr lang="en-US" dirty="0"/>
              <a:t>Loneliness and social rejection can significantly impair mental health.</a:t>
            </a:r>
          </a:p>
          <a:p>
            <a:pPr marL="158750" indent="0">
              <a:buNone/>
            </a:pPr>
            <a:r>
              <a:rPr lang="en-US" dirty="0"/>
              <a:t>Maslow emphasized that belonging must be authentic—status without connection does not satisfy this need.</a:t>
            </a:r>
          </a:p>
          <a:p>
            <a:pPr marL="158750" indent="0">
              <a:buNone/>
            </a:pPr>
            <a:endParaRPr b="0" dirty="0"/>
          </a:p>
        </p:txBody>
      </p:sp>
    </p:spTree>
    <p:extLst>
      <p:ext uri="{BB962C8B-B14F-4D97-AF65-F5344CB8AC3E}">
        <p14:creationId xmlns:p14="http://schemas.microsoft.com/office/powerpoint/2010/main" val="3572545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9D3A709B-99EA-AC01-7D46-A81694F93BC4}"/>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73A7B74E-262A-E77E-0D03-4AF5B5EDAA0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DC03B50F-6651-E84C-D1B1-19BCE89C6C7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Maslow divided esteem into two components:</a:t>
            </a:r>
          </a:p>
          <a:p>
            <a:pPr marL="387350" indent="-228600">
              <a:buFont typeface="+mj-lt"/>
              <a:buAutoNum type="arabicPeriod"/>
            </a:pPr>
            <a:r>
              <a:rPr lang="en-US" dirty="0"/>
              <a:t>Internal self-respect (competence, mastery, independence).</a:t>
            </a:r>
          </a:p>
          <a:p>
            <a:pPr marL="387350" indent="-228600">
              <a:buFont typeface="+mj-lt"/>
              <a:buAutoNum type="arabicPeriod"/>
            </a:pPr>
            <a:r>
              <a:rPr lang="en-US" dirty="0"/>
              <a:t>External recognition (status, prestige, reputation).</a:t>
            </a:r>
          </a:p>
          <a:p>
            <a:pPr marL="158750" indent="0">
              <a:buNone/>
            </a:pPr>
            <a:endParaRPr lang="en-US" dirty="0"/>
          </a:p>
          <a:p>
            <a:pPr marL="158750" indent="0">
              <a:buNone/>
            </a:pPr>
            <a:r>
              <a:rPr lang="en-US" dirty="0"/>
              <a:t>In adolescence especially, external validation may precede stable internal self-esteem.</a:t>
            </a:r>
          </a:p>
          <a:p>
            <a:pPr marL="158750" indent="0">
              <a:buNone/>
            </a:pPr>
            <a:endParaRPr lang="en-US" dirty="0"/>
          </a:p>
          <a:p>
            <a:pPr marL="158750" indent="0">
              <a:buNone/>
            </a:pPr>
            <a:r>
              <a:rPr lang="en-US" dirty="0"/>
              <a:t>Achievement motivation, academic performance, and leadership roles often reflect this level.</a:t>
            </a:r>
          </a:p>
          <a:p>
            <a:pPr marL="158750" indent="0">
              <a:buNone/>
            </a:pPr>
            <a:endParaRPr lang="en-US" dirty="0"/>
          </a:p>
          <a:p>
            <a:pPr marL="158750" indent="0">
              <a:buNone/>
            </a:pPr>
            <a:r>
              <a:rPr lang="en-US" dirty="0"/>
              <a:t>Chronic failure or lack of recognition may contribute to feelings of inferiority.</a:t>
            </a:r>
          </a:p>
          <a:p>
            <a:pPr marL="158750" indent="0">
              <a:buNone/>
            </a:pPr>
            <a:endParaRPr lang="en-US" dirty="0"/>
          </a:p>
          <a:p>
            <a:pPr marL="158750" indent="0">
              <a:buNone/>
            </a:pPr>
            <a:r>
              <a:rPr lang="en-US" dirty="0"/>
              <a:t>Importantly, this level marks a transition from social dependence toward individual identity formation.</a:t>
            </a:r>
          </a:p>
          <a:p>
            <a:pPr marL="158750" indent="0">
              <a:buNone/>
            </a:pPr>
            <a:endParaRPr b="0" dirty="0"/>
          </a:p>
        </p:txBody>
      </p:sp>
    </p:spTree>
    <p:extLst>
      <p:ext uri="{BB962C8B-B14F-4D97-AF65-F5344CB8AC3E}">
        <p14:creationId xmlns:p14="http://schemas.microsoft.com/office/powerpoint/2010/main" val="114718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119985C3-2602-7366-E63C-87DF5024346A}"/>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BF0CADEF-9093-FB8A-3A9C-903F20BC1C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DBA7B597-C16A-1FB2-7215-72E05A2503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dirty="0"/>
              <a:t>This is the drive to realize one’s fullest potential.</a:t>
            </a:r>
          </a:p>
          <a:p>
            <a:pPr marL="158750" indent="0">
              <a:buNone/>
            </a:pPr>
            <a:endParaRPr lang="en-US" dirty="0"/>
          </a:p>
          <a:p>
            <a:pPr marL="158750" indent="0">
              <a:buNone/>
            </a:pPr>
            <a:r>
              <a:rPr lang="en-US" dirty="0"/>
              <a:t>It involves growth, creativity, authenticity, and meaningful engagement.</a:t>
            </a:r>
          </a:p>
          <a:p>
            <a:pPr marL="158750" indent="0">
              <a:buNone/>
            </a:pPr>
            <a:endParaRPr lang="en-US" dirty="0"/>
          </a:p>
          <a:p>
            <a:pPr marL="158750" indent="0">
              <a:buNone/>
            </a:pPr>
            <a:r>
              <a:rPr lang="en-US" dirty="0"/>
              <a:t>Self-actualization is not about fame or wealth—it is about becoming “everything one is capable of becoming.”</a:t>
            </a:r>
          </a:p>
          <a:p>
            <a:pPr marL="158750" indent="0">
              <a:buNone/>
            </a:pPr>
            <a:endParaRPr lang="en-US" dirty="0"/>
          </a:p>
          <a:p>
            <a:pPr marL="158750" indent="0">
              <a:buNone/>
            </a:pPr>
            <a:r>
              <a:rPr lang="en-US" dirty="0"/>
              <a:t>Maslow described self-actualized individuals as:</a:t>
            </a:r>
          </a:p>
          <a:p>
            <a:pPr marL="457200" indent="-298450"/>
            <a:r>
              <a:rPr lang="en-US" dirty="0"/>
              <a:t>Autonomous</a:t>
            </a:r>
          </a:p>
          <a:p>
            <a:pPr marL="457200" indent="-298450"/>
            <a:r>
              <a:rPr lang="en-US" dirty="0"/>
              <a:t>Creative</a:t>
            </a:r>
          </a:p>
          <a:p>
            <a:pPr marL="457200" indent="-298450"/>
            <a:r>
              <a:rPr lang="en-US" dirty="0"/>
              <a:t>Purpose-driven</a:t>
            </a:r>
          </a:p>
          <a:p>
            <a:pPr marL="457200" indent="-298450"/>
            <a:r>
              <a:rPr lang="en-US" dirty="0"/>
              <a:t>Accepting of themselves and others</a:t>
            </a:r>
          </a:p>
          <a:p>
            <a:pPr marL="158750" indent="0">
              <a:buNone/>
            </a:pPr>
            <a:endParaRPr lang="en-US" dirty="0"/>
          </a:p>
          <a:p>
            <a:pPr marL="158750" indent="0">
              <a:buNone/>
            </a:pPr>
            <a:r>
              <a:rPr lang="en-US" dirty="0"/>
              <a:t>He believed relatively few people reach sustained self-actualization.</a:t>
            </a:r>
          </a:p>
          <a:p>
            <a:pPr marL="158750" indent="0">
              <a:buNone/>
            </a:pPr>
            <a:endParaRPr lang="en-US" dirty="0"/>
          </a:p>
          <a:p>
            <a:pPr marL="158750" indent="0">
              <a:buNone/>
            </a:pPr>
            <a:r>
              <a:rPr lang="en-US" dirty="0"/>
              <a:t>Developmentally, this level becomes most salient in adulthood when survival and identity are more stable.</a:t>
            </a:r>
          </a:p>
          <a:p>
            <a:pPr marL="158750" indent="0">
              <a:buNone/>
            </a:pPr>
            <a:endParaRPr b="0" dirty="0"/>
          </a:p>
        </p:txBody>
      </p:sp>
    </p:spTree>
    <p:extLst>
      <p:ext uri="{BB962C8B-B14F-4D97-AF65-F5344CB8AC3E}">
        <p14:creationId xmlns:p14="http://schemas.microsoft.com/office/powerpoint/2010/main" val="9986833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0FD03324-2D09-D285-56E3-92487089ED95}"/>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873713D2-46DA-054A-8CC6-867BA880E4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9C107DF1-FD7A-1AC5-26BC-34F8B9FA36C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Later in his career, Maslow revisited and refined his hierarchy.</a:t>
            </a:r>
          </a:p>
          <a:p>
            <a:r>
              <a:rPr lang="en-US" dirty="0"/>
              <a:t>He argued that the original five-level pyramid did not fully capture the complexity of human motivation.</a:t>
            </a:r>
          </a:p>
          <a:p>
            <a:r>
              <a:rPr lang="en-US" dirty="0"/>
              <a:t>He introduced </a:t>
            </a:r>
            <a:r>
              <a:rPr lang="en-US" b="1" dirty="0"/>
              <a:t>cognitive needs</a:t>
            </a:r>
            <a:r>
              <a:rPr lang="en-US" dirty="0"/>
              <a:t>, emphasizing that humans are driven not only by survival and belonging but by a desire to understand the world. This aligns with intrinsic motivation and curiosity research.</a:t>
            </a:r>
          </a:p>
          <a:p>
            <a:r>
              <a:rPr lang="en-US" dirty="0"/>
              <a:t>He added </a:t>
            </a:r>
            <a:r>
              <a:rPr lang="en-US" b="1" dirty="0"/>
              <a:t>aesthetic needs</a:t>
            </a:r>
            <a:r>
              <a:rPr lang="en-US" dirty="0"/>
              <a:t>, suggesting that people seek beauty, balance, and structure—something we see in art, design, and even preference for orderly environments.</a:t>
            </a:r>
          </a:p>
          <a:p>
            <a:r>
              <a:rPr lang="en-US" dirty="0"/>
              <a:t>Most significantly, he proposed </a:t>
            </a:r>
            <a:r>
              <a:rPr lang="en-US" b="1" dirty="0"/>
              <a:t>transcendence needs</a:t>
            </a:r>
            <a:r>
              <a:rPr lang="en-US" dirty="0"/>
              <a:t>—the motivation to move beyond the self and contribute to others’ growth.</a:t>
            </a:r>
          </a:p>
          <a:p>
            <a:r>
              <a:rPr lang="en-US" dirty="0"/>
              <a:t>This reframes the hierarchy from individual achievement to collective flourishing.</a:t>
            </a:r>
          </a:p>
          <a:p>
            <a:r>
              <a:rPr lang="en-US" dirty="0"/>
              <a:t>Conceptually, this anticipates modern </a:t>
            </a:r>
            <a:r>
              <a:rPr lang="en-US" b="1" dirty="0"/>
              <a:t>positive psychology</a:t>
            </a:r>
            <a:r>
              <a:rPr lang="en-US" dirty="0"/>
              <a:t>, particularly research on purpose, meaning, and prosocial behavior.</a:t>
            </a:r>
          </a:p>
          <a:p>
            <a:r>
              <a:rPr lang="en-US" dirty="0"/>
              <a:t>It also challenges the common misconception that Maslow’s theory ends at self-actualization; for Maslow, the highest form of development involved helping others grow.</a:t>
            </a:r>
          </a:p>
          <a:p>
            <a:pPr marL="158750" indent="0">
              <a:buNone/>
            </a:pPr>
            <a:endParaRPr b="0" dirty="0"/>
          </a:p>
        </p:txBody>
      </p:sp>
    </p:spTree>
    <p:extLst>
      <p:ext uri="{BB962C8B-B14F-4D97-AF65-F5344CB8AC3E}">
        <p14:creationId xmlns:p14="http://schemas.microsoft.com/office/powerpoint/2010/main" val="3767061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c48c152c6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266" name="Google Shape;266;g1c48c152c6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Freud, for example, would emphasize unconscious processes and early emotional experiences, while Erikson would focus more on social relationships and the psychological challenges we encounter at different stages of life.</a:t>
            </a:r>
            <a:endParaRPr lang="en-US" dirty="0"/>
          </a:p>
          <a:p>
            <a:pPr marL="0" lvl="0" indent="0" algn="l" rtl="0">
              <a:spcBef>
                <a:spcPts val="0"/>
              </a:spcBef>
              <a:spcAft>
                <a:spcPts val="0"/>
              </a:spcAft>
              <a:buNone/>
            </a:pPr>
            <a:endParaRPr lang="en-US" dirty="0"/>
          </a:p>
          <a:p>
            <a:r>
              <a:rPr lang="en-US" b="0" i="0" u="none" strike="noStrike" dirty="0">
                <a:solidFill>
                  <a:srgbClr val="000000"/>
                </a:solidFill>
                <a:effectLst/>
              </a:rPr>
              <a:t>Unlike the “Psycho” theories, which believe development is driven primarily by internal conflicts or emotional stages. Some psychologists argued that development is shaped much more directly by the environment—by what children experience, what they are rewarded for, what they are punished for, and what they observe around them.</a:t>
            </a:r>
          </a:p>
          <a:p>
            <a:r>
              <a:rPr lang="en-US" b="0" i="0" u="none" strike="noStrike" dirty="0">
                <a:solidFill>
                  <a:srgbClr val="000000"/>
                </a:solidFill>
                <a:effectLst/>
              </a:rPr>
              <a:t>These theorists believe that behavior is learned through interaction with the environment. This perspective became known as the Environmental Learning Theories, which is where we are starting off today</a:t>
            </a: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EE051DDA-D3B1-8EB6-05AF-F6E9F325EC3F}"/>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D08860A5-A72B-6B2F-5385-EF88AE60ED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2B1E7400-5E00-D27A-892F-CF7EE171C3D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i="0" u="none" strike="noStrike" dirty="0">
                <a:solidFill>
                  <a:srgbClr val="000000"/>
                </a:solidFill>
                <a:effectLst/>
              </a:rPr>
              <a:t>Strengths</a:t>
            </a:r>
          </a:p>
          <a:p>
            <a:r>
              <a:rPr lang="en-US" b="0" i="0" u="none" strike="noStrike" dirty="0">
                <a:solidFill>
                  <a:srgbClr val="000000"/>
                </a:solidFill>
                <a:effectLst/>
              </a:rPr>
              <a:t>One reason Maslow’s theory remains widely taught is its accessibility. The pyramid is conceptually clear and pedagogically useful.</a:t>
            </a:r>
          </a:p>
          <a:p>
            <a:r>
              <a:rPr lang="en-US" b="0" i="0" u="none" strike="noStrike" dirty="0">
                <a:solidFill>
                  <a:srgbClr val="000000"/>
                </a:solidFill>
                <a:effectLst/>
              </a:rPr>
              <a:t>It shifted psychology toward a strengths-based framework, focusing on potential rather than pathology.</a:t>
            </a:r>
          </a:p>
          <a:p>
            <a:r>
              <a:rPr lang="en-US" b="0" i="0" u="none" strike="noStrike" dirty="0">
                <a:solidFill>
                  <a:srgbClr val="000000"/>
                </a:solidFill>
                <a:effectLst/>
              </a:rPr>
              <a:t>In education, the model highlights how unmet basic needs interfere with learning.</a:t>
            </a:r>
          </a:p>
          <a:p>
            <a:r>
              <a:rPr lang="en-US" b="0" i="0" u="none" strike="noStrike" dirty="0">
                <a:solidFill>
                  <a:srgbClr val="000000"/>
                </a:solidFill>
                <a:effectLst/>
              </a:rPr>
              <a:t>It foregrounded belonging decades before contemporary social neuroscience and belongingness research validated its importance.</a:t>
            </a:r>
          </a:p>
          <a:p>
            <a:r>
              <a:rPr lang="en-US" b="0" i="0" u="none" strike="noStrike" dirty="0">
                <a:solidFill>
                  <a:srgbClr val="000000"/>
                </a:solidFill>
                <a:effectLst/>
              </a:rPr>
              <a:t>It laid conceptual groundwork for modern positive psychology.</a:t>
            </a:r>
          </a:p>
          <a:p>
            <a:endParaRPr lang="en-US" b="0" i="0" u="none" strike="noStrike" dirty="0">
              <a:solidFill>
                <a:srgbClr val="000000"/>
              </a:solidFill>
              <a:effectLst/>
            </a:endParaRPr>
          </a:p>
          <a:p>
            <a:pPr marL="158750" indent="0">
              <a:buNone/>
            </a:pPr>
            <a:r>
              <a:rPr lang="en-US" b="1" i="0" u="none" strike="noStrike" dirty="0">
                <a:solidFill>
                  <a:srgbClr val="000000"/>
                </a:solidFill>
                <a:effectLst/>
              </a:rPr>
              <a:t>Limitations</a:t>
            </a:r>
          </a:p>
          <a:p>
            <a:r>
              <a:rPr lang="en-US" b="0" i="0" u="none" strike="noStrike" dirty="0">
                <a:solidFill>
                  <a:srgbClr val="000000"/>
                </a:solidFill>
                <a:effectLst/>
              </a:rPr>
              <a:t>Empirical research does not consistently support a rigid, sequential progression through levels.</a:t>
            </a:r>
          </a:p>
          <a:p>
            <a:r>
              <a:rPr lang="en-US" b="0" i="0" u="none" strike="noStrike" dirty="0">
                <a:solidFill>
                  <a:srgbClr val="000000"/>
                </a:solidFill>
                <a:effectLst/>
              </a:rPr>
              <a:t>Cross-cultural studies suggest that collectivist cultures may prioritize belonging over individual esteem, challenging the hierarchy’s universality.</a:t>
            </a:r>
          </a:p>
          <a:p>
            <a:r>
              <a:rPr lang="en-US" b="0" i="0" u="none" strike="noStrike" dirty="0">
                <a:solidFill>
                  <a:srgbClr val="000000"/>
                </a:solidFill>
                <a:effectLst/>
              </a:rPr>
              <a:t>Self-actualization is difficult to define and measure reliably.</a:t>
            </a:r>
          </a:p>
          <a:p>
            <a:r>
              <a:rPr lang="en-US" b="0" i="0" u="none" strike="noStrike" dirty="0">
                <a:solidFill>
                  <a:srgbClr val="000000"/>
                </a:solidFill>
                <a:effectLst/>
              </a:rPr>
              <a:t>The model can oversimplify complex motivational systems that are often simultaneous and dynamic.</a:t>
            </a:r>
          </a:p>
          <a:p>
            <a:r>
              <a:rPr lang="en-US" b="0" i="0" u="none" strike="noStrike" dirty="0">
                <a:solidFill>
                  <a:srgbClr val="000000"/>
                </a:solidFill>
                <a:effectLst/>
              </a:rPr>
              <a:t>It does not explicitly address socioeconomic or structural constraints that limit access to basic needs.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4232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a:extLst>
            <a:ext uri="{FF2B5EF4-FFF2-40B4-BE49-F238E27FC236}">
              <a16:creationId xmlns:a16="http://schemas.microsoft.com/office/drawing/2014/main" id="{9119E980-3BA3-CDDD-6CB7-8E7242497310}"/>
            </a:ext>
          </a:extLst>
        </p:cNvPr>
        <p:cNvGrpSpPr/>
        <p:nvPr/>
      </p:nvGrpSpPr>
      <p:grpSpPr>
        <a:xfrm>
          <a:off x="0" y="0"/>
          <a:ext cx="0" cy="0"/>
          <a:chOff x="0" y="0"/>
          <a:chExt cx="0" cy="0"/>
        </a:xfrm>
      </p:grpSpPr>
      <p:sp>
        <p:nvSpPr>
          <p:cNvPr id="746" name="Google Shape;746;g1c48c152c6a_0_80:notes">
            <a:extLst>
              <a:ext uri="{FF2B5EF4-FFF2-40B4-BE49-F238E27FC236}">
                <a16:creationId xmlns:a16="http://schemas.microsoft.com/office/drawing/2014/main" id="{00FA4CEE-E06E-582E-587E-71936A8B4AC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a:extLst>
              <a:ext uri="{FF2B5EF4-FFF2-40B4-BE49-F238E27FC236}">
                <a16:creationId xmlns:a16="http://schemas.microsoft.com/office/drawing/2014/main" id="{8C4CD265-AB78-02BC-CE88-E0A0979CAE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According to Abraham Maslow, unmet </a:t>
            </a:r>
            <a:r>
              <a:rPr lang="en-US" b="1" i="0" u="none" strike="noStrike" dirty="0">
                <a:solidFill>
                  <a:srgbClr val="000000"/>
                </a:solidFill>
                <a:effectLst/>
              </a:rPr>
              <a:t>physiological and safety needs</a:t>
            </a:r>
            <a:r>
              <a:rPr lang="en-US" b="0" i="0" u="none" strike="noStrike" dirty="0">
                <a:solidFill>
                  <a:srgbClr val="000000"/>
                </a:solidFill>
                <a:effectLst/>
              </a:rPr>
              <a:t> are interfering with higher-level functioning.</a:t>
            </a:r>
          </a:p>
          <a:p>
            <a:r>
              <a:rPr lang="en-US" b="0" i="0" u="none" strike="noStrike" dirty="0">
                <a:solidFill>
                  <a:srgbClr val="000000"/>
                </a:solidFill>
                <a:effectLst/>
              </a:rPr>
              <a:t>Sleep and shelter are </a:t>
            </a:r>
            <a:r>
              <a:rPr lang="en-US" b="1" i="0" u="none" strike="noStrike" dirty="0">
                <a:solidFill>
                  <a:srgbClr val="000000"/>
                </a:solidFill>
                <a:effectLst/>
              </a:rPr>
              <a:t>physiological needs</a:t>
            </a:r>
            <a:r>
              <a:rPr lang="en-US" b="0" i="0" u="none" strike="noStrike" dirty="0">
                <a:solidFill>
                  <a:srgbClr val="000000"/>
                </a:solidFill>
                <a:effectLst/>
              </a:rPr>
              <a:t>.</a:t>
            </a:r>
          </a:p>
          <a:p>
            <a:r>
              <a:rPr lang="en-US" b="0" i="0" u="none" strike="noStrike" dirty="0">
                <a:solidFill>
                  <a:srgbClr val="000000"/>
                </a:solidFill>
                <a:effectLst/>
              </a:rPr>
              <a:t>Housing stability relates to </a:t>
            </a:r>
            <a:r>
              <a:rPr lang="en-US" b="1" i="0" u="none" strike="noStrike" dirty="0">
                <a:solidFill>
                  <a:srgbClr val="000000"/>
                </a:solidFill>
                <a:effectLst/>
              </a:rPr>
              <a:t>safety needs</a:t>
            </a:r>
            <a:r>
              <a:rPr lang="en-US" b="0" i="0" u="none" strike="noStrike" dirty="0">
                <a:solidFill>
                  <a:srgbClr val="000000"/>
                </a:solidFill>
                <a:effectLst/>
              </a:rPr>
              <a:t>.</a:t>
            </a:r>
          </a:p>
          <a:p>
            <a:r>
              <a:rPr lang="en-US" b="0" i="0" u="none" strike="noStrike" dirty="0">
                <a:solidFill>
                  <a:srgbClr val="000000"/>
                </a:solidFill>
                <a:effectLst/>
              </a:rPr>
              <a:t>When these foundational needs are unmet, academic motivation (esteem or self-actualization) becomes secondary.</a:t>
            </a:r>
          </a:p>
          <a:p>
            <a:r>
              <a:rPr lang="en-US" b="0" i="0" u="none" strike="noStrike" dirty="0">
                <a:solidFill>
                  <a:srgbClr val="000000"/>
                </a:solidFill>
                <a:effectLst/>
              </a:rPr>
              <a:t>The student is not “lazy” — their motivational system is prioritizing survival.</a:t>
            </a:r>
          </a:p>
        </p:txBody>
      </p:sp>
    </p:spTree>
    <p:extLst>
      <p:ext uri="{BB962C8B-B14F-4D97-AF65-F5344CB8AC3E}">
        <p14:creationId xmlns:p14="http://schemas.microsoft.com/office/powerpoint/2010/main" val="23864586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a:extLst>
            <a:ext uri="{FF2B5EF4-FFF2-40B4-BE49-F238E27FC236}">
              <a16:creationId xmlns:a16="http://schemas.microsoft.com/office/drawing/2014/main" id="{6B6534DE-6D27-7B99-00DE-E93766B04435}"/>
            </a:ext>
          </a:extLst>
        </p:cNvPr>
        <p:cNvGrpSpPr/>
        <p:nvPr/>
      </p:nvGrpSpPr>
      <p:grpSpPr>
        <a:xfrm>
          <a:off x="0" y="0"/>
          <a:ext cx="0" cy="0"/>
          <a:chOff x="0" y="0"/>
          <a:chExt cx="0" cy="0"/>
        </a:xfrm>
      </p:grpSpPr>
      <p:sp>
        <p:nvSpPr>
          <p:cNvPr id="746" name="Google Shape;746;g1c48c152c6a_0_80:notes">
            <a:extLst>
              <a:ext uri="{FF2B5EF4-FFF2-40B4-BE49-F238E27FC236}">
                <a16:creationId xmlns:a16="http://schemas.microsoft.com/office/drawing/2014/main" id="{B0DAC7F1-EBFE-3A44-02E7-9E56B818DC1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a:extLst>
              <a:ext uri="{FF2B5EF4-FFF2-40B4-BE49-F238E27FC236}">
                <a16:creationId xmlns:a16="http://schemas.microsoft.com/office/drawing/2014/main" id="{033A8F77-59DA-9F38-9188-F2AF2D49F62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b="0" i="0" u="none" strike="noStrike" dirty="0">
              <a:solidFill>
                <a:srgbClr val="000000"/>
              </a:solidFill>
              <a:effectLst/>
            </a:endParaRPr>
          </a:p>
        </p:txBody>
      </p:sp>
    </p:spTree>
    <p:extLst>
      <p:ext uri="{BB962C8B-B14F-4D97-AF65-F5344CB8AC3E}">
        <p14:creationId xmlns:p14="http://schemas.microsoft.com/office/powerpoint/2010/main" val="33950476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104330A7-CF23-2174-54B5-1F816D22CEF6}"/>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BE3CFF7C-8DCF-107B-CCB0-1667FF77B5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97FC41B5-DF7A-01BF-9490-867558E621E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0" u="none" strike="noStrike" dirty="0">
                <a:solidFill>
                  <a:srgbClr val="000000"/>
                </a:solidFill>
                <a:effectLst/>
              </a:rPr>
              <a:t>Contextual theories emphasize that development does not occur in isolation, but instead occurs within a broader social and environmental context. These theories focus on how relationships, culture, and environment shape development over time.</a:t>
            </a: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Unlike cognitive theories, which focus primarily on internal thinking, contextual theories emphasize that development is strongly influenced by interaction with others and the surrounding environment.</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2113694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476415E3-B237-A277-8B24-FD0A54A6FF07}"/>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C2C3B344-804F-94EA-809D-F09A83F38D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3E5A12BD-45ED-0408-AE33-412E15069E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Unlike Piaget, Vygotsky argued that development is fundamentally social.</a:t>
            </a:r>
          </a:p>
          <a:p>
            <a:r>
              <a:rPr lang="en-US" dirty="0"/>
              <a:t>Cognitive growth occurs through interaction with others within cultural contexts.</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a:p>
            <a:r>
              <a:rPr lang="en-US" dirty="0"/>
              <a:t>Called the “Mozart of Psychology”</a:t>
            </a:r>
          </a:p>
          <a:p>
            <a:r>
              <a:rPr lang="en-US" dirty="0"/>
              <a:t>Vygotsky’s work was not widely known in the West until decades after his death. As it was suppressed by the soviet union</a:t>
            </a:r>
          </a:p>
          <a:p>
            <a:r>
              <a:rPr lang="en-US" dirty="0"/>
              <a:t>His interdisciplinary background (law, literature, linguistics, sociology) shaped his holistic theory.</a:t>
            </a:r>
          </a:p>
          <a:p>
            <a:r>
              <a:rPr lang="en-US" dirty="0"/>
              <a:t>Died young (age 37), in 1934</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33345330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51A45123-C692-2B27-D964-6A791B280ECF}"/>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A1F1457F-85BB-48A6-D773-9E283F8FC5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75438902-ACFF-0B27-9D10-E07FF2D201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Overview of Vygotsky:</a:t>
            </a:r>
          </a:p>
          <a:p>
            <a:pPr marL="0" lvl="0" indent="0" algn="l" rtl="0">
              <a:spcBef>
                <a:spcPts val="0"/>
              </a:spcBef>
              <a:spcAft>
                <a:spcPts val="0"/>
              </a:spcAft>
              <a:buNone/>
            </a:pPr>
            <a:r>
              <a:rPr lang="en-US" b="0" dirty="0"/>
              <a:t>https://</a:t>
            </a:r>
            <a:r>
              <a:rPr lang="en-US" b="0" dirty="0" err="1"/>
              <a:t>youtu.be</a:t>
            </a:r>
            <a:r>
              <a:rPr lang="en-US" b="0" dirty="0"/>
              <a:t>/O-4ithG_07Q?si=xin4BDk2kyWGOFb_</a:t>
            </a:r>
            <a:endParaRPr b="0" dirty="0"/>
          </a:p>
        </p:txBody>
      </p:sp>
    </p:spTree>
    <p:extLst>
      <p:ext uri="{BB962C8B-B14F-4D97-AF65-F5344CB8AC3E}">
        <p14:creationId xmlns:p14="http://schemas.microsoft.com/office/powerpoint/2010/main" val="38012952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E0817B02-9AF3-E553-87EB-80BB93F1767E}"/>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C456C7EE-D7BA-8970-0796-783A737D6A8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36A31D51-5339-3075-C4EA-DA9263E3C9E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Vygotsky’s theory rests on the idea that development is fundamentally social.</a:t>
            </a:r>
          </a:p>
          <a:p>
            <a:r>
              <a:rPr lang="en-US" dirty="0"/>
              <a:t>Children do not construct knowledge in isolation; they develop through interaction with adults and more capable peers.</a:t>
            </a:r>
          </a:p>
          <a:p>
            <a:r>
              <a:rPr lang="en-US" dirty="0"/>
              <a:t>Culture provides the tools of thinking—these include symbols, values, norms, and especially language.</a:t>
            </a:r>
          </a:p>
          <a:p>
            <a:r>
              <a:rPr lang="en-US" dirty="0"/>
              <a:t>Unlike Piaget, Vygotsky argued that learning actually drives development. When children engage in guided learning experiences, their cognitive abilities expand.</a:t>
            </a:r>
          </a:p>
          <a:p>
            <a:endParaRPr lang="en-US" dirty="0"/>
          </a:p>
          <a:p>
            <a:r>
              <a:rPr lang="en-US" dirty="0"/>
              <a:t>Language is central to this process. It is not just a communication tool; it structures thought itself.</a:t>
            </a:r>
          </a:p>
          <a:p>
            <a:r>
              <a:rPr lang="en-US" dirty="0"/>
              <a:t>Initially, children use language socially—talking with caregivers and teachers.</a:t>
            </a:r>
          </a:p>
          <a:p>
            <a:r>
              <a:rPr lang="en-US" dirty="0"/>
              <a:t>Then they engage in </a:t>
            </a:r>
            <a:r>
              <a:rPr lang="en-US" b="1" dirty="0"/>
              <a:t>private speech</a:t>
            </a:r>
            <a:r>
              <a:rPr lang="en-US" dirty="0"/>
              <a:t>, speaking aloud to guide their own behavior.</a:t>
            </a:r>
          </a:p>
          <a:p>
            <a:r>
              <a:rPr lang="en-US" dirty="0"/>
              <a:t>Over time, private speech becomes internalized as inner speech, forming the basis of conscious thought and self-regulation.</a:t>
            </a:r>
          </a:p>
          <a:p>
            <a:r>
              <a:rPr lang="en-US" dirty="0"/>
              <a:t>This internalization process is one of the most important mechanisms in Vygotsky’s model.</a:t>
            </a:r>
          </a:p>
          <a:p>
            <a:pPr marL="158750" indent="0">
              <a:buNone/>
            </a:pPr>
            <a:endParaRPr b="0" dirty="0"/>
          </a:p>
        </p:txBody>
      </p:sp>
    </p:spTree>
    <p:extLst>
      <p:ext uri="{BB962C8B-B14F-4D97-AF65-F5344CB8AC3E}">
        <p14:creationId xmlns:p14="http://schemas.microsoft.com/office/powerpoint/2010/main" val="21023998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630D8FDA-F199-5AE7-903D-7199B62B3825}"/>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10FEB89C-5AC9-0EE1-AEC3-F8F7B6F7D4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58648F4D-A784-E66F-E9DE-BB2212FF8A9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dirty="0"/>
              <a:t>The Zone of Proximal Development, or ZPD, is one of Vygotsky’s most influential contributions.</a:t>
            </a:r>
          </a:p>
          <a:p>
            <a:pPr marL="158750" indent="0">
              <a:buNone/>
            </a:pPr>
            <a:endParaRPr lang="en-US" b="0" dirty="0"/>
          </a:p>
          <a:p>
            <a:pPr marL="158750" indent="0">
              <a:buNone/>
            </a:pPr>
            <a:r>
              <a:rPr lang="en-US" b="0" dirty="0"/>
              <a:t>It refers to the gap between what a child can do independently and what they can do with guidance from a more knowledgeable other.</a:t>
            </a:r>
          </a:p>
          <a:p>
            <a:pPr marL="158750" indent="0">
              <a:buNone/>
            </a:pPr>
            <a:endParaRPr lang="en-US" b="0" dirty="0"/>
          </a:p>
          <a:p>
            <a:pPr marL="158750" indent="0">
              <a:buNone/>
            </a:pPr>
            <a:r>
              <a:rPr lang="en-US" b="0" dirty="0"/>
              <a:t>There are three levels to keep in mind:</a:t>
            </a:r>
          </a:p>
          <a:p>
            <a:pPr marL="457200" indent="-298450"/>
            <a:r>
              <a:rPr lang="en-US" b="0" dirty="0"/>
              <a:t>What a child can do independently – this reflects mastered skills.</a:t>
            </a:r>
          </a:p>
          <a:p>
            <a:pPr marL="457200" indent="-298450"/>
            <a:r>
              <a:rPr lang="en-US" b="0" dirty="0"/>
              <a:t>What a child can do with assistance – this is the ZPD.</a:t>
            </a:r>
          </a:p>
          <a:p>
            <a:pPr marL="457200" indent="-298450"/>
            <a:r>
              <a:rPr lang="en-US" b="0" dirty="0"/>
              <a:t>What a child cannot yet do, even with help – this is beyond current developmental readiness.</a:t>
            </a:r>
          </a:p>
          <a:p>
            <a:pPr marL="158750" indent="0">
              <a:buNone/>
            </a:pPr>
            <a:endParaRPr lang="en-US" b="0" dirty="0"/>
          </a:p>
          <a:p>
            <a:pPr marL="158750" indent="0">
              <a:buNone/>
            </a:pPr>
            <a:r>
              <a:rPr lang="en-US" b="0" dirty="0"/>
              <a:t>Vygotsky believed that meaningful learning occurs within the ZPD.</a:t>
            </a:r>
          </a:p>
          <a:p>
            <a:pPr marL="158750" indent="0">
              <a:buNone/>
            </a:pPr>
            <a:endParaRPr lang="en-US" b="0" dirty="0"/>
          </a:p>
          <a:p>
            <a:pPr marL="158750" indent="0">
              <a:buNone/>
            </a:pPr>
            <a:r>
              <a:rPr lang="en-US" b="0" dirty="0"/>
              <a:t>If a task is too easy, there is no cognitive growth.</a:t>
            </a:r>
          </a:p>
          <a:p>
            <a:pPr marL="158750" indent="0">
              <a:buNone/>
            </a:pPr>
            <a:endParaRPr lang="en-US" b="0" dirty="0"/>
          </a:p>
          <a:p>
            <a:pPr marL="158750" indent="0">
              <a:buNone/>
            </a:pPr>
            <a:r>
              <a:rPr lang="en-US" b="0" dirty="0"/>
              <a:t>If it is too difficult, even with support, frustration occurs without learning.</a:t>
            </a:r>
          </a:p>
          <a:p>
            <a:pPr marL="158750" indent="0">
              <a:buNone/>
            </a:pPr>
            <a:endParaRPr lang="en-US" b="0" dirty="0"/>
          </a:p>
          <a:p>
            <a:pPr marL="158750" indent="0">
              <a:buNone/>
            </a:pPr>
            <a:r>
              <a:rPr lang="en-US" b="0" dirty="0"/>
              <a:t>The optimal instructional space is the “just beyond” level—where guidance stretches the child’s abilities.</a:t>
            </a:r>
          </a:p>
          <a:p>
            <a:pPr marL="158750" indent="0">
              <a:buNone/>
            </a:pPr>
            <a:endParaRPr lang="en-US" b="0" dirty="0"/>
          </a:p>
          <a:p>
            <a:pPr marL="158750" indent="0">
              <a:buNone/>
            </a:pPr>
            <a:r>
              <a:rPr lang="en-US" b="0" dirty="0"/>
              <a:t>Importantly, the ZPD is dynamic, not fixed.</a:t>
            </a:r>
          </a:p>
          <a:p>
            <a:pPr marL="158750" indent="0">
              <a:buNone/>
            </a:pPr>
            <a:endParaRPr lang="en-US" b="0" dirty="0"/>
          </a:p>
          <a:p>
            <a:pPr marL="158750" indent="0">
              <a:buNone/>
            </a:pPr>
            <a:r>
              <a:rPr lang="en-US" b="0" dirty="0"/>
              <a:t>As children internalize new skills, yesterday’s ZPD becomes today’s independent ability.</a:t>
            </a:r>
          </a:p>
          <a:p>
            <a:pPr marL="158750" indent="0">
              <a:buNone/>
            </a:pPr>
            <a:endParaRPr lang="en-US" b="0" dirty="0"/>
          </a:p>
          <a:p>
            <a:pPr marL="158750" indent="0">
              <a:buNone/>
            </a:pPr>
            <a:r>
              <a:rPr lang="en-US" b="0" dirty="0"/>
              <a:t>This means assessment should focus not only on static performance but also on learning potential.</a:t>
            </a:r>
          </a:p>
          <a:p>
            <a:pPr marL="158750" indent="0">
              <a:buNone/>
            </a:pPr>
            <a:r>
              <a:rPr lang="en-US" b="0" dirty="0"/>
              <a:t>The ZPD shifts depending on:</a:t>
            </a:r>
          </a:p>
          <a:p>
            <a:pPr marL="457200" indent="-298450"/>
            <a:r>
              <a:rPr lang="en-US" b="0" dirty="0"/>
              <a:t>The task</a:t>
            </a:r>
          </a:p>
          <a:p>
            <a:pPr marL="457200" indent="-298450"/>
            <a:r>
              <a:rPr lang="en-US" b="0" dirty="0"/>
              <a:t>The context</a:t>
            </a:r>
          </a:p>
          <a:p>
            <a:pPr marL="457200" indent="-298450"/>
            <a:r>
              <a:rPr lang="en-US" b="0" dirty="0"/>
              <a:t>The quality of support</a:t>
            </a:r>
          </a:p>
          <a:p>
            <a:pPr marL="457200" indent="-298450"/>
            <a:r>
              <a:rPr lang="en-US" b="0" dirty="0"/>
              <a:t>The child’s prior knowledge</a:t>
            </a:r>
          </a:p>
          <a:p>
            <a:pPr marL="457200" indent="-298450"/>
            <a:endParaRPr lang="en-US" b="0" dirty="0"/>
          </a:p>
          <a:p>
            <a:pPr marL="158750" indent="0">
              <a:buNone/>
            </a:pPr>
            <a:r>
              <a:rPr lang="en-US" b="0" dirty="0"/>
              <a:t>A simple analogy:</a:t>
            </a:r>
            <a:br>
              <a:rPr lang="en-US" b="0" dirty="0"/>
            </a:br>
            <a:r>
              <a:rPr lang="en-US" b="0" dirty="0"/>
              <a:t>Learning within the ZPD is like riding a bike with training wheels. The support allows success until independence becomes possible.</a:t>
            </a:r>
          </a:p>
          <a:p>
            <a:pPr marL="158750" indent="0">
              <a:buNone/>
            </a:pPr>
            <a:endParaRPr b="0" dirty="0"/>
          </a:p>
        </p:txBody>
      </p:sp>
    </p:spTree>
    <p:extLst>
      <p:ext uri="{BB962C8B-B14F-4D97-AF65-F5344CB8AC3E}">
        <p14:creationId xmlns:p14="http://schemas.microsoft.com/office/powerpoint/2010/main" val="450677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B5435051-19DF-EE41-EEC2-4364F13913CF}"/>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B83CFC07-126E-7BFC-E9E0-EEB0A60F71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42AEB4A3-CB32-4013-8944-162E5517401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298450"/>
            <a:r>
              <a:rPr lang="en-US" dirty="0"/>
              <a:t>Scaffolding refers to the structured support provided by a more knowledgeable other to help a learner accomplish a task within their Zone of Proximal Development.</a:t>
            </a:r>
          </a:p>
          <a:p>
            <a:pPr marL="457200" indent="-298450"/>
            <a:r>
              <a:rPr lang="en-US" dirty="0"/>
              <a:t>Although Vygotsky did not use the term “scaffolding” himself, later researchers developed it to operationalize his ZPD concept.</a:t>
            </a:r>
          </a:p>
          <a:p>
            <a:pPr marL="158750" indent="0">
              <a:buNone/>
            </a:pPr>
            <a:endParaRPr lang="en-US" dirty="0"/>
          </a:p>
          <a:p>
            <a:pPr marL="158750" indent="0">
              <a:buNone/>
            </a:pPr>
            <a:endParaRPr lang="en-US" dirty="0"/>
          </a:p>
          <a:p>
            <a:pPr marL="158750" indent="0">
              <a:buNone/>
            </a:pPr>
            <a:r>
              <a:rPr lang="en-US" dirty="0"/>
              <a:t>The key idea is </a:t>
            </a:r>
            <a:r>
              <a:rPr lang="en-US" b="1" dirty="0"/>
              <a:t>temporary support</a:t>
            </a:r>
            <a:r>
              <a:rPr lang="en-US" dirty="0"/>
              <a:t>.</a:t>
            </a:r>
          </a:p>
          <a:p>
            <a:pPr marL="457200" indent="-298450"/>
            <a:r>
              <a:rPr lang="en-US" dirty="0"/>
              <a:t>The adult or peer provides guidance.</a:t>
            </a:r>
          </a:p>
          <a:p>
            <a:pPr marL="457200" indent="-298450"/>
            <a:r>
              <a:rPr lang="en-US" dirty="0"/>
              <a:t>The support is gradually reduced.</a:t>
            </a:r>
          </a:p>
          <a:p>
            <a:pPr marL="457200" indent="-298450"/>
            <a:r>
              <a:rPr lang="en-US" dirty="0"/>
              <a:t>Eventually, the learner performs independently.</a:t>
            </a:r>
          </a:p>
          <a:p>
            <a:pPr marL="158750" indent="0">
              <a:buNone/>
            </a:pPr>
            <a:endParaRPr lang="en-US" dirty="0"/>
          </a:p>
          <a:p>
            <a:pPr marL="158750" indent="0">
              <a:buNone/>
            </a:pPr>
            <a:r>
              <a:rPr lang="en-US" dirty="0"/>
              <a:t>Effective scaffolding requires:</a:t>
            </a:r>
          </a:p>
          <a:p>
            <a:pPr marL="457200" indent="-298450"/>
            <a:r>
              <a:rPr lang="en-US" dirty="0"/>
              <a:t>Assessing the learner’s current level.</a:t>
            </a:r>
          </a:p>
          <a:p>
            <a:pPr marL="457200" indent="-298450"/>
            <a:r>
              <a:rPr lang="en-US" dirty="0"/>
              <a:t>Breaking tasks into manageable components.</a:t>
            </a:r>
          </a:p>
          <a:p>
            <a:pPr marL="457200" indent="-298450"/>
            <a:r>
              <a:rPr lang="en-US" dirty="0"/>
              <a:t>Modeling strategies.</a:t>
            </a:r>
          </a:p>
          <a:p>
            <a:pPr marL="457200" indent="-298450"/>
            <a:r>
              <a:rPr lang="en-US" dirty="0"/>
              <a:t>Providing hints or prompts.</a:t>
            </a:r>
          </a:p>
          <a:p>
            <a:pPr marL="457200" indent="-298450"/>
            <a:r>
              <a:rPr lang="en-US" dirty="0"/>
              <a:t>Gradually transferring responsibility.</a:t>
            </a:r>
          </a:p>
          <a:p>
            <a:pPr marL="158750" indent="0">
              <a:buNone/>
            </a:pPr>
            <a:endParaRPr lang="en-US" dirty="0"/>
          </a:p>
          <a:p>
            <a:pPr marL="158750" indent="0">
              <a:buNone/>
            </a:pPr>
            <a:r>
              <a:rPr lang="en-US" dirty="0"/>
              <a:t>Importantly, scaffolding is responsive.</a:t>
            </a:r>
          </a:p>
          <a:p>
            <a:pPr marL="457200" indent="-298450"/>
            <a:r>
              <a:rPr lang="en-US" dirty="0"/>
              <a:t>It adjusts to the learner’s needs in real time.</a:t>
            </a:r>
          </a:p>
          <a:p>
            <a:pPr marL="457200" indent="-298450"/>
            <a:r>
              <a:rPr lang="en-US" dirty="0"/>
              <a:t>It is not a fixed script.</a:t>
            </a:r>
          </a:p>
          <a:p>
            <a:pPr marL="457200" indent="-298450"/>
            <a:r>
              <a:rPr lang="en-US" dirty="0"/>
              <a:t>The amount of support depends on the learner’s competence.</a:t>
            </a:r>
          </a:p>
          <a:p>
            <a:pPr marL="158750" indent="0">
              <a:buNone/>
            </a:pPr>
            <a:endParaRPr b="0" dirty="0"/>
          </a:p>
        </p:txBody>
      </p:sp>
    </p:spTree>
    <p:extLst>
      <p:ext uri="{BB962C8B-B14F-4D97-AF65-F5344CB8AC3E}">
        <p14:creationId xmlns:p14="http://schemas.microsoft.com/office/powerpoint/2010/main" val="42360747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a:extLst>
            <a:ext uri="{FF2B5EF4-FFF2-40B4-BE49-F238E27FC236}">
              <a16:creationId xmlns:a16="http://schemas.microsoft.com/office/drawing/2014/main" id="{A8E0696F-47A6-E3FC-5CAE-C99FB107F77A}"/>
            </a:ext>
          </a:extLst>
        </p:cNvPr>
        <p:cNvGrpSpPr/>
        <p:nvPr/>
      </p:nvGrpSpPr>
      <p:grpSpPr>
        <a:xfrm>
          <a:off x="0" y="0"/>
          <a:ext cx="0" cy="0"/>
          <a:chOff x="0" y="0"/>
          <a:chExt cx="0" cy="0"/>
        </a:xfrm>
      </p:grpSpPr>
      <p:sp>
        <p:nvSpPr>
          <p:cNvPr id="746" name="Google Shape;746;g1c48c152c6a_0_80:notes">
            <a:extLst>
              <a:ext uri="{FF2B5EF4-FFF2-40B4-BE49-F238E27FC236}">
                <a16:creationId xmlns:a16="http://schemas.microsoft.com/office/drawing/2014/main" id="{B774C5B5-E1F9-CCEF-F8FC-9DCB134B5CB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a:extLst>
              <a:ext uri="{FF2B5EF4-FFF2-40B4-BE49-F238E27FC236}">
                <a16:creationId xmlns:a16="http://schemas.microsoft.com/office/drawing/2014/main" id="{8739AD68-F68F-A8EA-9B6E-F93240A500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According to Lev Vygotsky, this is </a:t>
            </a:r>
            <a:r>
              <a:rPr lang="en-US" b="1" i="0" u="none" strike="noStrike" dirty="0">
                <a:solidFill>
                  <a:srgbClr val="000000"/>
                </a:solidFill>
                <a:effectLst/>
              </a:rPr>
              <a:t>private speech</a:t>
            </a:r>
            <a:r>
              <a:rPr lang="en-US" b="0" i="0" u="none" strike="noStrike" dirty="0">
                <a:solidFill>
                  <a:srgbClr val="000000"/>
                </a:solidFill>
                <a:effectLst/>
              </a:rPr>
              <a:t>.</a:t>
            </a:r>
          </a:p>
          <a:p>
            <a:r>
              <a:rPr lang="en-US" b="0" i="0" u="none" strike="noStrike" dirty="0">
                <a:solidFill>
                  <a:srgbClr val="000000"/>
                </a:solidFill>
                <a:effectLst/>
              </a:rPr>
              <a:t>Private speech is when children talk to themselves to regulate thinking.</a:t>
            </a:r>
          </a:p>
          <a:p>
            <a:r>
              <a:rPr lang="en-US" b="0" i="0" u="none" strike="noStrike" dirty="0">
                <a:solidFill>
                  <a:srgbClr val="000000"/>
                </a:solidFill>
                <a:effectLst/>
              </a:rPr>
              <a:t>It is not meaningless — it is a tool for problem-solving.</a:t>
            </a:r>
          </a:p>
          <a:p>
            <a:r>
              <a:rPr lang="en-US" b="0" i="0" u="none" strike="noStrike" dirty="0">
                <a:solidFill>
                  <a:srgbClr val="000000"/>
                </a:solidFill>
                <a:effectLst/>
              </a:rPr>
              <a:t>It represents a transitional stage between:</a:t>
            </a:r>
          </a:p>
          <a:p>
            <a:pPr lvl="1"/>
            <a:r>
              <a:rPr lang="en-US" b="1" i="0" u="none" strike="noStrike" dirty="0">
                <a:solidFill>
                  <a:srgbClr val="000000"/>
                </a:solidFill>
                <a:effectLst/>
              </a:rPr>
              <a:t>Social speech</a:t>
            </a:r>
            <a:r>
              <a:rPr lang="en-US" b="0" i="0" u="none" strike="noStrike" dirty="0">
                <a:solidFill>
                  <a:srgbClr val="000000"/>
                </a:solidFill>
                <a:effectLst/>
              </a:rPr>
              <a:t> (talking with others)</a:t>
            </a:r>
          </a:p>
          <a:p>
            <a:pPr lvl="1"/>
            <a:r>
              <a:rPr lang="en-US" b="1" i="0" u="none" strike="noStrike" dirty="0">
                <a:solidFill>
                  <a:srgbClr val="000000"/>
                </a:solidFill>
                <a:effectLst/>
              </a:rPr>
              <a:t>Inner speech</a:t>
            </a:r>
            <a:r>
              <a:rPr lang="en-US" b="0" i="0" u="none" strike="noStrike" dirty="0">
                <a:solidFill>
                  <a:srgbClr val="000000"/>
                </a:solidFill>
                <a:effectLst/>
              </a:rPr>
              <a:t> (silent thought)</a:t>
            </a:r>
          </a:p>
          <a:p>
            <a:pPr marL="158750" indent="0">
              <a:buNone/>
            </a:pPr>
            <a:endParaRPr lang="en-US" dirty="0"/>
          </a:p>
          <a:p>
            <a:pPr marL="158750" indent="0">
              <a:buNone/>
            </a:pPr>
            <a:r>
              <a:rPr lang="en-US" sz="1100" b="0" i="0" u="none" strike="noStrike" cap="none" dirty="0">
                <a:solidFill>
                  <a:srgbClr val="000000"/>
                </a:solidFill>
                <a:effectLst/>
                <a:latin typeface="Arial"/>
                <a:ea typeface="Arial"/>
                <a:cs typeface="Arial"/>
                <a:sym typeface="Arial"/>
              </a:rPr>
              <a:t>So what you are witnessing is the process of </a:t>
            </a:r>
            <a:r>
              <a:rPr lang="en-US" b="1" i="0" u="none" strike="noStrike" dirty="0">
                <a:solidFill>
                  <a:srgbClr val="000000"/>
                </a:solidFill>
                <a:effectLst/>
              </a:rPr>
              <a:t>internalization</a:t>
            </a:r>
            <a:r>
              <a:rPr lang="en-US" sz="1100" b="0" i="0" u="none" strike="noStrike" cap="none" dirty="0">
                <a:solidFill>
                  <a:srgbClr val="000000"/>
                </a:solidFill>
                <a:effectLst/>
                <a:latin typeface="Arial"/>
                <a:ea typeface="Arial"/>
                <a:cs typeface="Arial"/>
                <a:sym typeface="Arial"/>
              </a:rPr>
              <a:t>.</a:t>
            </a:r>
            <a:endParaRPr dirty="0"/>
          </a:p>
        </p:txBody>
      </p:sp>
    </p:spTree>
    <p:extLst>
      <p:ext uri="{BB962C8B-B14F-4D97-AF65-F5344CB8AC3E}">
        <p14:creationId xmlns:p14="http://schemas.microsoft.com/office/powerpoint/2010/main" val="1160923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5FD25848-9B7D-6FD3-F984-420202B0F253}"/>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41EBF247-FAA4-8CBF-DFF3-46788FC255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B1B3CAA7-F7D8-61C2-9B66-7ED9CCEE45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Environmental learning theories focus on the idea that development is shaped primarily by the environment and by experience. Unlike psychodynamic theories, which emphasize internal emotional processes, environmental learning theories emphasize external influences.</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Overarchingly, </a:t>
            </a:r>
            <a:r>
              <a:rPr lang="en-US" sz="1100" b="0" i="0" u="none" strike="noStrike" cap="none" dirty="0">
                <a:solidFill>
                  <a:srgbClr val="000000"/>
                </a:solidFill>
                <a:effectLst/>
                <a:latin typeface="Arial"/>
                <a:ea typeface="Arial"/>
                <a:cs typeface="Arial"/>
                <a:sym typeface="Arial"/>
              </a:rPr>
              <a:t>these theories emphasize that development is strongly influenced by environmental experience and that behavior is learned through interaction with the world.</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cs typeface="Arial"/>
                <a:sym typeface="Arial"/>
              </a:rPr>
              <a:t>Let’s start with Behaviorism</a:t>
            </a:r>
            <a:endParaRPr b="0" dirty="0"/>
          </a:p>
        </p:txBody>
      </p:sp>
    </p:spTree>
    <p:extLst>
      <p:ext uri="{BB962C8B-B14F-4D97-AF65-F5344CB8AC3E}">
        <p14:creationId xmlns:p14="http://schemas.microsoft.com/office/powerpoint/2010/main" val="3356471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C35458DE-4DE1-4E3F-4C4D-7DD9B3460401}"/>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BC0191FA-EF71-07D1-8EE3-26970381FA3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A6BFDF23-3764-3556-B74B-AEE5C8F1AD5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i="0" u="none" strike="noStrike" dirty="0">
                <a:solidFill>
                  <a:srgbClr val="000000"/>
                </a:solidFill>
                <a:effectLst/>
              </a:rPr>
              <a:t>Strengths</a:t>
            </a:r>
          </a:p>
          <a:p>
            <a:r>
              <a:rPr lang="en-US" b="0" i="0" u="none" strike="noStrike" dirty="0">
                <a:solidFill>
                  <a:srgbClr val="000000"/>
                </a:solidFill>
                <a:effectLst/>
              </a:rPr>
              <a:t>One of the theory’s greatest contributions is repositioning cognitive development as fundamentally social.</a:t>
            </a:r>
          </a:p>
          <a:p>
            <a:r>
              <a:rPr lang="en-US" b="0" i="0" u="none" strike="noStrike" dirty="0">
                <a:solidFill>
                  <a:srgbClr val="000000"/>
                </a:solidFill>
                <a:effectLst/>
              </a:rPr>
              <a:t>It moves beyond stage-based maturation and recognizes dynamic learning environments.</a:t>
            </a:r>
          </a:p>
          <a:p>
            <a:r>
              <a:rPr lang="en-US" b="0" i="0" u="none" strike="noStrike" dirty="0">
                <a:solidFill>
                  <a:srgbClr val="000000"/>
                </a:solidFill>
                <a:effectLst/>
              </a:rPr>
              <a:t>The emphasis on language as a psychological tool has influenced research on self-regulation and executive functioning.</a:t>
            </a:r>
          </a:p>
          <a:p>
            <a:r>
              <a:rPr lang="en-US" b="0" i="0" u="none" strike="noStrike" dirty="0">
                <a:solidFill>
                  <a:srgbClr val="000000"/>
                </a:solidFill>
                <a:effectLst/>
              </a:rPr>
              <a:t>The ZPD and scaffolding are highly practical for classroom instruction.</a:t>
            </a:r>
          </a:p>
          <a:p>
            <a:r>
              <a:rPr lang="en-US" b="0" i="0" u="none" strike="noStrike" dirty="0">
                <a:solidFill>
                  <a:srgbClr val="000000"/>
                </a:solidFill>
                <a:effectLst/>
              </a:rPr>
              <a:t>The theory allows for cultural variability, making it more flexible than universal stage models.</a:t>
            </a:r>
          </a:p>
          <a:p>
            <a:endParaRPr lang="en-US" b="1" i="0" u="none" strike="noStrike" dirty="0">
              <a:solidFill>
                <a:srgbClr val="000000"/>
              </a:solidFill>
              <a:effectLst/>
            </a:endParaRPr>
          </a:p>
          <a:p>
            <a:pPr marL="158750" indent="0">
              <a:buNone/>
            </a:pPr>
            <a:r>
              <a:rPr lang="en-US" b="1" i="0" u="none" strike="noStrike" dirty="0">
                <a:solidFill>
                  <a:srgbClr val="000000"/>
                </a:solidFill>
                <a:effectLst/>
              </a:rPr>
              <a:t>Limitations</a:t>
            </a:r>
          </a:p>
          <a:p>
            <a:r>
              <a:rPr lang="en-US" b="0" i="0" u="none" strike="noStrike" dirty="0">
                <a:solidFill>
                  <a:srgbClr val="000000"/>
                </a:solidFill>
                <a:effectLst/>
              </a:rPr>
              <a:t>Critics argue Vygotsky may have minimized biological influences on development.</a:t>
            </a:r>
          </a:p>
          <a:p>
            <a:r>
              <a:rPr lang="en-US" b="0" i="0" u="none" strike="noStrike" dirty="0">
                <a:solidFill>
                  <a:srgbClr val="000000"/>
                </a:solidFill>
                <a:effectLst/>
              </a:rPr>
              <a:t>Because he died young, some of his theoretical mechanisms were not fully elaborated.</a:t>
            </a:r>
          </a:p>
          <a:p>
            <a:r>
              <a:rPr lang="en-US" b="0" i="0" u="none" strike="noStrike" dirty="0">
                <a:solidFill>
                  <a:srgbClr val="000000"/>
                </a:solidFill>
                <a:effectLst/>
              </a:rPr>
              <a:t>The ZPD is conceptually powerful but challenging to operationalize empirically.</a:t>
            </a:r>
          </a:p>
          <a:p>
            <a:r>
              <a:rPr lang="en-US" b="0" i="0" u="none" strike="noStrike" dirty="0">
                <a:solidFill>
                  <a:srgbClr val="000000"/>
                </a:solidFill>
                <a:effectLst/>
              </a:rPr>
              <a:t>Some argue scaffolding assumes verbal mediation, which may not function identically across all cultures.</a:t>
            </a:r>
          </a:p>
          <a:p>
            <a:r>
              <a:rPr lang="en-US" b="0" i="0" u="none" strike="noStrike" dirty="0">
                <a:solidFill>
                  <a:srgbClr val="000000"/>
                </a:solidFill>
                <a:effectLst/>
              </a:rPr>
              <a:t>Compared to Piaget, Vygotsky places less emphasis on independent exploration and spontaneous discovery.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22660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8AC32EC3-A059-2981-8118-2AD10631E2AD}"/>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89C6B4E1-D6C3-4372-87BD-0F02F2DE7C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767664D1-85D9-26E2-39BD-C232DEEC18E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6173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4069C8CA-3525-C331-3219-0BD1D74F0FB7}"/>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AE717A4F-1293-4AAD-3561-E53977B350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9D671CB4-830E-007A-215C-A25F20798B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Bronfenbrenner argued that development cannot be understood by looking only at the individual.</a:t>
            </a:r>
          </a:p>
          <a:p>
            <a:r>
              <a:rPr lang="en-US" dirty="0"/>
              <a:t>Instead, children exist within interconnected systems.</a:t>
            </a:r>
          </a:p>
          <a:p>
            <a:r>
              <a:rPr lang="en-US" dirty="0"/>
              <a:t>These systems range from immediate environments to broad cultural influences.</a:t>
            </a:r>
          </a:p>
          <a:p>
            <a:r>
              <a:rPr lang="en-US" dirty="0"/>
              <a:t>The model is often visualized as concentric circles.</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895037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51A45123-C692-2B27-D964-6A791B280ECF}"/>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A1F1457F-85BB-48A6-D773-9E283F8FC5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75438902-ACFF-0B27-9D10-E07FF2D201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Overview of Bronfenbrenner:</a:t>
            </a:r>
          </a:p>
          <a:p>
            <a:pPr marL="0" lvl="0" indent="0" algn="l" rtl="0">
              <a:spcBef>
                <a:spcPts val="0"/>
              </a:spcBef>
              <a:spcAft>
                <a:spcPts val="0"/>
              </a:spcAft>
              <a:buNone/>
            </a:pPr>
            <a:r>
              <a:rPr lang="en-US" b="0" dirty="0"/>
              <a:t>https://</a:t>
            </a:r>
            <a:r>
              <a:rPr lang="en-US" b="0" dirty="0" err="1"/>
              <a:t>youtu.be</a:t>
            </a:r>
            <a:r>
              <a:rPr lang="en-US" b="0" dirty="0"/>
              <a:t>/g6pUQ4EDHeQ?si=Y8W-CtJbSC7qxMda</a:t>
            </a:r>
            <a:endParaRPr b="0" dirty="0"/>
          </a:p>
        </p:txBody>
      </p:sp>
    </p:spTree>
    <p:extLst>
      <p:ext uri="{BB962C8B-B14F-4D97-AF65-F5344CB8AC3E}">
        <p14:creationId xmlns:p14="http://schemas.microsoft.com/office/powerpoint/2010/main" val="21901496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A46C57D8-4F26-9675-D86A-552EE14A4515}"/>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C74B68E2-6498-7379-9D8B-82C33A1A922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A8BC783F-D010-0F3A-71C1-8B0EC972E5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The microsystem includes settings where the child has direct interaction.</a:t>
            </a:r>
          </a:p>
          <a:p>
            <a:r>
              <a:rPr lang="en-US" dirty="0"/>
              <a:t>These relationships are bidirectional.</a:t>
            </a:r>
          </a:p>
          <a:p>
            <a:r>
              <a:rPr lang="en-US" dirty="0"/>
              <a:t>Example: A supportive teacher can improve confidence; a stressed child can strain family dynamics.</a:t>
            </a:r>
          </a:p>
          <a:p>
            <a:r>
              <a:rPr lang="en-US" dirty="0"/>
              <a:t>This is the most immediate level of influence.</a:t>
            </a:r>
          </a:p>
          <a:p>
            <a:pPr marL="158750" indent="0">
              <a:buNone/>
            </a:pPr>
            <a:endParaRPr b="0" dirty="0"/>
          </a:p>
        </p:txBody>
      </p:sp>
    </p:spTree>
    <p:extLst>
      <p:ext uri="{BB962C8B-B14F-4D97-AF65-F5344CB8AC3E}">
        <p14:creationId xmlns:p14="http://schemas.microsoft.com/office/powerpoint/2010/main" val="2207428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92CF057E-0D1C-AB66-B8EE-3F7B91C4E864}"/>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36BF0DC7-4450-5416-612F-B0FECCF249E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977E151F-CF2A-A58E-B9DE-CE56113183A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i="0" u="none" strike="noStrike" dirty="0">
                <a:solidFill>
                  <a:srgbClr val="000000"/>
                </a:solidFill>
                <a:effectLst/>
              </a:rPr>
              <a:t>Connections Between Microsystems</a:t>
            </a:r>
            <a:endParaRPr lang="en-US" b="0" i="0" u="none" strike="noStrike" dirty="0">
              <a:solidFill>
                <a:srgbClr val="000000"/>
              </a:solidFill>
              <a:effectLst/>
            </a:endParaRPr>
          </a:p>
          <a:p>
            <a:r>
              <a:rPr lang="en-US" b="0" i="0" u="none" strike="noStrike" dirty="0">
                <a:solidFill>
                  <a:srgbClr val="000000"/>
                </a:solidFill>
                <a:effectLst/>
              </a:rPr>
              <a:t>Parent–teacher relationships</a:t>
            </a:r>
          </a:p>
          <a:p>
            <a:r>
              <a:rPr lang="en-US" b="0" i="0" u="none" strike="noStrike" dirty="0">
                <a:solidFill>
                  <a:srgbClr val="000000"/>
                </a:solidFill>
                <a:effectLst/>
              </a:rPr>
              <a:t>Family–peer interactions</a:t>
            </a:r>
          </a:p>
          <a:p>
            <a:r>
              <a:rPr lang="en-US" b="0" i="0" u="none" strike="noStrike" dirty="0">
                <a:solidFill>
                  <a:srgbClr val="000000"/>
                </a:solidFill>
                <a:effectLst/>
              </a:rPr>
              <a:t>School–community collaboration</a:t>
            </a:r>
          </a:p>
          <a:p>
            <a:pPr marL="158750" indent="0">
              <a:buNone/>
            </a:pPr>
            <a:endParaRPr lang="en-US" b="0" dirty="0"/>
          </a:p>
          <a:p>
            <a:pPr marL="158750" indent="0">
              <a:buNone/>
            </a:pPr>
            <a:endParaRPr lang="en-US" b="0" dirty="0"/>
          </a:p>
          <a:p>
            <a:r>
              <a:rPr lang="en-US" dirty="0"/>
              <a:t>The mesosystem represents interactions between microsystems.</a:t>
            </a:r>
          </a:p>
          <a:p>
            <a:r>
              <a:rPr lang="en-US" dirty="0"/>
              <a:t>For example, conflict between home and school values can create stress.</a:t>
            </a:r>
          </a:p>
          <a:p>
            <a:r>
              <a:rPr lang="en-US" dirty="0"/>
              <a:t>Strong communication between caregivers and teachers supports development.</a:t>
            </a:r>
          </a:p>
          <a:p>
            <a:r>
              <a:rPr lang="en-US" dirty="0"/>
              <a:t>It’s about the </a:t>
            </a:r>
            <a:r>
              <a:rPr lang="en-US" i="1" dirty="0"/>
              <a:t>linkages</a:t>
            </a:r>
            <a:r>
              <a:rPr lang="en-US" dirty="0"/>
              <a:t> between environments.</a:t>
            </a:r>
          </a:p>
          <a:p>
            <a:pPr marL="158750" indent="0">
              <a:buNone/>
            </a:pPr>
            <a:endParaRPr b="0" dirty="0"/>
          </a:p>
        </p:txBody>
      </p:sp>
    </p:spTree>
    <p:extLst>
      <p:ext uri="{BB962C8B-B14F-4D97-AF65-F5344CB8AC3E}">
        <p14:creationId xmlns:p14="http://schemas.microsoft.com/office/powerpoint/2010/main" val="41143955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F103026A-C2D5-C70F-1771-E01F0DC2843B}"/>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94EA44CB-FFAF-A6FA-8A21-04DAEBE6B2D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55189504-A19F-20A0-1C31-FBD96688618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Indirect Environmental Influences</a:t>
            </a:r>
          </a:p>
          <a:p>
            <a:r>
              <a:rPr lang="en-US" dirty="0"/>
              <a:t>The child does not directly participate in this system.</a:t>
            </a:r>
          </a:p>
          <a:p>
            <a:r>
              <a:rPr lang="en-US" dirty="0"/>
              <a:t>However, it still affects them.</a:t>
            </a:r>
          </a:p>
          <a:p>
            <a:r>
              <a:rPr lang="en-US" dirty="0"/>
              <a:t>Example: A parent losing a job may increase household stress.</a:t>
            </a:r>
          </a:p>
          <a:p>
            <a:r>
              <a:rPr lang="en-US" dirty="0"/>
              <a:t>Public policy and institutional structures matter here.</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endParaRPr lang="en-US" sz="1100" b="0" i="0" u="none" strike="noStrike" cap="none" dirty="0">
              <a:solidFill>
                <a:srgbClr val="000000"/>
              </a:solidFill>
              <a:effectLst/>
              <a:latin typeface="Arial"/>
              <a:cs typeface="Arial"/>
              <a:sym typeface="Arial"/>
            </a:endParaRPr>
          </a:p>
          <a:p>
            <a:pPr marL="158750" indent="0">
              <a:buNone/>
            </a:pPr>
            <a:endParaRPr b="0" dirty="0"/>
          </a:p>
        </p:txBody>
      </p:sp>
    </p:spTree>
    <p:extLst>
      <p:ext uri="{BB962C8B-B14F-4D97-AF65-F5344CB8AC3E}">
        <p14:creationId xmlns:p14="http://schemas.microsoft.com/office/powerpoint/2010/main" val="3109794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03CC4410-C1C0-960A-744B-2048C58F1CDE}"/>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00F1BF28-8F78-B910-DF44-A181F1DA13C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295853CB-A739-712E-D682-6F316640E0E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Broader Cultural Context</a:t>
            </a:r>
          </a:p>
          <a:p>
            <a:r>
              <a:rPr lang="en-US" dirty="0"/>
              <a:t>The macrosystem includes overarching belief systems and societal structures.</a:t>
            </a:r>
          </a:p>
          <a:p>
            <a:r>
              <a:rPr lang="en-US" dirty="0"/>
              <a:t>It shapes expectations about education, gender roles, and family.</a:t>
            </a:r>
          </a:p>
          <a:p>
            <a:r>
              <a:rPr lang="en-US" dirty="0"/>
              <a:t>For example, cultural attitudes toward independence affect parenting styles.</a:t>
            </a:r>
          </a:p>
          <a:p>
            <a:r>
              <a:rPr lang="en-US" dirty="0"/>
              <a:t>This level frames all other systems.</a:t>
            </a:r>
          </a:p>
          <a:p>
            <a:pPr marL="158750" indent="0">
              <a:buNone/>
            </a:pPr>
            <a:endParaRPr b="0" dirty="0"/>
          </a:p>
        </p:txBody>
      </p:sp>
    </p:spTree>
    <p:extLst>
      <p:ext uri="{BB962C8B-B14F-4D97-AF65-F5344CB8AC3E}">
        <p14:creationId xmlns:p14="http://schemas.microsoft.com/office/powerpoint/2010/main" val="2385852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6AE2404A-182D-2D0B-3A96-F2432E689438}"/>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E6B6ECC6-6585-267E-6222-5E849991A2A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DD01CDEF-B57B-6901-6414-9E125A5E46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dirty="0">
                <a:solidFill>
                  <a:srgbClr val="000000"/>
                </a:solidFill>
                <a:effectLst/>
                <a:latin typeface="Arial"/>
                <a:ea typeface="Arial"/>
                <a:cs typeface="Arial"/>
                <a:sym typeface="Arial"/>
              </a:rPr>
              <a:t>Time and Life Transitions</a:t>
            </a:r>
          </a:p>
          <a:p>
            <a:r>
              <a:rPr lang="en-US" dirty="0"/>
              <a:t>The chronosystem reflects change over time.</a:t>
            </a:r>
          </a:p>
          <a:p>
            <a:r>
              <a:rPr lang="en-US" dirty="0"/>
              <a:t>Timing matters—experiencing divorce at age 4 differs from age 14.</a:t>
            </a:r>
          </a:p>
          <a:p>
            <a:r>
              <a:rPr lang="en-US" dirty="0"/>
              <a:t>Historical context also matters (e.g., growing up during a pandemic).</a:t>
            </a:r>
          </a:p>
          <a:p>
            <a:r>
              <a:rPr lang="en-US" dirty="0"/>
              <a:t>Development is dynamic and unfolds across time.</a:t>
            </a:r>
          </a:p>
          <a:p>
            <a:pPr marL="158750" indent="0">
              <a:buNone/>
            </a:pPr>
            <a:endParaRPr b="0" dirty="0"/>
          </a:p>
        </p:txBody>
      </p:sp>
    </p:spTree>
    <p:extLst>
      <p:ext uri="{BB962C8B-B14F-4D97-AF65-F5344CB8AC3E}">
        <p14:creationId xmlns:p14="http://schemas.microsoft.com/office/powerpoint/2010/main" val="253629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CE1EF07B-09C5-88A7-9877-A5E4DD549AF4}"/>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D00920C3-9AFE-F763-A46A-775479DC266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F052402D-2A3D-B9B8-1F7B-0B414CA50A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i="0" u="none" strike="noStrike" dirty="0">
                <a:solidFill>
                  <a:srgbClr val="000000"/>
                </a:solidFill>
                <a:effectLst/>
              </a:rPr>
              <a:t>Strengths</a:t>
            </a:r>
          </a:p>
          <a:p>
            <a:r>
              <a:rPr lang="en-US" b="0" i="0" u="none" strike="noStrike" dirty="0">
                <a:solidFill>
                  <a:srgbClr val="000000"/>
                </a:solidFill>
                <a:effectLst/>
              </a:rPr>
              <a:t>One of the major contributions of Urie Bronfenbrenner’s theory is that it moves beyond the individual.</a:t>
            </a:r>
          </a:p>
          <a:p>
            <a:r>
              <a:rPr lang="en-US" b="0" i="0" u="none" strike="noStrike" dirty="0">
                <a:solidFill>
                  <a:srgbClr val="000000"/>
                </a:solidFill>
                <a:effectLst/>
              </a:rPr>
              <a:t>It recognizes that development is embedded in layered systems.</a:t>
            </a:r>
          </a:p>
          <a:p>
            <a:r>
              <a:rPr lang="en-US" b="0" i="0" u="none" strike="noStrike" dirty="0">
                <a:solidFill>
                  <a:srgbClr val="000000"/>
                </a:solidFill>
                <a:effectLst/>
              </a:rPr>
              <a:t>It captures how policy decisions, economic conditions, and cultural norms shape children’s lives.</a:t>
            </a:r>
          </a:p>
          <a:p>
            <a:r>
              <a:rPr lang="en-US" b="0" i="0" u="none" strike="noStrike" dirty="0">
                <a:solidFill>
                  <a:srgbClr val="000000"/>
                </a:solidFill>
                <a:effectLst/>
              </a:rPr>
              <a:t>The theory emphasizes bidirectionality—children influence their environments, not just the other way around.</a:t>
            </a:r>
          </a:p>
          <a:p>
            <a:r>
              <a:rPr lang="en-US" b="0" i="0" u="none" strike="noStrike" dirty="0">
                <a:solidFill>
                  <a:srgbClr val="000000"/>
                </a:solidFill>
                <a:effectLst/>
              </a:rPr>
              <a:t>It has strong practical relevance for schools, intervention programs, and social policy.</a:t>
            </a:r>
          </a:p>
          <a:p>
            <a:endParaRPr lang="en-US" b="1" i="0" u="none" strike="noStrike" dirty="0">
              <a:solidFill>
                <a:srgbClr val="000000"/>
              </a:solidFill>
              <a:effectLst/>
            </a:endParaRPr>
          </a:p>
          <a:p>
            <a:pPr marL="158750" indent="0">
              <a:buNone/>
            </a:pPr>
            <a:r>
              <a:rPr lang="en-US" b="1" i="0" u="none" strike="noStrike" dirty="0">
                <a:solidFill>
                  <a:srgbClr val="000000"/>
                </a:solidFill>
                <a:effectLst/>
              </a:rPr>
              <a:t>Limitations</a:t>
            </a:r>
          </a:p>
          <a:p>
            <a:r>
              <a:rPr lang="en-US" b="0" i="0" u="none" strike="noStrike" dirty="0">
                <a:solidFill>
                  <a:srgbClr val="000000"/>
                </a:solidFill>
                <a:effectLst/>
              </a:rPr>
              <a:t>The theory describes </a:t>
            </a:r>
            <a:r>
              <a:rPr lang="en-US" b="0" i="1" u="none" strike="noStrike" dirty="0">
                <a:solidFill>
                  <a:srgbClr val="000000"/>
                </a:solidFill>
                <a:effectLst/>
              </a:rPr>
              <a:t>where</a:t>
            </a:r>
            <a:r>
              <a:rPr lang="en-US" b="0" i="0" u="none" strike="noStrike" dirty="0">
                <a:solidFill>
                  <a:srgbClr val="000000"/>
                </a:solidFill>
                <a:effectLst/>
              </a:rPr>
              <a:t> influences occur but not </a:t>
            </a:r>
            <a:r>
              <a:rPr lang="en-US" b="0" i="1" u="none" strike="noStrike" dirty="0">
                <a:solidFill>
                  <a:srgbClr val="000000"/>
                </a:solidFill>
                <a:effectLst/>
              </a:rPr>
              <a:t>how</a:t>
            </a:r>
            <a:r>
              <a:rPr lang="en-US" b="0" i="0" u="none" strike="noStrike" dirty="0">
                <a:solidFill>
                  <a:srgbClr val="000000"/>
                </a:solidFill>
                <a:effectLst/>
              </a:rPr>
              <a:t> they operate psychologically.</a:t>
            </a:r>
          </a:p>
          <a:p>
            <a:r>
              <a:rPr lang="en-US" b="0" i="0" u="none" strike="noStrike" dirty="0">
                <a:solidFill>
                  <a:srgbClr val="000000"/>
                </a:solidFill>
                <a:effectLst/>
              </a:rPr>
              <a:t>It does not offer specific cognitive or biological mechanisms of development.</a:t>
            </a:r>
          </a:p>
          <a:p>
            <a:r>
              <a:rPr lang="en-US" b="0" i="0" u="none" strike="noStrike" dirty="0">
                <a:solidFill>
                  <a:srgbClr val="000000"/>
                </a:solidFill>
                <a:effectLst/>
              </a:rPr>
              <a:t>Empirically isolating and testing all system interactions is methodologically challenging.</a:t>
            </a:r>
          </a:p>
          <a:p>
            <a:r>
              <a:rPr lang="en-US" b="0" i="0" u="none" strike="noStrike" dirty="0">
                <a:solidFill>
                  <a:srgbClr val="000000"/>
                </a:solidFill>
                <a:effectLst/>
              </a:rPr>
              <a:t>Some critics argue it is conceptually broad and difficult to falsify.</a:t>
            </a:r>
          </a:p>
          <a:p>
            <a:r>
              <a:rPr lang="en-US" b="0" i="0" u="none" strike="noStrike" dirty="0">
                <a:solidFill>
                  <a:srgbClr val="000000"/>
                </a:solidFill>
                <a:effectLst/>
              </a:rPr>
              <a:t>Compared to other developmental theories, it provides less detail on internal developmental processes.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9075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a:extLst>
            <a:ext uri="{FF2B5EF4-FFF2-40B4-BE49-F238E27FC236}">
              <a16:creationId xmlns:a16="http://schemas.microsoft.com/office/drawing/2014/main" id="{0216B552-9484-E4BA-3741-D7A7A1FCD034}"/>
            </a:ext>
          </a:extLst>
        </p:cNvPr>
        <p:cNvGrpSpPr/>
        <p:nvPr/>
      </p:nvGrpSpPr>
      <p:grpSpPr>
        <a:xfrm>
          <a:off x="0" y="0"/>
          <a:ext cx="0" cy="0"/>
          <a:chOff x="0" y="0"/>
          <a:chExt cx="0" cy="0"/>
        </a:xfrm>
      </p:grpSpPr>
      <p:sp>
        <p:nvSpPr>
          <p:cNvPr id="522" name="Google Shape;522;g1c48c152c6a_0_66:notes">
            <a:extLst>
              <a:ext uri="{FF2B5EF4-FFF2-40B4-BE49-F238E27FC236}">
                <a16:creationId xmlns:a16="http://schemas.microsoft.com/office/drawing/2014/main" id="{B481F280-EA7E-7232-2A98-022D3A08B2F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23" name="Google Shape;523;g1c48c152c6a_0_66:notes">
            <a:extLst>
              <a:ext uri="{FF2B5EF4-FFF2-40B4-BE49-F238E27FC236}">
                <a16:creationId xmlns:a16="http://schemas.microsoft.com/office/drawing/2014/main" id="{CCC17B5D-90A9-C8AA-C944-892AB8E908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014312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a:extLst>
            <a:ext uri="{FF2B5EF4-FFF2-40B4-BE49-F238E27FC236}">
              <a16:creationId xmlns:a16="http://schemas.microsoft.com/office/drawing/2014/main" id="{A9CD31C8-0BA9-996F-36B6-E10E617544DB}"/>
            </a:ext>
          </a:extLst>
        </p:cNvPr>
        <p:cNvGrpSpPr/>
        <p:nvPr/>
      </p:nvGrpSpPr>
      <p:grpSpPr>
        <a:xfrm>
          <a:off x="0" y="0"/>
          <a:ext cx="0" cy="0"/>
          <a:chOff x="0" y="0"/>
          <a:chExt cx="0" cy="0"/>
        </a:xfrm>
      </p:grpSpPr>
      <p:sp>
        <p:nvSpPr>
          <p:cNvPr id="746" name="Google Shape;746;g1c48c152c6a_0_80:notes">
            <a:extLst>
              <a:ext uri="{FF2B5EF4-FFF2-40B4-BE49-F238E27FC236}">
                <a16:creationId xmlns:a16="http://schemas.microsoft.com/office/drawing/2014/main" id="{0FC32B71-BD6A-D518-0F8E-A1C0A3710C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47" name="Google Shape;747;g1c48c152c6a_0_80:notes">
            <a:extLst>
              <a:ext uri="{FF2B5EF4-FFF2-40B4-BE49-F238E27FC236}">
                <a16:creationId xmlns:a16="http://schemas.microsoft.com/office/drawing/2014/main" id="{B54A0967-2FC9-54CF-EAD0-FB911297E1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i="0" u="none" strike="noStrike" dirty="0">
                <a:solidFill>
                  <a:srgbClr val="000000"/>
                </a:solidFill>
                <a:effectLst/>
              </a:rPr>
              <a:t>This child is being influenced by multiple systems:</a:t>
            </a:r>
          </a:p>
          <a:p>
            <a:r>
              <a:rPr lang="en-US" b="1" i="0" u="none" strike="noStrike" dirty="0">
                <a:solidFill>
                  <a:srgbClr val="000000"/>
                </a:solidFill>
                <a:effectLst/>
              </a:rPr>
              <a:t>Microsystem</a:t>
            </a:r>
            <a:r>
              <a:rPr lang="en-US" b="0" i="0" u="none" strike="noStrike" dirty="0">
                <a:solidFill>
                  <a:srgbClr val="000000"/>
                </a:solidFill>
                <a:effectLst/>
              </a:rPr>
              <a:t> → Immediate environments (family conflict, school performance)</a:t>
            </a:r>
          </a:p>
          <a:p>
            <a:r>
              <a:rPr lang="en-US" b="1" i="0" u="none" strike="noStrike" dirty="0">
                <a:solidFill>
                  <a:srgbClr val="000000"/>
                </a:solidFill>
                <a:effectLst/>
              </a:rPr>
              <a:t>Mesosystem</a:t>
            </a:r>
            <a:r>
              <a:rPr lang="en-US" b="0" i="0" u="none" strike="noStrike" dirty="0">
                <a:solidFill>
                  <a:srgbClr val="000000"/>
                </a:solidFill>
                <a:effectLst/>
              </a:rPr>
              <a:t> → Interaction between microsystems (stress at home affecting school)</a:t>
            </a:r>
          </a:p>
          <a:p>
            <a:r>
              <a:rPr lang="en-US" b="1" i="0" u="none" strike="noStrike" dirty="0" err="1">
                <a:solidFill>
                  <a:srgbClr val="000000"/>
                </a:solidFill>
                <a:effectLst/>
              </a:rPr>
              <a:t>Exosystem</a:t>
            </a:r>
            <a:r>
              <a:rPr lang="en-US" b="0" i="0" u="none" strike="noStrike" dirty="0">
                <a:solidFill>
                  <a:srgbClr val="000000"/>
                </a:solidFill>
                <a:effectLst/>
              </a:rPr>
              <a:t> → Indirect environments (school district funding decisions)</a:t>
            </a:r>
          </a:p>
          <a:p>
            <a:r>
              <a:rPr lang="en-US" b="1" i="0" u="none" strike="noStrike" dirty="0">
                <a:solidFill>
                  <a:srgbClr val="000000"/>
                </a:solidFill>
                <a:effectLst/>
              </a:rPr>
              <a:t>Macrosystem</a:t>
            </a:r>
            <a:r>
              <a:rPr lang="en-US" b="0" i="0" u="none" strike="noStrike" dirty="0">
                <a:solidFill>
                  <a:srgbClr val="000000"/>
                </a:solidFill>
                <a:effectLst/>
              </a:rPr>
              <a:t> → Cultural values, policies, economic conditions</a:t>
            </a:r>
          </a:p>
          <a:p>
            <a:r>
              <a:rPr lang="en-US" b="1" i="0" u="none" strike="noStrike" dirty="0">
                <a:solidFill>
                  <a:srgbClr val="000000"/>
                </a:solidFill>
                <a:effectLst/>
              </a:rPr>
              <a:t>Chronosystem</a:t>
            </a:r>
            <a:r>
              <a:rPr lang="en-US" b="0" i="0" u="none" strike="noStrike" dirty="0">
                <a:solidFill>
                  <a:srgbClr val="000000"/>
                </a:solidFill>
                <a:effectLst/>
              </a:rPr>
              <a:t> → Timing of life events (divorce as a major transition)</a:t>
            </a:r>
          </a:p>
          <a:p>
            <a:endParaRPr lang="en-US" b="0" i="0" u="none" strike="noStrike" dirty="0">
              <a:solidFill>
                <a:srgbClr val="000000"/>
              </a:solidFill>
              <a:effectLst/>
            </a:endParaRPr>
          </a:p>
          <a:p>
            <a:pPr marL="158750" indent="0">
              <a:buNone/>
            </a:pPr>
            <a:endParaRPr lang="en-US" b="0" i="0" u="none" strike="noStrike" dirty="0">
              <a:solidFill>
                <a:srgbClr val="000000"/>
              </a:solidFill>
              <a:effectLst/>
            </a:endParaRPr>
          </a:p>
          <a:p>
            <a:pPr marL="158750" indent="0">
              <a:buNone/>
            </a:pPr>
            <a:r>
              <a:rPr lang="en-US" b="0" i="0" u="none" strike="noStrike" dirty="0">
                <a:solidFill>
                  <a:srgbClr val="000000"/>
                </a:solidFill>
                <a:effectLst/>
              </a:rPr>
              <a:t>Bronfenbrenner would argue:</a:t>
            </a:r>
          </a:p>
          <a:p>
            <a:r>
              <a:rPr lang="en-US" b="0" i="0" u="none" strike="noStrike" dirty="0">
                <a:solidFill>
                  <a:srgbClr val="000000"/>
                </a:solidFill>
                <a:effectLst/>
              </a:rPr>
              <a:t>The drop in grades is not just about the child.</a:t>
            </a:r>
          </a:p>
          <a:p>
            <a:r>
              <a:rPr lang="en-US" b="0" i="0" u="none" strike="noStrike" dirty="0">
                <a:solidFill>
                  <a:srgbClr val="000000"/>
                </a:solidFill>
                <a:effectLst/>
              </a:rPr>
              <a:t>It reflects dynamic interactions across environmental systems.</a:t>
            </a:r>
          </a:p>
          <a:p>
            <a:r>
              <a:rPr lang="en-US" b="0" i="0" u="none" strike="noStrike" dirty="0">
                <a:solidFill>
                  <a:srgbClr val="000000"/>
                </a:solidFill>
                <a:effectLst/>
              </a:rPr>
              <a:t>Development is shaped by context, not just internal traits.</a:t>
            </a:r>
          </a:p>
        </p:txBody>
      </p:sp>
    </p:spTree>
    <p:extLst>
      <p:ext uri="{BB962C8B-B14F-4D97-AF65-F5344CB8AC3E}">
        <p14:creationId xmlns:p14="http://schemas.microsoft.com/office/powerpoint/2010/main" val="37598407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68D008F9-537B-9BBE-705B-C41BED0FD838}"/>
            </a:ext>
          </a:extLst>
        </p:cNvPr>
        <p:cNvGrpSpPr/>
        <p:nvPr/>
      </p:nvGrpSpPr>
      <p:grpSpPr>
        <a:xfrm>
          <a:off x="0" y="0"/>
          <a:ext cx="0" cy="0"/>
          <a:chOff x="0" y="0"/>
          <a:chExt cx="0" cy="0"/>
        </a:xfrm>
      </p:grpSpPr>
      <p:sp>
        <p:nvSpPr>
          <p:cNvPr id="333" name="Google Shape;333;g1c48c152c6a_0_27:notes">
            <a:extLst>
              <a:ext uri="{FF2B5EF4-FFF2-40B4-BE49-F238E27FC236}">
                <a16:creationId xmlns:a16="http://schemas.microsoft.com/office/drawing/2014/main" id="{76E78C50-CF62-D57B-7265-298F86F1BD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334" name="Google Shape;334;g1c48c152c6a_0_27:notes">
            <a:extLst>
              <a:ext uri="{FF2B5EF4-FFF2-40B4-BE49-F238E27FC236}">
                <a16:creationId xmlns:a16="http://schemas.microsoft.com/office/drawing/2014/main" id="{5D486524-3E6F-B170-9728-D3ACB5EE4E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82367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d362d286f3_1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772" name="Google Shape;772;gd362d286f3_1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FD482DC0-AB26-B4DC-76D8-B152A97CDDFB}"/>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A3EF4BC5-D085-3AC3-E9C9-9FB233BC89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169A2165-F52D-F59C-D095-EF8E7DC14BF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i="0" u="none" strike="noStrike" dirty="0">
                <a:solidFill>
                  <a:srgbClr val="000000"/>
                </a:solidFill>
                <a:effectLst/>
              </a:rPr>
              <a:t>Behaviorism was founded by John B. Watson in the early 20th century and later expanded significantly by B.F. Skinner.</a:t>
            </a:r>
          </a:p>
          <a:p>
            <a:r>
              <a:rPr lang="en-US" b="0" i="0" u="none" strike="noStrike" dirty="0">
                <a:solidFill>
                  <a:srgbClr val="000000"/>
                </a:solidFill>
                <a:effectLst/>
              </a:rPr>
              <a:t>John Watson was an American psychologist working in the early 1900s, during a time when psychology was still heavily influenced by Freud’s ideas about the unconscious mind. Watson strongly disagreed with Freud’s approach. He argued that psychology should be a natural science, similar to biology or chemistry. That meant focusing only on things that could be directly observed and measured.</a:t>
            </a:r>
          </a:p>
          <a:p>
            <a:r>
              <a:rPr lang="en-US" b="0" i="0" u="none" strike="noStrike" dirty="0">
                <a:solidFill>
                  <a:srgbClr val="000000"/>
                </a:solidFill>
                <a:effectLst/>
              </a:rPr>
              <a:t>Watson believed that studying thoughts, emotions, or unconscious motives was too subjective and not scientifically rigorous. Instead, he argued that psychologists should study observable behavior. If you can’t see it or measure it, he believed it shouldn’t be the focus of scientific psychology.</a:t>
            </a:r>
          </a:p>
          <a:p>
            <a:r>
              <a:rPr lang="en-US" b="0" i="0" u="none" strike="noStrike" dirty="0">
                <a:solidFill>
                  <a:srgbClr val="000000"/>
                </a:solidFill>
                <a:effectLst/>
              </a:rPr>
              <a:t>He also made a bold claim about human development. Watson argued that environment is the primary force shaping behavior. He famously stated </a:t>
            </a:r>
            <a:r>
              <a:rPr lang="en-US" sz="1100" b="0" i="0" u="none" strike="noStrike" cap="none" dirty="0">
                <a:solidFill>
                  <a:srgbClr val="000000"/>
                </a:solidFill>
                <a:effectLst/>
                <a:latin typeface="Arial"/>
                <a:ea typeface="Arial"/>
                <a:cs typeface="Arial"/>
                <a:sym typeface="Arial"/>
              </a:rPr>
              <a:t>“Give me a dozen healthy infants, well-formed, and my own specified world to bring them up in and I’ll guarantee to take any one at random and train him to become any type of specialist I might select — doctor, lawyer, artist, merchant-chief, and yes, even beggar-man and thief, regardless of his talents, penchants, tendencies, abilities, vocations, and race of his </a:t>
            </a:r>
            <a:r>
              <a:rPr lang="en-US" sz="1100" b="0" i="0" u="none" strike="noStrike" cap="none" dirty="0" err="1">
                <a:solidFill>
                  <a:srgbClr val="000000"/>
                </a:solidFill>
                <a:effectLst/>
                <a:latin typeface="Arial"/>
                <a:ea typeface="Arial"/>
                <a:cs typeface="Arial"/>
                <a:sym typeface="Arial"/>
              </a:rPr>
              <a:t>ancestors.”</a:t>
            </a:r>
            <a:r>
              <a:rPr lang="en-US" b="0" i="0" u="none" strike="noStrike" dirty="0" err="1">
                <a:solidFill>
                  <a:srgbClr val="000000"/>
                </a:solidFill>
                <a:effectLst/>
              </a:rPr>
              <a:t>B.F</a:t>
            </a:r>
            <a:r>
              <a:rPr lang="en-US" b="0" i="0" u="none" strike="noStrike" dirty="0">
                <a:solidFill>
                  <a:srgbClr val="000000"/>
                </a:solidFill>
                <a:effectLst/>
              </a:rPr>
              <a:t>. Skinner, working a few decades later, expanded Watson’s ideas. Skinner was also deeply committed to making psychology scientific and experimental. He conducted highly controlled laboratory experiments, often using animals like rats and pigeons, to study how behavior changes based on consequences.</a:t>
            </a:r>
          </a:p>
          <a:p>
            <a:r>
              <a:rPr lang="en-US" b="0" i="0" u="none" strike="noStrike" dirty="0">
                <a:solidFill>
                  <a:srgbClr val="000000"/>
                </a:solidFill>
                <a:effectLst/>
              </a:rPr>
              <a:t>Skinner agreed that behavior is learned, but he focused specifically on how reinforcement and punishment shape behavior over time. He argued that behavior is not random—it is predictable and shaped by patterns of reward and consequence in the environment.</a:t>
            </a:r>
          </a:p>
          <a:p>
            <a:r>
              <a:rPr lang="en-US" b="0" i="0" u="none" strike="noStrike" dirty="0">
                <a:solidFill>
                  <a:srgbClr val="000000"/>
                </a:solidFill>
                <a:effectLst/>
              </a:rPr>
              <a:t>Both Watson and Skinner shared a core assumption:</a:t>
            </a:r>
            <a:br>
              <a:rPr lang="en-US" b="0" i="0" u="none" strike="noStrike" dirty="0">
                <a:solidFill>
                  <a:srgbClr val="000000"/>
                </a:solidFill>
                <a:effectLst/>
              </a:rPr>
            </a:br>
            <a:r>
              <a:rPr lang="en-US" b="0" i="0" u="none" strike="noStrike" dirty="0">
                <a:solidFill>
                  <a:srgbClr val="000000"/>
                </a:solidFill>
                <a:effectLst/>
              </a:rPr>
              <a:t>Behavior is learned through environmental interaction. It is not primarily driven by unconscious conflict or internal developmental stages.</a:t>
            </a:r>
          </a:p>
          <a:p>
            <a:r>
              <a:rPr lang="en-US" b="0" i="0" u="none" strike="noStrike" dirty="0">
                <a:solidFill>
                  <a:srgbClr val="000000"/>
                </a:solidFill>
                <a:effectLst/>
              </a:rPr>
              <a:t>Their work marked a major shift in psychology—from focusing on hidden mental processes to focusing on measurable behavior</a:t>
            </a:r>
          </a:p>
          <a:p>
            <a:pPr marL="0" lvl="0" indent="0" algn="l" rtl="0">
              <a:spcBef>
                <a:spcPts val="0"/>
              </a:spcBef>
              <a:spcAft>
                <a:spcPts val="0"/>
              </a:spcAft>
              <a:buNone/>
            </a:pPr>
            <a:endParaRPr b="0" dirty="0"/>
          </a:p>
        </p:txBody>
      </p:sp>
    </p:spTree>
    <p:extLst>
      <p:ext uri="{BB962C8B-B14F-4D97-AF65-F5344CB8AC3E}">
        <p14:creationId xmlns:p14="http://schemas.microsoft.com/office/powerpoint/2010/main" val="1578177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689587A5-AA22-3C93-F500-3DA92B0429A6}"/>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0D51C6A4-69E8-55F3-AFCC-63E2098C544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D2B473F0-A98E-853F-F75D-01BE13183A8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dirty="0"/>
              <a:t>An Overview of behaviorism:</a:t>
            </a:r>
          </a:p>
          <a:p>
            <a:pPr marL="0" lvl="0" indent="0" algn="l" rtl="0">
              <a:spcBef>
                <a:spcPts val="0"/>
              </a:spcBef>
              <a:spcAft>
                <a:spcPts val="0"/>
              </a:spcAft>
              <a:buNone/>
            </a:pPr>
            <a:r>
              <a:rPr lang="en-US" b="0" dirty="0"/>
              <a:t>https://</a:t>
            </a:r>
            <a:r>
              <a:rPr lang="en-US" b="0" dirty="0" err="1"/>
              <a:t>www.youtube.com</a:t>
            </a:r>
            <a:r>
              <a:rPr lang="en-US" b="0" dirty="0"/>
              <a:t>/</a:t>
            </a:r>
            <a:r>
              <a:rPr lang="en-US" b="0" dirty="0" err="1"/>
              <a:t>watch?v</a:t>
            </a:r>
            <a:r>
              <a:rPr lang="en-US" b="0" dirty="0"/>
              <a:t>=pb4Ut1VLL98</a:t>
            </a:r>
            <a:endParaRPr b="0" dirty="0"/>
          </a:p>
        </p:txBody>
      </p:sp>
    </p:spTree>
    <p:extLst>
      <p:ext uri="{BB962C8B-B14F-4D97-AF65-F5344CB8AC3E}">
        <p14:creationId xmlns:p14="http://schemas.microsoft.com/office/powerpoint/2010/main" val="216882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a:extLst>
            <a:ext uri="{FF2B5EF4-FFF2-40B4-BE49-F238E27FC236}">
              <a16:creationId xmlns:a16="http://schemas.microsoft.com/office/drawing/2014/main" id="{01ACCE49-A036-997B-C35D-6135A2255F9E}"/>
            </a:ext>
          </a:extLst>
        </p:cNvPr>
        <p:cNvGrpSpPr/>
        <p:nvPr/>
      </p:nvGrpSpPr>
      <p:grpSpPr>
        <a:xfrm>
          <a:off x="0" y="0"/>
          <a:ext cx="0" cy="0"/>
          <a:chOff x="0" y="0"/>
          <a:chExt cx="0" cy="0"/>
        </a:xfrm>
      </p:grpSpPr>
      <p:sp>
        <p:nvSpPr>
          <p:cNvPr id="457" name="Google Shape;457;g1c48c152c6a_0_39241:notes">
            <a:extLst>
              <a:ext uri="{FF2B5EF4-FFF2-40B4-BE49-F238E27FC236}">
                <a16:creationId xmlns:a16="http://schemas.microsoft.com/office/drawing/2014/main" id="{9B865B36-032E-ECAC-AFDC-E14E74075A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458" name="Google Shape;458;g1c48c152c6a_0_39241:notes">
            <a:extLst>
              <a:ext uri="{FF2B5EF4-FFF2-40B4-BE49-F238E27FC236}">
                <a16:creationId xmlns:a16="http://schemas.microsoft.com/office/drawing/2014/main" id="{887D48C1-FC5B-61AD-D27F-B29BD63A1E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extLst>
      <p:ext uri="{BB962C8B-B14F-4D97-AF65-F5344CB8AC3E}">
        <p14:creationId xmlns:p14="http://schemas.microsoft.com/office/powerpoint/2010/main" val="1427879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720000" y="1474500"/>
            <a:ext cx="4846200" cy="21945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6500">
                <a:latin typeface="Barlow Semi Condensed ExtraBold"/>
                <a:ea typeface="Barlow Semi Condensed ExtraBold"/>
                <a:cs typeface="Barlow Semi Condensed ExtraBold"/>
                <a:sym typeface="Barlow Semi Condensed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70"/>
        <p:cNvGrpSpPr/>
        <p:nvPr/>
      </p:nvGrpSpPr>
      <p:grpSpPr>
        <a:xfrm>
          <a:off x="0" y="0"/>
          <a:ext cx="0" cy="0"/>
          <a:chOff x="0" y="0"/>
          <a:chExt cx="0" cy="0"/>
        </a:xfrm>
      </p:grpSpPr>
      <p:sp>
        <p:nvSpPr>
          <p:cNvPr id="71" name="Google Shape;71;p15"/>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5"/>
          <p:cNvSpPr txBox="1">
            <a:spLocks noGrp="1"/>
          </p:cNvSpPr>
          <p:nvPr>
            <p:ph type="subTitle" idx="1"/>
          </p:nvPr>
        </p:nvSpPr>
        <p:spPr>
          <a:xfrm>
            <a:off x="720125" y="1352850"/>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3" name="Google Shape;73;p15"/>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 name="Google Shape;74;p15"/>
          <p:cNvSpPr txBox="1">
            <a:spLocks noGrp="1"/>
          </p:cNvSpPr>
          <p:nvPr>
            <p:ph type="subTitle" idx="2"/>
          </p:nvPr>
        </p:nvSpPr>
        <p:spPr>
          <a:xfrm>
            <a:off x="720125" y="2251230"/>
            <a:ext cx="2926200" cy="1920300"/>
          </a:xfrm>
          <a:prstGeom prst="rect">
            <a:avLst/>
          </a:prstGeom>
          <a:solidFill>
            <a:srgbClr val="899C00">
              <a:alpha val="16069"/>
            </a:srgbClr>
          </a:solidFill>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15"/>
          <p:cNvSpPr txBox="1">
            <a:spLocks noGrp="1"/>
          </p:cNvSpPr>
          <p:nvPr>
            <p:ph type="subTitle" idx="3"/>
          </p:nvPr>
        </p:nvSpPr>
        <p:spPr>
          <a:xfrm>
            <a:off x="4309212" y="2251230"/>
            <a:ext cx="4114800" cy="1920300"/>
          </a:xfrm>
          <a:prstGeom prst="rect">
            <a:avLst/>
          </a:prstGeom>
          <a:solidFill>
            <a:srgbClr val="ED1B24">
              <a:alpha val="14880"/>
            </a:srgbClr>
          </a:solidFill>
        </p:spPr>
        <p:txBody>
          <a:bodyPr spcFirstLastPara="1" wrap="square" lIns="91425" tIns="91425" rIns="91425" bIns="91425" anchor="t" anchorCtr="0">
            <a:noAutofit/>
          </a:bodyPr>
          <a:lstStyle>
            <a:lvl1pPr lvl="0" rtl="0">
              <a:spcBef>
                <a:spcPts val="0"/>
              </a:spcBef>
              <a:spcAft>
                <a:spcPts val="0"/>
              </a:spcAft>
              <a:buClr>
                <a:schemeClr val="dk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SECTION_TITLE_AND_DESCRIPTION_1">
    <p:spTree>
      <p:nvGrpSpPr>
        <p:cNvPr id="1" name="Shape 76"/>
        <p:cNvGrpSpPr/>
        <p:nvPr/>
      </p:nvGrpSpPr>
      <p:grpSpPr>
        <a:xfrm>
          <a:off x="0" y="0"/>
          <a:ext cx="0" cy="0"/>
          <a:chOff x="0" y="0"/>
          <a:chExt cx="0" cy="0"/>
        </a:xfrm>
      </p:grpSpPr>
      <p:sp>
        <p:nvSpPr>
          <p:cNvPr id="77" name="Google Shape;77;p1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txBox="1">
            <a:spLocks noGrp="1"/>
          </p:cNvSpPr>
          <p:nvPr>
            <p:ph type="subTitle" idx="1"/>
          </p:nvPr>
        </p:nvSpPr>
        <p:spPr>
          <a:xfrm>
            <a:off x="3636125" y="1968358"/>
            <a:ext cx="4788000" cy="232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6"/>
          <p:cNvSpPr txBox="1">
            <a:spLocks noGrp="1"/>
          </p:cNvSpPr>
          <p:nvPr>
            <p:ph type="title"/>
          </p:nvPr>
        </p:nvSpPr>
        <p:spPr>
          <a:xfrm>
            <a:off x="3132125" y="1452969"/>
            <a:ext cx="5292000" cy="640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SECTION_TITLE_AND_DESCRIPTION_1_1">
    <p:spTree>
      <p:nvGrpSpPr>
        <p:cNvPr id="1" name="Shape 80"/>
        <p:cNvGrpSpPr/>
        <p:nvPr/>
      </p:nvGrpSpPr>
      <p:grpSpPr>
        <a:xfrm>
          <a:off x="0" y="0"/>
          <a:ext cx="0" cy="0"/>
          <a:chOff x="0" y="0"/>
          <a:chExt cx="0" cy="0"/>
        </a:xfrm>
      </p:grpSpPr>
      <p:sp>
        <p:nvSpPr>
          <p:cNvPr id="81" name="Google Shape;81;p17"/>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txBox="1">
            <a:spLocks noGrp="1"/>
          </p:cNvSpPr>
          <p:nvPr>
            <p:ph type="subTitle" idx="1"/>
          </p:nvPr>
        </p:nvSpPr>
        <p:spPr>
          <a:xfrm>
            <a:off x="720000" y="2044639"/>
            <a:ext cx="4356000" cy="1753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7"/>
          <p:cNvSpPr txBox="1">
            <a:spLocks noGrp="1"/>
          </p:cNvSpPr>
          <p:nvPr>
            <p:ph type="title"/>
          </p:nvPr>
        </p:nvSpPr>
        <p:spPr>
          <a:xfrm>
            <a:off x="720000" y="1453050"/>
            <a:ext cx="4356000" cy="640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BLANK_1_1_1_1_1_1_2">
    <p:spTree>
      <p:nvGrpSpPr>
        <p:cNvPr id="1" name="Shape 84"/>
        <p:cNvGrpSpPr/>
        <p:nvPr/>
      </p:nvGrpSpPr>
      <p:grpSpPr>
        <a:xfrm>
          <a:off x="0" y="0"/>
          <a:ext cx="0" cy="0"/>
          <a:chOff x="0" y="0"/>
          <a:chExt cx="0" cy="0"/>
        </a:xfrm>
      </p:grpSpPr>
      <p:sp>
        <p:nvSpPr>
          <p:cNvPr id="85" name="Google Shape;85;p18"/>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8"/>
          <p:cNvSpPr txBox="1">
            <a:spLocks noGrp="1"/>
          </p:cNvSpPr>
          <p:nvPr>
            <p:ph type="ctrTitle"/>
          </p:nvPr>
        </p:nvSpPr>
        <p:spPr>
          <a:xfrm>
            <a:off x="2429950" y="463800"/>
            <a:ext cx="4284000" cy="137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8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87" name="Google Shape;87;p18"/>
          <p:cNvSpPr txBox="1">
            <a:spLocks noGrp="1"/>
          </p:cNvSpPr>
          <p:nvPr>
            <p:ph type="subTitle" idx="1"/>
          </p:nvPr>
        </p:nvSpPr>
        <p:spPr>
          <a:xfrm>
            <a:off x="2425075" y="1537800"/>
            <a:ext cx="4293900" cy="118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88" name="Google Shape;88;p18"/>
          <p:cNvSpPr txBox="1"/>
          <p:nvPr/>
        </p:nvSpPr>
        <p:spPr>
          <a:xfrm>
            <a:off x="2925238" y="3729150"/>
            <a:ext cx="3291900" cy="548700"/>
          </a:xfrm>
          <a:prstGeom prst="rect">
            <a:avLst/>
          </a:prstGeom>
          <a:noFill/>
          <a:ln>
            <a:noFill/>
          </a:ln>
        </p:spPr>
        <p:txBody>
          <a:bodyPr spcFirstLastPara="1" wrap="square" lIns="0" tIns="0" rIns="0" bIns="0" anchor="ctr" anchorCtr="0">
            <a:noAutofit/>
          </a:bodyPr>
          <a:lstStyle/>
          <a:p>
            <a:pPr marL="0" lvl="0" indent="0" algn="ctr" rtl="0">
              <a:spcBef>
                <a:spcPts val="300"/>
              </a:spcBef>
              <a:spcAft>
                <a:spcPts val="0"/>
              </a:spcAft>
              <a:buNone/>
            </a:pPr>
            <a:r>
              <a:rPr lang="en" sz="1000">
                <a:solidFill>
                  <a:srgbClr val="191919"/>
                </a:solidFill>
                <a:latin typeface="Catamaran"/>
                <a:ea typeface="Catamaran"/>
                <a:cs typeface="Catamaran"/>
                <a:sym typeface="Catamaran"/>
              </a:rPr>
              <a:t>CREDITS: This presentation template was created by </a:t>
            </a:r>
            <a:r>
              <a:rPr lang="en" sz="1000" b="1">
                <a:solidFill>
                  <a:srgbClr val="191919"/>
                </a:solidFill>
                <a:latin typeface="Catamaran"/>
                <a:ea typeface="Catamaran"/>
                <a:cs typeface="Catamaran"/>
                <a:sym typeface="Catamaran"/>
              </a:rPr>
              <a:t>Slidesgo</a:t>
            </a:r>
            <a:r>
              <a:rPr lang="en" sz="1000">
                <a:solidFill>
                  <a:srgbClr val="191919"/>
                </a:solidFill>
                <a:latin typeface="Catamaran"/>
                <a:ea typeface="Catamaran"/>
                <a:cs typeface="Catamaran"/>
                <a:sym typeface="Catamaran"/>
              </a:rPr>
              <a:t> and includes icons by </a:t>
            </a:r>
            <a:r>
              <a:rPr lang="en" sz="1000" b="1">
                <a:solidFill>
                  <a:srgbClr val="191919"/>
                </a:solidFill>
                <a:latin typeface="Catamaran"/>
                <a:ea typeface="Catamaran"/>
                <a:cs typeface="Catamaran"/>
                <a:sym typeface="Catamaran"/>
              </a:rPr>
              <a:t>Flaticon</a:t>
            </a:r>
            <a:r>
              <a:rPr lang="en" sz="1000">
                <a:solidFill>
                  <a:srgbClr val="191919"/>
                </a:solidFill>
                <a:latin typeface="Catamaran"/>
                <a:ea typeface="Catamaran"/>
                <a:cs typeface="Catamaran"/>
                <a:sym typeface="Catamaran"/>
              </a:rPr>
              <a:t>, infographics &amp; images by </a:t>
            </a:r>
            <a:r>
              <a:rPr lang="en" sz="1000" b="1">
                <a:solidFill>
                  <a:srgbClr val="191919"/>
                </a:solidFill>
                <a:latin typeface="Catamaran"/>
                <a:ea typeface="Catamaran"/>
                <a:cs typeface="Catamaran"/>
                <a:sym typeface="Catamaran"/>
              </a:rPr>
              <a:t>Freepik</a:t>
            </a:r>
            <a:r>
              <a:rPr lang="en" sz="1000">
                <a:solidFill>
                  <a:srgbClr val="191919"/>
                </a:solidFill>
                <a:latin typeface="Catamaran"/>
                <a:ea typeface="Catamaran"/>
                <a:cs typeface="Catamaran"/>
                <a:sym typeface="Catamaran"/>
              </a:rPr>
              <a:t> and content by </a:t>
            </a:r>
            <a:r>
              <a:rPr lang="en" sz="1000" b="1">
                <a:solidFill>
                  <a:srgbClr val="191919"/>
                </a:solidFill>
                <a:latin typeface="Catamaran"/>
                <a:ea typeface="Catamaran"/>
                <a:cs typeface="Catamaran"/>
                <a:sym typeface="Catamaran"/>
              </a:rPr>
              <a:t>Eliana Delacour </a:t>
            </a:r>
            <a:endParaRPr sz="1000" b="1">
              <a:solidFill>
                <a:srgbClr val="191919"/>
              </a:solidFill>
              <a:latin typeface="Catamaran"/>
              <a:ea typeface="Catamaran"/>
              <a:cs typeface="Catamaran"/>
              <a:sym typeface="Catamara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9"/>
        <p:cNvGrpSpPr/>
        <p:nvPr/>
      </p:nvGrpSpPr>
      <p:grpSpPr>
        <a:xfrm>
          <a:off x="0" y="0"/>
          <a:ext cx="0" cy="0"/>
          <a:chOff x="0" y="0"/>
          <a:chExt cx="0" cy="0"/>
        </a:xfrm>
      </p:grpSpPr>
      <p:sp>
        <p:nvSpPr>
          <p:cNvPr id="90" name="Google Shape;90;p19"/>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3"/>
          <p:cNvSpPr txBox="1">
            <a:spLocks noGrp="1"/>
          </p:cNvSpPr>
          <p:nvPr>
            <p:ph type="title"/>
          </p:nvPr>
        </p:nvSpPr>
        <p:spPr>
          <a:xfrm>
            <a:off x="1828800" y="2023050"/>
            <a:ext cx="5486400" cy="1097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3869725" y="1089725"/>
            <a:ext cx="1404600" cy="93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75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txBox="1">
            <a:spLocks noGrp="1"/>
          </p:cNvSpPr>
          <p:nvPr>
            <p:ph type="subTitle" idx="1"/>
          </p:nvPr>
        </p:nvSpPr>
        <p:spPr>
          <a:xfrm>
            <a:off x="1372963"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 name="Google Shape;22;p5"/>
          <p:cNvSpPr txBox="1">
            <a:spLocks noGrp="1"/>
          </p:cNvSpPr>
          <p:nvPr>
            <p:ph type="subTitle" idx="2"/>
          </p:nvPr>
        </p:nvSpPr>
        <p:spPr>
          <a:xfrm>
            <a:off x="5027838" y="2952750"/>
            <a:ext cx="2743200" cy="100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5"/>
          <p:cNvSpPr txBox="1">
            <a:spLocks noGrp="1"/>
          </p:cNvSpPr>
          <p:nvPr>
            <p:ph type="title" idx="3"/>
          </p:nvPr>
        </p:nvSpPr>
        <p:spPr>
          <a:xfrm>
            <a:off x="1372963"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5" name="Google Shape;25;p5"/>
          <p:cNvSpPr txBox="1">
            <a:spLocks noGrp="1"/>
          </p:cNvSpPr>
          <p:nvPr>
            <p:ph type="title" idx="4"/>
          </p:nvPr>
        </p:nvSpPr>
        <p:spPr>
          <a:xfrm>
            <a:off x="5027838" y="2571750"/>
            <a:ext cx="2743200" cy="45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5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7"/>
          <p:cNvSpPr txBox="1">
            <a:spLocks noGrp="1"/>
          </p:cNvSpPr>
          <p:nvPr>
            <p:ph type="title"/>
          </p:nvPr>
        </p:nvSpPr>
        <p:spPr>
          <a:xfrm>
            <a:off x="720000" y="329184"/>
            <a:ext cx="7704000" cy="548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7"/>
          <p:cNvSpPr txBox="1">
            <a:spLocks noGrp="1"/>
          </p:cNvSpPr>
          <p:nvPr>
            <p:ph type="body" idx="1"/>
          </p:nvPr>
        </p:nvSpPr>
        <p:spPr>
          <a:xfrm>
            <a:off x="720000" y="1152475"/>
            <a:ext cx="3322200" cy="3416400"/>
          </a:xfrm>
          <a:prstGeom prst="rect">
            <a:avLst/>
          </a:prstGeom>
        </p:spPr>
        <p:txBody>
          <a:bodyPr spcFirstLastPara="1" wrap="square" lIns="91425" tIns="91425" rIns="91425" bIns="91425" anchor="t" anchorCtr="0">
            <a:noAutofit/>
          </a:bodyPr>
          <a:lstStyle>
            <a:lvl1pPr marL="457200" lvl="0" indent="-279400" rtl="0">
              <a:spcBef>
                <a:spcPts val="0"/>
              </a:spcBef>
              <a:spcAft>
                <a:spcPts val="0"/>
              </a:spcAft>
              <a:buClr>
                <a:srgbClr val="999999"/>
              </a:buClr>
              <a:buSzPts val="800"/>
              <a:buFont typeface="Open Sans"/>
              <a:buChar char="●"/>
              <a:defRPr sz="1400">
                <a:solidFill>
                  <a:srgbClr val="434343"/>
                </a:solidFill>
              </a:defRPr>
            </a:lvl1pPr>
            <a:lvl2pPr marL="914400" lvl="1" indent="-279400" rtl="0">
              <a:lnSpc>
                <a:spcPct val="100000"/>
              </a:lnSpc>
              <a:spcBef>
                <a:spcPts val="0"/>
              </a:spcBef>
              <a:spcAft>
                <a:spcPts val="0"/>
              </a:spcAft>
              <a:buClr>
                <a:srgbClr val="999999"/>
              </a:buClr>
              <a:buSzPts val="800"/>
              <a:buFont typeface="Open Sans"/>
              <a:buChar char="○"/>
              <a:defRPr>
                <a:solidFill>
                  <a:srgbClr val="434343"/>
                </a:solidFill>
              </a:defRPr>
            </a:lvl2pPr>
            <a:lvl3pPr marL="1371600" lvl="2" indent="-279400" rtl="0">
              <a:lnSpc>
                <a:spcPct val="100000"/>
              </a:lnSpc>
              <a:spcBef>
                <a:spcPts val="0"/>
              </a:spcBef>
              <a:spcAft>
                <a:spcPts val="0"/>
              </a:spcAft>
              <a:buClr>
                <a:srgbClr val="999999"/>
              </a:buClr>
              <a:buSzPts val="800"/>
              <a:buFont typeface="Open Sans"/>
              <a:buChar char="■"/>
              <a:defRPr>
                <a:solidFill>
                  <a:srgbClr val="434343"/>
                </a:solidFill>
              </a:defRPr>
            </a:lvl3pPr>
            <a:lvl4pPr marL="1828800" lvl="3" indent="-279400" rtl="0">
              <a:lnSpc>
                <a:spcPct val="100000"/>
              </a:lnSpc>
              <a:spcBef>
                <a:spcPts val="0"/>
              </a:spcBef>
              <a:spcAft>
                <a:spcPts val="0"/>
              </a:spcAft>
              <a:buClr>
                <a:srgbClr val="999999"/>
              </a:buClr>
              <a:buSzPts val="800"/>
              <a:buFont typeface="Open Sans"/>
              <a:buChar char="●"/>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Char char="○"/>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Char char="■"/>
              <a:defRPr>
                <a:solidFill>
                  <a:srgbClr val="434343"/>
                </a:solidFill>
              </a:defRPr>
            </a:lvl6pPr>
            <a:lvl7pPr marL="3200400" lvl="6" indent="-273050" rtl="0">
              <a:lnSpc>
                <a:spcPct val="100000"/>
              </a:lnSpc>
              <a:spcBef>
                <a:spcPts val="0"/>
              </a:spcBef>
              <a:spcAft>
                <a:spcPts val="0"/>
              </a:spcAft>
              <a:buClr>
                <a:srgbClr val="999999"/>
              </a:buClr>
              <a:buSzPts val="700"/>
              <a:buFont typeface="Open Sans"/>
              <a:buChar char="●"/>
              <a:defRPr>
                <a:solidFill>
                  <a:srgbClr val="434343"/>
                </a:solidFill>
              </a:defRPr>
            </a:lvl7pPr>
            <a:lvl8pPr marL="3657600" lvl="7" indent="-273050" rtl="0">
              <a:lnSpc>
                <a:spcPct val="100000"/>
              </a:lnSpc>
              <a:spcBef>
                <a:spcPts val="0"/>
              </a:spcBef>
              <a:spcAft>
                <a:spcPts val="0"/>
              </a:spcAft>
              <a:buClr>
                <a:srgbClr val="999999"/>
              </a:buClr>
              <a:buSzPts val="700"/>
              <a:buFont typeface="Open Sans"/>
              <a:buChar char="○"/>
              <a:defRPr>
                <a:solidFill>
                  <a:srgbClr val="434343"/>
                </a:solidFill>
              </a:defRPr>
            </a:lvl8pPr>
            <a:lvl9pPr marL="4114800" lvl="8" indent="-266700" rtl="0">
              <a:lnSpc>
                <a:spcPct val="100000"/>
              </a:lnSpc>
              <a:spcBef>
                <a:spcPts val="0"/>
              </a:spcBef>
              <a:spcAft>
                <a:spcPts val="0"/>
              </a:spcAft>
              <a:buClr>
                <a:srgbClr val="999999"/>
              </a:buClr>
              <a:buSzPts val="600"/>
              <a:buFont typeface="Open Sans"/>
              <a:buChar char="■"/>
              <a:defRPr>
                <a:solidFill>
                  <a:srgbClr val="434343"/>
                </a:solidFill>
              </a:defRPr>
            </a:lvl9pPr>
          </a:lstStyle>
          <a:p>
            <a:endParaRPr/>
          </a:p>
        </p:txBody>
      </p:sp>
      <p:sp>
        <p:nvSpPr>
          <p:cNvPr id="33" name="Google Shape;33;p7"/>
          <p:cNvSpPr>
            <a:spLocks noGrp="1"/>
          </p:cNvSpPr>
          <p:nvPr>
            <p:ph type="pic" idx="2"/>
          </p:nvPr>
        </p:nvSpPr>
        <p:spPr>
          <a:xfrm>
            <a:off x="5585725" y="501750"/>
            <a:ext cx="3077100" cy="4024200"/>
          </a:xfrm>
          <a:prstGeom prst="rect">
            <a:avLst/>
          </a:prstGeom>
          <a:noFill/>
          <a:ln>
            <a:noFill/>
          </a:ln>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8"/>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9"/>
          <p:cNvSpPr txBox="1">
            <a:spLocks noGrp="1"/>
          </p:cNvSpPr>
          <p:nvPr>
            <p:ph type="title"/>
          </p:nvPr>
        </p:nvSpPr>
        <p:spPr>
          <a:xfrm>
            <a:off x="720000" y="1180880"/>
            <a:ext cx="5832000" cy="1897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0" name="Google Shape;40;p9"/>
          <p:cNvSpPr txBox="1">
            <a:spLocks noGrp="1"/>
          </p:cNvSpPr>
          <p:nvPr>
            <p:ph type="subTitle" idx="1"/>
          </p:nvPr>
        </p:nvSpPr>
        <p:spPr>
          <a:xfrm>
            <a:off x="720000" y="2933618"/>
            <a:ext cx="5212200" cy="1188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p:nvPr/>
        </p:nvSpPr>
        <p:spPr>
          <a:xfrm>
            <a:off x="256050" y="235500"/>
            <a:ext cx="8631900" cy="4672500"/>
          </a:xfrm>
          <a:prstGeom prst="roundRect">
            <a:avLst>
              <a:gd name="adj" fmla="val 6553"/>
            </a:avLst>
          </a:prstGeom>
          <a:solidFill>
            <a:schemeClr val="lt1"/>
          </a:solidFill>
          <a:ln w="9525" cap="flat" cmpd="sng">
            <a:solidFill>
              <a:schemeClr val="dk2"/>
            </a:solidFill>
            <a:prstDash val="solid"/>
            <a:round/>
            <a:headEnd type="none" w="sm" len="sm"/>
            <a:tailEnd type="none" w="sm" len="sm"/>
          </a:ln>
          <a:effectLst>
            <a:outerShdw blurRad="128588" dist="57150" dir="4020000" algn="bl" rotWithShape="0">
              <a:schemeClr val="dk1">
                <a:alpha val="27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 name="Google Shape;47;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31645"/>
            <a:ext cx="7704000" cy="6402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1pPr>
            <a:lvl2pPr lvl="1"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2pPr>
            <a:lvl3pPr lvl="2"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3pPr>
            <a:lvl4pPr lvl="3"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4pPr>
            <a:lvl5pPr lvl="4"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5pPr>
            <a:lvl6pPr lvl="5"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6pPr>
            <a:lvl7pPr lvl="6"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7pPr>
            <a:lvl8pPr lvl="7"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8pPr>
            <a:lvl9pPr lvl="8" rtl="0">
              <a:lnSpc>
                <a:spcPct val="115000"/>
              </a:lnSpc>
              <a:spcBef>
                <a:spcPts val="0"/>
              </a:spcBef>
              <a:spcAft>
                <a:spcPts val="0"/>
              </a:spcAft>
              <a:buClr>
                <a:schemeClr val="dk1"/>
              </a:buClr>
              <a:buSzPts val="3500"/>
              <a:buFont typeface="Barlow Semi Condensed ExtraBold"/>
              <a:buNone/>
              <a:defRPr sz="3500">
                <a:solidFill>
                  <a:schemeClr val="dk1"/>
                </a:solidFill>
                <a:latin typeface="Barlow Semi Condensed ExtraBold"/>
                <a:ea typeface="Barlow Semi Condensed ExtraBold"/>
                <a:cs typeface="Barlow Semi Condensed ExtraBold"/>
                <a:sym typeface="Barlow Semi Condensed ExtraBold"/>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1" r:id="rId11"/>
    <p:sldLayoutId id="2147483662" r:id="rId12"/>
    <p:sldLayoutId id="2147483663" r:id="rId13"/>
    <p:sldLayoutId id="2147483664" r:id="rId14"/>
    <p:sldLayoutId id="2147483665"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PRdCowYEtAg?feature=oembed" TargetMode="Externa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dmBqwWlJg8U?feature=oembed" TargetMode="Externa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video" Target="https://www.youtube.com/embed/IhcgYgx7aAA?feature=oembed" TargetMode="Externa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video" Target="https://www.youtube.com/embed/O-4ithG_07Q?feature=oembed" TargetMode="Externa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2.xml"/><Relationship Id="rId1" Type="http://schemas.openxmlformats.org/officeDocument/2006/relationships/video" Target="https://www.youtube.com/embed/8I2hrSRbmHE?feature=oembed" TargetMode="External"/><Relationship Id="rId4" Type="http://schemas.openxmlformats.org/officeDocument/2006/relationships/image" Target="../media/image32.jpe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video" Target="https://www.youtube.com/embed/g6pUQ4EDHeQ?feature=oembed" TargetMode="External"/><Relationship Id="rId4" Type="http://schemas.openxmlformats.org/officeDocument/2006/relationships/image" Target="../media/image38.jpe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ideo" Target="https://www.youtube.com/embed/pb4Ut1VLL98?feature=oembed"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3"/>
          <p:cNvSpPr txBox="1">
            <a:spLocks noGrp="1"/>
          </p:cNvSpPr>
          <p:nvPr>
            <p:ph type="ctrTitle"/>
          </p:nvPr>
        </p:nvSpPr>
        <p:spPr>
          <a:xfrm>
            <a:off x="598720" y="201348"/>
            <a:ext cx="8014292" cy="1113888"/>
          </a:xfrm>
          <a:prstGeom prst="rect">
            <a:avLst/>
          </a:prstGeom>
        </p:spPr>
        <p:txBody>
          <a:bodyPr spcFirstLastPara="1" wrap="square" lIns="91425" tIns="91425" rIns="91425" bIns="91425" anchor="ctr" anchorCtr="0">
            <a:noAutofit/>
          </a:bodyPr>
          <a:lstStyle/>
          <a:p>
            <a:pPr algn="ctr"/>
            <a:br>
              <a:rPr lang="en" sz="6100" dirty="0"/>
            </a:br>
            <a:r>
              <a:rPr lang="en" sz="6000" dirty="0"/>
              <a:t>THEORIST AND THEORIES</a:t>
            </a:r>
            <a:br>
              <a:rPr lang="en" sz="6000" dirty="0"/>
            </a:br>
            <a:r>
              <a:rPr lang="en" sz="6000" dirty="0"/>
              <a:t>CONTINUED</a:t>
            </a:r>
            <a:endParaRPr sz="4000" dirty="0"/>
          </a:p>
        </p:txBody>
      </p:sp>
      <p:pic>
        <p:nvPicPr>
          <p:cNvPr id="13" name="Picture 12">
            <a:extLst>
              <a:ext uri="{FF2B5EF4-FFF2-40B4-BE49-F238E27FC236}">
                <a16:creationId xmlns:a16="http://schemas.microsoft.com/office/drawing/2014/main" id="{C6F7E1B2-3831-81E4-3C88-6A354BB0089D}"/>
              </a:ext>
            </a:extLst>
          </p:cNvPr>
          <p:cNvPicPr>
            <a:picLocks noChangeAspect="1"/>
          </p:cNvPicPr>
          <p:nvPr/>
        </p:nvPicPr>
        <p:blipFill>
          <a:blip r:embed="rId3"/>
          <a:stretch>
            <a:fillRect/>
          </a:stretch>
        </p:blipFill>
        <p:spPr>
          <a:xfrm>
            <a:off x="6962587" y="1580747"/>
            <a:ext cx="1930653" cy="3361405"/>
          </a:xfrm>
          <a:prstGeom prst="rect">
            <a:avLst/>
          </a:prstGeom>
        </p:spPr>
      </p:pic>
      <p:pic>
        <p:nvPicPr>
          <p:cNvPr id="14" name="Picture 13">
            <a:extLst>
              <a:ext uri="{FF2B5EF4-FFF2-40B4-BE49-F238E27FC236}">
                <a16:creationId xmlns:a16="http://schemas.microsoft.com/office/drawing/2014/main" id="{238E50CD-4CC4-621E-58F2-EBD55BB66685}"/>
              </a:ext>
            </a:extLst>
          </p:cNvPr>
          <p:cNvPicPr>
            <a:picLocks noChangeAspect="1"/>
          </p:cNvPicPr>
          <p:nvPr/>
        </p:nvPicPr>
        <p:blipFill>
          <a:blip r:embed="rId4"/>
          <a:stretch>
            <a:fillRect/>
          </a:stretch>
        </p:blipFill>
        <p:spPr>
          <a:xfrm>
            <a:off x="4763670" y="1932252"/>
            <a:ext cx="2260600" cy="3009900"/>
          </a:xfrm>
          <a:prstGeom prst="rect">
            <a:avLst/>
          </a:prstGeom>
        </p:spPr>
      </p:pic>
      <p:pic>
        <p:nvPicPr>
          <p:cNvPr id="15" name="Picture 14">
            <a:extLst>
              <a:ext uri="{FF2B5EF4-FFF2-40B4-BE49-F238E27FC236}">
                <a16:creationId xmlns:a16="http://schemas.microsoft.com/office/drawing/2014/main" id="{B6E5A2C1-11AA-A3DE-1B4B-4C7528EF0399}"/>
              </a:ext>
            </a:extLst>
          </p:cNvPr>
          <p:cNvPicPr>
            <a:picLocks noChangeAspect="1"/>
          </p:cNvPicPr>
          <p:nvPr/>
        </p:nvPicPr>
        <p:blipFill>
          <a:blip r:embed="rId5"/>
          <a:stretch>
            <a:fillRect/>
          </a:stretch>
        </p:blipFill>
        <p:spPr>
          <a:xfrm>
            <a:off x="267385" y="2451652"/>
            <a:ext cx="1864924" cy="2490500"/>
          </a:xfrm>
          <a:prstGeom prst="rect">
            <a:avLst/>
          </a:prstGeom>
        </p:spPr>
      </p:pic>
      <p:pic>
        <p:nvPicPr>
          <p:cNvPr id="9" name="Picture 8">
            <a:extLst>
              <a:ext uri="{FF2B5EF4-FFF2-40B4-BE49-F238E27FC236}">
                <a16:creationId xmlns:a16="http://schemas.microsoft.com/office/drawing/2014/main" id="{DAFFF2D8-0BA0-9226-0D1D-13D9C3D5F7F5}"/>
              </a:ext>
            </a:extLst>
          </p:cNvPr>
          <p:cNvPicPr>
            <a:picLocks noChangeAspect="1"/>
          </p:cNvPicPr>
          <p:nvPr/>
        </p:nvPicPr>
        <p:blipFill>
          <a:blip r:embed="rId6"/>
          <a:stretch>
            <a:fillRect/>
          </a:stretch>
        </p:blipFill>
        <p:spPr>
          <a:xfrm>
            <a:off x="3241549" y="2589783"/>
            <a:ext cx="1522121" cy="2352369"/>
          </a:xfrm>
          <a:prstGeom prst="rect">
            <a:avLst/>
          </a:prstGeom>
        </p:spPr>
      </p:pic>
      <p:pic>
        <p:nvPicPr>
          <p:cNvPr id="16" name="Picture 15">
            <a:extLst>
              <a:ext uri="{FF2B5EF4-FFF2-40B4-BE49-F238E27FC236}">
                <a16:creationId xmlns:a16="http://schemas.microsoft.com/office/drawing/2014/main" id="{1CE054D2-2DB8-A4A4-F8C5-E8961F9ACD29}"/>
              </a:ext>
            </a:extLst>
          </p:cNvPr>
          <p:cNvPicPr>
            <a:picLocks noChangeAspect="1"/>
          </p:cNvPicPr>
          <p:nvPr/>
        </p:nvPicPr>
        <p:blipFill>
          <a:blip r:embed="rId7"/>
          <a:stretch>
            <a:fillRect/>
          </a:stretch>
        </p:blipFill>
        <p:spPr>
          <a:xfrm>
            <a:off x="1924281" y="2571750"/>
            <a:ext cx="1660160" cy="23808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a:extLst>
            <a:ext uri="{FF2B5EF4-FFF2-40B4-BE49-F238E27FC236}">
              <a16:creationId xmlns:a16="http://schemas.microsoft.com/office/drawing/2014/main" id="{81D7CC9E-742F-DAD9-5E46-A43F8BB3534C}"/>
            </a:ext>
          </a:extLst>
        </p:cNvPr>
        <p:cNvGrpSpPr/>
        <p:nvPr/>
      </p:nvGrpSpPr>
      <p:grpSpPr>
        <a:xfrm>
          <a:off x="0" y="0"/>
          <a:ext cx="0" cy="0"/>
          <a:chOff x="0" y="0"/>
          <a:chExt cx="0" cy="0"/>
        </a:xfrm>
      </p:grpSpPr>
      <p:pic>
        <p:nvPicPr>
          <p:cNvPr id="2" name="Online Media 1" descr="CLASSICAL VS OPERANT CONDITIONING">
            <a:hlinkClick r:id="" action="ppaction://media"/>
            <a:extLst>
              <a:ext uri="{FF2B5EF4-FFF2-40B4-BE49-F238E27FC236}">
                <a16:creationId xmlns:a16="http://schemas.microsoft.com/office/drawing/2014/main" id="{30848750-77CE-1905-16F2-E837DFE1A9B9}"/>
              </a:ext>
            </a:extLst>
          </p:cNvPr>
          <p:cNvPicPr>
            <a:picLocks noRot="1" noChangeAspect="1"/>
          </p:cNvPicPr>
          <p:nvPr>
            <a:videoFile r:link="rId1"/>
          </p:nvPr>
        </p:nvPicPr>
        <p:blipFill>
          <a:blip r:embed="rId4"/>
          <a:stretch>
            <a:fillRect/>
          </a:stretch>
        </p:blipFill>
        <p:spPr>
          <a:xfrm>
            <a:off x="736600" y="404749"/>
            <a:ext cx="7670800" cy="4334002"/>
          </a:xfrm>
          <a:prstGeom prst="rect">
            <a:avLst/>
          </a:prstGeom>
        </p:spPr>
      </p:pic>
    </p:spTree>
    <p:extLst>
      <p:ext uri="{BB962C8B-B14F-4D97-AF65-F5344CB8AC3E}">
        <p14:creationId xmlns:p14="http://schemas.microsoft.com/office/powerpoint/2010/main" val="169032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56553B83-46D7-F96C-EFEA-5531A42B5F1E}"/>
            </a:ext>
          </a:extLst>
        </p:cNvPr>
        <p:cNvGrpSpPr/>
        <p:nvPr/>
      </p:nvGrpSpPr>
      <p:grpSpPr>
        <a:xfrm>
          <a:off x="0" y="0"/>
          <a:ext cx="0" cy="0"/>
          <a:chOff x="0" y="0"/>
          <a:chExt cx="0" cy="0"/>
        </a:xfrm>
      </p:grpSpPr>
      <p:pic>
        <p:nvPicPr>
          <p:cNvPr id="7174" name="Picture 6" descr="Classical Conditioning: Exploring Pavlov's Famous Experiment">
            <a:extLst>
              <a:ext uri="{FF2B5EF4-FFF2-40B4-BE49-F238E27FC236}">
                <a16:creationId xmlns:a16="http://schemas.microsoft.com/office/drawing/2014/main" id="{268008D3-D5FB-E6FB-14C9-6721D8729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042" y="237112"/>
            <a:ext cx="7003915" cy="4669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938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0CBFB08E-42C4-6E4D-0A81-DA5A999977A8}"/>
            </a:ext>
          </a:extLst>
        </p:cNvPr>
        <p:cNvGrpSpPr/>
        <p:nvPr/>
      </p:nvGrpSpPr>
      <p:grpSpPr>
        <a:xfrm>
          <a:off x="0" y="0"/>
          <a:ext cx="0" cy="0"/>
          <a:chOff x="0" y="0"/>
          <a:chExt cx="0" cy="0"/>
        </a:xfrm>
      </p:grpSpPr>
      <p:pic>
        <p:nvPicPr>
          <p:cNvPr id="7170" name="Picture 2" descr="Removing the &quot;Negativity&quot; Towards Negative Reinforcement - Horse Rescue,  Horses with Hope">
            <a:extLst>
              <a:ext uri="{FF2B5EF4-FFF2-40B4-BE49-F238E27FC236}">
                <a16:creationId xmlns:a16="http://schemas.microsoft.com/office/drawing/2014/main" id="{1F654401-3CFA-7D7C-3372-BD7ECC9B6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54" y="330740"/>
            <a:ext cx="7481985" cy="433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482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3BBD77B3-A33C-7EEA-C9AF-A6DAA6F83F24}"/>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91FFA3AB-B999-5E3C-3C09-2C1872B0E9FC}"/>
              </a:ext>
            </a:extLst>
          </p:cNvPr>
          <p:cNvSpPr>
            <a:spLocks noGrp="1" noChangeArrowheads="1"/>
          </p:cNvSpPr>
          <p:nvPr>
            <p:ph type="subTitle" idx="1"/>
          </p:nvPr>
        </p:nvSpPr>
        <p:spPr bwMode="auto">
          <a:xfrm>
            <a:off x="9486240" y="7411291"/>
            <a:ext cx="236574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ClrTx/>
              <a:buSzTx/>
            </a:pPr>
            <a:endParaRPr lang="en-US" altLang="en-US" sz="1200" b="1" dirty="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Google Shape;339;p27">
            <a:extLst>
              <a:ext uri="{FF2B5EF4-FFF2-40B4-BE49-F238E27FC236}">
                <a16:creationId xmlns:a16="http://schemas.microsoft.com/office/drawing/2014/main" id="{B7D03058-741F-D162-FF13-472083519034}"/>
              </a:ext>
            </a:extLst>
          </p:cNvPr>
          <p:cNvSpPr txBox="1">
            <a:spLocks noGrp="1"/>
          </p:cNvSpPr>
          <p:nvPr>
            <p:ph type="subTitle" idx="3"/>
          </p:nvPr>
        </p:nvSpPr>
        <p:spPr>
          <a:xfrm>
            <a:off x="632318" y="2858329"/>
            <a:ext cx="6416056" cy="179896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 </a:t>
            </a:r>
          </a:p>
        </p:txBody>
      </p:sp>
      <p:sp>
        <p:nvSpPr>
          <p:cNvPr id="11" name="Rectangle 4">
            <a:extLst>
              <a:ext uri="{FF2B5EF4-FFF2-40B4-BE49-F238E27FC236}">
                <a16:creationId xmlns:a16="http://schemas.microsoft.com/office/drawing/2014/main" id="{DBACC293-83E5-41E9-E796-09D945AC9CA9}"/>
              </a:ext>
            </a:extLst>
          </p:cNvPr>
          <p:cNvSpPr>
            <a:spLocks noChangeArrowheads="1"/>
          </p:cNvSpPr>
          <p:nvPr/>
        </p:nvSpPr>
        <p:spPr bwMode="auto">
          <a:xfrm>
            <a:off x="708830" y="2858329"/>
            <a:ext cx="49229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rPr>
              <a:t>Limitations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7" name="Google Shape;337;p27">
            <a:extLst>
              <a:ext uri="{FF2B5EF4-FFF2-40B4-BE49-F238E27FC236}">
                <a16:creationId xmlns:a16="http://schemas.microsoft.com/office/drawing/2014/main" id="{9E2292C4-9890-3876-5E66-298C5AEE79D6}"/>
              </a:ext>
            </a:extLst>
          </p:cNvPr>
          <p:cNvSpPr txBox="1">
            <a:spLocks noGrp="1"/>
          </p:cNvSpPr>
          <p:nvPr>
            <p:ph type="title"/>
          </p:nvPr>
        </p:nvSpPr>
        <p:spPr>
          <a:xfrm>
            <a:off x="745753" y="184279"/>
            <a:ext cx="7704000" cy="640200"/>
          </a:xfrm>
          <a:prstGeom prst="rect">
            <a:avLst/>
          </a:prstGeom>
        </p:spPr>
        <p:txBody>
          <a:bodyPr spcFirstLastPara="1" wrap="square" lIns="91425" tIns="91425" rIns="91425" bIns="91425" anchor="t" anchorCtr="0">
            <a:noAutofit/>
          </a:bodyPr>
          <a:lstStyle/>
          <a:p>
            <a:pPr lvl="0" algn="ctr"/>
            <a:r>
              <a:rPr lang="en-US" sz="4500" dirty="0"/>
              <a:t>Pros &amp; Cons</a:t>
            </a:r>
            <a:endParaRPr sz="4500" dirty="0"/>
          </a:p>
        </p:txBody>
      </p:sp>
      <p:sp>
        <p:nvSpPr>
          <p:cNvPr id="6" name="Google Shape;338;p27">
            <a:extLst>
              <a:ext uri="{FF2B5EF4-FFF2-40B4-BE49-F238E27FC236}">
                <a16:creationId xmlns:a16="http://schemas.microsoft.com/office/drawing/2014/main" id="{EA6FB461-55DD-4460-7373-3D4565287AA6}"/>
              </a:ext>
            </a:extLst>
          </p:cNvPr>
          <p:cNvSpPr txBox="1">
            <a:spLocks noGrp="1"/>
          </p:cNvSpPr>
          <p:nvPr>
            <p:ph type="subTitle" idx="2"/>
          </p:nvPr>
        </p:nvSpPr>
        <p:spPr>
          <a:xfrm>
            <a:off x="632317" y="1077169"/>
            <a:ext cx="6416057" cy="165156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mn-lt"/>
              </a:rPr>
              <a:t> </a:t>
            </a:r>
            <a:endParaRPr sz="1800" dirty="0">
              <a:latin typeface="+mn-lt"/>
            </a:endParaRPr>
          </a:p>
        </p:txBody>
      </p:sp>
      <p:sp>
        <p:nvSpPr>
          <p:cNvPr id="10" name="Rectangle 2">
            <a:extLst>
              <a:ext uri="{FF2B5EF4-FFF2-40B4-BE49-F238E27FC236}">
                <a16:creationId xmlns:a16="http://schemas.microsoft.com/office/drawing/2014/main" id="{1426B7EC-9A81-0073-A942-29DE1EF54054}"/>
              </a:ext>
            </a:extLst>
          </p:cNvPr>
          <p:cNvSpPr>
            <a:spLocks noChangeArrowheads="1"/>
          </p:cNvSpPr>
          <p:nvPr/>
        </p:nvSpPr>
        <p:spPr bwMode="auto">
          <a:xfrm>
            <a:off x="707332" y="3318468"/>
            <a:ext cx="619051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sz="1800" dirty="0"/>
              <a:t>Overly deterministic and simplistic view of behavior</a:t>
            </a:r>
          </a:p>
          <a:p>
            <a:pPr marL="285750" indent="-285750">
              <a:buFont typeface="Arial" panose="020B0604020202020204" pitchFamily="34" charset="0"/>
              <a:buChar char="•"/>
            </a:pPr>
            <a:r>
              <a:rPr lang="en-US" sz="1800" dirty="0"/>
              <a:t>Ignores internal psychological and mental processes</a:t>
            </a:r>
          </a:p>
          <a:p>
            <a:pPr marL="285750" indent="-285750">
              <a:buFont typeface="Arial" panose="020B0604020202020204" pitchFamily="34" charset="0"/>
              <a:buChar char="•"/>
            </a:pPr>
            <a:r>
              <a:rPr lang="en-US" sz="1800" dirty="0"/>
              <a:t>Cannot account for learning without environmental input</a:t>
            </a:r>
          </a:p>
          <a:p>
            <a:pPr marL="285750" indent="-285750">
              <a:buFont typeface="Arial" panose="020B0604020202020204" pitchFamily="34" charset="0"/>
              <a:buChar char="•"/>
            </a:pPr>
            <a:r>
              <a:rPr lang="en-US" sz="1800" dirty="0"/>
              <a:t>Conditioning principles are not universally applicable</a:t>
            </a:r>
          </a:p>
        </p:txBody>
      </p:sp>
      <p:sp>
        <p:nvSpPr>
          <p:cNvPr id="8" name="Rectangle 1">
            <a:extLst>
              <a:ext uri="{FF2B5EF4-FFF2-40B4-BE49-F238E27FC236}">
                <a16:creationId xmlns:a16="http://schemas.microsoft.com/office/drawing/2014/main" id="{E072E9AD-9F97-B084-3BF7-BD8980C5FE4A}"/>
              </a:ext>
            </a:extLst>
          </p:cNvPr>
          <p:cNvSpPr>
            <a:spLocks noChangeArrowheads="1"/>
          </p:cNvSpPr>
          <p:nvPr/>
        </p:nvSpPr>
        <p:spPr bwMode="auto">
          <a:xfrm>
            <a:off x="707331" y="1528405"/>
            <a:ext cx="772933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sz="1800" dirty="0"/>
              <a:t>Highly scientific and testable</a:t>
            </a:r>
          </a:p>
          <a:p>
            <a:pPr marL="285750" indent="-285750">
              <a:buFont typeface="Arial" panose="020B0604020202020204" pitchFamily="34" charset="0"/>
              <a:buChar char="•"/>
            </a:pPr>
            <a:r>
              <a:rPr lang="en-US" sz="1800" dirty="0"/>
              <a:t>Strong experimental support</a:t>
            </a:r>
          </a:p>
          <a:p>
            <a:pPr marL="285750" indent="-285750">
              <a:buFont typeface="Arial" panose="020B0604020202020204" pitchFamily="34" charset="0"/>
              <a:buChar char="•"/>
            </a:pPr>
            <a:r>
              <a:rPr lang="en-US" sz="1800" dirty="0"/>
              <a:t>Clear explanation of how habits form</a:t>
            </a:r>
          </a:p>
          <a:p>
            <a:pPr marL="285750" indent="-285750">
              <a:buFont typeface="Arial" panose="020B0604020202020204" pitchFamily="34" charset="0"/>
              <a:buChar char="•"/>
            </a:pPr>
            <a:r>
              <a:rPr lang="en-US" sz="1800" dirty="0"/>
              <a:t>Practical applications in education and therapy</a:t>
            </a:r>
          </a:p>
        </p:txBody>
      </p:sp>
      <p:sp>
        <p:nvSpPr>
          <p:cNvPr id="9" name="Rectangle 2">
            <a:extLst>
              <a:ext uri="{FF2B5EF4-FFF2-40B4-BE49-F238E27FC236}">
                <a16:creationId xmlns:a16="http://schemas.microsoft.com/office/drawing/2014/main" id="{7F3A3115-A793-CC78-60F1-E44BFEB32396}"/>
              </a:ext>
            </a:extLst>
          </p:cNvPr>
          <p:cNvSpPr>
            <a:spLocks noChangeArrowheads="1"/>
          </p:cNvSpPr>
          <p:nvPr/>
        </p:nvSpPr>
        <p:spPr bwMode="auto">
          <a:xfrm>
            <a:off x="707331" y="1077170"/>
            <a:ext cx="47228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rPr>
              <a:t>Strengths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0EA798D9-7403-9882-38C5-FAE2B4D100B4}"/>
              </a:ext>
            </a:extLst>
          </p:cNvPr>
          <p:cNvPicPr>
            <a:picLocks noChangeAspect="1"/>
          </p:cNvPicPr>
          <p:nvPr/>
        </p:nvPicPr>
        <p:blipFill>
          <a:blip r:embed="rId3"/>
          <a:stretch>
            <a:fillRect/>
          </a:stretch>
        </p:blipFill>
        <p:spPr>
          <a:xfrm>
            <a:off x="7123388" y="2678817"/>
            <a:ext cx="1760911" cy="2230487"/>
          </a:xfrm>
          <a:prstGeom prst="rect">
            <a:avLst/>
          </a:prstGeom>
        </p:spPr>
      </p:pic>
    </p:spTree>
    <p:extLst>
      <p:ext uri="{BB962C8B-B14F-4D97-AF65-F5344CB8AC3E}">
        <p14:creationId xmlns:p14="http://schemas.microsoft.com/office/powerpoint/2010/main" val="2338251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grpSp>
        <p:nvGrpSpPr>
          <p:cNvPr id="749" name="Google Shape;749;p33"/>
          <p:cNvGrpSpPr/>
          <p:nvPr/>
        </p:nvGrpSpPr>
        <p:grpSpPr>
          <a:xfrm>
            <a:off x="725400" y="2008584"/>
            <a:ext cx="7698600" cy="2803271"/>
            <a:chOff x="727375" y="2553925"/>
            <a:chExt cx="7698600" cy="1880700"/>
          </a:xfrm>
        </p:grpSpPr>
        <p:cxnSp>
          <p:nvCxnSpPr>
            <p:cNvPr id="750" name="Google Shape;750;p33"/>
            <p:cNvCxnSpPr/>
            <p:nvPr/>
          </p:nvCxnSpPr>
          <p:spPr>
            <a:xfrm>
              <a:off x="901300" y="2553925"/>
              <a:ext cx="0" cy="1880700"/>
            </a:xfrm>
            <a:prstGeom prst="straightConnector1">
              <a:avLst/>
            </a:prstGeom>
            <a:noFill/>
            <a:ln w="9525" cap="flat" cmpd="sng">
              <a:solidFill>
                <a:schemeClr val="accent2"/>
              </a:solidFill>
              <a:prstDash val="solid"/>
              <a:round/>
              <a:headEnd type="none" w="med" len="med"/>
              <a:tailEnd type="none" w="med" len="med"/>
            </a:ln>
          </p:spPr>
        </p:cxnSp>
        <p:grpSp>
          <p:nvGrpSpPr>
            <p:cNvPr id="751" name="Google Shape;751;p33"/>
            <p:cNvGrpSpPr/>
            <p:nvPr/>
          </p:nvGrpSpPr>
          <p:grpSpPr>
            <a:xfrm>
              <a:off x="727375" y="2868137"/>
              <a:ext cx="7698600" cy="1473988"/>
              <a:chOff x="727375" y="2944337"/>
              <a:chExt cx="7698600" cy="1473988"/>
            </a:xfrm>
          </p:grpSpPr>
          <p:cxnSp>
            <p:nvCxnSpPr>
              <p:cNvPr id="752" name="Google Shape;752;p33"/>
              <p:cNvCxnSpPr/>
              <p:nvPr/>
            </p:nvCxnSpPr>
            <p:spPr>
              <a:xfrm>
                <a:off x="727375" y="2944337"/>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33"/>
              <p:cNvCxnSpPr/>
              <p:nvPr/>
            </p:nvCxnSpPr>
            <p:spPr>
              <a:xfrm>
                <a:off x="727375" y="343566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33"/>
              <p:cNvCxnSpPr/>
              <p:nvPr/>
            </p:nvCxnSpPr>
            <p:spPr>
              <a:xfrm>
                <a:off x="727375" y="3681331"/>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33"/>
              <p:cNvCxnSpPr/>
              <p:nvPr/>
            </p:nvCxnSpPr>
            <p:spPr>
              <a:xfrm>
                <a:off x="727375" y="392699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33"/>
              <p:cNvCxnSpPr/>
              <p:nvPr/>
            </p:nvCxnSpPr>
            <p:spPr>
              <a:xfrm>
                <a:off x="727375" y="4172660"/>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33"/>
              <p:cNvCxnSpPr/>
              <p:nvPr/>
            </p:nvCxnSpPr>
            <p:spPr>
              <a:xfrm>
                <a:off x="727375" y="4418325"/>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33"/>
              <p:cNvCxnSpPr/>
              <p:nvPr/>
            </p:nvCxnSpPr>
            <p:spPr>
              <a:xfrm>
                <a:off x="727375" y="3190002"/>
                <a:ext cx="7698600" cy="0"/>
              </a:xfrm>
              <a:prstGeom prst="straightConnector1">
                <a:avLst/>
              </a:prstGeom>
              <a:noFill/>
              <a:ln w="9525" cap="flat" cmpd="sng">
                <a:solidFill>
                  <a:schemeClr val="dk2"/>
                </a:solidFill>
                <a:prstDash val="solid"/>
                <a:round/>
                <a:headEnd type="none" w="med" len="med"/>
                <a:tailEnd type="none" w="med" len="med"/>
              </a:ln>
            </p:spPr>
          </p:cxnSp>
        </p:grpSp>
      </p:grpSp>
      <p:sp>
        <p:nvSpPr>
          <p:cNvPr id="759" name="Google Shape;759;p33"/>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THINK-PAIR-SHARE</a:t>
            </a:r>
            <a:endParaRPr sz="4500" dirty="0"/>
          </a:p>
        </p:txBody>
      </p:sp>
      <p:sp>
        <p:nvSpPr>
          <p:cNvPr id="760" name="Google Shape;760;p33"/>
          <p:cNvSpPr txBox="1"/>
          <p:nvPr/>
        </p:nvSpPr>
        <p:spPr>
          <a:xfrm>
            <a:off x="1045356" y="1217508"/>
            <a:ext cx="7465141" cy="936805"/>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3" name="TextBox 2">
            <a:extLst>
              <a:ext uri="{FF2B5EF4-FFF2-40B4-BE49-F238E27FC236}">
                <a16:creationId xmlns:a16="http://schemas.microsoft.com/office/drawing/2014/main" id="{236CA6E1-86C1-D1A3-12B1-96A07B68196A}"/>
              </a:ext>
            </a:extLst>
          </p:cNvPr>
          <p:cNvSpPr txBox="1"/>
          <p:nvPr/>
        </p:nvSpPr>
        <p:spPr>
          <a:xfrm>
            <a:off x="1150841" y="2848336"/>
            <a:ext cx="7519273" cy="1569660"/>
          </a:xfrm>
          <a:prstGeom prst="rect">
            <a:avLst/>
          </a:prstGeom>
          <a:noFill/>
        </p:spPr>
        <p:txBody>
          <a:bodyPr wrap="square" rtlCol="0">
            <a:spAutoFit/>
          </a:bodyPr>
          <a:lstStyle/>
          <a:p>
            <a:pPr marL="342900" indent="-342900">
              <a:buAutoNum type="arabicPeriod"/>
            </a:pPr>
            <a:r>
              <a:rPr lang="en-US" sz="2400" dirty="0">
                <a:latin typeface="Comic Sans MS" panose="030F0902030302020204" pitchFamily="66" charset="0"/>
              </a:rPr>
              <a:t>What do you </a:t>
            </a:r>
            <a:r>
              <a:rPr lang="en-US" sz="2400" b="1" dirty="0">
                <a:latin typeface="Comic Sans MS" panose="030F0902030302020204" pitchFamily="66" charset="0"/>
              </a:rPr>
              <a:t>observe? </a:t>
            </a:r>
            <a:r>
              <a:rPr lang="en-US" sz="2400" dirty="0">
                <a:latin typeface="Comic Sans MS" panose="030F0902030302020204" pitchFamily="66" charset="0"/>
              </a:rPr>
              <a:t>Observations only!</a:t>
            </a:r>
          </a:p>
          <a:p>
            <a:pPr marL="342900" indent="-342900">
              <a:buAutoNum type="arabicPeriod"/>
            </a:pPr>
            <a:endParaRPr lang="en-US" sz="2400" dirty="0">
              <a:latin typeface="Comic Sans MS" panose="030F0902030302020204" pitchFamily="66" charset="0"/>
            </a:endParaRPr>
          </a:p>
          <a:p>
            <a:pPr marL="342900" indent="-342900">
              <a:buAutoNum type="arabicPeriod"/>
            </a:pPr>
            <a:r>
              <a:rPr lang="en-US" sz="2400" dirty="0">
                <a:latin typeface="Comic Sans MS" panose="030F0902030302020204" pitchFamily="66" charset="0"/>
              </a:rPr>
              <a:t>How would Watson or Skinner explain this behavior?</a:t>
            </a:r>
          </a:p>
        </p:txBody>
      </p:sp>
      <p:sp>
        <p:nvSpPr>
          <p:cNvPr id="5" name="Rectangle 2">
            <a:extLst>
              <a:ext uri="{FF2B5EF4-FFF2-40B4-BE49-F238E27FC236}">
                <a16:creationId xmlns:a16="http://schemas.microsoft.com/office/drawing/2014/main" id="{8D28032D-69A6-904F-1892-05BE46FBD961}"/>
              </a:ext>
            </a:extLst>
          </p:cNvPr>
          <p:cNvSpPr>
            <a:spLocks noChangeArrowheads="1"/>
          </p:cNvSpPr>
          <p:nvPr/>
        </p:nvSpPr>
        <p:spPr bwMode="auto">
          <a:xfrm>
            <a:off x="1073251" y="1375018"/>
            <a:ext cx="70564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buClrTx/>
            </a:pPr>
            <a:r>
              <a:rPr lang="en-US" sz="2400" dirty="0"/>
              <a:t>A 6-year-old begins cleaning their room more often after receiving praise and stickers from a parent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CE029C05-BC4F-1893-F1C5-945592D6400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8BD921C-1A86-8D74-1D44-311EFB39094C}"/>
              </a:ext>
            </a:extLst>
          </p:cNvPr>
          <p:cNvPicPr>
            <a:picLocks noChangeAspect="1"/>
          </p:cNvPicPr>
          <p:nvPr/>
        </p:nvPicPr>
        <p:blipFill>
          <a:blip r:embed="rId3"/>
          <a:stretch>
            <a:fillRect/>
          </a:stretch>
        </p:blipFill>
        <p:spPr>
          <a:xfrm>
            <a:off x="4321029" y="1147864"/>
            <a:ext cx="4570052" cy="3778016"/>
          </a:xfrm>
          <a:prstGeom prst="rect">
            <a:avLst/>
          </a:prstGeom>
        </p:spPr>
      </p:pic>
      <p:sp>
        <p:nvSpPr>
          <p:cNvPr id="525" name="Google Shape;525;p30">
            <a:extLst>
              <a:ext uri="{FF2B5EF4-FFF2-40B4-BE49-F238E27FC236}">
                <a16:creationId xmlns:a16="http://schemas.microsoft.com/office/drawing/2014/main" id="{AD0D977A-D0CC-8393-2000-AD38A8BDFC44}"/>
              </a:ext>
            </a:extLst>
          </p:cNvPr>
          <p:cNvSpPr txBox="1">
            <a:spLocks noGrp="1"/>
          </p:cNvSpPr>
          <p:nvPr>
            <p:ph type="title"/>
          </p:nvPr>
        </p:nvSpPr>
        <p:spPr>
          <a:xfrm>
            <a:off x="389106" y="1803285"/>
            <a:ext cx="5833858" cy="10974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6000" dirty="0"/>
              <a:t>Albert Bandura’s</a:t>
            </a:r>
            <a:br>
              <a:rPr lang="en" sz="6000" dirty="0"/>
            </a:br>
            <a:r>
              <a:rPr lang="en" sz="6000" dirty="0"/>
              <a:t>Social </a:t>
            </a:r>
            <a:br>
              <a:rPr lang="en" sz="6000" dirty="0"/>
            </a:br>
            <a:r>
              <a:rPr lang="en" sz="6000" dirty="0"/>
              <a:t>Cognitive</a:t>
            </a:r>
            <a:br>
              <a:rPr lang="en" sz="6000" dirty="0"/>
            </a:br>
            <a:r>
              <a:rPr lang="en" sz="6000" dirty="0"/>
              <a:t>Theory</a:t>
            </a:r>
            <a:endParaRPr sz="6000" dirty="0"/>
          </a:p>
        </p:txBody>
      </p:sp>
    </p:spTree>
    <p:extLst>
      <p:ext uri="{BB962C8B-B14F-4D97-AF65-F5344CB8AC3E}">
        <p14:creationId xmlns:p14="http://schemas.microsoft.com/office/powerpoint/2010/main" val="296995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E436DE3F-C681-1FBB-FEC4-4EDC429586B5}"/>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94B12AD9-2E6A-D323-41B5-58E50BC76999}"/>
              </a:ext>
            </a:extLst>
          </p:cNvPr>
          <p:cNvSpPr txBox="1">
            <a:spLocks noGrp="1"/>
          </p:cNvSpPr>
          <p:nvPr>
            <p:ph type="title"/>
          </p:nvPr>
        </p:nvSpPr>
        <p:spPr>
          <a:xfrm>
            <a:off x="555878" y="791014"/>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Social Cognitive Theory</a:t>
            </a:r>
            <a:endParaRPr sz="4500" dirty="0">
              <a:solidFill>
                <a:schemeClr val="tx1"/>
              </a:solidFill>
            </a:endParaRPr>
          </a:p>
        </p:txBody>
      </p:sp>
      <p:pic>
        <p:nvPicPr>
          <p:cNvPr id="5" name="Picture 4">
            <a:extLst>
              <a:ext uri="{FF2B5EF4-FFF2-40B4-BE49-F238E27FC236}">
                <a16:creationId xmlns:a16="http://schemas.microsoft.com/office/drawing/2014/main" id="{0108F7FA-7280-CA97-279D-5F29A753E513}"/>
              </a:ext>
            </a:extLst>
          </p:cNvPr>
          <p:cNvPicPr>
            <a:picLocks noChangeAspect="1"/>
          </p:cNvPicPr>
          <p:nvPr/>
        </p:nvPicPr>
        <p:blipFill>
          <a:blip r:embed="rId3"/>
          <a:stretch>
            <a:fillRect/>
          </a:stretch>
        </p:blipFill>
        <p:spPr>
          <a:xfrm>
            <a:off x="5769023" y="1967948"/>
            <a:ext cx="3137485" cy="2936442"/>
          </a:xfrm>
          <a:prstGeom prst="rect">
            <a:avLst/>
          </a:prstGeom>
        </p:spPr>
      </p:pic>
      <p:sp>
        <p:nvSpPr>
          <p:cNvPr id="4" name="Rectangle 1">
            <a:extLst>
              <a:ext uri="{FF2B5EF4-FFF2-40B4-BE49-F238E27FC236}">
                <a16:creationId xmlns:a16="http://schemas.microsoft.com/office/drawing/2014/main" id="{900198E1-6513-1BE1-7BD4-8A2A50D32161}"/>
              </a:ext>
            </a:extLst>
          </p:cNvPr>
          <p:cNvSpPr>
            <a:spLocks noChangeArrowheads="1"/>
          </p:cNvSpPr>
          <p:nvPr/>
        </p:nvSpPr>
        <p:spPr bwMode="auto">
          <a:xfrm>
            <a:off x="904459" y="1610561"/>
            <a:ext cx="67784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Learning occurs through observation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Modeling and imitation shape behavior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Cognitive processes guide learning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Vicarious reinforcement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1" i="0" u="none" strike="noStrike" cap="none" normalizeH="0" baseline="0" dirty="0">
                <a:ln>
                  <a:noFill/>
                </a:ln>
                <a:solidFill>
                  <a:srgbClr val="000000"/>
                </a:solidFill>
                <a:effectLst/>
                <a:latin typeface="Arial" panose="020B0604020202020204" pitchFamily="34" charset="0"/>
              </a:rPr>
              <a:t>Reciprocal determinism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Self-efficacy influences behavior</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81210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5" name="Online Media 4" descr="Bandura's Bobo Doll Experiment">
            <a:hlinkClick r:id="" action="ppaction://media"/>
            <a:extLst>
              <a:ext uri="{FF2B5EF4-FFF2-40B4-BE49-F238E27FC236}">
                <a16:creationId xmlns:a16="http://schemas.microsoft.com/office/drawing/2014/main" id="{3C420A8B-269E-6C0C-EEF4-C937FFE2D851}"/>
              </a:ext>
            </a:extLst>
          </p:cNvPr>
          <p:cNvPicPr>
            <a:picLocks noRot="1" noChangeAspect="1"/>
          </p:cNvPicPr>
          <p:nvPr>
            <a:videoFile r:link="rId1"/>
          </p:nvPr>
        </p:nvPicPr>
        <p:blipFill>
          <a:blip r:embed="rId4"/>
          <a:stretch>
            <a:fillRect/>
          </a:stretch>
        </p:blipFill>
        <p:spPr>
          <a:xfrm>
            <a:off x="1681480" y="403860"/>
            <a:ext cx="5781040" cy="4335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27"/>
          <p:cNvSpPr txBox="1">
            <a:spLocks noGrp="1"/>
          </p:cNvSpPr>
          <p:nvPr>
            <p:ph type="title"/>
          </p:nvPr>
        </p:nvSpPr>
        <p:spPr>
          <a:xfrm>
            <a:off x="1239952" y="339687"/>
            <a:ext cx="7704000" cy="640200"/>
          </a:xfrm>
          <a:prstGeom prst="rect">
            <a:avLst/>
          </a:prstGeom>
        </p:spPr>
        <p:txBody>
          <a:bodyPr spcFirstLastPara="1" wrap="square" lIns="91425" tIns="91425" rIns="91425" bIns="91425" anchor="t" anchorCtr="0">
            <a:noAutofit/>
          </a:bodyPr>
          <a:lstStyle/>
          <a:p>
            <a:pPr lvl="0" algn="ctr"/>
            <a:r>
              <a:rPr lang="en" sz="4500" dirty="0"/>
              <a:t>Pros &amp; Cons</a:t>
            </a:r>
            <a:endParaRPr sz="4500" dirty="0"/>
          </a:p>
        </p:txBody>
      </p:sp>
      <p:sp>
        <p:nvSpPr>
          <p:cNvPr id="339" name="Google Shape;339;p27"/>
          <p:cNvSpPr txBox="1">
            <a:spLocks noGrp="1"/>
          </p:cNvSpPr>
          <p:nvPr>
            <p:ph type="subTitle" idx="3"/>
          </p:nvPr>
        </p:nvSpPr>
        <p:spPr>
          <a:xfrm>
            <a:off x="5224049" y="1237129"/>
            <a:ext cx="3199951" cy="34065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Weaknesses</a:t>
            </a:r>
          </a:p>
          <a:p>
            <a:pPr marL="0" lvl="0" indent="0" algn="l" rtl="0">
              <a:spcBef>
                <a:spcPts val="0"/>
              </a:spcBef>
              <a:spcAft>
                <a:spcPts val="0"/>
              </a:spcAft>
              <a:buNone/>
            </a:pPr>
            <a:endParaRPr lang="en-US" sz="1800" b="1" dirty="0">
              <a:latin typeface="+mn-lt"/>
            </a:endParaRPr>
          </a:p>
        </p:txBody>
      </p:sp>
      <p:sp>
        <p:nvSpPr>
          <p:cNvPr id="338" name="Google Shape;338;p27"/>
          <p:cNvSpPr txBox="1">
            <a:spLocks noGrp="1"/>
          </p:cNvSpPr>
          <p:nvPr>
            <p:ph type="subTitle" idx="2"/>
          </p:nvPr>
        </p:nvSpPr>
        <p:spPr>
          <a:xfrm>
            <a:off x="2100551" y="1237129"/>
            <a:ext cx="2991401" cy="340658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Strengths</a:t>
            </a:r>
          </a:p>
          <a:p>
            <a:pPr marL="0" lvl="0" indent="0" algn="l" rtl="0">
              <a:spcBef>
                <a:spcPts val="0"/>
              </a:spcBef>
              <a:spcAft>
                <a:spcPts val="0"/>
              </a:spcAft>
              <a:buNone/>
            </a:pPr>
            <a:endParaRPr lang="en" sz="1800" b="1" dirty="0">
              <a:latin typeface="+mn-lt"/>
            </a:endParaRPr>
          </a:p>
        </p:txBody>
      </p:sp>
      <p:sp>
        <p:nvSpPr>
          <p:cNvPr id="7" name="Rectangle 1">
            <a:extLst>
              <a:ext uri="{FF2B5EF4-FFF2-40B4-BE49-F238E27FC236}">
                <a16:creationId xmlns:a16="http://schemas.microsoft.com/office/drawing/2014/main" id="{B34F5FB3-28C0-A196-40E6-98B6967E2CC7}"/>
              </a:ext>
            </a:extLst>
          </p:cNvPr>
          <p:cNvSpPr>
            <a:spLocks noChangeArrowheads="1"/>
          </p:cNvSpPr>
          <p:nvPr/>
        </p:nvSpPr>
        <p:spPr bwMode="auto">
          <a:xfrm>
            <a:off x="2120431" y="1813169"/>
            <a:ext cx="303757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sz="1800" dirty="0"/>
              <a:t>Strong experimental support</a:t>
            </a:r>
          </a:p>
          <a:p>
            <a:pPr marL="285750" indent="-285750">
              <a:buFont typeface="Arial" panose="020B0604020202020204" pitchFamily="34" charset="0"/>
              <a:buChar char="•"/>
            </a:pPr>
            <a:r>
              <a:rPr lang="en-US" sz="1800" dirty="0"/>
              <a:t>Integrates behavior and cognition</a:t>
            </a:r>
          </a:p>
          <a:p>
            <a:pPr marL="285750" indent="-285750">
              <a:buFont typeface="Arial" panose="020B0604020202020204" pitchFamily="34" charset="0"/>
              <a:buChar char="•"/>
            </a:pPr>
            <a:r>
              <a:rPr lang="en-US" sz="1800" dirty="0"/>
              <a:t>Explains real-world learning</a:t>
            </a:r>
          </a:p>
          <a:p>
            <a:pPr marL="285750" indent="-285750">
              <a:buFont typeface="Arial" panose="020B0604020202020204" pitchFamily="34" charset="0"/>
              <a:buChar char="•"/>
            </a:pPr>
            <a:r>
              <a:rPr lang="en-US" sz="1800" dirty="0"/>
              <a:t>Accounts for social and media influence</a:t>
            </a:r>
          </a:p>
          <a:p>
            <a:pPr marL="285750" indent="-285750">
              <a:buFont typeface="Arial" panose="020B0604020202020204" pitchFamily="34" charset="0"/>
              <a:buChar char="•"/>
            </a:pPr>
            <a:r>
              <a:rPr lang="en-US" sz="1800" dirty="0"/>
              <a:t>Emphasizes self-efficacy</a:t>
            </a:r>
          </a:p>
        </p:txBody>
      </p:sp>
      <p:sp>
        <p:nvSpPr>
          <p:cNvPr id="8" name="Rectangle 2">
            <a:extLst>
              <a:ext uri="{FF2B5EF4-FFF2-40B4-BE49-F238E27FC236}">
                <a16:creationId xmlns:a16="http://schemas.microsoft.com/office/drawing/2014/main" id="{F1DEB4B0-5B8D-9929-7FF1-2D4C0F92ADA2}"/>
              </a:ext>
            </a:extLst>
          </p:cNvPr>
          <p:cNvSpPr>
            <a:spLocks noChangeArrowheads="1"/>
          </p:cNvSpPr>
          <p:nvPr/>
        </p:nvSpPr>
        <p:spPr bwMode="auto">
          <a:xfrm>
            <a:off x="5342718" y="1664492"/>
            <a:ext cx="2962612"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sz="1800" dirty="0"/>
              <a:t>Cognitive processes are difficult to measure</a:t>
            </a:r>
          </a:p>
          <a:p>
            <a:pPr marL="285750" indent="-285750">
              <a:buFont typeface="Arial" panose="020B0604020202020204" pitchFamily="34" charset="0"/>
              <a:buChar char="•"/>
            </a:pPr>
            <a:r>
              <a:rPr lang="en-US" sz="1800" dirty="0"/>
              <a:t>Broad and less predictive than stage theories</a:t>
            </a:r>
          </a:p>
          <a:p>
            <a:pPr marL="285750" indent="-285750">
              <a:buFont typeface="Arial" panose="020B0604020202020204" pitchFamily="34" charset="0"/>
              <a:buChar char="•"/>
            </a:pPr>
            <a:r>
              <a:rPr lang="en-US" sz="1800" dirty="0"/>
              <a:t>Underemphasizes biological factors</a:t>
            </a:r>
          </a:p>
          <a:p>
            <a:pPr marL="285750" indent="-285750">
              <a:buFont typeface="Arial" panose="020B0604020202020204" pitchFamily="34" charset="0"/>
              <a:buChar char="•"/>
            </a:pPr>
            <a:r>
              <a:rPr lang="en-US" sz="1800" dirty="0"/>
              <a:t>Does not fully explain the developmental change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 name="Picture 1">
            <a:extLst>
              <a:ext uri="{FF2B5EF4-FFF2-40B4-BE49-F238E27FC236}">
                <a16:creationId xmlns:a16="http://schemas.microsoft.com/office/drawing/2014/main" id="{B95D8C6B-F2A2-3C95-1416-0A3D1B310768}"/>
              </a:ext>
            </a:extLst>
          </p:cNvPr>
          <p:cNvPicPr>
            <a:picLocks noChangeAspect="1"/>
          </p:cNvPicPr>
          <p:nvPr/>
        </p:nvPicPr>
        <p:blipFill>
          <a:blip r:embed="rId3"/>
          <a:stretch>
            <a:fillRect/>
          </a:stretch>
        </p:blipFill>
        <p:spPr>
          <a:xfrm>
            <a:off x="264005" y="630210"/>
            <a:ext cx="1712741" cy="42818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144BFB4D-6C2C-EFE9-A355-7A3756EE909C}"/>
            </a:ext>
          </a:extLst>
        </p:cNvPr>
        <p:cNvGrpSpPr/>
        <p:nvPr/>
      </p:nvGrpSpPr>
      <p:grpSpPr>
        <a:xfrm>
          <a:off x="0" y="0"/>
          <a:ext cx="0" cy="0"/>
          <a:chOff x="0" y="0"/>
          <a:chExt cx="0" cy="0"/>
        </a:xfrm>
      </p:grpSpPr>
      <p:grpSp>
        <p:nvGrpSpPr>
          <p:cNvPr id="749" name="Google Shape;749;p33">
            <a:extLst>
              <a:ext uri="{FF2B5EF4-FFF2-40B4-BE49-F238E27FC236}">
                <a16:creationId xmlns:a16="http://schemas.microsoft.com/office/drawing/2014/main" id="{C79DA735-E573-7F28-3BEC-E4488F146F90}"/>
              </a:ext>
            </a:extLst>
          </p:cNvPr>
          <p:cNvGrpSpPr/>
          <p:nvPr/>
        </p:nvGrpSpPr>
        <p:grpSpPr>
          <a:xfrm>
            <a:off x="725400" y="2008584"/>
            <a:ext cx="7698600" cy="2803271"/>
            <a:chOff x="727375" y="2553925"/>
            <a:chExt cx="7698600" cy="1880700"/>
          </a:xfrm>
        </p:grpSpPr>
        <p:cxnSp>
          <p:nvCxnSpPr>
            <p:cNvPr id="750" name="Google Shape;750;p33">
              <a:extLst>
                <a:ext uri="{FF2B5EF4-FFF2-40B4-BE49-F238E27FC236}">
                  <a16:creationId xmlns:a16="http://schemas.microsoft.com/office/drawing/2014/main" id="{083D8634-9DBE-5E2D-1516-615A7EC03EA4}"/>
                </a:ext>
              </a:extLst>
            </p:cNvPr>
            <p:cNvCxnSpPr/>
            <p:nvPr/>
          </p:nvCxnSpPr>
          <p:spPr>
            <a:xfrm>
              <a:off x="901300" y="2553925"/>
              <a:ext cx="0" cy="1880700"/>
            </a:xfrm>
            <a:prstGeom prst="straightConnector1">
              <a:avLst/>
            </a:prstGeom>
            <a:noFill/>
            <a:ln w="9525" cap="flat" cmpd="sng">
              <a:solidFill>
                <a:schemeClr val="accent2"/>
              </a:solidFill>
              <a:prstDash val="solid"/>
              <a:round/>
              <a:headEnd type="none" w="med" len="med"/>
              <a:tailEnd type="none" w="med" len="med"/>
            </a:ln>
          </p:spPr>
        </p:cxnSp>
        <p:grpSp>
          <p:nvGrpSpPr>
            <p:cNvPr id="751" name="Google Shape;751;p33">
              <a:extLst>
                <a:ext uri="{FF2B5EF4-FFF2-40B4-BE49-F238E27FC236}">
                  <a16:creationId xmlns:a16="http://schemas.microsoft.com/office/drawing/2014/main" id="{12AA3523-8747-F159-3471-9A0D60E31A1D}"/>
                </a:ext>
              </a:extLst>
            </p:cNvPr>
            <p:cNvGrpSpPr/>
            <p:nvPr/>
          </p:nvGrpSpPr>
          <p:grpSpPr>
            <a:xfrm>
              <a:off x="727375" y="2868137"/>
              <a:ext cx="7698600" cy="1473988"/>
              <a:chOff x="727375" y="2944337"/>
              <a:chExt cx="7698600" cy="1473988"/>
            </a:xfrm>
          </p:grpSpPr>
          <p:cxnSp>
            <p:nvCxnSpPr>
              <p:cNvPr id="752" name="Google Shape;752;p33">
                <a:extLst>
                  <a:ext uri="{FF2B5EF4-FFF2-40B4-BE49-F238E27FC236}">
                    <a16:creationId xmlns:a16="http://schemas.microsoft.com/office/drawing/2014/main" id="{6A4E4CA1-0B80-6F5E-975E-FB2BE08ED6D2}"/>
                  </a:ext>
                </a:extLst>
              </p:cNvPr>
              <p:cNvCxnSpPr/>
              <p:nvPr/>
            </p:nvCxnSpPr>
            <p:spPr>
              <a:xfrm>
                <a:off x="727375" y="2944337"/>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33">
                <a:extLst>
                  <a:ext uri="{FF2B5EF4-FFF2-40B4-BE49-F238E27FC236}">
                    <a16:creationId xmlns:a16="http://schemas.microsoft.com/office/drawing/2014/main" id="{B446A447-296A-F27A-8F04-9CA311B05E5D}"/>
                  </a:ext>
                </a:extLst>
              </p:cNvPr>
              <p:cNvCxnSpPr/>
              <p:nvPr/>
            </p:nvCxnSpPr>
            <p:spPr>
              <a:xfrm>
                <a:off x="727375" y="343566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33">
                <a:extLst>
                  <a:ext uri="{FF2B5EF4-FFF2-40B4-BE49-F238E27FC236}">
                    <a16:creationId xmlns:a16="http://schemas.microsoft.com/office/drawing/2014/main" id="{0B558865-DEBF-659D-02B4-C68C9229DC38}"/>
                  </a:ext>
                </a:extLst>
              </p:cNvPr>
              <p:cNvCxnSpPr/>
              <p:nvPr/>
            </p:nvCxnSpPr>
            <p:spPr>
              <a:xfrm>
                <a:off x="727375" y="3681331"/>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33">
                <a:extLst>
                  <a:ext uri="{FF2B5EF4-FFF2-40B4-BE49-F238E27FC236}">
                    <a16:creationId xmlns:a16="http://schemas.microsoft.com/office/drawing/2014/main" id="{F9450102-E6A3-2339-10B5-E08FDE6AA75B}"/>
                  </a:ext>
                </a:extLst>
              </p:cNvPr>
              <p:cNvCxnSpPr/>
              <p:nvPr/>
            </p:nvCxnSpPr>
            <p:spPr>
              <a:xfrm>
                <a:off x="727375" y="392699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33">
                <a:extLst>
                  <a:ext uri="{FF2B5EF4-FFF2-40B4-BE49-F238E27FC236}">
                    <a16:creationId xmlns:a16="http://schemas.microsoft.com/office/drawing/2014/main" id="{F7A757C9-04D6-7F6E-3A8A-2D61875A99A8}"/>
                  </a:ext>
                </a:extLst>
              </p:cNvPr>
              <p:cNvCxnSpPr/>
              <p:nvPr/>
            </p:nvCxnSpPr>
            <p:spPr>
              <a:xfrm>
                <a:off x="727375" y="4172660"/>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33">
                <a:extLst>
                  <a:ext uri="{FF2B5EF4-FFF2-40B4-BE49-F238E27FC236}">
                    <a16:creationId xmlns:a16="http://schemas.microsoft.com/office/drawing/2014/main" id="{4903AD3E-6EBC-B9EA-59CA-9DA4C8F35387}"/>
                  </a:ext>
                </a:extLst>
              </p:cNvPr>
              <p:cNvCxnSpPr/>
              <p:nvPr/>
            </p:nvCxnSpPr>
            <p:spPr>
              <a:xfrm>
                <a:off x="727375" y="4418325"/>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33">
                <a:extLst>
                  <a:ext uri="{FF2B5EF4-FFF2-40B4-BE49-F238E27FC236}">
                    <a16:creationId xmlns:a16="http://schemas.microsoft.com/office/drawing/2014/main" id="{27C89247-CAE6-BA5B-4567-6BE365C1823C}"/>
                  </a:ext>
                </a:extLst>
              </p:cNvPr>
              <p:cNvCxnSpPr/>
              <p:nvPr/>
            </p:nvCxnSpPr>
            <p:spPr>
              <a:xfrm>
                <a:off x="727375" y="3190002"/>
                <a:ext cx="7698600" cy="0"/>
              </a:xfrm>
              <a:prstGeom prst="straightConnector1">
                <a:avLst/>
              </a:prstGeom>
              <a:noFill/>
              <a:ln w="9525" cap="flat" cmpd="sng">
                <a:solidFill>
                  <a:schemeClr val="dk2"/>
                </a:solidFill>
                <a:prstDash val="solid"/>
                <a:round/>
                <a:headEnd type="none" w="med" len="med"/>
                <a:tailEnd type="none" w="med" len="med"/>
              </a:ln>
            </p:spPr>
          </p:cxnSp>
        </p:grpSp>
      </p:grpSp>
      <p:sp>
        <p:nvSpPr>
          <p:cNvPr id="759" name="Google Shape;759;p33">
            <a:extLst>
              <a:ext uri="{FF2B5EF4-FFF2-40B4-BE49-F238E27FC236}">
                <a16:creationId xmlns:a16="http://schemas.microsoft.com/office/drawing/2014/main" id="{EFD32578-907B-978C-EE4A-DA1A73821761}"/>
              </a:ext>
            </a:extLst>
          </p:cNvPr>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THINK-PAIR-SHARE</a:t>
            </a:r>
            <a:endParaRPr sz="4500" dirty="0"/>
          </a:p>
        </p:txBody>
      </p:sp>
      <p:sp>
        <p:nvSpPr>
          <p:cNvPr id="760" name="Google Shape;760;p33">
            <a:extLst>
              <a:ext uri="{FF2B5EF4-FFF2-40B4-BE49-F238E27FC236}">
                <a16:creationId xmlns:a16="http://schemas.microsoft.com/office/drawing/2014/main" id="{C185DB2E-DC23-64CB-1F25-6F3BD35E15D1}"/>
              </a:ext>
            </a:extLst>
          </p:cNvPr>
          <p:cNvSpPr txBox="1"/>
          <p:nvPr/>
        </p:nvSpPr>
        <p:spPr>
          <a:xfrm>
            <a:off x="1045356" y="1217508"/>
            <a:ext cx="7465141" cy="936805"/>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3" name="TextBox 2">
            <a:extLst>
              <a:ext uri="{FF2B5EF4-FFF2-40B4-BE49-F238E27FC236}">
                <a16:creationId xmlns:a16="http://schemas.microsoft.com/office/drawing/2014/main" id="{0C00BECE-51EF-422A-598C-22A5FCDC82D8}"/>
              </a:ext>
            </a:extLst>
          </p:cNvPr>
          <p:cNvSpPr txBox="1"/>
          <p:nvPr/>
        </p:nvSpPr>
        <p:spPr>
          <a:xfrm>
            <a:off x="1150841" y="2848336"/>
            <a:ext cx="7519273" cy="1200329"/>
          </a:xfrm>
          <a:prstGeom prst="rect">
            <a:avLst/>
          </a:prstGeom>
          <a:noFill/>
        </p:spPr>
        <p:txBody>
          <a:bodyPr wrap="square" rtlCol="0">
            <a:spAutoFit/>
          </a:bodyPr>
          <a:lstStyle/>
          <a:p>
            <a:pPr marL="342900" indent="-342900">
              <a:buAutoNum type="arabicPeriod"/>
            </a:pPr>
            <a:r>
              <a:rPr lang="en-US" sz="2400" dirty="0">
                <a:latin typeface="Comic Sans MS" panose="030F0902030302020204" pitchFamily="66" charset="0"/>
              </a:rPr>
              <a:t>What is the student doing</a:t>
            </a:r>
            <a:r>
              <a:rPr lang="en-US" sz="2400" b="1" dirty="0">
                <a:latin typeface="Comic Sans MS" panose="030F0902030302020204" pitchFamily="66" charset="0"/>
              </a:rPr>
              <a:t>? </a:t>
            </a:r>
            <a:r>
              <a:rPr lang="en-US" sz="2400" dirty="0">
                <a:latin typeface="Comic Sans MS" panose="030F0902030302020204" pitchFamily="66" charset="0"/>
              </a:rPr>
              <a:t>Observations only!</a:t>
            </a:r>
          </a:p>
          <a:p>
            <a:pPr marL="342900" indent="-342900">
              <a:buAutoNum type="arabicPeriod"/>
            </a:pPr>
            <a:endParaRPr lang="en-US" sz="2400" dirty="0">
              <a:latin typeface="Comic Sans MS" panose="030F0902030302020204" pitchFamily="66" charset="0"/>
            </a:endParaRPr>
          </a:p>
          <a:p>
            <a:pPr marL="342900" indent="-342900">
              <a:buAutoNum type="arabicPeriod"/>
            </a:pPr>
            <a:r>
              <a:rPr lang="en-US" sz="2400" dirty="0">
                <a:latin typeface="Comic Sans MS" panose="030F0902030302020204" pitchFamily="66" charset="0"/>
              </a:rPr>
              <a:t>How would Bandura explain this behavior?</a:t>
            </a:r>
          </a:p>
        </p:txBody>
      </p:sp>
      <p:sp>
        <p:nvSpPr>
          <p:cNvPr id="5" name="Rectangle 2">
            <a:extLst>
              <a:ext uri="{FF2B5EF4-FFF2-40B4-BE49-F238E27FC236}">
                <a16:creationId xmlns:a16="http://schemas.microsoft.com/office/drawing/2014/main" id="{2A5AD099-2D97-52D5-80B4-6B356D8D98DF}"/>
              </a:ext>
            </a:extLst>
          </p:cNvPr>
          <p:cNvSpPr>
            <a:spLocks noChangeArrowheads="1"/>
          </p:cNvSpPr>
          <p:nvPr/>
        </p:nvSpPr>
        <p:spPr bwMode="auto">
          <a:xfrm>
            <a:off x="1042241" y="1230985"/>
            <a:ext cx="705640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buClrTx/>
            </a:pPr>
            <a:r>
              <a:rPr lang="en-US" sz="2400" dirty="0"/>
              <a:t>A middle school student starts using slang and clothing styles they see popular influencers wearing on TikTok.</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94830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34911943-C162-D037-7CE0-E017B748A372}"/>
            </a:ext>
          </a:extLst>
        </p:cNvPr>
        <p:cNvGrpSpPr/>
        <p:nvPr/>
      </p:nvGrpSpPr>
      <p:grpSpPr>
        <a:xfrm>
          <a:off x="0" y="0"/>
          <a:ext cx="0" cy="0"/>
          <a:chOff x="0" y="0"/>
          <a:chExt cx="0" cy="0"/>
        </a:xfrm>
      </p:grpSpPr>
      <p:sp>
        <p:nvSpPr>
          <p:cNvPr id="525" name="Google Shape;525;p30">
            <a:extLst>
              <a:ext uri="{FF2B5EF4-FFF2-40B4-BE49-F238E27FC236}">
                <a16:creationId xmlns:a16="http://schemas.microsoft.com/office/drawing/2014/main" id="{6048A789-A284-36CE-E360-1605F7581477}"/>
              </a:ext>
            </a:extLst>
          </p:cNvPr>
          <p:cNvSpPr txBox="1">
            <a:spLocks noGrp="1"/>
          </p:cNvSpPr>
          <p:nvPr>
            <p:ph type="title"/>
          </p:nvPr>
        </p:nvSpPr>
        <p:spPr>
          <a:xfrm>
            <a:off x="5018117" y="1170267"/>
            <a:ext cx="3845099" cy="1097400"/>
          </a:xfrm>
          <a:prstGeom prst="rect">
            <a:avLst/>
          </a:prstGeom>
        </p:spPr>
        <p:txBody>
          <a:bodyPr spcFirstLastPara="1" wrap="square" lIns="91425" tIns="91425" rIns="91425" bIns="91425" anchor="ctr" anchorCtr="0">
            <a:noAutofit/>
          </a:bodyPr>
          <a:lstStyle/>
          <a:p>
            <a:pPr marL="0" indent="0">
              <a:spcAft>
                <a:spcPts val="1000"/>
              </a:spcAft>
            </a:pPr>
            <a:r>
              <a:rPr lang="en-US" sz="2400" dirty="0">
                <a:latin typeface="+mn-lt"/>
              </a:rPr>
              <a:t>Make a name tent with your first name in large letters. Write down the name you wish to be called.</a:t>
            </a:r>
            <a:br>
              <a:rPr lang="en-US" sz="2000" dirty="0">
                <a:latin typeface="Abadi MT Condensed Light" panose="020B0306030101010103" pitchFamily="34" charset="77"/>
              </a:rPr>
            </a:br>
            <a:endParaRPr sz="2000" dirty="0">
              <a:latin typeface="+mn-lt"/>
            </a:endParaRPr>
          </a:p>
        </p:txBody>
      </p:sp>
      <p:pic>
        <p:nvPicPr>
          <p:cNvPr id="3" name="Picture 2" descr="A name tent with a student's name and pronouns. | Download Scientific  Diagram">
            <a:extLst>
              <a:ext uri="{FF2B5EF4-FFF2-40B4-BE49-F238E27FC236}">
                <a16:creationId xmlns:a16="http://schemas.microsoft.com/office/drawing/2014/main" id="{5C3276E4-BFAF-02FF-8141-442179D1D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508" y="2571750"/>
            <a:ext cx="2786319" cy="20882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ich SpongeBob are you today? Which SpongeBob are you most days? :  r/spongebob">
            <a:extLst>
              <a:ext uri="{FF2B5EF4-FFF2-40B4-BE49-F238E27FC236}">
                <a16:creationId xmlns:a16="http://schemas.microsoft.com/office/drawing/2014/main" id="{B635415B-5D49-0F74-B9C1-8F82A6176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86" y="418011"/>
            <a:ext cx="4315831" cy="429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585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440B3541-E03E-19B7-3DEC-6B71D35BE260}"/>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B1109F09-2407-68CC-8F4F-F2F9E10A4994}"/>
              </a:ext>
            </a:extLst>
          </p:cNvPr>
          <p:cNvSpPr txBox="1">
            <a:spLocks noGrp="1"/>
          </p:cNvSpPr>
          <p:nvPr>
            <p:ph type="title"/>
          </p:nvPr>
        </p:nvSpPr>
        <p:spPr>
          <a:xfrm>
            <a:off x="555878" y="501474"/>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500" dirty="0">
                <a:solidFill>
                  <a:schemeClr val="tx1"/>
                </a:solidFill>
              </a:rPr>
              <a:t>Branches of Theories</a:t>
            </a:r>
            <a:endParaRPr sz="4500" dirty="0">
              <a:solidFill>
                <a:schemeClr val="tx1"/>
              </a:solidFill>
            </a:endParaRPr>
          </a:p>
        </p:txBody>
      </p:sp>
      <p:sp>
        <p:nvSpPr>
          <p:cNvPr id="3" name="Rounded Rectangle 2">
            <a:extLst>
              <a:ext uri="{FF2B5EF4-FFF2-40B4-BE49-F238E27FC236}">
                <a16:creationId xmlns:a16="http://schemas.microsoft.com/office/drawing/2014/main" id="{F110DB5E-86CB-F574-D3CC-2CB33BBF6A5E}"/>
              </a:ext>
            </a:extLst>
          </p:cNvPr>
          <p:cNvSpPr/>
          <p:nvPr/>
        </p:nvSpPr>
        <p:spPr>
          <a:xfrm>
            <a:off x="1063867" y="1113237"/>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“Psycho” Theories</a:t>
            </a:r>
          </a:p>
        </p:txBody>
      </p:sp>
      <p:sp>
        <p:nvSpPr>
          <p:cNvPr id="5" name="Rounded Rectangle 4">
            <a:extLst>
              <a:ext uri="{FF2B5EF4-FFF2-40B4-BE49-F238E27FC236}">
                <a16:creationId xmlns:a16="http://schemas.microsoft.com/office/drawing/2014/main" id="{82DBC798-A1DD-656A-9AD8-643CEB29D32C}"/>
              </a:ext>
            </a:extLst>
          </p:cNvPr>
          <p:cNvSpPr/>
          <p:nvPr/>
        </p:nvSpPr>
        <p:spPr>
          <a:xfrm>
            <a:off x="1063867" y="1862700"/>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Environmental Learning Theories</a:t>
            </a:r>
          </a:p>
        </p:txBody>
      </p:sp>
      <p:sp>
        <p:nvSpPr>
          <p:cNvPr id="6" name="Rounded Rectangle 5">
            <a:extLst>
              <a:ext uri="{FF2B5EF4-FFF2-40B4-BE49-F238E27FC236}">
                <a16:creationId xmlns:a16="http://schemas.microsoft.com/office/drawing/2014/main" id="{468F0B80-076E-3D44-94DB-794FBC41001B}"/>
              </a:ext>
            </a:extLst>
          </p:cNvPr>
          <p:cNvSpPr/>
          <p:nvPr/>
        </p:nvSpPr>
        <p:spPr>
          <a:xfrm>
            <a:off x="1063867" y="2612163"/>
            <a:ext cx="7016262" cy="640200"/>
          </a:xfrm>
          <a:prstGeom prst="roundRect">
            <a:avLst/>
          </a:prstGeom>
          <a:solidFill>
            <a:srgbClr val="FFFF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Constructionist Theories</a:t>
            </a:r>
          </a:p>
        </p:txBody>
      </p:sp>
      <p:sp>
        <p:nvSpPr>
          <p:cNvPr id="7" name="Rounded Rectangle 6">
            <a:extLst>
              <a:ext uri="{FF2B5EF4-FFF2-40B4-BE49-F238E27FC236}">
                <a16:creationId xmlns:a16="http://schemas.microsoft.com/office/drawing/2014/main" id="{9C07F502-2932-297F-1C42-2C0D5822A43D}"/>
              </a:ext>
            </a:extLst>
          </p:cNvPr>
          <p:cNvSpPr/>
          <p:nvPr/>
        </p:nvSpPr>
        <p:spPr>
          <a:xfrm>
            <a:off x="1063867" y="3361626"/>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Humanistic Theories</a:t>
            </a:r>
          </a:p>
        </p:txBody>
      </p:sp>
      <p:sp>
        <p:nvSpPr>
          <p:cNvPr id="8" name="Rounded Rectangle 7">
            <a:extLst>
              <a:ext uri="{FF2B5EF4-FFF2-40B4-BE49-F238E27FC236}">
                <a16:creationId xmlns:a16="http://schemas.microsoft.com/office/drawing/2014/main" id="{D0B70D0B-1122-52AE-43A4-EFD8CF6C6C76}"/>
              </a:ext>
            </a:extLst>
          </p:cNvPr>
          <p:cNvSpPr/>
          <p:nvPr/>
        </p:nvSpPr>
        <p:spPr>
          <a:xfrm>
            <a:off x="1063867" y="4111089"/>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Contextual Theories</a:t>
            </a:r>
          </a:p>
        </p:txBody>
      </p:sp>
    </p:spTree>
    <p:extLst>
      <p:ext uri="{BB962C8B-B14F-4D97-AF65-F5344CB8AC3E}">
        <p14:creationId xmlns:p14="http://schemas.microsoft.com/office/powerpoint/2010/main" val="1571249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C3D8B34A-B6B8-7115-33B3-5E0E2A09339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7975E6-6AA9-F536-783F-AA7E67A1053C}"/>
              </a:ext>
            </a:extLst>
          </p:cNvPr>
          <p:cNvPicPr>
            <a:picLocks noChangeAspect="1"/>
          </p:cNvPicPr>
          <p:nvPr/>
        </p:nvPicPr>
        <p:blipFill>
          <a:blip r:embed="rId3"/>
          <a:stretch>
            <a:fillRect/>
          </a:stretch>
        </p:blipFill>
        <p:spPr>
          <a:xfrm>
            <a:off x="281087" y="723014"/>
            <a:ext cx="4119894" cy="4194665"/>
          </a:xfrm>
          <a:prstGeom prst="rect">
            <a:avLst/>
          </a:prstGeom>
        </p:spPr>
      </p:pic>
      <p:sp>
        <p:nvSpPr>
          <p:cNvPr id="525" name="Google Shape;525;p30">
            <a:extLst>
              <a:ext uri="{FF2B5EF4-FFF2-40B4-BE49-F238E27FC236}">
                <a16:creationId xmlns:a16="http://schemas.microsoft.com/office/drawing/2014/main" id="{AC1DDD0D-6359-B185-932E-B94A9E73882D}"/>
              </a:ext>
            </a:extLst>
          </p:cNvPr>
          <p:cNvSpPr txBox="1">
            <a:spLocks noGrp="1"/>
          </p:cNvSpPr>
          <p:nvPr>
            <p:ph type="title"/>
          </p:nvPr>
        </p:nvSpPr>
        <p:spPr>
          <a:xfrm>
            <a:off x="3565323" y="1874194"/>
            <a:ext cx="5833858" cy="1097400"/>
          </a:xfrm>
          <a:prstGeom prst="rect">
            <a:avLst/>
          </a:prstGeom>
        </p:spPr>
        <p:txBody>
          <a:bodyPr spcFirstLastPara="1" wrap="square" lIns="91425" tIns="91425" rIns="91425" bIns="91425" anchor="ctr" anchorCtr="0">
            <a:noAutofit/>
          </a:bodyPr>
          <a:lstStyle/>
          <a:p>
            <a:pPr>
              <a:lnSpc>
                <a:spcPct val="100000"/>
              </a:lnSpc>
            </a:pPr>
            <a:r>
              <a:rPr lang="en-US" sz="6000" dirty="0"/>
              <a:t>Jean Piaget’s Theory of Cognitive Development</a:t>
            </a:r>
            <a:endParaRPr sz="6000" dirty="0"/>
          </a:p>
        </p:txBody>
      </p:sp>
    </p:spTree>
    <p:extLst>
      <p:ext uri="{BB962C8B-B14F-4D97-AF65-F5344CB8AC3E}">
        <p14:creationId xmlns:p14="http://schemas.microsoft.com/office/powerpoint/2010/main" val="1911763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7D8D7392-A40F-2AA8-9DB1-FC349064F704}"/>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FA1A5588-2C73-BAEF-8937-FBF795E6B431}"/>
              </a:ext>
            </a:extLst>
          </p:cNvPr>
          <p:cNvSpPr txBox="1">
            <a:spLocks noGrp="1"/>
          </p:cNvSpPr>
          <p:nvPr>
            <p:ph type="title"/>
          </p:nvPr>
        </p:nvSpPr>
        <p:spPr>
          <a:xfrm>
            <a:off x="555880" y="680638"/>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Jean Piaget</a:t>
            </a:r>
            <a:endParaRPr sz="4500" dirty="0">
              <a:solidFill>
                <a:schemeClr val="tx1"/>
              </a:solidFill>
            </a:endParaRPr>
          </a:p>
        </p:txBody>
      </p:sp>
      <p:pic>
        <p:nvPicPr>
          <p:cNvPr id="2" name="Picture 1">
            <a:extLst>
              <a:ext uri="{FF2B5EF4-FFF2-40B4-BE49-F238E27FC236}">
                <a16:creationId xmlns:a16="http://schemas.microsoft.com/office/drawing/2014/main" id="{69CBCE61-D1F4-600D-E637-985B967C112C}"/>
              </a:ext>
            </a:extLst>
          </p:cNvPr>
          <p:cNvPicPr>
            <a:picLocks noChangeAspect="1"/>
          </p:cNvPicPr>
          <p:nvPr/>
        </p:nvPicPr>
        <p:blipFill>
          <a:blip r:embed="rId3"/>
          <a:stretch>
            <a:fillRect/>
          </a:stretch>
        </p:blipFill>
        <p:spPr>
          <a:xfrm>
            <a:off x="6369963" y="242087"/>
            <a:ext cx="2496410" cy="2383450"/>
          </a:xfrm>
          <a:prstGeom prst="rect">
            <a:avLst/>
          </a:prstGeom>
        </p:spPr>
      </p:pic>
      <p:sp>
        <p:nvSpPr>
          <p:cNvPr id="4" name="Rectangle 2">
            <a:extLst>
              <a:ext uri="{FF2B5EF4-FFF2-40B4-BE49-F238E27FC236}">
                <a16:creationId xmlns:a16="http://schemas.microsoft.com/office/drawing/2014/main" id="{829D364B-D59B-712D-9422-3F07F0119A35}"/>
              </a:ext>
            </a:extLst>
          </p:cNvPr>
          <p:cNvSpPr>
            <a:spLocks noGrp="1" noChangeArrowheads="1"/>
          </p:cNvSpPr>
          <p:nvPr>
            <p:ph type="subTitle" idx="1"/>
          </p:nvPr>
        </p:nvSpPr>
        <p:spPr bwMode="auto">
          <a:xfrm>
            <a:off x="555880" y="1320838"/>
            <a:ext cx="8337741" cy="3385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Jean Piaget (1896–1980)</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000000"/>
                </a:solidFill>
              </a:rPr>
              <a:t>Foundation of Constructivist Theory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400" b="0" u="none" strike="noStrike" cap="none" normalizeH="0" baseline="0" dirty="0">
                <a:ln>
                  <a:noFill/>
                </a:ln>
                <a:solidFill>
                  <a:srgbClr val="000000"/>
                </a:solidFill>
                <a:effectLst/>
                <a:latin typeface="-webkit-standard"/>
              </a:rPr>
              <a:t>Sw</a:t>
            </a:r>
            <a:r>
              <a:rPr lang="en-US" altLang="en-US" sz="2400" dirty="0">
                <a:solidFill>
                  <a:srgbClr val="000000"/>
                </a:solidFill>
                <a:latin typeface="-webkit-standard"/>
              </a:rPr>
              <a:t>iss Psychologist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400" dirty="0"/>
              <a:t>Studied cognitive development in children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400" dirty="0"/>
              <a:t>Founder of </a:t>
            </a:r>
            <a:r>
              <a:rPr lang="en-US" sz="2400" b="1" dirty="0"/>
              <a:t>genetic epistemology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400" dirty="0"/>
              <a:t>Children actively construct knowledge</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dirty="0">
              <a:solidFill>
                <a:srgbClr val="000000"/>
              </a:solidFill>
              <a:latin typeface="-webkit-standard"/>
            </a:endParaRPr>
          </a:p>
          <a:p>
            <a:pPr marL="0" indent="0" algn="l">
              <a:lnSpc>
                <a:spcPct val="100000"/>
              </a:lnSpc>
              <a:buClrTx/>
              <a:buSzTx/>
            </a:pPr>
            <a:r>
              <a:rPr lang="en-US" sz="2400" b="1" dirty="0"/>
              <a:t>“Play is the work of childhood.” – Jean Piaget</a:t>
            </a:r>
          </a:p>
          <a:p>
            <a:pPr marL="0" indent="0" algn="l">
              <a:lnSpc>
                <a:spcPct val="100000"/>
              </a:lnSpc>
              <a:buClrTx/>
              <a:buSzTx/>
            </a:pPr>
            <a:r>
              <a:rPr lang="en-US" sz="2400" b="1" dirty="0"/>
              <a:t>Considered Children “Little Scientists”</a:t>
            </a:r>
          </a:p>
        </p:txBody>
      </p:sp>
    </p:spTree>
    <p:extLst>
      <p:ext uri="{BB962C8B-B14F-4D97-AF65-F5344CB8AC3E}">
        <p14:creationId xmlns:p14="http://schemas.microsoft.com/office/powerpoint/2010/main" val="3622264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DBBD0D10-EB4E-C438-F1D3-14D751F5756E}"/>
            </a:ext>
          </a:extLst>
        </p:cNvPr>
        <p:cNvGrpSpPr/>
        <p:nvPr/>
      </p:nvGrpSpPr>
      <p:grpSpPr>
        <a:xfrm>
          <a:off x="0" y="0"/>
          <a:ext cx="0" cy="0"/>
          <a:chOff x="0" y="0"/>
          <a:chExt cx="0" cy="0"/>
        </a:xfrm>
      </p:grpSpPr>
      <p:pic>
        <p:nvPicPr>
          <p:cNvPr id="2" name="Online Media 1" descr="Piaget's Theory of Cognitive Development">
            <a:hlinkClick r:id="" action="ppaction://media"/>
            <a:extLst>
              <a:ext uri="{FF2B5EF4-FFF2-40B4-BE49-F238E27FC236}">
                <a16:creationId xmlns:a16="http://schemas.microsoft.com/office/drawing/2014/main" id="{D2E38E03-E949-265E-60FA-567EF3982C2B}"/>
              </a:ext>
            </a:extLst>
          </p:cNvPr>
          <p:cNvPicPr>
            <a:picLocks noRot="1" noChangeAspect="1"/>
          </p:cNvPicPr>
          <p:nvPr>
            <a:videoFile r:link="rId1"/>
          </p:nvPr>
        </p:nvPicPr>
        <p:blipFill>
          <a:blip r:embed="rId4"/>
          <a:stretch>
            <a:fillRect/>
          </a:stretch>
        </p:blipFill>
        <p:spPr>
          <a:xfrm>
            <a:off x="642554" y="351613"/>
            <a:ext cx="7858892" cy="4440274"/>
          </a:xfrm>
          <a:prstGeom prst="rect">
            <a:avLst/>
          </a:prstGeom>
        </p:spPr>
      </p:pic>
    </p:spTree>
    <p:extLst>
      <p:ext uri="{BB962C8B-B14F-4D97-AF65-F5344CB8AC3E}">
        <p14:creationId xmlns:p14="http://schemas.microsoft.com/office/powerpoint/2010/main" val="31629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CC8DBC70-5A7E-CD26-C54D-9A64B2C0F6BB}"/>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7199017C-8CE0-18A6-A09E-A4B3AEEA6A33}"/>
              </a:ext>
            </a:extLst>
          </p:cNvPr>
          <p:cNvSpPr txBox="1">
            <a:spLocks noGrp="1"/>
          </p:cNvSpPr>
          <p:nvPr>
            <p:ph type="title"/>
          </p:nvPr>
        </p:nvSpPr>
        <p:spPr>
          <a:xfrm>
            <a:off x="555879" y="567197"/>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Stages of Cognitive Development</a:t>
            </a:r>
            <a:endParaRPr sz="4500" dirty="0">
              <a:solidFill>
                <a:schemeClr val="tx1"/>
              </a:solidFill>
            </a:endParaRPr>
          </a:p>
        </p:txBody>
      </p:sp>
      <p:pic>
        <p:nvPicPr>
          <p:cNvPr id="2" name="Picture 1">
            <a:extLst>
              <a:ext uri="{FF2B5EF4-FFF2-40B4-BE49-F238E27FC236}">
                <a16:creationId xmlns:a16="http://schemas.microsoft.com/office/drawing/2014/main" id="{D293689D-8CC2-3F38-A922-18391B87AD7C}"/>
              </a:ext>
            </a:extLst>
          </p:cNvPr>
          <p:cNvPicPr>
            <a:picLocks noChangeAspect="1"/>
          </p:cNvPicPr>
          <p:nvPr/>
        </p:nvPicPr>
        <p:blipFill>
          <a:blip r:embed="rId3"/>
          <a:stretch>
            <a:fillRect/>
          </a:stretch>
        </p:blipFill>
        <p:spPr>
          <a:xfrm>
            <a:off x="1310462" y="1207397"/>
            <a:ext cx="6523075" cy="3532936"/>
          </a:xfrm>
          <a:prstGeom prst="rect">
            <a:avLst/>
          </a:prstGeom>
        </p:spPr>
      </p:pic>
      <p:sp>
        <p:nvSpPr>
          <p:cNvPr id="3" name="Rectangle 2">
            <a:extLst>
              <a:ext uri="{FF2B5EF4-FFF2-40B4-BE49-F238E27FC236}">
                <a16:creationId xmlns:a16="http://schemas.microsoft.com/office/drawing/2014/main" id="{4F92D80C-1BD6-A49F-FAFD-79F2AEC7034B}"/>
              </a:ext>
            </a:extLst>
          </p:cNvPr>
          <p:cNvSpPr/>
          <p:nvPr/>
        </p:nvSpPr>
        <p:spPr>
          <a:xfrm>
            <a:off x="1179443" y="2385391"/>
            <a:ext cx="6851374" cy="23549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704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0374162F-935D-5FC3-28CC-584972946611}"/>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7A05B21F-1349-A5AF-5A44-72273E344422}"/>
              </a:ext>
            </a:extLst>
          </p:cNvPr>
          <p:cNvSpPr txBox="1">
            <a:spLocks noGrp="1"/>
          </p:cNvSpPr>
          <p:nvPr>
            <p:ph type="title"/>
          </p:nvPr>
        </p:nvSpPr>
        <p:spPr>
          <a:xfrm>
            <a:off x="555879" y="567197"/>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Stages of Cognitive Development</a:t>
            </a:r>
            <a:endParaRPr sz="4500" dirty="0">
              <a:solidFill>
                <a:schemeClr val="tx1"/>
              </a:solidFill>
            </a:endParaRPr>
          </a:p>
        </p:txBody>
      </p:sp>
      <p:pic>
        <p:nvPicPr>
          <p:cNvPr id="2" name="Picture 1">
            <a:extLst>
              <a:ext uri="{FF2B5EF4-FFF2-40B4-BE49-F238E27FC236}">
                <a16:creationId xmlns:a16="http://schemas.microsoft.com/office/drawing/2014/main" id="{47F77376-9FEC-1F6D-7D35-010BC56B700D}"/>
              </a:ext>
            </a:extLst>
          </p:cNvPr>
          <p:cNvPicPr>
            <a:picLocks noChangeAspect="1"/>
          </p:cNvPicPr>
          <p:nvPr/>
        </p:nvPicPr>
        <p:blipFill>
          <a:blip r:embed="rId3"/>
          <a:stretch>
            <a:fillRect/>
          </a:stretch>
        </p:blipFill>
        <p:spPr>
          <a:xfrm>
            <a:off x="1310462" y="1207397"/>
            <a:ext cx="6523075" cy="3532936"/>
          </a:xfrm>
          <a:prstGeom prst="rect">
            <a:avLst/>
          </a:prstGeom>
        </p:spPr>
      </p:pic>
      <p:sp>
        <p:nvSpPr>
          <p:cNvPr id="3" name="Rectangle 2">
            <a:extLst>
              <a:ext uri="{FF2B5EF4-FFF2-40B4-BE49-F238E27FC236}">
                <a16:creationId xmlns:a16="http://schemas.microsoft.com/office/drawing/2014/main" id="{A310D96D-2718-1B1D-E199-2D5402140B7D}"/>
              </a:ext>
            </a:extLst>
          </p:cNvPr>
          <p:cNvSpPr/>
          <p:nvPr/>
        </p:nvSpPr>
        <p:spPr>
          <a:xfrm>
            <a:off x="1179443" y="3154017"/>
            <a:ext cx="6851374" cy="1586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484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7665ECDC-B167-76B6-BBEC-C384EF920755}"/>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FFE6EA1F-D2ED-A7A5-2CE8-1484775D3DEA}"/>
              </a:ext>
            </a:extLst>
          </p:cNvPr>
          <p:cNvSpPr txBox="1">
            <a:spLocks noGrp="1"/>
          </p:cNvSpPr>
          <p:nvPr>
            <p:ph type="title"/>
          </p:nvPr>
        </p:nvSpPr>
        <p:spPr>
          <a:xfrm>
            <a:off x="555879" y="567197"/>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Stages of Cognitive Development</a:t>
            </a:r>
            <a:endParaRPr sz="4500" dirty="0">
              <a:solidFill>
                <a:schemeClr val="tx1"/>
              </a:solidFill>
            </a:endParaRPr>
          </a:p>
        </p:txBody>
      </p:sp>
      <p:pic>
        <p:nvPicPr>
          <p:cNvPr id="2" name="Picture 1">
            <a:extLst>
              <a:ext uri="{FF2B5EF4-FFF2-40B4-BE49-F238E27FC236}">
                <a16:creationId xmlns:a16="http://schemas.microsoft.com/office/drawing/2014/main" id="{5B46A88E-53B3-322A-6659-D778ACC0D245}"/>
              </a:ext>
            </a:extLst>
          </p:cNvPr>
          <p:cNvPicPr>
            <a:picLocks noChangeAspect="1"/>
          </p:cNvPicPr>
          <p:nvPr/>
        </p:nvPicPr>
        <p:blipFill>
          <a:blip r:embed="rId3"/>
          <a:stretch>
            <a:fillRect/>
          </a:stretch>
        </p:blipFill>
        <p:spPr>
          <a:xfrm>
            <a:off x="1310462" y="1207397"/>
            <a:ext cx="6523075" cy="3532936"/>
          </a:xfrm>
          <a:prstGeom prst="rect">
            <a:avLst/>
          </a:prstGeom>
        </p:spPr>
      </p:pic>
      <p:sp>
        <p:nvSpPr>
          <p:cNvPr id="3" name="Rectangle 2">
            <a:extLst>
              <a:ext uri="{FF2B5EF4-FFF2-40B4-BE49-F238E27FC236}">
                <a16:creationId xmlns:a16="http://schemas.microsoft.com/office/drawing/2014/main" id="{3DE13A80-CB0E-1D91-FA18-D4A3FF58BA46}"/>
              </a:ext>
            </a:extLst>
          </p:cNvPr>
          <p:cNvSpPr/>
          <p:nvPr/>
        </p:nvSpPr>
        <p:spPr>
          <a:xfrm>
            <a:off x="1179443" y="3936103"/>
            <a:ext cx="6851374" cy="8042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570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EC554B85-91C4-0A5E-EC23-B789A83F7F68}"/>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1B76828A-7989-0247-6472-2E1B51350092}"/>
              </a:ext>
            </a:extLst>
          </p:cNvPr>
          <p:cNvSpPr txBox="1">
            <a:spLocks noGrp="1"/>
          </p:cNvSpPr>
          <p:nvPr>
            <p:ph type="title"/>
          </p:nvPr>
        </p:nvSpPr>
        <p:spPr>
          <a:xfrm>
            <a:off x="555879" y="567197"/>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Stages of Cognitive Development</a:t>
            </a:r>
            <a:endParaRPr sz="4500" dirty="0">
              <a:solidFill>
                <a:schemeClr val="tx1"/>
              </a:solidFill>
            </a:endParaRPr>
          </a:p>
        </p:txBody>
      </p:sp>
      <p:pic>
        <p:nvPicPr>
          <p:cNvPr id="2" name="Picture 1">
            <a:extLst>
              <a:ext uri="{FF2B5EF4-FFF2-40B4-BE49-F238E27FC236}">
                <a16:creationId xmlns:a16="http://schemas.microsoft.com/office/drawing/2014/main" id="{0DC69DA0-FD73-C0BE-5571-51AC4C01C6D6}"/>
              </a:ext>
            </a:extLst>
          </p:cNvPr>
          <p:cNvPicPr>
            <a:picLocks noChangeAspect="1"/>
          </p:cNvPicPr>
          <p:nvPr/>
        </p:nvPicPr>
        <p:blipFill>
          <a:blip r:embed="rId3"/>
          <a:stretch>
            <a:fillRect/>
          </a:stretch>
        </p:blipFill>
        <p:spPr>
          <a:xfrm>
            <a:off x="1310462" y="1207397"/>
            <a:ext cx="6523075" cy="3532936"/>
          </a:xfrm>
          <a:prstGeom prst="rect">
            <a:avLst/>
          </a:prstGeom>
        </p:spPr>
      </p:pic>
    </p:spTree>
    <p:extLst>
      <p:ext uri="{BB962C8B-B14F-4D97-AF65-F5344CB8AC3E}">
        <p14:creationId xmlns:p14="http://schemas.microsoft.com/office/powerpoint/2010/main" val="543219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14A76AF8-9BC1-87F8-ADDD-08AADBF38EC4}"/>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3C89522E-9DD3-D6D6-7263-CB022DAF10F6}"/>
              </a:ext>
            </a:extLst>
          </p:cNvPr>
          <p:cNvSpPr>
            <a:spLocks noGrp="1" noChangeArrowheads="1"/>
          </p:cNvSpPr>
          <p:nvPr>
            <p:ph type="subTitle" idx="1"/>
          </p:nvPr>
        </p:nvSpPr>
        <p:spPr bwMode="auto">
          <a:xfrm>
            <a:off x="9486240" y="7411291"/>
            <a:ext cx="236574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lvl="0" indent="0">
              <a:lnSpc>
                <a:spcPct val="100000"/>
              </a:lnSpc>
              <a:buClrTx/>
              <a:buSzTx/>
            </a:pPr>
            <a:endParaRPr lang="en-US" altLang="en-US" sz="1200" b="1" dirty="0">
              <a:solidFill>
                <a:srgbClr val="000000"/>
              </a:solidFil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Google Shape;339;p27">
            <a:extLst>
              <a:ext uri="{FF2B5EF4-FFF2-40B4-BE49-F238E27FC236}">
                <a16:creationId xmlns:a16="http://schemas.microsoft.com/office/drawing/2014/main" id="{952BE94F-F44B-38CB-10DE-8B1A020AD1DC}"/>
              </a:ext>
            </a:extLst>
          </p:cNvPr>
          <p:cNvSpPr txBox="1">
            <a:spLocks noGrp="1"/>
          </p:cNvSpPr>
          <p:nvPr>
            <p:ph type="subTitle" idx="3"/>
          </p:nvPr>
        </p:nvSpPr>
        <p:spPr>
          <a:xfrm>
            <a:off x="2697797" y="2858329"/>
            <a:ext cx="5958658" cy="179896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 </a:t>
            </a:r>
          </a:p>
        </p:txBody>
      </p:sp>
      <p:sp>
        <p:nvSpPr>
          <p:cNvPr id="11" name="Rectangle 4">
            <a:extLst>
              <a:ext uri="{FF2B5EF4-FFF2-40B4-BE49-F238E27FC236}">
                <a16:creationId xmlns:a16="http://schemas.microsoft.com/office/drawing/2014/main" id="{34E68AF9-EF02-2AFA-AB3A-28EBDC48FD61}"/>
              </a:ext>
            </a:extLst>
          </p:cNvPr>
          <p:cNvSpPr>
            <a:spLocks noChangeArrowheads="1"/>
          </p:cNvSpPr>
          <p:nvPr/>
        </p:nvSpPr>
        <p:spPr bwMode="auto">
          <a:xfrm>
            <a:off x="2697797" y="2910769"/>
            <a:ext cx="49229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rPr>
              <a:t>Limitations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7" name="Google Shape;337;p27">
            <a:extLst>
              <a:ext uri="{FF2B5EF4-FFF2-40B4-BE49-F238E27FC236}">
                <a16:creationId xmlns:a16="http://schemas.microsoft.com/office/drawing/2014/main" id="{A32524B2-5EE4-1EFF-8D73-C74B529F056E}"/>
              </a:ext>
            </a:extLst>
          </p:cNvPr>
          <p:cNvSpPr txBox="1">
            <a:spLocks noGrp="1"/>
          </p:cNvSpPr>
          <p:nvPr>
            <p:ph type="title"/>
          </p:nvPr>
        </p:nvSpPr>
        <p:spPr>
          <a:xfrm>
            <a:off x="745753" y="184279"/>
            <a:ext cx="7704000" cy="640200"/>
          </a:xfrm>
          <a:prstGeom prst="rect">
            <a:avLst/>
          </a:prstGeom>
        </p:spPr>
        <p:txBody>
          <a:bodyPr spcFirstLastPara="1" wrap="square" lIns="91425" tIns="91425" rIns="91425" bIns="91425" anchor="t" anchorCtr="0">
            <a:noAutofit/>
          </a:bodyPr>
          <a:lstStyle/>
          <a:p>
            <a:pPr lvl="0" algn="ctr"/>
            <a:r>
              <a:rPr lang="en-US" sz="4500" dirty="0"/>
              <a:t>Pros &amp; Cons</a:t>
            </a:r>
            <a:endParaRPr sz="4500" dirty="0"/>
          </a:p>
        </p:txBody>
      </p:sp>
      <p:sp>
        <p:nvSpPr>
          <p:cNvPr id="6" name="Google Shape;338;p27">
            <a:extLst>
              <a:ext uri="{FF2B5EF4-FFF2-40B4-BE49-F238E27FC236}">
                <a16:creationId xmlns:a16="http://schemas.microsoft.com/office/drawing/2014/main" id="{E3C687F6-FFAC-A0C4-B8C7-D9D82640B2D5}"/>
              </a:ext>
            </a:extLst>
          </p:cNvPr>
          <p:cNvSpPr txBox="1">
            <a:spLocks noGrp="1"/>
          </p:cNvSpPr>
          <p:nvPr>
            <p:ph type="subTitle" idx="2"/>
          </p:nvPr>
        </p:nvSpPr>
        <p:spPr>
          <a:xfrm>
            <a:off x="2697798" y="1077169"/>
            <a:ext cx="5958657" cy="165156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dirty="0">
                <a:latin typeface="+mn-lt"/>
              </a:rPr>
              <a:t> </a:t>
            </a:r>
            <a:endParaRPr sz="1800" dirty="0">
              <a:latin typeface="+mn-lt"/>
            </a:endParaRPr>
          </a:p>
        </p:txBody>
      </p:sp>
      <p:sp>
        <p:nvSpPr>
          <p:cNvPr id="9" name="Rectangle 2">
            <a:extLst>
              <a:ext uri="{FF2B5EF4-FFF2-40B4-BE49-F238E27FC236}">
                <a16:creationId xmlns:a16="http://schemas.microsoft.com/office/drawing/2014/main" id="{0FD0F495-6D0E-AEF2-15AE-ABACC20349AC}"/>
              </a:ext>
            </a:extLst>
          </p:cNvPr>
          <p:cNvSpPr>
            <a:spLocks noChangeArrowheads="1"/>
          </p:cNvSpPr>
          <p:nvPr/>
        </p:nvSpPr>
        <p:spPr bwMode="auto">
          <a:xfrm>
            <a:off x="2697798" y="1106790"/>
            <a:ext cx="47228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rPr>
              <a:t>Strengths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2">
            <a:extLst>
              <a:ext uri="{FF2B5EF4-FFF2-40B4-BE49-F238E27FC236}">
                <a16:creationId xmlns:a16="http://schemas.microsoft.com/office/drawing/2014/main" id="{08282E4F-B59F-8D31-C16B-30B247DF85D6}"/>
              </a:ext>
            </a:extLst>
          </p:cNvPr>
          <p:cNvSpPr>
            <a:spLocks noChangeArrowheads="1"/>
          </p:cNvSpPr>
          <p:nvPr/>
        </p:nvSpPr>
        <p:spPr bwMode="auto">
          <a:xfrm>
            <a:off x="3023616" y="2971010"/>
            <a:ext cx="749481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Stages may be too rigid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Underestimated children’s abilities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Cultural bias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Limited explanation of adult cognition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
        <p:nvSpPr>
          <p:cNvPr id="13" name="Rectangle 4">
            <a:extLst>
              <a:ext uri="{FF2B5EF4-FFF2-40B4-BE49-F238E27FC236}">
                <a16:creationId xmlns:a16="http://schemas.microsoft.com/office/drawing/2014/main" id="{BCCE31EB-FB81-471F-8C7C-993EB4DB65D4}"/>
              </a:ext>
            </a:extLst>
          </p:cNvPr>
          <p:cNvSpPr>
            <a:spLocks noChangeArrowheads="1"/>
          </p:cNvSpPr>
          <p:nvPr/>
        </p:nvSpPr>
        <p:spPr bwMode="auto">
          <a:xfrm>
            <a:off x="3023616" y="1156443"/>
            <a:ext cx="5632839"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Pioneered systematic study of children’s cognition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Introduced stage-based cognitive development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Emphasized active learning (constructivism)</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Strong influence on education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 name="Picture 14">
            <a:extLst>
              <a:ext uri="{FF2B5EF4-FFF2-40B4-BE49-F238E27FC236}">
                <a16:creationId xmlns:a16="http://schemas.microsoft.com/office/drawing/2014/main" id="{7DBC6AC5-D00F-9D10-F253-2D8E21F2739D}"/>
              </a:ext>
            </a:extLst>
          </p:cNvPr>
          <p:cNvPicPr>
            <a:picLocks noChangeAspect="1"/>
          </p:cNvPicPr>
          <p:nvPr/>
        </p:nvPicPr>
        <p:blipFill>
          <a:blip r:embed="rId3"/>
          <a:stretch>
            <a:fillRect/>
          </a:stretch>
        </p:blipFill>
        <p:spPr>
          <a:xfrm>
            <a:off x="266385" y="844200"/>
            <a:ext cx="2338269" cy="4065094"/>
          </a:xfrm>
          <a:prstGeom prst="rect">
            <a:avLst/>
          </a:prstGeom>
        </p:spPr>
      </p:pic>
    </p:spTree>
    <p:extLst>
      <p:ext uri="{BB962C8B-B14F-4D97-AF65-F5344CB8AC3E}">
        <p14:creationId xmlns:p14="http://schemas.microsoft.com/office/powerpoint/2010/main" val="3323781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9271A558-1E39-A270-8098-F54EA83BF484}"/>
            </a:ext>
          </a:extLst>
        </p:cNvPr>
        <p:cNvGrpSpPr/>
        <p:nvPr/>
      </p:nvGrpSpPr>
      <p:grpSpPr>
        <a:xfrm>
          <a:off x="0" y="0"/>
          <a:ext cx="0" cy="0"/>
          <a:chOff x="0" y="0"/>
          <a:chExt cx="0" cy="0"/>
        </a:xfrm>
      </p:grpSpPr>
      <p:grpSp>
        <p:nvGrpSpPr>
          <p:cNvPr id="749" name="Google Shape;749;p33">
            <a:extLst>
              <a:ext uri="{FF2B5EF4-FFF2-40B4-BE49-F238E27FC236}">
                <a16:creationId xmlns:a16="http://schemas.microsoft.com/office/drawing/2014/main" id="{8C414CE6-FEBD-9020-CC95-903AF91D3D83}"/>
              </a:ext>
            </a:extLst>
          </p:cNvPr>
          <p:cNvGrpSpPr/>
          <p:nvPr/>
        </p:nvGrpSpPr>
        <p:grpSpPr>
          <a:xfrm>
            <a:off x="725400" y="2008584"/>
            <a:ext cx="7698600" cy="2803271"/>
            <a:chOff x="727375" y="2553925"/>
            <a:chExt cx="7698600" cy="1880700"/>
          </a:xfrm>
        </p:grpSpPr>
        <p:cxnSp>
          <p:nvCxnSpPr>
            <p:cNvPr id="750" name="Google Shape;750;p33">
              <a:extLst>
                <a:ext uri="{FF2B5EF4-FFF2-40B4-BE49-F238E27FC236}">
                  <a16:creationId xmlns:a16="http://schemas.microsoft.com/office/drawing/2014/main" id="{79EA747B-1C20-E966-0A6B-89E15C7F5BC5}"/>
                </a:ext>
              </a:extLst>
            </p:cNvPr>
            <p:cNvCxnSpPr/>
            <p:nvPr/>
          </p:nvCxnSpPr>
          <p:spPr>
            <a:xfrm>
              <a:off x="901300" y="2553925"/>
              <a:ext cx="0" cy="1880700"/>
            </a:xfrm>
            <a:prstGeom prst="straightConnector1">
              <a:avLst/>
            </a:prstGeom>
            <a:noFill/>
            <a:ln w="9525" cap="flat" cmpd="sng">
              <a:solidFill>
                <a:schemeClr val="accent2"/>
              </a:solidFill>
              <a:prstDash val="solid"/>
              <a:round/>
              <a:headEnd type="none" w="med" len="med"/>
              <a:tailEnd type="none" w="med" len="med"/>
            </a:ln>
          </p:spPr>
        </p:cxnSp>
        <p:grpSp>
          <p:nvGrpSpPr>
            <p:cNvPr id="751" name="Google Shape;751;p33">
              <a:extLst>
                <a:ext uri="{FF2B5EF4-FFF2-40B4-BE49-F238E27FC236}">
                  <a16:creationId xmlns:a16="http://schemas.microsoft.com/office/drawing/2014/main" id="{545CDE46-D931-5E90-BE2E-DB3FFCA93CCD}"/>
                </a:ext>
              </a:extLst>
            </p:cNvPr>
            <p:cNvGrpSpPr/>
            <p:nvPr/>
          </p:nvGrpSpPr>
          <p:grpSpPr>
            <a:xfrm>
              <a:off x="727375" y="2868137"/>
              <a:ext cx="7698600" cy="1473988"/>
              <a:chOff x="727375" y="2944337"/>
              <a:chExt cx="7698600" cy="1473988"/>
            </a:xfrm>
          </p:grpSpPr>
          <p:cxnSp>
            <p:nvCxnSpPr>
              <p:cNvPr id="752" name="Google Shape;752;p33">
                <a:extLst>
                  <a:ext uri="{FF2B5EF4-FFF2-40B4-BE49-F238E27FC236}">
                    <a16:creationId xmlns:a16="http://schemas.microsoft.com/office/drawing/2014/main" id="{0401BDA2-AB18-3331-0BAC-12BE8BB978A2}"/>
                  </a:ext>
                </a:extLst>
              </p:cNvPr>
              <p:cNvCxnSpPr/>
              <p:nvPr/>
            </p:nvCxnSpPr>
            <p:spPr>
              <a:xfrm>
                <a:off x="727375" y="2944337"/>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33">
                <a:extLst>
                  <a:ext uri="{FF2B5EF4-FFF2-40B4-BE49-F238E27FC236}">
                    <a16:creationId xmlns:a16="http://schemas.microsoft.com/office/drawing/2014/main" id="{E78CCC30-9FE3-9F8C-3333-CF52A860BFE6}"/>
                  </a:ext>
                </a:extLst>
              </p:cNvPr>
              <p:cNvCxnSpPr/>
              <p:nvPr/>
            </p:nvCxnSpPr>
            <p:spPr>
              <a:xfrm>
                <a:off x="727375" y="343566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33">
                <a:extLst>
                  <a:ext uri="{FF2B5EF4-FFF2-40B4-BE49-F238E27FC236}">
                    <a16:creationId xmlns:a16="http://schemas.microsoft.com/office/drawing/2014/main" id="{7844FF55-000B-1DCA-081B-9710FDBEA06F}"/>
                  </a:ext>
                </a:extLst>
              </p:cNvPr>
              <p:cNvCxnSpPr/>
              <p:nvPr/>
            </p:nvCxnSpPr>
            <p:spPr>
              <a:xfrm>
                <a:off x="727375" y="3681331"/>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33">
                <a:extLst>
                  <a:ext uri="{FF2B5EF4-FFF2-40B4-BE49-F238E27FC236}">
                    <a16:creationId xmlns:a16="http://schemas.microsoft.com/office/drawing/2014/main" id="{8BE23697-E4EF-D419-97DA-AA45C7ABF9CB}"/>
                  </a:ext>
                </a:extLst>
              </p:cNvPr>
              <p:cNvCxnSpPr/>
              <p:nvPr/>
            </p:nvCxnSpPr>
            <p:spPr>
              <a:xfrm>
                <a:off x="727375" y="392699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33">
                <a:extLst>
                  <a:ext uri="{FF2B5EF4-FFF2-40B4-BE49-F238E27FC236}">
                    <a16:creationId xmlns:a16="http://schemas.microsoft.com/office/drawing/2014/main" id="{7416A5C2-887E-2AF8-345A-EBB519FC8F26}"/>
                  </a:ext>
                </a:extLst>
              </p:cNvPr>
              <p:cNvCxnSpPr/>
              <p:nvPr/>
            </p:nvCxnSpPr>
            <p:spPr>
              <a:xfrm>
                <a:off x="727375" y="4172660"/>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33">
                <a:extLst>
                  <a:ext uri="{FF2B5EF4-FFF2-40B4-BE49-F238E27FC236}">
                    <a16:creationId xmlns:a16="http://schemas.microsoft.com/office/drawing/2014/main" id="{273E9ECE-DBA9-62D7-5BCD-F6B9DEAC81C3}"/>
                  </a:ext>
                </a:extLst>
              </p:cNvPr>
              <p:cNvCxnSpPr/>
              <p:nvPr/>
            </p:nvCxnSpPr>
            <p:spPr>
              <a:xfrm>
                <a:off x="727375" y="4418325"/>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33">
                <a:extLst>
                  <a:ext uri="{FF2B5EF4-FFF2-40B4-BE49-F238E27FC236}">
                    <a16:creationId xmlns:a16="http://schemas.microsoft.com/office/drawing/2014/main" id="{CBB5705D-67E8-A449-5011-9AA17CEBE88D}"/>
                  </a:ext>
                </a:extLst>
              </p:cNvPr>
              <p:cNvCxnSpPr/>
              <p:nvPr/>
            </p:nvCxnSpPr>
            <p:spPr>
              <a:xfrm>
                <a:off x="727375" y="3190002"/>
                <a:ext cx="7698600" cy="0"/>
              </a:xfrm>
              <a:prstGeom prst="straightConnector1">
                <a:avLst/>
              </a:prstGeom>
              <a:noFill/>
              <a:ln w="9525" cap="flat" cmpd="sng">
                <a:solidFill>
                  <a:schemeClr val="dk2"/>
                </a:solidFill>
                <a:prstDash val="solid"/>
                <a:round/>
                <a:headEnd type="none" w="med" len="med"/>
                <a:tailEnd type="none" w="med" len="med"/>
              </a:ln>
            </p:spPr>
          </p:cxnSp>
        </p:grpSp>
      </p:grpSp>
      <p:sp>
        <p:nvSpPr>
          <p:cNvPr id="759" name="Google Shape;759;p33">
            <a:extLst>
              <a:ext uri="{FF2B5EF4-FFF2-40B4-BE49-F238E27FC236}">
                <a16:creationId xmlns:a16="http://schemas.microsoft.com/office/drawing/2014/main" id="{E6CA05A8-E368-3FF9-A669-EC61345D982F}"/>
              </a:ext>
            </a:extLst>
          </p:cNvPr>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THINK-PAIR-SHARE</a:t>
            </a:r>
            <a:endParaRPr sz="4500" dirty="0"/>
          </a:p>
        </p:txBody>
      </p:sp>
      <p:sp>
        <p:nvSpPr>
          <p:cNvPr id="760" name="Google Shape;760;p33">
            <a:extLst>
              <a:ext uri="{FF2B5EF4-FFF2-40B4-BE49-F238E27FC236}">
                <a16:creationId xmlns:a16="http://schemas.microsoft.com/office/drawing/2014/main" id="{E06673EF-C9CB-85FC-8E97-0FC62F0B607D}"/>
              </a:ext>
            </a:extLst>
          </p:cNvPr>
          <p:cNvSpPr txBox="1"/>
          <p:nvPr/>
        </p:nvSpPr>
        <p:spPr>
          <a:xfrm>
            <a:off x="1045356" y="1217508"/>
            <a:ext cx="7465141" cy="936805"/>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3" name="TextBox 2">
            <a:extLst>
              <a:ext uri="{FF2B5EF4-FFF2-40B4-BE49-F238E27FC236}">
                <a16:creationId xmlns:a16="http://schemas.microsoft.com/office/drawing/2014/main" id="{D9A67BD0-8B6F-67AA-42E2-DC3A25F1182C}"/>
              </a:ext>
            </a:extLst>
          </p:cNvPr>
          <p:cNvSpPr txBox="1"/>
          <p:nvPr/>
        </p:nvSpPr>
        <p:spPr>
          <a:xfrm>
            <a:off x="1150841" y="2848336"/>
            <a:ext cx="7519273" cy="1200329"/>
          </a:xfrm>
          <a:prstGeom prst="rect">
            <a:avLst/>
          </a:prstGeom>
          <a:noFill/>
        </p:spPr>
        <p:txBody>
          <a:bodyPr wrap="square" rtlCol="0">
            <a:spAutoFit/>
          </a:bodyPr>
          <a:lstStyle/>
          <a:p>
            <a:pPr marL="342900" indent="-342900">
              <a:buAutoNum type="arabicPeriod"/>
            </a:pPr>
            <a:r>
              <a:rPr lang="en-US" sz="2400" dirty="0">
                <a:latin typeface="Comic Sans MS" panose="030F0902030302020204" pitchFamily="66" charset="0"/>
              </a:rPr>
              <a:t>What is the student doing</a:t>
            </a:r>
            <a:r>
              <a:rPr lang="en-US" sz="2400" b="1" dirty="0">
                <a:latin typeface="Comic Sans MS" panose="030F0902030302020204" pitchFamily="66" charset="0"/>
              </a:rPr>
              <a:t>? </a:t>
            </a:r>
            <a:r>
              <a:rPr lang="en-US" sz="2400" dirty="0">
                <a:latin typeface="Comic Sans MS" panose="030F0902030302020204" pitchFamily="66" charset="0"/>
              </a:rPr>
              <a:t>Observations only!</a:t>
            </a:r>
          </a:p>
          <a:p>
            <a:pPr marL="342900" indent="-342900">
              <a:buAutoNum type="arabicPeriod"/>
            </a:pPr>
            <a:endParaRPr lang="en-US" sz="2400" dirty="0">
              <a:latin typeface="Comic Sans MS" panose="030F0902030302020204" pitchFamily="66" charset="0"/>
            </a:endParaRPr>
          </a:p>
          <a:p>
            <a:pPr marL="342900" indent="-342900">
              <a:buAutoNum type="arabicPeriod"/>
            </a:pPr>
            <a:r>
              <a:rPr lang="en-US" sz="2400" dirty="0">
                <a:latin typeface="Comic Sans MS" panose="030F0902030302020204" pitchFamily="66" charset="0"/>
              </a:rPr>
              <a:t>How would Piaget explain this behavior?</a:t>
            </a:r>
          </a:p>
        </p:txBody>
      </p:sp>
      <p:sp>
        <p:nvSpPr>
          <p:cNvPr id="2" name="Rectangle 2">
            <a:extLst>
              <a:ext uri="{FF2B5EF4-FFF2-40B4-BE49-F238E27FC236}">
                <a16:creationId xmlns:a16="http://schemas.microsoft.com/office/drawing/2014/main" id="{46F58E25-F986-D441-C743-3BED5571AA40}"/>
              </a:ext>
            </a:extLst>
          </p:cNvPr>
          <p:cNvSpPr>
            <a:spLocks noChangeArrowheads="1"/>
          </p:cNvSpPr>
          <p:nvPr/>
        </p:nvSpPr>
        <p:spPr bwMode="auto">
          <a:xfrm>
            <a:off x="1159171" y="1217508"/>
            <a:ext cx="723750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rPr>
              <a:t>A 5-year-old watches you pour juice from a tall, thin glass into a short, wide glass. The child says, “Now there’s less juice.”</a:t>
            </a:r>
            <a:endParaRPr kumimoji="0" lang="en-US" altLang="en-US" sz="24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34867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3" name="Picture 2">
            <a:extLst>
              <a:ext uri="{FF2B5EF4-FFF2-40B4-BE49-F238E27FC236}">
                <a16:creationId xmlns:a16="http://schemas.microsoft.com/office/drawing/2014/main" id="{FD485E2E-31BE-B561-2228-5DC14CC254CA}"/>
              </a:ext>
            </a:extLst>
          </p:cNvPr>
          <p:cNvPicPr>
            <a:picLocks noChangeAspect="1"/>
          </p:cNvPicPr>
          <p:nvPr/>
        </p:nvPicPr>
        <p:blipFill>
          <a:blip r:embed="rId3"/>
          <a:stretch>
            <a:fillRect/>
          </a:stretch>
        </p:blipFill>
        <p:spPr>
          <a:xfrm>
            <a:off x="4233333" y="533671"/>
            <a:ext cx="4682068" cy="4379111"/>
          </a:xfrm>
          <a:prstGeom prst="rect">
            <a:avLst/>
          </a:prstGeom>
        </p:spPr>
      </p:pic>
      <p:sp>
        <p:nvSpPr>
          <p:cNvPr id="525" name="Google Shape;525;p30"/>
          <p:cNvSpPr txBox="1">
            <a:spLocks noGrp="1"/>
          </p:cNvSpPr>
          <p:nvPr>
            <p:ph type="title"/>
          </p:nvPr>
        </p:nvSpPr>
        <p:spPr>
          <a:xfrm>
            <a:off x="1087967" y="1803626"/>
            <a:ext cx="5486400" cy="10974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sz="8800" dirty="0"/>
              <a:t>Question </a:t>
            </a:r>
            <a:br>
              <a:rPr lang="en" sz="8800" dirty="0"/>
            </a:br>
            <a:r>
              <a:rPr lang="en" sz="8800" dirty="0"/>
              <a:t>of </a:t>
            </a:r>
            <a:br>
              <a:rPr lang="en" sz="8800" dirty="0"/>
            </a:br>
            <a:r>
              <a:rPr lang="en" sz="8800" dirty="0"/>
              <a:t>the Day</a:t>
            </a:r>
            <a:endParaRPr sz="8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85113F4F-BC63-626F-D938-63B5C6DB2562}"/>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0942BC9B-7260-B0D8-D17F-72373C2608F4}"/>
              </a:ext>
            </a:extLst>
          </p:cNvPr>
          <p:cNvSpPr txBox="1">
            <a:spLocks noGrp="1"/>
          </p:cNvSpPr>
          <p:nvPr>
            <p:ph type="title"/>
          </p:nvPr>
        </p:nvSpPr>
        <p:spPr>
          <a:xfrm>
            <a:off x="555878" y="501474"/>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500" dirty="0">
                <a:solidFill>
                  <a:schemeClr val="tx1"/>
                </a:solidFill>
              </a:rPr>
              <a:t>Branches of Theories</a:t>
            </a:r>
            <a:endParaRPr sz="4500" dirty="0">
              <a:solidFill>
                <a:schemeClr val="tx1"/>
              </a:solidFill>
            </a:endParaRPr>
          </a:p>
        </p:txBody>
      </p:sp>
      <p:sp>
        <p:nvSpPr>
          <p:cNvPr id="3" name="Rounded Rectangle 2">
            <a:extLst>
              <a:ext uri="{FF2B5EF4-FFF2-40B4-BE49-F238E27FC236}">
                <a16:creationId xmlns:a16="http://schemas.microsoft.com/office/drawing/2014/main" id="{8D0EEAD4-940A-A36D-AAA9-4618C9EB7F80}"/>
              </a:ext>
            </a:extLst>
          </p:cNvPr>
          <p:cNvSpPr/>
          <p:nvPr/>
        </p:nvSpPr>
        <p:spPr>
          <a:xfrm>
            <a:off x="1063867" y="1113237"/>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“Psycho” Theories</a:t>
            </a:r>
          </a:p>
        </p:txBody>
      </p:sp>
      <p:sp>
        <p:nvSpPr>
          <p:cNvPr id="5" name="Rounded Rectangle 4">
            <a:extLst>
              <a:ext uri="{FF2B5EF4-FFF2-40B4-BE49-F238E27FC236}">
                <a16:creationId xmlns:a16="http://schemas.microsoft.com/office/drawing/2014/main" id="{A3703A02-0BCB-0E94-694A-157A47D74C1B}"/>
              </a:ext>
            </a:extLst>
          </p:cNvPr>
          <p:cNvSpPr/>
          <p:nvPr/>
        </p:nvSpPr>
        <p:spPr>
          <a:xfrm>
            <a:off x="1063867" y="1862700"/>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Environmental Learning Theories</a:t>
            </a:r>
          </a:p>
        </p:txBody>
      </p:sp>
      <p:sp>
        <p:nvSpPr>
          <p:cNvPr id="7" name="Rounded Rectangle 6">
            <a:extLst>
              <a:ext uri="{FF2B5EF4-FFF2-40B4-BE49-F238E27FC236}">
                <a16:creationId xmlns:a16="http://schemas.microsoft.com/office/drawing/2014/main" id="{C96EEEE1-2820-2535-B0E1-B5453827DB2A}"/>
              </a:ext>
            </a:extLst>
          </p:cNvPr>
          <p:cNvSpPr/>
          <p:nvPr/>
        </p:nvSpPr>
        <p:spPr>
          <a:xfrm>
            <a:off x="1063867" y="3361626"/>
            <a:ext cx="7016262" cy="640200"/>
          </a:xfrm>
          <a:prstGeom prst="roundRect">
            <a:avLst/>
          </a:prstGeom>
          <a:solidFill>
            <a:srgbClr val="BAFF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Humanistic Theories</a:t>
            </a:r>
          </a:p>
        </p:txBody>
      </p:sp>
      <p:sp>
        <p:nvSpPr>
          <p:cNvPr id="8" name="Rounded Rectangle 7">
            <a:extLst>
              <a:ext uri="{FF2B5EF4-FFF2-40B4-BE49-F238E27FC236}">
                <a16:creationId xmlns:a16="http://schemas.microsoft.com/office/drawing/2014/main" id="{AE715A87-39F8-B349-4353-B42A64952EFE}"/>
              </a:ext>
            </a:extLst>
          </p:cNvPr>
          <p:cNvSpPr/>
          <p:nvPr/>
        </p:nvSpPr>
        <p:spPr>
          <a:xfrm>
            <a:off x="1063867" y="4111089"/>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Contextual Theories</a:t>
            </a:r>
          </a:p>
        </p:txBody>
      </p:sp>
      <p:sp>
        <p:nvSpPr>
          <p:cNvPr id="2" name="Rounded Rectangle 1">
            <a:extLst>
              <a:ext uri="{FF2B5EF4-FFF2-40B4-BE49-F238E27FC236}">
                <a16:creationId xmlns:a16="http://schemas.microsoft.com/office/drawing/2014/main" id="{E6E62F3C-B423-32F6-E717-F180B098BFEE}"/>
              </a:ext>
            </a:extLst>
          </p:cNvPr>
          <p:cNvSpPr/>
          <p:nvPr/>
        </p:nvSpPr>
        <p:spPr>
          <a:xfrm>
            <a:off x="1063867" y="2612163"/>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The Constructionist Theories</a:t>
            </a:r>
          </a:p>
        </p:txBody>
      </p:sp>
    </p:spTree>
    <p:extLst>
      <p:ext uri="{BB962C8B-B14F-4D97-AF65-F5344CB8AC3E}">
        <p14:creationId xmlns:p14="http://schemas.microsoft.com/office/powerpoint/2010/main" val="16508742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4527B6D8-B795-2FAB-9ECC-0B0BD11AEE1B}"/>
            </a:ext>
          </a:extLst>
        </p:cNvPr>
        <p:cNvGrpSpPr/>
        <p:nvPr/>
      </p:nvGrpSpPr>
      <p:grpSpPr>
        <a:xfrm>
          <a:off x="0" y="0"/>
          <a:ext cx="0" cy="0"/>
          <a:chOff x="0" y="0"/>
          <a:chExt cx="0" cy="0"/>
        </a:xfrm>
      </p:grpSpPr>
      <p:sp>
        <p:nvSpPr>
          <p:cNvPr id="525" name="Google Shape;525;p30">
            <a:extLst>
              <a:ext uri="{FF2B5EF4-FFF2-40B4-BE49-F238E27FC236}">
                <a16:creationId xmlns:a16="http://schemas.microsoft.com/office/drawing/2014/main" id="{5706B7FC-CCD0-12F8-B112-252D905A37E6}"/>
              </a:ext>
            </a:extLst>
          </p:cNvPr>
          <p:cNvSpPr txBox="1">
            <a:spLocks noGrp="1"/>
          </p:cNvSpPr>
          <p:nvPr>
            <p:ph type="title"/>
          </p:nvPr>
        </p:nvSpPr>
        <p:spPr>
          <a:xfrm>
            <a:off x="3310142" y="2023050"/>
            <a:ext cx="5833858" cy="1097400"/>
          </a:xfrm>
          <a:prstGeom prst="rect">
            <a:avLst/>
          </a:prstGeom>
        </p:spPr>
        <p:txBody>
          <a:bodyPr spcFirstLastPara="1" wrap="square" lIns="91425" tIns="91425" rIns="91425" bIns="91425" anchor="ctr" anchorCtr="0">
            <a:noAutofit/>
          </a:bodyPr>
          <a:lstStyle/>
          <a:p>
            <a:pPr>
              <a:lnSpc>
                <a:spcPct val="100000"/>
              </a:lnSpc>
            </a:pPr>
            <a:r>
              <a:rPr lang="en-US" sz="6000" dirty="0"/>
              <a:t>Maslow’s</a:t>
            </a:r>
            <a:br>
              <a:rPr lang="en-US" sz="6000" dirty="0"/>
            </a:br>
            <a:r>
              <a:rPr lang="en-US" sz="6000" dirty="0"/>
              <a:t>Hierarchy</a:t>
            </a:r>
            <a:br>
              <a:rPr lang="en-US" sz="6000" dirty="0"/>
            </a:br>
            <a:r>
              <a:rPr lang="en-US" sz="6000" dirty="0"/>
              <a:t>of Needs</a:t>
            </a:r>
            <a:endParaRPr sz="6000" dirty="0"/>
          </a:p>
        </p:txBody>
      </p:sp>
      <p:pic>
        <p:nvPicPr>
          <p:cNvPr id="2" name="Picture 1">
            <a:extLst>
              <a:ext uri="{FF2B5EF4-FFF2-40B4-BE49-F238E27FC236}">
                <a16:creationId xmlns:a16="http://schemas.microsoft.com/office/drawing/2014/main" id="{6508ED77-4B8D-5FDC-526A-421902492C9D}"/>
              </a:ext>
            </a:extLst>
          </p:cNvPr>
          <p:cNvPicPr>
            <a:picLocks noChangeAspect="1"/>
          </p:cNvPicPr>
          <p:nvPr/>
        </p:nvPicPr>
        <p:blipFill>
          <a:blip r:embed="rId3"/>
          <a:stretch>
            <a:fillRect/>
          </a:stretch>
        </p:blipFill>
        <p:spPr>
          <a:xfrm>
            <a:off x="250876" y="239843"/>
            <a:ext cx="3751498" cy="4668395"/>
          </a:xfrm>
          <a:prstGeom prst="rect">
            <a:avLst/>
          </a:prstGeom>
        </p:spPr>
      </p:pic>
    </p:spTree>
    <p:extLst>
      <p:ext uri="{BB962C8B-B14F-4D97-AF65-F5344CB8AC3E}">
        <p14:creationId xmlns:p14="http://schemas.microsoft.com/office/powerpoint/2010/main" val="3873159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93C9B6F6-DF21-25B7-554D-756E4A4C3BC1}"/>
            </a:ext>
          </a:extLst>
        </p:cNvPr>
        <p:cNvGrpSpPr/>
        <p:nvPr/>
      </p:nvGrpSpPr>
      <p:grpSpPr>
        <a:xfrm>
          <a:off x="0" y="0"/>
          <a:ext cx="0" cy="0"/>
          <a:chOff x="0" y="0"/>
          <a:chExt cx="0" cy="0"/>
        </a:xfrm>
      </p:grpSpPr>
      <p:pic>
        <p:nvPicPr>
          <p:cNvPr id="2" name="Online Media 1" descr="Maslow's Hierarchy of Needs">
            <a:hlinkClick r:id="" action="ppaction://media"/>
            <a:extLst>
              <a:ext uri="{FF2B5EF4-FFF2-40B4-BE49-F238E27FC236}">
                <a16:creationId xmlns:a16="http://schemas.microsoft.com/office/drawing/2014/main" id="{411F6BD0-D52B-DD90-EA41-7D1C6DCB95D2}"/>
              </a:ext>
            </a:extLst>
          </p:cNvPr>
          <p:cNvPicPr>
            <a:picLocks noRot="1" noChangeAspect="1"/>
          </p:cNvPicPr>
          <p:nvPr>
            <a:videoFile r:link="rId1"/>
          </p:nvPr>
        </p:nvPicPr>
        <p:blipFill>
          <a:blip r:embed="rId4"/>
          <a:stretch>
            <a:fillRect/>
          </a:stretch>
        </p:blipFill>
        <p:spPr>
          <a:xfrm>
            <a:off x="879006" y="485209"/>
            <a:ext cx="7385987" cy="4173082"/>
          </a:xfrm>
          <a:prstGeom prst="rect">
            <a:avLst/>
          </a:prstGeom>
        </p:spPr>
      </p:pic>
    </p:spTree>
    <p:extLst>
      <p:ext uri="{BB962C8B-B14F-4D97-AF65-F5344CB8AC3E}">
        <p14:creationId xmlns:p14="http://schemas.microsoft.com/office/powerpoint/2010/main" val="421128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A269D28E-48AC-54E4-8FE5-2899BCEF2A98}"/>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BF134E6F-A483-6E61-B775-486C1DDEC7EC}"/>
              </a:ext>
            </a:extLst>
          </p:cNvPr>
          <p:cNvSpPr txBox="1">
            <a:spLocks noGrp="1"/>
          </p:cNvSpPr>
          <p:nvPr>
            <p:ph type="title"/>
          </p:nvPr>
        </p:nvSpPr>
        <p:spPr>
          <a:xfrm>
            <a:off x="555880" y="680638"/>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Hierarchy of Needs</a:t>
            </a:r>
            <a:endParaRPr sz="4500" dirty="0">
              <a:solidFill>
                <a:schemeClr val="tx1"/>
              </a:solidFill>
            </a:endParaRPr>
          </a:p>
        </p:txBody>
      </p:sp>
      <p:pic>
        <p:nvPicPr>
          <p:cNvPr id="15362" name="Picture 2" descr="What is Maslow's Hierarchy of Needs? Explained In-Depth">
            <a:extLst>
              <a:ext uri="{FF2B5EF4-FFF2-40B4-BE49-F238E27FC236}">
                <a16:creationId xmlns:a16="http://schemas.microsoft.com/office/drawing/2014/main" id="{92584F79-2D67-236B-D62C-1B4B9EEB4D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9988" y="1227054"/>
            <a:ext cx="5155931" cy="36779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28758D6-3EB9-AFAE-23C0-86404BD2A2C6}"/>
              </a:ext>
            </a:extLst>
          </p:cNvPr>
          <p:cNvSpPr>
            <a:spLocks noGrp="1" noChangeArrowheads="1"/>
          </p:cNvSpPr>
          <p:nvPr>
            <p:ph type="subTitle" idx="1"/>
          </p:nvPr>
        </p:nvSpPr>
        <p:spPr bwMode="auto">
          <a:xfrm>
            <a:off x="661386" y="1227054"/>
            <a:ext cx="401612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lvl="0" indent="0" algn="l">
              <a:lnSpc>
                <a:spcPct val="100000"/>
              </a:lnSpc>
              <a:buClrTx/>
              <a:buSzTx/>
            </a:pPr>
            <a:r>
              <a:rPr kumimoji="0" lang="en-US" altLang="en-US" sz="2400" b="1" u="none" strike="noStrike" cap="none" normalizeH="0" baseline="0" dirty="0">
                <a:ln>
                  <a:noFill/>
                </a:ln>
                <a:solidFill>
                  <a:srgbClr val="000000"/>
                </a:solidFill>
                <a:effectLst/>
                <a:latin typeface="-webkit-standard"/>
              </a:rPr>
              <a:t>Abraham Maslow (1908-1970)</a:t>
            </a:r>
          </a:p>
          <a:p>
            <a:pPr marL="342900" lvl="0" indent="-342900" algn="l">
              <a:lnSpc>
                <a:spcPct val="100000"/>
              </a:lnSpc>
              <a:buClrTx/>
              <a:buSzTx/>
              <a:buFont typeface="Arial" panose="020B0604020202020204" pitchFamily="34" charset="0"/>
              <a:buChar char="•"/>
            </a:pPr>
            <a:r>
              <a:rPr kumimoji="0" lang="en-US" altLang="en-US" sz="2400" b="0" u="none" strike="noStrike" cap="none" normalizeH="0" baseline="0" dirty="0">
                <a:ln>
                  <a:noFill/>
                </a:ln>
                <a:solidFill>
                  <a:srgbClr val="000000"/>
                </a:solidFill>
                <a:effectLst/>
                <a:latin typeface="-webkit-standard"/>
              </a:rPr>
              <a:t>Focus on the “</a:t>
            </a:r>
            <a:r>
              <a:rPr lang="en-US" altLang="en-US" sz="2400" dirty="0">
                <a:solidFill>
                  <a:srgbClr val="000000"/>
                </a:solidFill>
                <a:latin typeface="-webkit-standard"/>
              </a:rPr>
              <a:t>whole person.”</a:t>
            </a:r>
            <a:endParaRPr kumimoji="0" lang="en-US" altLang="en-US" sz="2400" b="0" u="none" strike="noStrike" cap="none" normalizeH="0" baseline="0" dirty="0">
              <a:ln>
                <a:noFill/>
              </a:ln>
              <a:solidFill>
                <a:srgbClr val="000000"/>
              </a:solidFill>
              <a:effectLst/>
              <a:latin typeface="-webkit-standard"/>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400" dirty="0">
                <a:solidFill>
                  <a:srgbClr val="000000"/>
                </a:solidFill>
                <a:latin typeface="-webkit-standard"/>
              </a:rPr>
              <a:t>Emphasis on growth and potential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400" dirty="0">
                <a:solidFill>
                  <a:srgbClr val="000000"/>
                </a:solidFill>
                <a:latin typeface="-webkit-standard"/>
              </a:rPr>
              <a:t>Motivation toward fulfillment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400" dirty="0"/>
              <a:t>Inherent drive toward self-actualization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dirty="0">
              <a:solidFill>
                <a:srgbClr val="000000"/>
              </a:solidFill>
              <a:latin typeface="-webkit-standard"/>
            </a:endParaRPr>
          </a:p>
          <a:p>
            <a:pPr marL="0" indent="0" algn="l">
              <a:lnSpc>
                <a:spcPct val="100000"/>
              </a:lnSpc>
              <a:buClrTx/>
              <a:buSzTx/>
            </a:pPr>
            <a:endParaRPr lang="en-US" sz="2400" b="1" dirty="0"/>
          </a:p>
        </p:txBody>
      </p:sp>
    </p:spTree>
    <p:extLst>
      <p:ext uri="{BB962C8B-B14F-4D97-AF65-F5344CB8AC3E}">
        <p14:creationId xmlns:p14="http://schemas.microsoft.com/office/powerpoint/2010/main" val="2849316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52C88837-128D-77D8-B044-44784E844DF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C9A274-9BDF-D88A-9152-74E659813811}"/>
              </a:ext>
            </a:extLst>
          </p:cNvPr>
          <p:cNvPicPr>
            <a:picLocks noChangeAspect="1"/>
          </p:cNvPicPr>
          <p:nvPr/>
        </p:nvPicPr>
        <p:blipFill>
          <a:blip r:embed="rId3"/>
          <a:stretch>
            <a:fillRect/>
          </a:stretch>
        </p:blipFill>
        <p:spPr>
          <a:xfrm>
            <a:off x="901699" y="330510"/>
            <a:ext cx="7642693" cy="4482479"/>
          </a:xfrm>
          <a:prstGeom prst="rect">
            <a:avLst/>
          </a:prstGeom>
        </p:spPr>
      </p:pic>
      <p:sp>
        <p:nvSpPr>
          <p:cNvPr id="7" name="Triangle 6">
            <a:extLst>
              <a:ext uri="{FF2B5EF4-FFF2-40B4-BE49-F238E27FC236}">
                <a16:creationId xmlns:a16="http://schemas.microsoft.com/office/drawing/2014/main" id="{E2EA9D7E-EEEA-A299-41A6-6B78586B1A8B}"/>
              </a:ext>
            </a:extLst>
          </p:cNvPr>
          <p:cNvSpPr/>
          <p:nvPr/>
        </p:nvSpPr>
        <p:spPr>
          <a:xfrm rot="10800000">
            <a:off x="614597" y="330507"/>
            <a:ext cx="2593298" cy="4361413"/>
          </a:xfrm>
          <a:prstGeom prst="triangle">
            <a:avLst>
              <a:gd name="adj" fmla="val 97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9121E1D8-1BE7-8274-BCCE-DA0FB236E930}"/>
              </a:ext>
            </a:extLst>
          </p:cNvPr>
          <p:cNvSpPr/>
          <p:nvPr/>
        </p:nvSpPr>
        <p:spPr>
          <a:xfrm rot="10800000">
            <a:off x="576162" y="2602855"/>
            <a:ext cx="1381975" cy="1529410"/>
          </a:xfrm>
          <a:prstGeom prst="triangle">
            <a:avLst>
              <a:gd name="adj" fmla="val 608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86ED33E8-0A73-CB43-48AC-2CCFB84F7012}"/>
              </a:ext>
            </a:extLst>
          </p:cNvPr>
          <p:cNvSpPr/>
          <p:nvPr/>
        </p:nvSpPr>
        <p:spPr>
          <a:xfrm rot="10800000">
            <a:off x="375137" y="3442337"/>
            <a:ext cx="1217547" cy="1370652"/>
          </a:xfrm>
          <a:prstGeom prst="triangle">
            <a:avLst>
              <a:gd name="adj" fmla="val 617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F2C461-9EB5-F663-0A52-9128481E9143}"/>
              </a:ext>
            </a:extLst>
          </p:cNvPr>
          <p:cNvSpPr/>
          <p:nvPr/>
        </p:nvSpPr>
        <p:spPr>
          <a:xfrm>
            <a:off x="576162" y="330507"/>
            <a:ext cx="8145807" cy="38017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333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01BF37A5-0BD7-7155-769B-E223BF882B0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1A98990-D212-9EA8-2D0A-8F086DD0F745}"/>
              </a:ext>
            </a:extLst>
          </p:cNvPr>
          <p:cNvPicPr>
            <a:picLocks noChangeAspect="1"/>
          </p:cNvPicPr>
          <p:nvPr/>
        </p:nvPicPr>
        <p:blipFill>
          <a:blip r:embed="rId3"/>
          <a:stretch>
            <a:fillRect/>
          </a:stretch>
        </p:blipFill>
        <p:spPr>
          <a:xfrm>
            <a:off x="901699" y="330510"/>
            <a:ext cx="7642693" cy="4482479"/>
          </a:xfrm>
          <a:prstGeom prst="rect">
            <a:avLst/>
          </a:prstGeom>
        </p:spPr>
      </p:pic>
      <p:sp>
        <p:nvSpPr>
          <p:cNvPr id="7" name="Triangle 6">
            <a:extLst>
              <a:ext uri="{FF2B5EF4-FFF2-40B4-BE49-F238E27FC236}">
                <a16:creationId xmlns:a16="http://schemas.microsoft.com/office/drawing/2014/main" id="{94E372D4-1804-EA64-CF72-149E1935A496}"/>
              </a:ext>
            </a:extLst>
          </p:cNvPr>
          <p:cNvSpPr/>
          <p:nvPr/>
        </p:nvSpPr>
        <p:spPr>
          <a:xfrm rot="10800000">
            <a:off x="614597" y="330507"/>
            <a:ext cx="2593298" cy="4361413"/>
          </a:xfrm>
          <a:prstGeom prst="triangle">
            <a:avLst>
              <a:gd name="adj" fmla="val 97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A09E027A-C9D3-2930-0E2B-B1C0E4CC3B11}"/>
              </a:ext>
            </a:extLst>
          </p:cNvPr>
          <p:cNvSpPr/>
          <p:nvPr/>
        </p:nvSpPr>
        <p:spPr>
          <a:xfrm rot="10800000">
            <a:off x="576162" y="2602855"/>
            <a:ext cx="1381975" cy="1529410"/>
          </a:xfrm>
          <a:prstGeom prst="triangle">
            <a:avLst>
              <a:gd name="adj" fmla="val 608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69A9FD2E-9B62-3585-C485-5CC2C03E0F75}"/>
              </a:ext>
            </a:extLst>
          </p:cNvPr>
          <p:cNvSpPr/>
          <p:nvPr/>
        </p:nvSpPr>
        <p:spPr>
          <a:xfrm rot="10800000">
            <a:off x="375137" y="3442337"/>
            <a:ext cx="1217547" cy="1370652"/>
          </a:xfrm>
          <a:prstGeom prst="triangle">
            <a:avLst>
              <a:gd name="adj" fmla="val 617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24B831-74B6-3A75-E9B6-29D1161F0695}"/>
              </a:ext>
            </a:extLst>
          </p:cNvPr>
          <p:cNvSpPr/>
          <p:nvPr/>
        </p:nvSpPr>
        <p:spPr>
          <a:xfrm>
            <a:off x="576162" y="330508"/>
            <a:ext cx="8145807" cy="3111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3650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1F3E4E59-5EB5-4D5C-A5DB-3672BD9C7E4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B3E244A-5C60-2AC0-24C8-07DB963F3B42}"/>
              </a:ext>
            </a:extLst>
          </p:cNvPr>
          <p:cNvPicPr>
            <a:picLocks noChangeAspect="1"/>
          </p:cNvPicPr>
          <p:nvPr/>
        </p:nvPicPr>
        <p:blipFill>
          <a:blip r:embed="rId3"/>
          <a:stretch>
            <a:fillRect/>
          </a:stretch>
        </p:blipFill>
        <p:spPr>
          <a:xfrm>
            <a:off x="901699" y="330510"/>
            <a:ext cx="7642693" cy="4482479"/>
          </a:xfrm>
          <a:prstGeom prst="rect">
            <a:avLst/>
          </a:prstGeom>
        </p:spPr>
      </p:pic>
      <p:sp>
        <p:nvSpPr>
          <p:cNvPr id="7" name="Triangle 6">
            <a:extLst>
              <a:ext uri="{FF2B5EF4-FFF2-40B4-BE49-F238E27FC236}">
                <a16:creationId xmlns:a16="http://schemas.microsoft.com/office/drawing/2014/main" id="{E1BC5B6C-A4D6-109A-5D74-0DFD57C5B1F4}"/>
              </a:ext>
            </a:extLst>
          </p:cNvPr>
          <p:cNvSpPr/>
          <p:nvPr/>
        </p:nvSpPr>
        <p:spPr>
          <a:xfrm rot="10800000">
            <a:off x="614597" y="330507"/>
            <a:ext cx="2593298" cy="4361413"/>
          </a:xfrm>
          <a:prstGeom prst="triangle">
            <a:avLst>
              <a:gd name="adj" fmla="val 97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F6CA61E1-8C4E-A015-AE4A-1BFE3136CB46}"/>
              </a:ext>
            </a:extLst>
          </p:cNvPr>
          <p:cNvSpPr/>
          <p:nvPr/>
        </p:nvSpPr>
        <p:spPr>
          <a:xfrm rot="10800000">
            <a:off x="576162" y="2602855"/>
            <a:ext cx="1381975" cy="1529410"/>
          </a:xfrm>
          <a:prstGeom prst="triangle">
            <a:avLst>
              <a:gd name="adj" fmla="val 608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64F9143B-0EF1-2DA3-87C3-19A6A3CDC6A8}"/>
              </a:ext>
            </a:extLst>
          </p:cNvPr>
          <p:cNvSpPr/>
          <p:nvPr/>
        </p:nvSpPr>
        <p:spPr>
          <a:xfrm rot="10800000">
            <a:off x="375137" y="3442337"/>
            <a:ext cx="1217547" cy="1370652"/>
          </a:xfrm>
          <a:prstGeom prst="triangle">
            <a:avLst>
              <a:gd name="adj" fmla="val 617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121A76A-DD07-A742-3D0F-6A89C21C5F0C}"/>
              </a:ext>
            </a:extLst>
          </p:cNvPr>
          <p:cNvSpPr/>
          <p:nvPr/>
        </p:nvSpPr>
        <p:spPr>
          <a:xfrm>
            <a:off x="576162" y="330508"/>
            <a:ext cx="8145807" cy="22723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981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879863B4-7236-0F32-35CA-E99807D9134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7F534AE-7CED-9E68-F30A-8337DA04CC52}"/>
              </a:ext>
            </a:extLst>
          </p:cNvPr>
          <p:cNvPicPr>
            <a:picLocks noChangeAspect="1"/>
          </p:cNvPicPr>
          <p:nvPr/>
        </p:nvPicPr>
        <p:blipFill>
          <a:blip r:embed="rId3"/>
          <a:stretch>
            <a:fillRect/>
          </a:stretch>
        </p:blipFill>
        <p:spPr>
          <a:xfrm>
            <a:off x="901699" y="330510"/>
            <a:ext cx="7642693" cy="4482479"/>
          </a:xfrm>
          <a:prstGeom prst="rect">
            <a:avLst/>
          </a:prstGeom>
        </p:spPr>
      </p:pic>
      <p:sp>
        <p:nvSpPr>
          <p:cNvPr id="7" name="Triangle 6">
            <a:extLst>
              <a:ext uri="{FF2B5EF4-FFF2-40B4-BE49-F238E27FC236}">
                <a16:creationId xmlns:a16="http://schemas.microsoft.com/office/drawing/2014/main" id="{F5B710D1-68FD-7E75-14D0-197F9B935FA9}"/>
              </a:ext>
            </a:extLst>
          </p:cNvPr>
          <p:cNvSpPr/>
          <p:nvPr/>
        </p:nvSpPr>
        <p:spPr>
          <a:xfrm rot="10800000">
            <a:off x="614597" y="330507"/>
            <a:ext cx="2593298" cy="4361413"/>
          </a:xfrm>
          <a:prstGeom prst="triangle">
            <a:avLst>
              <a:gd name="adj" fmla="val 97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75407150-D961-6513-4F3C-830086DC3D2E}"/>
              </a:ext>
            </a:extLst>
          </p:cNvPr>
          <p:cNvSpPr/>
          <p:nvPr/>
        </p:nvSpPr>
        <p:spPr>
          <a:xfrm rot="10800000">
            <a:off x="576162" y="2602855"/>
            <a:ext cx="1381975" cy="1529410"/>
          </a:xfrm>
          <a:prstGeom prst="triangle">
            <a:avLst>
              <a:gd name="adj" fmla="val 608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A45644CD-44B1-6098-5A78-0614299E489E}"/>
              </a:ext>
            </a:extLst>
          </p:cNvPr>
          <p:cNvSpPr/>
          <p:nvPr/>
        </p:nvSpPr>
        <p:spPr>
          <a:xfrm rot="10800000">
            <a:off x="375137" y="3442337"/>
            <a:ext cx="1217547" cy="1370652"/>
          </a:xfrm>
          <a:prstGeom prst="triangle">
            <a:avLst>
              <a:gd name="adj" fmla="val 617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593F81-75EA-5E55-DD24-A85C2E0C7D6D}"/>
              </a:ext>
            </a:extLst>
          </p:cNvPr>
          <p:cNvSpPr/>
          <p:nvPr/>
        </p:nvSpPr>
        <p:spPr>
          <a:xfrm>
            <a:off x="576162" y="330508"/>
            <a:ext cx="8145807" cy="1529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2672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556B0800-E5D2-A8CF-5863-25758669632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0382061-870B-31EB-F3E9-EF4492E63CB6}"/>
              </a:ext>
            </a:extLst>
          </p:cNvPr>
          <p:cNvPicPr>
            <a:picLocks noChangeAspect="1"/>
          </p:cNvPicPr>
          <p:nvPr/>
        </p:nvPicPr>
        <p:blipFill>
          <a:blip r:embed="rId3"/>
          <a:stretch>
            <a:fillRect/>
          </a:stretch>
        </p:blipFill>
        <p:spPr>
          <a:xfrm>
            <a:off x="901699" y="330510"/>
            <a:ext cx="7642693" cy="4482479"/>
          </a:xfrm>
          <a:prstGeom prst="rect">
            <a:avLst/>
          </a:prstGeom>
        </p:spPr>
      </p:pic>
      <p:sp>
        <p:nvSpPr>
          <p:cNvPr id="7" name="Triangle 6">
            <a:extLst>
              <a:ext uri="{FF2B5EF4-FFF2-40B4-BE49-F238E27FC236}">
                <a16:creationId xmlns:a16="http://schemas.microsoft.com/office/drawing/2014/main" id="{24EE2AD4-6B70-7DE5-7808-CFF6E77C0963}"/>
              </a:ext>
            </a:extLst>
          </p:cNvPr>
          <p:cNvSpPr/>
          <p:nvPr/>
        </p:nvSpPr>
        <p:spPr>
          <a:xfrm rot="10800000">
            <a:off x="614597" y="330507"/>
            <a:ext cx="2593298" cy="4361413"/>
          </a:xfrm>
          <a:prstGeom prst="triangle">
            <a:avLst>
              <a:gd name="adj" fmla="val 979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7">
            <a:extLst>
              <a:ext uri="{FF2B5EF4-FFF2-40B4-BE49-F238E27FC236}">
                <a16:creationId xmlns:a16="http://schemas.microsoft.com/office/drawing/2014/main" id="{EE101539-2828-16C9-EC4F-FE3C4998BA79}"/>
              </a:ext>
            </a:extLst>
          </p:cNvPr>
          <p:cNvSpPr/>
          <p:nvPr/>
        </p:nvSpPr>
        <p:spPr>
          <a:xfrm rot="10800000">
            <a:off x="576162" y="2602855"/>
            <a:ext cx="1381975" cy="1529410"/>
          </a:xfrm>
          <a:prstGeom prst="triangle">
            <a:avLst>
              <a:gd name="adj" fmla="val 6086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9244D306-12BC-7F79-D0F6-3CE8B4362567}"/>
              </a:ext>
            </a:extLst>
          </p:cNvPr>
          <p:cNvSpPr/>
          <p:nvPr/>
        </p:nvSpPr>
        <p:spPr>
          <a:xfrm rot="10800000">
            <a:off x="375137" y="3442337"/>
            <a:ext cx="1217547" cy="1370652"/>
          </a:xfrm>
          <a:prstGeom prst="triangle">
            <a:avLst>
              <a:gd name="adj" fmla="val 6171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22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2E1102FC-4C69-4A22-481F-6A8EB526DF57}"/>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B5B35CA3-7485-7C35-8F7B-9F18E690D2B9}"/>
              </a:ext>
            </a:extLst>
          </p:cNvPr>
          <p:cNvSpPr txBox="1">
            <a:spLocks noGrp="1"/>
          </p:cNvSpPr>
          <p:nvPr>
            <p:ph type="title"/>
          </p:nvPr>
        </p:nvSpPr>
        <p:spPr>
          <a:xfrm>
            <a:off x="555879" y="502715"/>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Later Additions</a:t>
            </a:r>
            <a:endParaRPr sz="4500" dirty="0">
              <a:solidFill>
                <a:schemeClr val="tx1"/>
              </a:solidFill>
            </a:endParaRPr>
          </a:p>
        </p:txBody>
      </p:sp>
      <p:pic>
        <p:nvPicPr>
          <p:cNvPr id="15362" name="Picture 2" descr="What is Maslow's Hierarchy of Needs? Explained In-Depth">
            <a:extLst>
              <a:ext uri="{FF2B5EF4-FFF2-40B4-BE49-F238E27FC236}">
                <a16:creationId xmlns:a16="http://schemas.microsoft.com/office/drawing/2014/main" id="{64C136A2-2793-5EF9-B79C-8BA8A8977A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9503" y="1783115"/>
            <a:ext cx="4376416" cy="31218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B831739-4602-E197-FDE3-9B00FE2D5A78}"/>
              </a:ext>
            </a:extLst>
          </p:cNvPr>
          <p:cNvSpPr>
            <a:spLocks noGrp="1" noChangeArrowheads="1"/>
          </p:cNvSpPr>
          <p:nvPr>
            <p:ph type="subTitle" idx="1"/>
          </p:nvPr>
        </p:nvSpPr>
        <p:spPr bwMode="auto">
          <a:xfrm>
            <a:off x="555879" y="967069"/>
            <a:ext cx="6794490" cy="448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lvl="0" indent="0" algn="l">
              <a:lnSpc>
                <a:spcPct val="100000"/>
              </a:lnSpc>
              <a:buClrTx/>
              <a:buSzTx/>
            </a:pPr>
            <a:r>
              <a:rPr kumimoji="0" lang="en-US" altLang="en-US" sz="1700" b="1" u="none" strike="noStrike" cap="none" normalizeH="0" baseline="0" dirty="0">
                <a:ln>
                  <a:noFill/>
                </a:ln>
                <a:solidFill>
                  <a:srgbClr val="000000"/>
                </a:solidFill>
                <a:effectLst/>
                <a:latin typeface="+mn-lt"/>
              </a:rPr>
              <a:t>Expanded Needs (Post 1954)</a:t>
            </a:r>
          </a:p>
          <a:p>
            <a:pPr algn="l"/>
            <a:r>
              <a:rPr lang="en-US" sz="1700" b="1" dirty="0">
                <a:latin typeface="+mn-lt"/>
              </a:rPr>
              <a:t>Cognitive Needs</a:t>
            </a:r>
            <a:endParaRPr lang="en-US" sz="1700" dirty="0">
              <a:latin typeface="+mn-lt"/>
            </a:endParaRPr>
          </a:p>
          <a:p>
            <a:pPr algn="l">
              <a:buFont typeface="Arial" panose="020B0604020202020204" pitchFamily="34" charset="0"/>
              <a:buChar char="•"/>
            </a:pPr>
            <a:r>
              <a:rPr lang="en-US" sz="1700" dirty="0">
                <a:latin typeface="+mn-lt"/>
              </a:rPr>
              <a:t>Curiosity</a:t>
            </a:r>
          </a:p>
          <a:p>
            <a:pPr algn="l">
              <a:buFont typeface="Arial" panose="020B0604020202020204" pitchFamily="34" charset="0"/>
              <a:buChar char="•"/>
            </a:pPr>
            <a:r>
              <a:rPr lang="en-US" sz="1700" dirty="0">
                <a:latin typeface="+mn-lt"/>
              </a:rPr>
              <a:t>Knowledge and understanding</a:t>
            </a:r>
          </a:p>
          <a:p>
            <a:pPr algn="l">
              <a:buFont typeface="Arial" panose="020B0604020202020204" pitchFamily="34" charset="0"/>
              <a:buChar char="•"/>
            </a:pPr>
            <a:r>
              <a:rPr lang="en-US" sz="1700" dirty="0">
                <a:latin typeface="+mn-lt"/>
              </a:rPr>
              <a:t>Exploration and meaning-making</a:t>
            </a:r>
          </a:p>
          <a:p>
            <a:pPr algn="l"/>
            <a:r>
              <a:rPr lang="en-US" sz="1700" b="1" dirty="0">
                <a:latin typeface="+mn-lt"/>
              </a:rPr>
              <a:t>Aesthetic Needs</a:t>
            </a:r>
            <a:endParaRPr lang="en-US" sz="1700" dirty="0">
              <a:latin typeface="+mn-lt"/>
            </a:endParaRPr>
          </a:p>
          <a:p>
            <a:pPr algn="l">
              <a:buFont typeface="Arial" panose="020B0604020202020204" pitchFamily="34" charset="0"/>
              <a:buChar char="•"/>
            </a:pPr>
            <a:r>
              <a:rPr lang="en-US" sz="1700" dirty="0">
                <a:latin typeface="+mn-lt"/>
              </a:rPr>
              <a:t>Appreciation of beauty</a:t>
            </a:r>
          </a:p>
          <a:p>
            <a:pPr algn="l">
              <a:buFont typeface="Arial" panose="020B0604020202020204" pitchFamily="34" charset="0"/>
              <a:buChar char="•"/>
            </a:pPr>
            <a:r>
              <a:rPr lang="en-US" sz="1700" dirty="0">
                <a:latin typeface="+mn-lt"/>
              </a:rPr>
              <a:t>Order, symmetry, balance</a:t>
            </a:r>
          </a:p>
          <a:p>
            <a:pPr algn="l">
              <a:buFont typeface="Arial" panose="020B0604020202020204" pitchFamily="34" charset="0"/>
              <a:buChar char="•"/>
            </a:pPr>
            <a:r>
              <a:rPr lang="en-US" sz="1700" dirty="0">
                <a:latin typeface="+mn-lt"/>
              </a:rPr>
              <a:t>Desire for harmony</a:t>
            </a:r>
          </a:p>
          <a:p>
            <a:pPr algn="l"/>
            <a:r>
              <a:rPr lang="en-US" sz="1700" b="1" dirty="0">
                <a:latin typeface="+mn-lt"/>
              </a:rPr>
              <a:t>Transcendence Needs</a:t>
            </a:r>
            <a:endParaRPr lang="en-US" sz="1700" dirty="0">
              <a:latin typeface="+mn-lt"/>
            </a:endParaRPr>
          </a:p>
          <a:p>
            <a:pPr algn="l">
              <a:buFont typeface="Arial" panose="020B0604020202020204" pitchFamily="34" charset="0"/>
              <a:buChar char="•"/>
            </a:pPr>
            <a:r>
              <a:rPr lang="en-US" sz="1700" dirty="0">
                <a:latin typeface="+mn-lt"/>
              </a:rPr>
              <a:t>Helping others self-actualize</a:t>
            </a:r>
          </a:p>
          <a:p>
            <a:pPr algn="l">
              <a:buFont typeface="Arial" panose="020B0604020202020204" pitchFamily="34" charset="0"/>
              <a:buChar char="•"/>
            </a:pPr>
            <a:r>
              <a:rPr lang="en-US" sz="1700" dirty="0">
                <a:latin typeface="+mn-lt"/>
              </a:rPr>
              <a:t>Service beyond the self</a:t>
            </a:r>
          </a:p>
          <a:p>
            <a:pPr algn="l">
              <a:buFont typeface="Arial" panose="020B0604020202020204" pitchFamily="34" charset="0"/>
              <a:buChar char="•"/>
            </a:pPr>
            <a:r>
              <a:rPr lang="en-US" sz="1700" dirty="0">
                <a:latin typeface="+mn-lt"/>
              </a:rPr>
              <a:t>Moral or spiritual commitment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700" dirty="0">
              <a:solidFill>
                <a:srgbClr val="000000"/>
              </a:solidFill>
              <a:latin typeface="+mn-lt"/>
            </a:endParaRPr>
          </a:p>
          <a:p>
            <a:pPr marL="0" indent="0" algn="l">
              <a:lnSpc>
                <a:spcPct val="100000"/>
              </a:lnSpc>
              <a:buClrTx/>
              <a:buSzTx/>
            </a:pPr>
            <a:endParaRPr lang="en-US" sz="1700" b="1" dirty="0">
              <a:latin typeface="+mn-lt"/>
            </a:endParaRPr>
          </a:p>
        </p:txBody>
      </p:sp>
    </p:spTree>
    <p:extLst>
      <p:ext uri="{BB962C8B-B14F-4D97-AF65-F5344CB8AC3E}">
        <p14:creationId xmlns:p14="http://schemas.microsoft.com/office/powerpoint/2010/main" val="1345664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303" name="Google Shape;303;p25"/>
          <p:cNvSpPr txBox="1">
            <a:spLocks noGrp="1"/>
          </p:cNvSpPr>
          <p:nvPr>
            <p:ph type="title"/>
          </p:nvPr>
        </p:nvSpPr>
        <p:spPr>
          <a:xfrm>
            <a:off x="630551" y="544805"/>
            <a:ext cx="7882896" cy="97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5400" dirty="0">
                <a:solidFill>
                  <a:schemeClr val="tx1"/>
                </a:solidFill>
              </a:rPr>
              <a:t>Question of the Day</a:t>
            </a:r>
          </a:p>
        </p:txBody>
      </p:sp>
      <p:pic>
        <p:nvPicPr>
          <p:cNvPr id="3" name="Picture 2">
            <a:extLst>
              <a:ext uri="{FF2B5EF4-FFF2-40B4-BE49-F238E27FC236}">
                <a16:creationId xmlns:a16="http://schemas.microsoft.com/office/drawing/2014/main" id="{C0C55C51-F20C-365F-37B6-79D3DFC56012}"/>
              </a:ext>
            </a:extLst>
          </p:cNvPr>
          <p:cNvPicPr>
            <a:picLocks noChangeAspect="1"/>
          </p:cNvPicPr>
          <p:nvPr/>
        </p:nvPicPr>
        <p:blipFill>
          <a:blip r:embed="rId3"/>
          <a:stretch>
            <a:fillRect/>
          </a:stretch>
        </p:blipFill>
        <p:spPr>
          <a:xfrm>
            <a:off x="266700" y="1959428"/>
            <a:ext cx="2309550" cy="2942166"/>
          </a:xfrm>
          <a:prstGeom prst="rect">
            <a:avLst/>
          </a:prstGeom>
        </p:spPr>
      </p:pic>
      <p:pic>
        <p:nvPicPr>
          <p:cNvPr id="4" name="Picture 3">
            <a:extLst>
              <a:ext uri="{FF2B5EF4-FFF2-40B4-BE49-F238E27FC236}">
                <a16:creationId xmlns:a16="http://schemas.microsoft.com/office/drawing/2014/main" id="{221763F9-7256-BC8F-F3DB-071E7AA5F0F3}"/>
              </a:ext>
            </a:extLst>
          </p:cNvPr>
          <p:cNvPicPr>
            <a:picLocks noChangeAspect="1"/>
          </p:cNvPicPr>
          <p:nvPr/>
        </p:nvPicPr>
        <p:blipFill>
          <a:blip r:embed="rId4"/>
          <a:stretch>
            <a:fillRect/>
          </a:stretch>
        </p:blipFill>
        <p:spPr>
          <a:xfrm>
            <a:off x="6584683" y="1930401"/>
            <a:ext cx="2309550" cy="2978339"/>
          </a:xfrm>
          <a:prstGeom prst="rect">
            <a:avLst/>
          </a:prstGeom>
        </p:spPr>
      </p:pic>
      <p:sp>
        <p:nvSpPr>
          <p:cNvPr id="2" name="Subtitle 1">
            <a:extLst>
              <a:ext uri="{FF2B5EF4-FFF2-40B4-BE49-F238E27FC236}">
                <a16:creationId xmlns:a16="http://schemas.microsoft.com/office/drawing/2014/main" id="{C336B034-CFB6-F1D2-533E-4ADD0982B859}"/>
              </a:ext>
            </a:extLst>
          </p:cNvPr>
          <p:cNvSpPr>
            <a:spLocks noGrp="1" noChangeArrowheads="1"/>
          </p:cNvSpPr>
          <p:nvPr>
            <p:ph type="subTitle" idx="1"/>
          </p:nvPr>
        </p:nvSpPr>
        <p:spPr bwMode="auto">
          <a:xfrm>
            <a:off x="2312591" y="1516805"/>
            <a:ext cx="4518817"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lvl="0" indent="0" algn="ctr" eaLnBrk="0" fontAlgn="base" hangingPunct="0">
              <a:lnSpc>
                <a:spcPct val="100000"/>
              </a:lnSpc>
              <a:spcBef>
                <a:spcPct val="0"/>
              </a:spcBef>
              <a:spcAft>
                <a:spcPct val="0"/>
              </a:spcAft>
              <a:buClrTx/>
              <a:buSzTx/>
            </a:pPr>
            <a:r>
              <a:rPr lang="en-US" sz="2400" dirty="0">
                <a:latin typeface="+mn-lt"/>
              </a:rPr>
              <a:t>Think about something you learned as a child, such as language, social skills, or emotional regulation. How might Erikson and Freud explain how you learned that skill? What might each theory emphasize differently?</a:t>
            </a:r>
            <a:endParaRPr kumimoji="0" lang="en-US" altLang="en-US" sz="2400" b="0" i="0" u="none" strike="noStrike" cap="none" normalizeH="0" baseline="0" dirty="0">
              <a:ln>
                <a:noFill/>
              </a:ln>
              <a:solidFill>
                <a:schemeClr val="tx1"/>
              </a:solidFill>
              <a:effectLst/>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96683405-6A24-C9A4-B51C-3F18EFA0C763}"/>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B19D4668-F98D-0AFF-02BE-53430FB9C340}"/>
              </a:ext>
            </a:extLst>
          </p:cNvPr>
          <p:cNvSpPr txBox="1">
            <a:spLocks noGrp="1"/>
          </p:cNvSpPr>
          <p:nvPr>
            <p:ph type="title"/>
          </p:nvPr>
        </p:nvSpPr>
        <p:spPr>
          <a:xfrm>
            <a:off x="719999" y="352561"/>
            <a:ext cx="7704000" cy="640200"/>
          </a:xfrm>
          <a:prstGeom prst="rect">
            <a:avLst/>
          </a:prstGeom>
        </p:spPr>
        <p:txBody>
          <a:bodyPr spcFirstLastPara="1" wrap="square" lIns="91425" tIns="91425" rIns="91425" bIns="91425" anchor="t" anchorCtr="0">
            <a:noAutofit/>
          </a:bodyPr>
          <a:lstStyle/>
          <a:p>
            <a:pPr lvl="0" algn="ctr"/>
            <a:r>
              <a:rPr lang="en" sz="4500" dirty="0"/>
              <a:t>Pros &amp; Cons</a:t>
            </a:r>
            <a:endParaRPr sz="4500" dirty="0"/>
          </a:p>
        </p:txBody>
      </p:sp>
      <p:sp>
        <p:nvSpPr>
          <p:cNvPr id="339" name="Google Shape;339;p27">
            <a:extLst>
              <a:ext uri="{FF2B5EF4-FFF2-40B4-BE49-F238E27FC236}">
                <a16:creationId xmlns:a16="http://schemas.microsoft.com/office/drawing/2014/main" id="{32939705-C29F-A822-2CDB-313DEA414B6D}"/>
              </a:ext>
            </a:extLst>
          </p:cNvPr>
          <p:cNvSpPr txBox="1">
            <a:spLocks noGrp="1"/>
          </p:cNvSpPr>
          <p:nvPr>
            <p:ph type="subTitle" idx="3"/>
          </p:nvPr>
        </p:nvSpPr>
        <p:spPr>
          <a:xfrm>
            <a:off x="4571999" y="1237129"/>
            <a:ext cx="3852001" cy="34052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Weaknesses</a:t>
            </a:r>
          </a:p>
          <a:p>
            <a:pPr marL="0" lvl="0" indent="0" algn="l" rtl="0">
              <a:spcBef>
                <a:spcPts val="0"/>
              </a:spcBef>
              <a:spcAft>
                <a:spcPts val="0"/>
              </a:spcAft>
              <a:buNone/>
            </a:pPr>
            <a:endParaRPr lang="en-US" sz="1800" b="1" dirty="0">
              <a:latin typeface="+mn-lt"/>
            </a:endParaRPr>
          </a:p>
        </p:txBody>
      </p:sp>
      <p:sp>
        <p:nvSpPr>
          <p:cNvPr id="338" name="Google Shape;338;p27">
            <a:extLst>
              <a:ext uri="{FF2B5EF4-FFF2-40B4-BE49-F238E27FC236}">
                <a16:creationId xmlns:a16="http://schemas.microsoft.com/office/drawing/2014/main" id="{1DB8719E-CCE4-1637-AEBF-D5AAA7C7935B}"/>
              </a:ext>
            </a:extLst>
          </p:cNvPr>
          <p:cNvSpPr txBox="1">
            <a:spLocks noGrp="1"/>
          </p:cNvSpPr>
          <p:nvPr>
            <p:ph type="subTitle" idx="2"/>
          </p:nvPr>
        </p:nvSpPr>
        <p:spPr>
          <a:xfrm>
            <a:off x="726831" y="1237129"/>
            <a:ext cx="3603876" cy="34052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Strengths</a:t>
            </a:r>
          </a:p>
          <a:p>
            <a:pPr marL="0" lvl="0" indent="0" algn="l" rtl="0">
              <a:spcBef>
                <a:spcPts val="0"/>
              </a:spcBef>
              <a:spcAft>
                <a:spcPts val="0"/>
              </a:spcAft>
              <a:buNone/>
            </a:pPr>
            <a:endParaRPr lang="en" sz="1800" b="1" dirty="0">
              <a:latin typeface="+mn-lt"/>
            </a:endParaRPr>
          </a:p>
        </p:txBody>
      </p:sp>
      <p:sp>
        <p:nvSpPr>
          <p:cNvPr id="8" name="Rectangle 2">
            <a:extLst>
              <a:ext uri="{FF2B5EF4-FFF2-40B4-BE49-F238E27FC236}">
                <a16:creationId xmlns:a16="http://schemas.microsoft.com/office/drawing/2014/main" id="{55D8AB2E-851C-749D-5E29-9728F20E11BC}"/>
              </a:ext>
            </a:extLst>
          </p:cNvPr>
          <p:cNvSpPr>
            <a:spLocks noChangeArrowheads="1"/>
          </p:cNvSpPr>
          <p:nvPr/>
        </p:nvSpPr>
        <p:spPr bwMode="auto">
          <a:xfrm>
            <a:off x="4688846" y="1672294"/>
            <a:ext cx="3687877"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sz="1700" dirty="0"/>
              <a:t>Limited empirical support for strict hierarchical order</a:t>
            </a:r>
          </a:p>
          <a:p>
            <a:pPr marL="285750" indent="-285750">
              <a:buFont typeface="Arial" panose="020B0604020202020204" pitchFamily="34" charset="0"/>
              <a:buChar char="•"/>
            </a:pPr>
            <a:r>
              <a:rPr lang="en-US" sz="1700" dirty="0"/>
              <a:t>Culturally biased toward Western individualism</a:t>
            </a:r>
          </a:p>
          <a:p>
            <a:pPr marL="285750" indent="-285750">
              <a:buFont typeface="Arial" panose="020B0604020202020204" pitchFamily="34" charset="0"/>
              <a:buChar char="•"/>
            </a:pPr>
            <a:r>
              <a:rPr lang="en-US" sz="1700" dirty="0"/>
              <a:t>Constructs are difficult to operationalize</a:t>
            </a:r>
          </a:p>
          <a:p>
            <a:pPr marL="285750" indent="-285750">
              <a:buFont typeface="Arial" panose="020B0604020202020204" pitchFamily="34" charset="0"/>
              <a:buChar char="•"/>
            </a:pPr>
            <a:r>
              <a:rPr lang="en-US" sz="1700" dirty="0"/>
              <a:t>Oversimplifies motivation as stage-like</a:t>
            </a:r>
          </a:p>
          <a:p>
            <a:pPr marL="285750" indent="-285750">
              <a:buFont typeface="Arial" panose="020B0604020202020204" pitchFamily="34" charset="0"/>
              <a:buChar char="•"/>
            </a:pPr>
            <a:r>
              <a:rPr lang="en-US" sz="1700" dirty="0"/>
              <a:t>Does not fully account for structural inequality and systemic barriers</a:t>
            </a:r>
          </a:p>
        </p:txBody>
      </p:sp>
      <p:sp>
        <p:nvSpPr>
          <p:cNvPr id="3" name="Rectangle 1">
            <a:extLst>
              <a:ext uri="{FF2B5EF4-FFF2-40B4-BE49-F238E27FC236}">
                <a16:creationId xmlns:a16="http://schemas.microsoft.com/office/drawing/2014/main" id="{098A1DE9-54D0-B4FB-DC48-2A94B6173D87}"/>
              </a:ext>
            </a:extLst>
          </p:cNvPr>
          <p:cNvSpPr>
            <a:spLocks noChangeArrowheads="1"/>
          </p:cNvSpPr>
          <p:nvPr/>
        </p:nvSpPr>
        <p:spPr bwMode="auto">
          <a:xfrm>
            <a:off x="759677" y="1672294"/>
            <a:ext cx="3687877"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700" b="0" i="0" u="none" strike="noStrike" cap="none" normalizeH="0" baseline="0" dirty="0">
                <a:ln>
                  <a:noFill/>
                </a:ln>
                <a:solidFill>
                  <a:srgbClr val="000000"/>
                </a:solidFill>
                <a:effectLst/>
                <a:latin typeface="Arial" panose="020B0604020202020204" pitchFamily="34" charset="0"/>
              </a:rPr>
              <a:t>Intuitive and easy to understand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700" b="0" i="0" u="none" strike="noStrike" cap="none" normalizeH="0" baseline="0" dirty="0">
                <a:ln>
                  <a:noFill/>
                </a:ln>
                <a:solidFill>
                  <a:srgbClr val="000000"/>
                </a:solidFill>
                <a:effectLst/>
                <a:latin typeface="Arial" panose="020B0604020202020204" pitchFamily="34" charset="0"/>
              </a:rPr>
              <a:t>Emphasizes growth and human potential</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700" b="0" i="0" u="none" strike="noStrike" cap="none" normalizeH="0" baseline="0" dirty="0">
                <a:ln>
                  <a:noFill/>
                </a:ln>
                <a:solidFill>
                  <a:srgbClr val="000000"/>
                </a:solidFill>
                <a:effectLst/>
                <a:latin typeface="Arial" panose="020B0604020202020204" pitchFamily="34" charset="0"/>
              </a:rPr>
              <a:t>Influential in education, counseling, and organizational psychology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700" b="0" i="0" u="none" strike="noStrike" cap="none" normalizeH="0" baseline="0" dirty="0">
                <a:ln>
                  <a:noFill/>
                </a:ln>
                <a:solidFill>
                  <a:srgbClr val="000000"/>
                </a:solidFill>
                <a:effectLst/>
                <a:latin typeface="Arial" panose="020B0604020202020204" pitchFamily="34" charset="0"/>
              </a:rPr>
              <a:t>Highlights importance of belonging and psychological safety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700" b="0" i="0" u="none" strike="noStrike" cap="none" normalizeH="0" baseline="0" dirty="0">
                <a:ln>
                  <a:noFill/>
                </a:ln>
                <a:solidFill>
                  <a:srgbClr val="000000"/>
                </a:solidFill>
                <a:effectLst/>
                <a:latin typeface="Arial" panose="020B0604020202020204" pitchFamily="34" charset="0"/>
              </a:rPr>
              <a:t>Introduced positive, strengths-based perspective to psychology</a:t>
            </a:r>
            <a:endParaRPr kumimoji="0" lang="en-US" altLang="en-US" sz="17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105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E5ED1AA2-036D-057D-7382-D4A61635FEAB}"/>
            </a:ext>
          </a:extLst>
        </p:cNvPr>
        <p:cNvGrpSpPr/>
        <p:nvPr/>
      </p:nvGrpSpPr>
      <p:grpSpPr>
        <a:xfrm>
          <a:off x="0" y="0"/>
          <a:ext cx="0" cy="0"/>
          <a:chOff x="0" y="0"/>
          <a:chExt cx="0" cy="0"/>
        </a:xfrm>
      </p:grpSpPr>
      <p:grpSp>
        <p:nvGrpSpPr>
          <p:cNvPr id="749" name="Google Shape;749;p33">
            <a:extLst>
              <a:ext uri="{FF2B5EF4-FFF2-40B4-BE49-F238E27FC236}">
                <a16:creationId xmlns:a16="http://schemas.microsoft.com/office/drawing/2014/main" id="{D9090747-5534-DF35-09F3-B816BD682DEF}"/>
              </a:ext>
            </a:extLst>
          </p:cNvPr>
          <p:cNvGrpSpPr/>
          <p:nvPr/>
        </p:nvGrpSpPr>
        <p:grpSpPr>
          <a:xfrm>
            <a:off x="725400" y="2008584"/>
            <a:ext cx="7698600" cy="2803271"/>
            <a:chOff x="727375" y="2553925"/>
            <a:chExt cx="7698600" cy="1880700"/>
          </a:xfrm>
        </p:grpSpPr>
        <p:cxnSp>
          <p:nvCxnSpPr>
            <p:cNvPr id="750" name="Google Shape;750;p33">
              <a:extLst>
                <a:ext uri="{FF2B5EF4-FFF2-40B4-BE49-F238E27FC236}">
                  <a16:creationId xmlns:a16="http://schemas.microsoft.com/office/drawing/2014/main" id="{3B725B95-E522-2A9B-5F90-E0149BCE4666}"/>
                </a:ext>
              </a:extLst>
            </p:cNvPr>
            <p:cNvCxnSpPr/>
            <p:nvPr/>
          </p:nvCxnSpPr>
          <p:spPr>
            <a:xfrm>
              <a:off x="901300" y="2553925"/>
              <a:ext cx="0" cy="1880700"/>
            </a:xfrm>
            <a:prstGeom prst="straightConnector1">
              <a:avLst/>
            </a:prstGeom>
            <a:noFill/>
            <a:ln w="9525" cap="flat" cmpd="sng">
              <a:solidFill>
                <a:schemeClr val="accent2"/>
              </a:solidFill>
              <a:prstDash val="solid"/>
              <a:round/>
              <a:headEnd type="none" w="med" len="med"/>
              <a:tailEnd type="none" w="med" len="med"/>
            </a:ln>
          </p:spPr>
        </p:cxnSp>
        <p:grpSp>
          <p:nvGrpSpPr>
            <p:cNvPr id="751" name="Google Shape;751;p33">
              <a:extLst>
                <a:ext uri="{FF2B5EF4-FFF2-40B4-BE49-F238E27FC236}">
                  <a16:creationId xmlns:a16="http://schemas.microsoft.com/office/drawing/2014/main" id="{1567B461-BE0B-C346-BCA8-98E2C2DF412C}"/>
                </a:ext>
              </a:extLst>
            </p:cNvPr>
            <p:cNvGrpSpPr/>
            <p:nvPr/>
          </p:nvGrpSpPr>
          <p:grpSpPr>
            <a:xfrm>
              <a:off x="727375" y="2868137"/>
              <a:ext cx="7698600" cy="1473988"/>
              <a:chOff x="727375" y="2944337"/>
              <a:chExt cx="7698600" cy="1473988"/>
            </a:xfrm>
          </p:grpSpPr>
          <p:cxnSp>
            <p:nvCxnSpPr>
              <p:cNvPr id="752" name="Google Shape;752;p33">
                <a:extLst>
                  <a:ext uri="{FF2B5EF4-FFF2-40B4-BE49-F238E27FC236}">
                    <a16:creationId xmlns:a16="http://schemas.microsoft.com/office/drawing/2014/main" id="{37AA0EB8-0A25-B852-AE52-9A645A48C00C}"/>
                  </a:ext>
                </a:extLst>
              </p:cNvPr>
              <p:cNvCxnSpPr/>
              <p:nvPr/>
            </p:nvCxnSpPr>
            <p:spPr>
              <a:xfrm>
                <a:off x="727375" y="2944337"/>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33">
                <a:extLst>
                  <a:ext uri="{FF2B5EF4-FFF2-40B4-BE49-F238E27FC236}">
                    <a16:creationId xmlns:a16="http://schemas.microsoft.com/office/drawing/2014/main" id="{6609C454-2740-E699-4F78-CBA26D405BA0}"/>
                  </a:ext>
                </a:extLst>
              </p:cNvPr>
              <p:cNvCxnSpPr/>
              <p:nvPr/>
            </p:nvCxnSpPr>
            <p:spPr>
              <a:xfrm>
                <a:off x="727375" y="343566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33">
                <a:extLst>
                  <a:ext uri="{FF2B5EF4-FFF2-40B4-BE49-F238E27FC236}">
                    <a16:creationId xmlns:a16="http://schemas.microsoft.com/office/drawing/2014/main" id="{910C895C-402D-8BF2-C576-49761874F787}"/>
                  </a:ext>
                </a:extLst>
              </p:cNvPr>
              <p:cNvCxnSpPr/>
              <p:nvPr/>
            </p:nvCxnSpPr>
            <p:spPr>
              <a:xfrm>
                <a:off x="727375" y="3681331"/>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33">
                <a:extLst>
                  <a:ext uri="{FF2B5EF4-FFF2-40B4-BE49-F238E27FC236}">
                    <a16:creationId xmlns:a16="http://schemas.microsoft.com/office/drawing/2014/main" id="{E0E8047C-FB73-787B-8B2A-7351F084DACE}"/>
                  </a:ext>
                </a:extLst>
              </p:cNvPr>
              <p:cNvCxnSpPr/>
              <p:nvPr/>
            </p:nvCxnSpPr>
            <p:spPr>
              <a:xfrm>
                <a:off x="727375" y="392699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33">
                <a:extLst>
                  <a:ext uri="{FF2B5EF4-FFF2-40B4-BE49-F238E27FC236}">
                    <a16:creationId xmlns:a16="http://schemas.microsoft.com/office/drawing/2014/main" id="{9FFD700D-3F4A-396C-19F2-0060D668D1F0}"/>
                  </a:ext>
                </a:extLst>
              </p:cNvPr>
              <p:cNvCxnSpPr/>
              <p:nvPr/>
            </p:nvCxnSpPr>
            <p:spPr>
              <a:xfrm>
                <a:off x="727375" y="4172660"/>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33">
                <a:extLst>
                  <a:ext uri="{FF2B5EF4-FFF2-40B4-BE49-F238E27FC236}">
                    <a16:creationId xmlns:a16="http://schemas.microsoft.com/office/drawing/2014/main" id="{E43D8B62-4473-4A7F-EA7F-1E76576220B7}"/>
                  </a:ext>
                </a:extLst>
              </p:cNvPr>
              <p:cNvCxnSpPr/>
              <p:nvPr/>
            </p:nvCxnSpPr>
            <p:spPr>
              <a:xfrm>
                <a:off x="727375" y="4418325"/>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33">
                <a:extLst>
                  <a:ext uri="{FF2B5EF4-FFF2-40B4-BE49-F238E27FC236}">
                    <a16:creationId xmlns:a16="http://schemas.microsoft.com/office/drawing/2014/main" id="{6D146338-4BBF-D217-2B4B-F9012939850D}"/>
                  </a:ext>
                </a:extLst>
              </p:cNvPr>
              <p:cNvCxnSpPr/>
              <p:nvPr/>
            </p:nvCxnSpPr>
            <p:spPr>
              <a:xfrm>
                <a:off x="727375" y="3190002"/>
                <a:ext cx="7698600" cy="0"/>
              </a:xfrm>
              <a:prstGeom prst="straightConnector1">
                <a:avLst/>
              </a:prstGeom>
              <a:noFill/>
              <a:ln w="9525" cap="flat" cmpd="sng">
                <a:solidFill>
                  <a:schemeClr val="dk2"/>
                </a:solidFill>
                <a:prstDash val="solid"/>
                <a:round/>
                <a:headEnd type="none" w="med" len="med"/>
                <a:tailEnd type="none" w="med" len="med"/>
              </a:ln>
            </p:spPr>
          </p:cxnSp>
        </p:grpSp>
      </p:grpSp>
      <p:sp>
        <p:nvSpPr>
          <p:cNvPr id="759" name="Google Shape;759;p33">
            <a:extLst>
              <a:ext uri="{FF2B5EF4-FFF2-40B4-BE49-F238E27FC236}">
                <a16:creationId xmlns:a16="http://schemas.microsoft.com/office/drawing/2014/main" id="{8485D657-4FCF-7857-97AC-C534AADE22A2}"/>
              </a:ext>
            </a:extLst>
          </p:cNvPr>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THINK-PAIR-SHARE</a:t>
            </a:r>
            <a:endParaRPr sz="4500" dirty="0"/>
          </a:p>
        </p:txBody>
      </p:sp>
      <p:sp>
        <p:nvSpPr>
          <p:cNvPr id="760" name="Google Shape;760;p33">
            <a:extLst>
              <a:ext uri="{FF2B5EF4-FFF2-40B4-BE49-F238E27FC236}">
                <a16:creationId xmlns:a16="http://schemas.microsoft.com/office/drawing/2014/main" id="{D47A6B69-E295-115D-18FE-6119FA235633}"/>
              </a:ext>
            </a:extLst>
          </p:cNvPr>
          <p:cNvSpPr txBox="1"/>
          <p:nvPr/>
        </p:nvSpPr>
        <p:spPr>
          <a:xfrm>
            <a:off x="1045356" y="1217508"/>
            <a:ext cx="7465141" cy="936805"/>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3" name="TextBox 2">
            <a:extLst>
              <a:ext uri="{FF2B5EF4-FFF2-40B4-BE49-F238E27FC236}">
                <a16:creationId xmlns:a16="http://schemas.microsoft.com/office/drawing/2014/main" id="{15AAC745-613A-578E-97D2-B9C9ED28A505}"/>
              </a:ext>
            </a:extLst>
          </p:cNvPr>
          <p:cNvSpPr txBox="1"/>
          <p:nvPr/>
        </p:nvSpPr>
        <p:spPr>
          <a:xfrm>
            <a:off x="1150841" y="2848336"/>
            <a:ext cx="7519273" cy="1200329"/>
          </a:xfrm>
          <a:prstGeom prst="rect">
            <a:avLst/>
          </a:prstGeom>
          <a:noFill/>
        </p:spPr>
        <p:txBody>
          <a:bodyPr wrap="square" rtlCol="0">
            <a:spAutoFit/>
          </a:bodyPr>
          <a:lstStyle/>
          <a:p>
            <a:pPr marL="342900" indent="-342900">
              <a:buAutoNum type="arabicPeriod"/>
            </a:pPr>
            <a:r>
              <a:rPr lang="en-US" sz="2400" dirty="0">
                <a:latin typeface="Comic Sans MS" panose="030F0902030302020204" pitchFamily="66" charset="0"/>
              </a:rPr>
              <a:t>What is the student doing</a:t>
            </a:r>
            <a:r>
              <a:rPr lang="en-US" sz="2400" b="1" dirty="0">
                <a:latin typeface="Comic Sans MS" panose="030F0902030302020204" pitchFamily="66" charset="0"/>
              </a:rPr>
              <a:t>? </a:t>
            </a:r>
            <a:r>
              <a:rPr lang="en-US" sz="2400" dirty="0">
                <a:latin typeface="Comic Sans MS" panose="030F0902030302020204" pitchFamily="66" charset="0"/>
              </a:rPr>
              <a:t>Observations only!</a:t>
            </a:r>
          </a:p>
          <a:p>
            <a:pPr marL="342900" indent="-342900">
              <a:buAutoNum type="arabicPeriod"/>
            </a:pPr>
            <a:endParaRPr lang="en-US" sz="2400" dirty="0">
              <a:latin typeface="Comic Sans MS" panose="030F0902030302020204" pitchFamily="66" charset="0"/>
            </a:endParaRPr>
          </a:p>
          <a:p>
            <a:pPr marL="342900" indent="-342900">
              <a:buAutoNum type="arabicPeriod"/>
            </a:pPr>
            <a:r>
              <a:rPr lang="en-US" sz="2400" dirty="0">
                <a:latin typeface="Comic Sans MS" panose="030F0902030302020204" pitchFamily="66" charset="0"/>
              </a:rPr>
              <a:t>How would Maslow explain this behavior?</a:t>
            </a:r>
          </a:p>
        </p:txBody>
      </p:sp>
      <p:sp>
        <p:nvSpPr>
          <p:cNvPr id="6" name="Rectangle 3">
            <a:extLst>
              <a:ext uri="{FF2B5EF4-FFF2-40B4-BE49-F238E27FC236}">
                <a16:creationId xmlns:a16="http://schemas.microsoft.com/office/drawing/2014/main" id="{DD27FA96-B758-18E9-C7DA-B2637F75648B}"/>
              </a:ext>
            </a:extLst>
          </p:cNvPr>
          <p:cNvSpPr>
            <a:spLocks noChangeArrowheads="1"/>
          </p:cNvSpPr>
          <p:nvPr/>
        </p:nvSpPr>
        <p:spPr bwMode="auto">
          <a:xfrm>
            <a:off x="1297783" y="1294462"/>
            <a:ext cx="694689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webkit-standard"/>
              </a:rPr>
              <a:t>A student falls asleep in class and hasn’t completed their homework.</a:t>
            </a:r>
            <a:br>
              <a:rPr kumimoji="0" lang="en-US" altLang="en-US" sz="1800" b="0" i="0" u="none" strike="noStrike" cap="none" normalizeH="0" baseline="0" dirty="0">
                <a:ln>
                  <a:noFill/>
                </a:ln>
                <a:solidFill>
                  <a:schemeClr val="tx1"/>
                </a:solidFill>
                <a:effectLst/>
              </a:rPr>
            </a:br>
            <a:r>
              <a:rPr kumimoji="0" lang="en-US" altLang="en-US" sz="1800" b="0" i="0" u="none" strike="noStrike" cap="none" normalizeH="0" baseline="0" dirty="0">
                <a:ln>
                  <a:noFill/>
                </a:ln>
                <a:solidFill>
                  <a:srgbClr val="000000"/>
                </a:solidFill>
                <a:effectLst/>
                <a:latin typeface="-webkit-standard"/>
              </a:rPr>
              <a:t>When asked about it, they say they were up late because their family recently had to move and they don’t have a stable place to sleep yet.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93854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F6378689-09DB-9E89-84BA-F3EEADBFF25B}"/>
            </a:ext>
          </a:extLst>
        </p:cNvPr>
        <p:cNvGrpSpPr/>
        <p:nvPr/>
      </p:nvGrpSpPr>
      <p:grpSpPr>
        <a:xfrm>
          <a:off x="0" y="0"/>
          <a:ext cx="0" cy="0"/>
          <a:chOff x="0" y="0"/>
          <a:chExt cx="0" cy="0"/>
        </a:xfrm>
      </p:grpSpPr>
      <p:sp>
        <p:nvSpPr>
          <p:cNvPr id="759" name="Google Shape;759;p33">
            <a:extLst>
              <a:ext uri="{FF2B5EF4-FFF2-40B4-BE49-F238E27FC236}">
                <a16:creationId xmlns:a16="http://schemas.microsoft.com/office/drawing/2014/main" id="{FD1221B0-FD98-90DB-700F-6328586B24D1}"/>
              </a:ext>
            </a:extLst>
          </p:cNvPr>
          <p:cNvSpPr txBox="1">
            <a:spLocks noGrp="1"/>
          </p:cNvSpPr>
          <p:nvPr>
            <p:ph type="title"/>
          </p:nvPr>
        </p:nvSpPr>
        <p:spPr>
          <a:xfrm>
            <a:off x="421784" y="295685"/>
            <a:ext cx="8300432"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Changes Because of the Snow Day</a:t>
            </a:r>
            <a:endParaRPr sz="4500" dirty="0"/>
          </a:p>
        </p:txBody>
      </p:sp>
      <p:sp>
        <p:nvSpPr>
          <p:cNvPr id="760" name="Google Shape;760;p33">
            <a:extLst>
              <a:ext uri="{FF2B5EF4-FFF2-40B4-BE49-F238E27FC236}">
                <a16:creationId xmlns:a16="http://schemas.microsoft.com/office/drawing/2014/main" id="{D84E13BC-1846-55D4-0591-BFE25B477CDD}"/>
              </a:ext>
            </a:extLst>
          </p:cNvPr>
          <p:cNvSpPr txBox="1"/>
          <p:nvPr/>
        </p:nvSpPr>
        <p:spPr>
          <a:xfrm>
            <a:off x="1045356" y="1217508"/>
            <a:ext cx="7465141" cy="936805"/>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6" name="Rectangle 3">
            <a:extLst>
              <a:ext uri="{FF2B5EF4-FFF2-40B4-BE49-F238E27FC236}">
                <a16:creationId xmlns:a16="http://schemas.microsoft.com/office/drawing/2014/main" id="{3A98C856-15D7-4775-AF8A-BA328EA456D9}"/>
              </a:ext>
            </a:extLst>
          </p:cNvPr>
          <p:cNvSpPr>
            <a:spLocks noChangeArrowheads="1"/>
          </p:cNvSpPr>
          <p:nvPr/>
        </p:nvSpPr>
        <p:spPr bwMode="auto">
          <a:xfrm>
            <a:off x="1174917" y="1217508"/>
            <a:ext cx="7206017"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lvl="0" indent="-342900">
              <a:buClrTx/>
              <a:buFontTx/>
              <a:buAutoNum type="arabicPeriod"/>
            </a:pPr>
            <a:r>
              <a:rPr lang="en-US" altLang="en-US" sz="2000" dirty="0">
                <a:solidFill>
                  <a:srgbClr val="000000"/>
                </a:solidFill>
                <a:latin typeface="+mn-lt"/>
              </a:rPr>
              <a:t>The Exam on Thursday is becoming a take-home exam</a:t>
            </a:r>
          </a:p>
          <a:p>
            <a:pPr marL="800100" lvl="1" indent="-342900">
              <a:buClrTx/>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n-lt"/>
              </a:rPr>
              <a:t>It will open at Noon today</a:t>
            </a:r>
          </a:p>
          <a:p>
            <a:pPr marL="800100" lvl="1" indent="-342900">
              <a:buClrTx/>
              <a:buFont typeface="Arial" panose="020B0604020202020204" pitchFamily="34" charset="0"/>
              <a:buChar char="•"/>
            </a:pPr>
            <a:r>
              <a:rPr lang="en-US" altLang="en-US" sz="2000" dirty="0">
                <a:latin typeface="+mn-lt"/>
              </a:rPr>
              <a:t>You will have 2 hours to complete it</a:t>
            </a:r>
          </a:p>
          <a:p>
            <a:pPr marL="800100" lvl="1" indent="-342900">
              <a:buClrTx/>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n-lt"/>
              </a:rPr>
              <a:t>It is still </a:t>
            </a:r>
            <a:r>
              <a:rPr lang="en-US" altLang="en-US" sz="2000" dirty="0">
                <a:latin typeface="+mn-lt"/>
              </a:rPr>
              <a:t>a closed note,</a:t>
            </a:r>
            <a:r>
              <a:rPr kumimoji="0" lang="en-US" altLang="en-US" sz="2000" b="0" i="0" u="none" strike="noStrike" cap="none" normalizeH="0" baseline="0" dirty="0">
                <a:ln>
                  <a:noFill/>
                </a:ln>
                <a:solidFill>
                  <a:schemeClr val="tx1"/>
                </a:solidFill>
                <a:effectLst/>
                <a:latin typeface="+mn-lt"/>
              </a:rPr>
              <a:t> but you can use your theorist “</a:t>
            </a:r>
            <a:r>
              <a:rPr lang="en-US" altLang="en-US" sz="2000" dirty="0">
                <a:latin typeface="+mn-lt"/>
              </a:rPr>
              <a:t>cheat sheets.”</a:t>
            </a:r>
          </a:p>
          <a:p>
            <a:pPr marL="800100" lvl="1" indent="-342900">
              <a:buClrTx/>
              <a:buFont typeface="Arial" panose="020B0604020202020204" pitchFamily="34" charset="0"/>
              <a:buChar char="•"/>
            </a:pPr>
            <a:endParaRPr lang="en-US" altLang="en-US" sz="2000" dirty="0">
              <a:latin typeface="+mn-lt"/>
            </a:endParaRPr>
          </a:p>
          <a:p>
            <a:pPr>
              <a:buClrTx/>
            </a:pPr>
            <a:r>
              <a:rPr lang="en-US" altLang="en-US" sz="2000" dirty="0">
                <a:latin typeface="+mn-lt"/>
              </a:rPr>
              <a:t>2. Do not come into class on Thursday!</a:t>
            </a:r>
          </a:p>
          <a:p>
            <a:pPr>
              <a:buClrTx/>
            </a:pPr>
            <a:endParaRPr lang="en-US" altLang="en-US" sz="2000" dirty="0">
              <a:latin typeface="+mn-lt"/>
            </a:endParaRPr>
          </a:p>
          <a:p>
            <a:pPr>
              <a:buClrTx/>
            </a:pPr>
            <a:r>
              <a:rPr lang="en-US" altLang="en-US" sz="2000" dirty="0">
                <a:solidFill>
                  <a:srgbClr val="000000"/>
                </a:solidFill>
                <a:latin typeface="+mn-lt"/>
              </a:rPr>
              <a:t>3. The in-class assignment will move to our class on Tuesday </a:t>
            </a:r>
          </a:p>
          <a:p>
            <a:pPr lvl="1">
              <a:buClrTx/>
            </a:pPr>
            <a:endParaRPr lang="en-US" altLang="en-US" sz="1800" dirty="0"/>
          </a:p>
        </p:txBody>
      </p:sp>
    </p:spTree>
    <p:extLst>
      <p:ext uri="{BB962C8B-B14F-4D97-AF65-F5344CB8AC3E}">
        <p14:creationId xmlns:p14="http://schemas.microsoft.com/office/powerpoint/2010/main" val="20935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0B21CA96-034B-4A4B-6698-8D3DE055E819}"/>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BDC6245B-D3EA-E640-4CF1-239BAD9E7F6B}"/>
              </a:ext>
            </a:extLst>
          </p:cNvPr>
          <p:cNvSpPr txBox="1">
            <a:spLocks noGrp="1"/>
          </p:cNvSpPr>
          <p:nvPr>
            <p:ph type="title"/>
          </p:nvPr>
        </p:nvSpPr>
        <p:spPr>
          <a:xfrm>
            <a:off x="555878" y="501474"/>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500" dirty="0">
                <a:solidFill>
                  <a:schemeClr val="tx1"/>
                </a:solidFill>
              </a:rPr>
              <a:t>Branches of Theories</a:t>
            </a:r>
            <a:endParaRPr sz="4500" dirty="0">
              <a:solidFill>
                <a:schemeClr val="tx1"/>
              </a:solidFill>
            </a:endParaRPr>
          </a:p>
        </p:txBody>
      </p:sp>
      <p:sp>
        <p:nvSpPr>
          <p:cNvPr id="3" name="Rounded Rectangle 2">
            <a:extLst>
              <a:ext uri="{FF2B5EF4-FFF2-40B4-BE49-F238E27FC236}">
                <a16:creationId xmlns:a16="http://schemas.microsoft.com/office/drawing/2014/main" id="{7D257757-603D-CC39-88D5-921E184416B8}"/>
              </a:ext>
            </a:extLst>
          </p:cNvPr>
          <p:cNvSpPr/>
          <p:nvPr/>
        </p:nvSpPr>
        <p:spPr>
          <a:xfrm>
            <a:off x="1063867" y="1113237"/>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“Psycho” Theories</a:t>
            </a:r>
          </a:p>
        </p:txBody>
      </p:sp>
      <p:sp>
        <p:nvSpPr>
          <p:cNvPr id="5" name="Rounded Rectangle 4">
            <a:extLst>
              <a:ext uri="{FF2B5EF4-FFF2-40B4-BE49-F238E27FC236}">
                <a16:creationId xmlns:a16="http://schemas.microsoft.com/office/drawing/2014/main" id="{A7F2F61E-B2D6-9A54-924E-3FF803F29183}"/>
              </a:ext>
            </a:extLst>
          </p:cNvPr>
          <p:cNvSpPr/>
          <p:nvPr/>
        </p:nvSpPr>
        <p:spPr>
          <a:xfrm>
            <a:off x="1063867" y="1862700"/>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Environmental Learning Theories</a:t>
            </a:r>
          </a:p>
        </p:txBody>
      </p:sp>
      <p:sp>
        <p:nvSpPr>
          <p:cNvPr id="7" name="Rounded Rectangle 6">
            <a:extLst>
              <a:ext uri="{FF2B5EF4-FFF2-40B4-BE49-F238E27FC236}">
                <a16:creationId xmlns:a16="http://schemas.microsoft.com/office/drawing/2014/main" id="{A41D2F48-5372-0071-A761-5AF85E94695A}"/>
              </a:ext>
            </a:extLst>
          </p:cNvPr>
          <p:cNvSpPr/>
          <p:nvPr/>
        </p:nvSpPr>
        <p:spPr>
          <a:xfrm>
            <a:off x="1063867" y="3361626"/>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Humanistic Theories</a:t>
            </a:r>
          </a:p>
        </p:txBody>
      </p:sp>
      <p:sp>
        <p:nvSpPr>
          <p:cNvPr id="8" name="Rounded Rectangle 7">
            <a:extLst>
              <a:ext uri="{FF2B5EF4-FFF2-40B4-BE49-F238E27FC236}">
                <a16:creationId xmlns:a16="http://schemas.microsoft.com/office/drawing/2014/main" id="{87D0DE00-25DF-C457-8683-6D72DBC70515}"/>
              </a:ext>
            </a:extLst>
          </p:cNvPr>
          <p:cNvSpPr/>
          <p:nvPr/>
        </p:nvSpPr>
        <p:spPr>
          <a:xfrm>
            <a:off x="1063867" y="4111089"/>
            <a:ext cx="7016262" cy="640200"/>
          </a:xfrm>
          <a:prstGeom prst="roundRect">
            <a:avLst/>
          </a:prstGeom>
          <a:solidFill>
            <a:srgbClr val="BA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Contextual Theories</a:t>
            </a:r>
          </a:p>
        </p:txBody>
      </p:sp>
      <p:sp>
        <p:nvSpPr>
          <p:cNvPr id="2" name="Rounded Rectangle 1">
            <a:extLst>
              <a:ext uri="{FF2B5EF4-FFF2-40B4-BE49-F238E27FC236}">
                <a16:creationId xmlns:a16="http://schemas.microsoft.com/office/drawing/2014/main" id="{425D75D5-8DE5-00B9-442B-8BFA1E8CA5F8}"/>
              </a:ext>
            </a:extLst>
          </p:cNvPr>
          <p:cNvSpPr/>
          <p:nvPr/>
        </p:nvSpPr>
        <p:spPr>
          <a:xfrm>
            <a:off x="1063867" y="2612163"/>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The Constructionist Theories</a:t>
            </a:r>
          </a:p>
        </p:txBody>
      </p:sp>
    </p:spTree>
    <p:extLst>
      <p:ext uri="{BB962C8B-B14F-4D97-AF65-F5344CB8AC3E}">
        <p14:creationId xmlns:p14="http://schemas.microsoft.com/office/powerpoint/2010/main" val="340788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810391BC-155E-F005-7AA2-9D0977C778D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8091279-031A-506A-79B9-77DFC1E2B546}"/>
              </a:ext>
            </a:extLst>
          </p:cNvPr>
          <p:cNvPicPr>
            <a:picLocks noChangeAspect="1"/>
          </p:cNvPicPr>
          <p:nvPr/>
        </p:nvPicPr>
        <p:blipFill>
          <a:blip r:embed="rId3"/>
          <a:stretch>
            <a:fillRect/>
          </a:stretch>
        </p:blipFill>
        <p:spPr>
          <a:xfrm>
            <a:off x="269856" y="484094"/>
            <a:ext cx="4524352" cy="4446495"/>
          </a:xfrm>
          <a:prstGeom prst="rect">
            <a:avLst/>
          </a:prstGeom>
        </p:spPr>
      </p:pic>
      <p:sp>
        <p:nvSpPr>
          <p:cNvPr id="525" name="Google Shape;525;p30">
            <a:extLst>
              <a:ext uri="{FF2B5EF4-FFF2-40B4-BE49-F238E27FC236}">
                <a16:creationId xmlns:a16="http://schemas.microsoft.com/office/drawing/2014/main" id="{9C86742A-50BD-EA0D-65FB-DC368ACBE393}"/>
              </a:ext>
            </a:extLst>
          </p:cNvPr>
          <p:cNvSpPr txBox="1">
            <a:spLocks noGrp="1"/>
          </p:cNvSpPr>
          <p:nvPr>
            <p:ph type="title"/>
          </p:nvPr>
        </p:nvSpPr>
        <p:spPr>
          <a:xfrm>
            <a:off x="3565323" y="1874194"/>
            <a:ext cx="5833858" cy="1097400"/>
          </a:xfrm>
          <a:prstGeom prst="rect">
            <a:avLst/>
          </a:prstGeom>
        </p:spPr>
        <p:txBody>
          <a:bodyPr spcFirstLastPara="1" wrap="square" lIns="91425" tIns="91425" rIns="91425" bIns="91425" anchor="ctr" anchorCtr="0">
            <a:noAutofit/>
          </a:bodyPr>
          <a:lstStyle/>
          <a:p>
            <a:pPr>
              <a:lnSpc>
                <a:spcPct val="100000"/>
              </a:lnSpc>
            </a:pPr>
            <a:r>
              <a:rPr lang="en-US" sz="6000" dirty="0"/>
              <a:t>Vygotsky’s Sociocultural</a:t>
            </a:r>
            <a:br>
              <a:rPr lang="en-US" sz="6000" dirty="0"/>
            </a:br>
            <a:r>
              <a:rPr lang="en-US" sz="6000" dirty="0"/>
              <a:t>Theory</a:t>
            </a:r>
            <a:endParaRPr sz="6000" dirty="0"/>
          </a:p>
        </p:txBody>
      </p:sp>
    </p:spTree>
    <p:extLst>
      <p:ext uri="{BB962C8B-B14F-4D97-AF65-F5344CB8AC3E}">
        <p14:creationId xmlns:p14="http://schemas.microsoft.com/office/powerpoint/2010/main" val="3331478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93C9B6F6-DF21-25B7-554D-756E4A4C3BC1}"/>
            </a:ext>
          </a:extLst>
        </p:cNvPr>
        <p:cNvGrpSpPr/>
        <p:nvPr/>
      </p:nvGrpSpPr>
      <p:grpSpPr>
        <a:xfrm>
          <a:off x="0" y="0"/>
          <a:ext cx="0" cy="0"/>
          <a:chOff x="0" y="0"/>
          <a:chExt cx="0" cy="0"/>
        </a:xfrm>
      </p:grpSpPr>
      <p:pic>
        <p:nvPicPr>
          <p:cNvPr id="3" name="Online Media 2" descr="Vygotsky's Theory of Cognitive Development in Social Relationships">
            <a:hlinkClick r:id="" action="ppaction://media"/>
            <a:extLst>
              <a:ext uri="{FF2B5EF4-FFF2-40B4-BE49-F238E27FC236}">
                <a16:creationId xmlns:a16="http://schemas.microsoft.com/office/drawing/2014/main" id="{53B72B01-16D3-B282-E705-FEDB23A74E5A}"/>
              </a:ext>
            </a:extLst>
          </p:cNvPr>
          <p:cNvPicPr>
            <a:picLocks noRot="1" noChangeAspect="1"/>
          </p:cNvPicPr>
          <p:nvPr>
            <a:videoFile r:link="rId1"/>
          </p:nvPr>
        </p:nvPicPr>
        <p:blipFill>
          <a:blip r:embed="rId4"/>
          <a:stretch>
            <a:fillRect/>
          </a:stretch>
        </p:blipFill>
        <p:spPr>
          <a:xfrm>
            <a:off x="842107" y="464361"/>
            <a:ext cx="7459785" cy="4214778"/>
          </a:xfrm>
          <a:prstGeom prst="rect">
            <a:avLst/>
          </a:prstGeom>
        </p:spPr>
      </p:pic>
    </p:spTree>
    <p:extLst>
      <p:ext uri="{BB962C8B-B14F-4D97-AF65-F5344CB8AC3E}">
        <p14:creationId xmlns:p14="http://schemas.microsoft.com/office/powerpoint/2010/main" val="183684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A36ED016-AB4B-970B-C448-9123A505DF32}"/>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07D40024-03C4-8D66-D0DC-DC2DEF510140}"/>
              </a:ext>
            </a:extLst>
          </p:cNvPr>
          <p:cNvSpPr txBox="1">
            <a:spLocks noGrp="1"/>
          </p:cNvSpPr>
          <p:nvPr>
            <p:ph type="title"/>
          </p:nvPr>
        </p:nvSpPr>
        <p:spPr>
          <a:xfrm>
            <a:off x="555880" y="802750"/>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Core Assumptions of Theory</a:t>
            </a:r>
            <a:endParaRPr sz="4500" dirty="0">
              <a:solidFill>
                <a:schemeClr val="tx1"/>
              </a:solidFill>
            </a:endParaRPr>
          </a:p>
        </p:txBody>
      </p:sp>
      <p:sp>
        <p:nvSpPr>
          <p:cNvPr id="4" name="Rectangle 2">
            <a:extLst>
              <a:ext uri="{FF2B5EF4-FFF2-40B4-BE49-F238E27FC236}">
                <a16:creationId xmlns:a16="http://schemas.microsoft.com/office/drawing/2014/main" id="{EFB73E26-1E56-470E-DA31-B5AEFECA6E7F}"/>
              </a:ext>
            </a:extLst>
          </p:cNvPr>
          <p:cNvSpPr>
            <a:spLocks noGrp="1" noChangeArrowheads="1"/>
          </p:cNvSpPr>
          <p:nvPr>
            <p:ph type="subTitle" idx="1"/>
          </p:nvPr>
        </p:nvSpPr>
        <p:spPr bwMode="auto">
          <a:xfrm>
            <a:off x="661386" y="9921740"/>
            <a:ext cx="327468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lvl="0" indent="0" algn="l">
              <a:lnSpc>
                <a:spcPct val="100000"/>
              </a:lnSpc>
              <a:buClrTx/>
              <a:buSzTx/>
            </a:pPr>
            <a:r>
              <a:rPr kumimoji="0" lang="en-US" altLang="en-US" sz="2400" b="1" u="none" strike="noStrike" cap="none" normalizeH="0" baseline="0" dirty="0">
                <a:ln>
                  <a:noFill/>
                </a:ln>
                <a:solidFill>
                  <a:srgbClr val="000000"/>
                </a:solidFill>
                <a:effectLst/>
                <a:latin typeface="-webkit-standard"/>
              </a:rPr>
              <a:t>Abraham Maslow (1908-1970)</a:t>
            </a:r>
          </a:p>
          <a:p>
            <a:pPr marL="342900" lvl="0" indent="-342900" algn="l">
              <a:lnSpc>
                <a:spcPct val="100000"/>
              </a:lnSpc>
              <a:buClrTx/>
              <a:buSzTx/>
              <a:buFont typeface="Arial" panose="020B0604020202020204" pitchFamily="34" charset="0"/>
              <a:buChar char="•"/>
            </a:pPr>
            <a:endParaRPr lang="en-US" sz="2400" dirty="0"/>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dirty="0">
              <a:solidFill>
                <a:srgbClr val="000000"/>
              </a:solidFill>
              <a:latin typeface="-webkit-standard"/>
            </a:endParaRPr>
          </a:p>
          <a:p>
            <a:pPr marL="0" indent="0" algn="l">
              <a:lnSpc>
                <a:spcPct val="100000"/>
              </a:lnSpc>
              <a:buClrTx/>
              <a:buSzTx/>
            </a:pPr>
            <a:endParaRPr lang="en-US" sz="2400" b="1" dirty="0"/>
          </a:p>
        </p:txBody>
      </p:sp>
      <p:sp>
        <p:nvSpPr>
          <p:cNvPr id="3" name="Rectangle 2">
            <a:extLst>
              <a:ext uri="{FF2B5EF4-FFF2-40B4-BE49-F238E27FC236}">
                <a16:creationId xmlns:a16="http://schemas.microsoft.com/office/drawing/2014/main" id="{480414B3-3EA7-5ADF-5F30-5D8146B4CECE}"/>
              </a:ext>
            </a:extLst>
          </p:cNvPr>
          <p:cNvSpPr>
            <a:spLocks noChangeArrowheads="1"/>
          </p:cNvSpPr>
          <p:nvPr/>
        </p:nvSpPr>
        <p:spPr bwMode="auto">
          <a:xfrm>
            <a:off x="555880" y="1201429"/>
            <a:ext cx="500575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1"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rgbClr val="000000"/>
                </a:solidFill>
                <a:effectLst/>
                <a:latin typeface="Arial" panose="020B0604020202020204" pitchFamily="34" charset="0"/>
              </a:rPr>
              <a:t>Cognitive development is socially mediated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rgbClr val="000000"/>
                </a:solidFill>
                <a:effectLst/>
                <a:latin typeface="Arial" panose="020B0604020202020204" pitchFamily="34" charset="0"/>
              </a:rPr>
              <a:t>Culture shapes how children think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rgbClr val="000000"/>
                </a:solidFill>
                <a:effectLst/>
                <a:latin typeface="Arial" panose="020B0604020202020204" pitchFamily="34" charset="0"/>
              </a:rPr>
              <a:t>Language is the primary psychological tool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0" i="0" u="none" strike="noStrike" cap="none" normalizeH="0" baseline="0" dirty="0">
                <a:ln>
                  <a:noFill/>
                </a:ln>
                <a:solidFill>
                  <a:srgbClr val="000000"/>
                </a:solidFill>
                <a:effectLst/>
                <a:latin typeface="Arial" panose="020B0604020202020204" pitchFamily="34" charset="0"/>
              </a:rPr>
              <a:t>Learning leads development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200" b="1" i="0" u="none" strike="noStrike" cap="none" normalizeH="0" baseline="0" dirty="0">
                <a:ln>
                  <a:noFill/>
                </a:ln>
                <a:solidFill>
                  <a:srgbClr val="000000"/>
                </a:solidFill>
                <a:effectLst/>
                <a:latin typeface="Arial" panose="020B0604020202020204" pitchFamily="34" charset="0"/>
              </a:rPr>
              <a:t>Private speech </a:t>
            </a:r>
            <a:r>
              <a:rPr kumimoji="0" lang="en-US" altLang="en-US" sz="2200" b="0" i="0" u="none" strike="noStrike" cap="none" normalizeH="0" baseline="0" dirty="0">
                <a:ln>
                  <a:noFill/>
                </a:ln>
                <a:solidFill>
                  <a:srgbClr val="000000"/>
                </a:solidFill>
                <a:effectLst/>
                <a:latin typeface="Arial" panose="020B0604020202020204" pitchFamily="34" charset="0"/>
              </a:rPr>
              <a:t>→ internal speech (internalization process)</a:t>
            </a:r>
          </a:p>
        </p:txBody>
      </p:sp>
      <p:pic>
        <p:nvPicPr>
          <p:cNvPr id="19460" name="Picture 4" descr="Vygotsky's Sociocultural Theory of Cognitive Development">
            <a:extLst>
              <a:ext uri="{FF2B5EF4-FFF2-40B4-BE49-F238E27FC236}">
                <a16:creationId xmlns:a16="http://schemas.microsoft.com/office/drawing/2014/main" id="{D3564EE2-30FD-F509-E087-D41F3F1A3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930" y="1771599"/>
            <a:ext cx="3315894" cy="2461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508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1E082988-F519-E7B8-F086-AC419E9DA5BC}"/>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99172428-9057-B001-A47D-BA58B8629247}"/>
              </a:ext>
            </a:extLst>
          </p:cNvPr>
          <p:cNvSpPr txBox="1">
            <a:spLocks noGrp="1"/>
          </p:cNvSpPr>
          <p:nvPr>
            <p:ph type="title"/>
          </p:nvPr>
        </p:nvSpPr>
        <p:spPr>
          <a:xfrm>
            <a:off x="544167" y="614169"/>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500" dirty="0">
                <a:solidFill>
                  <a:schemeClr val="tx1"/>
                </a:solidFill>
              </a:rPr>
              <a:t>Zone of Proximal Development</a:t>
            </a:r>
            <a:endParaRPr sz="4500" dirty="0">
              <a:solidFill>
                <a:schemeClr val="tx1"/>
              </a:solidFill>
            </a:endParaRPr>
          </a:p>
        </p:txBody>
      </p:sp>
      <p:sp>
        <p:nvSpPr>
          <p:cNvPr id="4" name="Rectangle 2">
            <a:extLst>
              <a:ext uri="{FF2B5EF4-FFF2-40B4-BE49-F238E27FC236}">
                <a16:creationId xmlns:a16="http://schemas.microsoft.com/office/drawing/2014/main" id="{892F7343-1922-7595-86C5-968B30589F39}"/>
              </a:ext>
            </a:extLst>
          </p:cNvPr>
          <p:cNvSpPr>
            <a:spLocks noGrp="1" noChangeArrowheads="1"/>
          </p:cNvSpPr>
          <p:nvPr>
            <p:ph type="subTitle" idx="1"/>
          </p:nvPr>
        </p:nvSpPr>
        <p:spPr bwMode="auto">
          <a:xfrm>
            <a:off x="661386" y="9921740"/>
            <a:ext cx="327468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lvl="0" indent="0" algn="l">
              <a:lnSpc>
                <a:spcPct val="100000"/>
              </a:lnSpc>
              <a:buClrTx/>
              <a:buSzTx/>
            </a:pPr>
            <a:r>
              <a:rPr kumimoji="0" lang="en-US" altLang="en-US" sz="2400" b="1" u="none" strike="noStrike" cap="none" normalizeH="0" baseline="0" dirty="0">
                <a:ln>
                  <a:noFill/>
                </a:ln>
                <a:solidFill>
                  <a:srgbClr val="000000"/>
                </a:solidFill>
                <a:effectLst/>
                <a:latin typeface="-webkit-standard"/>
              </a:rPr>
              <a:t>Abraham Maslow (1908-1970)</a:t>
            </a:r>
          </a:p>
          <a:p>
            <a:pPr marL="342900" lvl="0" indent="-342900" algn="l">
              <a:lnSpc>
                <a:spcPct val="100000"/>
              </a:lnSpc>
              <a:buClrTx/>
              <a:buSzTx/>
              <a:buFont typeface="Arial" panose="020B0604020202020204" pitchFamily="34" charset="0"/>
              <a:buChar char="•"/>
            </a:pPr>
            <a:endParaRPr lang="en-US" sz="2400" dirty="0"/>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dirty="0">
              <a:solidFill>
                <a:srgbClr val="000000"/>
              </a:solidFill>
              <a:latin typeface="-webkit-standard"/>
            </a:endParaRPr>
          </a:p>
          <a:p>
            <a:pPr marL="0" indent="0" algn="l">
              <a:lnSpc>
                <a:spcPct val="100000"/>
              </a:lnSpc>
              <a:buClrTx/>
              <a:buSzTx/>
            </a:pPr>
            <a:endParaRPr lang="en-US" sz="2400" b="1" dirty="0"/>
          </a:p>
        </p:txBody>
      </p:sp>
      <p:pic>
        <p:nvPicPr>
          <p:cNvPr id="21506" name="Picture 2" descr="15 Zone of Proximal Development Examples (2026)">
            <a:extLst>
              <a:ext uri="{FF2B5EF4-FFF2-40B4-BE49-F238E27FC236}">
                <a16:creationId xmlns:a16="http://schemas.microsoft.com/office/drawing/2014/main" id="{06E2D375-2558-FC49-7154-53C4F9010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068" y="1254369"/>
            <a:ext cx="4409241" cy="33582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C93460-6BBF-7823-7D97-8EE8F7B4B781}"/>
              </a:ext>
            </a:extLst>
          </p:cNvPr>
          <p:cNvSpPr txBox="1"/>
          <p:nvPr/>
        </p:nvSpPr>
        <p:spPr>
          <a:xfrm>
            <a:off x="779606" y="1254369"/>
            <a:ext cx="3038242" cy="3385542"/>
          </a:xfrm>
          <a:prstGeom prst="rect">
            <a:avLst/>
          </a:prstGeom>
          <a:noFill/>
        </p:spPr>
        <p:txBody>
          <a:bodyPr wrap="square" rtlCol="0">
            <a:spAutoFit/>
          </a:bodyPr>
          <a:lstStyle/>
          <a:p>
            <a:r>
              <a:rPr lang="en-US" sz="2000" b="1" dirty="0"/>
              <a:t>The gap between what a child can do independently and what they can do with guidance</a:t>
            </a:r>
          </a:p>
          <a:p>
            <a:endParaRPr lang="en-US" sz="2000" dirty="0"/>
          </a:p>
          <a:p>
            <a:pPr marL="285750" indent="-285750">
              <a:buFont typeface="Arial" panose="020B0604020202020204" pitchFamily="34" charset="0"/>
              <a:buChar char="•"/>
            </a:pPr>
            <a:r>
              <a:rPr lang="en-US" sz="2000" dirty="0"/>
              <a:t>Independent ability</a:t>
            </a:r>
          </a:p>
          <a:p>
            <a:pPr marL="285750" indent="-285750">
              <a:buFont typeface="Arial" panose="020B0604020202020204" pitchFamily="34" charset="0"/>
              <a:buChar char="•"/>
            </a:pPr>
            <a:r>
              <a:rPr lang="en-US" sz="2000" dirty="0"/>
              <a:t>Assisted performance</a:t>
            </a:r>
          </a:p>
          <a:p>
            <a:pPr marL="285750" indent="-285750">
              <a:buFont typeface="Arial" panose="020B0604020202020204" pitchFamily="34" charset="0"/>
              <a:buChar char="•"/>
            </a:pPr>
            <a:r>
              <a:rPr lang="en-US" sz="2000" dirty="0"/>
              <a:t>Beyond current capacity</a:t>
            </a:r>
          </a:p>
          <a:p>
            <a:endParaRPr lang="en-US" dirty="0"/>
          </a:p>
        </p:txBody>
      </p:sp>
    </p:spTree>
    <p:extLst>
      <p:ext uri="{BB962C8B-B14F-4D97-AF65-F5344CB8AC3E}">
        <p14:creationId xmlns:p14="http://schemas.microsoft.com/office/powerpoint/2010/main" val="8792148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069B4B3A-ABE3-3A14-B244-713CA9131CC3}"/>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42DFDA7A-2D1A-6FD5-0C80-FC57FFE6B7A2}"/>
              </a:ext>
            </a:extLst>
          </p:cNvPr>
          <p:cNvSpPr txBox="1">
            <a:spLocks noGrp="1"/>
          </p:cNvSpPr>
          <p:nvPr>
            <p:ph type="title"/>
          </p:nvPr>
        </p:nvSpPr>
        <p:spPr>
          <a:xfrm>
            <a:off x="555880" y="934269"/>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500" dirty="0">
                <a:solidFill>
                  <a:schemeClr val="tx1"/>
                </a:solidFill>
              </a:rPr>
              <a:t>Scaffolding</a:t>
            </a:r>
            <a:endParaRPr sz="4500" dirty="0">
              <a:solidFill>
                <a:schemeClr val="tx1"/>
              </a:solidFill>
            </a:endParaRPr>
          </a:p>
        </p:txBody>
      </p:sp>
      <p:sp>
        <p:nvSpPr>
          <p:cNvPr id="4" name="Rectangle 2">
            <a:extLst>
              <a:ext uri="{FF2B5EF4-FFF2-40B4-BE49-F238E27FC236}">
                <a16:creationId xmlns:a16="http://schemas.microsoft.com/office/drawing/2014/main" id="{1511CA6F-1A68-0E26-D442-4EC7D1054C6C}"/>
              </a:ext>
            </a:extLst>
          </p:cNvPr>
          <p:cNvSpPr>
            <a:spLocks noGrp="1" noChangeArrowheads="1"/>
          </p:cNvSpPr>
          <p:nvPr>
            <p:ph type="subTitle" idx="1"/>
          </p:nvPr>
        </p:nvSpPr>
        <p:spPr bwMode="auto">
          <a:xfrm>
            <a:off x="661386" y="9921740"/>
            <a:ext cx="327468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lvl="0" indent="0" algn="l">
              <a:lnSpc>
                <a:spcPct val="100000"/>
              </a:lnSpc>
              <a:buClrTx/>
              <a:buSzTx/>
            </a:pPr>
            <a:r>
              <a:rPr kumimoji="0" lang="en-US" altLang="en-US" sz="2400" b="1" u="none" strike="noStrike" cap="none" normalizeH="0" baseline="0" dirty="0">
                <a:ln>
                  <a:noFill/>
                </a:ln>
                <a:solidFill>
                  <a:srgbClr val="000000"/>
                </a:solidFill>
                <a:effectLst/>
                <a:latin typeface="-webkit-standard"/>
              </a:rPr>
              <a:t>Abraham Maslow (1908-1970)</a:t>
            </a:r>
          </a:p>
          <a:p>
            <a:pPr marL="342900" lvl="0" indent="-342900" algn="l">
              <a:lnSpc>
                <a:spcPct val="100000"/>
              </a:lnSpc>
              <a:buClrTx/>
              <a:buSzTx/>
              <a:buFont typeface="Arial" panose="020B0604020202020204" pitchFamily="34" charset="0"/>
              <a:buChar char="•"/>
            </a:pPr>
            <a:endParaRPr lang="en-US" sz="2400" dirty="0"/>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400" dirty="0">
              <a:solidFill>
                <a:srgbClr val="000000"/>
              </a:solidFill>
              <a:latin typeface="-webkit-standard"/>
            </a:endParaRPr>
          </a:p>
          <a:p>
            <a:pPr marL="0" indent="0" algn="l">
              <a:lnSpc>
                <a:spcPct val="100000"/>
              </a:lnSpc>
              <a:buClrTx/>
              <a:buSzTx/>
            </a:pPr>
            <a:endParaRPr lang="en-US" sz="2400" b="1" dirty="0"/>
          </a:p>
        </p:txBody>
      </p:sp>
      <p:sp>
        <p:nvSpPr>
          <p:cNvPr id="2" name="TextBox 1">
            <a:extLst>
              <a:ext uri="{FF2B5EF4-FFF2-40B4-BE49-F238E27FC236}">
                <a16:creationId xmlns:a16="http://schemas.microsoft.com/office/drawing/2014/main" id="{E5575954-12ED-FC27-587C-B8E26C1B70AE}"/>
              </a:ext>
            </a:extLst>
          </p:cNvPr>
          <p:cNvSpPr txBox="1"/>
          <p:nvPr/>
        </p:nvSpPr>
        <p:spPr>
          <a:xfrm>
            <a:off x="954463" y="1574469"/>
            <a:ext cx="5402131" cy="2308324"/>
          </a:xfrm>
          <a:prstGeom prst="rect">
            <a:avLst/>
          </a:prstGeom>
          <a:noFill/>
        </p:spPr>
        <p:txBody>
          <a:bodyPr wrap="square" rtlCol="0">
            <a:spAutoFit/>
          </a:bodyPr>
          <a:lstStyle/>
          <a:p>
            <a:r>
              <a:rPr lang="en-US" sz="2400" b="1" dirty="0"/>
              <a:t>Scaffolding = Structured Support</a:t>
            </a:r>
            <a:endParaRPr lang="en-US" sz="2400" dirty="0"/>
          </a:p>
          <a:p>
            <a:pPr marL="285750" indent="-285750">
              <a:buFont typeface="Arial" panose="020B0604020202020204" pitchFamily="34" charset="0"/>
              <a:buChar char="•"/>
            </a:pPr>
            <a:r>
              <a:rPr lang="en-US" sz="2400" dirty="0"/>
              <a:t>Guidance from adults or more capable peers</a:t>
            </a:r>
          </a:p>
          <a:p>
            <a:pPr marL="285750" indent="-285750">
              <a:buFont typeface="Arial" panose="020B0604020202020204" pitchFamily="34" charset="0"/>
              <a:buChar char="•"/>
            </a:pPr>
            <a:r>
              <a:rPr lang="en-US" sz="2400" dirty="0"/>
              <a:t>Gradual withdrawal of support</a:t>
            </a:r>
          </a:p>
          <a:p>
            <a:pPr marL="285750" indent="-285750">
              <a:buFont typeface="Arial" panose="020B0604020202020204" pitchFamily="34" charset="0"/>
              <a:buChar char="•"/>
            </a:pPr>
            <a:r>
              <a:rPr lang="en-US" sz="2400" dirty="0"/>
              <a:t>Temporary instructional framework</a:t>
            </a:r>
          </a:p>
          <a:p>
            <a:endParaRPr lang="en-US" sz="2400" dirty="0"/>
          </a:p>
        </p:txBody>
      </p:sp>
      <p:pic>
        <p:nvPicPr>
          <p:cNvPr id="23554" name="Picture 2" descr="6 Ft Wood Step Ladder">
            <a:extLst>
              <a:ext uri="{FF2B5EF4-FFF2-40B4-BE49-F238E27FC236}">
                <a16:creationId xmlns:a16="http://schemas.microsoft.com/office/drawing/2014/main" id="{21B6B40B-7B5F-FD5B-D6EE-AF5B867BD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517" y="1090246"/>
            <a:ext cx="2822575" cy="380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9275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FDE2DAE9-2BE6-C72B-3668-00CFA8976C08}"/>
            </a:ext>
          </a:extLst>
        </p:cNvPr>
        <p:cNvGrpSpPr/>
        <p:nvPr/>
      </p:nvGrpSpPr>
      <p:grpSpPr>
        <a:xfrm>
          <a:off x="0" y="0"/>
          <a:ext cx="0" cy="0"/>
          <a:chOff x="0" y="0"/>
          <a:chExt cx="0" cy="0"/>
        </a:xfrm>
      </p:grpSpPr>
      <p:grpSp>
        <p:nvGrpSpPr>
          <p:cNvPr id="749" name="Google Shape;749;p33">
            <a:extLst>
              <a:ext uri="{FF2B5EF4-FFF2-40B4-BE49-F238E27FC236}">
                <a16:creationId xmlns:a16="http://schemas.microsoft.com/office/drawing/2014/main" id="{32C08023-D6F7-D057-C7AB-B78E68B3DC21}"/>
              </a:ext>
            </a:extLst>
          </p:cNvPr>
          <p:cNvGrpSpPr/>
          <p:nvPr/>
        </p:nvGrpSpPr>
        <p:grpSpPr>
          <a:xfrm>
            <a:off x="725400" y="2008584"/>
            <a:ext cx="7698600" cy="2803271"/>
            <a:chOff x="727375" y="2553925"/>
            <a:chExt cx="7698600" cy="1880700"/>
          </a:xfrm>
        </p:grpSpPr>
        <p:cxnSp>
          <p:nvCxnSpPr>
            <p:cNvPr id="750" name="Google Shape;750;p33">
              <a:extLst>
                <a:ext uri="{FF2B5EF4-FFF2-40B4-BE49-F238E27FC236}">
                  <a16:creationId xmlns:a16="http://schemas.microsoft.com/office/drawing/2014/main" id="{22BD2C9A-893C-4AAD-7AB9-0808FAB55E86}"/>
                </a:ext>
              </a:extLst>
            </p:cNvPr>
            <p:cNvCxnSpPr/>
            <p:nvPr/>
          </p:nvCxnSpPr>
          <p:spPr>
            <a:xfrm>
              <a:off x="901300" y="2553925"/>
              <a:ext cx="0" cy="1880700"/>
            </a:xfrm>
            <a:prstGeom prst="straightConnector1">
              <a:avLst/>
            </a:prstGeom>
            <a:noFill/>
            <a:ln w="9525" cap="flat" cmpd="sng">
              <a:solidFill>
                <a:schemeClr val="accent2"/>
              </a:solidFill>
              <a:prstDash val="solid"/>
              <a:round/>
              <a:headEnd type="none" w="med" len="med"/>
              <a:tailEnd type="none" w="med" len="med"/>
            </a:ln>
          </p:spPr>
        </p:cxnSp>
        <p:grpSp>
          <p:nvGrpSpPr>
            <p:cNvPr id="751" name="Google Shape;751;p33">
              <a:extLst>
                <a:ext uri="{FF2B5EF4-FFF2-40B4-BE49-F238E27FC236}">
                  <a16:creationId xmlns:a16="http://schemas.microsoft.com/office/drawing/2014/main" id="{95AFB00E-65C4-0862-A4FB-5244B3C579C8}"/>
                </a:ext>
              </a:extLst>
            </p:cNvPr>
            <p:cNvGrpSpPr/>
            <p:nvPr/>
          </p:nvGrpSpPr>
          <p:grpSpPr>
            <a:xfrm>
              <a:off x="727375" y="2868137"/>
              <a:ext cx="7698600" cy="1473988"/>
              <a:chOff x="727375" y="2944337"/>
              <a:chExt cx="7698600" cy="1473988"/>
            </a:xfrm>
          </p:grpSpPr>
          <p:cxnSp>
            <p:nvCxnSpPr>
              <p:cNvPr id="752" name="Google Shape;752;p33">
                <a:extLst>
                  <a:ext uri="{FF2B5EF4-FFF2-40B4-BE49-F238E27FC236}">
                    <a16:creationId xmlns:a16="http://schemas.microsoft.com/office/drawing/2014/main" id="{9B973021-E26C-D550-7106-D9B2FF0BB13C}"/>
                  </a:ext>
                </a:extLst>
              </p:cNvPr>
              <p:cNvCxnSpPr/>
              <p:nvPr/>
            </p:nvCxnSpPr>
            <p:spPr>
              <a:xfrm>
                <a:off x="727375" y="2944337"/>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33">
                <a:extLst>
                  <a:ext uri="{FF2B5EF4-FFF2-40B4-BE49-F238E27FC236}">
                    <a16:creationId xmlns:a16="http://schemas.microsoft.com/office/drawing/2014/main" id="{ADBCA9E7-9259-034C-7D79-06A7F57E7A84}"/>
                  </a:ext>
                </a:extLst>
              </p:cNvPr>
              <p:cNvCxnSpPr/>
              <p:nvPr/>
            </p:nvCxnSpPr>
            <p:spPr>
              <a:xfrm>
                <a:off x="727375" y="343566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33">
                <a:extLst>
                  <a:ext uri="{FF2B5EF4-FFF2-40B4-BE49-F238E27FC236}">
                    <a16:creationId xmlns:a16="http://schemas.microsoft.com/office/drawing/2014/main" id="{B0350FBD-F43A-BFFC-E8EB-D5559A6A4073}"/>
                  </a:ext>
                </a:extLst>
              </p:cNvPr>
              <p:cNvCxnSpPr/>
              <p:nvPr/>
            </p:nvCxnSpPr>
            <p:spPr>
              <a:xfrm>
                <a:off x="727375" y="3681331"/>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33">
                <a:extLst>
                  <a:ext uri="{FF2B5EF4-FFF2-40B4-BE49-F238E27FC236}">
                    <a16:creationId xmlns:a16="http://schemas.microsoft.com/office/drawing/2014/main" id="{35DDB95C-DF27-523A-9AAF-C505D1A24A0D}"/>
                  </a:ext>
                </a:extLst>
              </p:cNvPr>
              <p:cNvCxnSpPr/>
              <p:nvPr/>
            </p:nvCxnSpPr>
            <p:spPr>
              <a:xfrm>
                <a:off x="727375" y="392699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33">
                <a:extLst>
                  <a:ext uri="{FF2B5EF4-FFF2-40B4-BE49-F238E27FC236}">
                    <a16:creationId xmlns:a16="http://schemas.microsoft.com/office/drawing/2014/main" id="{FD935058-C64E-CEC4-DE9F-448C43AAABFA}"/>
                  </a:ext>
                </a:extLst>
              </p:cNvPr>
              <p:cNvCxnSpPr/>
              <p:nvPr/>
            </p:nvCxnSpPr>
            <p:spPr>
              <a:xfrm>
                <a:off x="727375" y="4172660"/>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33">
                <a:extLst>
                  <a:ext uri="{FF2B5EF4-FFF2-40B4-BE49-F238E27FC236}">
                    <a16:creationId xmlns:a16="http://schemas.microsoft.com/office/drawing/2014/main" id="{205088A3-279B-5A41-1918-CE1020B1C8AC}"/>
                  </a:ext>
                </a:extLst>
              </p:cNvPr>
              <p:cNvCxnSpPr/>
              <p:nvPr/>
            </p:nvCxnSpPr>
            <p:spPr>
              <a:xfrm>
                <a:off x="727375" y="4418325"/>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33">
                <a:extLst>
                  <a:ext uri="{FF2B5EF4-FFF2-40B4-BE49-F238E27FC236}">
                    <a16:creationId xmlns:a16="http://schemas.microsoft.com/office/drawing/2014/main" id="{6D5627D6-E3EB-559D-DFA6-9314BC4F50E2}"/>
                  </a:ext>
                </a:extLst>
              </p:cNvPr>
              <p:cNvCxnSpPr/>
              <p:nvPr/>
            </p:nvCxnSpPr>
            <p:spPr>
              <a:xfrm>
                <a:off x="727375" y="3190002"/>
                <a:ext cx="7698600" cy="0"/>
              </a:xfrm>
              <a:prstGeom prst="straightConnector1">
                <a:avLst/>
              </a:prstGeom>
              <a:noFill/>
              <a:ln w="9525" cap="flat" cmpd="sng">
                <a:solidFill>
                  <a:schemeClr val="dk2"/>
                </a:solidFill>
                <a:prstDash val="solid"/>
                <a:round/>
                <a:headEnd type="none" w="med" len="med"/>
                <a:tailEnd type="none" w="med" len="med"/>
              </a:ln>
            </p:spPr>
          </p:cxnSp>
        </p:grpSp>
      </p:grpSp>
      <p:sp>
        <p:nvSpPr>
          <p:cNvPr id="759" name="Google Shape;759;p33">
            <a:extLst>
              <a:ext uri="{FF2B5EF4-FFF2-40B4-BE49-F238E27FC236}">
                <a16:creationId xmlns:a16="http://schemas.microsoft.com/office/drawing/2014/main" id="{E6E72216-052D-1ED2-1024-8514EFE8075C}"/>
              </a:ext>
            </a:extLst>
          </p:cNvPr>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THINK-PAIR-SHARE</a:t>
            </a:r>
            <a:endParaRPr sz="4500" dirty="0"/>
          </a:p>
        </p:txBody>
      </p:sp>
      <p:sp>
        <p:nvSpPr>
          <p:cNvPr id="760" name="Google Shape;760;p33">
            <a:extLst>
              <a:ext uri="{FF2B5EF4-FFF2-40B4-BE49-F238E27FC236}">
                <a16:creationId xmlns:a16="http://schemas.microsoft.com/office/drawing/2014/main" id="{0CC195A7-D76E-182B-1CF2-3C4D46C2D327}"/>
              </a:ext>
            </a:extLst>
          </p:cNvPr>
          <p:cNvSpPr txBox="1"/>
          <p:nvPr/>
        </p:nvSpPr>
        <p:spPr>
          <a:xfrm>
            <a:off x="1045356" y="1217508"/>
            <a:ext cx="7465141" cy="936805"/>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3" name="TextBox 2">
            <a:extLst>
              <a:ext uri="{FF2B5EF4-FFF2-40B4-BE49-F238E27FC236}">
                <a16:creationId xmlns:a16="http://schemas.microsoft.com/office/drawing/2014/main" id="{48E2AB86-B1FD-7F52-0FDD-FC14C907AACC}"/>
              </a:ext>
            </a:extLst>
          </p:cNvPr>
          <p:cNvSpPr txBox="1"/>
          <p:nvPr/>
        </p:nvSpPr>
        <p:spPr>
          <a:xfrm>
            <a:off x="1150841" y="2848336"/>
            <a:ext cx="7519273" cy="1200329"/>
          </a:xfrm>
          <a:prstGeom prst="rect">
            <a:avLst/>
          </a:prstGeom>
          <a:noFill/>
        </p:spPr>
        <p:txBody>
          <a:bodyPr wrap="square" rtlCol="0">
            <a:spAutoFit/>
          </a:bodyPr>
          <a:lstStyle/>
          <a:p>
            <a:pPr marL="342900" indent="-342900">
              <a:buAutoNum type="arabicPeriod"/>
            </a:pPr>
            <a:r>
              <a:rPr lang="en-US" sz="2400" dirty="0">
                <a:latin typeface="Comic Sans MS" panose="030F0902030302020204" pitchFamily="66" charset="0"/>
              </a:rPr>
              <a:t>What is the student doing</a:t>
            </a:r>
            <a:r>
              <a:rPr lang="en-US" sz="2400" b="1" dirty="0">
                <a:latin typeface="Comic Sans MS" panose="030F0902030302020204" pitchFamily="66" charset="0"/>
              </a:rPr>
              <a:t>? </a:t>
            </a:r>
            <a:r>
              <a:rPr lang="en-US" sz="2400" dirty="0">
                <a:latin typeface="Comic Sans MS" panose="030F0902030302020204" pitchFamily="66" charset="0"/>
              </a:rPr>
              <a:t>Observations only!</a:t>
            </a:r>
          </a:p>
          <a:p>
            <a:pPr marL="342900" indent="-342900">
              <a:buAutoNum type="arabicPeriod"/>
            </a:pPr>
            <a:endParaRPr lang="en-US" sz="2400" dirty="0">
              <a:latin typeface="Comic Sans MS" panose="030F0902030302020204" pitchFamily="66" charset="0"/>
            </a:endParaRPr>
          </a:p>
          <a:p>
            <a:pPr marL="342900" indent="-342900">
              <a:buAutoNum type="arabicPeriod"/>
            </a:pPr>
            <a:r>
              <a:rPr lang="en-US" sz="2400" dirty="0">
                <a:latin typeface="Comic Sans MS" panose="030F0902030302020204" pitchFamily="66" charset="0"/>
              </a:rPr>
              <a:t>How would Vygotsky explain this behavior?</a:t>
            </a:r>
          </a:p>
        </p:txBody>
      </p:sp>
      <p:sp>
        <p:nvSpPr>
          <p:cNvPr id="5" name="Rectangle 2">
            <a:extLst>
              <a:ext uri="{FF2B5EF4-FFF2-40B4-BE49-F238E27FC236}">
                <a16:creationId xmlns:a16="http://schemas.microsoft.com/office/drawing/2014/main" id="{9A05806F-E4B6-4DA0-31EE-38FBE5D58A69}"/>
              </a:ext>
            </a:extLst>
          </p:cNvPr>
          <p:cNvSpPr>
            <a:spLocks noChangeArrowheads="1"/>
          </p:cNvSpPr>
          <p:nvPr/>
        </p:nvSpPr>
        <p:spPr bwMode="auto">
          <a:xfrm>
            <a:off x="1150840" y="1327392"/>
            <a:ext cx="67739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webkit-standard"/>
              </a:rPr>
              <a:t>A 6-year-old is trying to solve a math problem and says out loud,</a:t>
            </a:r>
            <a:br>
              <a:rPr kumimoji="0" lang="en-US" altLang="en-US" sz="1800" b="0" i="0" u="none" strike="noStrike" cap="none" normalizeH="0" baseline="0" dirty="0">
                <a:ln>
                  <a:noFill/>
                </a:ln>
                <a:solidFill>
                  <a:schemeClr val="tx1"/>
                </a:solidFill>
                <a:effectLst/>
              </a:rPr>
            </a:br>
            <a:r>
              <a:rPr kumimoji="0" lang="en-US" altLang="en-US" sz="1800" b="0" i="0" u="none" strike="noStrike" cap="none" normalizeH="0" baseline="0" dirty="0">
                <a:ln>
                  <a:noFill/>
                </a:ln>
                <a:solidFill>
                  <a:srgbClr val="000000"/>
                </a:solidFill>
                <a:effectLst/>
                <a:latin typeface="-webkit-standard"/>
              </a:rPr>
              <a:t>“Okay… first I count these… now I add two more… wait… no, that’s wrong…”</a:t>
            </a:r>
            <a:endParaRPr kumimoji="0" lang="en-US" altLang="en-US" sz="1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4235890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2BBFA4E4-8378-ACA3-14FC-F8AF1C1AFEA5}"/>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4620A31A-4CB1-2C93-1057-1BAC95B59680}"/>
              </a:ext>
            </a:extLst>
          </p:cNvPr>
          <p:cNvSpPr txBox="1">
            <a:spLocks noGrp="1"/>
          </p:cNvSpPr>
          <p:nvPr>
            <p:ph type="title"/>
          </p:nvPr>
        </p:nvSpPr>
        <p:spPr>
          <a:xfrm>
            <a:off x="555878" y="501474"/>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500" dirty="0">
                <a:solidFill>
                  <a:schemeClr val="tx1"/>
                </a:solidFill>
              </a:rPr>
              <a:t>Branches of Theories</a:t>
            </a:r>
            <a:endParaRPr sz="4500" dirty="0">
              <a:solidFill>
                <a:schemeClr val="tx1"/>
              </a:solidFill>
            </a:endParaRPr>
          </a:p>
        </p:txBody>
      </p:sp>
      <p:sp>
        <p:nvSpPr>
          <p:cNvPr id="3" name="Rounded Rectangle 2">
            <a:extLst>
              <a:ext uri="{FF2B5EF4-FFF2-40B4-BE49-F238E27FC236}">
                <a16:creationId xmlns:a16="http://schemas.microsoft.com/office/drawing/2014/main" id="{8DF02131-FA5E-97B3-2866-6695DEC64F5D}"/>
              </a:ext>
            </a:extLst>
          </p:cNvPr>
          <p:cNvSpPr/>
          <p:nvPr/>
        </p:nvSpPr>
        <p:spPr>
          <a:xfrm>
            <a:off x="1063867" y="1113237"/>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“Psycho” Theories</a:t>
            </a:r>
          </a:p>
        </p:txBody>
      </p:sp>
      <p:sp>
        <p:nvSpPr>
          <p:cNvPr id="5" name="Rounded Rectangle 4">
            <a:extLst>
              <a:ext uri="{FF2B5EF4-FFF2-40B4-BE49-F238E27FC236}">
                <a16:creationId xmlns:a16="http://schemas.microsoft.com/office/drawing/2014/main" id="{0E00620D-1A1B-4B4F-4093-6ED5292999D5}"/>
              </a:ext>
            </a:extLst>
          </p:cNvPr>
          <p:cNvSpPr/>
          <p:nvPr/>
        </p:nvSpPr>
        <p:spPr>
          <a:xfrm>
            <a:off x="1063867" y="1862700"/>
            <a:ext cx="7016262" cy="640200"/>
          </a:xfrm>
          <a:prstGeom prst="roundRect">
            <a:avLst/>
          </a:prstGeom>
          <a:solidFill>
            <a:srgbClr val="FFDF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The Environmental Learning Theories</a:t>
            </a:r>
          </a:p>
        </p:txBody>
      </p:sp>
      <p:sp>
        <p:nvSpPr>
          <p:cNvPr id="6" name="Rounded Rectangle 5">
            <a:extLst>
              <a:ext uri="{FF2B5EF4-FFF2-40B4-BE49-F238E27FC236}">
                <a16:creationId xmlns:a16="http://schemas.microsoft.com/office/drawing/2014/main" id="{643E29E4-DAA8-69A2-4DDC-054519F297E5}"/>
              </a:ext>
            </a:extLst>
          </p:cNvPr>
          <p:cNvSpPr/>
          <p:nvPr/>
        </p:nvSpPr>
        <p:spPr>
          <a:xfrm>
            <a:off x="1063867" y="2612163"/>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lumMod val="50000"/>
                  </a:schemeClr>
                </a:solidFill>
              </a:rPr>
              <a:t>The Constructionist Theories</a:t>
            </a:r>
          </a:p>
        </p:txBody>
      </p:sp>
      <p:sp>
        <p:nvSpPr>
          <p:cNvPr id="7" name="Rounded Rectangle 6">
            <a:extLst>
              <a:ext uri="{FF2B5EF4-FFF2-40B4-BE49-F238E27FC236}">
                <a16:creationId xmlns:a16="http://schemas.microsoft.com/office/drawing/2014/main" id="{674E8D74-E718-2E97-9CB6-3F9844553D5F}"/>
              </a:ext>
            </a:extLst>
          </p:cNvPr>
          <p:cNvSpPr/>
          <p:nvPr/>
        </p:nvSpPr>
        <p:spPr>
          <a:xfrm>
            <a:off x="1063867" y="3361626"/>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Humanistic Theories</a:t>
            </a:r>
          </a:p>
        </p:txBody>
      </p:sp>
      <p:sp>
        <p:nvSpPr>
          <p:cNvPr id="8" name="Rounded Rectangle 7">
            <a:extLst>
              <a:ext uri="{FF2B5EF4-FFF2-40B4-BE49-F238E27FC236}">
                <a16:creationId xmlns:a16="http://schemas.microsoft.com/office/drawing/2014/main" id="{FE183DF8-676F-1A7E-E3FB-2053671D9793}"/>
              </a:ext>
            </a:extLst>
          </p:cNvPr>
          <p:cNvSpPr/>
          <p:nvPr/>
        </p:nvSpPr>
        <p:spPr>
          <a:xfrm>
            <a:off x="1063867" y="4111089"/>
            <a:ext cx="7016262" cy="64020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lumMod val="50000"/>
                    <a:lumOff val="50000"/>
                  </a:schemeClr>
                </a:solidFill>
              </a:rPr>
              <a:t>The Contextual Theories</a:t>
            </a:r>
          </a:p>
        </p:txBody>
      </p:sp>
    </p:spTree>
    <p:extLst>
      <p:ext uri="{BB962C8B-B14F-4D97-AF65-F5344CB8AC3E}">
        <p14:creationId xmlns:p14="http://schemas.microsoft.com/office/powerpoint/2010/main" val="3365236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584060D2-EFFE-9E77-F408-376B34100FD4}"/>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4F0E8BBB-FA14-4C43-6AAF-60317BB351E5}"/>
              </a:ext>
            </a:extLst>
          </p:cNvPr>
          <p:cNvSpPr txBox="1">
            <a:spLocks noGrp="1"/>
          </p:cNvSpPr>
          <p:nvPr>
            <p:ph type="title"/>
          </p:nvPr>
        </p:nvSpPr>
        <p:spPr>
          <a:xfrm>
            <a:off x="719999" y="352561"/>
            <a:ext cx="7704000" cy="640200"/>
          </a:xfrm>
          <a:prstGeom prst="rect">
            <a:avLst/>
          </a:prstGeom>
        </p:spPr>
        <p:txBody>
          <a:bodyPr spcFirstLastPara="1" wrap="square" lIns="91425" tIns="91425" rIns="91425" bIns="91425" anchor="t" anchorCtr="0">
            <a:noAutofit/>
          </a:bodyPr>
          <a:lstStyle/>
          <a:p>
            <a:pPr lvl="0" algn="ctr"/>
            <a:r>
              <a:rPr lang="en" sz="4500" dirty="0"/>
              <a:t>Pros &amp; Cons</a:t>
            </a:r>
            <a:endParaRPr sz="4500" dirty="0"/>
          </a:p>
        </p:txBody>
      </p:sp>
      <p:sp>
        <p:nvSpPr>
          <p:cNvPr id="339" name="Google Shape;339;p27">
            <a:extLst>
              <a:ext uri="{FF2B5EF4-FFF2-40B4-BE49-F238E27FC236}">
                <a16:creationId xmlns:a16="http://schemas.microsoft.com/office/drawing/2014/main" id="{05B40548-36E6-1BB2-10D6-2AE68DFE81B1}"/>
              </a:ext>
            </a:extLst>
          </p:cNvPr>
          <p:cNvSpPr txBox="1">
            <a:spLocks noGrp="1"/>
          </p:cNvSpPr>
          <p:nvPr>
            <p:ph type="subTitle" idx="3"/>
          </p:nvPr>
        </p:nvSpPr>
        <p:spPr>
          <a:xfrm>
            <a:off x="4571999" y="1237129"/>
            <a:ext cx="3852001" cy="34052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Weaknesses</a:t>
            </a:r>
          </a:p>
          <a:p>
            <a:pPr marL="0" lvl="0" indent="0" algn="l" rtl="0">
              <a:spcBef>
                <a:spcPts val="0"/>
              </a:spcBef>
              <a:spcAft>
                <a:spcPts val="0"/>
              </a:spcAft>
              <a:buNone/>
            </a:pPr>
            <a:endParaRPr lang="en-US" sz="1800" b="1" dirty="0">
              <a:latin typeface="+mn-lt"/>
            </a:endParaRPr>
          </a:p>
        </p:txBody>
      </p:sp>
      <p:sp>
        <p:nvSpPr>
          <p:cNvPr id="338" name="Google Shape;338;p27">
            <a:extLst>
              <a:ext uri="{FF2B5EF4-FFF2-40B4-BE49-F238E27FC236}">
                <a16:creationId xmlns:a16="http://schemas.microsoft.com/office/drawing/2014/main" id="{27C37DBB-653B-F64E-855A-DCB6A221D325}"/>
              </a:ext>
            </a:extLst>
          </p:cNvPr>
          <p:cNvSpPr txBox="1">
            <a:spLocks noGrp="1"/>
          </p:cNvSpPr>
          <p:nvPr>
            <p:ph type="subTitle" idx="2"/>
          </p:nvPr>
        </p:nvSpPr>
        <p:spPr>
          <a:xfrm>
            <a:off x="726831" y="1237129"/>
            <a:ext cx="3603876" cy="34052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Strengths</a:t>
            </a:r>
          </a:p>
          <a:p>
            <a:pPr marL="0" lvl="0" indent="0" algn="l" rtl="0">
              <a:spcBef>
                <a:spcPts val="0"/>
              </a:spcBef>
              <a:spcAft>
                <a:spcPts val="0"/>
              </a:spcAft>
              <a:buNone/>
            </a:pPr>
            <a:endParaRPr lang="en" sz="1800" b="1" dirty="0">
              <a:latin typeface="+mn-lt"/>
            </a:endParaRPr>
          </a:p>
        </p:txBody>
      </p:sp>
      <p:sp>
        <p:nvSpPr>
          <p:cNvPr id="8" name="Rectangle 2">
            <a:extLst>
              <a:ext uri="{FF2B5EF4-FFF2-40B4-BE49-F238E27FC236}">
                <a16:creationId xmlns:a16="http://schemas.microsoft.com/office/drawing/2014/main" id="{455E2336-45D3-4250-6D16-7375A223115F}"/>
              </a:ext>
            </a:extLst>
          </p:cNvPr>
          <p:cNvSpPr>
            <a:spLocks noChangeArrowheads="1"/>
          </p:cNvSpPr>
          <p:nvPr/>
        </p:nvSpPr>
        <p:spPr bwMode="auto">
          <a:xfrm>
            <a:off x="4571999" y="1726154"/>
            <a:ext cx="397644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indent="-285750">
              <a:buFont typeface="Arial" panose="020B0604020202020204" pitchFamily="34" charset="0"/>
              <a:buChar char="•"/>
            </a:pPr>
            <a:r>
              <a:rPr lang="en-US" sz="1800" dirty="0"/>
              <a:t>Underemphasizes biological maturation and temperament</a:t>
            </a:r>
          </a:p>
          <a:p>
            <a:pPr marL="285750" indent="-285750">
              <a:buFont typeface="Arial" panose="020B0604020202020204" pitchFamily="34" charset="0"/>
              <a:buChar char="•"/>
            </a:pPr>
            <a:r>
              <a:rPr lang="en-US" sz="1800" dirty="0"/>
              <a:t>Theory of language development less fully articulated</a:t>
            </a:r>
          </a:p>
          <a:p>
            <a:pPr marL="285750" indent="-285750">
              <a:buFont typeface="Arial" panose="020B0604020202020204" pitchFamily="34" charset="0"/>
              <a:buChar char="•"/>
            </a:pPr>
            <a:r>
              <a:rPr lang="en-US" sz="1800" dirty="0"/>
              <a:t>Some concepts (e.g., ZPD) difficult to measure precisely</a:t>
            </a:r>
          </a:p>
          <a:p>
            <a:pPr marL="285750" indent="-285750">
              <a:buFont typeface="Arial" panose="020B0604020202020204" pitchFamily="34" charset="0"/>
              <a:buChar char="•"/>
            </a:pPr>
            <a:r>
              <a:rPr lang="en-US" sz="1800" dirty="0"/>
              <a:t>May overgeneralize cultural universality</a:t>
            </a:r>
          </a:p>
          <a:p>
            <a:pPr marL="285750" indent="-285750">
              <a:buFont typeface="Arial" panose="020B0604020202020204" pitchFamily="34" charset="0"/>
              <a:buChar char="•"/>
            </a:pPr>
            <a:r>
              <a:rPr lang="en-US" sz="1800" dirty="0"/>
              <a:t>Less attention to independent discovery learning</a:t>
            </a:r>
          </a:p>
        </p:txBody>
      </p:sp>
      <p:sp>
        <p:nvSpPr>
          <p:cNvPr id="4" name="Rectangle 1">
            <a:extLst>
              <a:ext uri="{FF2B5EF4-FFF2-40B4-BE49-F238E27FC236}">
                <a16:creationId xmlns:a16="http://schemas.microsoft.com/office/drawing/2014/main" id="{6BB707D9-E28B-983B-F06F-B3C48DD88B22}"/>
              </a:ext>
            </a:extLst>
          </p:cNvPr>
          <p:cNvSpPr>
            <a:spLocks noChangeArrowheads="1"/>
          </p:cNvSpPr>
          <p:nvPr/>
        </p:nvSpPr>
        <p:spPr bwMode="auto">
          <a:xfrm>
            <a:off x="767277" y="1726154"/>
            <a:ext cx="356343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Emphasizes the central role of social interaction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Highlights importance of language in shaping thought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Accounts for cultural variation in cognitive development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Strong educational applicability Integrates cognition with social and historical context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8663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D5219A04-FECD-70B7-5D83-32D698877B2C}"/>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301377C-8AF8-9FDD-7661-1D4C467FE248}"/>
              </a:ext>
            </a:extLst>
          </p:cNvPr>
          <p:cNvPicPr>
            <a:picLocks noChangeAspect="1"/>
          </p:cNvPicPr>
          <p:nvPr/>
        </p:nvPicPr>
        <p:blipFill>
          <a:blip r:embed="rId3"/>
          <a:stretch>
            <a:fillRect/>
          </a:stretch>
        </p:blipFill>
        <p:spPr>
          <a:xfrm>
            <a:off x="1521909" y="291114"/>
            <a:ext cx="6100181" cy="4561272"/>
          </a:xfrm>
          <a:prstGeom prst="rect">
            <a:avLst/>
          </a:prstGeom>
        </p:spPr>
      </p:pic>
    </p:spTree>
    <p:extLst>
      <p:ext uri="{BB962C8B-B14F-4D97-AF65-F5344CB8AC3E}">
        <p14:creationId xmlns:p14="http://schemas.microsoft.com/office/powerpoint/2010/main" val="657737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7D8549C3-4680-6287-5BFC-E5F8DE8EB1A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69283D-D4E9-419C-80FB-52193E9D119A}"/>
              </a:ext>
            </a:extLst>
          </p:cNvPr>
          <p:cNvPicPr>
            <a:picLocks noChangeAspect="1"/>
          </p:cNvPicPr>
          <p:nvPr/>
        </p:nvPicPr>
        <p:blipFill>
          <a:blip r:embed="rId3"/>
          <a:stretch>
            <a:fillRect/>
          </a:stretch>
        </p:blipFill>
        <p:spPr>
          <a:xfrm>
            <a:off x="5050458" y="269822"/>
            <a:ext cx="3848100" cy="4641017"/>
          </a:xfrm>
          <a:prstGeom prst="rect">
            <a:avLst/>
          </a:prstGeom>
        </p:spPr>
      </p:pic>
      <p:sp>
        <p:nvSpPr>
          <p:cNvPr id="525" name="Google Shape;525;p30">
            <a:extLst>
              <a:ext uri="{FF2B5EF4-FFF2-40B4-BE49-F238E27FC236}">
                <a16:creationId xmlns:a16="http://schemas.microsoft.com/office/drawing/2014/main" id="{227F12B7-D9B2-83C4-4D7F-4E16040C5E65}"/>
              </a:ext>
            </a:extLst>
          </p:cNvPr>
          <p:cNvSpPr txBox="1">
            <a:spLocks noGrp="1"/>
          </p:cNvSpPr>
          <p:nvPr>
            <p:ph type="title"/>
          </p:nvPr>
        </p:nvSpPr>
        <p:spPr>
          <a:xfrm>
            <a:off x="230452" y="2023050"/>
            <a:ext cx="5833858" cy="1097400"/>
          </a:xfrm>
          <a:prstGeom prst="rect">
            <a:avLst/>
          </a:prstGeom>
        </p:spPr>
        <p:txBody>
          <a:bodyPr spcFirstLastPara="1" wrap="square" lIns="91425" tIns="91425" rIns="91425" bIns="91425" anchor="ctr" anchorCtr="0">
            <a:noAutofit/>
          </a:bodyPr>
          <a:lstStyle/>
          <a:p>
            <a:pPr>
              <a:lnSpc>
                <a:spcPct val="100000"/>
              </a:lnSpc>
            </a:pPr>
            <a:r>
              <a:rPr lang="en-US" sz="6000" dirty="0"/>
              <a:t>Bronfenbrenner Ecological</a:t>
            </a:r>
            <a:br>
              <a:rPr lang="en-US" sz="6000" dirty="0"/>
            </a:br>
            <a:r>
              <a:rPr lang="en-US" sz="6000" dirty="0"/>
              <a:t>Model</a:t>
            </a:r>
            <a:endParaRPr sz="6000" dirty="0"/>
          </a:p>
        </p:txBody>
      </p:sp>
    </p:spTree>
    <p:extLst>
      <p:ext uri="{BB962C8B-B14F-4D97-AF65-F5344CB8AC3E}">
        <p14:creationId xmlns:p14="http://schemas.microsoft.com/office/powerpoint/2010/main" val="1843936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93C9B6F6-DF21-25B7-554D-756E4A4C3BC1}"/>
            </a:ext>
          </a:extLst>
        </p:cNvPr>
        <p:cNvGrpSpPr/>
        <p:nvPr/>
      </p:nvGrpSpPr>
      <p:grpSpPr>
        <a:xfrm>
          <a:off x="0" y="0"/>
          <a:ext cx="0" cy="0"/>
          <a:chOff x="0" y="0"/>
          <a:chExt cx="0" cy="0"/>
        </a:xfrm>
      </p:grpSpPr>
      <p:pic>
        <p:nvPicPr>
          <p:cNvPr id="2" name="Online Media 1" descr="Bronfenbrenner's Ecological Systems: 5 Forces Impacting Our Lives">
            <a:hlinkClick r:id="" action="ppaction://media"/>
            <a:extLst>
              <a:ext uri="{FF2B5EF4-FFF2-40B4-BE49-F238E27FC236}">
                <a16:creationId xmlns:a16="http://schemas.microsoft.com/office/drawing/2014/main" id="{24207FAB-ABEB-AEDC-985E-BBDD2317637E}"/>
              </a:ext>
            </a:extLst>
          </p:cNvPr>
          <p:cNvPicPr>
            <a:picLocks noRot="1" noChangeAspect="1"/>
          </p:cNvPicPr>
          <p:nvPr>
            <a:videoFile r:link="rId1"/>
          </p:nvPr>
        </p:nvPicPr>
        <p:blipFill>
          <a:blip r:embed="rId4"/>
          <a:stretch>
            <a:fillRect/>
          </a:stretch>
        </p:blipFill>
        <p:spPr>
          <a:xfrm>
            <a:off x="613508" y="335202"/>
            <a:ext cx="7916984" cy="4473096"/>
          </a:xfrm>
          <a:prstGeom prst="rect">
            <a:avLst/>
          </a:prstGeom>
        </p:spPr>
      </p:pic>
    </p:spTree>
    <p:extLst>
      <p:ext uri="{BB962C8B-B14F-4D97-AF65-F5344CB8AC3E}">
        <p14:creationId xmlns:p14="http://schemas.microsoft.com/office/powerpoint/2010/main" val="4751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246382E2-2A2B-DAE6-6F8D-F7699E9DBAA9}"/>
            </a:ext>
          </a:extLst>
        </p:cNvPr>
        <p:cNvGrpSpPr/>
        <p:nvPr/>
      </p:nvGrpSpPr>
      <p:grpSpPr>
        <a:xfrm>
          <a:off x="0" y="0"/>
          <a:ext cx="0" cy="0"/>
          <a:chOff x="0" y="0"/>
          <a:chExt cx="0" cy="0"/>
        </a:xfrm>
      </p:grpSpPr>
      <p:pic>
        <p:nvPicPr>
          <p:cNvPr id="32770" name="Picture 2" descr="Bronfenbrenner's Ecological Systems Theory">
            <a:extLst>
              <a:ext uri="{FF2B5EF4-FFF2-40B4-BE49-F238E27FC236}">
                <a16:creationId xmlns:a16="http://schemas.microsoft.com/office/drawing/2014/main" id="{32C0A494-7BDE-3BFF-3482-1A7DB37CC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801" y="313182"/>
            <a:ext cx="4454398" cy="451713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EB696F34-2128-8BE0-CD14-17B51B9D5151}"/>
              </a:ext>
            </a:extLst>
          </p:cNvPr>
          <p:cNvCxnSpPr>
            <a:cxnSpLocks/>
          </p:cNvCxnSpPr>
          <p:nvPr/>
        </p:nvCxnSpPr>
        <p:spPr>
          <a:xfrm flipH="1">
            <a:off x="4853354" y="1863970"/>
            <a:ext cx="264941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676741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89FD36F6-8903-C2FF-F00F-BA2B2F4F767D}"/>
            </a:ext>
          </a:extLst>
        </p:cNvPr>
        <p:cNvGrpSpPr/>
        <p:nvPr/>
      </p:nvGrpSpPr>
      <p:grpSpPr>
        <a:xfrm>
          <a:off x="0" y="0"/>
          <a:ext cx="0" cy="0"/>
          <a:chOff x="0" y="0"/>
          <a:chExt cx="0" cy="0"/>
        </a:xfrm>
      </p:grpSpPr>
      <p:pic>
        <p:nvPicPr>
          <p:cNvPr id="32770" name="Picture 2" descr="Bronfenbrenner's Ecological Systems Theory">
            <a:extLst>
              <a:ext uri="{FF2B5EF4-FFF2-40B4-BE49-F238E27FC236}">
                <a16:creationId xmlns:a16="http://schemas.microsoft.com/office/drawing/2014/main" id="{3BCBA54E-3F71-F608-E3A0-3F636AEAA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801" y="313182"/>
            <a:ext cx="4454398" cy="451713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20136F9-79E3-1CFA-D5F8-837AD7E7B60A}"/>
              </a:ext>
            </a:extLst>
          </p:cNvPr>
          <p:cNvCxnSpPr>
            <a:cxnSpLocks/>
          </p:cNvCxnSpPr>
          <p:nvPr/>
        </p:nvCxnSpPr>
        <p:spPr>
          <a:xfrm flipH="1">
            <a:off x="4923693" y="1582617"/>
            <a:ext cx="264941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438471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DA895372-E269-21F8-8484-CA6A9DC22C3E}"/>
            </a:ext>
          </a:extLst>
        </p:cNvPr>
        <p:cNvGrpSpPr/>
        <p:nvPr/>
      </p:nvGrpSpPr>
      <p:grpSpPr>
        <a:xfrm>
          <a:off x="0" y="0"/>
          <a:ext cx="0" cy="0"/>
          <a:chOff x="0" y="0"/>
          <a:chExt cx="0" cy="0"/>
        </a:xfrm>
      </p:grpSpPr>
      <p:pic>
        <p:nvPicPr>
          <p:cNvPr id="32770" name="Picture 2" descr="Bronfenbrenner's Ecological Systems Theory">
            <a:extLst>
              <a:ext uri="{FF2B5EF4-FFF2-40B4-BE49-F238E27FC236}">
                <a16:creationId xmlns:a16="http://schemas.microsoft.com/office/drawing/2014/main" id="{5B5869ED-04E8-1F5A-D97A-1F2E24D52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801" y="313182"/>
            <a:ext cx="4454398" cy="451713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00BF7F5C-4C41-35E5-73DF-EBDB42734874}"/>
              </a:ext>
            </a:extLst>
          </p:cNvPr>
          <p:cNvCxnSpPr>
            <a:cxnSpLocks/>
          </p:cNvCxnSpPr>
          <p:nvPr/>
        </p:nvCxnSpPr>
        <p:spPr>
          <a:xfrm flipH="1">
            <a:off x="4818185" y="1230923"/>
            <a:ext cx="264941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38316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44C830CE-EB3A-F946-56A9-CBAE13384D25}"/>
            </a:ext>
          </a:extLst>
        </p:cNvPr>
        <p:cNvGrpSpPr/>
        <p:nvPr/>
      </p:nvGrpSpPr>
      <p:grpSpPr>
        <a:xfrm>
          <a:off x="0" y="0"/>
          <a:ext cx="0" cy="0"/>
          <a:chOff x="0" y="0"/>
          <a:chExt cx="0" cy="0"/>
        </a:xfrm>
      </p:grpSpPr>
      <p:pic>
        <p:nvPicPr>
          <p:cNvPr id="32770" name="Picture 2" descr="Bronfenbrenner's Ecological Systems Theory">
            <a:extLst>
              <a:ext uri="{FF2B5EF4-FFF2-40B4-BE49-F238E27FC236}">
                <a16:creationId xmlns:a16="http://schemas.microsoft.com/office/drawing/2014/main" id="{6CC1BB00-1059-366A-0A58-90CB51695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801" y="313182"/>
            <a:ext cx="4454398" cy="451713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AE8A8D79-7FD8-1D0E-F43F-DCC45AC899F3}"/>
              </a:ext>
            </a:extLst>
          </p:cNvPr>
          <p:cNvCxnSpPr>
            <a:cxnSpLocks/>
          </p:cNvCxnSpPr>
          <p:nvPr/>
        </p:nvCxnSpPr>
        <p:spPr>
          <a:xfrm flipH="1">
            <a:off x="4853354" y="926124"/>
            <a:ext cx="264941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91700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D57EF966-889A-5A71-0BA1-674E2C34CE79}"/>
            </a:ext>
          </a:extLst>
        </p:cNvPr>
        <p:cNvGrpSpPr/>
        <p:nvPr/>
      </p:nvGrpSpPr>
      <p:grpSpPr>
        <a:xfrm>
          <a:off x="0" y="0"/>
          <a:ext cx="0" cy="0"/>
          <a:chOff x="0" y="0"/>
          <a:chExt cx="0" cy="0"/>
        </a:xfrm>
      </p:grpSpPr>
      <p:pic>
        <p:nvPicPr>
          <p:cNvPr id="32770" name="Picture 2" descr="Bronfenbrenner's Ecological Systems Theory">
            <a:extLst>
              <a:ext uri="{FF2B5EF4-FFF2-40B4-BE49-F238E27FC236}">
                <a16:creationId xmlns:a16="http://schemas.microsoft.com/office/drawing/2014/main" id="{432D943C-652C-21BA-B748-F6DE9EEAA8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801" y="313182"/>
            <a:ext cx="4454398" cy="4517136"/>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Arrow Connector 1">
            <a:extLst>
              <a:ext uri="{FF2B5EF4-FFF2-40B4-BE49-F238E27FC236}">
                <a16:creationId xmlns:a16="http://schemas.microsoft.com/office/drawing/2014/main" id="{91C64886-CEEF-A6B7-631B-BEAD194BD458}"/>
              </a:ext>
            </a:extLst>
          </p:cNvPr>
          <p:cNvCxnSpPr>
            <a:cxnSpLocks/>
          </p:cNvCxnSpPr>
          <p:nvPr/>
        </p:nvCxnSpPr>
        <p:spPr>
          <a:xfrm flipH="1">
            <a:off x="4923693" y="609601"/>
            <a:ext cx="2649415"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39972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6AEB2A62-D467-CE6F-3ACD-EA5E2564EEAF}"/>
            </a:ext>
          </a:extLst>
        </p:cNvPr>
        <p:cNvGrpSpPr/>
        <p:nvPr/>
      </p:nvGrpSpPr>
      <p:grpSpPr>
        <a:xfrm>
          <a:off x="0" y="0"/>
          <a:ext cx="0" cy="0"/>
          <a:chOff x="0" y="0"/>
          <a:chExt cx="0" cy="0"/>
        </a:xfrm>
      </p:grpSpPr>
      <p:sp>
        <p:nvSpPr>
          <p:cNvPr id="337" name="Google Shape;337;p27">
            <a:extLst>
              <a:ext uri="{FF2B5EF4-FFF2-40B4-BE49-F238E27FC236}">
                <a16:creationId xmlns:a16="http://schemas.microsoft.com/office/drawing/2014/main" id="{D49359A9-8F70-BC46-0E7B-1E2C96DA652F}"/>
              </a:ext>
            </a:extLst>
          </p:cNvPr>
          <p:cNvSpPr txBox="1">
            <a:spLocks noGrp="1"/>
          </p:cNvSpPr>
          <p:nvPr>
            <p:ph type="title"/>
          </p:nvPr>
        </p:nvSpPr>
        <p:spPr>
          <a:xfrm>
            <a:off x="719999" y="352561"/>
            <a:ext cx="7704000" cy="640200"/>
          </a:xfrm>
          <a:prstGeom prst="rect">
            <a:avLst/>
          </a:prstGeom>
        </p:spPr>
        <p:txBody>
          <a:bodyPr spcFirstLastPara="1" wrap="square" lIns="91425" tIns="91425" rIns="91425" bIns="91425" anchor="t" anchorCtr="0">
            <a:noAutofit/>
          </a:bodyPr>
          <a:lstStyle/>
          <a:p>
            <a:pPr lvl="0" algn="ctr"/>
            <a:r>
              <a:rPr lang="en" sz="4500" dirty="0"/>
              <a:t>Pros &amp; Cons</a:t>
            </a:r>
            <a:endParaRPr sz="4500" dirty="0"/>
          </a:p>
        </p:txBody>
      </p:sp>
      <p:sp>
        <p:nvSpPr>
          <p:cNvPr id="339" name="Google Shape;339;p27">
            <a:extLst>
              <a:ext uri="{FF2B5EF4-FFF2-40B4-BE49-F238E27FC236}">
                <a16:creationId xmlns:a16="http://schemas.microsoft.com/office/drawing/2014/main" id="{522FE23B-EC0F-2A1C-0BC3-3BFF30EE714B}"/>
              </a:ext>
            </a:extLst>
          </p:cNvPr>
          <p:cNvSpPr txBox="1">
            <a:spLocks noGrp="1"/>
          </p:cNvSpPr>
          <p:nvPr>
            <p:ph type="subTitle" idx="3"/>
          </p:nvPr>
        </p:nvSpPr>
        <p:spPr>
          <a:xfrm>
            <a:off x="4833523" y="1237129"/>
            <a:ext cx="3852001" cy="34052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Weaknesses</a:t>
            </a:r>
          </a:p>
          <a:p>
            <a:pPr marL="0" lvl="0" indent="0" algn="l" rtl="0">
              <a:spcBef>
                <a:spcPts val="0"/>
              </a:spcBef>
              <a:spcAft>
                <a:spcPts val="0"/>
              </a:spcAft>
              <a:buNone/>
            </a:pPr>
            <a:endParaRPr lang="en-US" sz="1800" b="1" dirty="0">
              <a:latin typeface="+mn-lt"/>
            </a:endParaRPr>
          </a:p>
        </p:txBody>
      </p:sp>
      <p:sp>
        <p:nvSpPr>
          <p:cNvPr id="338" name="Google Shape;338;p27">
            <a:extLst>
              <a:ext uri="{FF2B5EF4-FFF2-40B4-BE49-F238E27FC236}">
                <a16:creationId xmlns:a16="http://schemas.microsoft.com/office/drawing/2014/main" id="{E4DEE560-4C58-1448-3DDC-661435A78CAE}"/>
              </a:ext>
            </a:extLst>
          </p:cNvPr>
          <p:cNvSpPr txBox="1">
            <a:spLocks noGrp="1"/>
          </p:cNvSpPr>
          <p:nvPr>
            <p:ph type="subTitle" idx="2"/>
          </p:nvPr>
        </p:nvSpPr>
        <p:spPr>
          <a:xfrm>
            <a:off x="458476" y="1237129"/>
            <a:ext cx="4244285" cy="3405209"/>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latin typeface="+mn-lt"/>
              </a:rPr>
              <a:t>Strengths</a:t>
            </a:r>
          </a:p>
          <a:p>
            <a:pPr marL="0" lvl="0" indent="0" algn="l" rtl="0">
              <a:spcBef>
                <a:spcPts val="0"/>
              </a:spcBef>
              <a:spcAft>
                <a:spcPts val="0"/>
              </a:spcAft>
              <a:buNone/>
            </a:pPr>
            <a:endParaRPr lang="en" sz="1800" b="1" dirty="0">
              <a:latin typeface="+mn-lt"/>
            </a:endParaRPr>
          </a:p>
        </p:txBody>
      </p:sp>
      <p:sp>
        <p:nvSpPr>
          <p:cNvPr id="2" name="Rectangle 1">
            <a:extLst>
              <a:ext uri="{FF2B5EF4-FFF2-40B4-BE49-F238E27FC236}">
                <a16:creationId xmlns:a16="http://schemas.microsoft.com/office/drawing/2014/main" id="{ECC31BFA-83F8-E884-0727-9A1394F61CD2}"/>
              </a:ext>
            </a:extLst>
          </p:cNvPr>
          <p:cNvSpPr>
            <a:spLocks noChangeArrowheads="1"/>
          </p:cNvSpPr>
          <p:nvPr/>
        </p:nvSpPr>
        <p:spPr bwMode="auto">
          <a:xfrm>
            <a:off x="457960" y="1672292"/>
            <a:ext cx="4244801"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Emphasizes contextual and environmental influences on development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Accounts for multiple levels of influence (family → culture → policy)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Highlights bidirectional relationships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Integrates social, cultural, and historical factors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Highly applicable to education, social work, and public policy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BB7D6BC2-7D46-59FD-EFC6-0317F9DB24E8}"/>
              </a:ext>
            </a:extLst>
          </p:cNvPr>
          <p:cNvSpPr>
            <a:spLocks noChangeArrowheads="1"/>
          </p:cNvSpPr>
          <p:nvPr/>
        </p:nvSpPr>
        <p:spPr bwMode="auto">
          <a:xfrm>
            <a:off x="4833523" y="1672292"/>
            <a:ext cx="3852001"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Descriptive rather than predictive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Does not specify mechanisms of change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Difficult to empirically test all systems simultaneously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Broad constructs can lack precision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Arial" panose="020B0604020202020204" pitchFamily="34" charset="0"/>
              </a:rPr>
              <a:t>Limited focus on biological and cognitive processes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19154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4">
          <a:extLst>
            <a:ext uri="{FF2B5EF4-FFF2-40B4-BE49-F238E27FC236}">
              <a16:creationId xmlns:a16="http://schemas.microsoft.com/office/drawing/2014/main" id="{718777AE-6C0D-8EBF-ABCA-AFEED6B150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10E6FD-1461-4D57-060A-5B559248AE23}"/>
              </a:ext>
            </a:extLst>
          </p:cNvPr>
          <p:cNvPicPr>
            <a:picLocks noChangeAspect="1"/>
          </p:cNvPicPr>
          <p:nvPr/>
        </p:nvPicPr>
        <p:blipFill>
          <a:blip r:embed="rId3"/>
          <a:stretch>
            <a:fillRect/>
          </a:stretch>
        </p:blipFill>
        <p:spPr>
          <a:xfrm>
            <a:off x="263106" y="1627896"/>
            <a:ext cx="3489933" cy="3294376"/>
          </a:xfrm>
          <a:prstGeom prst="rect">
            <a:avLst/>
          </a:prstGeom>
        </p:spPr>
      </p:pic>
      <p:pic>
        <p:nvPicPr>
          <p:cNvPr id="4" name="Picture 3">
            <a:extLst>
              <a:ext uri="{FF2B5EF4-FFF2-40B4-BE49-F238E27FC236}">
                <a16:creationId xmlns:a16="http://schemas.microsoft.com/office/drawing/2014/main" id="{A13B4AA4-3CB4-CA8F-D53D-1AB442A17058}"/>
              </a:ext>
            </a:extLst>
          </p:cNvPr>
          <p:cNvPicPr>
            <a:picLocks noChangeAspect="1"/>
          </p:cNvPicPr>
          <p:nvPr/>
        </p:nvPicPr>
        <p:blipFill>
          <a:blip r:embed="rId4"/>
          <a:stretch>
            <a:fillRect/>
          </a:stretch>
        </p:blipFill>
        <p:spPr>
          <a:xfrm>
            <a:off x="5854304" y="1320800"/>
            <a:ext cx="3026590" cy="3581152"/>
          </a:xfrm>
          <a:prstGeom prst="rect">
            <a:avLst/>
          </a:prstGeom>
        </p:spPr>
      </p:pic>
      <p:sp>
        <p:nvSpPr>
          <p:cNvPr id="525" name="Google Shape;525;p30">
            <a:extLst>
              <a:ext uri="{FF2B5EF4-FFF2-40B4-BE49-F238E27FC236}">
                <a16:creationId xmlns:a16="http://schemas.microsoft.com/office/drawing/2014/main" id="{FBAB94AA-4FA6-74D4-EBBF-0A30867F5238}"/>
              </a:ext>
            </a:extLst>
          </p:cNvPr>
          <p:cNvSpPr txBox="1">
            <a:spLocks noGrp="1"/>
          </p:cNvSpPr>
          <p:nvPr>
            <p:ph type="title"/>
          </p:nvPr>
        </p:nvSpPr>
        <p:spPr>
          <a:xfrm>
            <a:off x="1107138" y="1627896"/>
            <a:ext cx="7336123" cy="1097400"/>
          </a:xfrm>
          <a:prstGeom prst="rect">
            <a:avLst/>
          </a:prstGeom>
        </p:spPr>
        <p:txBody>
          <a:bodyPr spcFirstLastPara="1" wrap="square" lIns="91425" tIns="91425" rIns="91425" bIns="91425" anchor="ctr" anchorCtr="0">
            <a:noAutofit/>
          </a:bodyPr>
          <a:lstStyle/>
          <a:p>
            <a:pPr lvl="0">
              <a:lnSpc>
                <a:spcPct val="100000"/>
              </a:lnSpc>
            </a:pPr>
            <a:r>
              <a:rPr lang="en-US" sz="5400" dirty="0"/>
              <a:t>Watson</a:t>
            </a:r>
            <a:br>
              <a:rPr lang="en-US" sz="5400" dirty="0"/>
            </a:br>
            <a:r>
              <a:rPr lang="en-US" sz="5400" dirty="0"/>
              <a:t>&amp; </a:t>
            </a:r>
            <a:br>
              <a:rPr lang="en-US" sz="5400" dirty="0"/>
            </a:br>
            <a:r>
              <a:rPr lang="en-US" sz="5400" dirty="0"/>
              <a:t>Skinner</a:t>
            </a:r>
            <a:br>
              <a:rPr lang="en-US" sz="5400" dirty="0"/>
            </a:br>
            <a:r>
              <a:rPr lang="en-US" sz="5400" dirty="0"/>
              <a:t>Behaviorism</a:t>
            </a:r>
            <a:endParaRPr sz="5400" dirty="0"/>
          </a:p>
        </p:txBody>
      </p:sp>
    </p:spTree>
    <p:extLst>
      <p:ext uri="{BB962C8B-B14F-4D97-AF65-F5344CB8AC3E}">
        <p14:creationId xmlns:p14="http://schemas.microsoft.com/office/powerpoint/2010/main" val="39740044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53760217-2185-9E35-3FAE-E872DF98E507}"/>
            </a:ext>
          </a:extLst>
        </p:cNvPr>
        <p:cNvGrpSpPr/>
        <p:nvPr/>
      </p:nvGrpSpPr>
      <p:grpSpPr>
        <a:xfrm>
          <a:off x="0" y="0"/>
          <a:ext cx="0" cy="0"/>
          <a:chOff x="0" y="0"/>
          <a:chExt cx="0" cy="0"/>
        </a:xfrm>
      </p:grpSpPr>
      <p:grpSp>
        <p:nvGrpSpPr>
          <p:cNvPr id="749" name="Google Shape;749;p33">
            <a:extLst>
              <a:ext uri="{FF2B5EF4-FFF2-40B4-BE49-F238E27FC236}">
                <a16:creationId xmlns:a16="http://schemas.microsoft.com/office/drawing/2014/main" id="{76BC9B4B-E0AA-6359-05B3-670884869FAB}"/>
              </a:ext>
            </a:extLst>
          </p:cNvPr>
          <p:cNvGrpSpPr/>
          <p:nvPr/>
        </p:nvGrpSpPr>
        <p:grpSpPr>
          <a:xfrm>
            <a:off x="725400" y="2008584"/>
            <a:ext cx="7698600" cy="2803271"/>
            <a:chOff x="727375" y="2553925"/>
            <a:chExt cx="7698600" cy="1880700"/>
          </a:xfrm>
        </p:grpSpPr>
        <p:cxnSp>
          <p:nvCxnSpPr>
            <p:cNvPr id="750" name="Google Shape;750;p33">
              <a:extLst>
                <a:ext uri="{FF2B5EF4-FFF2-40B4-BE49-F238E27FC236}">
                  <a16:creationId xmlns:a16="http://schemas.microsoft.com/office/drawing/2014/main" id="{0C61989D-D016-93B4-9F19-0C0AB79F6275}"/>
                </a:ext>
              </a:extLst>
            </p:cNvPr>
            <p:cNvCxnSpPr/>
            <p:nvPr/>
          </p:nvCxnSpPr>
          <p:spPr>
            <a:xfrm>
              <a:off x="901300" y="2553925"/>
              <a:ext cx="0" cy="1880700"/>
            </a:xfrm>
            <a:prstGeom prst="straightConnector1">
              <a:avLst/>
            </a:prstGeom>
            <a:noFill/>
            <a:ln w="9525" cap="flat" cmpd="sng">
              <a:solidFill>
                <a:schemeClr val="accent2"/>
              </a:solidFill>
              <a:prstDash val="solid"/>
              <a:round/>
              <a:headEnd type="none" w="med" len="med"/>
              <a:tailEnd type="none" w="med" len="med"/>
            </a:ln>
          </p:spPr>
        </p:cxnSp>
        <p:grpSp>
          <p:nvGrpSpPr>
            <p:cNvPr id="751" name="Google Shape;751;p33">
              <a:extLst>
                <a:ext uri="{FF2B5EF4-FFF2-40B4-BE49-F238E27FC236}">
                  <a16:creationId xmlns:a16="http://schemas.microsoft.com/office/drawing/2014/main" id="{FEBB0850-2473-33DE-3979-7B66DD06F6AF}"/>
                </a:ext>
              </a:extLst>
            </p:cNvPr>
            <p:cNvGrpSpPr/>
            <p:nvPr/>
          </p:nvGrpSpPr>
          <p:grpSpPr>
            <a:xfrm>
              <a:off x="727375" y="2868137"/>
              <a:ext cx="7698600" cy="1473988"/>
              <a:chOff x="727375" y="2944337"/>
              <a:chExt cx="7698600" cy="1473988"/>
            </a:xfrm>
          </p:grpSpPr>
          <p:cxnSp>
            <p:nvCxnSpPr>
              <p:cNvPr id="752" name="Google Shape;752;p33">
                <a:extLst>
                  <a:ext uri="{FF2B5EF4-FFF2-40B4-BE49-F238E27FC236}">
                    <a16:creationId xmlns:a16="http://schemas.microsoft.com/office/drawing/2014/main" id="{EF14D02D-C219-060F-2C22-12AE551A23CC}"/>
                  </a:ext>
                </a:extLst>
              </p:cNvPr>
              <p:cNvCxnSpPr/>
              <p:nvPr/>
            </p:nvCxnSpPr>
            <p:spPr>
              <a:xfrm>
                <a:off x="727375" y="2944337"/>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3" name="Google Shape;753;p33">
                <a:extLst>
                  <a:ext uri="{FF2B5EF4-FFF2-40B4-BE49-F238E27FC236}">
                    <a16:creationId xmlns:a16="http://schemas.microsoft.com/office/drawing/2014/main" id="{E3A7DCC7-3E01-CDB7-9FB1-80FF4CAB40AF}"/>
                  </a:ext>
                </a:extLst>
              </p:cNvPr>
              <p:cNvCxnSpPr/>
              <p:nvPr/>
            </p:nvCxnSpPr>
            <p:spPr>
              <a:xfrm>
                <a:off x="727375" y="343566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4" name="Google Shape;754;p33">
                <a:extLst>
                  <a:ext uri="{FF2B5EF4-FFF2-40B4-BE49-F238E27FC236}">
                    <a16:creationId xmlns:a16="http://schemas.microsoft.com/office/drawing/2014/main" id="{94926C27-1F4D-A25D-012A-0E660AE8E306}"/>
                  </a:ext>
                </a:extLst>
              </p:cNvPr>
              <p:cNvCxnSpPr/>
              <p:nvPr/>
            </p:nvCxnSpPr>
            <p:spPr>
              <a:xfrm>
                <a:off x="727375" y="3681331"/>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5" name="Google Shape;755;p33">
                <a:extLst>
                  <a:ext uri="{FF2B5EF4-FFF2-40B4-BE49-F238E27FC236}">
                    <a16:creationId xmlns:a16="http://schemas.microsoft.com/office/drawing/2014/main" id="{EB322037-E997-11D0-A68D-D1A2928FDE76}"/>
                  </a:ext>
                </a:extLst>
              </p:cNvPr>
              <p:cNvCxnSpPr/>
              <p:nvPr/>
            </p:nvCxnSpPr>
            <p:spPr>
              <a:xfrm>
                <a:off x="727375" y="3926996"/>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6" name="Google Shape;756;p33">
                <a:extLst>
                  <a:ext uri="{FF2B5EF4-FFF2-40B4-BE49-F238E27FC236}">
                    <a16:creationId xmlns:a16="http://schemas.microsoft.com/office/drawing/2014/main" id="{4AE21E27-7548-CD3F-63C9-A5A55D55D524}"/>
                  </a:ext>
                </a:extLst>
              </p:cNvPr>
              <p:cNvCxnSpPr/>
              <p:nvPr/>
            </p:nvCxnSpPr>
            <p:spPr>
              <a:xfrm>
                <a:off x="727375" y="4172660"/>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7" name="Google Shape;757;p33">
                <a:extLst>
                  <a:ext uri="{FF2B5EF4-FFF2-40B4-BE49-F238E27FC236}">
                    <a16:creationId xmlns:a16="http://schemas.microsoft.com/office/drawing/2014/main" id="{0DF01F2B-9B1F-647F-27E6-329C5AC61BB5}"/>
                  </a:ext>
                </a:extLst>
              </p:cNvPr>
              <p:cNvCxnSpPr/>
              <p:nvPr/>
            </p:nvCxnSpPr>
            <p:spPr>
              <a:xfrm>
                <a:off x="727375" y="4418325"/>
                <a:ext cx="7698600" cy="0"/>
              </a:xfrm>
              <a:prstGeom prst="straightConnector1">
                <a:avLst/>
              </a:prstGeom>
              <a:noFill/>
              <a:ln w="9525" cap="flat" cmpd="sng">
                <a:solidFill>
                  <a:schemeClr val="dk2"/>
                </a:solidFill>
                <a:prstDash val="solid"/>
                <a:round/>
                <a:headEnd type="none" w="med" len="med"/>
                <a:tailEnd type="none" w="med" len="med"/>
              </a:ln>
            </p:spPr>
          </p:cxnSp>
          <p:cxnSp>
            <p:nvCxnSpPr>
              <p:cNvPr id="758" name="Google Shape;758;p33">
                <a:extLst>
                  <a:ext uri="{FF2B5EF4-FFF2-40B4-BE49-F238E27FC236}">
                    <a16:creationId xmlns:a16="http://schemas.microsoft.com/office/drawing/2014/main" id="{0017B1C3-491F-78BA-FCF4-1E10EE7E548B}"/>
                  </a:ext>
                </a:extLst>
              </p:cNvPr>
              <p:cNvCxnSpPr/>
              <p:nvPr/>
            </p:nvCxnSpPr>
            <p:spPr>
              <a:xfrm>
                <a:off x="727375" y="3190002"/>
                <a:ext cx="7698600" cy="0"/>
              </a:xfrm>
              <a:prstGeom prst="straightConnector1">
                <a:avLst/>
              </a:prstGeom>
              <a:noFill/>
              <a:ln w="9525" cap="flat" cmpd="sng">
                <a:solidFill>
                  <a:schemeClr val="dk2"/>
                </a:solidFill>
                <a:prstDash val="solid"/>
                <a:round/>
                <a:headEnd type="none" w="med" len="med"/>
                <a:tailEnd type="none" w="med" len="med"/>
              </a:ln>
            </p:spPr>
          </p:cxnSp>
        </p:grpSp>
      </p:grpSp>
      <p:sp>
        <p:nvSpPr>
          <p:cNvPr id="759" name="Google Shape;759;p33">
            <a:extLst>
              <a:ext uri="{FF2B5EF4-FFF2-40B4-BE49-F238E27FC236}">
                <a16:creationId xmlns:a16="http://schemas.microsoft.com/office/drawing/2014/main" id="{1562EFEC-E3E3-BDD8-B016-D9D0C17B9326}"/>
              </a:ext>
            </a:extLst>
          </p:cNvPr>
          <p:cNvSpPr txBox="1">
            <a:spLocks noGrp="1"/>
          </p:cNvSpPr>
          <p:nvPr>
            <p:ph type="title"/>
          </p:nvPr>
        </p:nvSpPr>
        <p:spPr>
          <a:xfrm>
            <a:off x="720000" y="331645"/>
            <a:ext cx="7704000" cy="640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dirty="0"/>
              <a:t>THINK-PAIR-SHARE</a:t>
            </a:r>
            <a:endParaRPr sz="4500" dirty="0"/>
          </a:p>
        </p:txBody>
      </p:sp>
      <p:sp>
        <p:nvSpPr>
          <p:cNvPr id="760" name="Google Shape;760;p33">
            <a:extLst>
              <a:ext uri="{FF2B5EF4-FFF2-40B4-BE49-F238E27FC236}">
                <a16:creationId xmlns:a16="http://schemas.microsoft.com/office/drawing/2014/main" id="{57AC1E4F-A150-6A76-D374-7EFFC85511F5}"/>
              </a:ext>
            </a:extLst>
          </p:cNvPr>
          <p:cNvSpPr txBox="1"/>
          <p:nvPr/>
        </p:nvSpPr>
        <p:spPr>
          <a:xfrm>
            <a:off x="1045356" y="1217508"/>
            <a:ext cx="7465141" cy="936805"/>
          </a:xfrm>
          <a:prstGeom prst="rect">
            <a:avLst/>
          </a:prstGeom>
          <a:noFill/>
          <a:ln>
            <a:noFill/>
          </a:ln>
        </p:spPr>
        <p:txBody>
          <a:bodyPr spcFirstLastPara="1" wrap="square" lIns="91425" tIns="91425" rIns="91425" bIns="91425" anchor="t" anchorCtr="0">
            <a:noAutofit/>
          </a:bodyPr>
          <a:lstStyle/>
          <a:p>
            <a:pPr lvl="0">
              <a:lnSpc>
                <a:spcPct val="115000"/>
              </a:lnSpc>
            </a:pPr>
            <a:endParaRPr sz="1800" dirty="0">
              <a:solidFill>
                <a:schemeClr val="dk1"/>
              </a:solidFill>
              <a:latin typeface="Catamaran"/>
              <a:ea typeface="Catamaran"/>
              <a:cs typeface="Catamaran"/>
              <a:sym typeface="Catamaran"/>
            </a:endParaRPr>
          </a:p>
        </p:txBody>
      </p:sp>
      <p:sp>
        <p:nvSpPr>
          <p:cNvPr id="3" name="TextBox 2">
            <a:extLst>
              <a:ext uri="{FF2B5EF4-FFF2-40B4-BE49-F238E27FC236}">
                <a16:creationId xmlns:a16="http://schemas.microsoft.com/office/drawing/2014/main" id="{88931788-8D69-0839-6AE8-03F132DC8046}"/>
              </a:ext>
            </a:extLst>
          </p:cNvPr>
          <p:cNvSpPr txBox="1"/>
          <p:nvPr/>
        </p:nvSpPr>
        <p:spPr>
          <a:xfrm>
            <a:off x="1150841" y="2848336"/>
            <a:ext cx="7519273" cy="1569660"/>
          </a:xfrm>
          <a:prstGeom prst="rect">
            <a:avLst/>
          </a:prstGeom>
          <a:noFill/>
        </p:spPr>
        <p:txBody>
          <a:bodyPr wrap="square" rtlCol="0">
            <a:spAutoFit/>
          </a:bodyPr>
          <a:lstStyle/>
          <a:p>
            <a:pPr marL="342900" indent="-342900">
              <a:buAutoNum type="arabicPeriod"/>
            </a:pPr>
            <a:r>
              <a:rPr lang="en-US" sz="2400" dirty="0">
                <a:latin typeface="Comic Sans MS" panose="030F0902030302020204" pitchFamily="66" charset="0"/>
              </a:rPr>
              <a:t>What is the student doing</a:t>
            </a:r>
            <a:r>
              <a:rPr lang="en-US" sz="2400" b="1" dirty="0">
                <a:latin typeface="Comic Sans MS" panose="030F0902030302020204" pitchFamily="66" charset="0"/>
              </a:rPr>
              <a:t>? </a:t>
            </a:r>
            <a:r>
              <a:rPr lang="en-US" sz="2400" dirty="0">
                <a:latin typeface="Comic Sans MS" panose="030F0902030302020204" pitchFamily="66" charset="0"/>
              </a:rPr>
              <a:t>Observations only!</a:t>
            </a:r>
          </a:p>
          <a:p>
            <a:pPr marL="342900" indent="-342900">
              <a:buAutoNum type="arabicPeriod"/>
            </a:pPr>
            <a:endParaRPr lang="en-US" sz="2400" dirty="0">
              <a:latin typeface="Comic Sans MS" panose="030F0902030302020204" pitchFamily="66" charset="0"/>
            </a:endParaRPr>
          </a:p>
          <a:p>
            <a:pPr marL="342900" indent="-342900">
              <a:buAutoNum type="arabicPeriod"/>
            </a:pPr>
            <a:r>
              <a:rPr lang="en-US" sz="2400" dirty="0">
                <a:latin typeface="Comic Sans MS" panose="030F0902030302020204" pitchFamily="66" charset="0"/>
              </a:rPr>
              <a:t>How would Bronfenbrenner explain this behavior?</a:t>
            </a:r>
          </a:p>
        </p:txBody>
      </p:sp>
      <p:sp>
        <p:nvSpPr>
          <p:cNvPr id="4" name="Rectangle 2">
            <a:extLst>
              <a:ext uri="{FF2B5EF4-FFF2-40B4-BE49-F238E27FC236}">
                <a16:creationId xmlns:a16="http://schemas.microsoft.com/office/drawing/2014/main" id="{6371AC9A-1B16-19DE-4AB0-61379476358E}"/>
              </a:ext>
            </a:extLst>
          </p:cNvPr>
          <p:cNvSpPr>
            <a:spLocks noChangeArrowheads="1"/>
          </p:cNvSpPr>
          <p:nvPr/>
        </p:nvSpPr>
        <p:spPr bwMode="auto">
          <a:xfrm>
            <a:off x="1252576" y="1216914"/>
            <a:ext cx="71714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A 10-year-old student’s grades suddenly drop.</a:t>
            </a:r>
            <a:br>
              <a:rPr kumimoji="0" lang="en-US" altLang="en-US" sz="1800" b="0" i="0" u="none" strike="noStrike" cap="none" normalizeH="0" baseline="0">
                <a:ln>
                  <a:noFill/>
                </a:ln>
                <a:solidFill>
                  <a:schemeClr val="tx1"/>
                </a:solidFill>
                <a:effectLst/>
              </a:rPr>
            </a:br>
            <a:r>
              <a:rPr kumimoji="0" lang="en-US" altLang="en-US" sz="1800" b="0" i="0" u="none" strike="noStrike" cap="none" normalizeH="0" baseline="0">
                <a:ln>
                  <a:noFill/>
                </a:ln>
                <a:solidFill>
                  <a:srgbClr val="000000"/>
                </a:solidFill>
                <a:effectLst/>
                <a:latin typeface="-webkit-standard"/>
              </a:rPr>
              <a:t>Around the same time, their parents begin going through a divorce, and the school district changes its after-school program funding.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70876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B9CE65B2-A5D1-4C28-DBB2-0630465046E9}"/>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64D668F-C524-CA64-50CF-D4C3D1AD67C3}"/>
              </a:ext>
            </a:extLst>
          </p:cNvPr>
          <p:cNvPicPr>
            <a:picLocks noChangeAspect="1"/>
          </p:cNvPicPr>
          <p:nvPr/>
        </p:nvPicPr>
        <p:blipFill>
          <a:blip r:embed="rId3"/>
          <a:stretch>
            <a:fillRect/>
          </a:stretch>
        </p:blipFill>
        <p:spPr>
          <a:xfrm>
            <a:off x="1521909" y="291114"/>
            <a:ext cx="6100181" cy="4561272"/>
          </a:xfrm>
          <a:prstGeom prst="rect">
            <a:avLst/>
          </a:prstGeom>
        </p:spPr>
      </p:pic>
    </p:spTree>
    <p:extLst>
      <p:ext uri="{BB962C8B-B14F-4D97-AF65-F5344CB8AC3E}">
        <p14:creationId xmlns:p14="http://schemas.microsoft.com/office/powerpoint/2010/main" val="631152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34"/>
          <p:cNvSpPr txBox="1">
            <a:spLocks noGrp="1"/>
          </p:cNvSpPr>
          <p:nvPr>
            <p:ph type="ctrTitle"/>
          </p:nvPr>
        </p:nvSpPr>
        <p:spPr>
          <a:xfrm>
            <a:off x="240543" y="409818"/>
            <a:ext cx="8934736" cy="137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What is C</a:t>
            </a:r>
            <a:r>
              <a:rPr lang="en-US" dirty="0"/>
              <a:t>o</a:t>
            </a:r>
            <a:r>
              <a:rPr lang="en" dirty="0"/>
              <a:t>ming Up?</a:t>
            </a:r>
            <a:endParaRPr dirty="0"/>
          </a:p>
        </p:txBody>
      </p:sp>
      <p:sp>
        <p:nvSpPr>
          <p:cNvPr id="776" name="Google Shape;776;p34"/>
          <p:cNvSpPr txBox="1"/>
          <p:nvPr/>
        </p:nvSpPr>
        <p:spPr>
          <a:xfrm>
            <a:off x="2931207" y="4420500"/>
            <a:ext cx="3285600" cy="183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191919"/>
                </a:solidFill>
                <a:latin typeface="Catamaran"/>
                <a:ea typeface="Catamaran"/>
                <a:cs typeface="Catamaran"/>
                <a:sym typeface="Catamaran"/>
              </a:rPr>
              <a:t>Please keep this slide for attribution</a:t>
            </a:r>
            <a:endParaRPr sz="1000">
              <a:solidFill>
                <a:srgbClr val="191919"/>
              </a:solidFill>
              <a:latin typeface="Catamaran"/>
              <a:ea typeface="Catamaran"/>
              <a:cs typeface="Catamaran"/>
              <a:sym typeface="Catamaran"/>
            </a:endParaRPr>
          </a:p>
          <a:p>
            <a:pPr marL="0" lvl="0" indent="0" algn="ctr" rtl="0">
              <a:spcBef>
                <a:spcPts val="0"/>
              </a:spcBef>
              <a:spcAft>
                <a:spcPts val="0"/>
              </a:spcAft>
              <a:buNone/>
            </a:pPr>
            <a:endParaRPr sz="1000">
              <a:solidFill>
                <a:srgbClr val="191919"/>
              </a:solidFill>
              <a:latin typeface="Catamaran"/>
              <a:ea typeface="Catamaran"/>
              <a:cs typeface="Catamaran"/>
              <a:sym typeface="Catamaran"/>
            </a:endParaRPr>
          </a:p>
          <a:p>
            <a:pPr marL="0" lvl="0" indent="0" algn="ctr" rtl="0">
              <a:spcBef>
                <a:spcPts val="0"/>
              </a:spcBef>
              <a:spcAft>
                <a:spcPts val="0"/>
              </a:spcAft>
              <a:buNone/>
            </a:pPr>
            <a:endParaRPr sz="1000">
              <a:solidFill>
                <a:srgbClr val="191919"/>
              </a:solidFill>
              <a:latin typeface="Catamaran"/>
              <a:ea typeface="Catamaran"/>
              <a:cs typeface="Catamaran"/>
              <a:sym typeface="Catamaran"/>
            </a:endParaRPr>
          </a:p>
        </p:txBody>
      </p:sp>
      <p:grpSp>
        <p:nvGrpSpPr>
          <p:cNvPr id="777" name="Google Shape;777;p34"/>
          <p:cNvGrpSpPr/>
          <p:nvPr/>
        </p:nvGrpSpPr>
        <p:grpSpPr>
          <a:xfrm flipH="1">
            <a:off x="7470662" y="2260410"/>
            <a:ext cx="1673347" cy="2657552"/>
            <a:chOff x="3233945" y="2746605"/>
            <a:chExt cx="938869" cy="1491164"/>
          </a:xfrm>
        </p:grpSpPr>
        <p:sp>
          <p:nvSpPr>
            <p:cNvPr id="778" name="Google Shape;778;p34"/>
            <p:cNvSpPr/>
            <p:nvPr/>
          </p:nvSpPr>
          <p:spPr>
            <a:xfrm>
              <a:off x="3267703" y="2766853"/>
              <a:ext cx="509964" cy="1435172"/>
            </a:xfrm>
            <a:custGeom>
              <a:avLst/>
              <a:gdLst/>
              <a:ahLst/>
              <a:cxnLst/>
              <a:rect l="l" t="t" r="r" b="b"/>
              <a:pathLst>
                <a:path w="13853" h="38986" extrusionOk="0">
                  <a:moveTo>
                    <a:pt x="7847" y="1"/>
                  </a:moveTo>
                  <a:lnTo>
                    <a:pt x="7416" y="222"/>
                  </a:lnTo>
                  <a:cubicBezTo>
                    <a:pt x="5795" y="1050"/>
                    <a:pt x="4009" y="1475"/>
                    <a:pt x="2210" y="1475"/>
                  </a:cubicBezTo>
                  <a:cubicBezTo>
                    <a:pt x="1472" y="1475"/>
                    <a:pt x="733" y="1403"/>
                    <a:pt x="1" y="1259"/>
                  </a:cubicBezTo>
                  <a:lnTo>
                    <a:pt x="1" y="1259"/>
                  </a:lnTo>
                  <a:lnTo>
                    <a:pt x="71" y="1692"/>
                  </a:lnTo>
                  <a:lnTo>
                    <a:pt x="5922" y="38169"/>
                  </a:lnTo>
                  <a:cubicBezTo>
                    <a:pt x="5998" y="38645"/>
                    <a:pt x="6411" y="38985"/>
                    <a:pt x="6881" y="38985"/>
                  </a:cubicBezTo>
                  <a:cubicBezTo>
                    <a:pt x="6932" y="38985"/>
                    <a:pt x="6985" y="38981"/>
                    <a:pt x="7037" y="38973"/>
                  </a:cubicBezTo>
                  <a:lnTo>
                    <a:pt x="12960" y="38023"/>
                  </a:lnTo>
                  <a:cubicBezTo>
                    <a:pt x="13491" y="37937"/>
                    <a:pt x="13853" y="37439"/>
                    <a:pt x="13767" y="36910"/>
                  </a:cubicBezTo>
                  <a:lnTo>
                    <a:pt x="78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4"/>
            <p:cNvSpPr/>
            <p:nvPr/>
          </p:nvSpPr>
          <p:spPr>
            <a:xfrm>
              <a:off x="3233945" y="2746605"/>
              <a:ext cx="577809" cy="1487041"/>
            </a:xfrm>
            <a:custGeom>
              <a:avLst/>
              <a:gdLst/>
              <a:ahLst/>
              <a:cxnLst/>
              <a:rect l="l" t="t" r="r" b="b"/>
              <a:pathLst>
                <a:path w="15696" h="40395" extrusionOk="0">
                  <a:moveTo>
                    <a:pt x="9548" y="1"/>
                  </a:moveTo>
                  <a:lnTo>
                    <a:pt x="8699" y="138"/>
                  </a:lnTo>
                  <a:lnTo>
                    <a:pt x="14684" y="37460"/>
                  </a:lnTo>
                  <a:cubicBezTo>
                    <a:pt x="14770" y="37989"/>
                    <a:pt x="14407" y="38487"/>
                    <a:pt x="13877" y="38573"/>
                  </a:cubicBezTo>
                  <a:lnTo>
                    <a:pt x="7954" y="39523"/>
                  </a:lnTo>
                  <a:cubicBezTo>
                    <a:pt x="7902" y="39531"/>
                    <a:pt x="7849" y="39535"/>
                    <a:pt x="7798" y="39535"/>
                  </a:cubicBezTo>
                  <a:cubicBezTo>
                    <a:pt x="7328" y="39535"/>
                    <a:pt x="6915" y="39195"/>
                    <a:pt x="6839" y="38719"/>
                  </a:cubicBezTo>
                  <a:lnTo>
                    <a:pt x="852" y="1396"/>
                  </a:lnTo>
                  <a:lnTo>
                    <a:pt x="0" y="1532"/>
                  </a:lnTo>
                  <a:lnTo>
                    <a:pt x="5987" y="38854"/>
                  </a:lnTo>
                  <a:cubicBezTo>
                    <a:pt x="6132" y="39753"/>
                    <a:pt x="6912" y="40395"/>
                    <a:pt x="7798" y="40395"/>
                  </a:cubicBezTo>
                  <a:cubicBezTo>
                    <a:pt x="7894" y="40395"/>
                    <a:pt x="7992" y="40387"/>
                    <a:pt x="8090" y="40371"/>
                  </a:cubicBezTo>
                  <a:lnTo>
                    <a:pt x="14013" y="39421"/>
                  </a:lnTo>
                  <a:cubicBezTo>
                    <a:pt x="15012" y="39261"/>
                    <a:pt x="15695" y="38320"/>
                    <a:pt x="15535" y="37323"/>
                  </a:cubicBezTo>
                  <a:lnTo>
                    <a:pt x="95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4"/>
            <p:cNvSpPr/>
            <p:nvPr/>
          </p:nvSpPr>
          <p:spPr>
            <a:xfrm>
              <a:off x="3481843" y="4101689"/>
              <a:ext cx="295825" cy="100351"/>
            </a:xfrm>
            <a:custGeom>
              <a:avLst/>
              <a:gdLst/>
              <a:ahLst/>
              <a:cxnLst/>
              <a:rect l="l" t="t" r="r" b="b"/>
              <a:pathLst>
                <a:path w="8036" h="2726" extrusionOk="0">
                  <a:moveTo>
                    <a:pt x="7846" y="0"/>
                  </a:moveTo>
                  <a:lnTo>
                    <a:pt x="7846" y="2"/>
                  </a:lnTo>
                  <a:lnTo>
                    <a:pt x="7846" y="2"/>
                  </a:lnTo>
                  <a:cubicBezTo>
                    <a:pt x="7846" y="2"/>
                    <a:pt x="7846" y="1"/>
                    <a:pt x="7846" y="0"/>
                  </a:cubicBezTo>
                  <a:close/>
                  <a:moveTo>
                    <a:pt x="0" y="1259"/>
                  </a:moveTo>
                  <a:cubicBezTo>
                    <a:pt x="1" y="1259"/>
                    <a:pt x="1" y="1260"/>
                    <a:pt x="1" y="1261"/>
                  </a:cubicBezTo>
                  <a:lnTo>
                    <a:pt x="1" y="1261"/>
                  </a:lnTo>
                  <a:lnTo>
                    <a:pt x="0" y="1259"/>
                  </a:lnTo>
                  <a:close/>
                  <a:moveTo>
                    <a:pt x="7846" y="3"/>
                  </a:moveTo>
                  <a:cubicBezTo>
                    <a:pt x="7930" y="532"/>
                    <a:pt x="7569" y="1029"/>
                    <a:pt x="7039" y="1114"/>
                  </a:cubicBezTo>
                  <a:lnTo>
                    <a:pt x="1116" y="2064"/>
                  </a:lnTo>
                  <a:cubicBezTo>
                    <a:pt x="1064" y="2072"/>
                    <a:pt x="1012" y="2076"/>
                    <a:pt x="961" y="2076"/>
                  </a:cubicBezTo>
                  <a:cubicBezTo>
                    <a:pt x="492" y="2076"/>
                    <a:pt x="78" y="1738"/>
                    <a:pt x="1" y="1261"/>
                  </a:cubicBezTo>
                  <a:lnTo>
                    <a:pt x="1" y="1261"/>
                  </a:lnTo>
                  <a:lnTo>
                    <a:pt x="105" y="1909"/>
                  </a:lnTo>
                  <a:cubicBezTo>
                    <a:pt x="181" y="2385"/>
                    <a:pt x="594" y="2725"/>
                    <a:pt x="1064" y="2725"/>
                  </a:cubicBezTo>
                  <a:cubicBezTo>
                    <a:pt x="1115" y="2725"/>
                    <a:pt x="1168" y="2721"/>
                    <a:pt x="1220" y="2713"/>
                  </a:cubicBezTo>
                  <a:lnTo>
                    <a:pt x="7143" y="1763"/>
                  </a:lnTo>
                  <a:cubicBezTo>
                    <a:pt x="7674" y="1677"/>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4"/>
            <p:cNvSpPr/>
            <p:nvPr/>
          </p:nvSpPr>
          <p:spPr>
            <a:xfrm>
              <a:off x="3326014" y="2879132"/>
              <a:ext cx="202616" cy="1262853"/>
            </a:xfrm>
            <a:custGeom>
              <a:avLst/>
              <a:gdLst/>
              <a:ahLst/>
              <a:cxnLst/>
              <a:rect l="l" t="t" r="r" b="b"/>
              <a:pathLst>
                <a:path w="5504" h="34305" extrusionOk="0">
                  <a:moveTo>
                    <a:pt x="1" y="0"/>
                  </a:moveTo>
                  <a:lnTo>
                    <a:pt x="1" y="0"/>
                  </a:lnTo>
                  <a:cubicBezTo>
                    <a:pt x="1615" y="11056"/>
                    <a:pt x="3576" y="23308"/>
                    <a:pt x="5503" y="34304"/>
                  </a:cubicBezTo>
                  <a:cubicBezTo>
                    <a:pt x="3893" y="23255"/>
                    <a:pt x="1925" y="1100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4"/>
            <p:cNvSpPr/>
            <p:nvPr/>
          </p:nvSpPr>
          <p:spPr>
            <a:xfrm>
              <a:off x="3370926" y="2852737"/>
              <a:ext cx="202616" cy="1262890"/>
            </a:xfrm>
            <a:custGeom>
              <a:avLst/>
              <a:gdLst/>
              <a:ahLst/>
              <a:cxnLst/>
              <a:rect l="l" t="t" r="r" b="b"/>
              <a:pathLst>
                <a:path w="5504" h="34306" extrusionOk="0">
                  <a:moveTo>
                    <a:pt x="1" y="0"/>
                  </a:moveTo>
                  <a:cubicBezTo>
                    <a:pt x="1615" y="11055"/>
                    <a:pt x="3576" y="23309"/>
                    <a:pt x="5503" y="34306"/>
                  </a:cubicBezTo>
                  <a:cubicBezTo>
                    <a:pt x="3893" y="23255"/>
                    <a:pt x="1925" y="11008"/>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4"/>
            <p:cNvSpPr/>
            <p:nvPr/>
          </p:nvSpPr>
          <p:spPr>
            <a:xfrm>
              <a:off x="3431446" y="2950291"/>
              <a:ext cx="190836" cy="1189485"/>
            </a:xfrm>
            <a:custGeom>
              <a:avLst/>
              <a:gdLst/>
              <a:ahLst/>
              <a:cxnLst/>
              <a:rect l="l" t="t" r="r" b="b"/>
              <a:pathLst>
                <a:path w="5184" h="32312" extrusionOk="0">
                  <a:moveTo>
                    <a:pt x="1" y="0"/>
                  </a:moveTo>
                  <a:lnTo>
                    <a:pt x="1" y="0"/>
                  </a:lnTo>
                  <a:cubicBezTo>
                    <a:pt x="1512" y="10414"/>
                    <a:pt x="3359" y="21955"/>
                    <a:pt x="5183" y="32311"/>
                  </a:cubicBezTo>
                  <a:cubicBezTo>
                    <a:pt x="3676" y="21902"/>
                    <a:pt x="1822" y="10365"/>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4"/>
            <p:cNvSpPr/>
            <p:nvPr/>
          </p:nvSpPr>
          <p:spPr>
            <a:xfrm>
              <a:off x="3534596" y="2927357"/>
              <a:ext cx="190799" cy="1189486"/>
            </a:xfrm>
            <a:custGeom>
              <a:avLst/>
              <a:gdLst/>
              <a:ahLst/>
              <a:cxnLst/>
              <a:rect l="l" t="t" r="r" b="b"/>
              <a:pathLst>
                <a:path w="5183" h="32312" extrusionOk="0">
                  <a:moveTo>
                    <a:pt x="0" y="0"/>
                  </a:moveTo>
                  <a:cubicBezTo>
                    <a:pt x="1511" y="10414"/>
                    <a:pt x="3359" y="21955"/>
                    <a:pt x="5183" y="32311"/>
                  </a:cubicBezTo>
                  <a:cubicBezTo>
                    <a:pt x="3676" y="21902"/>
                    <a:pt x="1821" y="10366"/>
                    <a:pt x="0"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4"/>
            <p:cNvSpPr/>
            <p:nvPr/>
          </p:nvSpPr>
          <p:spPr>
            <a:xfrm>
              <a:off x="3470578" y="2848099"/>
              <a:ext cx="190836" cy="1189486"/>
            </a:xfrm>
            <a:custGeom>
              <a:avLst/>
              <a:gdLst/>
              <a:ahLst/>
              <a:cxnLst/>
              <a:rect l="l" t="t" r="r" b="b"/>
              <a:pathLst>
                <a:path w="5184" h="32312" extrusionOk="0">
                  <a:moveTo>
                    <a:pt x="1" y="1"/>
                  </a:moveTo>
                  <a:lnTo>
                    <a:pt x="1" y="1"/>
                  </a:lnTo>
                  <a:cubicBezTo>
                    <a:pt x="1512" y="10414"/>
                    <a:pt x="3359" y="21957"/>
                    <a:pt x="5183" y="32312"/>
                  </a:cubicBezTo>
                  <a:cubicBezTo>
                    <a:pt x="3678" y="21902"/>
                    <a:pt x="1823" y="1036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4"/>
            <p:cNvSpPr/>
            <p:nvPr/>
          </p:nvSpPr>
          <p:spPr>
            <a:xfrm>
              <a:off x="3267703" y="2813200"/>
              <a:ext cx="250104" cy="1364897"/>
            </a:xfrm>
            <a:custGeom>
              <a:avLst/>
              <a:gdLst/>
              <a:ahLst/>
              <a:cxnLst/>
              <a:rect l="l" t="t" r="r" b="b"/>
              <a:pathLst>
                <a:path w="6794" h="37077" extrusionOk="0">
                  <a:moveTo>
                    <a:pt x="1" y="0"/>
                  </a:moveTo>
                  <a:lnTo>
                    <a:pt x="71" y="433"/>
                  </a:lnTo>
                  <a:lnTo>
                    <a:pt x="5817" y="36260"/>
                  </a:lnTo>
                  <a:cubicBezTo>
                    <a:pt x="5894" y="36739"/>
                    <a:pt x="6309" y="37077"/>
                    <a:pt x="6778" y="37077"/>
                  </a:cubicBezTo>
                  <a:cubicBezTo>
                    <a:pt x="6783" y="37077"/>
                    <a:pt x="6788" y="37077"/>
                    <a:pt x="6793" y="37077"/>
                  </a:cubicBezTo>
                  <a:cubicBezTo>
                    <a:pt x="6589" y="36931"/>
                    <a:pt x="6440" y="36707"/>
                    <a:pt x="6397" y="36440"/>
                  </a:cubicBezTo>
                  <a:lnTo>
                    <a:pt x="568" y="96"/>
                  </a:lnTo>
                  <a:cubicBezTo>
                    <a:pt x="378" y="69"/>
                    <a:pt x="189" y="3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4"/>
            <p:cNvSpPr/>
            <p:nvPr/>
          </p:nvSpPr>
          <p:spPr>
            <a:xfrm>
              <a:off x="3481843" y="4146416"/>
              <a:ext cx="289714" cy="55624"/>
            </a:xfrm>
            <a:custGeom>
              <a:avLst/>
              <a:gdLst/>
              <a:ahLst/>
              <a:cxnLst/>
              <a:rect l="l" t="t" r="r" b="b"/>
              <a:pathLst>
                <a:path w="7870" h="1511" extrusionOk="0">
                  <a:moveTo>
                    <a:pt x="0" y="44"/>
                  </a:moveTo>
                  <a:cubicBezTo>
                    <a:pt x="0" y="44"/>
                    <a:pt x="1" y="45"/>
                    <a:pt x="1" y="46"/>
                  </a:cubicBezTo>
                  <a:lnTo>
                    <a:pt x="1" y="46"/>
                  </a:lnTo>
                  <a:lnTo>
                    <a:pt x="0" y="44"/>
                  </a:lnTo>
                  <a:close/>
                  <a:moveTo>
                    <a:pt x="7870" y="1"/>
                  </a:moveTo>
                  <a:cubicBezTo>
                    <a:pt x="7791" y="36"/>
                    <a:pt x="7707" y="64"/>
                    <a:pt x="7619" y="78"/>
                  </a:cubicBezTo>
                  <a:lnTo>
                    <a:pt x="1696" y="1028"/>
                  </a:lnTo>
                  <a:cubicBezTo>
                    <a:pt x="1643" y="1036"/>
                    <a:pt x="1591" y="1041"/>
                    <a:pt x="1539" y="1041"/>
                  </a:cubicBezTo>
                  <a:cubicBezTo>
                    <a:pt x="1332" y="1041"/>
                    <a:pt x="1137" y="975"/>
                    <a:pt x="976" y="861"/>
                  </a:cubicBezTo>
                  <a:cubicBezTo>
                    <a:pt x="971" y="861"/>
                    <a:pt x="966" y="861"/>
                    <a:pt x="961" y="861"/>
                  </a:cubicBezTo>
                  <a:cubicBezTo>
                    <a:pt x="492" y="861"/>
                    <a:pt x="78" y="524"/>
                    <a:pt x="1" y="46"/>
                  </a:cubicBezTo>
                  <a:lnTo>
                    <a:pt x="1" y="46"/>
                  </a:lnTo>
                  <a:lnTo>
                    <a:pt x="105" y="694"/>
                  </a:lnTo>
                  <a:cubicBezTo>
                    <a:pt x="181" y="1170"/>
                    <a:pt x="594" y="1510"/>
                    <a:pt x="1064" y="1510"/>
                  </a:cubicBezTo>
                  <a:cubicBezTo>
                    <a:pt x="1115" y="1510"/>
                    <a:pt x="1168" y="1506"/>
                    <a:pt x="1220" y="1498"/>
                  </a:cubicBezTo>
                  <a:lnTo>
                    <a:pt x="7143" y="548"/>
                  </a:lnTo>
                  <a:cubicBezTo>
                    <a:pt x="7180" y="542"/>
                    <a:pt x="7217" y="534"/>
                    <a:pt x="7253" y="522"/>
                  </a:cubicBezTo>
                  <a:cubicBezTo>
                    <a:pt x="7264" y="519"/>
                    <a:pt x="7276" y="516"/>
                    <a:pt x="7286" y="512"/>
                  </a:cubicBezTo>
                  <a:cubicBezTo>
                    <a:pt x="7311" y="504"/>
                    <a:pt x="7336" y="495"/>
                    <a:pt x="7360" y="486"/>
                  </a:cubicBezTo>
                  <a:cubicBezTo>
                    <a:pt x="7371" y="481"/>
                    <a:pt x="7383" y="476"/>
                    <a:pt x="7394" y="471"/>
                  </a:cubicBezTo>
                  <a:cubicBezTo>
                    <a:pt x="7417" y="461"/>
                    <a:pt x="7440" y="448"/>
                    <a:pt x="7463" y="436"/>
                  </a:cubicBezTo>
                  <a:cubicBezTo>
                    <a:pt x="7473" y="431"/>
                    <a:pt x="7483" y="425"/>
                    <a:pt x="7491" y="419"/>
                  </a:cubicBezTo>
                  <a:cubicBezTo>
                    <a:pt x="7521" y="401"/>
                    <a:pt x="7551" y="382"/>
                    <a:pt x="7580" y="361"/>
                  </a:cubicBezTo>
                  <a:cubicBezTo>
                    <a:pt x="7580" y="361"/>
                    <a:pt x="7580" y="359"/>
                    <a:pt x="7580" y="359"/>
                  </a:cubicBezTo>
                  <a:cubicBezTo>
                    <a:pt x="7610" y="338"/>
                    <a:pt x="7637" y="314"/>
                    <a:pt x="7663" y="288"/>
                  </a:cubicBezTo>
                  <a:cubicBezTo>
                    <a:pt x="7670" y="282"/>
                    <a:pt x="7676" y="275"/>
                    <a:pt x="7681" y="269"/>
                  </a:cubicBezTo>
                  <a:cubicBezTo>
                    <a:pt x="7701" y="249"/>
                    <a:pt x="7720" y="229"/>
                    <a:pt x="7737" y="208"/>
                  </a:cubicBezTo>
                  <a:cubicBezTo>
                    <a:pt x="7744" y="201"/>
                    <a:pt x="7750" y="192"/>
                    <a:pt x="7757" y="184"/>
                  </a:cubicBezTo>
                  <a:cubicBezTo>
                    <a:pt x="7773" y="162"/>
                    <a:pt x="7789" y="141"/>
                    <a:pt x="7804" y="118"/>
                  </a:cubicBezTo>
                  <a:cubicBezTo>
                    <a:pt x="7808" y="111"/>
                    <a:pt x="7814" y="102"/>
                    <a:pt x="7818" y="95"/>
                  </a:cubicBezTo>
                  <a:cubicBezTo>
                    <a:pt x="7837" y="65"/>
                    <a:pt x="7854" y="34"/>
                    <a:pt x="7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4"/>
            <p:cNvSpPr/>
            <p:nvPr/>
          </p:nvSpPr>
          <p:spPr>
            <a:xfrm>
              <a:off x="3628763" y="2770976"/>
              <a:ext cx="509964" cy="1435135"/>
            </a:xfrm>
            <a:custGeom>
              <a:avLst/>
              <a:gdLst/>
              <a:ahLst/>
              <a:cxnLst/>
              <a:rect l="l" t="t" r="r" b="b"/>
              <a:pathLst>
                <a:path w="13853" h="38985" extrusionOk="0">
                  <a:moveTo>
                    <a:pt x="7847" y="0"/>
                  </a:moveTo>
                  <a:lnTo>
                    <a:pt x="7416" y="221"/>
                  </a:lnTo>
                  <a:cubicBezTo>
                    <a:pt x="5795" y="1049"/>
                    <a:pt x="4010" y="1474"/>
                    <a:pt x="2210" y="1474"/>
                  </a:cubicBezTo>
                  <a:cubicBezTo>
                    <a:pt x="1472" y="1474"/>
                    <a:pt x="733" y="1403"/>
                    <a:pt x="1" y="1259"/>
                  </a:cubicBezTo>
                  <a:lnTo>
                    <a:pt x="1" y="1259"/>
                  </a:lnTo>
                  <a:lnTo>
                    <a:pt x="71" y="1691"/>
                  </a:lnTo>
                  <a:lnTo>
                    <a:pt x="5922" y="38168"/>
                  </a:lnTo>
                  <a:cubicBezTo>
                    <a:pt x="5998" y="38644"/>
                    <a:pt x="6411" y="38985"/>
                    <a:pt x="6881" y="38985"/>
                  </a:cubicBezTo>
                  <a:cubicBezTo>
                    <a:pt x="6933" y="38985"/>
                    <a:pt x="6985" y="38981"/>
                    <a:pt x="7037" y="38972"/>
                  </a:cubicBezTo>
                  <a:lnTo>
                    <a:pt x="12960" y="38022"/>
                  </a:lnTo>
                  <a:cubicBezTo>
                    <a:pt x="13491" y="37937"/>
                    <a:pt x="13853" y="37438"/>
                    <a:pt x="13767" y="36909"/>
                  </a:cubicBezTo>
                  <a:lnTo>
                    <a:pt x="78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4"/>
            <p:cNvSpPr/>
            <p:nvPr/>
          </p:nvSpPr>
          <p:spPr>
            <a:xfrm>
              <a:off x="3595006" y="2750728"/>
              <a:ext cx="577809" cy="1487041"/>
            </a:xfrm>
            <a:custGeom>
              <a:avLst/>
              <a:gdLst/>
              <a:ahLst/>
              <a:cxnLst/>
              <a:rect l="l" t="t" r="r" b="b"/>
              <a:pathLst>
                <a:path w="15696" h="40395" extrusionOk="0">
                  <a:moveTo>
                    <a:pt x="9549" y="0"/>
                  </a:moveTo>
                  <a:lnTo>
                    <a:pt x="8699" y="137"/>
                  </a:lnTo>
                  <a:lnTo>
                    <a:pt x="14684" y="37459"/>
                  </a:lnTo>
                  <a:cubicBezTo>
                    <a:pt x="14770" y="37988"/>
                    <a:pt x="14407" y="38487"/>
                    <a:pt x="13877" y="38572"/>
                  </a:cubicBezTo>
                  <a:lnTo>
                    <a:pt x="7954" y="39522"/>
                  </a:lnTo>
                  <a:cubicBezTo>
                    <a:pt x="7902" y="39530"/>
                    <a:pt x="7851" y="39534"/>
                    <a:pt x="7800" y="39534"/>
                  </a:cubicBezTo>
                  <a:cubicBezTo>
                    <a:pt x="7329" y="39534"/>
                    <a:pt x="6915" y="39195"/>
                    <a:pt x="6839" y="38718"/>
                  </a:cubicBezTo>
                  <a:lnTo>
                    <a:pt x="852" y="1396"/>
                  </a:lnTo>
                  <a:lnTo>
                    <a:pt x="0" y="1531"/>
                  </a:lnTo>
                  <a:lnTo>
                    <a:pt x="5987" y="38854"/>
                  </a:lnTo>
                  <a:cubicBezTo>
                    <a:pt x="6132" y="39753"/>
                    <a:pt x="6912" y="40394"/>
                    <a:pt x="7798" y="40394"/>
                  </a:cubicBezTo>
                  <a:cubicBezTo>
                    <a:pt x="7894" y="40394"/>
                    <a:pt x="7992" y="40386"/>
                    <a:pt x="8090" y="40371"/>
                  </a:cubicBezTo>
                  <a:lnTo>
                    <a:pt x="14013" y="39421"/>
                  </a:lnTo>
                  <a:cubicBezTo>
                    <a:pt x="15013" y="39261"/>
                    <a:pt x="15695" y="38319"/>
                    <a:pt x="15535" y="37322"/>
                  </a:cubicBezTo>
                  <a:lnTo>
                    <a:pt x="9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4"/>
            <p:cNvSpPr/>
            <p:nvPr/>
          </p:nvSpPr>
          <p:spPr>
            <a:xfrm>
              <a:off x="3842903" y="4105775"/>
              <a:ext cx="295825" cy="100351"/>
            </a:xfrm>
            <a:custGeom>
              <a:avLst/>
              <a:gdLst/>
              <a:ahLst/>
              <a:cxnLst/>
              <a:rect l="l" t="t" r="r" b="b"/>
              <a:pathLst>
                <a:path w="8036" h="2726" extrusionOk="0">
                  <a:moveTo>
                    <a:pt x="7846" y="0"/>
                  </a:moveTo>
                  <a:lnTo>
                    <a:pt x="7846" y="3"/>
                  </a:lnTo>
                  <a:lnTo>
                    <a:pt x="7846" y="3"/>
                  </a:lnTo>
                  <a:cubicBezTo>
                    <a:pt x="7846" y="2"/>
                    <a:pt x="7846" y="1"/>
                    <a:pt x="7846" y="0"/>
                  </a:cubicBezTo>
                  <a:close/>
                  <a:moveTo>
                    <a:pt x="0" y="1259"/>
                  </a:moveTo>
                  <a:lnTo>
                    <a:pt x="0" y="1259"/>
                  </a:lnTo>
                  <a:cubicBezTo>
                    <a:pt x="1" y="1260"/>
                    <a:pt x="1" y="1261"/>
                    <a:pt x="1" y="1262"/>
                  </a:cubicBezTo>
                  <a:lnTo>
                    <a:pt x="1" y="1262"/>
                  </a:lnTo>
                  <a:lnTo>
                    <a:pt x="0" y="1259"/>
                  </a:lnTo>
                  <a:close/>
                  <a:moveTo>
                    <a:pt x="7846" y="3"/>
                  </a:moveTo>
                  <a:lnTo>
                    <a:pt x="7846" y="3"/>
                  </a:lnTo>
                  <a:cubicBezTo>
                    <a:pt x="7930" y="532"/>
                    <a:pt x="7569" y="1029"/>
                    <a:pt x="7039" y="1115"/>
                  </a:cubicBezTo>
                  <a:lnTo>
                    <a:pt x="1116" y="2065"/>
                  </a:lnTo>
                  <a:cubicBezTo>
                    <a:pt x="1064" y="2073"/>
                    <a:pt x="1012" y="2077"/>
                    <a:pt x="961" y="2077"/>
                  </a:cubicBezTo>
                  <a:cubicBezTo>
                    <a:pt x="492" y="2077"/>
                    <a:pt x="78" y="1738"/>
                    <a:pt x="1" y="1262"/>
                  </a:cubicBezTo>
                  <a:lnTo>
                    <a:pt x="1" y="1262"/>
                  </a:lnTo>
                  <a:lnTo>
                    <a:pt x="105" y="1909"/>
                  </a:lnTo>
                  <a:cubicBezTo>
                    <a:pt x="181" y="2385"/>
                    <a:pt x="594" y="2726"/>
                    <a:pt x="1064" y="2726"/>
                  </a:cubicBezTo>
                  <a:cubicBezTo>
                    <a:pt x="1116" y="2726"/>
                    <a:pt x="1168" y="2722"/>
                    <a:pt x="1220" y="2713"/>
                  </a:cubicBezTo>
                  <a:lnTo>
                    <a:pt x="7143" y="1763"/>
                  </a:lnTo>
                  <a:cubicBezTo>
                    <a:pt x="7674" y="1678"/>
                    <a:pt x="8036" y="1179"/>
                    <a:pt x="7950" y="650"/>
                  </a:cubicBezTo>
                  <a:lnTo>
                    <a:pt x="7846" y="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4"/>
            <p:cNvSpPr/>
            <p:nvPr/>
          </p:nvSpPr>
          <p:spPr>
            <a:xfrm>
              <a:off x="3687074" y="2883218"/>
              <a:ext cx="202616" cy="1262853"/>
            </a:xfrm>
            <a:custGeom>
              <a:avLst/>
              <a:gdLst/>
              <a:ahLst/>
              <a:cxnLst/>
              <a:rect l="l" t="t" r="r" b="b"/>
              <a:pathLst>
                <a:path w="5504" h="34305" extrusionOk="0">
                  <a:moveTo>
                    <a:pt x="1" y="1"/>
                  </a:moveTo>
                  <a:cubicBezTo>
                    <a:pt x="1615" y="11055"/>
                    <a:pt x="3576" y="23308"/>
                    <a:pt x="5503" y="34305"/>
                  </a:cubicBezTo>
                  <a:cubicBezTo>
                    <a:pt x="3893" y="23255"/>
                    <a:pt x="1925" y="11007"/>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4"/>
            <p:cNvSpPr/>
            <p:nvPr/>
          </p:nvSpPr>
          <p:spPr>
            <a:xfrm>
              <a:off x="3731986" y="2856823"/>
              <a:ext cx="202616" cy="1262890"/>
            </a:xfrm>
            <a:custGeom>
              <a:avLst/>
              <a:gdLst/>
              <a:ahLst/>
              <a:cxnLst/>
              <a:rect l="l" t="t" r="r" b="b"/>
              <a:pathLst>
                <a:path w="5504" h="34306" extrusionOk="0">
                  <a:moveTo>
                    <a:pt x="1" y="1"/>
                  </a:moveTo>
                  <a:cubicBezTo>
                    <a:pt x="1615" y="11056"/>
                    <a:pt x="3576" y="23309"/>
                    <a:pt x="5503" y="34306"/>
                  </a:cubicBezTo>
                  <a:cubicBezTo>
                    <a:pt x="3893" y="23255"/>
                    <a:pt x="1925" y="11009"/>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4"/>
            <p:cNvSpPr/>
            <p:nvPr/>
          </p:nvSpPr>
          <p:spPr>
            <a:xfrm>
              <a:off x="3792506" y="2954377"/>
              <a:ext cx="190836" cy="1189486"/>
            </a:xfrm>
            <a:custGeom>
              <a:avLst/>
              <a:gdLst/>
              <a:ahLst/>
              <a:cxnLst/>
              <a:rect l="l" t="t" r="r" b="b"/>
              <a:pathLst>
                <a:path w="5184" h="32312" extrusionOk="0">
                  <a:moveTo>
                    <a:pt x="1" y="1"/>
                  </a:moveTo>
                  <a:lnTo>
                    <a:pt x="1" y="1"/>
                  </a:lnTo>
                  <a:cubicBezTo>
                    <a:pt x="1512" y="10414"/>
                    <a:pt x="3359" y="21955"/>
                    <a:pt x="5183" y="32312"/>
                  </a:cubicBezTo>
                  <a:cubicBezTo>
                    <a:pt x="3676" y="21902"/>
                    <a:pt x="1822" y="10366"/>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4"/>
            <p:cNvSpPr/>
            <p:nvPr/>
          </p:nvSpPr>
          <p:spPr>
            <a:xfrm>
              <a:off x="3895656" y="2931443"/>
              <a:ext cx="190799" cy="1189486"/>
            </a:xfrm>
            <a:custGeom>
              <a:avLst/>
              <a:gdLst/>
              <a:ahLst/>
              <a:cxnLst/>
              <a:rect l="l" t="t" r="r" b="b"/>
              <a:pathLst>
                <a:path w="5183" h="32312" extrusionOk="0">
                  <a:moveTo>
                    <a:pt x="0" y="1"/>
                  </a:moveTo>
                  <a:cubicBezTo>
                    <a:pt x="1512" y="10415"/>
                    <a:pt x="3359" y="21955"/>
                    <a:pt x="5183" y="32312"/>
                  </a:cubicBezTo>
                  <a:cubicBezTo>
                    <a:pt x="3676" y="21902"/>
                    <a:pt x="1821" y="10366"/>
                    <a:pt x="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4"/>
            <p:cNvSpPr/>
            <p:nvPr/>
          </p:nvSpPr>
          <p:spPr>
            <a:xfrm>
              <a:off x="3831639" y="2852222"/>
              <a:ext cx="190836" cy="1189486"/>
            </a:xfrm>
            <a:custGeom>
              <a:avLst/>
              <a:gdLst/>
              <a:ahLst/>
              <a:cxnLst/>
              <a:rect l="l" t="t" r="r" b="b"/>
              <a:pathLst>
                <a:path w="5184" h="32312" extrusionOk="0">
                  <a:moveTo>
                    <a:pt x="1" y="0"/>
                  </a:moveTo>
                  <a:lnTo>
                    <a:pt x="1" y="0"/>
                  </a:lnTo>
                  <a:cubicBezTo>
                    <a:pt x="1512" y="10414"/>
                    <a:pt x="3359" y="21956"/>
                    <a:pt x="5183" y="32311"/>
                  </a:cubicBezTo>
                  <a:cubicBezTo>
                    <a:pt x="3678" y="21902"/>
                    <a:pt x="1822" y="10367"/>
                    <a:pt x="1" y="0"/>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4"/>
            <p:cNvSpPr/>
            <p:nvPr/>
          </p:nvSpPr>
          <p:spPr>
            <a:xfrm>
              <a:off x="3628763" y="2817286"/>
              <a:ext cx="250104" cy="1364934"/>
            </a:xfrm>
            <a:custGeom>
              <a:avLst/>
              <a:gdLst/>
              <a:ahLst/>
              <a:cxnLst/>
              <a:rect l="l" t="t" r="r" b="b"/>
              <a:pathLst>
                <a:path w="6794" h="37078" extrusionOk="0">
                  <a:moveTo>
                    <a:pt x="1" y="1"/>
                  </a:moveTo>
                  <a:lnTo>
                    <a:pt x="71" y="433"/>
                  </a:lnTo>
                  <a:lnTo>
                    <a:pt x="5817" y="36260"/>
                  </a:lnTo>
                  <a:cubicBezTo>
                    <a:pt x="5894" y="36738"/>
                    <a:pt x="6309" y="37077"/>
                    <a:pt x="6778" y="37077"/>
                  </a:cubicBezTo>
                  <a:cubicBezTo>
                    <a:pt x="6783" y="37077"/>
                    <a:pt x="6788" y="37077"/>
                    <a:pt x="6793" y="37077"/>
                  </a:cubicBezTo>
                  <a:cubicBezTo>
                    <a:pt x="6589" y="36931"/>
                    <a:pt x="6440" y="36707"/>
                    <a:pt x="6397" y="36440"/>
                  </a:cubicBezTo>
                  <a:lnTo>
                    <a:pt x="568" y="96"/>
                  </a:lnTo>
                  <a:cubicBezTo>
                    <a:pt x="378" y="69"/>
                    <a:pt x="189" y="38"/>
                    <a:pt x="1"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4"/>
            <p:cNvSpPr/>
            <p:nvPr/>
          </p:nvSpPr>
          <p:spPr>
            <a:xfrm>
              <a:off x="3842903" y="4150539"/>
              <a:ext cx="289714" cy="55587"/>
            </a:xfrm>
            <a:custGeom>
              <a:avLst/>
              <a:gdLst/>
              <a:ahLst/>
              <a:cxnLst/>
              <a:rect l="l" t="t" r="r" b="b"/>
              <a:pathLst>
                <a:path w="7870" h="1510" extrusionOk="0">
                  <a:moveTo>
                    <a:pt x="0" y="43"/>
                  </a:moveTo>
                  <a:cubicBezTo>
                    <a:pt x="0" y="43"/>
                    <a:pt x="1" y="44"/>
                    <a:pt x="1" y="44"/>
                  </a:cubicBezTo>
                  <a:lnTo>
                    <a:pt x="1" y="44"/>
                  </a:lnTo>
                  <a:lnTo>
                    <a:pt x="0" y="43"/>
                  </a:lnTo>
                  <a:close/>
                  <a:moveTo>
                    <a:pt x="7870" y="0"/>
                  </a:moveTo>
                  <a:lnTo>
                    <a:pt x="7870" y="0"/>
                  </a:lnTo>
                  <a:cubicBezTo>
                    <a:pt x="7791" y="36"/>
                    <a:pt x="7707" y="63"/>
                    <a:pt x="7619" y="77"/>
                  </a:cubicBezTo>
                  <a:lnTo>
                    <a:pt x="1696" y="1027"/>
                  </a:lnTo>
                  <a:cubicBezTo>
                    <a:pt x="1644" y="1036"/>
                    <a:pt x="1592" y="1040"/>
                    <a:pt x="1540" y="1040"/>
                  </a:cubicBezTo>
                  <a:cubicBezTo>
                    <a:pt x="1333" y="1040"/>
                    <a:pt x="1137" y="973"/>
                    <a:pt x="976" y="860"/>
                  </a:cubicBezTo>
                  <a:cubicBezTo>
                    <a:pt x="971" y="860"/>
                    <a:pt x="966" y="860"/>
                    <a:pt x="961" y="860"/>
                  </a:cubicBezTo>
                  <a:cubicBezTo>
                    <a:pt x="492" y="860"/>
                    <a:pt x="77" y="521"/>
                    <a:pt x="1" y="44"/>
                  </a:cubicBezTo>
                  <a:lnTo>
                    <a:pt x="1" y="44"/>
                  </a:lnTo>
                  <a:lnTo>
                    <a:pt x="105" y="693"/>
                  </a:lnTo>
                  <a:cubicBezTo>
                    <a:pt x="181" y="1169"/>
                    <a:pt x="594" y="1510"/>
                    <a:pt x="1063" y="1510"/>
                  </a:cubicBezTo>
                  <a:cubicBezTo>
                    <a:pt x="1114" y="1510"/>
                    <a:pt x="1166" y="1506"/>
                    <a:pt x="1219" y="1497"/>
                  </a:cubicBezTo>
                  <a:lnTo>
                    <a:pt x="7143" y="547"/>
                  </a:lnTo>
                  <a:cubicBezTo>
                    <a:pt x="7180" y="542"/>
                    <a:pt x="7217" y="533"/>
                    <a:pt x="7253" y="522"/>
                  </a:cubicBezTo>
                  <a:cubicBezTo>
                    <a:pt x="7264" y="519"/>
                    <a:pt x="7276" y="514"/>
                    <a:pt x="7286" y="512"/>
                  </a:cubicBezTo>
                  <a:cubicBezTo>
                    <a:pt x="7311" y="503"/>
                    <a:pt x="7336" y="494"/>
                    <a:pt x="7360" y="484"/>
                  </a:cubicBezTo>
                  <a:cubicBezTo>
                    <a:pt x="7371" y="480"/>
                    <a:pt x="7383" y="476"/>
                    <a:pt x="7394" y="470"/>
                  </a:cubicBezTo>
                  <a:cubicBezTo>
                    <a:pt x="7417" y="459"/>
                    <a:pt x="7440" y="447"/>
                    <a:pt x="7463" y="434"/>
                  </a:cubicBezTo>
                  <a:cubicBezTo>
                    <a:pt x="7473" y="430"/>
                    <a:pt x="7483" y="424"/>
                    <a:pt x="7491" y="419"/>
                  </a:cubicBezTo>
                  <a:cubicBezTo>
                    <a:pt x="7521" y="400"/>
                    <a:pt x="7551" y="382"/>
                    <a:pt x="7580" y="360"/>
                  </a:cubicBezTo>
                  <a:cubicBezTo>
                    <a:pt x="7580" y="360"/>
                    <a:pt x="7580" y="359"/>
                    <a:pt x="7580" y="359"/>
                  </a:cubicBezTo>
                  <a:cubicBezTo>
                    <a:pt x="7610" y="337"/>
                    <a:pt x="7637" y="313"/>
                    <a:pt x="7663" y="287"/>
                  </a:cubicBezTo>
                  <a:cubicBezTo>
                    <a:pt x="7670" y="282"/>
                    <a:pt x="7676" y="274"/>
                    <a:pt x="7681" y="269"/>
                  </a:cubicBezTo>
                  <a:cubicBezTo>
                    <a:pt x="7701" y="249"/>
                    <a:pt x="7720" y="229"/>
                    <a:pt x="7737" y="207"/>
                  </a:cubicBezTo>
                  <a:cubicBezTo>
                    <a:pt x="7744" y="200"/>
                    <a:pt x="7750" y="192"/>
                    <a:pt x="7757" y="183"/>
                  </a:cubicBezTo>
                  <a:cubicBezTo>
                    <a:pt x="7773" y="162"/>
                    <a:pt x="7789" y="140"/>
                    <a:pt x="7804" y="117"/>
                  </a:cubicBezTo>
                  <a:cubicBezTo>
                    <a:pt x="7809" y="110"/>
                    <a:pt x="7814" y="102"/>
                    <a:pt x="7819" y="94"/>
                  </a:cubicBezTo>
                  <a:cubicBezTo>
                    <a:pt x="7837" y="64"/>
                    <a:pt x="7854" y="33"/>
                    <a:pt x="7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8" name="Google Shape;798;p34"/>
          <p:cNvGrpSpPr/>
          <p:nvPr/>
        </p:nvGrpSpPr>
        <p:grpSpPr>
          <a:xfrm flipH="1">
            <a:off x="655563" y="1619496"/>
            <a:ext cx="818299" cy="3290970"/>
            <a:chOff x="2645345" y="2728785"/>
            <a:chExt cx="352776" cy="1418827"/>
          </a:xfrm>
        </p:grpSpPr>
        <p:sp>
          <p:nvSpPr>
            <p:cNvPr id="799" name="Google Shape;799;p34"/>
            <p:cNvSpPr/>
            <p:nvPr/>
          </p:nvSpPr>
          <p:spPr>
            <a:xfrm>
              <a:off x="2645345" y="2728785"/>
              <a:ext cx="352774" cy="1418827"/>
            </a:xfrm>
            <a:custGeom>
              <a:avLst/>
              <a:gdLst/>
              <a:ahLst/>
              <a:cxnLst/>
              <a:rect l="l" t="t" r="r" b="b"/>
              <a:pathLst>
                <a:path w="9583" h="38542" extrusionOk="0">
                  <a:moveTo>
                    <a:pt x="50" y="1"/>
                  </a:moveTo>
                  <a:cubicBezTo>
                    <a:pt x="23" y="1"/>
                    <a:pt x="0" y="22"/>
                    <a:pt x="0" y="49"/>
                  </a:cubicBezTo>
                  <a:lnTo>
                    <a:pt x="0" y="38493"/>
                  </a:lnTo>
                  <a:cubicBezTo>
                    <a:pt x="0" y="38520"/>
                    <a:pt x="23" y="38541"/>
                    <a:pt x="50" y="38541"/>
                  </a:cubicBezTo>
                  <a:lnTo>
                    <a:pt x="9534" y="38541"/>
                  </a:lnTo>
                  <a:cubicBezTo>
                    <a:pt x="9561" y="38541"/>
                    <a:pt x="9583" y="38520"/>
                    <a:pt x="9583" y="38493"/>
                  </a:cubicBezTo>
                  <a:lnTo>
                    <a:pt x="9583" y="49"/>
                  </a:lnTo>
                  <a:cubicBezTo>
                    <a:pt x="9583" y="22"/>
                    <a:pt x="9561" y="1"/>
                    <a:pt x="95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4"/>
            <p:cNvSpPr/>
            <p:nvPr/>
          </p:nvSpPr>
          <p:spPr>
            <a:xfrm>
              <a:off x="2678034" y="2728785"/>
              <a:ext cx="65195" cy="1418827"/>
            </a:xfrm>
            <a:custGeom>
              <a:avLst/>
              <a:gdLst/>
              <a:ahLst/>
              <a:cxnLst/>
              <a:rect l="l" t="t" r="r" b="b"/>
              <a:pathLst>
                <a:path w="1771" h="38542" extrusionOk="0">
                  <a:moveTo>
                    <a:pt x="1" y="1"/>
                  </a:moveTo>
                  <a:lnTo>
                    <a:pt x="1" y="38541"/>
                  </a:lnTo>
                  <a:lnTo>
                    <a:pt x="1771" y="38541"/>
                  </a:lnTo>
                  <a:lnTo>
                    <a:pt x="1771" y="1"/>
                  </a:ln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4"/>
            <p:cNvSpPr/>
            <p:nvPr/>
          </p:nvSpPr>
          <p:spPr>
            <a:xfrm>
              <a:off x="2645345" y="3614336"/>
              <a:ext cx="352774" cy="43733"/>
            </a:xfrm>
            <a:custGeom>
              <a:avLst/>
              <a:gdLst/>
              <a:ahLst/>
              <a:cxnLst/>
              <a:rect l="l" t="t" r="r" b="b"/>
              <a:pathLst>
                <a:path w="9583" h="1188" extrusionOk="0">
                  <a:moveTo>
                    <a:pt x="0" y="1"/>
                  </a:moveTo>
                  <a:lnTo>
                    <a:pt x="0" y="1188"/>
                  </a:lnTo>
                  <a:lnTo>
                    <a:pt x="9583" y="1188"/>
                  </a:lnTo>
                  <a:lnTo>
                    <a:pt x="9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4"/>
            <p:cNvSpPr/>
            <p:nvPr/>
          </p:nvSpPr>
          <p:spPr>
            <a:xfrm>
              <a:off x="2645345" y="2743145"/>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4"/>
            <p:cNvSpPr/>
            <p:nvPr/>
          </p:nvSpPr>
          <p:spPr>
            <a:xfrm>
              <a:off x="2645345" y="3526169"/>
              <a:ext cx="352774" cy="43733"/>
            </a:xfrm>
            <a:custGeom>
              <a:avLst/>
              <a:gdLst/>
              <a:ahLst/>
              <a:cxnLst/>
              <a:rect l="l" t="t" r="r" b="b"/>
              <a:pathLst>
                <a:path w="9583" h="1188" extrusionOk="0">
                  <a:moveTo>
                    <a:pt x="0" y="0"/>
                  </a:moveTo>
                  <a:lnTo>
                    <a:pt x="0" y="1187"/>
                  </a:lnTo>
                  <a:lnTo>
                    <a:pt x="9583" y="1187"/>
                  </a:lnTo>
                  <a:lnTo>
                    <a:pt x="95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4"/>
            <p:cNvSpPr/>
            <p:nvPr/>
          </p:nvSpPr>
          <p:spPr>
            <a:xfrm>
              <a:off x="2687606" y="3042508"/>
              <a:ext cx="268290" cy="200444"/>
            </a:xfrm>
            <a:custGeom>
              <a:avLst/>
              <a:gdLst/>
              <a:ahLst/>
              <a:cxnLst/>
              <a:rect l="l" t="t" r="r" b="b"/>
              <a:pathLst>
                <a:path w="7288" h="5445" extrusionOk="0">
                  <a:moveTo>
                    <a:pt x="1" y="1"/>
                  </a:moveTo>
                  <a:lnTo>
                    <a:pt x="1" y="5445"/>
                  </a:lnTo>
                  <a:lnTo>
                    <a:pt x="7288" y="5445"/>
                  </a:lnTo>
                  <a:lnTo>
                    <a:pt x="728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4"/>
            <p:cNvSpPr/>
            <p:nvPr/>
          </p:nvSpPr>
          <p:spPr>
            <a:xfrm>
              <a:off x="2836182" y="2728785"/>
              <a:ext cx="161938" cy="1418827"/>
            </a:xfrm>
            <a:custGeom>
              <a:avLst/>
              <a:gdLst/>
              <a:ahLst/>
              <a:cxnLst/>
              <a:rect l="l" t="t" r="r" b="b"/>
              <a:pathLst>
                <a:path w="4399" h="38542" extrusionOk="0">
                  <a:moveTo>
                    <a:pt x="10" y="1"/>
                  </a:moveTo>
                  <a:lnTo>
                    <a:pt x="0" y="38541"/>
                  </a:lnTo>
                  <a:lnTo>
                    <a:pt x="3853" y="38541"/>
                  </a:lnTo>
                  <a:cubicBezTo>
                    <a:pt x="4154" y="38541"/>
                    <a:pt x="4399" y="38346"/>
                    <a:pt x="4399" y="38104"/>
                  </a:cubicBezTo>
                  <a:lnTo>
                    <a:pt x="4399" y="438"/>
                  </a:lnTo>
                  <a:cubicBezTo>
                    <a:pt x="4399" y="196"/>
                    <a:pt x="4154" y="1"/>
                    <a:pt x="3853"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6" name="Google Shape;806;p34"/>
          <p:cNvGrpSpPr/>
          <p:nvPr/>
        </p:nvGrpSpPr>
        <p:grpSpPr>
          <a:xfrm flipH="1">
            <a:off x="301375" y="1833508"/>
            <a:ext cx="528569" cy="3290970"/>
            <a:chOff x="3007362" y="2728785"/>
            <a:chExt cx="227871" cy="1418827"/>
          </a:xfrm>
        </p:grpSpPr>
        <p:sp>
          <p:nvSpPr>
            <p:cNvPr id="807" name="Google Shape;807;p34"/>
            <p:cNvSpPr/>
            <p:nvPr/>
          </p:nvSpPr>
          <p:spPr>
            <a:xfrm>
              <a:off x="3007362" y="2728785"/>
              <a:ext cx="227869" cy="1418827"/>
            </a:xfrm>
            <a:custGeom>
              <a:avLst/>
              <a:gdLst/>
              <a:ahLst/>
              <a:cxnLst/>
              <a:rect l="l" t="t" r="r" b="b"/>
              <a:pathLst>
                <a:path w="6190" h="38542" extrusionOk="0">
                  <a:moveTo>
                    <a:pt x="49" y="1"/>
                  </a:moveTo>
                  <a:cubicBezTo>
                    <a:pt x="21" y="1"/>
                    <a:pt x="0" y="22"/>
                    <a:pt x="0" y="49"/>
                  </a:cubicBezTo>
                  <a:lnTo>
                    <a:pt x="0" y="38493"/>
                  </a:lnTo>
                  <a:cubicBezTo>
                    <a:pt x="0" y="38520"/>
                    <a:pt x="21" y="38541"/>
                    <a:pt x="49" y="38541"/>
                  </a:cubicBezTo>
                  <a:lnTo>
                    <a:pt x="6141" y="38541"/>
                  </a:lnTo>
                  <a:cubicBezTo>
                    <a:pt x="6167" y="38541"/>
                    <a:pt x="6190" y="38520"/>
                    <a:pt x="6190" y="38493"/>
                  </a:cubicBezTo>
                  <a:lnTo>
                    <a:pt x="6190" y="49"/>
                  </a:lnTo>
                  <a:cubicBezTo>
                    <a:pt x="6190" y="22"/>
                    <a:pt x="6167" y="1"/>
                    <a:pt x="61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4"/>
            <p:cNvSpPr/>
            <p:nvPr/>
          </p:nvSpPr>
          <p:spPr>
            <a:xfrm>
              <a:off x="3007362" y="4071536"/>
              <a:ext cx="227869" cy="43733"/>
            </a:xfrm>
            <a:custGeom>
              <a:avLst/>
              <a:gdLst/>
              <a:ahLst/>
              <a:cxnLst/>
              <a:rect l="l" t="t" r="r" b="b"/>
              <a:pathLst>
                <a:path w="6190" h="1188" extrusionOk="0">
                  <a:moveTo>
                    <a:pt x="0" y="1"/>
                  </a:moveTo>
                  <a:lnTo>
                    <a:pt x="0" y="1188"/>
                  </a:lnTo>
                  <a:lnTo>
                    <a:pt x="6190" y="1188"/>
                  </a:lnTo>
                  <a:lnTo>
                    <a:pt x="6190"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4"/>
            <p:cNvSpPr/>
            <p:nvPr/>
          </p:nvSpPr>
          <p:spPr>
            <a:xfrm>
              <a:off x="3007362" y="2858477"/>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4"/>
            <p:cNvSpPr/>
            <p:nvPr/>
          </p:nvSpPr>
          <p:spPr>
            <a:xfrm>
              <a:off x="3007362" y="2934312"/>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4"/>
            <p:cNvSpPr/>
            <p:nvPr/>
          </p:nvSpPr>
          <p:spPr>
            <a:xfrm>
              <a:off x="3007362" y="3983369"/>
              <a:ext cx="227869" cy="43733"/>
            </a:xfrm>
            <a:custGeom>
              <a:avLst/>
              <a:gdLst/>
              <a:ahLst/>
              <a:cxnLst/>
              <a:rect l="l" t="t" r="r" b="b"/>
              <a:pathLst>
                <a:path w="6190" h="1188" extrusionOk="0">
                  <a:moveTo>
                    <a:pt x="0" y="0"/>
                  </a:moveTo>
                  <a:lnTo>
                    <a:pt x="0" y="1187"/>
                  </a:lnTo>
                  <a:lnTo>
                    <a:pt x="6190" y="1187"/>
                  </a:lnTo>
                  <a:lnTo>
                    <a:pt x="6190" y="0"/>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4"/>
            <p:cNvSpPr/>
            <p:nvPr/>
          </p:nvSpPr>
          <p:spPr>
            <a:xfrm>
              <a:off x="3049587" y="3118708"/>
              <a:ext cx="143385" cy="781640"/>
            </a:xfrm>
            <a:custGeom>
              <a:avLst/>
              <a:gdLst/>
              <a:ahLst/>
              <a:cxnLst/>
              <a:rect l="l" t="t" r="r" b="b"/>
              <a:pathLst>
                <a:path w="3895" h="21233" extrusionOk="0">
                  <a:moveTo>
                    <a:pt x="1373" y="1"/>
                  </a:moveTo>
                  <a:cubicBezTo>
                    <a:pt x="1373" y="1"/>
                    <a:pt x="1373" y="1"/>
                    <a:pt x="1373" y="2"/>
                  </a:cubicBezTo>
                  <a:cubicBezTo>
                    <a:pt x="1373" y="759"/>
                    <a:pt x="757" y="1374"/>
                    <a:pt x="0" y="1375"/>
                  </a:cubicBezTo>
                  <a:lnTo>
                    <a:pt x="0" y="19643"/>
                  </a:lnTo>
                  <a:cubicBezTo>
                    <a:pt x="757" y="19643"/>
                    <a:pt x="1373" y="20257"/>
                    <a:pt x="1373" y="21015"/>
                  </a:cubicBezTo>
                  <a:cubicBezTo>
                    <a:pt x="1373" y="21090"/>
                    <a:pt x="1364" y="21161"/>
                    <a:pt x="1353" y="21232"/>
                  </a:cubicBezTo>
                  <a:lnTo>
                    <a:pt x="2534" y="21232"/>
                  </a:lnTo>
                  <a:cubicBezTo>
                    <a:pt x="2523" y="21161"/>
                    <a:pt x="2516" y="21090"/>
                    <a:pt x="2516" y="21015"/>
                  </a:cubicBezTo>
                  <a:cubicBezTo>
                    <a:pt x="2516" y="20257"/>
                    <a:pt x="3130" y="19641"/>
                    <a:pt x="3889" y="19641"/>
                  </a:cubicBezTo>
                  <a:cubicBezTo>
                    <a:pt x="3891" y="19641"/>
                    <a:pt x="3893" y="19643"/>
                    <a:pt x="3894" y="19643"/>
                  </a:cubicBezTo>
                  <a:lnTo>
                    <a:pt x="3894" y="1375"/>
                  </a:lnTo>
                  <a:lnTo>
                    <a:pt x="3889" y="1375"/>
                  </a:lnTo>
                  <a:cubicBezTo>
                    <a:pt x="3130" y="1375"/>
                    <a:pt x="2516" y="759"/>
                    <a:pt x="2516" y="2"/>
                  </a:cubicBezTo>
                  <a:cubicBezTo>
                    <a:pt x="2516" y="1"/>
                    <a:pt x="2516" y="1"/>
                    <a:pt x="2516" y="1"/>
                  </a:cubicBez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4"/>
            <p:cNvSpPr/>
            <p:nvPr/>
          </p:nvSpPr>
          <p:spPr>
            <a:xfrm>
              <a:off x="3152184" y="2728785"/>
              <a:ext cx="83049" cy="1418827"/>
            </a:xfrm>
            <a:custGeom>
              <a:avLst/>
              <a:gdLst/>
              <a:ahLst/>
              <a:cxnLst/>
              <a:rect l="l" t="t" r="r" b="b"/>
              <a:pathLst>
                <a:path w="2256" h="38542" extrusionOk="0">
                  <a:moveTo>
                    <a:pt x="0" y="1"/>
                  </a:moveTo>
                  <a:lnTo>
                    <a:pt x="0" y="38541"/>
                  </a:lnTo>
                  <a:lnTo>
                    <a:pt x="1710" y="38541"/>
                  </a:lnTo>
                  <a:cubicBezTo>
                    <a:pt x="2011" y="38541"/>
                    <a:pt x="2256" y="38346"/>
                    <a:pt x="2256" y="38104"/>
                  </a:cubicBezTo>
                  <a:lnTo>
                    <a:pt x="2256" y="438"/>
                  </a:lnTo>
                  <a:cubicBezTo>
                    <a:pt x="2256" y="196"/>
                    <a:pt x="2011" y="1"/>
                    <a:pt x="1710" y="1"/>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4"/>
            <p:cNvSpPr/>
            <p:nvPr/>
          </p:nvSpPr>
          <p:spPr>
            <a:xfrm>
              <a:off x="3039573" y="2728785"/>
              <a:ext cx="41524" cy="1418827"/>
            </a:xfrm>
            <a:custGeom>
              <a:avLst/>
              <a:gdLst/>
              <a:ahLst/>
              <a:cxnLst/>
              <a:rect l="l" t="t" r="r" b="b"/>
              <a:pathLst>
                <a:path w="1128" h="38542" extrusionOk="0">
                  <a:moveTo>
                    <a:pt x="1" y="1"/>
                  </a:moveTo>
                  <a:lnTo>
                    <a:pt x="1" y="38541"/>
                  </a:lnTo>
                  <a:lnTo>
                    <a:pt x="1128" y="38541"/>
                  </a:lnTo>
                  <a:lnTo>
                    <a:pt x="1128" y="1"/>
                  </a:lnTo>
                  <a:close/>
                </a:path>
              </a:pathLst>
            </a:custGeom>
            <a:solidFill>
              <a:srgbClr val="FFFFFF">
                <a:alpha val="321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C3DC74C3-7951-BDF9-83A5-EF0FEAB6F5F5}"/>
              </a:ext>
            </a:extLst>
          </p:cNvPr>
          <p:cNvSpPr/>
          <p:nvPr/>
        </p:nvSpPr>
        <p:spPr>
          <a:xfrm>
            <a:off x="2813538" y="3724251"/>
            <a:ext cx="3627926" cy="9511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Google Shape;775;p34"/>
          <p:cNvSpPr txBox="1">
            <a:spLocks noGrp="1"/>
          </p:cNvSpPr>
          <p:nvPr>
            <p:ph type="subTitle" idx="1"/>
          </p:nvPr>
        </p:nvSpPr>
        <p:spPr>
          <a:xfrm>
            <a:off x="1991933" y="1721086"/>
            <a:ext cx="5524782" cy="15806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Font typeface="Arial"/>
              <a:buNone/>
            </a:pPr>
            <a:r>
              <a:rPr lang="en-US" sz="2400" dirty="0"/>
              <a:t>Homework 1 already ‘due’</a:t>
            </a:r>
          </a:p>
          <a:p>
            <a:pPr marL="0" lvl="0" indent="0" algn="ctr" rtl="0">
              <a:spcBef>
                <a:spcPts val="0"/>
              </a:spcBef>
              <a:spcAft>
                <a:spcPts val="0"/>
              </a:spcAft>
              <a:buClr>
                <a:schemeClr val="lt1"/>
              </a:buClr>
              <a:buSzPts val="1100"/>
              <a:buFont typeface="Arial"/>
              <a:buNone/>
            </a:pPr>
            <a:r>
              <a:rPr lang="en-US" sz="2400" dirty="0"/>
              <a:t>Homework 2 ‘due’ Feb 20th</a:t>
            </a:r>
          </a:p>
          <a:p>
            <a:pPr marL="0" lvl="0" indent="0" algn="ctr" rtl="0">
              <a:spcBef>
                <a:spcPts val="0"/>
              </a:spcBef>
              <a:spcAft>
                <a:spcPts val="0"/>
              </a:spcAft>
              <a:buClr>
                <a:schemeClr val="lt1"/>
              </a:buClr>
              <a:buSzPts val="1100"/>
              <a:buFont typeface="Arial"/>
              <a:buNone/>
            </a:pPr>
            <a:endParaRPr lang="en-US" sz="1100" dirty="0"/>
          </a:p>
          <a:p>
            <a:pPr marL="0" lvl="0" indent="0" algn="ctr" rtl="0">
              <a:spcBef>
                <a:spcPts val="0"/>
              </a:spcBef>
              <a:spcAft>
                <a:spcPts val="0"/>
              </a:spcAft>
              <a:buClr>
                <a:schemeClr val="lt1"/>
              </a:buClr>
              <a:buSzPts val="1100"/>
              <a:buFont typeface="Arial"/>
              <a:buNone/>
            </a:pPr>
            <a:r>
              <a:rPr lang="en-US" sz="2400" b="1" dirty="0">
                <a:solidFill>
                  <a:schemeClr val="accent2"/>
                </a:solidFill>
              </a:rPr>
              <a:t>In Class Assignment 1: Tuesday the 24th</a:t>
            </a:r>
          </a:p>
          <a:p>
            <a:pPr marL="0" lvl="0" indent="0" algn="ctr" rtl="0">
              <a:spcBef>
                <a:spcPts val="0"/>
              </a:spcBef>
              <a:spcAft>
                <a:spcPts val="0"/>
              </a:spcAft>
              <a:buClr>
                <a:schemeClr val="lt1"/>
              </a:buClr>
              <a:buSzPts val="1100"/>
              <a:buFont typeface="Arial"/>
              <a:buNone/>
            </a:pPr>
            <a:r>
              <a:rPr lang="en-US" sz="2400" b="1" dirty="0">
                <a:solidFill>
                  <a:schemeClr val="accent2"/>
                </a:solidFill>
              </a:rPr>
              <a:t>Exam 1: Thursday the 26</a:t>
            </a:r>
            <a:r>
              <a:rPr lang="en-US" sz="2400" b="1" baseline="30000" dirty="0">
                <a:solidFill>
                  <a:schemeClr val="accent2"/>
                </a:solidFill>
              </a:rPr>
              <a:t>th</a:t>
            </a:r>
            <a:endParaRPr lang="en-US" sz="2400" b="1" dirty="0">
              <a:solidFill>
                <a:schemeClr val="accent2"/>
              </a:solidFill>
            </a:endParaRPr>
          </a:p>
          <a:p>
            <a:pPr marL="0" lvl="0" indent="0" algn="ctr" rtl="0">
              <a:spcBef>
                <a:spcPts val="0"/>
              </a:spcBef>
              <a:spcAft>
                <a:spcPts val="0"/>
              </a:spcAft>
              <a:buClr>
                <a:schemeClr val="lt1"/>
              </a:buClr>
              <a:buSzPts val="1100"/>
              <a:buFont typeface="Arial"/>
              <a:buNone/>
            </a:pPr>
            <a:r>
              <a:rPr lang="en-US" sz="2400" b="1" dirty="0">
                <a:solidFill>
                  <a:schemeClr val="accent2"/>
                </a:solidFill>
              </a:rPr>
              <a:t>ALL LATE WORK FOR PART 1 DUE 27th </a:t>
            </a:r>
          </a:p>
          <a:p>
            <a:pPr marL="0" lvl="0" indent="0" algn="ctr" rtl="0">
              <a:spcBef>
                <a:spcPts val="0"/>
              </a:spcBef>
              <a:spcAft>
                <a:spcPts val="0"/>
              </a:spcAft>
              <a:buClr>
                <a:schemeClr val="lt1"/>
              </a:buClr>
              <a:buSzPts val="1100"/>
              <a:buFont typeface="Arial"/>
              <a:buNone/>
            </a:pPr>
            <a:endParaRPr lang="en-US" sz="1100" dirty="0"/>
          </a:p>
          <a:p>
            <a:pPr marL="0" lvl="0" indent="0">
              <a:buClr>
                <a:schemeClr val="lt1"/>
              </a:buClr>
              <a:buSzPts val="1100"/>
            </a:pPr>
            <a:r>
              <a:rPr lang="en-US" sz="2400" dirty="0"/>
              <a:t>And annotating the textbook for extra credit as we go along!</a:t>
            </a:r>
            <a:endParaRP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AA96ABEE-15C1-A455-6ED2-3C8F17D515D2}"/>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61C8B059-BEC8-6135-3C79-58AA2FEB850C}"/>
              </a:ext>
            </a:extLst>
          </p:cNvPr>
          <p:cNvSpPr txBox="1">
            <a:spLocks noGrp="1"/>
          </p:cNvSpPr>
          <p:nvPr>
            <p:ph type="title"/>
          </p:nvPr>
        </p:nvSpPr>
        <p:spPr>
          <a:xfrm>
            <a:off x="555880" y="491793"/>
            <a:ext cx="8032239"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Watson &amp; Skinner</a:t>
            </a:r>
            <a:endParaRPr sz="4500" dirty="0">
              <a:solidFill>
                <a:schemeClr val="tx1"/>
              </a:solidFill>
            </a:endParaRPr>
          </a:p>
        </p:txBody>
      </p:sp>
      <p:sp>
        <p:nvSpPr>
          <p:cNvPr id="4" name="Rectangle 2">
            <a:extLst>
              <a:ext uri="{FF2B5EF4-FFF2-40B4-BE49-F238E27FC236}">
                <a16:creationId xmlns:a16="http://schemas.microsoft.com/office/drawing/2014/main" id="{C1F04B8B-4561-E0D3-0D6D-9C7F82B600CA}"/>
              </a:ext>
            </a:extLst>
          </p:cNvPr>
          <p:cNvSpPr>
            <a:spLocks noGrp="1" noChangeArrowheads="1"/>
          </p:cNvSpPr>
          <p:nvPr>
            <p:ph type="subTitle" idx="1"/>
          </p:nvPr>
        </p:nvSpPr>
        <p:spPr bwMode="auto">
          <a:xfrm>
            <a:off x="555880" y="1080254"/>
            <a:ext cx="8337741"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0000"/>
                </a:solidFill>
                <a:effectLst/>
                <a:latin typeface="Arial" panose="020B0604020202020204" pitchFamily="34" charset="0"/>
              </a:rPr>
              <a:t>John B. Watson (1878–1958)</a:t>
            </a:r>
            <a:br>
              <a:rPr kumimoji="0" lang="en-US" altLang="en-US" sz="2200" b="0" i="0" u="none" strike="noStrike" cap="none" normalizeH="0" baseline="0" dirty="0">
                <a:ln>
                  <a:noFill/>
                </a:ln>
                <a:solidFill>
                  <a:srgbClr val="000000"/>
                </a:solidFill>
                <a:effectLst/>
                <a:latin typeface="Arial" panose="020B0604020202020204" pitchFamily="34" charset="0"/>
              </a:rPr>
            </a:br>
            <a:r>
              <a:rPr kumimoji="0" lang="en-US" altLang="en-US" sz="2200" b="0" i="0" u="none" strike="noStrike" cap="none" normalizeH="0" baseline="0" dirty="0">
                <a:ln>
                  <a:noFill/>
                </a:ln>
                <a:solidFill>
                  <a:srgbClr val="000000"/>
                </a:solidFill>
                <a:effectLst/>
                <a:latin typeface="Arial" panose="020B0604020202020204" pitchFamily="34" charset="0"/>
              </a:rPr>
              <a:t>Founder of Behaviorism</a:t>
            </a:r>
          </a:p>
          <a:p>
            <a:pPr marL="342900" indent="-342900" algn="l">
              <a:lnSpc>
                <a:spcPct val="100000"/>
              </a:lnSpc>
              <a:buClrTx/>
              <a:buSzTx/>
              <a:buFont typeface="Arial" panose="020B0604020202020204" pitchFamily="34" charset="0"/>
              <a:buChar char="•"/>
            </a:pPr>
            <a:r>
              <a:rPr lang="en-US" altLang="en-US" sz="2200" i="1" dirty="0">
                <a:solidFill>
                  <a:srgbClr val="000000"/>
                </a:solidFill>
                <a:latin typeface="-webkit-standard"/>
              </a:rPr>
              <a:t>“Give me a dozen healthy infants, well-formed, and my own specified world to bring them up in and I’ll guarantee to take any one at random and train him to become any type of specialist I might select — doctor, lawyer, artist, merchant-chief, and yes, even beggar-man and thief, regardless of his talents, penchants, tendencies, abilities, vocations, and race of his ancestors.”</a:t>
            </a:r>
          </a:p>
          <a:p>
            <a:pPr marL="342900" indent="-342900" algn="l">
              <a:lnSpc>
                <a:spcPct val="100000"/>
              </a:lnSpc>
              <a:buClrTx/>
              <a:buSzTx/>
              <a:buFont typeface="Arial" panose="020B0604020202020204" pitchFamily="34" charset="0"/>
              <a:buChar char="•"/>
            </a:pPr>
            <a:endParaRPr kumimoji="0" lang="en-US" altLang="en-US" sz="2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0000"/>
                </a:solidFill>
                <a:effectLst/>
                <a:latin typeface="Arial" panose="020B0604020202020204" pitchFamily="34" charset="0"/>
              </a:rPr>
              <a:t>B.F. Skinner (1904–1990)</a:t>
            </a:r>
            <a:br>
              <a:rPr kumimoji="0" lang="en-US" altLang="en-US" sz="2200" b="0" i="0" u="none" strike="noStrike" cap="none" normalizeH="0" baseline="0" dirty="0">
                <a:ln>
                  <a:noFill/>
                </a:ln>
                <a:solidFill>
                  <a:srgbClr val="000000"/>
                </a:solidFill>
                <a:effectLst/>
                <a:latin typeface="Arial" panose="020B0604020202020204" pitchFamily="34" charset="0"/>
              </a:rPr>
            </a:br>
            <a:r>
              <a:rPr kumimoji="0" lang="en-US" altLang="en-US" sz="2200" b="0" i="0" u="none" strike="noStrike" cap="none" normalizeH="0" baseline="0" dirty="0">
                <a:ln>
                  <a:noFill/>
                </a:ln>
                <a:solidFill>
                  <a:srgbClr val="000000"/>
                </a:solidFill>
                <a:effectLst/>
                <a:latin typeface="Arial" panose="020B0604020202020204" pitchFamily="34" charset="0"/>
              </a:rPr>
              <a:t>Expanded Behaviorism</a:t>
            </a:r>
            <a:endParaRPr kumimoji="0" lang="en-US" altLang="en-US" sz="2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556756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DBBD0D10-EB4E-C438-F1D3-14D751F5756E}"/>
            </a:ext>
          </a:extLst>
        </p:cNvPr>
        <p:cNvGrpSpPr/>
        <p:nvPr/>
      </p:nvGrpSpPr>
      <p:grpSpPr>
        <a:xfrm>
          <a:off x="0" y="0"/>
          <a:ext cx="0" cy="0"/>
          <a:chOff x="0" y="0"/>
          <a:chExt cx="0" cy="0"/>
        </a:xfrm>
      </p:grpSpPr>
      <p:pic>
        <p:nvPicPr>
          <p:cNvPr id="6" name="Online Media 5" descr="What is Behaviorism?">
            <a:hlinkClick r:id="" action="ppaction://media"/>
            <a:extLst>
              <a:ext uri="{FF2B5EF4-FFF2-40B4-BE49-F238E27FC236}">
                <a16:creationId xmlns:a16="http://schemas.microsoft.com/office/drawing/2014/main" id="{FC348577-FE91-B0BF-6F26-A5C13DA1C910}"/>
              </a:ext>
            </a:extLst>
          </p:cNvPr>
          <p:cNvPicPr>
            <a:picLocks noRot="1" noChangeAspect="1"/>
          </p:cNvPicPr>
          <p:nvPr>
            <a:videoFile r:link="rId1"/>
          </p:nvPr>
        </p:nvPicPr>
        <p:blipFill>
          <a:blip r:embed="rId4"/>
          <a:stretch>
            <a:fillRect/>
          </a:stretch>
        </p:blipFill>
        <p:spPr>
          <a:xfrm>
            <a:off x="777240" y="427710"/>
            <a:ext cx="7589520" cy="4288079"/>
          </a:xfrm>
          <a:prstGeom prst="rect">
            <a:avLst/>
          </a:prstGeom>
        </p:spPr>
      </p:pic>
    </p:spTree>
    <p:extLst>
      <p:ext uri="{BB962C8B-B14F-4D97-AF65-F5344CB8AC3E}">
        <p14:creationId xmlns:p14="http://schemas.microsoft.com/office/powerpoint/2010/main" val="13989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9">
          <a:extLst>
            <a:ext uri="{FF2B5EF4-FFF2-40B4-BE49-F238E27FC236}">
              <a16:creationId xmlns:a16="http://schemas.microsoft.com/office/drawing/2014/main" id="{22997E4D-EAFB-8F02-F886-E18D264EC29D}"/>
            </a:ext>
          </a:extLst>
        </p:cNvPr>
        <p:cNvGrpSpPr/>
        <p:nvPr/>
      </p:nvGrpSpPr>
      <p:grpSpPr>
        <a:xfrm>
          <a:off x="0" y="0"/>
          <a:ext cx="0" cy="0"/>
          <a:chOff x="0" y="0"/>
          <a:chExt cx="0" cy="0"/>
        </a:xfrm>
      </p:grpSpPr>
      <p:sp>
        <p:nvSpPr>
          <p:cNvPr id="461" name="Google Shape;461;p29">
            <a:extLst>
              <a:ext uri="{FF2B5EF4-FFF2-40B4-BE49-F238E27FC236}">
                <a16:creationId xmlns:a16="http://schemas.microsoft.com/office/drawing/2014/main" id="{4B645591-368F-A91F-813F-3AFF086F5FF3}"/>
              </a:ext>
            </a:extLst>
          </p:cNvPr>
          <p:cNvSpPr txBox="1">
            <a:spLocks noGrp="1"/>
          </p:cNvSpPr>
          <p:nvPr>
            <p:ph type="title"/>
          </p:nvPr>
        </p:nvSpPr>
        <p:spPr>
          <a:xfrm>
            <a:off x="202258" y="574999"/>
            <a:ext cx="8739482" cy="6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dirty="0">
                <a:solidFill>
                  <a:schemeClr val="tx1"/>
                </a:solidFill>
              </a:rPr>
              <a:t>Key Features of Behaviorism</a:t>
            </a:r>
            <a:endParaRPr sz="4500" dirty="0">
              <a:solidFill>
                <a:schemeClr val="tx1"/>
              </a:solidFill>
            </a:endParaRPr>
          </a:p>
        </p:txBody>
      </p:sp>
      <p:sp>
        <p:nvSpPr>
          <p:cNvPr id="4" name="Rectangle 1">
            <a:extLst>
              <a:ext uri="{FF2B5EF4-FFF2-40B4-BE49-F238E27FC236}">
                <a16:creationId xmlns:a16="http://schemas.microsoft.com/office/drawing/2014/main" id="{0FEEDA0E-DE2C-7AF5-D9CD-733153B9D928}"/>
              </a:ext>
            </a:extLst>
          </p:cNvPr>
          <p:cNvSpPr>
            <a:spLocks noChangeArrowheads="1"/>
          </p:cNvSpPr>
          <p:nvPr/>
        </p:nvSpPr>
        <p:spPr bwMode="auto">
          <a:xfrm>
            <a:off x="703018" y="1154239"/>
            <a:ext cx="7737963"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rgbClr val="000000"/>
                </a:solidFill>
                <a:effectLst/>
                <a:latin typeface="Arial" panose="020B0604020202020204" pitchFamily="34" charset="0"/>
              </a:rPr>
              <a:t>Behavior is learned through experience</a:t>
            </a:r>
          </a:p>
          <a:p>
            <a:pPr marL="342900" lvl="0" indent="-342900">
              <a:buClrTx/>
              <a:buFont typeface="Arial" panose="020B0604020202020204" pitchFamily="34" charset="0"/>
              <a:buChar char="•"/>
            </a:pPr>
            <a:r>
              <a:rPr lang="en-US" altLang="en-US" sz="2300" dirty="0">
                <a:solidFill>
                  <a:srgbClr val="000000"/>
                </a:solidFill>
              </a:rPr>
              <a:t>The environment shapes behavior</a:t>
            </a:r>
            <a:endParaRPr lang="en-US" altLang="en-US" sz="2300" dirty="0"/>
          </a:p>
          <a:p>
            <a:pPr marL="342900" lvl="0" indent="-342900">
              <a:buClrTx/>
              <a:buFont typeface="Arial" panose="020B0604020202020204" pitchFamily="34" charset="0"/>
              <a:buChar char="•"/>
            </a:pPr>
            <a:r>
              <a:rPr lang="en-US" altLang="en-US" sz="2300" dirty="0">
                <a:solidFill>
                  <a:srgbClr val="000000"/>
                </a:solidFill>
              </a:rPr>
              <a:t>Behavior can be learned and unlearned</a:t>
            </a:r>
            <a:endParaRPr kumimoji="0" lang="en-US" altLang="en-US" sz="23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rgbClr val="000000"/>
                </a:solidFill>
                <a:effectLst/>
                <a:latin typeface="Arial" panose="020B0604020202020204" pitchFamily="34" charset="0"/>
              </a:rPr>
              <a:t>Learning occurs through stimulus–response associations</a:t>
            </a:r>
            <a:endParaRPr kumimoji="0" lang="en-US" altLang="en-US" sz="2300" b="0" i="0" u="none" strike="noStrike" cap="none" normalizeH="0" baseline="0" dirty="0">
              <a:ln>
                <a:noFill/>
              </a:ln>
              <a:solidFill>
                <a:schemeClr val="tx1"/>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300" b="0" i="0" u="none" strike="noStrike" cap="none" normalizeH="0" baseline="0" dirty="0">
                <a:ln>
                  <a:noFill/>
                </a:ln>
                <a:solidFill>
                  <a:srgbClr val="000000"/>
                </a:solidFill>
                <a:effectLst/>
                <a:latin typeface="Arial" panose="020B0604020202020204" pitchFamily="34" charset="0"/>
              </a:rPr>
              <a:t>Focus on observable behavior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300" b="0" i="0" u="none" strike="noStrike" cap="none" normalizeH="0" baseline="0" dirty="0">
              <a:ln>
                <a:noFill/>
              </a:ln>
              <a:solidFill>
                <a:srgbClr val="000000"/>
              </a:solidFill>
              <a:effectLst/>
              <a:latin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300" b="1" dirty="0">
                <a:solidFill>
                  <a:srgbClr val="000000"/>
                </a:solidFill>
              </a:rPr>
              <a:t>2 forms of Conditioning: Classical and Operant</a:t>
            </a:r>
            <a:endParaRPr lang="en-US" altLang="en-US" sz="2300" dirty="0">
              <a:solidFill>
                <a:srgbClr val="000000"/>
              </a:solidFill>
            </a:endParaRPr>
          </a:p>
          <a:p>
            <a:pPr lvl="0" algn="ctr">
              <a:buClrTx/>
            </a:pPr>
            <a:r>
              <a:rPr lang="en-US" sz="2300" b="1" dirty="0"/>
              <a:t>Stimulus = Environmental Event</a:t>
            </a:r>
            <a:br>
              <a:rPr lang="en-US" sz="2300" b="1" dirty="0"/>
            </a:br>
            <a:r>
              <a:rPr lang="en-US" sz="2300" b="1" dirty="0"/>
              <a:t>Response = Behavioral Reaction</a:t>
            </a:r>
            <a:endParaRPr kumimoji="0" lang="en-US" altLang="en-US" sz="2300" b="1"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02255681"/>
      </p:ext>
    </p:extLst>
  </p:cSld>
  <p:clrMapOvr>
    <a:masterClrMapping/>
  </p:clrMapOvr>
</p:sld>
</file>

<file path=ppt/theme/theme1.xml><?xml version="1.0" encoding="utf-8"?>
<a:theme xmlns:a="http://schemas.openxmlformats.org/drawingml/2006/main" name="Accentuation Rules by Slidesgo">
  <a:themeElements>
    <a:clrScheme name="Simple Light">
      <a:dk1>
        <a:srgbClr val="191919"/>
      </a:dk1>
      <a:lt1>
        <a:srgbClr val="FFFFFF"/>
      </a:lt1>
      <a:dk2>
        <a:srgbClr val="7EB2FE"/>
      </a:dk2>
      <a:lt2>
        <a:srgbClr val="024581"/>
      </a:lt2>
      <a:accent1>
        <a:srgbClr val="FDB813"/>
      </a:accent1>
      <a:accent2>
        <a:srgbClr val="ED1B24"/>
      </a:accent2>
      <a:accent3>
        <a:srgbClr val="FFF0CF"/>
      </a:accent3>
      <a:accent4>
        <a:srgbClr val="DACDB3"/>
      </a:accent4>
      <a:accent5>
        <a:srgbClr val="7F4822"/>
      </a:accent5>
      <a:accent6>
        <a:srgbClr val="899C00"/>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2726</TotalTime>
  <Words>7064</Words>
  <Application>Microsoft Macintosh PowerPoint</Application>
  <PresentationFormat>On-screen Show (16:9)</PresentationFormat>
  <Paragraphs>749</Paragraphs>
  <Slides>62</Slides>
  <Notes>62</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62</vt:i4>
      </vt:variant>
    </vt:vector>
  </HeadingPairs>
  <TitlesOfParts>
    <vt:vector size="70" baseType="lpstr">
      <vt:lpstr>-webkit-standard</vt:lpstr>
      <vt:lpstr>Arial</vt:lpstr>
      <vt:lpstr>Catamaran</vt:lpstr>
      <vt:lpstr>Comic Sans MS</vt:lpstr>
      <vt:lpstr>Barlow Semi Condensed ExtraBold</vt:lpstr>
      <vt:lpstr>Abadi MT Condensed Light</vt:lpstr>
      <vt:lpstr>Open Sans</vt:lpstr>
      <vt:lpstr>Accentuation Rules by Slidesgo</vt:lpstr>
      <vt:lpstr> THEORIST AND THEORIES CONTINUED</vt:lpstr>
      <vt:lpstr>Make a name tent with your first name in large letters. Write down the name you wish to be called. </vt:lpstr>
      <vt:lpstr>Question  of  the Day</vt:lpstr>
      <vt:lpstr>Question of the Day</vt:lpstr>
      <vt:lpstr>Branches of Theories</vt:lpstr>
      <vt:lpstr>Watson &amp;  Skinner Behaviorism</vt:lpstr>
      <vt:lpstr>Watson &amp; Skinner</vt:lpstr>
      <vt:lpstr>PowerPoint Presentation</vt:lpstr>
      <vt:lpstr>Key Features of Behaviorism</vt:lpstr>
      <vt:lpstr>PowerPoint Presentation</vt:lpstr>
      <vt:lpstr>PowerPoint Presentation</vt:lpstr>
      <vt:lpstr>PowerPoint Presentation</vt:lpstr>
      <vt:lpstr>Pros &amp; Cons</vt:lpstr>
      <vt:lpstr>THINK-PAIR-SHARE</vt:lpstr>
      <vt:lpstr>Albert Bandura’s Social  Cognitive Theory</vt:lpstr>
      <vt:lpstr>Social Cognitive Theory</vt:lpstr>
      <vt:lpstr>PowerPoint Presentation</vt:lpstr>
      <vt:lpstr>Pros &amp; Cons</vt:lpstr>
      <vt:lpstr>THINK-PAIR-SHARE</vt:lpstr>
      <vt:lpstr>Branches of Theories</vt:lpstr>
      <vt:lpstr>Jean Piaget’s Theory of Cognitive Development</vt:lpstr>
      <vt:lpstr>Jean Piaget</vt:lpstr>
      <vt:lpstr>PowerPoint Presentation</vt:lpstr>
      <vt:lpstr>Stages of Cognitive Development</vt:lpstr>
      <vt:lpstr>Stages of Cognitive Development</vt:lpstr>
      <vt:lpstr>Stages of Cognitive Development</vt:lpstr>
      <vt:lpstr>Stages of Cognitive Development</vt:lpstr>
      <vt:lpstr>Pros &amp; Cons</vt:lpstr>
      <vt:lpstr>THINK-PAIR-SHARE</vt:lpstr>
      <vt:lpstr>Branches of Theories</vt:lpstr>
      <vt:lpstr>Maslow’s Hierarchy of Needs</vt:lpstr>
      <vt:lpstr>PowerPoint Presentation</vt:lpstr>
      <vt:lpstr>Hierarchy of Needs</vt:lpstr>
      <vt:lpstr>PowerPoint Presentation</vt:lpstr>
      <vt:lpstr>PowerPoint Presentation</vt:lpstr>
      <vt:lpstr>PowerPoint Presentation</vt:lpstr>
      <vt:lpstr>PowerPoint Presentation</vt:lpstr>
      <vt:lpstr>PowerPoint Presentation</vt:lpstr>
      <vt:lpstr>Later Additions</vt:lpstr>
      <vt:lpstr>Pros &amp; Cons</vt:lpstr>
      <vt:lpstr>THINK-PAIR-SHARE</vt:lpstr>
      <vt:lpstr>Changes Because of the Snow Day</vt:lpstr>
      <vt:lpstr>Branches of Theories</vt:lpstr>
      <vt:lpstr>Vygotsky’s Sociocultural Theory</vt:lpstr>
      <vt:lpstr>PowerPoint Presentation</vt:lpstr>
      <vt:lpstr>Core Assumptions of Theory</vt:lpstr>
      <vt:lpstr>Zone of Proximal Development</vt:lpstr>
      <vt:lpstr>Scaffolding</vt:lpstr>
      <vt:lpstr>THINK-PAIR-SHARE</vt:lpstr>
      <vt:lpstr>Pros &amp; Cons</vt:lpstr>
      <vt:lpstr>PowerPoint Presentation</vt:lpstr>
      <vt:lpstr>Bronfenbrenner Ecological Model</vt:lpstr>
      <vt:lpstr>PowerPoint Presentation</vt:lpstr>
      <vt:lpstr>PowerPoint Presentation</vt:lpstr>
      <vt:lpstr>PowerPoint Presentation</vt:lpstr>
      <vt:lpstr>PowerPoint Presentation</vt:lpstr>
      <vt:lpstr>PowerPoint Presentation</vt:lpstr>
      <vt:lpstr>PowerPoint Presentation</vt:lpstr>
      <vt:lpstr>Pros &amp; Cons</vt:lpstr>
      <vt:lpstr>THINK-PAIR-SHARE</vt:lpstr>
      <vt:lpstr>PowerPoint Presentation</vt:lpstr>
      <vt:lpstr>What is Coming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Mikaela Elliott</cp:lastModifiedBy>
  <cp:revision>342</cp:revision>
  <dcterms:modified xsi:type="dcterms:W3CDTF">2026-03-01T18:11:04Z</dcterms:modified>
</cp:coreProperties>
</file>