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56" r:id="rId2"/>
    <p:sldId id="262" r:id="rId3"/>
    <p:sldId id="263" r:id="rId4"/>
    <p:sldId id="266" r:id="rId5"/>
    <p:sldId id="265" r:id="rId6"/>
    <p:sldId id="267" r:id="rId7"/>
    <p:sldId id="268" r:id="rId8"/>
    <p:sldId id="269"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4CFC0-D54F-D336-E0F8-86F202CF8DB8}" v="2" dt="2025-11-18T00:07:38.719"/>
    <p1510:client id="{81B99099-C3F3-4D78-8FFE-8B5D960893D2}" v="6" dt="2025-11-18T00:13:12.098"/>
    <p1510:client id="{9BECADAD-FA97-C0B2-4AF2-817EA7B1D9F2}" v="906" dt="2025-11-18T03:37:54.162"/>
    <p1510:client id="{AC37FB0E-E9ED-6A44-ADA3-D796E080B080}" v="1809" dt="2025-11-18T00:06:25.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4787"/>
  </p:normalViewPr>
  <p:slideViewPr>
    <p:cSldViewPr snapToGrid="0">
      <p:cViewPr varScale="1">
        <p:scale>
          <a:sx n="116" d="100"/>
          <a:sy n="116" d="100"/>
        </p:scale>
        <p:origin x="20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8A465-1597-9B48-9720-E3BFAFD0F13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BC150C0-7D4E-E446-88C2-94C360EE9BF9}">
      <dgm:prSet phldrT="[Text]"/>
      <dgm:spPr/>
      <dgm:t>
        <a:bodyPr/>
        <a:lstStyle/>
        <a:p>
          <a:r>
            <a:rPr lang="en-US" dirty="0"/>
            <a:t>Design/Planning</a:t>
          </a:r>
        </a:p>
      </dgm:t>
    </dgm:pt>
    <dgm:pt modelId="{D8137859-039A-F24C-99A3-D1831E429591}" type="parTrans" cxnId="{9A0844F3-79FD-B04E-A38E-97473C97E919}">
      <dgm:prSet/>
      <dgm:spPr/>
      <dgm:t>
        <a:bodyPr/>
        <a:lstStyle/>
        <a:p>
          <a:endParaRPr lang="en-US"/>
        </a:p>
      </dgm:t>
    </dgm:pt>
    <dgm:pt modelId="{2E98377F-2F9F-5B41-B659-565A624CC7FF}" type="sibTrans" cxnId="{9A0844F3-79FD-B04E-A38E-97473C97E919}">
      <dgm:prSet/>
      <dgm:spPr/>
      <dgm:t>
        <a:bodyPr/>
        <a:lstStyle/>
        <a:p>
          <a:endParaRPr lang="en-US"/>
        </a:p>
      </dgm:t>
    </dgm:pt>
    <dgm:pt modelId="{2BCA22CC-943E-7541-8C6C-0468A2DA7ED6}">
      <dgm:prSet phldrT="[Text]"/>
      <dgm:spPr/>
      <dgm:t>
        <a:bodyPr/>
        <a:lstStyle/>
        <a:p>
          <a:r>
            <a:rPr lang="en-US" dirty="0"/>
            <a:t>Assembly</a:t>
          </a:r>
        </a:p>
      </dgm:t>
    </dgm:pt>
    <dgm:pt modelId="{6E28189D-374E-C340-8D92-11E970479E72}" type="parTrans" cxnId="{24CE4AD9-EA18-7845-8202-E52B696E9414}">
      <dgm:prSet/>
      <dgm:spPr/>
      <dgm:t>
        <a:bodyPr/>
        <a:lstStyle/>
        <a:p>
          <a:endParaRPr lang="en-US"/>
        </a:p>
      </dgm:t>
    </dgm:pt>
    <dgm:pt modelId="{B1374E88-42A9-E844-84CF-CCA84C6F2122}" type="sibTrans" cxnId="{24CE4AD9-EA18-7845-8202-E52B696E9414}">
      <dgm:prSet/>
      <dgm:spPr/>
      <dgm:t>
        <a:bodyPr/>
        <a:lstStyle/>
        <a:p>
          <a:endParaRPr lang="en-US"/>
        </a:p>
      </dgm:t>
    </dgm:pt>
    <dgm:pt modelId="{E2162819-3559-E04C-B923-F09DA6C69B10}">
      <dgm:prSet phldrT="[Text]"/>
      <dgm:spPr/>
      <dgm:t>
        <a:bodyPr/>
        <a:lstStyle/>
        <a:p>
          <a:r>
            <a:rPr lang="en-US" dirty="0"/>
            <a:t>Put together the hardware</a:t>
          </a:r>
        </a:p>
      </dgm:t>
    </dgm:pt>
    <dgm:pt modelId="{727735D0-1AA0-1945-A474-0929BC0E8410}" type="parTrans" cxnId="{3FB59865-D306-094D-B157-245C3DA356A2}">
      <dgm:prSet/>
      <dgm:spPr/>
      <dgm:t>
        <a:bodyPr/>
        <a:lstStyle/>
        <a:p>
          <a:endParaRPr lang="en-US"/>
        </a:p>
      </dgm:t>
    </dgm:pt>
    <dgm:pt modelId="{FA69C193-7CFD-144F-925C-6583578F026C}" type="sibTrans" cxnId="{3FB59865-D306-094D-B157-245C3DA356A2}">
      <dgm:prSet/>
      <dgm:spPr/>
      <dgm:t>
        <a:bodyPr/>
        <a:lstStyle/>
        <a:p>
          <a:endParaRPr lang="en-US"/>
        </a:p>
      </dgm:t>
    </dgm:pt>
    <dgm:pt modelId="{89537792-2D22-C644-A7C8-DC4BDFD611C2}">
      <dgm:prSet phldrT="[Text]"/>
      <dgm:spPr/>
      <dgm:t>
        <a:bodyPr/>
        <a:lstStyle/>
        <a:p>
          <a:r>
            <a:rPr lang="en-US" dirty="0"/>
            <a:t>Testing</a:t>
          </a:r>
        </a:p>
      </dgm:t>
    </dgm:pt>
    <dgm:pt modelId="{385D90A9-233D-7E4F-A510-902808DF01B5}" type="parTrans" cxnId="{711B3EF8-EAD1-4A41-A524-812BAF814105}">
      <dgm:prSet/>
      <dgm:spPr/>
      <dgm:t>
        <a:bodyPr/>
        <a:lstStyle/>
        <a:p>
          <a:endParaRPr lang="en-US"/>
        </a:p>
      </dgm:t>
    </dgm:pt>
    <dgm:pt modelId="{96ED895C-7512-0641-B1C1-6BC410FAD1FA}" type="sibTrans" cxnId="{711B3EF8-EAD1-4A41-A524-812BAF814105}">
      <dgm:prSet/>
      <dgm:spPr/>
      <dgm:t>
        <a:bodyPr/>
        <a:lstStyle/>
        <a:p>
          <a:endParaRPr lang="en-US"/>
        </a:p>
      </dgm:t>
    </dgm:pt>
    <dgm:pt modelId="{216C02FA-D5C0-754B-A712-DEB35520556D}">
      <dgm:prSet phldrT="[Text]"/>
      <dgm:spPr/>
      <dgm:t>
        <a:bodyPr/>
        <a:lstStyle/>
        <a:p>
          <a:r>
            <a:rPr lang="en-US" dirty="0"/>
            <a:t>Conduct basic electrical checks</a:t>
          </a:r>
        </a:p>
      </dgm:t>
    </dgm:pt>
    <dgm:pt modelId="{8B25890D-6620-0140-86A7-22885A852017}" type="parTrans" cxnId="{CC208130-FE15-8D44-9436-AC2B4EB8550B}">
      <dgm:prSet/>
      <dgm:spPr/>
      <dgm:t>
        <a:bodyPr/>
        <a:lstStyle/>
        <a:p>
          <a:endParaRPr lang="en-US"/>
        </a:p>
      </dgm:t>
    </dgm:pt>
    <dgm:pt modelId="{E5C47165-E750-F54E-9954-D1775D2264E9}" type="sibTrans" cxnId="{CC208130-FE15-8D44-9436-AC2B4EB8550B}">
      <dgm:prSet/>
      <dgm:spPr/>
      <dgm:t>
        <a:bodyPr/>
        <a:lstStyle/>
        <a:p>
          <a:endParaRPr lang="en-US"/>
        </a:p>
      </dgm:t>
    </dgm:pt>
    <dgm:pt modelId="{6B1018BB-F86A-0B4F-A09D-32150D9D988E}">
      <dgm:prSet phldrT="[Text]"/>
      <dgm:spPr/>
      <dgm:t>
        <a:bodyPr/>
        <a:lstStyle/>
        <a:p>
          <a:r>
            <a:rPr lang="en-US" dirty="0"/>
            <a:t>Print test models</a:t>
          </a:r>
        </a:p>
      </dgm:t>
    </dgm:pt>
    <dgm:pt modelId="{D7AF5300-BF37-744A-B2E5-12579CCC84BD}" type="parTrans" cxnId="{5F82E1EE-7551-EB43-BB36-9562A473B4ED}">
      <dgm:prSet/>
      <dgm:spPr/>
      <dgm:t>
        <a:bodyPr/>
        <a:lstStyle/>
        <a:p>
          <a:endParaRPr lang="en-US"/>
        </a:p>
      </dgm:t>
    </dgm:pt>
    <dgm:pt modelId="{64FBFA85-2068-8244-B9C9-EAFC999B66D8}" type="sibTrans" cxnId="{5F82E1EE-7551-EB43-BB36-9562A473B4ED}">
      <dgm:prSet/>
      <dgm:spPr/>
      <dgm:t>
        <a:bodyPr/>
        <a:lstStyle/>
        <a:p>
          <a:endParaRPr lang="en-US"/>
        </a:p>
      </dgm:t>
    </dgm:pt>
    <dgm:pt modelId="{C86FD720-9489-834B-8E5A-C84FD55044D3}">
      <dgm:prSet phldrT="[Text]"/>
      <dgm:spPr/>
      <dgm:t>
        <a:bodyPr/>
        <a:lstStyle/>
        <a:p>
          <a:r>
            <a:rPr lang="en-US" dirty="0"/>
            <a:t>Connect electronics</a:t>
          </a:r>
        </a:p>
      </dgm:t>
    </dgm:pt>
    <dgm:pt modelId="{B467D938-337F-794B-8A9B-9C1D92A4789B}" type="parTrans" cxnId="{394C7EE4-E3FF-1C43-8032-288C10D1CBCA}">
      <dgm:prSet/>
      <dgm:spPr/>
      <dgm:t>
        <a:bodyPr/>
        <a:lstStyle/>
        <a:p>
          <a:endParaRPr lang="en-US"/>
        </a:p>
      </dgm:t>
    </dgm:pt>
    <dgm:pt modelId="{52EADABD-A1FF-0E43-B631-867FC311172B}" type="sibTrans" cxnId="{394C7EE4-E3FF-1C43-8032-288C10D1CBCA}">
      <dgm:prSet/>
      <dgm:spPr/>
      <dgm:t>
        <a:bodyPr/>
        <a:lstStyle/>
        <a:p>
          <a:endParaRPr lang="en-US"/>
        </a:p>
      </dgm:t>
    </dgm:pt>
    <dgm:pt modelId="{381C62C1-7241-A143-A056-7758271AC3EB}">
      <dgm:prSet phldrT="[Text]"/>
      <dgm:spPr/>
      <dgm:t>
        <a:bodyPr/>
        <a:lstStyle/>
        <a:p>
          <a:r>
            <a:rPr lang="en-US" dirty="0"/>
            <a:t>Level the print bed</a:t>
          </a:r>
        </a:p>
      </dgm:t>
    </dgm:pt>
    <dgm:pt modelId="{F0A12E65-FC4D-BF4F-B031-1F8C4422DE3D}" type="parTrans" cxnId="{EB093FFC-F2A1-9947-9F78-566B8637B822}">
      <dgm:prSet/>
      <dgm:spPr/>
      <dgm:t>
        <a:bodyPr/>
        <a:lstStyle/>
        <a:p>
          <a:endParaRPr lang="en-US"/>
        </a:p>
      </dgm:t>
    </dgm:pt>
    <dgm:pt modelId="{80CB2D16-F5CB-A148-B7CE-983BA5C12E2C}" type="sibTrans" cxnId="{EB093FFC-F2A1-9947-9F78-566B8637B822}">
      <dgm:prSet/>
      <dgm:spPr/>
      <dgm:t>
        <a:bodyPr/>
        <a:lstStyle/>
        <a:p>
          <a:endParaRPr lang="en-US"/>
        </a:p>
      </dgm:t>
    </dgm:pt>
    <dgm:pt modelId="{067DDE2B-BD5E-AD4B-8FC5-73A0E62972E0}">
      <dgm:prSet phldrT="[Text]"/>
      <dgm:spPr/>
      <dgm:t>
        <a:bodyPr/>
        <a:lstStyle/>
        <a:p>
          <a:r>
            <a:rPr lang="en-US" dirty="0"/>
            <a:t>Decide on printer specifications (e.g., sizing)</a:t>
          </a:r>
        </a:p>
      </dgm:t>
    </dgm:pt>
    <dgm:pt modelId="{3B64EBFB-91B6-E444-A174-02704FD71091}" type="parTrans" cxnId="{DFFC01F3-CB77-8748-83C0-0D84FA63C620}">
      <dgm:prSet/>
      <dgm:spPr/>
      <dgm:t>
        <a:bodyPr/>
        <a:lstStyle/>
        <a:p>
          <a:endParaRPr lang="en-US"/>
        </a:p>
      </dgm:t>
    </dgm:pt>
    <dgm:pt modelId="{49DEAA60-A515-4A4F-971D-4C21159216B1}" type="sibTrans" cxnId="{DFFC01F3-CB77-8748-83C0-0D84FA63C620}">
      <dgm:prSet/>
      <dgm:spPr/>
      <dgm:t>
        <a:bodyPr/>
        <a:lstStyle/>
        <a:p>
          <a:endParaRPr lang="en-US"/>
        </a:p>
      </dgm:t>
    </dgm:pt>
    <dgm:pt modelId="{3E867E59-2058-7449-BB28-308C00CF5144}">
      <dgm:prSet phldrT="[Text]"/>
      <dgm:spPr/>
      <dgm:t>
        <a:bodyPr/>
        <a:lstStyle/>
        <a:p>
          <a:r>
            <a:rPr lang="en-US" dirty="0"/>
            <a:t>Put together the bill of materials</a:t>
          </a:r>
        </a:p>
      </dgm:t>
    </dgm:pt>
    <dgm:pt modelId="{96F59B67-83F4-7A44-B054-91EAFE81D394}" type="parTrans" cxnId="{19A36D61-C154-CA4F-A2DE-1F293F7F0901}">
      <dgm:prSet/>
      <dgm:spPr/>
      <dgm:t>
        <a:bodyPr/>
        <a:lstStyle/>
        <a:p>
          <a:endParaRPr lang="en-US"/>
        </a:p>
      </dgm:t>
    </dgm:pt>
    <dgm:pt modelId="{BF7401BA-504C-E442-B155-D7590DD4D75A}" type="sibTrans" cxnId="{19A36D61-C154-CA4F-A2DE-1F293F7F0901}">
      <dgm:prSet/>
      <dgm:spPr/>
      <dgm:t>
        <a:bodyPr/>
        <a:lstStyle/>
        <a:p>
          <a:endParaRPr lang="en-US"/>
        </a:p>
      </dgm:t>
    </dgm:pt>
    <dgm:pt modelId="{6DE41F9A-E6A1-3241-A4D2-D05E8A65DDD3}">
      <dgm:prSet phldrT="[Text]"/>
      <dgm:spPr/>
      <dgm:t>
        <a:bodyPr/>
        <a:lstStyle/>
        <a:p>
          <a:r>
            <a:rPr lang="en-US" dirty="0"/>
            <a:t>Source parts</a:t>
          </a:r>
        </a:p>
      </dgm:t>
    </dgm:pt>
    <dgm:pt modelId="{8C3C7691-96F4-1C45-9AF8-2FF8DFF5B2EE}" type="parTrans" cxnId="{D89AA101-4A01-1E4E-9D43-01E4029B93CE}">
      <dgm:prSet/>
      <dgm:spPr/>
      <dgm:t>
        <a:bodyPr/>
        <a:lstStyle/>
        <a:p>
          <a:endParaRPr lang="en-US"/>
        </a:p>
      </dgm:t>
    </dgm:pt>
    <dgm:pt modelId="{7AC69351-DA0B-4444-BD36-26C6C445B612}" type="sibTrans" cxnId="{D89AA101-4A01-1E4E-9D43-01E4029B93CE}">
      <dgm:prSet/>
      <dgm:spPr/>
      <dgm:t>
        <a:bodyPr/>
        <a:lstStyle/>
        <a:p>
          <a:endParaRPr lang="en-US"/>
        </a:p>
      </dgm:t>
    </dgm:pt>
    <dgm:pt modelId="{E786B24E-0DFA-3449-ADE1-46F15C70CDA2}" type="pres">
      <dgm:prSet presAssocID="{25A8A465-1597-9B48-9720-E3BFAFD0F13A}" presName="linear" presStyleCnt="0">
        <dgm:presLayoutVars>
          <dgm:dir/>
          <dgm:animLvl val="lvl"/>
          <dgm:resizeHandles val="exact"/>
        </dgm:presLayoutVars>
      </dgm:prSet>
      <dgm:spPr/>
    </dgm:pt>
    <dgm:pt modelId="{71D62229-4913-1C4E-99B2-76A7DA9B0FE2}" type="pres">
      <dgm:prSet presAssocID="{5BC150C0-7D4E-E446-88C2-94C360EE9BF9}" presName="parentLin" presStyleCnt="0"/>
      <dgm:spPr/>
    </dgm:pt>
    <dgm:pt modelId="{21C01716-AAFD-A743-B106-2D0CE5FA60F0}" type="pres">
      <dgm:prSet presAssocID="{5BC150C0-7D4E-E446-88C2-94C360EE9BF9}" presName="parentLeftMargin" presStyleLbl="node1" presStyleIdx="0" presStyleCnt="3"/>
      <dgm:spPr/>
    </dgm:pt>
    <dgm:pt modelId="{5396F0F5-6A35-D34B-9653-AB30F4681A5E}" type="pres">
      <dgm:prSet presAssocID="{5BC150C0-7D4E-E446-88C2-94C360EE9BF9}" presName="parentText" presStyleLbl="node1" presStyleIdx="0" presStyleCnt="3">
        <dgm:presLayoutVars>
          <dgm:chMax val="0"/>
          <dgm:bulletEnabled val="1"/>
        </dgm:presLayoutVars>
      </dgm:prSet>
      <dgm:spPr/>
    </dgm:pt>
    <dgm:pt modelId="{B7AED70E-4B93-FA4D-B692-7748517D0C67}" type="pres">
      <dgm:prSet presAssocID="{5BC150C0-7D4E-E446-88C2-94C360EE9BF9}" presName="negativeSpace" presStyleCnt="0"/>
      <dgm:spPr/>
    </dgm:pt>
    <dgm:pt modelId="{AFCE0235-5777-4A4B-9818-5A606AE58C9D}" type="pres">
      <dgm:prSet presAssocID="{5BC150C0-7D4E-E446-88C2-94C360EE9BF9}" presName="childText" presStyleLbl="conFgAcc1" presStyleIdx="0" presStyleCnt="3">
        <dgm:presLayoutVars>
          <dgm:bulletEnabled val="1"/>
        </dgm:presLayoutVars>
      </dgm:prSet>
      <dgm:spPr/>
    </dgm:pt>
    <dgm:pt modelId="{E5E44C5B-E312-9B44-BD43-432A458925F5}" type="pres">
      <dgm:prSet presAssocID="{2E98377F-2F9F-5B41-B659-565A624CC7FF}" presName="spaceBetweenRectangles" presStyleCnt="0"/>
      <dgm:spPr/>
    </dgm:pt>
    <dgm:pt modelId="{3BD89AB0-BE20-D647-A2E6-C58C7E362DDA}" type="pres">
      <dgm:prSet presAssocID="{2BCA22CC-943E-7541-8C6C-0468A2DA7ED6}" presName="parentLin" presStyleCnt="0"/>
      <dgm:spPr/>
    </dgm:pt>
    <dgm:pt modelId="{E6C95831-1517-CD4D-8792-C451403013CD}" type="pres">
      <dgm:prSet presAssocID="{2BCA22CC-943E-7541-8C6C-0468A2DA7ED6}" presName="parentLeftMargin" presStyleLbl="node1" presStyleIdx="0" presStyleCnt="3"/>
      <dgm:spPr/>
    </dgm:pt>
    <dgm:pt modelId="{59DA0E69-20FD-D949-90B8-D8B368694533}" type="pres">
      <dgm:prSet presAssocID="{2BCA22CC-943E-7541-8C6C-0468A2DA7ED6}" presName="parentText" presStyleLbl="node1" presStyleIdx="1" presStyleCnt="3">
        <dgm:presLayoutVars>
          <dgm:chMax val="0"/>
          <dgm:bulletEnabled val="1"/>
        </dgm:presLayoutVars>
      </dgm:prSet>
      <dgm:spPr/>
    </dgm:pt>
    <dgm:pt modelId="{55538B4E-9611-2E43-8F11-58FFB536A799}" type="pres">
      <dgm:prSet presAssocID="{2BCA22CC-943E-7541-8C6C-0468A2DA7ED6}" presName="negativeSpace" presStyleCnt="0"/>
      <dgm:spPr/>
    </dgm:pt>
    <dgm:pt modelId="{AC8B3543-4A90-9F4B-B378-743967E63AA5}" type="pres">
      <dgm:prSet presAssocID="{2BCA22CC-943E-7541-8C6C-0468A2DA7ED6}" presName="childText" presStyleLbl="conFgAcc1" presStyleIdx="1" presStyleCnt="3">
        <dgm:presLayoutVars>
          <dgm:bulletEnabled val="1"/>
        </dgm:presLayoutVars>
      </dgm:prSet>
      <dgm:spPr/>
    </dgm:pt>
    <dgm:pt modelId="{4BB75797-13BB-634C-B21D-CD6169B82E3E}" type="pres">
      <dgm:prSet presAssocID="{B1374E88-42A9-E844-84CF-CCA84C6F2122}" presName="spaceBetweenRectangles" presStyleCnt="0"/>
      <dgm:spPr/>
    </dgm:pt>
    <dgm:pt modelId="{C3A22756-780D-D34A-B098-6AC58BD3DE03}" type="pres">
      <dgm:prSet presAssocID="{89537792-2D22-C644-A7C8-DC4BDFD611C2}" presName="parentLin" presStyleCnt="0"/>
      <dgm:spPr/>
    </dgm:pt>
    <dgm:pt modelId="{58F6D0B5-1944-D84D-8070-57854C155FD9}" type="pres">
      <dgm:prSet presAssocID="{89537792-2D22-C644-A7C8-DC4BDFD611C2}" presName="parentLeftMargin" presStyleLbl="node1" presStyleIdx="1" presStyleCnt="3"/>
      <dgm:spPr/>
    </dgm:pt>
    <dgm:pt modelId="{49B5D72D-732C-1E4E-AFC5-89E52066312B}" type="pres">
      <dgm:prSet presAssocID="{89537792-2D22-C644-A7C8-DC4BDFD611C2}" presName="parentText" presStyleLbl="node1" presStyleIdx="2" presStyleCnt="3">
        <dgm:presLayoutVars>
          <dgm:chMax val="0"/>
          <dgm:bulletEnabled val="1"/>
        </dgm:presLayoutVars>
      </dgm:prSet>
      <dgm:spPr/>
    </dgm:pt>
    <dgm:pt modelId="{B3F4F4B3-C47A-AC40-8385-99EE09BEB8F4}" type="pres">
      <dgm:prSet presAssocID="{89537792-2D22-C644-A7C8-DC4BDFD611C2}" presName="negativeSpace" presStyleCnt="0"/>
      <dgm:spPr/>
    </dgm:pt>
    <dgm:pt modelId="{78DD3D40-71D9-624A-BFAD-BDD6200BB01B}" type="pres">
      <dgm:prSet presAssocID="{89537792-2D22-C644-A7C8-DC4BDFD611C2}" presName="childText" presStyleLbl="conFgAcc1" presStyleIdx="2" presStyleCnt="3">
        <dgm:presLayoutVars>
          <dgm:bulletEnabled val="1"/>
        </dgm:presLayoutVars>
      </dgm:prSet>
      <dgm:spPr/>
    </dgm:pt>
  </dgm:ptLst>
  <dgm:cxnLst>
    <dgm:cxn modelId="{D89AA101-4A01-1E4E-9D43-01E4029B93CE}" srcId="{5BC150C0-7D4E-E446-88C2-94C360EE9BF9}" destId="{6DE41F9A-E6A1-3241-A4D2-D05E8A65DDD3}" srcOrd="2" destOrd="0" parTransId="{8C3C7691-96F4-1C45-9AF8-2FF8DFF5B2EE}" sibTransId="{7AC69351-DA0B-4444-BD36-26C6C445B612}"/>
    <dgm:cxn modelId="{EA0A9A09-8043-6448-9285-396AA624A4C4}" type="presOf" srcId="{C86FD720-9489-834B-8E5A-C84FD55044D3}" destId="{AC8B3543-4A90-9F4B-B378-743967E63AA5}" srcOrd="0" destOrd="1" presId="urn:microsoft.com/office/officeart/2005/8/layout/list1"/>
    <dgm:cxn modelId="{90931E1C-74A1-7B4B-AF2F-ECF1E8FB3577}" type="presOf" srcId="{6DE41F9A-E6A1-3241-A4D2-D05E8A65DDD3}" destId="{AFCE0235-5777-4A4B-9818-5A606AE58C9D}" srcOrd="0" destOrd="2" presId="urn:microsoft.com/office/officeart/2005/8/layout/list1"/>
    <dgm:cxn modelId="{CC208130-FE15-8D44-9436-AC2B4EB8550B}" srcId="{89537792-2D22-C644-A7C8-DC4BDFD611C2}" destId="{216C02FA-D5C0-754B-A712-DEB35520556D}" srcOrd="0" destOrd="0" parTransId="{8B25890D-6620-0140-86A7-22885A852017}" sibTransId="{E5C47165-E750-F54E-9954-D1775D2264E9}"/>
    <dgm:cxn modelId="{AF7A755B-2358-5B4D-82E1-6868D2EFB95F}" type="presOf" srcId="{5BC150C0-7D4E-E446-88C2-94C360EE9BF9}" destId="{21C01716-AAFD-A743-B106-2D0CE5FA60F0}" srcOrd="0" destOrd="0" presId="urn:microsoft.com/office/officeart/2005/8/layout/list1"/>
    <dgm:cxn modelId="{19A36D61-C154-CA4F-A2DE-1F293F7F0901}" srcId="{5BC150C0-7D4E-E446-88C2-94C360EE9BF9}" destId="{3E867E59-2058-7449-BB28-308C00CF5144}" srcOrd="1" destOrd="0" parTransId="{96F59B67-83F4-7A44-B054-91EAFE81D394}" sibTransId="{BF7401BA-504C-E442-B155-D7590DD4D75A}"/>
    <dgm:cxn modelId="{4A9F8A41-87FD-DF4A-9717-2618EFA9FBDD}" type="presOf" srcId="{25A8A465-1597-9B48-9720-E3BFAFD0F13A}" destId="{E786B24E-0DFA-3449-ADE1-46F15C70CDA2}" srcOrd="0" destOrd="0" presId="urn:microsoft.com/office/officeart/2005/8/layout/list1"/>
    <dgm:cxn modelId="{3FB59865-D306-094D-B157-245C3DA356A2}" srcId="{2BCA22CC-943E-7541-8C6C-0468A2DA7ED6}" destId="{E2162819-3559-E04C-B923-F09DA6C69B10}" srcOrd="0" destOrd="0" parTransId="{727735D0-1AA0-1945-A474-0929BC0E8410}" sibTransId="{FA69C193-7CFD-144F-925C-6583578F026C}"/>
    <dgm:cxn modelId="{BF5FF145-E718-3748-9242-10E8FE320CE2}" type="presOf" srcId="{381C62C1-7241-A143-A056-7758271AC3EB}" destId="{78DD3D40-71D9-624A-BFAD-BDD6200BB01B}" srcOrd="0" destOrd="1" presId="urn:microsoft.com/office/officeart/2005/8/layout/list1"/>
    <dgm:cxn modelId="{D48C407D-34D4-0648-B1F7-F8513DF11D12}" type="presOf" srcId="{3E867E59-2058-7449-BB28-308C00CF5144}" destId="{AFCE0235-5777-4A4B-9818-5A606AE58C9D}" srcOrd="0" destOrd="1" presId="urn:microsoft.com/office/officeart/2005/8/layout/list1"/>
    <dgm:cxn modelId="{8018BCB7-45AF-7A41-81BB-0F2E601AEAFF}" type="presOf" srcId="{2BCA22CC-943E-7541-8C6C-0468A2DA7ED6}" destId="{E6C95831-1517-CD4D-8792-C451403013CD}" srcOrd="0" destOrd="0" presId="urn:microsoft.com/office/officeart/2005/8/layout/list1"/>
    <dgm:cxn modelId="{CC0544BB-E36D-534E-B557-16F3CBF303A6}" type="presOf" srcId="{89537792-2D22-C644-A7C8-DC4BDFD611C2}" destId="{58F6D0B5-1944-D84D-8070-57854C155FD9}" srcOrd="0" destOrd="0" presId="urn:microsoft.com/office/officeart/2005/8/layout/list1"/>
    <dgm:cxn modelId="{B0E1BCCF-7D1F-864B-908D-A5C6B207032A}" type="presOf" srcId="{E2162819-3559-E04C-B923-F09DA6C69B10}" destId="{AC8B3543-4A90-9F4B-B378-743967E63AA5}" srcOrd="0" destOrd="0" presId="urn:microsoft.com/office/officeart/2005/8/layout/list1"/>
    <dgm:cxn modelId="{FBE9DFD0-D63B-F946-83B4-E779E3C8FED8}" type="presOf" srcId="{89537792-2D22-C644-A7C8-DC4BDFD611C2}" destId="{49B5D72D-732C-1E4E-AFC5-89E52066312B}" srcOrd="1" destOrd="0" presId="urn:microsoft.com/office/officeart/2005/8/layout/list1"/>
    <dgm:cxn modelId="{5F01D0D1-70BE-E642-8E36-4A5622799A2B}" type="presOf" srcId="{5BC150C0-7D4E-E446-88C2-94C360EE9BF9}" destId="{5396F0F5-6A35-D34B-9653-AB30F4681A5E}" srcOrd="1" destOrd="0" presId="urn:microsoft.com/office/officeart/2005/8/layout/list1"/>
    <dgm:cxn modelId="{185B04D4-62E5-8E48-8D67-CE385895581A}" type="presOf" srcId="{216C02FA-D5C0-754B-A712-DEB35520556D}" destId="{78DD3D40-71D9-624A-BFAD-BDD6200BB01B}" srcOrd="0" destOrd="0" presId="urn:microsoft.com/office/officeart/2005/8/layout/list1"/>
    <dgm:cxn modelId="{24CE4AD9-EA18-7845-8202-E52B696E9414}" srcId="{25A8A465-1597-9B48-9720-E3BFAFD0F13A}" destId="{2BCA22CC-943E-7541-8C6C-0468A2DA7ED6}" srcOrd="1" destOrd="0" parTransId="{6E28189D-374E-C340-8D92-11E970479E72}" sibTransId="{B1374E88-42A9-E844-84CF-CCA84C6F2122}"/>
    <dgm:cxn modelId="{394C7EE4-E3FF-1C43-8032-288C10D1CBCA}" srcId="{2BCA22CC-943E-7541-8C6C-0468A2DA7ED6}" destId="{C86FD720-9489-834B-8E5A-C84FD55044D3}" srcOrd="1" destOrd="0" parTransId="{B467D938-337F-794B-8A9B-9C1D92A4789B}" sibTransId="{52EADABD-A1FF-0E43-B631-867FC311172B}"/>
    <dgm:cxn modelId="{F71CB8E8-8E2F-0844-A87D-441219532724}" type="presOf" srcId="{067DDE2B-BD5E-AD4B-8FC5-73A0E62972E0}" destId="{AFCE0235-5777-4A4B-9818-5A606AE58C9D}" srcOrd="0" destOrd="0" presId="urn:microsoft.com/office/officeart/2005/8/layout/list1"/>
    <dgm:cxn modelId="{5F82E1EE-7551-EB43-BB36-9562A473B4ED}" srcId="{89537792-2D22-C644-A7C8-DC4BDFD611C2}" destId="{6B1018BB-F86A-0B4F-A09D-32150D9D988E}" srcOrd="2" destOrd="0" parTransId="{D7AF5300-BF37-744A-B2E5-12579CCC84BD}" sibTransId="{64FBFA85-2068-8244-B9C9-EAFC999B66D8}"/>
    <dgm:cxn modelId="{CA2726EF-3AA0-8A4B-A0FD-320BC0B009AB}" type="presOf" srcId="{2BCA22CC-943E-7541-8C6C-0468A2DA7ED6}" destId="{59DA0E69-20FD-D949-90B8-D8B368694533}" srcOrd="1" destOrd="0" presId="urn:microsoft.com/office/officeart/2005/8/layout/list1"/>
    <dgm:cxn modelId="{DFFC01F3-CB77-8748-83C0-0D84FA63C620}" srcId="{5BC150C0-7D4E-E446-88C2-94C360EE9BF9}" destId="{067DDE2B-BD5E-AD4B-8FC5-73A0E62972E0}" srcOrd="0" destOrd="0" parTransId="{3B64EBFB-91B6-E444-A174-02704FD71091}" sibTransId="{49DEAA60-A515-4A4F-971D-4C21159216B1}"/>
    <dgm:cxn modelId="{9A0844F3-79FD-B04E-A38E-97473C97E919}" srcId="{25A8A465-1597-9B48-9720-E3BFAFD0F13A}" destId="{5BC150C0-7D4E-E446-88C2-94C360EE9BF9}" srcOrd="0" destOrd="0" parTransId="{D8137859-039A-F24C-99A3-D1831E429591}" sibTransId="{2E98377F-2F9F-5B41-B659-565A624CC7FF}"/>
    <dgm:cxn modelId="{711B3EF8-EAD1-4A41-A524-812BAF814105}" srcId="{25A8A465-1597-9B48-9720-E3BFAFD0F13A}" destId="{89537792-2D22-C644-A7C8-DC4BDFD611C2}" srcOrd="2" destOrd="0" parTransId="{385D90A9-233D-7E4F-A510-902808DF01B5}" sibTransId="{96ED895C-7512-0641-B1C1-6BC410FAD1FA}"/>
    <dgm:cxn modelId="{3D6EBCFB-B6BD-4E42-8BE7-B9C2D4B98C2D}" type="presOf" srcId="{6B1018BB-F86A-0B4F-A09D-32150D9D988E}" destId="{78DD3D40-71D9-624A-BFAD-BDD6200BB01B}" srcOrd="0" destOrd="2" presId="urn:microsoft.com/office/officeart/2005/8/layout/list1"/>
    <dgm:cxn modelId="{EB093FFC-F2A1-9947-9F78-566B8637B822}" srcId="{89537792-2D22-C644-A7C8-DC4BDFD611C2}" destId="{381C62C1-7241-A143-A056-7758271AC3EB}" srcOrd="1" destOrd="0" parTransId="{F0A12E65-FC4D-BF4F-B031-1F8C4422DE3D}" sibTransId="{80CB2D16-F5CB-A148-B7CE-983BA5C12E2C}"/>
    <dgm:cxn modelId="{BEFCB14D-34B9-E547-9A7A-146FF26574AE}" type="presParOf" srcId="{E786B24E-0DFA-3449-ADE1-46F15C70CDA2}" destId="{71D62229-4913-1C4E-99B2-76A7DA9B0FE2}" srcOrd="0" destOrd="0" presId="urn:microsoft.com/office/officeart/2005/8/layout/list1"/>
    <dgm:cxn modelId="{A6CA99A8-A619-8844-AD60-385270D8377E}" type="presParOf" srcId="{71D62229-4913-1C4E-99B2-76A7DA9B0FE2}" destId="{21C01716-AAFD-A743-B106-2D0CE5FA60F0}" srcOrd="0" destOrd="0" presId="urn:microsoft.com/office/officeart/2005/8/layout/list1"/>
    <dgm:cxn modelId="{8EE34351-C919-7847-8151-E1F377E06353}" type="presParOf" srcId="{71D62229-4913-1C4E-99B2-76A7DA9B0FE2}" destId="{5396F0F5-6A35-D34B-9653-AB30F4681A5E}" srcOrd="1" destOrd="0" presId="urn:microsoft.com/office/officeart/2005/8/layout/list1"/>
    <dgm:cxn modelId="{3A6239EB-F2D4-ED4C-8254-7AAAD5D54385}" type="presParOf" srcId="{E786B24E-0DFA-3449-ADE1-46F15C70CDA2}" destId="{B7AED70E-4B93-FA4D-B692-7748517D0C67}" srcOrd="1" destOrd="0" presId="urn:microsoft.com/office/officeart/2005/8/layout/list1"/>
    <dgm:cxn modelId="{1C75165B-4E47-EA44-ABD9-384C903C771F}" type="presParOf" srcId="{E786B24E-0DFA-3449-ADE1-46F15C70CDA2}" destId="{AFCE0235-5777-4A4B-9818-5A606AE58C9D}" srcOrd="2" destOrd="0" presId="urn:microsoft.com/office/officeart/2005/8/layout/list1"/>
    <dgm:cxn modelId="{A544E9F7-C784-694E-83BE-2A5E31BBCC8D}" type="presParOf" srcId="{E786B24E-0DFA-3449-ADE1-46F15C70CDA2}" destId="{E5E44C5B-E312-9B44-BD43-432A458925F5}" srcOrd="3" destOrd="0" presId="urn:microsoft.com/office/officeart/2005/8/layout/list1"/>
    <dgm:cxn modelId="{2589A121-67F0-1E48-8E08-4C7E31F00ADA}" type="presParOf" srcId="{E786B24E-0DFA-3449-ADE1-46F15C70CDA2}" destId="{3BD89AB0-BE20-D647-A2E6-C58C7E362DDA}" srcOrd="4" destOrd="0" presId="urn:microsoft.com/office/officeart/2005/8/layout/list1"/>
    <dgm:cxn modelId="{C9E5FCC9-F758-7940-AC4C-9B5BE8B4CF13}" type="presParOf" srcId="{3BD89AB0-BE20-D647-A2E6-C58C7E362DDA}" destId="{E6C95831-1517-CD4D-8792-C451403013CD}" srcOrd="0" destOrd="0" presId="urn:microsoft.com/office/officeart/2005/8/layout/list1"/>
    <dgm:cxn modelId="{345FD4CC-3203-3045-AB91-C7B30200CDB6}" type="presParOf" srcId="{3BD89AB0-BE20-D647-A2E6-C58C7E362DDA}" destId="{59DA0E69-20FD-D949-90B8-D8B368694533}" srcOrd="1" destOrd="0" presId="urn:microsoft.com/office/officeart/2005/8/layout/list1"/>
    <dgm:cxn modelId="{03AAFE4F-C49A-334A-A172-5F38E60D6390}" type="presParOf" srcId="{E786B24E-0DFA-3449-ADE1-46F15C70CDA2}" destId="{55538B4E-9611-2E43-8F11-58FFB536A799}" srcOrd="5" destOrd="0" presId="urn:microsoft.com/office/officeart/2005/8/layout/list1"/>
    <dgm:cxn modelId="{DE4AEA65-9C9C-2249-9EBB-E342A6D3E830}" type="presParOf" srcId="{E786B24E-0DFA-3449-ADE1-46F15C70CDA2}" destId="{AC8B3543-4A90-9F4B-B378-743967E63AA5}" srcOrd="6" destOrd="0" presId="urn:microsoft.com/office/officeart/2005/8/layout/list1"/>
    <dgm:cxn modelId="{AD942969-C918-EC48-92C9-4D29CECC92F5}" type="presParOf" srcId="{E786B24E-0DFA-3449-ADE1-46F15C70CDA2}" destId="{4BB75797-13BB-634C-B21D-CD6169B82E3E}" srcOrd="7" destOrd="0" presId="urn:microsoft.com/office/officeart/2005/8/layout/list1"/>
    <dgm:cxn modelId="{36FE5E21-3849-BF49-B167-51BDE15CAA64}" type="presParOf" srcId="{E786B24E-0DFA-3449-ADE1-46F15C70CDA2}" destId="{C3A22756-780D-D34A-B098-6AC58BD3DE03}" srcOrd="8" destOrd="0" presId="urn:microsoft.com/office/officeart/2005/8/layout/list1"/>
    <dgm:cxn modelId="{189E84A3-37C5-5D48-AD6A-3389009B4296}" type="presParOf" srcId="{C3A22756-780D-D34A-B098-6AC58BD3DE03}" destId="{58F6D0B5-1944-D84D-8070-57854C155FD9}" srcOrd="0" destOrd="0" presId="urn:microsoft.com/office/officeart/2005/8/layout/list1"/>
    <dgm:cxn modelId="{30666664-0CED-F24E-8EC8-154E23432A55}" type="presParOf" srcId="{C3A22756-780D-D34A-B098-6AC58BD3DE03}" destId="{49B5D72D-732C-1E4E-AFC5-89E52066312B}" srcOrd="1" destOrd="0" presId="urn:microsoft.com/office/officeart/2005/8/layout/list1"/>
    <dgm:cxn modelId="{444C538E-D3ED-4D40-ADB0-42146E726DCF}" type="presParOf" srcId="{E786B24E-0DFA-3449-ADE1-46F15C70CDA2}" destId="{B3F4F4B3-C47A-AC40-8385-99EE09BEB8F4}" srcOrd="9" destOrd="0" presId="urn:microsoft.com/office/officeart/2005/8/layout/list1"/>
    <dgm:cxn modelId="{BE245B24-06DB-F440-9E37-6C9362571A84}" type="presParOf" srcId="{E786B24E-0DFA-3449-ADE1-46F15C70CDA2}" destId="{78DD3D40-71D9-624A-BFAD-BDD6200BB01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E0235-5777-4A4B-9818-5A606AE58C9D}">
      <dsp:nvSpPr>
        <dsp:cNvPr id="0" name=""/>
        <dsp:cNvSpPr/>
      </dsp:nvSpPr>
      <dsp:spPr>
        <a:xfrm>
          <a:off x="0" y="417720"/>
          <a:ext cx="6900512" cy="15120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Decide on printer specifications (e.g., sizing)</a:t>
          </a:r>
        </a:p>
        <a:p>
          <a:pPr marL="228600" lvl="1" indent="-228600" algn="l" defTabSz="889000">
            <a:lnSpc>
              <a:spcPct val="90000"/>
            </a:lnSpc>
            <a:spcBef>
              <a:spcPct val="0"/>
            </a:spcBef>
            <a:spcAft>
              <a:spcPct val="15000"/>
            </a:spcAft>
            <a:buChar char="•"/>
          </a:pPr>
          <a:r>
            <a:rPr lang="en-US" sz="2000" kern="1200" dirty="0"/>
            <a:t>Put together the bill of materials</a:t>
          </a:r>
        </a:p>
        <a:p>
          <a:pPr marL="228600" lvl="1" indent="-228600" algn="l" defTabSz="889000">
            <a:lnSpc>
              <a:spcPct val="90000"/>
            </a:lnSpc>
            <a:spcBef>
              <a:spcPct val="0"/>
            </a:spcBef>
            <a:spcAft>
              <a:spcPct val="15000"/>
            </a:spcAft>
            <a:buChar char="•"/>
          </a:pPr>
          <a:r>
            <a:rPr lang="en-US" sz="2000" kern="1200" dirty="0"/>
            <a:t>Source parts</a:t>
          </a:r>
        </a:p>
      </dsp:txBody>
      <dsp:txXfrm>
        <a:off x="0" y="417720"/>
        <a:ext cx="6900512" cy="1512000"/>
      </dsp:txXfrm>
    </dsp:sp>
    <dsp:sp modelId="{5396F0F5-6A35-D34B-9653-AB30F4681A5E}">
      <dsp:nvSpPr>
        <dsp:cNvPr id="0" name=""/>
        <dsp:cNvSpPr/>
      </dsp:nvSpPr>
      <dsp:spPr>
        <a:xfrm>
          <a:off x="345025" y="122520"/>
          <a:ext cx="4830358" cy="590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dirty="0"/>
            <a:t>Design/Planning</a:t>
          </a:r>
        </a:p>
      </dsp:txBody>
      <dsp:txXfrm>
        <a:off x="373846" y="151341"/>
        <a:ext cx="4772716" cy="532758"/>
      </dsp:txXfrm>
    </dsp:sp>
    <dsp:sp modelId="{AC8B3543-4A90-9F4B-B378-743967E63AA5}">
      <dsp:nvSpPr>
        <dsp:cNvPr id="0" name=""/>
        <dsp:cNvSpPr/>
      </dsp:nvSpPr>
      <dsp:spPr>
        <a:xfrm>
          <a:off x="0" y="2332920"/>
          <a:ext cx="6900512" cy="11655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Put together the hardware</a:t>
          </a:r>
        </a:p>
        <a:p>
          <a:pPr marL="228600" lvl="1" indent="-228600" algn="l" defTabSz="889000">
            <a:lnSpc>
              <a:spcPct val="90000"/>
            </a:lnSpc>
            <a:spcBef>
              <a:spcPct val="0"/>
            </a:spcBef>
            <a:spcAft>
              <a:spcPct val="15000"/>
            </a:spcAft>
            <a:buChar char="•"/>
          </a:pPr>
          <a:r>
            <a:rPr lang="en-US" sz="2000" kern="1200" dirty="0"/>
            <a:t>Connect electronics</a:t>
          </a:r>
        </a:p>
      </dsp:txBody>
      <dsp:txXfrm>
        <a:off x="0" y="2332920"/>
        <a:ext cx="6900512" cy="1165500"/>
      </dsp:txXfrm>
    </dsp:sp>
    <dsp:sp modelId="{59DA0E69-20FD-D949-90B8-D8B368694533}">
      <dsp:nvSpPr>
        <dsp:cNvPr id="0" name=""/>
        <dsp:cNvSpPr/>
      </dsp:nvSpPr>
      <dsp:spPr>
        <a:xfrm>
          <a:off x="345025" y="2037720"/>
          <a:ext cx="4830358" cy="590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dirty="0"/>
            <a:t>Assembly</a:t>
          </a:r>
        </a:p>
      </dsp:txBody>
      <dsp:txXfrm>
        <a:off x="373846" y="2066541"/>
        <a:ext cx="4772716" cy="532758"/>
      </dsp:txXfrm>
    </dsp:sp>
    <dsp:sp modelId="{78DD3D40-71D9-624A-BFAD-BDD6200BB01B}">
      <dsp:nvSpPr>
        <dsp:cNvPr id="0" name=""/>
        <dsp:cNvSpPr/>
      </dsp:nvSpPr>
      <dsp:spPr>
        <a:xfrm>
          <a:off x="0" y="3901620"/>
          <a:ext cx="6900512" cy="15120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Conduct basic electrical checks</a:t>
          </a:r>
        </a:p>
        <a:p>
          <a:pPr marL="228600" lvl="1" indent="-228600" algn="l" defTabSz="889000">
            <a:lnSpc>
              <a:spcPct val="90000"/>
            </a:lnSpc>
            <a:spcBef>
              <a:spcPct val="0"/>
            </a:spcBef>
            <a:spcAft>
              <a:spcPct val="15000"/>
            </a:spcAft>
            <a:buChar char="•"/>
          </a:pPr>
          <a:r>
            <a:rPr lang="en-US" sz="2000" kern="1200" dirty="0"/>
            <a:t>Level the print bed</a:t>
          </a:r>
        </a:p>
        <a:p>
          <a:pPr marL="228600" lvl="1" indent="-228600" algn="l" defTabSz="889000">
            <a:lnSpc>
              <a:spcPct val="90000"/>
            </a:lnSpc>
            <a:spcBef>
              <a:spcPct val="0"/>
            </a:spcBef>
            <a:spcAft>
              <a:spcPct val="15000"/>
            </a:spcAft>
            <a:buChar char="•"/>
          </a:pPr>
          <a:r>
            <a:rPr lang="en-US" sz="2000" kern="1200" dirty="0"/>
            <a:t>Print test models</a:t>
          </a:r>
        </a:p>
      </dsp:txBody>
      <dsp:txXfrm>
        <a:off x="0" y="3901620"/>
        <a:ext cx="6900512" cy="1512000"/>
      </dsp:txXfrm>
    </dsp:sp>
    <dsp:sp modelId="{49B5D72D-732C-1E4E-AFC5-89E52066312B}">
      <dsp:nvSpPr>
        <dsp:cNvPr id="0" name=""/>
        <dsp:cNvSpPr/>
      </dsp:nvSpPr>
      <dsp:spPr>
        <a:xfrm>
          <a:off x="345025" y="3606420"/>
          <a:ext cx="4830358" cy="590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dirty="0"/>
            <a:t>Testing</a:t>
          </a:r>
        </a:p>
      </dsp:txBody>
      <dsp:txXfrm>
        <a:off x="373846" y="3635241"/>
        <a:ext cx="477271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5E541-829E-BA45-894A-4A31E3BEF260}"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0BFF-58E8-034D-A606-D9013D7A5D97}" type="slidenum">
              <a:rPr lang="en-US" smtClean="0"/>
              <a:t>‹#›</a:t>
            </a:fld>
            <a:endParaRPr lang="en-US"/>
          </a:p>
        </p:txBody>
      </p:sp>
    </p:spTree>
    <p:extLst>
      <p:ext uri="{BB962C8B-B14F-4D97-AF65-F5344CB8AC3E}">
        <p14:creationId xmlns:p14="http://schemas.microsoft.com/office/powerpoint/2010/main" val="51875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90BFF-58E8-034D-A606-D9013D7A5D97}" type="slidenum">
              <a:rPr lang="en-US" smtClean="0"/>
              <a:t>2</a:t>
            </a:fld>
            <a:endParaRPr lang="en-US"/>
          </a:p>
        </p:txBody>
      </p:sp>
    </p:spTree>
    <p:extLst>
      <p:ext uri="{BB962C8B-B14F-4D97-AF65-F5344CB8AC3E}">
        <p14:creationId xmlns:p14="http://schemas.microsoft.com/office/powerpoint/2010/main" val="424411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90BFF-58E8-034D-A606-D9013D7A5D97}" type="slidenum">
              <a:rPr lang="en-US" smtClean="0"/>
              <a:t>5</a:t>
            </a:fld>
            <a:endParaRPr lang="en-US"/>
          </a:p>
        </p:txBody>
      </p:sp>
    </p:spTree>
    <p:extLst>
      <p:ext uri="{BB962C8B-B14F-4D97-AF65-F5344CB8AC3E}">
        <p14:creationId xmlns:p14="http://schemas.microsoft.com/office/powerpoint/2010/main" val="53337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90BFF-58E8-034D-A606-D9013D7A5D97}" type="slidenum">
              <a:rPr lang="en-US" smtClean="0"/>
              <a:t>6</a:t>
            </a:fld>
            <a:endParaRPr lang="en-US"/>
          </a:p>
        </p:txBody>
      </p:sp>
    </p:spTree>
    <p:extLst>
      <p:ext uri="{BB962C8B-B14F-4D97-AF65-F5344CB8AC3E}">
        <p14:creationId xmlns:p14="http://schemas.microsoft.com/office/powerpoint/2010/main" val="35282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F8861-0C6A-A948-9783-3467B1B877EC}"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63157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F8861-0C6A-A948-9783-3467B1B877EC}"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97743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F8861-0C6A-A948-9783-3467B1B877EC}"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240871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F8861-0C6A-A948-9783-3467B1B877EC}"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196309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F8861-0C6A-A948-9783-3467B1B877EC}"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420780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4F8861-0C6A-A948-9783-3467B1B877EC}"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350318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4F8861-0C6A-A948-9783-3467B1B877EC}"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341257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4F8861-0C6A-A948-9783-3467B1B877EC}" type="datetimeFigureOut">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74295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F8861-0C6A-A948-9783-3467B1B877EC}"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32864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4F8861-0C6A-A948-9783-3467B1B877EC}"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395797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4F8861-0C6A-A948-9783-3467B1B877EC}"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573B5-0061-804D-A490-A591FCEB3719}" type="slidenum">
              <a:rPr lang="en-US" smtClean="0"/>
              <a:t>‹#›</a:t>
            </a:fld>
            <a:endParaRPr lang="en-US"/>
          </a:p>
        </p:txBody>
      </p:sp>
    </p:spTree>
    <p:extLst>
      <p:ext uri="{BB962C8B-B14F-4D97-AF65-F5344CB8AC3E}">
        <p14:creationId xmlns:p14="http://schemas.microsoft.com/office/powerpoint/2010/main" val="12228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4F8861-0C6A-A948-9783-3467B1B877EC}" type="datetimeFigureOut">
              <a:rPr lang="en-US" smtClean="0"/>
              <a:t>12/16/2025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2573B5-0061-804D-A490-A591FCEB3719}" type="slidenum">
              <a:rPr lang="en-US" smtClean="0"/>
              <a:t>‹#›</a:t>
            </a:fld>
            <a:endParaRPr lang="en-US"/>
          </a:p>
        </p:txBody>
      </p:sp>
    </p:spTree>
    <p:extLst>
      <p:ext uri="{BB962C8B-B14F-4D97-AF65-F5344CB8AC3E}">
        <p14:creationId xmlns:p14="http://schemas.microsoft.com/office/powerpoint/2010/main" val="2669160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0_mEDo0D7f4?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vL2KoMNzGTo?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56AF78-9D44-961A-5EC5-276C37B6A1AE}"/>
              </a:ext>
            </a:extLst>
          </p:cNvPr>
          <p:cNvSpPr>
            <a:spLocks noGrp="1"/>
          </p:cNvSpPr>
          <p:nvPr>
            <p:ph type="ctrTitle"/>
          </p:nvPr>
        </p:nvSpPr>
        <p:spPr>
          <a:xfrm>
            <a:off x="1127208" y="857251"/>
            <a:ext cx="4747280" cy="3098061"/>
          </a:xfrm>
        </p:spPr>
        <p:txBody>
          <a:bodyPr anchor="b">
            <a:normAutofit/>
          </a:bodyPr>
          <a:lstStyle/>
          <a:p>
            <a:pPr algn="l"/>
            <a:r>
              <a:rPr lang="en-US" sz="4800">
                <a:solidFill>
                  <a:srgbClr val="FFFFFF"/>
                </a:solidFill>
              </a:rPr>
              <a:t>Phase #4 - 3D Printer</a:t>
            </a:r>
            <a:endParaRPr lang="en-US" sz="4800" dirty="0">
              <a:solidFill>
                <a:srgbClr val="FFFFFF"/>
              </a:solidFill>
            </a:endParaRP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1A523A6-0A44-6C69-18D2-92E641A8E2B0}"/>
              </a:ext>
            </a:extLst>
          </p:cNvPr>
          <p:cNvSpPr>
            <a:spLocks noGrp="1"/>
          </p:cNvSpPr>
          <p:nvPr>
            <p:ph type="subTitle" idx="1"/>
          </p:nvPr>
        </p:nvSpPr>
        <p:spPr>
          <a:xfrm>
            <a:off x="1127208" y="4756265"/>
            <a:ext cx="4393278" cy="1244483"/>
          </a:xfrm>
        </p:spPr>
        <p:txBody>
          <a:bodyPr anchor="t">
            <a:normAutofit/>
          </a:bodyPr>
          <a:lstStyle/>
          <a:p>
            <a:pPr algn="l"/>
            <a:r>
              <a:rPr lang="en-US">
                <a:solidFill>
                  <a:srgbClr val="FFFFFF"/>
                </a:solidFill>
              </a:rPr>
              <a:t>Aksha Mia, Maliha Hoque</a:t>
            </a:r>
            <a:endParaRPr lang="en-US" dirty="0">
              <a:solidFill>
                <a:srgbClr val="FFFFFF"/>
              </a:solidFill>
            </a:endParaRPr>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urple circle with white text&#10;&#10;AI-generated content may be incorrect.">
            <a:extLst>
              <a:ext uri="{FF2B5EF4-FFF2-40B4-BE49-F238E27FC236}">
                <a16:creationId xmlns:a16="http://schemas.microsoft.com/office/drawing/2014/main" id="{E3EC210F-7169-D68C-714F-6EDE91E137CC}"/>
              </a:ext>
            </a:extLst>
          </p:cNvPr>
          <p:cNvPicPr>
            <a:picLocks noChangeAspect="1"/>
          </p:cNvPicPr>
          <p:nvPr/>
        </p:nvPicPr>
        <p:blipFill>
          <a:blip r:embed="rId2"/>
          <a:stretch>
            <a:fillRect/>
          </a:stretch>
        </p:blipFill>
        <p:spPr>
          <a:xfrm>
            <a:off x="6920559" y="2651339"/>
            <a:ext cx="3737164" cy="1569608"/>
          </a:xfrm>
          <a:prstGeom prst="rect">
            <a:avLst/>
          </a:prstGeom>
        </p:spPr>
      </p:pic>
    </p:spTree>
    <p:extLst>
      <p:ext uri="{BB962C8B-B14F-4D97-AF65-F5344CB8AC3E}">
        <p14:creationId xmlns:p14="http://schemas.microsoft.com/office/powerpoint/2010/main" val="9891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516C7D6-04A1-CE6F-E1D3-737F81CAF5BB}"/>
              </a:ext>
            </a:extLst>
          </p:cNvPr>
          <p:cNvSpPr>
            <a:spLocks noGrp="1"/>
          </p:cNvSpPr>
          <p:nvPr>
            <p:ph type="title"/>
          </p:nvPr>
        </p:nvSpPr>
        <p:spPr>
          <a:xfrm>
            <a:off x="6392584" y="501651"/>
            <a:ext cx="4434720" cy="1716255"/>
          </a:xfrm>
        </p:spPr>
        <p:txBody>
          <a:bodyPr anchor="b">
            <a:normAutofit/>
          </a:bodyPr>
          <a:lstStyle/>
          <a:p>
            <a:r>
              <a:rPr lang="en-US" sz="5400" dirty="0"/>
              <a:t>Inspiration</a:t>
            </a:r>
          </a:p>
        </p:txBody>
      </p:sp>
      <p:pic>
        <p:nvPicPr>
          <p:cNvPr id="7" name="Graphic 6">
            <a:extLst>
              <a:ext uri="{FF2B5EF4-FFF2-40B4-BE49-F238E27FC236}">
                <a16:creationId xmlns:a16="http://schemas.microsoft.com/office/drawing/2014/main" id="{A26B03AA-DDF0-6BBE-ECDD-791B2480F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2696" y="539762"/>
            <a:ext cx="3040242" cy="2468573"/>
          </a:xfrm>
          <a:prstGeom prst="rect">
            <a:avLst/>
          </a:prstGeom>
        </p:spPr>
      </p:pic>
      <p:sp>
        <p:nvSpPr>
          <p:cNvPr id="3" name="Content Placeholder 2">
            <a:extLst>
              <a:ext uri="{FF2B5EF4-FFF2-40B4-BE49-F238E27FC236}">
                <a16:creationId xmlns:a16="http://schemas.microsoft.com/office/drawing/2014/main" id="{E49DDC91-5786-7BAC-A885-5182E04E830D}"/>
              </a:ext>
            </a:extLst>
          </p:cNvPr>
          <p:cNvSpPr>
            <a:spLocks noGrp="1"/>
          </p:cNvSpPr>
          <p:nvPr>
            <p:ph idx="1"/>
          </p:nvPr>
        </p:nvSpPr>
        <p:spPr>
          <a:xfrm>
            <a:off x="6392583" y="2645922"/>
            <a:ext cx="4434721" cy="3710427"/>
          </a:xfrm>
        </p:spPr>
        <p:txBody>
          <a:bodyPr vert="horz" lIns="91440" tIns="45720" rIns="91440" bIns="45720" rtlCol="0" anchor="t">
            <a:normAutofit/>
          </a:bodyPr>
          <a:lstStyle/>
          <a:p>
            <a:r>
              <a:rPr lang="en-US" sz="1600" dirty="0">
                <a:ea typeface="+mn-lt"/>
                <a:cs typeface="+mn-lt"/>
              </a:rPr>
              <a:t>Phineas and Ferb follows two stepbrothers who spend their summer vacation inventing things while their sister, Candace, tries to bust them </a:t>
            </a:r>
          </a:p>
          <a:p>
            <a:r>
              <a:rPr lang="en-US" sz="1600" dirty="0">
                <a:ea typeface="+mn-lt"/>
                <a:cs typeface="+mn-lt"/>
              </a:rPr>
              <a:t>Meanwhile, their pet platypus, Perry, secretly lives a double life as Agent P and battles the evil scientist, Dr. </a:t>
            </a:r>
            <a:r>
              <a:rPr lang="en-US" sz="1600" dirty="0" err="1">
                <a:ea typeface="+mn-lt"/>
                <a:cs typeface="+mn-lt"/>
              </a:rPr>
              <a:t>Doofenshmirtz</a:t>
            </a:r>
            <a:endParaRPr lang="en-US" sz="1600" dirty="0">
              <a:ea typeface="+mn-lt"/>
              <a:cs typeface="+mn-lt"/>
            </a:endParaRPr>
          </a:p>
          <a:p>
            <a:r>
              <a:rPr lang="en-US" sz="1600" dirty="0">
                <a:ea typeface="+mn-lt"/>
                <a:cs typeface="+mn-lt"/>
              </a:rPr>
              <a:t>Dr. </a:t>
            </a:r>
            <a:r>
              <a:rPr lang="en-US" sz="1600" dirty="0" err="1">
                <a:ea typeface="+mn-lt"/>
                <a:cs typeface="+mn-lt"/>
              </a:rPr>
              <a:t>Doofenshmirtz’s</a:t>
            </a:r>
            <a:r>
              <a:rPr lang="en-US" sz="1600" dirty="0">
                <a:ea typeface="+mn-lt"/>
                <a:cs typeface="+mn-lt"/>
              </a:rPr>
              <a:t> </a:t>
            </a:r>
            <a:r>
              <a:rPr lang="en-US" sz="1600" dirty="0" err="1">
                <a:ea typeface="+mn-lt"/>
                <a:cs typeface="+mn-lt"/>
              </a:rPr>
              <a:t>CopyandpasteINATOR</a:t>
            </a:r>
            <a:r>
              <a:rPr lang="en-US" sz="1600" dirty="0">
                <a:ea typeface="+mn-lt"/>
                <a:cs typeface="+mn-lt"/>
              </a:rPr>
              <a:t> was chosen for its similarities to a 3D printer</a:t>
            </a:r>
          </a:p>
          <a:p>
            <a:r>
              <a:rPr lang="en-US" sz="1600" dirty="0">
                <a:ea typeface="+mn-lt"/>
                <a:cs typeface="+mn-lt"/>
              </a:rPr>
              <a:t>Both the </a:t>
            </a:r>
            <a:r>
              <a:rPr lang="en-US" sz="1600" dirty="0" err="1">
                <a:ea typeface="+mn-lt"/>
                <a:cs typeface="+mn-lt"/>
              </a:rPr>
              <a:t>CopyandpasteINATOR</a:t>
            </a:r>
            <a:r>
              <a:rPr lang="en-US" sz="1600" dirty="0">
                <a:ea typeface="+mn-lt"/>
                <a:cs typeface="+mn-lt"/>
              </a:rPr>
              <a:t> and the 3D printer create a physical copy of something by using a blueprint and automated processes</a:t>
            </a:r>
          </a:p>
          <a:p>
            <a:endParaRPr lang="en-US" sz="1600" dirty="0">
              <a:highlight>
                <a:srgbClr val="FFFF00"/>
              </a:highlight>
            </a:endParaRPr>
          </a:p>
        </p:txBody>
      </p:sp>
      <p:pic>
        <p:nvPicPr>
          <p:cNvPr id="9" name="Picture 8">
            <a:extLst>
              <a:ext uri="{FF2B5EF4-FFF2-40B4-BE49-F238E27FC236}">
                <a16:creationId xmlns:a16="http://schemas.microsoft.com/office/drawing/2014/main" id="{6967AA24-EAF9-D7F8-24C8-A026487FBFE7}"/>
              </a:ext>
            </a:extLst>
          </p:cNvPr>
          <p:cNvPicPr>
            <a:picLocks noChangeAspect="1"/>
          </p:cNvPicPr>
          <p:nvPr/>
        </p:nvPicPr>
        <p:blipFill>
          <a:blip r:embed="rId5"/>
          <a:stretch/>
        </p:blipFill>
        <p:spPr>
          <a:xfrm>
            <a:off x="654351" y="3998947"/>
            <a:ext cx="4281815" cy="2140907"/>
          </a:xfrm>
          <a:prstGeom prst="rect">
            <a:avLst/>
          </a:prstGeom>
        </p:spPr>
      </p:pic>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solidFill>
              <a:srgbClr val="0A2E4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37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0A2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BA585-84A5-C813-0F42-8EE73F92817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4000" kern="1200" dirty="0">
                <a:solidFill>
                  <a:srgbClr val="FFFFFF"/>
                </a:solidFill>
                <a:latin typeface="+mj-lt"/>
                <a:ea typeface="+mj-ea"/>
                <a:cs typeface="+mj-cs"/>
              </a:rPr>
              <a:t>Invention in Action</a:t>
            </a:r>
          </a:p>
        </p:txBody>
      </p:sp>
      <p:pic>
        <p:nvPicPr>
          <p:cNvPr id="5" name="Online Media 4" descr="Perry the platypus vs the CopyandpasteINATOR">
            <a:hlinkClick r:id="" action="ppaction://media"/>
            <a:extLst>
              <a:ext uri="{FF2B5EF4-FFF2-40B4-BE49-F238E27FC236}">
                <a16:creationId xmlns:a16="http://schemas.microsoft.com/office/drawing/2014/main" id="{18940CAA-4E6B-FEF1-8A8E-87E19A80B58A}"/>
              </a:ext>
            </a:extLst>
          </p:cNvPr>
          <p:cNvPicPr>
            <a:picLocks noRot="1" noChangeAspect="1"/>
          </p:cNvPicPr>
          <p:nvPr>
            <a:videoFile r:link="rId1"/>
          </p:nvPr>
        </p:nvPicPr>
        <p:blipFill>
          <a:blip r:embed="rId3"/>
          <a:stretch>
            <a:fillRect/>
          </a:stretch>
        </p:blipFill>
        <p:spPr>
          <a:xfrm>
            <a:off x="4207933" y="674162"/>
            <a:ext cx="7347537" cy="5510652"/>
          </a:xfrm>
          <a:prstGeom prst="rect">
            <a:avLst/>
          </a:prstGeom>
        </p:spPr>
      </p:pic>
    </p:spTree>
    <p:extLst>
      <p:ext uri="{BB962C8B-B14F-4D97-AF65-F5344CB8AC3E}">
        <p14:creationId xmlns:p14="http://schemas.microsoft.com/office/powerpoint/2010/main" val="23141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87A2E2-FA37-40F7-A240-13300C676DE9}"/>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60660-E9D1-1BAB-14F5-24FADA0890FA}"/>
              </a:ext>
            </a:extLst>
          </p:cNvPr>
          <p:cNvSpPr>
            <a:spLocks noGrp="1"/>
          </p:cNvSpPr>
          <p:nvPr>
            <p:ph type="title"/>
          </p:nvPr>
        </p:nvSpPr>
        <p:spPr>
          <a:xfrm>
            <a:off x="851183" y="1143000"/>
            <a:ext cx="4846320" cy="2898648"/>
          </a:xfrm>
        </p:spPr>
        <p:txBody>
          <a:bodyPr vert="horz" lIns="91440" tIns="45720" rIns="91440" bIns="45720" rtlCol="0" anchor="b">
            <a:normAutofit/>
          </a:bodyPr>
          <a:lstStyle/>
          <a:p>
            <a:r>
              <a:rPr lang="en-US" sz="5400" dirty="0"/>
              <a:t>Alquist – </a:t>
            </a:r>
            <a:br>
              <a:rPr lang="en-US" sz="5400" dirty="0"/>
            </a:br>
            <a:r>
              <a:rPr lang="en-US" sz="5400" dirty="0"/>
              <a:t>3D Printer</a:t>
            </a:r>
          </a:p>
        </p:txBody>
      </p:sp>
      <p:pic>
        <p:nvPicPr>
          <p:cNvPr id="5" name="Content Placeholder 4" descr="A white text on a black background&#10;&#10;AI-generated content may be incorrect.">
            <a:extLst>
              <a:ext uri="{FF2B5EF4-FFF2-40B4-BE49-F238E27FC236}">
                <a16:creationId xmlns:a16="http://schemas.microsoft.com/office/drawing/2014/main" id="{98DD8C28-C5C5-6D03-C136-1A29E0E6211A}"/>
              </a:ext>
            </a:extLst>
          </p:cNvPr>
          <p:cNvPicPr>
            <a:picLocks noChangeAspect="1"/>
          </p:cNvPicPr>
          <p:nvPr/>
        </p:nvPicPr>
        <p:blipFill>
          <a:blip r:embed="rId2"/>
          <a:stretch>
            <a:fillRect/>
          </a:stretch>
        </p:blipFill>
        <p:spPr>
          <a:xfrm>
            <a:off x="6260956" y="1172181"/>
            <a:ext cx="5441001" cy="1183416"/>
          </a:xfrm>
          <a:prstGeom prst="rect">
            <a:avLst/>
          </a:prstGeom>
          <a:solidFill>
            <a:schemeClr val="tx1"/>
          </a:solidFill>
          <a:ln>
            <a:solidFill>
              <a:srgbClr val="0A2E40"/>
            </a:solidFill>
          </a:ln>
        </p:spPr>
      </p:pic>
      <p:sp>
        <p:nvSpPr>
          <p:cNvPr id="24" name="Rectangle 23">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rgbClr val="0A2E4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group of people in a factory&#10;&#10;AI-generated content may be incorrect.">
            <a:extLst>
              <a:ext uri="{FF2B5EF4-FFF2-40B4-BE49-F238E27FC236}">
                <a16:creationId xmlns:a16="http://schemas.microsoft.com/office/drawing/2014/main" id="{FB178E32-7540-8900-E469-A13AE30FF6D9}"/>
              </a:ext>
            </a:extLst>
          </p:cNvPr>
          <p:cNvPicPr>
            <a:picLocks noChangeAspect="1"/>
          </p:cNvPicPr>
          <p:nvPr/>
        </p:nvPicPr>
        <p:blipFill>
          <a:blip r:embed="rId3"/>
          <a:stretch>
            <a:fillRect/>
          </a:stretch>
        </p:blipFill>
        <p:spPr>
          <a:xfrm>
            <a:off x="6750364" y="3075267"/>
            <a:ext cx="4709904" cy="3143861"/>
          </a:xfrm>
          <a:prstGeom prst="rect">
            <a:avLst/>
          </a:prstGeom>
          <a:noFill/>
        </p:spPr>
      </p:pic>
    </p:spTree>
    <p:extLst>
      <p:ext uri="{BB962C8B-B14F-4D97-AF65-F5344CB8AC3E}">
        <p14:creationId xmlns:p14="http://schemas.microsoft.com/office/powerpoint/2010/main" val="389289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2274-34D1-AE5E-0A23-E6121486ABA8}"/>
              </a:ext>
            </a:extLst>
          </p:cNvPr>
          <p:cNvSpPr>
            <a:spLocks noGrp="1"/>
          </p:cNvSpPr>
          <p:nvPr>
            <p:ph type="title"/>
          </p:nvPr>
        </p:nvSpPr>
        <p:spPr>
          <a:xfrm>
            <a:off x="8153400" y="971680"/>
            <a:ext cx="3434180" cy="1415270"/>
          </a:xfrm>
        </p:spPr>
        <p:txBody>
          <a:bodyPr vert="horz" lIns="91440" tIns="45720" rIns="91440" bIns="45720" rtlCol="0" anchor="t">
            <a:noAutofit/>
          </a:bodyPr>
          <a:lstStyle/>
          <a:p>
            <a:r>
              <a:rPr lang="en-US" sz="5400" kern="1200" dirty="0">
                <a:latin typeface="+mj-lt"/>
                <a:ea typeface="+mj-ea"/>
                <a:cs typeface="+mj-cs"/>
              </a:rPr>
              <a:t>The Premise</a:t>
            </a:r>
          </a:p>
        </p:txBody>
      </p:sp>
      <p:sp>
        <p:nvSpPr>
          <p:cNvPr id="36" name="Rectangle 35">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Online Media 3" descr="How Concrete Homes Are Built With A 3D Printer | Insider Art">
            <a:hlinkClick r:id="" action="ppaction://media"/>
            <a:extLst>
              <a:ext uri="{FF2B5EF4-FFF2-40B4-BE49-F238E27FC236}">
                <a16:creationId xmlns:a16="http://schemas.microsoft.com/office/drawing/2014/main" id="{067742CC-38DA-9FA9-BF4E-FC0EF7C9B8C9}"/>
              </a:ext>
            </a:extLst>
          </p:cNvPr>
          <p:cNvPicPr>
            <a:picLocks noRot="1" noChangeAspect="1"/>
          </p:cNvPicPr>
          <p:nvPr>
            <a:videoFile r:link="rId1"/>
          </p:nvPr>
        </p:nvPicPr>
        <p:blipFill>
          <a:blip r:embed="rId4"/>
          <a:stretch>
            <a:fillRect/>
          </a:stretch>
        </p:blipFill>
        <p:spPr>
          <a:xfrm>
            <a:off x="669235" y="1674626"/>
            <a:ext cx="6221895" cy="3515370"/>
          </a:xfrm>
          <a:prstGeom prst="rect">
            <a:avLst/>
          </a:prstGeom>
        </p:spPr>
      </p:pic>
      <p:cxnSp>
        <p:nvCxnSpPr>
          <p:cNvPr id="38" name="Straight Connector 37">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rgbClr val="0A2E4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77CCC8-3327-5AA0-43AB-D1D475164D37}"/>
              </a:ext>
            </a:extLst>
          </p:cNvPr>
          <p:cNvSpPr txBox="1"/>
          <p:nvPr/>
        </p:nvSpPr>
        <p:spPr>
          <a:xfrm>
            <a:off x="8153400" y="2759935"/>
            <a:ext cx="3434180" cy="3599019"/>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600" dirty="0"/>
              <a:t>The 3D printer creates physical three-dimensional objects based on a digital model</a:t>
            </a:r>
          </a:p>
          <a:p>
            <a:pPr marL="285750" indent="-228600" defTabSz="914400">
              <a:lnSpc>
                <a:spcPct val="90000"/>
              </a:lnSpc>
              <a:spcAft>
                <a:spcPts val="600"/>
              </a:spcAft>
              <a:buFont typeface="Arial" panose="020B0604020202020204" pitchFamily="34" charset="0"/>
              <a:buChar char="•"/>
            </a:pPr>
            <a:r>
              <a:rPr lang="en-US" sz="1600" dirty="0"/>
              <a:t>It can manufacture parts, such as the blades of a model airplane</a:t>
            </a:r>
          </a:p>
          <a:p>
            <a:pPr marL="285750" indent="-228600" defTabSz="914400">
              <a:lnSpc>
                <a:spcPct val="90000"/>
              </a:lnSpc>
              <a:spcAft>
                <a:spcPts val="600"/>
              </a:spcAft>
              <a:buFont typeface="Arial" panose="020B0604020202020204" pitchFamily="34" charset="0"/>
              <a:buChar char="•"/>
            </a:pPr>
            <a:r>
              <a:rPr lang="en-US" sz="1600" dirty="0"/>
              <a:t>It can also make bigger, full-fledged things and help solve the world’s problems by making concrete homes</a:t>
            </a:r>
          </a:p>
        </p:txBody>
      </p:sp>
    </p:spTree>
    <p:extLst>
      <p:ext uri="{BB962C8B-B14F-4D97-AF65-F5344CB8AC3E}">
        <p14:creationId xmlns:p14="http://schemas.microsoft.com/office/powerpoint/2010/main" val="195936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1"/>
                                        </p:tgtEl>
                                      </p:cBhvr>
                                    </p:cmd>
                                  </p:childTnLst>
                                </p:cTn>
                              </p:par>
                            </p:childTnLst>
                          </p:cTn>
                        </p:par>
                      </p:childTnLst>
                    </p:cTn>
                  </p:par>
                </p:childTnLst>
              </p:cTn>
              <p:nextCondLst>
                <p:cond evt="onClick" delay="0">
                  <p:tgtEl>
                    <p:spTgt spid="31"/>
                  </p:tgtEl>
                </p:cond>
              </p:nextCondLst>
            </p:seq>
            <p:video>
              <p:cMediaNode vol="80000">
                <p:cTn id="12" fill="hold" display="0">
                  <p:stCondLst>
                    <p:cond delay="indefinite"/>
                  </p:stCondLst>
                </p:cTn>
                <p:tgtEl>
                  <p:spTgt spid="31"/>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rgbClr val="0A2E40"/>
          </a:solidFill>
        </p:grpSpPr>
        <p:sp>
          <p:nvSpPr>
            <p:cNvPr id="28" name="Rectangle 27">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40FA2-BB62-2B7D-9EEF-A00EF113BCB4}"/>
              </a:ext>
            </a:extLst>
          </p:cNvPr>
          <p:cNvSpPr>
            <a:spLocks noGrp="1"/>
          </p:cNvSpPr>
          <p:nvPr>
            <p:ph type="title"/>
          </p:nvPr>
        </p:nvSpPr>
        <p:spPr>
          <a:xfrm>
            <a:off x="5867475" y="847827"/>
            <a:ext cx="5408813" cy="1169585"/>
          </a:xfrm>
        </p:spPr>
        <p:txBody>
          <a:bodyPr anchor="b">
            <a:noAutofit/>
          </a:bodyPr>
          <a:lstStyle/>
          <a:p>
            <a:r>
              <a:rPr lang="en-US" dirty="0"/>
              <a:t>From Vision to Reality</a:t>
            </a:r>
          </a:p>
        </p:txBody>
      </p:sp>
      <p:pic>
        <p:nvPicPr>
          <p:cNvPr id="5" name="Picture 4" descr="A diagram of a machine&#10;&#10;AI-generated content may be incorrect.">
            <a:extLst>
              <a:ext uri="{FF2B5EF4-FFF2-40B4-BE49-F238E27FC236}">
                <a16:creationId xmlns:a16="http://schemas.microsoft.com/office/drawing/2014/main" id="{C35D66BD-729A-58B3-C1C1-4BFDABF0DBC8}"/>
              </a:ext>
            </a:extLst>
          </p:cNvPr>
          <p:cNvPicPr>
            <a:picLocks noChangeAspect="1"/>
          </p:cNvPicPr>
          <p:nvPr/>
        </p:nvPicPr>
        <p:blipFill>
          <a:blip r:embed="rId3"/>
          <a:stretch>
            <a:fillRect/>
          </a:stretch>
        </p:blipFill>
        <p:spPr>
          <a:xfrm>
            <a:off x="1189873" y="774285"/>
            <a:ext cx="3838175" cy="2581173"/>
          </a:xfrm>
          <a:prstGeom prst="rect">
            <a:avLst/>
          </a:prstGeom>
        </p:spPr>
      </p:pic>
      <p:sp>
        <p:nvSpPr>
          <p:cNvPr id="23" name="Rectangle 2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rgbClr val="0A2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dog made of wood&#10;&#10;AI-generated content may be incorrect.">
            <a:extLst>
              <a:ext uri="{FF2B5EF4-FFF2-40B4-BE49-F238E27FC236}">
                <a16:creationId xmlns:a16="http://schemas.microsoft.com/office/drawing/2014/main" id="{CA5DE52F-3631-C8C3-D5B7-CB29E38C7CAA}"/>
              </a:ext>
            </a:extLst>
          </p:cNvPr>
          <p:cNvPicPr>
            <a:picLocks noChangeAspect="1"/>
          </p:cNvPicPr>
          <p:nvPr/>
        </p:nvPicPr>
        <p:blipFill>
          <a:blip r:embed="rId4"/>
          <a:stretch>
            <a:fillRect/>
          </a:stretch>
        </p:blipFill>
        <p:spPr>
          <a:xfrm>
            <a:off x="914401" y="3631220"/>
            <a:ext cx="4389120" cy="2468880"/>
          </a:xfrm>
          <a:prstGeom prst="rect">
            <a:avLst/>
          </a:prstGeom>
        </p:spPr>
      </p:pic>
      <p:sp>
        <p:nvSpPr>
          <p:cNvPr id="3" name="Content Placeholder 2">
            <a:extLst>
              <a:ext uri="{FF2B5EF4-FFF2-40B4-BE49-F238E27FC236}">
                <a16:creationId xmlns:a16="http://schemas.microsoft.com/office/drawing/2014/main" id="{BCE0F848-E5E1-FD78-EA6C-EEDEA95E0547}"/>
              </a:ext>
            </a:extLst>
          </p:cNvPr>
          <p:cNvSpPr>
            <a:spLocks noGrp="1"/>
          </p:cNvSpPr>
          <p:nvPr>
            <p:ph idx="1"/>
          </p:nvPr>
        </p:nvSpPr>
        <p:spPr>
          <a:xfrm>
            <a:off x="5868786" y="2508105"/>
            <a:ext cx="5408813" cy="3632493"/>
          </a:xfrm>
        </p:spPr>
        <p:txBody>
          <a:bodyPr anchor="ctr">
            <a:noAutofit/>
          </a:bodyPr>
          <a:lstStyle/>
          <a:p>
            <a:pPr marL="0" indent="0">
              <a:buNone/>
            </a:pPr>
            <a:r>
              <a:rPr lang="en-US" sz="1600" u="sng" dirty="0"/>
              <a:t>Primary Functions:</a:t>
            </a:r>
          </a:p>
          <a:p>
            <a:r>
              <a:rPr lang="en-US" sz="1600" dirty="0"/>
              <a:t>(Relatively) quick prototypes</a:t>
            </a:r>
          </a:p>
          <a:p>
            <a:r>
              <a:rPr lang="en-US" sz="1600" dirty="0"/>
              <a:t>Customized parts</a:t>
            </a:r>
          </a:p>
          <a:p>
            <a:pPr marL="0" indent="0">
              <a:buNone/>
            </a:pPr>
            <a:r>
              <a:rPr lang="en-US" sz="1600" u="sng" dirty="0"/>
              <a:t>Current Limitations: </a:t>
            </a:r>
          </a:p>
          <a:p>
            <a:r>
              <a:rPr lang="en-US" sz="1600" dirty="0"/>
              <a:t>Difficult to be detailed depending on the type of 3D printer</a:t>
            </a:r>
          </a:p>
          <a:p>
            <a:r>
              <a:rPr lang="en-US" sz="1600" dirty="0"/>
              <a:t>Support needed for overhangs</a:t>
            </a:r>
          </a:p>
          <a:p>
            <a:pPr marL="0" indent="0">
              <a:buNone/>
            </a:pPr>
            <a:r>
              <a:rPr lang="en-US" sz="1600" u="sng" dirty="0"/>
              <a:t>Future Improvements:</a:t>
            </a:r>
          </a:p>
          <a:p>
            <a:r>
              <a:rPr lang="en-US" sz="1600" dirty="0"/>
              <a:t>Stronger and lighter 3D printing materials</a:t>
            </a:r>
          </a:p>
          <a:p>
            <a:r>
              <a:rPr lang="en-US" sz="1600" dirty="0"/>
              <a:t>Advancement in printing speed</a:t>
            </a:r>
          </a:p>
          <a:p>
            <a:r>
              <a:rPr lang="en-US" sz="1600" dirty="0"/>
              <a:t>Mass customization at scale</a:t>
            </a:r>
          </a:p>
          <a:p>
            <a:endParaRPr lang="en-US" sz="1600" dirty="0"/>
          </a:p>
        </p:txBody>
      </p:sp>
    </p:spTree>
    <p:extLst>
      <p:ext uri="{BB962C8B-B14F-4D97-AF65-F5344CB8AC3E}">
        <p14:creationId xmlns:p14="http://schemas.microsoft.com/office/powerpoint/2010/main" val="369212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ECA57-B912-D91B-D22F-3D32EFC6236E}"/>
              </a:ext>
            </a:extLst>
          </p:cNvPr>
          <p:cNvSpPr>
            <a:spLocks noGrp="1"/>
          </p:cNvSpPr>
          <p:nvPr>
            <p:ph type="title"/>
          </p:nvPr>
        </p:nvSpPr>
        <p:spPr>
          <a:xfrm>
            <a:off x="731582" y="640823"/>
            <a:ext cx="3418659" cy="5583148"/>
          </a:xfrm>
        </p:spPr>
        <p:txBody>
          <a:bodyPr anchor="ctr">
            <a:normAutofit/>
          </a:bodyPr>
          <a:lstStyle/>
          <a:p>
            <a:r>
              <a:rPr lang="en-US" dirty="0"/>
              <a:t>Prototype Development Plan</a:t>
            </a:r>
          </a:p>
        </p:txBody>
      </p:sp>
      <p:sp>
        <p:nvSpPr>
          <p:cNvPr id="1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rgbClr val="0A2E40"/>
          </a:solidFill>
          <a:ln w="41275" cap="rnd">
            <a:solidFill>
              <a:srgbClr val="0A2E4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C1C1A703-7A7D-7FB8-E5D4-BF7286CF33D5}"/>
              </a:ext>
            </a:extLst>
          </p:cNvPr>
          <p:cNvGraphicFramePr/>
          <p:nvPr>
            <p:extLst>
              <p:ext uri="{D42A27DB-BD31-4B8C-83A1-F6EECF244321}">
                <p14:modId xmlns:p14="http://schemas.microsoft.com/office/powerpoint/2010/main" val="24578029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78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B877-7142-2505-65F0-706DE8238C91}"/>
              </a:ext>
            </a:extLst>
          </p:cNvPr>
          <p:cNvSpPr>
            <a:spLocks noGrp="1"/>
          </p:cNvSpPr>
          <p:nvPr>
            <p:ph type="title"/>
          </p:nvPr>
        </p:nvSpPr>
        <p:spPr/>
        <p:txBody>
          <a:bodyPr/>
          <a:lstStyle/>
          <a:p>
            <a:r>
              <a:rPr lang="en-US" dirty="0"/>
              <a:t>Budget and Funding Request</a:t>
            </a:r>
          </a:p>
        </p:txBody>
      </p:sp>
      <p:sp>
        <p:nvSpPr>
          <p:cNvPr id="3" name="Content Placeholder 2">
            <a:extLst>
              <a:ext uri="{FF2B5EF4-FFF2-40B4-BE49-F238E27FC236}">
                <a16:creationId xmlns:a16="http://schemas.microsoft.com/office/drawing/2014/main" id="{C124FEC5-0DDC-7822-70CA-349539616316}"/>
              </a:ext>
            </a:extLst>
          </p:cNvPr>
          <p:cNvSpPr>
            <a:spLocks noGrp="1"/>
          </p:cNvSpPr>
          <p:nvPr>
            <p:ph idx="1"/>
          </p:nvPr>
        </p:nvSpPr>
        <p:spPr/>
        <p:txBody>
          <a:bodyPr vert="horz" lIns="91440" tIns="45720" rIns="91440" bIns="45720" rtlCol="0" anchor="t">
            <a:normAutofit/>
          </a:bodyPr>
          <a:lstStyle/>
          <a:p>
            <a:r>
              <a:rPr lang="en-US" sz="2000" dirty="0"/>
              <a:t>The Budget necessary for a concept like this depends on its usage. In our scenario,  we plan to use 3d printing to develop robotics, and parts for vehicles. These automations, and material costs require an upfront investment of 5 million dollars. </a:t>
            </a:r>
          </a:p>
          <a:p>
            <a:r>
              <a:rPr lang="en-US" sz="2000" dirty="0"/>
              <a:t>The printer itself has to be large and must imitate its program. With those two components, the parts themselves require 1 million dollars. </a:t>
            </a:r>
          </a:p>
          <a:p>
            <a:r>
              <a:rPr lang="en-US" sz="2000" dirty="0"/>
              <a:t>The material for the parts are two million. Imagine being able to make silver, and precious metals malleable in the process. This requires a high heat-resistant infrastructure. </a:t>
            </a:r>
          </a:p>
          <a:p>
            <a:r>
              <a:rPr lang="en-US" sz="2000" dirty="0"/>
              <a:t>The two million left is for a facility, along with marketing costs to advertise the creation of the idea. Imagine companies buying parts for cheap, without worrying about shipping costs, or labor costs. Being able to advance every field of mechanics with reduced pricing is the dreams that we can uphold for many companies that rely on 3d printing. </a:t>
            </a:r>
          </a:p>
          <a:p>
            <a:r>
              <a:rPr lang="en-US" sz="2000" dirty="0"/>
              <a:t>Our research will include how to melt metal while designing, and how to add wires in the design, to allow full functionality and operation. </a:t>
            </a:r>
          </a:p>
        </p:txBody>
      </p:sp>
    </p:spTree>
    <p:extLst>
      <p:ext uri="{BB962C8B-B14F-4D97-AF65-F5344CB8AC3E}">
        <p14:creationId xmlns:p14="http://schemas.microsoft.com/office/powerpoint/2010/main" val="283153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7DFD-7214-2893-C163-716613C88BCC}"/>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3DCB9B10-3F55-F4A3-62F2-3DD6A4C5B05F}"/>
              </a:ext>
            </a:extLst>
          </p:cNvPr>
          <p:cNvSpPr>
            <a:spLocks noGrp="1"/>
          </p:cNvSpPr>
          <p:nvPr>
            <p:ph idx="1"/>
          </p:nvPr>
        </p:nvSpPr>
        <p:spPr/>
        <p:txBody>
          <a:bodyPr vert="horz" lIns="91440" tIns="45720" rIns="91440" bIns="45720" rtlCol="0" anchor="t">
            <a:normAutofit fontScale="92500" lnSpcReduction="10000"/>
          </a:bodyPr>
          <a:lstStyle/>
          <a:p>
            <a:r>
              <a:rPr lang="en-US" dirty="0"/>
              <a:t>You want something that builds the infrastructure for humanity....well you have that foundation in an advanced 3D printer </a:t>
            </a:r>
          </a:p>
          <a:p>
            <a:r>
              <a:rPr lang="en-US" dirty="0"/>
              <a:t>Being able to create tech and help build AI while your at it. Well this is an infinity dollar industry, because if you have an idea or product, you can build it whenever you want.</a:t>
            </a:r>
          </a:p>
          <a:p>
            <a:r>
              <a:rPr lang="en-US" dirty="0"/>
              <a:t>Imagine a 3D printer that can make food, that can create your favorite items, that can make you invincible, that can create the life that you can dream.</a:t>
            </a:r>
          </a:p>
          <a:p>
            <a:r>
              <a:rPr lang="en-US" dirty="0"/>
              <a:t>Oh wait, we already have that. </a:t>
            </a:r>
          </a:p>
          <a:p>
            <a:r>
              <a:rPr lang="en-US" dirty="0"/>
              <a:t>Who shouldn’t invest in our product? Investors that are afraid of making money. </a:t>
            </a:r>
          </a:p>
        </p:txBody>
      </p:sp>
    </p:spTree>
    <p:extLst>
      <p:ext uri="{BB962C8B-B14F-4D97-AF65-F5344CB8AC3E}">
        <p14:creationId xmlns:p14="http://schemas.microsoft.com/office/powerpoint/2010/main" val="40691737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242</Words>
  <Application>Microsoft Office PowerPoint</Application>
  <PresentationFormat>Widescreen</PresentationFormat>
  <Paragraphs>39</Paragraphs>
  <Slides>9</Slides>
  <Notes>3</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Phase #4 - 3D Printer</vt:lpstr>
      <vt:lpstr>Inspiration</vt:lpstr>
      <vt:lpstr>Invention in Action</vt:lpstr>
      <vt:lpstr>Alquist –  3D Printer</vt:lpstr>
      <vt:lpstr>The Premise</vt:lpstr>
      <vt:lpstr>From Vision to Reality</vt:lpstr>
      <vt:lpstr>Prototype Development Plan</vt:lpstr>
      <vt:lpstr>Budget and Funding Request</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MALIHA HOQUE</dc:creator>
  <cp:lastModifiedBy>MALIHA HOQUE</cp:lastModifiedBy>
  <cp:revision>123</cp:revision>
  <dcterms:created xsi:type="dcterms:W3CDTF">2025-10-30T19:45:40Z</dcterms:created>
  <dcterms:modified xsi:type="dcterms:W3CDTF">2025-12-17T03:59:32Z</dcterms:modified>
</cp:coreProperties>
</file>