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
      <p:font typeface="Lobster"/>
      <p:regular r:id="rId21"/>
    </p:embeddedFont>
    <p:embeddedFont>
      <p:font typeface="Maven Pro"/>
      <p:regular r:id="rId22"/>
      <p:bold r:id="rId23"/>
    </p:embeddedFont>
    <p:embeddedFont>
      <p:font typeface="EB Garamond"/>
      <p:regular r:id="rId24"/>
      <p:bold r:id="rId25"/>
      <p:italic r:id="rId26"/>
      <p:boldItalic r:id="rId27"/>
    </p:embeddedFont>
    <p:embeddedFont>
      <p:font typeface="Spectral"/>
      <p:regular r:id="rId28"/>
      <p:bold r:id="rId29"/>
      <p:italic r:id="rId30"/>
      <p:boldItalic r:id="rId31"/>
    </p:embeddedFont>
    <p:embeddedFont>
      <p:font typeface="Comforta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22" Type="http://schemas.openxmlformats.org/officeDocument/2006/relationships/font" Target="fonts/MavenPro-regular.fntdata"/><Relationship Id="rId21" Type="http://schemas.openxmlformats.org/officeDocument/2006/relationships/font" Target="fonts/Lobster-regular.fntdata"/><Relationship Id="rId24" Type="http://schemas.openxmlformats.org/officeDocument/2006/relationships/font" Target="fonts/EBGaramond-regular.fntdata"/><Relationship Id="rId23" Type="http://schemas.openxmlformats.org/officeDocument/2006/relationships/font" Target="fonts/MavenPr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Spectral-regular.fntdata"/><Relationship Id="rId27" Type="http://schemas.openxmlformats.org/officeDocument/2006/relationships/font" Target="fonts/EB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pectral-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pectral-boldItalic.fntdata"/><Relationship Id="rId30" Type="http://schemas.openxmlformats.org/officeDocument/2006/relationships/font" Target="fonts/Spectral-italic.fntdata"/><Relationship Id="rId11" Type="http://schemas.openxmlformats.org/officeDocument/2006/relationships/slide" Target="slides/slide6.xml"/><Relationship Id="rId33" Type="http://schemas.openxmlformats.org/officeDocument/2006/relationships/font" Target="fonts/Comfortaa-bold.fntdata"/><Relationship Id="rId10" Type="http://schemas.openxmlformats.org/officeDocument/2006/relationships/slide" Target="slides/slide5.xml"/><Relationship Id="rId32" Type="http://schemas.openxmlformats.org/officeDocument/2006/relationships/font" Target="fonts/Comfortaa-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19" Type="http://schemas.openxmlformats.org/officeDocument/2006/relationships/font" Target="fonts/Nunito-italic.fntdata"/><Relationship Id="rId1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5e37dc7a3626c0f9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e37dc7a3626c0f9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431861b2176e7e1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431861b2176e7e1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703f485a7fea734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03f485a7fea73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cc4084a5d456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4cc4084a5d456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d0f8a2e285f233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d0f8a2e285f233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92bae14bc81c76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092bae14bc81c7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92bae14bc81c7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92bae14bc81c7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e37dc7a3626c0f9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e37dc7a3626c0f9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5e37dc7a3626c0f9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e37dc7a3626c0f9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5e37dc7a3626c0f9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e37dc7a3626c0f9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s://youtu.be/hXVPVJoP8SE?si=4xa8OsLNkmldAQ6k" TargetMode="External"/><Relationship Id="rId5" Type="http://schemas.openxmlformats.org/officeDocument/2006/relationships/image" Target="../media/image10.jpg"/><Relationship Id="rId6" Type="http://schemas.openxmlformats.org/officeDocument/2006/relationships/image" Target="../media/image7.jpg"/><Relationship Id="rId7"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5218264" y="-257832"/>
            <a:ext cx="8520600" cy="2052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latin typeface="EB Garamond"/>
                <a:ea typeface="EB Garamond"/>
                <a:cs typeface="EB Garamond"/>
                <a:sym typeface="EB Garamond"/>
              </a:rPr>
              <a:t>Shuffle Along</a:t>
            </a:r>
            <a:endParaRPr>
              <a:latin typeface="EB Garamond"/>
              <a:ea typeface="EB Garamond"/>
              <a:cs typeface="EB Garamond"/>
              <a:sym typeface="EB Garamond"/>
            </a:endParaRPr>
          </a:p>
        </p:txBody>
      </p:sp>
      <p:sp>
        <p:nvSpPr>
          <p:cNvPr id="278" name="Google Shape;278;p13"/>
          <p:cNvSpPr txBox="1"/>
          <p:nvPr>
            <p:ph idx="1" type="subTitle"/>
          </p:nvPr>
        </p:nvSpPr>
        <p:spPr>
          <a:xfrm>
            <a:off x="4666826" y="1206898"/>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B Garamond"/>
                <a:ea typeface="EB Garamond"/>
                <a:cs typeface="EB Garamond"/>
                <a:sym typeface="EB Garamond"/>
              </a:rPr>
              <a:t>“Election Day” - Noble Sissle</a:t>
            </a:r>
            <a:endParaRPr>
              <a:latin typeface="EB Garamond"/>
              <a:ea typeface="EB Garamond"/>
              <a:cs typeface="EB Garamond"/>
              <a:sym typeface="EB Garamond"/>
            </a:endParaRPr>
          </a:p>
        </p:txBody>
      </p:sp>
      <p:pic>
        <p:nvPicPr>
          <p:cNvPr id="279" name="Google Shape;279;p13"/>
          <p:cNvPicPr preferRelativeResize="0"/>
          <p:nvPr/>
        </p:nvPicPr>
        <p:blipFill>
          <a:blip r:embed="rId3">
            <a:alphaModFix/>
          </a:blip>
          <a:stretch>
            <a:fillRect/>
          </a:stretch>
        </p:blipFill>
        <p:spPr>
          <a:xfrm>
            <a:off x="687332" y="794522"/>
            <a:ext cx="2773929" cy="3721571"/>
          </a:xfrm>
          <a:prstGeom prst="rect">
            <a:avLst/>
          </a:prstGeom>
          <a:noFill/>
          <a:ln>
            <a:noFill/>
          </a:ln>
        </p:spPr>
      </p:pic>
      <p:sp>
        <p:nvSpPr>
          <p:cNvPr id="280" name="Google Shape;280;p13"/>
          <p:cNvSpPr txBox="1"/>
          <p:nvPr/>
        </p:nvSpPr>
        <p:spPr>
          <a:xfrm>
            <a:off x="6457195" y="1881929"/>
            <a:ext cx="4116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Comfortaa"/>
                <a:ea typeface="Comfortaa"/>
                <a:cs typeface="Comfortaa"/>
                <a:sym typeface="Comfortaa"/>
              </a:rPr>
              <a:t>Naziah Rahman</a:t>
            </a:r>
            <a:endParaRPr sz="1500">
              <a:solidFill>
                <a:schemeClr val="dk2"/>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2" name="Google Shape;342;p22"/>
          <p:cNvSpPr txBox="1"/>
          <p:nvPr/>
        </p:nvSpPr>
        <p:spPr>
          <a:xfrm>
            <a:off x="3794748" y="4117538"/>
            <a:ext cx="5161800" cy="9159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200">
                <a:solidFill>
                  <a:schemeClr val="lt1"/>
                </a:solidFill>
                <a:highlight>
                  <a:schemeClr val="dk1"/>
                </a:highlight>
                <a:latin typeface="Georgia"/>
                <a:ea typeface="Georgia"/>
                <a:cs typeface="Georgia"/>
                <a:sym typeface="Georgia"/>
              </a:rPr>
              <a:t>The drums and bass add foundation and a rhythmic beat that keeps the listener grounded and adds energy. </a:t>
            </a:r>
            <a:endParaRPr b="1" sz="1200">
              <a:solidFill>
                <a:schemeClr val="lt1"/>
              </a:solidFill>
              <a:highlight>
                <a:schemeClr val="dk1"/>
              </a:highlight>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23"/>
          <p:cNvSpPr txBox="1"/>
          <p:nvPr>
            <p:ph type="title"/>
          </p:nvPr>
        </p:nvSpPr>
        <p:spPr>
          <a:xfrm>
            <a:off x="1303800" y="598575"/>
            <a:ext cx="3430500" cy="19902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B Garamond"/>
                <a:ea typeface="EB Garamond"/>
                <a:cs typeface="EB Garamond"/>
                <a:sym typeface="EB Garamond"/>
              </a:rPr>
              <a:t>Key Takeaways</a:t>
            </a:r>
            <a:endParaRPr>
              <a:latin typeface="EB Garamond"/>
              <a:ea typeface="EB Garamond"/>
              <a:cs typeface="EB Garamond"/>
              <a:sym typeface="EB Garamond"/>
            </a:endParaRPr>
          </a:p>
        </p:txBody>
      </p:sp>
      <p:sp>
        <p:nvSpPr>
          <p:cNvPr id="348" name="Google Shape;348;p23"/>
          <p:cNvSpPr txBox="1"/>
          <p:nvPr>
            <p:ph idx="2" type="body"/>
          </p:nvPr>
        </p:nvSpPr>
        <p:spPr>
          <a:xfrm>
            <a:off x="4572000" y="636450"/>
            <a:ext cx="3824100" cy="3870600"/>
          </a:xfrm>
          <a:prstGeom prst="rect">
            <a:avLst/>
          </a:prstGeom>
          <a:ln>
            <a:noFill/>
          </a:ln>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i="1" lang="en" sz="1200">
                <a:solidFill>
                  <a:schemeClr val="accent3"/>
                </a:solidFill>
                <a:latin typeface="Comfortaa"/>
                <a:ea typeface="Comfortaa"/>
                <a:cs typeface="Comfortaa"/>
                <a:sym typeface="Comfortaa"/>
              </a:rPr>
              <a:t>Shuffle Along </a:t>
            </a:r>
            <a:r>
              <a:rPr lang="en" sz="1200">
                <a:solidFill>
                  <a:schemeClr val="accent3"/>
                </a:solidFill>
                <a:latin typeface="Comfortaa"/>
                <a:ea typeface="Comfortaa"/>
                <a:cs typeface="Comfortaa"/>
                <a:sym typeface="Comfortaa"/>
              </a:rPr>
              <a:t>was a historic milestone within the world of musical theatre. It offered not only a sense of entertainment but it also offered a powerful stance on society and the political issues of the time it was made in. The song “Election Day” </a:t>
            </a:r>
            <a:r>
              <a:rPr lang="en" sz="1200">
                <a:solidFill>
                  <a:schemeClr val="accent3"/>
                </a:solidFill>
                <a:latin typeface="Comfortaa"/>
                <a:ea typeface="Comfortaa"/>
                <a:cs typeface="Comfortaa"/>
                <a:sym typeface="Comfortaa"/>
              </a:rPr>
              <a:t>emphasized</a:t>
            </a:r>
            <a:r>
              <a:rPr lang="en" sz="1200">
                <a:solidFill>
                  <a:schemeClr val="accent3"/>
                </a:solidFill>
                <a:latin typeface="Comfortaa"/>
                <a:ea typeface="Comfortaa"/>
                <a:cs typeface="Comfortaa"/>
                <a:sym typeface="Comfortaa"/>
              </a:rPr>
              <a:t> this musical by pushing the stance further through lyrics, tone and instruments.</a:t>
            </a:r>
            <a:endParaRPr sz="1200">
              <a:solidFill>
                <a:schemeClr val="accent3"/>
              </a:solidFill>
              <a:latin typeface="Comfortaa"/>
              <a:ea typeface="Comfortaa"/>
              <a:cs typeface="Comfortaa"/>
              <a:sym typeface="Comfortaa"/>
            </a:endParaRPr>
          </a:p>
        </p:txBody>
      </p:sp>
      <p:sp>
        <p:nvSpPr>
          <p:cNvPr id="349" name="Google Shape;349;p23"/>
          <p:cNvSpPr txBox="1"/>
          <p:nvPr>
            <p:ph idx="1" type="subTitle"/>
          </p:nvPr>
        </p:nvSpPr>
        <p:spPr>
          <a:xfrm>
            <a:off x="933475" y="1421901"/>
            <a:ext cx="2568600" cy="7269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3100">
                <a:latin typeface="Lobster"/>
                <a:ea typeface="Lobster"/>
                <a:cs typeface="Lobster"/>
                <a:sym typeface="Lobster"/>
              </a:rPr>
              <a:t>The End</a:t>
            </a:r>
            <a:endParaRPr sz="3100">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14"/>
          <p:cNvSpPr txBox="1"/>
          <p:nvPr>
            <p:ph type="title"/>
          </p:nvPr>
        </p:nvSpPr>
        <p:spPr>
          <a:xfrm>
            <a:off x="1206899" y="651860"/>
            <a:ext cx="4045200" cy="14823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EB Garamond"/>
                <a:ea typeface="EB Garamond"/>
                <a:cs typeface="EB Garamond"/>
                <a:sym typeface="EB Garamond"/>
              </a:rPr>
              <a:t>What is </a:t>
            </a:r>
            <a:r>
              <a:rPr i="1" lang="en">
                <a:solidFill>
                  <a:schemeClr val="dk1"/>
                </a:solidFill>
                <a:latin typeface="EB Garamond"/>
                <a:ea typeface="EB Garamond"/>
                <a:cs typeface="EB Garamond"/>
                <a:sym typeface="EB Garamond"/>
              </a:rPr>
              <a:t>Shuffle Along</a:t>
            </a:r>
            <a:r>
              <a:rPr lang="en">
                <a:solidFill>
                  <a:schemeClr val="dk1"/>
                </a:solidFill>
                <a:latin typeface="EB Garamond"/>
                <a:ea typeface="EB Garamond"/>
                <a:cs typeface="EB Garamond"/>
                <a:sym typeface="EB Garamond"/>
              </a:rPr>
              <a:t>?</a:t>
            </a:r>
            <a:endParaRPr>
              <a:solidFill>
                <a:schemeClr val="dk1"/>
              </a:solidFill>
              <a:latin typeface="EB Garamond"/>
              <a:ea typeface="EB Garamond"/>
              <a:cs typeface="EB Garamond"/>
              <a:sym typeface="EB Garamond"/>
            </a:endParaRPr>
          </a:p>
        </p:txBody>
      </p:sp>
      <p:sp>
        <p:nvSpPr>
          <p:cNvPr id="286" name="Google Shape;286;p14"/>
          <p:cNvSpPr txBox="1"/>
          <p:nvPr>
            <p:ph idx="1" type="subTitle"/>
          </p:nvPr>
        </p:nvSpPr>
        <p:spPr>
          <a:xfrm>
            <a:off x="1117850" y="1206900"/>
            <a:ext cx="4045200" cy="1235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Lobster"/>
                <a:ea typeface="Lobster"/>
                <a:cs typeface="Lobster"/>
                <a:sym typeface="Lobster"/>
              </a:rPr>
              <a:t>(a summary on the musical)</a:t>
            </a:r>
            <a:endParaRPr>
              <a:solidFill>
                <a:schemeClr val="dk1"/>
              </a:solidFill>
              <a:latin typeface="Lobster"/>
              <a:ea typeface="Lobster"/>
              <a:cs typeface="Lobster"/>
              <a:sym typeface="Lobster"/>
            </a:endParaRPr>
          </a:p>
        </p:txBody>
      </p:sp>
      <p:sp>
        <p:nvSpPr>
          <p:cNvPr id="287" name="Google Shape;287;p14"/>
          <p:cNvSpPr txBox="1"/>
          <p:nvPr>
            <p:ph idx="2" type="body"/>
          </p:nvPr>
        </p:nvSpPr>
        <p:spPr>
          <a:xfrm>
            <a:off x="5163050" y="1504822"/>
            <a:ext cx="3430500" cy="17658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1200"/>
              </a:spcAft>
              <a:buNone/>
            </a:pPr>
            <a:r>
              <a:rPr i="1" lang="en">
                <a:solidFill>
                  <a:schemeClr val="dk1"/>
                </a:solidFill>
                <a:latin typeface="Comfortaa"/>
                <a:ea typeface="Comfortaa"/>
                <a:cs typeface="Comfortaa"/>
                <a:sym typeface="Comfortaa"/>
              </a:rPr>
              <a:t>Shuffle Along </a:t>
            </a:r>
            <a:r>
              <a:rPr lang="en">
                <a:solidFill>
                  <a:schemeClr val="dk1"/>
                </a:solidFill>
                <a:latin typeface="Comfortaa"/>
                <a:ea typeface="Comfortaa"/>
                <a:cs typeface="Comfortaa"/>
                <a:sym typeface="Comfortaa"/>
              </a:rPr>
              <a:t>tells a story th</a:t>
            </a:r>
            <a:r>
              <a:rPr lang="en">
                <a:solidFill>
                  <a:schemeClr val="dk1"/>
                </a:solidFill>
                <a:latin typeface="Comfortaa"/>
                <a:ea typeface="Comfortaa"/>
                <a:cs typeface="Comfortaa"/>
                <a:sym typeface="Comfortaa"/>
              </a:rPr>
              <a:t>at is political yet optimistic. Expressing romance and rivalry that has a far deeper meaning to it. In this fictional town we see the racial barriers and challenges black artists went through through. </a:t>
            </a:r>
            <a:endParaRPr i="1">
              <a:solidFill>
                <a:schemeClr val="dk1"/>
              </a:solidFill>
              <a:latin typeface="Comfortaa"/>
              <a:ea typeface="Comfortaa"/>
              <a:cs typeface="Comfortaa"/>
              <a:sym typeface="Comfortaa"/>
            </a:endParaRPr>
          </a:p>
        </p:txBody>
      </p:sp>
      <p:pic>
        <p:nvPicPr>
          <p:cNvPr id="288" name="Google Shape;288;p14"/>
          <p:cNvPicPr preferRelativeResize="0"/>
          <p:nvPr/>
        </p:nvPicPr>
        <p:blipFill>
          <a:blip r:embed="rId4">
            <a:alphaModFix/>
          </a:blip>
          <a:stretch>
            <a:fillRect/>
          </a:stretch>
        </p:blipFill>
        <p:spPr>
          <a:xfrm>
            <a:off x="788658" y="1732500"/>
            <a:ext cx="3111250" cy="255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DAFAF"/>
            </a:gs>
            <a:gs pos="100000">
              <a:srgbClr val="466363"/>
            </a:gs>
          </a:gsLst>
          <a:path path="circle">
            <a:fillToRect b="50%" l="50%" r="50%" t="50%"/>
          </a:path>
          <a:tileRect/>
        </a:gradFill>
      </p:bgPr>
    </p:bg>
    <p:spTree>
      <p:nvGrpSpPr>
        <p:cNvPr id="292" name="Shape 292"/>
        <p:cNvGrpSpPr/>
        <p:nvPr/>
      </p:nvGrpSpPr>
      <p:grpSpPr>
        <a:xfrm>
          <a:off x="0" y="0"/>
          <a:ext cx="0" cy="0"/>
          <a:chOff x="0" y="0"/>
          <a:chExt cx="0" cy="0"/>
        </a:xfrm>
      </p:grpSpPr>
      <p:sp>
        <p:nvSpPr>
          <p:cNvPr id="293" name="Google Shape;293;p15"/>
          <p:cNvSpPr txBox="1"/>
          <p:nvPr>
            <p:ph type="title"/>
          </p:nvPr>
        </p:nvSpPr>
        <p:spPr>
          <a:xfrm>
            <a:off x="526560" y="1561440"/>
            <a:ext cx="3312000" cy="159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FFF"/>
                </a:solidFill>
                <a:latin typeface="Spectral"/>
                <a:ea typeface="Spectral"/>
                <a:cs typeface="Spectral"/>
                <a:sym typeface="Spectral"/>
              </a:rPr>
              <a:t>“Election day”</a:t>
            </a:r>
            <a:endParaRPr>
              <a:solidFill>
                <a:srgbClr val="FFFFFF"/>
              </a:solidFill>
              <a:latin typeface="Spectral"/>
              <a:ea typeface="Spectral"/>
              <a:cs typeface="Spectral"/>
              <a:sym typeface="Spectral"/>
            </a:endParaRPr>
          </a:p>
        </p:txBody>
      </p:sp>
      <p:sp>
        <p:nvSpPr>
          <p:cNvPr id="294" name="Google Shape;294;p15"/>
          <p:cNvSpPr txBox="1"/>
          <p:nvPr>
            <p:ph idx="1" type="body"/>
          </p:nvPr>
        </p:nvSpPr>
        <p:spPr>
          <a:xfrm>
            <a:off x="250315" y="2255933"/>
            <a:ext cx="3312000" cy="203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100">
                <a:solidFill>
                  <a:srgbClr val="FFFFFF"/>
                </a:solidFill>
                <a:latin typeface="Comfortaa"/>
                <a:ea typeface="Comfortaa"/>
                <a:cs typeface="Comfortaa"/>
                <a:sym typeface="Comfortaa"/>
              </a:rPr>
              <a:t>“Election Day” is one</a:t>
            </a:r>
            <a:r>
              <a:rPr lang="en" sz="1100">
                <a:solidFill>
                  <a:srgbClr val="FFFFFF"/>
                </a:solidFill>
                <a:latin typeface="Comfortaa"/>
                <a:ea typeface="Comfortaa"/>
                <a:cs typeface="Comfortaa"/>
                <a:sym typeface="Comfortaa"/>
              </a:rPr>
              <a:t> of the songs from </a:t>
            </a:r>
            <a:r>
              <a:rPr i="1" lang="en" sz="1100">
                <a:solidFill>
                  <a:srgbClr val="FFFFFF"/>
                </a:solidFill>
                <a:latin typeface="Comfortaa"/>
                <a:ea typeface="Comfortaa"/>
                <a:cs typeface="Comfortaa"/>
                <a:sym typeface="Comfortaa"/>
              </a:rPr>
              <a:t>Shuffle Along</a:t>
            </a:r>
            <a:r>
              <a:rPr lang="en" sz="1100">
                <a:solidFill>
                  <a:srgbClr val="FFFFFF"/>
                </a:solidFill>
                <a:latin typeface="Comfortaa"/>
                <a:ea typeface="Comfortaa"/>
                <a:cs typeface="Comfortaa"/>
                <a:sym typeface="Comfortaa"/>
              </a:rPr>
              <a:t> that highlights the issues that they were facing as a community. The song creates more meaning to the musical, expressing racism that </a:t>
            </a:r>
            <a:r>
              <a:rPr lang="en" sz="1100">
                <a:solidFill>
                  <a:srgbClr val="FFFFFF"/>
                </a:solidFill>
                <a:latin typeface="Comfortaa"/>
                <a:ea typeface="Comfortaa"/>
                <a:cs typeface="Comfortaa"/>
                <a:sym typeface="Comfortaa"/>
              </a:rPr>
              <a:t>they faced. </a:t>
            </a:r>
            <a:r>
              <a:rPr lang="en" sz="1100">
                <a:solidFill>
                  <a:srgbClr val="FFFFFF"/>
                </a:solidFill>
                <a:latin typeface="Comfortaa"/>
                <a:ea typeface="Comfortaa"/>
                <a:cs typeface="Comfortaa"/>
                <a:sym typeface="Comfortaa"/>
              </a:rPr>
              <a:t>The song provides commentary, energetic with it’s upbeat tempo yet the lyrics spoke higher volumes than any instrument being played.</a:t>
            </a:r>
            <a:endParaRPr sz="1100">
              <a:solidFill>
                <a:srgbClr val="FFFFFF"/>
              </a:solidFill>
              <a:latin typeface="Comfortaa"/>
              <a:ea typeface="Comfortaa"/>
              <a:cs typeface="Comfortaa"/>
              <a:sym typeface="Comfortaa"/>
            </a:endParaRPr>
          </a:p>
        </p:txBody>
      </p:sp>
      <p:pic>
        <p:nvPicPr>
          <p:cNvPr id="295" name="Google Shape;295;p15"/>
          <p:cNvPicPr preferRelativeResize="0"/>
          <p:nvPr/>
        </p:nvPicPr>
        <p:blipFill>
          <a:blip r:embed="rId3">
            <a:alphaModFix/>
          </a:blip>
          <a:stretch>
            <a:fillRect/>
          </a:stretch>
        </p:blipFill>
        <p:spPr>
          <a:xfrm>
            <a:off x="3767828" y="555588"/>
            <a:ext cx="3197435" cy="3983523"/>
          </a:xfrm>
          <a:prstGeom prst="rect">
            <a:avLst/>
          </a:prstGeom>
          <a:noFill/>
          <a:ln>
            <a:noFill/>
          </a:ln>
        </p:spPr>
      </p:pic>
      <p:sp>
        <p:nvSpPr>
          <p:cNvPr id="296" name="Google Shape;296;p15"/>
          <p:cNvSpPr txBox="1"/>
          <p:nvPr/>
        </p:nvSpPr>
        <p:spPr>
          <a:xfrm flipH="1">
            <a:off x="7091150" y="1056125"/>
            <a:ext cx="1956000" cy="7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Lobster"/>
                <a:ea typeface="Lobster"/>
                <a:cs typeface="Lobster"/>
                <a:sym typeface="Lobster"/>
              </a:rPr>
              <a:t>A  photo from the musical, not from “Election Day” </a:t>
            </a:r>
            <a:r>
              <a:rPr lang="en" sz="1200">
                <a:solidFill>
                  <a:srgbClr val="FFFFFF"/>
                </a:solidFill>
                <a:latin typeface="Lobster"/>
                <a:ea typeface="Lobster"/>
                <a:cs typeface="Lobster"/>
                <a:sym typeface="Lobster"/>
              </a:rPr>
              <a:t>specifically</a:t>
            </a:r>
            <a:r>
              <a:rPr lang="en" sz="1200">
                <a:solidFill>
                  <a:srgbClr val="FFFFFF"/>
                </a:solidFill>
                <a:latin typeface="Lobster"/>
                <a:ea typeface="Lobster"/>
                <a:cs typeface="Lobster"/>
                <a:sym typeface="Lobster"/>
              </a:rPr>
              <a:t>.</a:t>
            </a:r>
            <a:endParaRPr sz="1200">
              <a:solidFill>
                <a:srgbClr val="FFFFFF"/>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0" name="Shape 300"/>
        <p:cNvGrpSpPr/>
        <p:nvPr/>
      </p:nvGrpSpPr>
      <p:grpSpPr>
        <a:xfrm>
          <a:off x="0" y="0"/>
          <a:ext cx="0" cy="0"/>
          <a:chOff x="0" y="0"/>
          <a:chExt cx="0" cy="0"/>
        </a:xfrm>
      </p:grpSpPr>
      <p:sp>
        <p:nvSpPr>
          <p:cNvPr id="301" name="Google Shape;301;p16"/>
          <p:cNvSpPr txBox="1"/>
          <p:nvPr>
            <p:ph idx="1" type="body"/>
          </p:nvPr>
        </p:nvSpPr>
        <p:spPr>
          <a:xfrm>
            <a:off x="375321" y="2797098"/>
            <a:ext cx="5998800" cy="226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latin typeface="Spectral"/>
                <a:ea typeface="Spectral"/>
                <a:cs typeface="Spectral"/>
                <a:sym typeface="Spectral"/>
                <a:hlinkClick r:id="rId4"/>
              </a:rPr>
              <a:t>https://youtu.be/hXVPVJoP8SE?si=4xa8OsLNkmldAQ6k</a:t>
            </a:r>
            <a:r>
              <a:rPr lang="en">
                <a:latin typeface="Spectral"/>
                <a:ea typeface="Spectral"/>
                <a:cs typeface="Spectral"/>
                <a:sym typeface="Spectral"/>
              </a:rPr>
              <a:t> </a:t>
            </a:r>
            <a:endParaRPr>
              <a:latin typeface="Spectral"/>
              <a:ea typeface="Spectral"/>
              <a:cs typeface="Spectral"/>
              <a:sym typeface="Spectral"/>
            </a:endParaRPr>
          </a:p>
          <a:p>
            <a:pPr indent="0" lvl="0" marL="0" rtl="0" algn="l">
              <a:spcBef>
                <a:spcPts val="0"/>
              </a:spcBef>
              <a:spcAft>
                <a:spcPts val="0"/>
              </a:spcAft>
              <a:buNone/>
            </a:pPr>
            <a:r>
              <a:t/>
            </a:r>
            <a:endParaRPr>
              <a:latin typeface="Spectral"/>
              <a:ea typeface="Spectral"/>
              <a:cs typeface="Spectral"/>
              <a:sym typeface="Spectral"/>
            </a:endParaRPr>
          </a:p>
          <a:p>
            <a:pPr indent="0" lvl="0" marL="0" rtl="0" algn="l">
              <a:spcBef>
                <a:spcPts val="0"/>
              </a:spcBef>
              <a:spcAft>
                <a:spcPts val="0"/>
              </a:spcAft>
              <a:buNone/>
            </a:pPr>
            <a:r>
              <a:rPr b="1" lang="en" sz="1700">
                <a:solidFill>
                  <a:schemeClr val="dk1"/>
                </a:solidFill>
                <a:latin typeface="Spectral"/>
                <a:ea typeface="Spectral"/>
                <a:cs typeface="Spectral"/>
                <a:sym typeface="Spectral"/>
              </a:rPr>
              <a:t>“Election Day”</a:t>
            </a:r>
            <a:endParaRPr b="1" sz="1700">
              <a:solidFill>
                <a:schemeClr val="dk1"/>
              </a:solidFill>
              <a:latin typeface="Spectral"/>
              <a:ea typeface="Spectral"/>
              <a:cs typeface="Spectral"/>
              <a:sym typeface="Spectral"/>
            </a:endParaRPr>
          </a:p>
        </p:txBody>
      </p:sp>
      <p:pic>
        <p:nvPicPr>
          <p:cNvPr id="302" name="Google Shape;302;p16"/>
          <p:cNvPicPr preferRelativeResize="0"/>
          <p:nvPr/>
        </p:nvPicPr>
        <p:blipFill>
          <a:blip r:embed="rId5">
            <a:alphaModFix/>
          </a:blip>
          <a:stretch>
            <a:fillRect/>
          </a:stretch>
        </p:blipFill>
        <p:spPr>
          <a:xfrm>
            <a:off x="5334708" y="2571755"/>
            <a:ext cx="2630500" cy="2097425"/>
          </a:xfrm>
          <a:prstGeom prst="rect">
            <a:avLst/>
          </a:prstGeom>
          <a:noFill/>
          <a:ln>
            <a:noFill/>
          </a:ln>
        </p:spPr>
      </p:pic>
      <p:pic>
        <p:nvPicPr>
          <p:cNvPr id="303" name="Google Shape;303;p16"/>
          <p:cNvPicPr preferRelativeResize="0"/>
          <p:nvPr/>
        </p:nvPicPr>
        <p:blipFill>
          <a:blip r:embed="rId6">
            <a:alphaModFix/>
          </a:blip>
          <a:stretch>
            <a:fillRect/>
          </a:stretch>
        </p:blipFill>
        <p:spPr>
          <a:xfrm>
            <a:off x="5164850" y="226295"/>
            <a:ext cx="2800350" cy="2221611"/>
          </a:xfrm>
          <a:prstGeom prst="rect">
            <a:avLst/>
          </a:prstGeom>
          <a:noFill/>
          <a:ln>
            <a:noFill/>
          </a:ln>
        </p:spPr>
      </p:pic>
      <p:pic>
        <p:nvPicPr>
          <p:cNvPr id="304" name="Google Shape;304;p16"/>
          <p:cNvPicPr preferRelativeResize="0"/>
          <p:nvPr/>
        </p:nvPicPr>
        <p:blipFill>
          <a:blip r:embed="rId7">
            <a:alphaModFix/>
          </a:blip>
          <a:stretch>
            <a:fillRect/>
          </a:stretch>
        </p:blipFill>
        <p:spPr>
          <a:xfrm>
            <a:off x="375334" y="226309"/>
            <a:ext cx="4488894" cy="23454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17"/>
          <p:cNvSpPr txBox="1"/>
          <p:nvPr>
            <p:ph type="title"/>
          </p:nvPr>
        </p:nvSpPr>
        <p:spPr>
          <a:xfrm>
            <a:off x="5175933" y="437797"/>
            <a:ext cx="3931800" cy="75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solidFill>
                  <a:schemeClr val="accent3"/>
                </a:solidFill>
                <a:latin typeface="EB Garamond"/>
                <a:ea typeface="EB Garamond"/>
                <a:cs typeface="EB Garamond"/>
                <a:sym typeface="EB Garamond"/>
              </a:rPr>
              <a:t>The Importance of Tone</a:t>
            </a:r>
            <a:endParaRPr sz="2700">
              <a:solidFill>
                <a:schemeClr val="accent3"/>
              </a:solidFill>
              <a:latin typeface="EB Garamond"/>
              <a:ea typeface="EB Garamond"/>
              <a:cs typeface="EB Garamond"/>
              <a:sym typeface="EB Garamond"/>
            </a:endParaRPr>
          </a:p>
        </p:txBody>
      </p:sp>
      <p:sp>
        <p:nvSpPr>
          <p:cNvPr id="310" name="Google Shape;310;p17"/>
          <p:cNvSpPr txBox="1"/>
          <p:nvPr>
            <p:ph idx="1" type="body"/>
          </p:nvPr>
        </p:nvSpPr>
        <p:spPr>
          <a:xfrm>
            <a:off x="5737836" y="1321520"/>
            <a:ext cx="2808000" cy="3179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84615"/>
              <a:buFont typeface="Arial"/>
              <a:buNone/>
            </a:pPr>
            <a:r>
              <a:rPr lang="en">
                <a:solidFill>
                  <a:schemeClr val="dk1"/>
                </a:solidFill>
                <a:latin typeface="Comfortaa"/>
                <a:ea typeface="Comfortaa"/>
                <a:cs typeface="Comfortaa"/>
                <a:sym typeface="Comfortaa"/>
              </a:rPr>
              <a:t>The tone of the song is joyful. Parts of the song switches, with their tones, going from everyone being happy to betrayal. However, the entirety of the song is mostly satire.</a:t>
            </a:r>
            <a:endParaRPr>
              <a:solidFill>
                <a:schemeClr val="dk1"/>
              </a:solidFill>
              <a:latin typeface="Comfortaa"/>
              <a:ea typeface="Comfortaa"/>
              <a:cs typeface="Comfortaa"/>
              <a:sym typeface="Comfortaa"/>
            </a:endParaRPr>
          </a:p>
          <a:p>
            <a:pPr indent="0" lvl="0" marL="0" rtl="0" algn="l">
              <a:spcBef>
                <a:spcPts val="1200"/>
              </a:spcBef>
              <a:spcAft>
                <a:spcPts val="1200"/>
              </a:spcAft>
              <a:buClr>
                <a:schemeClr val="dk1"/>
              </a:buClr>
              <a:buSzPct val="84615"/>
              <a:buFont typeface="Arial"/>
              <a:buNone/>
            </a:pPr>
            <a:r>
              <a:rPr b="1" lang="en">
                <a:solidFill>
                  <a:schemeClr val="dk1"/>
                </a:solidFill>
                <a:latin typeface="Comfortaa"/>
                <a:ea typeface="Comfortaa"/>
                <a:cs typeface="Comfortaa"/>
                <a:sym typeface="Comfortaa"/>
              </a:rPr>
              <a:t>“You are thinking of the politicians whom last year you trusted, And when they got into positions, promises they busted.” </a:t>
            </a:r>
            <a:r>
              <a:rPr lang="en">
                <a:solidFill>
                  <a:schemeClr val="dk1"/>
                </a:solidFill>
                <a:latin typeface="Comfortaa"/>
                <a:ea typeface="Comfortaa"/>
                <a:cs typeface="Comfortaa"/>
                <a:sym typeface="Comfortaa"/>
              </a:rPr>
              <a:t>This specific part of the song is significant, and stood out the most to me because it truly expresses the reality of the things communities had to go through.</a:t>
            </a:r>
            <a:endParaRPr>
              <a:solidFill>
                <a:schemeClr val="dk1"/>
              </a:solidFill>
              <a:latin typeface="Comfortaa"/>
              <a:ea typeface="Comfortaa"/>
              <a:cs typeface="Comfortaa"/>
              <a:sym typeface="Comfortaa"/>
            </a:endParaRPr>
          </a:p>
        </p:txBody>
      </p:sp>
      <p:pic>
        <p:nvPicPr>
          <p:cNvPr id="311" name="Google Shape;311;p17"/>
          <p:cNvPicPr preferRelativeResize="0"/>
          <p:nvPr/>
        </p:nvPicPr>
        <p:blipFill>
          <a:blip r:embed="rId4">
            <a:alphaModFix/>
          </a:blip>
          <a:stretch>
            <a:fillRect/>
          </a:stretch>
        </p:blipFill>
        <p:spPr>
          <a:xfrm>
            <a:off x="0" y="500"/>
            <a:ext cx="50491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Google Shape;316;p18"/>
          <p:cNvSpPr txBox="1"/>
          <p:nvPr>
            <p:ph type="title"/>
          </p:nvPr>
        </p:nvSpPr>
        <p:spPr>
          <a:xfrm>
            <a:off x="1312943" y="438315"/>
            <a:ext cx="2808000" cy="75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EB Garamond"/>
                <a:ea typeface="EB Garamond"/>
                <a:cs typeface="EB Garamond"/>
                <a:sym typeface="EB Garamond"/>
              </a:rPr>
              <a:t>Instruments</a:t>
            </a:r>
            <a:endParaRPr>
              <a:solidFill>
                <a:schemeClr val="dk1"/>
              </a:solidFill>
              <a:latin typeface="EB Garamond"/>
              <a:ea typeface="EB Garamond"/>
              <a:cs typeface="EB Garamond"/>
              <a:sym typeface="EB Garamond"/>
            </a:endParaRPr>
          </a:p>
        </p:txBody>
      </p:sp>
      <p:sp>
        <p:nvSpPr>
          <p:cNvPr id="317" name="Google Shape;317;p18"/>
          <p:cNvSpPr txBox="1"/>
          <p:nvPr>
            <p:ph idx="1" type="body"/>
          </p:nvPr>
        </p:nvSpPr>
        <p:spPr>
          <a:xfrm>
            <a:off x="700300" y="1337025"/>
            <a:ext cx="2733300" cy="275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omfortaa"/>
                <a:ea typeface="Comfortaa"/>
                <a:cs typeface="Comfortaa"/>
                <a:sym typeface="Comfortaa"/>
              </a:rPr>
              <a:t>Each instrument has its own important role in the song. The upbeat tempo brings a cheerful element into the song. Each instrument brings the song together because each instrument has adds its own element to the song. </a:t>
            </a:r>
            <a:endParaRPr>
              <a:solidFill>
                <a:schemeClr val="dk1"/>
              </a:solidFill>
              <a:latin typeface="Comfortaa"/>
              <a:ea typeface="Comfortaa"/>
              <a:cs typeface="Comfortaa"/>
              <a:sym typeface="Comfortaa"/>
            </a:endParaRPr>
          </a:p>
        </p:txBody>
      </p:sp>
      <p:pic>
        <p:nvPicPr>
          <p:cNvPr id="318" name="Google Shape;318;p18"/>
          <p:cNvPicPr preferRelativeResize="0"/>
          <p:nvPr/>
        </p:nvPicPr>
        <p:blipFill>
          <a:blip r:embed="rId4">
            <a:alphaModFix/>
          </a:blip>
          <a:stretch>
            <a:fillRect/>
          </a:stretch>
        </p:blipFill>
        <p:spPr>
          <a:xfrm>
            <a:off x="3954775" y="0"/>
            <a:ext cx="518922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324" name="Google Shape;324;p19"/>
          <p:cNvSpPr txBox="1"/>
          <p:nvPr/>
        </p:nvSpPr>
        <p:spPr>
          <a:xfrm>
            <a:off x="5244084" y="94183"/>
            <a:ext cx="38085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 sz="1300">
                <a:solidFill>
                  <a:schemeClr val="lt1"/>
                </a:solidFill>
                <a:highlight>
                  <a:schemeClr val="dk1"/>
                </a:highlight>
                <a:latin typeface="Georgia"/>
                <a:ea typeface="Georgia"/>
                <a:cs typeface="Georgia"/>
                <a:sym typeface="Georgia"/>
              </a:rPr>
              <a:t>The piano brings an optimistic and joyful theme into the song.</a:t>
            </a:r>
            <a:endParaRPr b="1" sz="1300">
              <a:solidFill>
                <a:schemeClr val="lt1"/>
              </a:solidFill>
              <a:highlight>
                <a:schemeClr val="dk1"/>
              </a:highlight>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330" name="Google Shape;330;p20"/>
          <p:cNvSpPr txBox="1"/>
          <p:nvPr/>
        </p:nvSpPr>
        <p:spPr>
          <a:xfrm>
            <a:off x="114299" y="4364420"/>
            <a:ext cx="58797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highlight>
                  <a:schemeClr val="dk1"/>
                </a:highlight>
                <a:latin typeface="Georgia"/>
                <a:ea typeface="Georgia"/>
                <a:cs typeface="Georgia"/>
                <a:sym typeface="Georgia"/>
              </a:rPr>
              <a:t>The double bass guitar adds a rich and grounded feeling to the </a:t>
            </a:r>
            <a:r>
              <a:rPr b="1" lang="en" sz="1300">
                <a:solidFill>
                  <a:schemeClr val="lt1"/>
                </a:solidFill>
                <a:highlight>
                  <a:schemeClr val="dk1"/>
                </a:highlight>
                <a:latin typeface="Georgia"/>
                <a:ea typeface="Georgia"/>
                <a:cs typeface="Georgia"/>
                <a:sym typeface="Georgia"/>
              </a:rPr>
              <a:t>song, which kept a steady rhythm.</a:t>
            </a:r>
            <a:endParaRPr b="1" sz="1300">
              <a:solidFill>
                <a:schemeClr val="lt1"/>
              </a:solidFill>
              <a:highlight>
                <a:schemeClr val="dk1"/>
              </a:highlight>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336" name="Google Shape;336;p21"/>
          <p:cNvSpPr txBox="1"/>
          <p:nvPr/>
        </p:nvSpPr>
        <p:spPr>
          <a:xfrm>
            <a:off x="96001" y="145728"/>
            <a:ext cx="4421100" cy="9159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200">
                <a:solidFill>
                  <a:schemeClr val="lt1"/>
                </a:solidFill>
                <a:highlight>
                  <a:schemeClr val="dk1"/>
                </a:highlight>
                <a:latin typeface="Georgia"/>
                <a:ea typeface="Georgia"/>
                <a:cs typeface="Georgia"/>
                <a:sym typeface="Georgia"/>
              </a:rPr>
              <a:t>The trumpet adds to the happy portions of the song and it also adds a more political element to the song </a:t>
            </a:r>
            <a:endParaRPr b="1" sz="1200">
              <a:solidFill>
                <a:schemeClr val="lt1"/>
              </a:solidFill>
              <a:highlight>
                <a:schemeClr val="dk1"/>
              </a:highlight>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