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TAN Mon Cheri" charset="1" panose="00000000000000000000"/>
      <p:regular r:id="rId16"/>
    </p:embeddedFont>
    <p:embeddedFont>
      <p:font typeface="TT Commons Pro Bold" charset="1" panose="020B0103030102020204"/>
      <p:regular r:id="rId17"/>
    </p:embeddedFont>
    <p:embeddedFont>
      <p:font typeface="TT Commons Pro" charset="1" panose="020B01030301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29.png" Type="http://schemas.openxmlformats.org/officeDocument/2006/relationships/image"/><Relationship Id="rId17" Target="../media/image30.svg" Type="http://schemas.openxmlformats.org/officeDocument/2006/relationships/image"/><Relationship Id="rId18" Target="../media/image31.png" Type="http://schemas.openxmlformats.org/officeDocument/2006/relationships/image"/><Relationship Id="rId19" Target="../media/image32.svg" Type="http://schemas.openxmlformats.org/officeDocument/2006/relationships/image"/><Relationship Id="rId2" Target="../media/image13.png" Type="http://schemas.openxmlformats.org/officeDocument/2006/relationships/image"/><Relationship Id="rId20" Target="../media/image33.png" Type="http://schemas.openxmlformats.org/officeDocument/2006/relationships/image"/><Relationship Id="rId21" Target="../media/image34.svg" Type="http://schemas.openxmlformats.org/officeDocument/2006/relationships/image"/><Relationship Id="rId22" Target="../media/image35.png" Type="http://schemas.openxmlformats.org/officeDocument/2006/relationships/image"/><Relationship Id="rId23" Target="../media/image36.svg" Type="http://schemas.openxmlformats.org/officeDocument/2006/relationships/image"/><Relationship Id="rId24" Target="../media/image37.png" Type="http://schemas.openxmlformats.org/officeDocument/2006/relationships/image"/><Relationship Id="rId25" Target="../media/image38.svg" Type="http://schemas.openxmlformats.org/officeDocument/2006/relationships/image"/><Relationship Id="rId3" Target="../media/image14.sv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09239" y="2636929"/>
            <a:ext cx="10269523" cy="5915441"/>
          </a:xfrm>
          <a:custGeom>
            <a:avLst/>
            <a:gdLst/>
            <a:ahLst/>
            <a:cxnLst/>
            <a:rect r="r" b="b" t="t" l="l"/>
            <a:pathLst>
              <a:path h="5915441" w="10269523">
                <a:moveTo>
                  <a:pt x="0" y="0"/>
                </a:moveTo>
                <a:lnTo>
                  <a:pt x="10269522" y="0"/>
                </a:lnTo>
                <a:lnTo>
                  <a:pt x="10269522" y="5915441"/>
                </a:lnTo>
                <a:lnTo>
                  <a:pt x="0" y="5915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38" t="-9101" r="-8271" b="-267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5300" y="721022"/>
            <a:ext cx="15777401" cy="145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3900">
                <a:solidFill>
                  <a:srgbClr val="432920"/>
                </a:solidFill>
                <a:latin typeface="TAN Mon Cheri"/>
                <a:ea typeface="TAN Mon Cheri"/>
                <a:cs typeface="TAN Mon Cheri"/>
                <a:sym typeface="TAN Mon Cheri"/>
              </a:rPr>
              <a:t>THE POWER OF COSTUME IN MUSICAL THEATER:</a:t>
            </a:r>
          </a:p>
          <a:p>
            <a:pPr algn="ctr">
              <a:lnSpc>
                <a:spcPts val="5850"/>
              </a:lnSpc>
            </a:pPr>
            <a:r>
              <a:rPr lang="en-US" sz="3900">
                <a:solidFill>
                  <a:srgbClr val="432920"/>
                </a:solidFill>
                <a:latin typeface="TAN Mon Cheri"/>
                <a:ea typeface="TAN Mon Cheri"/>
                <a:cs typeface="TAN Mon Cheri"/>
                <a:sym typeface="TAN Mon Cheri"/>
              </a:rPr>
              <a:t> A LOOK AT “RENT”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81593" y="8921432"/>
            <a:ext cx="2724815" cy="788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true">
                <a:solidFill>
                  <a:srgbClr val="FFFFFF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Bre Bailey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olorful gradient circle"/>
          <p:cNvSpPr/>
          <p:nvPr/>
        </p:nvSpPr>
        <p:spPr>
          <a:xfrm flipH="false" flipV="false" rot="0">
            <a:off x="-1595979" y="6699411"/>
            <a:ext cx="7175178" cy="7175178"/>
          </a:xfrm>
          <a:custGeom>
            <a:avLst/>
            <a:gdLst/>
            <a:ahLst/>
            <a:cxnLst/>
            <a:rect r="r" b="b" t="t" l="l"/>
            <a:pathLst>
              <a:path h="7175178" w="7175178">
                <a:moveTo>
                  <a:pt x="0" y="0"/>
                </a:moveTo>
                <a:lnTo>
                  <a:pt x="7175178" y="0"/>
                </a:lnTo>
                <a:lnTo>
                  <a:pt x="7175178" y="7175178"/>
                </a:lnTo>
                <a:lnTo>
                  <a:pt x="0" y="7175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800843"/>
            <a:ext cx="6386467" cy="1457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Use these design resources in your Canva Presentation. Happy designing!</a:t>
            </a:r>
            <a:r>
              <a:rPr lang="en-US" sz="2400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</a:t>
            </a:r>
          </a:p>
          <a:p>
            <a:pPr algn="l">
              <a:lnSpc>
                <a:spcPts val="2879"/>
              </a:lnSpc>
            </a:pP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Delete or hide this page before presenting.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28158"/>
            <a:ext cx="6386467" cy="208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56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RESOURCE </a:t>
            </a:r>
          </a:p>
          <a:p>
            <a:pPr algn="l">
              <a:lnSpc>
                <a:spcPts val="8400"/>
              </a:lnSpc>
            </a:pPr>
            <a:r>
              <a:rPr lang="en-US" sz="56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PAGE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563483" y="1028700"/>
            <a:ext cx="8695817" cy="4012350"/>
            <a:chOff x="0" y="0"/>
            <a:chExt cx="4876294" cy="2249978"/>
          </a:xfrm>
        </p:grpSpPr>
        <p:sp>
          <p:nvSpPr>
            <p:cNvPr name="Freeform 6" id="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76294" cy="2249978"/>
            </a:xfrm>
            <a:custGeom>
              <a:avLst/>
              <a:gdLst/>
              <a:ahLst/>
              <a:cxnLst/>
              <a:rect r="r" b="b" t="t" l="l"/>
              <a:pathLst>
                <a:path h="2249978" w="4876294">
                  <a:moveTo>
                    <a:pt x="4751834" y="2249978"/>
                  </a:moveTo>
                  <a:lnTo>
                    <a:pt x="124460" y="2249978"/>
                  </a:lnTo>
                  <a:cubicBezTo>
                    <a:pt x="55880" y="2249978"/>
                    <a:pt x="0" y="2194098"/>
                    <a:pt x="0" y="21255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51834" y="0"/>
                  </a:lnTo>
                  <a:cubicBezTo>
                    <a:pt x="4820414" y="0"/>
                    <a:pt x="4876294" y="55880"/>
                    <a:pt x="4876294" y="124460"/>
                  </a:cubicBezTo>
                  <a:lnTo>
                    <a:pt x="4876294" y="2125518"/>
                  </a:lnTo>
                  <a:cubicBezTo>
                    <a:pt x="4876294" y="2194098"/>
                    <a:pt x="4820414" y="2249978"/>
                    <a:pt x="4751834" y="2249978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563483" y="5245950"/>
            <a:ext cx="8695817" cy="4012350"/>
            <a:chOff x="0" y="0"/>
            <a:chExt cx="4876294" cy="2249978"/>
          </a:xfrm>
        </p:grpSpPr>
        <p:sp>
          <p:nvSpPr>
            <p:cNvPr name="Freeform 8" id="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876294" cy="2249978"/>
            </a:xfrm>
            <a:custGeom>
              <a:avLst/>
              <a:gdLst/>
              <a:ahLst/>
              <a:cxnLst/>
              <a:rect r="r" b="b" t="t" l="l"/>
              <a:pathLst>
                <a:path h="2249978" w="4876294">
                  <a:moveTo>
                    <a:pt x="4751834" y="2249978"/>
                  </a:moveTo>
                  <a:lnTo>
                    <a:pt x="124460" y="2249978"/>
                  </a:lnTo>
                  <a:cubicBezTo>
                    <a:pt x="55880" y="2249978"/>
                    <a:pt x="0" y="2194098"/>
                    <a:pt x="0" y="21255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51834" y="0"/>
                  </a:lnTo>
                  <a:cubicBezTo>
                    <a:pt x="4820414" y="0"/>
                    <a:pt x="4876294" y="55880"/>
                    <a:pt x="4876294" y="124460"/>
                  </a:cubicBezTo>
                  <a:lnTo>
                    <a:pt x="4876294" y="2125518"/>
                  </a:lnTo>
                  <a:cubicBezTo>
                    <a:pt x="4876294" y="2194098"/>
                    <a:pt x="4820414" y="2249978"/>
                    <a:pt x="4751834" y="2249978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04818" y="1277267"/>
            <a:ext cx="2221454" cy="538026"/>
            <a:chOff x="0" y="0"/>
            <a:chExt cx="723274" cy="175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3274" cy="175174"/>
            </a:xfrm>
            <a:custGeom>
              <a:avLst/>
              <a:gdLst/>
              <a:ahLst/>
              <a:cxnLst/>
              <a:rect r="r" b="b" t="t" l="l"/>
              <a:pathLst>
                <a:path h="175174" w="723274">
                  <a:moveTo>
                    <a:pt x="87587" y="0"/>
                  </a:moveTo>
                  <a:lnTo>
                    <a:pt x="635688" y="0"/>
                  </a:lnTo>
                  <a:cubicBezTo>
                    <a:pt x="658917" y="0"/>
                    <a:pt x="681195" y="9228"/>
                    <a:pt x="697621" y="25654"/>
                  </a:cubicBezTo>
                  <a:cubicBezTo>
                    <a:pt x="714046" y="42079"/>
                    <a:pt x="723274" y="64357"/>
                    <a:pt x="723274" y="87587"/>
                  </a:cubicBezTo>
                  <a:lnTo>
                    <a:pt x="723274" y="87587"/>
                  </a:lnTo>
                  <a:cubicBezTo>
                    <a:pt x="723274" y="135960"/>
                    <a:pt x="684060" y="175174"/>
                    <a:pt x="635688" y="175174"/>
                  </a:cubicBezTo>
                  <a:lnTo>
                    <a:pt x="87587" y="175174"/>
                  </a:lnTo>
                  <a:cubicBezTo>
                    <a:pt x="64357" y="175174"/>
                    <a:pt x="42079" y="165946"/>
                    <a:pt x="25654" y="149520"/>
                  </a:cubicBezTo>
                  <a:cubicBezTo>
                    <a:pt x="9228" y="133094"/>
                    <a:pt x="0" y="110816"/>
                    <a:pt x="0" y="87587"/>
                  </a:cubicBezTo>
                  <a:lnTo>
                    <a:pt x="0" y="87587"/>
                  </a:lnTo>
                  <a:cubicBezTo>
                    <a:pt x="0" y="64357"/>
                    <a:pt x="9228" y="42079"/>
                    <a:pt x="25654" y="25654"/>
                  </a:cubicBezTo>
                  <a:cubicBezTo>
                    <a:pt x="42079" y="9228"/>
                    <a:pt x="64357" y="0"/>
                    <a:pt x="87587" y="0"/>
                  </a:cubicBezTo>
                  <a:close/>
                </a:path>
              </a:pathLst>
            </a:custGeom>
            <a:solidFill>
              <a:srgbClr val="FFD0E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723274" cy="175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0"/>
                </a:lnSpc>
              </a:pPr>
              <a:r>
                <a:rPr lang="en-US" sz="1500">
                  <a:solidFill>
                    <a:srgbClr val="FFFFFF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SET:NAEN_ZZGG84</a:t>
              </a:r>
            </a:p>
          </p:txBody>
        </p:sp>
      </p:grpSp>
      <p:sp>
        <p:nvSpPr>
          <p:cNvPr name="Freeform 12" id="12" descr="a colorful gradient brush stroke "/>
          <p:cNvSpPr/>
          <p:nvPr/>
        </p:nvSpPr>
        <p:spPr>
          <a:xfrm flipH="false" flipV="false" rot="0">
            <a:off x="8929739" y="2437203"/>
            <a:ext cx="2396533" cy="2186836"/>
          </a:xfrm>
          <a:custGeom>
            <a:avLst/>
            <a:gdLst/>
            <a:ahLst/>
            <a:cxnLst/>
            <a:rect r="r" b="b" t="t" l="l"/>
            <a:pathLst>
              <a:path h="2186836" w="2396533">
                <a:moveTo>
                  <a:pt x="0" y="0"/>
                </a:moveTo>
                <a:lnTo>
                  <a:pt x="2396533" y="0"/>
                </a:lnTo>
                <a:lnTo>
                  <a:pt x="2396533" y="2186836"/>
                </a:lnTo>
                <a:lnTo>
                  <a:pt x="0" y="2186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 descr="a colorful gradient brush stroke "/>
          <p:cNvSpPr/>
          <p:nvPr/>
        </p:nvSpPr>
        <p:spPr>
          <a:xfrm flipH="false" flipV="false" rot="0">
            <a:off x="11092582" y="1277267"/>
            <a:ext cx="2186836" cy="2186836"/>
          </a:xfrm>
          <a:custGeom>
            <a:avLst/>
            <a:gdLst/>
            <a:ahLst/>
            <a:cxnLst/>
            <a:rect r="r" b="b" t="t" l="l"/>
            <a:pathLst>
              <a:path h="2186836" w="2186836">
                <a:moveTo>
                  <a:pt x="0" y="0"/>
                </a:moveTo>
                <a:lnTo>
                  <a:pt x="2186836" y="0"/>
                </a:lnTo>
                <a:lnTo>
                  <a:pt x="2186836" y="2186836"/>
                </a:lnTo>
                <a:lnTo>
                  <a:pt x="0" y="218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 descr="a colorful gradient brush stroke "/>
          <p:cNvSpPr/>
          <p:nvPr/>
        </p:nvSpPr>
        <p:spPr>
          <a:xfrm flipH="false" flipV="false" rot="0">
            <a:off x="14318351" y="1277267"/>
            <a:ext cx="2675029" cy="2186836"/>
          </a:xfrm>
          <a:custGeom>
            <a:avLst/>
            <a:gdLst/>
            <a:ahLst/>
            <a:cxnLst/>
            <a:rect r="r" b="b" t="t" l="l"/>
            <a:pathLst>
              <a:path h="2186836" w="2675029">
                <a:moveTo>
                  <a:pt x="0" y="0"/>
                </a:moveTo>
                <a:lnTo>
                  <a:pt x="2675029" y="0"/>
                </a:lnTo>
                <a:lnTo>
                  <a:pt x="2675029" y="2186836"/>
                </a:lnTo>
                <a:lnTo>
                  <a:pt x="0" y="2186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 descr="a colorful gradient brush stroke "/>
          <p:cNvSpPr/>
          <p:nvPr/>
        </p:nvSpPr>
        <p:spPr>
          <a:xfrm flipH="false" flipV="false" rot="0">
            <a:off x="13279418" y="2804571"/>
            <a:ext cx="1904544" cy="1940936"/>
          </a:xfrm>
          <a:custGeom>
            <a:avLst/>
            <a:gdLst/>
            <a:ahLst/>
            <a:cxnLst/>
            <a:rect r="r" b="b" t="t" l="l"/>
            <a:pathLst>
              <a:path h="1940936" w="1904544">
                <a:moveTo>
                  <a:pt x="0" y="0"/>
                </a:moveTo>
                <a:lnTo>
                  <a:pt x="1904544" y="0"/>
                </a:lnTo>
                <a:lnTo>
                  <a:pt x="1904544" y="1940937"/>
                </a:lnTo>
                <a:lnTo>
                  <a:pt x="0" y="1940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 descr="an icon of a trash can"/>
          <p:cNvSpPr/>
          <p:nvPr/>
        </p:nvSpPr>
        <p:spPr>
          <a:xfrm flipH="false" flipV="false" rot="0">
            <a:off x="15763965" y="7904388"/>
            <a:ext cx="688920" cy="735739"/>
          </a:xfrm>
          <a:custGeom>
            <a:avLst/>
            <a:gdLst/>
            <a:ahLst/>
            <a:cxnLst/>
            <a:rect r="r" b="b" t="t" l="l"/>
            <a:pathLst>
              <a:path h="735739" w="688920">
                <a:moveTo>
                  <a:pt x="0" y="0"/>
                </a:moveTo>
                <a:lnTo>
                  <a:pt x="688920" y="0"/>
                </a:lnTo>
                <a:lnTo>
                  <a:pt x="688920" y="735739"/>
                </a:lnTo>
                <a:lnTo>
                  <a:pt x="0" y="735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 descr="an icon of a phone with a message"/>
          <p:cNvSpPr/>
          <p:nvPr/>
        </p:nvSpPr>
        <p:spPr>
          <a:xfrm flipH="false" flipV="false" rot="0">
            <a:off x="15888372" y="6458830"/>
            <a:ext cx="440106" cy="735739"/>
          </a:xfrm>
          <a:custGeom>
            <a:avLst/>
            <a:gdLst/>
            <a:ahLst/>
            <a:cxnLst/>
            <a:rect r="r" b="b" t="t" l="l"/>
            <a:pathLst>
              <a:path h="735739" w="440106">
                <a:moveTo>
                  <a:pt x="0" y="0"/>
                </a:moveTo>
                <a:lnTo>
                  <a:pt x="440106" y="0"/>
                </a:lnTo>
                <a:lnTo>
                  <a:pt x="440106" y="735739"/>
                </a:lnTo>
                <a:lnTo>
                  <a:pt x="0" y="735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 descr="an icon of an upward trending chart"/>
          <p:cNvSpPr/>
          <p:nvPr/>
        </p:nvSpPr>
        <p:spPr>
          <a:xfrm flipH="false" flipV="false" rot="0">
            <a:off x="9369898" y="7994014"/>
            <a:ext cx="735739" cy="556487"/>
          </a:xfrm>
          <a:custGeom>
            <a:avLst/>
            <a:gdLst/>
            <a:ahLst/>
            <a:cxnLst/>
            <a:rect r="r" b="b" t="t" l="l"/>
            <a:pathLst>
              <a:path h="556487" w="735739">
                <a:moveTo>
                  <a:pt x="0" y="0"/>
                </a:moveTo>
                <a:lnTo>
                  <a:pt x="735740" y="0"/>
                </a:lnTo>
                <a:lnTo>
                  <a:pt x="735740" y="556487"/>
                </a:lnTo>
                <a:lnTo>
                  <a:pt x="0" y="556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 descr="an icon of an envelope"/>
          <p:cNvSpPr/>
          <p:nvPr/>
        </p:nvSpPr>
        <p:spPr>
          <a:xfrm flipH="false" flipV="false" rot="0">
            <a:off x="10964576" y="7994014"/>
            <a:ext cx="735739" cy="556487"/>
          </a:xfrm>
          <a:custGeom>
            <a:avLst/>
            <a:gdLst/>
            <a:ahLst/>
            <a:cxnLst/>
            <a:rect r="r" b="b" t="t" l="l"/>
            <a:pathLst>
              <a:path h="556487" w="735739">
                <a:moveTo>
                  <a:pt x="0" y="0"/>
                </a:moveTo>
                <a:lnTo>
                  <a:pt x="735740" y="0"/>
                </a:lnTo>
                <a:lnTo>
                  <a:pt x="735740" y="556487"/>
                </a:lnTo>
                <a:lnTo>
                  <a:pt x="0" y="5564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 descr="an icon of a magnifying glass"/>
          <p:cNvSpPr/>
          <p:nvPr/>
        </p:nvSpPr>
        <p:spPr>
          <a:xfrm flipH="false" flipV="false" rot="0">
            <a:off x="10964576" y="6458830"/>
            <a:ext cx="735739" cy="735739"/>
          </a:xfrm>
          <a:custGeom>
            <a:avLst/>
            <a:gdLst/>
            <a:ahLst/>
            <a:cxnLst/>
            <a:rect r="r" b="b" t="t" l="l"/>
            <a:pathLst>
              <a:path h="735739" w="735739">
                <a:moveTo>
                  <a:pt x="0" y="0"/>
                </a:moveTo>
                <a:lnTo>
                  <a:pt x="735740" y="0"/>
                </a:lnTo>
                <a:lnTo>
                  <a:pt x="735740" y="735739"/>
                </a:lnTo>
                <a:lnTo>
                  <a:pt x="0" y="7357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 descr="an icon of a heart"/>
          <p:cNvSpPr/>
          <p:nvPr/>
        </p:nvSpPr>
        <p:spPr>
          <a:xfrm flipH="false" flipV="false" rot="0">
            <a:off x="12556569" y="7943850"/>
            <a:ext cx="735739" cy="656815"/>
          </a:xfrm>
          <a:custGeom>
            <a:avLst/>
            <a:gdLst/>
            <a:ahLst/>
            <a:cxnLst/>
            <a:rect r="r" b="b" t="t" l="l"/>
            <a:pathLst>
              <a:path h="656815" w="735739">
                <a:moveTo>
                  <a:pt x="0" y="0"/>
                </a:moveTo>
                <a:lnTo>
                  <a:pt x="735740" y="0"/>
                </a:lnTo>
                <a:lnTo>
                  <a:pt x="735740" y="656815"/>
                </a:lnTo>
                <a:lnTo>
                  <a:pt x="0" y="6568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 descr="an icon of a light bulb"/>
          <p:cNvSpPr/>
          <p:nvPr/>
        </p:nvSpPr>
        <p:spPr>
          <a:xfrm flipH="false" flipV="false" rot="0">
            <a:off x="12635494" y="6458830"/>
            <a:ext cx="577890" cy="735739"/>
          </a:xfrm>
          <a:custGeom>
            <a:avLst/>
            <a:gdLst/>
            <a:ahLst/>
            <a:cxnLst/>
            <a:rect r="r" b="b" t="t" l="l"/>
            <a:pathLst>
              <a:path h="735739" w="577890">
                <a:moveTo>
                  <a:pt x="0" y="0"/>
                </a:moveTo>
                <a:lnTo>
                  <a:pt x="577890" y="0"/>
                </a:lnTo>
                <a:lnTo>
                  <a:pt x="577890" y="735739"/>
                </a:lnTo>
                <a:lnTo>
                  <a:pt x="0" y="7357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 descr="an icon of an open door entry"/>
          <p:cNvSpPr/>
          <p:nvPr/>
        </p:nvSpPr>
        <p:spPr>
          <a:xfrm flipH="false" flipV="false" rot="0">
            <a:off x="14253572" y="7904388"/>
            <a:ext cx="525719" cy="735739"/>
          </a:xfrm>
          <a:custGeom>
            <a:avLst/>
            <a:gdLst/>
            <a:ahLst/>
            <a:cxnLst/>
            <a:rect r="r" b="b" t="t" l="l"/>
            <a:pathLst>
              <a:path h="735739" w="525719">
                <a:moveTo>
                  <a:pt x="0" y="0"/>
                </a:moveTo>
                <a:lnTo>
                  <a:pt x="525720" y="0"/>
                </a:lnTo>
                <a:lnTo>
                  <a:pt x="525720" y="735739"/>
                </a:lnTo>
                <a:lnTo>
                  <a:pt x="0" y="73573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 descr="an icon of a thumbs up"/>
          <p:cNvSpPr/>
          <p:nvPr/>
        </p:nvSpPr>
        <p:spPr>
          <a:xfrm flipH="false" flipV="false" rot="0">
            <a:off x="14148562" y="6486922"/>
            <a:ext cx="735739" cy="679556"/>
          </a:xfrm>
          <a:custGeom>
            <a:avLst/>
            <a:gdLst/>
            <a:ahLst/>
            <a:cxnLst/>
            <a:rect r="r" b="b" t="t" l="l"/>
            <a:pathLst>
              <a:path h="679556" w="735739">
                <a:moveTo>
                  <a:pt x="0" y="0"/>
                </a:moveTo>
                <a:lnTo>
                  <a:pt x="735740" y="0"/>
                </a:lnTo>
                <a:lnTo>
                  <a:pt x="735740" y="679555"/>
                </a:lnTo>
                <a:lnTo>
                  <a:pt x="0" y="67955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"/>
          <p:cNvSpPr/>
          <p:nvPr/>
        </p:nvSpPr>
        <p:spPr>
          <a:xfrm flipH="false" flipV="false" rot="0">
            <a:off x="-6410564" y="118125"/>
            <a:ext cx="15350424" cy="15350424"/>
          </a:xfrm>
          <a:custGeom>
            <a:avLst/>
            <a:gdLst/>
            <a:ahLst/>
            <a:cxnLst/>
            <a:rect r="r" b="b" t="t" l="l"/>
            <a:pathLst>
              <a:path h="15350424" w="15350424">
                <a:moveTo>
                  <a:pt x="0" y="0"/>
                </a:moveTo>
                <a:lnTo>
                  <a:pt x="15350424" y="0"/>
                </a:lnTo>
                <a:lnTo>
                  <a:pt x="15350424" y="15350424"/>
                </a:lnTo>
                <a:lnTo>
                  <a:pt x="0" y="15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2711" y="2709160"/>
            <a:ext cx="9673271" cy="6443932"/>
          </a:xfrm>
          <a:custGeom>
            <a:avLst/>
            <a:gdLst/>
            <a:ahLst/>
            <a:cxnLst/>
            <a:rect r="r" b="b" t="t" l="l"/>
            <a:pathLst>
              <a:path h="6443932" w="9673271">
                <a:moveTo>
                  <a:pt x="0" y="0"/>
                </a:moveTo>
                <a:lnTo>
                  <a:pt x="9673272" y="0"/>
                </a:lnTo>
                <a:lnTo>
                  <a:pt x="9673272" y="6443932"/>
                </a:lnTo>
                <a:lnTo>
                  <a:pt x="0" y="6443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71987"/>
            <a:ext cx="9437283" cy="1306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72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INTRODUCTION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92793" y="2642485"/>
            <a:ext cx="6266507" cy="682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42016" indent="-421008" lvl="1">
              <a:lnSpc>
                <a:spcPts val="5460"/>
              </a:lnSpc>
              <a:buFont typeface="Arial"/>
              <a:buChar char="•"/>
            </a:pPr>
            <a:r>
              <a:rPr lang="en-US" b="true" sz="3900">
                <a:solidFill>
                  <a:srgbClr val="FFFFFF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 </a:t>
            </a:r>
            <a:r>
              <a:rPr lang="en-US" sz="3900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In RENT, costumes are visual representations of each character's personality, backstory, and emotional journey. </a:t>
            </a:r>
          </a:p>
          <a:p>
            <a:pPr algn="ctr" marL="842016" indent="-421008" lvl="1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The costumes help to instantly tell us who these people are and what they're going through. </a:t>
            </a:r>
          </a:p>
          <a:p>
            <a:pPr algn="ctr">
              <a:lnSpc>
                <a:spcPts val="54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glowing gradient brush stroke "/>
          <p:cNvSpPr/>
          <p:nvPr/>
        </p:nvSpPr>
        <p:spPr>
          <a:xfrm flipH="false" flipV="false" rot="0">
            <a:off x="-3076792" y="3699120"/>
            <a:ext cx="13938055" cy="13938055"/>
          </a:xfrm>
          <a:custGeom>
            <a:avLst/>
            <a:gdLst/>
            <a:ahLst/>
            <a:cxnLst/>
            <a:rect r="r" b="b" t="t" l="l"/>
            <a:pathLst>
              <a:path h="13938055" w="13938055">
                <a:moveTo>
                  <a:pt x="0" y="0"/>
                </a:moveTo>
                <a:lnTo>
                  <a:pt x="13938055" y="0"/>
                </a:lnTo>
                <a:lnTo>
                  <a:pt x="13938055" y="13938055"/>
                </a:lnTo>
                <a:lnTo>
                  <a:pt x="0" y="1393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00323" y="3301408"/>
            <a:ext cx="8358977" cy="5577005"/>
          </a:xfrm>
          <a:custGeom>
            <a:avLst/>
            <a:gdLst/>
            <a:ahLst/>
            <a:cxnLst/>
            <a:rect r="r" b="b" t="t" l="l"/>
            <a:pathLst>
              <a:path h="5577005" w="8358977">
                <a:moveTo>
                  <a:pt x="0" y="0"/>
                </a:moveTo>
                <a:lnTo>
                  <a:pt x="8358977" y="0"/>
                </a:lnTo>
                <a:lnTo>
                  <a:pt x="8358977" y="5577005"/>
                </a:lnTo>
                <a:lnTo>
                  <a:pt x="0" y="5577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1136" y="2985280"/>
            <a:ext cx="7237849" cy="551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For me, three characters whose costumes made an impression were </a:t>
            </a:r>
          </a:p>
          <a:p>
            <a:pPr algn="ctr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Mimi</a:t>
            </a:r>
          </a:p>
          <a:p>
            <a:pPr algn="ctr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Angel</a:t>
            </a:r>
          </a:p>
          <a:p>
            <a:pPr algn="ctr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Roger.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02875" y="546764"/>
            <a:ext cx="12752328" cy="1306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72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INTRODUCTION PT 2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26213" y="1028700"/>
            <a:ext cx="3731067" cy="5596600"/>
          </a:xfrm>
          <a:custGeom>
            <a:avLst/>
            <a:gdLst/>
            <a:ahLst/>
            <a:cxnLst/>
            <a:rect r="r" b="b" t="t" l="l"/>
            <a:pathLst>
              <a:path h="5596600" w="3731067">
                <a:moveTo>
                  <a:pt x="0" y="0"/>
                </a:moveTo>
                <a:lnTo>
                  <a:pt x="3731067" y="0"/>
                </a:lnTo>
                <a:lnTo>
                  <a:pt x="3731067" y="5596600"/>
                </a:lnTo>
                <a:lnTo>
                  <a:pt x="0" y="5596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45944" y="3227879"/>
            <a:ext cx="2830464" cy="5596600"/>
          </a:xfrm>
          <a:custGeom>
            <a:avLst/>
            <a:gdLst/>
            <a:ahLst/>
            <a:cxnLst/>
            <a:rect r="r" b="b" t="t" l="l"/>
            <a:pathLst>
              <a:path h="5596600" w="2830464">
                <a:moveTo>
                  <a:pt x="0" y="0"/>
                </a:moveTo>
                <a:lnTo>
                  <a:pt x="2830465" y="0"/>
                </a:lnTo>
                <a:lnTo>
                  <a:pt x="2830465" y="5596600"/>
                </a:lnTo>
                <a:lnTo>
                  <a:pt x="0" y="559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9308" y="3656824"/>
            <a:ext cx="4792033" cy="5601476"/>
          </a:xfrm>
          <a:custGeom>
            <a:avLst/>
            <a:gdLst/>
            <a:ahLst/>
            <a:cxnLst/>
            <a:rect r="r" b="b" t="t" l="l"/>
            <a:pathLst>
              <a:path h="5601476" w="4792033">
                <a:moveTo>
                  <a:pt x="0" y="0"/>
                </a:moveTo>
                <a:lnTo>
                  <a:pt x="4792033" y="0"/>
                </a:lnTo>
                <a:lnTo>
                  <a:pt x="4792033" y="5601476"/>
                </a:lnTo>
                <a:lnTo>
                  <a:pt x="0" y="560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234" t="0" r="-4323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4495" y="569752"/>
            <a:ext cx="2806916" cy="1450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83"/>
              </a:lnSpc>
            </a:pPr>
            <a:r>
              <a:rPr lang="en-US" sz="8559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Mimi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9355" y="1028700"/>
            <a:ext cx="4154673" cy="6232009"/>
          </a:xfrm>
          <a:custGeom>
            <a:avLst/>
            <a:gdLst/>
            <a:ahLst/>
            <a:cxnLst/>
            <a:rect r="r" b="b" t="t" l="l"/>
            <a:pathLst>
              <a:path h="6232009" w="4154673">
                <a:moveTo>
                  <a:pt x="0" y="0"/>
                </a:moveTo>
                <a:lnTo>
                  <a:pt x="4154673" y="0"/>
                </a:lnTo>
                <a:lnTo>
                  <a:pt x="4154673" y="6232009"/>
                </a:lnTo>
                <a:lnTo>
                  <a:pt x="0" y="6232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82110" y="4144705"/>
            <a:ext cx="6899736" cy="4596318"/>
          </a:xfrm>
          <a:custGeom>
            <a:avLst/>
            <a:gdLst/>
            <a:ahLst/>
            <a:cxnLst/>
            <a:rect r="r" b="b" t="t" l="l"/>
            <a:pathLst>
              <a:path h="4596318" w="6899736">
                <a:moveTo>
                  <a:pt x="0" y="0"/>
                </a:moveTo>
                <a:lnTo>
                  <a:pt x="6899736" y="0"/>
                </a:lnTo>
                <a:lnTo>
                  <a:pt x="6899736" y="4596318"/>
                </a:lnTo>
                <a:lnTo>
                  <a:pt x="0" y="4596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4729" y="568761"/>
            <a:ext cx="3848695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Angel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22585" y="1028700"/>
            <a:ext cx="7530039" cy="5016199"/>
          </a:xfrm>
          <a:custGeom>
            <a:avLst/>
            <a:gdLst/>
            <a:ahLst/>
            <a:cxnLst/>
            <a:rect r="r" b="b" t="t" l="l"/>
            <a:pathLst>
              <a:path h="5016199" w="7530039">
                <a:moveTo>
                  <a:pt x="0" y="0"/>
                </a:moveTo>
                <a:lnTo>
                  <a:pt x="7530039" y="0"/>
                </a:lnTo>
                <a:lnTo>
                  <a:pt x="7530039" y="5016199"/>
                </a:lnTo>
                <a:lnTo>
                  <a:pt x="0" y="5016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9802" y="3997784"/>
            <a:ext cx="7600053" cy="5062840"/>
          </a:xfrm>
          <a:custGeom>
            <a:avLst/>
            <a:gdLst/>
            <a:ahLst/>
            <a:cxnLst/>
            <a:rect r="r" b="b" t="t" l="l"/>
            <a:pathLst>
              <a:path h="5062840" w="7600053">
                <a:moveTo>
                  <a:pt x="0" y="0"/>
                </a:moveTo>
                <a:lnTo>
                  <a:pt x="7600053" y="0"/>
                </a:lnTo>
                <a:lnTo>
                  <a:pt x="7600053" y="5062840"/>
                </a:lnTo>
                <a:lnTo>
                  <a:pt x="0" y="5062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1818" y="541177"/>
            <a:ext cx="4305523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Roger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FFD0E0">
                <a:alpha val="100000"/>
              </a:srgbClr>
            </a:gs>
            <a:gs pos="50000">
              <a:srgbClr val="C6A4BF">
                <a:alpha val="55000"/>
              </a:srgbClr>
            </a:gs>
            <a:gs pos="100000">
              <a:srgbClr val="EAA86B">
                <a:alpha val="55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61148" y="4264978"/>
            <a:ext cx="8365703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TAN Mon Cheri"/>
                <a:ea typeface="TAN Mon Cheri"/>
                <a:cs typeface="TAN Mon Cheri"/>
                <a:sym typeface="TAN Mon Cheri"/>
              </a:rPr>
              <a:t>Conclusion: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FFD0E0">
                <a:alpha val="100000"/>
              </a:srgbClr>
            </a:gs>
            <a:gs pos="50000">
              <a:srgbClr val="C6A4BF">
                <a:alpha val="55000"/>
              </a:srgbClr>
            </a:gs>
            <a:gs pos="100000">
              <a:srgbClr val="EAA86B">
                <a:alpha val="55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6073" y="3522027"/>
            <a:ext cx="12515853" cy="2678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72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THANK YOU FOR LISTENING!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rounded gradient shape"/>
          <p:cNvSpPr/>
          <p:nvPr/>
        </p:nvSpPr>
        <p:spPr>
          <a:xfrm flipH="false" flipV="false" rot="0">
            <a:off x="8891207" y="1527681"/>
            <a:ext cx="13938055" cy="13938055"/>
          </a:xfrm>
          <a:custGeom>
            <a:avLst/>
            <a:gdLst/>
            <a:ahLst/>
            <a:cxnLst/>
            <a:rect r="r" b="b" t="t" l="l"/>
            <a:pathLst>
              <a:path h="13938055" w="13938055">
                <a:moveTo>
                  <a:pt x="0" y="0"/>
                </a:moveTo>
                <a:lnTo>
                  <a:pt x="13938054" y="0"/>
                </a:lnTo>
                <a:lnTo>
                  <a:pt x="13938054" y="13938055"/>
                </a:lnTo>
                <a:lnTo>
                  <a:pt x="0" y="13938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a rounded gradient shape"/>
          <p:cNvSpPr/>
          <p:nvPr/>
        </p:nvSpPr>
        <p:spPr>
          <a:xfrm flipH="false" flipV="false" rot="0">
            <a:off x="-6646512" y="-5912889"/>
            <a:ext cx="15350424" cy="15350424"/>
          </a:xfrm>
          <a:custGeom>
            <a:avLst/>
            <a:gdLst/>
            <a:ahLst/>
            <a:cxnLst/>
            <a:rect r="r" b="b" t="t" l="l"/>
            <a:pathLst>
              <a:path h="15350424" w="15350424">
                <a:moveTo>
                  <a:pt x="0" y="0"/>
                </a:moveTo>
                <a:lnTo>
                  <a:pt x="15350424" y="0"/>
                </a:lnTo>
                <a:lnTo>
                  <a:pt x="15350424" y="15350424"/>
                </a:lnTo>
                <a:lnTo>
                  <a:pt x="0" y="15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06304" y="1108188"/>
            <a:ext cx="11275391" cy="1015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600">
                <a:solidFill>
                  <a:srgbClr val="FFFFFF"/>
                </a:solidFill>
                <a:latin typeface="TAN Mon Cheri"/>
                <a:ea typeface="TAN Mon Cheri"/>
                <a:cs typeface="TAN Mon Cheri"/>
                <a:sym typeface="TAN Mon Cheri"/>
              </a:rPr>
              <a:t>UPCOMING SPEAKERS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DAG0YMIp2m0</dc:identifier>
  <dcterms:modified xsi:type="dcterms:W3CDTF">2011-08-01T06:04:30Z</dcterms:modified>
  <cp:revision>1</cp:revision>
  <dc:title>The Power of Costume in Musical Theater: A Look at “RENT”</dc:title>
</cp:coreProperties>
</file>