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7" r:id="rId2"/>
    <p:sldId id="337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3" r:id="rId18"/>
    <p:sldId id="284" r:id="rId19"/>
    <p:sldId id="285" r:id="rId20"/>
    <p:sldId id="286" r:id="rId21"/>
    <p:sldId id="287" r:id="rId22"/>
    <p:sldId id="339" r:id="rId23"/>
    <p:sldId id="289" r:id="rId24"/>
    <p:sldId id="332" r:id="rId25"/>
    <p:sldId id="290" r:id="rId26"/>
    <p:sldId id="291" r:id="rId27"/>
    <p:sldId id="292" r:id="rId28"/>
    <p:sldId id="294" r:id="rId29"/>
    <p:sldId id="295" r:id="rId30"/>
    <p:sldId id="296" r:id="rId31"/>
    <p:sldId id="297" r:id="rId32"/>
    <p:sldId id="333" r:id="rId33"/>
    <p:sldId id="338" r:id="rId34"/>
    <p:sldId id="340" r:id="rId35"/>
    <p:sldId id="298" r:id="rId36"/>
    <p:sldId id="299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  <p:sldId id="319" r:id="rId54"/>
    <p:sldId id="320" r:id="rId55"/>
    <p:sldId id="328" r:id="rId56"/>
    <p:sldId id="329" r:id="rId57"/>
    <p:sldId id="330" r:id="rId58"/>
  </p:sldIdLst>
  <p:sldSz cx="9144000" cy="6858000" type="letter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Helvetic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Helvetic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Helvetic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Helvetic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Helvetica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Helvetica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Helvetica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Helvetica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Helvetic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7A5"/>
    <a:srgbClr val="B3B900"/>
    <a:srgbClr val="9A0527"/>
    <a:srgbClr val="8CF4EA"/>
    <a:srgbClr val="DADADA"/>
    <a:srgbClr val="00279F"/>
    <a:srgbClr val="44929C"/>
    <a:srgbClr val="118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95" d="100"/>
          <a:sy n="95" d="100"/>
        </p:scale>
        <p:origin x="1555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03975" y="8747125"/>
            <a:ext cx="390525" cy="314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spAutoFit/>
          </a:bodyPr>
          <a:lstStyle/>
          <a:p>
            <a:pPr algn="r">
              <a:defRPr/>
            </a:pPr>
            <a:fld id="{B89B6383-ADB5-468E-BFC3-D3CF88CCFB72}" type="slidenum">
              <a:rPr lang="en-US" sz="1400" b="0"/>
              <a:pPr algn="r">
                <a:defRPr/>
              </a:pPr>
              <a:t>‹#›</a:t>
            </a:fld>
            <a:endParaRPr lang="en-US" sz="1400" b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03975" y="8747125"/>
            <a:ext cx="390525" cy="314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spAutoFit/>
          </a:bodyPr>
          <a:lstStyle/>
          <a:p>
            <a:pPr algn="r">
              <a:defRPr/>
            </a:pPr>
            <a:fld id="{62A40032-5980-439A-98E0-C8D9518FDA5E}" type="slidenum">
              <a:rPr lang="en-US" sz="1400" b="0"/>
              <a:pPr algn="r">
                <a:defRPr/>
              </a:pPr>
              <a:t>‹#›</a:t>
            </a:fld>
            <a:endParaRPr lang="en-US" sz="14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228600"/>
            <a:ext cx="222885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53415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3815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990600"/>
            <a:ext cx="43815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990600"/>
            <a:ext cx="8915400" cy="556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534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8077200" y="6311900"/>
            <a:ext cx="9239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defRPr/>
            </a:pPr>
            <a:r>
              <a:rPr lang="en-US" sz="2000" b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1-</a:t>
            </a:r>
            <a:fld id="{260613CC-6EC6-4965-A658-EFA97215DCC1}" type="slidenum">
              <a:rPr lang="en-US" sz="2000" b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>
                <a:defRPr/>
              </a:pPr>
              <a:t>‹#›</a:t>
            </a:fld>
            <a:endParaRPr lang="en-US" sz="2000" b="0">
              <a:solidFill>
                <a:schemeClr val="accent2"/>
              </a:solidFill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266700" y="152400"/>
            <a:ext cx="8610600" cy="0"/>
          </a:xfrm>
          <a:prstGeom prst="line">
            <a:avLst/>
          </a:prstGeom>
          <a:noFill/>
          <a:ln w="76200" cmpd="tri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266700" y="6680200"/>
            <a:ext cx="8610600" cy="0"/>
          </a:xfrm>
          <a:prstGeom prst="line">
            <a:avLst/>
          </a:prstGeom>
          <a:noFill/>
          <a:ln w="76200" cmpd="tri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61913" y="23813"/>
            <a:ext cx="561975" cy="911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5400">
                <a:solidFill>
                  <a:srgbClr val="4A82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184AD"/>
          </a:solidFill>
          <a:effectLst>
            <a:outerShdw blurRad="38100" dist="38100" dir="2700000" algn="tl">
              <a:srgbClr val="000000"/>
            </a:outerShdw>
          </a:effectLst>
          <a:latin typeface="Helvetic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4929C"/>
        </a:buClr>
        <a:buSzPct val="75000"/>
        <a:buFont typeface="Monotype Sorts" charset="2"/>
        <a:buChar char="u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Helvetica" charset="0"/>
        <a:buChar char="•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762000"/>
            <a:ext cx="1782763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5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95800"/>
            <a:ext cx="2362200" cy="1387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053" name="Content Placeholder 5"/>
          <p:cNvSpPr>
            <a:spLocks noGrp="1"/>
          </p:cNvSpPr>
          <p:nvPr>
            <p:ph idx="1"/>
          </p:nvPr>
        </p:nvSpPr>
        <p:spPr>
          <a:xfrm>
            <a:off x="609600" y="990600"/>
            <a:ext cx="6096000" cy="3657600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/>
              <a:t>Ch 2 </a:t>
            </a:r>
          </a:p>
          <a:p>
            <a:pPr marL="0" indent="0">
              <a:buNone/>
            </a:pPr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Polar Covalent Bonds: Acids and Bases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Structures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915400" cy="5562600"/>
          </a:xfrm>
          <a:noFill/>
        </p:spPr>
        <p:txBody>
          <a:bodyPr/>
          <a:lstStyle/>
          <a:p>
            <a:r>
              <a:rPr lang="en-US"/>
              <a:t>In neutral molecules</a:t>
            </a:r>
            <a:endParaRPr lang="en-US" sz="2400"/>
          </a:p>
          <a:p>
            <a:pPr lvl="1"/>
            <a:r>
              <a:rPr lang="en-US"/>
              <a:t>hydrogen has one bond</a:t>
            </a:r>
          </a:p>
          <a:p>
            <a:pPr lvl="1"/>
            <a:r>
              <a:rPr lang="en-US"/>
              <a:t>carbon has 4 bonds and no unshared electrons</a:t>
            </a:r>
          </a:p>
          <a:p>
            <a:pPr lvl="1"/>
            <a:r>
              <a:rPr lang="en-US"/>
              <a:t>nitrogen has 3 bonds and 1 unshared pair of electrons</a:t>
            </a:r>
          </a:p>
          <a:p>
            <a:pPr lvl="1"/>
            <a:r>
              <a:rPr lang="en-US"/>
              <a:t>oxygen has 2 bonds and 2 unshared pairs of electrons</a:t>
            </a:r>
          </a:p>
          <a:p>
            <a:pPr lvl="1"/>
            <a:r>
              <a:rPr lang="en-US"/>
              <a:t>halogens have 1 bond and 3 unshared pairs of electrons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Formal Charge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Formal charge:</a:t>
            </a:r>
            <a:r>
              <a:rPr lang="en-US"/>
              <a:t> the charge on an atom in a molecule or polyatomic ion</a:t>
            </a:r>
          </a:p>
          <a:p>
            <a:pPr>
              <a:defRPr/>
            </a:pPr>
            <a:r>
              <a:rPr lang="en-US"/>
              <a:t>To derive formal charge</a:t>
            </a:r>
          </a:p>
          <a:p>
            <a:pPr lvl="1">
              <a:buFont typeface="Helvetica" charset="0"/>
              <a:buNone/>
              <a:defRPr/>
            </a:pPr>
            <a:r>
              <a:rPr lang="en-US"/>
              <a:t>1. write a correct Lewis structure for the molecule or ion</a:t>
            </a:r>
          </a:p>
          <a:p>
            <a:pPr lvl="1">
              <a:buFont typeface="Helvetica" charset="0"/>
              <a:buNone/>
              <a:defRPr/>
            </a:pPr>
            <a:r>
              <a:rPr lang="en-US"/>
              <a:t>2. assign each atom all of its unshared (nonbonding) electrons and one-half  its shared (bonding) electrons</a:t>
            </a:r>
          </a:p>
          <a:p>
            <a:pPr lvl="1">
              <a:buFont typeface="Helvetica" charset="0"/>
              <a:buNone/>
              <a:defRPr/>
            </a:pPr>
            <a:r>
              <a:rPr lang="en-US"/>
              <a:t>3. compare this number with the number of valence electrons in the neutral, unbonded atom</a:t>
            </a:r>
          </a:p>
          <a:p>
            <a:pPr>
              <a:defRPr/>
            </a:pPr>
            <a:endParaRPr lang="en-US" sz="240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Formal Charge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15400" cy="823913"/>
          </a:xfrm>
          <a:noFill/>
        </p:spPr>
        <p:txBody>
          <a:bodyPr/>
          <a:lstStyle/>
          <a:p>
            <a:pPr lvl="1">
              <a:buFont typeface="Helvetica" charset="0"/>
              <a:buNone/>
            </a:pPr>
            <a:endParaRPr lang="en-US"/>
          </a:p>
          <a:p>
            <a:pPr lvl="1">
              <a:buFont typeface="Helvetica" charset="0"/>
              <a:buNone/>
            </a:pPr>
            <a:endParaRPr lang="en-US"/>
          </a:p>
          <a:p>
            <a:pPr lvl="1">
              <a:buFont typeface="Helvetica" charset="0"/>
              <a:buNone/>
            </a:pPr>
            <a:endParaRPr lang="en-US"/>
          </a:p>
          <a:p>
            <a:pPr lvl="1">
              <a:buFont typeface="Helvetica" charset="0"/>
              <a:buNone/>
            </a:pPr>
            <a:endParaRPr lang="en-US"/>
          </a:p>
          <a:p>
            <a:pPr lvl="1">
              <a:buFont typeface="Helvetica" charset="0"/>
              <a:buNone/>
            </a:pPr>
            <a:endParaRPr lang="en-US"/>
          </a:p>
          <a:p>
            <a:pPr lvl="1"/>
            <a:r>
              <a:rPr lang="en-US"/>
              <a:t>if the number assigned to the bonded atom is less than that assigned to the unbonded atom, the atom has a positive formal charge</a:t>
            </a:r>
          </a:p>
          <a:p>
            <a:pPr lvl="1"/>
            <a:r>
              <a:rPr lang="en-US"/>
              <a:t>if the number is greater, the atom has a negative formal charge</a:t>
            </a:r>
          </a:p>
        </p:txBody>
      </p:sp>
      <p:pic>
        <p:nvPicPr>
          <p:cNvPr id="1741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066800"/>
            <a:ext cx="7797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Formal Charge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763000" cy="5334000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sz="2400">
                <a:solidFill>
                  <a:srgbClr val="FC01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40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</a:t>
            </a:r>
            <a:r>
              <a:rPr lang="en-US" sz="2400">
                <a:solidFill>
                  <a:srgbClr val="FC0128"/>
                </a:solidFill>
              </a:rPr>
              <a:t> </a:t>
            </a:r>
            <a:r>
              <a:rPr lang="en-US" sz="2400"/>
              <a:t>Draw Lewis structures and show all formal charges for these ions</a:t>
            </a:r>
          </a:p>
        </p:txBody>
      </p:sp>
      <p:pic>
        <p:nvPicPr>
          <p:cNvPr id="1843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57400"/>
            <a:ext cx="6019800" cy="1125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/>
              <a:t>Exceptions to the Octet Rule</a:t>
            </a:r>
            <a:endParaRPr lang="en-US" sz="32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/>
              <a:t>Molecules containing atoms of Group 3A elements, particularly boron and aluminum</a:t>
            </a:r>
          </a:p>
        </p:txBody>
      </p:sp>
      <p:pic>
        <p:nvPicPr>
          <p:cNvPr id="1946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343400"/>
            <a:ext cx="2362200" cy="97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1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343400"/>
            <a:ext cx="2438400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2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2133600"/>
            <a:ext cx="6477000" cy="1754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/>
              <a:t>Exceptions to the Octet Rule</a:t>
            </a:r>
            <a:endParaRPr lang="en-US" sz="32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915400" cy="5562600"/>
          </a:xfrm>
          <a:noFill/>
        </p:spPr>
        <p:txBody>
          <a:bodyPr/>
          <a:lstStyle/>
          <a:p>
            <a:r>
              <a:rPr lang="en-US"/>
              <a:t>Atoms of third-period elements have 3d orbitals and may expand their valence shells to contain  more than 8 electrons</a:t>
            </a:r>
          </a:p>
          <a:p>
            <a:pPr lvl="1"/>
            <a:r>
              <a:rPr lang="en-US"/>
              <a:t> phosphorus may have up to 10</a:t>
            </a:r>
          </a:p>
        </p:txBody>
      </p:sp>
      <p:pic>
        <p:nvPicPr>
          <p:cNvPr id="2048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743200"/>
            <a:ext cx="7010400" cy="2451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915400" cy="5562600"/>
          </a:xfrm>
          <a:noFill/>
        </p:spPr>
        <p:txBody>
          <a:bodyPr/>
          <a:lstStyle/>
          <a:p>
            <a:pPr lvl="1"/>
            <a:r>
              <a:rPr lang="en-US"/>
              <a:t>and S, which may have up to 12 electrons in its valence shell </a:t>
            </a:r>
          </a:p>
        </p:txBody>
      </p:sp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828800"/>
            <a:ext cx="5943600" cy="202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663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Exceptions to the Octet Rule</a:t>
            </a:r>
            <a:endParaRPr lang="en-US" sz="320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VSEPR Model</a:t>
            </a: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87425"/>
            <a:ext cx="7010400" cy="3584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VSEPR Model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sz="240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Example:</a:t>
            </a:r>
            <a:r>
              <a:rPr lang="en-US" sz="2400">
                <a:solidFill>
                  <a:srgbClr val="FC0128"/>
                </a:solidFill>
              </a:rPr>
              <a:t> </a:t>
            </a:r>
            <a:r>
              <a:rPr lang="en-US" sz="2400"/>
              <a:t>predict all bond angles for these molecules and ions</a:t>
            </a:r>
            <a:endParaRPr lang="en-US"/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7010400" cy="155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 determine if a molecule is polar, we need to determine </a:t>
            </a:r>
          </a:p>
          <a:p>
            <a:pPr lvl="1">
              <a:defRPr/>
            </a:pPr>
            <a:r>
              <a:rPr lang="en-US"/>
              <a:t>if the molecule has polar bonds</a:t>
            </a:r>
          </a:p>
          <a:p>
            <a:pPr lvl="1">
              <a:defRPr/>
            </a:pPr>
            <a:r>
              <a:rPr lang="en-US"/>
              <a:t>the arrangement of these bonds in space</a:t>
            </a:r>
          </a:p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Dipole moment (</a:t>
            </a: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):</a:t>
            </a:r>
            <a:r>
              <a:rPr lang="en-US"/>
              <a:t> the vector sum of its individual bond dipole moments in a molecule</a:t>
            </a:r>
          </a:p>
          <a:p>
            <a:pPr lvl="1">
              <a:defRPr/>
            </a:pPr>
            <a:r>
              <a:rPr lang="en-US"/>
              <a:t>reported in debyes (D)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Polar and Nonpolar Molecules</a:t>
            </a:r>
            <a:endParaRPr lang="en-US" sz="32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81A6-4982-A3F9-651F-A1DA624CE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2.1 Polar Covalent Bonds and Electronegativity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2.2 Polar Covalent Bonds and Dipole Moments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2.3 Formal Charges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2.4 Resonance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2.5 Rules for Resonance Forms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2.6 Drawing Resonance Forms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2.7 Acids and Bases: The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Brønsted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–Lowry Definition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2.8 Acid and Base Strength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2.9 Predicting Acid–Base Reactions from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Values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2.10 Organic Acids and Organic Bases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2.11 Acids and Bases: The Lewis Definition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89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/>
              <a:t>these molecules have polar bonds, but each has a zero dipole moment</a:t>
            </a:r>
          </a:p>
        </p:txBody>
      </p:sp>
      <p:pic>
        <p:nvPicPr>
          <p:cNvPr id="2560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157538"/>
            <a:ext cx="1447800" cy="347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560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1905000"/>
            <a:ext cx="12319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5605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828800"/>
            <a:ext cx="1600200" cy="1595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560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3429000"/>
            <a:ext cx="7239000" cy="2233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4832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Polar and Nonpolar Molecules</a:t>
            </a:r>
            <a:endParaRPr lang="en-US" sz="32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/>
              <a:t>These molecules have polar bonds and a dipole moment greater than zero</a:t>
            </a:r>
          </a:p>
        </p:txBody>
      </p:sp>
      <p:pic>
        <p:nvPicPr>
          <p:cNvPr id="266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981200"/>
            <a:ext cx="1295400" cy="792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662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025650"/>
            <a:ext cx="1295400" cy="671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585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Polar and Nonpolar Molecules</a:t>
            </a:r>
            <a:endParaRPr lang="en-US" sz="3200"/>
          </a:p>
        </p:txBody>
      </p:sp>
      <p:pic>
        <p:nvPicPr>
          <p:cNvPr id="26630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2743200"/>
            <a:ext cx="6324600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6A9FE-4680-3ADF-9A90-D2A564B35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2133600"/>
          </a:xfrm>
        </p:spPr>
        <p:txBody>
          <a:bodyPr/>
          <a:lstStyle/>
          <a:p>
            <a:pPr lvl="4"/>
            <a:r>
              <a:rPr lang="en-US" sz="4400" b="1" dirty="0">
                <a:solidFill>
                  <a:srgbClr val="00B7A5"/>
                </a:solidFill>
              </a:rPr>
              <a:t>Resonance</a:t>
            </a:r>
          </a:p>
        </p:txBody>
      </p:sp>
    </p:spTree>
    <p:extLst>
      <p:ext uri="{BB962C8B-B14F-4D97-AF65-F5344CB8AC3E}">
        <p14:creationId xmlns:p14="http://schemas.microsoft.com/office/powerpoint/2010/main" val="1911027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  <a:noFill/>
        </p:spPr>
        <p:txBody>
          <a:bodyPr/>
          <a:lstStyle/>
          <a:p>
            <a:r>
              <a:rPr lang="en-US"/>
              <a:t>Linus Pauling - 1930s</a:t>
            </a:r>
          </a:p>
          <a:p>
            <a:pPr lvl="1"/>
            <a:r>
              <a:rPr lang="en-US"/>
              <a:t>many molecules and ions are best described by writing two or more Lewis structures</a:t>
            </a:r>
          </a:p>
          <a:p>
            <a:pPr lvl="1"/>
            <a:r>
              <a:rPr lang="en-US"/>
              <a:t>individual Lewis structures are called contributing structures</a:t>
            </a:r>
          </a:p>
          <a:p>
            <a:pPr lvl="1"/>
            <a:r>
              <a:rPr lang="en-US"/>
              <a:t>connect individual contributing structures by double-headed (resonance) arrows</a:t>
            </a:r>
          </a:p>
          <a:p>
            <a:pPr lvl="1"/>
            <a:r>
              <a:rPr lang="en-US"/>
              <a:t>the molecule or ion is a hybrid of the various contributing structures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  <a:noFill/>
        </p:spPr>
        <p:txBody>
          <a:bodyPr/>
          <a:lstStyle/>
          <a:p>
            <a:r>
              <a:rPr lang="en-US"/>
              <a:t>For many molecules and ions, no single Lewis structure provides a truly accurate representation</a:t>
            </a:r>
          </a:p>
        </p:txBody>
      </p:sp>
      <p:pic>
        <p:nvPicPr>
          <p:cNvPr id="2765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3700" y="2057400"/>
            <a:ext cx="4764088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763000" cy="5562600"/>
          </a:xfrm>
        </p:spPr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sz="240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Examples:</a:t>
            </a:r>
            <a:r>
              <a:rPr lang="en-US" sz="2400">
                <a:solidFill>
                  <a:srgbClr val="FC01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equivalent contributing structures</a:t>
            </a:r>
            <a:endParaRPr lang="en-US"/>
          </a:p>
        </p:txBody>
      </p:sp>
      <p:pic>
        <p:nvPicPr>
          <p:cNvPr id="2970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86600" cy="153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Curved arrow:</a:t>
            </a:r>
            <a:r>
              <a:rPr lang="en-US">
                <a:solidFill>
                  <a:srgbClr val="FC0128"/>
                </a:solidFill>
              </a:rPr>
              <a:t> </a:t>
            </a:r>
            <a:r>
              <a:rPr lang="en-US"/>
              <a:t>a symbol used to show the redistribution of valence electrons</a:t>
            </a:r>
          </a:p>
          <a:p>
            <a:pPr>
              <a:defRPr/>
            </a:pPr>
            <a:r>
              <a:rPr lang="en-US"/>
              <a:t>In using curved arrows, there are only two allowed types of electron redistribution:</a:t>
            </a:r>
          </a:p>
          <a:p>
            <a:pPr lvl="1">
              <a:defRPr/>
            </a:pPr>
            <a:r>
              <a:rPr lang="en-US"/>
              <a:t>from a bond to an adjacent atom</a:t>
            </a:r>
          </a:p>
          <a:p>
            <a:pPr lvl="1">
              <a:defRPr/>
            </a:pPr>
            <a:r>
              <a:rPr lang="en-US"/>
              <a:t>from an atom to an adjacent bond</a:t>
            </a:r>
          </a:p>
          <a:p>
            <a:pPr>
              <a:defRPr/>
            </a:pPr>
            <a:r>
              <a:rPr lang="en-US"/>
              <a:t>Electron pushing is a survival skill in organic chemistry. Learn it well!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763000" cy="5389563"/>
          </a:xfrm>
          <a:noFill/>
        </p:spPr>
        <p:txBody>
          <a:bodyPr/>
          <a:lstStyle/>
          <a:p>
            <a:r>
              <a:rPr lang="en-US"/>
              <a:t>All contributing structures must</a:t>
            </a:r>
          </a:p>
          <a:p>
            <a:pPr>
              <a:buFont typeface="Monotype Sorts" charset="2"/>
              <a:buNone/>
            </a:pPr>
            <a:r>
              <a:rPr lang="en-US" sz="2400"/>
              <a:t>1. have the same number of valence electrons</a:t>
            </a:r>
          </a:p>
          <a:p>
            <a:pPr>
              <a:buFont typeface="Monotype Sorts" charset="2"/>
              <a:buNone/>
            </a:pPr>
            <a:r>
              <a:rPr lang="en-US" sz="2400"/>
              <a:t>2. obey the rules of covalent bonding</a:t>
            </a:r>
          </a:p>
          <a:p>
            <a:pPr lvl="1"/>
            <a:r>
              <a:rPr lang="en-US"/>
              <a:t>no more than 2 electrons in the valence shell of H  </a:t>
            </a:r>
          </a:p>
          <a:p>
            <a:pPr lvl="1"/>
            <a:r>
              <a:rPr lang="en-US"/>
              <a:t>no more than 8 electrons in the valence shell of a 2nd period element</a:t>
            </a:r>
          </a:p>
          <a:p>
            <a:pPr lvl="1"/>
            <a:r>
              <a:rPr lang="en-US"/>
              <a:t>a 3rd period element may have up to 12 electrons in its valence shell</a:t>
            </a:r>
          </a:p>
          <a:p>
            <a:pPr>
              <a:buFont typeface="Monotype Sorts" charset="2"/>
              <a:buNone/>
            </a:pPr>
            <a:r>
              <a:rPr lang="en-US" sz="2400"/>
              <a:t>3. differ only in distribution of valence electrons</a:t>
            </a:r>
          </a:p>
          <a:p>
            <a:pPr>
              <a:buFont typeface="Monotype Sorts" charset="2"/>
              <a:buNone/>
            </a:pPr>
            <a:r>
              <a:rPr lang="en-US" sz="2400"/>
              <a:t>4. have the same number of paired and unpaired electrons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9067800" cy="56388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Preference 1:</a:t>
            </a:r>
            <a:r>
              <a:rPr lang="en-US"/>
              <a:t> filled valence shells</a:t>
            </a:r>
          </a:p>
          <a:p>
            <a:pPr lvl="1">
              <a:defRPr/>
            </a:pPr>
            <a:r>
              <a:rPr lang="en-US"/>
              <a:t>structures in which all atoms have filled valence shells contribute more than those with unfilled valence shells</a:t>
            </a:r>
          </a:p>
        </p:txBody>
      </p: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362200"/>
            <a:ext cx="6248400" cy="180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686800" cy="53340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Preference 2:</a:t>
            </a:r>
            <a:r>
              <a:rPr lang="en-US"/>
              <a:t> maximum number of covalent bonds</a:t>
            </a:r>
          </a:p>
          <a:p>
            <a:pPr lvl="1">
              <a:defRPr/>
            </a:pPr>
            <a:r>
              <a:rPr lang="en-US"/>
              <a:t>structures with a greater number of covalent bonds contribute more than those with fewer covalent bonds</a:t>
            </a:r>
          </a:p>
        </p:txBody>
      </p:sp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0"/>
            <a:ext cx="6477000" cy="189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Structures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Gilbert N. Lewis</a:t>
            </a:r>
          </a:p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Valence shell:</a:t>
            </a:r>
            <a:r>
              <a:rPr lang="en-US"/>
              <a:t> the outermost electron shell of an atom</a:t>
            </a:r>
          </a:p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Valence electrons:</a:t>
            </a:r>
            <a:r>
              <a:rPr lang="en-US"/>
              <a:t> electrons in the valence shell of an atom; these electrons are used to form chemical bonds</a:t>
            </a:r>
          </a:p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Lewis structure:</a:t>
            </a:r>
            <a:r>
              <a:rPr lang="en-US">
                <a:solidFill>
                  <a:srgbClr val="FC0128"/>
                </a:solidFill>
              </a:rPr>
              <a:t> </a:t>
            </a:r>
            <a:endParaRPr lang="en-US"/>
          </a:p>
          <a:p>
            <a:pPr lvl="1">
              <a:defRPr/>
            </a:pPr>
            <a:r>
              <a:rPr lang="en-US"/>
              <a:t>the symbol of the atom represents the nucleus and all inner shell electrons</a:t>
            </a:r>
          </a:p>
          <a:p>
            <a:pPr lvl="1">
              <a:defRPr/>
            </a:pPr>
            <a:r>
              <a:rPr lang="en-US"/>
              <a:t>dots represent valence electrons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4864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Preference 3:</a:t>
            </a:r>
            <a:r>
              <a:rPr lang="en-US"/>
              <a:t> least separation of unlike charge</a:t>
            </a:r>
          </a:p>
          <a:p>
            <a:pPr lvl="1">
              <a:defRPr/>
            </a:pPr>
            <a:r>
              <a:rPr lang="en-US"/>
              <a:t>structures with separation of unlike charges contribute less than those with no charge separation</a:t>
            </a:r>
          </a:p>
        </p:txBody>
      </p:sp>
      <p:pic>
        <p:nvPicPr>
          <p:cNvPr id="35844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209800"/>
            <a:ext cx="5867400" cy="209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9067800" cy="56388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Preference 4:</a:t>
            </a:r>
            <a:r>
              <a:rPr lang="en-US"/>
              <a:t> negative charge on the more electronegative atom </a:t>
            </a:r>
          </a:p>
          <a:p>
            <a:pPr lvl="1">
              <a:defRPr/>
            </a:pPr>
            <a:r>
              <a:rPr lang="en-US"/>
              <a:t>structures that carry a negative charge on the more electronegative atom contribute more than those with the negative charge on the less electronegative atom</a:t>
            </a:r>
          </a:p>
        </p:txBody>
      </p:sp>
      <p:pic>
        <p:nvPicPr>
          <p:cNvPr id="3686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200400"/>
            <a:ext cx="7391400" cy="187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Resonance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  <a:noFill/>
        </p:spPr>
        <p:txBody>
          <a:bodyPr/>
          <a:lstStyle/>
          <a:p>
            <a:r>
              <a:rPr lang="en-US"/>
              <a:t>Examples of ions and a molecule best represented as resonance hybrids</a:t>
            </a:r>
          </a:p>
        </p:txBody>
      </p:sp>
      <p:pic>
        <p:nvPicPr>
          <p:cNvPr id="3277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057400"/>
            <a:ext cx="3657600" cy="170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AC602-0208-E3F7-300C-BAC02AECE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362200"/>
            <a:ext cx="89154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B7A5"/>
                </a:solidFill>
              </a:rPr>
              <a:t>Acids and Bases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     Q)Can you name 3 types of acids and bases?</a:t>
            </a:r>
          </a:p>
        </p:txBody>
      </p:sp>
    </p:spTree>
    <p:extLst>
      <p:ext uri="{BB962C8B-B14F-4D97-AF65-F5344CB8AC3E}">
        <p14:creationId xmlns:p14="http://schemas.microsoft.com/office/powerpoint/2010/main" val="14811201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6105-153F-7F5A-0EA9-CDA632D5B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Acids and Bases: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Arrenius</a:t>
            </a:r>
            <a:r>
              <a:rPr lang="en-US" dirty="0"/>
              <a:t> acids and bases: H+ donor/OH- donor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Bronsted-</a:t>
            </a:r>
            <a:r>
              <a:rPr lang="en-US" dirty="0" err="1"/>
              <a:t>lowry</a:t>
            </a:r>
            <a:r>
              <a:rPr lang="en-US" dirty="0"/>
              <a:t> acids and bases: H+ movements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Lewis acids and Lewis bases: electrons movements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344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/>
              <a:t>Brønsted-Lowry Definitions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509000" cy="5334000"/>
          </a:xfrm>
        </p:spPr>
        <p:txBody>
          <a:bodyPr/>
          <a:lstStyle/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Acid:</a:t>
            </a:r>
            <a:r>
              <a:rPr lang="en-US"/>
              <a:t> a proton donor</a:t>
            </a:r>
          </a:p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Base:</a:t>
            </a:r>
            <a:r>
              <a:rPr lang="en-US"/>
              <a:t> a proton acceptor</a:t>
            </a:r>
          </a:p>
        </p:txBody>
      </p:sp>
      <p:pic>
        <p:nvPicPr>
          <p:cNvPr id="3789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286000"/>
            <a:ext cx="6096000" cy="374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304800"/>
            <a:ext cx="7708900" cy="838200"/>
          </a:xfrm>
        </p:spPr>
        <p:txBody>
          <a:bodyPr/>
          <a:lstStyle/>
          <a:p>
            <a:pPr>
              <a:defRPr/>
            </a:pPr>
            <a:r>
              <a:rPr lang="en-US"/>
              <a:t>Conjugate Acids &amp; bases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509000" cy="5334000"/>
          </a:xfrm>
        </p:spPr>
        <p:txBody>
          <a:bodyPr/>
          <a:lstStyle/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Conjugate base</a:t>
            </a:r>
            <a:r>
              <a:rPr lang="en-US">
                <a:solidFill>
                  <a:srgbClr val="1184AD"/>
                </a:solidFill>
              </a:rPr>
              <a:t>:</a:t>
            </a:r>
            <a:r>
              <a:rPr lang="en-US">
                <a:solidFill>
                  <a:srgbClr val="CF0E30"/>
                </a:solidFill>
              </a:rPr>
              <a:t> </a:t>
            </a:r>
            <a:r>
              <a:rPr lang="en-US"/>
              <a:t>the species formed from an acid when it donates a proton to a base</a:t>
            </a:r>
          </a:p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Conjugate acid:</a:t>
            </a:r>
            <a:r>
              <a:rPr lang="en-US"/>
              <a:t> the species formed from a base when it accepts a proton from an acid</a:t>
            </a:r>
            <a:endParaRPr lang="en-US">
              <a:solidFill>
                <a:srgbClr val="CF0E30"/>
              </a:solidFill>
            </a:endParaRPr>
          </a:p>
        </p:txBody>
      </p:sp>
      <p:pic>
        <p:nvPicPr>
          <p:cNvPr id="3891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276600"/>
            <a:ext cx="6096000" cy="190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Strong Acids and Bases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509000" cy="5334000"/>
          </a:xfrm>
        </p:spPr>
        <p:txBody>
          <a:bodyPr/>
          <a:lstStyle/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Strong acid:</a:t>
            </a:r>
            <a:r>
              <a:rPr lang="en-US"/>
              <a:t> completely ionized in aqueous solution. Examples are</a:t>
            </a:r>
          </a:p>
          <a:p>
            <a:pPr lvl="1">
              <a:defRPr/>
            </a:pPr>
            <a:r>
              <a:rPr lang="en-US"/>
              <a:t>HCl, HBr, HI, HNO</a:t>
            </a:r>
            <a:r>
              <a:rPr lang="en-US" baseline="-25000"/>
              <a:t>3</a:t>
            </a:r>
            <a:r>
              <a:rPr lang="en-US"/>
              <a:t>, HClO</a:t>
            </a:r>
            <a:r>
              <a:rPr lang="en-US" baseline="-25000"/>
              <a:t>4</a:t>
            </a:r>
            <a:r>
              <a:rPr lang="en-US"/>
              <a:t>, and H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endParaRPr lang="en-US"/>
          </a:p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Strong base:</a:t>
            </a:r>
            <a:r>
              <a:rPr lang="en-US"/>
              <a:t> completely ionized in aqueous solution. Examples are</a:t>
            </a:r>
          </a:p>
          <a:p>
            <a:pPr lvl="1">
              <a:defRPr/>
            </a:pPr>
            <a:r>
              <a:rPr lang="en-US"/>
              <a:t>LiOH, NaOH, KOH, Ca(OH)</a:t>
            </a:r>
            <a:r>
              <a:rPr lang="en-US" baseline="-25000"/>
              <a:t>2</a:t>
            </a:r>
            <a:r>
              <a:rPr lang="en-US"/>
              <a:t>, and Ba(OH)</a:t>
            </a:r>
            <a:r>
              <a:rPr lang="en-US" baseline="-25000"/>
              <a:t>2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Acids &amp; Base Strengths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509000" cy="5334000"/>
          </a:xfrm>
        </p:spPr>
        <p:txBody>
          <a:bodyPr/>
          <a:lstStyle/>
          <a:p>
            <a:pPr>
              <a:buClr>
                <a:srgbClr val="1184AD"/>
              </a:buClr>
            </a:pPr>
            <a:r>
              <a:rPr lang="en-US"/>
              <a:t>Acetic acid is a weak acid</a:t>
            </a:r>
          </a:p>
          <a:p>
            <a:pPr lvl="1"/>
            <a:r>
              <a:rPr lang="en-US"/>
              <a:t>it is incompletely ionized in aqueous solution</a:t>
            </a:r>
          </a:p>
        </p:txBody>
      </p:sp>
      <p:pic>
        <p:nvPicPr>
          <p:cNvPr id="4301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900" y="1981200"/>
            <a:ext cx="7785100" cy="298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Weak Acids and Bases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763000" cy="5257800"/>
          </a:xfrm>
        </p:spPr>
        <p:txBody>
          <a:bodyPr/>
          <a:lstStyle/>
          <a:p>
            <a:pPr>
              <a:buClr>
                <a:srgbClr val="1184AD"/>
              </a:buClr>
            </a:pPr>
            <a:r>
              <a:rPr lang="en-US"/>
              <a:t>The equation for the ionization of a weak acid, HA, in water and the acid ionization constant, K</a:t>
            </a:r>
            <a:r>
              <a:rPr lang="en-US" baseline="-25000"/>
              <a:t>a</a:t>
            </a:r>
            <a:r>
              <a:rPr lang="en-US"/>
              <a:t>, for this equilibrium are</a:t>
            </a:r>
          </a:p>
        </p:txBody>
      </p:sp>
      <p:pic>
        <p:nvPicPr>
          <p:cNvPr id="44036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3700" y="2590800"/>
            <a:ext cx="5346700" cy="2252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en-US"/>
              <a:t>Formation of Chemical Bonds</a:t>
            </a:r>
            <a:endParaRPr lang="en-US" sz="32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Atoms bond together so that each atom acquires an electron configuration the same as the noble gas nearest it in atomic number</a:t>
            </a:r>
          </a:p>
          <a:p>
            <a:pPr lvl="1">
              <a:defRPr/>
            </a:pPr>
            <a:r>
              <a:rPr lang="en-US"/>
              <a:t>an atom that gains electrons becomes an anion</a:t>
            </a:r>
          </a:p>
          <a:p>
            <a:pPr lvl="1">
              <a:defRPr/>
            </a:pPr>
            <a:r>
              <a:rPr lang="en-US"/>
              <a:t>an atom that loses electrons becomes a cation</a:t>
            </a:r>
          </a:p>
          <a:p>
            <a:pPr>
              <a:defRPr/>
            </a:pPr>
            <a:r>
              <a:rPr lang="en-US"/>
              <a:t>Two extremes of bonding</a:t>
            </a:r>
          </a:p>
          <a:p>
            <a:pPr lvl="1"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ionic bond:</a:t>
            </a:r>
            <a:r>
              <a:rPr lang="en-US"/>
              <a:t> a chemical bond resulting from the electrostatic attraction of an anion and a cation</a:t>
            </a:r>
          </a:p>
          <a:p>
            <a:pPr lvl="1"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covalent bond:</a:t>
            </a:r>
            <a:r>
              <a:rPr lang="en-US"/>
              <a:t> a chemical bond formed between two atoms by sharing one or more pairs of electrons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Weak Acids and Bases</a:t>
            </a:r>
          </a:p>
        </p:txBody>
      </p:sp>
      <p:pic>
        <p:nvPicPr>
          <p:cNvPr id="4505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066800"/>
            <a:ext cx="7239000" cy="4351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Weak Acids and Bases</a:t>
            </a:r>
          </a:p>
        </p:txBody>
      </p:sp>
      <p:sp>
        <p:nvSpPr>
          <p:cNvPr id="460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458200" cy="5486400"/>
          </a:xfrm>
        </p:spPr>
        <p:txBody>
          <a:bodyPr lIns="91440" tIns="45720" rIns="91440" bIns="45720"/>
          <a:lstStyle/>
          <a:p>
            <a:pPr>
              <a:buClr>
                <a:srgbClr val="1184AD"/>
              </a:buClr>
            </a:pPr>
            <a:r>
              <a:rPr lang="en-US"/>
              <a:t>Equilibrium favors reaction of the stronger acid and stronger base to give the weaker acid and weaker base</a:t>
            </a:r>
          </a:p>
        </p:txBody>
      </p:sp>
      <p:pic>
        <p:nvPicPr>
          <p:cNvPr id="46084" name="Picture 10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438400"/>
            <a:ext cx="7620000" cy="169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6085" name="Picture 10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343400"/>
            <a:ext cx="2743200" cy="779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1143000"/>
            <a:ext cx="8509000" cy="53340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A. Electronegativity of the atom bearing the negative charge</a:t>
            </a:r>
            <a:r>
              <a:rPr lang="en-US">
                <a:solidFill>
                  <a:srgbClr val="B50069"/>
                </a:solidFill>
              </a:rPr>
              <a:t> </a:t>
            </a:r>
          </a:p>
          <a:p>
            <a:pPr lvl="1"/>
            <a:r>
              <a:rPr lang="en-US" sz="2000"/>
              <a:t>within a period, the greater the electronegativity of the atom bearing the negative charge, the more strongly its electrons are held, the more stable the anion A</a:t>
            </a:r>
            <a:r>
              <a:rPr lang="en-US" sz="2000" baseline="30000"/>
              <a:t>-</a:t>
            </a:r>
            <a:r>
              <a:rPr lang="en-US" sz="2000"/>
              <a:t>, and the greater the acidity of the acid HA</a:t>
            </a:r>
          </a:p>
        </p:txBody>
      </p:sp>
      <p:pic>
        <p:nvPicPr>
          <p:cNvPr id="4710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352800"/>
            <a:ext cx="6477000" cy="3114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/>
              <a:t>Structure and Acidity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534400" cy="54102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/>
              <a:t>B. Size of the atom bearing the negative charge</a:t>
            </a:r>
            <a:endParaRPr lang="en-US" sz="2400"/>
          </a:p>
          <a:p>
            <a:pPr lvl="1"/>
            <a:r>
              <a:rPr lang="en-US" sz="2000"/>
              <a:t>within a column of the Periodic Table, acidity is related to the size of the the atom bearing the negative charge</a:t>
            </a:r>
          </a:p>
          <a:p>
            <a:pPr lvl="1"/>
            <a:r>
              <a:rPr lang="en-US" sz="2000"/>
              <a:t>atomic size increases from top to bottom of a column</a:t>
            </a:r>
          </a:p>
          <a:p>
            <a:pPr lvl="1"/>
            <a:r>
              <a:rPr lang="en-US" sz="2000"/>
              <a:t>the larger the atom bearing the negative charge, the greater its stability, and the greater the acidity of HA</a:t>
            </a:r>
          </a:p>
        </p:txBody>
      </p:sp>
      <p:sp>
        <p:nvSpPr>
          <p:cNvPr id="48132" name="Rectangle 12"/>
          <p:cNvSpPr>
            <a:spLocks noChangeArrowheads="1"/>
          </p:cNvSpPr>
          <p:nvPr/>
        </p:nvSpPr>
        <p:spPr bwMode="auto">
          <a:xfrm>
            <a:off x="2198688" y="5186363"/>
            <a:ext cx="6413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/>
            <a:endParaRPr lang="en-US" sz="2000" b="0">
              <a:solidFill>
                <a:schemeClr val="tx1"/>
              </a:solidFill>
              <a:latin typeface="Times"/>
            </a:endParaRPr>
          </a:p>
        </p:txBody>
      </p:sp>
      <p:pic>
        <p:nvPicPr>
          <p:cNvPr id="48133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352800"/>
            <a:ext cx="4648200" cy="306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8134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481513"/>
            <a:ext cx="1905000" cy="1538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8135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2875" y="4495800"/>
            <a:ext cx="1635125" cy="1476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509000" cy="53340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C. Resonance Delocalization of Charge in A</a:t>
            </a:r>
            <a:r>
              <a:rPr lang="en-US" baseline="30000"/>
              <a:t>-</a:t>
            </a:r>
            <a:endParaRPr lang="en-US"/>
          </a:p>
          <a:p>
            <a:pPr lvl="1"/>
            <a:r>
              <a:rPr lang="en-US"/>
              <a:t>for compounds with the same functional group, the more stable the anion A</a:t>
            </a:r>
            <a:r>
              <a:rPr lang="en-US" baseline="30000"/>
              <a:t>-</a:t>
            </a:r>
            <a:r>
              <a:rPr lang="en-US"/>
              <a:t>, the stronger the acid HA</a:t>
            </a:r>
          </a:p>
          <a:p>
            <a:pPr lvl="1"/>
            <a:r>
              <a:rPr lang="en-US"/>
              <a:t>compare an alcohol and a carboxylic acid</a:t>
            </a:r>
          </a:p>
          <a:p>
            <a:pPr lvl="1"/>
            <a:r>
              <a:rPr lang="en-US"/>
              <a:t>ionization of the O-H bond of an alcohol gives an anion for which there is no resonance stabilization</a:t>
            </a:r>
          </a:p>
        </p:txBody>
      </p:sp>
      <p:pic>
        <p:nvPicPr>
          <p:cNvPr id="49156" name="Picture 10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810000"/>
            <a:ext cx="7467600" cy="1147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509000" cy="5334000"/>
          </a:xfrm>
        </p:spPr>
        <p:txBody>
          <a:bodyPr/>
          <a:lstStyle/>
          <a:p>
            <a:pPr lvl="1"/>
            <a:r>
              <a:rPr lang="en-US"/>
              <a:t>ionization of a carboxylic acid gives a resonance-stabilized anion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 carboxylic acid is a stronger acid than an alcohol</a:t>
            </a:r>
          </a:p>
        </p:txBody>
      </p:sp>
      <p:pic>
        <p:nvPicPr>
          <p:cNvPr id="5018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7620000" cy="3157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839200" cy="54102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D. Electron-withdrawing inductive effect</a:t>
            </a:r>
            <a:endParaRPr lang="en-US">
              <a:solidFill>
                <a:srgbClr val="CF0E30"/>
              </a:solidFill>
            </a:endParaRPr>
          </a:p>
          <a:p>
            <a:pPr lvl="1"/>
            <a:r>
              <a:rPr lang="en-US"/>
              <a:t>the polarization of electron density of a covalent bond due to the electronegativity of an adjacent covalent bond</a:t>
            </a:r>
          </a:p>
        </p:txBody>
      </p:sp>
      <p:pic>
        <p:nvPicPr>
          <p:cNvPr id="51204" name="Picture 10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971800"/>
            <a:ext cx="1890713" cy="304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9067800" cy="5334000"/>
          </a:xfrm>
        </p:spPr>
        <p:txBody>
          <a:bodyPr lIns="91440" tIns="45720" rIns="91440" bIns="45720"/>
          <a:lstStyle/>
          <a:p>
            <a:pPr lvl="1"/>
            <a:r>
              <a:rPr lang="en-US"/>
              <a:t>stabilization of an anion by the inductive effect falls off rapidly with increasing distance of the electronegative atom from the site of the negative charge</a:t>
            </a:r>
          </a:p>
        </p:txBody>
      </p:sp>
      <p:pic>
        <p:nvPicPr>
          <p:cNvPr id="52228" name="Picture 10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613025"/>
            <a:ext cx="8534400" cy="2052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Structure and Acidity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661400" cy="52578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E. Hybridization</a:t>
            </a:r>
            <a:r>
              <a:rPr lang="en-US">
                <a:solidFill>
                  <a:srgbClr val="B50069"/>
                </a:solidFill>
              </a:rPr>
              <a:t> </a:t>
            </a:r>
          </a:p>
          <a:p>
            <a:pPr lvl="1"/>
            <a:r>
              <a:rPr lang="en-US" sz="2000"/>
              <a:t>for anions differing only in the hybridization of the charged atom, the greater the % of s character to the hybrid orbital of the charged atom, the more stable the anion, and the greater the acidity of HA</a:t>
            </a:r>
          </a:p>
        </p:txBody>
      </p:sp>
      <p:pic>
        <p:nvPicPr>
          <p:cNvPr id="5325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971800"/>
            <a:ext cx="59436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Acids and Bases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509000" cy="5334000"/>
          </a:xfrm>
        </p:spPr>
        <p:txBody>
          <a:bodyPr/>
          <a:lstStyle/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Lewis acid:</a:t>
            </a:r>
            <a:r>
              <a:rPr lang="en-US">
                <a:solidFill>
                  <a:srgbClr val="B50069"/>
                </a:solidFill>
              </a:rPr>
              <a:t> </a:t>
            </a:r>
            <a:r>
              <a:rPr lang="en-US"/>
              <a:t>any molecule of ion that can form a new covalent bond by accepting a pair of elections</a:t>
            </a:r>
          </a:p>
          <a:p>
            <a:pPr>
              <a:buClr>
                <a:srgbClr val="1184AD"/>
              </a:buCl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Lewis base:</a:t>
            </a:r>
            <a:r>
              <a:rPr lang="en-US">
                <a:solidFill>
                  <a:srgbClr val="FC0128"/>
                </a:solidFill>
              </a:rPr>
              <a:t> </a:t>
            </a:r>
            <a:r>
              <a:rPr lang="en-US"/>
              <a:t>any molecule of ion that can form a new covalent bond by donating a pair of elections</a:t>
            </a:r>
          </a:p>
        </p:txBody>
      </p:sp>
      <p:pic>
        <p:nvPicPr>
          <p:cNvPr id="5427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962400"/>
            <a:ext cx="6858000" cy="1157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Electronegativity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15400" cy="195738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Electronegativity:</a:t>
            </a:r>
            <a:r>
              <a:rPr lang="en-US"/>
              <a:t> a measure of the force of an atom’s attraction for the electrons it shares with another atom in a chemical bond</a:t>
            </a:r>
          </a:p>
          <a:p>
            <a:pPr>
              <a:defRPr/>
            </a:pPr>
            <a:r>
              <a:rPr lang="en-US"/>
              <a:t>Pauling scale</a:t>
            </a:r>
          </a:p>
          <a:p>
            <a:pPr lvl="1">
              <a:defRPr/>
            </a:pPr>
            <a:r>
              <a:rPr lang="en-US"/>
              <a:t>increases left to right in a row</a:t>
            </a:r>
          </a:p>
          <a:p>
            <a:pPr lvl="1">
              <a:defRPr/>
            </a:pPr>
            <a:r>
              <a:rPr lang="en-US"/>
              <a:t>increases bottom to top in a column</a:t>
            </a:r>
          </a:p>
        </p:txBody>
      </p:sp>
      <p:pic>
        <p:nvPicPr>
          <p:cNvPr id="1024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7300" y="2743200"/>
            <a:ext cx="23495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Acids and Bases</a:t>
            </a:r>
          </a:p>
        </p:txBody>
      </p:sp>
      <p:pic>
        <p:nvPicPr>
          <p:cNvPr id="5529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6553200" cy="410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382000" cy="54102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For each conjugate acid-base pair, identify the first species as an acid or base and the second as its conjugate base or acid.</a:t>
            </a:r>
            <a:endParaRPr lang="en-US"/>
          </a:p>
          <a:p>
            <a:pPr lvl="1"/>
            <a:endParaRPr lang="en-US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09813"/>
            <a:ext cx="7162800" cy="2033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2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534400" cy="55626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Complete a net ionic equation for each proton-transfer reaction. Label the original acid and its conjugate base.</a:t>
            </a:r>
            <a:endParaRPr lang="en-US"/>
          </a:p>
        </p:txBody>
      </p:sp>
      <p:pic>
        <p:nvPicPr>
          <p:cNvPr id="5734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52675"/>
            <a:ext cx="3886200" cy="2447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4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534400" cy="54864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Write a structural formula for the conjugate acid formed by treating each molecule or ion with HCl.</a:t>
            </a:r>
            <a:endParaRPr lang="en-US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25638"/>
            <a:ext cx="4114800" cy="1350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5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534400" cy="53340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Account for the greater stability of the anion derived from acetone compared with the anion derived from ethane.</a:t>
            </a:r>
            <a:endParaRPr lang="en-US"/>
          </a:p>
        </p:txBody>
      </p:sp>
      <p:pic>
        <p:nvPicPr>
          <p:cNvPr id="5939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362200"/>
            <a:ext cx="3276600" cy="1401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13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534400" cy="54102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Complete the equation for each Lewis acid-base reaction.</a:t>
            </a:r>
            <a:endParaRPr lang="en-US"/>
          </a:p>
        </p:txBody>
      </p:sp>
      <p:pic>
        <p:nvPicPr>
          <p:cNvPr id="6144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00"/>
            <a:ext cx="4419600" cy="3481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14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382000" cy="54102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000"/>
              <a:t>    </a:t>
            </a:r>
            <a:r>
              <a:rPr lang="en-US" sz="2400"/>
              <a:t>For each reaction, label the Lewis acid and the Lewis base, and use curved arrows to show the flow of electrons in each reaction.</a:t>
            </a:r>
            <a:endParaRPr lang="en-US"/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0"/>
            <a:ext cx="6858000" cy="1825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 15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534400" cy="5410200"/>
          </a:xfrm>
        </p:spPr>
        <p:txBody>
          <a:bodyPr lIns="91440" tIns="45720" rIns="91440" bIns="45720"/>
          <a:lstStyle/>
          <a:p>
            <a:pPr>
              <a:buFont typeface="Monotype Sorts" charset="2"/>
              <a:buNone/>
            </a:pPr>
            <a:r>
              <a:rPr lang="en-US" sz="2400"/>
              <a:t>    2,4-Pentanedione is a considerably stronger acid than acetone. Write a structural formula for each conjugate base, and account for the greater stability of the conjugate base from 2,4-pentanedione.</a:t>
            </a:r>
            <a:r>
              <a:rPr lang="en-US"/>
              <a:t> </a:t>
            </a:r>
          </a:p>
        </p:txBody>
      </p:sp>
      <p:pic>
        <p:nvPicPr>
          <p:cNvPr id="6349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667000"/>
            <a:ext cx="4495800" cy="1947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Electronegativity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694238"/>
          </a:xfrm>
          <a:noFill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Table 1.6  Classification of Chemical Bonds</a:t>
            </a:r>
          </a:p>
        </p:txBody>
      </p:sp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0825"/>
            <a:ext cx="5638800" cy="2441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26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114800"/>
            <a:ext cx="2057400" cy="164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270" name="Picture 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343400"/>
            <a:ext cx="1216025" cy="119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Bond Dipoles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sz="2400"/>
              <a:t>    Table 1.7 Average Bond Dipoles of Selected Covalent Bonds</a:t>
            </a:r>
            <a:endParaRPr lang="en-US"/>
          </a:p>
        </p:txBody>
      </p:sp>
      <p:pic>
        <p:nvPicPr>
          <p:cNvPr id="1229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2900" y="1828800"/>
            <a:ext cx="53213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Structures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915400" cy="5562600"/>
          </a:xfrm>
          <a:noFill/>
        </p:spPr>
        <p:txBody>
          <a:bodyPr/>
          <a:lstStyle/>
          <a:p>
            <a:r>
              <a:rPr lang="en-US"/>
              <a:t>To write a Lewis structure</a:t>
            </a:r>
          </a:p>
          <a:p>
            <a:pPr lvl="1"/>
            <a:r>
              <a:rPr lang="en-US"/>
              <a:t>determine the number of valence electrons</a:t>
            </a:r>
          </a:p>
          <a:p>
            <a:pPr lvl="1"/>
            <a:r>
              <a:rPr lang="en-US"/>
              <a:t>determine the arrangement of atoms</a:t>
            </a:r>
          </a:p>
          <a:p>
            <a:pPr lvl="1"/>
            <a:r>
              <a:rPr lang="en-US"/>
              <a:t>connect the atoms by single bonds</a:t>
            </a:r>
          </a:p>
          <a:p>
            <a:pPr lvl="1"/>
            <a:r>
              <a:rPr lang="en-US"/>
              <a:t>arrange the remaining electrons so that each atom has a complete valence shell</a:t>
            </a:r>
          </a:p>
          <a:p>
            <a:pPr lvl="1"/>
            <a:r>
              <a:rPr lang="en-US"/>
              <a:t>show bonding electrons as a single bond (a single line); show nonbonding electrons as a pair of dots</a:t>
            </a:r>
          </a:p>
          <a:p>
            <a:pPr lvl="1"/>
            <a:r>
              <a:rPr lang="en-US"/>
              <a:t>in a single bond atoms share one pair of electrons, in a double bond they share two pairs of electrons, and in a triple bond they share three pairs of electrons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Lewis Structures</a:t>
            </a:r>
          </a:p>
        </p:txBody>
      </p:sp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59125"/>
            <a:ext cx="1524000" cy="141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4340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371600"/>
            <a:ext cx="4419600" cy="372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4341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3657600"/>
            <a:ext cx="1752600" cy="908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shadbarc">
  <a:themeElements>
    <a:clrScheme name="">
      <a:dk1>
        <a:srgbClr val="000000"/>
      </a:dk1>
      <a:lt1>
        <a:srgbClr val="FDE8CC"/>
      </a:lt1>
      <a:dk2>
        <a:srgbClr val="000000"/>
      </a:dk2>
      <a:lt2>
        <a:srgbClr val="676767"/>
      </a:lt2>
      <a:accent1>
        <a:srgbClr val="FDEECF"/>
      </a:accent1>
      <a:accent2>
        <a:srgbClr val="BC3700"/>
      </a:accent2>
      <a:accent3>
        <a:srgbClr val="FEF2E2"/>
      </a:accent3>
      <a:accent4>
        <a:srgbClr val="000000"/>
      </a:accent4>
      <a:accent5>
        <a:srgbClr val="FEF5E4"/>
      </a:accent5>
      <a:accent6>
        <a:srgbClr val="AA3100"/>
      </a:accent6>
      <a:hlink>
        <a:srgbClr val="790015"/>
      </a:hlink>
      <a:folHlink>
        <a:srgbClr val="919191"/>
      </a:folHlink>
    </a:clrScheme>
    <a:fontScheme name="shadbarc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shadba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dba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adba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dba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dba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dba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dba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shadbarc.ppt</Template>
  <TotalTime>1487</TotalTime>
  <Pages>54</Pages>
  <Words>1780</Words>
  <Application>Microsoft Office PowerPoint</Application>
  <PresentationFormat>Letter Paper (8.5x11 in)</PresentationFormat>
  <Paragraphs>207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Aptos</vt:lpstr>
      <vt:lpstr>Helvetica</vt:lpstr>
      <vt:lpstr>Monotype Sorts</vt:lpstr>
      <vt:lpstr>Symbol</vt:lpstr>
      <vt:lpstr>Times</vt:lpstr>
      <vt:lpstr>shadbarc</vt:lpstr>
      <vt:lpstr>PowerPoint Presentation</vt:lpstr>
      <vt:lpstr>PowerPoint Presentation</vt:lpstr>
      <vt:lpstr>Lewis Structures</vt:lpstr>
      <vt:lpstr>Formation of Chemical Bonds</vt:lpstr>
      <vt:lpstr>Electronegativity</vt:lpstr>
      <vt:lpstr>Electronegativity</vt:lpstr>
      <vt:lpstr>Bond Dipoles</vt:lpstr>
      <vt:lpstr>Lewis Structures</vt:lpstr>
      <vt:lpstr>Lewis Structures</vt:lpstr>
      <vt:lpstr>Lewis Structures</vt:lpstr>
      <vt:lpstr>Formal Charge</vt:lpstr>
      <vt:lpstr>Formal Charge</vt:lpstr>
      <vt:lpstr>Formal Charge</vt:lpstr>
      <vt:lpstr>Exceptions to the Octet Rule</vt:lpstr>
      <vt:lpstr>Exceptions to the Octet Rule</vt:lpstr>
      <vt:lpstr>Exceptions to the Octet Rule</vt:lpstr>
      <vt:lpstr>VSEPR Model</vt:lpstr>
      <vt:lpstr>VSEPR Model</vt:lpstr>
      <vt:lpstr>Polar and Nonpolar Molecules</vt:lpstr>
      <vt:lpstr>Polar and Nonpolar Molecules</vt:lpstr>
      <vt:lpstr>Polar and Nonpolar Molecules</vt:lpstr>
      <vt:lpstr>PowerPoint Presentation</vt:lpstr>
      <vt:lpstr>Resonance</vt:lpstr>
      <vt:lpstr>Resonance</vt:lpstr>
      <vt:lpstr>Resonance</vt:lpstr>
      <vt:lpstr>Resonance</vt:lpstr>
      <vt:lpstr>Resonance</vt:lpstr>
      <vt:lpstr>Resonance</vt:lpstr>
      <vt:lpstr>Resonance</vt:lpstr>
      <vt:lpstr>Resonance</vt:lpstr>
      <vt:lpstr>Resonance</vt:lpstr>
      <vt:lpstr>Resonance</vt:lpstr>
      <vt:lpstr>PowerPoint Presentation</vt:lpstr>
      <vt:lpstr>PowerPoint Presentation</vt:lpstr>
      <vt:lpstr>Brønsted-Lowry Definitions</vt:lpstr>
      <vt:lpstr>Conjugate Acids &amp; bases</vt:lpstr>
      <vt:lpstr>Strong Acids and Bases</vt:lpstr>
      <vt:lpstr>Acids &amp; Base Strengths</vt:lpstr>
      <vt:lpstr>Weak Acids and Bases</vt:lpstr>
      <vt:lpstr>Weak Acids and Bases</vt:lpstr>
      <vt:lpstr>Weak Acids and Bases</vt:lpstr>
      <vt:lpstr>Structure and Acidity</vt:lpstr>
      <vt:lpstr>Structure and Acidity</vt:lpstr>
      <vt:lpstr>Structure and Acidity</vt:lpstr>
      <vt:lpstr>Structure and Acidity</vt:lpstr>
      <vt:lpstr>Structure and Acidity</vt:lpstr>
      <vt:lpstr>Structure and Acidity</vt:lpstr>
      <vt:lpstr>Structure and Acidity</vt:lpstr>
      <vt:lpstr>Lewis Acids and Bases</vt:lpstr>
      <vt:lpstr>Lewis Acids and Bases</vt:lpstr>
      <vt:lpstr>1</vt:lpstr>
      <vt:lpstr>Prob 2</vt:lpstr>
      <vt:lpstr>Prob 4</vt:lpstr>
      <vt:lpstr>Prob 5</vt:lpstr>
      <vt:lpstr>Prob 13</vt:lpstr>
      <vt:lpstr>Prob 14</vt:lpstr>
      <vt:lpstr>Prob 15</vt:lpstr>
    </vt:vector>
  </TitlesOfParts>
  <Company>Author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</dc:title>
  <dc:subject>Covalent Bonds / Shapes</dc:subject>
  <dc:creator>JHK</dc:creator>
  <cp:lastModifiedBy>Jihyun Kim</cp:lastModifiedBy>
  <cp:revision>223</cp:revision>
  <cp:lastPrinted>1997-09-13T07:37:10Z</cp:lastPrinted>
  <dcterms:created xsi:type="dcterms:W3CDTF">2001-02-03T17:06:16Z</dcterms:created>
  <dcterms:modified xsi:type="dcterms:W3CDTF">2024-08-18T15:15:18Z</dcterms:modified>
</cp:coreProperties>
</file>