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9"/>
  </p:notesMasterIdLst>
  <p:sldIdLst>
    <p:sldId id="471" r:id="rId2"/>
    <p:sldId id="473" r:id="rId3"/>
    <p:sldId id="279" r:id="rId4"/>
    <p:sldId id="280" r:id="rId5"/>
    <p:sldId id="281" r:id="rId6"/>
    <p:sldId id="282" r:id="rId7"/>
    <p:sldId id="283" r:id="rId8"/>
    <p:sldId id="284" r:id="rId9"/>
    <p:sldId id="436" r:id="rId10"/>
    <p:sldId id="437" r:id="rId11"/>
    <p:sldId id="460" r:id="rId12"/>
    <p:sldId id="438" r:id="rId13"/>
    <p:sldId id="439" r:id="rId14"/>
    <p:sldId id="440" r:id="rId15"/>
    <p:sldId id="441" r:id="rId16"/>
    <p:sldId id="442" r:id="rId17"/>
    <p:sldId id="444" r:id="rId18"/>
    <p:sldId id="445" r:id="rId19"/>
    <p:sldId id="446" r:id="rId20"/>
    <p:sldId id="447" r:id="rId21"/>
    <p:sldId id="448" r:id="rId22"/>
    <p:sldId id="449" r:id="rId23"/>
    <p:sldId id="450" r:id="rId24"/>
    <p:sldId id="451" r:id="rId25"/>
    <p:sldId id="452" r:id="rId26"/>
    <p:sldId id="461" r:id="rId27"/>
    <p:sldId id="462" r:id="rId28"/>
    <p:sldId id="463" r:id="rId29"/>
    <p:sldId id="464" r:id="rId30"/>
    <p:sldId id="465" r:id="rId31"/>
    <p:sldId id="467" r:id="rId32"/>
    <p:sldId id="468" r:id="rId33"/>
    <p:sldId id="470" r:id="rId34"/>
    <p:sldId id="453" r:id="rId35"/>
    <p:sldId id="372" r:id="rId36"/>
    <p:sldId id="287" r:id="rId37"/>
    <p:sldId id="288" r:id="rId38"/>
    <p:sldId id="289" r:id="rId39"/>
    <p:sldId id="290" r:id="rId40"/>
    <p:sldId id="374" r:id="rId41"/>
    <p:sldId id="346" r:id="rId42"/>
    <p:sldId id="347" r:id="rId43"/>
    <p:sldId id="376" r:id="rId44"/>
    <p:sldId id="377" r:id="rId45"/>
    <p:sldId id="348" r:id="rId46"/>
    <p:sldId id="349" r:id="rId47"/>
    <p:sldId id="454" r:id="rId4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667" autoAdjust="0"/>
    <p:restoredTop sz="94633" autoAdjust="0"/>
  </p:normalViewPr>
  <p:slideViewPr>
    <p:cSldViewPr>
      <p:cViewPr varScale="1">
        <p:scale>
          <a:sx n="95" d="100"/>
          <a:sy n="95" d="100"/>
        </p:scale>
        <p:origin x="1555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9797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4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4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4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48" charset="0"/>
              </a:defRPr>
            </a:lvl1pPr>
          </a:lstStyle>
          <a:p>
            <a:pPr>
              <a:defRPr/>
            </a:pPr>
            <a:fld id="{7E5C6ACA-E8DD-41F3-8B28-3ECAA0F4D9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757EEB-CE59-4CA1-88C3-6543966D29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659C11-13BC-41C7-A182-E270F0F841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2FD6A-F960-4A4D-AB22-81F4FD1E7D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3B16B-6FD3-4E0B-9405-EB50ED13E5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04D0F7-2351-4E87-B121-A38C22CE0B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48EE6-1483-4C82-91CD-348BE78959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DBCA8C-C8DD-4C98-ABF1-5647D7477C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4CB6D-7361-4E47-90FD-D54657C59F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73040-DA8C-44C9-A096-635F0C8FE0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D27B5-A7FB-49F2-95E1-D830599502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C3F96-5DE2-4E3E-BA54-7D881C286A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" pitchFamily="4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" pitchFamily="4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" pitchFamily="48" charset="0"/>
              </a:defRPr>
            </a:lvl1pPr>
          </a:lstStyle>
          <a:p>
            <a:pPr>
              <a:defRPr/>
            </a:pPr>
            <a:fld id="{C553F085-C8BF-4242-9FC5-23937DB411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4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4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4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4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4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4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4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4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3.w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6.w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9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jpeg"/><Relationship Id="rId2" Type="http://schemas.openxmlformats.org/officeDocument/2006/relationships/image" Target="../media/image52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6.wm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71800" y="5410200"/>
            <a:ext cx="4419600" cy="1066800"/>
          </a:xfrm>
        </p:spPr>
        <p:txBody>
          <a:bodyPr/>
          <a:lstStyle/>
          <a:p>
            <a:r>
              <a:rPr lang="en-US" altLang="en-US" sz="2800" dirty="0"/>
              <a:t>Ch 3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293688" y="1060450"/>
            <a:ext cx="4876655" cy="255198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defRPr/>
            </a:pPr>
            <a:r>
              <a:rPr lang="en-US" altLang="en-US" sz="4000" dirty="0" err="1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Oragnic</a:t>
            </a:r>
            <a:r>
              <a:rPr lang="en-US" altLang="en-US" sz="4000" dirty="0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Compounds:</a:t>
            </a:r>
          </a:p>
          <a:p>
            <a:pPr>
              <a:defRPr/>
            </a:pPr>
            <a:r>
              <a:rPr lang="en-US" altLang="en-US" sz="4000" dirty="0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Alkanes</a:t>
            </a:r>
          </a:p>
          <a:p>
            <a:pPr>
              <a:defRPr/>
            </a:pPr>
            <a:r>
              <a:rPr lang="en-US" altLang="en-US" sz="4000" dirty="0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and</a:t>
            </a:r>
          </a:p>
          <a:p>
            <a:pPr>
              <a:defRPr/>
            </a:pPr>
            <a:r>
              <a:rPr lang="en-US" altLang="en-US" sz="4000" dirty="0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Their Stereochemistry</a:t>
            </a:r>
            <a:endParaRPr lang="en-US" altLang="en-US" sz="4000" dirty="0">
              <a:solidFill>
                <a:srgbClr val="B5006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3584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2209800"/>
            <a:ext cx="3063875" cy="1882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35845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5029200"/>
            <a:ext cx="1676400" cy="1377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Structure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03300"/>
            <a:ext cx="7348538" cy="3873500"/>
          </a:xfrm>
          <a:noFill/>
        </p:spPr>
        <p:txBody>
          <a:bodyPr/>
          <a:lstStyle/>
          <a:p>
            <a:r>
              <a:rPr lang="en-US" altLang="en-US"/>
              <a:t>Shape</a:t>
            </a:r>
          </a:p>
          <a:p>
            <a:pPr lvl="1"/>
            <a:r>
              <a:rPr lang="en-US" altLang="en-US"/>
              <a:t>tetrahedral about carbon</a:t>
            </a:r>
          </a:p>
          <a:p>
            <a:pPr lvl="1"/>
            <a:r>
              <a:rPr lang="en-US" altLang="en-US"/>
              <a:t>all bond angles are approximately 109.5°</a:t>
            </a:r>
          </a:p>
        </p:txBody>
      </p:sp>
      <p:pic>
        <p:nvPicPr>
          <p:cNvPr id="3789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9375" y="2936875"/>
            <a:ext cx="4010025" cy="1711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Nomenclature - IUPAC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>
              <a:defRPr/>
            </a:pPr>
            <a:r>
              <a:rPr lang="en-US" altLang="en-US" sz="2000" dirty="0"/>
              <a:t>Suffix -</a:t>
            </a:r>
            <a:r>
              <a:rPr lang="en-US" altLang="en-US" sz="2000" dirty="0" err="1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ane</a:t>
            </a:r>
            <a:r>
              <a:rPr lang="en-US" altLang="en-US" sz="2000" dirty="0"/>
              <a:t> specifies an </a:t>
            </a:r>
            <a:r>
              <a:rPr lang="en-US" altLang="en-US" sz="2000" dirty="0" err="1"/>
              <a:t>alkane</a:t>
            </a:r>
            <a:endParaRPr lang="en-US" altLang="en-US" sz="2000" dirty="0"/>
          </a:p>
          <a:p>
            <a:pPr>
              <a:defRPr/>
            </a:pPr>
            <a:r>
              <a:rPr lang="en-US" altLang="en-US" sz="2000" dirty="0"/>
              <a:t>Prefix tells the number of carbon atoms</a:t>
            </a:r>
          </a:p>
        </p:txBody>
      </p:sp>
      <p:pic>
        <p:nvPicPr>
          <p:cNvPr id="38916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2438400"/>
            <a:ext cx="5562600" cy="4575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Nomenclature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226425" cy="577850"/>
          </a:xfrm>
          <a:noFill/>
        </p:spPr>
        <p:txBody>
          <a:bodyPr/>
          <a:lstStyle/>
          <a:p>
            <a:r>
              <a:rPr lang="en-US" altLang="en-US"/>
              <a:t>Alkanes</a:t>
            </a:r>
            <a:endParaRPr lang="en-US" altLang="en-US" baseline="-25000">
              <a:solidFill>
                <a:srgbClr val="1184AD"/>
              </a:solidFill>
            </a:endParaRPr>
          </a:p>
        </p:txBody>
      </p:sp>
      <p:pic>
        <p:nvPicPr>
          <p:cNvPr id="39940" name="Picture 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700" y="1447800"/>
            <a:ext cx="7289800" cy="443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3613150" cy="982663"/>
          </a:xfrm>
          <a:noFill/>
        </p:spPr>
        <p:txBody>
          <a:bodyPr/>
          <a:lstStyle/>
          <a:p>
            <a:r>
              <a:rPr lang="en-US" altLang="en-US"/>
              <a:t>Alkanes (contd.)</a:t>
            </a:r>
          </a:p>
        </p:txBody>
      </p:sp>
      <p:pic>
        <p:nvPicPr>
          <p:cNvPr id="40963" name="Picture 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1200" y="1524000"/>
            <a:ext cx="7747000" cy="4149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96937"/>
            <a:ext cx="7772400" cy="4495800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Constitutional isomers:</a:t>
            </a:r>
            <a:r>
              <a:rPr lang="en-US" altLang="en-US" dirty="0"/>
              <a:t> compounds with the same molecular formula but a different connectivity (order of attachment of their atoms)   example:  C</a:t>
            </a:r>
            <a:r>
              <a:rPr lang="en-US" altLang="en-US" baseline="-17000" dirty="0"/>
              <a:t>4</a:t>
            </a:r>
            <a:r>
              <a:rPr lang="en-US" altLang="en-US" dirty="0"/>
              <a:t>H</a:t>
            </a:r>
            <a:r>
              <a:rPr lang="en-US" altLang="en-US" baseline="-17000" dirty="0"/>
              <a:t>10</a:t>
            </a:r>
          </a:p>
        </p:txBody>
      </p:sp>
      <p:pic>
        <p:nvPicPr>
          <p:cNvPr id="41988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3810000"/>
            <a:ext cx="2971800" cy="1570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41989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3124200"/>
            <a:ext cx="2286000" cy="1973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41990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09800" y="4800600"/>
            <a:ext cx="5029200" cy="1184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Prob 2.19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charset="2"/>
              <a:buNone/>
            </a:pPr>
            <a:r>
              <a:rPr lang="en-US" altLang="en-US" sz="2400"/>
              <a:t>    Which sets represent pairs of constitutional isomers?</a:t>
            </a:r>
            <a:endParaRPr lang="en-US" altLang="en-US"/>
          </a:p>
        </p:txBody>
      </p:sp>
      <p:pic>
        <p:nvPicPr>
          <p:cNvPr id="4301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362200"/>
            <a:ext cx="8763000" cy="26717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7620000" cy="1104900"/>
          </a:xfrm>
        </p:spPr>
        <p:txBody>
          <a:bodyPr/>
          <a:lstStyle/>
          <a:p>
            <a:r>
              <a:rPr lang="en-US" altLang="en-US"/>
              <a:t>Constitutional Isomerism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5546725" y="3870325"/>
            <a:ext cx="2689225" cy="1187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4403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447800"/>
            <a:ext cx="4038600" cy="3467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181600"/>
          </a:xfrm>
          <a:noFill/>
        </p:spPr>
        <p:txBody>
          <a:bodyPr/>
          <a:lstStyle/>
          <a:p>
            <a:r>
              <a:rPr lang="en-US" altLang="en-US"/>
              <a:t>Parent name: the longest carbon chain</a:t>
            </a:r>
          </a:p>
          <a:p>
            <a:r>
              <a:rPr lang="en-US" altLang="en-US"/>
              <a:t>Substituent: a group attached to the parent chain </a:t>
            </a:r>
          </a:p>
          <a:p>
            <a:pPr lvl="1"/>
            <a:r>
              <a:rPr lang="en-US" altLang="en-US"/>
              <a:t>alkyl group: a substituent derived by removal of a hydrogen from an alkane; given the symbol </a:t>
            </a:r>
            <a:r>
              <a:rPr lang="en-US" altLang="en-US">
                <a:solidFill>
                  <a:srgbClr val="1184AD"/>
                </a:solidFill>
              </a:rPr>
              <a:t>R-</a:t>
            </a:r>
            <a:endParaRPr lang="en-US" altLang="en-US"/>
          </a:p>
          <a:p>
            <a:pPr>
              <a:buFont typeface="Monotype Sorts" charset="2"/>
              <a:buNone/>
            </a:pPr>
            <a:r>
              <a:rPr lang="en-US" altLang="en-US"/>
              <a:t>	</a:t>
            </a:r>
          </a:p>
        </p:txBody>
      </p:sp>
      <p:pic>
        <p:nvPicPr>
          <p:cNvPr id="4505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4572000"/>
            <a:ext cx="5943600" cy="1662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066800"/>
          </a:xfrm>
        </p:spPr>
        <p:txBody>
          <a:bodyPr/>
          <a:lstStyle/>
          <a:p>
            <a:r>
              <a:rPr lang="en-US" altLang="en-US" sz="3200"/>
              <a:t>Nomenclature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648200"/>
          </a:xfrm>
          <a:noFill/>
        </p:spPr>
        <p:txBody>
          <a:bodyPr/>
          <a:lstStyle/>
          <a:p>
            <a:pPr lvl="1">
              <a:buFont typeface="Palatino" charset="0"/>
              <a:buNone/>
            </a:pPr>
            <a:r>
              <a:rPr lang="en-US" altLang="en-US" sz="2000"/>
              <a:t>1.The name of a saturated hydrocarbon with an unbranched chain consists of a prefix and suffix</a:t>
            </a:r>
          </a:p>
          <a:p>
            <a:pPr lvl="1">
              <a:buFont typeface="Palatino" charset="0"/>
              <a:buNone/>
            </a:pPr>
            <a:r>
              <a:rPr lang="en-US" altLang="en-US" sz="2000"/>
              <a:t>2. For branched alkanes, the parent chain is the longest chain of carbon atoms</a:t>
            </a:r>
          </a:p>
          <a:p>
            <a:pPr lvl="1">
              <a:buFont typeface="Palatino" charset="0"/>
              <a:buNone/>
            </a:pPr>
            <a:r>
              <a:rPr lang="en-US" altLang="en-US" sz="2000"/>
              <a:t>3. Each substituent is given a name and a number</a:t>
            </a:r>
          </a:p>
          <a:p>
            <a:pPr>
              <a:buFont typeface="Monotype Sorts" charset="2"/>
              <a:buNone/>
            </a:pPr>
            <a:endParaRPr lang="en-US" altLang="en-US"/>
          </a:p>
          <a:p>
            <a:pPr>
              <a:buFont typeface="Monotype Sorts" charset="2"/>
              <a:buNone/>
            </a:pPr>
            <a:endParaRPr lang="en-US" altLang="en-US"/>
          </a:p>
          <a:p>
            <a:pPr lvl="1">
              <a:buFont typeface="Palatino" charset="0"/>
              <a:buNone/>
            </a:pPr>
            <a:endParaRPr lang="en-US" altLang="en-US"/>
          </a:p>
          <a:p>
            <a:pPr lvl="1">
              <a:buFont typeface="Palatino" charset="0"/>
              <a:buNone/>
            </a:pPr>
            <a:r>
              <a:rPr lang="en-US" altLang="en-US"/>
              <a:t>4. </a:t>
            </a:r>
            <a:r>
              <a:rPr lang="en-US" altLang="en-US" sz="2000"/>
              <a:t>If there is one substituent, number the chain from the end that gives it the lower number</a:t>
            </a:r>
          </a:p>
        </p:txBody>
      </p:sp>
      <p:pic>
        <p:nvPicPr>
          <p:cNvPr id="4608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3886200"/>
            <a:ext cx="4648200" cy="1035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46085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14800" y="5457825"/>
            <a:ext cx="4343400" cy="1019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lvl="1">
              <a:buFont typeface="Palatino" charset="0"/>
              <a:buNone/>
            </a:pPr>
            <a:r>
              <a:rPr lang="en-US" altLang="en-US"/>
              <a:t>6. If there are two or more different substituents,</a:t>
            </a:r>
          </a:p>
          <a:p>
            <a:pPr lvl="1"/>
            <a:r>
              <a:rPr lang="en-US" altLang="en-US"/>
              <a:t>list them in alphabetical order</a:t>
            </a:r>
          </a:p>
          <a:p>
            <a:pPr lvl="1"/>
            <a:r>
              <a:rPr lang="en-US" altLang="en-US"/>
              <a:t>number from the end of the chain that gives the substituent encountered first the lower number</a:t>
            </a:r>
          </a:p>
        </p:txBody>
      </p:sp>
      <p:pic>
        <p:nvPicPr>
          <p:cNvPr id="47107" name="Picture 103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4572000"/>
            <a:ext cx="5791200" cy="1463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"/>
            <a:ext cx="6400800" cy="5334000"/>
          </a:xfrm>
        </p:spPr>
        <p:txBody>
          <a:bodyPr>
            <a:normAutofit/>
          </a:bodyPr>
          <a:lstStyle/>
          <a:p>
            <a:endParaRPr lang="en-US" sz="2400" dirty="0">
              <a:solidFill>
                <a:srgbClr val="FF0000"/>
              </a:solidFill>
            </a:endParaRPr>
          </a:p>
          <a:p>
            <a:pPr algn="l"/>
            <a:r>
              <a:rPr lang="en-US" sz="2400" dirty="0">
                <a:solidFill>
                  <a:srgbClr val="FF0000"/>
                </a:solidFill>
              </a:rPr>
              <a:t>1. Functional Groups</a:t>
            </a:r>
          </a:p>
          <a:p>
            <a:pPr algn="l"/>
            <a:r>
              <a:rPr lang="en-US" sz="2400" dirty="0">
                <a:solidFill>
                  <a:srgbClr val="FF0000"/>
                </a:solidFill>
              </a:rPr>
              <a:t>2. Alkanes and Isomers</a:t>
            </a:r>
          </a:p>
          <a:p>
            <a:pPr algn="l"/>
            <a:r>
              <a:rPr lang="en-US" sz="2400" dirty="0">
                <a:solidFill>
                  <a:srgbClr val="FF0000"/>
                </a:solidFill>
              </a:rPr>
              <a:t>3. Alkyl Groups</a:t>
            </a:r>
          </a:p>
          <a:p>
            <a:pPr algn="l"/>
            <a:r>
              <a:rPr lang="en-US" sz="2400" dirty="0">
                <a:solidFill>
                  <a:srgbClr val="FF0000"/>
                </a:solidFill>
              </a:rPr>
              <a:t>4. Naming Alkanes</a:t>
            </a:r>
          </a:p>
          <a:p>
            <a:pPr algn="l"/>
            <a:r>
              <a:rPr lang="en-US" sz="2400" dirty="0">
                <a:solidFill>
                  <a:srgbClr val="FF0000"/>
                </a:solidFill>
              </a:rPr>
              <a:t>5.Properties of Alkanes</a:t>
            </a:r>
          </a:p>
          <a:p>
            <a:pPr algn="l"/>
            <a:r>
              <a:rPr lang="en-US" sz="2400" dirty="0">
                <a:solidFill>
                  <a:srgbClr val="FF0000"/>
                </a:solidFill>
              </a:rPr>
              <a:t>6.Cpnformationa of </a:t>
            </a:r>
            <a:r>
              <a:rPr lang="en-US" sz="2400" dirty="0" err="1">
                <a:solidFill>
                  <a:srgbClr val="FF0000"/>
                </a:solidFill>
              </a:rPr>
              <a:t>Ethanes</a:t>
            </a:r>
            <a:endParaRPr lang="en-US" sz="2400" dirty="0">
              <a:solidFill>
                <a:srgbClr val="FF0000"/>
              </a:solidFill>
            </a:endParaRPr>
          </a:p>
          <a:p>
            <a:pPr algn="l"/>
            <a:r>
              <a:rPr lang="en-US" sz="2400" dirty="0">
                <a:solidFill>
                  <a:srgbClr val="FF0000"/>
                </a:solidFill>
              </a:rPr>
              <a:t>7. Conformation of other alkanes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buFont typeface="Monotype Sorts" charset="2"/>
              <a:buNone/>
            </a:pPr>
            <a:r>
              <a:rPr lang="en-US" altLang="en-US"/>
              <a:t>	7. The prefixes di-, tri-, tetra-, etc. are not included in alphabetization</a:t>
            </a:r>
          </a:p>
          <a:p>
            <a:pPr>
              <a:buFont typeface="Monotype Sorts" charset="2"/>
              <a:buNone/>
            </a:pPr>
            <a:endParaRPr lang="en-US" altLang="en-US"/>
          </a:p>
          <a:p>
            <a:pPr>
              <a:buFont typeface="Monotype Sorts" charset="2"/>
              <a:buNone/>
            </a:pPr>
            <a:endParaRPr lang="en-US" altLang="en-US"/>
          </a:p>
          <a:p>
            <a:pPr>
              <a:buFont typeface="Monotype Sorts" charset="2"/>
              <a:buNone/>
            </a:pPr>
            <a:endParaRPr lang="en-US" altLang="en-US"/>
          </a:p>
          <a:p>
            <a:pPr>
              <a:buFont typeface="Monotype Sorts" charset="2"/>
              <a:buNone/>
            </a:pPr>
            <a:endParaRPr lang="en-US" altLang="en-US"/>
          </a:p>
          <a:p>
            <a:pPr>
              <a:buFont typeface="Monotype Sorts" charset="2"/>
              <a:buNone/>
            </a:pPr>
            <a:r>
              <a:rPr lang="en-US" altLang="en-US"/>
              <a:t>	8. Substituents are named by the same set of rules.</a:t>
            </a:r>
          </a:p>
        </p:txBody>
      </p:sp>
      <p:pic>
        <p:nvPicPr>
          <p:cNvPr id="4813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3302000"/>
            <a:ext cx="6400800" cy="165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029200"/>
          </a:xfrm>
          <a:noFill/>
        </p:spPr>
        <p:txBody>
          <a:bodyPr/>
          <a:lstStyle/>
          <a:p>
            <a:r>
              <a:rPr lang="en-US" altLang="en-US" sz="2800"/>
              <a:t>Alkyl groups</a:t>
            </a:r>
          </a:p>
        </p:txBody>
      </p:sp>
      <p:pic>
        <p:nvPicPr>
          <p:cNvPr id="49155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0538" y="2133600"/>
            <a:ext cx="8534400" cy="4565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Classification of C &amp; H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2000" dirty="0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Primary (1°) C:</a:t>
            </a:r>
            <a:r>
              <a:rPr lang="en-US" altLang="en-US" sz="2000" dirty="0"/>
              <a:t> a carbon bonded to one other carbon</a:t>
            </a:r>
          </a:p>
          <a:p>
            <a:pPr lvl="1">
              <a:defRPr/>
            </a:pPr>
            <a:r>
              <a:rPr lang="en-US" altLang="en-US" sz="2000" dirty="0"/>
              <a:t>1° H: a hydrogen bonded to a 1° carbon</a:t>
            </a:r>
          </a:p>
          <a:p>
            <a:pPr>
              <a:defRPr/>
            </a:pPr>
            <a:r>
              <a:rPr lang="en-US" altLang="en-US" sz="2000" dirty="0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Secondary (2°) C:</a:t>
            </a:r>
            <a:r>
              <a:rPr lang="en-US" altLang="en-US" sz="2000" dirty="0"/>
              <a:t> a carbon bonded to two other carbons</a:t>
            </a:r>
          </a:p>
          <a:p>
            <a:pPr lvl="1">
              <a:defRPr/>
            </a:pPr>
            <a:r>
              <a:rPr lang="en-US" altLang="en-US" sz="2000" dirty="0"/>
              <a:t>2° H: a hydrogen bonded to a 2° carbon</a:t>
            </a:r>
          </a:p>
          <a:p>
            <a:pPr>
              <a:defRPr/>
            </a:pPr>
            <a:r>
              <a:rPr lang="en-US" altLang="en-US" sz="2000" dirty="0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Tertiary (3°) C:</a:t>
            </a:r>
            <a:r>
              <a:rPr lang="en-US" altLang="en-US" sz="2000" dirty="0"/>
              <a:t> a carbon bonded to three other carbons</a:t>
            </a:r>
          </a:p>
          <a:p>
            <a:pPr lvl="1">
              <a:defRPr/>
            </a:pPr>
            <a:r>
              <a:rPr lang="en-US" altLang="en-US" sz="2000" dirty="0"/>
              <a:t>3° H: a hydrogen bonded to a 3° carbon</a:t>
            </a:r>
          </a:p>
          <a:p>
            <a:pPr>
              <a:defRPr/>
            </a:pPr>
            <a:r>
              <a:rPr lang="en-US" altLang="en-US" sz="2000" dirty="0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Quaternary (4°) C</a:t>
            </a:r>
            <a:r>
              <a:rPr lang="en-US" altLang="en-US" sz="2000" dirty="0">
                <a:solidFill>
                  <a:srgbClr val="1184AD"/>
                </a:solidFill>
              </a:rPr>
              <a:t>:</a:t>
            </a:r>
            <a:r>
              <a:rPr lang="en-US" altLang="en-US" sz="2000" dirty="0"/>
              <a:t> a carbon bonded to four other carbons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Cycloalkanes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2000" dirty="0"/>
              <a:t>General formula </a:t>
            </a:r>
            <a:r>
              <a:rPr lang="en-US" altLang="en-US" sz="2000" dirty="0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altLang="en-US" sz="2000" baseline="-25000" dirty="0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  <a:r>
              <a:rPr lang="en-US" altLang="en-US" sz="2000" dirty="0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altLang="en-US" sz="2000" baseline="-25000" dirty="0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2n</a:t>
            </a:r>
            <a:endParaRPr lang="en-US" altLang="en-US" sz="2000" dirty="0"/>
          </a:p>
          <a:p>
            <a:pPr lvl="1">
              <a:defRPr/>
            </a:pPr>
            <a:r>
              <a:rPr lang="en-US" altLang="en-US" sz="2000" dirty="0"/>
              <a:t>five- and six-</a:t>
            </a:r>
            <a:r>
              <a:rPr lang="en-US" altLang="en-US" sz="2000" dirty="0" err="1"/>
              <a:t>membered</a:t>
            </a:r>
            <a:r>
              <a:rPr lang="en-US" altLang="en-US" sz="2000" dirty="0"/>
              <a:t> rings are the most common</a:t>
            </a:r>
          </a:p>
          <a:p>
            <a:pPr>
              <a:defRPr/>
            </a:pPr>
            <a:r>
              <a:rPr lang="en-US" altLang="en-US" sz="2000" dirty="0"/>
              <a:t>Structure and nomenclature</a:t>
            </a:r>
          </a:p>
          <a:p>
            <a:pPr lvl="1">
              <a:defRPr/>
            </a:pPr>
            <a:r>
              <a:rPr lang="en-US" altLang="en-US" sz="2000" dirty="0"/>
              <a:t>to name, prefix the name of the corresponding open-chain </a:t>
            </a:r>
            <a:r>
              <a:rPr lang="en-US" altLang="en-US" sz="2000" dirty="0" err="1"/>
              <a:t>alkane</a:t>
            </a:r>
            <a:r>
              <a:rPr lang="en-US" altLang="en-US" sz="2000" dirty="0"/>
              <a:t> with </a:t>
            </a:r>
            <a:r>
              <a:rPr lang="en-US" altLang="en-US" sz="2000" dirty="0" err="1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cyclo</a:t>
            </a:r>
            <a:r>
              <a:rPr lang="en-US" altLang="en-US" sz="2000" dirty="0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</a:t>
            </a:r>
            <a:r>
              <a:rPr lang="en-US" altLang="en-US" sz="2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,</a:t>
            </a:r>
            <a:r>
              <a:rPr lang="en-US" altLang="en-US" sz="2000" dirty="0"/>
              <a:t> and name each substituent on the ring</a:t>
            </a:r>
          </a:p>
          <a:p>
            <a:pPr lvl="1">
              <a:defRPr/>
            </a:pPr>
            <a:r>
              <a:rPr lang="en-US" altLang="en-US" sz="2000" dirty="0"/>
              <a:t>if only one substituent, no need to give it a number</a:t>
            </a:r>
          </a:p>
          <a:p>
            <a:pPr lvl="1">
              <a:defRPr/>
            </a:pPr>
            <a:r>
              <a:rPr lang="en-US" altLang="en-US" sz="2000" dirty="0"/>
              <a:t>if two </a:t>
            </a:r>
            <a:r>
              <a:rPr lang="en-US" altLang="en-US" sz="2000" dirty="0" err="1"/>
              <a:t>substituents</a:t>
            </a:r>
            <a:r>
              <a:rPr lang="en-US" altLang="en-US" sz="2000" dirty="0"/>
              <a:t>, number from the substituent of lower alphabetical order</a:t>
            </a:r>
          </a:p>
          <a:p>
            <a:pPr lvl="1">
              <a:defRPr/>
            </a:pPr>
            <a:r>
              <a:rPr lang="en-US" altLang="en-US" sz="2000" dirty="0"/>
              <a:t>if three or more </a:t>
            </a:r>
            <a:r>
              <a:rPr lang="en-US" altLang="en-US" sz="2000" dirty="0" err="1"/>
              <a:t>substituents</a:t>
            </a:r>
            <a:r>
              <a:rPr lang="en-US" altLang="en-US" sz="2000" dirty="0"/>
              <a:t>, number to give them the lowest set of numbers and then list </a:t>
            </a:r>
            <a:r>
              <a:rPr lang="en-US" altLang="en-US" sz="2000" dirty="0" err="1"/>
              <a:t>substituents</a:t>
            </a:r>
            <a:r>
              <a:rPr lang="en-US" altLang="en-US" sz="2000" dirty="0"/>
              <a:t> in alphabetical order</a:t>
            </a:r>
          </a:p>
          <a:p>
            <a:pPr>
              <a:defRPr/>
            </a:pPr>
            <a:endParaRPr lang="en-US" altLang="en-US" sz="2000" dirty="0"/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Cycloalkanes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z="2400"/>
              <a:t>Line-angle drawings</a:t>
            </a:r>
          </a:p>
          <a:p>
            <a:pPr lvl="1"/>
            <a:r>
              <a:rPr lang="en-US" altLang="en-US" sz="2400"/>
              <a:t>each line represents a C-C bond</a:t>
            </a:r>
          </a:p>
          <a:p>
            <a:pPr lvl="1"/>
            <a:r>
              <a:rPr lang="en-US" altLang="en-US" sz="2400"/>
              <a:t>each angle represents a C</a:t>
            </a:r>
          </a:p>
        </p:txBody>
      </p:sp>
      <p:pic>
        <p:nvPicPr>
          <p:cNvPr id="52228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3352800"/>
            <a:ext cx="7162800" cy="167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52229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4648200"/>
            <a:ext cx="2590800" cy="1831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Cycloalkanes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charset="2"/>
              <a:buNone/>
              <a:defRPr/>
            </a:pPr>
            <a:r>
              <a:rPr lang="en-US" altLang="en-US" sz="2400">
                <a:solidFill>
                  <a:srgbClr val="BC3700"/>
                </a:solidFill>
              </a:rPr>
              <a:t>	</a:t>
            </a:r>
            <a:r>
              <a:rPr lang="en-US" altLang="en-US" sz="2400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Example:</a:t>
            </a:r>
            <a:r>
              <a:rPr lang="en-US" altLang="en-US" sz="2400"/>
              <a:t> name these cycloalkanes</a:t>
            </a:r>
            <a:endParaRPr lang="en-US" altLang="en-US"/>
          </a:p>
        </p:txBody>
      </p:sp>
      <p:pic>
        <p:nvPicPr>
          <p:cNvPr id="5325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667000"/>
            <a:ext cx="4343400" cy="1524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Physical Properties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noFill/>
        </p:spPr>
        <p:txBody>
          <a:bodyPr/>
          <a:lstStyle/>
          <a:p>
            <a:r>
              <a:rPr lang="en-US" altLang="en-US"/>
              <a:t>Intermolecular forces of attraction</a:t>
            </a:r>
          </a:p>
          <a:p>
            <a:pPr lvl="1"/>
            <a:r>
              <a:rPr lang="en-US" altLang="en-US"/>
              <a:t>ion-ion (Na</a:t>
            </a:r>
            <a:r>
              <a:rPr lang="en-US" altLang="en-US" baseline="30000"/>
              <a:t>+</a:t>
            </a:r>
            <a:r>
              <a:rPr lang="en-US" altLang="en-US"/>
              <a:t> and Cl</a:t>
            </a:r>
            <a:r>
              <a:rPr lang="en-US" altLang="en-US" baseline="30000"/>
              <a:t>- </a:t>
            </a:r>
            <a:r>
              <a:rPr lang="en-US" altLang="en-US"/>
              <a:t>in NaCl)</a:t>
            </a:r>
          </a:p>
          <a:p>
            <a:pPr lvl="1"/>
            <a:r>
              <a:rPr lang="en-US" altLang="en-US"/>
              <a:t>ion-dipole  (Na</a:t>
            </a:r>
            <a:r>
              <a:rPr lang="en-US" altLang="en-US" baseline="30000"/>
              <a:t>+</a:t>
            </a:r>
            <a:r>
              <a:rPr lang="en-US" altLang="en-US"/>
              <a:t> and Cl</a:t>
            </a:r>
            <a:r>
              <a:rPr lang="en-US" altLang="en-US" baseline="30000"/>
              <a:t>-</a:t>
            </a:r>
            <a:r>
              <a:rPr lang="en-US" altLang="en-US"/>
              <a:t> solvated in aqueous solution)</a:t>
            </a:r>
          </a:p>
          <a:p>
            <a:pPr lvl="1"/>
            <a:r>
              <a:rPr lang="en-US" altLang="en-US"/>
              <a:t>dipole-dipole and hydrogen bonding</a:t>
            </a:r>
          </a:p>
          <a:p>
            <a:pPr lvl="1"/>
            <a:r>
              <a:rPr lang="en-US" altLang="en-US"/>
              <a:t>dispersion forces (very weak electrostatic attraction between temporary dipoles)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Physical Properties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noFill/>
        </p:spPr>
        <p:txBody>
          <a:bodyPr/>
          <a:lstStyle/>
          <a:p>
            <a:r>
              <a:rPr lang="en-US" altLang="en-US"/>
              <a:t>Low-molecular-weight alkanes (methane....butane) are gases at room temperature</a:t>
            </a:r>
          </a:p>
          <a:p>
            <a:r>
              <a:rPr lang="en-US" altLang="en-US"/>
              <a:t>Higher molecular-weight alkanes (pentane, decane, gasoline, kerosene) are liquids at room temperature</a:t>
            </a:r>
          </a:p>
          <a:p>
            <a:r>
              <a:rPr lang="en-US" altLang="en-US"/>
              <a:t>High-molecular-weight alkanes (paraffin wax) are semisolids or solids at room temperature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Physical Properties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noFill/>
        </p:spPr>
        <p:txBody>
          <a:bodyPr/>
          <a:lstStyle/>
          <a:p>
            <a:r>
              <a:rPr lang="en-US" altLang="en-US"/>
              <a:t>Constitutional isomers have different physical properties</a:t>
            </a:r>
          </a:p>
        </p:txBody>
      </p:sp>
      <p:pic>
        <p:nvPicPr>
          <p:cNvPr id="56324" name="Picture 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3200400"/>
            <a:ext cx="6438900" cy="309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02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Oxidation of Alkanes</a:t>
            </a:r>
          </a:p>
        </p:txBody>
      </p:sp>
      <p:sp>
        <p:nvSpPr>
          <p:cNvPr id="67587" name="Rectangle 1027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Oxidation is the basis for their use as energy sources for heat and power</a:t>
            </a:r>
          </a:p>
          <a:p>
            <a:pPr lvl="1">
              <a:defRPr/>
            </a:pPr>
            <a:r>
              <a:rPr lang="en-US" altLang="en-US" dirty="0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heat of combustion:</a:t>
            </a:r>
            <a:r>
              <a:rPr lang="en-US" altLang="en-US" dirty="0"/>
              <a:t> heat released when one mole of a substance in its standard state is oxidized to carbon dioxide and water</a:t>
            </a:r>
          </a:p>
        </p:txBody>
      </p:sp>
      <p:pic>
        <p:nvPicPr>
          <p:cNvPr id="57348" name="Picture 103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3962400"/>
            <a:ext cx="7696200" cy="2625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90600"/>
          </a:xfrm>
        </p:spPr>
        <p:txBody>
          <a:bodyPr/>
          <a:lstStyle/>
          <a:p>
            <a:pPr>
              <a:defRPr/>
            </a:pPr>
            <a:r>
              <a:rPr lang="en-US" dirty="0"/>
              <a:t>Functional Groups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524000"/>
            <a:ext cx="8915400" cy="49530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Functional group:</a:t>
            </a:r>
            <a:r>
              <a:rPr lang="en-US" dirty="0"/>
              <a:t> an atom or group of atoms within a molecule that shows a characteristic set of physical and chemical properties</a:t>
            </a:r>
          </a:p>
          <a:p>
            <a:pPr>
              <a:defRPr/>
            </a:pPr>
            <a:r>
              <a:rPr lang="en-US" dirty="0"/>
              <a:t>Functional groups are important for three reason; they are</a:t>
            </a:r>
          </a:p>
          <a:p>
            <a:pPr lvl="1">
              <a:buFont typeface="Helvetica" charset="0"/>
              <a:buNone/>
              <a:defRPr/>
            </a:pPr>
            <a:r>
              <a:rPr lang="en-US" dirty="0"/>
              <a:t>1. the units by which we divide organic compounds into classes</a:t>
            </a:r>
          </a:p>
          <a:p>
            <a:pPr lvl="1">
              <a:buFont typeface="Helvetica" charset="0"/>
              <a:buNone/>
              <a:defRPr/>
            </a:pPr>
            <a:r>
              <a:rPr lang="en-US" dirty="0"/>
              <a:t>2. the sites of characteristic chemical reactions</a:t>
            </a:r>
          </a:p>
          <a:p>
            <a:pPr lvl="1">
              <a:buFont typeface="Helvetica" charset="0"/>
              <a:buNone/>
              <a:defRPr/>
            </a:pPr>
            <a:r>
              <a:rPr lang="en-US" dirty="0"/>
              <a:t>3. the basis for naming organic compounds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02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600"/>
              <a:t>Heat of Combustion:  Isomers</a:t>
            </a:r>
          </a:p>
        </p:txBody>
      </p:sp>
      <p:sp>
        <p:nvSpPr>
          <p:cNvPr id="58371" name="Rectangle 1027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/>
              <a:t> </a:t>
            </a:r>
          </a:p>
        </p:txBody>
      </p:sp>
      <p:pic>
        <p:nvPicPr>
          <p:cNvPr id="58372" name="Picture 102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362200"/>
            <a:ext cx="8153400" cy="428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Sources of Alkanes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noFill/>
        </p:spPr>
        <p:txBody>
          <a:bodyPr/>
          <a:lstStyle/>
          <a:p>
            <a:r>
              <a:rPr lang="en-US" altLang="en-US" sz="2400"/>
              <a:t>Natural gas </a:t>
            </a:r>
          </a:p>
          <a:p>
            <a:pPr lvl="1"/>
            <a:r>
              <a:rPr lang="en-US" altLang="en-US" sz="2400"/>
              <a:t>90-95% methane</a:t>
            </a:r>
          </a:p>
          <a:p>
            <a:r>
              <a:rPr lang="en-US" altLang="en-US" sz="2400"/>
              <a:t>Petroleum</a:t>
            </a:r>
          </a:p>
          <a:p>
            <a:pPr lvl="1"/>
            <a:r>
              <a:rPr lang="en-US" altLang="en-US" sz="2400"/>
              <a:t>gases (bp below 20°C)</a:t>
            </a:r>
          </a:p>
          <a:p>
            <a:pPr lvl="1"/>
            <a:r>
              <a:rPr lang="en-US" altLang="en-US" sz="2400"/>
              <a:t>naphthas, including gasoline (bp 20 - 200°C)</a:t>
            </a:r>
          </a:p>
          <a:p>
            <a:pPr lvl="1"/>
            <a:r>
              <a:rPr lang="en-US" altLang="en-US" sz="2400"/>
              <a:t>kerosene (bp 175 - 275°C)</a:t>
            </a:r>
          </a:p>
          <a:p>
            <a:pPr lvl="1"/>
            <a:r>
              <a:rPr lang="en-US" altLang="en-US" sz="2400"/>
              <a:t>fuel oil (bp 250 - 400°C)</a:t>
            </a:r>
          </a:p>
          <a:p>
            <a:pPr lvl="1"/>
            <a:r>
              <a:rPr lang="en-US" altLang="en-US" sz="2400"/>
              <a:t>lubricating oils (bp above 350°C)</a:t>
            </a:r>
          </a:p>
          <a:p>
            <a:pPr lvl="1"/>
            <a:r>
              <a:rPr lang="en-US" altLang="en-US" sz="2400"/>
              <a:t>asphalt (residue after distillation)</a:t>
            </a:r>
          </a:p>
          <a:p>
            <a:r>
              <a:rPr lang="en-US" altLang="en-US" sz="2400"/>
              <a:t>Coal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Gasoline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Octane rating:</a:t>
            </a:r>
            <a:r>
              <a:rPr lang="en-US" altLang="en-US"/>
              <a:t> </a:t>
            </a:r>
            <a:r>
              <a:rPr lang="en-US" altLang="en-US" sz="2400"/>
              <a:t>the percent 2,2,4-trimethylpentane (isooctane) in a mixture of isooctane and heptane that has equivalent antiknock properties</a:t>
            </a:r>
            <a:endParaRPr lang="en-US" altLang="en-US"/>
          </a:p>
          <a:p>
            <a:pPr>
              <a:defRPr/>
            </a:pPr>
            <a:endParaRPr lang="en-US" altLang="en-US"/>
          </a:p>
        </p:txBody>
      </p:sp>
      <p:pic>
        <p:nvPicPr>
          <p:cNvPr id="60420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3505200"/>
            <a:ext cx="5486400" cy="1901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IUPAC - General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572000"/>
          </a:xfrm>
          <a:noFill/>
        </p:spPr>
        <p:txBody>
          <a:bodyPr/>
          <a:lstStyle/>
          <a:p>
            <a:r>
              <a:rPr lang="en-US" altLang="en-US" sz="2400"/>
              <a:t>prefix-infix-suffix</a:t>
            </a:r>
          </a:p>
          <a:p>
            <a:pPr lvl="1"/>
            <a:r>
              <a:rPr lang="en-US" altLang="en-US" sz="2400"/>
              <a:t>prefix tells the number of carbon atoms in the parent </a:t>
            </a:r>
          </a:p>
          <a:p>
            <a:pPr lvl="1"/>
            <a:r>
              <a:rPr lang="en-US" altLang="en-US" sz="2400"/>
              <a:t>infix tells the nature of the carbon-carbon bonds</a:t>
            </a:r>
          </a:p>
          <a:p>
            <a:pPr lvl="1"/>
            <a:r>
              <a:rPr lang="en-US" altLang="en-US" sz="2400"/>
              <a:t>suffix tells the class of compound</a:t>
            </a:r>
          </a:p>
        </p:txBody>
      </p:sp>
      <p:pic>
        <p:nvPicPr>
          <p:cNvPr id="6144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3675063"/>
            <a:ext cx="7315200" cy="2801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Prob 2.22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charset="2"/>
              <a:buNone/>
            </a:pPr>
            <a:r>
              <a:rPr lang="en-US" altLang="en-US" sz="2400"/>
              <a:t>    Write the IUPAC name of each compound.</a:t>
            </a:r>
            <a:endParaRPr lang="en-US" altLang="en-US"/>
          </a:p>
        </p:txBody>
      </p:sp>
      <p:pic>
        <p:nvPicPr>
          <p:cNvPr id="6246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2971800"/>
            <a:ext cx="7315200" cy="2174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0E5365CB-1780-4243-97A8-F420C4E33238}" type="slidenum">
              <a:rPr lang="en-CA">
                <a:latin typeface="Arial" charset="0"/>
              </a:rPr>
              <a:pPr/>
              <a:t>35</a:t>
            </a:fld>
            <a:endParaRPr lang="en-CA">
              <a:latin typeface="Arial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charset="0"/>
              </a:rPr>
              <a:t>Conformers</a:t>
            </a:r>
            <a:endParaRPr lang="en-US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Conformation- Different arrangement of atoms resulting from bond rotation</a:t>
            </a:r>
          </a:p>
          <a:p>
            <a:pPr eaLnBrk="1" hangingPunct="1"/>
            <a:r>
              <a:rPr lang="en-US"/>
              <a:t>Conformations can be represented in 2 ways:</a:t>
            </a:r>
          </a:p>
          <a:p>
            <a:pPr eaLnBrk="1" hangingPunct="1"/>
            <a:endParaRPr lang="en-US"/>
          </a:p>
          <a:p>
            <a:pPr eaLnBrk="1" hangingPunct="1">
              <a:buFont typeface="Wingdings" pitchFamily="2" charset="2"/>
              <a:buNone/>
            </a:pPr>
            <a:endParaRPr lang="en-US"/>
          </a:p>
        </p:txBody>
      </p:sp>
      <p:pic>
        <p:nvPicPr>
          <p:cNvPr id="307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3597275"/>
            <a:ext cx="8164513" cy="2557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Conformations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Conformation:</a:t>
            </a:r>
            <a:r>
              <a:rPr lang="en-US" altLang="en-US"/>
              <a:t> any three-dimensional arrangement of atoms in a molecule that results from rotation about a single bond</a:t>
            </a:r>
          </a:p>
          <a:p>
            <a:pPr>
              <a:defRPr/>
            </a:pPr>
            <a:r>
              <a:rPr lang="en-US" altLang="en-US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Newman projection:</a:t>
            </a:r>
            <a:r>
              <a:rPr lang="en-US" altLang="en-US"/>
              <a:t> a way to view a molecule by looking along a carbon-carbon bond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3600"/>
              <a:t>Conformations of ethane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Staggered conformation:</a:t>
            </a:r>
            <a:r>
              <a:rPr lang="en-US" altLang="en-US">
                <a:solidFill>
                  <a:srgbClr val="B50069"/>
                </a:solidFill>
              </a:rPr>
              <a:t> </a:t>
            </a:r>
            <a:r>
              <a:rPr lang="en-US" altLang="en-US"/>
              <a:t>a conformation about a carbon-carbon single bond in which the atoms on one carbon are as far apart as possible from the atoms on an adjacent carbon</a:t>
            </a:r>
          </a:p>
        </p:txBody>
      </p:sp>
      <p:pic>
        <p:nvPicPr>
          <p:cNvPr id="5124" name="Picture 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4205288"/>
            <a:ext cx="1524000" cy="18145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5125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4521200"/>
            <a:ext cx="1905000" cy="165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5126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43400" y="4191000"/>
            <a:ext cx="1516063" cy="2133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Conformations of ethane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Eclipsed conformation:</a:t>
            </a:r>
            <a:r>
              <a:rPr lang="en-US" altLang="en-US"/>
              <a:t> a conformation about a carbon-carbon single bond in which the atoms on one carbon are as close as possible to the atoms on an adjacent carbon</a:t>
            </a:r>
          </a:p>
        </p:txBody>
      </p:sp>
      <p:pic>
        <p:nvPicPr>
          <p:cNvPr id="6148" name="Picture 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0300" y="4419600"/>
            <a:ext cx="1714500" cy="1524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6149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04900" y="4514850"/>
            <a:ext cx="2133600" cy="1581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6150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48100" y="4652962"/>
            <a:ext cx="1600200" cy="1595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Conformations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3821" y="990600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Torsional strain:</a:t>
            </a:r>
            <a:r>
              <a:rPr lang="en-US" altLang="en-US" dirty="0">
                <a:solidFill>
                  <a:srgbClr val="B50069"/>
                </a:solidFill>
              </a:rPr>
              <a:t> </a:t>
            </a:r>
            <a:r>
              <a:rPr lang="en-US" altLang="en-US" dirty="0"/>
              <a:t>the force that opposes the rotation of one part of a molecule about a bond while the other part of the molecule is held fixed</a:t>
            </a:r>
          </a:p>
          <a:p>
            <a:pPr lvl="1">
              <a:defRPr/>
            </a:pPr>
            <a:r>
              <a:rPr lang="en-US" altLang="en-US" dirty="0"/>
              <a:t>the torsional strain between eclipsed and staggered ethane is approximately 12.6 kJ (3.0 kcal)/mol </a:t>
            </a:r>
          </a:p>
        </p:txBody>
      </p:sp>
      <p:pic>
        <p:nvPicPr>
          <p:cNvPr id="8196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4627562"/>
            <a:ext cx="1406525" cy="169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819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4527550"/>
            <a:ext cx="1371600" cy="1339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8198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0" y="4879975"/>
            <a:ext cx="1630363" cy="377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7787"/>
            <a:ext cx="7772400" cy="760413"/>
          </a:xfrm>
        </p:spPr>
        <p:txBody>
          <a:bodyPr/>
          <a:lstStyle/>
          <a:p>
            <a:pPr>
              <a:defRPr/>
            </a:pPr>
            <a:r>
              <a:rPr lang="en-US" dirty="0"/>
              <a:t>Alcohol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990600"/>
            <a:ext cx="8915400" cy="5486400"/>
          </a:xfrm>
          <a:noFill/>
        </p:spPr>
        <p:txBody>
          <a:bodyPr/>
          <a:lstStyle/>
          <a:p>
            <a:r>
              <a:rPr lang="en-US" dirty="0"/>
              <a:t>contains an -OH (hydroxyl) group</a:t>
            </a:r>
          </a:p>
        </p:txBody>
      </p:sp>
      <p:pic>
        <p:nvPicPr>
          <p:cNvPr id="4100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1600200"/>
            <a:ext cx="2514600" cy="16748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4101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1524000"/>
            <a:ext cx="1606550" cy="2133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FD48F904-B9ED-4EA0-B94B-F0BB8B424512}" type="slidenum">
              <a:rPr lang="en-CA">
                <a:latin typeface="Arial" charset="0"/>
              </a:rPr>
              <a:pPr/>
              <a:t>40</a:t>
            </a:fld>
            <a:endParaRPr lang="en-CA">
              <a:latin typeface="Arial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charset="0"/>
              </a:rPr>
              <a:t>Conformation of propane</a:t>
            </a:r>
            <a:endParaRPr lang="en-CA" dirty="0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2286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CA" sz="2400"/>
              <a:t>The eclipsed conformer of propane has 3 interactions: two ethane-type H-H interactions, and one H-CH</a:t>
            </a:r>
            <a:r>
              <a:rPr lang="en-CA" sz="2400" baseline="-25000"/>
              <a:t>3</a:t>
            </a:r>
            <a:r>
              <a:rPr lang="en-CA" sz="2400"/>
              <a:t> interaction</a:t>
            </a:r>
          </a:p>
        </p:txBody>
      </p:sp>
      <p:pic>
        <p:nvPicPr>
          <p:cNvPr id="9221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300" y="3200400"/>
            <a:ext cx="8064500" cy="220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017F3238-9D03-4D97-83ED-8E641A242654}" type="slidenum">
              <a:rPr lang="en-CA">
                <a:latin typeface="Arial" charset="0"/>
              </a:rPr>
              <a:pPr/>
              <a:t>41</a:t>
            </a:fld>
            <a:endParaRPr lang="en-CA">
              <a:latin typeface="Arial" charset="0"/>
            </a:endParaRPr>
          </a:p>
        </p:txBody>
      </p:sp>
      <p:sp>
        <p:nvSpPr>
          <p:cNvPr id="12291" name="Text Box 10"/>
          <p:cNvSpPr txBox="1">
            <a:spLocks noChangeArrowheads="1"/>
          </p:cNvSpPr>
          <p:nvPr/>
        </p:nvSpPr>
        <p:spPr bwMode="auto">
          <a:xfrm>
            <a:off x="887413" y="1676400"/>
            <a:ext cx="7840662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• </a:t>
            </a:r>
            <a:r>
              <a:rPr lang="en-US" sz="2000"/>
              <a:t>Conformational situation is more complex for larger alkanes</a:t>
            </a:r>
          </a:p>
          <a:p>
            <a:pPr>
              <a:spcBef>
                <a:spcPct val="50000"/>
              </a:spcBef>
            </a:pPr>
            <a:r>
              <a:rPr lang="en-US" sz="2000"/>
              <a:t>• Not all staggered conformations has same energy, and not all</a:t>
            </a:r>
          </a:p>
          <a:p>
            <a:pPr>
              <a:spcBef>
                <a:spcPct val="50000"/>
              </a:spcBef>
            </a:pPr>
            <a:r>
              <a:rPr lang="en-US" sz="2000"/>
              <a:t>  eclipsed conformations have same energy</a:t>
            </a:r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2292" name="Text Box 11"/>
          <p:cNvSpPr txBox="1">
            <a:spLocks noChangeArrowheads="1"/>
          </p:cNvSpPr>
          <p:nvPr/>
        </p:nvSpPr>
        <p:spPr bwMode="auto">
          <a:xfrm>
            <a:off x="1371600" y="4572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2293" name="Text Box 12"/>
          <p:cNvSpPr txBox="1">
            <a:spLocks noChangeArrowheads="1"/>
          </p:cNvSpPr>
          <p:nvPr/>
        </p:nvSpPr>
        <p:spPr bwMode="auto">
          <a:xfrm>
            <a:off x="1431925" y="304800"/>
            <a:ext cx="6586538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200">
                <a:solidFill>
                  <a:schemeClr val="tx2"/>
                </a:solidFill>
              </a:rPr>
              <a:t>Conformations of butane</a:t>
            </a:r>
          </a:p>
        </p:txBody>
      </p:sp>
      <p:pic>
        <p:nvPicPr>
          <p:cNvPr id="12294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1250" y="3429000"/>
            <a:ext cx="6921500" cy="227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FD9AF23B-C0A7-45C3-ADBF-F18CF906032E}" type="slidenum">
              <a:rPr lang="en-CA">
                <a:latin typeface="Arial" charset="0"/>
              </a:rPr>
              <a:pPr/>
              <a:t>42</a:t>
            </a:fld>
            <a:endParaRPr lang="en-CA">
              <a:latin typeface="Arial" charset="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charset="0"/>
              </a:rPr>
              <a:t>Conformations of Butane</a:t>
            </a:r>
            <a:endParaRPr lang="en-CA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114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Anti conformation- methyl groups are 180˚ apart</a:t>
            </a:r>
          </a:p>
          <a:p>
            <a:pPr eaLnBrk="1" hangingPunct="1">
              <a:lnSpc>
                <a:spcPct val="90000"/>
              </a:lnSpc>
            </a:pPr>
            <a:r>
              <a:rPr lang="en-CA" sz="2400"/>
              <a:t>Gauche conformation- methyl groups are 60˚ apart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CA" sz="240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CA" sz="2400"/>
              <a:t>Which is the most energetically stable?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CA" sz="240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CA" sz="240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CA" sz="2400">
              <a:solidFill>
                <a:schemeClr val="accent2"/>
              </a:solidFill>
            </a:endParaRPr>
          </a:p>
        </p:txBody>
      </p:sp>
      <p:pic>
        <p:nvPicPr>
          <p:cNvPr id="13317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819400"/>
            <a:ext cx="48768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4648200"/>
            <a:ext cx="480060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3600"/>
              <a:t>Conformations of Butane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anti conformation</a:t>
            </a:r>
          </a:p>
          <a:p>
            <a:pPr lvl="1"/>
            <a:r>
              <a:rPr lang="en-US" altLang="en-US"/>
              <a:t>a conformation about a single bond in which the groups lie at a dihedral angle of 180°</a:t>
            </a:r>
          </a:p>
        </p:txBody>
      </p:sp>
      <p:pic>
        <p:nvPicPr>
          <p:cNvPr id="10244" name="Picture 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4114800"/>
            <a:ext cx="1600200" cy="190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0245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20800" y="4057650"/>
            <a:ext cx="2359025" cy="2038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0246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92600" y="3963987"/>
            <a:ext cx="1117600" cy="1903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Conformations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029200"/>
          </a:xfrm>
          <a:noFill/>
        </p:spPr>
        <p:txBody>
          <a:bodyPr/>
          <a:lstStyle/>
          <a:p>
            <a:r>
              <a:rPr lang="en-US" altLang="en-US" dirty="0"/>
              <a:t>Nonbonded interaction strain:  </a:t>
            </a:r>
          </a:p>
          <a:p>
            <a:pPr lvl="1"/>
            <a:r>
              <a:rPr lang="en-US" altLang="en-US" dirty="0"/>
              <a:t>the strain that arises when atoms not bonded to each other are forced abnormally close to one another</a:t>
            </a:r>
          </a:p>
          <a:p>
            <a:pPr lvl="1"/>
            <a:r>
              <a:rPr lang="en-US" altLang="en-US" dirty="0"/>
              <a:t>butane - gauche conformation; nonbonded interaction strain is approx. 3.8 kJ (0.9 kcal)/mol</a:t>
            </a:r>
          </a:p>
        </p:txBody>
      </p:sp>
      <p:pic>
        <p:nvPicPr>
          <p:cNvPr id="11268" name="Picture 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3300" y="4451350"/>
            <a:ext cx="1933575" cy="1873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1269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81625" y="4267200"/>
            <a:ext cx="2085975" cy="2209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89B2C847-F763-4BDA-AEA7-07E866E98E1A}" type="slidenum">
              <a:rPr lang="en-CA">
                <a:latin typeface="Arial" charset="0"/>
              </a:rPr>
              <a:pPr/>
              <a:t>45</a:t>
            </a:fld>
            <a:endParaRPr lang="en-CA">
              <a:latin typeface="Arial" charset="0"/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CA">
                <a:latin typeface="Arial" charset="0"/>
              </a:rPr>
              <a:t>Steric Strain</a:t>
            </a:r>
            <a:endParaRPr lang="en-CA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2209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CA" sz="2000"/>
              <a:t>Steric strain- repulsive interaction occurring between atoms that are forced closer together than their atomic radii allow</a:t>
            </a:r>
          </a:p>
          <a:p>
            <a:pPr eaLnBrk="1" hangingPunct="1">
              <a:lnSpc>
                <a:spcPct val="90000"/>
              </a:lnSpc>
            </a:pPr>
            <a:endParaRPr lang="en-CA" sz="2000"/>
          </a:p>
          <a:p>
            <a:pPr eaLnBrk="1" hangingPunct="1">
              <a:lnSpc>
                <a:spcPct val="90000"/>
              </a:lnSpc>
            </a:pPr>
            <a:endParaRPr lang="en-CA" sz="2000"/>
          </a:p>
          <a:p>
            <a:pPr eaLnBrk="1" hangingPunct="1">
              <a:lnSpc>
                <a:spcPct val="90000"/>
              </a:lnSpc>
            </a:pPr>
            <a:endParaRPr lang="en-CA" sz="2000"/>
          </a:p>
          <a:p>
            <a:pPr eaLnBrk="1" hangingPunct="1">
              <a:lnSpc>
                <a:spcPct val="90000"/>
              </a:lnSpc>
            </a:pPr>
            <a:endParaRPr lang="en-CA" sz="200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CA" sz="200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CA" sz="200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CA" sz="200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CA" sz="2000"/>
          </a:p>
        </p:txBody>
      </p:sp>
      <p:pic>
        <p:nvPicPr>
          <p:cNvPr id="14341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25650" y="2514600"/>
            <a:ext cx="5092700" cy="375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ACCB387C-C406-43D8-AB72-3C2707D84086}" type="slidenum">
              <a:rPr lang="en-CA">
                <a:latin typeface="Arial" charset="0"/>
              </a:rPr>
              <a:pPr/>
              <a:t>46</a:t>
            </a:fld>
            <a:endParaRPr lang="en-CA">
              <a:latin typeface="Arial" charset="0"/>
            </a:endParaRPr>
          </a:p>
        </p:txBody>
      </p:sp>
      <p:pic>
        <p:nvPicPr>
          <p:cNvPr id="15363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900" y="1787525"/>
            <a:ext cx="8966200" cy="328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Prob 2.24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charset="2"/>
              <a:buNone/>
            </a:pPr>
            <a:r>
              <a:rPr lang="en-US" altLang="en-US" sz="2400"/>
              <a:t>    Explain why each is an incorrect IUPAC name, and write the correct IUPAC name.</a:t>
            </a:r>
            <a:endParaRPr lang="en-US" altLang="en-US"/>
          </a:p>
          <a:p>
            <a:pPr>
              <a:buFont typeface="Monotype Sorts" charset="2"/>
              <a:buNone/>
            </a:pPr>
            <a:r>
              <a:rPr lang="en-US" altLang="en-US" sz="2400"/>
              <a:t>	(a) 1,3-dimethylbutane</a:t>
            </a:r>
            <a:endParaRPr lang="en-US" altLang="en-US"/>
          </a:p>
          <a:p>
            <a:pPr>
              <a:buFont typeface="Monotype Sorts" charset="2"/>
              <a:buNone/>
            </a:pPr>
            <a:r>
              <a:rPr lang="en-US" altLang="en-US" sz="2400"/>
              <a:t>	(b) 4-methylpentane</a:t>
            </a:r>
            <a:endParaRPr lang="en-US" altLang="en-US"/>
          </a:p>
          <a:p>
            <a:pPr>
              <a:buFont typeface="Monotype Sorts" charset="2"/>
              <a:buNone/>
            </a:pPr>
            <a:r>
              <a:rPr lang="en-US" altLang="en-US" sz="2400"/>
              <a:t>    (c) 2,2-dimethylbutane</a:t>
            </a:r>
          </a:p>
          <a:p>
            <a:pPr>
              <a:buFont typeface="Monotype Sorts" charset="2"/>
              <a:buNone/>
            </a:pPr>
            <a:r>
              <a:rPr lang="en-US" altLang="en-US" sz="2400">
                <a:latin typeface="Palatino" charset="0"/>
              </a:rPr>
              <a:t>    (d) </a:t>
            </a:r>
            <a:r>
              <a:rPr lang="en-US" altLang="en-US" sz="2400"/>
              <a:t>2-ethyl-3-methylpentane</a:t>
            </a:r>
            <a:endParaRPr lang="en-US" altLang="en-US" sz="2400">
              <a:latin typeface="Palatino" charset="0"/>
            </a:endParaRPr>
          </a:p>
          <a:p>
            <a:pPr>
              <a:buFont typeface="Monotype Sorts" charset="2"/>
              <a:buNone/>
            </a:pPr>
            <a:r>
              <a:rPr lang="en-US" altLang="en-US" sz="2400"/>
              <a:t>    (e) 2-propylpentane</a:t>
            </a:r>
          </a:p>
          <a:p>
            <a:pPr>
              <a:buFont typeface="Monotype Sorts" charset="2"/>
              <a:buNone/>
            </a:pPr>
            <a:r>
              <a:rPr lang="en-US" altLang="en-US" sz="2400"/>
              <a:t>    (f) 2,2-diethylheptane</a:t>
            </a:r>
          </a:p>
          <a:p>
            <a:pPr>
              <a:buFont typeface="Monotype Sorts" charset="2"/>
              <a:buNone/>
            </a:pPr>
            <a:r>
              <a:rPr lang="en-US" altLang="en-US" sz="2400"/>
              <a:t>    (g) 2,2-dimethylcyclopropane</a:t>
            </a:r>
          </a:p>
          <a:p>
            <a:pPr>
              <a:buFont typeface="Monotype Sorts" charset="2"/>
              <a:buNone/>
            </a:pPr>
            <a:r>
              <a:rPr lang="en-US" altLang="en-US" sz="2400"/>
              <a:t>    (h) 1-ethyl-5-methylcyclohexane</a:t>
            </a:r>
            <a:endParaRPr lang="en-US" altLang="en-US" sz="2400">
              <a:latin typeface="Palatino" charset="0"/>
            </a:endParaRPr>
          </a:p>
          <a:p>
            <a:pPr lvl="2"/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685800"/>
          </a:xfrm>
        </p:spPr>
        <p:txBody>
          <a:bodyPr/>
          <a:lstStyle/>
          <a:p>
            <a:pPr>
              <a:defRPr/>
            </a:pPr>
            <a:r>
              <a:rPr lang="en-US" dirty="0"/>
              <a:t>Amine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76200" y="685800"/>
            <a:ext cx="9067800" cy="5791200"/>
          </a:xfrm>
        </p:spPr>
        <p:txBody>
          <a:bodyPr/>
          <a:lstStyle/>
          <a:p>
            <a:r>
              <a:rPr lang="en-US" dirty="0"/>
              <a:t>contains an amino </a:t>
            </a:r>
            <a:r>
              <a:rPr lang="en-US" dirty="0" err="1"/>
              <a:t>itrogen</a:t>
            </a:r>
            <a:r>
              <a:rPr lang="en-US" dirty="0"/>
              <a:t> bonded to one, two, or three carbon atoms</a:t>
            </a:r>
          </a:p>
          <a:p>
            <a:pPr lvl="1"/>
            <a:r>
              <a:rPr lang="en-US" dirty="0"/>
              <a:t>may by 1°, 2°, or 3°</a:t>
            </a:r>
          </a:p>
          <a:p>
            <a:endParaRPr lang="en-US" dirty="0"/>
          </a:p>
        </p:txBody>
      </p:sp>
      <p:pic>
        <p:nvPicPr>
          <p:cNvPr id="512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49375" y="3810000"/>
            <a:ext cx="1851025" cy="1247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5125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3810000"/>
            <a:ext cx="1828800" cy="1531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5126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00" y="3810000"/>
            <a:ext cx="2438400" cy="1581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5127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0" y="2362200"/>
            <a:ext cx="6019800" cy="1400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0488"/>
            <a:ext cx="7772400" cy="823912"/>
          </a:xfrm>
        </p:spPr>
        <p:txBody>
          <a:bodyPr/>
          <a:lstStyle/>
          <a:p>
            <a:pPr>
              <a:defRPr/>
            </a:pPr>
            <a:r>
              <a:rPr lang="en-US" dirty="0"/>
              <a:t>Aldehyde and Ketone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838200"/>
            <a:ext cx="8915400" cy="5638800"/>
          </a:xfrm>
          <a:noFill/>
        </p:spPr>
        <p:txBody>
          <a:bodyPr/>
          <a:lstStyle/>
          <a:p>
            <a:r>
              <a:rPr lang="en-US" dirty="0"/>
              <a:t>contains a carbonyl (C=O) group</a:t>
            </a:r>
          </a:p>
        </p:txBody>
      </p:sp>
      <p:pic>
        <p:nvPicPr>
          <p:cNvPr id="6148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3013075"/>
            <a:ext cx="2438400" cy="172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6149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3165475"/>
            <a:ext cx="1752600" cy="16351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6150" name="Picture 1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67000" y="1524000"/>
            <a:ext cx="3962400" cy="1524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914400"/>
          </a:xfrm>
        </p:spPr>
        <p:txBody>
          <a:bodyPr/>
          <a:lstStyle/>
          <a:p>
            <a:pPr>
              <a:defRPr/>
            </a:pPr>
            <a:r>
              <a:rPr lang="en-US" dirty="0"/>
              <a:t>Carboxylic Acid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914400"/>
            <a:ext cx="8915400" cy="5562600"/>
          </a:xfrm>
          <a:noFill/>
        </p:spPr>
        <p:txBody>
          <a:bodyPr/>
          <a:lstStyle/>
          <a:p>
            <a:r>
              <a:rPr lang="en-US" dirty="0"/>
              <a:t>contains a carboxyl (-COOH) group</a:t>
            </a:r>
          </a:p>
        </p:txBody>
      </p:sp>
      <p:pic>
        <p:nvPicPr>
          <p:cNvPr id="7172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2286000"/>
            <a:ext cx="2514600" cy="2012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7173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1371600"/>
            <a:ext cx="6705600" cy="1665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Carboxylic Ester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3951288"/>
            <a:ext cx="8915400" cy="2525712"/>
          </a:xfrm>
        </p:spPr>
        <p:txBody>
          <a:bodyPr/>
          <a:lstStyle/>
          <a:p>
            <a:r>
              <a:rPr lang="en-US" dirty="0"/>
              <a:t>a derivative of a carboxylic acid in which the carboxyl hydrogen is replaced by a carbon group</a:t>
            </a: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5325" y="1981200"/>
            <a:ext cx="2733675" cy="1427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8197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2133600"/>
            <a:ext cx="2438400" cy="14366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Structure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Hydrocarbon:</a:t>
            </a:r>
            <a:r>
              <a:rPr lang="en-US" altLang="en-US"/>
              <a:t> a compound composed only of carbon and hydrogen</a:t>
            </a:r>
          </a:p>
          <a:p>
            <a:pPr>
              <a:defRPr/>
            </a:pPr>
            <a:r>
              <a:rPr lang="en-US" altLang="en-US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Saturated hydrocarbon:</a:t>
            </a:r>
            <a:r>
              <a:rPr lang="en-US" altLang="en-US">
                <a:solidFill>
                  <a:srgbClr val="B50069"/>
                </a:solidFill>
              </a:rPr>
              <a:t> </a:t>
            </a:r>
            <a:r>
              <a:rPr lang="en-US" altLang="en-US"/>
              <a:t>a hydrocarbon containing only single bonds</a:t>
            </a:r>
          </a:p>
          <a:p>
            <a:pPr>
              <a:defRPr/>
            </a:pPr>
            <a:r>
              <a:rPr lang="en-US" altLang="en-US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Alkane:</a:t>
            </a:r>
            <a:r>
              <a:rPr lang="en-US" altLang="en-US"/>
              <a:t> a saturated hydrocarbon whose carbons are arranged in a open chain</a:t>
            </a:r>
          </a:p>
          <a:p>
            <a:pPr>
              <a:defRPr/>
            </a:pPr>
            <a:r>
              <a:rPr lang="en-US" altLang="en-US">
                <a:solidFill>
                  <a:srgbClr val="1184A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Aliphatic hydrocarbon:</a:t>
            </a:r>
            <a:r>
              <a:rPr lang="en-US" altLang="en-US">
                <a:solidFill>
                  <a:srgbClr val="B50069"/>
                </a:solidFill>
              </a:rPr>
              <a:t> </a:t>
            </a:r>
            <a:r>
              <a:rPr lang="en-US" altLang="en-US"/>
              <a:t>another name for an alkane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4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4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1557</TotalTime>
  <Words>1306</Words>
  <Application>Microsoft Office PowerPoint</Application>
  <PresentationFormat>On-screen Show (4:3)</PresentationFormat>
  <Paragraphs>186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4" baseType="lpstr">
      <vt:lpstr>Arial</vt:lpstr>
      <vt:lpstr>Helvetica</vt:lpstr>
      <vt:lpstr>Monotype Sorts</vt:lpstr>
      <vt:lpstr>Palatino</vt:lpstr>
      <vt:lpstr>Times</vt:lpstr>
      <vt:lpstr>Wingdings</vt:lpstr>
      <vt:lpstr>Blank</vt:lpstr>
      <vt:lpstr>Ch 3</vt:lpstr>
      <vt:lpstr>PowerPoint Presentation</vt:lpstr>
      <vt:lpstr>Functional Groups</vt:lpstr>
      <vt:lpstr>Alcohol</vt:lpstr>
      <vt:lpstr>Amine</vt:lpstr>
      <vt:lpstr>Aldehyde and Ketone</vt:lpstr>
      <vt:lpstr>Carboxylic Acid</vt:lpstr>
      <vt:lpstr>Carboxylic Ester</vt:lpstr>
      <vt:lpstr>Structure</vt:lpstr>
      <vt:lpstr>Structure</vt:lpstr>
      <vt:lpstr>Nomenclature - IUPAC</vt:lpstr>
      <vt:lpstr>Nomenclature</vt:lpstr>
      <vt:lpstr>PowerPoint Presentation</vt:lpstr>
      <vt:lpstr>PowerPoint Presentation</vt:lpstr>
      <vt:lpstr>Prob 2.19</vt:lpstr>
      <vt:lpstr>Constitutional Isomerism</vt:lpstr>
      <vt:lpstr>PowerPoint Presentation</vt:lpstr>
      <vt:lpstr>Nomenclature</vt:lpstr>
      <vt:lpstr>PowerPoint Presentation</vt:lpstr>
      <vt:lpstr>PowerPoint Presentation</vt:lpstr>
      <vt:lpstr>PowerPoint Presentation</vt:lpstr>
      <vt:lpstr>Classification of C &amp; H</vt:lpstr>
      <vt:lpstr>Cycloalkanes</vt:lpstr>
      <vt:lpstr>Cycloalkanes</vt:lpstr>
      <vt:lpstr>Cycloalkanes</vt:lpstr>
      <vt:lpstr>Physical Properties</vt:lpstr>
      <vt:lpstr>Physical Properties</vt:lpstr>
      <vt:lpstr>Physical Properties</vt:lpstr>
      <vt:lpstr>Oxidation of Alkanes</vt:lpstr>
      <vt:lpstr>Heat of Combustion:  Isomers</vt:lpstr>
      <vt:lpstr>Sources of Alkanes</vt:lpstr>
      <vt:lpstr>Gasoline</vt:lpstr>
      <vt:lpstr>IUPAC - General</vt:lpstr>
      <vt:lpstr>Prob 2.22</vt:lpstr>
      <vt:lpstr>Conformers</vt:lpstr>
      <vt:lpstr>Conformations</vt:lpstr>
      <vt:lpstr>Conformations of ethane</vt:lpstr>
      <vt:lpstr>Conformations of ethane</vt:lpstr>
      <vt:lpstr>Conformations</vt:lpstr>
      <vt:lpstr>Conformation of propane</vt:lpstr>
      <vt:lpstr>PowerPoint Presentation</vt:lpstr>
      <vt:lpstr>Conformations of Butane</vt:lpstr>
      <vt:lpstr>Conformations of Butane</vt:lpstr>
      <vt:lpstr>Conformations</vt:lpstr>
      <vt:lpstr>Steric Strain</vt:lpstr>
      <vt:lpstr>PowerPoint Presentation</vt:lpstr>
      <vt:lpstr>Prob 2.24</vt:lpstr>
    </vt:vector>
  </TitlesOfParts>
  <Company>USC-Chemistry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</dc:creator>
  <cp:lastModifiedBy>Ji Kim</cp:lastModifiedBy>
  <cp:revision>93</cp:revision>
  <dcterms:created xsi:type="dcterms:W3CDTF">2001-12-20T17:40:52Z</dcterms:created>
  <dcterms:modified xsi:type="dcterms:W3CDTF">2024-09-08T17:18:12Z</dcterms:modified>
</cp:coreProperties>
</file>