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8" r:id="rId5"/>
    <p:sldMasterId id="214748369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embeddedFontLst>
    <p:embeddedFont>
      <p:font typeface="Inter SemiBold"/>
      <p:regular r:id="rId19"/>
      <p:bold r:id="rId20"/>
      <p:italic r:id="rId21"/>
      <p:boldItalic r:id="rId22"/>
    </p:embeddedFont>
    <p:embeddedFont>
      <p:font typeface="Inter Light"/>
      <p:regular r:id="rId23"/>
      <p:bold r:id="rId24"/>
      <p:italic r:id="rId25"/>
      <p:boldItalic r:id="rId26"/>
    </p:embeddedFont>
    <p:embeddedFont>
      <p:font typeface="Inter"/>
      <p:regular r:id="rId27"/>
      <p:bold r:id="rId28"/>
      <p:italic r:id="rId29"/>
      <p:boldItalic r:id="rId30"/>
    </p:embeddedFont>
    <p:embeddedFont>
      <p:font typeface="Inter ExtraBold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CA13DF-ABD6-4202-AAAE-75C7F55D11CA}">
  <a:tblStyle styleId="{2ACA13DF-ABD6-4202-AAAE-75C7F55D11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SemiBold-bold.fntdata"/><Relationship Id="rId22" Type="http://schemas.openxmlformats.org/officeDocument/2006/relationships/font" Target="fonts/InterSemiBold-boldItalic.fntdata"/><Relationship Id="rId21" Type="http://schemas.openxmlformats.org/officeDocument/2006/relationships/font" Target="fonts/InterSemiBold-italic.fntdata"/><Relationship Id="rId24" Type="http://schemas.openxmlformats.org/officeDocument/2006/relationships/font" Target="fonts/InterLight-bold.fntdata"/><Relationship Id="rId23" Type="http://schemas.openxmlformats.org/officeDocument/2006/relationships/font" Target="fonts/InterLight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InterLight-boldItalic.fntdata"/><Relationship Id="rId25" Type="http://schemas.openxmlformats.org/officeDocument/2006/relationships/font" Target="fonts/InterLight-italic.fntdata"/><Relationship Id="rId28" Type="http://schemas.openxmlformats.org/officeDocument/2006/relationships/font" Target="fonts/Inter-bold.fntdata"/><Relationship Id="rId27" Type="http://schemas.openxmlformats.org/officeDocument/2006/relationships/font" Target="fonts/Inter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Inter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InterExtraBold-bold.fntdata"/><Relationship Id="rId30" Type="http://schemas.openxmlformats.org/officeDocument/2006/relationships/font" Target="fonts/Inter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InterExtraBold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InterSemiBold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5232345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5232345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59a0af241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59a0af241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553215d00e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553215d00e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52323458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52323458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52323458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52323458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552323458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552323458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552323458c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552323458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553215d00e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553215d00e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552323458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552323458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553215d00e_3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553215d00e_3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553215d00e_3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553215d00e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20875" y="1402000"/>
            <a:ext cx="43248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2" type="title"/>
          </p:nvPr>
        </p:nvSpPr>
        <p:spPr>
          <a:xfrm>
            <a:off x="474350" y="3793500"/>
            <a:ext cx="4036500" cy="11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b="0"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57" name="Google Shape;57;p14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Google Shape;58;p14"/>
          <p:cNvSpPr/>
          <p:nvPr>
            <p:ph idx="3" type="pic"/>
          </p:nvPr>
        </p:nvSpPr>
        <p:spPr>
          <a:xfrm>
            <a:off x="5039775" y="196800"/>
            <a:ext cx="3905400" cy="47499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59" name="Google Shape;59;p14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</a:t>
            </a: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5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Divider Slide">
  <p:cSld name="CUSTOM_3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420875" y="1402000"/>
            <a:ext cx="43248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2" type="title"/>
          </p:nvPr>
        </p:nvSpPr>
        <p:spPr>
          <a:xfrm>
            <a:off x="474350" y="3793500"/>
            <a:ext cx="4036500" cy="11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b="0"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cxnSp>
        <p:nvCxnSpPr>
          <p:cNvPr id="66" name="Google Shape;66;p15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5"/>
          <p:cNvSpPr/>
          <p:nvPr>
            <p:ph idx="3" type="pic"/>
          </p:nvPr>
        </p:nvSpPr>
        <p:spPr>
          <a:xfrm>
            <a:off x="5039775" y="196800"/>
            <a:ext cx="3905400" cy="47499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68" name="Google Shape;68;p15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ion / Mission" type="secHead">
  <p:cSld name="SECTION_HEADER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>
            <p:ph idx="2" type="pic"/>
          </p:nvPr>
        </p:nvSpPr>
        <p:spPr>
          <a:xfrm>
            <a:off x="5039775" y="203250"/>
            <a:ext cx="3905400" cy="22986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cxnSp>
        <p:nvCxnSpPr>
          <p:cNvPr id="73" name="Google Shape;73;p16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452575" y="1853525"/>
            <a:ext cx="2965500" cy="24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75" name="Google Shape;75;p16"/>
          <p:cNvSpPr/>
          <p:nvPr>
            <p:ph idx="3" type="pic"/>
          </p:nvPr>
        </p:nvSpPr>
        <p:spPr>
          <a:xfrm>
            <a:off x="5039775" y="2624675"/>
            <a:ext cx="3905400" cy="22986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452575" y="596800"/>
            <a:ext cx="42636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77" name="Google Shape;77;p16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/ Divider" type="tx">
  <p:cSld name="TITLE_AND_BODY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7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17"/>
          <p:cNvSpPr txBox="1"/>
          <p:nvPr>
            <p:ph type="title"/>
          </p:nvPr>
        </p:nvSpPr>
        <p:spPr>
          <a:xfrm>
            <a:off x="420875" y="1552350"/>
            <a:ext cx="6231300" cy="16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2" type="title"/>
          </p:nvPr>
        </p:nvSpPr>
        <p:spPr>
          <a:xfrm>
            <a:off x="472350" y="3144800"/>
            <a:ext cx="29655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b="0"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4" name="Google Shape;84;p17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5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enue Model" type="twoColTx">
  <p:cSld name="TITLE_AND_TWO_COLUMNS"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9" name="Google Shape;89;p18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8"/>
          <p:cNvSpPr txBox="1"/>
          <p:nvPr>
            <p:ph type="title"/>
          </p:nvPr>
        </p:nvSpPr>
        <p:spPr>
          <a:xfrm>
            <a:off x="450850" y="596800"/>
            <a:ext cx="6767700" cy="14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560525" y="3718900"/>
            <a:ext cx="3552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4113125" y="3718900"/>
            <a:ext cx="3552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3" name="Google Shape;93;p18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4" name="Google Shape;94;p18"/>
          <p:cNvSpPr txBox="1"/>
          <p:nvPr>
            <p:ph idx="3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Timeline" type="titleOnly">
  <p:cSld name="TITLE_ONLY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8" name="Google Shape;98;p19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Google Shape;99;p19"/>
          <p:cNvSpPr txBox="1"/>
          <p:nvPr>
            <p:ph type="title"/>
          </p:nvPr>
        </p:nvSpPr>
        <p:spPr>
          <a:xfrm>
            <a:off x="452575" y="596800"/>
            <a:ext cx="68688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589475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2601850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02" name="Google Shape;102;p19"/>
          <p:cNvSpPr txBox="1"/>
          <p:nvPr>
            <p:ph idx="3" type="body"/>
          </p:nvPr>
        </p:nvSpPr>
        <p:spPr>
          <a:xfrm>
            <a:off x="4601450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03" name="Google Shape;103;p19"/>
          <p:cNvSpPr txBox="1"/>
          <p:nvPr>
            <p:ph idx="4" type="body"/>
          </p:nvPr>
        </p:nvSpPr>
        <p:spPr>
          <a:xfrm>
            <a:off x="6602800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04" name="Google Shape;104;p19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p19"/>
          <p:cNvSpPr txBox="1"/>
          <p:nvPr>
            <p:ph idx="5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Advantage">
  <p:cSld name="ONE_COLUMN_TEXT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20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20"/>
          <p:cNvSpPr txBox="1"/>
          <p:nvPr>
            <p:ph type="title"/>
          </p:nvPr>
        </p:nvSpPr>
        <p:spPr>
          <a:xfrm>
            <a:off x="452575" y="596800"/>
            <a:ext cx="4418100" cy="29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111" name="Google Shape;111;p20"/>
          <p:cNvSpPr/>
          <p:nvPr>
            <p:ph idx="2" type="pic"/>
          </p:nvPr>
        </p:nvSpPr>
        <p:spPr>
          <a:xfrm>
            <a:off x="5039775" y="196800"/>
            <a:ext cx="3905400" cy="47499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452575" y="1966775"/>
            <a:ext cx="3212700" cy="20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13" name="Google Shape;113;p20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p20"/>
          <p:cNvSpPr txBox="1"/>
          <p:nvPr>
            <p:ph idx="3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">
  <p:cSld name="MAIN_POINT"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>
            <p:ph idx="2" type="pic"/>
          </p:nvPr>
        </p:nvSpPr>
        <p:spPr>
          <a:xfrm>
            <a:off x="566350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118" name="Google Shape;118;p21"/>
          <p:cNvSpPr/>
          <p:nvPr>
            <p:ph idx="3" type="pic"/>
          </p:nvPr>
        </p:nvSpPr>
        <p:spPr>
          <a:xfrm>
            <a:off x="2588275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119" name="Google Shape;119;p21"/>
          <p:cNvSpPr/>
          <p:nvPr>
            <p:ph idx="4" type="pic"/>
          </p:nvPr>
        </p:nvSpPr>
        <p:spPr>
          <a:xfrm>
            <a:off x="4613113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120" name="Google Shape;120;p21"/>
          <p:cNvSpPr/>
          <p:nvPr>
            <p:ph idx="5" type="pic"/>
          </p:nvPr>
        </p:nvSpPr>
        <p:spPr>
          <a:xfrm>
            <a:off x="6637950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cxnSp>
        <p:nvCxnSpPr>
          <p:cNvPr id="121" name="Google Shape;121;p21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21"/>
          <p:cNvSpPr txBox="1"/>
          <p:nvPr>
            <p:ph type="title"/>
          </p:nvPr>
        </p:nvSpPr>
        <p:spPr>
          <a:xfrm>
            <a:off x="450850" y="596800"/>
            <a:ext cx="6767700" cy="18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21"/>
          <p:cNvSpPr txBox="1"/>
          <p:nvPr>
            <p:ph idx="1" type="subTitle"/>
          </p:nvPr>
        </p:nvSpPr>
        <p:spPr>
          <a:xfrm>
            <a:off x="566350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idx="6" type="subTitle"/>
          </p:nvPr>
        </p:nvSpPr>
        <p:spPr>
          <a:xfrm>
            <a:off x="2588275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7" type="subTitle"/>
          </p:nvPr>
        </p:nvSpPr>
        <p:spPr>
          <a:xfrm>
            <a:off x="4613113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idx="8" type="subTitle"/>
          </p:nvPr>
        </p:nvSpPr>
        <p:spPr>
          <a:xfrm>
            <a:off x="6637950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21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rrent Market / Market Size">
  <p:cSld name="SECTION_TITLE_AND_DESCRIPTION">
    <p:bg>
      <p:bgPr>
        <a:solidFill>
          <a:schemeClr val="dk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32" name="Google Shape;132;p22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Google Shape;133;p22"/>
          <p:cNvSpPr txBox="1"/>
          <p:nvPr>
            <p:ph idx="1" type="subTitle"/>
          </p:nvPr>
        </p:nvSpPr>
        <p:spPr>
          <a:xfrm>
            <a:off x="675475" y="305590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idx="2" type="body"/>
          </p:nvPr>
        </p:nvSpPr>
        <p:spPr>
          <a:xfrm>
            <a:off x="604925" y="36681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3" type="subTitle"/>
          </p:nvPr>
        </p:nvSpPr>
        <p:spPr>
          <a:xfrm>
            <a:off x="3885400" y="305590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4" type="body"/>
          </p:nvPr>
        </p:nvSpPr>
        <p:spPr>
          <a:xfrm>
            <a:off x="3814850" y="36681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5" type="subTitle"/>
          </p:nvPr>
        </p:nvSpPr>
        <p:spPr>
          <a:xfrm>
            <a:off x="7024719" y="305590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8" name="Google Shape;138;p22"/>
          <p:cNvSpPr txBox="1"/>
          <p:nvPr>
            <p:ph idx="6" type="body"/>
          </p:nvPr>
        </p:nvSpPr>
        <p:spPr>
          <a:xfrm>
            <a:off x="6954219" y="36681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type="title"/>
          </p:nvPr>
        </p:nvSpPr>
        <p:spPr>
          <a:xfrm>
            <a:off x="450850" y="596800"/>
            <a:ext cx="6767700" cy="12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Google Shape;140;p22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ncial Breakdown">
  <p:cSld name="SECTION_TITLE_AND_DESCRIPTION_1">
    <p:bg>
      <p:bgPr>
        <a:solidFill>
          <a:schemeClr val="dk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44" name="Google Shape;144;p23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23"/>
          <p:cNvSpPr txBox="1"/>
          <p:nvPr>
            <p:ph idx="1" type="subTitle"/>
          </p:nvPr>
        </p:nvSpPr>
        <p:spPr>
          <a:xfrm>
            <a:off x="3486575" y="270695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23"/>
          <p:cNvSpPr txBox="1"/>
          <p:nvPr>
            <p:ph idx="2" type="body"/>
          </p:nvPr>
        </p:nvSpPr>
        <p:spPr>
          <a:xfrm>
            <a:off x="3416075" y="29823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147" name="Google Shape;147;p23"/>
          <p:cNvCxnSpPr>
            <a:endCxn id="148" idx="2"/>
          </p:cNvCxnSpPr>
          <p:nvPr/>
        </p:nvCxnSpPr>
        <p:spPr>
          <a:xfrm>
            <a:off x="2904275" y="204846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3"/>
          <p:cNvCxnSpPr/>
          <p:nvPr/>
        </p:nvCxnSpPr>
        <p:spPr>
          <a:xfrm>
            <a:off x="4765924" y="204846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3"/>
          <p:cNvCxnSpPr/>
          <p:nvPr/>
        </p:nvCxnSpPr>
        <p:spPr>
          <a:xfrm>
            <a:off x="6635736" y="204846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23"/>
          <p:cNvSpPr/>
          <p:nvPr/>
        </p:nvSpPr>
        <p:spPr>
          <a:xfrm>
            <a:off x="3676175" y="150486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5548513" y="150486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7417725" y="150486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3" name="Google Shape;153;p23"/>
          <p:cNvSpPr txBox="1"/>
          <p:nvPr>
            <p:ph idx="3" type="subTitle"/>
          </p:nvPr>
        </p:nvSpPr>
        <p:spPr>
          <a:xfrm>
            <a:off x="5358925" y="270695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4" type="body"/>
          </p:nvPr>
        </p:nvSpPr>
        <p:spPr>
          <a:xfrm>
            <a:off x="5288425" y="29823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5" name="Google Shape;155;p23"/>
          <p:cNvSpPr txBox="1"/>
          <p:nvPr>
            <p:ph idx="5" type="subTitle"/>
          </p:nvPr>
        </p:nvSpPr>
        <p:spPr>
          <a:xfrm>
            <a:off x="7231275" y="270695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6" name="Google Shape;156;p23"/>
          <p:cNvSpPr txBox="1"/>
          <p:nvPr>
            <p:ph idx="6" type="body"/>
          </p:nvPr>
        </p:nvSpPr>
        <p:spPr>
          <a:xfrm>
            <a:off x="7160775" y="29823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7" name="Google Shape;157;p23"/>
          <p:cNvSpPr/>
          <p:nvPr/>
        </p:nvSpPr>
        <p:spPr>
          <a:xfrm>
            <a:off x="603475" y="2706950"/>
            <a:ext cx="2313300" cy="1413600"/>
          </a:xfrm>
          <a:prstGeom prst="roundRect">
            <a:avLst>
              <a:gd fmla="val 7414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F6F5EC"/>
              </a:solidFill>
            </a:endParaRPr>
          </a:p>
        </p:txBody>
      </p:sp>
      <p:sp>
        <p:nvSpPr>
          <p:cNvPr id="158" name="Google Shape;158;p23"/>
          <p:cNvSpPr txBox="1"/>
          <p:nvPr>
            <p:ph type="title"/>
          </p:nvPr>
        </p:nvSpPr>
        <p:spPr>
          <a:xfrm>
            <a:off x="450850" y="596800"/>
            <a:ext cx="6767700" cy="14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9" name="Google Shape;159;p23"/>
          <p:cNvSpPr txBox="1"/>
          <p:nvPr>
            <p:ph idx="7" type="body"/>
          </p:nvPr>
        </p:nvSpPr>
        <p:spPr>
          <a:xfrm>
            <a:off x="603475" y="2758400"/>
            <a:ext cx="2313300" cy="13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Google Shape;160;p23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/ Graph">
  <p:cSld name="CAPTION_ONLY"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24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24"/>
          <p:cNvSpPr txBox="1"/>
          <p:nvPr>
            <p:ph type="title"/>
          </p:nvPr>
        </p:nvSpPr>
        <p:spPr>
          <a:xfrm>
            <a:off x="452575" y="596800"/>
            <a:ext cx="4418100" cy="13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560525" y="1966775"/>
            <a:ext cx="3212700" cy="20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66" name="Google Shape;166;p24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Header">
  <p:cSld name="BIG_NUMBER">
    <p:bg>
      <p:bgPr>
        <a:solidFill>
          <a:schemeClr val="dk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>
            <p:ph idx="2" type="pic"/>
          </p:nvPr>
        </p:nvSpPr>
        <p:spPr>
          <a:xfrm>
            <a:off x="213750" y="586950"/>
            <a:ext cx="8701800" cy="2327100"/>
          </a:xfrm>
          <a:prstGeom prst="roundRect">
            <a:avLst>
              <a:gd fmla="val 3913" name="adj"/>
            </a:avLst>
          </a:prstGeom>
          <a:noFill/>
          <a:ln>
            <a:noFill/>
          </a:ln>
        </p:spPr>
      </p:sp>
      <p:sp>
        <p:nvSpPr>
          <p:cNvPr id="171" name="Google Shape;171;p25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72" name="Google Shape;172;p25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5362800" y="3071200"/>
            <a:ext cx="3552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4" name="Google Shape;174;p25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Strategy" type="blank">
  <p:cSld name="BLANK">
    <p:bg>
      <p:bgPr>
        <a:solidFill>
          <a:schemeClr val="dk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>
            <p:ph idx="2" type="pic"/>
          </p:nvPr>
        </p:nvSpPr>
        <p:spPr>
          <a:xfrm>
            <a:off x="6445900" y="626975"/>
            <a:ext cx="1932900" cy="2070000"/>
          </a:xfrm>
          <a:prstGeom prst="roundRect">
            <a:avLst>
              <a:gd fmla="val 5387" name="adj"/>
            </a:avLst>
          </a:prstGeom>
          <a:noFill/>
          <a:ln>
            <a:noFill/>
          </a:ln>
        </p:spPr>
      </p:sp>
      <p:sp>
        <p:nvSpPr>
          <p:cNvPr id="178" name="Google Shape;178;p26"/>
          <p:cNvSpPr/>
          <p:nvPr>
            <p:ph idx="3" type="pic"/>
          </p:nvPr>
        </p:nvSpPr>
        <p:spPr>
          <a:xfrm>
            <a:off x="4210025" y="626975"/>
            <a:ext cx="1932900" cy="2070000"/>
          </a:xfrm>
          <a:prstGeom prst="roundRect">
            <a:avLst>
              <a:gd fmla="val 5387" name="adj"/>
            </a:avLst>
          </a:prstGeom>
          <a:noFill/>
          <a:ln>
            <a:noFill/>
          </a:ln>
        </p:spPr>
      </p:sp>
      <p:cxnSp>
        <p:nvCxnSpPr>
          <p:cNvPr id="179" name="Google Shape;179;p26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26"/>
          <p:cNvSpPr txBox="1"/>
          <p:nvPr>
            <p:ph type="title"/>
          </p:nvPr>
        </p:nvSpPr>
        <p:spPr>
          <a:xfrm>
            <a:off x="450850" y="596800"/>
            <a:ext cx="4083000" cy="18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1" name="Google Shape;181;p26"/>
          <p:cNvSpPr txBox="1"/>
          <p:nvPr>
            <p:ph idx="1" type="subTitle"/>
          </p:nvPr>
        </p:nvSpPr>
        <p:spPr>
          <a:xfrm>
            <a:off x="4210025" y="2802675"/>
            <a:ext cx="19068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4" type="body"/>
          </p:nvPr>
        </p:nvSpPr>
        <p:spPr>
          <a:xfrm>
            <a:off x="4210025" y="3441550"/>
            <a:ext cx="1607400" cy="1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3" name="Google Shape;183;p26"/>
          <p:cNvSpPr txBox="1"/>
          <p:nvPr>
            <p:ph idx="5" type="subTitle"/>
          </p:nvPr>
        </p:nvSpPr>
        <p:spPr>
          <a:xfrm>
            <a:off x="6458950" y="2802675"/>
            <a:ext cx="19068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4" name="Google Shape;184;p26"/>
          <p:cNvSpPr txBox="1"/>
          <p:nvPr>
            <p:ph idx="6" type="body"/>
          </p:nvPr>
        </p:nvSpPr>
        <p:spPr>
          <a:xfrm>
            <a:off x="6458950" y="3441550"/>
            <a:ext cx="1607400" cy="1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5" name="Google Shape;185;p26"/>
          <p:cNvSpPr txBox="1"/>
          <p:nvPr>
            <p:ph idx="7" type="body"/>
          </p:nvPr>
        </p:nvSpPr>
        <p:spPr>
          <a:xfrm>
            <a:off x="450850" y="2399275"/>
            <a:ext cx="3048000" cy="21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6" name="Google Shape;186;p26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6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TITLE_1"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27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27"/>
          <p:cNvSpPr txBox="1"/>
          <p:nvPr>
            <p:ph type="title"/>
          </p:nvPr>
        </p:nvSpPr>
        <p:spPr>
          <a:xfrm>
            <a:off x="452575" y="596800"/>
            <a:ext cx="4418100" cy="13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192" name="Google Shape;192;p27"/>
          <p:cNvSpPr txBox="1"/>
          <p:nvPr>
            <p:ph idx="1" type="subTitle"/>
          </p:nvPr>
        </p:nvSpPr>
        <p:spPr>
          <a:xfrm>
            <a:off x="467825" y="18573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93" name="Google Shape;193;p27"/>
          <p:cNvSpPr txBox="1"/>
          <p:nvPr>
            <p:ph idx="2" type="body"/>
          </p:nvPr>
        </p:nvSpPr>
        <p:spPr>
          <a:xfrm>
            <a:off x="391625" y="22718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94" name="Google Shape;194;p27"/>
          <p:cNvSpPr txBox="1"/>
          <p:nvPr>
            <p:ph idx="3" type="subTitle"/>
          </p:nvPr>
        </p:nvSpPr>
        <p:spPr>
          <a:xfrm>
            <a:off x="3052450" y="18573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95" name="Google Shape;195;p27"/>
          <p:cNvSpPr txBox="1"/>
          <p:nvPr>
            <p:ph idx="4" type="body"/>
          </p:nvPr>
        </p:nvSpPr>
        <p:spPr>
          <a:xfrm>
            <a:off x="2976250" y="22718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96" name="Google Shape;196;p27"/>
          <p:cNvSpPr txBox="1"/>
          <p:nvPr>
            <p:ph idx="5" type="subTitle"/>
          </p:nvPr>
        </p:nvSpPr>
        <p:spPr>
          <a:xfrm>
            <a:off x="5637075" y="18573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97" name="Google Shape;197;p27"/>
          <p:cNvSpPr txBox="1"/>
          <p:nvPr>
            <p:ph idx="6" type="body"/>
          </p:nvPr>
        </p:nvSpPr>
        <p:spPr>
          <a:xfrm>
            <a:off x="5560875" y="22718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98" name="Google Shape;198;p27"/>
          <p:cNvSpPr txBox="1"/>
          <p:nvPr>
            <p:ph idx="7" type="subTitle"/>
          </p:nvPr>
        </p:nvSpPr>
        <p:spPr>
          <a:xfrm>
            <a:off x="467825" y="30751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99" name="Google Shape;199;p27"/>
          <p:cNvSpPr txBox="1"/>
          <p:nvPr>
            <p:ph idx="8" type="body"/>
          </p:nvPr>
        </p:nvSpPr>
        <p:spPr>
          <a:xfrm>
            <a:off x="391625" y="34896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200" name="Google Shape;200;p27"/>
          <p:cNvSpPr txBox="1"/>
          <p:nvPr>
            <p:ph idx="9" type="subTitle"/>
          </p:nvPr>
        </p:nvSpPr>
        <p:spPr>
          <a:xfrm>
            <a:off x="3052450" y="30751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201" name="Google Shape;201;p27"/>
          <p:cNvSpPr txBox="1"/>
          <p:nvPr>
            <p:ph idx="13" type="body"/>
          </p:nvPr>
        </p:nvSpPr>
        <p:spPr>
          <a:xfrm>
            <a:off x="2976250" y="34896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202" name="Google Shape;202;p27"/>
          <p:cNvSpPr txBox="1"/>
          <p:nvPr>
            <p:ph idx="14" type="subTitle"/>
          </p:nvPr>
        </p:nvSpPr>
        <p:spPr>
          <a:xfrm>
            <a:off x="5637075" y="30751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203" name="Google Shape;203;p27"/>
          <p:cNvSpPr txBox="1"/>
          <p:nvPr>
            <p:ph idx="15" type="body"/>
          </p:nvPr>
        </p:nvSpPr>
        <p:spPr>
          <a:xfrm>
            <a:off x="5560875" y="34896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204" name="Google Shape;204;p27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5" name="Google Shape;205;p27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s / Benefits">
  <p:cSld name="CUSTOM"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9" name="Google Shape;209;p28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28"/>
          <p:cNvSpPr txBox="1"/>
          <p:nvPr>
            <p:ph type="title"/>
          </p:nvPr>
        </p:nvSpPr>
        <p:spPr>
          <a:xfrm>
            <a:off x="452575" y="633600"/>
            <a:ext cx="3954600" cy="13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9pPr>
          </a:lstStyle>
          <a:p/>
        </p:txBody>
      </p:sp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560525" y="1966775"/>
            <a:ext cx="3212700" cy="20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212" name="Google Shape;212;p28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3" name="Google Shape;213;p28"/>
          <p:cNvSpPr txBox="1"/>
          <p:nvPr>
            <p:ph idx="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">
  <p:cSld name="CUSTOM_1">
    <p:bg>
      <p:bgPr>
        <a:solidFill>
          <a:schemeClr val="dk2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/>
          <p:nvPr>
            <p:ph idx="2" type="pic"/>
          </p:nvPr>
        </p:nvSpPr>
        <p:spPr>
          <a:xfrm>
            <a:off x="211850" y="203250"/>
            <a:ext cx="4292400" cy="4737000"/>
          </a:xfrm>
          <a:prstGeom prst="roundRect">
            <a:avLst>
              <a:gd fmla="val 3358" name="adj"/>
            </a:avLst>
          </a:prstGeom>
          <a:noFill/>
          <a:ln>
            <a:noFill/>
          </a:ln>
        </p:spPr>
      </p:sp>
      <p:sp>
        <p:nvSpPr>
          <p:cNvPr id="217" name="Google Shape;217;p29"/>
          <p:cNvSpPr/>
          <p:nvPr>
            <p:ph idx="3" type="pic"/>
          </p:nvPr>
        </p:nvSpPr>
        <p:spPr>
          <a:xfrm>
            <a:off x="4639750" y="203250"/>
            <a:ext cx="4292400" cy="4737000"/>
          </a:xfrm>
          <a:prstGeom prst="roundRect">
            <a:avLst>
              <a:gd fmla="val 3358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 Competition">
  <p:cSld name="CUSTOM_2"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/>
          <p:nvPr>
            <p:ph idx="2" type="pic"/>
          </p:nvPr>
        </p:nvSpPr>
        <p:spPr>
          <a:xfrm>
            <a:off x="4014725" y="5573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220" name="Google Shape;220;p30"/>
          <p:cNvSpPr/>
          <p:nvPr>
            <p:ph idx="3" type="pic"/>
          </p:nvPr>
        </p:nvSpPr>
        <p:spPr>
          <a:xfrm>
            <a:off x="5688575" y="5573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221" name="Google Shape;221;p30"/>
          <p:cNvSpPr/>
          <p:nvPr>
            <p:ph idx="4" type="pic"/>
          </p:nvPr>
        </p:nvSpPr>
        <p:spPr>
          <a:xfrm>
            <a:off x="7362425" y="5573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222" name="Google Shape;222;p30"/>
          <p:cNvSpPr/>
          <p:nvPr>
            <p:ph idx="5" type="pic"/>
          </p:nvPr>
        </p:nvSpPr>
        <p:spPr>
          <a:xfrm>
            <a:off x="4014725" y="26444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223" name="Google Shape;223;p30"/>
          <p:cNvSpPr/>
          <p:nvPr>
            <p:ph idx="6" type="pic"/>
          </p:nvPr>
        </p:nvSpPr>
        <p:spPr>
          <a:xfrm>
            <a:off x="5688575" y="26444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224" name="Google Shape;224;p30"/>
          <p:cNvSpPr/>
          <p:nvPr>
            <p:ph idx="7" type="pic"/>
          </p:nvPr>
        </p:nvSpPr>
        <p:spPr>
          <a:xfrm>
            <a:off x="7362425" y="26444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cxnSp>
        <p:nvCxnSpPr>
          <p:cNvPr id="225" name="Google Shape;225;p30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30"/>
          <p:cNvSpPr txBox="1"/>
          <p:nvPr>
            <p:ph type="title"/>
          </p:nvPr>
        </p:nvSpPr>
        <p:spPr>
          <a:xfrm>
            <a:off x="452575" y="596800"/>
            <a:ext cx="3262500" cy="13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227" name="Google Shape;227;p30"/>
          <p:cNvSpPr txBox="1"/>
          <p:nvPr>
            <p:ph idx="1" type="subTitle"/>
          </p:nvPr>
        </p:nvSpPr>
        <p:spPr>
          <a:xfrm>
            <a:off x="452575" y="1956400"/>
            <a:ext cx="26160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228" name="Google Shape;228;p30"/>
          <p:cNvSpPr txBox="1"/>
          <p:nvPr>
            <p:ph idx="8" type="body"/>
          </p:nvPr>
        </p:nvSpPr>
        <p:spPr>
          <a:xfrm>
            <a:off x="467825" y="2583700"/>
            <a:ext cx="32472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229" name="Google Shape;229;p30"/>
          <p:cNvSpPr txBox="1"/>
          <p:nvPr>
            <p:ph idx="9" type="subTitle"/>
          </p:nvPr>
        </p:nvSpPr>
        <p:spPr>
          <a:xfrm>
            <a:off x="4014725" y="202887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230" name="Google Shape;230;p30"/>
          <p:cNvSpPr txBox="1"/>
          <p:nvPr>
            <p:ph idx="13" type="subTitle"/>
          </p:nvPr>
        </p:nvSpPr>
        <p:spPr>
          <a:xfrm>
            <a:off x="5688575" y="202887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231" name="Google Shape;231;p30"/>
          <p:cNvSpPr txBox="1"/>
          <p:nvPr>
            <p:ph idx="14" type="subTitle"/>
          </p:nvPr>
        </p:nvSpPr>
        <p:spPr>
          <a:xfrm>
            <a:off x="7362425" y="202887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232" name="Google Shape;232;p30"/>
          <p:cNvSpPr txBox="1"/>
          <p:nvPr>
            <p:ph idx="15" type="subTitle"/>
          </p:nvPr>
        </p:nvSpPr>
        <p:spPr>
          <a:xfrm>
            <a:off x="4014725" y="406772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233" name="Google Shape;233;p30"/>
          <p:cNvSpPr txBox="1"/>
          <p:nvPr>
            <p:ph idx="16" type="subTitle"/>
          </p:nvPr>
        </p:nvSpPr>
        <p:spPr>
          <a:xfrm>
            <a:off x="5688575" y="406772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234" name="Google Shape;234;p30"/>
          <p:cNvSpPr txBox="1"/>
          <p:nvPr>
            <p:ph idx="17" type="subTitle"/>
          </p:nvPr>
        </p:nvSpPr>
        <p:spPr>
          <a:xfrm>
            <a:off x="7362425" y="406772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235" name="Google Shape;235;p30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6" name="Google Shape;236;p30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30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allery">
  <p:cSld name="CUSTOM_1_1">
    <p:bg>
      <p:bgPr>
        <a:solidFill>
          <a:schemeClr val="dk2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/>
          <p:nvPr>
            <p:ph idx="2" type="pic"/>
          </p:nvPr>
        </p:nvSpPr>
        <p:spPr>
          <a:xfrm>
            <a:off x="228625" y="59262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40" name="Google Shape;240;p31"/>
          <p:cNvSpPr/>
          <p:nvPr>
            <p:ph idx="3" type="pic"/>
          </p:nvPr>
        </p:nvSpPr>
        <p:spPr>
          <a:xfrm>
            <a:off x="3931925" y="59262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41" name="Google Shape;241;p31"/>
          <p:cNvSpPr/>
          <p:nvPr>
            <p:ph idx="4" type="pic"/>
          </p:nvPr>
        </p:nvSpPr>
        <p:spPr>
          <a:xfrm>
            <a:off x="7635600" y="592625"/>
            <a:ext cx="11352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42" name="Google Shape;242;p31"/>
          <p:cNvSpPr/>
          <p:nvPr>
            <p:ph idx="5" type="pic"/>
          </p:nvPr>
        </p:nvSpPr>
        <p:spPr>
          <a:xfrm>
            <a:off x="2575300" y="59322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1"/>
          <p:cNvSpPr/>
          <p:nvPr>
            <p:ph idx="6" type="pic"/>
          </p:nvPr>
        </p:nvSpPr>
        <p:spPr>
          <a:xfrm>
            <a:off x="6278800" y="59322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4" name="Google Shape;244;p31"/>
          <p:cNvSpPr/>
          <p:nvPr>
            <p:ph idx="7" type="pic"/>
          </p:nvPr>
        </p:nvSpPr>
        <p:spPr>
          <a:xfrm>
            <a:off x="228613" y="1964250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5" name="Google Shape;245;p31"/>
          <p:cNvSpPr/>
          <p:nvPr>
            <p:ph idx="8" type="pic"/>
          </p:nvPr>
        </p:nvSpPr>
        <p:spPr>
          <a:xfrm>
            <a:off x="1545425" y="1963950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46" name="Google Shape;246;p31"/>
          <p:cNvSpPr/>
          <p:nvPr>
            <p:ph idx="9" type="pic"/>
          </p:nvPr>
        </p:nvSpPr>
        <p:spPr>
          <a:xfrm>
            <a:off x="3932063" y="1963950"/>
            <a:ext cx="11352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47" name="Google Shape;247;p31"/>
          <p:cNvSpPr/>
          <p:nvPr>
            <p:ph idx="13" type="pic"/>
          </p:nvPr>
        </p:nvSpPr>
        <p:spPr>
          <a:xfrm>
            <a:off x="5248888" y="1963950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48" name="Google Shape;248;p31"/>
          <p:cNvSpPr/>
          <p:nvPr>
            <p:ph idx="14" type="pic"/>
          </p:nvPr>
        </p:nvSpPr>
        <p:spPr>
          <a:xfrm>
            <a:off x="7555713" y="1964250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9" name="Google Shape;249;p31"/>
          <p:cNvSpPr/>
          <p:nvPr>
            <p:ph idx="15" type="pic"/>
          </p:nvPr>
        </p:nvSpPr>
        <p:spPr>
          <a:xfrm>
            <a:off x="228625" y="333527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50" name="Google Shape;250;p31"/>
          <p:cNvSpPr/>
          <p:nvPr>
            <p:ph idx="16" type="pic"/>
          </p:nvPr>
        </p:nvSpPr>
        <p:spPr>
          <a:xfrm>
            <a:off x="3931925" y="333527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51" name="Google Shape;251;p31"/>
          <p:cNvSpPr/>
          <p:nvPr>
            <p:ph idx="17" type="pic"/>
          </p:nvPr>
        </p:nvSpPr>
        <p:spPr>
          <a:xfrm>
            <a:off x="7635600" y="3335275"/>
            <a:ext cx="11352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52" name="Google Shape;252;p31"/>
          <p:cNvSpPr/>
          <p:nvPr>
            <p:ph idx="18" type="pic"/>
          </p:nvPr>
        </p:nvSpPr>
        <p:spPr>
          <a:xfrm>
            <a:off x="2575300" y="333587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3" name="Google Shape;253;p31"/>
          <p:cNvSpPr/>
          <p:nvPr>
            <p:ph idx="19" type="pic"/>
          </p:nvPr>
        </p:nvSpPr>
        <p:spPr>
          <a:xfrm>
            <a:off x="6278800" y="333587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4" name="Google Shape;254;p31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255" name="Google Shape;255;p31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6" name="Google Shape;256;p31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7" name="Google Shape;257;p31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0" name="Google Shape;260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1" name="Google Shape;26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4" name="Google Shape;26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67" name="Google Shape;26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68" name="Google Shape;26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1" name="Google Shape;271;p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2" name="Google Shape;272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3" name="Google Shape;27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6" name="Google Shape;27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9" name="Google Shape;279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0" name="Google Shape;28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3" name="Google Shape;28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87" name="Google Shape;287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8" name="Google Shape;288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9" name="Google Shape;28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292" name="Google Shape;29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5" name="Google Shape;295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6" name="Google Shape;29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">
  <p:cSld name="BLANK_1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01" name="Google Shape;30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4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3" name="Google Shape;303;p4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4" name="Google Shape;304;p4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5" name="Google Shape;305;p4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6" name="Google Shape;306;p4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7" name="Google Shape;307;p4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10" name="Google Shape;310;p4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1" name="Google Shape;311;p4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2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" name="Google Shape;315;p4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6" name="Google Shape;316;p4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7" name="Google Shape;317;p4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8" name="Google Shape;318;p4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9" name="Google Shape;319;p4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4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23" name="Google Shape;323;p4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24" name="Google Shape;324;p46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25" name="Google Shape;325;p4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6" name="Google Shape;326;p46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7" name="Google Shape;327;p46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8" name="Google Shape;328;p46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4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2" name="Google Shape;332;p4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3" name="Google Shape;333;p4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4" name="Google Shape;334;p4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5" name="Google Shape;335;p4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6" name="Google Shape;336;p4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7" name="Google Shape;337;p4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8" name="Google Shape;338;p4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9" name="Google Shape;339;p4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42" name="Google Shape;342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4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6" name="Google Shape;346;p4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4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4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9" name="Google Shape;349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51" name="Google Shape;351;p4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2" name="Google Shape;352;p4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5" name="Google Shape;355;p5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56" name="Google Shape;356;p5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57" name="Google Shape;357;p5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8" name="Google Shape;358;p5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59" name="Google Shape;359;p5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60" name="Google Shape;360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1" name="Google Shape;36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62" name="Google Shape;362;p5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5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4" name="Google Shape;364;p5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5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5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5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5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5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5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p5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77" name="Google Shape;377;p5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8" name="Google Shape;378;p5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5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theme" Target="../theme/theme1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308925" y="278025"/>
            <a:ext cx="44484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b="1"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613175" y="278025"/>
            <a:ext cx="29655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3"/>
          <p:cNvSpPr txBox="1"/>
          <p:nvPr>
            <p:ph type="title"/>
          </p:nvPr>
        </p:nvSpPr>
        <p:spPr>
          <a:xfrm>
            <a:off x="420875" y="1474326"/>
            <a:ext cx="4324800" cy="20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</a:rPr>
              <a:t>Friction on Surfaces and Distance Travelled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385" name="Google Shape;385;p53"/>
          <p:cNvSpPr txBox="1"/>
          <p:nvPr>
            <p:ph idx="2" type="title"/>
          </p:nvPr>
        </p:nvSpPr>
        <p:spPr>
          <a:xfrm>
            <a:off x="420875" y="3566815"/>
            <a:ext cx="4036500" cy="11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College of New York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Budget: $25.55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04, 2025</a:t>
            </a:r>
            <a:endParaRPr/>
          </a:p>
        </p:txBody>
      </p:sp>
      <p:pic>
        <p:nvPicPr>
          <p:cNvPr id="386" name="Google Shape;386;p53" title="NL1_Friction_Force_.en.x1024.png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-2240" l="7946" r="50943" t="2240"/>
          <a:stretch/>
        </p:blipFill>
        <p:spPr>
          <a:xfrm>
            <a:off x="5039775" y="196800"/>
            <a:ext cx="3905400" cy="4749900"/>
          </a:xfrm>
          <a:prstGeom prst="roundRect">
            <a:avLst>
              <a:gd fmla="val 16667" name="adj"/>
            </a:avLst>
          </a:prstGeom>
        </p:spPr>
      </p:pic>
      <p:sp>
        <p:nvSpPr>
          <p:cNvPr id="387" name="Google Shape;387;p53"/>
          <p:cNvSpPr/>
          <p:nvPr/>
        </p:nvSpPr>
        <p:spPr>
          <a:xfrm>
            <a:off x="560525" y="967825"/>
            <a:ext cx="2403900" cy="41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Mechanically Speaking</a:t>
            </a:r>
            <a:endParaRPr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513625" y="4651250"/>
            <a:ext cx="2220900" cy="384000"/>
          </a:xfrm>
          <a:prstGeom prst="rect">
            <a:avLst/>
          </a:prstGeom>
          <a:solidFill>
            <a:srgbClr val="F6F5EC"/>
          </a:solidFill>
          <a:ln cap="flat" cmpd="sng" w="9525">
            <a:solidFill>
              <a:srgbClr val="F6F5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2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62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62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62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62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62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62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62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62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0">
                <a:solidFill>
                  <a:schemeClr val="dk1"/>
                </a:solidFill>
              </a:rPr>
              <a:t>Thank You!</a:t>
            </a:r>
            <a:endParaRPr sz="10800">
              <a:solidFill>
                <a:schemeClr val="dk1"/>
              </a:solidFill>
            </a:endParaRPr>
          </a:p>
        </p:txBody>
      </p:sp>
      <p:sp>
        <p:nvSpPr>
          <p:cNvPr id="496" name="Google Shape;496;p6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Shirley Lin, Karol Jablonski, Sajid A. Salam, Shuvo C. Barmon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4"/>
          <p:cNvSpPr txBox="1"/>
          <p:nvPr>
            <p:ph idx="1" type="body"/>
          </p:nvPr>
        </p:nvSpPr>
        <p:spPr>
          <a:xfrm>
            <a:off x="452575" y="2031250"/>
            <a:ext cx="4491000" cy="24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</a:pPr>
            <a:r>
              <a:rPr lang="en"/>
              <a:t>A resistive force that affects objects in motion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/>
              <a:t>Goes against the object in motion, slowing down its </a:t>
            </a:r>
            <a:r>
              <a:rPr lang="en"/>
              <a:t>speed</a:t>
            </a:r>
            <a:r>
              <a:rPr lang="en"/>
              <a:t>.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/>
              <a:t>Caused by different surfaces/materials interacting with each other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p54" title="gettyimages-918789438-1585262043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38" l="0" r="0" t="5947"/>
          <a:stretch/>
        </p:blipFill>
        <p:spPr>
          <a:xfrm>
            <a:off x="5039775" y="203250"/>
            <a:ext cx="3905400" cy="2298600"/>
          </a:xfrm>
          <a:prstGeom prst="roundRect">
            <a:avLst>
              <a:gd fmla="val 16667" name="adj"/>
            </a:avLst>
          </a:prstGeom>
        </p:spPr>
      </p:pic>
      <p:pic>
        <p:nvPicPr>
          <p:cNvPr id="395" name="Google Shape;395;p54" title="images.jpg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4220" l="0" r="0" t="4220"/>
          <a:stretch/>
        </p:blipFill>
        <p:spPr>
          <a:xfrm>
            <a:off x="5039775" y="2624675"/>
            <a:ext cx="3905400" cy="2298600"/>
          </a:xfrm>
          <a:prstGeom prst="roundRect">
            <a:avLst>
              <a:gd fmla="val 16667" name="adj"/>
            </a:avLst>
          </a:prstGeom>
        </p:spPr>
      </p:pic>
      <p:sp>
        <p:nvSpPr>
          <p:cNvPr id="396" name="Google Shape;396;p54"/>
          <p:cNvSpPr txBox="1"/>
          <p:nvPr>
            <p:ph type="title"/>
          </p:nvPr>
        </p:nvSpPr>
        <p:spPr>
          <a:xfrm>
            <a:off x="452575" y="596800"/>
            <a:ext cx="42636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is Friction?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7" name="Google Shape;397;p54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54"/>
          <p:cNvSpPr/>
          <p:nvPr/>
        </p:nvSpPr>
        <p:spPr>
          <a:xfrm>
            <a:off x="513625" y="4651250"/>
            <a:ext cx="2220900" cy="384000"/>
          </a:xfrm>
          <a:prstGeom prst="rect">
            <a:avLst/>
          </a:prstGeom>
          <a:solidFill>
            <a:srgbClr val="F6F5EC"/>
          </a:solidFill>
          <a:ln cap="flat" cmpd="sng" w="9525">
            <a:solidFill>
              <a:srgbClr val="F6F5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5"/>
          <p:cNvSpPr txBox="1"/>
          <p:nvPr>
            <p:ph type="title"/>
          </p:nvPr>
        </p:nvSpPr>
        <p:spPr>
          <a:xfrm>
            <a:off x="452575" y="596800"/>
            <a:ext cx="7820700" cy="10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can Friction affect us?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4" name="Google Shape;404;p55"/>
          <p:cNvSpPr/>
          <p:nvPr/>
        </p:nvSpPr>
        <p:spPr>
          <a:xfrm>
            <a:off x="556250" y="1802450"/>
            <a:ext cx="1724700" cy="360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1</a:t>
            </a:r>
            <a:endParaRPr>
              <a:solidFill>
                <a:schemeClr val="dk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05" name="Google Shape;405;p55"/>
          <p:cNvSpPr/>
          <p:nvPr/>
        </p:nvSpPr>
        <p:spPr>
          <a:xfrm>
            <a:off x="480950" y="2291725"/>
            <a:ext cx="1800000" cy="22527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Slows Motion Down</a:t>
            </a:r>
            <a:endParaRPr sz="160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06" name="Google Shape;406;p55"/>
          <p:cNvSpPr/>
          <p:nvPr/>
        </p:nvSpPr>
        <p:spPr>
          <a:xfrm>
            <a:off x="2550692" y="1802450"/>
            <a:ext cx="1724700" cy="360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2</a:t>
            </a:r>
            <a:endParaRPr>
              <a:solidFill>
                <a:schemeClr val="dk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07" name="Google Shape;407;p55"/>
          <p:cNvSpPr/>
          <p:nvPr/>
        </p:nvSpPr>
        <p:spPr>
          <a:xfrm>
            <a:off x="2572575" y="2291716"/>
            <a:ext cx="1724700" cy="22527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Creates Grip</a:t>
            </a:r>
            <a:endParaRPr sz="160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08" name="Google Shape;408;p55"/>
          <p:cNvSpPr/>
          <p:nvPr/>
        </p:nvSpPr>
        <p:spPr>
          <a:xfrm>
            <a:off x="4545133" y="1802450"/>
            <a:ext cx="1724700" cy="360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</a:t>
            </a:r>
            <a:endParaRPr>
              <a:solidFill>
                <a:schemeClr val="dk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09" name="Google Shape;409;p55"/>
          <p:cNvSpPr/>
          <p:nvPr/>
        </p:nvSpPr>
        <p:spPr>
          <a:xfrm>
            <a:off x="4572175" y="2291718"/>
            <a:ext cx="1724700" cy="23088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Generates Heat</a:t>
            </a:r>
            <a:endParaRPr sz="160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10" name="Google Shape;410;p55"/>
          <p:cNvSpPr/>
          <p:nvPr/>
        </p:nvSpPr>
        <p:spPr>
          <a:xfrm>
            <a:off x="6539575" y="1802450"/>
            <a:ext cx="1724700" cy="360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4</a:t>
            </a:r>
            <a:endParaRPr>
              <a:solidFill>
                <a:schemeClr val="dk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11" name="Google Shape;411;p55"/>
          <p:cNvSpPr/>
          <p:nvPr/>
        </p:nvSpPr>
        <p:spPr>
          <a:xfrm>
            <a:off x="6548675" y="2291725"/>
            <a:ext cx="1800000" cy="23088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Allows smooth movement</a:t>
            </a:r>
            <a:endParaRPr sz="160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12" name="Google Shape;412;p55"/>
          <p:cNvSpPr txBox="1"/>
          <p:nvPr>
            <p:ph idx="5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13" name="Google Shape;413;p55"/>
          <p:cNvCxnSpPr/>
          <p:nvPr/>
        </p:nvCxnSpPr>
        <p:spPr>
          <a:xfrm>
            <a:off x="2423550" y="1935988"/>
            <a:ext cx="0" cy="2608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14" name="Google Shape;414;p55"/>
          <p:cNvCxnSpPr/>
          <p:nvPr/>
        </p:nvCxnSpPr>
        <p:spPr>
          <a:xfrm>
            <a:off x="4421425" y="1935988"/>
            <a:ext cx="0" cy="2608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15" name="Google Shape;415;p55"/>
          <p:cNvCxnSpPr/>
          <p:nvPr/>
        </p:nvCxnSpPr>
        <p:spPr>
          <a:xfrm>
            <a:off x="6422775" y="1935988"/>
            <a:ext cx="0" cy="2608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16" name="Google Shape;416;p55"/>
          <p:cNvSpPr/>
          <p:nvPr/>
        </p:nvSpPr>
        <p:spPr>
          <a:xfrm>
            <a:off x="513625" y="4651250"/>
            <a:ext cx="2220900" cy="384000"/>
          </a:xfrm>
          <a:prstGeom prst="rect">
            <a:avLst/>
          </a:prstGeom>
          <a:solidFill>
            <a:srgbClr val="F6F5EC"/>
          </a:solidFill>
          <a:ln cap="flat" cmpd="sng" w="9525">
            <a:solidFill>
              <a:srgbClr val="F6F5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2" name="Google Shape;422;p56"/>
          <p:cNvSpPr txBox="1"/>
          <p:nvPr>
            <p:ph type="title"/>
          </p:nvPr>
        </p:nvSpPr>
        <p:spPr>
          <a:xfrm>
            <a:off x="452575" y="596800"/>
            <a:ext cx="4418100" cy="13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Experiment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23" name="Google Shape;423;p56" title="rubber-band-friction-launch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9165" r="19171" t="0"/>
          <a:stretch/>
        </p:blipFill>
        <p:spPr>
          <a:xfrm>
            <a:off x="5039775" y="196800"/>
            <a:ext cx="3905400" cy="4749900"/>
          </a:xfrm>
          <a:prstGeom prst="roundRect">
            <a:avLst>
              <a:gd fmla="val 16667" name="adj"/>
            </a:avLst>
          </a:prstGeom>
        </p:spPr>
      </p:pic>
      <p:sp>
        <p:nvSpPr>
          <p:cNvPr id="424" name="Google Shape;424;p56"/>
          <p:cNvSpPr txBox="1"/>
          <p:nvPr>
            <p:ph idx="1" type="body"/>
          </p:nvPr>
        </p:nvSpPr>
        <p:spPr>
          <a:xfrm>
            <a:off x="452575" y="1597700"/>
            <a:ext cx="4418100" cy="27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We will test how friction affects an object’s travelled distance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Using different materials and surfaces, we will shoot different </a:t>
            </a:r>
            <a:r>
              <a:rPr lang="en"/>
              <a:t>objects</a:t>
            </a:r>
            <a:r>
              <a:rPr lang="en"/>
              <a:t> and record how far they went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Through this experiment, we will better understand how surface texture affects an object in motion and how that applied to bigger objects like cars and shoes.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6"/>
          <p:cNvSpPr txBox="1"/>
          <p:nvPr>
            <p:ph idx="3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6" name="Google Shape;426;p56"/>
          <p:cNvSpPr/>
          <p:nvPr/>
        </p:nvSpPr>
        <p:spPr>
          <a:xfrm>
            <a:off x="513625" y="4745625"/>
            <a:ext cx="2220900" cy="289500"/>
          </a:xfrm>
          <a:prstGeom prst="rect">
            <a:avLst/>
          </a:prstGeom>
          <a:solidFill>
            <a:srgbClr val="F6F5EC"/>
          </a:solidFill>
          <a:ln cap="flat" cmpd="sng" w="9525">
            <a:solidFill>
              <a:srgbClr val="F6F5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7"/>
          <p:cNvSpPr txBox="1"/>
          <p:nvPr>
            <p:ph type="title"/>
          </p:nvPr>
        </p:nvSpPr>
        <p:spPr>
          <a:xfrm>
            <a:off x="452575" y="596800"/>
            <a:ext cx="4418100" cy="7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Materials Used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2" name="Google Shape;432;p57"/>
          <p:cNvSpPr txBox="1"/>
          <p:nvPr>
            <p:ph idx="1" type="subTitle"/>
          </p:nvPr>
        </p:nvSpPr>
        <p:spPr>
          <a:xfrm>
            <a:off x="452575" y="1619175"/>
            <a:ext cx="21510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Objects Tested</a:t>
            </a:r>
            <a:endParaRPr/>
          </a:p>
        </p:txBody>
      </p:sp>
      <p:sp>
        <p:nvSpPr>
          <p:cNvPr id="433" name="Google Shape;433;p57"/>
          <p:cNvSpPr txBox="1"/>
          <p:nvPr>
            <p:ph idx="2" type="body"/>
          </p:nvPr>
        </p:nvSpPr>
        <p:spPr>
          <a:xfrm>
            <a:off x="452575" y="1978604"/>
            <a:ext cx="2186700" cy="23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Dice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Water Bottle Cap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Coins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Paper Box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Wooden Box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Eraser</a:t>
            </a:r>
            <a:endParaRPr/>
          </a:p>
        </p:txBody>
      </p:sp>
      <p:sp>
        <p:nvSpPr>
          <p:cNvPr id="434" name="Google Shape;434;p57"/>
          <p:cNvSpPr txBox="1"/>
          <p:nvPr>
            <p:ph idx="3" type="subTitle"/>
          </p:nvPr>
        </p:nvSpPr>
        <p:spPr>
          <a:xfrm>
            <a:off x="3037200" y="1619175"/>
            <a:ext cx="21510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Surfaces Tested</a:t>
            </a:r>
            <a:endParaRPr/>
          </a:p>
        </p:txBody>
      </p:sp>
      <p:sp>
        <p:nvSpPr>
          <p:cNvPr id="435" name="Google Shape;435;p57"/>
          <p:cNvSpPr txBox="1"/>
          <p:nvPr>
            <p:ph idx="4" type="body"/>
          </p:nvPr>
        </p:nvSpPr>
        <p:spPr>
          <a:xfrm>
            <a:off x="3071600" y="1978575"/>
            <a:ext cx="2186700" cy="23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Sandpaper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Felt </a:t>
            </a:r>
            <a:r>
              <a:rPr lang="en"/>
              <a:t>Fabric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Aluminum Foil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Cloth Fabric</a:t>
            </a:r>
            <a:endParaRPr/>
          </a:p>
        </p:txBody>
      </p:sp>
      <p:sp>
        <p:nvSpPr>
          <p:cNvPr id="436" name="Google Shape;436;p57"/>
          <p:cNvSpPr txBox="1"/>
          <p:nvPr>
            <p:ph idx="5" type="subTitle"/>
          </p:nvPr>
        </p:nvSpPr>
        <p:spPr>
          <a:xfrm>
            <a:off x="5621825" y="1619175"/>
            <a:ext cx="21510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Expenses</a:t>
            </a:r>
            <a:endParaRPr/>
          </a:p>
        </p:txBody>
      </p:sp>
      <p:sp>
        <p:nvSpPr>
          <p:cNvPr id="437" name="Google Shape;437;p57"/>
          <p:cNvSpPr txBox="1"/>
          <p:nvPr>
            <p:ph idx="6" type="body"/>
          </p:nvPr>
        </p:nvSpPr>
        <p:spPr>
          <a:xfrm>
            <a:off x="5621825" y="1978563"/>
            <a:ext cx="2186700" cy="7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Rubber Band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Ruler/Tape Measure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Tape</a:t>
            </a:r>
            <a:endParaRPr/>
          </a:p>
        </p:txBody>
      </p:sp>
      <p:sp>
        <p:nvSpPr>
          <p:cNvPr id="438" name="Google Shape;438;p57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39" name="Google Shape;439;p57"/>
          <p:cNvCxnSpPr/>
          <p:nvPr/>
        </p:nvCxnSpPr>
        <p:spPr>
          <a:xfrm>
            <a:off x="2815063" y="1732668"/>
            <a:ext cx="17700" cy="2796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0" name="Google Shape;440;p57"/>
          <p:cNvCxnSpPr/>
          <p:nvPr/>
        </p:nvCxnSpPr>
        <p:spPr>
          <a:xfrm>
            <a:off x="5403413" y="1732668"/>
            <a:ext cx="12900" cy="28560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1" name="Google Shape;441;p57"/>
          <p:cNvSpPr/>
          <p:nvPr/>
        </p:nvSpPr>
        <p:spPr>
          <a:xfrm>
            <a:off x="437425" y="4651250"/>
            <a:ext cx="2220900" cy="384000"/>
          </a:xfrm>
          <a:prstGeom prst="rect">
            <a:avLst/>
          </a:prstGeom>
          <a:solidFill>
            <a:srgbClr val="F6F5EC"/>
          </a:solidFill>
          <a:ln cap="flat" cmpd="sng" w="9525">
            <a:solidFill>
              <a:srgbClr val="F6F5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8"/>
          <p:cNvSpPr txBox="1"/>
          <p:nvPr>
            <p:ph type="title"/>
          </p:nvPr>
        </p:nvSpPr>
        <p:spPr>
          <a:xfrm>
            <a:off x="452575" y="596800"/>
            <a:ext cx="4418100" cy="13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Methods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7" name="Google Shape;447;p58"/>
          <p:cNvSpPr txBox="1"/>
          <p:nvPr>
            <p:ph idx="1" type="body"/>
          </p:nvPr>
        </p:nvSpPr>
        <p:spPr>
          <a:xfrm>
            <a:off x="452575" y="1324350"/>
            <a:ext cx="8648100" cy="33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We </a:t>
            </a:r>
            <a:r>
              <a:rPr lang="en" sz="1500"/>
              <a:t>gathered</a:t>
            </a:r>
            <a:r>
              <a:rPr lang="en" sz="1500"/>
              <a:t> the materials: dice, cap, coin, boxes, and erasers. Also the surface materials which is sandpaper, felt, foil, and fabric.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We adjusted each object’s weight to 50g using coins and secured them with tape.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A rubber band was used to launch each object from a fixed point.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We </a:t>
            </a:r>
            <a:r>
              <a:rPr lang="en" sz="1500"/>
              <a:t>launched</a:t>
            </a:r>
            <a:r>
              <a:rPr lang="en" sz="1500"/>
              <a:t> each object 10 times on each surface and measure how far it traveled using a ruler.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All these tests were recorded in a chart and used to analyze the effect of surface </a:t>
            </a:r>
            <a:r>
              <a:rPr lang="en" sz="1500"/>
              <a:t>texture. on motion.</a:t>
            </a:r>
            <a:endParaRPr sz="1500"/>
          </a:p>
        </p:txBody>
      </p:sp>
      <p:sp>
        <p:nvSpPr>
          <p:cNvPr id="448" name="Google Shape;448;p58"/>
          <p:cNvSpPr/>
          <p:nvPr/>
        </p:nvSpPr>
        <p:spPr>
          <a:xfrm>
            <a:off x="513625" y="4651250"/>
            <a:ext cx="2220900" cy="384000"/>
          </a:xfrm>
          <a:prstGeom prst="rect">
            <a:avLst/>
          </a:prstGeom>
          <a:solidFill>
            <a:srgbClr val="F6F5EC"/>
          </a:solidFill>
          <a:ln cap="flat" cmpd="sng" w="9525">
            <a:solidFill>
              <a:srgbClr val="F6F5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9"/>
          <p:cNvSpPr txBox="1"/>
          <p:nvPr>
            <p:ph type="title"/>
          </p:nvPr>
        </p:nvSpPr>
        <p:spPr>
          <a:xfrm>
            <a:off x="452575" y="596800"/>
            <a:ext cx="6650700" cy="6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Our Chart (Sandpaper)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4" name="Google Shape;454;p59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55" name="Google Shape;455;p59"/>
          <p:cNvGraphicFramePr/>
          <p:nvPr/>
        </p:nvGraphicFramePr>
        <p:xfrm>
          <a:off x="766763" y="158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{2ACA13DF-ABD6-4202-AAAE-75C7F55D11CA}</a:tableStyleId>
              </a:tblPr>
              <a:tblGrid>
                <a:gridCol w="1049725"/>
                <a:gridCol w="736825"/>
                <a:gridCol w="464300"/>
                <a:gridCol w="464300"/>
                <a:gridCol w="464300"/>
                <a:gridCol w="464300"/>
                <a:gridCol w="464300"/>
                <a:gridCol w="464300"/>
                <a:gridCol w="464300"/>
                <a:gridCol w="464300"/>
                <a:gridCol w="464300"/>
                <a:gridCol w="464300"/>
                <a:gridCol w="11809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Object Tested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Material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Trail 1 (cm)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Trail 2 (cm)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Trail 3 (cm)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Trail 4 (cm)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Trail 5 (cm)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Trail 6 (cm)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Trail 7 (cm)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Trail 8 (cm)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Trail 9 (cm)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Trail 10 (cm)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Average Distance Travelled (cm)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Dice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Plastic 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18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20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19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21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17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20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18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22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19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21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19.5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Water Bottle Cap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Plastic 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30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28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31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29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30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32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27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30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31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29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29.7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Coin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Metal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12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13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14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11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13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12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14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13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12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11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12.5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Paper Box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Paper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7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6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8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7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6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7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6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7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6.4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Wooden Box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Wood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10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11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10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9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12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11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10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10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9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11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10.3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Eraser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Rubber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4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6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4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6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4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4.9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456" name="Google Shape;456;p59"/>
          <p:cNvSpPr/>
          <p:nvPr/>
        </p:nvSpPr>
        <p:spPr>
          <a:xfrm>
            <a:off x="513625" y="4651250"/>
            <a:ext cx="2220900" cy="384000"/>
          </a:xfrm>
          <a:prstGeom prst="rect">
            <a:avLst/>
          </a:prstGeom>
          <a:solidFill>
            <a:srgbClr val="F6F5EC"/>
          </a:solidFill>
          <a:ln cap="flat" cmpd="sng" w="9525">
            <a:solidFill>
              <a:srgbClr val="F6F5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0"/>
          <p:cNvSpPr txBox="1"/>
          <p:nvPr>
            <p:ph idx="1" type="body"/>
          </p:nvPr>
        </p:nvSpPr>
        <p:spPr>
          <a:xfrm>
            <a:off x="524800" y="1531650"/>
            <a:ext cx="5121300" cy="28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Overall, we found that objects travelling on sandpaper went the shortest </a:t>
            </a:r>
            <a:r>
              <a:rPr lang="en"/>
              <a:t>distance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Objects travelling on wood went the </a:t>
            </a:r>
            <a:r>
              <a:rPr lang="en"/>
              <a:t>furthest most likely because of the smooth wooden tables on campus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The object that travelled the least was the eraser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The object that travelled the most was the plastic dice.</a:t>
            </a:r>
            <a:endParaRPr/>
          </a:p>
        </p:txBody>
      </p:sp>
      <p:sp>
        <p:nvSpPr>
          <p:cNvPr id="462" name="Google Shape;462;p60"/>
          <p:cNvSpPr txBox="1"/>
          <p:nvPr>
            <p:ph type="title"/>
          </p:nvPr>
        </p:nvSpPr>
        <p:spPr>
          <a:xfrm>
            <a:off x="721350" y="550475"/>
            <a:ext cx="4418100" cy="13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Our Results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63" name="Google Shape;463;p60"/>
          <p:cNvPicPr preferRelativeResize="0"/>
          <p:nvPr/>
        </p:nvPicPr>
        <p:blipFill rotWithShape="1">
          <a:blip r:embed="rId3">
            <a:alphaModFix/>
          </a:blip>
          <a:srcRect b="20148" l="0" r="0" t="15723"/>
          <a:stretch/>
        </p:blipFill>
        <p:spPr>
          <a:xfrm>
            <a:off x="5646100" y="596800"/>
            <a:ext cx="3286351" cy="21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300" y="2862250"/>
            <a:ext cx="1859951" cy="197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1"/>
          <p:cNvSpPr txBox="1"/>
          <p:nvPr>
            <p:ph idx="4" type="body"/>
          </p:nvPr>
        </p:nvSpPr>
        <p:spPr>
          <a:xfrm>
            <a:off x="4297649" y="3519998"/>
            <a:ext cx="48462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>
                <a:solidFill>
                  <a:srgbClr val="000000"/>
                </a:solidFill>
              </a:rPr>
              <a:t>Choosing the right materials for wheels or grippers/claws ensures robots can move </a:t>
            </a:r>
            <a:r>
              <a:rPr lang="en" sz="1200">
                <a:solidFill>
                  <a:srgbClr val="000000"/>
                </a:solidFill>
              </a:rPr>
              <a:t>efficiently</a:t>
            </a:r>
            <a:r>
              <a:rPr lang="en" sz="1200">
                <a:solidFill>
                  <a:srgbClr val="000000"/>
                </a:solidFill>
              </a:rPr>
              <a:t> on different terrains.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Right materials also help mechanical parts like gears move smoothly</a:t>
            </a:r>
            <a:endParaRPr sz="1200"/>
          </a:p>
        </p:txBody>
      </p:sp>
      <p:sp>
        <p:nvSpPr>
          <p:cNvPr id="470" name="Google Shape;470;p61"/>
          <p:cNvSpPr txBox="1"/>
          <p:nvPr>
            <p:ph idx="1" type="body"/>
          </p:nvPr>
        </p:nvSpPr>
        <p:spPr>
          <a:xfrm>
            <a:off x="133375" y="1630518"/>
            <a:ext cx="3955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>
                <a:solidFill>
                  <a:srgbClr val="000000"/>
                </a:solidFill>
              </a:rPr>
              <a:t>Rubber is used in tires because it provides high grip on roads, which is essential for safety, especially in wet conditions.</a:t>
            </a:r>
            <a:endParaRPr/>
          </a:p>
        </p:txBody>
      </p:sp>
      <p:sp>
        <p:nvSpPr>
          <p:cNvPr id="471" name="Google Shape;471;p61"/>
          <p:cNvSpPr txBox="1"/>
          <p:nvPr>
            <p:ph idx="2" type="body"/>
          </p:nvPr>
        </p:nvSpPr>
        <p:spPr>
          <a:xfrm>
            <a:off x="4297622" y="1630519"/>
            <a:ext cx="48462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>
                <a:solidFill>
                  <a:srgbClr val="000000"/>
                </a:solidFill>
              </a:rPr>
              <a:t>Designers use different materials for the soles of shoes depending on their purpose – sports, hiking, or fashion – balancing grip and movement.</a:t>
            </a:r>
            <a:endParaRPr/>
          </a:p>
        </p:txBody>
      </p:sp>
      <p:sp>
        <p:nvSpPr>
          <p:cNvPr id="472" name="Google Shape;472;p61"/>
          <p:cNvSpPr txBox="1"/>
          <p:nvPr>
            <p:ph idx="3" type="body"/>
          </p:nvPr>
        </p:nvSpPr>
        <p:spPr>
          <a:xfrm>
            <a:off x="133401" y="3520000"/>
            <a:ext cx="41643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>
                <a:solidFill>
                  <a:srgbClr val="000000"/>
                </a:solidFill>
              </a:rPr>
              <a:t>Shoes with rubber soles help climbers grip rocks better, preventing slips and injuries.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Grip pads help climbers to hold on to surfaces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473" name="Google Shape;473;p61"/>
          <p:cNvSpPr txBox="1"/>
          <p:nvPr>
            <p:ph type="title"/>
          </p:nvPr>
        </p:nvSpPr>
        <p:spPr>
          <a:xfrm>
            <a:off x="366750" y="297625"/>
            <a:ext cx="87771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Why it matters and Real Life Applications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4" name="Google Shape;474;p61"/>
          <p:cNvSpPr txBox="1"/>
          <p:nvPr>
            <p:ph idx="5" type="subTitle"/>
          </p:nvPr>
        </p:nvSpPr>
        <p:spPr>
          <a:xfrm>
            <a:off x="133414" y="1149332"/>
            <a:ext cx="3955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 Tires</a:t>
            </a:r>
            <a:endParaRPr/>
          </a:p>
        </p:txBody>
      </p:sp>
      <p:sp>
        <p:nvSpPr>
          <p:cNvPr id="475" name="Google Shape;475;p61"/>
          <p:cNvSpPr txBox="1"/>
          <p:nvPr>
            <p:ph idx="6" type="subTitle"/>
          </p:nvPr>
        </p:nvSpPr>
        <p:spPr>
          <a:xfrm>
            <a:off x="4297635" y="1149325"/>
            <a:ext cx="4142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Footwear Design</a:t>
            </a:r>
            <a:endParaRPr/>
          </a:p>
        </p:txBody>
      </p:sp>
      <p:sp>
        <p:nvSpPr>
          <p:cNvPr id="476" name="Google Shape;476;p61"/>
          <p:cNvSpPr txBox="1"/>
          <p:nvPr>
            <p:ph idx="7" type="subTitle"/>
          </p:nvPr>
        </p:nvSpPr>
        <p:spPr>
          <a:xfrm>
            <a:off x="4297660" y="3038784"/>
            <a:ext cx="4142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Robotics/M</a:t>
            </a:r>
            <a:r>
              <a:rPr lang="en"/>
              <a:t>achinery</a:t>
            </a:r>
            <a:endParaRPr/>
          </a:p>
        </p:txBody>
      </p:sp>
      <p:sp>
        <p:nvSpPr>
          <p:cNvPr id="477" name="Google Shape;477;p61"/>
          <p:cNvSpPr txBox="1"/>
          <p:nvPr>
            <p:ph idx="8" type="subTitle"/>
          </p:nvPr>
        </p:nvSpPr>
        <p:spPr>
          <a:xfrm>
            <a:off x="133401" y="3038788"/>
            <a:ext cx="3955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Rock Climbing Gear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vestor Pitch">
  <a:themeElements>
    <a:clrScheme name="Simple Light">
      <a:dk1>
        <a:srgbClr val="1A36B4"/>
      </a:dk1>
      <a:lt1>
        <a:srgbClr val="F6F5EC"/>
      </a:lt1>
      <a:dk2>
        <a:srgbClr val="1D1D1D"/>
      </a:dk2>
      <a:lt2>
        <a:srgbClr val="A4C2F4"/>
      </a:lt2>
      <a:accent1>
        <a:srgbClr val="FFFFFF"/>
      </a:accent1>
      <a:accent2>
        <a:srgbClr val="1A36B4"/>
      </a:accent2>
      <a:accent3>
        <a:srgbClr val="1D1D1D"/>
      </a:accent3>
      <a:accent4>
        <a:srgbClr val="F6F5EC"/>
      </a:accent4>
      <a:accent5>
        <a:srgbClr val="1A36B4"/>
      </a:accent5>
      <a:accent6>
        <a:srgbClr val="595959"/>
      </a:accent6>
      <a:hlink>
        <a:srgbClr val="A4C2F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