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3"/>
    <p:restoredTop sz="94769"/>
  </p:normalViewPr>
  <p:slideViewPr>
    <p:cSldViewPr snapToGrid="0" snapToObjects="1">
      <p:cViewPr varScale="1">
        <p:scale>
          <a:sx n="106" d="100"/>
          <a:sy n="106" d="100"/>
        </p:scale>
        <p:origin x="83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E4220-6B38-9040-ABE3-11C426202B61}" type="datetimeFigureOut">
              <a:rPr lang="en-US" smtClean="0"/>
              <a:t>4/28/25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A0885-B664-2448-A828-2F45C620C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89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A0885-B664-2448-A828-2F45C620C2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52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Fight Night/Gang Rule</a:t>
            </a:r>
          </a:p>
          <a:p>
            <a:r>
              <a:rPr lang="en-US" dirty="0"/>
              <a:t>Inmates locked in showers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A0885-B664-2448-A828-2F45C620C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23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s://www.wired.it/play/televisione/2016/06/21/orange-is-the-new-black-recensione/" TargetMode="External"/><Relationship Id="rId7" Type="http://schemas.openxmlformats.org/officeDocument/2006/relationships/hyperlink" Target="https://www.wired.it/lol/2015/12/18/orange-is-the-new-black-quiz/" TargetMode="External"/><Relationship Id="rId12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11" Type="http://schemas.openxmlformats.org/officeDocument/2006/relationships/hyperlink" Target="https://www.aheporfalarnisso.com/2016/06/orange-is-new-black-4-temporada.html" TargetMode="External"/><Relationship Id="rId5" Type="http://schemas.openxmlformats.org/officeDocument/2006/relationships/hyperlink" Target="http://www.awesomelyluvvie.com/2016/07/orange-new-black-season-4.html" TargetMode="External"/><Relationship Id="rId10" Type="http://schemas.openxmlformats.org/officeDocument/2006/relationships/image" Target="../media/image5.jpg"/><Relationship Id="rId4" Type="http://schemas.openxmlformats.org/officeDocument/2006/relationships/image" Target="../media/image2.jpg"/><Relationship Id="rId9" Type="http://schemas.openxmlformats.org/officeDocument/2006/relationships/hyperlink" Target="https://www.film-rezensionen.de/2016/06/orange-is-the-new-black-die-komplette-dritte-staffel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hyperlink" Target="https://www.film-rezensionen.de/orange-is-the-new-black-staffel-szene-5/" TargetMode="Externa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7481187.2021.1915157" TargetMode="External"/><Relationship Id="rId2" Type="http://schemas.openxmlformats.org/officeDocument/2006/relationships/hyperlink" Target="https://www.justice.gov/sites/default/files/usao-sdny/legacy/2015/03/25/SDNY%20Rikers%20Report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range_Is_the_New_Black:_My_Year_in_a_Women's_Prison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image" Target="../media/image7.jpg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tertainmentrealm.com/tag/oitnb/" TargetMode="External"/><Relationship Id="rId5" Type="http://schemas.openxmlformats.org/officeDocument/2006/relationships/image" Target="../media/image8.jpg"/><Relationship Id="rId4" Type="http://schemas.openxmlformats.org/officeDocument/2006/relationships/hyperlink" Target="https://www.film-rezensionen.de/2017/07/orange-is-the-new-black-staffel-4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43D4wwyYqs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wesomelyluvvie.com/2016/07/orange-new-black-season-4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s://entertainmentrealm.com/2013/08/01/choice-quotes-orange-is-the-new-black/" TargetMode="External"/><Relationship Id="rId7" Type="http://schemas.openxmlformats.org/officeDocument/2006/relationships/hyperlink" Target="http://www.film-rezensionen.de/2016/06/orange-is-the-new-black-die-komplette-dritte-staffel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hyperlink" Target="https://www.film-rezensionen.de/2018/06/orange-is-the-new-black-staffel-5gewinnspiel-zum-dvd-start/" TargetMode="External"/><Relationship Id="rId4" Type="http://schemas.openxmlformats.org/officeDocument/2006/relationships/image" Target="../media/image16.jpg"/><Relationship Id="rId9" Type="http://schemas.openxmlformats.org/officeDocument/2006/relationships/hyperlink" Target="https://creativecommons.org/licenses/by-nc-nd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lm-rezensionen.de/2016/06/orange-is-the-new-black-die-komplette-dritte-staffel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group of people in uniform&#10;&#10;AI-generated content may be incorrect.">
            <a:extLst>
              <a:ext uri="{FF2B5EF4-FFF2-40B4-BE49-F238E27FC236}">
                <a16:creationId xmlns:a16="http://schemas.microsoft.com/office/drawing/2014/main" id="{D6D0759F-FDB7-262A-B84D-6FB533A95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087" r="29959" b="-1"/>
          <a:stretch/>
        </p:blipFill>
        <p:spPr>
          <a:xfrm>
            <a:off x="20" y="-6235"/>
            <a:ext cx="244153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20" name="Picture 19" descr="A group of women in orange uniforms&#10;&#10;AI-generated content may be incorrect.">
            <a:extLst>
              <a:ext uri="{FF2B5EF4-FFF2-40B4-BE49-F238E27FC236}">
                <a16:creationId xmlns:a16="http://schemas.microsoft.com/office/drawing/2014/main" id="{7D1958B6-5D75-DC54-98AD-2CF053392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8887" b="-2"/>
          <a:stretch/>
        </p:blipFill>
        <p:spPr>
          <a:xfrm>
            <a:off x="5536407" y="10"/>
            <a:ext cx="3607593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31" name="Picture 30" descr="A group of people in uniform sitting on chairs&#10;&#10;AI-generated content may be incorrect.">
            <a:extLst>
              <a:ext uri="{FF2B5EF4-FFF2-40B4-BE49-F238E27FC236}">
                <a16:creationId xmlns:a16="http://schemas.microsoft.com/office/drawing/2014/main" id="{742CAD42-F04B-F9CD-2E49-A6CF7D1F4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8105" r="17673"/>
          <a:stretch/>
        </p:blipFill>
        <p:spPr>
          <a:xfrm>
            <a:off x="3506652" y="-6235"/>
            <a:ext cx="2758363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24" name="Picture 23" descr="A couple of women sitting at a table&#10;&#10;AI-generated content may be incorrect.">
            <a:extLst>
              <a:ext uri="{FF2B5EF4-FFF2-40B4-BE49-F238E27FC236}">
                <a16:creationId xmlns:a16="http://schemas.microsoft.com/office/drawing/2014/main" id="{C9199B3C-A886-CDA9-A67D-2AB2593B9C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7572" r="7491" b="3"/>
          <a:stretch/>
        </p:blipFill>
        <p:spPr>
          <a:xfrm>
            <a:off x="20" y="2660089"/>
            <a:ext cx="534187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55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14787" y="2660089"/>
            <a:ext cx="5129213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523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4373" y="4189864"/>
            <a:ext cx="3748015" cy="2163872"/>
          </a:xfrm>
        </p:spPr>
        <p:txBody>
          <a:bodyPr anchor="t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Netflix Lies, Rikers Cries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6407" y="3304307"/>
            <a:ext cx="3175981" cy="826661"/>
          </a:xfrm>
        </p:spPr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1500">
                <a:solidFill>
                  <a:srgbClr val="FFFFFF"/>
                </a:solidFill>
              </a:rPr>
              <a:t>What Orange Is the New Black Left Behind</a:t>
            </a:r>
          </a:p>
          <a:p>
            <a:pPr algn="r">
              <a:lnSpc>
                <a:spcPct val="90000"/>
              </a:lnSpc>
            </a:pPr>
            <a:r>
              <a:rPr lang="en-US" sz="1500">
                <a:solidFill>
                  <a:srgbClr val="FFFFFF"/>
                </a:solidFill>
              </a:rPr>
              <a:t>Kacey Weng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624B40C-E4A5-75AB-8E88-E85FA65745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29367" r="2747" b="1"/>
          <a:stretch/>
        </p:blipFill>
        <p:spPr>
          <a:xfrm>
            <a:off x="1696476" y="10"/>
            <a:ext cx="2545457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B74B04-F1EB-86D2-0552-D05F02951995}"/>
              </a:ext>
            </a:extLst>
          </p:cNvPr>
          <p:cNvSpPr txBox="1"/>
          <p:nvPr/>
        </p:nvSpPr>
        <p:spPr>
          <a:xfrm>
            <a:off x="6684673" y="6870700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www.awesomelyluvvie.com/2016/07/orange-new-black-season-4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2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CF8F13-627A-0A82-6E23-E720D9E3171E}"/>
              </a:ext>
            </a:extLst>
          </p:cNvPr>
          <p:cNvSpPr txBox="1"/>
          <p:nvPr/>
        </p:nvSpPr>
        <p:spPr>
          <a:xfrm>
            <a:off x="4231882" y="6870700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9" tooltip="https://www.film-rezensionen.de/2016/06/orange-is-the-new-black-die-komplette-dritte-staffe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3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6CA81B-ADC2-14D1-BCF1-0BA0C1AC5F85}"/>
              </a:ext>
            </a:extLst>
          </p:cNvPr>
          <p:cNvSpPr txBox="1"/>
          <p:nvPr/>
        </p:nvSpPr>
        <p:spPr>
          <a:xfrm>
            <a:off x="1779091" y="6870700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1" tooltip="https://www.aheporfalarnisso.com/2016/06/orange-is-new-black-4-temporad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3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6833C7-5272-8DEB-ACAD-A85DEEE87E37}"/>
              </a:ext>
            </a:extLst>
          </p:cNvPr>
          <p:cNvSpPr txBox="1"/>
          <p:nvPr/>
        </p:nvSpPr>
        <p:spPr>
          <a:xfrm>
            <a:off x="6684672" y="7083455"/>
            <a:ext cx="24593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 tooltip="https://www.wired.it/lol/2015/12/18/orange-is-the-new-black-quiz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2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DC4530-AE4F-6227-3AEE-C61164E58552}"/>
              </a:ext>
            </a:extLst>
          </p:cNvPr>
          <p:cNvSpPr txBox="1"/>
          <p:nvPr/>
        </p:nvSpPr>
        <p:spPr>
          <a:xfrm>
            <a:off x="4212645" y="708345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wired.it/play/televisione/2016/06/21/orange-is-the-new-black-recension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2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62" name="Rectangle 4161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Galina Reznikov | Orange Is the New Black Wiki | Fandom">
            <a:extLst>
              <a:ext uri="{FF2B5EF4-FFF2-40B4-BE49-F238E27FC236}">
                <a16:creationId xmlns:a16="http://schemas.microsoft.com/office/drawing/2014/main" id="{08822EFA-A32A-BA8F-CF5C-9D2D736AE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r="835" b="2"/>
          <a:stretch/>
        </p:blipFill>
        <p:spPr bwMode="auto">
          <a:xfrm>
            <a:off x="-2" y="2257425"/>
            <a:ext cx="3147205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727067F-F780-EC51-82E9-F4D3B6A46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8" r="9858" b="-2"/>
          <a:stretch/>
        </p:blipFill>
        <p:spPr bwMode="auto">
          <a:xfrm>
            <a:off x="3986136" y="464683"/>
            <a:ext cx="2431124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137" y="3819157"/>
            <a:ext cx="5148309" cy="1131215"/>
          </a:xfrm>
        </p:spPr>
        <p:txBody>
          <a:bodyPr anchor="b">
            <a:normAutofit/>
          </a:bodyPr>
          <a:lstStyle/>
          <a:p>
            <a:r>
              <a:rPr lang="en-US"/>
              <a:t>Labor Exploitation</a:t>
            </a:r>
          </a:p>
        </p:txBody>
      </p:sp>
      <p:pic>
        <p:nvPicPr>
          <p:cNvPr id="4106" name="Picture 10" descr="Orange Is The New Black: Selling used panties now big business | Sofia Gray  interview">
            <a:extLst>
              <a:ext uri="{FF2B5EF4-FFF2-40B4-BE49-F238E27FC236}">
                <a16:creationId xmlns:a16="http://schemas.microsoft.com/office/drawing/2014/main" id="{3BE254CF-1368-1B4F-8A43-87E92D4C1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0" r="4246" b="-1"/>
          <a:stretch/>
        </p:blipFill>
        <p:spPr bwMode="auto">
          <a:xfrm>
            <a:off x="360132" y="3"/>
            <a:ext cx="3735388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A History of Food on Orange Is the New Black">
            <a:extLst>
              <a:ext uri="{FF2B5EF4-FFF2-40B4-BE49-F238E27FC236}">
                <a16:creationId xmlns:a16="http://schemas.microsoft.com/office/drawing/2014/main" id="{B8974FB1-48D2-EF38-E3BA-BC4722047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r="20879" b="2"/>
          <a:stretch/>
        </p:blipFill>
        <p:spPr bwMode="auto">
          <a:xfrm>
            <a:off x="6417262" y="10"/>
            <a:ext cx="2726740" cy="366031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4136" y="5000822"/>
            <a:ext cx="5148309" cy="135552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/>
              <a:t>- OITNB: Jobs with access to commissary</a:t>
            </a:r>
          </a:p>
          <a:p>
            <a:pPr>
              <a:lnSpc>
                <a:spcPct val="90000"/>
              </a:lnSpc>
            </a:pPr>
            <a:r>
              <a:rPr lang="en-US" sz="1400"/>
              <a:t>- Reality: </a:t>
            </a:r>
          </a:p>
          <a:p>
            <a:pPr>
              <a:lnSpc>
                <a:spcPct val="90000"/>
              </a:lnSpc>
            </a:pPr>
            <a:r>
              <a:rPr lang="en-US" sz="1400"/>
              <a:t>  - Forced labor with little to no pay</a:t>
            </a:r>
          </a:p>
          <a:p>
            <a:pPr>
              <a:lnSpc>
                <a:spcPct val="90000"/>
              </a:lnSpc>
            </a:pPr>
            <a:r>
              <a:rPr lang="en-US" sz="1400"/>
              <a:t>  - Rooted in slavery history</a:t>
            </a:r>
          </a:p>
          <a:p>
            <a:pPr>
              <a:lnSpc>
                <a:spcPct val="90000"/>
              </a:lnSpc>
            </a:pPr>
            <a:r>
              <a:rPr lang="en-US" sz="1400"/>
              <a:t>  - Black and Latino inmates disproportionately exploited</a:t>
            </a:r>
          </a:p>
        </p:txBody>
      </p:sp>
      <p:sp>
        <p:nvSpPr>
          <p:cNvPr id="4" name="AutoShape 2" descr="Orange is the New Black Cast: Look Back at All the Characters - Netflix  Tudum">
            <a:extLst>
              <a:ext uri="{FF2B5EF4-FFF2-40B4-BE49-F238E27FC236}">
                <a16:creationId xmlns:a16="http://schemas.microsoft.com/office/drawing/2014/main" id="{02AC8E9E-73D7-AC40-80D7-843E13EB02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2" name="Rectangle 514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Matt Peters - IMDb">
            <a:extLst>
              <a:ext uri="{FF2B5EF4-FFF2-40B4-BE49-F238E27FC236}">
                <a16:creationId xmlns:a16="http://schemas.microsoft.com/office/drawing/2014/main" id="{C244272E-CA1C-79B1-5513-08D99EE5D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8" r="13859" b="1"/>
          <a:stretch/>
        </p:blipFill>
        <p:spPr bwMode="auto">
          <a:xfrm>
            <a:off x="2352291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Orange Is the New Black Season 6: Everything to Know About Where We Left  Off - TV Guide">
            <a:extLst>
              <a:ext uri="{FF2B5EF4-FFF2-40B4-BE49-F238E27FC236}">
                <a16:creationId xmlns:a16="http://schemas.microsoft.com/office/drawing/2014/main" id="{F222ECD0-7D30-406E-F7CA-7AC259CE4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8" r="19712" b="-1"/>
          <a:stretch/>
        </p:blipFill>
        <p:spPr bwMode="auto">
          <a:xfrm>
            <a:off x="5536267" y="3456433"/>
            <a:ext cx="3607733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standing next to another person&#10;&#10;AI-generated content may be incorrect.">
            <a:extLst>
              <a:ext uri="{FF2B5EF4-FFF2-40B4-BE49-F238E27FC236}">
                <a16:creationId xmlns:a16="http://schemas.microsoft.com/office/drawing/2014/main" id="{4957B5F6-85F4-DDB2-E578-440D62C3E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1184" r="15781" b="-2"/>
          <a:stretch/>
        </p:blipFill>
        <p:spPr>
          <a:xfrm>
            <a:off x="2392071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5141" name="Freeform: Shape 5140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43" name="Freeform: Shape 5142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2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042" y="685800"/>
            <a:ext cx="2105406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Correctional Staff Misrepresentation</a:t>
            </a:r>
          </a:p>
        </p:txBody>
      </p:sp>
      <p:sp>
        <p:nvSpPr>
          <p:cNvPr id="5145" name="Rectangle 5144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7" name="Rectangle 5146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2" y="2258568"/>
            <a:ext cx="2105406" cy="3922776"/>
          </a:xfrm>
        </p:spPr>
        <p:txBody>
          <a:bodyPr>
            <a:normAutofit/>
          </a:bodyPr>
          <a:lstStyle/>
          <a:p>
            <a:r>
              <a:rPr lang="en-US" sz="1500"/>
              <a:t>- OITNB: Guards shown as humanized, sometimes friendly</a:t>
            </a:r>
          </a:p>
          <a:p>
            <a:r>
              <a:rPr lang="en-US" sz="1500"/>
              <a:t>- Reality: Systemic abuse, corruption, and violence at Rikers</a:t>
            </a:r>
          </a:p>
          <a:p>
            <a:r>
              <a:rPr lang="en-US" sz="1500"/>
              <a:t>- Important narratives missing</a:t>
            </a:r>
          </a:p>
        </p:txBody>
      </p:sp>
      <p:pic>
        <p:nvPicPr>
          <p:cNvPr id="5128" name="Picture 8" descr="Daya and Bennett Oitnb | TikTok">
            <a:extLst>
              <a:ext uri="{FF2B5EF4-FFF2-40B4-BE49-F238E27FC236}">
                <a16:creationId xmlns:a16="http://schemas.microsoft.com/office/drawing/2014/main" id="{84440A58-6A34-DEDD-DB59-EA27D598C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0" r="8512" b="1"/>
          <a:stretch/>
        </p:blipFill>
        <p:spPr bwMode="auto">
          <a:xfrm>
            <a:off x="5553279" y="10"/>
            <a:ext cx="3590721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Orange Favorite Won't Return for Season 3">
            <a:extLst>
              <a:ext uri="{FF2B5EF4-FFF2-40B4-BE49-F238E27FC236}">
                <a16:creationId xmlns:a16="http://schemas.microsoft.com/office/drawing/2014/main" id="{62F858EF-4DF3-D133-9D12-FE5CEE139A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4EC02-D7E0-3FA5-A14A-A9EF4195C4C5}"/>
              </a:ext>
            </a:extLst>
          </p:cNvPr>
          <p:cNvSpPr txBox="1"/>
          <p:nvPr/>
        </p:nvSpPr>
        <p:spPr>
          <a:xfrm>
            <a:off x="6703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www.film-rezensionen.de/orange-is-the-new-black-staffel-szene-5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4" name="Rectangle 616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OITNB' Recap: What Happened to Nicky, Sophia and Stella in Season 4?">
            <a:extLst>
              <a:ext uri="{FF2B5EF4-FFF2-40B4-BE49-F238E27FC236}">
                <a16:creationId xmlns:a16="http://schemas.microsoft.com/office/drawing/2014/main" id="{1DC871E1-2E02-6AD5-5F24-423B0FBFA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" r="-2" b="7949"/>
          <a:stretch/>
        </p:blipFill>
        <p:spPr bwMode="auto"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OITNB' Star Danielle Brooks on Season 6 Finale and Taystee's Future">
            <a:extLst>
              <a:ext uri="{FF2B5EF4-FFF2-40B4-BE49-F238E27FC236}">
                <a16:creationId xmlns:a16="http://schemas.microsoft.com/office/drawing/2014/main" id="{A9ACCD1E-024F-50C4-A51C-AC59840BD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689"/>
          <a:stretch/>
        </p:blipFill>
        <p:spPr bwMode="auto"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6165" name="Freeform: Shape 615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57" name="Freeform: Shape 615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042" y="859536"/>
            <a:ext cx="3624601" cy="1243584"/>
          </a:xfrm>
        </p:spPr>
        <p:txBody>
          <a:bodyPr>
            <a:normAutofit/>
          </a:bodyPr>
          <a:lstStyle/>
          <a:p>
            <a:r>
              <a:rPr lang="en-US" sz="3000"/>
              <a:t>Conclusion</a:t>
            </a:r>
          </a:p>
        </p:txBody>
      </p:sp>
      <p:sp>
        <p:nvSpPr>
          <p:cNvPr id="6159" name="Rectangle 615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6166" name="Rectangle 616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63" name="Rectangle 616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2" y="2512611"/>
            <a:ext cx="3624602" cy="3664351"/>
          </a:xfrm>
        </p:spPr>
        <p:txBody>
          <a:bodyPr>
            <a:normAutofit/>
          </a:bodyPr>
          <a:lstStyle/>
          <a:p>
            <a:r>
              <a:rPr lang="en-US" sz="1700" dirty="0"/>
              <a:t>- OITNB brought attention to some prison issues</a:t>
            </a:r>
          </a:p>
          <a:p>
            <a:r>
              <a:rPr lang="en-US" sz="1700" dirty="0"/>
              <a:t>- Failed to fully expose realities: violence, neglect, exploitation</a:t>
            </a:r>
          </a:p>
          <a:p>
            <a:r>
              <a:rPr lang="en-US" sz="1700" dirty="0"/>
              <a:t>- Importance of authentic and responsible storytelling in shaping reform efforts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1600" dirty="0"/>
              <a:t>- Mooney, J., &amp; Shanahan, J. (2020). *Rikers Island: The Failure of a 'Model' Penitentiary*. The Prison Journal.</a:t>
            </a:r>
          </a:p>
          <a:p>
            <a:r>
              <a:rPr sz="1600" dirty="0"/>
              <a:t>- NPR Reports (Garsd, 2025)</a:t>
            </a:r>
          </a:p>
          <a:p>
            <a:r>
              <a:rPr sz="1600" dirty="0"/>
              <a:t>- Browne, J. (n.d.). *Rooted in Slavery: Prison Labor Exploitation.*</a:t>
            </a:r>
            <a:endParaRPr lang="en-US" sz="1600" dirty="0"/>
          </a:p>
          <a:p>
            <a:r>
              <a:rPr lang="en-US" sz="1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"New York Mayor Announces Plan To Reduce Rikers Island Jail Population." All Things Considered, 14 Apr. 2015. Gale In Context: Opposing Viewpoints,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link.gale.com</a:t>
            </a:r>
            <a:r>
              <a:rPr lang="en-US" sz="1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/apps/doc/A411047163/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OVIC?u</a:t>
            </a:r>
            <a:r>
              <a:rPr lang="en-US" sz="1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=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cuny_ccny&amp;sid</a:t>
            </a:r>
            <a:r>
              <a:rPr lang="en-US" sz="1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=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summon&amp;xid</a:t>
            </a:r>
            <a:r>
              <a:rPr lang="en-US" sz="1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=1b9cbd15. Accessed 10 Apr. 2025. </a:t>
            </a:r>
          </a:p>
          <a:p>
            <a:r>
              <a:rPr lang="en-US" sz="1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United States Attorney’s Office, Southern District of New York. CRIPA Investigation of the New York City Department of Correction Jails on Rikers Island. U.S. Department of Justice, Aug. 4, 2014, </a:t>
            </a:r>
            <a:r>
              <a:rPr lang="en-US" sz="16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hlinkClick r:id="rId2"/>
              </a:rPr>
              <a:t>https://www.justice.gov/sites/default/files/usao-sdny/legacy/2015/03/25/SDNY%20Rikers%20Report.pdf</a:t>
            </a:r>
            <a:r>
              <a:rPr lang="en-US" sz="1600" dirty="0">
                <a:effectLst/>
              </a:rPr>
              <a:t> </a:t>
            </a:r>
          </a:p>
          <a:p>
            <a:r>
              <a:rPr lang="en-US" sz="16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Bordere</a:t>
            </a:r>
            <a:r>
              <a:rPr lang="en-US" sz="16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, T. C. (2021). “Not Just the Actions of a Few Bad Apples:” Reflections on institutionally sanctioned violence and medical neglect in Rikers Island. Death Studies, 45(8), 665–668. </a:t>
            </a:r>
            <a:r>
              <a:rPr lang="en-US" sz="1600" u="sng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Arial" panose="020B0604020202020204" pitchFamily="34" charset="0"/>
                <a:hlinkClick r:id="rId3"/>
              </a:rPr>
              <a:t>https://doi.org/10.1080/07481187.2021.1915157</a:t>
            </a:r>
            <a:r>
              <a:rPr lang="en-US" sz="1600" dirty="0">
                <a:effectLst/>
              </a:rPr>
              <a:t> </a:t>
            </a:r>
            <a:endParaRPr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62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556" y="762001"/>
            <a:ext cx="3117384" cy="1708244"/>
          </a:xfrm>
        </p:spPr>
        <p:txBody>
          <a:bodyPr anchor="ctr">
            <a:normAutofit/>
          </a:bodyPr>
          <a:lstStyle/>
          <a:p>
            <a:r>
              <a:rPr lang="en-US" sz="3500" dirty="0"/>
              <a:t>Introduction</a:t>
            </a:r>
          </a:p>
        </p:txBody>
      </p:sp>
      <p:pic>
        <p:nvPicPr>
          <p:cNvPr id="5" name="Picture 4" descr="A pair of orange slip on shoes&#10;&#10;AI-generated content may be incorrect.">
            <a:extLst>
              <a:ext uri="{FF2B5EF4-FFF2-40B4-BE49-F238E27FC236}">
                <a16:creationId xmlns:a16="http://schemas.microsoft.com/office/drawing/2014/main" id="{335C8E65-130F-412F-A589-E336E8D98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1283"/>
          <a:stretch/>
        </p:blipFill>
        <p:spPr>
          <a:xfrm>
            <a:off x="20" y="-2"/>
            <a:ext cx="4571980" cy="68580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556" y="2470245"/>
            <a:ext cx="3117384" cy="3769835"/>
          </a:xfrm>
        </p:spPr>
        <p:txBody>
          <a:bodyPr anchor="ctr">
            <a:normAutofit/>
          </a:bodyPr>
          <a:lstStyle/>
          <a:p>
            <a:r>
              <a:rPr lang="en-US" sz="1700" dirty="0"/>
              <a:t>What is Orange Is the New Black?</a:t>
            </a:r>
          </a:p>
          <a:p>
            <a:r>
              <a:rPr lang="en-US" sz="1700" dirty="0"/>
              <a:t>Cultural impact</a:t>
            </a:r>
          </a:p>
          <a:p>
            <a:r>
              <a:rPr lang="en-US" sz="1700" dirty="0"/>
              <a:t>Diversity, systemic issues, and social injustices</a:t>
            </a:r>
          </a:p>
          <a:p>
            <a:endParaRPr lang="en-US" sz="1700" dirty="0"/>
          </a:p>
          <a:p>
            <a:pPr marL="0" indent="0">
              <a:buNone/>
            </a:pPr>
            <a:r>
              <a:rPr lang="en-US" sz="17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EAF022-90FC-39DE-775C-B804DA20B5BB}"/>
              </a:ext>
            </a:extLst>
          </p:cNvPr>
          <p:cNvSpPr txBox="1"/>
          <p:nvPr/>
        </p:nvSpPr>
        <p:spPr>
          <a:xfrm>
            <a:off x="226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Orange_Is_the_New_Black:_My_Year_in_a_Women's_Pris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9143997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776" y="603622"/>
            <a:ext cx="3211785" cy="13229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Media Representation vs. Reality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775" y="2207977"/>
            <a:ext cx="2976274" cy="4046401"/>
          </a:xfrm>
        </p:spPr>
        <p:txBody>
          <a:bodyPr>
            <a:normAutofit/>
          </a:bodyPr>
          <a:lstStyle/>
          <a:p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OITNB gives simplified and dramatic portrayals</a:t>
            </a:r>
          </a:p>
          <a:p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Prison appears like a "fun summer camp"</a:t>
            </a:r>
          </a:p>
          <a:p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Unrealistic freedoms: clean spaces, access to weapons, close staff relationships</a:t>
            </a:r>
          </a:p>
          <a:p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</a:p>
        </p:txBody>
      </p:sp>
      <p:pic>
        <p:nvPicPr>
          <p:cNvPr id="5" name="Picture 4" descr="A group of people mopping the floor&#10;&#10;AI-generated content may be incorrect.">
            <a:extLst>
              <a:ext uri="{FF2B5EF4-FFF2-40B4-BE49-F238E27FC236}">
                <a16:creationId xmlns:a16="http://schemas.microsoft.com/office/drawing/2014/main" id="{2DC4EA2B-1423-C137-E508-93D5D3DA5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5253" b="2"/>
          <a:stretch/>
        </p:blipFill>
        <p:spPr>
          <a:xfrm>
            <a:off x="4276638" y="1"/>
            <a:ext cx="4867368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8" name="Picture 7" descr="Several people in orange uniforms dancing&#10;&#10;AI-generated content may be incorrect.">
            <a:extLst>
              <a:ext uri="{FF2B5EF4-FFF2-40B4-BE49-F238E27FC236}">
                <a16:creationId xmlns:a16="http://schemas.microsoft.com/office/drawing/2014/main" id="{D01F8603-C56F-5F56-2C6E-182D5FEDD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492"/>
          <a:stretch/>
        </p:blipFill>
        <p:spPr>
          <a:xfrm>
            <a:off x="4064565" y="3429000"/>
            <a:ext cx="5079435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855E01-559B-83EE-5805-A3045365494F}"/>
              </a:ext>
            </a:extLst>
          </p:cNvPr>
          <p:cNvSpPr txBox="1"/>
          <p:nvPr/>
        </p:nvSpPr>
        <p:spPr>
          <a:xfrm>
            <a:off x="6703909" y="6870700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ww.film-rezensionen.de/2017/07/orange-is-the-new-black-staffel-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C03295-9C58-C747-16ED-F7D60AF448C1}"/>
              </a:ext>
            </a:extLst>
          </p:cNvPr>
          <p:cNvSpPr txBox="1"/>
          <p:nvPr/>
        </p:nvSpPr>
        <p:spPr>
          <a:xfrm>
            <a:off x="4231882" y="6870700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s://entertainmentrealm.com/tag/oitnb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138036"/>
            <a:ext cx="2919844" cy="1402470"/>
          </a:xfrm>
        </p:spPr>
        <p:txBody>
          <a:bodyPr anchor="t">
            <a:normAutofit/>
          </a:bodyPr>
          <a:lstStyle/>
          <a:p>
            <a:r>
              <a:rPr lang="en-US" sz="2800"/>
              <a:t>Realities at Rikers Island</a:t>
            </a:r>
          </a:p>
        </p:txBody>
      </p:sp>
      <p:cxnSp>
        <p:nvCxnSpPr>
          <p:cNvPr id="1078" name="Straight Connector 1077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8855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2551176"/>
            <a:ext cx="2919845" cy="3591207"/>
          </a:xfrm>
        </p:spPr>
        <p:txBody>
          <a:bodyPr>
            <a:normAutofit/>
          </a:bodyPr>
          <a:lstStyle/>
          <a:p>
            <a:r>
              <a:rPr lang="en-US" sz="1700" dirty="0"/>
              <a:t>Overcrowding, violence, survival struggles</a:t>
            </a:r>
          </a:p>
          <a:p>
            <a:r>
              <a:rPr lang="en-US" sz="1700" dirty="0"/>
              <a:t>Lack of basic necessities: food, beds, healthcare</a:t>
            </a:r>
          </a:p>
          <a:p>
            <a:r>
              <a:rPr lang="en-US" sz="1700" dirty="0"/>
              <a:t>Reality: Fear, abuse, and neglect — NOT personal growth retreats</a:t>
            </a:r>
          </a:p>
          <a:p>
            <a:endParaRPr lang="en-US" sz="1700" dirty="0"/>
          </a:p>
          <a:p>
            <a:pPr marL="0" indent="0">
              <a:buNone/>
            </a:pPr>
            <a:r>
              <a:rPr lang="en-US" sz="1700" dirty="0"/>
              <a:t>3</a:t>
            </a:r>
          </a:p>
        </p:txBody>
      </p:sp>
      <p:pic>
        <p:nvPicPr>
          <p:cNvPr id="1028" name="Picture 4" descr="Why Does Rikers Island Still Lock People in Shower… | New York Focus">
            <a:extLst>
              <a:ext uri="{FF2B5EF4-FFF2-40B4-BE49-F238E27FC236}">
                <a16:creationId xmlns:a16="http://schemas.microsoft.com/office/drawing/2014/main" id="{42D1F223-810A-AFCC-BAB7-045884872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6" r="22210" b="2"/>
          <a:stretch/>
        </p:blipFill>
        <p:spPr bwMode="auto">
          <a:xfrm>
            <a:off x="4008293" y="10"/>
            <a:ext cx="5135707" cy="448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Look Inside Rikers: 'Fight Night' and Gang Rule, Captured on Video - The  New York Times">
            <a:extLst>
              <a:ext uri="{FF2B5EF4-FFF2-40B4-BE49-F238E27FC236}">
                <a16:creationId xmlns:a16="http://schemas.microsoft.com/office/drawing/2014/main" id="{89F6A348-44E0-B246-408A-F04CAC471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4" r="15977" b="-4"/>
          <a:stretch/>
        </p:blipFill>
        <p:spPr bwMode="auto">
          <a:xfrm>
            <a:off x="4008294" y="4488874"/>
            <a:ext cx="2568633" cy="236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xclusive | Photos inside Rikers Island expose hellish, deadly conditions">
            <a:extLst>
              <a:ext uri="{FF2B5EF4-FFF2-40B4-BE49-F238E27FC236}">
                <a16:creationId xmlns:a16="http://schemas.microsoft.com/office/drawing/2014/main" id="{32379920-7A43-9181-08C1-AD6DCB1A5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1" r="10347" b="-2"/>
          <a:stretch/>
        </p:blipFill>
        <p:spPr bwMode="auto">
          <a:xfrm>
            <a:off x="6575366" y="4488873"/>
            <a:ext cx="2568634" cy="23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descr="Rikers crisis: NYT reporter explains what's going on at infamous jail complex">
            <a:hlinkClick r:id="" action="ppaction://media"/>
            <a:extLst>
              <a:ext uri="{FF2B5EF4-FFF2-40B4-BE49-F238E27FC236}">
                <a16:creationId xmlns:a16="http://schemas.microsoft.com/office/drawing/2014/main" id="{939A9EF6-2F15-CF8F-2F61-49E3A3EEEED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2900" y="1039558"/>
            <a:ext cx="8458200" cy="477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/>
              <a:t>Impact on Public Perception</a:t>
            </a:r>
          </a:p>
        </p:txBody>
      </p:sp>
      <p:pic>
        <p:nvPicPr>
          <p:cNvPr id="5" name="Picture 4" descr="A group of women in orange uniforms&#10;&#10;AI-generated content may be incorrect.">
            <a:extLst>
              <a:ext uri="{FF2B5EF4-FFF2-40B4-BE49-F238E27FC236}">
                <a16:creationId xmlns:a16="http://schemas.microsoft.com/office/drawing/2014/main" id="{49ED8861-5D68-10F2-AE76-4A76E8537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29" b="2682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sz="1600" dirty="0"/>
              <a:t>Media shapes how people view prisons</a:t>
            </a:r>
          </a:p>
          <a:p>
            <a:r>
              <a:rPr lang="en-US" sz="1600" dirty="0"/>
              <a:t>OITNB risks romanticizing incarceration</a:t>
            </a:r>
          </a:p>
          <a:p>
            <a:r>
              <a:rPr lang="en-US" sz="1600" dirty="0"/>
              <a:t>Misrepresentation slows prison reform discussions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CD8376-7007-9627-5614-8188697F6C11}"/>
              </a:ext>
            </a:extLst>
          </p:cNvPr>
          <p:cNvSpPr txBox="1"/>
          <p:nvPr/>
        </p:nvSpPr>
        <p:spPr>
          <a:xfrm>
            <a:off x="6684673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awesomelyluvvie.com/2016/07/orange-new-black-season-4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Orange Is the New Black (TV Series 2013–2019) - Arden Myrin as Dr. Brooks -  IMDb">
            <a:extLst>
              <a:ext uri="{FF2B5EF4-FFF2-40B4-BE49-F238E27FC236}">
                <a16:creationId xmlns:a16="http://schemas.microsoft.com/office/drawing/2014/main" id="{AAB8BBA8-6C89-5FE0-968A-256DB9EFF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035"/>
          <a:stretch/>
        </p:blipFill>
        <p:spPr bwMode="auto"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range Is the New Black' Recap: Season 7 Episode 10 — Red in 'OITNB'">
            <a:extLst>
              <a:ext uri="{FF2B5EF4-FFF2-40B4-BE49-F238E27FC236}">
                <a16:creationId xmlns:a16="http://schemas.microsoft.com/office/drawing/2014/main" id="{55203884-E077-5181-8DEF-B24C00F51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034"/>
          <a:stretch/>
        </p:blipFill>
        <p:spPr bwMode="auto"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59" name="Freeform: Shape 205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61" name="Freeform: Shape 206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042" y="859536"/>
            <a:ext cx="3624601" cy="1243584"/>
          </a:xfrm>
        </p:spPr>
        <p:txBody>
          <a:bodyPr>
            <a:normAutofit/>
          </a:bodyPr>
          <a:lstStyle/>
          <a:p>
            <a:r>
              <a:rPr lang="en-US" sz="3000"/>
              <a:t>Healthcare Misrepresentation</a:t>
            </a: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65" name="Rectangle 206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2" y="2512611"/>
            <a:ext cx="3624602" cy="3664351"/>
          </a:xfrm>
        </p:spPr>
        <p:txBody>
          <a:bodyPr>
            <a:normAutofit/>
          </a:bodyPr>
          <a:lstStyle/>
          <a:p>
            <a:r>
              <a:rPr lang="en-US" sz="1700"/>
              <a:t>- OITNB: Easy medical access</a:t>
            </a:r>
          </a:p>
          <a:p>
            <a:r>
              <a:rPr lang="en-US" sz="1700"/>
              <a:t>- Rikers Reality: </a:t>
            </a:r>
          </a:p>
          <a:p>
            <a:r>
              <a:rPr lang="en-US" sz="1700"/>
              <a:t>  - Delayed care (1 month for a broken bone)</a:t>
            </a:r>
          </a:p>
          <a:p>
            <a:r>
              <a:rPr lang="en-US" sz="1700"/>
              <a:t>  - Inadequate treatment for transgender inmates</a:t>
            </a:r>
          </a:p>
          <a:p>
            <a:r>
              <a:rPr lang="en-US" sz="1700"/>
              <a:t>  - Severe consequences: deaths due to neglect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86" y="1078992"/>
            <a:ext cx="4704588" cy="1545336"/>
          </a:xfrm>
        </p:spPr>
        <p:txBody>
          <a:bodyPr anchor="b">
            <a:normAutofit/>
          </a:bodyPr>
          <a:lstStyle/>
          <a:p>
            <a:r>
              <a:rPr lang="en-US" sz="4500"/>
              <a:t>Ignoring Psychological Toll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28650" y="431969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ouple of women sitting on a bed&#10;&#10;AI-generated content may be incorrect.">
            <a:extLst>
              <a:ext uri="{FF2B5EF4-FFF2-40B4-BE49-F238E27FC236}">
                <a16:creationId xmlns:a16="http://schemas.microsoft.com/office/drawing/2014/main" id="{0D6F6ED0-046A-02E5-9502-BBEDCC8A6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676" r="-1" b="-1"/>
          <a:stretch/>
        </p:blipFill>
        <p:spPr>
          <a:xfrm>
            <a:off x="5763006" y="1"/>
            <a:ext cx="3380994" cy="224028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2935541"/>
            <a:ext cx="46634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486" y="3355848"/>
            <a:ext cx="4704588" cy="2825496"/>
          </a:xfrm>
        </p:spPr>
        <p:txBody>
          <a:bodyPr>
            <a:normAutofit/>
          </a:bodyPr>
          <a:lstStyle/>
          <a:p>
            <a:r>
              <a:rPr lang="en-US" sz="1900"/>
              <a:t>- OITNB: Focus on relationships &amp; drama</a:t>
            </a:r>
          </a:p>
          <a:p>
            <a:r>
              <a:rPr lang="en-US" sz="1900"/>
              <a:t>- Missing: severe mental health struggles in real prisons</a:t>
            </a:r>
          </a:p>
          <a:p>
            <a:r>
              <a:rPr lang="en-US" sz="1900"/>
              <a:t>- Rikers: High prevalence of untreated mental illness → fatal neglect</a:t>
            </a:r>
          </a:p>
        </p:txBody>
      </p:sp>
      <p:pic>
        <p:nvPicPr>
          <p:cNvPr id="11" name="Picture 10" descr="A group of women in scrubs looking at a tablet&#10;&#10;AI-generated content may be incorrect.">
            <a:extLst>
              <a:ext uri="{FF2B5EF4-FFF2-40B4-BE49-F238E27FC236}">
                <a16:creationId xmlns:a16="http://schemas.microsoft.com/office/drawing/2014/main" id="{C1DB8094-0AF0-16E3-68D7-E4F0E76A4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6" b="727"/>
          <a:stretch/>
        </p:blipFill>
        <p:spPr>
          <a:xfrm>
            <a:off x="5763006" y="2308860"/>
            <a:ext cx="3380994" cy="2240280"/>
          </a:xfrm>
          <a:prstGeom prst="rect">
            <a:avLst/>
          </a:prstGeom>
        </p:spPr>
      </p:pic>
      <p:pic>
        <p:nvPicPr>
          <p:cNvPr id="5" name="Picture 4" descr="A person hugging another person&#10;&#10;AI-generated content may be incorrect.">
            <a:extLst>
              <a:ext uri="{FF2B5EF4-FFF2-40B4-BE49-F238E27FC236}">
                <a16:creationId xmlns:a16="http://schemas.microsoft.com/office/drawing/2014/main" id="{A1F6D7CA-0729-84C0-955C-4FF0A7BD7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-6" b="354"/>
          <a:stretch/>
        </p:blipFill>
        <p:spPr>
          <a:xfrm>
            <a:off x="5763006" y="4617720"/>
            <a:ext cx="3380994" cy="2240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9CA99A-D081-1748-4D62-B6B482CCFF2E}"/>
              </a:ext>
            </a:extLst>
          </p:cNvPr>
          <p:cNvSpPr txBox="1"/>
          <p:nvPr/>
        </p:nvSpPr>
        <p:spPr>
          <a:xfrm>
            <a:off x="6703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 tooltip="http://www.film-rezensionen.de/2016/06/orange-is-the-new-black-die-komplette-dritte-staffe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888BB-CBC7-20DF-C466-61E30598300F}"/>
              </a:ext>
            </a:extLst>
          </p:cNvPr>
          <p:cNvSpPr txBox="1"/>
          <p:nvPr/>
        </p:nvSpPr>
        <p:spPr>
          <a:xfrm>
            <a:off x="6684673" y="2040226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tertainmentrealm.com/2013/08/01/choice-quotes-orange-is-the-new-black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5795C-DFF1-B7B0-9AAE-C4790E39F59D}"/>
              </a:ext>
            </a:extLst>
          </p:cNvPr>
          <p:cNvSpPr txBox="1"/>
          <p:nvPr/>
        </p:nvSpPr>
        <p:spPr>
          <a:xfrm>
            <a:off x="6703909" y="434908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www.film-rezensionen.de/2018/06/orange-is-the-new-black-staffel-5gewinnspiel-zum-dvd-star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1" name="Rectangle 3100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366" y="525195"/>
            <a:ext cx="2989616" cy="2806506"/>
          </a:xfrm>
        </p:spPr>
        <p:txBody>
          <a:bodyPr anchor="b">
            <a:normAutofit/>
          </a:bodyPr>
          <a:lstStyle/>
          <a:p>
            <a:r>
              <a:rPr lang="en-US" sz="3500"/>
              <a:t>Overcrowding and Delayed Trials</a:t>
            </a:r>
          </a:p>
        </p:txBody>
      </p:sp>
      <p:pic>
        <p:nvPicPr>
          <p:cNvPr id="5" name="Picture 4" descr="A couple of women in uniform sitting on a bench&#10;&#10;AI-generated content may be incorrect.">
            <a:extLst>
              <a:ext uri="{FF2B5EF4-FFF2-40B4-BE49-F238E27FC236}">
                <a16:creationId xmlns:a16="http://schemas.microsoft.com/office/drawing/2014/main" id="{C5D8C652-BF9D-9D4B-6D46-8E5D5F14F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412" r="1" b="4376"/>
          <a:stretch/>
        </p:blipFill>
        <p:spPr>
          <a:xfrm>
            <a:off x="3889915" y="163646"/>
            <a:ext cx="5105027" cy="262309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366" y="3526300"/>
            <a:ext cx="2989616" cy="2588458"/>
          </a:xfrm>
        </p:spPr>
        <p:txBody>
          <a:bodyPr>
            <a:normAutofit/>
          </a:bodyPr>
          <a:lstStyle/>
          <a:p>
            <a:r>
              <a:rPr lang="en-US" sz="1700"/>
              <a:t>- OITNB: Personal space, clean environment</a:t>
            </a:r>
          </a:p>
          <a:p>
            <a:r>
              <a:rPr lang="en-US" sz="1700"/>
              <a:t>- Reality: Severe overcrowding at Rikers</a:t>
            </a:r>
          </a:p>
          <a:p>
            <a:r>
              <a:rPr lang="en-US" sz="1700"/>
              <a:t>- Pre-trial detainees held months to years without conviction</a:t>
            </a:r>
            <a:endParaRPr lang="en-US" sz="1700" dirty="0"/>
          </a:p>
        </p:txBody>
      </p:sp>
      <p:pic>
        <p:nvPicPr>
          <p:cNvPr id="3084" name="Picture 12" descr="Orange Is The New Black's Ending: Where All The Characters End Up">
            <a:extLst>
              <a:ext uri="{FF2B5EF4-FFF2-40B4-BE49-F238E27FC236}">
                <a16:creationId xmlns:a16="http://schemas.microsoft.com/office/drawing/2014/main" id="{A9515035-18FB-06D4-6386-810E3D44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6" r="-2" b="-2"/>
          <a:stretch/>
        </p:blipFill>
        <p:spPr bwMode="auto">
          <a:xfrm>
            <a:off x="3889915" y="2956875"/>
            <a:ext cx="5105027" cy="335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Orange is the New Black Cast: Look Back at All the Characters - Netflix  Tudum">
            <a:extLst>
              <a:ext uri="{FF2B5EF4-FFF2-40B4-BE49-F238E27FC236}">
                <a16:creationId xmlns:a16="http://schemas.microsoft.com/office/drawing/2014/main" id="{8B6CE80A-A252-40C5-665C-BF3A137028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Orange is the New Black Cast: Look Back at All the Characters - Netflix  Tudum">
            <a:extLst>
              <a:ext uri="{FF2B5EF4-FFF2-40B4-BE49-F238E27FC236}">
                <a16:creationId xmlns:a16="http://schemas.microsoft.com/office/drawing/2014/main" id="{F9BD5931-79CA-339C-2FE1-5D666320D3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Orange is the New Black Cast: Look Back at All the Characters - Netflix  Tudum">
            <a:extLst>
              <a:ext uri="{FF2B5EF4-FFF2-40B4-BE49-F238E27FC236}">
                <a16:creationId xmlns:a16="http://schemas.microsoft.com/office/drawing/2014/main" id="{5DF9A114-DA6B-D56A-A3DB-46B1286008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Orange is the New Black Cast: Look Back at All the Characters - Netflix  Tudum">
            <a:extLst>
              <a:ext uri="{FF2B5EF4-FFF2-40B4-BE49-F238E27FC236}">
                <a16:creationId xmlns:a16="http://schemas.microsoft.com/office/drawing/2014/main" id="{66B20AF6-9D6A-A695-CAAF-30D2A0BCDF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0" descr="Orange is the New Black Cast: Look Back at All the Characters - Netflix  Tudum">
            <a:extLst>
              <a:ext uri="{FF2B5EF4-FFF2-40B4-BE49-F238E27FC236}">
                <a16:creationId xmlns:a16="http://schemas.microsoft.com/office/drawing/2014/main" id="{098CD460-871B-3106-3F75-3F940B8842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9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4911F-7992-5329-C515-FF17B3F58787}"/>
              </a:ext>
            </a:extLst>
          </p:cNvPr>
          <p:cNvSpPr txBox="1"/>
          <p:nvPr/>
        </p:nvSpPr>
        <p:spPr>
          <a:xfrm>
            <a:off x="6554850" y="2586688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ilm-rezensionen.de/2016/06/orange-is-the-new-black-die-komplette-dritte-staffel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4351</TotalTime>
  <Words>704</Words>
  <Application>Microsoft Macintosh PowerPoint</Application>
  <PresentationFormat>On-screen Show (4:3)</PresentationFormat>
  <Paragraphs>78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Arial</vt:lpstr>
      <vt:lpstr>Calibri</vt:lpstr>
      <vt:lpstr>Times New Roman</vt:lpstr>
      <vt:lpstr>Office Theme</vt:lpstr>
      <vt:lpstr>Netflix Lies, Rikers Cries</vt:lpstr>
      <vt:lpstr>Introduction</vt:lpstr>
      <vt:lpstr>Media Representation vs. Reality</vt:lpstr>
      <vt:lpstr>Realities at Rikers Island</vt:lpstr>
      <vt:lpstr>PowerPoint Presentation</vt:lpstr>
      <vt:lpstr>Impact on Public Perception</vt:lpstr>
      <vt:lpstr>Healthcare Misrepresentation</vt:lpstr>
      <vt:lpstr>Ignoring Psychological Toll</vt:lpstr>
      <vt:lpstr>Overcrowding and Delayed Trials</vt:lpstr>
      <vt:lpstr>Labor Exploitation</vt:lpstr>
      <vt:lpstr>Correctional Staff Misrepresentation</vt:lpstr>
      <vt:lpstr>Conclusion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KACEY WENG</cp:lastModifiedBy>
  <cp:revision>2</cp:revision>
  <dcterms:created xsi:type="dcterms:W3CDTF">2013-01-27T09:14:16Z</dcterms:created>
  <dcterms:modified xsi:type="dcterms:W3CDTF">2025-05-01T19:22:22Z</dcterms:modified>
  <cp:category/>
</cp:coreProperties>
</file>