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86" r:id="rId3"/>
    <p:sldId id="270" r:id="rId4"/>
    <p:sldId id="273" r:id="rId5"/>
    <p:sldId id="269" r:id="rId6"/>
    <p:sldId id="275" r:id="rId7"/>
    <p:sldId id="280" r:id="rId8"/>
    <p:sldId id="278" r:id="rId9"/>
    <p:sldId id="258" r:id="rId10"/>
    <p:sldId id="257" r:id="rId11"/>
    <p:sldId id="260" r:id="rId12"/>
    <p:sldId id="277" r:id="rId13"/>
    <p:sldId id="266" r:id="rId14"/>
    <p:sldId id="263" r:id="rId15"/>
    <p:sldId id="285" r:id="rId16"/>
    <p:sldId id="283"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47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8C23BB-BB2B-216D-FA7B-B77386C3BA47}" v="58" dt="2025-03-20T15:44:57.077"/>
    <p1510:client id="{65C9C985-30D1-4F2A-6F63-A80291FCE648}" v="4437" dt="2025-03-20T05:52:53.228"/>
    <p1510:client id="{D667A2AA-BB01-381A-173F-41F13CD6DBB9}" v="1111" dt="2025-03-19T03:40:23.200"/>
    <p1510:client id="{F6B3361D-AB6B-EFC8-E25C-E38EC01DE523}" v="1027" dt="2025-03-19T21:32:01.1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69"/>
  </p:normalViewPr>
  <p:slideViewPr>
    <p:cSldViewPr snapToGrid="0">
      <p:cViewPr varScale="1">
        <p:scale>
          <a:sx n="114" d="100"/>
          <a:sy n="114" d="100"/>
        </p:scale>
        <p:origin x="57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F3D934-597C-41E1-851C-0ED3039AEDD6}" type="datetimeFigureOut">
              <a:t>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7BA595-9C47-4023-9CA1-12EC3D35242D}" type="slidenum">
              <a:t>‹#›</a:t>
            </a:fld>
            <a:endParaRPr lang="it-IT"/>
          </a:p>
        </p:txBody>
      </p:sp>
    </p:spTree>
    <p:extLst>
      <p:ext uri="{BB962C8B-B14F-4D97-AF65-F5344CB8AC3E}">
        <p14:creationId xmlns:p14="http://schemas.microsoft.com/office/powerpoint/2010/main" val="611561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t>Discourse is the language of the novel. What this quote evinces, ironically towards the end of the text, is the process by which diversity of speech is re-worked, or transformed (importantly transformed, and not reflected, in the novel). </a:t>
            </a:r>
            <a:endParaRPr lang="it-IT"/>
          </a:p>
          <a:p>
            <a:endParaRPr lang="en-US"/>
          </a:p>
          <a:p>
            <a:r>
              <a:rPr lang="en-US"/>
              <a:t>All the elements of Bakhtin's theory I see here. The dialogue of languages is what the novel is composed of, is the supra-language that it speaks, thinks, and transforms.</a:t>
            </a:r>
            <a:endParaRPr lang="it-IT">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3</a:t>
            </a:fld>
            <a:endParaRPr lang="it-IT"/>
          </a:p>
        </p:txBody>
      </p:sp>
    </p:spTree>
    <p:extLst>
      <p:ext uri="{BB962C8B-B14F-4D97-AF65-F5344CB8AC3E}">
        <p14:creationId xmlns:p14="http://schemas.microsoft.com/office/powerpoint/2010/main" val="3020997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For </a:t>
            </a:r>
            <a:r>
              <a:rPr lang="en-US" err="1">
                <a:ea typeface="Calibri"/>
                <a:cs typeface="Calibri"/>
              </a:rPr>
              <a:t>Bakthin</a:t>
            </a:r>
            <a:r>
              <a:rPr lang="en-US">
                <a:ea typeface="Calibri"/>
                <a:cs typeface="Calibri"/>
              </a:rPr>
              <a:t>, the stylistics, the linguistic study of poetry, cannot be transposed onto the more complex language of the novel. The entrapments of poetry in style, form, meter do not allow the poetic capacity to host the heteroglossia, stratification, and dialogism of the language in the novel.</a:t>
            </a:r>
          </a:p>
          <a:p>
            <a:endParaRPr lang="en-US">
              <a:ea typeface="Calibri"/>
              <a:cs typeface="Calibri"/>
            </a:endParaRPr>
          </a:p>
          <a:p>
            <a:r>
              <a:rPr lang="en-US">
                <a:ea typeface="Calibri"/>
                <a:cs typeface="Calibri"/>
              </a:rPr>
              <a:t>The arrogance of poetry, as a call back to Nietzsche's metaphors, </a:t>
            </a:r>
            <a:r>
              <a:rPr lang="en-US"/>
              <a:t>"What is more, the very movement of the poetic symbol (for exam­ple, the unfolding of a metaphor) presumes precisely this unity of language, an unmediated correspondence with its object" (1028). And also, the domination of the poet onto the language — next slide on translation</a:t>
            </a:r>
            <a:endParaRPr lang="en-US">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13</a:t>
            </a:fld>
            <a:endParaRPr lang="it-IT"/>
          </a:p>
        </p:txBody>
      </p:sp>
    </p:spTree>
    <p:extLst>
      <p:ext uri="{BB962C8B-B14F-4D97-AF65-F5344CB8AC3E}">
        <p14:creationId xmlns:p14="http://schemas.microsoft.com/office/powerpoint/2010/main" val="2729814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By sanctifying or elevating the individual's unique, historical, cultural, contextual experience with and between languages, the question of fluency or domination of a language appears to be irrelevant in Bakhtin. Rather, it seems to be in the purview of poetical stylistics.</a:t>
            </a:r>
            <a:endParaRPr lang="en-US"/>
          </a:p>
          <a:p>
            <a:endParaRPr lang="en-US"/>
          </a:p>
          <a:p>
            <a:r>
              <a:rPr lang="en-US"/>
              <a:t>The necessary "entrance" of heteroglossia into the novel form de-authorizes the ownership of language, removing it from the singular control, or responsibility, of the author.</a:t>
            </a:r>
            <a:endParaRPr lang="it-IT">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14</a:t>
            </a:fld>
            <a:endParaRPr lang="it-IT"/>
          </a:p>
        </p:txBody>
      </p:sp>
    </p:spTree>
    <p:extLst>
      <p:ext uri="{BB962C8B-B14F-4D97-AF65-F5344CB8AC3E}">
        <p14:creationId xmlns:p14="http://schemas.microsoft.com/office/powerpoint/2010/main" val="3823609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Although Bakhtin does refer to the explicit polyglossia that can be exemplified in the novel, the languages that he is referring to in the quote—and where the complexity of his theory lies—are the internally stratified "single national languages" that interanimate each other. These form Bakhtin's "heteroglossia."</a:t>
            </a:r>
            <a:endParaRPr lang="it-IT"/>
          </a:p>
          <a:p>
            <a:endParaRPr lang="en-US">
              <a:ea typeface="Calibri"/>
              <a:cs typeface="Calibri"/>
            </a:endParaRPr>
          </a:p>
          <a:p>
            <a:r>
              <a:rPr lang="en-US">
                <a:ea typeface="Calibri"/>
                <a:cs typeface="Calibri"/>
              </a:rPr>
              <a:t>Read quote.</a:t>
            </a:r>
          </a:p>
          <a:p>
            <a:endParaRPr lang="en-US">
              <a:ea typeface="Calibri"/>
              <a:cs typeface="Calibri"/>
            </a:endParaRPr>
          </a:p>
          <a:p>
            <a:r>
              <a:rPr lang="en-US">
                <a:ea typeface="Calibri"/>
                <a:cs typeface="Calibri"/>
              </a:rPr>
              <a:t>The many and various </a:t>
            </a:r>
            <a:r>
              <a:rPr lang="en-US" err="1">
                <a:ea typeface="Calibri"/>
                <a:cs typeface="Calibri"/>
              </a:rPr>
              <a:t>Englishes</a:t>
            </a:r>
            <a:r>
              <a:rPr lang="en-US">
                <a:ea typeface="Calibri"/>
                <a:cs typeface="Calibri"/>
              </a:rPr>
              <a:t>, Russians, Spanishes, which are not also differentiated by accent or geographical location, but differentiated by social axes/cross-sections. And these many languages exist in addition, or alongside, coupled, to all of their historical manifestations. Horizontal/vertical stratification, or specification, of any single national language.</a:t>
            </a:r>
            <a:endParaRPr lang="en-US"/>
          </a:p>
        </p:txBody>
      </p:sp>
      <p:sp>
        <p:nvSpPr>
          <p:cNvPr id="4" name="Segnaposto numero diapositiva 3"/>
          <p:cNvSpPr>
            <a:spLocks noGrp="1"/>
          </p:cNvSpPr>
          <p:nvPr>
            <p:ph type="sldNum" sz="quarter" idx="5"/>
          </p:nvPr>
        </p:nvSpPr>
        <p:spPr/>
        <p:txBody>
          <a:bodyPr/>
          <a:lstStyle/>
          <a:p>
            <a:fld id="{897BA595-9C47-4023-9CA1-12EC3D35242D}" type="slidenum">
              <a:rPr lang="it-IT"/>
              <a:t>4</a:t>
            </a:fld>
            <a:endParaRPr lang="it-IT"/>
          </a:p>
        </p:txBody>
      </p:sp>
    </p:spTree>
    <p:extLst>
      <p:ext uri="{BB962C8B-B14F-4D97-AF65-F5344CB8AC3E}">
        <p14:creationId xmlns:p14="http://schemas.microsoft.com/office/powerpoint/2010/main" val="944922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84F49-B366-9061-B3C0-6284ABAB3CD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B49332E-957F-382F-8FBA-812A361C5D6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36FCCD1-DF70-BB3D-CA5E-757084F97098}"/>
              </a:ext>
            </a:extLst>
          </p:cNvPr>
          <p:cNvSpPr>
            <a:spLocks noGrp="1"/>
          </p:cNvSpPr>
          <p:nvPr>
            <p:ph type="body" idx="1"/>
          </p:nvPr>
        </p:nvSpPr>
        <p:spPr/>
        <p:txBody>
          <a:bodyPr/>
          <a:lstStyle/>
          <a:p>
            <a:r>
              <a:rPr lang="en-US">
                <a:ea typeface="Calibri"/>
                <a:cs typeface="Calibri"/>
              </a:rPr>
              <a:t>On the question of historical existence, Bakhtin's literary language is filled with ideological conceptualizations deriving from this very placement in history.</a:t>
            </a:r>
            <a:br>
              <a:rPr lang="en-US">
                <a:ea typeface="Calibri"/>
                <a:cs typeface="+mn-lt"/>
              </a:rPr>
            </a:br>
            <a:br>
              <a:rPr lang="en-US">
                <a:ea typeface="Calibri"/>
                <a:cs typeface="+mn-lt"/>
              </a:rPr>
            </a:br>
            <a:r>
              <a:rPr lang="en-US">
                <a:ea typeface="Calibri"/>
                <a:cs typeface="Calibri"/>
              </a:rPr>
              <a:t>Each of the language(s) mentioned in slide #3 retain these charges of ideological conceptualizations, reflections of a world-view, a mode of seeing, a history, a presence, of a witnessing. All languages, within and without national borders, have unique ways of conceptualizing and expressing objects, value, judgment or any focal point which they are gesturing towards, facing. And this is one of the main reasons that derive why language and the word, for Bakhtin, is so unstable, so in flux, so unique in anyone's use, not stamped with "a universal approval," from the Saussure.</a:t>
            </a:r>
            <a:endParaRPr lang="it-IT"/>
          </a:p>
        </p:txBody>
      </p:sp>
      <p:sp>
        <p:nvSpPr>
          <p:cNvPr id="4" name="Segnaposto numero diapositiva 3">
            <a:extLst>
              <a:ext uri="{FF2B5EF4-FFF2-40B4-BE49-F238E27FC236}">
                <a16:creationId xmlns:a16="http://schemas.microsoft.com/office/drawing/2014/main" id="{0C588B1E-2353-2064-026D-5AE03885BCBB}"/>
              </a:ext>
            </a:extLst>
          </p:cNvPr>
          <p:cNvSpPr>
            <a:spLocks noGrp="1"/>
          </p:cNvSpPr>
          <p:nvPr>
            <p:ph type="sldNum" sz="quarter" idx="5"/>
          </p:nvPr>
        </p:nvSpPr>
        <p:spPr/>
        <p:txBody>
          <a:bodyPr/>
          <a:lstStyle/>
          <a:p>
            <a:fld id="{897BA595-9C47-4023-9CA1-12EC3D35242D}" type="slidenum">
              <a:t>5</a:t>
            </a:fld>
            <a:endParaRPr lang="it-IT"/>
          </a:p>
        </p:txBody>
      </p:sp>
    </p:spTree>
    <p:extLst>
      <p:ext uri="{BB962C8B-B14F-4D97-AF65-F5344CB8AC3E}">
        <p14:creationId xmlns:p14="http://schemas.microsoft.com/office/powerpoint/2010/main" val="833804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What does the stratification, heteroglossia within a given "single national language" concretely look like, in the novel?</a:t>
            </a:r>
          </a:p>
          <a:p>
            <a:endParaRPr lang="en-US">
              <a:ea typeface="Calibri"/>
              <a:cs typeface="Calibri"/>
            </a:endParaRPr>
          </a:p>
          <a:p>
            <a:r>
              <a:rPr lang="en-US">
                <a:ea typeface="Calibri"/>
                <a:cs typeface="Calibri"/>
              </a:rPr>
              <a:t>Topography of the novel as a recurrent theme —</a:t>
            </a:r>
          </a:p>
        </p:txBody>
      </p:sp>
      <p:sp>
        <p:nvSpPr>
          <p:cNvPr id="4" name="Segnaposto numero diapositiva 3"/>
          <p:cNvSpPr>
            <a:spLocks noGrp="1"/>
          </p:cNvSpPr>
          <p:nvPr>
            <p:ph type="sldNum" sz="quarter" idx="5"/>
          </p:nvPr>
        </p:nvSpPr>
        <p:spPr/>
        <p:txBody>
          <a:bodyPr/>
          <a:lstStyle/>
          <a:p>
            <a:fld id="{897BA595-9C47-4023-9CA1-12EC3D35242D}" type="slidenum">
              <a:rPr lang="it-IT"/>
              <a:t>7</a:t>
            </a:fld>
            <a:endParaRPr lang="it-IT"/>
          </a:p>
        </p:txBody>
      </p:sp>
    </p:spTree>
    <p:extLst>
      <p:ext uri="{BB962C8B-B14F-4D97-AF65-F5344CB8AC3E}">
        <p14:creationId xmlns:p14="http://schemas.microsoft.com/office/powerpoint/2010/main" val="3555462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The intonational quotation marks can be seen as an enactment of free indirect discourse, the slippage of the narration into a character's style, voice-zone, as we mentioned before. The novel is born through, and by, language that imitates another's, that slips into, that moves into the heteroglossia of discourse and language. </a:t>
            </a:r>
            <a:endParaRPr lang="it-IT">
              <a:ea typeface="Calibri" panose="020F0502020204030204"/>
              <a:cs typeface="Calibri" panose="020F0502020204030204"/>
            </a:endParaRPr>
          </a:p>
          <a:p>
            <a:endParaRPr lang="en-US">
              <a:ea typeface="Calibri"/>
              <a:cs typeface="Calibri"/>
            </a:endParaRPr>
          </a:p>
          <a:p>
            <a:r>
              <a:rPr lang="en-US">
                <a:ea typeface="Calibri"/>
                <a:cs typeface="Calibri"/>
              </a:rPr>
              <a:t>Read slide.</a:t>
            </a:r>
          </a:p>
          <a:p>
            <a:endParaRPr lang="en-US">
              <a:ea typeface="Calibri"/>
              <a:cs typeface="Calibri"/>
            </a:endParaRPr>
          </a:p>
          <a:p>
            <a:r>
              <a:rPr lang="en-US">
                <a:ea typeface="Calibri"/>
                <a:cs typeface="Calibri"/>
              </a:rPr>
              <a:t>It is from these two factors, laughter (parody, ridicule, double-meaning, </a:t>
            </a:r>
            <a:r>
              <a:rPr lang="en-US" err="1">
                <a:ea typeface="Calibri"/>
                <a:cs typeface="Calibri"/>
              </a:rPr>
              <a:t>policemia</a:t>
            </a:r>
            <a:r>
              <a:rPr lang="en-US">
                <a:ea typeface="Calibri"/>
                <a:cs typeface="Calibri"/>
              </a:rPr>
              <a:t>) and polyglossia (the interanimation of languages, the evolution and translation of languages from Latin to the formation and consolidation of  dialect , to then national language) that the word of the novel genre was essentially "split open," open to absorb, to reflect, to contain more than what Saussure called the dual elements of signification, signifier and signified, which was subverted, unsettled, and exploded. The subversive force of laughter, in particular, "</a:t>
            </a:r>
            <a:r>
              <a:rPr lang="en-US"/>
              <a:t>forced men to experience beneath" strict categories or boundaries of genre, style, and language, "a different and contradictory reality that is otherwise not captured in them. Such laughter paved the way for the impiety of the novelistic form."</a:t>
            </a:r>
            <a:endParaRPr lang="en-US">
              <a:ea typeface="Calibri"/>
              <a:cs typeface="Calibri"/>
            </a:endParaRPr>
          </a:p>
          <a:p>
            <a:endParaRPr lang="en-US">
              <a:ea typeface="Calibri"/>
              <a:cs typeface="Calibri"/>
            </a:endParaRPr>
          </a:p>
          <a:p>
            <a:endParaRPr lang="en-US"/>
          </a:p>
          <a:p>
            <a:endParaRPr lang="en-US">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8</a:t>
            </a:fld>
            <a:endParaRPr lang="it-IT"/>
          </a:p>
        </p:txBody>
      </p:sp>
    </p:spTree>
    <p:extLst>
      <p:ext uri="{BB962C8B-B14F-4D97-AF65-F5344CB8AC3E}">
        <p14:creationId xmlns:p14="http://schemas.microsoft.com/office/powerpoint/2010/main" val="127962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t>Because of the word opening up, breaking free, due to laughter and polyglossia, there has formed a distance between the language of a novel and its source, as if the author were detaching himself from the word, peering from behind, saying, I'm slipping into another's words, the intonational quotation marks again.  </a:t>
            </a:r>
            <a:endParaRPr lang="it-IT"/>
          </a:p>
          <a:p>
            <a:endParaRPr lang="en-US">
              <a:ea typeface="Calibri"/>
              <a:cs typeface="Calibri"/>
            </a:endParaRPr>
          </a:p>
          <a:p>
            <a:r>
              <a:rPr lang="en-US"/>
              <a:t>Read slide.</a:t>
            </a:r>
            <a:endParaRPr lang="en-US">
              <a:ea typeface="Calibri"/>
              <a:cs typeface="Calibri"/>
            </a:endParaRPr>
          </a:p>
          <a:p>
            <a:endParaRPr lang="en-US"/>
          </a:p>
          <a:p>
            <a:r>
              <a:rPr lang="en-US"/>
              <a:t>From Prehistory, again, "Language in the novel not only represents, but itself serves as the object of representation. </a:t>
            </a:r>
            <a:r>
              <a:rPr lang="en-US" i="1"/>
              <a:t>Novelistic discourse is always criticizing itself," </a:t>
            </a:r>
            <a:r>
              <a:rPr lang="en-US"/>
              <a:t>observing itself, putting itself and the word under its scrutiny</a:t>
            </a:r>
            <a:r>
              <a:rPr lang="en-US" i="1"/>
              <a:t> </a:t>
            </a:r>
            <a:r>
              <a:rPr lang="en-US"/>
              <a:t>(49).</a:t>
            </a:r>
            <a:endParaRPr lang="en-US">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9</a:t>
            </a:fld>
            <a:endParaRPr lang="it-IT"/>
          </a:p>
        </p:txBody>
      </p:sp>
    </p:spTree>
    <p:extLst>
      <p:ext uri="{BB962C8B-B14F-4D97-AF65-F5344CB8AC3E}">
        <p14:creationId xmlns:p14="http://schemas.microsoft.com/office/powerpoint/2010/main" val="2362137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t>Just as </a:t>
            </a:r>
            <a:r>
              <a:rPr lang="en-US" err="1"/>
              <a:t>Bakthin's</a:t>
            </a:r>
            <a:r>
              <a:rPr lang="en-US"/>
              <a:t> theory of novelistic discourse posits the existence of intersecting planes of language, he constructs his own argument in its own planes, moving from the larger system of a nation, to a language , and then to the very word itself, and even further … </a:t>
            </a:r>
            <a:r>
              <a:rPr lang="en-US">
                <a:ea typeface="Calibri"/>
                <a:cs typeface="Calibri"/>
              </a:rPr>
              <a:t>The dialogue and interanimation is not just between large-scale languages but between, and within, words themselves.</a:t>
            </a:r>
          </a:p>
          <a:p>
            <a:endParaRPr lang="en-US"/>
          </a:p>
          <a:p>
            <a:r>
              <a:rPr lang="en-US"/>
              <a:t>The complete impossibility of a vacuum in speech in general. The word is in argument with other words. But especially when we see the word reaching or gesturing towards an object, the external dialogism of the word, here, has to do with a tension, a struggle, with all of the previous words uttered, directed, addressed towards a given object, which are conjured in the moment of novel description. Palimpsest metaphor?</a:t>
            </a:r>
            <a:endParaRPr lang="en-US">
              <a:ea typeface="Calibri"/>
              <a:cs typeface="Calibri"/>
            </a:endParaRPr>
          </a:p>
        </p:txBody>
      </p:sp>
      <p:sp>
        <p:nvSpPr>
          <p:cNvPr id="4" name="Segnaposto numero diapositiva 3"/>
          <p:cNvSpPr>
            <a:spLocks noGrp="1"/>
          </p:cNvSpPr>
          <p:nvPr>
            <p:ph type="sldNum" sz="quarter" idx="5"/>
          </p:nvPr>
        </p:nvSpPr>
        <p:spPr/>
        <p:txBody>
          <a:bodyPr/>
          <a:lstStyle/>
          <a:p>
            <a:fld id="{897BA595-9C47-4023-9CA1-12EC3D35242D}" type="slidenum">
              <a:rPr lang="it-IT"/>
              <a:t>10</a:t>
            </a:fld>
            <a:endParaRPr lang="it-IT"/>
          </a:p>
        </p:txBody>
      </p:sp>
    </p:spTree>
    <p:extLst>
      <p:ext uri="{BB962C8B-B14F-4D97-AF65-F5344CB8AC3E}">
        <p14:creationId xmlns:p14="http://schemas.microsoft.com/office/powerpoint/2010/main" val="2538394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ea typeface="Calibri"/>
                <a:cs typeface="Calibri"/>
              </a:rPr>
              <a:t>This background of words, this field of circulating meaning, exists in the object already—the novel utterance touches upon, and recalls, these </a:t>
            </a:r>
            <a:r>
              <a:rPr lang="en-US" err="1">
                <a:ea typeface="Calibri"/>
                <a:cs typeface="Calibri"/>
              </a:rPr>
              <a:t>heteroglot</a:t>
            </a:r>
            <a:r>
              <a:rPr lang="en-US">
                <a:ea typeface="Calibri"/>
                <a:cs typeface="Calibri"/>
              </a:rPr>
              <a:t> voices that have come before as a necessity for creating sound.</a:t>
            </a:r>
          </a:p>
          <a:p>
            <a:endParaRPr lang="en-US">
              <a:ea typeface="Calibri"/>
              <a:cs typeface="Calibri"/>
            </a:endParaRPr>
          </a:p>
          <a:p>
            <a:r>
              <a:rPr lang="en-US"/>
              <a:t>There are many dialogic encounters in Bakhtin's Discourse in the Novel, between writer-reader, writer-word, writer-character, word-object, word-reader and so on... this one here only talked about objects, but the same structures apply with people, too. And the word doesn't just reach the object, but to the "apperceptive backgrounds" of all listeners and readers. The concepts are contained within objects but carried by people.</a:t>
            </a:r>
            <a:endParaRPr lang="it-IT">
              <a:ea typeface="Calibri"/>
              <a:cs typeface="Calibri"/>
            </a:endParaRPr>
          </a:p>
          <a:p>
            <a:endParaRPr lang="en-US">
              <a:ea typeface="Calibri"/>
              <a:cs typeface="Calibri"/>
            </a:endParaRPr>
          </a:p>
          <a:p>
            <a:r>
              <a:rPr lang="en-US">
                <a:ea typeface="Calibri"/>
                <a:cs typeface="Calibri"/>
              </a:rPr>
              <a:t>Something I was thinking about is how much we can refer to this pre-existing, pre-conceived collection of words as a Kantian concept. If so, is Bakhtin's new word contributing to the existing concept while also creating, appropriating, its own within its system of language?</a:t>
            </a:r>
            <a:endParaRPr lang="en-US"/>
          </a:p>
        </p:txBody>
      </p:sp>
      <p:sp>
        <p:nvSpPr>
          <p:cNvPr id="4" name="Segnaposto numero diapositiva 3"/>
          <p:cNvSpPr>
            <a:spLocks noGrp="1"/>
          </p:cNvSpPr>
          <p:nvPr>
            <p:ph type="sldNum" sz="quarter" idx="5"/>
          </p:nvPr>
        </p:nvSpPr>
        <p:spPr/>
        <p:txBody>
          <a:bodyPr/>
          <a:lstStyle/>
          <a:p>
            <a:fld id="{897BA595-9C47-4023-9CA1-12EC3D35242D}" type="slidenum">
              <a:rPr lang="it-IT"/>
              <a:t>11</a:t>
            </a:fld>
            <a:endParaRPr lang="it-IT"/>
          </a:p>
        </p:txBody>
      </p:sp>
    </p:spTree>
    <p:extLst>
      <p:ext uri="{BB962C8B-B14F-4D97-AF65-F5344CB8AC3E}">
        <p14:creationId xmlns:p14="http://schemas.microsoft.com/office/powerpoint/2010/main" val="2370935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a:t>The Internal dialogism of the word, here, The word is in continuous tension and argument with itself, explosion of meaning in its very utterance. And all of these tensions are maintained, collected, in the word. The possibility/impossibility of being another word, and also all the ambiguities that may be contained within the chosen word.</a:t>
            </a:r>
            <a:endParaRPr lang="it-IT"/>
          </a:p>
        </p:txBody>
      </p:sp>
      <p:sp>
        <p:nvSpPr>
          <p:cNvPr id="4" name="Segnaposto numero diapositiva 3"/>
          <p:cNvSpPr>
            <a:spLocks noGrp="1"/>
          </p:cNvSpPr>
          <p:nvPr>
            <p:ph type="sldNum" sz="quarter" idx="5"/>
          </p:nvPr>
        </p:nvSpPr>
        <p:spPr/>
        <p:txBody>
          <a:bodyPr/>
          <a:lstStyle/>
          <a:p>
            <a:fld id="{897BA595-9C47-4023-9CA1-12EC3D35242D}" type="slidenum">
              <a:rPr lang="it-IT"/>
              <a:t>12</a:t>
            </a:fld>
            <a:endParaRPr lang="it-IT"/>
          </a:p>
        </p:txBody>
      </p:sp>
    </p:spTree>
    <p:extLst>
      <p:ext uri="{BB962C8B-B14F-4D97-AF65-F5344CB8AC3E}">
        <p14:creationId xmlns:p14="http://schemas.microsoft.com/office/powerpoint/2010/main" val="3245323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de-DE"/>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20.03.25</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186192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20.03.25</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424469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de-DE"/>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20.03.25</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02684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20.03.25</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2631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de-DE"/>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64A8E5F-40E5-4553-9F3C-699F1A5B8145}" type="datetimeFigureOut">
              <a:rPr lang="de-DE" smtClean="0"/>
              <a:t>20.03.25</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57739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data 4"/>
          <p:cNvSpPr>
            <a:spLocks noGrp="1"/>
          </p:cNvSpPr>
          <p:nvPr>
            <p:ph type="dt" sz="half" idx="10"/>
          </p:nvPr>
        </p:nvSpPr>
        <p:spPr/>
        <p:txBody>
          <a:bodyPr/>
          <a:lstStyle/>
          <a:p>
            <a:fld id="{F64A8E5F-40E5-4553-9F3C-699F1A5B8145}" type="datetimeFigureOut">
              <a:rPr lang="de-DE" smtClean="0"/>
              <a:t>20.03.25</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28408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de-DE"/>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7" name="Segnaposto data 6"/>
          <p:cNvSpPr>
            <a:spLocks noGrp="1"/>
          </p:cNvSpPr>
          <p:nvPr>
            <p:ph type="dt" sz="half" idx="10"/>
          </p:nvPr>
        </p:nvSpPr>
        <p:spPr/>
        <p:txBody>
          <a:bodyPr/>
          <a:lstStyle/>
          <a:p>
            <a:fld id="{F64A8E5F-40E5-4553-9F3C-699F1A5B8145}" type="datetimeFigureOut">
              <a:rPr lang="de-DE" smtClean="0"/>
              <a:t>20.03.25</a:t>
            </a:fld>
            <a:endParaRPr lang="de-DE"/>
          </a:p>
        </p:txBody>
      </p:sp>
      <p:sp>
        <p:nvSpPr>
          <p:cNvPr id="8" name="Segnaposto piè di pagina 7"/>
          <p:cNvSpPr>
            <a:spLocks noGrp="1"/>
          </p:cNvSpPr>
          <p:nvPr>
            <p:ph type="ftr" sz="quarter" idx="11"/>
          </p:nvPr>
        </p:nvSpPr>
        <p:spPr/>
        <p:txBody>
          <a:bodyPr/>
          <a:lstStyle/>
          <a:p>
            <a:endParaRPr lang="de-DE"/>
          </a:p>
        </p:txBody>
      </p:sp>
      <p:sp>
        <p:nvSpPr>
          <p:cNvPr id="9" name="Segnaposto numero diapositiva 8"/>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274798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data 2"/>
          <p:cNvSpPr>
            <a:spLocks noGrp="1"/>
          </p:cNvSpPr>
          <p:nvPr>
            <p:ph type="dt" sz="half" idx="10"/>
          </p:nvPr>
        </p:nvSpPr>
        <p:spPr/>
        <p:txBody>
          <a:bodyPr/>
          <a:lstStyle/>
          <a:p>
            <a:fld id="{F64A8E5F-40E5-4553-9F3C-699F1A5B8145}" type="datetimeFigureOut">
              <a:rPr lang="de-DE" smtClean="0"/>
              <a:t>20.03.25</a:t>
            </a:fld>
            <a:endParaRPr lang="de-DE"/>
          </a:p>
        </p:txBody>
      </p:sp>
      <p:sp>
        <p:nvSpPr>
          <p:cNvPr id="4" name="Segnaposto piè di pagina 3"/>
          <p:cNvSpPr>
            <a:spLocks noGrp="1"/>
          </p:cNvSpPr>
          <p:nvPr>
            <p:ph type="ftr" sz="quarter" idx="11"/>
          </p:nvPr>
        </p:nvSpPr>
        <p:spPr/>
        <p:txBody>
          <a:bodyPr/>
          <a:lstStyle/>
          <a:p>
            <a:endParaRPr lang="de-DE"/>
          </a:p>
        </p:txBody>
      </p:sp>
      <p:sp>
        <p:nvSpPr>
          <p:cNvPr id="5" name="Segnaposto numero diapositiva 4"/>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33178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4A8E5F-40E5-4553-9F3C-699F1A5B8145}" type="datetimeFigureOut">
              <a:rPr lang="de-DE" smtClean="0"/>
              <a:t>20.03.25</a:t>
            </a:fld>
            <a:endParaRPr lang="de-DE"/>
          </a:p>
        </p:txBody>
      </p:sp>
      <p:sp>
        <p:nvSpPr>
          <p:cNvPr id="3" name="Segnaposto piè di pagina 2"/>
          <p:cNvSpPr>
            <a:spLocks noGrp="1"/>
          </p:cNvSpPr>
          <p:nvPr>
            <p:ph type="ftr" sz="quarter" idx="11"/>
          </p:nvPr>
        </p:nvSpPr>
        <p:spPr/>
        <p:txBody>
          <a:bodyPr/>
          <a:lstStyle/>
          <a:p>
            <a:endParaRPr lang="de-DE"/>
          </a:p>
        </p:txBody>
      </p:sp>
      <p:sp>
        <p:nvSpPr>
          <p:cNvPr id="4" name="Segnaposto numero diapositiva 3"/>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89409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20.03.25</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236581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20.03.25</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a:t>
            </a:fld>
            <a:endParaRPr lang="de-DE"/>
          </a:p>
        </p:txBody>
      </p:sp>
    </p:spTree>
    <p:extLst>
      <p:ext uri="{BB962C8B-B14F-4D97-AF65-F5344CB8AC3E}">
        <p14:creationId xmlns:p14="http://schemas.microsoft.com/office/powerpoint/2010/main" val="1688576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de-DE"/>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4A8E5F-40E5-4553-9F3C-699F1A5B8145}" type="datetimeFigureOut">
              <a:rPr lang="de-DE" smtClean="0"/>
              <a:t>20.03.25</a:t>
            </a:fld>
            <a:endParaRPr lang="de-DE"/>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CD45B7-DFE2-4393-8D37-380FC36BF3AA}" type="slidenum">
              <a:rPr lang="de-DE" smtClean="0"/>
              <a:t>‹#›</a:t>
            </a:fld>
            <a:endParaRPr lang="de-DE"/>
          </a:p>
        </p:txBody>
      </p:sp>
    </p:spTree>
    <p:extLst>
      <p:ext uri="{BB962C8B-B14F-4D97-AF65-F5344CB8AC3E}">
        <p14:creationId xmlns:p14="http://schemas.microsoft.com/office/powerpoint/2010/main" val="1801931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D4D72BF-32A7-68DA-A469-6EF74984B42A}"/>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ctrTitle"/>
          </p:nvPr>
        </p:nvSpPr>
        <p:spPr>
          <a:xfrm>
            <a:off x="-23627" y="2696685"/>
            <a:ext cx="12209719" cy="1467450"/>
          </a:xfrm>
        </p:spPr>
        <p:txBody>
          <a:bodyPr vert="horz" lIns="91440" tIns="45720" rIns="91440" bIns="45720" rtlCol="0" anchor="ctr">
            <a:normAutofit fontScale="90000"/>
          </a:bodyPr>
          <a:lstStyle/>
          <a:p>
            <a:r>
              <a:rPr lang="de-DE">
                <a:solidFill>
                  <a:schemeClr val="bg1"/>
                </a:solidFill>
                <a:latin typeface="Garamond"/>
              </a:rPr>
              <a:t>M. M. </a:t>
            </a:r>
            <a:r>
              <a:rPr lang="de-DE" err="1">
                <a:solidFill>
                  <a:schemeClr val="bg1"/>
                </a:solidFill>
                <a:latin typeface="Garamond"/>
              </a:rPr>
              <a:t>Bakhtin's</a:t>
            </a:r>
            <a:r>
              <a:rPr lang="de-DE">
                <a:solidFill>
                  <a:schemeClr val="bg1"/>
                </a:solidFill>
                <a:latin typeface="Garamond"/>
              </a:rPr>
              <a:t> </a:t>
            </a:r>
            <a:br>
              <a:rPr lang="de-DE">
                <a:latin typeface="Garamond"/>
              </a:rPr>
            </a:br>
            <a:r>
              <a:rPr lang="de-DE">
                <a:solidFill>
                  <a:schemeClr val="bg1"/>
                </a:solidFill>
                <a:latin typeface="Garamond"/>
              </a:rPr>
              <a:t>"</a:t>
            </a:r>
            <a:r>
              <a:rPr lang="de-DE" err="1">
                <a:solidFill>
                  <a:schemeClr val="bg1"/>
                </a:solidFill>
                <a:latin typeface="Garamond"/>
              </a:rPr>
              <a:t>Discourse</a:t>
            </a:r>
            <a:r>
              <a:rPr lang="de-DE">
                <a:solidFill>
                  <a:schemeClr val="bg1"/>
                </a:solidFill>
                <a:latin typeface="Garamond"/>
              </a:rPr>
              <a:t> </a:t>
            </a:r>
            <a:r>
              <a:rPr lang="de-DE" err="1">
                <a:solidFill>
                  <a:schemeClr val="bg1"/>
                </a:solidFill>
                <a:latin typeface="Garamond"/>
              </a:rPr>
              <a:t>of</a:t>
            </a:r>
            <a:r>
              <a:rPr lang="de-DE">
                <a:solidFill>
                  <a:schemeClr val="bg1"/>
                </a:solidFill>
                <a:latin typeface="Garamond"/>
              </a:rPr>
              <a:t> </a:t>
            </a:r>
            <a:r>
              <a:rPr lang="de-DE" err="1">
                <a:solidFill>
                  <a:schemeClr val="bg1"/>
                </a:solidFill>
                <a:latin typeface="Garamond"/>
              </a:rPr>
              <a:t>the</a:t>
            </a:r>
            <a:r>
              <a:rPr lang="de-DE">
                <a:solidFill>
                  <a:schemeClr val="bg1"/>
                </a:solidFill>
                <a:latin typeface="Garamond"/>
              </a:rPr>
              <a:t> </a:t>
            </a:r>
            <a:r>
              <a:rPr lang="de-DE" err="1">
                <a:solidFill>
                  <a:schemeClr val="bg1"/>
                </a:solidFill>
                <a:latin typeface="Garamond"/>
              </a:rPr>
              <a:t>Novel</a:t>
            </a:r>
            <a:r>
              <a:rPr lang="de-DE">
                <a:solidFill>
                  <a:schemeClr val="bg1"/>
                </a:solidFill>
                <a:latin typeface="Garamond"/>
              </a:rPr>
              <a:t>" </a:t>
            </a:r>
            <a:br>
              <a:rPr lang="de-DE">
                <a:solidFill>
                  <a:schemeClr val="bg1"/>
                </a:solidFill>
                <a:latin typeface="Garamond"/>
              </a:rPr>
            </a:br>
            <a:r>
              <a:rPr lang="de-DE">
                <a:solidFill>
                  <a:schemeClr val="bg1"/>
                </a:solidFill>
                <a:latin typeface="Garamond"/>
              </a:rPr>
              <a:t>(1934-1935)</a:t>
            </a:r>
          </a:p>
        </p:txBody>
      </p:sp>
    </p:spTree>
    <p:extLst>
      <p:ext uri="{BB962C8B-B14F-4D97-AF65-F5344CB8AC3E}">
        <p14:creationId xmlns:p14="http://schemas.microsoft.com/office/powerpoint/2010/main" val="3962583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4FACD-A3C0-BF93-F787-B8DD20497CEF}"/>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A2286ECE-CF5B-DA6A-1302-160852B42161}"/>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09B1C073-E7C9-09BC-6B96-7E5862B5F94D}"/>
              </a:ext>
            </a:extLst>
          </p:cNvPr>
          <p:cNvSpPr>
            <a:spLocks noGrp="1"/>
          </p:cNvSpPr>
          <p:nvPr>
            <p:ph type="ctrTitle"/>
          </p:nvPr>
        </p:nvSpPr>
        <p:spPr>
          <a:xfrm>
            <a:off x="521898" y="832186"/>
            <a:ext cx="11142452" cy="1020662"/>
          </a:xfrm>
        </p:spPr>
        <p:txBody>
          <a:bodyPr vert="horz" lIns="91440" tIns="45720" rIns="91440" bIns="45720" rtlCol="0" anchor="t">
            <a:normAutofit fontScale="90000"/>
          </a:bodyPr>
          <a:lstStyle/>
          <a:p>
            <a:pPr algn="l"/>
            <a:r>
              <a:rPr lang="de-DE" sz="5300">
                <a:solidFill>
                  <a:schemeClr val="bg1"/>
                </a:solidFill>
                <a:latin typeface="Garamond"/>
                <a:ea typeface="+mj-lt"/>
                <a:cs typeface="+mj-lt"/>
              </a:rPr>
              <a:t>Palimpsest, External </a:t>
            </a:r>
            <a:r>
              <a:rPr lang="de-DE" sz="5300" err="1">
                <a:solidFill>
                  <a:schemeClr val="bg1"/>
                </a:solidFill>
                <a:latin typeface="Garamond"/>
                <a:ea typeface="+mj-lt"/>
                <a:cs typeface="+mj-lt"/>
              </a:rPr>
              <a:t>Dialogism</a:t>
            </a:r>
            <a:r>
              <a:rPr lang="de-DE" sz="5300">
                <a:solidFill>
                  <a:schemeClr val="bg1"/>
                </a:solidFill>
                <a:latin typeface="Garamond"/>
                <a:ea typeface="+mj-lt"/>
                <a:cs typeface="+mj-lt"/>
              </a:rPr>
              <a:t> </a:t>
            </a:r>
            <a:r>
              <a:rPr lang="de-DE" sz="5300" err="1">
                <a:solidFill>
                  <a:schemeClr val="bg1"/>
                </a:solidFill>
                <a:latin typeface="Garamond"/>
                <a:ea typeface="+mj-lt"/>
                <a:cs typeface="+mj-lt"/>
              </a:rPr>
              <a:t>of</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Word</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5300">
              <a:solidFill>
                <a:schemeClr val="bg1"/>
              </a:solidFill>
              <a:latin typeface="Garamond"/>
              <a:ea typeface="+mj-lt"/>
              <a:cs typeface="+mj-lt"/>
            </a:endParaRPr>
          </a:p>
        </p:txBody>
      </p:sp>
      <p:sp>
        <p:nvSpPr>
          <p:cNvPr id="3" name="CasellaDiTesto 2">
            <a:extLst>
              <a:ext uri="{FF2B5EF4-FFF2-40B4-BE49-F238E27FC236}">
                <a16:creationId xmlns:a16="http://schemas.microsoft.com/office/drawing/2014/main" id="{40022F69-B23F-4845-2B7E-8E9E27512213}"/>
              </a:ext>
            </a:extLst>
          </p:cNvPr>
          <p:cNvSpPr txBox="1"/>
          <p:nvPr/>
        </p:nvSpPr>
        <p:spPr>
          <a:xfrm>
            <a:off x="520840" y="1852246"/>
            <a:ext cx="1115869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500">
                <a:solidFill>
                  <a:schemeClr val="bg1"/>
                </a:solidFill>
                <a:latin typeface="Garamond"/>
              </a:rPr>
              <a:t>"T</a:t>
            </a:r>
            <a:r>
              <a:rPr lang="en-US" sz="3500" i="1">
                <a:solidFill>
                  <a:schemeClr val="bg1"/>
                </a:solidFill>
                <a:latin typeface="Garamond"/>
              </a:rPr>
              <a:t>he word, directed toward its object, enters a dialogically agitated and tension-filled environment of alien words</a:t>
            </a:r>
            <a:r>
              <a:rPr lang="en-US" sz="3500">
                <a:solidFill>
                  <a:schemeClr val="bg1"/>
                </a:solidFill>
                <a:latin typeface="Garamond"/>
              </a:rPr>
              <a:t>, value judgments and accents, weaves in and out of complex interrelationships, merges with some, recoils from others" (1012).</a:t>
            </a:r>
          </a:p>
        </p:txBody>
      </p:sp>
    </p:spTree>
    <p:extLst>
      <p:ext uri="{BB962C8B-B14F-4D97-AF65-F5344CB8AC3E}">
        <p14:creationId xmlns:p14="http://schemas.microsoft.com/office/powerpoint/2010/main" val="2244431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36B49-2429-0D52-635E-36E62454C587}"/>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8BDAEDA6-04C5-A336-B668-FF453794FE0F}"/>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6BE4B1CC-AC0B-A341-113E-C9C9F6F4A46E}"/>
              </a:ext>
            </a:extLst>
          </p:cNvPr>
          <p:cNvSpPr>
            <a:spLocks noGrp="1"/>
          </p:cNvSpPr>
          <p:nvPr>
            <p:ph type="ctrTitle"/>
          </p:nvPr>
        </p:nvSpPr>
        <p:spPr>
          <a:xfrm>
            <a:off x="521898" y="530735"/>
            <a:ext cx="11142452" cy="5433564"/>
          </a:xfrm>
        </p:spPr>
        <p:txBody>
          <a:bodyPr vert="horz" lIns="91440" tIns="45720" rIns="91440" bIns="45720" rtlCol="0" anchor="ctr">
            <a:normAutofit/>
          </a:bodyPr>
          <a:lstStyle/>
          <a:p>
            <a:pPr algn="l"/>
            <a:r>
              <a:rPr lang="de-DE" sz="5300">
                <a:solidFill>
                  <a:schemeClr val="bg1"/>
                </a:solidFill>
                <a:latin typeface="Garamond"/>
                <a:ea typeface="+mj-lt"/>
                <a:cs typeface="+mj-lt"/>
              </a:rPr>
              <a:t>"</a:t>
            </a:r>
            <a:r>
              <a:rPr lang="de-DE" sz="5300" err="1">
                <a:solidFill>
                  <a:schemeClr val="bg1"/>
                </a:solidFill>
                <a:latin typeface="Garamond"/>
                <a:ea typeface="+mj-lt"/>
                <a:cs typeface="+mj-lt"/>
              </a:rPr>
              <a:t>For</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a:t>
            </a:r>
            <a:r>
              <a:rPr lang="de-DE" sz="5300" err="1">
                <a:solidFill>
                  <a:schemeClr val="bg1"/>
                </a:solidFill>
                <a:latin typeface="Garamond"/>
                <a:ea typeface="+mj-lt"/>
                <a:cs typeface="+mj-lt"/>
              </a:rPr>
              <a:t>prose</a:t>
            </a:r>
            <a:r>
              <a:rPr lang="de-DE" sz="5300">
                <a:solidFill>
                  <a:schemeClr val="bg1"/>
                </a:solidFill>
                <a:latin typeface="Garamond"/>
                <a:ea typeface="+mj-lt"/>
                <a:cs typeface="+mj-lt"/>
              </a:rPr>
              <a:t> </a:t>
            </a:r>
            <a:r>
              <a:rPr lang="de-DE" sz="5300" err="1">
                <a:solidFill>
                  <a:schemeClr val="bg1"/>
                </a:solidFill>
                <a:latin typeface="Garamond"/>
                <a:ea typeface="+mj-lt"/>
                <a:cs typeface="+mj-lt"/>
              </a:rPr>
              <a:t>writer</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a:t>
            </a:r>
            <a:r>
              <a:rPr lang="de-DE" sz="5300" err="1">
                <a:solidFill>
                  <a:schemeClr val="bg1"/>
                </a:solidFill>
                <a:latin typeface="Garamond"/>
                <a:ea typeface="+mj-lt"/>
                <a:cs typeface="+mj-lt"/>
              </a:rPr>
              <a:t>object</a:t>
            </a:r>
            <a:r>
              <a:rPr lang="de-DE" sz="5300">
                <a:solidFill>
                  <a:schemeClr val="bg1"/>
                </a:solidFill>
                <a:latin typeface="Garamond"/>
                <a:ea typeface="+mj-lt"/>
                <a:cs typeface="+mj-lt"/>
              </a:rPr>
              <a:t> </a:t>
            </a:r>
            <a:r>
              <a:rPr lang="de-DE" sz="5300" err="1">
                <a:solidFill>
                  <a:schemeClr val="bg1"/>
                </a:solidFill>
                <a:latin typeface="Garamond"/>
                <a:ea typeface="+mj-lt"/>
                <a:cs typeface="+mj-lt"/>
              </a:rPr>
              <a:t>is</a:t>
            </a:r>
            <a:r>
              <a:rPr lang="de-DE" sz="5300">
                <a:solidFill>
                  <a:schemeClr val="bg1"/>
                </a:solidFill>
                <a:latin typeface="Garamond"/>
                <a:ea typeface="+mj-lt"/>
                <a:cs typeface="+mj-lt"/>
              </a:rPr>
              <a:t> a </a:t>
            </a:r>
            <a:r>
              <a:rPr lang="de-DE" sz="5300" err="1">
                <a:solidFill>
                  <a:schemeClr val="bg1"/>
                </a:solidFill>
                <a:latin typeface="Garamond"/>
                <a:ea typeface="+mj-lt"/>
                <a:cs typeface="+mj-lt"/>
              </a:rPr>
              <a:t>focal</a:t>
            </a:r>
            <a:r>
              <a:rPr lang="de-DE" sz="5300">
                <a:solidFill>
                  <a:schemeClr val="bg1"/>
                </a:solidFill>
                <a:latin typeface="Garamond"/>
                <a:ea typeface="+mj-lt"/>
                <a:cs typeface="+mj-lt"/>
              </a:rPr>
              <a:t> </a:t>
            </a:r>
            <a:r>
              <a:rPr lang="de-DE" sz="5300" err="1">
                <a:solidFill>
                  <a:schemeClr val="bg1"/>
                </a:solidFill>
                <a:latin typeface="Garamond"/>
                <a:ea typeface="+mj-lt"/>
                <a:cs typeface="+mj-lt"/>
              </a:rPr>
              <a:t>point</a:t>
            </a:r>
            <a:r>
              <a:rPr lang="de-DE" sz="5300">
                <a:solidFill>
                  <a:schemeClr val="bg1"/>
                </a:solidFill>
                <a:latin typeface="Garamond"/>
                <a:ea typeface="+mj-lt"/>
                <a:cs typeface="+mj-lt"/>
              </a:rPr>
              <a:t> </a:t>
            </a:r>
            <a:r>
              <a:rPr lang="de-DE" sz="5300" err="1">
                <a:solidFill>
                  <a:schemeClr val="bg1"/>
                </a:solidFill>
                <a:latin typeface="Garamond"/>
                <a:ea typeface="+mj-lt"/>
                <a:cs typeface="+mj-lt"/>
              </a:rPr>
              <a:t>for</a:t>
            </a:r>
            <a:r>
              <a:rPr lang="de-DE" sz="5300">
                <a:solidFill>
                  <a:schemeClr val="bg1"/>
                </a:solidFill>
                <a:latin typeface="Garamond"/>
                <a:ea typeface="+mj-lt"/>
                <a:cs typeface="+mj-lt"/>
              </a:rPr>
              <a:t> </a:t>
            </a:r>
            <a:r>
              <a:rPr lang="de-DE" sz="5300" err="1">
                <a:solidFill>
                  <a:schemeClr val="bg1"/>
                </a:solidFill>
                <a:latin typeface="Garamond"/>
                <a:ea typeface="+mj-lt"/>
                <a:cs typeface="+mj-lt"/>
              </a:rPr>
              <a:t>heteroglot</a:t>
            </a:r>
            <a:r>
              <a:rPr lang="de-DE" sz="5300">
                <a:solidFill>
                  <a:schemeClr val="bg1"/>
                </a:solidFill>
                <a:latin typeface="Garamond"/>
                <a:ea typeface="+mj-lt"/>
                <a:cs typeface="+mj-lt"/>
              </a:rPr>
              <a:t> </a:t>
            </a:r>
            <a:r>
              <a:rPr lang="de-DE" sz="5300" err="1">
                <a:solidFill>
                  <a:schemeClr val="bg1"/>
                </a:solidFill>
                <a:latin typeface="Garamond"/>
                <a:ea typeface="+mj-lt"/>
                <a:cs typeface="+mj-lt"/>
              </a:rPr>
              <a:t>voices</a:t>
            </a:r>
            <a:r>
              <a:rPr lang="de-DE" sz="5300">
                <a:solidFill>
                  <a:schemeClr val="bg1"/>
                </a:solidFill>
                <a:latin typeface="Garamond"/>
                <a:ea typeface="+mj-lt"/>
                <a:cs typeface="+mj-lt"/>
              </a:rPr>
              <a:t> </a:t>
            </a:r>
            <a:r>
              <a:rPr lang="de-DE" sz="5300" err="1">
                <a:solidFill>
                  <a:schemeClr val="bg1"/>
                </a:solidFill>
                <a:latin typeface="Garamond"/>
                <a:ea typeface="+mj-lt"/>
                <a:cs typeface="+mj-lt"/>
              </a:rPr>
              <a:t>among</a:t>
            </a:r>
            <a:r>
              <a:rPr lang="de-DE" sz="5300">
                <a:solidFill>
                  <a:schemeClr val="bg1"/>
                </a:solidFill>
                <a:latin typeface="Garamond"/>
                <a:ea typeface="+mj-lt"/>
                <a:cs typeface="+mj-lt"/>
              </a:rPr>
              <a:t> </a:t>
            </a:r>
            <a:r>
              <a:rPr lang="de-DE" sz="5300" err="1">
                <a:solidFill>
                  <a:schemeClr val="bg1"/>
                </a:solidFill>
                <a:latin typeface="Garamond"/>
                <a:ea typeface="+mj-lt"/>
                <a:cs typeface="+mj-lt"/>
              </a:rPr>
              <a:t>which</a:t>
            </a:r>
            <a:r>
              <a:rPr lang="de-DE" sz="5300">
                <a:solidFill>
                  <a:schemeClr val="bg1"/>
                </a:solidFill>
                <a:latin typeface="Garamond"/>
                <a:ea typeface="+mj-lt"/>
                <a:cs typeface="+mj-lt"/>
              </a:rPr>
              <a:t> </a:t>
            </a:r>
            <a:r>
              <a:rPr lang="de-DE" sz="5300" err="1">
                <a:solidFill>
                  <a:schemeClr val="bg1"/>
                </a:solidFill>
                <a:latin typeface="Garamond"/>
                <a:ea typeface="+mj-lt"/>
                <a:cs typeface="+mj-lt"/>
              </a:rPr>
              <a:t>his</a:t>
            </a:r>
            <a:r>
              <a:rPr lang="de-DE" sz="5300">
                <a:solidFill>
                  <a:schemeClr val="bg1"/>
                </a:solidFill>
                <a:latin typeface="Garamond"/>
                <a:ea typeface="+mj-lt"/>
                <a:cs typeface="+mj-lt"/>
              </a:rPr>
              <a:t> own </a:t>
            </a:r>
            <a:r>
              <a:rPr lang="de-DE" sz="5300" err="1">
                <a:solidFill>
                  <a:schemeClr val="bg1"/>
                </a:solidFill>
                <a:latin typeface="Garamond"/>
                <a:ea typeface="+mj-lt"/>
                <a:cs typeface="+mj-lt"/>
              </a:rPr>
              <a:t>voice</a:t>
            </a:r>
            <a:r>
              <a:rPr lang="de-DE" sz="5300">
                <a:solidFill>
                  <a:schemeClr val="bg1"/>
                </a:solidFill>
                <a:latin typeface="Garamond"/>
                <a:ea typeface="+mj-lt"/>
                <a:cs typeface="+mj-lt"/>
              </a:rPr>
              <a:t> </a:t>
            </a:r>
            <a:r>
              <a:rPr lang="de-DE" sz="5300" err="1">
                <a:solidFill>
                  <a:schemeClr val="bg1"/>
                </a:solidFill>
                <a:latin typeface="Garamond"/>
                <a:ea typeface="+mj-lt"/>
                <a:cs typeface="+mj-lt"/>
              </a:rPr>
              <a:t>must</a:t>
            </a:r>
            <a:r>
              <a:rPr lang="de-DE" sz="5300">
                <a:solidFill>
                  <a:schemeClr val="bg1"/>
                </a:solidFill>
                <a:latin typeface="Garamond"/>
                <a:ea typeface="+mj-lt"/>
                <a:cs typeface="+mj-lt"/>
              </a:rPr>
              <a:t> also </a:t>
            </a:r>
            <a:r>
              <a:rPr lang="de-DE" sz="5300" err="1">
                <a:solidFill>
                  <a:schemeClr val="bg1"/>
                </a:solidFill>
                <a:latin typeface="Garamond"/>
                <a:ea typeface="+mj-lt"/>
                <a:cs typeface="+mj-lt"/>
              </a:rPr>
              <a:t>sound</a:t>
            </a:r>
            <a:r>
              <a:rPr lang="de-DE" sz="5300">
                <a:solidFill>
                  <a:schemeClr val="bg1"/>
                </a:solidFill>
                <a:latin typeface="Garamond"/>
                <a:ea typeface="+mj-lt"/>
                <a:cs typeface="+mj-lt"/>
              </a:rPr>
              <a:t>; </a:t>
            </a:r>
            <a:r>
              <a:rPr lang="de-DE" sz="5300" err="1">
                <a:solidFill>
                  <a:schemeClr val="bg1"/>
                </a:solidFill>
                <a:latin typeface="Garamond"/>
                <a:ea typeface="+mj-lt"/>
                <a:cs typeface="+mj-lt"/>
              </a:rPr>
              <a:t>these</a:t>
            </a:r>
            <a:r>
              <a:rPr lang="de-DE" sz="5300">
                <a:solidFill>
                  <a:schemeClr val="bg1"/>
                </a:solidFill>
                <a:latin typeface="Garamond"/>
                <a:ea typeface="+mj-lt"/>
                <a:cs typeface="+mj-lt"/>
              </a:rPr>
              <a:t> </a:t>
            </a:r>
            <a:r>
              <a:rPr lang="de-DE" sz="5300" err="1">
                <a:solidFill>
                  <a:schemeClr val="bg1"/>
                </a:solidFill>
                <a:latin typeface="Garamond"/>
                <a:ea typeface="+mj-lt"/>
                <a:cs typeface="+mj-lt"/>
              </a:rPr>
              <a:t>voices</a:t>
            </a:r>
            <a:r>
              <a:rPr lang="de-DE" sz="5300">
                <a:solidFill>
                  <a:schemeClr val="bg1"/>
                </a:solidFill>
                <a:latin typeface="Garamond"/>
                <a:ea typeface="+mj-lt"/>
                <a:cs typeface="+mj-lt"/>
              </a:rPr>
              <a:t> </a:t>
            </a:r>
            <a:r>
              <a:rPr lang="de-DE" sz="5300" err="1">
                <a:solidFill>
                  <a:schemeClr val="bg1"/>
                </a:solidFill>
                <a:latin typeface="Garamond"/>
                <a:ea typeface="+mj-lt"/>
                <a:cs typeface="+mj-lt"/>
              </a:rPr>
              <a:t>create</a:t>
            </a:r>
            <a:r>
              <a:rPr lang="de-DE" sz="5300">
                <a:solidFill>
                  <a:schemeClr val="bg1"/>
                </a:solidFill>
                <a:latin typeface="Garamond"/>
                <a:ea typeface="+mj-lt"/>
                <a:cs typeface="+mj-lt"/>
              </a:rPr>
              <a:t> </a:t>
            </a:r>
            <a:r>
              <a:rPr lang="de-DE" sz="5300" i="1" err="1">
                <a:solidFill>
                  <a:schemeClr val="bg1"/>
                </a:solidFill>
                <a:latin typeface="Garamond"/>
                <a:ea typeface="+mj-lt"/>
                <a:cs typeface="+mj-lt"/>
              </a:rPr>
              <a:t>the</a:t>
            </a:r>
            <a:r>
              <a:rPr lang="de-DE" sz="5300" i="1">
                <a:solidFill>
                  <a:schemeClr val="bg1"/>
                </a:solidFill>
                <a:latin typeface="Garamond"/>
                <a:ea typeface="+mj-lt"/>
                <a:cs typeface="+mj-lt"/>
              </a:rPr>
              <a:t> </a:t>
            </a:r>
            <a:r>
              <a:rPr lang="de-DE" sz="5300" i="1" err="1">
                <a:solidFill>
                  <a:schemeClr val="bg1"/>
                </a:solidFill>
                <a:latin typeface="Garamond"/>
                <a:ea typeface="+mj-lt"/>
                <a:cs typeface="+mj-lt"/>
              </a:rPr>
              <a:t>background</a:t>
            </a:r>
            <a:r>
              <a:rPr lang="de-DE" sz="5300" i="1">
                <a:solidFill>
                  <a:schemeClr val="bg1"/>
                </a:solidFill>
                <a:latin typeface="Garamond"/>
                <a:ea typeface="+mj-lt"/>
                <a:cs typeface="+mj-lt"/>
              </a:rPr>
              <a:t> </a:t>
            </a:r>
            <a:r>
              <a:rPr lang="de-DE" sz="5300" i="1" err="1">
                <a:solidFill>
                  <a:schemeClr val="bg1"/>
                </a:solidFill>
                <a:latin typeface="Garamond"/>
                <a:ea typeface="+mj-lt"/>
                <a:cs typeface="+mj-lt"/>
              </a:rPr>
              <a:t>necessary</a:t>
            </a:r>
            <a:r>
              <a:rPr lang="de-DE" sz="5300" i="1">
                <a:solidFill>
                  <a:schemeClr val="bg1"/>
                </a:solidFill>
                <a:latin typeface="Garamond"/>
                <a:ea typeface="+mj-lt"/>
                <a:cs typeface="+mj-lt"/>
              </a:rPr>
              <a:t> </a:t>
            </a:r>
            <a:r>
              <a:rPr lang="de-DE" sz="5300" i="1" err="1">
                <a:solidFill>
                  <a:schemeClr val="bg1"/>
                </a:solidFill>
                <a:latin typeface="Garamond"/>
                <a:ea typeface="+mj-lt"/>
                <a:cs typeface="+mj-lt"/>
              </a:rPr>
              <a:t>for</a:t>
            </a:r>
            <a:r>
              <a:rPr lang="de-DE" sz="5300" i="1">
                <a:solidFill>
                  <a:schemeClr val="bg1"/>
                </a:solidFill>
                <a:latin typeface="Garamond"/>
                <a:ea typeface="+mj-lt"/>
                <a:cs typeface="+mj-lt"/>
              </a:rPr>
              <a:t> </a:t>
            </a:r>
            <a:r>
              <a:rPr lang="de-DE" sz="5300" i="1" err="1">
                <a:solidFill>
                  <a:schemeClr val="bg1"/>
                </a:solidFill>
                <a:latin typeface="Garamond"/>
                <a:ea typeface="+mj-lt"/>
                <a:cs typeface="+mj-lt"/>
              </a:rPr>
              <a:t>his</a:t>
            </a:r>
            <a:r>
              <a:rPr lang="de-DE" sz="5300" i="1">
                <a:solidFill>
                  <a:schemeClr val="bg1"/>
                </a:solidFill>
                <a:latin typeface="Garamond"/>
                <a:ea typeface="+mj-lt"/>
                <a:cs typeface="+mj-lt"/>
              </a:rPr>
              <a:t> own </a:t>
            </a:r>
            <a:r>
              <a:rPr lang="de-DE" sz="5300" i="1" err="1">
                <a:solidFill>
                  <a:schemeClr val="bg1"/>
                </a:solidFill>
                <a:latin typeface="Garamond"/>
                <a:ea typeface="+mj-lt"/>
                <a:cs typeface="+mj-lt"/>
              </a:rPr>
              <a:t>voice</a:t>
            </a:r>
            <a:r>
              <a:rPr lang="de-DE" sz="5300">
                <a:solidFill>
                  <a:schemeClr val="bg1"/>
                </a:solidFill>
                <a:latin typeface="Garamond"/>
                <a:ea typeface="+mj-lt"/>
                <a:cs typeface="+mj-lt"/>
              </a:rPr>
              <a:t>, outside </a:t>
            </a:r>
            <a:r>
              <a:rPr lang="de-DE" sz="5300" err="1">
                <a:solidFill>
                  <a:schemeClr val="bg1"/>
                </a:solidFill>
                <a:latin typeface="Garamond"/>
                <a:ea typeface="+mj-lt"/>
                <a:cs typeface="+mj-lt"/>
              </a:rPr>
              <a:t>of</a:t>
            </a:r>
            <a:r>
              <a:rPr lang="de-DE" sz="5300">
                <a:solidFill>
                  <a:schemeClr val="bg1"/>
                </a:solidFill>
                <a:latin typeface="Garamond"/>
                <a:ea typeface="+mj-lt"/>
                <a:cs typeface="+mj-lt"/>
              </a:rPr>
              <a:t> </a:t>
            </a:r>
            <a:r>
              <a:rPr lang="de-DE" sz="5300" err="1">
                <a:solidFill>
                  <a:schemeClr val="bg1"/>
                </a:solidFill>
                <a:latin typeface="Garamond"/>
                <a:ea typeface="+mj-lt"/>
                <a:cs typeface="+mj-lt"/>
              </a:rPr>
              <a:t>which</a:t>
            </a:r>
            <a:r>
              <a:rPr lang="de-DE" sz="5300">
                <a:solidFill>
                  <a:schemeClr val="bg1"/>
                </a:solidFill>
                <a:latin typeface="Garamond"/>
                <a:ea typeface="+mj-lt"/>
                <a:cs typeface="+mj-lt"/>
              </a:rPr>
              <a:t> </a:t>
            </a:r>
            <a:r>
              <a:rPr lang="de-DE" sz="5300" err="1">
                <a:solidFill>
                  <a:schemeClr val="bg1"/>
                </a:solidFill>
                <a:latin typeface="Garamond"/>
                <a:ea typeface="+mj-lt"/>
                <a:cs typeface="+mj-lt"/>
              </a:rPr>
              <a:t>his</a:t>
            </a:r>
            <a:r>
              <a:rPr lang="de-DE" sz="5300">
                <a:solidFill>
                  <a:schemeClr val="bg1"/>
                </a:solidFill>
                <a:latin typeface="Garamond"/>
                <a:ea typeface="+mj-lt"/>
                <a:cs typeface="+mj-lt"/>
              </a:rPr>
              <a:t> </a:t>
            </a:r>
            <a:r>
              <a:rPr lang="de-DE" sz="5300" err="1">
                <a:solidFill>
                  <a:schemeClr val="bg1"/>
                </a:solidFill>
                <a:latin typeface="Garamond"/>
                <a:ea typeface="+mj-lt"/>
                <a:cs typeface="+mj-lt"/>
              </a:rPr>
              <a:t>artistic</a:t>
            </a:r>
            <a:r>
              <a:rPr lang="de-DE" sz="5300">
                <a:solidFill>
                  <a:schemeClr val="bg1"/>
                </a:solidFill>
                <a:latin typeface="Garamond"/>
                <a:ea typeface="+mj-lt"/>
                <a:cs typeface="+mj-lt"/>
              </a:rPr>
              <a:t> </a:t>
            </a:r>
            <a:r>
              <a:rPr lang="de-DE" sz="5300" err="1">
                <a:solidFill>
                  <a:schemeClr val="bg1"/>
                </a:solidFill>
                <a:latin typeface="Garamond"/>
                <a:ea typeface="+mj-lt"/>
                <a:cs typeface="+mj-lt"/>
              </a:rPr>
              <a:t>prose</a:t>
            </a:r>
            <a:r>
              <a:rPr lang="de-DE" sz="5300">
                <a:solidFill>
                  <a:schemeClr val="bg1"/>
                </a:solidFill>
                <a:latin typeface="Garamond"/>
                <a:ea typeface="+mj-lt"/>
                <a:cs typeface="+mj-lt"/>
              </a:rPr>
              <a:t> </a:t>
            </a:r>
            <a:r>
              <a:rPr lang="de-DE" sz="5300" err="1">
                <a:solidFill>
                  <a:schemeClr val="bg1"/>
                </a:solidFill>
                <a:latin typeface="Garamond"/>
                <a:ea typeface="+mj-lt"/>
                <a:cs typeface="+mj-lt"/>
              </a:rPr>
              <a:t>nuances</a:t>
            </a:r>
            <a:r>
              <a:rPr lang="de-DE" sz="5300">
                <a:solidFill>
                  <a:schemeClr val="bg1"/>
                </a:solidFill>
                <a:latin typeface="Garamond"/>
                <a:ea typeface="+mj-lt"/>
                <a:cs typeface="+mj-lt"/>
              </a:rPr>
              <a:t> </a:t>
            </a:r>
            <a:r>
              <a:rPr lang="de-DE" sz="5300" err="1">
                <a:solidFill>
                  <a:schemeClr val="bg1"/>
                </a:solidFill>
                <a:latin typeface="Garamond"/>
                <a:ea typeface="+mj-lt"/>
                <a:cs typeface="+mj-lt"/>
              </a:rPr>
              <a:t>can­</a:t>
            </a:r>
            <a:r>
              <a:rPr lang="de-DE" sz="5300">
                <a:solidFill>
                  <a:schemeClr val="bg1"/>
                </a:solidFill>
                <a:latin typeface="Garamond"/>
                <a:ea typeface="+mj-lt"/>
                <a:cs typeface="+mj-lt"/>
              </a:rPr>
              <a:t> not </a:t>
            </a:r>
            <a:r>
              <a:rPr lang="de-DE" sz="5300" err="1">
                <a:solidFill>
                  <a:schemeClr val="bg1"/>
                </a:solidFill>
                <a:latin typeface="Garamond"/>
                <a:ea typeface="+mj-lt"/>
                <a:cs typeface="+mj-lt"/>
              </a:rPr>
              <a:t>be</a:t>
            </a:r>
            <a:r>
              <a:rPr lang="de-DE" sz="5300">
                <a:solidFill>
                  <a:schemeClr val="bg1"/>
                </a:solidFill>
                <a:latin typeface="Garamond"/>
                <a:ea typeface="+mj-lt"/>
                <a:cs typeface="+mj-lt"/>
              </a:rPr>
              <a:t> </a:t>
            </a:r>
            <a:r>
              <a:rPr lang="de-DE" sz="5300" err="1">
                <a:solidFill>
                  <a:schemeClr val="bg1"/>
                </a:solidFill>
                <a:latin typeface="Garamond"/>
                <a:ea typeface="+mj-lt"/>
                <a:cs typeface="+mj-lt"/>
              </a:rPr>
              <a:t>perceived</a:t>
            </a:r>
            <a:r>
              <a:rPr lang="de-DE" sz="5300">
                <a:solidFill>
                  <a:schemeClr val="bg1"/>
                </a:solidFill>
                <a:latin typeface="Garamond"/>
                <a:ea typeface="+mj-lt"/>
                <a:cs typeface="+mj-lt"/>
              </a:rPr>
              <a:t>, and </a:t>
            </a:r>
            <a:r>
              <a:rPr lang="de-DE" sz="5300" err="1">
                <a:solidFill>
                  <a:schemeClr val="bg1"/>
                </a:solidFill>
                <a:latin typeface="Garamond"/>
                <a:ea typeface="+mj-lt"/>
                <a:cs typeface="+mj-lt"/>
              </a:rPr>
              <a:t>without</a:t>
            </a:r>
            <a:r>
              <a:rPr lang="de-DE" sz="5300">
                <a:solidFill>
                  <a:schemeClr val="bg1"/>
                </a:solidFill>
                <a:latin typeface="Garamond"/>
                <a:ea typeface="+mj-lt"/>
                <a:cs typeface="+mj-lt"/>
              </a:rPr>
              <a:t> </a:t>
            </a:r>
            <a:r>
              <a:rPr lang="de-DE" sz="5300" err="1">
                <a:solidFill>
                  <a:schemeClr val="bg1"/>
                </a:solidFill>
                <a:latin typeface="Garamond"/>
                <a:ea typeface="+mj-lt"/>
                <a:cs typeface="+mj-lt"/>
              </a:rPr>
              <a:t>which</a:t>
            </a:r>
            <a:r>
              <a:rPr lang="de-DE" sz="5300">
                <a:solidFill>
                  <a:schemeClr val="bg1"/>
                </a:solidFill>
                <a:latin typeface="Garamond"/>
                <a:ea typeface="+mj-lt"/>
                <a:cs typeface="+mj-lt"/>
              </a:rPr>
              <a:t> </a:t>
            </a:r>
            <a:r>
              <a:rPr lang="de-DE" sz="5300" err="1">
                <a:solidFill>
                  <a:schemeClr val="bg1"/>
                </a:solidFill>
                <a:latin typeface="Garamond"/>
                <a:ea typeface="+mj-lt"/>
                <a:cs typeface="+mj-lt"/>
              </a:rPr>
              <a:t>they</a:t>
            </a:r>
            <a:r>
              <a:rPr lang="de-DE" sz="5300">
                <a:solidFill>
                  <a:schemeClr val="bg1"/>
                </a:solidFill>
                <a:latin typeface="Garamond"/>
                <a:ea typeface="+mj-lt"/>
                <a:cs typeface="+mj-lt"/>
              </a:rPr>
              <a:t> </a:t>
            </a:r>
            <a:r>
              <a:rPr lang="de-DE" sz="5300" i="1">
                <a:solidFill>
                  <a:schemeClr val="bg1"/>
                </a:solidFill>
                <a:latin typeface="Garamond"/>
                <a:ea typeface="+mj-lt"/>
                <a:cs typeface="+mj-lt"/>
              </a:rPr>
              <a:t>'do not </a:t>
            </a:r>
            <a:r>
              <a:rPr lang="de-DE" sz="5300" i="1" err="1">
                <a:solidFill>
                  <a:schemeClr val="bg1"/>
                </a:solidFill>
                <a:latin typeface="Garamond"/>
                <a:ea typeface="+mj-lt"/>
                <a:cs typeface="+mj-lt"/>
              </a:rPr>
              <a:t>sound</a:t>
            </a:r>
            <a:r>
              <a:rPr lang="de-DE" sz="5300" i="1">
                <a:solidFill>
                  <a:schemeClr val="bg1"/>
                </a:solidFill>
                <a:latin typeface="Garamond"/>
                <a:ea typeface="+mj-lt"/>
                <a:cs typeface="+mj-lt"/>
              </a:rPr>
              <a:t>'</a:t>
            </a:r>
            <a:r>
              <a:rPr lang="de-DE" sz="5300">
                <a:solidFill>
                  <a:schemeClr val="bg1"/>
                </a:solidFill>
                <a:latin typeface="Garamond"/>
                <a:ea typeface="+mj-lt"/>
                <a:cs typeface="+mj-lt"/>
              </a:rPr>
              <a:t>" (1014).</a:t>
            </a:r>
            <a:endParaRPr lang="it-IT">
              <a:solidFill>
                <a:schemeClr val="bg1"/>
              </a:solidFill>
            </a:endParaRPr>
          </a:p>
        </p:txBody>
      </p:sp>
    </p:spTree>
    <p:extLst>
      <p:ext uri="{BB962C8B-B14F-4D97-AF65-F5344CB8AC3E}">
        <p14:creationId xmlns:p14="http://schemas.microsoft.com/office/powerpoint/2010/main" val="2174512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87150-08C2-E5EB-E14B-0BEAA5DE9B65}"/>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3CE27801-7DFC-B6B4-9900-A41A206A1146}"/>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92430CAD-91AE-8B3C-9D20-A14222BD04BB}"/>
              </a:ext>
            </a:extLst>
          </p:cNvPr>
          <p:cNvSpPr>
            <a:spLocks noGrp="1"/>
          </p:cNvSpPr>
          <p:nvPr>
            <p:ph type="ctrTitle"/>
          </p:nvPr>
        </p:nvSpPr>
        <p:spPr>
          <a:xfrm>
            <a:off x="521898" y="530735"/>
            <a:ext cx="11142452" cy="1553714"/>
          </a:xfrm>
        </p:spPr>
        <p:txBody>
          <a:bodyPr vert="horz" lIns="91440" tIns="45720" rIns="91440" bIns="45720" rtlCol="0" anchor="ctr">
            <a:normAutofit/>
          </a:bodyPr>
          <a:lstStyle/>
          <a:p>
            <a:pPr algn="l"/>
            <a:r>
              <a:rPr lang="de-DE" sz="4800">
                <a:solidFill>
                  <a:schemeClr val="bg1"/>
                </a:solidFill>
                <a:latin typeface="Garamond"/>
              </a:rPr>
              <a:t>Internal </a:t>
            </a:r>
            <a:r>
              <a:rPr lang="de-DE" sz="4800" err="1">
                <a:solidFill>
                  <a:schemeClr val="bg1"/>
                </a:solidFill>
                <a:latin typeface="Garamond"/>
              </a:rPr>
              <a:t>Dialogism</a:t>
            </a:r>
            <a:r>
              <a:rPr lang="de-DE" sz="4800">
                <a:solidFill>
                  <a:schemeClr val="bg1"/>
                </a:solidFill>
                <a:latin typeface="Garamond"/>
              </a:rPr>
              <a:t> </a:t>
            </a:r>
            <a:r>
              <a:rPr lang="de-DE" sz="4800" err="1">
                <a:solidFill>
                  <a:schemeClr val="bg1"/>
                </a:solidFill>
                <a:latin typeface="Garamond"/>
              </a:rPr>
              <a:t>of</a:t>
            </a:r>
            <a:r>
              <a:rPr lang="de-DE" sz="4800">
                <a:solidFill>
                  <a:schemeClr val="bg1"/>
                </a:solidFill>
                <a:latin typeface="Garamond"/>
              </a:rPr>
              <a:t> </a:t>
            </a:r>
            <a:r>
              <a:rPr lang="de-DE" sz="4800" err="1">
                <a:solidFill>
                  <a:schemeClr val="bg1"/>
                </a:solidFill>
                <a:latin typeface="Garamond"/>
              </a:rPr>
              <a:t>the</a:t>
            </a:r>
            <a:r>
              <a:rPr lang="de-DE" sz="4800">
                <a:solidFill>
                  <a:schemeClr val="bg1"/>
                </a:solidFill>
                <a:latin typeface="Garamond"/>
              </a:rPr>
              <a:t> Word</a:t>
            </a:r>
          </a:p>
        </p:txBody>
      </p:sp>
      <p:sp>
        <p:nvSpPr>
          <p:cNvPr id="5" name="CasellaDiTesto 4">
            <a:extLst>
              <a:ext uri="{FF2B5EF4-FFF2-40B4-BE49-F238E27FC236}">
                <a16:creationId xmlns:a16="http://schemas.microsoft.com/office/drawing/2014/main" id="{37D9D4A5-7A0B-4A8F-F875-7946642BB8A0}"/>
              </a:ext>
            </a:extLst>
          </p:cNvPr>
          <p:cNvSpPr txBox="1"/>
          <p:nvPr/>
        </p:nvSpPr>
        <p:spPr>
          <a:xfrm>
            <a:off x="506729" y="1852246"/>
            <a:ext cx="11158694"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solidFill>
                  <a:schemeClr val="bg1"/>
                </a:solidFill>
                <a:latin typeface="Garamond"/>
              </a:rPr>
              <a:t>"</a:t>
            </a:r>
            <a:r>
              <a:rPr lang="en-US" sz="4000">
                <a:solidFill>
                  <a:schemeClr val="bg1"/>
                </a:solidFill>
                <a:latin typeface="Garamond"/>
                <a:ea typeface="+mn-lt"/>
                <a:cs typeface="+mn-lt"/>
              </a:rPr>
              <a:t>The prose writer does not purge words of intentions and tones that are alien to him, </a:t>
            </a:r>
            <a:r>
              <a:rPr lang="en-US" sz="4000" i="1">
                <a:solidFill>
                  <a:schemeClr val="bg1"/>
                </a:solidFill>
                <a:latin typeface="Garamond"/>
                <a:ea typeface="+mn-lt"/>
                <a:cs typeface="+mn-lt"/>
              </a:rPr>
              <a:t>he does not destroy the seeds of social heteroglossia embedded in words</a:t>
            </a:r>
            <a:r>
              <a:rPr lang="en-US" sz="4000">
                <a:solidFill>
                  <a:schemeClr val="bg1"/>
                </a:solidFill>
                <a:latin typeface="Garamond"/>
                <a:ea typeface="+mn-lt"/>
                <a:cs typeface="+mn-lt"/>
              </a:rPr>
              <a:t>, he does not eliminate those language characterizations and speech mannerisms ... glimmering behind the words and forms" (1028).</a:t>
            </a:r>
            <a:endParaRPr lang="it-IT" sz="4000">
              <a:solidFill>
                <a:schemeClr val="bg1"/>
              </a:solidFill>
              <a:latin typeface="Garamond"/>
            </a:endParaRPr>
          </a:p>
        </p:txBody>
      </p:sp>
    </p:spTree>
    <p:extLst>
      <p:ext uri="{BB962C8B-B14F-4D97-AF65-F5344CB8AC3E}">
        <p14:creationId xmlns:p14="http://schemas.microsoft.com/office/powerpoint/2010/main" val="3880127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DBDA2-B2AE-C830-9242-32A256695165}"/>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6BCB3DCA-8235-C32A-70F9-3C7D44C474E5}"/>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it-IT"/>
          </a:p>
        </p:txBody>
      </p:sp>
      <p:sp>
        <p:nvSpPr>
          <p:cNvPr id="2" name="Titolo 1">
            <a:extLst>
              <a:ext uri="{FF2B5EF4-FFF2-40B4-BE49-F238E27FC236}">
                <a16:creationId xmlns:a16="http://schemas.microsoft.com/office/drawing/2014/main" id="{FE06D786-EAB4-8270-A593-0635FB2B85BF}"/>
              </a:ext>
            </a:extLst>
          </p:cNvPr>
          <p:cNvSpPr>
            <a:spLocks noGrp="1"/>
          </p:cNvSpPr>
          <p:nvPr>
            <p:ph type="ctrTitle"/>
          </p:nvPr>
        </p:nvSpPr>
        <p:spPr>
          <a:xfrm>
            <a:off x="521898" y="530735"/>
            <a:ext cx="11142452" cy="1553714"/>
          </a:xfrm>
        </p:spPr>
        <p:txBody>
          <a:bodyPr vert="horz" lIns="91440" tIns="45720" rIns="91440" bIns="45720" rtlCol="0" anchor="ctr">
            <a:normAutofit/>
          </a:bodyPr>
          <a:lstStyle/>
          <a:p>
            <a:pPr algn="l"/>
            <a:r>
              <a:rPr lang="de-DE" sz="4800" err="1">
                <a:solidFill>
                  <a:schemeClr val="bg1"/>
                </a:solidFill>
                <a:latin typeface="Garamond"/>
              </a:rPr>
              <a:t>Poetic</a:t>
            </a:r>
            <a:r>
              <a:rPr lang="de-DE" sz="4800">
                <a:solidFill>
                  <a:schemeClr val="bg1"/>
                </a:solidFill>
                <a:latin typeface="Garamond"/>
              </a:rPr>
              <a:t> / </a:t>
            </a:r>
            <a:r>
              <a:rPr lang="de-DE" sz="4800" err="1">
                <a:solidFill>
                  <a:schemeClr val="bg1"/>
                </a:solidFill>
                <a:latin typeface="Garamond"/>
              </a:rPr>
              <a:t>Novelistic</a:t>
            </a:r>
            <a:r>
              <a:rPr lang="de-DE" sz="4800">
                <a:solidFill>
                  <a:schemeClr val="bg1"/>
                </a:solidFill>
                <a:latin typeface="Garamond"/>
              </a:rPr>
              <a:t> </a:t>
            </a:r>
            <a:r>
              <a:rPr lang="de-DE" sz="4800" err="1">
                <a:solidFill>
                  <a:schemeClr val="bg1"/>
                </a:solidFill>
                <a:latin typeface="Garamond"/>
              </a:rPr>
              <a:t>Discourse</a:t>
            </a:r>
          </a:p>
        </p:txBody>
      </p:sp>
      <p:sp>
        <p:nvSpPr>
          <p:cNvPr id="8" name="CasellaDiTesto 7">
            <a:extLst>
              <a:ext uri="{FF2B5EF4-FFF2-40B4-BE49-F238E27FC236}">
                <a16:creationId xmlns:a16="http://schemas.microsoft.com/office/drawing/2014/main" id="{1A409EAE-9E38-289E-857C-B93724A51AE7}"/>
              </a:ext>
            </a:extLst>
          </p:cNvPr>
          <p:cNvSpPr txBox="1"/>
          <p:nvPr/>
        </p:nvSpPr>
        <p:spPr>
          <a:xfrm>
            <a:off x="506729" y="1852246"/>
            <a:ext cx="11158694" cy="46935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300">
                <a:solidFill>
                  <a:schemeClr val="bg1"/>
                </a:solidFill>
                <a:latin typeface="Garamond"/>
              </a:rPr>
              <a:t>"</a:t>
            </a:r>
            <a:r>
              <a:rPr lang="en-US" sz="2300">
                <a:solidFill>
                  <a:schemeClr val="bg1"/>
                </a:solidFill>
                <a:latin typeface="Garamond"/>
                <a:ea typeface="+mn-lt"/>
                <a:cs typeface="+mn-lt"/>
              </a:rPr>
              <a:t>In genres that are poetic in the narrow sense, the natural </a:t>
            </a:r>
            <a:r>
              <a:rPr lang="en-US" sz="2300" err="1">
                <a:solidFill>
                  <a:schemeClr val="bg1"/>
                </a:solidFill>
                <a:latin typeface="Garamond"/>
                <a:ea typeface="+mn-lt"/>
                <a:cs typeface="+mn-lt"/>
              </a:rPr>
              <a:t>dialogization</a:t>
            </a:r>
            <a:r>
              <a:rPr lang="en-US" sz="2300">
                <a:solidFill>
                  <a:schemeClr val="bg1"/>
                </a:solidFill>
                <a:latin typeface="Garamond"/>
                <a:ea typeface="+mn-lt"/>
                <a:cs typeface="+mn-lt"/>
              </a:rPr>
              <a:t> of the word is not put to artistic use, </a:t>
            </a:r>
            <a:r>
              <a:rPr lang="en-US" sz="2300" i="1">
                <a:solidFill>
                  <a:schemeClr val="bg1"/>
                </a:solidFill>
                <a:latin typeface="Garamond"/>
                <a:ea typeface="+mn-lt"/>
                <a:cs typeface="+mn-lt"/>
              </a:rPr>
              <a:t>the word is sufficient unto itself </a:t>
            </a:r>
            <a:r>
              <a:rPr lang="en-US" sz="2300">
                <a:solidFill>
                  <a:schemeClr val="bg1"/>
                </a:solidFill>
                <a:latin typeface="Garamond"/>
                <a:ea typeface="+mn-lt"/>
                <a:cs typeface="+mn-lt"/>
              </a:rPr>
              <a:t>and does not presume alien utterances beyond its own boundaries" (1018).</a:t>
            </a:r>
          </a:p>
          <a:p>
            <a:endParaRPr lang="en-US" sz="2300">
              <a:solidFill>
                <a:schemeClr val="bg1"/>
              </a:solidFill>
              <a:latin typeface="Garamond"/>
            </a:endParaRPr>
          </a:p>
          <a:p>
            <a:r>
              <a:rPr lang="en-US" sz="2300">
                <a:solidFill>
                  <a:schemeClr val="bg1"/>
                </a:solidFill>
                <a:latin typeface="Garamond"/>
                <a:ea typeface="+mn-lt"/>
                <a:cs typeface="+mn-lt"/>
              </a:rPr>
              <a:t>" … a certain latitude for heteroglossia exists only in the 'low' poetic genres— in the satiric and comic genres and others. Nevertheless, heteroglos­sia (other socio-ideological languages) can be introduced into purely poetic genres, primarily in the speeches of characters. But in such a context it is objective. It appears, in essence, as a </a:t>
            </a:r>
            <a:r>
              <a:rPr lang="en-US" sz="2300" i="1">
                <a:solidFill>
                  <a:schemeClr val="bg1"/>
                </a:solidFill>
                <a:latin typeface="Garamond"/>
                <a:ea typeface="+mn-lt"/>
                <a:cs typeface="+mn-lt"/>
              </a:rPr>
              <a:t>thing</a:t>
            </a:r>
            <a:r>
              <a:rPr lang="en-US" sz="2300">
                <a:solidFill>
                  <a:schemeClr val="bg1"/>
                </a:solidFill>
                <a:latin typeface="Garamond"/>
                <a:ea typeface="+mn-lt"/>
                <a:cs typeface="+mn-lt"/>
              </a:rPr>
              <a:t>, it does not lie on the same plane with the real language of the work: it is the depicted gesture of one of the characters and does not appear as an aspect of the word doing the depicting" (1020).</a:t>
            </a:r>
          </a:p>
          <a:p>
            <a:endParaRPr lang="en-US" sz="2300">
              <a:solidFill>
                <a:schemeClr val="bg1"/>
              </a:solidFill>
              <a:latin typeface="Garamond"/>
              <a:ea typeface="+mn-lt"/>
              <a:cs typeface="+mn-lt"/>
            </a:endParaRPr>
          </a:p>
          <a:p>
            <a:r>
              <a:rPr lang="en-US" sz="2300">
                <a:solidFill>
                  <a:schemeClr val="bg1"/>
                </a:solidFill>
                <a:latin typeface="Garamond"/>
                <a:ea typeface="+mn-lt"/>
                <a:cs typeface="+mn-lt"/>
              </a:rPr>
              <a:t>For Bakhtin, the question in poetry is: What is </a:t>
            </a:r>
            <a:r>
              <a:rPr lang="en-US" sz="2300" i="1">
                <a:solidFill>
                  <a:schemeClr val="bg1"/>
                </a:solidFill>
                <a:latin typeface="Garamond"/>
                <a:ea typeface="+mn-lt"/>
                <a:cs typeface="+mn-lt"/>
              </a:rPr>
              <a:t>the poet </a:t>
            </a:r>
            <a:r>
              <a:rPr lang="en-US" sz="2300">
                <a:solidFill>
                  <a:schemeClr val="bg1"/>
                </a:solidFill>
                <a:latin typeface="Garamond"/>
                <a:ea typeface="+mn-lt"/>
                <a:cs typeface="+mn-lt"/>
              </a:rPr>
              <a:t>saying, not what is</a:t>
            </a:r>
            <a:r>
              <a:rPr lang="en-US" sz="2300" i="1">
                <a:solidFill>
                  <a:schemeClr val="bg1"/>
                </a:solidFill>
                <a:latin typeface="Garamond"/>
                <a:ea typeface="+mn-lt"/>
                <a:cs typeface="+mn-lt"/>
              </a:rPr>
              <a:t> the word, </a:t>
            </a:r>
            <a:r>
              <a:rPr lang="en-US" sz="2300">
                <a:solidFill>
                  <a:schemeClr val="bg1"/>
                </a:solidFill>
                <a:latin typeface="Garamond"/>
                <a:ea typeface="+mn-lt"/>
                <a:cs typeface="+mn-lt"/>
              </a:rPr>
              <a:t>or the </a:t>
            </a:r>
            <a:r>
              <a:rPr lang="en-US" sz="2300" i="1">
                <a:solidFill>
                  <a:schemeClr val="bg1"/>
                </a:solidFill>
                <a:latin typeface="Garamond"/>
                <a:ea typeface="+mn-lt"/>
                <a:cs typeface="+mn-lt"/>
              </a:rPr>
              <a:t>language</a:t>
            </a:r>
            <a:r>
              <a:rPr lang="en-US" sz="2300">
                <a:solidFill>
                  <a:schemeClr val="bg1"/>
                </a:solidFill>
                <a:latin typeface="Garamond"/>
                <a:ea typeface="+mn-lt"/>
                <a:cs typeface="+mn-lt"/>
              </a:rPr>
              <a:t>, saying? </a:t>
            </a:r>
          </a:p>
        </p:txBody>
      </p:sp>
    </p:spTree>
    <p:extLst>
      <p:ext uri="{BB962C8B-B14F-4D97-AF65-F5344CB8AC3E}">
        <p14:creationId xmlns:p14="http://schemas.microsoft.com/office/powerpoint/2010/main" val="4206495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A90DD-2051-5A72-9FBF-402EBD778331}"/>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5EFF78BA-5A12-43EB-D3CA-ADBF07459677}"/>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9141728A-4F3F-6EA7-FA4E-5B8110A3DD0B}"/>
              </a:ext>
            </a:extLst>
          </p:cNvPr>
          <p:cNvSpPr>
            <a:spLocks noGrp="1"/>
          </p:cNvSpPr>
          <p:nvPr>
            <p:ph type="ctrTitle"/>
          </p:nvPr>
        </p:nvSpPr>
        <p:spPr>
          <a:xfrm>
            <a:off x="521898" y="832186"/>
            <a:ext cx="11142452" cy="1020662"/>
          </a:xfrm>
        </p:spPr>
        <p:txBody>
          <a:bodyPr vert="horz" lIns="91440" tIns="45720" rIns="91440" bIns="45720" rtlCol="0" anchor="t">
            <a:noAutofit/>
          </a:bodyPr>
          <a:lstStyle/>
          <a:p>
            <a:pPr algn="l"/>
            <a:r>
              <a:rPr lang="de-DE" sz="5300" err="1">
                <a:solidFill>
                  <a:schemeClr val="bg1"/>
                </a:solidFill>
                <a:latin typeface="Garamond"/>
                <a:ea typeface="+mj-lt"/>
                <a:cs typeface="+mj-lt"/>
              </a:rPr>
              <a:t>Bakhtin</a:t>
            </a:r>
            <a:r>
              <a:rPr lang="de-DE" sz="5300">
                <a:solidFill>
                  <a:schemeClr val="bg1"/>
                </a:solidFill>
                <a:latin typeface="Garamond"/>
                <a:ea typeface="+mj-lt"/>
                <a:cs typeface="+mj-lt"/>
              </a:rPr>
              <a:t> and Translation</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1200">
              <a:solidFill>
                <a:schemeClr val="bg1"/>
              </a:solidFill>
              <a:latin typeface="Aptos Display"/>
              <a:ea typeface="+mj-lt"/>
              <a:cs typeface="+mj-lt"/>
            </a:endParaRPr>
          </a:p>
        </p:txBody>
      </p:sp>
      <p:sp>
        <p:nvSpPr>
          <p:cNvPr id="7" name="CasellaDiTesto 6">
            <a:extLst>
              <a:ext uri="{FF2B5EF4-FFF2-40B4-BE49-F238E27FC236}">
                <a16:creationId xmlns:a16="http://schemas.microsoft.com/office/drawing/2014/main" id="{F4EA9C6F-7CA3-A847-A0CC-8A47AD0BE7BC}"/>
              </a:ext>
            </a:extLst>
          </p:cNvPr>
          <p:cNvSpPr txBox="1"/>
          <p:nvPr/>
        </p:nvSpPr>
        <p:spPr>
          <a:xfrm>
            <a:off x="506729" y="1852246"/>
            <a:ext cx="11158694"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a:solidFill>
                  <a:schemeClr val="bg1"/>
                </a:solidFill>
                <a:latin typeface="Garamond"/>
              </a:rPr>
              <a:t>Bakhtin renders fluency/mastery irrelevant.</a:t>
            </a:r>
            <a:br>
              <a:rPr lang="en-US" sz="2000">
                <a:solidFill>
                  <a:schemeClr val="bg1"/>
                </a:solidFill>
                <a:latin typeface="Garamond"/>
              </a:rPr>
            </a:br>
            <a:endParaRPr lang="en-US" sz="2000">
              <a:solidFill>
                <a:schemeClr val="bg1"/>
              </a:solidFill>
              <a:latin typeface="Garamond"/>
            </a:endParaRPr>
          </a:p>
          <a:p>
            <a:pPr marL="342900" indent="-342900">
              <a:buFont typeface="Arial"/>
              <a:buChar char="•"/>
            </a:pPr>
            <a:r>
              <a:rPr lang="en-US" sz="2000">
                <a:solidFill>
                  <a:schemeClr val="bg1"/>
                </a:solidFill>
                <a:latin typeface="Garamond"/>
              </a:rPr>
              <a:t>In comparison to the novel's language, "</a:t>
            </a:r>
            <a:r>
              <a:rPr lang="en-US" sz="2000" i="1">
                <a:solidFill>
                  <a:schemeClr val="bg1"/>
                </a:solidFill>
                <a:latin typeface="Garamond"/>
                <a:ea typeface="+mn-lt"/>
                <a:cs typeface="+mn-lt"/>
              </a:rPr>
              <a:t>the language of the poet is his language</a:t>
            </a:r>
            <a:r>
              <a:rPr lang="en-US" sz="2000">
                <a:solidFill>
                  <a:schemeClr val="bg1"/>
                </a:solidFill>
                <a:latin typeface="Garamond"/>
                <a:ea typeface="+mn-lt"/>
                <a:cs typeface="+mn-lt"/>
              </a:rPr>
              <a:t>, he is utterly immersed in it, inseparable from it, he makes use of each form, each word, each expression according to its </a:t>
            </a:r>
            <a:r>
              <a:rPr lang="en-US" sz="2000" i="1">
                <a:solidFill>
                  <a:schemeClr val="bg1"/>
                </a:solidFill>
                <a:latin typeface="Garamond"/>
                <a:ea typeface="+mn-lt"/>
                <a:cs typeface="+mn-lt"/>
              </a:rPr>
              <a:t>unmediated power to assign meaning</a:t>
            </a:r>
            <a:r>
              <a:rPr lang="en-US" sz="2000">
                <a:solidFill>
                  <a:schemeClr val="bg1"/>
                </a:solidFill>
                <a:latin typeface="Garamond"/>
                <a:ea typeface="+mn-lt"/>
                <a:cs typeface="+mn-lt"/>
              </a:rPr>
              <a:t> … no matter what 'agonies of the word' the poet endured in the process of creation, </a:t>
            </a:r>
            <a:r>
              <a:rPr lang="en-US" sz="2000" i="1">
                <a:solidFill>
                  <a:schemeClr val="bg1"/>
                </a:solidFill>
                <a:latin typeface="Garamond"/>
                <a:ea typeface="+mn-lt"/>
                <a:cs typeface="+mn-lt"/>
              </a:rPr>
              <a:t>in the finished work language is an obe­dient organ, fully adequate to the author’s intention</a:t>
            </a:r>
            <a:r>
              <a:rPr lang="en-US" sz="2000">
                <a:solidFill>
                  <a:schemeClr val="bg1"/>
                </a:solidFill>
                <a:latin typeface="Garamond"/>
                <a:ea typeface="+mn-lt"/>
                <a:cs typeface="+mn-lt"/>
              </a:rPr>
              <a:t>" </a:t>
            </a:r>
            <a:r>
              <a:rPr lang="en-US" sz="2000">
                <a:solidFill>
                  <a:schemeClr val="bg1"/>
                </a:solidFill>
                <a:latin typeface="Garamond"/>
              </a:rPr>
              <a:t>(1019).</a:t>
            </a:r>
            <a:br>
              <a:rPr lang="en-US" sz="2000">
                <a:solidFill>
                  <a:schemeClr val="bg1"/>
                </a:solidFill>
                <a:latin typeface="Garamond"/>
              </a:rPr>
            </a:br>
            <a:endParaRPr lang="en-US" sz="2000">
              <a:solidFill>
                <a:schemeClr val="bg1"/>
              </a:solidFill>
              <a:latin typeface="Garamond"/>
            </a:endParaRPr>
          </a:p>
          <a:p>
            <a:pPr marL="342900" indent="-342900">
              <a:buFont typeface="Arial"/>
              <a:buChar char="•"/>
            </a:pPr>
            <a:r>
              <a:rPr lang="en-US" sz="2000">
                <a:solidFill>
                  <a:schemeClr val="bg1"/>
                </a:solidFill>
                <a:latin typeface="Garamond"/>
              </a:rPr>
              <a:t>The pre-determination, and complete stability, of language is exposed as a fallacy, as an "</a:t>
            </a:r>
            <a:r>
              <a:rPr lang="en-US" sz="2000">
                <a:solidFill>
                  <a:schemeClr val="bg1"/>
                </a:solidFill>
                <a:latin typeface="Garamond"/>
                <a:ea typeface="+mn-lt"/>
                <a:cs typeface="+mn-lt"/>
              </a:rPr>
              <a:t>activity of select­ing a language and rest[</a:t>
            </a:r>
            <a:r>
              <a:rPr lang="en-US" sz="2000" err="1">
                <a:solidFill>
                  <a:schemeClr val="bg1"/>
                </a:solidFill>
                <a:latin typeface="Garamond"/>
                <a:ea typeface="+mn-lt"/>
                <a:cs typeface="+mn-lt"/>
              </a:rPr>
              <a:t>ing</a:t>
            </a:r>
            <a:r>
              <a:rPr lang="en-US" sz="2000">
                <a:solidFill>
                  <a:schemeClr val="bg1"/>
                </a:solidFill>
                <a:latin typeface="Garamond"/>
                <a:ea typeface="+mn-lt"/>
                <a:cs typeface="+mn-lt"/>
              </a:rPr>
              <a:t>] assured in the inviolability of [it], the conviction that his language is predetermined" (1026). De-sanctifying of the concept of the "original."</a:t>
            </a:r>
            <a:br>
              <a:rPr lang="en-US" sz="2000">
                <a:solidFill>
                  <a:schemeClr val="bg1"/>
                </a:solidFill>
                <a:latin typeface="Garamond"/>
                <a:ea typeface="+mn-lt"/>
                <a:cs typeface="+mn-lt"/>
              </a:rPr>
            </a:br>
            <a:endParaRPr lang="en-US" sz="2000">
              <a:solidFill>
                <a:schemeClr val="bg1"/>
              </a:solidFill>
              <a:latin typeface="Garamond"/>
              <a:ea typeface="+mn-lt"/>
              <a:cs typeface="+mn-lt"/>
            </a:endParaRPr>
          </a:p>
          <a:p>
            <a:pPr marL="342900" indent="-342900">
              <a:buFont typeface="Arial"/>
              <a:buChar char="•"/>
            </a:pPr>
            <a:r>
              <a:rPr lang="en-US" sz="2000">
                <a:solidFill>
                  <a:schemeClr val="bg1"/>
                </a:solidFill>
                <a:latin typeface="Garamond"/>
              </a:rPr>
              <a:t>" … </a:t>
            </a:r>
            <a:r>
              <a:rPr lang="en-US" sz="2000">
                <a:solidFill>
                  <a:schemeClr val="bg1"/>
                </a:solidFill>
                <a:latin typeface="Garamond"/>
                <a:ea typeface="+mn-lt"/>
                <a:cs typeface="+mn-lt"/>
              </a:rPr>
              <a:t>then </a:t>
            </a:r>
            <a:r>
              <a:rPr lang="en-US" sz="2000" i="1">
                <a:solidFill>
                  <a:schemeClr val="bg1"/>
                </a:solidFill>
                <a:latin typeface="Garamond"/>
                <a:ea typeface="+mn-lt"/>
                <a:cs typeface="+mn-lt"/>
              </a:rPr>
              <a:t>the inviola­bility and predetermined quality of these languages came to an end</a:t>
            </a:r>
            <a:r>
              <a:rPr lang="en-US" sz="2000">
                <a:solidFill>
                  <a:schemeClr val="bg1"/>
                </a:solidFill>
                <a:latin typeface="Garamond"/>
                <a:ea typeface="+mn-lt"/>
                <a:cs typeface="+mn-lt"/>
              </a:rPr>
              <a:t>, and the necessity of actively choosing one's orientation among them began" (1027). As with ordinary, day-to-day speech within one national language, translation across languages is a question of choices between, amongst, and through "specific verbal-ideological movements" (1007).</a:t>
            </a:r>
            <a:endParaRPr lang="en-US" sz="2000">
              <a:solidFill>
                <a:schemeClr val="bg1"/>
              </a:solidFill>
              <a:latin typeface="Garamond"/>
            </a:endParaRPr>
          </a:p>
        </p:txBody>
      </p:sp>
    </p:spTree>
    <p:extLst>
      <p:ext uri="{BB962C8B-B14F-4D97-AF65-F5344CB8AC3E}">
        <p14:creationId xmlns:p14="http://schemas.microsoft.com/office/powerpoint/2010/main" val="814694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6F97F-FFC0-9316-050E-D4BB111215D5}"/>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A3CD8B27-C9D9-F37E-0A8E-0018B2306F7F}"/>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Titolo 4">
            <a:extLst>
              <a:ext uri="{FF2B5EF4-FFF2-40B4-BE49-F238E27FC236}">
                <a16:creationId xmlns:a16="http://schemas.microsoft.com/office/drawing/2014/main" id="{BF8890E7-0CB9-4E60-B46B-E6D61217E7C8}"/>
              </a:ext>
            </a:extLst>
          </p:cNvPr>
          <p:cNvSpPr>
            <a:spLocks noGrp="1"/>
          </p:cNvSpPr>
          <p:nvPr>
            <p:ph type="ctrTitle"/>
          </p:nvPr>
        </p:nvSpPr>
        <p:spPr/>
        <p:txBody>
          <a:bodyPr/>
          <a:lstStyle/>
          <a:p>
            <a:endParaRPr lang="it-IT"/>
          </a:p>
        </p:txBody>
      </p:sp>
    </p:spTree>
    <p:extLst>
      <p:ext uri="{BB962C8B-B14F-4D97-AF65-F5344CB8AC3E}">
        <p14:creationId xmlns:p14="http://schemas.microsoft.com/office/powerpoint/2010/main" val="45487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87F9E-6D54-E8A5-79E7-A9E45FCF0CEE}"/>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57CC3E46-2EEE-BA8D-60CF-FEF0ED22A71F}"/>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A8EAA8A7-764D-624D-324B-6C7512E682D3}"/>
              </a:ext>
            </a:extLst>
          </p:cNvPr>
          <p:cNvSpPr>
            <a:spLocks noGrp="1"/>
          </p:cNvSpPr>
          <p:nvPr>
            <p:ph type="ctrTitle"/>
          </p:nvPr>
        </p:nvSpPr>
        <p:spPr>
          <a:xfrm>
            <a:off x="521898" y="832186"/>
            <a:ext cx="11142452" cy="1020662"/>
          </a:xfrm>
        </p:spPr>
        <p:txBody>
          <a:bodyPr vert="horz" lIns="91440" tIns="45720" rIns="91440" bIns="45720" rtlCol="0" anchor="t">
            <a:noAutofit/>
          </a:bodyPr>
          <a:lstStyle/>
          <a:p>
            <a:pPr algn="l"/>
            <a:r>
              <a:rPr lang="de-DE" sz="5300" err="1">
                <a:solidFill>
                  <a:schemeClr val="bg1"/>
                </a:solidFill>
                <a:latin typeface="Garamond"/>
                <a:ea typeface="+mj-lt"/>
                <a:cs typeface="+mj-lt"/>
              </a:rPr>
              <a:t>Bakhtin</a:t>
            </a:r>
            <a:r>
              <a:rPr lang="de-DE" sz="5300">
                <a:solidFill>
                  <a:schemeClr val="bg1"/>
                </a:solidFill>
                <a:latin typeface="Garamond"/>
                <a:ea typeface="+mj-lt"/>
                <a:cs typeface="+mj-lt"/>
              </a:rPr>
              <a:t> / Saussure</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1200">
              <a:solidFill>
                <a:schemeClr val="bg1"/>
              </a:solidFill>
              <a:latin typeface="Aptos Display"/>
              <a:ea typeface="+mj-lt"/>
              <a:cs typeface="+mj-lt"/>
            </a:endParaRPr>
          </a:p>
        </p:txBody>
      </p:sp>
      <p:sp>
        <p:nvSpPr>
          <p:cNvPr id="7" name="CasellaDiTesto 6">
            <a:extLst>
              <a:ext uri="{FF2B5EF4-FFF2-40B4-BE49-F238E27FC236}">
                <a16:creationId xmlns:a16="http://schemas.microsoft.com/office/drawing/2014/main" id="{2A97C337-D5DD-55B0-EEE2-D9E83D30BD2A}"/>
              </a:ext>
            </a:extLst>
          </p:cNvPr>
          <p:cNvSpPr txBox="1"/>
          <p:nvPr/>
        </p:nvSpPr>
        <p:spPr>
          <a:xfrm>
            <a:off x="506729" y="1852246"/>
            <a:ext cx="11158694"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chemeClr val="bg1"/>
                </a:solidFill>
                <a:latin typeface="Garamond"/>
                <a:ea typeface="+mn-lt"/>
                <a:cs typeface="+mn-lt"/>
              </a:rPr>
              <a:t>"</a:t>
            </a:r>
            <a:r>
              <a:rPr lang="en-US" sz="2800">
                <a:solidFill>
                  <a:schemeClr val="bg1"/>
                </a:solidFill>
                <a:latin typeface="Garamond"/>
                <a:ea typeface="+mn-lt"/>
                <a:cs typeface="+mn-lt"/>
              </a:rPr>
              <a:t>The very possibility of putting the things that relate to language into graphic form allows </a:t>
            </a:r>
            <a:r>
              <a:rPr lang="en-US" sz="2800" i="1">
                <a:solidFill>
                  <a:schemeClr val="bg1"/>
                </a:solidFill>
                <a:latin typeface="Garamond"/>
                <a:ea typeface="+mn-lt"/>
                <a:cs typeface="+mn-lt"/>
              </a:rPr>
              <a:t>dictionaries and grammars to represent it accurately</a:t>
            </a:r>
            <a:r>
              <a:rPr lang="en-US" sz="2800">
                <a:solidFill>
                  <a:schemeClr val="bg1"/>
                </a:solidFill>
                <a:latin typeface="Garamond"/>
                <a:ea typeface="+mn-lt"/>
                <a:cs typeface="+mn-lt"/>
              </a:rPr>
              <a:t>, for language is a </a:t>
            </a:r>
            <a:r>
              <a:rPr lang="en-US" sz="2800" i="1">
                <a:solidFill>
                  <a:schemeClr val="bg1"/>
                </a:solidFill>
                <a:latin typeface="Garamond"/>
                <a:ea typeface="+mn-lt"/>
                <a:cs typeface="+mn-lt"/>
              </a:rPr>
              <a:t>storehouse </a:t>
            </a:r>
            <a:r>
              <a:rPr lang="en-US" sz="2800">
                <a:solidFill>
                  <a:schemeClr val="bg1"/>
                </a:solidFill>
                <a:latin typeface="Garamond"/>
                <a:ea typeface="+mn-lt"/>
                <a:cs typeface="+mn-lt"/>
              </a:rPr>
              <a:t>of sound-images, and writing is the tangible form of those images" (824) — Saussure</a:t>
            </a:r>
          </a:p>
          <a:p>
            <a:endParaRPr lang="en-US" sz="2800">
              <a:solidFill>
                <a:schemeClr val="bg1"/>
              </a:solidFill>
              <a:latin typeface="Garamond"/>
              <a:ea typeface="+mn-lt"/>
              <a:cs typeface="+mn-lt"/>
            </a:endParaRPr>
          </a:p>
          <a:p>
            <a:r>
              <a:rPr lang="en-US" sz="2800">
                <a:solidFill>
                  <a:schemeClr val="bg1"/>
                </a:solidFill>
                <a:latin typeface="Garamond"/>
                <a:ea typeface="+mn-lt"/>
                <a:cs typeface="+mn-lt"/>
              </a:rPr>
              <a:t>" … the word does not exist in a neutral and impersonal language (</a:t>
            </a:r>
            <a:r>
              <a:rPr lang="en-US" sz="2800" i="1">
                <a:solidFill>
                  <a:schemeClr val="bg1"/>
                </a:solidFill>
                <a:latin typeface="Garamond"/>
                <a:ea typeface="+mn-lt"/>
                <a:cs typeface="+mn-lt"/>
              </a:rPr>
              <a:t>it is not, after all, out of a dictionary that the speaker gets his words!</a:t>
            </a:r>
            <a:r>
              <a:rPr lang="en-US" sz="2800">
                <a:solidFill>
                  <a:schemeClr val="bg1"/>
                </a:solidFill>
                <a:latin typeface="Garamond"/>
                <a:ea typeface="+mn-lt"/>
                <a:cs typeface="+mn-lt"/>
              </a:rPr>
              <a:t>), but rather it exists in other people’s mouths" (1025) — Bakhtin</a:t>
            </a:r>
            <a:endParaRPr lang="en-US" sz="1100">
              <a:solidFill>
                <a:schemeClr val="bg1"/>
              </a:solidFill>
              <a:latin typeface="Aptos"/>
              <a:ea typeface="+mn-lt"/>
              <a:cs typeface="+mn-lt"/>
            </a:endParaRPr>
          </a:p>
        </p:txBody>
      </p:sp>
    </p:spTree>
    <p:extLst>
      <p:ext uri="{BB962C8B-B14F-4D97-AF65-F5344CB8AC3E}">
        <p14:creationId xmlns:p14="http://schemas.microsoft.com/office/powerpoint/2010/main" val="4239587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5CC9C-DB47-831D-9F02-24E96E8C2AF2}"/>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E8F6D761-D0B4-18D9-19D8-C5888F3B48AB}"/>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descr="The Dialogic Imagination: Four Essays [Book]">
            <a:extLst>
              <a:ext uri="{FF2B5EF4-FFF2-40B4-BE49-F238E27FC236}">
                <a16:creationId xmlns:a16="http://schemas.microsoft.com/office/drawing/2014/main" id="{C11DE472-F354-2040-76D5-16FB61232EB3}"/>
              </a:ext>
            </a:extLst>
          </p:cNvPr>
          <p:cNvPicPr>
            <a:picLocks noChangeAspect="1"/>
          </p:cNvPicPr>
          <p:nvPr/>
        </p:nvPicPr>
        <p:blipFill>
          <a:blip r:embed="rId2"/>
          <a:stretch>
            <a:fillRect/>
          </a:stretch>
        </p:blipFill>
        <p:spPr>
          <a:xfrm>
            <a:off x="4279843" y="679580"/>
            <a:ext cx="3632313" cy="5498839"/>
          </a:xfrm>
          <a:prstGeom prst="rect">
            <a:avLst/>
          </a:prstGeom>
        </p:spPr>
      </p:pic>
    </p:spTree>
    <p:extLst>
      <p:ext uri="{BB962C8B-B14F-4D97-AF65-F5344CB8AC3E}">
        <p14:creationId xmlns:p14="http://schemas.microsoft.com/office/powerpoint/2010/main" val="683827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E9FFC-F2C9-8B30-C689-547264ACEFE0}"/>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778C5AB8-6F95-3ADE-1EE0-B1A0FE051BFE}"/>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491A108E-4AB8-9B81-84ED-D30F167C27D7}"/>
              </a:ext>
            </a:extLst>
          </p:cNvPr>
          <p:cNvSpPr>
            <a:spLocks noGrp="1"/>
          </p:cNvSpPr>
          <p:nvPr>
            <p:ph type="ctrTitle"/>
          </p:nvPr>
        </p:nvSpPr>
        <p:spPr>
          <a:xfrm>
            <a:off x="521898" y="832186"/>
            <a:ext cx="11142452" cy="1020662"/>
          </a:xfrm>
        </p:spPr>
        <p:txBody>
          <a:bodyPr vert="horz" lIns="91440" tIns="45720" rIns="91440" bIns="45720" rtlCol="0" anchor="t">
            <a:normAutofit fontScale="90000"/>
          </a:bodyPr>
          <a:lstStyle/>
          <a:p>
            <a:pPr algn="l"/>
            <a:r>
              <a:rPr lang="de-DE" sz="5300" err="1">
                <a:solidFill>
                  <a:schemeClr val="bg1"/>
                </a:solidFill>
                <a:latin typeface="Garamond"/>
                <a:ea typeface="+mj-lt"/>
                <a:cs typeface="+mj-lt"/>
              </a:rPr>
              <a:t>What</a:t>
            </a:r>
            <a:r>
              <a:rPr lang="de-DE" sz="5300">
                <a:solidFill>
                  <a:schemeClr val="bg1"/>
                </a:solidFill>
                <a:latin typeface="Garamond"/>
                <a:ea typeface="+mj-lt"/>
                <a:cs typeface="+mj-lt"/>
              </a:rPr>
              <a:t> </a:t>
            </a:r>
            <a:r>
              <a:rPr lang="de-DE" sz="5300" err="1">
                <a:solidFill>
                  <a:schemeClr val="bg1"/>
                </a:solidFill>
                <a:latin typeface="Garamond"/>
                <a:ea typeface="+mj-lt"/>
                <a:cs typeface="+mj-lt"/>
              </a:rPr>
              <a:t>is</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a:t>
            </a:r>
            <a:r>
              <a:rPr lang="de-DE" sz="5300" err="1">
                <a:solidFill>
                  <a:schemeClr val="bg1"/>
                </a:solidFill>
                <a:latin typeface="Garamond"/>
                <a:ea typeface="+mj-lt"/>
                <a:cs typeface="+mj-lt"/>
              </a:rPr>
              <a:t>Discourse</a:t>
            </a:r>
            <a:r>
              <a:rPr lang="de-DE" sz="5300">
                <a:solidFill>
                  <a:schemeClr val="bg1"/>
                </a:solidFill>
                <a:latin typeface="Garamond"/>
                <a:ea typeface="+mj-lt"/>
                <a:cs typeface="+mj-lt"/>
              </a:rPr>
              <a:t> </a:t>
            </a:r>
            <a:r>
              <a:rPr lang="de-DE" sz="5300" err="1">
                <a:solidFill>
                  <a:schemeClr val="bg1"/>
                </a:solidFill>
                <a:latin typeface="Garamond"/>
                <a:ea typeface="+mj-lt"/>
                <a:cs typeface="+mj-lt"/>
              </a:rPr>
              <a:t>of</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a:t>
            </a:r>
            <a:r>
              <a:rPr lang="de-DE" sz="5300" err="1">
                <a:solidFill>
                  <a:schemeClr val="bg1"/>
                </a:solidFill>
                <a:latin typeface="Garamond"/>
                <a:ea typeface="+mj-lt"/>
                <a:cs typeface="+mj-lt"/>
              </a:rPr>
              <a:t>Novel</a:t>
            </a:r>
            <a:r>
              <a:rPr lang="de-DE" sz="5300">
                <a:solidFill>
                  <a:schemeClr val="bg1"/>
                </a:solidFill>
                <a:latin typeface="Garamond"/>
                <a:ea typeface="+mj-lt"/>
                <a:cs typeface="+mj-lt"/>
              </a:rPr>
              <a:t>"?</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5300">
              <a:solidFill>
                <a:schemeClr val="bg1"/>
              </a:solidFill>
              <a:latin typeface="Garamond"/>
              <a:ea typeface="+mj-lt"/>
              <a:cs typeface="+mj-lt"/>
            </a:endParaRPr>
          </a:p>
        </p:txBody>
      </p:sp>
      <p:sp>
        <p:nvSpPr>
          <p:cNvPr id="3" name="CasellaDiTesto 2">
            <a:extLst>
              <a:ext uri="{FF2B5EF4-FFF2-40B4-BE49-F238E27FC236}">
                <a16:creationId xmlns:a16="http://schemas.microsoft.com/office/drawing/2014/main" id="{3A723061-02E9-20B0-6E5B-CA73C4A4A652}"/>
              </a:ext>
            </a:extLst>
          </p:cNvPr>
          <p:cNvSpPr txBox="1"/>
          <p:nvPr/>
        </p:nvSpPr>
        <p:spPr>
          <a:xfrm>
            <a:off x="520840" y="1852246"/>
            <a:ext cx="11158694" cy="40318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Garamond"/>
              </a:rPr>
              <a:t>"</a:t>
            </a:r>
            <a:r>
              <a:rPr lang="en-US" sz="3200">
                <a:solidFill>
                  <a:schemeClr val="bg1"/>
                </a:solidFill>
                <a:latin typeface="Garamond"/>
                <a:ea typeface="+mn-lt"/>
                <a:cs typeface="+mn-lt"/>
              </a:rPr>
              <a:t>Literary language is a highly distinctive phenomenon, as is the linguistic con­sciousness of the educated person who is its agent [the author]; within it, intentional diversity of speech (which is present in every living dialect as a closed system) is </a:t>
            </a:r>
            <a:r>
              <a:rPr lang="en-US" sz="3200" i="1">
                <a:solidFill>
                  <a:schemeClr val="bg1"/>
                </a:solidFill>
                <a:latin typeface="Garamond"/>
                <a:ea typeface="+mn-lt"/>
                <a:cs typeface="+mn-lt"/>
              </a:rPr>
              <a:t>transformed</a:t>
            </a:r>
            <a:r>
              <a:rPr lang="en-US" sz="3200">
                <a:solidFill>
                  <a:schemeClr val="bg1"/>
                </a:solidFill>
                <a:latin typeface="Garamond"/>
                <a:ea typeface="+mn-lt"/>
                <a:cs typeface="+mn-lt"/>
              </a:rPr>
              <a:t> into diversity of language; what results is not a single language but a dialogue of languages"</a:t>
            </a:r>
            <a:r>
              <a:rPr lang="en-US" sz="3200">
                <a:solidFill>
                  <a:schemeClr val="bg1"/>
                </a:solidFill>
                <a:latin typeface="Garamond"/>
              </a:rPr>
              <a:t> (1025).</a:t>
            </a:r>
          </a:p>
          <a:p>
            <a:endParaRPr lang="en-US" sz="3200">
              <a:solidFill>
                <a:schemeClr val="bg1"/>
              </a:solidFill>
              <a:latin typeface="Garamond"/>
            </a:endParaRPr>
          </a:p>
          <a:p>
            <a:endParaRPr lang="en-US" sz="3200">
              <a:solidFill>
                <a:schemeClr val="bg1"/>
              </a:solidFill>
              <a:latin typeface="Garamond"/>
            </a:endParaRPr>
          </a:p>
        </p:txBody>
      </p:sp>
    </p:spTree>
    <p:extLst>
      <p:ext uri="{BB962C8B-B14F-4D97-AF65-F5344CB8AC3E}">
        <p14:creationId xmlns:p14="http://schemas.microsoft.com/office/powerpoint/2010/main" val="1075814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7CF81-5FA9-D821-B565-A324BD8E0CAE}"/>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705D84EC-A0A2-DF45-43EF-6BFF50177766}"/>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5A14D281-851A-A646-4106-9E3609F9ACE2}"/>
              </a:ext>
            </a:extLst>
          </p:cNvPr>
          <p:cNvSpPr>
            <a:spLocks noGrp="1"/>
          </p:cNvSpPr>
          <p:nvPr>
            <p:ph type="ctrTitle"/>
          </p:nvPr>
        </p:nvSpPr>
        <p:spPr>
          <a:xfrm>
            <a:off x="521898" y="832186"/>
            <a:ext cx="11142452" cy="1020662"/>
          </a:xfrm>
        </p:spPr>
        <p:txBody>
          <a:bodyPr vert="horz" lIns="91440" tIns="45720" rIns="91440" bIns="45720" rtlCol="0" anchor="t">
            <a:normAutofit fontScale="90000"/>
          </a:bodyPr>
          <a:lstStyle/>
          <a:p>
            <a:pPr algn="l"/>
            <a:r>
              <a:rPr lang="de-DE" sz="5300" err="1">
                <a:solidFill>
                  <a:schemeClr val="bg1"/>
                </a:solidFill>
                <a:latin typeface="Garamond"/>
                <a:ea typeface="+mj-lt"/>
                <a:cs typeface="+mj-lt"/>
              </a:rPr>
              <a:t>Stratification</a:t>
            </a:r>
            <a:r>
              <a:rPr lang="de-DE" sz="5300">
                <a:solidFill>
                  <a:schemeClr val="bg1"/>
                </a:solidFill>
                <a:latin typeface="Garamond"/>
                <a:ea typeface="+mj-lt"/>
                <a:cs typeface="+mj-lt"/>
              </a:rPr>
              <a:t> </a:t>
            </a:r>
            <a:r>
              <a:rPr lang="de-DE" sz="5300" err="1">
                <a:solidFill>
                  <a:schemeClr val="bg1"/>
                </a:solidFill>
                <a:latin typeface="Garamond"/>
                <a:ea typeface="+mj-lt"/>
                <a:cs typeface="+mj-lt"/>
              </a:rPr>
              <a:t>of</a:t>
            </a:r>
            <a:r>
              <a:rPr lang="de-DE" sz="5300">
                <a:solidFill>
                  <a:schemeClr val="bg1"/>
                </a:solidFill>
                <a:latin typeface="Garamond"/>
                <a:ea typeface="+mj-lt"/>
                <a:cs typeface="+mj-lt"/>
              </a:rPr>
              <a:t> Language(s)</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5300">
              <a:solidFill>
                <a:schemeClr val="bg1"/>
              </a:solidFill>
              <a:latin typeface="Garamond"/>
              <a:ea typeface="+mj-lt"/>
              <a:cs typeface="+mj-lt"/>
            </a:endParaRPr>
          </a:p>
        </p:txBody>
      </p:sp>
      <p:sp>
        <p:nvSpPr>
          <p:cNvPr id="3" name="CasellaDiTesto 2">
            <a:extLst>
              <a:ext uri="{FF2B5EF4-FFF2-40B4-BE49-F238E27FC236}">
                <a16:creationId xmlns:a16="http://schemas.microsoft.com/office/drawing/2014/main" id="{97822D1D-13F0-9ABA-4CC6-590A7BB2D26F}"/>
              </a:ext>
            </a:extLst>
          </p:cNvPr>
          <p:cNvSpPr txBox="1"/>
          <p:nvPr/>
        </p:nvSpPr>
        <p:spPr>
          <a:xfrm>
            <a:off x="520840" y="1693496"/>
            <a:ext cx="11148111"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000">
                <a:solidFill>
                  <a:schemeClr val="bg1"/>
                </a:solidFill>
                <a:latin typeface="Garamond"/>
              </a:rPr>
              <a:t>Within the novel's dialogue between languages, "any single national language" is presented as split, refracted, and </a:t>
            </a:r>
            <a:r>
              <a:rPr lang="en-US" sz="3000" i="1">
                <a:solidFill>
                  <a:schemeClr val="bg1"/>
                </a:solidFill>
                <a:latin typeface="Garamond"/>
              </a:rPr>
              <a:t>stratified </a:t>
            </a:r>
            <a:r>
              <a:rPr lang="en-US" sz="3000">
                <a:solidFill>
                  <a:schemeClr val="bg1"/>
                </a:solidFill>
                <a:latin typeface="Garamond"/>
              </a:rPr>
              <a:t>into its "</a:t>
            </a:r>
            <a:r>
              <a:rPr lang="en-US" sz="3000">
                <a:solidFill>
                  <a:schemeClr val="bg1"/>
                </a:solidFill>
                <a:latin typeface="Garamond"/>
                <a:ea typeface="+mn-lt"/>
                <a:cs typeface="+mn-lt"/>
              </a:rPr>
              <a:t>social dialects, characteristic group behaviors, professional jargons, generic languages, languages of generations and age groups, tendentious languages, languages of the authorities, of various circles and of passing fashions, lan­guages that serve the specific sociopolitical purposes of the day, even of the hour (each day has its own slogan, its own vocabulary, its own emphases)—this internal stratification present in every language </a:t>
            </a:r>
            <a:r>
              <a:rPr lang="en-US" sz="3000" i="1">
                <a:solidFill>
                  <a:schemeClr val="bg1"/>
                </a:solidFill>
                <a:latin typeface="Garamond"/>
                <a:ea typeface="+mn-lt"/>
                <a:cs typeface="+mn-lt"/>
              </a:rPr>
              <a:t>at any given moment of its historical existence</a:t>
            </a:r>
            <a:r>
              <a:rPr lang="en-US" sz="3000">
                <a:solidFill>
                  <a:schemeClr val="bg1"/>
                </a:solidFill>
                <a:latin typeface="Garamond"/>
                <a:ea typeface="+mn-lt"/>
                <a:cs typeface="+mn-lt"/>
              </a:rPr>
              <a:t> is the indispensable prerequisite for the novel as a genre" (1002).</a:t>
            </a:r>
            <a:endParaRPr lang="en-US" sz="3000">
              <a:solidFill>
                <a:schemeClr val="bg1"/>
              </a:solidFill>
              <a:latin typeface="Garamond"/>
            </a:endParaRPr>
          </a:p>
        </p:txBody>
      </p:sp>
    </p:spTree>
    <p:extLst>
      <p:ext uri="{BB962C8B-B14F-4D97-AF65-F5344CB8AC3E}">
        <p14:creationId xmlns:p14="http://schemas.microsoft.com/office/powerpoint/2010/main" val="265140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041BE-EE19-4F6B-05CF-1FF6EBA2FCBF}"/>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4652C6E2-48A6-74E0-84D5-F230A8A8541C}"/>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32CDD0D-B059-B818-F18E-1A31017AFD7A}"/>
              </a:ext>
            </a:extLst>
          </p:cNvPr>
          <p:cNvSpPr>
            <a:spLocks noGrp="1"/>
          </p:cNvSpPr>
          <p:nvPr>
            <p:ph type="ctrTitle"/>
          </p:nvPr>
        </p:nvSpPr>
        <p:spPr>
          <a:xfrm>
            <a:off x="521898" y="530735"/>
            <a:ext cx="11142452" cy="5871714"/>
          </a:xfrm>
        </p:spPr>
        <p:txBody>
          <a:bodyPr vert="horz" lIns="91440" tIns="45720" rIns="91440" bIns="45720" rtlCol="0" anchor="ctr">
            <a:noAutofit/>
          </a:bodyPr>
          <a:lstStyle/>
          <a:p>
            <a:pPr algn="l"/>
            <a:r>
              <a:rPr lang="de-DE" sz="3200">
                <a:solidFill>
                  <a:schemeClr val="bg1"/>
                </a:solidFill>
                <a:latin typeface="Garamond"/>
                <a:ea typeface="+mj-lt"/>
                <a:cs typeface="+mj-lt"/>
              </a:rPr>
              <a:t>"Language—like </a:t>
            </a:r>
            <a:r>
              <a:rPr lang="de-DE" sz="3200" err="1">
                <a:solidFill>
                  <a:schemeClr val="bg1"/>
                </a:solidFill>
                <a:latin typeface="Garamond"/>
                <a:ea typeface="+mj-lt"/>
                <a:cs typeface="+mj-lt"/>
              </a:rPr>
              <a:t>the</a:t>
            </a:r>
            <a:r>
              <a:rPr lang="de-DE" sz="3200">
                <a:solidFill>
                  <a:schemeClr val="bg1"/>
                </a:solidFill>
                <a:latin typeface="Garamond"/>
                <a:ea typeface="+mj-lt"/>
                <a:cs typeface="+mj-lt"/>
              </a:rPr>
              <a:t> </a:t>
            </a:r>
            <a:r>
              <a:rPr lang="de-DE" sz="3200" err="1">
                <a:solidFill>
                  <a:schemeClr val="bg1"/>
                </a:solidFill>
                <a:latin typeface="Garamond"/>
                <a:ea typeface="+mj-lt"/>
                <a:cs typeface="+mj-lt"/>
              </a:rPr>
              <a:t>living</a:t>
            </a:r>
            <a:r>
              <a:rPr lang="de-DE" sz="3200">
                <a:solidFill>
                  <a:schemeClr val="bg1"/>
                </a:solidFill>
                <a:latin typeface="Garamond"/>
                <a:ea typeface="+mj-lt"/>
                <a:cs typeface="+mj-lt"/>
              </a:rPr>
              <a:t> </a:t>
            </a:r>
            <a:r>
              <a:rPr lang="de-DE" sz="3200" err="1">
                <a:solidFill>
                  <a:schemeClr val="bg1"/>
                </a:solidFill>
                <a:latin typeface="Garamond"/>
                <a:ea typeface="+mj-lt"/>
                <a:cs typeface="+mj-lt"/>
              </a:rPr>
              <a:t>concrete</a:t>
            </a:r>
            <a:r>
              <a:rPr lang="de-DE" sz="3200">
                <a:solidFill>
                  <a:schemeClr val="bg1"/>
                </a:solidFill>
                <a:latin typeface="Garamond"/>
                <a:ea typeface="+mj-lt"/>
                <a:cs typeface="+mj-lt"/>
              </a:rPr>
              <a:t> </a:t>
            </a:r>
            <a:r>
              <a:rPr lang="de-DE" sz="3200" err="1">
                <a:solidFill>
                  <a:schemeClr val="bg1"/>
                </a:solidFill>
                <a:latin typeface="Garamond"/>
                <a:ea typeface="+mj-lt"/>
                <a:cs typeface="+mj-lt"/>
              </a:rPr>
              <a:t>environment</a:t>
            </a:r>
            <a:r>
              <a:rPr lang="de-DE" sz="3200">
                <a:solidFill>
                  <a:schemeClr val="bg1"/>
                </a:solidFill>
                <a:latin typeface="Garamond"/>
                <a:ea typeface="+mj-lt"/>
                <a:cs typeface="+mj-lt"/>
              </a:rPr>
              <a:t> in </a:t>
            </a:r>
            <a:r>
              <a:rPr lang="de-DE" sz="3200" err="1">
                <a:solidFill>
                  <a:schemeClr val="bg1"/>
                </a:solidFill>
                <a:latin typeface="Garamond"/>
                <a:ea typeface="+mj-lt"/>
                <a:cs typeface="+mj-lt"/>
              </a:rPr>
              <a:t>which</a:t>
            </a:r>
            <a:r>
              <a:rPr lang="de-DE" sz="3200">
                <a:solidFill>
                  <a:schemeClr val="bg1"/>
                </a:solidFill>
                <a:latin typeface="Garamond"/>
                <a:ea typeface="+mj-lt"/>
                <a:cs typeface="+mj-lt"/>
              </a:rPr>
              <a:t> </a:t>
            </a:r>
            <a:r>
              <a:rPr lang="de-DE" sz="3200" err="1">
                <a:solidFill>
                  <a:schemeClr val="bg1"/>
                </a:solidFill>
                <a:latin typeface="Garamond"/>
                <a:ea typeface="+mj-lt"/>
                <a:cs typeface="+mj-lt"/>
              </a:rPr>
              <a:t>the</a:t>
            </a:r>
            <a:r>
              <a:rPr lang="de-DE" sz="3200">
                <a:solidFill>
                  <a:schemeClr val="bg1"/>
                </a:solidFill>
                <a:latin typeface="Garamond"/>
                <a:ea typeface="+mj-lt"/>
                <a:cs typeface="+mj-lt"/>
              </a:rPr>
              <a:t> </a:t>
            </a:r>
            <a:r>
              <a:rPr lang="de-DE" sz="3200" err="1">
                <a:solidFill>
                  <a:schemeClr val="bg1"/>
                </a:solidFill>
                <a:latin typeface="Garamond"/>
                <a:ea typeface="+mj-lt"/>
                <a:cs typeface="+mj-lt"/>
              </a:rPr>
              <a:t>consciousness</a:t>
            </a:r>
            <a:r>
              <a:rPr lang="de-DE" sz="3200">
                <a:solidFill>
                  <a:schemeClr val="bg1"/>
                </a:solidFill>
                <a:latin typeface="Garamond"/>
                <a:ea typeface="+mj-lt"/>
                <a:cs typeface="+mj-lt"/>
              </a:rPr>
              <a:t> </a:t>
            </a:r>
            <a:r>
              <a:rPr lang="de-DE" sz="3200" err="1">
                <a:solidFill>
                  <a:schemeClr val="bg1"/>
                </a:solidFill>
                <a:latin typeface="Garamond"/>
                <a:ea typeface="+mj-lt"/>
                <a:cs typeface="+mj-lt"/>
              </a:rPr>
              <a:t>of</a:t>
            </a:r>
            <a:r>
              <a:rPr lang="de-DE" sz="3200">
                <a:solidFill>
                  <a:schemeClr val="bg1"/>
                </a:solidFill>
                <a:latin typeface="Garamond"/>
                <a:ea typeface="+mj-lt"/>
                <a:cs typeface="+mj-lt"/>
              </a:rPr>
              <a:t> </a:t>
            </a:r>
            <a:r>
              <a:rPr lang="de-DE" sz="3200" err="1">
                <a:solidFill>
                  <a:schemeClr val="bg1"/>
                </a:solidFill>
                <a:latin typeface="Garamond"/>
                <a:ea typeface="+mj-lt"/>
                <a:cs typeface="+mj-lt"/>
              </a:rPr>
              <a:t>the</a:t>
            </a:r>
            <a:r>
              <a:rPr lang="de-DE" sz="3200">
                <a:solidFill>
                  <a:schemeClr val="bg1"/>
                </a:solidFill>
                <a:latin typeface="Garamond"/>
                <a:ea typeface="+mj-lt"/>
                <a:cs typeface="+mj-lt"/>
              </a:rPr>
              <a:t> verbal </a:t>
            </a:r>
            <a:r>
              <a:rPr lang="de-DE" sz="3200" err="1">
                <a:solidFill>
                  <a:schemeClr val="bg1"/>
                </a:solidFill>
                <a:latin typeface="Garamond"/>
                <a:ea typeface="+mj-lt"/>
                <a:cs typeface="+mj-lt"/>
              </a:rPr>
              <a:t>artist</a:t>
            </a:r>
            <a:r>
              <a:rPr lang="de-DE" sz="3200">
                <a:solidFill>
                  <a:schemeClr val="bg1"/>
                </a:solidFill>
                <a:latin typeface="Garamond"/>
                <a:ea typeface="+mj-lt"/>
                <a:cs typeface="+mj-lt"/>
              </a:rPr>
              <a:t> </a:t>
            </a:r>
            <a:r>
              <a:rPr lang="de-DE" sz="3200" err="1">
                <a:solidFill>
                  <a:schemeClr val="bg1"/>
                </a:solidFill>
                <a:latin typeface="Garamond"/>
                <a:ea typeface="+mj-lt"/>
                <a:cs typeface="+mj-lt"/>
              </a:rPr>
              <a:t>lives</a:t>
            </a:r>
            <a:r>
              <a:rPr lang="de-DE" sz="3200">
                <a:solidFill>
                  <a:schemeClr val="bg1"/>
                </a:solidFill>
                <a:latin typeface="Garamond"/>
                <a:ea typeface="+mj-lt"/>
                <a:cs typeface="+mj-lt"/>
              </a:rPr>
              <a:t>—</a:t>
            </a:r>
            <a:r>
              <a:rPr lang="de-DE" sz="3200" err="1">
                <a:solidFill>
                  <a:schemeClr val="bg1"/>
                </a:solidFill>
                <a:latin typeface="Garamond"/>
                <a:ea typeface="+mj-lt"/>
                <a:cs typeface="+mj-lt"/>
              </a:rPr>
              <a:t>is</a:t>
            </a:r>
            <a:r>
              <a:rPr lang="de-DE" sz="3200">
                <a:solidFill>
                  <a:schemeClr val="bg1"/>
                </a:solidFill>
                <a:latin typeface="Garamond"/>
                <a:ea typeface="+mj-lt"/>
                <a:cs typeface="+mj-lt"/>
              </a:rPr>
              <a:t> </a:t>
            </a:r>
            <a:r>
              <a:rPr lang="de-DE" sz="3200" i="1" err="1">
                <a:solidFill>
                  <a:schemeClr val="bg1"/>
                </a:solidFill>
                <a:latin typeface="Garamond"/>
                <a:ea typeface="+mj-lt"/>
                <a:cs typeface="+mj-lt"/>
              </a:rPr>
              <a:t>never</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unitary</a:t>
            </a:r>
            <a:r>
              <a:rPr lang="de-DE" sz="3200">
                <a:solidFill>
                  <a:schemeClr val="bg1"/>
                </a:solidFill>
                <a:latin typeface="Garamond"/>
                <a:ea typeface="+mj-lt"/>
                <a:cs typeface="+mj-lt"/>
              </a:rPr>
              <a:t>. </a:t>
            </a:r>
            <a:r>
              <a:rPr lang="de-DE" sz="3200" err="1">
                <a:solidFill>
                  <a:schemeClr val="bg1"/>
                </a:solidFill>
                <a:latin typeface="Garamond"/>
                <a:ea typeface="+mj-lt"/>
                <a:cs typeface="+mj-lt"/>
              </a:rPr>
              <a:t>It</a:t>
            </a:r>
            <a:r>
              <a:rPr lang="de-DE" sz="3200">
                <a:solidFill>
                  <a:schemeClr val="bg1"/>
                </a:solidFill>
                <a:latin typeface="Garamond"/>
                <a:ea typeface="+mj-lt"/>
                <a:cs typeface="+mj-lt"/>
              </a:rPr>
              <a:t> </a:t>
            </a:r>
            <a:r>
              <a:rPr lang="de-DE" sz="3200" err="1">
                <a:solidFill>
                  <a:schemeClr val="bg1"/>
                </a:solidFill>
                <a:latin typeface="Garamond"/>
                <a:ea typeface="+mj-lt"/>
                <a:cs typeface="+mj-lt"/>
              </a:rPr>
              <a:t>is</a:t>
            </a:r>
            <a:r>
              <a:rPr lang="de-DE" sz="3200">
                <a:solidFill>
                  <a:schemeClr val="bg1"/>
                </a:solidFill>
                <a:latin typeface="Garamond"/>
                <a:ea typeface="+mj-lt"/>
                <a:cs typeface="+mj-lt"/>
              </a:rPr>
              <a:t> </a:t>
            </a:r>
            <a:r>
              <a:rPr lang="de-DE" sz="3200" err="1">
                <a:solidFill>
                  <a:schemeClr val="bg1"/>
                </a:solidFill>
                <a:latin typeface="Garamond"/>
                <a:ea typeface="+mj-lt"/>
                <a:cs typeface="+mj-lt"/>
              </a:rPr>
              <a:t>unitary</a:t>
            </a:r>
            <a:r>
              <a:rPr lang="de-DE" sz="3200">
                <a:solidFill>
                  <a:schemeClr val="bg1"/>
                </a:solidFill>
                <a:latin typeface="Garamond"/>
                <a:ea typeface="+mj-lt"/>
                <a:cs typeface="+mj-lt"/>
              </a:rPr>
              <a:t> </a:t>
            </a:r>
            <a:r>
              <a:rPr lang="de-DE" sz="3200" err="1">
                <a:solidFill>
                  <a:schemeClr val="bg1"/>
                </a:solidFill>
                <a:latin typeface="Garamond"/>
                <a:ea typeface="+mj-lt"/>
                <a:cs typeface="+mj-lt"/>
              </a:rPr>
              <a:t>only</a:t>
            </a:r>
            <a:r>
              <a:rPr lang="de-DE" sz="3200">
                <a:solidFill>
                  <a:schemeClr val="bg1"/>
                </a:solidFill>
                <a:latin typeface="Garamond"/>
                <a:ea typeface="+mj-lt"/>
                <a:cs typeface="+mj-lt"/>
              </a:rPr>
              <a:t> </a:t>
            </a:r>
            <a:r>
              <a:rPr lang="de-DE" sz="3200" err="1">
                <a:solidFill>
                  <a:schemeClr val="bg1"/>
                </a:solidFill>
                <a:latin typeface="Garamond"/>
                <a:ea typeface="+mj-lt"/>
                <a:cs typeface="+mj-lt"/>
              </a:rPr>
              <a:t>as</a:t>
            </a:r>
            <a:r>
              <a:rPr lang="de-DE" sz="3200">
                <a:solidFill>
                  <a:schemeClr val="bg1"/>
                </a:solidFill>
                <a:latin typeface="Garamond"/>
                <a:ea typeface="+mj-lt"/>
                <a:cs typeface="+mj-lt"/>
              </a:rPr>
              <a:t> an </a:t>
            </a:r>
            <a:r>
              <a:rPr lang="de-DE" sz="3200" err="1">
                <a:solidFill>
                  <a:schemeClr val="bg1"/>
                </a:solidFill>
                <a:latin typeface="Garamond"/>
                <a:ea typeface="+mj-lt"/>
                <a:cs typeface="+mj-lt"/>
              </a:rPr>
              <a:t>abstract</a:t>
            </a:r>
            <a:r>
              <a:rPr lang="de-DE" sz="3200">
                <a:solidFill>
                  <a:schemeClr val="bg1"/>
                </a:solidFill>
                <a:latin typeface="Garamond"/>
                <a:ea typeface="+mj-lt"/>
                <a:cs typeface="+mj-lt"/>
              </a:rPr>
              <a:t> </a:t>
            </a:r>
            <a:r>
              <a:rPr lang="de-DE" sz="3200" err="1">
                <a:solidFill>
                  <a:schemeClr val="bg1"/>
                </a:solidFill>
                <a:latin typeface="Garamond"/>
                <a:ea typeface="+mj-lt"/>
                <a:cs typeface="+mj-lt"/>
              </a:rPr>
              <a:t>grammatical</a:t>
            </a:r>
            <a:r>
              <a:rPr lang="de-DE" sz="3200">
                <a:solidFill>
                  <a:schemeClr val="bg1"/>
                </a:solidFill>
                <a:latin typeface="Garamond"/>
                <a:ea typeface="+mj-lt"/>
                <a:cs typeface="+mj-lt"/>
              </a:rPr>
              <a:t> </a:t>
            </a:r>
            <a:r>
              <a:rPr lang="de-DE" sz="3200" err="1">
                <a:solidFill>
                  <a:schemeClr val="bg1"/>
                </a:solidFill>
                <a:latin typeface="Garamond"/>
                <a:ea typeface="+mj-lt"/>
                <a:cs typeface="+mj-lt"/>
              </a:rPr>
              <a:t>system</a:t>
            </a:r>
            <a:r>
              <a:rPr lang="de-DE" sz="3200">
                <a:solidFill>
                  <a:schemeClr val="bg1"/>
                </a:solidFill>
                <a:latin typeface="Garamond"/>
                <a:ea typeface="+mj-lt"/>
                <a:cs typeface="+mj-lt"/>
              </a:rPr>
              <a:t> </a:t>
            </a:r>
            <a:r>
              <a:rPr lang="de-DE" sz="3200" err="1">
                <a:solidFill>
                  <a:schemeClr val="bg1"/>
                </a:solidFill>
                <a:latin typeface="Garamond"/>
                <a:ea typeface="+mj-lt"/>
                <a:cs typeface="+mj-lt"/>
              </a:rPr>
              <a:t>of</a:t>
            </a:r>
            <a:r>
              <a:rPr lang="de-DE" sz="3200">
                <a:solidFill>
                  <a:schemeClr val="bg1"/>
                </a:solidFill>
                <a:latin typeface="Garamond"/>
                <a:ea typeface="+mj-lt"/>
                <a:cs typeface="+mj-lt"/>
              </a:rPr>
              <a:t> normative </a:t>
            </a:r>
            <a:r>
              <a:rPr lang="de-DE" sz="3200" err="1">
                <a:solidFill>
                  <a:schemeClr val="bg1"/>
                </a:solidFill>
                <a:latin typeface="Garamond"/>
                <a:ea typeface="+mj-lt"/>
                <a:cs typeface="+mj-lt"/>
              </a:rPr>
              <a:t>forms</a:t>
            </a:r>
            <a:r>
              <a:rPr lang="de-DE" sz="3200">
                <a:solidFill>
                  <a:schemeClr val="bg1"/>
                </a:solidFill>
                <a:latin typeface="Garamond"/>
                <a:ea typeface="+mj-lt"/>
                <a:cs typeface="+mj-lt"/>
              </a:rPr>
              <a:t>, </a:t>
            </a:r>
            <a:r>
              <a:rPr lang="de-DE" sz="3200" err="1">
                <a:solidFill>
                  <a:schemeClr val="bg1"/>
                </a:solidFill>
                <a:latin typeface="Garamond"/>
                <a:ea typeface="+mj-lt"/>
                <a:cs typeface="+mj-lt"/>
              </a:rPr>
              <a:t>taken</a:t>
            </a:r>
            <a:r>
              <a:rPr lang="de-DE" sz="3200">
                <a:solidFill>
                  <a:schemeClr val="bg1"/>
                </a:solidFill>
                <a:latin typeface="Garamond"/>
                <a:ea typeface="+mj-lt"/>
                <a:cs typeface="+mj-lt"/>
              </a:rPr>
              <a:t> in </a:t>
            </a:r>
            <a:r>
              <a:rPr lang="de-DE" sz="3200" err="1">
                <a:solidFill>
                  <a:schemeClr val="bg1"/>
                </a:solidFill>
                <a:latin typeface="Garamond"/>
                <a:ea typeface="+mj-lt"/>
                <a:cs typeface="+mj-lt"/>
              </a:rPr>
              <a:t>isolation</a:t>
            </a:r>
            <a:r>
              <a:rPr lang="de-DE" sz="3200">
                <a:solidFill>
                  <a:schemeClr val="bg1"/>
                </a:solidFill>
                <a:latin typeface="Garamond"/>
                <a:ea typeface="+mj-lt"/>
                <a:cs typeface="+mj-lt"/>
              </a:rPr>
              <a:t> </a:t>
            </a:r>
            <a:r>
              <a:rPr lang="de-DE" sz="3200" err="1">
                <a:solidFill>
                  <a:schemeClr val="bg1"/>
                </a:solidFill>
                <a:latin typeface="Garamond"/>
                <a:ea typeface="+mj-lt"/>
                <a:cs typeface="+mj-lt"/>
              </a:rPr>
              <a:t>from</a:t>
            </a:r>
            <a:r>
              <a:rPr lang="de-DE" sz="3200">
                <a:solidFill>
                  <a:schemeClr val="bg1"/>
                </a:solidFill>
                <a:latin typeface="Garamond"/>
                <a:ea typeface="+mj-lt"/>
                <a:cs typeface="+mj-lt"/>
              </a:rPr>
              <a:t> </a:t>
            </a:r>
            <a:r>
              <a:rPr lang="de-DE" sz="3200" i="1" err="1">
                <a:solidFill>
                  <a:schemeClr val="bg1"/>
                </a:solidFill>
                <a:latin typeface="Garamond"/>
                <a:ea typeface="+mj-lt"/>
                <a:cs typeface="+mj-lt"/>
              </a:rPr>
              <a:t>the</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concrete</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ideological</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conceptualizations</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that</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fill</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it</a:t>
            </a:r>
            <a:r>
              <a:rPr lang="de-DE" sz="3200">
                <a:solidFill>
                  <a:schemeClr val="bg1"/>
                </a:solidFill>
                <a:latin typeface="Garamond"/>
                <a:ea typeface="+mj-lt"/>
                <a:cs typeface="+mj-lt"/>
              </a:rPr>
              <a:t>, and in </a:t>
            </a:r>
            <a:r>
              <a:rPr lang="de-DE" sz="3200" err="1">
                <a:solidFill>
                  <a:schemeClr val="bg1"/>
                </a:solidFill>
                <a:latin typeface="Garamond"/>
                <a:ea typeface="+mj-lt"/>
                <a:cs typeface="+mj-lt"/>
              </a:rPr>
              <a:t>isolation</a:t>
            </a:r>
            <a:r>
              <a:rPr lang="de-DE" sz="3200">
                <a:solidFill>
                  <a:schemeClr val="bg1"/>
                </a:solidFill>
                <a:latin typeface="Garamond"/>
                <a:ea typeface="+mj-lt"/>
                <a:cs typeface="+mj-lt"/>
              </a:rPr>
              <a:t> </a:t>
            </a:r>
            <a:r>
              <a:rPr lang="de-DE" sz="3200" err="1">
                <a:solidFill>
                  <a:schemeClr val="bg1"/>
                </a:solidFill>
                <a:latin typeface="Garamond"/>
                <a:ea typeface="+mj-lt"/>
                <a:cs typeface="+mj-lt"/>
              </a:rPr>
              <a:t>from</a:t>
            </a:r>
            <a:r>
              <a:rPr lang="de-DE" sz="3200">
                <a:solidFill>
                  <a:schemeClr val="bg1"/>
                </a:solidFill>
                <a:latin typeface="Garamond"/>
                <a:ea typeface="+mj-lt"/>
                <a:cs typeface="+mj-lt"/>
              </a:rPr>
              <a:t> </a:t>
            </a:r>
            <a:r>
              <a:rPr lang="de-DE" sz="3200" err="1">
                <a:solidFill>
                  <a:schemeClr val="bg1"/>
                </a:solidFill>
                <a:latin typeface="Garamond"/>
                <a:ea typeface="+mj-lt"/>
                <a:cs typeface="+mj-lt"/>
              </a:rPr>
              <a:t>the</a:t>
            </a:r>
            <a:r>
              <a:rPr lang="de-DE" sz="3200">
                <a:solidFill>
                  <a:schemeClr val="bg1"/>
                </a:solidFill>
                <a:latin typeface="Garamond"/>
                <a:ea typeface="+mj-lt"/>
                <a:cs typeface="+mj-lt"/>
              </a:rPr>
              <a:t> </a:t>
            </a:r>
            <a:r>
              <a:rPr lang="de-DE" sz="3200" err="1">
                <a:solidFill>
                  <a:schemeClr val="bg1"/>
                </a:solidFill>
                <a:latin typeface="Garamond"/>
                <a:ea typeface="+mj-lt"/>
                <a:cs typeface="+mj-lt"/>
              </a:rPr>
              <a:t>uninter­rupted</a:t>
            </a:r>
            <a:r>
              <a:rPr lang="de-DE" sz="3200">
                <a:solidFill>
                  <a:schemeClr val="bg1"/>
                </a:solidFill>
                <a:latin typeface="Garamond"/>
                <a:ea typeface="+mj-lt"/>
                <a:cs typeface="+mj-lt"/>
              </a:rPr>
              <a:t> </a:t>
            </a:r>
            <a:r>
              <a:rPr lang="de-DE" sz="3200" i="1" err="1">
                <a:solidFill>
                  <a:schemeClr val="bg1"/>
                </a:solidFill>
                <a:latin typeface="Garamond"/>
                <a:ea typeface="+mj-lt"/>
                <a:cs typeface="+mj-lt"/>
              </a:rPr>
              <a:t>process</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of</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historical</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becoming</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that</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is</a:t>
            </a:r>
            <a:r>
              <a:rPr lang="de-DE" sz="3200" i="1">
                <a:solidFill>
                  <a:schemeClr val="bg1"/>
                </a:solidFill>
                <a:latin typeface="Garamond"/>
                <a:ea typeface="+mj-lt"/>
                <a:cs typeface="+mj-lt"/>
              </a:rPr>
              <a:t> a </a:t>
            </a:r>
            <a:r>
              <a:rPr lang="de-DE" sz="3200" i="1" err="1">
                <a:solidFill>
                  <a:schemeClr val="bg1"/>
                </a:solidFill>
                <a:latin typeface="Garamond"/>
                <a:ea typeface="+mj-lt"/>
                <a:cs typeface="+mj-lt"/>
              </a:rPr>
              <a:t>characteristic</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of</a:t>
            </a:r>
            <a:r>
              <a:rPr lang="de-DE" sz="3200" i="1">
                <a:solidFill>
                  <a:schemeClr val="bg1"/>
                </a:solidFill>
                <a:latin typeface="Garamond"/>
                <a:ea typeface="+mj-lt"/>
                <a:cs typeface="+mj-lt"/>
              </a:rPr>
              <a:t> all </a:t>
            </a:r>
            <a:r>
              <a:rPr lang="de-DE" sz="3200" i="1" err="1">
                <a:solidFill>
                  <a:schemeClr val="bg1"/>
                </a:solidFill>
                <a:latin typeface="Garamond"/>
                <a:ea typeface="+mj-lt"/>
                <a:cs typeface="+mj-lt"/>
              </a:rPr>
              <a:t>living</a:t>
            </a:r>
            <a:r>
              <a:rPr lang="de-DE" sz="3200" i="1">
                <a:solidFill>
                  <a:schemeClr val="bg1"/>
                </a:solidFill>
                <a:latin typeface="Garamond"/>
                <a:ea typeface="+mj-lt"/>
                <a:cs typeface="+mj-lt"/>
              </a:rPr>
              <a:t> </a:t>
            </a:r>
            <a:r>
              <a:rPr lang="de-DE" sz="3200" i="1" err="1">
                <a:solidFill>
                  <a:schemeClr val="bg1"/>
                </a:solidFill>
                <a:latin typeface="Garamond"/>
                <a:ea typeface="+mj-lt"/>
                <a:cs typeface="+mj-lt"/>
              </a:rPr>
              <a:t>language</a:t>
            </a:r>
            <a:r>
              <a:rPr lang="de-DE" sz="3200">
                <a:solidFill>
                  <a:schemeClr val="bg1"/>
                </a:solidFill>
                <a:latin typeface="Garamond"/>
                <a:ea typeface="+mj-lt"/>
                <a:cs typeface="+mj-lt"/>
              </a:rPr>
              <a:t>" (1021).</a:t>
            </a:r>
          </a:p>
        </p:txBody>
      </p:sp>
    </p:spTree>
    <p:extLst>
      <p:ext uri="{BB962C8B-B14F-4D97-AF65-F5344CB8AC3E}">
        <p14:creationId xmlns:p14="http://schemas.microsoft.com/office/powerpoint/2010/main" val="3706650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FB02A-9E3F-C688-9DEB-A2BD6C366802}"/>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B2E55194-AB10-DE3A-42EA-32092F727719}"/>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0F81ECFC-95A1-A28F-8EF0-F3A68BE70375}"/>
              </a:ext>
            </a:extLst>
          </p:cNvPr>
          <p:cNvSpPr>
            <a:spLocks noGrp="1"/>
          </p:cNvSpPr>
          <p:nvPr>
            <p:ph type="ctrTitle"/>
          </p:nvPr>
        </p:nvSpPr>
        <p:spPr>
          <a:xfrm>
            <a:off x="521898" y="832186"/>
            <a:ext cx="11142452" cy="1020662"/>
          </a:xfrm>
        </p:spPr>
        <p:txBody>
          <a:bodyPr vert="horz" lIns="91440" tIns="45720" rIns="91440" bIns="45720" rtlCol="0" anchor="t">
            <a:noAutofit/>
          </a:bodyPr>
          <a:lstStyle/>
          <a:p>
            <a:pPr algn="l"/>
            <a:r>
              <a:rPr lang="de-DE" sz="5300" err="1">
                <a:solidFill>
                  <a:schemeClr val="bg1"/>
                </a:solidFill>
                <a:latin typeface="Garamond"/>
                <a:ea typeface="+mj-lt"/>
                <a:cs typeface="+mj-lt"/>
              </a:rPr>
              <a:t>Sociolinguistics</a:t>
            </a:r>
            <a:r>
              <a:rPr lang="de-DE" sz="5300">
                <a:solidFill>
                  <a:schemeClr val="bg1"/>
                </a:solidFill>
                <a:latin typeface="Garamond"/>
                <a:ea typeface="+mj-lt"/>
                <a:cs typeface="+mj-lt"/>
              </a:rPr>
              <a:t> </a:t>
            </a:r>
            <a:r>
              <a:rPr lang="de-DE" sz="5300" err="1">
                <a:solidFill>
                  <a:schemeClr val="bg1"/>
                </a:solidFill>
                <a:latin typeface="Garamond"/>
                <a:ea typeface="+mj-lt"/>
                <a:cs typeface="+mj-lt"/>
              </a:rPr>
              <a:t>Axes</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1200">
              <a:solidFill>
                <a:schemeClr val="bg1"/>
              </a:solidFill>
              <a:latin typeface="Aptos Display"/>
              <a:ea typeface="+mj-lt"/>
              <a:cs typeface="+mj-lt"/>
            </a:endParaRPr>
          </a:p>
        </p:txBody>
      </p:sp>
      <p:sp>
        <p:nvSpPr>
          <p:cNvPr id="7" name="CasellaDiTesto 6">
            <a:extLst>
              <a:ext uri="{FF2B5EF4-FFF2-40B4-BE49-F238E27FC236}">
                <a16:creationId xmlns:a16="http://schemas.microsoft.com/office/drawing/2014/main" id="{15268D58-9C58-B3C3-3424-98962C665D85}"/>
              </a:ext>
            </a:extLst>
          </p:cNvPr>
          <p:cNvSpPr txBox="1"/>
          <p:nvPr/>
        </p:nvSpPr>
        <p:spPr>
          <a:xfrm>
            <a:off x="1004145" y="2423746"/>
            <a:ext cx="4099611" cy="33239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500">
                <a:solidFill>
                  <a:schemeClr val="bg1"/>
                </a:solidFill>
                <a:latin typeface="Garamond"/>
                <a:ea typeface="+mn-lt"/>
                <a:cs typeface="+mn-lt"/>
              </a:rPr>
              <a:t>"Any stylistics capable of dealing with the distinctiveness of the novel as a genre must be a </a:t>
            </a:r>
            <a:r>
              <a:rPr lang="en-US" sz="3500" i="1">
                <a:solidFill>
                  <a:schemeClr val="bg1"/>
                </a:solidFill>
                <a:latin typeface="Garamond"/>
                <a:ea typeface="+mn-lt"/>
                <a:cs typeface="+mn-lt"/>
              </a:rPr>
              <a:t>sociological </a:t>
            </a:r>
            <a:r>
              <a:rPr lang="en-US" sz="3500">
                <a:solidFill>
                  <a:schemeClr val="bg1"/>
                </a:solidFill>
                <a:latin typeface="Garamond"/>
                <a:ea typeface="+mn-lt"/>
                <a:cs typeface="+mn-lt"/>
              </a:rPr>
              <a:t>stylistics" (1029).</a:t>
            </a:r>
            <a:endParaRPr lang="it-IT" sz="3500">
              <a:solidFill>
                <a:schemeClr val="bg1"/>
              </a:solidFill>
            </a:endParaRPr>
          </a:p>
        </p:txBody>
      </p:sp>
      <p:pic>
        <p:nvPicPr>
          <p:cNvPr id="3" name="Immagine 2" descr="Italiani nel mondo: non è una diaspora – Terminologia etc.">
            <a:extLst>
              <a:ext uri="{FF2B5EF4-FFF2-40B4-BE49-F238E27FC236}">
                <a16:creationId xmlns:a16="http://schemas.microsoft.com/office/drawing/2014/main" id="{63746FD7-4C26-F108-C01B-DC9BBB09A341}"/>
              </a:ext>
            </a:extLst>
          </p:cNvPr>
          <p:cNvPicPr>
            <a:picLocks noChangeAspect="1"/>
          </p:cNvPicPr>
          <p:nvPr/>
        </p:nvPicPr>
        <p:blipFill>
          <a:blip r:embed="rId2"/>
          <a:stretch>
            <a:fillRect/>
          </a:stretch>
        </p:blipFill>
        <p:spPr>
          <a:xfrm>
            <a:off x="5507567" y="2111006"/>
            <a:ext cx="5441949" cy="3937737"/>
          </a:xfrm>
          <a:prstGeom prst="rect">
            <a:avLst/>
          </a:prstGeom>
        </p:spPr>
      </p:pic>
    </p:spTree>
    <p:extLst>
      <p:ext uri="{BB962C8B-B14F-4D97-AF65-F5344CB8AC3E}">
        <p14:creationId xmlns:p14="http://schemas.microsoft.com/office/powerpoint/2010/main" val="1649680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BEC7F-6EC3-5C1F-5273-192DA5A188E6}"/>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56B67E55-D6D0-EC53-4D3D-A9AF63F71681}"/>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CasellaDiTesto 2">
            <a:extLst>
              <a:ext uri="{FF2B5EF4-FFF2-40B4-BE49-F238E27FC236}">
                <a16:creationId xmlns:a16="http://schemas.microsoft.com/office/drawing/2014/main" id="{5D77B131-0AE0-9F7F-D3DD-395C0984D338}"/>
              </a:ext>
            </a:extLst>
          </p:cNvPr>
          <p:cNvSpPr txBox="1"/>
          <p:nvPr/>
        </p:nvSpPr>
        <p:spPr>
          <a:xfrm>
            <a:off x="520840" y="1852246"/>
            <a:ext cx="11158694" cy="52168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a:solidFill>
                  <a:schemeClr val="bg1"/>
                </a:solidFill>
                <a:latin typeface="Garamond"/>
              </a:rPr>
              <a:t>Characters operate in </a:t>
            </a:r>
            <a:r>
              <a:rPr lang="en-US" sz="2800" i="1">
                <a:solidFill>
                  <a:schemeClr val="bg1"/>
                </a:solidFill>
                <a:latin typeface="Garamond"/>
              </a:rPr>
              <a:t>"voice-zones"</a:t>
            </a:r>
            <a:r>
              <a:rPr lang="en-US" sz="2800">
                <a:solidFill>
                  <a:schemeClr val="bg1"/>
                </a:solidFill>
                <a:latin typeface="Garamond"/>
              </a:rPr>
              <a:t> (46).</a:t>
            </a:r>
            <a:br>
              <a:rPr lang="en-US" sz="2800">
                <a:solidFill>
                  <a:schemeClr val="bg1"/>
                </a:solidFill>
                <a:latin typeface="Garamond"/>
              </a:rPr>
            </a:br>
            <a:endParaRPr lang="en-US" sz="2800">
              <a:solidFill>
                <a:schemeClr val="bg1"/>
              </a:solidFill>
              <a:latin typeface="Garamond"/>
            </a:endParaRPr>
          </a:p>
          <a:p>
            <a:pPr marL="457200" indent="-457200">
              <a:buFont typeface="Arial"/>
              <a:buChar char="•"/>
            </a:pPr>
            <a:r>
              <a:rPr lang="en-US" sz="2800">
                <a:solidFill>
                  <a:schemeClr val="bg1"/>
                </a:solidFill>
                <a:latin typeface="Garamond"/>
              </a:rPr>
              <a:t>The language of the novel is "a system of </a:t>
            </a:r>
            <a:r>
              <a:rPr lang="en-US" sz="2800" i="1">
                <a:solidFill>
                  <a:schemeClr val="bg1"/>
                </a:solidFill>
                <a:latin typeface="Garamond"/>
              </a:rPr>
              <a:t>intersecting</a:t>
            </a:r>
            <a:r>
              <a:rPr lang="en-US" sz="2800">
                <a:solidFill>
                  <a:schemeClr val="bg1"/>
                </a:solidFill>
                <a:latin typeface="Garamond"/>
              </a:rPr>
              <a:t> planes," between which the central narration (the author's gesture of writing) can move (48).</a:t>
            </a:r>
            <a:br>
              <a:rPr lang="en-US" sz="2800">
                <a:latin typeface="Garamond"/>
              </a:rPr>
            </a:br>
            <a:endParaRPr lang="it-IT">
              <a:solidFill>
                <a:schemeClr val="bg1"/>
              </a:solidFill>
              <a:latin typeface="Garamond"/>
            </a:endParaRPr>
          </a:p>
          <a:p>
            <a:pPr marL="457200" indent="-457200">
              <a:buFont typeface="Arial"/>
              <a:buChar char="•"/>
            </a:pPr>
            <a:r>
              <a:rPr lang="en-US" sz="2800">
                <a:solidFill>
                  <a:schemeClr val="bg1"/>
                </a:solidFill>
                <a:latin typeface="Garamond"/>
                <a:ea typeface="+mn-lt"/>
                <a:cs typeface="+mn-lt"/>
              </a:rPr>
              <a:t>"This novelistic image of another's style ... must be taken in </a:t>
            </a:r>
            <a:r>
              <a:rPr lang="en-US" sz="2800" i="1">
                <a:solidFill>
                  <a:schemeClr val="bg1"/>
                </a:solidFill>
                <a:latin typeface="Garamond"/>
                <a:ea typeface="+mn-lt"/>
                <a:cs typeface="+mn-lt"/>
              </a:rPr>
              <a:t>intonational quotation marks </a:t>
            </a:r>
            <a:r>
              <a:rPr lang="en-US" sz="2800">
                <a:solidFill>
                  <a:schemeClr val="bg1"/>
                </a:solidFill>
                <a:latin typeface="Garamond"/>
                <a:ea typeface="+mn-lt"/>
                <a:cs typeface="+mn-lt"/>
              </a:rPr>
              <a:t>within the system of direct authorial speech (postulated by us here), that is, taken as if the image were parodic and ironic (44).</a:t>
            </a:r>
          </a:p>
          <a:p>
            <a:pPr marL="457200" indent="-457200">
              <a:buFont typeface="Arial"/>
              <a:buChar char="•"/>
            </a:pPr>
            <a:endParaRPr lang="en-US" sz="2800">
              <a:solidFill>
                <a:schemeClr val="bg1"/>
              </a:solidFill>
              <a:latin typeface="Garamond"/>
            </a:endParaRPr>
          </a:p>
          <a:p>
            <a:pPr marL="914400" lvl="1" indent="-457200">
              <a:buFont typeface="Arial"/>
              <a:buChar char="•"/>
            </a:pPr>
            <a:endParaRPr lang="en-US" sz="2800">
              <a:solidFill>
                <a:schemeClr val="bg1"/>
              </a:solidFill>
              <a:latin typeface="Garamond"/>
            </a:endParaRPr>
          </a:p>
          <a:p>
            <a:pPr marL="914400" lvl="1" indent="-457200">
              <a:buFont typeface="Arial"/>
              <a:buChar char="•"/>
            </a:pPr>
            <a:endParaRPr lang="en-US" sz="2800">
              <a:solidFill>
                <a:schemeClr val="bg1"/>
              </a:solidFill>
              <a:latin typeface="Garamond"/>
            </a:endParaRPr>
          </a:p>
          <a:p>
            <a:endParaRPr lang="en-US" sz="3500">
              <a:solidFill>
                <a:schemeClr val="bg1"/>
              </a:solidFill>
              <a:latin typeface="Aptos"/>
            </a:endParaRPr>
          </a:p>
        </p:txBody>
      </p:sp>
      <p:sp>
        <p:nvSpPr>
          <p:cNvPr id="8" name="Titolo 1">
            <a:extLst>
              <a:ext uri="{FF2B5EF4-FFF2-40B4-BE49-F238E27FC236}">
                <a16:creationId xmlns:a16="http://schemas.microsoft.com/office/drawing/2014/main" id="{DD83D878-E824-A098-2323-DEB6948EAAE4}"/>
              </a:ext>
            </a:extLst>
          </p:cNvPr>
          <p:cNvSpPr txBox="1">
            <a:spLocks/>
          </p:cNvSpPr>
          <p:nvPr/>
        </p:nvSpPr>
        <p:spPr>
          <a:xfrm>
            <a:off x="521898" y="832186"/>
            <a:ext cx="11142452" cy="1020662"/>
          </a:xfrm>
          <a:prstGeom prst="rect">
            <a:avLst/>
          </a:prstGeom>
        </p:spPr>
        <p:txBody>
          <a:bodyPr vert="horz" lIns="91440" tIns="45720" rIns="91440" bIns="45720" rtlCol="0" anchor="t">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5300">
                <a:solidFill>
                  <a:schemeClr val="bg1"/>
                </a:solidFill>
                <a:latin typeface="Garamond"/>
                <a:ea typeface="+mj-lt"/>
                <a:cs typeface="+mj-lt"/>
              </a:rPr>
              <a:t>"</a:t>
            </a:r>
            <a:r>
              <a:rPr lang="de-DE" sz="5300" err="1">
                <a:solidFill>
                  <a:schemeClr val="bg1"/>
                </a:solidFill>
                <a:latin typeface="Garamond"/>
                <a:ea typeface="+mj-lt"/>
                <a:cs typeface="+mj-lt"/>
              </a:rPr>
              <a:t>From</a:t>
            </a:r>
            <a:r>
              <a:rPr lang="de-DE" sz="5300">
                <a:solidFill>
                  <a:schemeClr val="bg1"/>
                </a:solidFill>
                <a:latin typeface="Garamond"/>
                <a:ea typeface="+mj-lt"/>
                <a:cs typeface="+mj-lt"/>
              </a:rPr>
              <a:t> </a:t>
            </a:r>
            <a:r>
              <a:rPr lang="de-DE" sz="5300" err="1">
                <a:solidFill>
                  <a:schemeClr val="bg1"/>
                </a:solidFill>
                <a:latin typeface="Garamond"/>
                <a:ea typeface="+mj-lt"/>
                <a:cs typeface="+mj-lt"/>
              </a:rPr>
              <a:t>the</a:t>
            </a:r>
            <a:r>
              <a:rPr lang="de-DE" sz="5300">
                <a:solidFill>
                  <a:schemeClr val="bg1"/>
                </a:solidFill>
                <a:latin typeface="Garamond"/>
                <a:ea typeface="+mj-lt"/>
                <a:cs typeface="+mj-lt"/>
              </a:rPr>
              <a:t> </a:t>
            </a:r>
            <a:r>
              <a:rPr lang="de-DE" sz="5300" err="1">
                <a:solidFill>
                  <a:schemeClr val="bg1"/>
                </a:solidFill>
                <a:latin typeface="Garamond"/>
                <a:ea typeface="+mj-lt"/>
                <a:cs typeface="+mj-lt"/>
              </a:rPr>
              <a:t>Prehistory</a:t>
            </a:r>
            <a:r>
              <a:rPr lang="de-DE" sz="5300">
                <a:solidFill>
                  <a:schemeClr val="bg1"/>
                </a:solidFill>
                <a:latin typeface="Garamond"/>
                <a:ea typeface="+mj-lt"/>
                <a:cs typeface="+mj-lt"/>
              </a:rPr>
              <a:t> </a:t>
            </a:r>
            <a:r>
              <a:rPr lang="de-DE" sz="5300" err="1">
                <a:solidFill>
                  <a:schemeClr val="bg1"/>
                </a:solidFill>
                <a:latin typeface="Garamond"/>
                <a:ea typeface="+mj-lt"/>
                <a:cs typeface="+mj-lt"/>
              </a:rPr>
              <a:t>of</a:t>
            </a:r>
            <a:r>
              <a:rPr lang="de-DE" sz="5300">
                <a:solidFill>
                  <a:schemeClr val="bg1"/>
                </a:solidFill>
                <a:latin typeface="Garamond"/>
                <a:ea typeface="+mj-lt"/>
                <a:cs typeface="+mj-lt"/>
              </a:rPr>
              <a:t> </a:t>
            </a:r>
            <a:r>
              <a:rPr lang="de-DE" sz="5300" err="1">
                <a:solidFill>
                  <a:schemeClr val="bg1"/>
                </a:solidFill>
                <a:latin typeface="Garamond"/>
                <a:ea typeface="+mj-lt"/>
                <a:cs typeface="+mj-lt"/>
              </a:rPr>
              <a:t>Novelistic</a:t>
            </a:r>
            <a:r>
              <a:rPr lang="de-DE" sz="5300">
                <a:solidFill>
                  <a:schemeClr val="bg1"/>
                </a:solidFill>
                <a:latin typeface="Garamond"/>
                <a:ea typeface="+mj-lt"/>
                <a:cs typeface="+mj-lt"/>
              </a:rPr>
              <a:t> </a:t>
            </a:r>
            <a:r>
              <a:rPr lang="de-DE" sz="5300" err="1">
                <a:solidFill>
                  <a:schemeClr val="bg1"/>
                </a:solidFill>
                <a:latin typeface="Garamond"/>
                <a:ea typeface="+mj-lt"/>
                <a:cs typeface="+mj-lt"/>
              </a:rPr>
              <a:t>Discourse</a:t>
            </a:r>
            <a:r>
              <a:rPr lang="de-DE" sz="5300">
                <a:solidFill>
                  <a:schemeClr val="bg1"/>
                </a:solidFill>
                <a:latin typeface="Garamond"/>
                <a:ea typeface="+mj-lt"/>
                <a:cs typeface="+mj-lt"/>
              </a:rPr>
              <a:t>" </a:t>
            </a:r>
            <a:r>
              <a:rPr lang="de-DE" sz="3800">
                <a:solidFill>
                  <a:schemeClr val="bg1"/>
                </a:solidFill>
                <a:latin typeface="Garamond"/>
                <a:ea typeface="+mj-lt"/>
                <a:cs typeface="+mj-lt"/>
              </a:rPr>
              <a:t>(</a:t>
            </a:r>
            <a:r>
              <a:rPr lang="de-DE" sz="3800" err="1">
                <a:solidFill>
                  <a:schemeClr val="bg1"/>
                </a:solidFill>
                <a:latin typeface="Garamond"/>
                <a:ea typeface="+mj-lt"/>
                <a:cs typeface="+mj-lt"/>
              </a:rPr>
              <a:t>the</a:t>
            </a:r>
            <a:r>
              <a:rPr lang="de-DE" sz="3800">
                <a:solidFill>
                  <a:schemeClr val="bg1"/>
                </a:solidFill>
                <a:latin typeface="Garamond"/>
                <a:ea typeface="+mj-lt"/>
                <a:cs typeface="+mj-lt"/>
              </a:rPr>
              <a:t> </a:t>
            </a:r>
            <a:r>
              <a:rPr lang="de-DE" sz="3800" err="1">
                <a:solidFill>
                  <a:schemeClr val="bg1"/>
                </a:solidFill>
                <a:latin typeface="Garamond"/>
                <a:ea typeface="+mj-lt"/>
                <a:cs typeface="+mj-lt"/>
              </a:rPr>
              <a:t>second</a:t>
            </a:r>
            <a:r>
              <a:rPr lang="de-DE" sz="3800">
                <a:solidFill>
                  <a:schemeClr val="bg1"/>
                </a:solidFill>
                <a:latin typeface="Garamond"/>
                <a:ea typeface="+mj-lt"/>
                <a:cs typeface="+mj-lt"/>
              </a:rPr>
              <a:t> </a:t>
            </a:r>
            <a:r>
              <a:rPr lang="de-DE" sz="3800" err="1">
                <a:solidFill>
                  <a:schemeClr val="bg1"/>
                </a:solidFill>
                <a:latin typeface="Garamond"/>
                <a:ea typeface="+mj-lt"/>
                <a:cs typeface="+mj-lt"/>
              </a:rPr>
              <a:t>essay</a:t>
            </a:r>
            <a:r>
              <a:rPr lang="de-DE" sz="3800">
                <a:solidFill>
                  <a:schemeClr val="bg1"/>
                </a:solidFill>
                <a:latin typeface="Garamond"/>
                <a:ea typeface="+mj-lt"/>
                <a:cs typeface="+mj-lt"/>
              </a:rPr>
              <a:t> in </a:t>
            </a:r>
            <a:r>
              <a:rPr lang="de-DE" sz="3800" i="1" err="1">
                <a:solidFill>
                  <a:schemeClr val="bg1"/>
                </a:solidFill>
                <a:latin typeface="Garamond"/>
                <a:ea typeface="+mj-lt"/>
                <a:cs typeface="+mj-lt"/>
              </a:rPr>
              <a:t>Dialogic</a:t>
            </a:r>
            <a:r>
              <a:rPr lang="de-DE" sz="3800" i="1">
                <a:solidFill>
                  <a:schemeClr val="bg1"/>
                </a:solidFill>
                <a:latin typeface="Garamond"/>
                <a:ea typeface="+mj-lt"/>
                <a:cs typeface="+mj-lt"/>
              </a:rPr>
              <a:t> Imagination</a:t>
            </a:r>
            <a:r>
              <a:rPr lang="de-DE" sz="3800">
                <a:solidFill>
                  <a:schemeClr val="bg1"/>
                </a:solidFill>
                <a:latin typeface="Garamond"/>
                <a:ea typeface="+mj-lt"/>
                <a:cs typeface="+mj-lt"/>
              </a:rPr>
              <a:t>)</a:t>
            </a:r>
            <a:endParaRPr lang="de-DE" sz="3800">
              <a:solidFill>
                <a:schemeClr val="bg1"/>
              </a:solidFill>
              <a:latin typeface="Garamond"/>
            </a:endParaRPr>
          </a:p>
        </p:txBody>
      </p:sp>
    </p:spTree>
    <p:extLst>
      <p:ext uri="{BB962C8B-B14F-4D97-AF65-F5344CB8AC3E}">
        <p14:creationId xmlns:p14="http://schemas.microsoft.com/office/powerpoint/2010/main" val="4273731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453A9-A99D-7502-0802-701F49CC146C}"/>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860407FA-75A7-A972-F7EE-052C1B118C2C}"/>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370D177F-ED43-C1C0-2E21-2B454A31F908}"/>
              </a:ext>
            </a:extLst>
          </p:cNvPr>
          <p:cNvSpPr>
            <a:spLocks noGrp="1"/>
          </p:cNvSpPr>
          <p:nvPr>
            <p:ph type="ctrTitle"/>
          </p:nvPr>
        </p:nvSpPr>
        <p:spPr>
          <a:xfrm>
            <a:off x="521898" y="832186"/>
            <a:ext cx="11142452" cy="1020662"/>
          </a:xfrm>
        </p:spPr>
        <p:txBody>
          <a:bodyPr vert="horz" lIns="91440" tIns="45720" rIns="91440" bIns="45720" rtlCol="0" anchor="t">
            <a:normAutofit fontScale="90000"/>
          </a:bodyPr>
          <a:lstStyle/>
          <a:p>
            <a:pPr algn="l"/>
            <a:r>
              <a:rPr lang="de-DE" sz="5300">
                <a:solidFill>
                  <a:schemeClr val="bg1"/>
                </a:solidFill>
                <a:latin typeface="Garamond"/>
                <a:ea typeface="+mj-lt"/>
                <a:cs typeface="+mj-lt"/>
              </a:rPr>
              <a:t>Free </a:t>
            </a:r>
            <a:r>
              <a:rPr lang="de-DE" sz="5300" err="1">
                <a:solidFill>
                  <a:schemeClr val="bg1"/>
                </a:solidFill>
                <a:latin typeface="Garamond"/>
                <a:ea typeface="+mj-lt"/>
                <a:cs typeface="+mj-lt"/>
              </a:rPr>
              <a:t>Indirect</a:t>
            </a:r>
            <a:r>
              <a:rPr lang="de-DE" sz="5300">
                <a:solidFill>
                  <a:schemeClr val="bg1"/>
                </a:solidFill>
                <a:latin typeface="Garamond"/>
                <a:ea typeface="+mj-lt"/>
                <a:cs typeface="+mj-lt"/>
              </a:rPr>
              <a:t> </a:t>
            </a:r>
            <a:r>
              <a:rPr lang="de-DE" sz="5300" err="1">
                <a:solidFill>
                  <a:schemeClr val="bg1"/>
                </a:solidFill>
                <a:latin typeface="Garamond"/>
                <a:ea typeface="+mj-lt"/>
                <a:cs typeface="+mj-lt"/>
              </a:rPr>
              <a:t>Discourse</a:t>
            </a: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br>
              <a:rPr lang="de-DE" sz="5300">
                <a:latin typeface="Garamond"/>
                <a:ea typeface="+mj-lt"/>
                <a:cs typeface="+mj-lt"/>
              </a:rPr>
            </a:br>
            <a:endParaRPr lang="de-DE" sz="5300">
              <a:solidFill>
                <a:schemeClr val="bg1"/>
              </a:solidFill>
              <a:latin typeface="Garamond"/>
              <a:ea typeface="+mj-lt"/>
              <a:cs typeface="+mj-lt"/>
            </a:endParaRPr>
          </a:p>
        </p:txBody>
      </p:sp>
      <p:sp>
        <p:nvSpPr>
          <p:cNvPr id="3" name="CasellaDiTesto 2">
            <a:extLst>
              <a:ext uri="{FF2B5EF4-FFF2-40B4-BE49-F238E27FC236}">
                <a16:creationId xmlns:a16="http://schemas.microsoft.com/office/drawing/2014/main" id="{6F5941B4-BB7F-9142-BF7A-1E15B6E0E402}"/>
              </a:ext>
            </a:extLst>
          </p:cNvPr>
          <p:cNvSpPr txBox="1"/>
          <p:nvPr/>
        </p:nvSpPr>
        <p:spPr>
          <a:xfrm>
            <a:off x="520840" y="1778163"/>
            <a:ext cx="11148111"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chemeClr val="bg1"/>
                </a:solidFill>
                <a:latin typeface="Garamond"/>
              </a:rPr>
              <a:t>Free indirect discourse inherently involves the "slippage" into another's language, whether between characters or in/out of a character. And in Bakhtin's words from "Prehistory," the novel's characteristic "</a:t>
            </a:r>
            <a:r>
              <a:rPr lang="en-US" sz="2400">
                <a:solidFill>
                  <a:schemeClr val="bg1"/>
                </a:solidFill>
                <a:latin typeface="Garamond"/>
                <a:ea typeface="+mn-lt"/>
                <a:cs typeface="+mn-lt"/>
              </a:rPr>
              <a:t>indirect discourse … the representation of another's word, another's language in </a:t>
            </a:r>
            <a:r>
              <a:rPr lang="en-US" sz="2400" i="1">
                <a:solidFill>
                  <a:schemeClr val="bg1"/>
                </a:solidFill>
                <a:latin typeface="Garamond"/>
                <a:ea typeface="+mn-lt"/>
                <a:cs typeface="+mn-lt"/>
              </a:rPr>
              <a:t>intonational quotation marks</a:t>
            </a:r>
            <a:r>
              <a:rPr lang="en-US" sz="2400">
                <a:solidFill>
                  <a:schemeClr val="bg1"/>
                </a:solidFill>
                <a:latin typeface="Garamond"/>
                <a:ea typeface="+mn-lt"/>
                <a:cs typeface="+mn-lt"/>
              </a:rPr>
              <a:t>, was known in the most ancient times; we encounter it in the earliest stages of verbal culture" (50).</a:t>
            </a:r>
            <a:endParaRPr lang="it-IT" sz="2400">
              <a:solidFill>
                <a:schemeClr val="bg1"/>
              </a:solidFill>
              <a:latin typeface="Garamond"/>
              <a:ea typeface="+mn-lt"/>
              <a:cs typeface="+mn-lt"/>
            </a:endParaRPr>
          </a:p>
          <a:p>
            <a:endParaRPr lang="en-US" sz="2400">
              <a:solidFill>
                <a:schemeClr val="bg1"/>
              </a:solidFill>
              <a:latin typeface="Garamond"/>
              <a:ea typeface="+mn-lt"/>
              <a:cs typeface="+mn-lt"/>
            </a:endParaRPr>
          </a:p>
          <a:p>
            <a:r>
              <a:rPr lang="en-US" sz="2400">
                <a:solidFill>
                  <a:schemeClr val="bg1"/>
                </a:solidFill>
                <a:latin typeface="Garamond"/>
                <a:ea typeface="+mn-lt"/>
                <a:cs typeface="+mn-lt"/>
              </a:rPr>
              <a:t>In the history of the novel, two factors "prove to be of decisive importance: </a:t>
            </a:r>
            <a:r>
              <a:rPr lang="en-US" sz="2400" b="1">
                <a:solidFill>
                  <a:schemeClr val="bg1"/>
                </a:solidFill>
                <a:latin typeface="Garamond"/>
                <a:ea typeface="+mn-lt"/>
                <a:cs typeface="+mn-lt"/>
              </a:rPr>
              <a:t>one of these is </a:t>
            </a:r>
            <a:r>
              <a:rPr lang="en-US" sz="2400" b="1" i="1">
                <a:solidFill>
                  <a:schemeClr val="bg1"/>
                </a:solidFill>
                <a:latin typeface="Garamond"/>
                <a:ea typeface="+mn-lt"/>
                <a:cs typeface="+mn-lt"/>
              </a:rPr>
              <a:t>laughter</a:t>
            </a:r>
            <a:r>
              <a:rPr lang="en-US" sz="2400" b="1">
                <a:solidFill>
                  <a:schemeClr val="bg1"/>
                </a:solidFill>
                <a:latin typeface="Garamond"/>
                <a:ea typeface="+mn-lt"/>
                <a:cs typeface="+mn-lt"/>
              </a:rPr>
              <a:t>, the other </a:t>
            </a:r>
            <a:r>
              <a:rPr lang="en-US" sz="2400" b="1" i="1">
                <a:solidFill>
                  <a:schemeClr val="bg1"/>
                </a:solidFill>
                <a:latin typeface="Garamond"/>
                <a:ea typeface="+mn-lt"/>
                <a:cs typeface="+mn-lt"/>
              </a:rPr>
              <a:t>polyglossia</a:t>
            </a:r>
            <a:r>
              <a:rPr lang="en-US" sz="2400" b="1">
                <a:solidFill>
                  <a:schemeClr val="bg1"/>
                </a:solidFill>
                <a:latin typeface="Garamond"/>
                <a:ea typeface="+mn-lt"/>
                <a:cs typeface="+mn-lt"/>
              </a:rPr>
              <a:t>.</a:t>
            </a:r>
            <a:r>
              <a:rPr lang="en-US" sz="2400">
                <a:solidFill>
                  <a:schemeClr val="bg1"/>
                </a:solidFill>
                <a:latin typeface="Garamond"/>
                <a:ea typeface="+mn-lt"/>
                <a:cs typeface="+mn-lt"/>
              </a:rPr>
              <a:t> The most ancient forms for representing language were organized by laughter—these were originally nothing more than the ridiculing of another's language and another's direct discourse. Polyglossia and the </a:t>
            </a:r>
            <a:r>
              <a:rPr lang="en-US" sz="2400" i="1">
                <a:solidFill>
                  <a:schemeClr val="bg1"/>
                </a:solidFill>
                <a:latin typeface="Garamond"/>
                <a:ea typeface="+mn-lt"/>
                <a:cs typeface="+mn-lt"/>
              </a:rPr>
              <a:t>interanimation of languages</a:t>
            </a:r>
            <a:r>
              <a:rPr lang="en-US" sz="2400">
                <a:solidFill>
                  <a:schemeClr val="bg1"/>
                </a:solidFill>
                <a:latin typeface="Garamond"/>
                <a:ea typeface="+mn-lt"/>
                <a:cs typeface="+mn-lt"/>
              </a:rPr>
              <a:t> associated with it elevated these forms to a new artistic and ideological level, which made possible the genre of the novel" (50-51).</a:t>
            </a:r>
            <a:endParaRPr lang="en-US" sz="2400">
              <a:solidFill>
                <a:schemeClr val="bg1"/>
              </a:solidFill>
              <a:latin typeface="Garamond"/>
            </a:endParaRPr>
          </a:p>
        </p:txBody>
      </p:sp>
    </p:spTree>
    <p:extLst>
      <p:ext uri="{BB962C8B-B14F-4D97-AF65-F5344CB8AC3E}">
        <p14:creationId xmlns:p14="http://schemas.microsoft.com/office/powerpoint/2010/main" val="70307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D9D6E-535C-2032-9EC8-806B2093CA82}"/>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00CFD376-0746-9FE3-F8F0-1097A8FDE8BD}"/>
              </a:ext>
            </a:extLst>
          </p:cNvPr>
          <p:cNvSpPr/>
          <p:nvPr/>
        </p:nvSpPr>
        <p:spPr>
          <a:xfrm>
            <a:off x="-28755" y="7189"/>
            <a:ext cx="12220754" cy="6843621"/>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7BD64D25-1838-A867-67E4-3BA9D29EB508}"/>
              </a:ext>
            </a:extLst>
          </p:cNvPr>
          <p:cNvSpPr>
            <a:spLocks noGrp="1"/>
          </p:cNvSpPr>
          <p:nvPr>
            <p:ph type="ctrTitle"/>
          </p:nvPr>
        </p:nvSpPr>
        <p:spPr>
          <a:xfrm>
            <a:off x="521898" y="530735"/>
            <a:ext cx="11142452" cy="1553714"/>
          </a:xfrm>
        </p:spPr>
        <p:txBody>
          <a:bodyPr vert="horz" lIns="91440" tIns="45720" rIns="91440" bIns="45720" rtlCol="0" anchor="ctr">
            <a:normAutofit/>
          </a:bodyPr>
          <a:lstStyle/>
          <a:p>
            <a:pPr algn="l"/>
            <a:r>
              <a:rPr lang="de-DE" sz="4000">
                <a:solidFill>
                  <a:schemeClr val="bg1"/>
                </a:solidFill>
                <a:latin typeface="Garamond"/>
              </a:rPr>
              <a:t>The </a:t>
            </a:r>
            <a:r>
              <a:rPr lang="de-DE" sz="4000" err="1">
                <a:solidFill>
                  <a:schemeClr val="bg1"/>
                </a:solidFill>
                <a:latin typeface="Garamond"/>
              </a:rPr>
              <a:t>Author's</a:t>
            </a:r>
            <a:r>
              <a:rPr lang="de-DE" sz="4000">
                <a:solidFill>
                  <a:schemeClr val="bg1"/>
                </a:solidFill>
                <a:latin typeface="Garamond"/>
              </a:rPr>
              <a:t> </a:t>
            </a:r>
            <a:r>
              <a:rPr lang="de-DE" sz="4000" err="1">
                <a:solidFill>
                  <a:schemeClr val="bg1"/>
                </a:solidFill>
                <a:latin typeface="Garamond"/>
              </a:rPr>
              <a:t>Ventriloquism</a:t>
            </a:r>
          </a:p>
        </p:txBody>
      </p:sp>
      <p:sp>
        <p:nvSpPr>
          <p:cNvPr id="5" name="CasellaDiTesto 4">
            <a:extLst>
              <a:ext uri="{FF2B5EF4-FFF2-40B4-BE49-F238E27FC236}">
                <a16:creationId xmlns:a16="http://schemas.microsoft.com/office/drawing/2014/main" id="{A8E1C47E-78A4-6CD2-0EDA-9A855C355027}"/>
              </a:ext>
            </a:extLst>
          </p:cNvPr>
          <p:cNvSpPr txBox="1"/>
          <p:nvPr/>
        </p:nvSpPr>
        <p:spPr>
          <a:xfrm>
            <a:off x="506729" y="1852246"/>
            <a:ext cx="11158694" cy="40318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Garamond"/>
              </a:rPr>
              <a:t>"</a:t>
            </a:r>
            <a:r>
              <a:rPr lang="en-US" sz="3200">
                <a:solidFill>
                  <a:schemeClr val="bg1"/>
                </a:solidFill>
                <a:latin typeface="Garamond"/>
                <a:ea typeface="+mn-lt"/>
                <a:cs typeface="+mn-lt"/>
              </a:rPr>
              <a:t>He can make use of language with­out wholly giving himself up to it, he may treat it as semi-alien or completely alien to himself, while compelling language ultimately to serve all his own intentions. The author does not speak in a given language (from which he distances himself to a greater or lesser degree), but he speaks, as it were, through language, a language that has somehow more or less materialized, become objectivized, that he merely </a:t>
            </a:r>
            <a:r>
              <a:rPr lang="en-US" sz="3200" err="1">
                <a:solidFill>
                  <a:schemeClr val="bg1"/>
                </a:solidFill>
                <a:latin typeface="Garamond"/>
                <a:ea typeface="+mn-lt"/>
                <a:cs typeface="+mn-lt"/>
              </a:rPr>
              <a:t>ventriloquates</a:t>
            </a:r>
            <a:r>
              <a:rPr lang="en-US" sz="3200">
                <a:solidFill>
                  <a:schemeClr val="bg1"/>
                </a:solidFill>
                <a:latin typeface="Garamond"/>
                <a:ea typeface="+mn-lt"/>
                <a:cs typeface="+mn-lt"/>
              </a:rPr>
              <a:t>" (1029).</a:t>
            </a:r>
            <a:endParaRPr lang="en-US" sz="3200">
              <a:solidFill>
                <a:schemeClr val="bg1"/>
              </a:solidFill>
              <a:latin typeface="Garamond"/>
            </a:endParaRPr>
          </a:p>
        </p:txBody>
      </p:sp>
    </p:spTree>
    <p:extLst>
      <p:ext uri="{BB962C8B-B14F-4D97-AF65-F5344CB8AC3E}">
        <p14:creationId xmlns:p14="http://schemas.microsoft.com/office/powerpoint/2010/main" val="327500049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2681</Words>
  <Application>Microsoft Macintosh PowerPoint</Application>
  <PresentationFormat>Widescreen</PresentationFormat>
  <Paragraphs>89</Paragraphs>
  <Slides>16</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Garamond</vt:lpstr>
      <vt:lpstr>Tema di Office</vt:lpstr>
      <vt:lpstr>M. M. Bakhtin's  "Discourse of the Novel"  (1934-1935)</vt:lpstr>
      <vt:lpstr>PowerPoint Presentation</vt:lpstr>
      <vt:lpstr>What is the "Discourse of the Novel"?     </vt:lpstr>
      <vt:lpstr>Stratification of Language(s)     </vt:lpstr>
      <vt:lpstr>"Language—like the living concrete environment in which the consciousness of the verbal artist lives—is never unitary. It is unitary only as an abstract grammatical system of normative forms, taken in isolation from the concrete, ideological conceptualizations that fill it, and in isolation from the uninter­rupted process of historical becoming that is a characteristic of all living language" (1021).</vt:lpstr>
      <vt:lpstr>Sociolinguistics Axes   </vt:lpstr>
      <vt:lpstr>PowerPoint Presentation</vt:lpstr>
      <vt:lpstr>Free Indirect Discourse     </vt:lpstr>
      <vt:lpstr>The Author's Ventriloquism</vt:lpstr>
      <vt:lpstr>Palimpsest, External Dialogism of the Word     </vt:lpstr>
      <vt:lpstr>"For the prose writer, the object is a focal point for heteroglot voices among which his own voice must also sound; these voices create the background necessary for his own voice, outside of which his artistic prose nuances can­ not be perceived, and without which they 'do not sound'" (1014).</vt:lpstr>
      <vt:lpstr>Internal Dialogism of the Word</vt:lpstr>
      <vt:lpstr>Poetic / Novelistic Discourse</vt:lpstr>
      <vt:lpstr>Bakhtin and Translation    </vt:lpstr>
      <vt:lpstr>PowerPoint Presentation</vt:lpstr>
      <vt:lpstr>Bakhtin / Saussure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Elizabeth Alsop</cp:lastModifiedBy>
  <cp:revision>4</cp:revision>
  <dcterms:created xsi:type="dcterms:W3CDTF">2025-03-15T21:27:51Z</dcterms:created>
  <dcterms:modified xsi:type="dcterms:W3CDTF">2025-03-20T15:50:11Z</dcterms:modified>
</cp:coreProperties>
</file>