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74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7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5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ADF7898-ADEB-4387-B1FF-9BEAD18E3B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C37C8F0-C822-49CD-881E-895367594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71C0-B254-296C-FD76-0FEE83BF9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256531"/>
          </a:xfrm>
        </p:spPr>
        <p:txBody>
          <a:bodyPr/>
          <a:lstStyle/>
          <a:p>
            <a:r>
              <a:rPr lang="en-US" b="1" dirty="0"/>
              <a:t>Ischemic Stroke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4D035-FC1F-11DF-7A3B-84939A0AE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58936"/>
            <a:ext cx="8825658" cy="1679864"/>
          </a:xfrm>
        </p:spPr>
        <p:txBody>
          <a:bodyPr>
            <a:normAutofit/>
          </a:bodyPr>
          <a:lstStyle/>
          <a:p>
            <a:r>
              <a:rPr lang="en-US" sz="2400" b="1" dirty="0"/>
              <a:t>Tiffany Mitchell</a:t>
            </a:r>
          </a:p>
          <a:p>
            <a:r>
              <a:rPr lang="en-US" sz="2400" b="1" dirty="0"/>
              <a:t>HNSC 7202X</a:t>
            </a:r>
          </a:p>
          <a:p>
            <a:r>
              <a:rPr lang="en-US" sz="2400" b="1" dirty="0"/>
              <a:t>MNT 3-Case Study</a:t>
            </a:r>
          </a:p>
        </p:txBody>
      </p:sp>
    </p:spTree>
    <p:extLst>
      <p:ext uri="{BB962C8B-B14F-4D97-AF65-F5344CB8AC3E}">
        <p14:creationId xmlns:p14="http://schemas.microsoft.com/office/powerpoint/2010/main" val="272750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111B0-1128-3F82-560B-A8035744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04E3-D855-7277-B24A-2D21C25D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DDC87-1DA8-D822-6411-5EB64515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619" y="3264309"/>
            <a:ext cx="11857703" cy="3421625"/>
          </a:xfrm>
        </p:spPr>
        <p:txBody>
          <a:bodyPr>
            <a:normAutofit/>
          </a:bodyPr>
          <a:lstStyle/>
          <a:p>
            <a:pPr marL="0" marR="0">
              <a:spcAft>
                <a:spcPts val="800"/>
              </a:spcAft>
              <a:tabLst>
                <a:tab pos="17145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Kuriakose, D., Xiao, Z. (2020).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Pathophysiology and treatment of stroke: present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tabLst>
                <a:tab pos="17145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status and future perspectives.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Molecular Sciences</a:t>
            </a:r>
            <a:r>
              <a:rPr lang="en-US" sz="1800" kern="10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21(7609),1-24.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800"/>
              </a:spcAft>
              <a:tabLst>
                <a:tab pos="171450" algn="l"/>
              </a:tabLst>
            </a:pPr>
            <a:r>
              <a:rPr lang="en-US" sz="1800" kern="100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https://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rgbClr val="3A3A3A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doi.org/10.3390/ijms21207609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2.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Hasan, T.,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Rabinstein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A., Middlebrooks, E.,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Haranhalli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N., Silliman, S.,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Meschia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Tawk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R. (2018). Diagnoses and management of acute ischemic stroke. Mayo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Foundation for Medical Education. 93(4), 523-538. https://doi.org/10.1016/j.mayocp.2018.02.013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7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B7E0-EF63-5D7A-AEC5-98A62CE5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6CC6C-0BE7-0149-6766-CD3935881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620" y="3543300"/>
            <a:ext cx="11179278" cy="24765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Wilmskoetter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Simpson, A., Logan, S., Simpson, K.,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Bonilha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 (2018). Impact of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gastrostomy feeding tube placement on the 1-year trajectory of care in patients after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stroke.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Nutrition in Clinical Practice. 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33(4), 553-566. https://doi:10.1002/ncp.10015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6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1362-BD5A-1DFA-FBE0-85FF0ECE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DAF0CEFB-DB94-1C85-7829-100FFA6C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24991"/>
            <a:ext cx="12192000" cy="43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9152-3FA4-0E91-2A56-24D633E6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Ischemic Stroke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814E5-CF20-A654-F5C4-FF749E72E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Prevalence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0643D-8B3D-1BEE-0363-45EF65B6BD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leading cause of death in the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429C-739C-8C54-4FFA-AEB4C5661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B45F5-4642-714E-011D-BE54D2E95B7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Blockage of blood flow and oxygen to the brain. </a:t>
            </a:r>
          </a:p>
          <a:p>
            <a:r>
              <a:rPr lang="en-US" sz="2000" dirty="0"/>
              <a:t>Happens suddenly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6AFBAA-2B3B-AD9C-A5EA-C33BDF4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Diagnostic Criteria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69EC76-EE32-ED2F-1577-F869853E8E2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3563938"/>
          </a:xfrm>
        </p:spPr>
        <p:txBody>
          <a:bodyPr>
            <a:noAutofit/>
          </a:bodyPr>
          <a:lstStyle/>
          <a:p>
            <a:r>
              <a:rPr lang="en-US" sz="2000" dirty="0"/>
              <a:t>Non-contrast computed tomography (CT) scan is most commonly used</a:t>
            </a:r>
          </a:p>
          <a:p>
            <a:r>
              <a:rPr lang="en-US" sz="2000" dirty="0"/>
              <a:t>Non-contrast computed tomography perfusion imaging (CTP) scan</a:t>
            </a:r>
          </a:p>
          <a:p>
            <a:r>
              <a:rPr lang="en-US" sz="2000" dirty="0"/>
              <a:t>Magnetic resonance imaging (MRI) </a:t>
            </a:r>
          </a:p>
        </p:txBody>
      </p:sp>
    </p:spTree>
    <p:extLst>
      <p:ext uri="{BB962C8B-B14F-4D97-AF65-F5344CB8AC3E}">
        <p14:creationId xmlns:p14="http://schemas.microsoft.com/office/powerpoint/2010/main" val="51289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FCD4A-6364-F786-311D-01DDE1F21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8157-2A32-637A-003C-4523993F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Ischemic Stroke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6B01-58AD-09E8-6E88-68511CAF2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1C089-31DA-5A7D-B659-80703E850D9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000" dirty="0"/>
              <a:t>Ischemic stroke is treated with tissue plasminogen activator (tPA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1E410-B886-1594-9232-C39692FFC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Nutritional Implications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FFD745-B872-6B7D-0256-BF089ED11F3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2000" dirty="0"/>
              <a:t>Dysphagia</a:t>
            </a:r>
          </a:p>
          <a:p>
            <a:r>
              <a:rPr lang="en-US" sz="2000" dirty="0"/>
              <a:t>Aspiration pneumonia </a:t>
            </a:r>
            <a:r>
              <a:rPr lang="en-US" sz="2000" dirty="0">
                <a:sym typeface="Wingdings" panose="05000000000000000000" pitchFamily="2" charset="2"/>
              </a:rPr>
              <a:t>lung infection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5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C663A-5521-C191-91E0-28C945E9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0873" cy="706964"/>
          </a:xfrm>
        </p:spPr>
        <p:txBody>
          <a:bodyPr/>
          <a:lstStyle/>
          <a:p>
            <a:r>
              <a:rPr lang="en-US" dirty="0"/>
              <a:t>Nutrition Assessment &amp; Medical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42B2-2F39-2FFB-9EDD-D0A31C964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E.F is an 80 y/o female, African American </a:t>
            </a:r>
          </a:p>
          <a:p>
            <a:r>
              <a:rPr lang="en-US" sz="2000" dirty="0"/>
              <a:t>Hospitalized from 12/4/24-12/31/24 due to aspiration pneumonia and cerebral infarction </a:t>
            </a:r>
          </a:p>
          <a:p>
            <a:r>
              <a:rPr lang="en-US" sz="2000" dirty="0"/>
              <a:t>PMHx of hemiplegia, hemiparesis, heart failure, T2DM, atherosclerotic heart disease, HTN, </a:t>
            </a:r>
            <a:r>
              <a:rPr lang="en-US" sz="2000" dirty="0" err="1"/>
              <a:t>Afib</a:t>
            </a:r>
            <a:r>
              <a:rPr lang="en-US" sz="2000" dirty="0"/>
              <a:t>, myeloma, and hypothyroidism</a:t>
            </a:r>
          </a:p>
          <a:p>
            <a:r>
              <a:rPr lang="en-US" sz="2000" dirty="0"/>
              <a:t>Medications taken while at the hospital include Eliquis, Zosyn, Antibiotics, and </a:t>
            </a:r>
            <a:r>
              <a:rPr lang="en-US" sz="2000" dirty="0" err="1"/>
              <a:t>Cefepine</a:t>
            </a:r>
            <a:endParaRPr lang="en-US" sz="2000" dirty="0"/>
          </a:p>
          <a:p>
            <a:r>
              <a:rPr lang="en-US" sz="2000" dirty="0"/>
              <a:t>Due to her severe dysphagia and aspiration of food and liquid resulting from her stroke, a PEG was emplaced.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6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BBCFE-ED0E-470C-0669-F71B8F9F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E5C2-337F-6A65-0A5E-00D2F68F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33482" cy="706964"/>
          </a:xfrm>
        </p:spPr>
        <p:txBody>
          <a:bodyPr/>
          <a:lstStyle/>
          <a:p>
            <a:r>
              <a:rPr lang="en-US" dirty="0"/>
              <a:t>Nutrition Assessment &amp; Medical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4DDB5-7200-8C53-73E0-1D05BB1D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Stage 2 pressure ulcer present on sacrum with partial thickness skin loss and exposed dermis measuring 1.9cm (length) x 1.5cm (width). </a:t>
            </a:r>
          </a:p>
          <a:p>
            <a:r>
              <a:rPr lang="en-US" sz="2000" dirty="0"/>
              <a:t>Stage 2 pressure ulcer on her right gluteus measuring 1.2cm (length) x 3.5cm (width)</a:t>
            </a:r>
          </a:p>
          <a:p>
            <a:r>
              <a:rPr lang="en-US" sz="2000" dirty="0"/>
              <a:t>Current medication while at the SNF include Rosuvastatin calcium, </a:t>
            </a:r>
            <a:r>
              <a:rPr lang="en-US" sz="2000" dirty="0" err="1"/>
              <a:t>dilTIAZem</a:t>
            </a:r>
            <a:r>
              <a:rPr lang="en-US" sz="2000" dirty="0"/>
              <a:t> HCl, Torsemide, Metoprolol, Cyanocobalamin, Aspirin, Levothyroxine sodium, Folic Acid, Eliquis, and Pantoprazole sodium</a:t>
            </a:r>
          </a:p>
          <a:p>
            <a:r>
              <a:rPr lang="en-US" sz="2000" dirty="0"/>
              <a:t>Receiving GT (</a:t>
            </a:r>
            <a:r>
              <a:rPr lang="en-US" sz="2000" dirty="0" err="1"/>
              <a:t>Osmolite</a:t>
            </a:r>
            <a:r>
              <a:rPr lang="en-US" sz="2000" dirty="0"/>
              <a:t> 1.5) feeds as sole source of nutrition, providing 34 kcal/ kg, 1.4 gm/kg Pro, and 26.5 mL/kg free water</a:t>
            </a:r>
          </a:p>
        </p:txBody>
      </p:sp>
    </p:spTree>
    <p:extLst>
      <p:ext uri="{BB962C8B-B14F-4D97-AF65-F5344CB8AC3E}">
        <p14:creationId xmlns:p14="http://schemas.microsoft.com/office/powerpoint/2010/main" val="24132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DAFF-2937-127E-B26D-428F7ED1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B7590-4958-97EA-E4C9-69686829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I recommended Prosource 1x/day (60kcal, 15g pro)to promote wound healing for E. F’s pressure ulcers</a:t>
            </a:r>
          </a:p>
          <a:p>
            <a:r>
              <a:rPr lang="en-US" sz="2000" dirty="0"/>
              <a:t>I recommended E.F continue her tube feeding regimen and add 100 mL H20 AC/PC to flush tube before and after feeding and for additional hydration.</a:t>
            </a:r>
          </a:p>
          <a:p>
            <a:r>
              <a:rPr lang="en-US" sz="2000" dirty="0"/>
              <a:t>I recommended monitoring tube feeding intake, tube feeding tolerance, skin integrity, daily weights, labs, and will provide nutrition intervention as warranted</a:t>
            </a:r>
          </a:p>
        </p:txBody>
      </p:sp>
    </p:spTree>
    <p:extLst>
      <p:ext uri="{BB962C8B-B14F-4D97-AF65-F5344CB8AC3E}">
        <p14:creationId xmlns:p14="http://schemas.microsoft.com/office/powerpoint/2010/main" val="41563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97260-2DE2-BD38-8C1E-6C311246B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B40B-E203-A622-C4EB-1F307B27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0B9A9-9A5B-64A6-AF90-E525251B4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E.F will maintain 138.2 </a:t>
            </a:r>
            <a:r>
              <a:rPr lang="en-US" sz="2000" dirty="0" err="1"/>
              <a:t>lbs</a:t>
            </a:r>
            <a:r>
              <a:rPr lang="en-US" sz="2000" dirty="0"/>
              <a:t> +/- 5 </a:t>
            </a:r>
            <a:r>
              <a:rPr lang="en-US" sz="2000" dirty="0" err="1"/>
              <a:t>lbs</a:t>
            </a:r>
            <a:r>
              <a:rPr lang="en-US" sz="2000" dirty="0"/>
              <a:t> x 90 days while at the SNF. </a:t>
            </a:r>
          </a:p>
          <a:p>
            <a:r>
              <a:rPr lang="en-US" sz="2000" dirty="0"/>
              <a:t>E.F will not be dehydrated x 90 days. </a:t>
            </a:r>
          </a:p>
          <a:p>
            <a:r>
              <a:rPr lang="en-US" sz="2000" dirty="0"/>
              <a:t>E.F will continue to tolerate tube feeding as prescribed with recommendations applied. </a:t>
            </a:r>
          </a:p>
          <a:p>
            <a:r>
              <a:rPr lang="en-US" sz="2000" dirty="0"/>
              <a:t>E. F’s wounds will heal with improvement using supplement of ProSource as recommended x 90 days.</a:t>
            </a:r>
          </a:p>
        </p:txBody>
      </p:sp>
    </p:spTree>
    <p:extLst>
      <p:ext uri="{BB962C8B-B14F-4D97-AF65-F5344CB8AC3E}">
        <p14:creationId xmlns:p14="http://schemas.microsoft.com/office/powerpoint/2010/main" val="66301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4872-F111-5F9D-123F-442B1248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A2BC-38E9-2209-0F47-12B9C188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C3A39-390F-7530-142E-3A1E693EA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I recommended follow up with the SLP team regarding E. F’s current NPO status and monitor her swallow progression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9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DA33-43D8-983F-8F1B-2300F927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1063417"/>
            <a:ext cx="10931236" cy="1731738"/>
          </a:xfrm>
        </p:spPr>
        <p:txBody>
          <a:bodyPr/>
          <a:lstStyle/>
          <a:p>
            <a:r>
              <a:rPr lang="en-US" dirty="0"/>
              <a:t>Journal Article: Impact of Gastrostomy Feeding Tube Placement on the 1-Year Trajectory of Care in Patients After Stroke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8F8E3-321A-50C5-6C79-766013A7B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774" y="2930237"/>
            <a:ext cx="11932226" cy="4125190"/>
          </a:xfrm>
        </p:spPr>
        <p:txBody>
          <a:bodyPr>
            <a:normAutofit/>
          </a:bodyPr>
          <a:lstStyle/>
          <a:p>
            <a:r>
              <a:rPr lang="en-US" sz="2000" dirty="0"/>
              <a:t>Cohort study: Comparison and analysis of patients with and without PEG tube placement; hospital stay and discharge, with possible readmission within 1-year follow-up</a:t>
            </a:r>
          </a:p>
          <a:p>
            <a:r>
              <a:rPr lang="en-US" sz="2000" dirty="0"/>
              <a:t>Study began with 8911 stroke patients and ended with 5791 stroke patients by the 1-year follow-up</a:t>
            </a:r>
          </a:p>
          <a:p>
            <a:r>
              <a:rPr lang="en-US" sz="2000" dirty="0"/>
              <a:t>58 of the patients had a PEG placement, 5733 had no PEG placement</a:t>
            </a:r>
          </a:p>
          <a:p>
            <a:r>
              <a:rPr lang="en-US" sz="2000" dirty="0"/>
              <a:t>Those with PEG tube had a significantly higher rate of readmission (p&lt;.03) compared to those without a PEG. </a:t>
            </a:r>
          </a:p>
          <a:p>
            <a:r>
              <a:rPr lang="en-US" sz="2000" dirty="0"/>
              <a:t>PEG tube group had a higher possibility of being discharged to a SNF (p&lt;.001), long-term care hospital (p&lt;.001), or inpatient rehab facility (p&lt;.05)</a:t>
            </a:r>
          </a:p>
        </p:txBody>
      </p:sp>
    </p:spTree>
    <p:extLst>
      <p:ext uri="{BB962C8B-B14F-4D97-AF65-F5344CB8AC3E}">
        <p14:creationId xmlns:p14="http://schemas.microsoft.com/office/powerpoint/2010/main" val="4177346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261</TotalTime>
  <Words>757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Century Gothic</vt:lpstr>
      <vt:lpstr>Wingdings</vt:lpstr>
      <vt:lpstr>Wingdings 3</vt:lpstr>
      <vt:lpstr>Ion Boardroom</vt:lpstr>
      <vt:lpstr>Ischemic Stroke</vt:lpstr>
      <vt:lpstr>Ischemic Stroke</vt:lpstr>
      <vt:lpstr>Ischemic Stroke</vt:lpstr>
      <vt:lpstr>Nutrition Assessment &amp; Medical Record</vt:lpstr>
      <vt:lpstr>Nutrition Assessment &amp; Medical Record</vt:lpstr>
      <vt:lpstr>Nutrition Intervention</vt:lpstr>
      <vt:lpstr>Nutrition Goals</vt:lpstr>
      <vt:lpstr>Follow Up</vt:lpstr>
      <vt:lpstr>Journal Article: Impact of Gastrostomy Feeding Tube Placement on the 1-Year Trajectory of Care in Patients After Stroke</vt:lpstr>
      <vt:lpstr>References</vt:lpstr>
      <vt:lpstr>References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Moore</dc:creator>
  <cp:lastModifiedBy>Tiffany Mitchell</cp:lastModifiedBy>
  <cp:revision>17</cp:revision>
  <dcterms:created xsi:type="dcterms:W3CDTF">2025-03-06T22:22:50Z</dcterms:created>
  <dcterms:modified xsi:type="dcterms:W3CDTF">2025-05-15T20:30:14Z</dcterms:modified>
</cp:coreProperties>
</file>