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1" r:id="rId1"/>
  </p:sldMasterIdLst>
  <p:notesMasterIdLst>
    <p:notesMasterId r:id="rId12"/>
  </p:notesMasterIdLst>
  <p:sldIdLst>
    <p:sldId id="256" r:id="rId2"/>
    <p:sldId id="265" r:id="rId3"/>
    <p:sldId id="264" r:id="rId4"/>
    <p:sldId id="257" r:id="rId5"/>
    <p:sldId id="263" r:id="rId6"/>
    <p:sldId id="262" r:id="rId7"/>
    <p:sldId id="258" r:id="rId8"/>
    <p:sldId id="259" r:id="rId9"/>
    <p:sldId id="260" r:id="rId10"/>
    <p:sldId id="26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395"/>
    <p:restoredTop sz="76879"/>
  </p:normalViewPr>
  <p:slideViewPr>
    <p:cSldViewPr snapToGrid="0" snapToObjects="1">
      <p:cViewPr varScale="1">
        <p:scale>
          <a:sx n="75" d="100"/>
          <a:sy n="75" d="100"/>
        </p:scale>
        <p:origin x="160"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6269C0-F6DD-A64C-9487-F0E3569F7373}" type="datetimeFigureOut">
              <a:rPr lang="en-US" smtClean="0"/>
              <a:t>5/24/19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EFC566-F460-DF43-B230-C399D2D3FFD5}" type="slidenum">
              <a:rPr lang="en-US" smtClean="0"/>
              <a:t>‹#›</a:t>
            </a:fld>
            <a:endParaRPr lang="en-US"/>
          </a:p>
        </p:txBody>
      </p:sp>
    </p:spTree>
    <p:extLst>
      <p:ext uri="{BB962C8B-B14F-4D97-AF65-F5344CB8AC3E}">
        <p14:creationId xmlns:p14="http://schemas.microsoft.com/office/powerpoint/2010/main" val="12188460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online.epocrates.com/diseases/5522/Depression-in-adults/Common-Vignette"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Today we’re going to apply what we know about various mood disorders, </a:t>
            </a:r>
            <a:r>
              <a:rPr lang="en-US" sz="1200" baseline="0" dirty="0"/>
              <a:t>as well as how we differentiate between mental disorders....thinking about what criteria are necessary to meet the threshold of a mood disorder, and what additional information might impact your decision to make a mood disorder diagnosis.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Learning objective: Critically evaluate a clinical case study to differentiate between mood disorders</a:t>
            </a:r>
          </a:p>
          <a:p>
            <a:endParaRPr lang="en-US" dirty="0"/>
          </a:p>
          <a:p>
            <a:pPr marL="228600" indent="-228600">
              <a:buAutoNum type="arabicPeriod"/>
            </a:pPr>
            <a:r>
              <a:rPr lang="en-US" dirty="0"/>
              <a:t>Present case study</a:t>
            </a:r>
          </a:p>
          <a:p>
            <a:pPr marL="228600" indent="-228600">
              <a:buAutoNum type="arabicPeriod"/>
            </a:pPr>
            <a:r>
              <a:rPr lang="en-US" dirty="0"/>
              <a:t>What info is relevant?</a:t>
            </a:r>
          </a:p>
          <a:p>
            <a:pPr marL="228600" indent="-228600">
              <a:buAutoNum type="arabicPeriod"/>
            </a:pPr>
            <a:r>
              <a:rPr lang="en-US" dirty="0"/>
              <a:t>What info is missing that could be relevant?</a:t>
            </a:r>
          </a:p>
          <a:p>
            <a:pPr marL="228600" indent="-228600">
              <a:buAutoNum type="arabicPeriod"/>
            </a:pPr>
            <a:r>
              <a:rPr lang="en-US" dirty="0"/>
              <a:t>Eliminate mood disorders that don’t fit</a:t>
            </a:r>
          </a:p>
          <a:p>
            <a:pPr marL="228600" indent="-228600">
              <a:buAutoNum type="arabicPeriod"/>
            </a:pPr>
            <a:r>
              <a:rPr lang="en-US" dirty="0"/>
              <a:t>Consensus – does this adequately address everything we know? Do you feel like you need any more information? </a:t>
            </a:r>
          </a:p>
          <a:p>
            <a:pPr marL="228600" indent="-228600">
              <a:buAutoNum type="arabicPeriod"/>
            </a:pPr>
            <a:r>
              <a:rPr lang="en-US" dirty="0"/>
              <a:t>Additional info scenario – does this change your opinion?</a:t>
            </a:r>
          </a:p>
          <a:p>
            <a:pPr marL="228600" indent="-228600">
              <a:buAutoNum type="arabicPeriod"/>
            </a:pPr>
            <a:endParaRPr lang="en-US" dirty="0"/>
          </a:p>
          <a:p>
            <a:pPr marL="0" indent="0">
              <a:buNone/>
            </a:pPr>
            <a:r>
              <a:rPr lang="en-US" dirty="0"/>
              <a:t>https://www.div12.org/</a:t>
            </a:r>
            <a:r>
              <a:rPr lang="en-US" dirty="0" err="1"/>
              <a:t>case_study</a:t>
            </a:r>
            <a:r>
              <a:rPr lang="en-US" dirty="0"/>
              <a:t>/</a:t>
            </a:r>
            <a:r>
              <a:rPr lang="en-US" dirty="0" err="1"/>
              <a:t>gary</a:t>
            </a:r>
            <a:r>
              <a:rPr lang="en-US" dirty="0"/>
              <a:t>-bipolar-disorder/</a:t>
            </a:r>
          </a:p>
          <a:p>
            <a:pPr marL="228600" indent="-228600">
              <a:buAutoNum type="arabicPeriod"/>
            </a:pPr>
            <a:endParaRPr lang="en-US" dirty="0"/>
          </a:p>
        </p:txBody>
      </p:sp>
      <p:sp>
        <p:nvSpPr>
          <p:cNvPr id="4" name="Slide Number Placeholder 3"/>
          <p:cNvSpPr>
            <a:spLocks noGrp="1"/>
          </p:cNvSpPr>
          <p:nvPr>
            <p:ph type="sldNum" sz="quarter" idx="5"/>
          </p:nvPr>
        </p:nvSpPr>
        <p:spPr/>
        <p:txBody>
          <a:bodyPr/>
          <a:lstStyle/>
          <a:p>
            <a:fld id="{43EFC566-F460-DF43-B230-C399D2D3FFD5}" type="slidenum">
              <a:rPr lang="en-US" smtClean="0"/>
              <a:t>1</a:t>
            </a:fld>
            <a:endParaRPr lang="en-US"/>
          </a:p>
        </p:txBody>
      </p:sp>
    </p:spTree>
    <p:extLst>
      <p:ext uri="{BB962C8B-B14F-4D97-AF65-F5344CB8AC3E}">
        <p14:creationId xmlns:p14="http://schemas.microsoft.com/office/powerpoint/2010/main" val="7319374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 of graph using Major Depressive Disorder</a:t>
            </a:r>
          </a:p>
        </p:txBody>
      </p:sp>
      <p:sp>
        <p:nvSpPr>
          <p:cNvPr id="4" name="Slide Number Placeholder 3"/>
          <p:cNvSpPr>
            <a:spLocks noGrp="1"/>
          </p:cNvSpPr>
          <p:nvPr>
            <p:ph type="sldNum" sz="quarter" idx="5"/>
          </p:nvPr>
        </p:nvSpPr>
        <p:spPr/>
        <p:txBody>
          <a:bodyPr/>
          <a:lstStyle/>
          <a:p>
            <a:fld id="{43EFC566-F460-DF43-B230-C399D2D3FFD5}" type="slidenum">
              <a:rPr lang="en-US" smtClean="0"/>
              <a:t>2</a:t>
            </a:fld>
            <a:endParaRPr lang="en-US"/>
          </a:p>
        </p:txBody>
      </p:sp>
    </p:spTree>
    <p:extLst>
      <p:ext uri="{BB962C8B-B14F-4D97-AF65-F5344CB8AC3E}">
        <p14:creationId xmlns:p14="http://schemas.microsoft.com/office/powerpoint/2010/main" val="6714559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Blank example to leave up for class while working in small groups</a:t>
            </a:r>
          </a:p>
        </p:txBody>
      </p:sp>
      <p:sp>
        <p:nvSpPr>
          <p:cNvPr id="4" name="Slide Number Placeholder 3"/>
          <p:cNvSpPr>
            <a:spLocks noGrp="1"/>
          </p:cNvSpPr>
          <p:nvPr>
            <p:ph type="sldNum" sz="quarter" idx="5"/>
          </p:nvPr>
        </p:nvSpPr>
        <p:spPr/>
        <p:txBody>
          <a:bodyPr/>
          <a:lstStyle/>
          <a:p>
            <a:fld id="{43EFC566-F460-DF43-B230-C399D2D3FFD5}" type="slidenum">
              <a:rPr lang="en-US" smtClean="0"/>
              <a:t>3</a:t>
            </a:fld>
            <a:endParaRPr lang="en-US"/>
          </a:p>
        </p:txBody>
      </p:sp>
    </p:spTree>
    <p:extLst>
      <p:ext uri="{BB962C8B-B14F-4D97-AF65-F5344CB8AC3E}">
        <p14:creationId xmlns:p14="http://schemas.microsoft.com/office/powerpoint/2010/main" val="36525693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sz="1200" dirty="0"/>
              <a:t>Been placed on a mood stabilizer (after a period of time on an antipsychotic), and his psychiatrist is requesting adjunctive psychotherapy for his bipolar disorder.  </a:t>
            </a:r>
          </a:p>
          <a:p>
            <a:pPr marL="171450" indent="-171450">
              <a:buFontTx/>
              <a:buChar char="-"/>
            </a:pPr>
            <a:r>
              <a:rPr lang="en-US" sz="1200" dirty="0"/>
              <a:t>Patient’s parents are somewhat shocked by the diagnosis, but they acknowledge that Gary had early problems with anxiety during pre-adolescence, followed by some </a:t>
            </a:r>
            <a:r>
              <a:rPr lang="en-US" sz="1200" u="sng" dirty="0"/>
              <a:t>periods of withdrawal and depression before moving to college</a:t>
            </a:r>
            <a:endParaRPr lang="en-US" sz="1200" u="none" dirty="0"/>
          </a:p>
          <a:p>
            <a:pPr marL="628650" lvl="1" indent="-171450">
              <a:buFontTx/>
              <a:buChar char="-"/>
            </a:pPr>
            <a:r>
              <a:rPr lang="en-US" sz="1200" u="none" dirty="0"/>
              <a:t>Remember depressive symptoms lasting for weeks at a time</a:t>
            </a:r>
          </a:p>
          <a:p>
            <a:pPr marL="171450" lvl="0" indent="-171450">
              <a:buFontTx/>
              <a:buChar char="-"/>
            </a:pPr>
            <a:r>
              <a:rPr lang="en-US" sz="1200" u="none" dirty="0"/>
              <a:t>Do his friends think his recent behavior is outside of his normal behavior?</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kern="1200" dirty="0">
                <a:solidFill>
                  <a:schemeClr val="tx1"/>
                </a:solidFill>
                <a:effectLst/>
                <a:latin typeface="+mn-lt"/>
                <a:ea typeface="+mn-ea"/>
                <a:cs typeface="+mn-cs"/>
              </a:rPr>
              <a:t>In what areas of life might a person be experiencing impairment or distress? (e.g., academic, occupational, social or interpersonal)</a:t>
            </a:r>
            <a:endParaRPr lang="en-US" sz="1200" u="none" dirty="0"/>
          </a:p>
          <a:p>
            <a:pPr marL="171450" lvl="0" indent="-171450">
              <a:buFontTx/>
              <a:buChar char="-"/>
            </a:pPr>
            <a:endParaRPr lang="en-US" sz="1200" u="none" dirty="0"/>
          </a:p>
          <a:p>
            <a:pPr marL="171450" lvl="0" indent="-171450">
              <a:buFontTx/>
              <a:buChar char="-"/>
            </a:pPr>
            <a:r>
              <a:rPr lang="en-US" sz="1200" u="sng" dirty="0"/>
              <a:t>Scenario</a:t>
            </a:r>
            <a:r>
              <a:rPr lang="en-US" sz="1200" u="none" dirty="0"/>
              <a:t>: International student from Philippines – no family in U.S., friends at school but not outside of school, grandfather in Philippines died recently, couldn’t go home because of school work</a:t>
            </a:r>
          </a:p>
          <a:p>
            <a:pPr marL="171450" lvl="0" indent="-171450">
              <a:buFontTx/>
              <a:buChar char="-"/>
            </a:pPr>
            <a:r>
              <a:rPr lang="en-US" sz="1200" u="none" dirty="0"/>
              <a:t>Any scenario that might change your interpretation of events?</a:t>
            </a:r>
            <a:endParaRPr lang="en-US" sz="1200" u="sng" dirty="0"/>
          </a:p>
          <a:p>
            <a:pPr marL="171450" lvl="0" indent="-171450">
              <a:buFontTx/>
              <a:buChar char="-"/>
            </a:pPr>
            <a:endParaRPr lang="en-US" sz="1200" u="none" dirty="0"/>
          </a:p>
        </p:txBody>
      </p:sp>
      <p:sp>
        <p:nvSpPr>
          <p:cNvPr id="4" name="Slide Number Placeholder 3"/>
          <p:cNvSpPr>
            <a:spLocks noGrp="1"/>
          </p:cNvSpPr>
          <p:nvPr>
            <p:ph type="sldNum" sz="quarter" idx="5"/>
          </p:nvPr>
        </p:nvSpPr>
        <p:spPr/>
        <p:txBody>
          <a:bodyPr/>
          <a:lstStyle/>
          <a:p>
            <a:fld id="{43EFC566-F460-DF43-B230-C399D2D3FFD5}" type="slidenum">
              <a:rPr lang="en-US" smtClean="0"/>
              <a:t>4</a:t>
            </a:fld>
            <a:endParaRPr lang="en-US"/>
          </a:p>
        </p:txBody>
      </p:sp>
    </p:spTree>
    <p:extLst>
      <p:ext uri="{BB962C8B-B14F-4D97-AF65-F5344CB8AC3E}">
        <p14:creationId xmlns:p14="http://schemas.microsoft.com/office/powerpoint/2010/main" val="22030864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Prior history: She had a similar episode after the birth of her second child, but pulled out of it after several months. </a:t>
            </a:r>
          </a:p>
          <a:p>
            <a:r>
              <a:rPr lang="en-US" dirty="0"/>
              <a:t>No current plans to kill herself</a:t>
            </a:r>
          </a:p>
          <a:p>
            <a:r>
              <a:rPr lang="en-US" dirty="0"/>
              <a:t>Has been feeling down for less than a year (no dysthymia) </a:t>
            </a:r>
          </a:p>
          <a:p>
            <a:r>
              <a:rPr lang="en-US" dirty="0"/>
              <a:t>Family history: There is a family history of suicide; her mother killed herself when the patient was 10 years old. </a:t>
            </a:r>
          </a:p>
          <a:p>
            <a:r>
              <a:rPr lang="en-US" dirty="0"/>
              <a:t>Medical screening came back normal</a:t>
            </a:r>
          </a:p>
          <a:p>
            <a:endParaRPr lang="en-US" dirty="0"/>
          </a:p>
          <a:p>
            <a:r>
              <a:rPr lang="en-US"/>
              <a:t>Vignette </a:t>
            </a:r>
            <a:r>
              <a:rPr lang="en-US" dirty="0"/>
              <a:t>generated from </a:t>
            </a:r>
            <a:r>
              <a:rPr lang="en-US" dirty="0">
                <a:hlinkClick r:id="rId3"/>
              </a:rPr>
              <a:t>https://online.epocrates.com/diseases/5522/Depression-in-adults/Common-Vignette</a:t>
            </a:r>
            <a:r>
              <a:rPr lang="en-US" dirty="0"/>
              <a:t> </a:t>
            </a:r>
          </a:p>
        </p:txBody>
      </p:sp>
      <p:sp>
        <p:nvSpPr>
          <p:cNvPr id="4" name="Slide Number Placeholder 3"/>
          <p:cNvSpPr>
            <a:spLocks noGrp="1"/>
          </p:cNvSpPr>
          <p:nvPr>
            <p:ph type="sldNum" sz="quarter" idx="5"/>
          </p:nvPr>
        </p:nvSpPr>
        <p:spPr/>
        <p:txBody>
          <a:bodyPr/>
          <a:lstStyle/>
          <a:p>
            <a:fld id="{43EFC566-F460-DF43-B230-C399D2D3FFD5}" type="slidenum">
              <a:rPr lang="en-US" smtClean="0"/>
              <a:t>5</a:t>
            </a:fld>
            <a:endParaRPr lang="en-US"/>
          </a:p>
        </p:txBody>
      </p:sp>
    </p:spTree>
    <p:extLst>
      <p:ext uri="{BB962C8B-B14F-4D97-AF65-F5344CB8AC3E}">
        <p14:creationId xmlns:p14="http://schemas.microsoft.com/office/powerpoint/2010/main" val="2822024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EFC566-F460-DF43-B230-C399D2D3FFD5}" type="slidenum">
              <a:rPr lang="en-US" smtClean="0"/>
              <a:t>6</a:t>
            </a:fld>
            <a:endParaRPr lang="en-US"/>
          </a:p>
        </p:txBody>
      </p:sp>
    </p:spTree>
    <p:extLst>
      <p:ext uri="{BB962C8B-B14F-4D97-AF65-F5344CB8AC3E}">
        <p14:creationId xmlns:p14="http://schemas.microsoft.com/office/powerpoint/2010/main" val="13549320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EFC566-F460-DF43-B230-C399D2D3FFD5}" type="slidenum">
              <a:rPr lang="en-US" smtClean="0"/>
              <a:t>7</a:t>
            </a:fld>
            <a:endParaRPr lang="en-US"/>
          </a:p>
        </p:txBody>
      </p:sp>
    </p:spTree>
    <p:extLst>
      <p:ext uri="{BB962C8B-B14F-4D97-AF65-F5344CB8AC3E}">
        <p14:creationId xmlns:p14="http://schemas.microsoft.com/office/powerpoint/2010/main" val="38483485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EFC566-F460-DF43-B230-C399D2D3FFD5}" type="slidenum">
              <a:rPr lang="en-US" smtClean="0"/>
              <a:t>8</a:t>
            </a:fld>
            <a:endParaRPr lang="en-US"/>
          </a:p>
        </p:txBody>
      </p:sp>
    </p:spTree>
    <p:extLst>
      <p:ext uri="{BB962C8B-B14F-4D97-AF65-F5344CB8AC3E}">
        <p14:creationId xmlns:p14="http://schemas.microsoft.com/office/powerpoint/2010/main" val="31075581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EFC566-F460-DF43-B230-C399D2D3FFD5}" type="slidenum">
              <a:rPr lang="en-US" smtClean="0"/>
              <a:t>10</a:t>
            </a:fld>
            <a:endParaRPr lang="en-US"/>
          </a:p>
        </p:txBody>
      </p:sp>
    </p:spTree>
    <p:extLst>
      <p:ext uri="{BB962C8B-B14F-4D97-AF65-F5344CB8AC3E}">
        <p14:creationId xmlns:p14="http://schemas.microsoft.com/office/powerpoint/2010/main" val="4992481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02BBF630-BEAA-DD46-92FD-81B52A005A0F}" type="datetimeFigureOut">
              <a:rPr lang="en-US" smtClean="0"/>
              <a:t>5/24/19</a:t>
            </a:fld>
            <a:endParaRPr lang="en-US"/>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B6CF4AE8-E260-6C4E-B4CA-ECA251FCBCF9}" type="slidenum">
              <a:rPr lang="en-US" smtClean="0"/>
              <a:t>‹#›</a:t>
            </a:fld>
            <a:endParaRPr lang="en-US"/>
          </a:p>
        </p:txBody>
      </p:sp>
    </p:spTree>
    <p:extLst>
      <p:ext uri="{BB962C8B-B14F-4D97-AF65-F5344CB8AC3E}">
        <p14:creationId xmlns:p14="http://schemas.microsoft.com/office/powerpoint/2010/main" val="1440064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2BBF630-BEAA-DD46-92FD-81B52A005A0F}" type="datetimeFigureOut">
              <a:rPr lang="en-US" smtClean="0"/>
              <a:t>5/24/19</a:t>
            </a:fld>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6CF4AE8-E260-6C4E-B4CA-ECA251FCBCF9}" type="slidenum">
              <a:rPr lang="en-US" smtClean="0"/>
              <a:t>‹#›</a:t>
            </a:fld>
            <a:endParaRPr lang="en-US"/>
          </a:p>
        </p:txBody>
      </p:sp>
    </p:spTree>
    <p:extLst>
      <p:ext uri="{BB962C8B-B14F-4D97-AF65-F5344CB8AC3E}">
        <p14:creationId xmlns:p14="http://schemas.microsoft.com/office/powerpoint/2010/main" val="1330662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02BBF630-BEAA-DD46-92FD-81B52A005A0F}" type="datetimeFigureOut">
              <a:rPr lang="en-US" smtClean="0"/>
              <a:t>5/24/19</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6CF4AE8-E260-6C4E-B4CA-ECA251FCBCF9}" type="slidenum">
              <a:rPr lang="en-US" smtClean="0"/>
              <a:t>‹#›</a:t>
            </a:fld>
            <a:endParaRPr lang="en-US"/>
          </a:p>
        </p:txBody>
      </p:sp>
    </p:spTree>
    <p:extLst>
      <p:ext uri="{BB962C8B-B14F-4D97-AF65-F5344CB8AC3E}">
        <p14:creationId xmlns:p14="http://schemas.microsoft.com/office/powerpoint/2010/main" val="601694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02BBF630-BEAA-DD46-92FD-81B52A005A0F}" type="datetimeFigureOut">
              <a:rPr lang="en-US" smtClean="0"/>
              <a:t>5/24/19</a:t>
            </a:fld>
            <a:endParaRPr lang="en-US"/>
          </a:p>
        </p:txBody>
      </p:sp>
      <p:sp>
        <p:nvSpPr>
          <p:cNvPr id="5" name="Footer Placeholder 4"/>
          <p:cNvSpPr>
            <a:spLocks noGrp="1"/>
          </p:cNvSpPr>
          <p:nvPr>
            <p:ph type="ftr" sz="quarter" idx="11"/>
          </p:nvPr>
        </p:nvSpPr>
        <p:spPr/>
        <p:txBody>
          <a:bodyPr/>
          <a:lstStyle/>
          <a:p>
            <a:endParaRPr lang="en-US"/>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6CF4AE8-E260-6C4E-B4CA-ECA251FCBCF9}" type="slidenum">
              <a:rPr lang="en-US" smtClean="0"/>
              <a:t>‹#›</a:t>
            </a:fld>
            <a:endParaRPr lang="en-US"/>
          </a:p>
        </p:txBody>
      </p:sp>
    </p:spTree>
    <p:extLst>
      <p:ext uri="{BB962C8B-B14F-4D97-AF65-F5344CB8AC3E}">
        <p14:creationId xmlns:p14="http://schemas.microsoft.com/office/powerpoint/2010/main" val="38571129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BBF630-BEAA-DD46-92FD-81B52A005A0F}" type="datetimeFigureOut">
              <a:rPr lang="en-US" smtClean="0"/>
              <a:t>5/24/19</a:t>
            </a:fld>
            <a:endParaRPr lang="en-US"/>
          </a:p>
        </p:txBody>
      </p:sp>
      <p:sp>
        <p:nvSpPr>
          <p:cNvPr id="5" name="Footer Placeholder 4"/>
          <p:cNvSpPr>
            <a:spLocks noGrp="1"/>
          </p:cNvSpPr>
          <p:nvPr>
            <p:ph type="ftr" sz="quarter" idx="11"/>
          </p:nvPr>
        </p:nvSpPr>
        <p:spPr/>
        <p:txBody>
          <a:bodyPr/>
          <a:lstStyle/>
          <a:p>
            <a:endParaRPr lang="en-US"/>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6CF4AE8-E260-6C4E-B4CA-ECA251FCBCF9}" type="slidenum">
              <a:rPr lang="en-US" smtClean="0"/>
              <a:t>‹#›</a:t>
            </a:fld>
            <a:endParaRPr lang="en-US"/>
          </a:p>
        </p:txBody>
      </p:sp>
    </p:spTree>
    <p:extLst>
      <p:ext uri="{BB962C8B-B14F-4D97-AF65-F5344CB8AC3E}">
        <p14:creationId xmlns:p14="http://schemas.microsoft.com/office/powerpoint/2010/main" val="14134839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2BBF630-BEAA-DD46-92FD-81B52A005A0F}" type="datetimeFigureOut">
              <a:rPr lang="en-US" smtClean="0"/>
              <a:t>5/24/19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CF4AE8-E260-6C4E-B4CA-ECA251FCBCF9}" type="slidenum">
              <a:rPr lang="en-US" smtClean="0"/>
              <a:t>‹#›</a:t>
            </a:fld>
            <a:endParaRPr lang="en-US"/>
          </a:p>
        </p:txBody>
      </p:sp>
    </p:spTree>
    <p:extLst>
      <p:ext uri="{BB962C8B-B14F-4D97-AF65-F5344CB8AC3E}">
        <p14:creationId xmlns:p14="http://schemas.microsoft.com/office/powerpoint/2010/main" val="11936499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2BBF630-BEAA-DD46-92FD-81B52A005A0F}" type="datetimeFigureOut">
              <a:rPr lang="en-US" smtClean="0"/>
              <a:t>5/24/19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CF4AE8-E260-6C4E-B4CA-ECA251FCBCF9}" type="slidenum">
              <a:rPr lang="en-US" smtClean="0"/>
              <a:t>‹#›</a:t>
            </a:fld>
            <a:endParaRPr lang="en-US"/>
          </a:p>
        </p:txBody>
      </p:sp>
    </p:spTree>
    <p:extLst>
      <p:ext uri="{BB962C8B-B14F-4D97-AF65-F5344CB8AC3E}">
        <p14:creationId xmlns:p14="http://schemas.microsoft.com/office/powerpoint/2010/main" val="6831519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BBF630-BEAA-DD46-92FD-81B52A005A0F}" type="datetimeFigureOut">
              <a:rPr lang="en-US" smtClean="0"/>
              <a:t>5/24/19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CF4AE8-E260-6C4E-B4CA-ECA251FCBCF9}" type="slidenum">
              <a:rPr lang="en-US" smtClean="0"/>
              <a:t>‹#›</a:t>
            </a:fld>
            <a:endParaRPr lang="en-US"/>
          </a:p>
        </p:txBody>
      </p:sp>
    </p:spTree>
    <p:extLst>
      <p:ext uri="{BB962C8B-B14F-4D97-AF65-F5344CB8AC3E}">
        <p14:creationId xmlns:p14="http://schemas.microsoft.com/office/powerpoint/2010/main" val="34340613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BBF630-BEAA-DD46-92FD-81B52A005A0F}" type="datetimeFigureOut">
              <a:rPr lang="en-US" smtClean="0"/>
              <a:t>5/24/19</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6CF4AE8-E260-6C4E-B4CA-ECA251FCBCF9}" type="slidenum">
              <a:rPr lang="en-US" smtClean="0"/>
              <a:t>‹#›</a:t>
            </a:fld>
            <a:endParaRPr lang="en-US"/>
          </a:p>
        </p:txBody>
      </p:sp>
    </p:spTree>
    <p:extLst>
      <p:ext uri="{BB962C8B-B14F-4D97-AF65-F5344CB8AC3E}">
        <p14:creationId xmlns:p14="http://schemas.microsoft.com/office/powerpoint/2010/main" val="2868763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BBF630-BEAA-DD46-92FD-81B52A005A0F}" type="datetimeFigureOut">
              <a:rPr lang="en-US" smtClean="0"/>
              <a:t>5/24/19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CF4AE8-E260-6C4E-B4CA-ECA251FCBCF9}" type="slidenum">
              <a:rPr lang="en-US" smtClean="0"/>
              <a:t>‹#›</a:t>
            </a:fld>
            <a:endParaRPr lang="en-US"/>
          </a:p>
        </p:txBody>
      </p:sp>
    </p:spTree>
    <p:extLst>
      <p:ext uri="{BB962C8B-B14F-4D97-AF65-F5344CB8AC3E}">
        <p14:creationId xmlns:p14="http://schemas.microsoft.com/office/powerpoint/2010/main" val="240122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BBF630-BEAA-DD46-92FD-81B52A005A0F}" type="datetimeFigureOut">
              <a:rPr lang="en-US" smtClean="0"/>
              <a:t>5/24/19</a:t>
            </a:fld>
            <a:endParaRPr lang="en-US"/>
          </a:p>
        </p:txBody>
      </p:sp>
      <p:sp>
        <p:nvSpPr>
          <p:cNvPr id="5" name="Footer Placeholder 4"/>
          <p:cNvSpPr>
            <a:spLocks noGrp="1"/>
          </p:cNvSpPr>
          <p:nvPr>
            <p:ph type="ftr" sz="quarter" idx="11"/>
          </p:nvPr>
        </p:nvSpPr>
        <p:spPr/>
        <p:txBody>
          <a:bodyPr/>
          <a:lstStyle/>
          <a:p>
            <a:endParaRPr lang="en-US"/>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6CF4AE8-E260-6C4E-B4CA-ECA251FCBCF9}" type="slidenum">
              <a:rPr lang="en-US" smtClean="0"/>
              <a:t>‹#›</a:t>
            </a:fld>
            <a:endParaRPr lang="en-US"/>
          </a:p>
        </p:txBody>
      </p:sp>
    </p:spTree>
    <p:extLst>
      <p:ext uri="{BB962C8B-B14F-4D97-AF65-F5344CB8AC3E}">
        <p14:creationId xmlns:p14="http://schemas.microsoft.com/office/powerpoint/2010/main" val="1378914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2BBF630-BEAA-DD46-92FD-81B52A005A0F}" type="datetimeFigureOut">
              <a:rPr lang="en-US" smtClean="0"/>
              <a:t>5/24/19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CF4AE8-E260-6C4E-B4CA-ECA251FCBCF9}" type="slidenum">
              <a:rPr lang="en-US" smtClean="0"/>
              <a:t>‹#›</a:t>
            </a:fld>
            <a:endParaRPr lang="en-US"/>
          </a:p>
        </p:txBody>
      </p:sp>
    </p:spTree>
    <p:extLst>
      <p:ext uri="{BB962C8B-B14F-4D97-AF65-F5344CB8AC3E}">
        <p14:creationId xmlns:p14="http://schemas.microsoft.com/office/powerpoint/2010/main" val="3319874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BBF630-BEAA-DD46-92FD-81B52A005A0F}" type="datetimeFigureOut">
              <a:rPr lang="en-US" smtClean="0"/>
              <a:t>5/24/19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CF4AE8-E260-6C4E-B4CA-ECA251FCBCF9}" type="slidenum">
              <a:rPr lang="en-US" smtClean="0"/>
              <a:t>‹#›</a:t>
            </a:fld>
            <a:endParaRPr lang="en-US"/>
          </a:p>
        </p:txBody>
      </p:sp>
    </p:spTree>
    <p:extLst>
      <p:ext uri="{BB962C8B-B14F-4D97-AF65-F5344CB8AC3E}">
        <p14:creationId xmlns:p14="http://schemas.microsoft.com/office/powerpoint/2010/main" val="82519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2BBF630-BEAA-DD46-92FD-81B52A005A0F}" type="datetimeFigureOut">
              <a:rPr lang="en-US" smtClean="0"/>
              <a:t>5/24/19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CF4AE8-E260-6C4E-B4CA-ECA251FCBCF9}" type="slidenum">
              <a:rPr lang="en-US" smtClean="0"/>
              <a:t>‹#›</a:t>
            </a:fld>
            <a:endParaRPr lang="en-US"/>
          </a:p>
        </p:txBody>
      </p:sp>
    </p:spTree>
    <p:extLst>
      <p:ext uri="{BB962C8B-B14F-4D97-AF65-F5344CB8AC3E}">
        <p14:creationId xmlns:p14="http://schemas.microsoft.com/office/powerpoint/2010/main" val="3986959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BBF630-BEAA-DD46-92FD-81B52A005A0F}" type="datetimeFigureOut">
              <a:rPr lang="en-US" smtClean="0"/>
              <a:t>5/24/19</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B6CF4AE8-E260-6C4E-B4CA-ECA251FCBCF9}" type="slidenum">
              <a:rPr lang="en-US" smtClean="0"/>
              <a:t>‹#›</a:t>
            </a:fld>
            <a:endParaRPr lang="en-US"/>
          </a:p>
        </p:txBody>
      </p:sp>
    </p:spTree>
    <p:extLst>
      <p:ext uri="{BB962C8B-B14F-4D97-AF65-F5344CB8AC3E}">
        <p14:creationId xmlns:p14="http://schemas.microsoft.com/office/powerpoint/2010/main" val="2269916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2BBF630-BEAA-DD46-92FD-81B52A005A0F}" type="datetimeFigureOut">
              <a:rPr lang="en-US" smtClean="0"/>
              <a:t>5/24/19</a:t>
            </a:fld>
            <a:endParaRPr lang="en-US"/>
          </a:p>
        </p:txBody>
      </p:sp>
      <p:sp>
        <p:nvSpPr>
          <p:cNvPr id="6" name="Footer Placeholder 5"/>
          <p:cNvSpPr>
            <a:spLocks noGrp="1"/>
          </p:cNvSpPr>
          <p:nvPr>
            <p:ph type="ftr" sz="quarter" idx="11"/>
          </p:nvPr>
        </p:nvSpPr>
        <p:spPr/>
        <p:txBody>
          <a:bodyPr/>
          <a:lstStyle/>
          <a:p>
            <a:endParaRPr lang="en-US"/>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6CF4AE8-E260-6C4E-B4CA-ECA251FCBCF9}" type="slidenum">
              <a:rPr lang="en-US" smtClean="0"/>
              <a:t>‹#›</a:t>
            </a:fld>
            <a:endParaRPr lang="en-US"/>
          </a:p>
        </p:txBody>
      </p:sp>
    </p:spTree>
    <p:extLst>
      <p:ext uri="{BB962C8B-B14F-4D97-AF65-F5344CB8AC3E}">
        <p14:creationId xmlns:p14="http://schemas.microsoft.com/office/powerpoint/2010/main" val="1289172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2BBF630-BEAA-DD46-92FD-81B52A005A0F}" type="datetimeFigureOut">
              <a:rPr lang="en-US" smtClean="0"/>
              <a:t>5/24/19</a:t>
            </a:fld>
            <a:endParaRPr lang="en-US"/>
          </a:p>
        </p:txBody>
      </p:sp>
      <p:sp>
        <p:nvSpPr>
          <p:cNvPr id="6" name="Footer Placeholder 5"/>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6CF4AE8-E260-6C4E-B4CA-ECA251FCBCF9}" type="slidenum">
              <a:rPr lang="en-US" smtClean="0"/>
              <a:t>‹#›</a:t>
            </a:fld>
            <a:endParaRPr lang="en-US"/>
          </a:p>
        </p:txBody>
      </p:sp>
    </p:spTree>
    <p:extLst>
      <p:ext uri="{BB962C8B-B14F-4D97-AF65-F5344CB8AC3E}">
        <p14:creationId xmlns:p14="http://schemas.microsoft.com/office/powerpoint/2010/main" val="2122122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02BBF630-BEAA-DD46-92FD-81B52A005A0F}" type="datetimeFigureOut">
              <a:rPr lang="en-US" smtClean="0"/>
              <a:t>5/24/19</a:t>
            </a:fld>
            <a:endParaRPr lang="en-US"/>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B6CF4AE8-E260-6C4E-B4CA-ECA251FCBCF9}" type="slidenum">
              <a:rPr lang="en-US" smtClean="0"/>
              <a:t>‹#›</a:t>
            </a:fld>
            <a:endParaRPr lang="en-US"/>
          </a:p>
        </p:txBody>
      </p:sp>
    </p:spTree>
    <p:extLst>
      <p:ext uri="{BB962C8B-B14F-4D97-AF65-F5344CB8AC3E}">
        <p14:creationId xmlns:p14="http://schemas.microsoft.com/office/powerpoint/2010/main" val="1790450262"/>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 id="2147483748"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5C0B6-D9AC-B949-8125-CD62770169AC}"/>
              </a:ext>
            </a:extLst>
          </p:cNvPr>
          <p:cNvSpPr>
            <a:spLocks noGrp="1"/>
          </p:cNvSpPr>
          <p:nvPr>
            <p:ph type="ctrTitle"/>
          </p:nvPr>
        </p:nvSpPr>
        <p:spPr>
          <a:xfrm>
            <a:off x="6363730" y="1544590"/>
            <a:ext cx="5179341" cy="2693773"/>
          </a:xfrm>
        </p:spPr>
        <p:txBody>
          <a:bodyPr>
            <a:normAutofit/>
          </a:bodyPr>
          <a:lstStyle/>
          <a:p>
            <a:r>
              <a:rPr lang="en-US" dirty="0"/>
              <a:t>Detecting the Mood Disorder</a:t>
            </a:r>
          </a:p>
        </p:txBody>
      </p:sp>
      <p:sp>
        <p:nvSpPr>
          <p:cNvPr id="3" name="Subtitle 2">
            <a:extLst>
              <a:ext uri="{FF2B5EF4-FFF2-40B4-BE49-F238E27FC236}">
                <a16:creationId xmlns:a16="http://schemas.microsoft.com/office/drawing/2014/main" id="{59679BAC-5A6C-FD46-ADB4-03D3B1C06DD5}"/>
              </a:ext>
            </a:extLst>
          </p:cNvPr>
          <p:cNvSpPr>
            <a:spLocks noGrp="1"/>
          </p:cNvSpPr>
          <p:nvPr>
            <p:ph type="subTitle" idx="1"/>
          </p:nvPr>
        </p:nvSpPr>
        <p:spPr>
          <a:xfrm>
            <a:off x="6472450" y="4324861"/>
            <a:ext cx="5070621" cy="1221857"/>
          </a:xfrm>
        </p:spPr>
        <p:txBody>
          <a:bodyPr>
            <a:normAutofit/>
          </a:bodyPr>
          <a:lstStyle/>
          <a:p>
            <a:endParaRPr lang="en-US" dirty="0"/>
          </a:p>
        </p:txBody>
      </p:sp>
      <p:pic>
        <p:nvPicPr>
          <p:cNvPr id="4" name="Picture 3" descr="A picture containing object, wall&#10;&#10;Description automatically generated">
            <a:extLst>
              <a:ext uri="{FF2B5EF4-FFF2-40B4-BE49-F238E27FC236}">
                <a16:creationId xmlns:a16="http://schemas.microsoft.com/office/drawing/2014/main" id="{62DF6539-2ED2-604F-8AB6-40260BCA45A3}"/>
              </a:ext>
            </a:extLst>
          </p:cNvPr>
          <p:cNvPicPr>
            <a:picLocks noChangeAspect="1"/>
          </p:cNvPicPr>
          <p:nvPr/>
        </p:nvPicPr>
        <p:blipFill>
          <a:blip r:embed="rId3"/>
          <a:stretch>
            <a:fillRect/>
          </a:stretch>
        </p:blipFill>
        <p:spPr>
          <a:xfrm>
            <a:off x="1398758" y="1268603"/>
            <a:ext cx="4320794" cy="4320794"/>
          </a:xfrm>
          <a:prstGeom prst="roundRect">
            <a:avLst>
              <a:gd name="adj" fmla="val 1858"/>
            </a:avLst>
          </a:prstGeom>
          <a:effectLst>
            <a:outerShdw blurRad="50800" dist="50800" dir="5400000" algn="tl" rotWithShape="0">
              <a:srgbClr val="000000">
                <a:alpha val="43000"/>
              </a:srgbClr>
            </a:outerShdw>
          </a:effectLst>
        </p:spPr>
      </p:pic>
    </p:spTree>
    <p:extLst>
      <p:ext uri="{BB962C8B-B14F-4D97-AF65-F5344CB8AC3E}">
        <p14:creationId xmlns:p14="http://schemas.microsoft.com/office/powerpoint/2010/main" val="662305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E2898-A0A6-9648-A04D-C30FA44E1F12}"/>
              </a:ext>
            </a:extLst>
          </p:cNvPr>
          <p:cNvSpPr>
            <a:spLocks noGrp="1"/>
          </p:cNvSpPr>
          <p:nvPr>
            <p:ph type="title"/>
          </p:nvPr>
        </p:nvSpPr>
        <p:spPr>
          <a:xfrm>
            <a:off x="1154953" y="973667"/>
            <a:ext cx="9255139" cy="714455"/>
          </a:xfrm>
        </p:spPr>
        <p:txBody>
          <a:bodyPr/>
          <a:lstStyle/>
          <a:p>
            <a:pPr algn="ctr"/>
            <a:r>
              <a:rPr lang="en-US" dirty="0"/>
              <a:t>Diagnostic Criteria: </a:t>
            </a:r>
            <a:br>
              <a:rPr lang="en-US" dirty="0"/>
            </a:br>
            <a:r>
              <a:rPr lang="en-US" dirty="0"/>
              <a:t>Major Depressive Disorder (MDD) DSM-V</a:t>
            </a:r>
          </a:p>
        </p:txBody>
      </p:sp>
      <p:sp>
        <p:nvSpPr>
          <p:cNvPr id="3" name="Content Placeholder 2">
            <a:extLst>
              <a:ext uri="{FF2B5EF4-FFF2-40B4-BE49-F238E27FC236}">
                <a16:creationId xmlns:a16="http://schemas.microsoft.com/office/drawing/2014/main" id="{A0451974-94A7-EF46-8AC6-A4A06509093B}"/>
              </a:ext>
            </a:extLst>
          </p:cNvPr>
          <p:cNvSpPr>
            <a:spLocks noGrp="1"/>
          </p:cNvSpPr>
          <p:nvPr>
            <p:ph idx="1"/>
          </p:nvPr>
        </p:nvSpPr>
        <p:spPr>
          <a:xfrm>
            <a:off x="246185" y="2584938"/>
            <a:ext cx="11676184" cy="4273062"/>
          </a:xfrm>
        </p:spPr>
        <p:txBody>
          <a:bodyPr/>
          <a:lstStyle/>
          <a:p>
            <a:pPr marL="514350" lvl="0" indent="-514350">
              <a:spcBef>
                <a:spcPts val="0"/>
              </a:spcBef>
              <a:buFont typeface="+mj-lt"/>
              <a:buAutoNum type="alphaUcPeriod" startAt="2"/>
            </a:pPr>
            <a:r>
              <a:rPr lang="en-US" dirty="0">
                <a:ea typeface="Calibri"/>
                <a:cs typeface="Arial"/>
              </a:rPr>
              <a:t>The symptoms cause </a:t>
            </a:r>
            <a:r>
              <a:rPr lang="en-US" b="1" dirty="0">
                <a:solidFill>
                  <a:srgbClr val="FF0000"/>
                </a:solidFill>
                <a:ea typeface="Calibri"/>
                <a:cs typeface="Arial"/>
              </a:rPr>
              <a:t>clinically significant distress or impairment</a:t>
            </a:r>
            <a:r>
              <a:rPr lang="en-US" dirty="0">
                <a:solidFill>
                  <a:srgbClr val="FF0000"/>
                </a:solidFill>
                <a:ea typeface="Calibri"/>
                <a:cs typeface="Arial"/>
              </a:rPr>
              <a:t> </a:t>
            </a:r>
            <a:r>
              <a:rPr lang="en-US" dirty="0">
                <a:ea typeface="Calibri"/>
                <a:cs typeface="Arial"/>
              </a:rPr>
              <a:t>in social, occupational, or other important areas </a:t>
            </a:r>
            <a:r>
              <a:rPr lang="en-US" b="1" dirty="0">
                <a:solidFill>
                  <a:srgbClr val="FF0000"/>
                </a:solidFill>
                <a:ea typeface="Calibri"/>
                <a:cs typeface="Arial"/>
              </a:rPr>
              <a:t>of functioning</a:t>
            </a:r>
            <a:r>
              <a:rPr lang="en-US" dirty="0">
                <a:ea typeface="Calibri"/>
                <a:cs typeface="Arial"/>
              </a:rPr>
              <a:t>.</a:t>
            </a:r>
          </a:p>
          <a:p>
            <a:pPr marL="514350" lvl="0" indent="-514350">
              <a:spcBef>
                <a:spcPts val="0"/>
              </a:spcBef>
              <a:buFont typeface="+mj-lt"/>
              <a:buAutoNum type="alphaUcPeriod" startAt="2"/>
            </a:pPr>
            <a:endParaRPr lang="en-US" sz="2000" dirty="0">
              <a:latin typeface="Times New (W1)"/>
              <a:ea typeface="Calibri"/>
              <a:cs typeface="Times New Roman"/>
            </a:endParaRPr>
          </a:p>
          <a:p>
            <a:pPr marL="514350" lvl="0" indent="-514350">
              <a:spcBef>
                <a:spcPts val="0"/>
              </a:spcBef>
              <a:buFont typeface="+mj-lt"/>
              <a:buAutoNum type="alphaUcPeriod" startAt="2"/>
            </a:pPr>
            <a:r>
              <a:rPr lang="en-US" dirty="0">
                <a:ea typeface="Calibri"/>
                <a:cs typeface="Arial"/>
              </a:rPr>
              <a:t>The episode is </a:t>
            </a:r>
            <a:r>
              <a:rPr lang="en-US" b="1" dirty="0">
                <a:solidFill>
                  <a:srgbClr val="FF0000"/>
                </a:solidFill>
                <a:ea typeface="Calibri"/>
                <a:cs typeface="Arial"/>
              </a:rPr>
              <a:t>not attributable</a:t>
            </a:r>
            <a:r>
              <a:rPr lang="en-US" dirty="0">
                <a:solidFill>
                  <a:srgbClr val="FF0000"/>
                </a:solidFill>
                <a:ea typeface="Calibri"/>
                <a:cs typeface="Arial"/>
              </a:rPr>
              <a:t> </a:t>
            </a:r>
            <a:r>
              <a:rPr lang="en-US" b="1" dirty="0">
                <a:ea typeface="Calibri"/>
                <a:cs typeface="Arial"/>
              </a:rPr>
              <a:t>to</a:t>
            </a:r>
            <a:r>
              <a:rPr lang="en-US" dirty="0">
                <a:ea typeface="Calibri"/>
                <a:cs typeface="Arial"/>
              </a:rPr>
              <a:t> the physiological effects of a</a:t>
            </a:r>
            <a:r>
              <a:rPr lang="en-US" b="1" dirty="0">
                <a:ea typeface="Calibri"/>
                <a:cs typeface="Arial"/>
              </a:rPr>
              <a:t> </a:t>
            </a:r>
            <a:r>
              <a:rPr lang="en-US" b="1" dirty="0">
                <a:solidFill>
                  <a:srgbClr val="FF0000"/>
                </a:solidFill>
                <a:ea typeface="Calibri"/>
                <a:cs typeface="Arial"/>
              </a:rPr>
              <a:t>substance or to another medical condition</a:t>
            </a:r>
            <a:r>
              <a:rPr lang="en-US" dirty="0">
                <a:ea typeface="Calibri"/>
                <a:cs typeface="Arial"/>
              </a:rPr>
              <a:t>.</a:t>
            </a:r>
          </a:p>
          <a:p>
            <a:pPr marL="514350" lvl="0" indent="-514350">
              <a:spcBef>
                <a:spcPts val="0"/>
              </a:spcBef>
              <a:buFont typeface="+mj-lt"/>
              <a:buAutoNum type="alphaUcPeriod" startAt="2"/>
            </a:pPr>
            <a:endParaRPr lang="en-US" sz="2000" dirty="0">
              <a:latin typeface="Times New (W1)"/>
              <a:ea typeface="Calibri"/>
              <a:cs typeface="Times New Roman"/>
            </a:endParaRPr>
          </a:p>
          <a:p>
            <a:pPr marL="514350" lvl="0" indent="-514350">
              <a:spcBef>
                <a:spcPts val="0"/>
              </a:spcBef>
              <a:buFont typeface="+mj-lt"/>
              <a:buAutoNum type="alphaUcPeriod" startAt="2"/>
            </a:pPr>
            <a:r>
              <a:rPr lang="en-US" dirty="0">
                <a:ea typeface="Calibri"/>
                <a:cs typeface="Arial"/>
              </a:rPr>
              <a:t>The occurrence of the major depressive episode is not better explained by schizoaffective disorder, schizophrenia, schizophreniform disorder, delusional disorder, or other specified and unspecified schizophrenia spectrum and other psychotic disorders.</a:t>
            </a:r>
          </a:p>
          <a:p>
            <a:pPr marL="514350" lvl="0" indent="-514350">
              <a:spcBef>
                <a:spcPts val="0"/>
              </a:spcBef>
              <a:buFont typeface="+mj-lt"/>
              <a:buAutoNum type="alphaUcPeriod" startAt="2"/>
            </a:pPr>
            <a:endParaRPr lang="en-US" sz="2000" dirty="0">
              <a:latin typeface="Times New (W1)"/>
              <a:ea typeface="Calibri"/>
              <a:cs typeface="Times New Roman"/>
            </a:endParaRPr>
          </a:p>
          <a:p>
            <a:pPr marL="514350" lvl="0" indent="-514350">
              <a:spcBef>
                <a:spcPts val="0"/>
              </a:spcBef>
              <a:buFont typeface="+mj-lt"/>
              <a:buAutoNum type="alphaUcPeriod" startAt="2"/>
            </a:pPr>
            <a:r>
              <a:rPr lang="en-US" dirty="0">
                <a:ea typeface="Calibri"/>
                <a:cs typeface="Arial"/>
              </a:rPr>
              <a:t>There has </a:t>
            </a:r>
            <a:r>
              <a:rPr lang="en-US" b="1" dirty="0">
                <a:solidFill>
                  <a:srgbClr val="FF0000"/>
                </a:solidFill>
                <a:ea typeface="Calibri"/>
                <a:cs typeface="Arial"/>
              </a:rPr>
              <a:t>never been a manic episode or a hypomanic episode</a:t>
            </a:r>
            <a:r>
              <a:rPr lang="en-US" dirty="0">
                <a:ea typeface="Calibri"/>
                <a:cs typeface="Arial"/>
              </a:rPr>
              <a:t>.</a:t>
            </a:r>
            <a:endParaRPr lang="en-US" sz="2000" dirty="0">
              <a:latin typeface="Times New (W1)"/>
              <a:ea typeface="Calibri"/>
              <a:cs typeface="Times New Roman"/>
            </a:endParaRPr>
          </a:p>
          <a:p>
            <a:endParaRPr lang="en-US" dirty="0"/>
          </a:p>
        </p:txBody>
      </p:sp>
    </p:spTree>
    <p:extLst>
      <p:ext uri="{BB962C8B-B14F-4D97-AF65-F5344CB8AC3E}">
        <p14:creationId xmlns:p14="http://schemas.microsoft.com/office/powerpoint/2010/main" val="40231603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F78DAAE-B0C3-49A3-8AB1-AD2FF0E368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a:lstStyle/>
          <a:p>
            <a:endParaRPr lang="en-US" dirty="0"/>
          </a:p>
        </p:txBody>
      </p:sp>
      <p:sp>
        <p:nvSpPr>
          <p:cNvPr id="9" name="Rectangle 8">
            <a:extLst>
              <a:ext uri="{FF2B5EF4-FFF2-40B4-BE49-F238E27FC236}">
                <a16:creationId xmlns:a16="http://schemas.microsoft.com/office/drawing/2014/main" id="{F6A8A81D-3338-4B0F-A26F-A3D259D276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6" y="801794"/>
            <a:ext cx="11000237" cy="52482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0155665-7CE2-4939-AE5E-020DC1D207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pic>
        <p:nvPicPr>
          <p:cNvPr id="2" name="Picture 6">
            <a:extLst>
              <a:ext uri="{FF2B5EF4-FFF2-40B4-BE49-F238E27FC236}">
                <a16:creationId xmlns:a16="http://schemas.microsoft.com/office/drawing/2014/main" id="{2A90F032-2878-7C4C-9F44-8F510071F9B8}"/>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175661" y="1272432"/>
            <a:ext cx="10035037" cy="3660126"/>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Freeform 13">
            <a:extLst>
              <a:ext uri="{FF2B5EF4-FFF2-40B4-BE49-F238E27FC236}">
                <a16:creationId xmlns:a16="http://schemas.microsoft.com/office/drawing/2014/main" id="{E777D219-10A2-774E-8B48-8BC01B11F51C}"/>
              </a:ext>
            </a:extLst>
          </p:cNvPr>
          <p:cNvSpPr/>
          <p:nvPr/>
        </p:nvSpPr>
        <p:spPr>
          <a:xfrm>
            <a:off x="653141" y="3363682"/>
            <a:ext cx="10923814" cy="1992158"/>
          </a:xfrm>
          <a:custGeom>
            <a:avLst/>
            <a:gdLst>
              <a:gd name="connsiteX0" fmla="*/ 0 w 10923814"/>
              <a:gd name="connsiteY0" fmla="*/ 0 h 1992158"/>
              <a:gd name="connsiteX1" fmla="*/ 1126671 w 10923814"/>
              <a:gd name="connsiteY1" fmla="*/ 1992086 h 1992158"/>
              <a:gd name="connsiteX2" fmla="*/ 2743200 w 10923814"/>
              <a:gd name="connsiteY2" fmla="*/ 81643 h 1992158"/>
              <a:gd name="connsiteX3" fmla="*/ 4327071 w 10923814"/>
              <a:gd name="connsiteY3" fmla="*/ 1812471 h 1992158"/>
              <a:gd name="connsiteX4" fmla="*/ 5666014 w 10923814"/>
              <a:gd name="connsiteY4" fmla="*/ 65314 h 1992158"/>
              <a:gd name="connsiteX5" fmla="*/ 7233557 w 10923814"/>
              <a:gd name="connsiteY5" fmla="*/ 1894114 h 1992158"/>
              <a:gd name="connsiteX6" fmla="*/ 8752114 w 10923814"/>
              <a:gd name="connsiteY6" fmla="*/ 97971 h 1992158"/>
              <a:gd name="connsiteX7" fmla="*/ 10091057 w 10923814"/>
              <a:gd name="connsiteY7" fmla="*/ 1877786 h 1992158"/>
              <a:gd name="connsiteX8" fmla="*/ 10923814 w 10923814"/>
              <a:gd name="connsiteY8" fmla="*/ 163286 h 1992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923814" h="1992158">
                <a:moveTo>
                  <a:pt x="0" y="0"/>
                </a:moveTo>
                <a:cubicBezTo>
                  <a:pt x="334735" y="989239"/>
                  <a:pt x="669471" y="1978479"/>
                  <a:pt x="1126671" y="1992086"/>
                </a:cubicBezTo>
                <a:cubicBezTo>
                  <a:pt x="1583871" y="2005693"/>
                  <a:pt x="2209800" y="111579"/>
                  <a:pt x="2743200" y="81643"/>
                </a:cubicBezTo>
                <a:cubicBezTo>
                  <a:pt x="3276600" y="51707"/>
                  <a:pt x="3839935" y="1815192"/>
                  <a:pt x="4327071" y="1812471"/>
                </a:cubicBezTo>
                <a:cubicBezTo>
                  <a:pt x="4814207" y="1809750"/>
                  <a:pt x="5181600" y="51707"/>
                  <a:pt x="5666014" y="65314"/>
                </a:cubicBezTo>
                <a:cubicBezTo>
                  <a:pt x="6150428" y="78921"/>
                  <a:pt x="6719207" y="1888671"/>
                  <a:pt x="7233557" y="1894114"/>
                </a:cubicBezTo>
                <a:cubicBezTo>
                  <a:pt x="7747907" y="1899557"/>
                  <a:pt x="8275864" y="100692"/>
                  <a:pt x="8752114" y="97971"/>
                </a:cubicBezTo>
                <a:cubicBezTo>
                  <a:pt x="9228364" y="95250"/>
                  <a:pt x="9729107" y="1866900"/>
                  <a:pt x="10091057" y="1877786"/>
                </a:cubicBezTo>
                <a:cubicBezTo>
                  <a:pt x="10453007" y="1888672"/>
                  <a:pt x="10688410" y="1025979"/>
                  <a:pt x="10923814" y="163286"/>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A5E41FF7-6117-6148-85A9-FFD71BA2ACF1}"/>
              </a:ext>
            </a:extLst>
          </p:cNvPr>
          <p:cNvSpPr txBox="1"/>
          <p:nvPr/>
        </p:nvSpPr>
        <p:spPr>
          <a:xfrm>
            <a:off x="4620990" y="1602221"/>
            <a:ext cx="3984168" cy="369332"/>
          </a:xfrm>
          <a:prstGeom prst="rect">
            <a:avLst/>
          </a:prstGeom>
          <a:noFill/>
        </p:spPr>
        <p:txBody>
          <a:bodyPr wrap="square" rtlCol="0">
            <a:spAutoFit/>
          </a:bodyPr>
          <a:lstStyle/>
          <a:p>
            <a:r>
              <a:rPr lang="en-US" b="1" dirty="0">
                <a:solidFill>
                  <a:srgbClr val="7030A0"/>
                </a:solidFill>
              </a:rPr>
              <a:t>Major Depressive Disorder</a:t>
            </a:r>
          </a:p>
        </p:txBody>
      </p:sp>
    </p:spTree>
    <p:extLst>
      <p:ext uri="{BB962C8B-B14F-4D97-AF65-F5344CB8AC3E}">
        <p14:creationId xmlns:p14="http://schemas.microsoft.com/office/powerpoint/2010/main" val="1483175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F78DAAE-B0C3-49A3-8AB1-AD2FF0E368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a:lstStyle/>
          <a:p>
            <a:endParaRPr lang="en-US" dirty="0"/>
          </a:p>
        </p:txBody>
      </p:sp>
      <p:sp>
        <p:nvSpPr>
          <p:cNvPr id="9" name="Rectangle 8">
            <a:extLst>
              <a:ext uri="{FF2B5EF4-FFF2-40B4-BE49-F238E27FC236}">
                <a16:creationId xmlns:a16="http://schemas.microsoft.com/office/drawing/2014/main" id="{F6A8A81D-3338-4B0F-A26F-A3D259D276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6" y="801794"/>
            <a:ext cx="11000237" cy="52482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0155665-7CE2-4939-AE5E-020DC1D207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pic>
        <p:nvPicPr>
          <p:cNvPr id="2" name="Picture 6">
            <a:extLst>
              <a:ext uri="{FF2B5EF4-FFF2-40B4-BE49-F238E27FC236}">
                <a16:creationId xmlns:a16="http://schemas.microsoft.com/office/drawing/2014/main" id="{2A90F032-2878-7C4C-9F44-8F510071F9B8}"/>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126066" y="1595864"/>
            <a:ext cx="10035037" cy="3660126"/>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9262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E831E-B386-274F-BDCF-600D22B6BB99}"/>
              </a:ext>
            </a:extLst>
          </p:cNvPr>
          <p:cNvSpPr>
            <a:spLocks noGrp="1"/>
          </p:cNvSpPr>
          <p:nvPr>
            <p:ph type="title"/>
          </p:nvPr>
        </p:nvSpPr>
        <p:spPr/>
        <p:txBody>
          <a:bodyPr/>
          <a:lstStyle/>
          <a:p>
            <a:r>
              <a:rPr lang="en-US" dirty="0"/>
              <a:t>Case Study 1</a:t>
            </a:r>
          </a:p>
        </p:txBody>
      </p:sp>
      <p:sp>
        <p:nvSpPr>
          <p:cNvPr id="3" name="Content Placeholder 2">
            <a:extLst>
              <a:ext uri="{FF2B5EF4-FFF2-40B4-BE49-F238E27FC236}">
                <a16:creationId xmlns:a16="http://schemas.microsoft.com/office/drawing/2014/main" id="{D5AAB10C-B437-3D4C-AD25-BC4BD3158134}"/>
              </a:ext>
            </a:extLst>
          </p:cNvPr>
          <p:cNvSpPr>
            <a:spLocks noGrp="1"/>
          </p:cNvSpPr>
          <p:nvPr>
            <p:ph idx="1"/>
          </p:nvPr>
        </p:nvSpPr>
        <p:spPr>
          <a:xfrm>
            <a:off x="766119" y="2273643"/>
            <a:ext cx="10478530" cy="4349579"/>
          </a:xfrm>
        </p:spPr>
        <p:txBody>
          <a:bodyPr anchor="ctr">
            <a:noAutofit/>
          </a:bodyPr>
          <a:lstStyle/>
          <a:p>
            <a:pPr marL="0" indent="0" algn="ctr">
              <a:buNone/>
            </a:pPr>
            <a:r>
              <a:rPr lang="en-US" sz="1750" dirty="0"/>
              <a:t>Gary is a 19-year-old who withdrew from local college recently after an incident involving Campus Police (“I took the responsibility to pull multiple fire alarms in my dorm to ensure that they worked, given the life or death nature of fires”). He changed his major from engineering to philosophy and increasingly reduced his sleep, spending long hours engaging his friends in conversations about the nature of reality. He had been convinced about the importance of his ideas, stating frequently that he was more learned and advanced than all his professors. He told others that he was on the verge of revolutionizing his new field, and he grew increasingly irritable and intolerant of any who disagreed with him. He also started drinking and engaging in sexual behaviors in a way that was unlike his previous history. </a:t>
            </a:r>
            <a:r>
              <a:rPr lang="en-US" dirty="0"/>
              <a:t> At the present time, he has returned home and is living with his parents. </a:t>
            </a:r>
            <a:endParaRPr lang="en-US" sz="1750" dirty="0"/>
          </a:p>
        </p:txBody>
      </p:sp>
    </p:spTree>
    <p:extLst>
      <p:ext uri="{BB962C8B-B14F-4D97-AF65-F5344CB8AC3E}">
        <p14:creationId xmlns:p14="http://schemas.microsoft.com/office/powerpoint/2010/main" val="1443718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E5803-C6A0-0A4F-B224-132102D2058D}"/>
              </a:ext>
            </a:extLst>
          </p:cNvPr>
          <p:cNvSpPr>
            <a:spLocks noGrp="1"/>
          </p:cNvSpPr>
          <p:nvPr>
            <p:ph type="title"/>
          </p:nvPr>
        </p:nvSpPr>
        <p:spPr/>
        <p:txBody>
          <a:bodyPr/>
          <a:lstStyle/>
          <a:p>
            <a:r>
              <a:rPr lang="en-US" dirty="0"/>
              <a:t>Case Study 2 </a:t>
            </a:r>
          </a:p>
        </p:txBody>
      </p:sp>
      <p:sp>
        <p:nvSpPr>
          <p:cNvPr id="3" name="Content Placeholder 2">
            <a:extLst>
              <a:ext uri="{FF2B5EF4-FFF2-40B4-BE49-F238E27FC236}">
                <a16:creationId xmlns:a16="http://schemas.microsoft.com/office/drawing/2014/main" id="{E8FC7433-AAB2-EA46-B6DC-99B6E89F79B8}"/>
              </a:ext>
            </a:extLst>
          </p:cNvPr>
          <p:cNvSpPr>
            <a:spLocks noGrp="1"/>
          </p:cNvSpPr>
          <p:nvPr>
            <p:ph idx="1"/>
          </p:nvPr>
        </p:nvSpPr>
        <p:spPr>
          <a:xfrm>
            <a:off x="1154954" y="2603500"/>
            <a:ext cx="9638231" cy="3416300"/>
          </a:xfrm>
        </p:spPr>
        <p:txBody>
          <a:bodyPr>
            <a:normAutofit lnSpcReduction="10000"/>
          </a:bodyPr>
          <a:lstStyle/>
          <a:p>
            <a:pPr marL="0" indent="0" algn="ctr">
              <a:buNone/>
            </a:pPr>
            <a:endParaRPr lang="en-US" dirty="0"/>
          </a:p>
          <a:p>
            <a:pPr marL="0" indent="0" algn="ctr">
              <a:buNone/>
            </a:pPr>
            <a:r>
              <a:rPr lang="en-US" dirty="0"/>
              <a:t>Sara is 45-year-old woman presents with a one-month history of poor sleep and irritable mood. She mentions several stressful events going on in her life right now. She is currently dealing with a recent divorce and ongoing custody battle with her former husband over their 2 teenage children. She has also just had a bad performance review at work due to her inability to meet deadlines and is fearful of losing her job. She explains that her work problems have arisen because she has been unable to keep her concentration focused on work. She expresses feelings of worthlessness and wonders sometimes what is the point of living. She has to force herself to stay engaged in her children's activities and other interests that she used to enjoy; she feels she is "just going through the motions". Her exam is notable for poor eye contact and frequent tears. </a:t>
            </a:r>
          </a:p>
        </p:txBody>
      </p:sp>
    </p:spTree>
    <p:extLst>
      <p:ext uri="{BB962C8B-B14F-4D97-AF65-F5344CB8AC3E}">
        <p14:creationId xmlns:p14="http://schemas.microsoft.com/office/powerpoint/2010/main" val="3100803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42A09-725D-6B47-84E5-6E82838D7E9B}"/>
              </a:ext>
            </a:extLst>
          </p:cNvPr>
          <p:cNvSpPr>
            <a:spLocks noGrp="1"/>
          </p:cNvSpPr>
          <p:nvPr>
            <p:ph type="title"/>
          </p:nvPr>
        </p:nvSpPr>
        <p:spPr/>
        <p:txBody>
          <a:bodyPr/>
          <a:lstStyle/>
          <a:p>
            <a:pPr algn="ctr"/>
            <a:r>
              <a:rPr lang="en-US" b="1" dirty="0"/>
              <a:t>Three types of Bipolar Disorders</a:t>
            </a:r>
            <a:endParaRPr lang="en-US" dirty="0"/>
          </a:p>
        </p:txBody>
      </p:sp>
      <p:sp>
        <p:nvSpPr>
          <p:cNvPr id="3" name="Content Placeholder 2">
            <a:extLst>
              <a:ext uri="{FF2B5EF4-FFF2-40B4-BE49-F238E27FC236}">
                <a16:creationId xmlns:a16="http://schemas.microsoft.com/office/drawing/2014/main" id="{AE65C845-2F42-804C-A9F6-88EE8A2E6AB2}"/>
              </a:ext>
            </a:extLst>
          </p:cNvPr>
          <p:cNvSpPr>
            <a:spLocks noGrp="1"/>
          </p:cNvSpPr>
          <p:nvPr>
            <p:ph idx="1"/>
          </p:nvPr>
        </p:nvSpPr>
        <p:spPr>
          <a:xfrm>
            <a:off x="808892" y="2603500"/>
            <a:ext cx="10410093" cy="3867638"/>
          </a:xfrm>
        </p:spPr>
        <p:txBody>
          <a:bodyPr>
            <a:normAutofit/>
          </a:bodyPr>
          <a:lstStyle/>
          <a:p>
            <a:pPr marL="571500" lvl="0" indent="-571500" fontAlgn="base">
              <a:buFont typeface="+mj-lt"/>
              <a:buAutoNum type="romanUcPeriod"/>
            </a:pPr>
            <a:r>
              <a:rPr lang="en-US" sz="2000" b="1" dirty="0"/>
              <a:t>Bipolar I Disorder:</a:t>
            </a:r>
            <a:r>
              <a:rPr lang="en-US" sz="2000" dirty="0"/>
              <a:t>   At least 1 or more Manic Episodes (may include one or more Depressive Episodes)</a:t>
            </a:r>
          </a:p>
          <a:p>
            <a:pPr marL="571500" lvl="0" indent="-571500" fontAlgn="base">
              <a:buFont typeface="+mj-lt"/>
              <a:buAutoNum type="romanUcPeriod"/>
            </a:pPr>
            <a:r>
              <a:rPr lang="en-US" sz="2000" b="1" dirty="0"/>
              <a:t>Bipolar II Disorder:</a:t>
            </a:r>
            <a:r>
              <a:rPr lang="en-US" sz="2000" dirty="0"/>
              <a:t> At least 1 Hypomanic Episode and at least 1 Depressive Episode</a:t>
            </a:r>
          </a:p>
          <a:p>
            <a:pPr marL="571500" lvl="0" indent="-571500" fontAlgn="base">
              <a:buFont typeface="+mj-lt"/>
              <a:buAutoNum type="romanUcPeriod"/>
            </a:pPr>
            <a:r>
              <a:rPr lang="en-US" sz="2000" b="1" dirty="0"/>
              <a:t>Cyclothymic Disorder:</a:t>
            </a:r>
            <a:r>
              <a:rPr lang="en-US" sz="2000" dirty="0"/>
              <a:t> Chronic cycling between mild hypomanic and depressive symptoms for at least a year that do not meet criteria for a Hypomanic or Depressive Episode</a:t>
            </a:r>
          </a:p>
        </p:txBody>
      </p:sp>
    </p:spTree>
    <p:extLst>
      <p:ext uri="{BB962C8B-B14F-4D97-AF65-F5344CB8AC3E}">
        <p14:creationId xmlns:p14="http://schemas.microsoft.com/office/powerpoint/2010/main" val="68610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0C4B0-00CF-A340-94AF-82FFACAA5FA8}"/>
              </a:ext>
            </a:extLst>
          </p:cNvPr>
          <p:cNvSpPr>
            <a:spLocks noGrp="1"/>
          </p:cNvSpPr>
          <p:nvPr>
            <p:ph type="title"/>
          </p:nvPr>
        </p:nvSpPr>
        <p:spPr/>
        <p:txBody>
          <a:bodyPr/>
          <a:lstStyle/>
          <a:p>
            <a:r>
              <a:rPr lang="en-US" dirty="0"/>
              <a:t>Diagnostic Criteria: Manic Episode</a:t>
            </a:r>
          </a:p>
        </p:txBody>
      </p:sp>
      <p:sp>
        <p:nvSpPr>
          <p:cNvPr id="3" name="Content Placeholder 2">
            <a:extLst>
              <a:ext uri="{FF2B5EF4-FFF2-40B4-BE49-F238E27FC236}">
                <a16:creationId xmlns:a16="http://schemas.microsoft.com/office/drawing/2014/main" id="{23ECE84D-FB4F-5945-AE3F-893D9B091B28}"/>
              </a:ext>
            </a:extLst>
          </p:cNvPr>
          <p:cNvSpPr>
            <a:spLocks noGrp="1"/>
          </p:cNvSpPr>
          <p:nvPr>
            <p:ph idx="1"/>
          </p:nvPr>
        </p:nvSpPr>
        <p:spPr>
          <a:xfrm>
            <a:off x="158265" y="2321172"/>
            <a:ext cx="12192000" cy="4677508"/>
          </a:xfrm>
        </p:spPr>
        <p:txBody>
          <a:bodyPr>
            <a:normAutofit fontScale="55000" lnSpcReduction="20000"/>
          </a:bodyPr>
          <a:lstStyle/>
          <a:p>
            <a:pPr marL="457200" lvl="0" indent="-457200">
              <a:buFont typeface="+mj-lt"/>
              <a:buAutoNum type="alphaUcPeriod"/>
            </a:pPr>
            <a:r>
              <a:rPr lang="en-US" sz="2900" dirty="0"/>
              <a:t>A distinct period of abnormally and </a:t>
            </a:r>
            <a:r>
              <a:rPr lang="en-US" sz="2900" b="1" dirty="0">
                <a:solidFill>
                  <a:srgbClr val="FF0000"/>
                </a:solidFill>
              </a:rPr>
              <a:t>persistently elevated, expansive, or irritable mood </a:t>
            </a:r>
            <a:r>
              <a:rPr lang="en-US" sz="2900" dirty="0"/>
              <a:t>and abnormally and </a:t>
            </a:r>
            <a:r>
              <a:rPr lang="en-US" sz="2900" b="1" dirty="0">
                <a:solidFill>
                  <a:srgbClr val="FF0000"/>
                </a:solidFill>
              </a:rPr>
              <a:t>persistently increased goal-directed activity or energy</a:t>
            </a:r>
            <a:r>
              <a:rPr lang="en-US" sz="2900" dirty="0"/>
              <a:t>, lasting </a:t>
            </a:r>
            <a:r>
              <a:rPr lang="en-US" sz="2900" b="1" dirty="0">
                <a:solidFill>
                  <a:srgbClr val="FF0000"/>
                </a:solidFill>
              </a:rPr>
              <a:t>at least 1 week</a:t>
            </a:r>
            <a:r>
              <a:rPr lang="en-US" sz="2900" dirty="0"/>
              <a:t> and present most of the day, nearly every day </a:t>
            </a:r>
          </a:p>
          <a:p>
            <a:pPr marL="457200" lvl="0" indent="-457200">
              <a:buFont typeface="+mj-lt"/>
              <a:buAutoNum type="alphaUcPeriod"/>
            </a:pPr>
            <a:r>
              <a:rPr lang="en-US" sz="2900" dirty="0"/>
              <a:t>During the period of mood disturbance and increased energy or activity, </a:t>
            </a:r>
            <a:r>
              <a:rPr lang="en-US" sz="2900" b="1" dirty="0">
                <a:solidFill>
                  <a:srgbClr val="FF0000"/>
                </a:solidFill>
              </a:rPr>
              <a:t>three (or more) of the following symptoms (four if the mood is only irritable) are present </a:t>
            </a:r>
            <a:r>
              <a:rPr lang="en-US" sz="2900" dirty="0"/>
              <a:t>to a significant degree and represent a noticeable change from usual behavior:</a:t>
            </a:r>
          </a:p>
          <a:p>
            <a:pPr marL="971550" lvl="1" indent="-514350">
              <a:buFont typeface="+mj-lt"/>
              <a:buAutoNum type="arabicPeriod"/>
            </a:pPr>
            <a:r>
              <a:rPr lang="en-US" sz="2900" dirty="0"/>
              <a:t>Inflated self-esteem or grandiosity.</a:t>
            </a:r>
          </a:p>
          <a:p>
            <a:pPr marL="971550" lvl="1" indent="-514350">
              <a:buFont typeface="+mj-lt"/>
              <a:buAutoNum type="arabicPeriod"/>
            </a:pPr>
            <a:r>
              <a:rPr lang="en-US" sz="2900" dirty="0"/>
              <a:t>Decreased need for sleep (e.g., feels rested after only 3 hours of sleep).</a:t>
            </a:r>
          </a:p>
          <a:p>
            <a:pPr marL="971550" lvl="1" indent="-514350">
              <a:buFont typeface="+mj-lt"/>
              <a:buAutoNum type="arabicPeriod"/>
            </a:pPr>
            <a:r>
              <a:rPr lang="en-US" sz="2900" dirty="0"/>
              <a:t>More talkative than usual or pressure to keep talking.</a:t>
            </a:r>
          </a:p>
          <a:p>
            <a:pPr marL="971550" lvl="1" indent="-514350">
              <a:buFont typeface="+mj-lt"/>
              <a:buAutoNum type="arabicPeriod"/>
            </a:pPr>
            <a:r>
              <a:rPr lang="en-US" sz="2900" dirty="0"/>
              <a:t>Flight of ideas or subjective experience that thoughts are racing</a:t>
            </a:r>
          </a:p>
          <a:p>
            <a:pPr marL="971550" lvl="1" indent="-514350">
              <a:buFont typeface="+mj-lt"/>
              <a:buAutoNum type="arabicPeriod"/>
            </a:pPr>
            <a:r>
              <a:rPr lang="en-US" sz="2900" dirty="0"/>
              <a:t>Distractibility </a:t>
            </a:r>
          </a:p>
          <a:p>
            <a:pPr marL="971550" lvl="1" indent="-514350">
              <a:buFont typeface="+mj-lt"/>
              <a:buAutoNum type="arabicPeriod"/>
            </a:pPr>
            <a:r>
              <a:rPr lang="en-US" sz="2900" dirty="0"/>
              <a:t>Increase in goal-directed activity or psychomotor agitation </a:t>
            </a:r>
          </a:p>
          <a:p>
            <a:pPr marL="971550" lvl="1" indent="-514350">
              <a:buFont typeface="+mj-lt"/>
              <a:buAutoNum type="arabicPeriod"/>
            </a:pPr>
            <a:r>
              <a:rPr lang="en-US" sz="2900" dirty="0"/>
              <a:t>Excessive involvement in activities that have a high potential for painful consequences </a:t>
            </a:r>
          </a:p>
          <a:p>
            <a:pPr marL="514350" lvl="1" indent="-514350">
              <a:buFont typeface="+mj-lt"/>
              <a:buAutoNum type="alphaUcPeriod" startAt="3"/>
            </a:pPr>
            <a:r>
              <a:rPr lang="en-US" sz="2900" dirty="0"/>
              <a:t>The mood disturbance is sufficiently severe to cause </a:t>
            </a:r>
            <a:r>
              <a:rPr lang="en-US" sz="2900" b="1" dirty="0">
                <a:solidFill>
                  <a:srgbClr val="FF0000"/>
                </a:solidFill>
              </a:rPr>
              <a:t>marked impairment in social or occupational functioning</a:t>
            </a:r>
            <a:r>
              <a:rPr lang="en-US" sz="2900" dirty="0"/>
              <a:t> or to necessitate hospitalization to prevent harm to self or others, or there are psychotic features.</a:t>
            </a:r>
          </a:p>
          <a:p>
            <a:pPr marL="514350" lvl="1" indent="-514350">
              <a:buFont typeface="+mj-lt"/>
              <a:buAutoNum type="alphaUcPeriod" startAt="3"/>
            </a:pPr>
            <a:r>
              <a:rPr lang="en-US" sz="2900" dirty="0"/>
              <a:t>The episode is </a:t>
            </a:r>
            <a:r>
              <a:rPr lang="en-US" sz="2900" b="1" dirty="0">
                <a:solidFill>
                  <a:srgbClr val="FF0000"/>
                </a:solidFill>
              </a:rPr>
              <a:t>not attributable to the physiological effects of a substance or to another medical condition</a:t>
            </a:r>
            <a:r>
              <a:rPr lang="en-US" sz="2900" dirty="0"/>
              <a:t>.</a:t>
            </a:r>
          </a:p>
          <a:p>
            <a:endParaRPr lang="en-US" dirty="0"/>
          </a:p>
        </p:txBody>
      </p:sp>
    </p:spTree>
    <p:extLst>
      <p:ext uri="{BB962C8B-B14F-4D97-AF65-F5344CB8AC3E}">
        <p14:creationId xmlns:p14="http://schemas.microsoft.com/office/powerpoint/2010/main" val="2290857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0C4B0-00CF-A340-94AF-82FFACAA5FA8}"/>
              </a:ext>
            </a:extLst>
          </p:cNvPr>
          <p:cNvSpPr>
            <a:spLocks noGrp="1"/>
          </p:cNvSpPr>
          <p:nvPr>
            <p:ph type="title"/>
          </p:nvPr>
        </p:nvSpPr>
        <p:spPr>
          <a:xfrm>
            <a:off x="1154953" y="973668"/>
            <a:ext cx="9237555" cy="706964"/>
          </a:xfrm>
        </p:spPr>
        <p:txBody>
          <a:bodyPr/>
          <a:lstStyle/>
          <a:p>
            <a:r>
              <a:rPr lang="en-US" dirty="0"/>
              <a:t>Diagnostic Criteria: Hypomanic Episode</a:t>
            </a:r>
          </a:p>
        </p:txBody>
      </p:sp>
      <p:sp>
        <p:nvSpPr>
          <p:cNvPr id="3" name="Content Placeholder 2">
            <a:extLst>
              <a:ext uri="{FF2B5EF4-FFF2-40B4-BE49-F238E27FC236}">
                <a16:creationId xmlns:a16="http://schemas.microsoft.com/office/drawing/2014/main" id="{23ECE84D-FB4F-5945-AE3F-893D9B091B28}"/>
              </a:ext>
            </a:extLst>
          </p:cNvPr>
          <p:cNvSpPr>
            <a:spLocks noGrp="1"/>
          </p:cNvSpPr>
          <p:nvPr>
            <p:ph idx="1"/>
          </p:nvPr>
        </p:nvSpPr>
        <p:spPr>
          <a:xfrm>
            <a:off x="158265" y="2321172"/>
            <a:ext cx="12192000" cy="4677508"/>
          </a:xfrm>
        </p:spPr>
        <p:txBody>
          <a:bodyPr>
            <a:normAutofit fontScale="55000" lnSpcReduction="20000"/>
          </a:bodyPr>
          <a:lstStyle/>
          <a:p>
            <a:pPr marL="457200" indent="-457200">
              <a:buFont typeface="+mj-lt"/>
              <a:buAutoNum type="alphaUcPeriod"/>
            </a:pPr>
            <a:r>
              <a:rPr lang="en-US" sz="2900" dirty="0"/>
              <a:t>A distinct period of abnormally and </a:t>
            </a:r>
            <a:r>
              <a:rPr lang="en-US" sz="2900" b="1" dirty="0">
                <a:solidFill>
                  <a:srgbClr val="FF0000"/>
                </a:solidFill>
              </a:rPr>
              <a:t>persistently elevated, expansive, or irritable mood </a:t>
            </a:r>
            <a:r>
              <a:rPr lang="en-US" sz="2900" dirty="0"/>
              <a:t>and abnormally and </a:t>
            </a:r>
            <a:r>
              <a:rPr lang="en-US" sz="2900" b="1" dirty="0">
                <a:solidFill>
                  <a:srgbClr val="FF0000"/>
                </a:solidFill>
              </a:rPr>
              <a:t>persistently increased goal-directed activity or energy</a:t>
            </a:r>
            <a:r>
              <a:rPr lang="en-US" sz="2900" dirty="0"/>
              <a:t>, lasting </a:t>
            </a:r>
            <a:r>
              <a:rPr lang="en-US" sz="2900" b="1" dirty="0">
                <a:solidFill>
                  <a:srgbClr val="FF0000"/>
                </a:solidFill>
              </a:rPr>
              <a:t>at least 4 consecutive days </a:t>
            </a:r>
            <a:r>
              <a:rPr lang="en-US" sz="2900" dirty="0"/>
              <a:t>and present most of the day, nearly every day </a:t>
            </a:r>
          </a:p>
          <a:p>
            <a:pPr marL="457200" lvl="0" indent="-457200">
              <a:buFont typeface="+mj-lt"/>
              <a:buAutoNum type="alphaUcPeriod"/>
            </a:pPr>
            <a:r>
              <a:rPr lang="en-US" sz="2900" dirty="0"/>
              <a:t>During the period of mood disturbance and increased energy or activity, </a:t>
            </a:r>
            <a:r>
              <a:rPr lang="en-US" sz="2900" b="1" dirty="0">
                <a:solidFill>
                  <a:srgbClr val="FF0000"/>
                </a:solidFill>
              </a:rPr>
              <a:t>three (or more) of the following symptoms (four if the mood is only irritable) are present </a:t>
            </a:r>
            <a:r>
              <a:rPr lang="en-US" sz="2900" dirty="0"/>
              <a:t>to a significant degree and represent a noticeable change from usual behavior:</a:t>
            </a:r>
          </a:p>
          <a:p>
            <a:pPr marL="971550" lvl="1" indent="-514350">
              <a:buFont typeface="+mj-lt"/>
              <a:buAutoNum type="arabicPeriod"/>
            </a:pPr>
            <a:r>
              <a:rPr lang="en-US" sz="2900" dirty="0"/>
              <a:t>Inflated self-esteem or grandiosity.</a:t>
            </a:r>
          </a:p>
          <a:p>
            <a:pPr marL="971550" lvl="1" indent="-514350">
              <a:buFont typeface="+mj-lt"/>
              <a:buAutoNum type="arabicPeriod"/>
            </a:pPr>
            <a:r>
              <a:rPr lang="en-US" sz="2900" dirty="0"/>
              <a:t>Decreased need for sleep (e.g., feels rested after only 3 hours of sleep).</a:t>
            </a:r>
          </a:p>
          <a:p>
            <a:pPr marL="971550" lvl="1" indent="-514350">
              <a:buFont typeface="+mj-lt"/>
              <a:buAutoNum type="arabicPeriod"/>
            </a:pPr>
            <a:r>
              <a:rPr lang="en-US" sz="2900" dirty="0"/>
              <a:t>More talkative than usual or pressure to keep talking.</a:t>
            </a:r>
          </a:p>
          <a:p>
            <a:pPr marL="971550" lvl="1" indent="-514350">
              <a:buFont typeface="+mj-lt"/>
              <a:buAutoNum type="arabicPeriod"/>
            </a:pPr>
            <a:r>
              <a:rPr lang="en-US" sz="2900" dirty="0"/>
              <a:t>Flight of ideas or subjective experience that thoughts are racing</a:t>
            </a:r>
          </a:p>
          <a:p>
            <a:pPr marL="971550" lvl="1" indent="-514350">
              <a:buFont typeface="+mj-lt"/>
              <a:buAutoNum type="arabicPeriod"/>
            </a:pPr>
            <a:r>
              <a:rPr lang="en-US" sz="2900" dirty="0"/>
              <a:t>Distractibility </a:t>
            </a:r>
          </a:p>
          <a:p>
            <a:pPr marL="971550" lvl="1" indent="-514350">
              <a:buFont typeface="+mj-lt"/>
              <a:buAutoNum type="arabicPeriod"/>
            </a:pPr>
            <a:r>
              <a:rPr lang="en-US" sz="2900" dirty="0"/>
              <a:t>Increase in goal-directed activity or psychomotor agitation </a:t>
            </a:r>
          </a:p>
          <a:p>
            <a:pPr marL="971550" lvl="1" indent="-514350">
              <a:buFont typeface="+mj-lt"/>
              <a:buAutoNum type="arabicPeriod"/>
            </a:pPr>
            <a:r>
              <a:rPr lang="en-US" sz="2900" dirty="0"/>
              <a:t>Excessive involvement in activities that have a high potential for painful consequences </a:t>
            </a:r>
          </a:p>
          <a:p>
            <a:pPr marL="514350" lvl="1" indent="-514350">
              <a:buFont typeface="+mj-lt"/>
              <a:buAutoNum type="alphaUcPeriod" startAt="3"/>
            </a:pPr>
            <a:r>
              <a:rPr lang="en-US" sz="2900" dirty="0"/>
              <a:t>The mood disturbance is sufficiently severe to cause </a:t>
            </a:r>
            <a:r>
              <a:rPr lang="en-US" sz="2900" b="1" dirty="0">
                <a:solidFill>
                  <a:srgbClr val="FF0000"/>
                </a:solidFill>
              </a:rPr>
              <a:t>marked impairment in social or occupational functioning</a:t>
            </a:r>
            <a:r>
              <a:rPr lang="en-US" sz="2900" dirty="0"/>
              <a:t> or to necessitate hospitalization to prevent harm to self or others, or there are psychotic features.</a:t>
            </a:r>
          </a:p>
          <a:p>
            <a:pPr marL="514350" lvl="1" indent="-514350">
              <a:buFont typeface="+mj-lt"/>
              <a:buAutoNum type="alphaUcPeriod" startAt="3"/>
            </a:pPr>
            <a:r>
              <a:rPr lang="en-US" sz="2900" dirty="0"/>
              <a:t>The episode is </a:t>
            </a:r>
            <a:r>
              <a:rPr lang="en-US" sz="2900" b="1" dirty="0">
                <a:solidFill>
                  <a:srgbClr val="FF0000"/>
                </a:solidFill>
              </a:rPr>
              <a:t>not attributable to the physiological effects of a substance or to another medical condition</a:t>
            </a:r>
            <a:r>
              <a:rPr lang="en-US" sz="2900" dirty="0"/>
              <a:t>.</a:t>
            </a:r>
          </a:p>
          <a:p>
            <a:endParaRPr lang="en-US" dirty="0"/>
          </a:p>
        </p:txBody>
      </p:sp>
    </p:spTree>
    <p:extLst>
      <p:ext uri="{BB962C8B-B14F-4D97-AF65-F5344CB8AC3E}">
        <p14:creationId xmlns:p14="http://schemas.microsoft.com/office/powerpoint/2010/main" val="3315949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02A96-145E-DF41-991C-A4340FFA72EE}"/>
              </a:ext>
            </a:extLst>
          </p:cNvPr>
          <p:cNvSpPr>
            <a:spLocks noGrp="1"/>
          </p:cNvSpPr>
          <p:nvPr>
            <p:ph type="title"/>
          </p:nvPr>
        </p:nvSpPr>
        <p:spPr>
          <a:xfrm>
            <a:off x="1154953" y="973668"/>
            <a:ext cx="9378232" cy="706964"/>
          </a:xfrm>
        </p:spPr>
        <p:txBody>
          <a:bodyPr/>
          <a:lstStyle/>
          <a:p>
            <a:pPr algn="ctr"/>
            <a:r>
              <a:rPr lang="en-US" dirty="0"/>
              <a:t>Diagnostic Criteria: </a:t>
            </a:r>
            <a:br>
              <a:rPr lang="en-US" dirty="0"/>
            </a:br>
            <a:r>
              <a:rPr lang="en-US" dirty="0"/>
              <a:t>Major Depressive Disorder (MDD) DSM-V</a:t>
            </a:r>
          </a:p>
        </p:txBody>
      </p:sp>
      <p:sp>
        <p:nvSpPr>
          <p:cNvPr id="3" name="Content Placeholder 2">
            <a:extLst>
              <a:ext uri="{FF2B5EF4-FFF2-40B4-BE49-F238E27FC236}">
                <a16:creationId xmlns:a16="http://schemas.microsoft.com/office/drawing/2014/main" id="{1F1D5FD7-D126-894B-82BA-307A5AFDBA50}"/>
              </a:ext>
            </a:extLst>
          </p:cNvPr>
          <p:cNvSpPr>
            <a:spLocks noGrp="1"/>
          </p:cNvSpPr>
          <p:nvPr>
            <p:ph idx="1"/>
          </p:nvPr>
        </p:nvSpPr>
        <p:spPr>
          <a:xfrm>
            <a:off x="0" y="2426677"/>
            <a:ext cx="12192000" cy="4431323"/>
          </a:xfrm>
        </p:spPr>
        <p:txBody>
          <a:bodyPr>
            <a:normAutofit lnSpcReduction="10000"/>
          </a:bodyPr>
          <a:lstStyle/>
          <a:p>
            <a:pPr lvl="0">
              <a:spcBef>
                <a:spcPts val="0"/>
              </a:spcBef>
              <a:buFont typeface="+mj-lt"/>
              <a:buAutoNum type="alphaUcPeriod"/>
            </a:pPr>
            <a:r>
              <a:rPr lang="en-US" b="1" dirty="0">
                <a:solidFill>
                  <a:srgbClr val="FF0000"/>
                </a:solidFill>
                <a:ea typeface="Calibri"/>
                <a:cs typeface="Arial"/>
              </a:rPr>
              <a:t>Five (or more)</a:t>
            </a:r>
            <a:r>
              <a:rPr lang="en-US" dirty="0">
                <a:solidFill>
                  <a:srgbClr val="FF0000"/>
                </a:solidFill>
                <a:ea typeface="Calibri"/>
                <a:cs typeface="Arial"/>
              </a:rPr>
              <a:t> </a:t>
            </a:r>
            <a:r>
              <a:rPr lang="en-US" dirty="0">
                <a:ea typeface="Calibri"/>
                <a:cs typeface="Arial"/>
              </a:rPr>
              <a:t>of the following symptoms have been present during the same </a:t>
            </a:r>
            <a:r>
              <a:rPr lang="en-US" b="1" dirty="0">
                <a:solidFill>
                  <a:srgbClr val="FF0000"/>
                </a:solidFill>
                <a:ea typeface="Calibri"/>
                <a:cs typeface="Arial"/>
              </a:rPr>
              <a:t>2-week period</a:t>
            </a:r>
            <a:r>
              <a:rPr lang="en-US" dirty="0">
                <a:solidFill>
                  <a:srgbClr val="FF0000"/>
                </a:solidFill>
                <a:ea typeface="Calibri"/>
                <a:cs typeface="Arial"/>
              </a:rPr>
              <a:t> </a:t>
            </a:r>
            <a:r>
              <a:rPr lang="en-US" dirty="0">
                <a:ea typeface="Calibri"/>
                <a:cs typeface="Arial"/>
              </a:rPr>
              <a:t>and represent a change from previous functioning: </a:t>
            </a:r>
            <a:r>
              <a:rPr lang="en-US" b="1" dirty="0">
                <a:solidFill>
                  <a:srgbClr val="FF0000"/>
                </a:solidFill>
                <a:ea typeface="Calibri"/>
                <a:cs typeface="Arial"/>
              </a:rPr>
              <a:t>at least one of the symptoms either (1) depressed mood or (2) loss of interest or pleasure.</a:t>
            </a:r>
            <a:endParaRPr lang="en-US" sz="2000" dirty="0">
              <a:solidFill>
                <a:srgbClr val="FF0000"/>
              </a:solidFill>
              <a:latin typeface="Times New (W1)"/>
              <a:ea typeface="Calibri"/>
              <a:cs typeface="Times New Roman"/>
            </a:endParaRPr>
          </a:p>
          <a:p>
            <a:pPr marL="114300" indent="0">
              <a:spcBef>
                <a:spcPts val="0"/>
              </a:spcBef>
              <a:buNone/>
            </a:pPr>
            <a:r>
              <a:rPr lang="en-US" dirty="0">
                <a:ea typeface="Calibri"/>
                <a:cs typeface="Arial"/>
              </a:rPr>
              <a:t> </a:t>
            </a:r>
            <a:endParaRPr lang="en-US" sz="2000" dirty="0">
              <a:latin typeface="Times New (W1)"/>
              <a:ea typeface="Calibri"/>
              <a:cs typeface="Times New Roman"/>
            </a:endParaRPr>
          </a:p>
          <a:p>
            <a:pPr lvl="1">
              <a:spcBef>
                <a:spcPts val="0"/>
              </a:spcBef>
              <a:buFont typeface="+mj-lt"/>
              <a:buAutoNum type="arabicPeriod"/>
            </a:pPr>
            <a:r>
              <a:rPr lang="en-US" sz="1800" b="1" dirty="0">
                <a:solidFill>
                  <a:srgbClr val="FF0000"/>
                </a:solidFill>
                <a:ea typeface="Calibri"/>
                <a:cs typeface="Arial"/>
              </a:rPr>
              <a:t>Depressed mood</a:t>
            </a:r>
            <a:r>
              <a:rPr lang="en-US" sz="1800" dirty="0">
                <a:solidFill>
                  <a:srgbClr val="FF0000"/>
                </a:solidFill>
                <a:ea typeface="Calibri"/>
                <a:cs typeface="Arial"/>
              </a:rPr>
              <a:t> </a:t>
            </a:r>
            <a:r>
              <a:rPr lang="en-US" sz="1800" dirty="0">
                <a:ea typeface="Calibri"/>
                <a:cs typeface="Arial"/>
              </a:rPr>
              <a:t>most of the day, nearly every day, as indicated by either subjective report or observation made by others </a:t>
            </a:r>
          </a:p>
          <a:p>
            <a:pPr lvl="1">
              <a:spcBef>
                <a:spcPts val="0"/>
              </a:spcBef>
              <a:buFont typeface="+mj-lt"/>
              <a:buAutoNum type="arabicPeriod"/>
            </a:pPr>
            <a:r>
              <a:rPr lang="en-US" sz="1800" b="1" dirty="0">
                <a:solidFill>
                  <a:srgbClr val="FF0000"/>
                </a:solidFill>
                <a:ea typeface="Calibri"/>
                <a:cs typeface="Arial"/>
              </a:rPr>
              <a:t>Anhedonia:</a:t>
            </a:r>
            <a:r>
              <a:rPr lang="en-US" sz="1800" dirty="0">
                <a:ea typeface="Calibri"/>
                <a:cs typeface="Arial"/>
              </a:rPr>
              <a:t> Markedly diminished interest or pleasure in all, or almost all, activities most of the day, nearly every day </a:t>
            </a:r>
          </a:p>
          <a:p>
            <a:pPr lvl="1">
              <a:spcBef>
                <a:spcPts val="0"/>
              </a:spcBef>
              <a:buFont typeface="+mj-lt"/>
              <a:buAutoNum type="arabicPeriod"/>
            </a:pPr>
            <a:r>
              <a:rPr lang="en-US" sz="1800" dirty="0">
                <a:ea typeface="Calibri"/>
                <a:cs typeface="Arial"/>
              </a:rPr>
              <a:t>Significant </a:t>
            </a:r>
            <a:r>
              <a:rPr lang="en-US" sz="1800" b="1" dirty="0">
                <a:solidFill>
                  <a:srgbClr val="FF0000"/>
                </a:solidFill>
                <a:ea typeface="Calibri"/>
                <a:cs typeface="Arial"/>
              </a:rPr>
              <a:t>weight loss</a:t>
            </a:r>
            <a:r>
              <a:rPr lang="en-US" sz="1800" dirty="0">
                <a:solidFill>
                  <a:srgbClr val="FF0000"/>
                </a:solidFill>
                <a:ea typeface="Calibri"/>
                <a:cs typeface="Arial"/>
              </a:rPr>
              <a:t> </a:t>
            </a:r>
            <a:r>
              <a:rPr lang="en-US" sz="1800" dirty="0">
                <a:ea typeface="Calibri"/>
                <a:cs typeface="Arial"/>
              </a:rPr>
              <a:t>when not dieting </a:t>
            </a:r>
            <a:r>
              <a:rPr lang="en-US" sz="1800" b="1" dirty="0">
                <a:solidFill>
                  <a:srgbClr val="FF0000"/>
                </a:solidFill>
                <a:ea typeface="Calibri"/>
                <a:cs typeface="Arial"/>
              </a:rPr>
              <a:t>or weight gain</a:t>
            </a:r>
            <a:r>
              <a:rPr lang="en-US" sz="1800" dirty="0">
                <a:ea typeface="Calibri"/>
                <a:cs typeface="Arial"/>
              </a:rPr>
              <a:t>, or decrease or increase in appetite nearly every day. </a:t>
            </a:r>
          </a:p>
          <a:p>
            <a:pPr lvl="1">
              <a:spcBef>
                <a:spcPts val="0"/>
              </a:spcBef>
              <a:buFont typeface="+mj-lt"/>
              <a:buAutoNum type="arabicPeriod"/>
            </a:pPr>
            <a:r>
              <a:rPr lang="en-US" sz="1800" b="1" dirty="0">
                <a:solidFill>
                  <a:srgbClr val="FF0000"/>
                </a:solidFill>
                <a:ea typeface="Calibri"/>
                <a:cs typeface="Arial"/>
              </a:rPr>
              <a:t>Insomnia or hypersomnia</a:t>
            </a:r>
            <a:r>
              <a:rPr lang="en-US" sz="1800" dirty="0">
                <a:solidFill>
                  <a:srgbClr val="FF0000"/>
                </a:solidFill>
                <a:ea typeface="Calibri"/>
                <a:cs typeface="Arial"/>
              </a:rPr>
              <a:t> </a:t>
            </a:r>
            <a:r>
              <a:rPr lang="en-US" sz="1800" dirty="0">
                <a:ea typeface="Calibri"/>
                <a:cs typeface="Arial"/>
              </a:rPr>
              <a:t>nearly every day.</a:t>
            </a:r>
            <a:endParaRPr lang="en-US" sz="1800" dirty="0">
              <a:latin typeface="Times New (W1)"/>
              <a:ea typeface="Calibri"/>
              <a:cs typeface="Times New Roman"/>
            </a:endParaRPr>
          </a:p>
          <a:p>
            <a:pPr lvl="1">
              <a:spcBef>
                <a:spcPts val="0"/>
              </a:spcBef>
              <a:buFont typeface="+mj-lt"/>
              <a:buAutoNum type="arabicPeriod"/>
            </a:pPr>
            <a:r>
              <a:rPr lang="en-US" sz="1800" b="1" dirty="0">
                <a:solidFill>
                  <a:srgbClr val="FF0000"/>
                </a:solidFill>
                <a:ea typeface="Calibri"/>
                <a:cs typeface="Arial"/>
              </a:rPr>
              <a:t>Psychomotor agitation or retardation</a:t>
            </a:r>
            <a:r>
              <a:rPr lang="en-US" sz="1800" dirty="0">
                <a:solidFill>
                  <a:srgbClr val="FF0000"/>
                </a:solidFill>
                <a:ea typeface="Calibri"/>
                <a:cs typeface="Arial"/>
              </a:rPr>
              <a:t> </a:t>
            </a:r>
            <a:r>
              <a:rPr lang="en-US" sz="1800" dirty="0">
                <a:ea typeface="Calibri"/>
                <a:cs typeface="Arial"/>
              </a:rPr>
              <a:t>nearly every day </a:t>
            </a:r>
          </a:p>
          <a:p>
            <a:pPr lvl="1">
              <a:spcBef>
                <a:spcPts val="0"/>
              </a:spcBef>
              <a:buFont typeface="+mj-lt"/>
              <a:buAutoNum type="arabicPeriod"/>
            </a:pPr>
            <a:r>
              <a:rPr lang="en-US" sz="1800" b="1" dirty="0">
                <a:solidFill>
                  <a:srgbClr val="FF0000"/>
                </a:solidFill>
                <a:ea typeface="Calibri"/>
                <a:cs typeface="Arial"/>
              </a:rPr>
              <a:t>Fatigue or loss of energy</a:t>
            </a:r>
            <a:r>
              <a:rPr lang="en-US" sz="1800" dirty="0">
                <a:solidFill>
                  <a:srgbClr val="FF0000"/>
                </a:solidFill>
                <a:ea typeface="Calibri"/>
                <a:cs typeface="Arial"/>
              </a:rPr>
              <a:t> </a:t>
            </a:r>
            <a:r>
              <a:rPr lang="en-US" sz="1800" dirty="0">
                <a:ea typeface="Calibri"/>
                <a:cs typeface="Arial"/>
              </a:rPr>
              <a:t>nearly every day.</a:t>
            </a:r>
            <a:endParaRPr lang="en-US" sz="1800" dirty="0">
              <a:latin typeface="Times New (W1)"/>
              <a:ea typeface="Calibri"/>
              <a:cs typeface="Times New Roman"/>
            </a:endParaRPr>
          </a:p>
          <a:p>
            <a:pPr lvl="1">
              <a:spcBef>
                <a:spcPts val="0"/>
              </a:spcBef>
              <a:buFont typeface="+mj-lt"/>
              <a:buAutoNum type="arabicPeriod"/>
            </a:pPr>
            <a:r>
              <a:rPr lang="en-US" sz="1800" b="1" dirty="0">
                <a:solidFill>
                  <a:srgbClr val="FF0000"/>
                </a:solidFill>
                <a:ea typeface="Calibri"/>
                <a:cs typeface="Arial"/>
              </a:rPr>
              <a:t>Feelings of worthlessness</a:t>
            </a:r>
            <a:r>
              <a:rPr lang="en-US" sz="1800" dirty="0">
                <a:solidFill>
                  <a:srgbClr val="FF0000"/>
                </a:solidFill>
                <a:ea typeface="Calibri"/>
                <a:cs typeface="Arial"/>
              </a:rPr>
              <a:t> </a:t>
            </a:r>
            <a:r>
              <a:rPr lang="en-US" sz="1800" dirty="0">
                <a:ea typeface="Calibri"/>
                <a:cs typeface="Arial"/>
              </a:rPr>
              <a:t>or excessive or inappropriate guilt nearly every day </a:t>
            </a:r>
          </a:p>
          <a:p>
            <a:pPr lvl="1">
              <a:spcBef>
                <a:spcPts val="0"/>
              </a:spcBef>
              <a:buFont typeface="+mj-lt"/>
              <a:buAutoNum type="arabicPeriod"/>
            </a:pPr>
            <a:r>
              <a:rPr lang="en-US" sz="1800" b="1" dirty="0">
                <a:solidFill>
                  <a:srgbClr val="FF0000"/>
                </a:solidFill>
                <a:ea typeface="Calibri"/>
                <a:cs typeface="Arial"/>
              </a:rPr>
              <a:t>Diminished ability to think or concentrate, or indecisiveness</a:t>
            </a:r>
            <a:r>
              <a:rPr lang="en-US" sz="1800" dirty="0">
                <a:ea typeface="Calibri"/>
                <a:cs typeface="Arial"/>
              </a:rPr>
              <a:t>, nearly every day</a:t>
            </a:r>
          </a:p>
          <a:p>
            <a:pPr lvl="1">
              <a:spcBef>
                <a:spcPts val="0"/>
              </a:spcBef>
              <a:buFont typeface="+mj-lt"/>
              <a:buAutoNum type="arabicPeriod"/>
            </a:pPr>
            <a:r>
              <a:rPr lang="en-US" sz="1800" b="1" dirty="0">
                <a:solidFill>
                  <a:srgbClr val="FF0000"/>
                </a:solidFill>
                <a:ea typeface="Calibri"/>
                <a:cs typeface="Arial"/>
              </a:rPr>
              <a:t>Recurrent thoughts of death</a:t>
            </a:r>
            <a:r>
              <a:rPr lang="en-US" sz="1800" dirty="0">
                <a:ea typeface="Calibri"/>
                <a:cs typeface="Arial"/>
              </a:rPr>
              <a:t>, and/or </a:t>
            </a:r>
            <a:r>
              <a:rPr lang="en-US" sz="1800" b="1" dirty="0">
                <a:solidFill>
                  <a:srgbClr val="FF0000"/>
                </a:solidFill>
                <a:ea typeface="Calibri"/>
                <a:cs typeface="Arial"/>
              </a:rPr>
              <a:t>recurrent suicidal ideation</a:t>
            </a:r>
            <a:endParaRPr lang="en-US" sz="1800" dirty="0">
              <a:solidFill>
                <a:srgbClr val="FF0000"/>
              </a:solidFill>
            </a:endParaRPr>
          </a:p>
          <a:p>
            <a:endParaRPr lang="en-US" dirty="0"/>
          </a:p>
        </p:txBody>
      </p:sp>
    </p:spTree>
    <p:extLst>
      <p:ext uri="{BB962C8B-B14F-4D97-AF65-F5344CB8AC3E}">
        <p14:creationId xmlns:p14="http://schemas.microsoft.com/office/powerpoint/2010/main" val="241723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1207</Words>
  <Application>Microsoft Macintosh PowerPoint</Application>
  <PresentationFormat>Widescreen</PresentationFormat>
  <Paragraphs>93</Paragraphs>
  <Slides>10</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Century Gothic</vt:lpstr>
      <vt:lpstr>Times New (W1)</vt:lpstr>
      <vt:lpstr>Wingdings 3</vt:lpstr>
      <vt:lpstr>Ion Boardroom</vt:lpstr>
      <vt:lpstr>Detecting the Mood Disorder</vt:lpstr>
      <vt:lpstr>PowerPoint Presentation</vt:lpstr>
      <vt:lpstr>PowerPoint Presentation</vt:lpstr>
      <vt:lpstr>Case Study 1</vt:lpstr>
      <vt:lpstr>Case Study 2 </vt:lpstr>
      <vt:lpstr>Three types of Bipolar Disorders</vt:lpstr>
      <vt:lpstr>Diagnostic Criteria: Manic Episode</vt:lpstr>
      <vt:lpstr>Diagnostic Criteria: Hypomanic Episode</vt:lpstr>
      <vt:lpstr>Diagnostic Criteria:  Major Depressive Disorder (MDD) DSM-V</vt:lpstr>
      <vt:lpstr>Diagnostic Criteria:  Major Depressive Disorder (MDD) DSM-V</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Detecting the Mood Disorder</dc:title>
  <dc:creator>Elise Juraschek</dc:creator>
  <cp:lastModifiedBy>Elise Juraschek</cp:lastModifiedBy>
  <cp:revision>7</cp:revision>
  <dcterms:created xsi:type="dcterms:W3CDTF">2019-05-22T16:34:24Z</dcterms:created>
  <dcterms:modified xsi:type="dcterms:W3CDTF">2019-05-24T20:20:05Z</dcterms:modified>
</cp:coreProperties>
</file>