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436"/>
    <a:srgbClr val="807200"/>
    <a:srgbClr val="EBE472"/>
    <a:srgbClr val="FBED82"/>
    <a:srgbClr val="CFC78D"/>
    <a:srgbClr val="3C3607"/>
    <a:srgbClr val="FCE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53"/>
    <p:restoredTop sz="94624"/>
  </p:normalViewPr>
  <p:slideViewPr>
    <p:cSldViewPr snapToGrid="0" snapToObjects="1">
      <p:cViewPr varScale="1">
        <p:scale>
          <a:sx n="104" d="100"/>
          <a:sy n="104" d="100"/>
        </p:scale>
        <p:origin x="691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908D-682B-1F44-A5EA-427465097B9E}" type="datetimeFigureOut">
              <a:rPr lang="en-US" smtClean="0"/>
              <a:t>10/28/2025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49D01-0ECB-074F-89BE-6277E2367456}" type="slidenum">
              <a:rPr lang="en-US" smtClean="0"/>
              <a:t>‹#›</a:t>
            </a:fld>
            <a:endParaRPr lang="en-US"/>
          </a:p>
        </p:txBody>
      </p:sp>
    </p:spTree>
    <p:extLst>
      <p:ext uri="{BB962C8B-B14F-4D97-AF65-F5344CB8AC3E}">
        <p14:creationId xmlns:p14="http://schemas.microsoft.com/office/powerpoint/2010/main" val="64618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49D01-0ECB-074F-89BE-6277E2367456}" type="slidenum">
              <a:rPr lang="en-US" smtClean="0"/>
              <a:t>1</a:t>
            </a:fld>
            <a:endParaRPr lang="en-US"/>
          </a:p>
        </p:txBody>
      </p:sp>
    </p:spTree>
    <p:extLst>
      <p:ext uri="{BB962C8B-B14F-4D97-AF65-F5344CB8AC3E}">
        <p14:creationId xmlns:p14="http://schemas.microsoft.com/office/powerpoint/2010/main" val="68755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AA4A69-781C-E04F-9F92-037481D140E7}"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A4A69-781C-E04F-9F92-037481D140E7}"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A4A69-781C-E04F-9F92-037481D140E7}"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A4A69-781C-E04F-9F92-037481D140E7}"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A4A69-781C-E04F-9F92-037481D140E7}"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A4A69-781C-E04F-9F92-037481D140E7}"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AA4A69-781C-E04F-9F92-037481D140E7}"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AA4A69-781C-E04F-9F92-037481D140E7}"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A4A69-781C-E04F-9F92-037481D140E7}"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2AA4A69-781C-E04F-9F92-037481D140E7}"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2AA4A69-781C-E04F-9F92-037481D140E7}"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0C0BF2-17E1-1545-BE2F-EC743471BE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2AA4A69-781C-E04F-9F92-037481D140E7}" type="datetimeFigureOut">
              <a:rPr lang="en-US" smtClean="0"/>
              <a:t>10/28/2025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10C0BF2-17E1-1545-BE2F-EC743471BEA8}" type="slidenum">
              <a:rPr lang="en-US" smtClean="0"/>
              <a:t>‹#›</a:t>
            </a:fld>
            <a:endParaRPr lang="en-US"/>
          </a:p>
        </p:txBody>
      </p:sp>
    </p:spTree>
    <p:extLst>
      <p:ext uri="{BB962C8B-B14F-4D97-AF65-F5344CB8AC3E}">
        <p14:creationId xmlns:p14="http://schemas.microsoft.com/office/powerpoint/2010/main" val="473742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san.dunnhensley@wheaton.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mailto:Tim.Moylan@uhsp.edu" TargetMode="External"/><Relationship Id="rId4" Type="http://schemas.openxmlformats.org/officeDocument/2006/relationships/hyperlink" Target="mailto:Margaret.oakes@furma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08737" y="-389112"/>
            <a:ext cx="5865394" cy="2708434"/>
          </a:xfrm>
          <a:prstGeom prst="rect">
            <a:avLst/>
          </a:prstGeom>
          <a:noFill/>
        </p:spPr>
        <p:txBody>
          <a:bodyPr wrap="square" rtlCol="0">
            <a:spAutoFit/>
          </a:bodyPr>
          <a:lstStyle/>
          <a:p>
            <a:r>
              <a:rPr lang="en-US" sz="17000" b="1" dirty="0">
                <a:solidFill>
                  <a:schemeClr val="bg2"/>
                </a:solidFill>
                <a:latin typeface="Candara" charset="0"/>
                <a:ea typeface="Candara" charset="0"/>
                <a:cs typeface="Candara" charset="0"/>
              </a:rPr>
              <a:t>SCRC</a:t>
            </a:r>
          </a:p>
        </p:txBody>
      </p:sp>
      <p:sp>
        <p:nvSpPr>
          <p:cNvPr id="2" name="Rectangle 1"/>
          <p:cNvSpPr/>
          <p:nvPr/>
        </p:nvSpPr>
        <p:spPr>
          <a:xfrm>
            <a:off x="5848527" y="2457141"/>
            <a:ext cx="1839183" cy="2400657"/>
          </a:xfrm>
          <a:prstGeom prst="rect">
            <a:avLst/>
          </a:prstGeom>
        </p:spPr>
        <p:txBody>
          <a:bodyPr wrap="square">
            <a:spAutoFit/>
          </a:bodyPr>
          <a:lstStyle/>
          <a:p>
            <a:pPr algn="r"/>
            <a:r>
              <a:rPr lang="en-US" sz="1200" b="1" dirty="0">
                <a:solidFill>
                  <a:srgbClr val="A12436"/>
                </a:solidFill>
                <a:effectLst/>
                <a:latin typeface="Candara" charset="0"/>
                <a:ea typeface="Candara" charset="0"/>
                <a:cs typeface="Candara" charset="0"/>
              </a:rPr>
              <a:t>Invited Speakers </a:t>
            </a:r>
            <a:endParaRPr lang="en-US" sz="1200" b="1" dirty="0">
              <a:solidFill>
                <a:srgbClr val="A12436"/>
              </a:solidFill>
              <a:latin typeface="Candara" charset="0"/>
              <a:ea typeface="Candara" charset="0"/>
              <a:cs typeface="Candara" charset="0"/>
            </a:endParaRPr>
          </a:p>
          <a:p>
            <a:pPr algn="r"/>
            <a:r>
              <a:rPr lang="en-US" sz="800" dirty="0">
                <a:latin typeface="Candara" charset="0"/>
                <a:ea typeface="Candara" charset="0"/>
                <a:cs typeface="Candara" charset="0"/>
              </a:rPr>
              <a:t>Louis L. Martz Lecturer: </a:t>
            </a:r>
          </a:p>
          <a:p>
            <a:pPr algn="r"/>
            <a:r>
              <a:rPr lang="en-US" sz="1400" b="1" dirty="0">
                <a:latin typeface="Candara" charset="0"/>
                <a:ea typeface="Candara" charset="0"/>
                <a:cs typeface="Candara" charset="0"/>
              </a:rPr>
              <a:t>Susan Doran</a:t>
            </a:r>
          </a:p>
          <a:p>
            <a:pPr algn="r"/>
            <a:r>
              <a:rPr lang="en-US" sz="1200" i="1" dirty="0">
                <a:latin typeface="Candara" charset="0"/>
                <a:ea typeface="Candara" charset="0"/>
                <a:cs typeface="Candara" charset="0"/>
              </a:rPr>
              <a:t>University of Oxford</a:t>
            </a:r>
            <a:r>
              <a:rPr lang="en-US" sz="1400" b="1" dirty="0">
                <a:latin typeface="Candara" charset="0"/>
                <a:ea typeface="Candara" charset="0"/>
                <a:cs typeface="Candara" charset="0"/>
              </a:rPr>
              <a:t> </a:t>
            </a:r>
          </a:p>
          <a:p>
            <a:pPr algn="r"/>
            <a:endParaRPr lang="en-US" sz="1400" i="1" dirty="0">
              <a:latin typeface="Candara" charset="0"/>
              <a:ea typeface="Candara" charset="0"/>
              <a:cs typeface="Candara" charset="0"/>
            </a:endParaRPr>
          </a:p>
          <a:p>
            <a:pPr algn="r"/>
            <a:r>
              <a:rPr lang="en-US" sz="800" dirty="0">
                <a:effectLst/>
                <a:latin typeface="Candara" charset="0"/>
                <a:ea typeface="Candara" charset="0"/>
                <a:cs typeface="Candara" charset="0"/>
              </a:rPr>
              <a:t>William B. Hunter Lecturer:   </a:t>
            </a:r>
          </a:p>
          <a:p>
            <a:pPr algn="r"/>
            <a:r>
              <a:rPr lang="en-US" sz="1400" b="1" dirty="0">
                <a:effectLst/>
                <a:latin typeface="Candara" charset="0"/>
                <a:ea typeface="Candara" charset="0"/>
                <a:cs typeface="Candara" charset="0"/>
              </a:rPr>
              <a:t>Valerie Schutte</a:t>
            </a:r>
            <a:r>
              <a:rPr lang="en-US" sz="1400" i="1" dirty="0">
                <a:latin typeface="Candara" charset="0"/>
                <a:ea typeface="Candara" charset="0"/>
                <a:cs typeface="Candara" charset="0"/>
              </a:rPr>
              <a:t>, </a:t>
            </a:r>
            <a:r>
              <a:rPr lang="en-US" sz="1200" i="1" dirty="0">
                <a:latin typeface="Candara" charset="0"/>
                <a:ea typeface="Candara" charset="0"/>
                <a:cs typeface="Candara" charset="0"/>
              </a:rPr>
              <a:t>Independent Scholar</a:t>
            </a:r>
          </a:p>
          <a:p>
            <a:pPr algn="r"/>
            <a:br>
              <a:rPr lang="en-US" sz="1200" dirty="0">
                <a:effectLst/>
                <a:latin typeface="Candara" charset="0"/>
                <a:ea typeface="Candara" charset="0"/>
                <a:cs typeface="Candara" charset="0"/>
              </a:rPr>
            </a:br>
            <a:br>
              <a:rPr lang="en-US" sz="800" dirty="0">
                <a:effectLst/>
                <a:latin typeface="Candara" charset="0"/>
                <a:ea typeface="Candara" charset="0"/>
                <a:cs typeface="Candara" charset="0"/>
              </a:rPr>
            </a:br>
            <a:r>
              <a:rPr lang="en-US" sz="800" dirty="0">
                <a:effectLst/>
                <a:latin typeface="Candara" charset="0"/>
                <a:ea typeface="Candara" charset="0"/>
                <a:cs typeface="Candara" charset="0"/>
              </a:rPr>
              <a:t>Keynote Lecturer: </a:t>
            </a:r>
          </a:p>
          <a:p>
            <a:pPr algn="r"/>
            <a:r>
              <a:rPr lang="en-US" sz="1400" b="1" dirty="0">
                <a:effectLst/>
                <a:latin typeface="Candara" charset="0"/>
                <a:ea typeface="Candara" charset="0"/>
                <a:cs typeface="Candara" charset="0"/>
              </a:rPr>
              <a:t>Evelyn Tribble</a:t>
            </a:r>
          </a:p>
          <a:p>
            <a:pPr algn="r"/>
            <a:r>
              <a:rPr lang="en-US" sz="1200" i="1" dirty="0">
                <a:effectLst/>
                <a:latin typeface="Candara" charset="0"/>
                <a:ea typeface="Candara" charset="0"/>
                <a:cs typeface="Candara" charset="0"/>
              </a:rPr>
              <a:t>University of Connecticut</a:t>
            </a:r>
            <a:endParaRPr lang="en-US" sz="1200" dirty="0">
              <a:latin typeface="Candara" charset="0"/>
              <a:ea typeface="Candara" charset="0"/>
              <a:cs typeface="Candara" charset="0"/>
            </a:endParaRPr>
          </a:p>
        </p:txBody>
      </p:sp>
      <p:sp>
        <p:nvSpPr>
          <p:cNvPr id="6" name="TextBox 5"/>
          <p:cNvSpPr txBox="1"/>
          <p:nvPr/>
        </p:nvSpPr>
        <p:spPr>
          <a:xfrm>
            <a:off x="417209" y="1273868"/>
            <a:ext cx="3611392" cy="646331"/>
          </a:xfrm>
          <a:prstGeom prst="rect">
            <a:avLst/>
          </a:prstGeom>
          <a:noFill/>
        </p:spPr>
        <p:txBody>
          <a:bodyPr wrap="square" rtlCol="0">
            <a:spAutoFit/>
          </a:bodyPr>
          <a:lstStyle/>
          <a:p>
            <a:r>
              <a:rPr lang="en-US" b="1" dirty="0">
                <a:solidFill>
                  <a:srgbClr val="A12436"/>
                </a:solidFill>
                <a:effectLst/>
                <a:latin typeface="Candara" charset="0"/>
                <a:ea typeface="Candara" charset="0"/>
                <a:cs typeface="Candara" charset="0"/>
              </a:rPr>
              <a:t>Exploring the Renaissance </a:t>
            </a:r>
            <a:r>
              <a:rPr lang="en-US" b="1" dirty="0">
                <a:solidFill>
                  <a:srgbClr val="A12436"/>
                </a:solidFill>
                <a:latin typeface="Candara" charset="0"/>
                <a:ea typeface="Candara" charset="0"/>
                <a:cs typeface="Candara" charset="0"/>
              </a:rPr>
              <a:t>2026</a:t>
            </a:r>
            <a:r>
              <a:rPr lang="en-US" b="1" dirty="0">
                <a:solidFill>
                  <a:srgbClr val="A12436"/>
                </a:solidFill>
                <a:effectLst/>
                <a:latin typeface="Candara" charset="0"/>
                <a:ea typeface="Candara" charset="0"/>
                <a:cs typeface="Candara" charset="0"/>
              </a:rPr>
              <a:t>:</a:t>
            </a:r>
          </a:p>
          <a:p>
            <a:r>
              <a:rPr lang="en-US" b="1" dirty="0">
                <a:solidFill>
                  <a:srgbClr val="A12436"/>
                </a:solidFill>
                <a:effectLst/>
                <a:latin typeface="Candara" charset="0"/>
                <a:ea typeface="Candara" charset="0"/>
                <a:cs typeface="Candara" charset="0"/>
              </a:rPr>
              <a:t>An International Conference </a:t>
            </a:r>
            <a:endParaRPr lang="en-US" b="1" dirty="0">
              <a:solidFill>
                <a:srgbClr val="006DBF"/>
              </a:solidFill>
              <a:effectLst/>
              <a:latin typeface="Candara" charset="0"/>
              <a:ea typeface="Candara" charset="0"/>
              <a:cs typeface="Candara" charset="0"/>
            </a:endParaRPr>
          </a:p>
        </p:txBody>
      </p:sp>
      <p:sp>
        <p:nvSpPr>
          <p:cNvPr id="11" name="TextBox 10"/>
          <p:cNvSpPr txBox="1"/>
          <p:nvPr/>
        </p:nvSpPr>
        <p:spPr>
          <a:xfrm>
            <a:off x="3395741" y="1197826"/>
            <a:ext cx="3990640" cy="646331"/>
          </a:xfrm>
          <a:prstGeom prst="rect">
            <a:avLst/>
          </a:prstGeom>
          <a:noFill/>
        </p:spPr>
        <p:txBody>
          <a:bodyPr wrap="square" rtlCol="0">
            <a:spAutoFit/>
          </a:bodyPr>
          <a:lstStyle/>
          <a:p>
            <a:pPr algn="r"/>
            <a:r>
              <a:rPr lang="en-US" sz="1200" b="1" dirty="0">
                <a:effectLst/>
                <a:latin typeface="Candara" charset="0"/>
                <a:ea typeface="Candara" charset="0"/>
                <a:cs typeface="Candara" charset="0"/>
              </a:rPr>
              <a:t>Queen Elizabeth I Society </a:t>
            </a:r>
            <a:endParaRPr lang="en-US" sz="1200" b="1" dirty="0">
              <a:latin typeface="Candara" charset="0"/>
              <a:ea typeface="Candara" charset="0"/>
              <a:cs typeface="Candara" charset="0"/>
            </a:endParaRPr>
          </a:p>
          <a:p>
            <a:pPr algn="r"/>
            <a:r>
              <a:rPr lang="en-US" sz="1200" b="1" dirty="0">
                <a:latin typeface="Candara" charset="0"/>
                <a:ea typeface="Candara" charset="0"/>
                <a:cs typeface="Candara" charset="0"/>
              </a:rPr>
              <a:t>A</a:t>
            </a:r>
            <a:r>
              <a:rPr lang="en-US" sz="1200" b="1" dirty="0">
                <a:effectLst/>
                <a:latin typeface="Candara" charset="0"/>
                <a:ea typeface="Candara" charset="0"/>
                <a:cs typeface="Candara" charset="0"/>
              </a:rPr>
              <a:t>ndrew Marvell Society </a:t>
            </a:r>
            <a:endParaRPr lang="en-US" sz="1200" b="1" dirty="0">
              <a:latin typeface="Candara" charset="0"/>
              <a:ea typeface="Candara" charset="0"/>
              <a:cs typeface="Candara" charset="0"/>
            </a:endParaRPr>
          </a:p>
          <a:p>
            <a:pPr algn="r"/>
            <a:r>
              <a:rPr lang="en-US" sz="1200" b="1" dirty="0">
                <a:effectLst/>
                <a:latin typeface="Candara" charset="0"/>
                <a:ea typeface="Candara" charset="0"/>
                <a:cs typeface="Candara" charset="0"/>
              </a:rPr>
              <a:t>Society for Renaissance Art History</a:t>
            </a:r>
          </a:p>
        </p:txBody>
      </p:sp>
      <p:sp>
        <p:nvSpPr>
          <p:cNvPr id="12" name="TextBox 11"/>
          <p:cNvSpPr txBox="1"/>
          <p:nvPr/>
        </p:nvSpPr>
        <p:spPr>
          <a:xfrm>
            <a:off x="406900" y="220107"/>
            <a:ext cx="6847367" cy="1200329"/>
          </a:xfrm>
          <a:prstGeom prst="rect">
            <a:avLst/>
          </a:prstGeom>
          <a:noFill/>
        </p:spPr>
        <p:txBody>
          <a:bodyPr wrap="square" rtlCol="0">
            <a:spAutoFit/>
          </a:bodyPr>
          <a:lstStyle/>
          <a:p>
            <a:r>
              <a:rPr lang="en-US" sz="3600" b="1" dirty="0">
                <a:solidFill>
                  <a:schemeClr val="accent1">
                    <a:lumMod val="50000"/>
                  </a:schemeClr>
                </a:solidFill>
                <a:effectLst/>
                <a:latin typeface="Candara" charset="0"/>
                <a:ea typeface="Candara" charset="0"/>
                <a:cs typeface="Candara" charset="0"/>
              </a:rPr>
              <a:t>South Central Renaissance Conference</a:t>
            </a:r>
            <a:endParaRPr lang="en-US" sz="3600" dirty="0"/>
          </a:p>
        </p:txBody>
      </p:sp>
      <p:sp>
        <p:nvSpPr>
          <p:cNvPr id="13" name="Rectangle 12"/>
          <p:cNvSpPr/>
          <p:nvPr/>
        </p:nvSpPr>
        <p:spPr>
          <a:xfrm>
            <a:off x="179614" y="2548637"/>
            <a:ext cx="3187893" cy="7125027"/>
          </a:xfrm>
          <a:prstGeom prst="rect">
            <a:avLst/>
          </a:prstGeom>
          <a:solidFill>
            <a:schemeClr val="accent6">
              <a:lumMod val="40000"/>
              <a:lumOff val="60000"/>
              <a:alpha val="29000"/>
            </a:schemeClr>
          </a:solidFill>
        </p:spPr>
        <p:txBody>
          <a:bodyPr wrap="square" lIns="182880" tIns="182880" rIns="182880" bIns="91440">
            <a:spAutoFit/>
          </a:bodyPr>
          <a:lstStyle/>
          <a:p>
            <a:pPr algn="just"/>
            <a:r>
              <a:rPr lang="en-US" sz="2200" b="1" dirty="0">
                <a:latin typeface="Candara" charset="0"/>
                <a:ea typeface="Candara" charset="0"/>
                <a:cs typeface="Candara" charset="0"/>
              </a:rPr>
              <a:t>CALL FOR PAPERS</a:t>
            </a:r>
          </a:p>
          <a:p>
            <a:endParaRPr lang="en-US" sz="1100" dirty="0">
              <a:latin typeface="Candara" charset="0"/>
            </a:endParaRPr>
          </a:p>
          <a:p>
            <a:r>
              <a:rPr lang="en-US" sz="1200" dirty="0">
                <a:latin typeface="Candara" panose="020E0502030303020204" pitchFamily="34" charset="0"/>
              </a:rPr>
              <a:t>The SCRC, affiliated with the Renaissance Society of America and the Sixteenth Century Society, announces its 2026 conference, which will be held at St. Louis University in partnership with the SMRS. </a:t>
            </a:r>
            <a:r>
              <a:rPr lang="en-US" sz="1200" dirty="0">
                <a:latin typeface="Candara" charset="0"/>
                <a:ea typeface="Candara" charset="0"/>
                <a:cs typeface="Candara" charset="0"/>
              </a:rPr>
              <a:t>We welcome 15- to 20-minute papers on all aspects of Renaissance studies</a:t>
            </a:r>
            <a:r>
              <a:rPr lang="en-US" sz="1200" dirty="0">
                <a:solidFill>
                  <a:srgbClr val="BF0000"/>
                </a:solidFill>
                <a:latin typeface="Candara" charset="0"/>
                <a:ea typeface="Candara" charset="0"/>
                <a:cs typeface="Candara" charset="0"/>
              </a:rPr>
              <a:t>.  </a:t>
            </a:r>
            <a:r>
              <a:rPr lang="en-US" sz="1200" dirty="0">
                <a:latin typeface="Candara" charset="0"/>
                <a:ea typeface="Candara" charset="0"/>
                <a:cs typeface="Candara" charset="0"/>
              </a:rPr>
              <a:t>See submission information on the website.</a:t>
            </a:r>
            <a:endParaRPr lang="en-US" sz="1100" dirty="0">
              <a:solidFill>
                <a:schemeClr val="accent5">
                  <a:lumMod val="50000"/>
                </a:schemeClr>
              </a:solidFill>
              <a:latin typeface="Candara" charset="0"/>
              <a:ea typeface="Candara" charset="0"/>
              <a:cs typeface="Candara" charset="0"/>
            </a:endParaRPr>
          </a:p>
          <a:p>
            <a:endParaRPr lang="en-US" sz="1100" u="sng" dirty="0">
              <a:latin typeface="Candara" charset="0"/>
              <a:ea typeface="Candara" charset="0"/>
              <a:cs typeface="Candara" charset="0"/>
            </a:endParaRPr>
          </a:p>
          <a:p>
            <a:r>
              <a:rPr lang="en-US" sz="1100" u="sng" dirty="0">
                <a:latin typeface="Candara" charset="0"/>
                <a:ea typeface="Candara" charset="0"/>
                <a:cs typeface="Candara" charset="0"/>
              </a:rPr>
              <a:t>Deadline: December 30, 2025</a:t>
            </a:r>
          </a:p>
          <a:p>
            <a:endParaRPr lang="en-US" sz="1100" dirty="0">
              <a:latin typeface="Candara" charset="0"/>
              <a:ea typeface="Candara" charset="0"/>
              <a:cs typeface="Candara" charset="0"/>
            </a:endParaRPr>
          </a:p>
          <a:p>
            <a:r>
              <a:rPr lang="en-US" sz="1000" dirty="0">
                <a:latin typeface="Candara" charset="0"/>
                <a:ea typeface="Candara" charset="0"/>
                <a:cs typeface="Candara" charset="0"/>
              </a:rPr>
              <a:t>An </a:t>
            </a:r>
            <a:r>
              <a:rPr lang="en-US" sz="1000" b="1" dirty="0">
                <a:solidFill>
                  <a:srgbClr val="A12436"/>
                </a:solidFill>
                <a:latin typeface="Candara" charset="0"/>
                <a:ea typeface="Candara" charset="0"/>
                <a:cs typeface="Candara" charset="0"/>
              </a:rPr>
              <a:t>SCRC membership </a:t>
            </a:r>
            <a:r>
              <a:rPr lang="en-US" sz="1000" dirty="0">
                <a:latin typeface="Candara" charset="0"/>
                <a:ea typeface="Candara" charset="0"/>
                <a:cs typeface="Candara" charset="0"/>
              </a:rPr>
              <a:t>(purchasable online and on site) is required to </a:t>
            </a:r>
            <a:r>
              <a:rPr lang="en-US" sz="1000">
                <a:latin typeface="Candara" charset="0"/>
                <a:ea typeface="Candara" charset="0"/>
                <a:cs typeface="Candara" charset="0"/>
              </a:rPr>
              <a:t>attend.</a:t>
            </a:r>
          </a:p>
          <a:p>
            <a:r>
              <a:rPr lang="en-US" sz="1000">
                <a:latin typeface="Candara" charset="0"/>
                <a:ea typeface="Candara" charset="0"/>
                <a:cs typeface="Candara" charset="0"/>
              </a:rPr>
              <a:t>Papers </a:t>
            </a:r>
            <a:r>
              <a:rPr lang="en-US" sz="1000" dirty="0">
                <a:latin typeface="Candara" charset="0"/>
                <a:ea typeface="Candara" charset="0"/>
                <a:cs typeface="Candara" charset="0"/>
              </a:rPr>
              <a:t>cannot be read </a:t>
            </a:r>
            <a:r>
              <a:rPr lang="en-US" sz="1000" i="1" dirty="0">
                <a:latin typeface="Candara" charset="0"/>
                <a:ea typeface="Candara" charset="0"/>
                <a:cs typeface="Candara" charset="0"/>
              </a:rPr>
              <a:t>in absentia</a:t>
            </a:r>
            <a:r>
              <a:rPr lang="en-US" sz="1000" dirty="0">
                <a:latin typeface="Candara" charset="0"/>
                <a:ea typeface="Candara" charset="0"/>
                <a:cs typeface="Candara" charset="0"/>
              </a:rPr>
              <a:t>. </a:t>
            </a:r>
          </a:p>
          <a:p>
            <a:endParaRPr lang="en-US" sz="1000" dirty="0">
              <a:latin typeface="Candara" charset="0"/>
              <a:ea typeface="Candara" charset="0"/>
              <a:cs typeface="Candara" charset="0"/>
            </a:endParaRPr>
          </a:p>
          <a:p>
            <a:r>
              <a:rPr lang="en-US" sz="1000" dirty="0">
                <a:latin typeface="Candara" charset="0"/>
                <a:ea typeface="Candara" charset="0"/>
                <a:cs typeface="Candara" charset="0"/>
              </a:rPr>
              <a:t>G</a:t>
            </a:r>
            <a:r>
              <a:rPr lang="en-US" sz="1000" dirty="0">
                <a:effectLst/>
                <a:latin typeface="Candara" charset="0"/>
                <a:ea typeface="Candara" charset="0"/>
                <a:cs typeface="Candara" charset="0"/>
              </a:rPr>
              <a:t>raduate students who are presenting at the conference are encouraged to apply for a </a:t>
            </a:r>
            <a:r>
              <a:rPr lang="en-US" sz="1000" b="1" dirty="0">
                <a:solidFill>
                  <a:srgbClr val="A12436"/>
                </a:solidFill>
                <a:effectLst/>
                <a:latin typeface="Candara" charset="0"/>
                <a:ea typeface="Candara" charset="0"/>
                <a:cs typeface="Candara" charset="0"/>
              </a:rPr>
              <a:t>graduate travel fellowship</a:t>
            </a:r>
            <a:r>
              <a:rPr lang="en-US" sz="1000" dirty="0">
                <a:effectLst/>
                <a:latin typeface="Candara" charset="0"/>
                <a:ea typeface="Candara" charset="0"/>
                <a:cs typeface="Candara" charset="0"/>
              </a:rPr>
              <a:t>.  Apply to the Vice-President by e-mail, attaching the complete text of a paper,</a:t>
            </a:r>
          </a:p>
          <a:p>
            <a:r>
              <a:rPr lang="en-US" sz="1000" dirty="0">
                <a:effectLst/>
                <a:latin typeface="Candara" charset="0"/>
                <a:ea typeface="Candara" charset="0"/>
                <a:cs typeface="Candara" charset="0"/>
              </a:rPr>
              <a:t> by January 31, 2026.</a:t>
            </a:r>
          </a:p>
          <a:p>
            <a:endParaRPr lang="en-US" sz="1100" b="1" dirty="0">
              <a:solidFill>
                <a:srgbClr val="BF0000"/>
              </a:solidFill>
              <a:latin typeface="Candara" charset="0"/>
              <a:ea typeface="Candara" charset="0"/>
              <a:cs typeface="Candara" charset="0"/>
            </a:endParaRPr>
          </a:p>
          <a:p>
            <a:r>
              <a:rPr lang="en-US" sz="1000" b="1" dirty="0">
                <a:solidFill>
                  <a:srgbClr val="A12436"/>
                </a:solidFill>
                <a:effectLst/>
                <a:latin typeface="Candara" charset="0"/>
                <a:ea typeface="Candara" charset="0"/>
                <a:cs typeface="Candara" charset="0"/>
              </a:rPr>
              <a:t>Undergraduates </a:t>
            </a:r>
            <a:r>
              <a:rPr lang="en-US" sz="1000" dirty="0">
                <a:effectLst/>
                <a:latin typeface="Candara" charset="0"/>
                <a:ea typeface="Candara" charset="0"/>
                <a:cs typeface="Candara" charset="0"/>
              </a:rPr>
              <a:t>must e-mail the complete text of their papers, with a faculty letter of recommendation, to the program chair</a:t>
            </a:r>
          </a:p>
          <a:p>
            <a:r>
              <a:rPr lang="en-US" sz="1000" dirty="0">
                <a:effectLst/>
                <a:latin typeface="Candara" charset="0"/>
                <a:ea typeface="Candara" charset="0"/>
                <a:cs typeface="Candara" charset="0"/>
              </a:rPr>
              <a:t> by December 15, 2025.</a:t>
            </a:r>
          </a:p>
          <a:p>
            <a:endParaRPr lang="en-US" sz="1100" dirty="0">
              <a:latin typeface="Candara" charset="0"/>
              <a:ea typeface="Candara" charset="0"/>
              <a:cs typeface="Candara" charset="0"/>
            </a:endParaRPr>
          </a:p>
          <a:p>
            <a:r>
              <a:rPr lang="en-US" sz="1000" b="1" dirty="0">
                <a:solidFill>
                  <a:srgbClr val="A12436"/>
                </a:solidFill>
                <a:latin typeface="Candara" charset="0"/>
                <a:ea typeface="Candara" charset="0"/>
                <a:cs typeface="Candara" charset="0"/>
              </a:rPr>
              <a:t>Contacts</a:t>
            </a:r>
            <a:br>
              <a:rPr lang="en-US" sz="1000" b="1" dirty="0">
                <a:solidFill>
                  <a:srgbClr val="A12436"/>
                </a:solidFill>
                <a:latin typeface="Candara" charset="0"/>
                <a:ea typeface="Candara" charset="0"/>
                <a:cs typeface="Candara" charset="0"/>
              </a:rPr>
            </a:br>
            <a:r>
              <a:rPr lang="en-US" sz="1000" b="1" dirty="0">
                <a:latin typeface="Candara" charset="0"/>
                <a:ea typeface="Candara" charset="0"/>
                <a:cs typeface="Candara" charset="0"/>
              </a:rPr>
              <a:t>Past President / Acting Program Co -Chair</a:t>
            </a:r>
            <a:r>
              <a:rPr lang="en-US" sz="1000" dirty="0">
                <a:latin typeface="Candara" charset="0"/>
                <a:ea typeface="Candara" charset="0"/>
                <a:cs typeface="Candara" charset="0"/>
              </a:rPr>
              <a:t>: Susan Dunn-Hensley, </a:t>
            </a:r>
            <a:br>
              <a:rPr lang="en-US" sz="1000" dirty="0">
                <a:latin typeface="Candara" charset="0"/>
                <a:ea typeface="Candara" charset="0"/>
                <a:cs typeface="Candara" charset="0"/>
              </a:rPr>
            </a:br>
            <a:r>
              <a:rPr lang="en-US" sz="1000" i="1" dirty="0">
                <a:latin typeface="Candara" charset="0"/>
                <a:ea typeface="Candara" charset="0"/>
                <a:cs typeface="Candara" charset="0"/>
              </a:rPr>
              <a:t>Wheaton College</a:t>
            </a:r>
            <a:r>
              <a:rPr lang="en-US" sz="1000" dirty="0">
                <a:latin typeface="Candara" charset="0"/>
                <a:ea typeface="Candara" charset="0"/>
                <a:cs typeface="Candara" charset="0"/>
              </a:rPr>
              <a:t>, </a:t>
            </a:r>
            <a:r>
              <a:rPr lang="en-US" sz="1000" dirty="0">
                <a:latin typeface="Candara" charset="0"/>
                <a:ea typeface="Candara" charset="0"/>
                <a:cs typeface="Candara" charset="0"/>
                <a:hlinkClick r:id="rId3"/>
              </a:rPr>
              <a:t>susan.dunnhensley@wheaton.edu</a:t>
            </a:r>
            <a:r>
              <a:rPr lang="en-US" sz="1000" dirty="0">
                <a:latin typeface="Candara" charset="0"/>
                <a:ea typeface="Candara" charset="0"/>
                <a:cs typeface="Candara" charset="0"/>
              </a:rPr>
              <a:t> </a:t>
            </a:r>
          </a:p>
          <a:p>
            <a:r>
              <a:rPr lang="en-US" sz="1000" b="1" dirty="0">
                <a:latin typeface="Candara" charset="0"/>
                <a:ea typeface="Candara" charset="0"/>
                <a:cs typeface="Candara" charset="0"/>
              </a:rPr>
              <a:t>Vice President / Acting Program Co-Chair: </a:t>
            </a:r>
            <a:r>
              <a:rPr lang="en-US" sz="1000" dirty="0">
                <a:latin typeface="Candara" charset="0"/>
                <a:ea typeface="Candara" charset="0"/>
                <a:cs typeface="Candara" charset="0"/>
              </a:rPr>
              <a:t>Margaret Oakes, Furman University </a:t>
            </a:r>
          </a:p>
          <a:p>
            <a:r>
              <a:rPr lang="en-US" sz="1000" dirty="0">
                <a:latin typeface="Candara" charset="0"/>
                <a:ea typeface="Candara" charset="0"/>
                <a:cs typeface="Candara" charset="0"/>
                <a:hlinkClick r:id="rId4"/>
              </a:rPr>
              <a:t>Margaret.oakes@furman.edu</a:t>
            </a:r>
            <a:endParaRPr lang="en-US" sz="1000" dirty="0">
              <a:latin typeface="Candara" charset="0"/>
              <a:ea typeface="Candara" charset="0"/>
              <a:cs typeface="Candara" charset="0"/>
            </a:endParaRPr>
          </a:p>
          <a:p>
            <a:r>
              <a:rPr lang="en-US" sz="1000" b="1" dirty="0">
                <a:latin typeface="Candara" charset="0"/>
                <a:ea typeface="Candara" charset="0"/>
                <a:cs typeface="Candara" charset="0"/>
              </a:rPr>
              <a:t>Local Hosts: </a:t>
            </a:r>
            <a:r>
              <a:rPr lang="en-US" sz="1000" dirty="0">
                <a:latin typeface="Candara" charset="0"/>
                <a:ea typeface="Candara" charset="0"/>
                <a:cs typeface="Candara" charset="0"/>
              </a:rPr>
              <a:t>Tim Moylan (University of Health Science and Pharmacy, St. Louis) and Donald Stump (St. Louis University)</a:t>
            </a:r>
          </a:p>
          <a:p>
            <a:r>
              <a:rPr lang="en-US" sz="1000" dirty="0">
                <a:latin typeface="Candara" charset="0"/>
                <a:ea typeface="Candara" charset="0"/>
                <a:cs typeface="Candara" charset="0"/>
                <a:hlinkClick r:id="rId5"/>
              </a:rPr>
              <a:t>Tim.Moylan@uhsp.edu</a:t>
            </a:r>
            <a:br>
              <a:rPr lang="en-US" sz="1100" dirty="0">
                <a:latin typeface="Candara" charset="0"/>
                <a:ea typeface="Candara" charset="0"/>
                <a:cs typeface="Candara" charset="0"/>
              </a:rPr>
            </a:br>
            <a:endParaRPr lang="en-US" sz="1100" dirty="0">
              <a:latin typeface="Candara" charset="0"/>
              <a:ea typeface="Candara" charset="0"/>
              <a:cs typeface="Candara" charset="0"/>
            </a:endParaRPr>
          </a:p>
        </p:txBody>
      </p:sp>
      <p:sp>
        <p:nvSpPr>
          <p:cNvPr id="21" name="TextBox 20"/>
          <p:cNvSpPr txBox="1"/>
          <p:nvPr/>
        </p:nvSpPr>
        <p:spPr>
          <a:xfrm>
            <a:off x="417209" y="1993774"/>
            <a:ext cx="6088454" cy="369332"/>
          </a:xfrm>
          <a:prstGeom prst="rect">
            <a:avLst/>
          </a:prstGeom>
          <a:noFill/>
        </p:spPr>
        <p:txBody>
          <a:bodyPr wrap="square" rtlCol="0">
            <a:spAutoFit/>
          </a:bodyPr>
          <a:lstStyle/>
          <a:p>
            <a:r>
              <a:rPr lang="en-US" b="1" dirty="0">
                <a:solidFill>
                  <a:srgbClr val="3C3607"/>
                </a:solidFill>
                <a:latin typeface="Candara" charset="0"/>
                <a:ea typeface="Candara" charset="0"/>
                <a:cs typeface="Candara" charset="0"/>
              </a:rPr>
              <a:t>June 8-10, 2026  </a:t>
            </a:r>
            <a:r>
              <a:rPr lang="en-US" dirty="0">
                <a:solidFill>
                  <a:srgbClr val="3C3607"/>
                </a:solidFill>
                <a:latin typeface="Candara" charset="0"/>
                <a:ea typeface="Candara" charset="0"/>
                <a:cs typeface="Candara" charset="0"/>
              </a:rPr>
              <a:t>◆</a:t>
            </a:r>
            <a:r>
              <a:rPr lang="en-US" b="1" dirty="0">
                <a:solidFill>
                  <a:srgbClr val="3C3607"/>
                </a:solidFill>
                <a:latin typeface="Candara" charset="0"/>
                <a:ea typeface="Candara" charset="0"/>
                <a:cs typeface="Candara" charset="0"/>
              </a:rPr>
              <a:t>  St. Louis University, St. Louis, MO</a:t>
            </a:r>
          </a:p>
        </p:txBody>
      </p:sp>
      <p:sp>
        <p:nvSpPr>
          <p:cNvPr id="26" name="Rectangle 25"/>
          <p:cNvSpPr/>
          <p:nvPr/>
        </p:nvSpPr>
        <p:spPr>
          <a:xfrm>
            <a:off x="3367507" y="2550435"/>
            <a:ext cx="2645222" cy="2554545"/>
          </a:xfrm>
          <a:prstGeom prst="rect">
            <a:avLst/>
          </a:prstGeom>
          <a:solidFill>
            <a:schemeClr val="accent6">
              <a:lumMod val="40000"/>
              <a:lumOff val="60000"/>
              <a:alpha val="29000"/>
            </a:schemeClr>
          </a:solidFill>
        </p:spPr>
        <p:txBody>
          <a:bodyPr wrap="square" lIns="182880" tIns="182880" rIns="182880" bIns="91440">
            <a:spAutoFit/>
          </a:bodyPr>
          <a:lstStyle/>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endParaRPr lang="en-US" sz="200" dirty="0">
              <a:latin typeface="Candara" charset="0"/>
              <a:ea typeface="Candara" charset="0"/>
              <a:cs typeface="Candara" charset="0"/>
            </a:endParaRPr>
          </a:p>
          <a:p>
            <a:r>
              <a:rPr lang="en-US" sz="1100" dirty="0">
                <a:latin typeface="Candara" charset="0"/>
                <a:ea typeface="Candara" charset="0"/>
                <a:cs typeface="Candara" charset="0"/>
              </a:rPr>
              <a:t>We encourage speakers to submit developed versions of their papers to SCRC’s fully refereed, independent scholarly journal</a:t>
            </a:r>
            <a:r>
              <a:rPr lang="en-US" sz="1100" b="1" dirty="0">
                <a:latin typeface="Candara" charset="0"/>
                <a:ea typeface="Candara" charset="0"/>
                <a:cs typeface="Candara" charset="0"/>
              </a:rPr>
              <a:t>, </a:t>
            </a:r>
            <a:r>
              <a:rPr lang="en-US" sz="1100" b="1" i="1" dirty="0">
                <a:latin typeface="Candara" charset="0"/>
                <a:ea typeface="Candara" charset="0"/>
                <a:cs typeface="Candara" charset="0"/>
              </a:rPr>
              <a:t>Explorations in Renaissance Culture</a:t>
            </a:r>
            <a:r>
              <a:rPr lang="en-US" sz="1100" dirty="0">
                <a:latin typeface="Candara" charset="0"/>
                <a:ea typeface="Candara" charset="0"/>
                <a:cs typeface="Candara" charset="0"/>
              </a:rPr>
              <a:t>. </a:t>
            </a:r>
          </a:p>
          <a:p>
            <a:endParaRPr lang="en-US" sz="1100" dirty="0">
              <a:latin typeface="Candara" charset="0"/>
              <a:ea typeface="Candara" charset="0"/>
              <a:cs typeface="Candara" charset="0"/>
            </a:endParaRPr>
          </a:p>
          <a:p>
            <a:endParaRPr lang="en-US" sz="1100" dirty="0">
              <a:latin typeface="Candara" charset="0"/>
              <a:ea typeface="Candara" charset="0"/>
              <a:cs typeface="Candara" charset="0"/>
            </a:endParaRPr>
          </a:p>
          <a:p>
            <a:r>
              <a:rPr lang="en-US" sz="1100" dirty="0">
                <a:latin typeface="Candara" charset="0"/>
                <a:ea typeface="Candara" charset="0"/>
                <a:cs typeface="Candara" charset="0"/>
              </a:rPr>
              <a:t>Information about submissions and local arrangements will be available on the SCRC website:</a:t>
            </a:r>
          </a:p>
          <a:p>
            <a:r>
              <a:rPr lang="en-US" sz="1000" dirty="0">
                <a:latin typeface="Candara" charset="0"/>
                <a:ea typeface="Candara" charset="0"/>
                <a:cs typeface="Candara" charset="0"/>
              </a:rPr>
              <a:t> </a:t>
            </a:r>
            <a:br>
              <a:rPr lang="en-US" sz="1000" dirty="0">
                <a:latin typeface="Candara" charset="0"/>
                <a:ea typeface="Candara" charset="0"/>
                <a:cs typeface="Candara" charset="0"/>
              </a:rPr>
            </a:br>
            <a:endParaRPr lang="en-US" sz="1000" b="1" dirty="0">
              <a:solidFill>
                <a:schemeClr val="accent5">
                  <a:lumMod val="50000"/>
                </a:schemeClr>
              </a:solidFill>
              <a:latin typeface="Candara" charset="0"/>
              <a:ea typeface="Candara" charset="0"/>
              <a:cs typeface="Candara" charset="0"/>
            </a:endParaRPr>
          </a:p>
        </p:txBody>
      </p:sp>
      <p:sp>
        <p:nvSpPr>
          <p:cNvPr id="32" name="TextBox 31"/>
          <p:cNvSpPr txBox="1"/>
          <p:nvPr/>
        </p:nvSpPr>
        <p:spPr>
          <a:xfrm>
            <a:off x="23247" y="671851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1CBB5DB-283D-5FAF-E9BD-8BCB01624B92}"/>
              </a:ext>
            </a:extLst>
          </p:cNvPr>
          <p:cNvSpPr txBox="1"/>
          <p:nvPr/>
        </p:nvSpPr>
        <p:spPr>
          <a:xfrm>
            <a:off x="3523874" y="8496591"/>
            <a:ext cx="4504888" cy="923330"/>
          </a:xfrm>
          <a:prstGeom prst="rect">
            <a:avLst/>
          </a:prstGeom>
          <a:noFill/>
        </p:spPr>
        <p:txBody>
          <a:bodyPr wrap="square">
            <a:spAutoFit/>
          </a:bodyPr>
          <a:lstStyle/>
          <a:p>
            <a:endParaRPr lang="en-US" b="1" dirty="0">
              <a:solidFill>
                <a:schemeClr val="accent5">
                  <a:lumMod val="50000"/>
                </a:schemeClr>
              </a:solidFill>
              <a:latin typeface="Candara" charset="0"/>
              <a:ea typeface="Candara" charset="0"/>
              <a:cs typeface="Candara" charset="0"/>
            </a:endParaRPr>
          </a:p>
          <a:p>
            <a:endParaRPr lang="en-US" b="1" dirty="0">
              <a:solidFill>
                <a:schemeClr val="accent5">
                  <a:lumMod val="50000"/>
                </a:schemeClr>
              </a:solidFill>
              <a:latin typeface="Candara" charset="0"/>
              <a:ea typeface="Candara" charset="0"/>
              <a:cs typeface="Candara" charset="0"/>
            </a:endParaRPr>
          </a:p>
          <a:p>
            <a:r>
              <a:rPr lang="en-US" b="1" dirty="0">
                <a:solidFill>
                  <a:schemeClr val="accent5">
                    <a:lumMod val="50000"/>
                  </a:schemeClr>
                </a:solidFill>
                <a:latin typeface="Candara" charset="0"/>
                <a:ea typeface="Candara" charset="0"/>
                <a:cs typeface="Candara" charset="0"/>
              </a:rPr>
              <a:t>southcentralrenaissanceconference.org</a:t>
            </a:r>
            <a:endParaRPr lang="en-US" dirty="0"/>
          </a:p>
        </p:txBody>
      </p:sp>
      <p:sp>
        <p:nvSpPr>
          <p:cNvPr id="10" name="TextBox 9">
            <a:extLst>
              <a:ext uri="{FF2B5EF4-FFF2-40B4-BE49-F238E27FC236}">
                <a16:creationId xmlns:a16="http://schemas.microsoft.com/office/drawing/2014/main" id="{22378740-A96C-09C4-049E-5B9CD35F12B0}"/>
              </a:ext>
            </a:extLst>
          </p:cNvPr>
          <p:cNvSpPr txBox="1"/>
          <p:nvPr/>
        </p:nvSpPr>
        <p:spPr>
          <a:xfrm>
            <a:off x="3297642" y="7895994"/>
            <a:ext cx="3525392" cy="1015663"/>
          </a:xfrm>
          <a:prstGeom prst="rect">
            <a:avLst/>
          </a:prstGeom>
          <a:noFill/>
        </p:spPr>
        <p:txBody>
          <a:bodyPr wrap="square" rtlCol="0">
            <a:spAutoFit/>
          </a:bodyPr>
          <a:lstStyle/>
          <a:p>
            <a:endParaRPr lang="en-US" sz="1200" i="1" dirty="0"/>
          </a:p>
          <a:p>
            <a:endParaRPr lang="en-US" sz="1200" i="1" dirty="0"/>
          </a:p>
          <a:p>
            <a:r>
              <a:rPr lang="en-US" sz="1200" i="1" dirty="0"/>
              <a:t>The Ambassadors, 1533</a:t>
            </a:r>
          </a:p>
          <a:p>
            <a:r>
              <a:rPr lang="en-US" sz="1200" i="1"/>
              <a:t>Hans Holbein the Younger</a:t>
            </a:r>
            <a:endParaRPr lang="en-US" sz="1200" i="1" dirty="0"/>
          </a:p>
          <a:p>
            <a:r>
              <a:rPr lang="en-US" sz="1200" dirty="0"/>
              <a:t>  </a:t>
            </a:r>
          </a:p>
        </p:txBody>
      </p:sp>
      <p:pic>
        <p:nvPicPr>
          <p:cNvPr id="7" name="Picture 6" descr="A painting of men in historical clothing&#10;&#10;AI-generated content may be incorrect.">
            <a:extLst>
              <a:ext uri="{FF2B5EF4-FFF2-40B4-BE49-F238E27FC236}">
                <a16:creationId xmlns:a16="http://schemas.microsoft.com/office/drawing/2014/main" id="{EC7EA585-1BAA-9463-0B33-F52FFE5C4751}"/>
              </a:ext>
            </a:extLst>
          </p:cNvPr>
          <p:cNvPicPr>
            <a:picLocks noChangeAspect="1"/>
          </p:cNvPicPr>
          <p:nvPr/>
        </p:nvPicPr>
        <p:blipFill>
          <a:blip r:embed="rId6"/>
          <a:stretch>
            <a:fillRect/>
          </a:stretch>
        </p:blipFill>
        <p:spPr>
          <a:xfrm>
            <a:off x="3367507" y="4846635"/>
            <a:ext cx="3525392" cy="3476918"/>
          </a:xfrm>
          <a:prstGeom prst="rect">
            <a:avLst/>
          </a:prstGeom>
        </p:spPr>
      </p:pic>
    </p:spTree>
    <p:extLst>
      <p:ext uri="{BB962C8B-B14F-4D97-AF65-F5344CB8AC3E}">
        <p14:creationId xmlns:p14="http://schemas.microsoft.com/office/powerpoint/2010/main" val="1617454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3435</TotalTime>
  <Words>360</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Candara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Prawdzik</dc:creator>
  <cp:lastModifiedBy>Teresa Harvey</cp:lastModifiedBy>
  <cp:revision>63</cp:revision>
  <cp:lastPrinted>2020-08-24T02:25:24Z</cp:lastPrinted>
  <dcterms:created xsi:type="dcterms:W3CDTF">2018-08-27T19:03:52Z</dcterms:created>
  <dcterms:modified xsi:type="dcterms:W3CDTF">2025-10-28T18:59:37Z</dcterms:modified>
</cp:coreProperties>
</file>