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15"/>
  </p:notesMasterIdLst>
  <p:sldIdLst>
    <p:sldId id="283" r:id="rId3"/>
    <p:sldId id="266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x="9144000" cy="5143500" type="screen16x9"/>
  <p:notesSz cx="6858000" cy="9144000"/>
  <p:embeddedFontLst>
    <p:embeddedFont>
      <p:font typeface="Garamond" panose="02020404030301010803" pitchFamily="18" charset="0"/>
      <p:regular r:id="rId16"/>
      <p:bold r:id="rId17"/>
      <p:italic r:id="rId18"/>
      <p:boldItalic r:id="rId19"/>
    </p:embeddedFont>
    <p:embeddedFont>
      <p:font typeface="Rockwell" panose="02060603020205020403" pitchFamily="18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0FE24B-D6F6-41BA-9A4E-6847A2A464F0}" v="3" dt="2025-10-28T21:36:00.976"/>
  </p1510:revLst>
</p1510:revInfo>
</file>

<file path=ppt/tableStyles.xml><?xml version="1.0" encoding="utf-8"?>
<a:tblStyleLst xmlns:a="http://schemas.openxmlformats.org/drawingml/2006/main" def="{817801BB-C357-4CF6-8118-7DED792F7A42}">
  <a:tblStyle styleId="{817801BB-C357-4CF6-8118-7DED792F7A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3"/>
    <p:restoredTop sz="78503"/>
  </p:normalViewPr>
  <p:slideViewPr>
    <p:cSldViewPr snapToGrid="0">
      <p:cViewPr varScale="1">
        <p:scale>
          <a:sx n="44" d="100"/>
          <a:sy n="44" d="100"/>
        </p:scale>
        <p:origin x="1371" y="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elle Graves" userId="01fae75a-d78c-4dcb-847c-2b3c53ced78e" providerId="ADAL" clId="{4F8075BA-8C66-4540-BC15-1CAF4AF864BE}"/>
    <pc:docChg chg="custSel addSld delSld modSld sldOrd delMainMaster">
      <pc:chgData name="Syelle Graves" userId="01fae75a-d78c-4dcb-847c-2b3c53ced78e" providerId="ADAL" clId="{4F8075BA-8C66-4540-BC15-1CAF4AF864BE}" dt="2025-10-29T15:21:32.035" v="35" actId="6549"/>
      <pc:docMkLst>
        <pc:docMk/>
      </pc:docMkLst>
      <pc:sldChg chg="modSp mod">
        <pc:chgData name="Syelle Graves" userId="01fae75a-d78c-4dcb-847c-2b3c53ced78e" providerId="ADAL" clId="{4F8075BA-8C66-4540-BC15-1CAF4AF864BE}" dt="2025-10-28T20:37:26.289" v="22" actId="404"/>
        <pc:sldMkLst>
          <pc:docMk/>
          <pc:sldMk cId="0" sldId="256"/>
        </pc:sldMkLst>
        <pc:spChg chg="mod">
          <ac:chgData name="Syelle Graves" userId="01fae75a-d78c-4dcb-847c-2b3c53ced78e" providerId="ADAL" clId="{4F8075BA-8C66-4540-BC15-1CAF4AF864BE}" dt="2025-10-28T20:37:26.289" v="22" actId="404"/>
          <ac:spMkLst>
            <pc:docMk/>
            <pc:sldMk cId="0" sldId="256"/>
            <ac:spMk id="61" creationId="{00000000-0000-0000-0000-000000000000}"/>
          </ac:spMkLst>
        </pc:spChg>
      </pc:sldChg>
      <pc:sldChg chg="modSp mod">
        <pc:chgData name="Syelle Graves" userId="01fae75a-d78c-4dcb-847c-2b3c53ced78e" providerId="ADAL" clId="{4F8075BA-8C66-4540-BC15-1CAF4AF864BE}" dt="2025-10-28T20:36:21.685" v="18" actId="404"/>
        <pc:sldMkLst>
          <pc:docMk/>
          <pc:sldMk cId="0" sldId="266"/>
        </pc:sldMkLst>
        <pc:spChg chg="mod">
          <ac:chgData name="Syelle Graves" userId="01fae75a-d78c-4dcb-847c-2b3c53ced78e" providerId="ADAL" clId="{4F8075BA-8C66-4540-BC15-1CAF4AF864BE}" dt="2025-10-28T20:36:21.685" v="18" actId="404"/>
          <ac:spMkLst>
            <pc:docMk/>
            <pc:sldMk cId="0" sldId="266"/>
            <ac:spMk id="60" creationId="{00000000-0000-0000-0000-000000000000}"/>
          </ac:spMkLst>
        </pc:spChg>
        <pc:spChg chg="mod">
          <ac:chgData name="Syelle Graves" userId="01fae75a-d78c-4dcb-847c-2b3c53ced78e" providerId="ADAL" clId="{4F8075BA-8C66-4540-BC15-1CAF4AF864BE}" dt="2025-10-28T20:36:19.312" v="16" actId="403"/>
          <ac:spMkLst>
            <pc:docMk/>
            <pc:sldMk cId="0" sldId="266"/>
            <ac:spMk id="61" creationId="{00000000-0000-0000-0000-000000000000}"/>
          </ac:spMkLst>
        </pc:spChg>
      </pc:sldChg>
      <pc:sldChg chg="addSp delSp modSp add del mod ord">
        <pc:chgData name="Syelle Graves" userId="01fae75a-d78c-4dcb-847c-2b3c53ced78e" providerId="ADAL" clId="{4F8075BA-8C66-4540-BC15-1CAF4AF864BE}" dt="2025-10-29T15:21:32.035" v="35" actId="6549"/>
        <pc:sldMkLst>
          <pc:docMk/>
          <pc:sldMk cId="1607790850" sldId="283"/>
        </pc:sldMkLst>
        <pc:spChg chg="mod">
          <ac:chgData name="Syelle Graves" userId="01fae75a-d78c-4dcb-847c-2b3c53ced78e" providerId="ADAL" clId="{4F8075BA-8C66-4540-BC15-1CAF4AF864BE}" dt="2025-10-29T15:21:32.035" v="35" actId="6549"/>
          <ac:spMkLst>
            <pc:docMk/>
            <pc:sldMk cId="1607790850" sldId="283"/>
            <ac:spMk id="5" creationId="{DD8734C1-9E78-1908-804C-3F050C25162C}"/>
          </ac:spMkLst>
        </pc:spChg>
        <pc:picChg chg="add mod">
          <ac:chgData name="Syelle Graves" userId="01fae75a-d78c-4dcb-847c-2b3c53ced78e" providerId="ADAL" clId="{4F8075BA-8C66-4540-BC15-1CAF4AF864BE}" dt="2025-10-28T21:36:00.976" v="30"/>
          <ac:picMkLst>
            <pc:docMk/>
            <pc:sldMk cId="1607790850" sldId="283"/>
            <ac:picMk id="2" creationId="{6042EF75-6371-014E-BF69-E2E7D6C9EDFA}"/>
          </ac:picMkLst>
        </pc:picChg>
        <pc:picChg chg="del">
          <ac:chgData name="Syelle Graves" userId="01fae75a-d78c-4dcb-847c-2b3c53ced78e" providerId="ADAL" clId="{4F8075BA-8C66-4540-BC15-1CAF4AF864BE}" dt="2025-10-28T21:36:00.361" v="29" actId="478"/>
          <ac:picMkLst>
            <pc:docMk/>
            <pc:sldMk cId="1607790850" sldId="283"/>
            <ac:picMk id="10" creationId="{D576456C-0F3E-4836-341D-D4CEFD76FE79}"/>
          </ac:picMkLst>
        </pc:picChg>
      </pc:sldChg>
      <pc:sldMasterChg chg="del delSldLayout">
        <pc:chgData name="Syelle Graves" userId="01fae75a-d78c-4dcb-847c-2b3c53ced78e" providerId="ADAL" clId="{4F8075BA-8C66-4540-BC15-1CAF4AF864BE}" dt="2025-10-28T20:35:25.222" v="2" actId="47"/>
        <pc:sldMasterMkLst>
          <pc:docMk/>
          <pc:sldMasterMk cId="92397907" sldId="2147483661"/>
        </pc:sldMasterMkLst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2143540203" sldId="2147483662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1622162843" sldId="2147483663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4084489372" sldId="2147483664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3590966852" sldId="2147483665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1124151316" sldId="2147483666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2855198764" sldId="2147483667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3229514776" sldId="2147483668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1054151607" sldId="2147483669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3287070672" sldId="2147483670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2498755152" sldId="2147483671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1974447951" sldId="2147483672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3785982161" sldId="2147483673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2099917151" sldId="2147483674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990727766" sldId="2147483675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3900367220" sldId="2147483676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131712306" sldId="2147483677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66500419" sldId="2147483678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1214016625" sldId="2147483679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2311858518" sldId="2147483680"/>
          </pc:sldLayoutMkLst>
        </pc:sldLayoutChg>
        <pc:sldLayoutChg chg="del">
          <pc:chgData name="Syelle Graves" userId="01fae75a-d78c-4dcb-847c-2b3c53ced78e" providerId="ADAL" clId="{4F8075BA-8C66-4540-BC15-1CAF4AF864BE}" dt="2025-10-28T20:35:25.222" v="2" actId="47"/>
          <pc:sldLayoutMkLst>
            <pc:docMk/>
            <pc:sldMasterMk cId="92397907" sldId="2147483661"/>
            <pc:sldLayoutMk cId="1697833457" sldId="214748368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379390ebf1_1_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</a:rPr>
              <a:t>For every image in every map find the correspondent phrase, name, line etc in the model text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g2379390ebf1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379390ebf1_1_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chemeClr val="dk1"/>
                </a:solidFill>
              </a:rPr>
              <a:t>For every image in every map find the correspondent phrase, name, line etc in the model text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2379390ebf1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379390ebf1_1_49:notes"/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00" cy="3600600"/>
          </a:xfrm>
          <a:prstGeom prst="rect">
            <a:avLst/>
          </a:prstGeom>
        </p:spPr>
        <p:txBody>
          <a:bodyPr spcFirstLastPara="1" wrap="square" lIns="88500" tIns="88500" rIns="88500" bIns="88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g2379390ebf1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379390ebf1_1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The Venetian tradition is more fleshy while the central Italian one is more muscular.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The Venetian tradition focuses on color, on a feminine and soft style. The colors are soft and the bodies fleshy.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The Central Italian Tradition focuses on drawing. The characters seem sculpted like statues, the bodies are muscular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g2379390ebf1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379390ebf1_1_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Tintoretto learned the use of color from Titian, a </a:t>
            </a:r>
            <a:r>
              <a:rPr lang="en-US" dirty="0" err="1"/>
              <a:t>Venitian</a:t>
            </a:r>
            <a:r>
              <a:rPr lang="en-US" dirty="0"/>
              <a:t> master. Ask the students to compare the colors in </a:t>
            </a:r>
            <a:r>
              <a:rPr lang="en-US" dirty="0" err="1"/>
              <a:t>tere</a:t>
            </a:r>
            <a:r>
              <a:rPr lang="en-US" dirty="0"/>
              <a:t> </a:t>
            </a:r>
            <a:endParaRPr dirty="0"/>
          </a:p>
        </p:txBody>
      </p:sp>
      <p:sp>
        <p:nvSpPr>
          <p:cNvPr id="76" name="Google Shape;76;g2379390ebf1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38ea06e0fe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g238ea06e0f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38ea06e0fe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g238ea06e0fe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38ea06e0f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g238ea06e0fe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g238ea06e0fe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379390ebf1_1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379390ebf1_1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38ea06e0fe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For every image in every map find the correspondent phrase, name, line etc in the model text </a:t>
            </a:r>
            <a:endParaRPr/>
          </a:p>
        </p:txBody>
      </p:sp>
      <p:sp>
        <p:nvSpPr>
          <p:cNvPr id="130" name="Google Shape;130;g238ea06e0f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100"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100"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 sz="1100"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 sz="11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468501"/>
            <a:ext cx="4038600" cy="700088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4171950"/>
            <a:ext cx="4038600" cy="561415"/>
          </a:xfrm>
        </p:spPr>
        <p:txBody>
          <a:bodyPr>
            <a:normAutofit/>
          </a:bodyPr>
          <a:lstStyle>
            <a:lvl1pPr marL="0" indent="0" algn="l">
              <a:spcBef>
                <a:spcPts val="225"/>
              </a:spcBef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1" y="4819231"/>
            <a:ext cx="1232647" cy="273844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4" y="4819231"/>
            <a:ext cx="2617694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6" y="171450"/>
            <a:ext cx="4235450" cy="3140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8" name="Rectangle 7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0" name="Rectangle 9"/>
          <p:cNvSpPr/>
          <p:nvPr/>
        </p:nvSpPr>
        <p:spPr>
          <a:xfrm>
            <a:off x="4624388" y="1783080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685800" rtl="0" eaLnBrk="1" latinLnBrk="0" hangingPunct="1"/>
            <a:endParaRPr sz="135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2" y="131110"/>
            <a:ext cx="413309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5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171450"/>
            <a:ext cx="2057400" cy="152933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2" name="Rectangle 11"/>
          <p:cNvSpPr/>
          <p:nvPr/>
        </p:nvSpPr>
        <p:spPr>
          <a:xfrm>
            <a:off x="6802438" y="1783080"/>
            <a:ext cx="2057400" cy="15293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  <p:extLst>
      <p:ext uri="{BB962C8B-B14F-4D97-AF65-F5344CB8AC3E}">
        <p14:creationId xmlns:p14="http://schemas.microsoft.com/office/powerpoint/2010/main" val="1460800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1" y="211931"/>
            <a:ext cx="642097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11931"/>
            <a:ext cx="91440" cy="12001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  <p:extLst>
      <p:ext uri="{BB962C8B-B14F-4D97-AF65-F5344CB8AC3E}">
        <p14:creationId xmlns:p14="http://schemas.microsoft.com/office/powerpoint/2010/main" val="3784999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5" y="100853"/>
            <a:ext cx="7556313" cy="74631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9" y="847165"/>
            <a:ext cx="7558960" cy="581025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18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4589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3468501"/>
            <a:ext cx="4038600" cy="700088"/>
          </a:xfrm>
        </p:spPr>
        <p:txBody>
          <a:bodyPr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4171950"/>
            <a:ext cx="4038600" cy="561415"/>
          </a:xfrm>
        </p:spPr>
        <p:txBody>
          <a:bodyPr>
            <a:normAutofit/>
          </a:bodyPr>
          <a:lstStyle>
            <a:lvl1pPr marL="0" indent="0" algn="l">
              <a:spcBef>
                <a:spcPts val="225"/>
              </a:spcBef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1" y="4819231"/>
            <a:ext cx="1232647" cy="273844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4" y="4819231"/>
            <a:ext cx="2617694" cy="273844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6" y="171450"/>
            <a:ext cx="4235450" cy="314096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8" name="Rectangle 7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0" name="Rectangle 9"/>
          <p:cNvSpPr/>
          <p:nvPr/>
        </p:nvSpPr>
        <p:spPr>
          <a:xfrm>
            <a:off x="4624388" y="1783080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178308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334622"/>
            <a:ext cx="3086100" cy="1530679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450"/>
              </a:spcBef>
              <a:buNone/>
              <a:defRPr sz="3450">
                <a:solidFill>
                  <a:schemeClr val="bg1"/>
                </a:solidFill>
              </a:defRPr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2" y="131110"/>
            <a:ext cx="413309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5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80339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8" y="171450"/>
            <a:ext cx="8200930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343151"/>
            <a:ext cx="5638800" cy="1021556"/>
          </a:xfrm>
        </p:spPr>
        <p:txBody>
          <a:bodyPr anchor="b" anchorCtr="0">
            <a:normAutofit/>
          </a:bodyPr>
          <a:lstStyle>
            <a:lvl1pPr algn="l">
              <a:defRPr sz="24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3371851"/>
            <a:ext cx="5638800" cy="112514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225"/>
              </a:spcBef>
              <a:buNone/>
              <a:defRPr sz="1050" cap="none" baseline="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4686582"/>
            <a:ext cx="1474694" cy="27384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4686582"/>
            <a:ext cx="5638800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4686582"/>
            <a:ext cx="554038" cy="273844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3" y="2333067"/>
            <a:ext cx="26090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1" y="171450"/>
            <a:ext cx="212725" cy="47589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</p:spTree>
    <p:extLst>
      <p:ext uri="{BB962C8B-B14F-4D97-AF65-F5344CB8AC3E}">
        <p14:creationId xmlns:p14="http://schemas.microsoft.com/office/powerpoint/2010/main" val="22080235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1" y="211931"/>
            <a:ext cx="642097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2" name="Rectangle 11"/>
          <p:cNvSpPr/>
          <p:nvPr/>
        </p:nvSpPr>
        <p:spPr>
          <a:xfrm>
            <a:off x="8068235" y="211931"/>
            <a:ext cx="91440" cy="12001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0" name="TextBox 9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489472"/>
            <a:ext cx="3657600" cy="31051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489472"/>
            <a:ext cx="3657600" cy="31051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61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2" name="TextBox 11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1835525"/>
            <a:ext cx="3657600" cy="275909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1835525"/>
            <a:ext cx="3657600" cy="275909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1553136"/>
            <a:ext cx="3657600" cy="242047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35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1553136"/>
            <a:ext cx="3657600" cy="2420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35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1123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489472"/>
            <a:ext cx="7569157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8" y="3123724"/>
            <a:ext cx="7569157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181677"/>
            <a:ext cx="554038" cy="273844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71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0" name="TextBox 9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489472"/>
            <a:ext cx="3657600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489472"/>
            <a:ext cx="3657600" cy="310515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3127248"/>
            <a:ext cx="3657600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14726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0" name="TextBox 9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1" y="1489472"/>
            <a:ext cx="3657413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1" y="3123724"/>
            <a:ext cx="3657413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489472"/>
            <a:ext cx="3657600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3127248"/>
            <a:ext cx="3657600" cy="147447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3113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8" name="TextBox 7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905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11931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610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6" y="171450"/>
            <a:ext cx="3451225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1928812"/>
            <a:ext cx="3255264" cy="871538"/>
          </a:xfrm>
        </p:spPr>
        <p:txBody>
          <a:bodyPr anchor="b">
            <a:normAutofit/>
          </a:bodyPr>
          <a:lstStyle>
            <a:lvl1pPr algn="l">
              <a:defRPr sz="195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6" y="204789"/>
            <a:ext cx="4597399" cy="438983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2800351"/>
            <a:ext cx="3255264" cy="1794272"/>
          </a:xfrm>
        </p:spPr>
        <p:txBody>
          <a:bodyPr/>
          <a:lstStyle>
            <a:lvl1pPr marL="0" indent="0">
              <a:spcBef>
                <a:spcPts val="450"/>
              </a:spcBef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400" y="4817690"/>
            <a:ext cx="1537447" cy="273844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6" y="4817690"/>
            <a:ext cx="3316941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2" y="131110"/>
            <a:ext cx="413309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5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502298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11931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2343150"/>
            <a:ext cx="3898272" cy="653654"/>
          </a:xfrm>
        </p:spPr>
        <p:txBody>
          <a:bodyPr anchor="b">
            <a:normAutofit/>
          </a:bodyPr>
          <a:lstStyle>
            <a:lvl1pPr algn="l">
              <a:defRPr sz="195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171450"/>
            <a:ext cx="3460658" cy="475892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2996803"/>
            <a:ext cx="3898272" cy="1610916"/>
          </a:xfrm>
        </p:spPr>
        <p:txBody>
          <a:bodyPr/>
          <a:lstStyle>
            <a:lvl1pPr marL="0" indent="0">
              <a:spcBef>
                <a:spcPts val="450"/>
              </a:spcBef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400" y="4817690"/>
            <a:ext cx="1537447" cy="273844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1" y="4817690"/>
            <a:ext cx="30051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1" y="2528048"/>
            <a:ext cx="2205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18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4263454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6" y="3318061"/>
            <a:ext cx="6191157" cy="625289"/>
          </a:xfrm>
        </p:spPr>
        <p:txBody>
          <a:bodyPr anchor="b">
            <a:normAutofit/>
          </a:bodyPr>
          <a:lstStyle>
            <a:lvl1pPr algn="l">
              <a:defRPr sz="195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171450"/>
            <a:ext cx="6378389" cy="314096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6" y="3943350"/>
            <a:ext cx="6191157" cy="664369"/>
          </a:xfrm>
        </p:spPr>
        <p:txBody>
          <a:bodyPr/>
          <a:lstStyle>
            <a:lvl1pPr marL="0" indent="0">
              <a:spcBef>
                <a:spcPts val="225"/>
              </a:spcBef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9" name="Rectangle 8"/>
          <p:cNvSpPr/>
          <p:nvPr/>
        </p:nvSpPr>
        <p:spPr>
          <a:xfrm>
            <a:off x="6802438" y="1783080"/>
            <a:ext cx="2057400" cy="15293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0" name="TextBox 9"/>
          <p:cNvSpPr txBox="1"/>
          <p:nvPr/>
        </p:nvSpPr>
        <p:spPr>
          <a:xfrm>
            <a:off x="327213" y="3474595"/>
            <a:ext cx="2205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18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  <p:extLst>
      <p:ext uri="{BB962C8B-B14F-4D97-AF65-F5344CB8AC3E}">
        <p14:creationId xmlns:p14="http://schemas.microsoft.com/office/powerpoint/2010/main" val="74061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171450"/>
            <a:ext cx="6387167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1928812"/>
            <a:ext cx="6181611" cy="871538"/>
          </a:xfrm>
        </p:spPr>
        <p:txBody>
          <a:bodyPr anchor="b">
            <a:normAutofit/>
          </a:bodyPr>
          <a:lstStyle>
            <a:lvl1pPr algn="l">
              <a:defRPr sz="195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5" y="2800351"/>
            <a:ext cx="6179566" cy="1794272"/>
          </a:xfrm>
        </p:spPr>
        <p:txBody>
          <a:bodyPr/>
          <a:lstStyle>
            <a:lvl1pPr marL="0" indent="0">
              <a:spcBef>
                <a:spcPts val="450"/>
              </a:spcBef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4676706"/>
            <a:ext cx="134839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6" y="4676706"/>
            <a:ext cx="464810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2" y="131110"/>
            <a:ext cx="413309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5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1781205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3401568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06615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6" y="171450"/>
            <a:ext cx="4235450" cy="47589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1928812"/>
            <a:ext cx="4016633" cy="871538"/>
          </a:xfrm>
        </p:spPr>
        <p:txBody>
          <a:bodyPr anchor="b">
            <a:normAutofit/>
          </a:bodyPr>
          <a:lstStyle>
            <a:lvl1pPr algn="l">
              <a:defRPr sz="195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2800351"/>
            <a:ext cx="4015304" cy="1794272"/>
          </a:xfrm>
        </p:spPr>
        <p:txBody>
          <a:bodyPr/>
          <a:lstStyle>
            <a:lvl1pPr marL="0" indent="0">
              <a:spcBef>
                <a:spcPts val="450"/>
              </a:spcBef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4676706"/>
            <a:ext cx="134839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6" y="4676706"/>
            <a:ext cx="2590705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2" y="131110"/>
            <a:ext cx="413309" cy="6232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5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171450"/>
            <a:ext cx="2057400" cy="152933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1" name="Rectangle 10"/>
          <p:cNvSpPr/>
          <p:nvPr/>
        </p:nvSpPr>
        <p:spPr>
          <a:xfrm>
            <a:off x="4624388" y="3401045"/>
            <a:ext cx="2057400" cy="152933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1786247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1786247"/>
            <a:ext cx="2057400" cy="314096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26490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11931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2343150"/>
            <a:ext cx="3108960" cy="653654"/>
          </a:xfrm>
        </p:spPr>
        <p:txBody>
          <a:bodyPr anchor="b">
            <a:normAutofit/>
          </a:bodyPr>
          <a:lstStyle>
            <a:lvl1pPr algn="l">
              <a:defRPr sz="195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1773936"/>
            <a:ext cx="4240119" cy="314096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996803"/>
            <a:ext cx="3108960" cy="1610916"/>
          </a:xfrm>
        </p:spPr>
        <p:txBody>
          <a:bodyPr/>
          <a:lstStyle>
            <a:lvl1pPr marL="0" indent="0">
              <a:spcBef>
                <a:spcPts val="450"/>
              </a:spcBef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400" y="4817690"/>
            <a:ext cx="1537447" cy="273844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1" y="4817690"/>
            <a:ext cx="3005138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2" y="2528048"/>
            <a:ext cx="2205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18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171450"/>
            <a:ext cx="2057400" cy="152933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28346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11931"/>
            <a:ext cx="685800" cy="1200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9" name="TextBox 8"/>
          <p:cNvSpPr txBox="1"/>
          <p:nvPr/>
        </p:nvSpPr>
        <p:spPr>
          <a:xfrm>
            <a:off x="223186" y="171450"/>
            <a:ext cx="260909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49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11931"/>
            <a:ext cx="685800" cy="226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716056"/>
            <a:ext cx="681318" cy="3878567"/>
          </a:xfrm>
        </p:spPr>
        <p:txBody>
          <a:bodyPr vert="eaVert" anchor="t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19068"/>
            <a:ext cx="6858000" cy="388865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625726" y="421251"/>
            <a:ext cx="195682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7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58118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imes New Roman"/>
              <a:buChar char="●"/>
              <a:defRPr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○"/>
              <a:defRPr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■"/>
              <a:defRPr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●"/>
              <a:defRPr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○"/>
              <a:defRPr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■"/>
              <a:defRPr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●"/>
              <a:defRPr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○"/>
              <a:defRPr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Times New Roman"/>
              <a:buChar char="■"/>
              <a:defRPr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5" y="363070"/>
            <a:ext cx="7556313" cy="83708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5" y="1485901"/>
            <a:ext cx="7556313" cy="3108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481769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4817690"/>
            <a:ext cx="612289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181677"/>
            <a:ext cx="5540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2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txStyles>
    <p:titleStyle>
      <a:lvl1pPr algn="l" defTabSz="685800" rtl="0" eaLnBrk="1" latinLnBrk="0" hangingPunct="1">
        <a:spcBef>
          <a:spcPct val="0"/>
        </a:spcBef>
        <a:buNone/>
        <a:defRPr sz="27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spcBef>
          <a:spcPts val="1500"/>
        </a:spcBef>
        <a:buClr>
          <a:schemeClr val="accent1"/>
        </a:buClr>
        <a:buSzPct val="75000"/>
        <a:buFont typeface="Wingdings" pitchFamily="2" charset="2"/>
        <a:buChar char="n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spcBef>
          <a:spcPts val="45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spcBef>
          <a:spcPts val="450"/>
        </a:spcBef>
        <a:buClr>
          <a:schemeClr val="accent1"/>
        </a:buClr>
        <a:buSzPct val="75000"/>
        <a:buFont typeface="Wingdings" pitchFamily="2" charset="2"/>
        <a:buChar char="n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spcBef>
          <a:spcPts val="45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spcBef>
          <a:spcPts val="450"/>
        </a:spcBef>
        <a:buClr>
          <a:schemeClr val="accent1"/>
        </a:buClr>
        <a:buSzPct val="75000"/>
        <a:buFont typeface="Wingdings" pitchFamily="2" charset="2"/>
        <a:buChar char="n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033463" indent="-171450" algn="l" defTabSz="6858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35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202531" indent="-171450" algn="l" defTabSz="6858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35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372791" indent="-171450" algn="l" defTabSz="6858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35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543050" indent="-171450" algn="l" defTabSz="6858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35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textbasedtasks.commons.gc.cuny.edu/" TargetMode="Externa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https://upload.wikimedia.org/wikipedia/commons/d/d0/Giotto_di_Bondone_-_No._29_Scenes_from_the_Life_of_Christ_-_13._Last_Supper_-_WGA09214.jpg" TargetMode="External"/><Relationship Id="rId5" Type="http://schemas.openxmlformats.org/officeDocument/2006/relationships/image" Target="../media/image11.jpeg"/><Relationship Id="rId4" Type="http://schemas.openxmlformats.org/officeDocument/2006/relationships/image" Target="https://cdn.britannica.com/75/4675-050-EC3D28A7/Last-Supper-oil-canvas-Tintoretto-San-Giorgio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63" b="0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ight" charset="0"/>
              <a:ea typeface="Avenir Light" charset="0"/>
              <a:cs typeface="Avenir Light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64501" y="4482579"/>
            <a:ext cx="48028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E8E9E9"/>
                </a:solidFill>
                <a:effectLst/>
                <a:uLnTx/>
                <a:uFillTx/>
                <a:latin typeface="Avenir   "/>
                <a:ea typeface="+mn-ea"/>
                <a:cs typeface="Avenir Book"/>
                <a:sym typeface="Arial"/>
              </a:rPr>
              <a:t>CILC projects are funded in part by a U.S. Department of Education grant.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8734C1-9E78-1908-804C-3F050C25162C}"/>
              </a:ext>
            </a:extLst>
          </p:cNvPr>
          <p:cNvSpPr txBox="1"/>
          <p:nvPr/>
        </p:nvSpPr>
        <p:spPr>
          <a:xfrm>
            <a:off x="678713" y="251978"/>
            <a:ext cx="7926667" cy="2085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5C7C9">
                    <a:lumMod val="40000"/>
                    <a:lumOff val="60000"/>
                  </a:srgbClr>
                </a:solidFill>
                <a:effectLst/>
                <a:uLnTx/>
                <a:uFillTx/>
                <a:latin typeface="Avenir   "/>
                <a:ea typeface="+mn-ea"/>
                <a:cs typeface="Arial"/>
                <a:sym typeface="Arial"/>
              </a:rPr>
              <a:t>How to Create a Short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5C7C9">
                    <a:lumMod val="40000"/>
                    <a:lumOff val="60000"/>
                  </a:srgbClr>
                </a:solidFill>
                <a:effectLst/>
                <a:uLnTx/>
                <a:uFillTx/>
                <a:latin typeface="Avenir   "/>
                <a:ea typeface="+mn-ea"/>
                <a:cs typeface="Arial"/>
                <a:sym typeface="Arial"/>
              </a:rPr>
              <a:t>Biography: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5C7C9">
                    <a:lumMod val="40000"/>
                    <a:lumOff val="60000"/>
                  </a:srgbClr>
                </a:solidFill>
                <a:effectLst/>
                <a:uLnTx/>
                <a:uFillTx/>
                <a:latin typeface="Avenir   "/>
                <a:ea typeface="+mn-ea"/>
                <a:cs typeface="Arial"/>
                <a:sym typeface="Arial"/>
              </a:rPr>
            </a:br>
            <a:r>
              <a:rPr kumimoji="0" lang="en-US" sz="2450" b="1" i="0" u="none" strike="noStrike" kern="1200" cap="none" spc="0" normalizeH="0" baseline="0" noProof="0">
                <a:ln>
                  <a:noFill/>
                </a:ln>
                <a:solidFill>
                  <a:srgbClr val="C5C7C9">
                    <a:lumMod val="40000"/>
                    <a:lumOff val="60000"/>
                  </a:srgbClr>
                </a:solidFill>
                <a:effectLst/>
                <a:uLnTx/>
                <a:uFillTx/>
                <a:latin typeface="Avenir   "/>
                <a:ea typeface="+mn-ea"/>
                <a:cs typeface="Arial"/>
                <a:sym typeface="Arial"/>
              </a:rPr>
              <a:t>A </a:t>
            </a:r>
            <a:r>
              <a:rPr kumimoji="0" lang="en-US" sz="2450" b="1" i="0" u="none" strike="noStrike" kern="1200" cap="none" spc="0" normalizeH="0" baseline="0" noProof="0" dirty="0">
                <a:ln>
                  <a:noFill/>
                </a:ln>
                <a:solidFill>
                  <a:srgbClr val="C5C7C9">
                    <a:lumMod val="40000"/>
                    <a:lumOff val="60000"/>
                  </a:srgbClr>
                </a:solidFill>
                <a:effectLst/>
                <a:uLnTx/>
                <a:uFillTx/>
                <a:latin typeface="Avenir   "/>
                <a:ea typeface="+mn-ea"/>
                <a:cs typeface="Arial"/>
                <a:sym typeface="Arial"/>
              </a:rPr>
              <a:t>text-based task demo for language teaching using the model text “Tintoretto” by </a:t>
            </a:r>
            <a:r>
              <a:rPr kumimoji="0" lang="en-US" sz="2450" b="1" i="1" u="none" strike="noStrike" kern="1200" cap="none" spc="0" normalizeH="0" baseline="0" noProof="0" dirty="0" err="1">
                <a:ln>
                  <a:noFill/>
                </a:ln>
                <a:solidFill>
                  <a:srgbClr val="C5C7C9">
                    <a:lumMod val="40000"/>
                    <a:lumOff val="60000"/>
                  </a:srgbClr>
                </a:solidFill>
                <a:effectLst/>
                <a:uLnTx/>
                <a:uFillTx/>
                <a:latin typeface="Avenir   "/>
                <a:ea typeface="+mn-ea"/>
                <a:cs typeface="Arial"/>
                <a:sym typeface="Arial"/>
              </a:rPr>
              <a:t>Encyclopædia</a:t>
            </a:r>
            <a:r>
              <a:rPr kumimoji="0" lang="en-US" sz="2450" b="1" i="1" u="none" strike="noStrike" kern="1200" cap="none" spc="0" normalizeH="0" baseline="0" noProof="0" dirty="0">
                <a:ln>
                  <a:noFill/>
                </a:ln>
                <a:solidFill>
                  <a:srgbClr val="C5C7C9">
                    <a:lumMod val="40000"/>
                    <a:lumOff val="60000"/>
                  </a:srgbClr>
                </a:solidFill>
                <a:effectLst/>
                <a:uLnTx/>
                <a:uFillTx/>
                <a:latin typeface="Avenir   "/>
                <a:ea typeface="+mn-ea"/>
                <a:cs typeface="Arial"/>
                <a:sym typeface="Arial"/>
              </a:rPr>
              <a:t> Britannica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50" b="1" i="1" u="none" strike="noStrike" kern="1200" cap="none" spc="0" normalizeH="0" baseline="0" noProof="0" dirty="0">
              <a:ln>
                <a:noFill/>
              </a:ln>
              <a:solidFill>
                <a:srgbClr val="C5C7C9">
                  <a:lumMod val="40000"/>
                  <a:lumOff val="60000"/>
                </a:srgbClr>
              </a:solidFill>
              <a:effectLst/>
              <a:uLnTx/>
              <a:uFillTx/>
              <a:latin typeface="Avenir   "/>
              <a:ea typeface="+mn-ea"/>
              <a:cs typeface="Arial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50" b="1" i="0" u="none" strike="noStrike" kern="1200" cap="none" spc="0" normalizeH="0" baseline="0" noProof="0" dirty="0">
                <a:ln>
                  <a:noFill/>
                </a:ln>
                <a:solidFill>
                  <a:srgbClr val="C5C7C9">
                    <a:lumMod val="40000"/>
                    <a:lumOff val="60000"/>
                  </a:srgbClr>
                </a:solidFill>
                <a:effectLst/>
                <a:uLnTx/>
                <a:uFillTx/>
                <a:latin typeface="Avenir   "/>
                <a:ea typeface="+mn-ea"/>
                <a:cs typeface="Arial"/>
                <a:sym typeface="Arial"/>
              </a:rPr>
              <a:t>STEP 2 TEACHING SLIDES</a:t>
            </a:r>
            <a:endParaRPr kumimoji="0" lang="en-US" sz="2450" b="0" i="0" u="none" strike="noStrike" kern="1200" cap="none" spc="0" normalizeH="0" baseline="0" noProof="0" dirty="0">
              <a:ln>
                <a:noFill/>
              </a:ln>
              <a:solidFill>
                <a:srgbClr val="C5C7C9">
                  <a:lumMod val="40000"/>
                  <a:lumOff val="60000"/>
                </a:srgbClr>
              </a:solidFill>
              <a:effectLst/>
              <a:uLnTx/>
              <a:uFillTx/>
              <a:latin typeface="Avenir   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49A1B2-7752-B24D-B00F-3EE30D7689D8}"/>
              </a:ext>
            </a:extLst>
          </p:cNvPr>
          <p:cNvSpPr txBox="1"/>
          <p:nvPr/>
        </p:nvSpPr>
        <p:spPr>
          <a:xfrm>
            <a:off x="1791547" y="2410188"/>
            <a:ext cx="706585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5C7C9">
                    <a:lumMod val="40000"/>
                    <a:lumOff val="60000"/>
                  </a:srgbClr>
                </a:solidFill>
                <a:effectLst/>
                <a:uLnTx/>
                <a:uFillTx/>
                <a:latin typeface="Avenir   "/>
                <a:ea typeface="+mn-ea"/>
                <a:cs typeface="Arial"/>
                <a:sym typeface="Arial"/>
              </a:rPr>
              <a:t>Task </a:t>
            </a: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5C7C9">
                    <a:lumMod val="40000"/>
                    <a:lumOff val="60000"/>
                  </a:srgbClr>
                </a:solidFill>
                <a:effectLst/>
                <a:uLnTx/>
                <a:uFillTx/>
                <a:latin typeface="Avenir   "/>
                <a:cs typeface="Arial"/>
                <a:sym typeface="Arial"/>
              </a:rPr>
              <a:t>created in 2023 by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C5C7C9">
                    <a:lumMod val="40000"/>
                    <a:lumOff val="60000"/>
                  </a:srgbClr>
                </a:solidFill>
                <a:effectLst/>
                <a:uLnTx/>
                <a:uFillTx/>
                <a:latin typeface="Avenir   "/>
                <a:cs typeface="Arial"/>
                <a:sym typeface="Arial"/>
              </a:rPr>
              <a:t>Chiara Montera, assistant professor, University of Pittsburgh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srgbClr val="C5C7C9">
                  <a:lumMod val="40000"/>
                  <a:lumOff val="60000"/>
                </a:srgbClr>
              </a:solidFill>
              <a:effectLst/>
              <a:uLnTx/>
              <a:uFillTx/>
              <a:latin typeface="Avenir   "/>
              <a:ea typeface="+mn-ea"/>
              <a:cs typeface="Arial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C5C7C9">
                    <a:lumMod val="40000"/>
                    <a:lumOff val="60000"/>
                  </a:srgbClr>
                </a:solidFill>
                <a:effectLst/>
                <a:uLnTx/>
                <a:uFillTx/>
                <a:latin typeface="Avenir   "/>
                <a:cs typeface="Arial"/>
                <a:sym typeface="Arial"/>
                <a:hlinkClick r:id="rId2"/>
              </a:rPr>
              <a:t>textbasedtasks.commons.gc.cuny.edu</a:t>
            </a: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C5C7C9">
                    <a:lumMod val="40000"/>
                    <a:lumOff val="60000"/>
                  </a:srgbClr>
                </a:solidFill>
                <a:effectLst/>
                <a:uLnTx/>
                <a:uFillTx/>
                <a:latin typeface="Avenir   "/>
                <a:cs typeface="Arial"/>
                <a:sym typeface="Arial"/>
              </a:rPr>
              <a:t>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C5C7C9">
                  <a:lumMod val="40000"/>
                  <a:lumOff val="60000"/>
                </a:srgbClr>
              </a:solidFill>
              <a:effectLst/>
              <a:uLnTx/>
              <a:uFillTx/>
              <a:latin typeface="Avenir   "/>
              <a:ea typeface="+mn-ea"/>
              <a:cs typeface="Arial"/>
              <a:sym typeface="Arial"/>
            </a:endParaRPr>
          </a:p>
        </p:txBody>
      </p:sp>
      <p:pic>
        <p:nvPicPr>
          <p:cNvPr id="9" name="Picture 8" descr="A logo for a company&#10;&#10;AI-generated content may be incorrect.">
            <a:extLst>
              <a:ext uri="{FF2B5EF4-FFF2-40B4-BE49-F238E27FC236}">
                <a16:creationId xmlns:a16="http://schemas.microsoft.com/office/drawing/2014/main" id="{05FBBC22-922A-3898-418A-1FE977BAD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6" t="25044" r="21825" b="19141"/>
          <a:stretch/>
        </p:blipFill>
        <p:spPr>
          <a:xfrm>
            <a:off x="83153" y="3072954"/>
            <a:ext cx="2113150" cy="2086401"/>
          </a:xfrm>
          <a:prstGeom prst="rect">
            <a:avLst/>
          </a:prstGeom>
        </p:spPr>
      </p:pic>
      <p:pic>
        <p:nvPicPr>
          <p:cNvPr id="2" name="Picture 1" descr="A sign with a person and dollar symbol&#10;&#10;AI-generated content may be incorrect.">
            <a:extLst>
              <a:ext uri="{FF2B5EF4-FFF2-40B4-BE49-F238E27FC236}">
                <a16:creationId xmlns:a16="http://schemas.microsoft.com/office/drawing/2014/main" id="{6042EF75-6371-014E-BF69-E2E7D6C9E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618" y="4104978"/>
            <a:ext cx="2287229" cy="80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90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eard and a painting&#10;&#10;Description automatically generated with medium confidence">
            <a:extLst>
              <a:ext uri="{FF2B5EF4-FFF2-40B4-BE49-F238E27FC236}">
                <a16:creationId xmlns:a16="http://schemas.microsoft.com/office/drawing/2014/main" id="{2E51834A-AED8-7566-3184-3EF58A512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pictures of different places&#10;&#10;Description automatically generated">
            <a:extLst>
              <a:ext uri="{FF2B5EF4-FFF2-40B4-BE49-F238E27FC236}">
                <a16:creationId xmlns:a16="http://schemas.microsoft.com/office/drawing/2014/main" id="{5406FE70-9C49-7AB0-6935-D5370B294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everal pictures of art&#10;&#10;Description automatically generated">
            <a:extLst>
              <a:ext uri="{FF2B5EF4-FFF2-40B4-BE49-F238E27FC236}">
                <a16:creationId xmlns:a16="http://schemas.microsoft.com/office/drawing/2014/main" id="{9459876B-267F-48ED-1322-E8855F28E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311700" y="156746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it" sz="4400" dirty="0"/>
              <a:t>How to write a short biography of a painter </a:t>
            </a:r>
            <a:endParaRPr sz="4400"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311700" y="2141555"/>
            <a:ext cx="8520600" cy="1132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2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/>
              <a:t>Step 2 – Guided Reading</a:t>
            </a:r>
            <a:endParaRPr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628650" y="57926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it" sz="2600" b="1" dirty="0">
                <a:solidFill>
                  <a:srgbClr val="FF0000"/>
                </a:solidFill>
              </a:rPr>
              <a:t>Learning objectives for today</a:t>
            </a:r>
            <a:endParaRPr sz="2600" b="1" dirty="0">
              <a:solidFill>
                <a:srgbClr val="FF0000"/>
              </a:solidFill>
            </a:endParaRPr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0242" y="1300831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endParaRPr sz="2400" dirty="0"/>
          </a:p>
          <a:p>
            <a:pPr marL="8001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FontTx/>
              <a:buChar char="-"/>
            </a:pPr>
            <a:r>
              <a:rPr lang="it" sz="2400" dirty="0"/>
              <a:t>We will learn main events in Tintoretto’s life and work</a:t>
            </a:r>
          </a:p>
          <a:p>
            <a:pPr marL="8001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1200"/>
              </a:spcAft>
              <a:buFontTx/>
              <a:buChar char="-"/>
            </a:pPr>
            <a:r>
              <a:rPr lang="it" sz="2400" dirty="0"/>
              <a:t>We will learn how Michelangelo and Titian influenced Tintoretto’s style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/>
        </p:nvSpPr>
        <p:spPr>
          <a:xfrm>
            <a:off x="39263" y="3279398"/>
            <a:ext cx="2549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highlight>
                  <a:srgbClr val="FFFF00"/>
                </a:highlight>
                <a:latin typeface="Garamond"/>
                <a:ea typeface="Garamond"/>
                <a:cs typeface="Garamond"/>
                <a:sym typeface="Garamond"/>
              </a:rPr>
              <a:t>Titian</a:t>
            </a:r>
            <a:r>
              <a:rPr lang="it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, </a:t>
            </a:r>
            <a:r>
              <a:rPr lang="it" sz="1800" i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Venus of Urbino</a:t>
            </a:r>
            <a:endParaRPr sz="1800" i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1534, Florence</a:t>
            </a:r>
            <a:endParaRPr/>
          </a:p>
        </p:txBody>
      </p:sp>
      <p:sp>
        <p:nvSpPr>
          <p:cNvPr id="68" name="Google Shape;68;p15"/>
          <p:cNvSpPr txBox="1"/>
          <p:nvPr/>
        </p:nvSpPr>
        <p:spPr>
          <a:xfrm>
            <a:off x="3028575" y="4031925"/>
            <a:ext cx="3367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highlight>
                  <a:srgbClr val="00FFFF"/>
                </a:highlight>
                <a:latin typeface="Garamond"/>
                <a:ea typeface="Garamond"/>
                <a:cs typeface="Garamond"/>
                <a:sym typeface="Garamond"/>
              </a:rPr>
              <a:t>Michelangelo</a:t>
            </a:r>
            <a:r>
              <a:rPr lang="it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, 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i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Cumaean Sybil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circa 1508-1510, Rome</a:t>
            </a:r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8900"/>
            <a:ext cx="3239051" cy="23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39274" y="187725"/>
            <a:ext cx="8908549" cy="3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Tintoretto’s style: </a:t>
            </a:r>
            <a:r>
              <a:rPr lang="it" sz="19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Michelangelo’s Design (Central-Italian tradition)</a:t>
            </a:r>
            <a:endParaRPr sz="1900" b="1" dirty="0">
              <a:solidFill>
                <a:srgbClr val="FF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3522000" y="1053725"/>
            <a:ext cx="52932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Compare the appearance of these two female figures, from two different artists, </a:t>
            </a:r>
            <a:r>
              <a:rPr lang="it"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Titian </a:t>
            </a: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and </a:t>
            </a:r>
            <a:r>
              <a:rPr lang="it">
                <a:highlight>
                  <a:srgbClr val="00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Michelangelo</a:t>
            </a: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, exponents of the two major artistic traditions at the time, respectively the </a:t>
            </a:r>
            <a:r>
              <a:rPr lang="it">
                <a:highlight>
                  <a:srgbClr val="FFFF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Venetian tradition</a:t>
            </a:r>
            <a:endParaRPr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and t</a:t>
            </a:r>
            <a:r>
              <a:rPr lang="it">
                <a:highlight>
                  <a:srgbClr val="00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he Central-Italian tradition</a:t>
            </a: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What are the main differences in the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Times New Roman"/>
                <a:ea typeface="Times New Roman"/>
                <a:cs typeface="Times New Roman"/>
                <a:sym typeface="Times New Roman"/>
              </a:rPr>
              <a:t>representation of these female bodies?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1450" y="2040247"/>
            <a:ext cx="2476374" cy="2979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2521275" y="983400"/>
            <a:ext cx="3122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Perugino, </a:t>
            </a:r>
            <a:r>
              <a:rPr lang="it" sz="1800" i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Assumption of the Virgin</a:t>
            </a:r>
            <a:endParaRPr sz="1800" i="1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1506, Naples</a:t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3028575" y="4031925"/>
            <a:ext cx="3367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Titian, </a:t>
            </a: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i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Assumption of the Virgin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c. 1516-1518, Venice</a:t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8775" y="983400"/>
            <a:ext cx="2178099" cy="400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l="5071" t="4580" r="5017"/>
          <a:stretch/>
        </p:blipFill>
        <p:spPr>
          <a:xfrm>
            <a:off x="106738" y="831000"/>
            <a:ext cx="2414525" cy="42125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2628000" y="1782300"/>
            <a:ext cx="3920700" cy="24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dirty="0">
                <a:latin typeface="Times New Roman"/>
                <a:ea typeface="Times New Roman"/>
                <a:cs typeface="Times New Roman"/>
                <a:sym typeface="Times New Roman"/>
              </a:rPr>
              <a:t>Compare the colors in these two paintings.</a:t>
            </a:r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dirty="0">
                <a:latin typeface="Times New Roman"/>
                <a:ea typeface="Times New Roman"/>
                <a:cs typeface="Times New Roman"/>
                <a:sym typeface="Times New Roman"/>
              </a:rPr>
              <a:t>Then match the descriptors with </a:t>
            </a:r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dirty="0">
                <a:latin typeface="Times New Roman"/>
                <a:ea typeface="Times New Roman"/>
                <a:cs typeface="Times New Roman"/>
                <a:sym typeface="Times New Roman"/>
              </a:rPr>
              <a:t>the correct work of art:</a:t>
            </a:r>
            <a:endParaRPr sz="15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 dirty="0">
                <a:latin typeface="Times New Roman"/>
                <a:ea typeface="Times New Roman"/>
                <a:cs typeface="Times New Roman"/>
                <a:sym typeface="Times New Roman"/>
              </a:rPr>
              <a:t>saturated</a:t>
            </a:r>
            <a:endParaRPr sz="15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 dirty="0">
                <a:latin typeface="Times New Roman"/>
                <a:ea typeface="Times New Roman"/>
                <a:cs typeface="Times New Roman"/>
                <a:sym typeface="Times New Roman"/>
              </a:rPr>
              <a:t>modulated shadow</a:t>
            </a:r>
            <a:endParaRPr sz="15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 dirty="0">
                <a:latin typeface="Times New Roman"/>
                <a:ea typeface="Times New Roman"/>
                <a:cs typeface="Times New Roman"/>
                <a:sym typeface="Times New Roman"/>
              </a:rPr>
              <a:t>low contrast</a:t>
            </a:r>
            <a:endParaRPr sz="15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 dirty="0">
                <a:latin typeface="Times New Roman"/>
                <a:ea typeface="Times New Roman"/>
                <a:cs typeface="Times New Roman"/>
                <a:sym typeface="Times New Roman"/>
              </a:rPr>
              <a:t>high and dramatic contrast</a:t>
            </a:r>
            <a:endParaRPr sz="15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 dirty="0">
                <a:latin typeface="Times New Roman"/>
                <a:ea typeface="Times New Roman"/>
                <a:cs typeface="Times New Roman"/>
                <a:sym typeface="Times New Roman"/>
              </a:rPr>
              <a:t>uniform hue</a:t>
            </a:r>
            <a:endParaRPr sz="15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 dirty="0">
                <a:latin typeface="Times New Roman"/>
                <a:ea typeface="Times New Roman"/>
                <a:cs typeface="Times New Roman"/>
                <a:sym typeface="Times New Roman"/>
              </a:rPr>
              <a:t>muted</a:t>
            </a:r>
            <a:endParaRPr sz="1500" b="1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0" y="87625"/>
            <a:ext cx="8726874" cy="384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Tintoretto’s style: </a:t>
            </a:r>
            <a:r>
              <a:rPr lang="it" sz="19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Titian’s color (Venetian tradition)</a:t>
            </a:r>
            <a:endParaRPr sz="1900" b="1" dirty="0">
              <a:solidFill>
                <a:srgbClr val="FF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/>
        </p:nvSpPr>
        <p:spPr>
          <a:xfrm>
            <a:off x="5255773" y="4383550"/>
            <a:ext cx="3717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Lorenzo Lotto, </a:t>
            </a:r>
            <a:r>
              <a:rPr lang="it" sz="1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Venus and Cupid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1520, NY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7"/>
          <p:cNvSpPr txBox="1"/>
          <p:nvPr/>
        </p:nvSpPr>
        <p:spPr>
          <a:xfrm>
            <a:off x="152402" y="4383550"/>
            <a:ext cx="417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Bronzino, </a:t>
            </a:r>
            <a:r>
              <a:rPr lang="it" sz="1700" i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Allegory of Happiness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c. 1567, Florence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550" y="1064761"/>
            <a:ext cx="2576690" cy="3318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365" y="1533537"/>
            <a:ext cx="3250137" cy="269761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/>
          <p:nvPr/>
        </p:nvSpPr>
        <p:spPr>
          <a:xfrm>
            <a:off x="3141150" y="831000"/>
            <a:ext cx="6057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Times New Roman"/>
                <a:ea typeface="Times New Roman"/>
                <a:cs typeface="Times New Roman"/>
                <a:sym typeface="Times New Roman"/>
              </a:rPr>
              <a:t>Which work of art belongs to the Venetian tradition and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Times New Roman"/>
                <a:ea typeface="Times New Roman"/>
                <a:cs typeface="Times New Roman"/>
                <a:sym typeface="Times New Roman"/>
              </a:rPr>
              <a:t>which to the Central-Italian tradition? Explain why.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152399" y="36075"/>
            <a:ext cx="61098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Tintoretto’s style: </a:t>
            </a:r>
            <a:endParaRPr sz="22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b="1" dirty="0">
                <a:solidFill>
                  <a:srgbClr val="FF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Michelangelo’s Design and Titian’s Color</a:t>
            </a:r>
            <a:endParaRPr sz="2200" b="1" dirty="0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/>
        </p:nvSpPr>
        <p:spPr>
          <a:xfrm>
            <a:off x="4093550" y="877904"/>
            <a:ext cx="594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+</a:t>
            </a:r>
            <a:endParaRPr sz="2600"/>
          </a:p>
        </p:txBody>
      </p:sp>
      <p:sp>
        <p:nvSpPr>
          <p:cNvPr id="101" name="Google Shape;101;p18"/>
          <p:cNvSpPr txBox="1"/>
          <p:nvPr/>
        </p:nvSpPr>
        <p:spPr>
          <a:xfrm>
            <a:off x="4093468" y="1948502"/>
            <a:ext cx="5949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800" b="1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=</a:t>
            </a:r>
            <a:endParaRPr/>
          </a:p>
        </p:txBody>
      </p:sp>
      <p:sp>
        <p:nvSpPr>
          <p:cNvPr id="102" name="Google Shape;102;p18"/>
          <p:cNvSpPr txBox="1"/>
          <p:nvPr/>
        </p:nvSpPr>
        <p:spPr>
          <a:xfrm>
            <a:off x="1089113" y="4577695"/>
            <a:ext cx="1738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Tintoretto</a:t>
            </a:r>
            <a:endParaRPr/>
          </a:p>
        </p:txBody>
      </p:sp>
      <p:sp>
        <p:nvSpPr>
          <p:cNvPr id="103" name="Google Shape;103;p18"/>
          <p:cNvSpPr txBox="1"/>
          <p:nvPr/>
        </p:nvSpPr>
        <p:spPr>
          <a:xfrm>
            <a:off x="212086" y="3361975"/>
            <a:ext cx="2508900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Venetian tradition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(color)</a:t>
            </a:r>
            <a:endParaRPr sz="2200" b="1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6223727" y="3228784"/>
            <a:ext cx="29091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Central-Italian tradition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(design)</a:t>
            </a:r>
            <a:endParaRPr sz="2000" b="1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7938" y="2834295"/>
            <a:ext cx="2966102" cy="2267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0000" y="80675"/>
            <a:ext cx="1738275" cy="3198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3725" y="446325"/>
            <a:ext cx="2229450" cy="268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/>
        </p:nvSpPr>
        <p:spPr>
          <a:xfrm>
            <a:off x="126885" y="108900"/>
            <a:ext cx="7663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Tintoretto’s style:</a:t>
            </a:r>
            <a:endParaRPr sz="2000" b="1">
              <a:solidFill>
                <a:srgbClr val="FF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>
                <a:solidFill>
                  <a:srgbClr val="FF0000"/>
                </a:solidFill>
                <a:latin typeface="Garamond"/>
                <a:ea typeface="Garamond"/>
                <a:cs typeface="Garamond"/>
                <a:sym typeface="Garamond"/>
              </a:rPr>
              <a:t>differences with painters of the previous period (Middle Age)</a:t>
            </a:r>
            <a:endParaRPr/>
          </a:p>
        </p:txBody>
      </p:sp>
      <p:sp>
        <p:nvSpPr>
          <p:cNvPr id="115" name="Google Shape;115;p19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16" name="Google Shape;116;p19"/>
          <p:cNvSpPr/>
          <p:nvPr/>
        </p:nvSpPr>
        <p:spPr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17" name="Google Shape;117;p19"/>
          <p:cNvSpPr txBox="1"/>
          <p:nvPr/>
        </p:nvSpPr>
        <p:spPr>
          <a:xfrm>
            <a:off x="272532" y="4102503"/>
            <a:ext cx="45720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Tintoretto,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Last Supper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1592-94, Venice.</a:t>
            </a:r>
            <a:r>
              <a:rPr lang="en-US" sz="2400" dirty="0">
                <a:effectLst/>
              </a:rPr>
              <a:t> </a:t>
            </a:r>
            <a:endParaRPr sz="18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5744513" y="4039342"/>
            <a:ext cx="260252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Giotto,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Last Supper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circa 1303-1305, Padua.</a:t>
            </a:r>
            <a:r>
              <a:rPr lang="en-US" sz="2400" dirty="0">
                <a:effectLst/>
              </a:rPr>
              <a:t> </a:t>
            </a:r>
            <a:endParaRPr sz="1800" dirty="0">
              <a:solidFill>
                <a:schemeClr val="dk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9D6A278B-D4D6-637A-7194-7CD5EA479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84" y="893874"/>
            <a:ext cx="1194128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5" name="Picture 19" descr="Tintoretto | Biography, Art, &amp; Facts | Britannica">
            <a:extLst>
              <a:ext uri="{FF2B5EF4-FFF2-40B4-BE49-F238E27FC236}">
                <a16:creationId xmlns:a16="http://schemas.microsoft.com/office/drawing/2014/main" id="{0E85DC1B-67F2-86E5-92E4-3F0739046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32" y="1014392"/>
            <a:ext cx="4299468" cy="2698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>
            <a:extLst>
              <a:ext uri="{FF2B5EF4-FFF2-40B4-BE49-F238E27FC236}">
                <a16:creationId xmlns:a16="http://schemas.microsoft.com/office/drawing/2014/main" id="{C96B6CD1-A70D-519E-A45D-138158D2E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4372" y="8169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7" name="Picture 20" descr="Ultima Cena (Giotto) - Wikipedia">
            <a:extLst>
              <a:ext uri="{FF2B5EF4-FFF2-40B4-BE49-F238E27FC236}">
                <a16:creationId xmlns:a16="http://schemas.microsoft.com/office/drawing/2014/main" id="{71A281F7-FC81-8869-9F6D-3EE3D86B6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085" y="771523"/>
            <a:ext cx="3249385" cy="3112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" name="Google Shape;126;p20"/>
          <p:cNvGraphicFramePr/>
          <p:nvPr/>
        </p:nvGraphicFramePr>
        <p:xfrm>
          <a:off x="132775" y="1047750"/>
          <a:ext cx="8915975" cy="3595050"/>
        </p:xfrm>
        <a:graphic>
          <a:graphicData uri="http://schemas.openxmlformats.org/drawingml/2006/table">
            <a:tbl>
              <a:tblPr>
                <a:noFill/>
                <a:tableStyleId>{817801BB-C357-4CF6-8118-7DED792F7A42}</a:tableStyleId>
              </a:tblPr>
              <a:tblGrid>
                <a:gridCol w="1199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8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58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5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Date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Event (from the text)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Event (in your own words)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dvantage">
  <a:themeElements>
    <a:clrScheme name="CILC">
      <a:dk1>
        <a:sysClr val="windowText" lastClr="000000"/>
      </a:dk1>
      <a:lt1>
        <a:sysClr val="window" lastClr="FFFFFF"/>
      </a:lt1>
      <a:dk2>
        <a:srgbClr val="1C4D56"/>
      </a:dk2>
      <a:lt2>
        <a:srgbClr val="C5C7C9"/>
      </a:lt2>
      <a:accent1>
        <a:srgbClr val="1C4D56"/>
      </a:accent1>
      <a:accent2>
        <a:srgbClr val="ED9D1E"/>
      </a:accent2>
      <a:accent3>
        <a:srgbClr val="025EAB"/>
      </a:accent3>
      <a:accent4>
        <a:srgbClr val="01AA4F"/>
      </a:accent4>
      <a:accent5>
        <a:srgbClr val="4BACC6"/>
      </a:accent5>
      <a:accent6>
        <a:srgbClr val="FEC40D"/>
      </a:accent6>
      <a:hlink>
        <a:srgbClr val="C1D029"/>
      </a:hlink>
      <a:folHlink>
        <a:srgbClr val="C1D029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2656</TotalTime>
  <Words>490</Words>
  <Application>Microsoft Office PowerPoint</Application>
  <PresentationFormat>On-screen Show (16:9)</PresentationFormat>
  <Paragraphs>73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Rockwell</vt:lpstr>
      <vt:lpstr>Avenir Light</vt:lpstr>
      <vt:lpstr>Wingdings</vt:lpstr>
      <vt:lpstr>Arial</vt:lpstr>
      <vt:lpstr>Times New Roman</vt:lpstr>
      <vt:lpstr>Avenir   </vt:lpstr>
      <vt:lpstr>Garamond</vt:lpstr>
      <vt:lpstr>Calibri</vt:lpstr>
      <vt:lpstr>Simple Light</vt:lpstr>
      <vt:lpstr>Advantage</vt:lpstr>
      <vt:lpstr>PowerPoint Presentation</vt:lpstr>
      <vt:lpstr>How to write a short biography of a painter </vt:lpstr>
      <vt:lpstr>Learning objectives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objectives for today</dc:title>
  <cp:lastModifiedBy>Syelle</cp:lastModifiedBy>
  <cp:revision>11</cp:revision>
  <dcterms:modified xsi:type="dcterms:W3CDTF">2025-10-29T15:21:32Z</dcterms:modified>
</cp:coreProperties>
</file>