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8"/>
  </p:notesMasterIdLst>
  <p:sldIdLst>
    <p:sldId id="283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8478D-80FC-47BA-9854-13EC40B2B5C3}" v="10" dt="2025-10-28T21:34:53.725"/>
  </p1510:revLst>
</p1510:revInfo>
</file>

<file path=ppt/tableStyles.xml><?xml version="1.0" encoding="utf-8"?>
<a:tblStyleLst xmlns:a="http://schemas.openxmlformats.org/drawingml/2006/main" def="{6F3BE281-8B99-4B30-8DC4-41EF7E9E68C2}">
  <a:tblStyle styleId="{6F3BE281-8B99-4B30-8DC4-41EF7E9E68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5034"/>
  </p:normalViewPr>
  <p:slideViewPr>
    <p:cSldViewPr snapToGrid="0">
      <p:cViewPr varScale="1">
        <p:scale>
          <a:sx n="48" d="100"/>
          <a:sy n="48" d="100"/>
        </p:scale>
        <p:origin x="115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lle Graves" userId="01fae75a-d78c-4dcb-847c-2b3c53ced78e" providerId="ADAL" clId="{4F8075BA-8C66-4540-BC15-1CAF4AF864BE}"/>
    <pc:docChg chg="undo redo custSel addSld delSld modSld">
      <pc:chgData name="Syelle Graves" userId="01fae75a-d78c-4dcb-847c-2b3c53ced78e" providerId="ADAL" clId="{4F8075BA-8C66-4540-BC15-1CAF4AF864BE}" dt="2025-10-29T15:21:46.933" v="180" actId="20577"/>
      <pc:docMkLst>
        <pc:docMk/>
      </pc:docMkLst>
      <pc:sldChg chg="modSp del mod">
        <pc:chgData name="Syelle Graves" userId="01fae75a-d78c-4dcb-847c-2b3c53ced78e" providerId="ADAL" clId="{4F8075BA-8C66-4540-BC15-1CAF4AF864BE}" dt="2025-10-28T20:37:13.385" v="151" actId="47"/>
        <pc:sldMkLst>
          <pc:docMk/>
          <pc:sldMk cId="0" sldId="256"/>
        </pc:sldMkLst>
        <pc:spChg chg="mod">
          <ac:chgData name="Syelle Graves" userId="01fae75a-d78c-4dcb-847c-2b3c53ced78e" providerId="ADAL" clId="{4F8075BA-8C66-4540-BC15-1CAF4AF864BE}" dt="2025-10-28T20:36:48.882" v="140" actId="27636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Syelle Graves" userId="01fae75a-d78c-4dcb-847c-2b3c53ced78e" providerId="ADAL" clId="{4F8075BA-8C66-4540-BC15-1CAF4AF864BE}" dt="2025-10-28T20:32:40.507" v="99" actId="403"/>
        <pc:sldMkLst>
          <pc:docMk/>
          <pc:sldMk cId="0" sldId="257"/>
        </pc:sldMkLst>
        <pc:spChg chg="mod">
          <ac:chgData name="Syelle Graves" userId="01fae75a-d78c-4dcb-847c-2b3c53ced78e" providerId="ADAL" clId="{4F8075BA-8C66-4540-BC15-1CAF4AF864BE}" dt="2025-10-28T20:32:40.507" v="99" actId="403"/>
          <ac:spMkLst>
            <pc:docMk/>
            <pc:sldMk cId="0" sldId="257"/>
            <ac:spMk id="67" creationId="{00000000-0000-0000-0000-000000000000}"/>
          </ac:spMkLst>
        </pc:spChg>
      </pc:sldChg>
      <pc:sldChg chg="modSp mod">
        <pc:chgData name="Syelle Graves" userId="01fae75a-d78c-4dcb-847c-2b3c53ced78e" providerId="ADAL" clId="{4F8075BA-8C66-4540-BC15-1CAF4AF864BE}" dt="2025-10-28T20:34:44.489" v="135" actId="255"/>
        <pc:sldMkLst>
          <pc:docMk/>
          <pc:sldMk cId="0" sldId="261"/>
        </pc:sldMkLst>
        <pc:spChg chg="mod">
          <ac:chgData name="Syelle Graves" userId="01fae75a-d78c-4dcb-847c-2b3c53ced78e" providerId="ADAL" clId="{4F8075BA-8C66-4540-BC15-1CAF4AF864BE}" dt="2025-10-28T20:34:41.812" v="131" actId="255"/>
          <ac:spMkLst>
            <pc:docMk/>
            <pc:sldMk cId="0" sldId="261"/>
            <ac:spMk id="138" creationId="{00000000-0000-0000-0000-000000000000}"/>
          </ac:spMkLst>
        </pc:spChg>
        <pc:spChg chg="mod">
          <ac:chgData name="Syelle Graves" userId="01fae75a-d78c-4dcb-847c-2b3c53ced78e" providerId="ADAL" clId="{4F8075BA-8C66-4540-BC15-1CAF4AF864BE}" dt="2025-10-28T20:34:44.489" v="135" actId="255"/>
          <ac:spMkLst>
            <pc:docMk/>
            <pc:sldMk cId="0" sldId="261"/>
            <ac:spMk id="139" creationId="{00000000-0000-0000-0000-000000000000}"/>
          </ac:spMkLst>
        </pc:spChg>
      </pc:sldChg>
      <pc:sldChg chg="modSp mod">
        <pc:chgData name="Syelle Graves" userId="01fae75a-d78c-4dcb-847c-2b3c53ced78e" providerId="ADAL" clId="{4F8075BA-8C66-4540-BC15-1CAF4AF864BE}" dt="2025-10-28T20:34:39.418" v="129" actId="403"/>
        <pc:sldMkLst>
          <pc:docMk/>
          <pc:sldMk cId="0" sldId="263"/>
        </pc:sldMkLst>
        <pc:spChg chg="mod">
          <ac:chgData name="Syelle Graves" userId="01fae75a-d78c-4dcb-847c-2b3c53ced78e" providerId="ADAL" clId="{4F8075BA-8C66-4540-BC15-1CAF4AF864BE}" dt="2025-10-28T20:34:39.418" v="129" actId="403"/>
          <ac:spMkLst>
            <pc:docMk/>
            <pc:sldMk cId="0" sldId="263"/>
            <ac:spMk id="159" creationId="{00000000-0000-0000-0000-000000000000}"/>
          </ac:spMkLst>
        </pc:spChg>
      </pc:sldChg>
      <pc:sldChg chg="addSp delSp modSp add mod">
        <pc:chgData name="Syelle Graves" userId="01fae75a-d78c-4dcb-847c-2b3c53ced78e" providerId="ADAL" clId="{4F8075BA-8C66-4540-BC15-1CAF4AF864BE}" dt="2025-10-29T15:21:46.933" v="180" actId="20577"/>
        <pc:sldMkLst>
          <pc:docMk/>
          <pc:sldMk cId="1607790850" sldId="283"/>
        </pc:sldMkLst>
        <pc:spChg chg="mod">
          <ac:chgData name="Syelle Graves" userId="01fae75a-d78c-4dcb-847c-2b3c53ced78e" providerId="ADAL" clId="{4F8075BA-8C66-4540-BC15-1CAF4AF864BE}" dt="2025-10-28T20:31:42.154" v="92" actId="1076"/>
          <ac:spMkLst>
            <pc:docMk/>
            <pc:sldMk cId="1607790850" sldId="283"/>
            <ac:spMk id="3" creationId="{00000000-0000-0000-0000-000000000000}"/>
          </ac:spMkLst>
        </pc:spChg>
        <pc:spChg chg="mod">
          <ac:chgData name="Syelle Graves" userId="01fae75a-d78c-4dcb-847c-2b3c53ced78e" providerId="ADAL" clId="{4F8075BA-8C66-4540-BC15-1CAF4AF864BE}" dt="2025-10-29T15:21:46.933" v="180" actId="20577"/>
          <ac:spMkLst>
            <pc:docMk/>
            <pc:sldMk cId="1607790850" sldId="283"/>
            <ac:spMk id="5" creationId="{DD8734C1-9E78-1908-804C-3F050C25162C}"/>
          </ac:spMkLst>
        </pc:spChg>
        <pc:spChg chg="mod">
          <ac:chgData name="Syelle Graves" userId="01fae75a-d78c-4dcb-847c-2b3c53ced78e" providerId="ADAL" clId="{4F8075BA-8C66-4540-BC15-1CAF4AF864BE}" dt="2025-10-28T20:14:54.473" v="84" actId="1076"/>
          <ac:spMkLst>
            <pc:docMk/>
            <pc:sldMk cId="1607790850" sldId="283"/>
            <ac:spMk id="6" creationId="{00000000-0000-0000-0000-000000000000}"/>
          </ac:spMkLst>
        </pc:spChg>
        <pc:spChg chg="mod">
          <ac:chgData name="Syelle Graves" userId="01fae75a-d78c-4dcb-847c-2b3c53ced78e" providerId="ADAL" clId="{4F8075BA-8C66-4540-BC15-1CAF4AF864BE}" dt="2025-10-28T20:32:14.639" v="97" actId="1076"/>
          <ac:spMkLst>
            <pc:docMk/>
            <pc:sldMk cId="1607790850" sldId="283"/>
            <ac:spMk id="7" creationId="{EF49A1B2-7752-B24D-B00F-3EE30D7689D8}"/>
          </ac:spMkLst>
        </pc:spChg>
        <pc:picChg chg="del">
          <ac:chgData name="Syelle Graves" userId="01fae75a-d78c-4dcb-847c-2b3c53ced78e" providerId="ADAL" clId="{4F8075BA-8C66-4540-BC15-1CAF4AF864BE}" dt="2025-10-28T20:00:38.921" v="53" actId="478"/>
          <ac:picMkLst>
            <pc:docMk/>
            <pc:sldMk cId="1607790850" sldId="283"/>
            <ac:picMk id="2" creationId="{00000000-0000-0000-0000-000000000000}"/>
          </ac:picMkLst>
        </pc:picChg>
        <pc:picChg chg="add del mod">
          <ac:chgData name="Syelle Graves" userId="01fae75a-d78c-4dcb-847c-2b3c53ced78e" providerId="ADAL" clId="{4F8075BA-8C66-4540-BC15-1CAF4AF864BE}" dt="2025-10-28T20:01:14.323" v="57" actId="478"/>
          <ac:picMkLst>
            <pc:docMk/>
            <pc:sldMk cId="1607790850" sldId="283"/>
            <ac:picMk id="4" creationId="{0097F5B7-534E-5AAE-A921-D5F54C23FA48}"/>
          </ac:picMkLst>
        </pc:picChg>
        <pc:picChg chg="add mod">
          <ac:chgData name="Syelle Graves" userId="01fae75a-d78c-4dcb-847c-2b3c53ced78e" providerId="ADAL" clId="{4F8075BA-8C66-4540-BC15-1CAF4AF864BE}" dt="2025-10-28T21:35:50.089" v="174" actId="1076"/>
          <ac:picMkLst>
            <pc:docMk/>
            <pc:sldMk cId="1607790850" sldId="283"/>
            <ac:picMk id="4" creationId="{0BE028BE-BA23-1014-07FB-5C09FBB02C8D}"/>
          </ac:picMkLst>
        </pc:picChg>
        <pc:picChg chg="add del mod">
          <ac:chgData name="Syelle Graves" userId="01fae75a-d78c-4dcb-847c-2b3c53ced78e" providerId="ADAL" clId="{4F8075BA-8C66-4540-BC15-1CAF4AF864BE}" dt="2025-10-28T20:01:14.323" v="57" actId="478"/>
          <ac:picMkLst>
            <pc:docMk/>
            <pc:sldMk cId="1607790850" sldId="283"/>
            <ac:picMk id="8" creationId="{A1153FC2-32CC-DFCA-A7FF-3581D354AE2F}"/>
          </ac:picMkLst>
        </pc:picChg>
        <pc:picChg chg="add mod">
          <ac:chgData name="Syelle Graves" userId="01fae75a-d78c-4dcb-847c-2b3c53ced78e" providerId="ADAL" clId="{4F8075BA-8C66-4540-BC15-1CAF4AF864BE}" dt="2025-10-28T20:14:52.024" v="83" actId="1076"/>
          <ac:picMkLst>
            <pc:docMk/>
            <pc:sldMk cId="1607790850" sldId="283"/>
            <ac:picMk id="9" creationId="{05FBBC22-922A-3898-418A-1FE977BAD005}"/>
          </ac:picMkLst>
        </pc:picChg>
        <pc:picChg chg="add del mod">
          <ac:chgData name="Syelle Graves" userId="01fae75a-d78c-4dcb-847c-2b3c53ced78e" providerId="ADAL" clId="{4F8075BA-8C66-4540-BC15-1CAF4AF864BE}" dt="2025-10-28T21:34:49.002" v="164" actId="478"/>
          <ac:picMkLst>
            <pc:docMk/>
            <pc:sldMk cId="1607790850" sldId="283"/>
            <ac:picMk id="10" creationId="{D576456C-0F3E-4836-341D-D4CEFD76FE79}"/>
          </ac:picMkLst>
        </pc:picChg>
      </pc:sldChg>
      <pc:sldChg chg="modSp add del mod">
        <pc:chgData name="Syelle Graves" userId="01fae75a-d78c-4dcb-847c-2b3c53ced78e" providerId="ADAL" clId="{4F8075BA-8C66-4540-BC15-1CAF4AF864BE}" dt="2025-10-28T20:39:08.345" v="157" actId="1076"/>
        <pc:sldMkLst>
          <pc:docMk/>
          <pc:sldMk cId="0" sldId="284"/>
        </pc:sldMkLst>
        <pc:spChg chg="mod">
          <ac:chgData name="Syelle Graves" userId="01fae75a-d78c-4dcb-847c-2b3c53ced78e" providerId="ADAL" clId="{4F8075BA-8C66-4540-BC15-1CAF4AF864BE}" dt="2025-10-28T20:39:08.345" v="157" actId="1076"/>
          <ac:spMkLst>
            <pc:docMk/>
            <pc:sldMk cId="0" sldId="284"/>
            <ac:spMk id="60" creationId="{00000000-0000-0000-0000-000000000000}"/>
          </ac:spMkLst>
        </pc:spChg>
        <pc:spChg chg="mod">
          <ac:chgData name="Syelle Graves" userId="01fae75a-d78c-4dcb-847c-2b3c53ced78e" providerId="ADAL" clId="{4F8075BA-8C66-4540-BC15-1CAF4AF864BE}" dt="2025-10-28T20:38:54.307" v="153" actId="1076"/>
          <ac:spMkLst>
            <pc:docMk/>
            <pc:sldMk cId="0" sldId="284"/>
            <ac:spMk id="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79390ebf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379390ebf1_1_18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Roman empire: fresco from the Villa of Mysteries in Pompeii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Middle age: </a:t>
            </a:r>
            <a:r>
              <a:rPr lang="en-US" sz="2400" b="0" i="1" dirty="0">
                <a:effectLst/>
                <a:latin typeface="Linux Libertine"/>
              </a:rPr>
              <a:t>Saint Francis Receiving the Stigmata, </a:t>
            </a:r>
            <a:r>
              <a:rPr lang="en-US" sz="2400" b="0" i="0" dirty="0">
                <a:effectLst/>
                <a:latin typeface="Linux Libertine"/>
              </a:rPr>
              <a:t>Giotto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 b="0" i="0" dirty="0">
                <a:effectLst/>
                <a:latin typeface="Linux Libertine"/>
              </a:rPr>
              <a:t>Renaissance: </a:t>
            </a:r>
            <a:r>
              <a:rPr lang="en-US" sz="2400" b="0" i="1" dirty="0">
                <a:effectLst/>
                <a:latin typeface="Linux Libertine"/>
              </a:rPr>
              <a:t>The birth of Venus</a:t>
            </a:r>
            <a:r>
              <a:rPr lang="en-US" sz="2400" b="0" i="0" dirty="0">
                <a:effectLst/>
                <a:latin typeface="Linux Libertine"/>
              </a:rPr>
              <a:t>, Sandro Botticelli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 b="0" i="0" dirty="0">
                <a:effectLst/>
                <a:latin typeface="Linux Libertine"/>
              </a:rPr>
              <a:t>Late Renaissance: </a:t>
            </a:r>
            <a:r>
              <a:rPr lang="en-US" sz="4000" b="0" i="1" dirty="0">
                <a:effectLst/>
                <a:latin typeface="Linux Libertine"/>
              </a:rPr>
              <a:t>The Forge of Vulcan, </a:t>
            </a:r>
            <a:r>
              <a:rPr lang="en-US" sz="4000" b="0" i="0" dirty="0">
                <a:effectLst/>
                <a:latin typeface="Linux Libertine"/>
              </a:rPr>
              <a:t>Giorgio Vasari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4000" b="0" i="0" dirty="0">
                <a:effectLst/>
                <a:latin typeface="Linux Libertine"/>
              </a:rPr>
              <a:t>Baroque: </a:t>
            </a:r>
            <a:r>
              <a:rPr lang="en-US" sz="6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Judith Slaying Holofernes, </a:t>
            </a:r>
            <a:r>
              <a:rPr lang="en-US" sz="6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Artemisia Gentileschi</a:t>
            </a:r>
            <a:endParaRPr lang="en-US" sz="4000" b="0" i="0" dirty="0"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b="0" i="0" dirty="0">
                <a:effectLst/>
                <a:latin typeface="Linux Libertine"/>
              </a:rPr>
              <a:t>Neoclassicism: </a:t>
            </a:r>
            <a:r>
              <a:rPr lang="en-US" sz="2400" b="0" i="1" dirty="0">
                <a:effectLst/>
                <a:latin typeface="Linux Libertine"/>
              </a:rPr>
              <a:t>Psyche Revived by Cupid's Kiss, </a:t>
            </a:r>
            <a:r>
              <a:rPr lang="en-US" sz="2400" b="0" i="0" dirty="0">
                <a:effectLst/>
                <a:latin typeface="Linux Libertine"/>
              </a:rPr>
              <a:t>Antonio Canova (we chose a sculpture instead of a painting because painting is not very representative of this artistic period in Italy, while the sculptures of Antonio Canova are iconic of Italian Neoclassicism)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2400" b="0" i="0" dirty="0">
              <a:effectLst/>
              <a:latin typeface="Linux Libertine"/>
            </a:endParaRPr>
          </a:p>
        </p:txBody>
      </p:sp>
      <p:sp>
        <p:nvSpPr>
          <p:cNvPr id="191" name="Google Shape;191;g2379390ebf1_1_18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8b07a6d75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38b07a6d75_1_12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After this brief in plenum activity, the learners have to read a short article from the </a:t>
            </a:r>
            <a:r>
              <a:rPr lang="en-US" sz="1400" dirty="0" err="1"/>
              <a:t>Encyclopaedia</a:t>
            </a:r>
            <a:r>
              <a:rPr lang="en-US" sz="1400" dirty="0"/>
              <a:t> Britannica and complete the related activity (see doc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Text-based tasks: Sample in English. Worksheet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activity n.1 “Renaissance Art”)</a:t>
            </a:r>
            <a:endParaRPr sz="1400" dirty="0"/>
          </a:p>
        </p:txBody>
      </p:sp>
      <p:sp>
        <p:nvSpPr>
          <p:cNvPr id="217" name="Google Shape;217;g238b07a6d75_1_124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8b07a6d75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38b07a6d75_1_147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What is the subject?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Could you describe the scene using 3 adj: the scene is quiet? chaotic? confusing? funny?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Cna you describe the people in the scene? How do they look? Happy? Mad? Sad? Amused? Confused?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Where is the scene taking place? Inside a house? In a garden? In a public or private space? </a:t>
            </a:r>
            <a:r>
              <a:rPr lang="en-US" sz="1400" dirty="0"/>
              <a:t>I</a:t>
            </a:r>
            <a:r>
              <a:rPr lang="it" sz="1400"/>
              <a:t>n a city square?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Who are, in your opinion, the main characters of the scene?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41" name="Google Shape;241;g238b07a6d75_1_147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8b07a6d75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38b07a6d75_1_156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Ok, very good. Now, what do you see in the background? A garden, a Palace, …</a:t>
            </a:r>
            <a:endParaRPr sz="1400"/>
          </a:p>
        </p:txBody>
      </p:sp>
      <p:sp>
        <p:nvSpPr>
          <p:cNvPr id="251" name="Google Shape;251;g238b07a6d75_1_156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8b07a6d75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38b07a6d75_1_166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</a:t>
            </a:r>
            <a:r>
              <a:rPr lang="it" sz="1400" dirty="0"/>
              <a:t>he slave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St Mark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the judge 4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executioner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Tintoretto 5</a:t>
            </a:r>
            <a:endParaRPr sz="1400" dirty="0"/>
          </a:p>
        </p:txBody>
      </p:sp>
      <p:sp>
        <p:nvSpPr>
          <p:cNvPr id="264" name="Google Shape;264;g238b07a6d75_1_166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8b07a6d75_1_0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</p:spPr>
        <p:txBody>
          <a:bodyPr spcFirstLastPara="1" wrap="square" lIns="88500" tIns="88500" rIns="88500" bIns="8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38b07a6d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8b07a6d7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38b07a6d75_1_1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The activities in slides 3-8 can be quickly done in plenum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1 – charcoal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2 – pastels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3 – ink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4 – egg tempera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5 – oil paint</a:t>
            </a:r>
            <a:endParaRPr sz="1400" dirty="0"/>
          </a:p>
        </p:txBody>
      </p:sp>
      <p:sp>
        <p:nvSpPr>
          <p:cNvPr id="72" name="Google Shape;72;g238b07a6d75_1_14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8b07a6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38b07a6d75_0_0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1 – brushes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2 – canvas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3 – pen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4 – wood paneling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5 - paper</a:t>
            </a:r>
          </a:p>
        </p:txBody>
      </p:sp>
      <p:sp>
        <p:nvSpPr>
          <p:cNvPr id="94" name="Google Shape;94;g238b07a6d75_0_0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8b07a6d7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38b07a6d75_0_26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1 – print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2 – drawing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3 – oil on canvas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4 – oil on wood paneling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5 - fresco</a:t>
            </a:r>
            <a:endParaRPr sz="1400" dirty="0"/>
          </a:p>
        </p:txBody>
      </p:sp>
      <p:sp>
        <p:nvSpPr>
          <p:cNvPr id="116" name="Google Shape;116;g238b07a6d75_0_26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8b07a6d75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38b07a6d75_1_47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Historical subject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You can ask follow up questions to the learners: why do you think this is historical? What elements make you say it?</a:t>
            </a:r>
            <a:endParaRPr sz="1400" dirty="0"/>
          </a:p>
        </p:txBody>
      </p:sp>
      <p:sp>
        <p:nvSpPr>
          <p:cNvPr id="135" name="Google Shape;135;g238b07a6d75_1_47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8b07a6d75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38b07a6d75_1_56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Mythological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You can ask the same follow up questions as in the previous slide</a:t>
            </a:r>
            <a:endParaRPr sz="1400" dirty="0"/>
          </a:p>
        </p:txBody>
      </p:sp>
      <p:sp>
        <p:nvSpPr>
          <p:cNvPr id="145" name="Google Shape;145;g238b07a6d75_1_56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8b07a6d7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38b07a6d75_1_65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Regarding painting techniques, what do you think? Is it a fresco or an oil on canvas?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What do you think, this work belongs to the Middle Ages or the Renaissance?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Ask the students to make hypotheses, and then allow them to use Google to find the correct answers</a:t>
            </a:r>
            <a:endParaRPr sz="1400" dirty="0"/>
          </a:p>
        </p:txBody>
      </p:sp>
      <p:sp>
        <p:nvSpPr>
          <p:cNvPr id="155" name="Google Shape;155;g238b07a6d75_1_65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9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8b07a6d7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38b07a6d75_1_7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«Let's try to put these periods in chronological order on a timeline, and make hypothesis about which painting matches with which period»</a:t>
            </a:r>
            <a:endParaRPr sz="1400" dirty="0"/>
          </a:p>
        </p:txBody>
      </p:sp>
      <p:sp>
        <p:nvSpPr>
          <p:cNvPr id="165" name="Google Shape;165;g238b07a6d75_1_74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/>
              <a:t>10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4819231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4819231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31110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2859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74158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96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4819231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4819231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2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450"/>
              </a:spcBef>
              <a:buNone/>
              <a:defRPr sz="34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31110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7677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225"/>
              </a:spcBef>
              <a:buNone/>
              <a:defRPr sz="105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2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2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2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2333067"/>
            <a:ext cx="2609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376810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TextBox 11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5"/>
            <a:ext cx="3657600" cy="275909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5"/>
            <a:ext cx="3657600" cy="275909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9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7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3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460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86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1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9"/>
            <a:ext cx="4597399" cy="438983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7690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90"/>
            <a:ext cx="331694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10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21239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1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7690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4817690"/>
            <a:ext cx="30051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1" y="2528048"/>
            <a:ext cx="2205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02581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0" name="TextBox 9"/>
          <p:cNvSpPr txBox="1"/>
          <p:nvPr/>
        </p:nvSpPr>
        <p:spPr>
          <a:xfrm>
            <a:off x="327213" y="3474595"/>
            <a:ext cx="2205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88958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2800351"/>
            <a:ext cx="6179566" cy="1794272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10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1965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25907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10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1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1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7690"/>
            <a:ext cx="1537447" cy="273844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4817690"/>
            <a:ext cx="30051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2" y="2528048"/>
            <a:ext cx="2205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8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9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8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25726" y="421251"/>
            <a:ext cx="1956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040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  <a:defRPr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●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●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90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7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chemeClr val="accent1"/>
        </a:buClr>
        <a:buSzPct val="75000"/>
        <a:buFont typeface="Wingdings" pitchFamily="2" charset="2"/>
        <a:buChar char="n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xtbasedtasks.commons.gc.cuny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463" kern="1200" baseline="30000" dirty="0">
              <a:solidFill>
                <a:prstClr val="white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4501" y="4482579"/>
            <a:ext cx="4802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500" b="1" kern="1200" dirty="0">
                <a:solidFill>
                  <a:srgbClr val="E8E9E9"/>
                </a:solidFill>
                <a:latin typeface="Avenir   "/>
                <a:ea typeface="+mn-ea"/>
                <a:cs typeface="Avenir Book"/>
              </a:rPr>
              <a:t>CILC projects are funded in part by a U.S. Department of Education grant.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734C1-9E78-1908-804C-3F050C25162C}"/>
              </a:ext>
            </a:extLst>
          </p:cNvPr>
          <p:cNvSpPr txBox="1"/>
          <p:nvPr/>
        </p:nvSpPr>
        <p:spPr>
          <a:xfrm>
            <a:off x="804444" y="242914"/>
            <a:ext cx="777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80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How to Create a Short Biography</a:t>
            </a:r>
            <a:r>
              <a:rPr lang="en-US" sz="2800" b="1" kern="120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: </a:t>
            </a:r>
            <a:br>
              <a:rPr lang="en-US" sz="2800" b="1" kern="120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</a:br>
            <a:r>
              <a:rPr lang="en-US" sz="2450" b="1" kern="120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A </a:t>
            </a:r>
            <a:r>
              <a:rPr lang="en-US" sz="245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text-based task demo for language teaching using the model text “Tintoretto” by </a:t>
            </a:r>
            <a:r>
              <a:rPr lang="en-US" sz="2450" b="1" i="1" kern="1200" dirty="0" err="1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Encyclopædia</a:t>
            </a:r>
            <a:r>
              <a:rPr lang="en-US" sz="2450" b="1" i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 Britannica</a:t>
            </a:r>
          </a:p>
          <a:p>
            <a:pPr defTabSz="685800">
              <a:buClrTx/>
              <a:defRPr/>
            </a:pPr>
            <a:endParaRPr lang="en-US" sz="2450" b="1" i="1" kern="1200" dirty="0">
              <a:solidFill>
                <a:srgbClr val="C5C7C9">
                  <a:lumMod val="40000"/>
                  <a:lumOff val="60000"/>
                </a:srgbClr>
              </a:solidFill>
              <a:latin typeface="Avenir   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245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STEP 1 TEACHING SLIDES</a:t>
            </a:r>
            <a:endParaRPr lang="en-US" sz="2450" kern="1200" dirty="0">
              <a:solidFill>
                <a:srgbClr val="C5C7C9">
                  <a:lumMod val="40000"/>
                  <a:lumOff val="60000"/>
                </a:srgbClr>
              </a:solidFill>
              <a:latin typeface="Avenir   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9A1B2-7752-B24D-B00F-3EE30D7689D8}"/>
              </a:ext>
            </a:extLst>
          </p:cNvPr>
          <p:cNvSpPr txBox="1"/>
          <p:nvPr/>
        </p:nvSpPr>
        <p:spPr>
          <a:xfrm>
            <a:off x="1791547" y="2410188"/>
            <a:ext cx="7065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ea typeface="+mn-ea"/>
                <a:cs typeface="+mn-cs"/>
              </a:rPr>
              <a:t>Task </a:t>
            </a:r>
            <a:r>
              <a:rPr lang="en-US" sz="210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</a:rPr>
              <a:t>created in 2023 by </a:t>
            </a:r>
          </a:p>
          <a:p>
            <a:pPr defTabSz="685800">
              <a:buClrTx/>
              <a:defRPr/>
            </a:pPr>
            <a:r>
              <a:rPr lang="en-US" sz="2100" b="1" kern="1200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</a:rPr>
              <a:t>Chiara Montera, assistant professor, University of Pittsburgh</a:t>
            </a:r>
          </a:p>
          <a:p>
            <a:pPr defTabSz="685800">
              <a:buClrTx/>
              <a:defRPr/>
            </a:pPr>
            <a:endParaRPr lang="en-US" sz="2100" b="1" kern="1200" dirty="0">
              <a:solidFill>
                <a:srgbClr val="C5C7C9">
                  <a:lumMod val="40000"/>
                  <a:lumOff val="60000"/>
                </a:srgbClr>
              </a:solidFill>
              <a:latin typeface="Avenir   "/>
              <a:ea typeface="+mn-ea"/>
              <a:cs typeface="+mn-cs"/>
            </a:endParaRPr>
          </a:p>
          <a:p>
            <a:pPr algn="ctr" defTabSz="685800">
              <a:buClrTx/>
              <a:defRPr/>
            </a:pPr>
            <a:r>
              <a:rPr lang="en-US" sz="2100" b="1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  <a:hlinkClick r:id="rId2"/>
              </a:rPr>
              <a:t>textbasedtasks.commons.gc.cuny.edu</a:t>
            </a:r>
            <a:r>
              <a:rPr lang="en-US" sz="2100" b="1" dirty="0">
                <a:solidFill>
                  <a:srgbClr val="C5C7C9">
                    <a:lumMod val="40000"/>
                    <a:lumOff val="60000"/>
                  </a:srgbClr>
                </a:solidFill>
                <a:latin typeface="Avenir   "/>
              </a:rPr>
              <a:t> </a:t>
            </a:r>
          </a:p>
          <a:p>
            <a:pPr defTabSz="685800">
              <a:buClrTx/>
              <a:defRPr/>
            </a:pPr>
            <a:endParaRPr lang="en-US" sz="2000" b="1" kern="1200" dirty="0">
              <a:solidFill>
                <a:srgbClr val="C5C7C9">
                  <a:lumMod val="40000"/>
                  <a:lumOff val="60000"/>
                </a:srgbClr>
              </a:solidFill>
              <a:latin typeface="Avenir   "/>
              <a:ea typeface="+mn-ea"/>
              <a:cs typeface="+mn-cs"/>
            </a:endParaRPr>
          </a:p>
        </p:txBody>
      </p:sp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05FBBC22-922A-3898-418A-1FE977BAD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5044" r="21825" b="19141"/>
          <a:stretch/>
        </p:blipFill>
        <p:spPr>
          <a:xfrm>
            <a:off x="83153" y="3072954"/>
            <a:ext cx="2113150" cy="2086401"/>
          </a:xfrm>
          <a:prstGeom prst="rect">
            <a:avLst/>
          </a:prstGeom>
        </p:spPr>
      </p:pic>
      <p:pic>
        <p:nvPicPr>
          <p:cNvPr id="4" name="Picture 3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0BE028BE-BA23-1014-07FB-5C09FBB0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18" y="4104978"/>
            <a:ext cx="2287229" cy="8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77700" y="80051"/>
            <a:ext cx="1460625" cy="23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2100" b="1" dirty="0">
                <a:solidFill>
                  <a:srgbClr val="FF0000"/>
                </a:solidFill>
              </a:rPr>
              <a:t>TIMELINE</a:t>
            </a:r>
            <a:endParaRPr sz="2100" b="1" dirty="0">
              <a:solidFill>
                <a:srgbClr val="FF0000"/>
              </a:solidFill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472188" y="2946343"/>
            <a:ext cx="1704900" cy="6234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 EMPIRE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699263" y="3223543"/>
            <a:ext cx="1840800" cy="3462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RENAISSANCE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915490" y="2936737"/>
            <a:ext cx="1840800" cy="6234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RENAISSANCE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600000" y="2357129"/>
            <a:ext cx="1396200" cy="3462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BAROQUE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3596350" y="2360403"/>
            <a:ext cx="2090100" cy="3462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NEOCLASSICISM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3" name="Google Shape;173;p22"/>
          <p:cNvGraphicFramePr/>
          <p:nvPr>
            <p:extLst>
              <p:ext uri="{D42A27DB-BD31-4B8C-83A1-F6EECF244321}">
                <p14:modId xmlns:p14="http://schemas.microsoft.com/office/powerpoint/2010/main" val="3341952689"/>
              </p:ext>
            </p:extLst>
          </p:nvPr>
        </p:nvGraphicFramePr>
        <p:xfrm>
          <a:off x="147675" y="4432883"/>
          <a:ext cx="8848650" cy="281960"/>
        </p:xfrm>
        <a:graphic>
          <a:graphicData uri="http://schemas.openxmlformats.org/drawingml/2006/table">
            <a:tbl>
              <a:tblPr firstRow="1" bandRow="1">
                <a:noFill/>
                <a:tableStyleId>{6F3BE281-8B99-4B30-8DC4-41EF7E9E68C2}</a:tableStyleId>
              </a:tblPr>
              <a:tblGrid>
                <a:gridCol w="14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22"/>
          <p:cNvSpPr/>
          <p:nvPr/>
        </p:nvSpPr>
        <p:spPr>
          <a:xfrm flipH="1">
            <a:off x="1538325" y="4155884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 flipH="1">
            <a:off x="2981363" y="4179696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406400" y="3806125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476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2"/>
          <p:cNvSpPr/>
          <p:nvPr/>
        </p:nvSpPr>
        <p:spPr>
          <a:xfrm flipH="1">
            <a:off x="4448213" y="4150704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195800" y="3829950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1520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719788" y="3806125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7243800" y="3806125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8595650" y="3814800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2"/>
          <p:cNvSpPr/>
          <p:nvPr/>
        </p:nvSpPr>
        <p:spPr>
          <a:xfrm flipH="1">
            <a:off x="5967450" y="4162608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 flipH="1">
            <a:off x="7434300" y="4121712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 flipH="1">
            <a:off x="8820186" y="4143149"/>
            <a:ext cx="171450" cy="2769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915489" y="2360385"/>
            <a:ext cx="1840801" cy="34621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AGE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843950" y="3806125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5B11C1C-0ACD-B25D-7120-400CD6DD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339" y="791824"/>
            <a:ext cx="1988922" cy="12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6B23DD5-17D9-69DF-5244-838A6DDA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097" y="580493"/>
            <a:ext cx="1792706" cy="14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11DD070-E374-8FAD-4563-9B072A68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925" y="458455"/>
            <a:ext cx="1200233" cy="15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7C0FE08D-77C4-9976-E980-017AEFC2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89522" y="112255"/>
            <a:ext cx="968867" cy="19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9EEB2F3-689C-7C4F-6355-830FA3C1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497" y="458455"/>
            <a:ext cx="1157489" cy="15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defined">
            <a:extLst>
              <a:ext uri="{FF2B5EF4-FFF2-40B4-BE49-F238E27FC236}">
                <a16:creationId xmlns:a16="http://schemas.microsoft.com/office/drawing/2014/main" id="{A1996D5A-915B-57D6-ECED-3551844D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105"/>
            <a:ext cx="1155637" cy="1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84276" y="2438325"/>
            <a:ext cx="1542900" cy="6234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 EMPIRE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985950" y="2722325"/>
            <a:ext cx="1619400" cy="3156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RENAISSANCE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4452801" y="4126700"/>
            <a:ext cx="1619400" cy="5619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RENAISSANCE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6051500" y="2708800"/>
            <a:ext cx="1396200" cy="3462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BAROQUE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7126500" y="4165350"/>
            <a:ext cx="2017500" cy="3309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NEOCLASSICISM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9" name="Google Shape;199;p23"/>
          <p:cNvGraphicFramePr/>
          <p:nvPr/>
        </p:nvGraphicFramePr>
        <p:xfrm>
          <a:off x="152400" y="3722669"/>
          <a:ext cx="8848650" cy="281960"/>
        </p:xfrm>
        <a:graphic>
          <a:graphicData uri="http://schemas.openxmlformats.org/drawingml/2006/table">
            <a:tbl>
              <a:tblPr firstRow="1" bandRow="1">
                <a:noFill/>
                <a:tableStyleId>{6F3BE281-8B99-4B30-8DC4-41EF7E9E68C2}</a:tableStyleId>
              </a:tblPr>
              <a:tblGrid>
                <a:gridCol w="14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0" name="Google Shape;200;p23"/>
          <p:cNvSpPr/>
          <p:nvPr/>
        </p:nvSpPr>
        <p:spPr>
          <a:xfrm flipH="1">
            <a:off x="1542900" y="3445670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/>
          <p:nvPr/>
        </p:nvSpPr>
        <p:spPr>
          <a:xfrm flipH="1">
            <a:off x="2985938" y="3469482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411125" y="3095911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476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3"/>
          <p:cNvSpPr/>
          <p:nvPr/>
        </p:nvSpPr>
        <p:spPr>
          <a:xfrm flipH="1">
            <a:off x="4452788" y="3440490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4200525" y="3119736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1520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724513" y="3095911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7248525" y="3095911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8600375" y="3104586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3"/>
          <p:cNvSpPr/>
          <p:nvPr/>
        </p:nvSpPr>
        <p:spPr>
          <a:xfrm flipH="1">
            <a:off x="5972025" y="3452394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3"/>
          <p:cNvSpPr/>
          <p:nvPr/>
        </p:nvSpPr>
        <p:spPr>
          <a:xfrm flipH="1">
            <a:off x="7438875" y="3411498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3"/>
          <p:cNvSpPr/>
          <p:nvPr/>
        </p:nvSpPr>
        <p:spPr>
          <a:xfrm flipH="1">
            <a:off x="8824761" y="3432935"/>
            <a:ext cx="171600" cy="27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627175" y="4177925"/>
            <a:ext cx="1396200" cy="6234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MIDDLE AGE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2848675" y="3095911"/>
            <a:ext cx="752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1400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67;p22">
            <a:extLst>
              <a:ext uri="{FF2B5EF4-FFF2-40B4-BE49-F238E27FC236}">
                <a16:creationId xmlns:a16="http://schemas.microsoft.com/office/drawing/2014/main" id="{4F83C3D7-7FEC-312A-9165-5FE3BDFCDF06}"/>
              </a:ext>
            </a:extLst>
          </p:cNvPr>
          <p:cNvSpPr txBox="1">
            <a:spLocks/>
          </p:cNvSpPr>
          <p:nvPr/>
        </p:nvSpPr>
        <p:spPr>
          <a:xfrm>
            <a:off x="83800" y="107311"/>
            <a:ext cx="1793203" cy="41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SzPts val="3300"/>
              <a:buFont typeface="Calibri"/>
              <a:buNone/>
            </a:pPr>
            <a:r>
              <a:rPr lang="en-US" sz="2000" b="1" dirty="0">
                <a:solidFill>
                  <a:srgbClr val="FF0000"/>
                </a:solidFill>
              </a:rPr>
              <a:t>TIMELINE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A1D0F435-498C-688F-F619-D18FCF82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688" y="1119448"/>
            <a:ext cx="1758126" cy="10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6D4D98F6-D2F0-B704-6B8D-8142CE5F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9" y="950067"/>
            <a:ext cx="1576735" cy="12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defined">
            <a:extLst>
              <a:ext uri="{FF2B5EF4-FFF2-40B4-BE49-F238E27FC236}">
                <a16:creationId xmlns:a16="http://schemas.microsoft.com/office/drawing/2014/main" id="{6A27804F-D514-B745-94FE-C6A42E9C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1496558"/>
            <a:ext cx="1200233" cy="15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undefined">
            <a:extLst>
              <a:ext uri="{FF2B5EF4-FFF2-40B4-BE49-F238E27FC236}">
                <a16:creationId xmlns:a16="http://schemas.microsoft.com/office/drawing/2014/main" id="{A3BDE422-18C7-4586-A6FB-3D3DF25E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77003" y="1658983"/>
            <a:ext cx="968867" cy="19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9BCFAE-DB72-23CA-7495-3377A377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516" y="1532093"/>
            <a:ext cx="1157489" cy="15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ndefined">
            <a:extLst>
              <a:ext uri="{FF2B5EF4-FFF2-40B4-BE49-F238E27FC236}">
                <a16:creationId xmlns:a16="http://schemas.microsoft.com/office/drawing/2014/main" id="{C3A0C003-1264-CB06-6D70-E71C5B69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781" y="814725"/>
            <a:ext cx="1155637" cy="1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73300" y="439375"/>
            <a:ext cx="4667100" cy="828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" sz="2400"/>
              <a:t>Where did the Renaissance originate from?</a:t>
            </a:r>
            <a:endParaRPr sz="1100"/>
          </a:p>
        </p:txBody>
      </p:sp>
      <p:pic>
        <p:nvPicPr>
          <p:cNvPr id="220" name="Google Shape;220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175" y="1627675"/>
            <a:ext cx="3792300" cy="2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>
            <a:off x="1382316" y="1025508"/>
            <a:ext cx="495300" cy="8286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122225" y="3982325"/>
            <a:ext cx="37923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Originated in Florence, but then it spreaded all over Italy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922" y="1939278"/>
            <a:ext cx="2843212" cy="132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168" y="-5"/>
            <a:ext cx="1316831" cy="253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972" y="71924"/>
            <a:ext cx="25336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737" y="2908582"/>
            <a:ext cx="1708547" cy="179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5016975" y="1233975"/>
            <a:ext cx="682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Milan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4301350" y="3268275"/>
            <a:ext cx="682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8357399" y="2532950"/>
            <a:ext cx="786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7264276" y="4767875"/>
            <a:ext cx="1118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Marche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911" y="3301352"/>
            <a:ext cx="1356122" cy="1747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4886125" y="4744000"/>
            <a:ext cx="682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Sicil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3" name="Google Shape;233;p24"/>
          <p:cNvCxnSpPr/>
          <p:nvPr/>
        </p:nvCxnSpPr>
        <p:spPr>
          <a:xfrm rot="10800000" flipH="1">
            <a:off x="3303131" y="1418200"/>
            <a:ext cx="1117996" cy="60783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24"/>
          <p:cNvCxnSpPr/>
          <p:nvPr/>
        </p:nvCxnSpPr>
        <p:spPr>
          <a:xfrm rot="10800000" flipH="1">
            <a:off x="3297358" y="1776728"/>
            <a:ext cx="3418957" cy="57118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24"/>
          <p:cNvCxnSpPr/>
          <p:nvPr/>
        </p:nvCxnSpPr>
        <p:spPr>
          <a:xfrm>
            <a:off x="3298030" y="2655279"/>
            <a:ext cx="3418285" cy="58892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24"/>
          <p:cNvCxnSpPr/>
          <p:nvPr/>
        </p:nvCxnSpPr>
        <p:spPr>
          <a:xfrm>
            <a:off x="3288428" y="2998555"/>
            <a:ext cx="1747360" cy="114926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947"/>
            <a:ext cx="6313966" cy="4827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6313979" y="4427704"/>
            <a:ext cx="2193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Miracle of the slave</a:t>
            </a:r>
            <a:r>
              <a:rPr lang="it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St. Mark freeing the slave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6581856" y="315947"/>
            <a:ext cx="22218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observe </a:t>
            </a:r>
            <a:endParaRPr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most famous paintings by Tintoretto</a:t>
            </a:r>
            <a:endParaRPr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6313966" y="1651000"/>
            <a:ext cx="2830034" cy="265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the subject?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Religious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mythological etc?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you describe the scene using three adjectives?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describe the people in the scene? How do they look? Happy, mad, sad, amused, etc?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the scene taking place?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are the main characters in this painting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28" y="0"/>
            <a:ext cx="67271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/>
        </p:nvSpPr>
        <p:spPr>
          <a:xfrm>
            <a:off x="3995068" y="4643407"/>
            <a:ext cx="2089800" cy="5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THE </a:t>
            </a:r>
            <a:r>
              <a:rPr lang="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EDGE</a:t>
            </a:r>
            <a:r>
              <a:rPr lang="it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THE PICTURE’S SPACE</a:t>
            </a:r>
            <a:endParaRPr sz="1100"/>
          </a:p>
        </p:txBody>
      </p:sp>
      <p:sp>
        <p:nvSpPr>
          <p:cNvPr id="255" name="Google Shape;255;p26"/>
          <p:cNvSpPr txBox="1"/>
          <p:nvPr/>
        </p:nvSpPr>
        <p:spPr>
          <a:xfrm>
            <a:off x="3995075" y="3593075"/>
            <a:ext cx="1822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FOREGROUND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3995063" y="2429393"/>
            <a:ext cx="2020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GROUND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4094074" y="1178900"/>
            <a:ext cx="1822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7184375" y="1833000"/>
            <a:ext cx="1852200" cy="22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Describe what’s on different levels of the painting, what’s in the background,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what’s in the middle ground, etc.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7013979" y="4643404"/>
            <a:ext cx="2193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Miracle of the slave</a:t>
            </a:r>
            <a:r>
              <a:rPr lang="it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St. Mark freeing the slave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947"/>
            <a:ext cx="6313966" cy="4827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3019889" y="2173637"/>
            <a:ext cx="1139125" cy="2568844"/>
          </a:xfrm>
          <a:prstGeom prst="frame">
            <a:avLst>
              <a:gd name="adj1" fmla="val 331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725106" y="3859077"/>
            <a:ext cx="1738766" cy="1284422"/>
          </a:xfrm>
          <a:prstGeom prst="frame">
            <a:avLst>
              <a:gd name="adj1" fmla="val 331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-36809" y="3365070"/>
            <a:ext cx="590432" cy="1778430"/>
          </a:xfrm>
          <a:prstGeom prst="frame">
            <a:avLst>
              <a:gd name="adj1" fmla="val 331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4763448" y="1085308"/>
            <a:ext cx="1550518" cy="1778429"/>
          </a:xfrm>
          <a:prstGeom prst="frame">
            <a:avLst>
              <a:gd name="adj1" fmla="val 331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1623448" y="309082"/>
            <a:ext cx="2444858" cy="2387624"/>
          </a:xfrm>
          <a:prstGeom prst="frame">
            <a:avLst>
              <a:gd name="adj1" fmla="val 18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0" y="3157975"/>
            <a:ext cx="23588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001774" y="1085308"/>
            <a:ext cx="235882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3882847" y="4435138"/>
            <a:ext cx="23588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1742788" y="3874406"/>
            <a:ext cx="23588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4105114" y="309082"/>
            <a:ext cx="235882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6536164" y="1085307"/>
            <a:ext cx="243720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Can you find these main characters in the painting? </a:t>
            </a:r>
            <a:endParaRPr sz="1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slave</a:t>
            </a:r>
            <a:endParaRPr sz="1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St. Mark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judge</a:t>
            </a:r>
            <a:endParaRPr sz="1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executioner</a:t>
            </a:r>
          </a:p>
          <a:p>
            <a:r>
              <a:rPr lang="en-US" sz="1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painter Tintoretto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6400604" y="4435154"/>
            <a:ext cx="2193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Miracle of the slave</a:t>
            </a:r>
            <a:r>
              <a:rPr lang="it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St. Mark freeing the slave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648154"/>
            <a:ext cx="8520600" cy="1672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it" sz="3600" dirty="0"/>
              <a:t>How to write a short biography of a painter </a:t>
            </a:r>
            <a:endParaRPr sz="3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1132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Step 1 - Building knowledge of the field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8650" y="5792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2600" b="1" dirty="0">
                <a:solidFill>
                  <a:srgbClr val="FF0000"/>
                </a:solidFill>
              </a:rPr>
              <a:t>Learning objectives for today</a:t>
            </a:r>
            <a:endParaRPr sz="2600" b="1" dirty="0">
              <a:solidFill>
                <a:srgbClr val="FF000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28650" y="16746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079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" sz="2400" dirty="0"/>
              <a:t>- We will learn vocabulary specific to the field of painting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400" dirty="0"/>
          </a:p>
          <a:p>
            <a:pPr marL="1079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rPr lang="it" sz="2400" dirty="0"/>
              <a:t>- We will learn some basic information about Italian Renaissance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400" dirty="0"/>
          </a:p>
          <a:p>
            <a:pPr marL="1079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rPr lang="it" sz="2400" dirty="0"/>
              <a:t>- We will learn about an important work of art by painter Tintoretto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529" y="3470152"/>
            <a:ext cx="2689993" cy="14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561" y="346629"/>
            <a:ext cx="1805935" cy="10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55533" y="1665860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PASTELS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55533" y="2334143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55527" y="3002425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EGG TEMPERA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755533" y="3670711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 PAINT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55533" y="4338995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CHARCOAL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811912" y="798017"/>
            <a:ext cx="2362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492" y="1531979"/>
            <a:ext cx="1089037" cy="17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716" y="1673347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722108" y="518850"/>
            <a:ext cx="218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191655" y="345083"/>
            <a:ext cx="218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335875" y="1665860"/>
            <a:ext cx="218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497938" y="3458567"/>
            <a:ext cx="218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813843" y="1812646"/>
            <a:ext cx="218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56" y="0"/>
            <a:ext cx="2443695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755533" y="1665860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CANVAS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55533" y="2334143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55527" y="3002425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55533" y="3670711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 PANELING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755533" y="4338995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BRUSHES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68362" y="798017"/>
            <a:ext cx="2362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722108" y="518850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838705" y="234157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285975" y="2101835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218588" y="3678342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763568" y="2777746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475" y="164625"/>
            <a:ext cx="1767775" cy="13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400" y="3670712"/>
            <a:ext cx="2533350" cy="12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099" y="164625"/>
            <a:ext cx="1831408" cy="18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711" y="2386525"/>
            <a:ext cx="1831401" cy="18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87" y="1687762"/>
            <a:ext cx="1721192" cy="183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3722108" y="518850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38705" y="234157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8285975" y="2101835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218588" y="3678342"/>
            <a:ext cx="21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225" y="76138"/>
            <a:ext cx="6791325" cy="499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166225" y="176400"/>
            <a:ext cx="3092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2115550" y="518850"/>
            <a:ext cx="1997100" cy="298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1225701" y="518850"/>
            <a:ext cx="3612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PAINTING TECHNIQUES</a:t>
            </a: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72983" y="1224910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 ON CANVAS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72983" y="1854143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FRESCO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72977" y="2483400"/>
            <a:ext cx="2194500" cy="531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 ON WOOD PANELING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734359" y="1853211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734359" y="1224420"/>
            <a:ext cx="2194500" cy="3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6631075" y="199238"/>
            <a:ext cx="16194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2100" b="1">
                <a:solidFill>
                  <a:srgbClr val="FF0000"/>
                </a:solidFill>
              </a:rPr>
              <a:t>SUBJECTS</a:t>
            </a:r>
            <a:endParaRPr sz="2100" b="1">
              <a:solidFill>
                <a:srgbClr val="FF0000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291568" y="1170509"/>
            <a:ext cx="32028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this…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 historical subject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a religious subject?</a:t>
            </a:r>
            <a:endParaRPr sz="1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070532" y="3594695"/>
            <a:ext cx="27405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Paolo Uccello,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Battle of san Romano</a:t>
            </a:r>
            <a:r>
              <a:rPr lang="i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1438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1096900"/>
            <a:ext cx="6070524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6207414" y="4315781"/>
            <a:ext cx="2709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Sandro 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Botticelli,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Birth of Venus</a:t>
            </a:r>
            <a:r>
              <a:rPr lang="it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1486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" y="1069990"/>
            <a:ext cx="6212081" cy="398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6752675" y="257888"/>
            <a:ext cx="16194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2100" b="1">
                <a:solidFill>
                  <a:srgbClr val="FF0000"/>
                </a:solidFill>
              </a:rPr>
              <a:t>SUBJECTS</a:t>
            </a:r>
            <a:endParaRPr sz="2100" b="1">
              <a:solidFill>
                <a:srgbClr val="FF0000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207418" y="1521309"/>
            <a:ext cx="32028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this…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 mythological subject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a historical subject?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98" y="849324"/>
            <a:ext cx="4193952" cy="41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509842" y="4506224"/>
            <a:ext cx="2948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Giotto, </a:t>
            </a:r>
            <a:r>
              <a:rPr lang="it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Adoration of the Magi</a:t>
            </a:r>
            <a:r>
              <a:rPr lang="i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1303-1305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312543" y="1741234"/>
            <a:ext cx="32028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this…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 mythological subject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a religious subject?</a:t>
            </a:r>
            <a:endParaRPr sz="1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6104250" y="174388"/>
            <a:ext cx="16194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2100" b="1">
                <a:solidFill>
                  <a:srgbClr val="FF0000"/>
                </a:solidFill>
              </a:rPr>
              <a:t>SUBJECTS</a:t>
            </a:r>
            <a:endParaRPr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antage">
  <a:themeElements>
    <a:clrScheme name="CILC">
      <a:dk1>
        <a:sysClr val="windowText" lastClr="000000"/>
      </a:dk1>
      <a:lt1>
        <a:sysClr val="window" lastClr="FFFFFF"/>
      </a:lt1>
      <a:dk2>
        <a:srgbClr val="1C4D56"/>
      </a:dk2>
      <a:lt2>
        <a:srgbClr val="C5C7C9"/>
      </a:lt2>
      <a:accent1>
        <a:srgbClr val="1C4D56"/>
      </a:accent1>
      <a:accent2>
        <a:srgbClr val="ED9D1E"/>
      </a:accent2>
      <a:accent3>
        <a:srgbClr val="025EAB"/>
      </a:accent3>
      <a:accent4>
        <a:srgbClr val="01AA4F"/>
      </a:accent4>
      <a:accent5>
        <a:srgbClr val="4BACC6"/>
      </a:accent5>
      <a:accent6>
        <a:srgbClr val="FEC40D"/>
      </a:accent6>
      <a:hlink>
        <a:srgbClr val="C1D029"/>
      </a:hlink>
      <a:folHlink>
        <a:srgbClr val="C1D029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921</Words>
  <Application>Microsoft Office PowerPoint</Application>
  <PresentationFormat>On-screen Show (16:9)</PresentationFormat>
  <Paragraphs>217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  </vt:lpstr>
      <vt:lpstr>Avenir Light</vt:lpstr>
      <vt:lpstr>Calibri</vt:lpstr>
      <vt:lpstr>Linux Libertine</vt:lpstr>
      <vt:lpstr>Rockwell</vt:lpstr>
      <vt:lpstr>Times New Roman</vt:lpstr>
      <vt:lpstr>Wingdings</vt:lpstr>
      <vt:lpstr>Simple Light</vt:lpstr>
      <vt:lpstr>Advantage</vt:lpstr>
      <vt:lpstr>PowerPoint Presentation</vt:lpstr>
      <vt:lpstr>How to write a short biography of a painter </vt:lpstr>
      <vt:lpstr>Learning objectives for today</vt:lpstr>
      <vt:lpstr>PowerPoint Presentation</vt:lpstr>
      <vt:lpstr>PowerPoint Presentation</vt:lpstr>
      <vt:lpstr>PowerPoint Presentation</vt:lpstr>
      <vt:lpstr>SUBJECTS</vt:lpstr>
      <vt:lpstr>SUBJECTS</vt:lpstr>
      <vt:lpstr>SUBJECTS</vt:lpstr>
      <vt:lpstr>TIMELINE</vt:lpstr>
      <vt:lpstr>PowerPoint Presentation</vt:lpstr>
      <vt:lpstr>Where did the Renaissance originate from?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Tintoretto </dc:title>
  <cp:lastModifiedBy>Syelle</cp:lastModifiedBy>
  <cp:revision>24</cp:revision>
  <dcterms:modified xsi:type="dcterms:W3CDTF">2025-10-29T15:21:50Z</dcterms:modified>
</cp:coreProperties>
</file>