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6720A5"/>
    <a:srgbClr val="25654D"/>
    <a:srgbClr val="1C497F"/>
    <a:srgbClr val="16365E"/>
    <a:srgbClr val="008F9E"/>
    <a:srgbClr val="FFFF99"/>
    <a:srgbClr val="F3F0F6"/>
    <a:srgbClr val="F1ECFE"/>
    <a:srgbClr val="F7F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68" autoAdjust="0"/>
    <p:restoredTop sz="95341" autoAdjust="0"/>
  </p:normalViewPr>
  <p:slideViewPr>
    <p:cSldViewPr>
      <p:cViewPr varScale="1">
        <p:scale>
          <a:sx n="30" d="100"/>
          <a:sy n="30" d="100"/>
        </p:scale>
        <p:origin x="2968" y="328"/>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2CA47A-7290-4619-8352-712A6E33F3A5}" type="datetimeFigureOut">
              <a:rPr lang="en-US" smtClean="0"/>
              <a:pPr/>
              <a:t>4/6/26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A4E4BB-0347-49F5-AECA-37200162176E}" type="slidenum">
              <a:rPr lang="en-US" smtClean="0"/>
              <a:pPr/>
              <a:t>‹#›</a:t>
            </a:fld>
            <a:endParaRPr lang="en-US"/>
          </a:p>
        </p:txBody>
      </p:sp>
    </p:spTree>
    <p:extLst>
      <p:ext uri="{BB962C8B-B14F-4D97-AF65-F5344CB8AC3E}">
        <p14:creationId xmlns:p14="http://schemas.microsoft.com/office/powerpoint/2010/main" val="2743171048"/>
      </p:ext>
    </p:extLst>
  </p:cSld>
  <p:clrMap bg1="lt1" tx1="dk1" bg2="lt2" tx2="dk2" accent1="accent1" accent2="accent2" accent3="accent3" accent4="accent4" accent5="accent5" accent6="accent6" hlink="hlink" folHlink="folHlink"/>
  <p:notesStyle>
    <a:lvl1pPr marL="0" algn="l" defTabSz="4389120" rtl="0" eaLnBrk="1" latinLnBrk="0" hangingPunct="1">
      <a:defRPr sz="5800" kern="1200">
        <a:solidFill>
          <a:schemeClr val="tx1"/>
        </a:solidFill>
        <a:latin typeface="+mn-lt"/>
        <a:ea typeface="+mn-ea"/>
        <a:cs typeface="+mn-cs"/>
      </a:defRPr>
    </a:lvl1pPr>
    <a:lvl2pPr marL="2194560" algn="l" defTabSz="4389120" rtl="0" eaLnBrk="1" latinLnBrk="0" hangingPunct="1">
      <a:defRPr sz="5800" kern="1200">
        <a:solidFill>
          <a:schemeClr val="tx1"/>
        </a:solidFill>
        <a:latin typeface="+mn-lt"/>
        <a:ea typeface="+mn-ea"/>
        <a:cs typeface="+mn-cs"/>
      </a:defRPr>
    </a:lvl2pPr>
    <a:lvl3pPr marL="4389120" algn="l" defTabSz="4389120" rtl="0" eaLnBrk="1" latinLnBrk="0" hangingPunct="1">
      <a:defRPr sz="5800" kern="1200">
        <a:solidFill>
          <a:schemeClr val="tx1"/>
        </a:solidFill>
        <a:latin typeface="+mn-lt"/>
        <a:ea typeface="+mn-ea"/>
        <a:cs typeface="+mn-cs"/>
      </a:defRPr>
    </a:lvl3pPr>
    <a:lvl4pPr marL="6583680" algn="l" defTabSz="4389120" rtl="0" eaLnBrk="1" latinLnBrk="0" hangingPunct="1">
      <a:defRPr sz="5800" kern="1200">
        <a:solidFill>
          <a:schemeClr val="tx1"/>
        </a:solidFill>
        <a:latin typeface="+mn-lt"/>
        <a:ea typeface="+mn-ea"/>
        <a:cs typeface="+mn-cs"/>
      </a:defRPr>
    </a:lvl4pPr>
    <a:lvl5pPr marL="8778240" algn="l" defTabSz="4389120" rtl="0" eaLnBrk="1" latinLnBrk="0" hangingPunct="1">
      <a:defRPr sz="5800" kern="1200">
        <a:solidFill>
          <a:schemeClr val="tx1"/>
        </a:solidFill>
        <a:latin typeface="+mn-lt"/>
        <a:ea typeface="+mn-ea"/>
        <a:cs typeface="+mn-cs"/>
      </a:defRPr>
    </a:lvl5pPr>
    <a:lvl6pPr marL="10972800" algn="l" defTabSz="4389120" rtl="0" eaLnBrk="1" latinLnBrk="0" hangingPunct="1">
      <a:defRPr sz="5800" kern="1200">
        <a:solidFill>
          <a:schemeClr val="tx1"/>
        </a:solidFill>
        <a:latin typeface="+mn-lt"/>
        <a:ea typeface="+mn-ea"/>
        <a:cs typeface="+mn-cs"/>
      </a:defRPr>
    </a:lvl6pPr>
    <a:lvl7pPr marL="13167360" algn="l" defTabSz="4389120" rtl="0" eaLnBrk="1" latinLnBrk="0" hangingPunct="1">
      <a:defRPr sz="5800" kern="1200">
        <a:solidFill>
          <a:schemeClr val="tx1"/>
        </a:solidFill>
        <a:latin typeface="+mn-lt"/>
        <a:ea typeface="+mn-ea"/>
        <a:cs typeface="+mn-cs"/>
      </a:defRPr>
    </a:lvl7pPr>
    <a:lvl8pPr marL="15361920" algn="l" defTabSz="4389120" rtl="0" eaLnBrk="1" latinLnBrk="0" hangingPunct="1">
      <a:defRPr sz="5800" kern="1200">
        <a:solidFill>
          <a:schemeClr val="tx1"/>
        </a:solidFill>
        <a:latin typeface="+mn-lt"/>
        <a:ea typeface="+mn-ea"/>
        <a:cs typeface="+mn-cs"/>
      </a:defRPr>
    </a:lvl8pPr>
    <a:lvl9pPr marL="17556480" algn="l" defTabSz="438912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6A4E4BB-0347-49F5-AECA-37200162176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CB8B4E-B684-4216-B34F-112D3AB4F8B4}" type="datetimeFigureOut">
              <a:rPr lang="en-US" smtClean="0"/>
              <a:pPr/>
              <a:t>4/6/26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CB8B4E-B684-4216-B34F-112D3AB4F8B4}" type="datetimeFigureOut">
              <a:rPr lang="en-US" smtClean="0"/>
              <a:pPr/>
              <a:t>4/6/26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CB8B4E-B684-4216-B34F-112D3AB4F8B4}" type="datetimeFigureOut">
              <a:rPr lang="en-US" smtClean="0"/>
              <a:pPr/>
              <a:t>4/6/26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B6CB8B4E-B684-4216-B34F-112D3AB4F8B4}" type="datetimeFigureOut">
              <a:rPr lang="en-US" smtClean="0"/>
              <a:pPr/>
              <a:t>4/6/26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0A36BC38-DF4B-4AB4-8693-CAEF31A360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mailto:email@hunter.cuny.edu" TargetMode="External"/><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hyperlink" Target="https://hovercod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457200" y="507385"/>
            <a:ext cx="10058400" cy="3048000"/>
          </a:xfrm>
        </p:spPr>
        <p:txBody>
          <a:bodyPr lIns="182880" tIns="182880" rIns="182880" bIns="182880" anchor="t">
            <a:noAutofit/>
          </a:bodyPr>
          <a:lstStyle/>
          <a:p>
            <a:pPr algn="l"/>
            <a:r>
              <a:rPr lang="en-US" sz="5000" b="1" i="1" dirty="0">
                <a:solidFill>
                  <a:srgbClr val="800000"/>
                </a:solidFill>
              </a:rPr>
              <a:t>Your Poster Title Goes Here: Don’t Worry if it Seems Too Long or Takes Up Multiple Lines</a:t>
            </a:r>
            <a:endParaRPr lang="en-US" sz="3800" dirty="0">
              <a:solidFill>
                <a:srgbClr val="800000"/>
              </a:solidFill>
            </a:endParaRPr>
          </a:p>
        </p:txBody>
      </p:sp>
      <p:sp>
        <p:nvSpPr>
          <p:cNvPr id="12" name="TextBox 11">
            <a:extLst>
              <a:ext uri="{FF2B5EF4-FFF2-40B4-BE49-F238E27FC236}">
                <a16:creationId xmlns:a16="http://schemas.microsoft.com/office/drawing/2014/main" id="{4A3986CE-D840-4D40-AEE4-B6C28EA393A4}"/>
              </a:ext>
            </a:extLst>
          </p:cNvPr>
          <p:cNvSpPr txBox="1"/>
          <p:nvPr/>
        </p:nvSpPr>
        <p:spPr>
          <a:xfrm>
            <a:off x="457200" y="3962401"/>
            <a:ext cx="10058400" cy="24383999"/>
          </a:xfrm>
          <a:prstGeom prst="rect">
            <a:avLst/>
          </a:prstGeom>
          <a:noFill/>
        </p:spPr>
        <p:txBody>
          <a:bodyPr wrap="square" rtlCol="0">
            <a:noAutofit/>
          </a:bodyPr>
          <a:lstStyle/>
          <a:p>
            <a:pPr marL="0" marR="0">
              <a:spcBef>
                <a:spcPts val="0"/>
              </a:spcBef>
              <a:spcAft>
                <a:spcPts val="1000"/>
              </a:spcAft>
            </a:pPr>
            <a:r>
              <a:rPr lang="en-US" sz="4200" b="1" dirty="0">
                <a:effectLst/>
                <a:latin typeface="+mj-lt"/>
                <a:ea typeface="Calibri" panose="020F0502020204030204" pitchFamily="34" charset="0"/>
                <a:cs typeface="Times New Roman" panose="02020603050405020304" pitchFamily="18" charset="0"/>
              </a:rPr>
              <a:t>BACKGROUND</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This column is your “silent presenter” (i.e., summarize the key components of your abstract here for people to read silently while you’re busy talking to other visitors)</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Provide a brief summary of what we know, then pose your research question or issue here.</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This column is wider than a piece of paper at 12 inches and uses size 38 font. </a:t>
            </a:r>
          </a:p>
          <a:p>
            <a:pPr marR="0" lvl="0">
              <a:spcBef>
                <a:spcPts val="1200"/>
              </a:spcBef>
              <a:spcAft>
                <a:spcPts val="600"/>
              </a:spcAft>
              <a:tabLst>
                <a:tab pos="457200" algn="l"/>
              </a:tabLst>
            </a:pPr>
            <a:r>
              <a:rPr lang="en-US" sz="4200" b="1" dirty="0">
                <a:effectLst/>
                <a:latin typeface="+mj-lt"/>
                <a:ea typeface="Calibri" panose="020F0502020204030204" pitchFamily="34" charset="0"/>
                <a:cs typeface="Times New Roman" panose="02020603050405020304" pitchFamily="18" charset="0"/>
              </a:rPr>
              <a:t>METHODS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Include mention of the project type, study design, sample size, etc.</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Participants and recruitment methods can go here.</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Describe group characteristics, sampling, or other </a:t>
            </a:r>
            <a:r>
              <a:rPr lang="en-US" sz="3800" b="1" dirty="0">
                <a:effectLst/>
                <a:ea typeface="Calibri" panose="020F0502020204030204" pitchFamily="34" charset="0"/>
                <a:cs typeface="Times New Roman" panose="02020603050405020304" pitchFamily="18" charset="0"/>
              </a:rPr>
              <a:t>key</a:t>
            </a:r>
            <a:r>
              <a:rPr lang="en-US" sz="3800" dirty="0">
                <a:effectLst/>
                <a:ea typeface="Calibri" panose="020F0502020204030204" pitchFamily="34" charset="0"/>
                <a:cs typeface="Times New Roman" panose="02020603050405020304" pitchFamily="18" charset="0"/>
              </a:rPr>
              <a:t> methodology.</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How data was collected and analyzed, or other procedures.</a:t>
            </a:r>
          </a:p>
          <a:p>
            <a:pPr marL="0" marR="0">
              <a:spcBef>
                <a:spcPts val="1200"/>
              </a:spcBef>
              <a:spcAft>
                <a:spcPts val="600"/>
              </a:spcAft>
            </a:pPr>
            <a:r>
              <a:rPr lang="en-US" sz="4200" b="1" dirty="0">
                <a:effectLst/>
                <a:latin typeface="+mj-lt"/>
                <a:ea typeface="Calibri" panose="020F0502020204030204" pitchFamily="34" charset="0"/>
                <a:cs typeface="Times New Roman" panose="02020603050405020304" pitchFamily="18" charset="0"/>
              </a:rPr>
              <a:t>RESULTS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If you’re tired of bullet points, consider using a small table here. However, most of your data tables, charts, graphs, and other details can be placed in the right column, AKA the “Ammo bar”, for you to refer to when discussing your poster with visitors.</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Typically, bullets are easiest to digest.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Try to keep sentences short.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Remember to use plain language where possible, and to cut extraneous details.</a:t>
            </a:r>
          </a:p>
          <a:p>
            <a:pPr marL="0" marR="0">
              <a:spcBef>
                <a:spcPts val="1200"/>
              </a:spcBef>
              <a:spcAft>
                <a:spcPts val="600"/>
              </a:spcAft>
            </a:pPr>
            <a:r>
              <a:rPr lang="en-US" sz="4200" b="1" dirty="0">
                <a:effectLst/>
                <a:latin typeface="+mj-lt"/>
                <a:ea typeface="Calibri" panose="020F0502020204030204" pitchFamily="34" charset="0"/>
                <a:cs typeface="Times New Roman" panose="02020603050405020304" pitchFamily="18" charset="0"/>
              </a:rPr>
              <a:t>CONCLUSIONS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Remember, your main conclusion (summary) goes in the GIANT box to the right.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However, you may have other information you want to place here.</a:t>
            </a:r>
          </a:p>
        </p:txBody>
      </p:sp>
      <p:pic>
        <p:nvPicPr>
          <p:cNvPr id="29" name="Picture 28">
            <a:extLst>
              <a:ext uri="{FF2B5EF4-FFF2-40B4-BE49-F238E27FC236}">
                <a16:creationId xmlns:a16="http://schemas.microsoft.com/office/drawing/2014/main" id="{279E67C0-0DAB-2ABF-3B9A-893C218F1FAC}"/>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r="2916"/>
          <a:stretch/>
        </p:blipFill>
        <p:spPr>
          <a:xfrm>
            <a:off x="1047745" y="31013400"/>
            <a:ext cx="8877309" cy="1097282"/>
          </a:xfrm>
          <a:prstGeom prst="rect">
            <a:avLst/>
          </a:prstGeom>
        </p:spPr>
      </p:pic>
      <p:sp>
        <p:nvSpPr>
          <p:cNvPr id="7" name="Rectangle 6">
            <a:extLst>
              <a:ext uri="{FF2B5EF4-FFF2-40B4-BE49-F238E27FC236}">
                <a16:creationId xmlns:a16="http://schemas.microsoft.com/office/drawing/2014/main" id="{A4F079B6-3BA1-D31B-C7E9-5D4D55E74A57}"/>
              </a:ext>
            </a:extLst>
          </p:cNvPr>
          <p:cNvSpPr>
            <a:spLocks noGrp="1" noRot="1" noMove="1" noResize="1" noEditPoints="1" noAdjustHandles="1" noChangeArrowheads="1" noChangeShapeType="1"/>
          </p:cNvSpPr>
          <p:nvPr/>
        </p:nvSpPr>
        <p:spPr>
          <a:xfrm>
            <a:off x="10972800" y="0"/>
            <a:ext cx="21945600" cy="32918400"/>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0" tIns="1828800" rIns="1828800" bIns="7315200" rtlCol="0" anchor="ctr"/>
          <a:lstStyle/>
          <a:p>
            <a:r>
              <a:rPr lang="en-US" sz="14000" dirty="0"/>
              <a:t>This is the </a:t>
            </a:r>
            <a:r>
              <a:rPr lang="en-US" sz="14000" b="1" dirty="0"/>
              <a:t>main finding</a:t>
            </a:r>
            <a:r>
              <a:rPr lang="en-US" sz="14000" dirty="0"/>
              <a:t> of your </a:t>
            </a:r>
            <a:r>
              <a:rPr lang="en-US" sz="14000" b="1" i="1" dirty="0"/>
              <a:t>entire project</a:t>
            </a:r>
            <a:r>
              <a:rPr lang="en-US" sz="14000" dirty="0"/>
              <a:t>, written in plain language for easier understanding. </a:t>
            </a:r>
            <a:r>
              <a:rPr lang="en-US" sz="14000" b="1" dirty="0"/>
              <a:t>Emphasize</a:t>
            </a:r>
            <a:r>
              <a:rPr lang="en-US" sz="14000" dirty="0"/>
              <a:t> the most important words.</a:t>
            </a:r>
          </a:p>
          <a:p>
            <a:pPr algn="ctr"/>
            <a:endParaRPr lang="en-US" sz="14000" dirty="0"/>
          </a:p>
          <a:p>
            <a:pPr algn="ctr"/>
            <a:endParaRPr lang="en-US" sz="14000" dirty="0"/>
          </a:p>
          <a:p>
            <a:pPr algn="ctr"/>
            <a:endParaRPr lang="en-US" sz="14000" dirty="0"/>
          </a:p>
        </p:txBody>
      </p:sp>
      <p:pic>
        <p:nvPicPr>
          <p:cNvPr id="8" name="Picture 2" descr="Chart or graph placeholder"/>
          <p:cNvPicPr>
            <a:picLocks noChangeAspect="1" noChangeArrowheads="1"/>
          </p:cNvPicPr>
          <p:nvPr/>
        </p:nvPicPr>
        <p:blipFill>
          <a:blip r:embed="rId4"/>
          <a:srcRect/>
          <a:stretch>
            <a:fillRect/>
          </a:stretch>
        </p:blipFill>
        <p:spPr bwMode="auto">
          <a:xfrm>
            <a:off x="17373600" y="18335469"/>
            <a:ext cx="9144000" cy="5461233"/>
          </a:xfrm>
          <a:prstGeom prst="rect">
            <a:avLst/>
          </a:prstGeom>
          <a:noFill/>
          <a:ln w="9525">
            <a:noFill/>
            <a:miter lim="800000"/>
            <a:headEnd/>
            <a:tailEnd/>
          </a:ln>
          <a:effectLst/>
        </p:spPr>
      </p:pic>
      <p:sp>
        <p:nvSpPr>
          <p:cNvPr id="24" name="TextBox 23">
            <a:extLst>
              <a:ext uri="{FF2B5EF4-FFF2-40B4-BE49-F238E27FC236}">
                <a16:creationId xmlns:a16="http://schemas.microsoft.com/office/drawing/2014/main" id="{8D2512DA-1BFE-C635-2CB5-512342D4996A}"/>
              </a:ext>
            </a:extLst>
          </p:cNvPr>
          <p:cNvSpPr txBox="1"/>
          <p:nvPr/>
        </p:nvSpPr>
        <p:spPr>
          <a:xfrm>
            <a:off x="17373600" y="23012616"/>
            <a:ext cx="9124744" cy="738664"/>
          </a:xfrm>
          <a:prstGeom prst="rect">
            <a:avLst/>
          </a:prstGeom>
          <a:noFill/>
        </p:spPr>
        <p:txBody>
          <a:bodyPr wrap="square">
            <a:spAutoFit/>
          </a:bodyPr>
          <a:lstStyle/>
          <a:p>
            <a:pPr>
              <a:spcAft>
                <a:spcPts val="1800"/>
              </a:spcAft>
            </a:pPr>
            <a:r>
              <a:rPr lang="en-US" sz="4200" i="1" dirty="0">
                <a:highlight>
                  <a:srgbClr val="FFFF00"/>
                </a:highlight>
              </a:rPr>
              <a:t>This graph is 6” x 10” for reference</a:t>
            </a:r>
            <a:endParaRPr lang="en-US" sz="4200" b="0" i="0" dirty="0">
              <a:solidFill>
                <a:schemeClr val="accent5">
                  <a:lumMod val="20000"/>
                  <a:lumOff val="80000"/>
                </a:schemeClr>
              </a:solidFill>
              <a:highlight>
                <a:srgbClr val="FFFF00"/>
              </a:highlight>
            </a:endParaRPr>
          </a:p>
        </p:txBody>
      </p:sp>
      <p:sp>
        <p:nvSpPr>
          <p:cNvPr id="23" name="TextBox 22">
            <a:extLst>
              <a:ext uri="{FF2B5EF4-FFF2-40B4-BE49-F238E27FC236}">
                <a16:creationId xmlns:a16="http://schemas.microsoft.com/office/drawing/2014/main" id="{E4B0E31C-061D-C813-9699-8C22F8B6B0D6}"/>
              </a:ext>
            </a:extLst>
          </p:cNvPr>
          <p:cNvSpPr txBox="1"/>
          <p:nvPr/>
        </p:nvSpPr>
        <p:spPr>
          <a:xfrm>
            <a:off x="18249900" y="23898761"/>
            <a:ext cx="7391400" cy="1323439"/>
          </a:xfrm>
          <a:prstGeom prst="rect">
            <a:avLst/>
          </a:prstGeom>
          <a:noFill/>
        </p:spPr>
        <p:txBody>
          <a:bodyPr wrap="square">
            <a:spAutoFit/>
          </a:bodyPr>
          <a:lstStyle/>
          <a:p>
            <a:r>
              <a:rPr lang="en-US" sz="4000" i="1" dirty="0">
                <a:solidFill>
                  <a:schemeClr val="accent5">
                    <a:lumMod val="20000"/>
                    <a:lumOff val="80000"/>
                  </a:schemeClr>
                </a:solidFill>
              </a:rPr>
              <a:t>You can include a visual of your main finding here (optional)</a:t>
            </a:r>
          </a:p>
        </p:txBody>
      </p:sp>
      <p:sp>
        <p:nvSpPr>
          <p:cNvPr id="22" name="TextBox 21">
            <a:extLst>
              <a:ext uri="{FF2B5EF4-FFF2-40B4-BE49-F238E27FC236}">
                <a16:creationId xmlns:a16="http://schemas.microsoft.com/office/drawing/2014/main" id="{24F25EE8-A5B2-BA19-5741-BE733EF6A939}"/>
              </a:ext>
            </a:extLst>
          </p:cNvPr>
          <p:cNvSpPr txBox="1"/>
          <p:nvPr/>
        </p:nvSpPr>
        <p:spPr>
          <a:xfrm>
            <a:off x="33489900" y="583585"/>
            <a:ext cx="10058400" cy="6955750"/>
          </a:xfrm>
          <a:prstGeom prst="rect">
            <a:avLst/>
          </a:prstGeom>
          <a:noFill/>
        </p:spPr>
        <p:txBody>
          <a:bodyPr wrap="square">
            <a:spAutoFit/>
          </a:bodyPr>
          <a:lstStyle/>
          <a:p>
            <a:pPr>
              <a:spcAft>
                <a:spcPts val="1200"/>
              </a:spcAft>
            </a:pPr>
            <a:r>
              <a:rPr lang="en-US" sz="4200" b="1" dirty="0">
                <a:latin typeface="+mj-lt"/>
              </a:rPr>
              <a:t>AMMO BAR </a:t>
            </a:r>
          </a:p>
          <a:p>
            <a:r>
              <a:rPr lang="en-US" sz="3800" dirty="0"/>
              <a:t>This column is for extra graphs, tables, or other info that you just can’t live without. You can refer to this column when explaining your project in more detail to people visiting your poster.</a:t>
            </a:r>
          </a:p>
          <a:p>
            <a:endParaRPr lang="en-US" sz="3800" dirty="0"/>
          </a:p>
          <a:p>
            <a:pPr>
              <a:spcAft>
                <a:spcPts val="1200"/>
              </a:spcAft>
            </a:pPr>
            <a:r>
              <a:rPr lang="en-US" sz="4200" b="1" dirty="0">
                <a:latin typeface="+mj-lt"/>
              </a:rPr>
              <a:t>IMAGE SIZES </a:t>
            </a:r>
          </a:p>
          <a:p>
            <a:pPr>
              <a:spcAft>
                <a:spcPts val="1800"/>
              </a:spcAft>
            </a:pPr>
            <a:r>
              <a:rPr lang="en-US" sz="3800" b="0" i="0" dirty="0">
                <a:solidFill>
                  <a:schemeClr val="tx1"/>
                </a:solidFill>
              </a:rPr>
              <a:t>Be sure to use high resolution images for best results. Don’t scale greater than 200% size. You can check this by right-clicking an image and selecting ‘Size and Position.’</a:t>
            </a:r>
          </a:p>
        </p:txBody>
      </p:sp>
      <p:graphicFrame>
        <p:nvGraphicFramePr>
          <p:cNvPr id="2" name="Table 1" descr="Table placeholder">
            <a:extLst>
              <a:ext uri="{FF2B5EF4-FFF2-40B4-BE49-F238E27FC236}">
                <a16:creationId xmlns:a16="http://schemas.microsoft.com/office/drawing/2014/main" id="{4D8099E8-650A-49CE-B881-C1D3306F8763}"/>
              </a:ext>
            </a:extLst>
          </p:cNvPr>
          <p:cNvGraphicFramePr>
            <a:graphicFrameLocks noGrp="1"/>
          </p:cNvGraphicFramePr>
          <p:nvPr>
            <p:extLst>
              <p:ext uri="{D42A27DB-BD31-4B8C-83A1-F6EECF244321}">
                <p14:modId xmlns:p14="http://schemas.microsoft.com/office/powerpoint/2010/main" val="3816275620"/>
              </p:ext>
            </p:extLst>
          </p:nvPr>
        </p:nvGraphicFramePr>
        <p:xfrm>
          <a:off x="34533004" y="8633459"/>
          <a:ext cx="7972193" cy="4320541"/>
        </p:xfrm>
        <a:graphic>
          <a:graphicData uri="http://schemas.openxmlformats.org/drawingml/2006/table">
            <a:tbl>
              <a:tblPr firstRow="1">
                <a:tableStyleId>{5C22544A-7EE6-4342-B048-85BDC9FD1C3A}</a:tableStyleId>
              </a:tblPr>
              <a:tblGrid>
                <a:gridCol w="3919662">
                  <a:extLst>
                    <a:ext uri="{9D8B030D-6E8A-4147-A177-3AD203B41FA5}">
                      <a16:colId xmlns:a16="http://schemas.microsoft.com/office/drawing/2014/main" val="2551800580"/>
                    </a:ext>
                  </a:extLst>
                </a:gridCol>
                <a:gridCol w="1860178">
                  <a:extLst>
                    <a:ext uri="{9D8B030D-6E8A-4147-A177-3AD203B41FA5}">
                      <a16:colId xmlns:a16="http://schemas.microsoft.com/office/drawing/2014/main" val="3925211773"/>
                    </a:ext>
                  </a:extLst>
                </a:gridCol>
                <a:gridCol w="2192353">
                  <a:extLst>
                    <a:ext uri="{9D8B030D-6E8A-4147-A177-3AD203B41FA5}">
                      <a16:colId xmlns:a16="http://schemas.microsoft.com/office/drawing/2014/main" val="3677697426"/>
                    </a:ext>
                  </a:extLst>
                </a:gridCol>
              </a:tblGrid>
              <a:tr h="812505">
                <a:tc>
                  <a:txBody>
                    <a:bodyPr/>
                    <a:lstStyle/>
                    <a:p>
                      <a:pPr algn="l" fontAlgn="b"/>
                      <a:r>
                        <a:rPr lang="en-US" sz="3800" b="1" i="1" u="none" strike="noStrike" dirty="0">
                          <a:solidFill>
                            <a:schemeClr val="bg1"/>
                          </a:solidFill>
                          <a:effectLst/>
                          <a:latin typeface="Calibri" panose="020F0502020204030204" pitchFamily="34" charset="0"/>
                        </a:rPr>
                        <a:t>Print Sizes</a:t>
                      </a:r>
                    </a:p>
                  </a:txBody>
                  <a:tcPr marL="36347" marR="36347" marT="36347"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00000"/>
                    </a:solidFill>
                  </a:tcPr>
                </a:tc>
                <a:tc>
                  <a:txBody>
                    <a:bodyPr/>
                    <a:lstStyle/>
                    <a:p>
                      <a:pPr algn="ctr" fontAlgn="b"/>
                      <a:r>
                        <a:rPr lang="en-US" sz="3800" b="1" i="1" u="none" strike="noStrike" dirty="0">
                          <a:solidFill>
                            <a:schemeClr val="bg1"/>
                          </a:solidFill>
                          <a:effectLst/>
                        </a:rPr>
                        <a:t>Height</a:t>
                      </a:r>
                      <a:endParaRPr lang="en-US" sz="3800" b="1" i="1" u="none" strike="noStrike" dirty="0">
                        <a:solidFill>
                          <a:schemeClr val="bg1"/>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00000"/>
                    </a:solidFill>
                  </a:tcPr>
                </a:tc>
                <a:tc>
                  <a:txBody>
                    <a:bodyPr/>
                    <a:lstStyle/>
                    <a:p>
                      <a:pPr algn="ctr" fontAlgn="b"/>
                      <a:r>
                        <a:rPr lang="en-US" sz="3800" b="1" i="1" u="none" strike="noStrike" dirty="0">
                          <a:solidFill>
                            <a:schemeClr val="bg1"/>
                          </a:solidFill>
                          <a:effectLst/>
                        </a:rPr>
                        <a:t>Width</a:t>
                      </a:r>
                      <a:endParaRPr lang="en-US" sz="3800" b="1" i="1" u="none" strike="noStrike" dirty="0">
                        <a:solidFill>
                          <a:schemeClr val="bg1"/>
                        </a:solidFill>
                        <a:effectLst/>
                        <a:latin typeface="Calibri" panose="020F0502020204030204" pitchFamily="34" charset="0"/>
                      </a:endParaRPr>
                    </a:p>
                  </a:txBody>
                  <a:tcPr marL="36347" marR="36347" marT="36347"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00000"/>
                    </a:solidFill>
                  </a:tcPr>
                </a:tc>
                <a:extLst>
                  <a:ext uri="{0D108BD9-81ED-4DB2-BD59-A6C34878D82A}">
                    <a16:rowId xmlns:a16="http://schemas.microsoft.com/office/drawing/2014/main" val="3735731298"/>
                  </a:ext>
                </a:extLst>
              </a:tr>
              <a:tr h="877009">
                <a:tc>
                  <a:txBody>
                    <a:bodyPr/>
                    <a:lstStyle/>
                    <a:p>
                      <a:pPr algn="l" fontAlgn="b"/>
                      <a:r>
                        <a:rPr lang="en-US" sz="3800" u="none" strike="noStrike" dirty="0">
                          <a:effectLst/>
                        </a:rPr>
                        <a:t>Height-Width Ratio</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tc>
                  <a:txBody>
                    <a:bodyPr/>
                    <a:lstStyle/>
                    <a:p>
                      <a:pPr algn="ctr" fontAlgn="b"/>
                      <a:r>
                        <a:rPr lang="en-US" sz="3800" u="none" strike="noStrike" dirty="0">
                          <a:effectLst/>
                        </a:rPr>
                        <a:t>3</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tc>
                  <a:txBody>
                    <a:bodyPr/>
                    <a:lstStyle/>
                    <a:p>
                      <a:pPr algn="ctr" fontAlgn="b"/>
                      <a:r>
                        <a:rPr lang="en-US" sz="3800" u="none" strike="noStrike" dirty="0">
                          <a:effectLst/>
                        </a:rPr>
                        <a:t>4</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71451543"/>
                  </a:ext>
                </a:extLst>
              </a:tr>
              <a:tr h="877009">
                <a:tc>
                  <a:txBody>
                    <a:bodyPr/>
                    <a:lstStyle/>
                    <a:p>
                      <a:pPr algn="l" fontAlgn="b"/>
                      <a:r>
                        <a:rPr lang="en-US" sz="3800" u="none" strike="noStrike" dirty="0">
                          <a:effectLst/>
                        </a:rPr>
                        <a:t>Smaller size</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30”</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40”</a:t>
                      </a:r>
                      <a:endParaRPr lang="en-US" sz="3800" b="0" i="0" u="none" strike="noStrike" dirty="0">
                        <a:solidFill>
                          <a:srgbClr val="000000"/>
                        </a:solidFill>
                        <a:effectLst/>
                        <a:latin typeface="Calibri" panose="020F0502020204030204" pitchFamily="34" charset="0"/>
                      </a:endParaRPr>
                    </a:p>
                  </a:txBody>
                  <a:tcPr marL="36347" marR="36347" marT="36347" marB="0" anchor="b"/>
                </a:tc>
                <a:extLst>
                  <a:ext uri="{0D108BD9-81ED-4DB2-BD59-A6C34878D82A}">
                    <a16:rowId xmlns:a16="http://schemas.microsoft.com/office/drawing/2014/main" val="2091958027"/>
                  </a:ext>
                </a:extLst>
              </a:tr>
              <a:tr h="877009">
                <a:tc>
                  <a:txBody>
                    <a:bodyPr/>
                    <a:lstStyle/>
                    <a:p>
                      <a:pPr algn="l" fontAlgn="b"/>
                      <a:r>
                        <a:rPr lang="en-US" sz="3800" i="1" u="none" strike="noStrike" dirty="0">
                          <a:effectLst/>
                        </a:rPr>
                        <a:t>This poster</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tc>
                  <a:txBody>
                    <a:bodyPr/>
                    <a:lstStyle/>
                    <a:p>
                      <a:pPr algn="ctr" fontAlgn="b"/>
                      <a:r>
                        <a:rPr lang="en-US" sz="3800" i="1" u="none" strike="noStrike" dirty="0">
                          <a:effectLst/>
                        </a:rPr>
                        <a:t>36”</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tc>
                  <a:txBody>
                    <a:bodyPr/>
                    <a:lstStyle/>
                    <a:p>
                      <a:pPr algn="ctr" fontAlgn="b"/>
                      <a:r>
                        <a:rPr lang="en-US" sz="3800" i="1" u="none" strike="noStrike" dirty="0">
                          <a:effectLst/>
                        </a:rPr>
                        <a:t>48”</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extLst>
                  <a:ext uri="{0D108BD9-81ED-4DB2-BD59-A6C34878D82A}">
                    <a16:rowId xmlns:a16="http://schemas.microsoft.com/office/drawing/2014/main" val="2540851689"/>
                  </a:ext>
                </a:extLst>
              </a:tr>
              <a:tr h="877009">
                <a:tc>
                  <a:txBody>
                    <a:bodyPr/>
                    <a:lstStyle/>
                    <a:p>
                      <a:pPr algn="l" fontAlgn="b"/>
                      <a:r>
                        <a:rPr lang="en-US" sz="3800" u="none" strike="noStrike" dirty="0">
                          <a:effectLst/>
                        </a:rPr>
                        <a:t>Larger size</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42”</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56”</a:t>
                      </a:r>
                      <a:endParaRPr lang="en-US" sz="3800" b="0" i="0" u="none" strike="noStrike" dirty="0">
                        <a:solidFill>
                          <a:srgbClr val="000000"/>
                        </a:solidFill>
                        <a:effectLst/>
                        <a:latin typeface="Calibri" panose="020F0502020204030204" pitchFamily="34" charset="0"/>
                      </a:endParaRPr>
                    </a:p>
                  </a:txBody>
                  <a:tcPr marL="36347" marR="36347" marT="36347" marB="0" anchor="b"/>
                </a:tc>
                <a:extLst>
                  <a:ext uri="{0D108BD9-81ED-4DB2-BD59-A6C34878D82A}">
                    <a16:rowId xmlns:a16="http://schemas.microsoft.com/office/drawing/2014/main" val="3106579765"/>
                  </a:ext>
                </a:extLst>
              </a:tr>
            </a:tbl>
          </a:graphicData>
        </a:graphic>
      </p:graphicFrame>
      <p:pic>
        <p:nvPicPr>
          <p:cNvPr id="1026" name="Picture 2" descr="Chart or graph placeholder"/>
          <p:cNvPicPr>
            <a:picLocks noChangeAspect="1" noChangeArrowheads="1"/>
          </p:cNvPicPr>
          <p:nvPr/>
        </p:nvPicPr>
        <p:blipFill>
          <a:blip r:embed="rId4"/>
          <a:srcRect/>
          <a:stretch>
            <a:fillRect/>
          </a:stretch>
        </p:blipFill>
        <p:spPr bwMode="auto">
          <a:xfrm>
            <a:off x="34823400" y="13944600"/>
            <a:ext cx="7351307" cy="4572000"/>
          </a:xfrm>
          <a:prstGeom prst="rect">
            <a:avLst/>
          </a:prstGeom>
          <a:noFill/>
          <a:ln w="9525">
            <a:noFill/>
            <a:miter lim="800000"/>
            <a:headEnd/>
            <a:tailEnd/>
          </a:ln>
          <a:effectLst/>
        </p:spPr>
      </p:pic>
      <p:sp>
        <p:nvSpPr>
          <p:cNvPr id="25" name="TextBox 24">
            <a:extLst>
              <a:ext uri="{FF2B5EF4-FFF2-40B4-BE49-F238E27FC236}">
                <a16:creationId xmlns:a16="http://schemas.microsoft.com/office/drawing/2014/main" id="{9B564E01-9124-E6AB-4582-548448400EE6}"/>
              </a:ext>
            </a:extLst>
          </p:cNvPr>
          <p:cNvSpPr txBox="1"/>
          <p:nvPr/>
        </p:nvSpPr>
        <p:spPr>
          <a:xfrm>
            <a:off x="34823400" y="17796436"/>
            <a:ext cx="7391400" cy="707886"/>
          </a:xfrm>
          <a:prstGeom prst="rect">
            <a:avLst/>
          </a:prstGeom>
          <a:noFill/>
        </p:spPr>
        <p:txBody>
          <a:bodyPr wrap="square">
            <a:spAutoFit/>
          </a:bodyPr>
          <a:lstStyle/>
          <a:p>
            <a:pPr>
              <a:spcAft>
                <a:spcPts val="1800"/>
              </a:spcAft>
            </a:pPr>
            <a:r>
              <a:rPr lang="en-US" sz="4000" i="1" dirty="0">
                <a:highlight>
                  <a:srgbClr val="FFFF00"/>
                </a:highlight>
              </a:rPr>
              <a:t>This graph is 5” x 8” for reference</a:t>
            </a:r>
            <a:endParaRPr lang="en-US" sz="4000" b="0" i="0" dirty="0">
              <a:solidFill>
                <a:schemeClr val="accent5">
                  <a:lumMod val="20000"/>
                  <a:lumOff val="80000"/>
                </a:schemeClr>
              </a:solidFill>
              <a:highlight>
                <a:srgbClr val="FFFF00"/>
              </a:highlight>
            </a:endParaRPr>
          </a:p>
        </p:txBody>
      </p:sp>
      <p:pic>
        <p:nvPicPr>
          <p:cNvPr id="28" name="Graphic 27" descr="Chart or graph placeholder">
            <a:extLst>
              <a:ext uri="{FF2B5EF4-FFF2-40B4-BE49-F238E27FC236}">
                <a16:creationId xmlns:a16="http://schemas.microsoft.com/office/drawing/2014/main" id="{58D0F9A9-C5C3-DCF0-F2FA-F6068103A60E}"/>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4823400" y="19815579"/>
            <a:ext cx="7391400" cy="4568421"/>
          </a:xfrm>
          <a:prstGeom prst="rect">
            <a:avLst/>
          </a:prstGeom>
        </p:spPr>
      </p:pic>
      <p:sp>
        <p:nvSpPr>
          <p:cNvPr id="16" name="TextBox 15">
            <a:extLst>
              <a:ext uri="{FF2B5EF4-FFF2-40B4-BE49-F238E27FC236}">
                <a16:creationId xmlns:a16="http://schemas.microsoft.com/office/drawing/2014/main" id="{00729482-BD9C-B91F-9052-ECC8B527845D}"/>
              </a:ext>
            </a:extLst>
          </p:cNvPr>
          <p:cNvSpPr txBox="1"/>
          <p:nvPr/>
        </p:nvSpPr>
        <p:spPr>
          <a:xfrm>
            <a:off x="33489900" y="26889700"/>
            <a:ext cx="10058400" cy="5647700"/>
          </a:xfrm>
          <a:prstGeom prst="rect">
            <a:avLst/>
          </a:prstGeom>
          <a:noFill/>
        </p:spPr>
        <p:txBody>
          <a:bodyPr wrap="square" anchor="b">
            <a:spAutoFit/>
          </a:bodyPr>
          <a:lstStyle/>
          <a:p>
            <a:pPr>
              <a:spcAft>
                <a:spcPts val="1800"/>
              </a:spcAft>
            </a:pPr>
            <a:r>
              <a:rPr lang="en-US" sz="4200" b="1" i="0" dirty="0">
                <a:latin typeface="+mj-lt"/>
              </a:rPr>
              <a:t>PRESENTERS</a:t>
            </a:r>
          </a:p>
          <a:p>
            <a:r>
              <a:rPr lang="en-US" sz="3800" b="0" i="0" dirty="0"/>
              <a:t>Author1 Name, Author2 Name, Author3 Name, Author4 Name, Author5 Name, Author6 Name</a:t>
            </a:r>
          </a:p>
          <a:p>
            <a:endParaRPr lang="en-US" sz="3800" b="0" i="0" dirty="0"/>
          </a:p>
          <a:p>
            <a:r>
              <a:rPr lang="en-US" sz="3800" baseline="0" dirty="0"/>
              <a:t>Department or School Name Goes Here</a:t>
            </a:r>
          </a:p>
          <a:p>
            <a:r>
              <a:rPr lang="en-US" sz="3800" baseline="0" dirty="0"/>
              <a:t>Hunter College, CUNY</a:t>
            </a:r>
          </a:p>
          <a:p>
            <a:endParaRPr lang="en-US" sz="3800" b="0" i="0" baseline="0" dirty="0"/>
          </a:p>
          <a:p>
            <a:r>
              <a:rPr lang="en-US" sz="3800" b="0" i="0" baseline="0" dirty="0">
                <a:hlinkClick r:id="rId6">
                  <a:extLst>
                    <a:ext uri="{A12FA001-AC4F-418D-AE19-62706E023703}">
                      <ahyp:hlinkClr xmlns:ahyp="http://schemas.microsoft.com/office/drawing/2018/hyperlinkcolor" val="tx"/>
                    </a:ext>
                  </a:extLst>
                </a:hlinkClick>
              </a:rPr>
              <a:t>PrimaryAuthorEmail@hunter.cuny.edu</a:t>
            </a:r>
            <a:r>
              <a:rPr lang="en-US" sz="3800" b="0" i="0" baseline="0" dirty="0"/>
              <a:t> </a:t>
            </a:r>
          </a:p>
          <a:p>
            <a:endParaRPr lang="en-US" sz="3800" dirty="0"/>
          </a:p>
        </p:txBody>
      </p:sp>
      <p:pic>
        <p:nvPicPr>
          <p:cNvPr id="17" name="Picture 16" descr="QR Code placeholder">
            <a:extLst>
              <a:ext uri="{FF2B5EF4-FFF2-40B4-BE49-F238E27FC236}">
                <a16:creationId xmlns:a16="http://schemas.microsoft.com/office/drawing/2014/main" id="{16F28A70-1D8E-BC4F-6839-8EC2F09B0057}"/>
              </a:ext>
            </a:extLst>
          </p:cNvPr>
          <p:cNvPicPr>
            <a:picLocks noChangeAspect="1"/>
          </p:cNvPicPr>
          <p:nvPr/>
        </p:nvPicPr>
        <p:blipFill>
          <a:blip r:embed="rId7"/>
          <a:stretch>
            <a:fillRect/>
          </a:stretch>
        </p:blipFill>
        <p:spPr>
          <a:xfrm>
            <a:off x="24155400" y="30417693"/>
            <a:ext cx="1561905" cy="1542857"/>
          </a:xfrm>
          <a:prstGeom prst="rect">
            <a:avLst/>
          </a:prstGeom>
        </p:spPr>
      </p:pic>
      <p:pic>
        <p:nvPicPr>
          <p:cNvPr id="19" name="Graphic 18">
            <a:extLst>
              <a:ext uri="{FF2B5EF4-FFF2-40B4-BE49-F238E27FC236}">
                <a16:creationId xmlns:a16="http://schemas.microsoft.com/office/drawing/2014/main" id="{3B6C20C9-7A03-C49B-19A9-7774E5375583}"/>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0481011">
            <a:off x="25981377" y="30503321"/>
            <a:ext cx="1371600" cy="1371600"/>
          </a:xfrm>
          <a:prstGeom prst="rect">
            <a:avLst/>
          </a:prstGeom>
        </p:spPr>
      </p:pic>
      <p:sp>
        <p:nvSpPr>
          <p:cNvPr id="20" name="TextBox 19">
            <a:extLst>
              <a:ext uri="{FF2B5EF4-FFF2-40B4-BE49-F238E27FC236}">
                <a16:creationId xmlns:a16="http://schemas.microsoft.com/office/drawing/2014/main" id="{4546505D-74A5-0983-F90C-0B3AF6E2C2AE}"/>
              </a:ext>
            </a:extLst>
          </p:cNvPr>
          <p:cNvSpPr txBox="1"/>
          <p:nvPr/>
        </p:nvSpPr>
        <p:spPr>
          <a:xfrm>
            <a:off x="27595119" y="30403800"/>
            <a:ext cx="4866081" cy="2077492"/>
          </a:xfrm>
          <a:prstGeom prst="rect">
            <a:avLst/>
          </a:prstGeom>
          <a:noFill/>
        </p:spPr>
        <p:txBody>
          <a:bodyPr wrap="square">
            <a:spAutoFit/>
          </a:bodyPr>
          <a:lstStyle/>
          <a:p>
            <a:pPr>
              <a:spcAft>
                <a:spcPts val="1800"/>
              </a:spcAft>
            </a:pPr>
            <a:r>
              <a:rPr lang="en-US" sz="3800" i="1" dirty="0">
                <a:solidFill>
                  <a:schemeClr val="accent5">
                    <a:lumMod val="20000"/>
                    <a:lumOff val="80000"/>
                  </a:schemeClr>
                </a:solidFill>
              </a:rPr>
              <a:t>Scan to download the full paper</a:t>
            </a:r>
          </a:p>
          <a:p>
            <a:pPr>
              <a:spcAft>
                <a:spcPts val="1800"/>
              </a:spcAft>
            </a:pPr>
            <a:r>
              <a:rPr lang="en-US" sz="3800" dirty="0">
                <a:highlight>
                  <a:srgbClr val="FFFF00"/>
                </a:highlight>
              </a:rPr>
              <a:t>(</a:t>
            </a:r>
            <a:r>
              <a:rPr lang="en-US" sz="3800" dirty="0">
                <a:solidFill>
                  <a:srgbClr val="0070C0"/>
                </a:solidFill>
                <a:highlight>
                  <a:srgbClr val="FFFF00"/>
                </a:highlight>
                <a:hlinkClick r:id="rId9">
                  <a:extLst>
                    <a:ext uri="{A12FA001-AC4F-418D-AE19-62706E023703}">
                      <ahyp:hlinkClr xmlns:ahyp="http://schemas.microsoft.com/office/drawing/2018/hyperlinkcolor" val="tx"/>
                    </a:ext>
                  </a:extLst>
                </a:hlinkClick>
              </a:rPr>
              <a:t>create a QR code here</a:t>
            </a:r>
            <a:r>
              <a:rPr lang="en-US" sz="3800" dirty="0">
                <a:highlight>
                  <a:srgbClr val="FFFF00"/>
                </a:highlight>
              </a:rP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458</Words>
  <Application>Microsoft Macintosh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Your Poster Title Goes Here: Don’t Worry if it Seems Too Long or Takes Up Multiple Lines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Presentation</dc:title>
  <dc:subject/>
  <dc:creator>ShawnM</dc:creator>
  <cp:keywords/>
  <dc:description/>
  <cp:lastModifiedBy>Shawn McGinniss</cp:lastModifiedBy>
  <cp:revision>40</cp:revision>
  <dcterms:created xsi:type="dcterms:W3CDTF">2009-04-21T20:47:21Z</dcterms:created>
  <dcterms:modified xsi:type="dcterms:W3CDTF">2026-04-06T14:54:10Z</dcterms:modified>
  <cp:category/>
</cp:coreProperties>
</file>