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
  </p:notesMasterIdLst>
  <p:sldIdLst>
    <p:sldId id="265"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9F5"/>
    <a:srgbClr val="FDFDFF"/>
    <a:srgbClr val="F8F8FF"/>
    <a:srgbClr val="FAF9FF"/>
    <a:srgbClr val="E8E8F5"/>
    <a:srgbClr val="E9E8F5"/>
    <a:srgbClr val="ECEBF5"/>
    <a:srgbClr val="EEEDF5"/>
    <a:srgbClr val="E6E5F5"/>
    <a:srgbClr val="F8F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02" autoAdjust="0"/>
    <p:restoredTop sz="89205" autoAdjust="0"/>
  </p:normalViewPr>
  <p:slideViewPr>
    <p:cSldViewPr>
      <p:cViewPr varScale="1">
        <p:scale>
          <a:sx n="28" d="100"/>
          <a:sy n="28" d="100"/>
        </p:scale>
        <p:origin x="1192" y="256"/>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BE908-EA62-A93E-EFDD-D81FCF6B7E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5DE04-94E0-52EF-DC9D-BD248855D0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DF3740-EFAF-5F56-1EEA-2173DAE35F87}"/>
              </a:ext>
            </a:extLst>
          </p:cNvPr>
          <p:cNvSpPr>
            <a:spLocks noGrp="1"/>
          </p:cNvSpPr>
          <p:nvPr>
            <p:ph type="body" idx="1"/>
          </p:nvPr>
        </p:nvSpPr>
        <p:spPr/>
        <p:txBody>
          <a:bodyPr>
            <a:normAutofit fontScale="32500" lnSpcReduction="20000"/>
          </a:bodyPr>
          <a:lstStyle/>
          <a:p>
            <a:pPr marL="0" marR="0" lvl="0" indent="0" algn="l" defTabSz="4389120" rtl="0" eaLnBrk="1" fontAlgn="auto" latinLnBrk="0" hangingPunct="1">
              <a:lnSpc>
                <a:spcPct val="100000"/>
              </a:lnSpc>
              <a:spcBef>
                <a:spcPts val="0"/>
              </a:spcBef>
              <a:spcAft>
                <a:spcPts val="0"/>
              </a:spcAft>
              <a:buClrTx/>
              <a:buSzTx/>
              <a:buFontTx/>
              <a:buNone/>
              <a:tabLst/>
              <a:defRPr/>
            </a:pPr>
            <a:r>
              <a:rPr lang="en-US" dirty="0"/>
              <a:t>When ready to print, save your final poster as a full-sized PDF. Go to </a:t>
            </a:r>
            <a:r>
              <a:rPr lang="en-US" b="1" dirty="0"/>
              <a:t>File &gt; ‘Save As’</a:t>
            </a:r>
            <a:r>
              <a:rPr lang="en-US" dirty="0"/>
              <a:t> and select PDF as the filetype, or </a:t>
            </a:r>
            <a:r>
              <a:rPr lang="en-US" b="1" dirty="0"/>
              <a:t>File &gt; Export (Create PDF)</a:t>
            </a:r>
            <a:r>
              <a:rPr lang="en-US" dirty="0"/>
              <a:t>. Creating a PDF using the ‘Print’ option may shrink the poster to fit letter sized paper. Check your PDF file properties to make sure it was not resized (another way to check is by setting the page zoom to 100%---a full-sized poster should look huge on your screen).</a:t>
            </a:r>
          </a:p>
          <a:p>
            <a:pPr marL="0" marR="0" lvl="0" indent="0" algn="l" defTabSz="438912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389120" rtl="0" eaLnBrk="1" fontAlgn="auto" latinLnBrk="0" hangingPunct="1">
              <a:lnSpc>
                <a:spcPct val="100000"/>
              </a:lnSpc>
              <a:spcBef>
                <a:spcPts val="0"/>
              </a:spcBef>
              <a:spcAft>
                <a:spcPts val="0"/>
              </a:spcAft>
              <a:buClrTx/>
              <a:buSzTx/>
              <a:buFontTx/>
              <a:buNone/>
              <a:tabLst/>
              <a:defRPr/>
            </a:pPr>
            <a:r>
              <a:rPr lang="en-US" dirty="0"/>
              <a:t>A QR code (to share a copy of your poster, manuscript, data, project website or other resource) can be created at https://</a:t>
            </a:r>
            <a:r>
              <a:rPr lang="en-US" dirty="0" err="1"/>
              <a:t>www.qrcode-monkey.com</a:t>
            </a:r>
            <a:r>
              <a:rPr lang="en-US" dirty="0"/>
              <a:t>/ (no account required).</a:t>
            </a:r>
          </a:p>
        </p:txBody>
      </p:sp>
      <p:sp>
        <p:nvSpPr>
          <p:cNvPr id="4" name="Slide Number Placeholder 3">
            <a:extLst>
              <a:ext uri="{FF2B5EF4-FFF2-40B4-BE49-F238E27FC236}">
                <a16:creationId xmlns:a16="http://schemas.microsoft.com/office/drawing/2014/main" id="{9F0033AB-40FD-EF55-7B92-4EC835C9B59E}"/>
              </a:ext>
            </a:extLst>
          </p:cNvPr>
          <p:cNvSpPr>
            <a:spLocks noGrp="1"/>
          </p:cNvSpPr>
          <p:nvPr>
            <p:ph type="sldNum" sz="quarter" idx="10"/>
          </p:nvPr>
        </p:nvSpPr>
        <p:spPr/>
        <p:txBody>
          <a:bodyPr/>
          <a:lstStyle/>
          <a:p>
            <a:fld id="{D6A4E4BB-0347-49F5-AECA-37200162176E}" type="slidenum">
              <a:rPr lang="en-US" smtClean="0"/>
              <a:pPr/>
              <a:t>1</a:t>
            </a:fld>
            <a:endParaRPr lang="en-US"/>
          </a:p>
        </p:txBody>
      </p:sp>
    </p:spTree>
    <p:extLst>
      <p:ext uri="{BB962C8B-B14F-4D97-AF65-F5344CB8AC3E}">
        <p14:creationId xmlns:p14="http://schemas.microsoft.com/office/powerpoint/2010/main" val="25058126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BSON Poster Templat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ABBB9B-0C56-F9AA-5260-D9DA28B69479}"/>
              </a:ext>
            </a:extLst>
          </p:cNvPr>
          <p:cNvSpPr/>
          <p:nvPr userDrawn="1"/>
        </p:nvSpPr>
        <p:spPr>
          <a:xfrm>
            <a:off x="731520" y="5306708"/>
            <a:ext cx="42428160" cy="26883360"/>
          </a:xfrm>
          <a:prstGeom prst="rect">
            <a:avLst/>
          </a:prstGeom>
          <a:gradFill>
            <a:gsLst>
              <a:gs pos="0">
                <a:srgbClr val="F8F8FF"/>
              </a:gs>
              <a:gs pos="50000">
                <a:srgbClr val="FDFDFF"/>
              </a:gs>
              <a:gs pos="100000">
                <a:srgbClr val="E9E9F5"/>
              </a:gs>
            </a:gsLst>
            <a:lin ang="5400000" scaled="0"/>
          </a:gradFill>
          <a:ln>
            <a:noFill/>
          </a:ln>
          <a:effectLst>
            <a:outerShdw blurRad="635000" dist="190500" dir="8100000" algn="tr" rotWithShape="0">
              <a:prstClr val="black">
                <a:alpha val="25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3000" y="5777203"/>
            <a:ext cx="13533120" cy="26060400"/>
          </a:xfrm>
        </p:spPr>
        <p:txBody>
          <a:bodyPr lIns="182880" tIns="182880" rIns="182880" bIns="182880">
            <a:normAutofit/>
          </a:bodyPr>
          <a:lstStyle>
            <a:lvl1pPr marL="0" indent="0">
              <a:buFont typeface="Arial" panose="020B0604020202020204" pitchFamily="34" charset="0"/>
              <a:buNone/>
              <a:defRPr sz="5000">
                <a:latin typeface="Aptos" panose="020B0004020202020204" pitchFamily="34" charset="0"/>
              </a:defRPr>
            </a:lvl1pPr>
            <a:lvl2pPr marL="1828800" indent="-914400">
              <a:defRPr sz="4800">
                <a:latin typeface="Aptos" panose="020B0004020202020204" pitchFamily="34" charset="0"/>
              </a:defRPr>
            </a:lvl2pPr>
            <a:lvl3pPr marL="2286000" indent="-685800">
              <a:defRPr sz="4200">
                <a:latin typeface="Aptos" panose="020B0004020202020204" pitchFamily="34" charset="0"/>
              </a:defRPr>
            </a:lvl3pPr>
            <a:lvl4pPr marL="2914650" indent="-811213">
              <a:defRPr sz="3600">
                <a:latin typeface="Aptos" panose="020B0004020202020204" pitchFamily="34" charset="0"/>
              </a:defRPr>
            </a:lvl4pPr>
            <a:lvl5pPr marL="3714750" indent="-639763">
              <a:defRPr sz="30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EF59C8DF-9E2A-1762-6805-E9D02B7DDF99}"/>
              </a:ext>
            </a:extLst>
          </p:cNvPr>
          <p:cNvSpPr>
            <a:spLocks noGrp="1"/>
          </p:cNvSpPr>
          <p:nvPr>
            <p:ph idx="10"/>
          </p:nvPr>
        </p:nvSpPr>
        <p:spPr>
          <a:xfrm>
            <a:off x="15179040" y="5777203"/>
            <a:ext cx="13533120" cy="26060400"/>
          </a:xfrm>
        </p:spPr>
        <p:txBody>
          <a:bodyPr lIns="182880" tIns="182880" rIns="182880" bIns="182880">
            <a:normAutofit/>
          </a:bodyPr>
          <a:lstStyle>
            <a:lvl1pPr marL="0" indent="0">
              <a:buFont typeface="Arial" panose="020B0604020202020204" pitchFamily="34" charset="0"/>
              <a:buNone/>
              <a:defRPr sz="5000">
                <a:latin typeface="Aptos" panose="020B0004020202020204" pitchFamily="34" charset="0"/>
              </a:defRPr>
            </a:lvl1pPr>
            <a:lvl2pPr marL="1828800" indent="-914400">
              <a:defRPr sz="4800">
                <a:latin typeface="Aptos" panose="020B0004020202020204" pitchFamily="34" charset="0"/>
              </a:defRPr>
            </a:lvl2pPr>
            <a:lvl3pPr marL="2286000" indent="-685800">
              <a:defRPr sz="4200">
                <a:latin typeface="Aptos" panose="020B0004020202020204" pitchFamily="34" charset="0"/>
              </a:defRPr>
            </a:lvl3pPr>
            <a:lvl4pPr marL="2914650" indent="-811213">
              <a:defRPr sz="3600">
                <a:latin typeface="Aptos" panose="020B0004020202020204" pitchFamily="34" charset="0"/>
              </a:defRPr>
            </a:lvl4pPr>
            <a:lvl5pPr marL="3714750" indent="-639763">
              <a:defRPr sz="30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9E5FAAB3-43BA-2861-FEBF-4B75051248C9}"/>
              </a:ext>
            </a:extLst>
          </p:cNvPr>
          <p:cNvSpPr>
            <a:spLocks noGrp="1"/>
          </p:cNvSpPr>
          <p:nvPr>
            <p:ph idx="11"/>
          </p:nvPr>
        </p:nvSpPr>
        <p:spPr>
          <a:xfrm>
            <a:off x="29215080" y="5719280"/>
            <a:ext cx="13533120" cy="26060400"/>
          </a:xfrm>
        </p:spPr>
        <p:txBody>
          <a:bodyPr lIns="182880" tIns="182880" rIns="182880" bIns="182880">
            <a:normAutofit/>
          </a:bodyPr>
          <a:lstStyle>
            <a:lvl1pPr marL="0" indent="0">
              <a:buFont typeface="Arial" panose="020B0604020202020204" pitchFamily="34" charset="0"/>
              <a:buNone/>
              <a:defRPr sz="5000">
                <a:latin typeface="Aptos" panose="020B0004020202020204" pitchFamily="34" charset="0"/>
              </a:defRPr>
            </a:lvl1pPr>
            <a:lvl2pPr marL="1828800" indent="-914400">
              <a:defRPr sz="4800">
                <a:latin typeface="Aptos" panose="020B0004020202020204" pitchFamily="34" charset="0"/>
              </a:defRPr>
            </a:lvl2pPr>
            <a:lvl3pPr marL="2286000" indent="-685800">
              <a:defRPr sz="4200">
                <a:latin typeface="Aptos" panose="020B0004020202020204" pitchFamily="34" charset="0"/>
              </a:defRPr>
            </a:lvl3pPr>
            <a:lvl4pPr marL="2914650" indent="-811213">
              <a:defRPr sz="3600">
                <a:latin typeface="Aptos" panose="020B0004020202020204" pitchFamily="34" charset="0"/>
              </a:defRPr>
            </a:lvl4pPr>
            <a:lvl5pPr marL="3714750" indent="-639763">
              <a:defRPr sz="3000">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itle 13">
            <a:extLst>
              <a:ext uri="{FF2B5EF4-FFF2-40B4-BE49-F238E27FC236}">
                <a16:creationId xmlns:a16="http://schemas.microsoft.com/office/drawing/2014/main" id="{ED580260-EED1-FF0F-92DE-3A9810414662}"/>
              </a:ext>
            </a:extLst>
          </p:cNvPr>
          <p:cNvSpPr>
            <a:spLocks noGrp="1"/>
          </p:cNvSpPr>
          <p:nvPr>
            <p:ph type="title"/>
          </p:nvPr>
        </p:nvSpPr>
        <p:spPr>
          <a:xfrm>
            <a:off x="8229600" y="594360"/>
            <a:ext cx="34518600" cy="4297680"/>
          </a:xfrm>
        </p:spPr>
        <p:txBody>
          <a:bodyPr tIns="0" bIns="0" anchor="ctr">
            <a:normAutofit/>
          </a:bodyPr>
          <a:lstStyle>
            <a:lvl1pPr algn="l">
              <a:defRPr sz="8000">
                <a:solidFill>
                  <a:schemeClr val="bg1"/>
                </a:solidFill>
                <a:latin typeface="Roboto Condensed Medium" panose="02000000000000000000" pitchFamily="2" charset="0"/>
                <a:ea typeface="Roboto Condensed Medium" panose="02000000000000000000" pitchFamily="2" charset="0"/>
              </a:defRPr>
            </a:lvl1pPr>
          </a:lstStyle>
          <a:p>
            <a:r>
              <a:rPr lang="en-US"/>
              <a:t>Click to edit Master title style</a:t>
            </a:r>
            <a:endParaRPr lang="en-US" dirty="0"/>
          </a:p>
        </p:txBody>
      </p:sp>
      <p:pic>
        <p:nvPicPr>
          <p:cNvPr id="15" name="Picture 14">
            <a:extLst>
              <a:ext uri="{FF2B5EF4-FFF2-40B4-BE49-F238E27FC236}">
                <a16:creationId xmlns:a16="http://schemas.microsoft.com/office/drawing/2014/main" id="{057F03E0-4667-4617-4144-769F6498E2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348875" y="914400"/>
            <a:ext cx="6172200" cy="3657600"/>
          </a:xfrm>
          <a:prstGeom prst="rect">
            <a:avLst/>
          </a:prstGeom>
        </p:spPr>
      </p:pic>
    </p:spTree>
    <p:extLst>
      <p:ext uri="{BB962C8B-B14F-4D97-AF65-F5344CB8AC3E}">
        <p14:creationId xmlns:p14="http://schemas.microsoft.com/office/powerpoint/2010/main" val="86383798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5F259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latin typeface="Aptos" panose="020B0004020202020204" pitchFamily="34" charset="0"/>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latin typeface="Aptos" panose="020B0004020202020204" pitchFamily="34" charset="0"/>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latin typeface="Aptos" panose="020B0004020202020204" pitchFamily="34" charset="0"/>
              </a:defRPr>
            </a:lvl1pPr>
          </a:lstStyle>
          <a:p>
            <a:fld id="{0A36BC38-DF4B-4AB4-8693-CAEF31A36025}" type="slidenum">
              <a:rPr lang="en-US" smtClean="0"/>
              <a:pPr/>
              <a:t>‹#›</a:t>
            </a:fld>
            <a:endParaRPr lang="en-US"/>
          </a:p>
        </p:txBody>
      </p:sp>
    </p:spTree>
    <p:extLst>
      <p:ext uri="{BB962C8B-B14F-4D97-AF65-F5344CB8AC3E}">
        <p14:creationId xmlns:p14="http://schemas.microsoft.com/office/powerpoint/2010/main" val="2386076965"/>
      </p:ext>
    </p:extLst>
  </p:cSld>
  <p:clrMap bg1="lt1" tx1="dk1" bg2="lt2" tx2="dk2" accent1="accent1" accent2="accent2" accent3="accent3" accent4="accent4" accent5="accent5" accent6="accent6" hlink="hlink" folHlink="folHlink"/>
  <p:sldLayoutIdLst>
    <p:sldLayoutId id="2147483657" r:id="rId1"/>
  </p:sldLayoutIdLst>
  <p:txStyles>
    <p:titleStyle>
      <a:lvl1pPr algn="l" defTabSz="4389120" rtl="0" eaLnBrk="1" latinLnBrk="0" hangingPunct="1">
        <a:spcBef>
          <a:spcPct val="0"/>
        </a:spcBef>
        <a:buNone/>
        <a:defRPr sz="12000" kern="1200">
          <a:solidFill>
            <a:schemeClr val="bg1"/>
          </a:solidFill>
          <a:latin typeface="Roboto" panose="02000000000000000000" pitchFamily="2" charset="0"/>
          <a:ea typeface="Roboto" panose="02000000000000000000" pitchFamily="2" charset="0"/>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Aptos" panose="020B0004020202020204" pitchFamily="34" charset="0"/>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Aptos" panose="020B0004020202020204" pitchFamily="34" charset="0"/>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Aptos" panose="020B0004020202020204" pitchFamily="34" charset="0"/>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Aptos" panose="020B0004020202020204" pitchFamily="34" charset="0"/>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Aptos" panose="020B0004020202020204" pitchFamily="34" charset="0"/>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hemingwayapp.com/"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svg"/><Relationship Id="rId10" Type="http://schemas.openxmlformats.org/officeDocument/2006/relationships/hyperlink" Target="https://www.qrcode-monkey.com/" TargetMode="External"/><Relationship Id="rId4" Type="http://schemas.openxmlformats.org/officeDocument/2006/relationships/image" Target="../media/image2.svg"/><Relationship Id="rId9"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67151-2D13-6501-84F8-0EBFFD7AA2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87A21AD-F783-8DFC-D929-338A7E072007}"/>
              </a:ext>
            </a:extLst>
          </p:cNvPr>
          <p:cNvSpPr>
            <a:spLocks noGrp="1"/>
          </p:cNvSpPr>
          <p:nvPr>
            <p:ph type="title"/>
          </p:nvPr>
        </p:nvSpPr>
        <p:spPr/>
        <p:txBody>
          <a:bodyPr tIns="274320" bIns="91440" anchor="t">
            <a:noAutofit/>
          </a:bodyPr>
          <a:lstStyle/>
          <a:p>
            <a:pPr algn="l">
              <a:spcBef>
                <a:spcPts val="1800"/>
              </a:spcBef>
              <a:spcAft>
                <a:spcPts val="2400"/>
              </a:spcAft>
            </a:pPr>
            <a:r>
              <a:rPr lang="en-US" sz="7200" dirty="0">
                <a:solidFill>
                  <a:schemeClr val="bg1"/>
                </a:solidFill>
                <a:latin typeface="Roboto Medium" panose="02000000000000000000" pitchFamily="2" charset="0"/>
                <a:ea typeface="Roboto Medium" panose="02000000000000000000" pitchFamily="2" charset="0"/>
              </a:rPr>
              <a:t>HBSON dark-themed poster template: Longer presentation titles can wrap to a second line if needed</a:t>
            </a:r>
            <a:br>
              <a:rPr lang="en-US" sz="5400" dirty="0">
                <a:latin typeface="Aptos" panose="020B0004020202020204" pitchFamily="34" charset="0"/>
                <a:ea typeface="Roboto Medium" panose="02000000000000000000" pitchFamily="2" charset="0"/>
              </a:rPr>
            </a:br>
            <a:r>
              <a:rPr lang="en-US" sz="5400" dirty="0">
                <a:latin typeface="Aptos" panose="020B0004020202020204" pitchFamily="34" charset="0"/>
              </a:rPr>
              <a:t>Author and titles here</a:t>
            </a:r>
            <a:br>
              <a:rPr lang="en-US" sz="5200" dirty="0">
                <a:latin typeface="Aptos" panose="020B0004020202020204" pitchFamily="34" charset="0"/>
              </a:rPr>
            </a:br>
            <a:r>
              <a:rPr lang="en-US" sz="5200" dirty="0">
                <a:latin typeface="Aptos" panose="020B0004020202020204" pitchFamily="34" charset="0"/>
              </a:rPr>
              <a:t>(and on this line if needed)</a:t>
            </a:r>
          </a:p>
        </p:txBody>
      </p:sp>
      <p:sp>
        <p:nvSpPr>
          <p:cNvPr id="16" name="Content Placeholder 15">
            <a:extLst>
              <a:ext uri="{FF2B5EF4-FFF2-40B4-BE49-F238E27FC236}">
                <a16:creationId xmlns:a16="http://schemas.microsoft.com/office/drawing/2014/main" id="{649C89AE-CD5B-5F62-D6C4-D4B9C75A57E5}"/>
              </a:ext>
            </a:extLst>
          </p:cNvPr>
          <p:cNvSpPr>
            <a:spLocks noGrp="1"/>
          </p:cNvSpPr>
          <p:nvPr>
            <p:ph idx="1"/>
          </p:nvPr>
        </p:nvSpPr>
        <p:spPr/>
        <p:txBody>
          <a:bodyPr/>
          <a:lstStyle/>
          <a:p>
            <a:pPr marL="180975" marR="0" lvl="0">
              <a:spcBef>
                <a:spcPts val="0"/>
              </a:spcBef>
              <a:spcAft>
                <a:spcPts val="1000"/>
              </a:spcAft>
            </a:pPr>
            <a:r>
              <a:rPr lang="en-US" sz="6300" dirty="0">
                <a:solidFill>
                  <a:srgbClr val="5F259F"/>
                </a:solidFill>
                <a:effectLst/>
                <a:latin typeface="Roboto" panose="02000000000000000000" pitchFamily="2" charset="0"/>
                <a:ea typeface="Roboto" panose="02000000000000000000" pitchFamily="2" charset="0"/>
                <a:cs typeface="Times New Roman" panose="02020603050405020304" pitchFamily="18" charset="0"/>
              </a:rPr>
              <a:t>This three-column template can fit up to 350 words while still allowing space for tables, graphs, or pictures. It also allows for enough paragraph spacing to avoid an overly cramped appearance.</a:t>
            </a:r>
            <a:endParaRPr lang="en-US" sz="4400" dirty="0">
              <a:solidFill>
                <a:srgbClr val="5F259F"/>
              </a:solidFill>
              <a:ea typeface="Roboto" panose="02000000000000000000" pitchFamily="2" charset="0"/>
              <a:cs typeface="Times New Roman" panose="02020603050405020304" pitchFamily="18" charset="0"/>
            </a:endParaRPr>
          </a:p>
          <a:p>
            <a:pPr>
              <a:spcAft>
                <a:spcPts val="1000"/>
              </a:spcAft>
              <a:tabLst>
                <a:tab pos="457200" algn="l"/>
              </a:tabLst>
            </a:pPr>
            <a:endParaRPr lang="en-US" sz="4400" dirty="0">
              <a:solidFill>
                <a:schemeClr val="tx1"/>
              </a:solidFill>
            </a:endParaRPr>
          </a:p>
          <a:p>
            <a:pPr>
              <a:spcAft>
                <a:spcPts val="1000"/>
              </a:spcAft>
              <a:tabLst>
                <a:tab pos="457200" algn="l"/>
              </a:tabLst>
            </a:pPr>
            <a:r>
              <a:rPr lang="en-US" sz="6000" b="1" dirty="0">
                <a:solidFill>
                  <a:schemeClr val="tx1">
                    <a:lumMod val="85000"/>
                    <a:lumOff val="15000"/>
                  </a:schemeClr>
                </a:solidFill>
                <a:latin typeface="Roboto Condensed Black" panose="02000000000000000000" pitchFamily="2" charset="0"/>
                <a:ea typeface="Roboto Condensed Black" panose="02000000000000000000" pitchFamily="2" charset="0"/>
              </a:rPr>
              <a:t>Brevity</a:t>
            </a:r>
          </a:p>
          <a:p>
            <a:pPr marR="0" lvl="0">
              <a:spcBef>
                <a:spcPts val="0"/>
              </a:spcBef>
              <a:spcAft>
                <a:spcPts val="1000"/>
              </a:spcAft>
              <a:tabLst>
                <a:tab pos="457200" algn="l"/>
              </a:tabLst>
            </a:pPr>
            <a:r>
              <a:rPr lang="en-US" sz="4800" dirty="0">
                <a:effectLst/>
                <a:latin typeface="Aptos" panose="020B0004020202020204" pitchFamily="34" charset="0"/>
                <a:ea typeface="Calibri" panose="020F0502020204030204" pitchFamily="34" charset="0"/>
                <a:cs typeface="Times New Roman" panose="02020603050405020304" pitchFamily="18" charset="0"/>
              </a:rPr>
              <a:t>Your poster should be brief and to the point. The goal is to communicate your findings concisely. Avoid using jargon or technical language that your audience may not understand. If your content does not fit without making a drastic reduction in font size, take some time to shorten all sentences and bullet points. </a:t>
            </a:r>
          </a:p>
          <a:p>
            <a:pPr marR="0" lvl="0">
              <a:spcBef>
                <a:spcPts val="0"/>
              </a:spcBef>
              <a:spcAft>
                <a:spcPts val="1000"/>
              </a:spcAft>
              <a:tabLst>
                <a:tab pos="457200" algn="l"/>
              </a:tabLst>
            </a:pPr>
            <a:endParaRPr lang="en-US" sz="4000" dirty="0">
              <a:latin typeface="Aptos" panose="020B0004020202020204" pitchFamily="34" charset="0"/>
              <a:ea typeface="Calibri" panose="020F0502020204030204" pitchFamily="34" charset="0"/>
              <a:cs typeface="Times New Roman" panose="02020603050405020304" pitchFamily="18" charset="0"/>
            </a:endParaRPr>
          </a:p>
          <a:p>
            <a:pPr marR="0" lvl="0">
              <a:spcBef>
                <a:spcPts val="0"/>
              </a:spcBef>
              <a:spcAft>
                <a:spcPts val="1000"/>
              </a:spcAft>
              <a:tabLst>
                <a:tab pos="457200" algn="l"/>
              </a:tabLst>
            </a:pPr>
            <a:r>
              <a:rPr lang="en-US" sz="4800" dirty="0">
                <a:effectLst/>
                <a:latin typeface="Aptos" panose="020B0004020202020204" pitchFamily="34" charset="0"/>
                <a:ea typeface="Calibri" panose="020F0502020204030204" pitchFamily="34" charset="0"/>
                <a:cs typeface="Times New Roman" panose="02020603050405020304" pitchFamily="18" charset="0"/>
              </a:rPr>
              <a:t>When removing content, make </a:t>
            </a:r>
            <a:r>
              <a:rPr lang="en-US" sz="4800" i="1" dirty="0">
                <a:effectLst/>
                <a:latin typeface="Aptos" panose="020B0004020202020204" pitchFamily="34" charset="0"/>
                <a:ea typeface="Calibri" panose="020F0502020204030204" pitchFamily="34" charset="0"/>
                <a:cs typeface="Times New Roman" panose="02020603050405020304" pitchFamily="18" charset="0"/>
              </a:rPr>
              <a:t>every</a:t>
            </a:r>
            <a:r>
              <a:rPr lang="en-US" sz="4800" dirty="0">
                <a:effectLst/>
                <a:latin typeface="Aptos" panose="020B0004020202020204" pitchFamily="34" charset="0"/>
                <a:ea typeface="Calibri" panose="020F0502020204030204" pitchFamily="34" charset="0"/>
                <a:cs typeface="Times New Roman" panose="02020603050405020304" pitchFamily="18" charset="0"/>
              </a:rPr>
              <a:t> word count. Editing for brevity is not easy, but it is a skill that improves with practice. </a:t>
            </a:r>
            <a:r>
              <a:rPr lang="en-US" sz="4800" b="0" dirty="0">
                <a:solidFill>
                  <a:schemeClr val="tx1"/>
                </a:solidFill>
                <a:latin typeface="Aptos" panose="020B0004020202020204" pitchFamily="34" charset="0"/>
              </a:rPr>
              <a:t>Try pasting your abstract into a readability tool, like the Hemingway Editor (</a:t>
            </a:r>
            <a:r>
              <a:rPr lang="en-US" sz="4800" b="0" spc="-30" dirty="0">
                <a:solidFill>
                  <a:schemeClr val="tx1"/>
                </a:solidFill>
                <a:latin typeface="Aptos" panose="020B0004020202020204" pitchFamily="34" charset="0"/>
                <a:hlinkClick r:id="rId3"/>
              </a:rPr>
              <a:t>https://hemingwayapp.com</a:t>
            </a:r>
            <a:r>
              <a:rPr lang="en-US" sz="4800" b="0" spc="-30" dirty="0">
                <a:solidFill>
                  <a:schemeClr val="tx1"/>
                </a:solidFill>
                <a:latin typeface="Aptos" panose="020B0004020202020204" pitchFamily="34" charset="0"/>
              </a:rPr>
              <a:t>), </a:t>
            </a:r>
            <a:r>
              <a:rPr lang="en-US" sz="4800" dirty="0">
                <a:latin typeface="Aptos" panose="020B0004020202020204" pitchFamily="34" charset="0"/>
              </a:rPr>
              <a:t>for suggestions.</a:t>
            </a:r>
            <a:endParaRPr lang="en-US" sz="4800" dirty="0">
              <a:effectLst/>
              <a:latin typeface="Aptos" panose="020B0004020202020204" pitchFamily="34" charset="0"/>
              <a:ea typeface="Calibri" panose="020F0502020204030204" pitchFamily="34" charset="0"/>
              <a:cs typeface="Times New Roman" panose="02020603050405020304" pitchFamily="18" charset="0"/>
            </a:endParaRPr>
          </a:p>
          <a:p>
            <a:endParaRPr lang="en-US" dirty="0"/>
          </a:p>
        </p:txBody>
      </p:sp>
      <p:grpSp>
        <p:nvGrpSpPr>
          <p:cNvPr id="40" name="Group 39" descr="Chart or graph placeholder">
            <a:extLst>
              <a:ext uri="{FF2B5EF4-FFF2-40B4-BE49-F238E27FC236}">
                <a16:creationId xmlns:a16="http://schemas.microsoft.com/office/drawing/2014/main" id="{7F34E4E2-5E5C-BEF6-F14E-C2960474F8B3}"/>
              </a:ext>
            </a:extLst>
          </p:cNvPr>
          <p:cNvGrpSpPr/>
          <p:nvPr/>
        </p:nvGrpSpPr>
        <p:grpSpPr>
          <a:xfrm>
            <a:off x="2895600" y="24384000"/>
            <a:ext cx="9601200" cy="5943600"/>
            <a:chOff x="2476500" y="24384000"/>
            <a:chExt cx="9601200" cy="5943600"/>
          </a:xfrm>
        </p:grpSpPr>
        <p:grpSp>
          <p:nvGrpSpPr>
            <p:cNvPr id="35" name="Group 34">
              <a:extLst>
                <a:ext uri="{FF2B5EF4-FFF2-40B4-BE49-F238E27FC236}">
                  <a16:creationId xmlns:a16="http://schemas.microsoft.com/office/drawing/2014/main" id="{3C7C57FA-6258-F598-27CD-8431A36C6295}"/>
                </a:ext>
              </a:extLst>
            </p:cNvPr>
            <p:cNvGrpSpPr/>
            <p:nvPr/>
          </p:nvGrpSpPr>
          <p:grpSpPr>
            <a:xfrm>
              <a:off x="3389011" y="25146000"/>
              <a:ext cx="7588915" cy="4497796"/>
              <a:chOff x="12401019" y="23402392"/>
              <a:chExt cx="5393523" cy="3286172"/>
            </a:xfrm>
          </p:grpSpPr>
          <p:grpSp>
            <p:nvGrpSpPr>
              <p:cNvPr id="31" name="Group 30">
                <a:extLst>
                  <a:ext uri="{FF2B5EF4-FFF2-40B4-BE49-F238E27FC236}">
                    <a16:creationId xmlns:a16="http://schemas.microsoft.com/office/drawing/2014/main" id="{A26B8280-32CF-7015-FBF5-C44F8404F7CE}"/>
                  </a:ext>
                </a:extLst>
              </p:cNvPr>
              <p:cNvGrpSpPr/>
              <p:nvPr/>
            </p:nvGrpSpPr>
            <p:grpSpPr>
              <a:xfrm>
                <a:off x="12401019" y="24836753"/>
                <a:ext cx="5393523" cy="1851811"/>
                <a:chOff x="12401019" y="24836753"/>
                <a:chExt cx="5393523" cy="1851811"/>
              </a:xfrm>
            </p:grpSpPr>
            <p:pic>
              <p:nvPicPr>
                <p:cNvPr id="29" name="Graphic 28" descr="Table outline">
                  <a:extLst>
                    <a:ext uri="{FF2B5EF4-FFF2-40B4-BE49-F238E27FC236}">
                      <a16:creationId xmlns:a16="http://schemas.microsoft.com/office/drawing/2014/main" id="{C6AE0BDE-6410-4F33-2F9C-AC2ADAF74AD1}"/>
                    </a:ext>
                  </a:extLst>
                </p:cNvPr>
                <p:cNvPicPr>
                  <a:picLocks noChangeAspect="1"/>
                </p:cNvPicPr>
                <p:nvPr/>
              </p:nvPicPr>
              <p:blipFill>
                <a:blip>
                  <a:extLst>
                    <a:ext uri="{96DAC541-7B7A-43D3-8B79-37D633B846F1}">
                      <asvg:svgBlip xmlns:asvg="http://schemas.microsoft.com/office/drawing/2016/SVG/main" r:embed="rId4"/>
                    </a:ext>
                  </a:extLst>
                </a:blip>
                <a:srcRect l="9662" t="25444" r="10083" b="26148"/>
                <a:stretch/>
              </p:blipFill>
              <p:spPr>
                <a:xfrm>
                  <a:off x="12401019" y="24836753"/>
                  <a:ext cx="2759567" cy="1851811"/>
                </a:xfrm>
                <a:prstGeom prst="rect">
                  <a:avLst/>
                </a:prstGeom>
              </p:spPr>
            </p:pic>
            <p:pic>
              <p:nvPicPr>
                <p:cNvPr id="30" name="Graphic 29" descr="Table outline">
                  <a:extLst>
                    <a:ext uri="{FF2B5EF4-FFF2-40B4-BE49-F238E27FC236}">
                      <a16:creationId xmlns:a16="http://schemas.microsoft.com/office/drawing/2014/main" id="{8A534485-7905-6E66-0562-F7164EC069BE}"/>
                    </a:ext>
                  </a:extLst>
                </p:cNvPr>
                <p:cNvPicPr>
                  <a:picLocks noChangeAspect="1"/>
                </p:cNvPicPr>
                <p:nvPr/>
              </p:nvPicPr>
              <p:blipFill>
                <a:blip>
                  <a:extLst>
                    <a:ext uri="{96DAC541-7B7A-43D3-8B79-37D633B846F1}">
                      <asvg:svgBlip xmlns:asvg="http://schemas.microsoft.com/office/drawing/2016/SVG/main" r:embed="rId4"/>
                    </a:ext>
                  </a:extLst>
                </a:blip>
                <a:srcRect l="9662" t="25444" r="10083" b="26148"/>
                <a:stretch/>
              </p:blipFill>
              <p:spPr>
                <a:xfrm>
                  <a:off x="15034975" y="24836753"/>
                  <a:ext cx="2759567" cy="1851811"/>
                </a:xfrm>
                <a:prstGeom prst="rect">
                  <a:avLst/>
                </a:prstGeom>
              </p:spPr>
            </p:pic>
          </p:grpSp>
          <p:grpSp>
            <p:nvGrpSpPr>
              <p:cNvPr id="32" name="Group 31">
                <a:extLst>
                  <a:ext uri="{FF2B5EF4-FFF2-40B4-BE49-F238E27FC236}">
                    <a16:creationId xmlns:a16="http://schemas.microsoft.com/office/drawing/2014/main" id="{0853978D-65F9-7330-330A-8CCE2073AB79}"/>
                  </a:ext>
                </a:extLst>
              </p:cNvPr>
              <p:cNvGrpSpPr/>
              <p:nvPr/>
            </p:nvGrpSpPr>
            <p:grpSpPr>
              <a:xfrm>
                <a:off x="12401019" y="23402392"/>
                <a:ext cx="5393523" cy="1851818"/>
                <a:chOff x="12401019" y="24836743"/>
                <a:chExt cx="5393523" cy="1851818"/>
              </a:xfrm>
            </p:grpSpPr>
            <p:pic>
              <p:nvPicPr>
                <p:cNvPr id="33" name="Graphic 32" descr="Table outline">
                  <a:extLst>
                    <a:ext uri="{FF2B5EF4-FFF2-40B4-BE49-F238E27FC236}">
                      <a16:creationId xmlns:a16="http://schemas.microsoft.com/office/drawing/2014/main" id="{71F6A6D0-1346-9A21-4F7B-4F9ADBC0C7E1}"/>
                    </a:ext>
                  </a:extLst>
                </p:cNvPr>
                <p:cNvPicPr>
                  <a:picLocks noChangeAspect="1"/>
                </p:cNvPicPr>
                <p:nvPr/>
              </p:nvPicPr>
              <p:blipFill>
                <a:blip>
                  <a:extLst>
                    <a:ext uri="{96DAC541-7B7A-43D3-8B79-37D633B846F1}">
                      <asvg:svgBlip xmlns:asvg="http://schemas.microsoft.com/office/drawing/2016/SVG/main" r:embed="rId4"/>
                    </a:ext>
                  </a:extLst>
                </a:blip>
                <a:srcRect l="9662" t="25444" r="10083" b="26148"/>
                <a:stretch/>
              </p:blipFill>
              <p:spPr>
                <a:xfrm>
                  <a:off x="12401019" y="24836743"/>
                  <a:ext cx="2759567" cy="1851812"/>
                </a:xfrm>
                <a:prstGeom prst="rect">
                  <a:avLst/>
                </a:prstGeom>
              </p:spPr>
            </p:pic>
            <p:pic>
              <p:nvPicPr>
                <p:cNvPr id="34" name="Graphic 33" descr="Table outline">
                  <a:extLst>
                    <a:ext uri="{FF2B5EF4-FFF2-40B4-BE49-F238E27FC236}">
                      <a16:creationId xmlns:a16="http://schemas.microsoft.com/office/drawing/2014/main" id="{E794098C-353B-060E-1111-121D05C93FDF}"/>
                    </a:ext>
                  </a:extLst>
                </p:cNvPr>
                <p:cNvPicPr>
                  <a:picLocks noChangeAspect="1"/>
                </p:cNvPicPr>
                <p:nvPr/>
              </p:nvPicPr>
              <p:blipFill>
                <a:blip>
                  <a:extLst>
                    <a:ext uri="{96DAC541-7B7A-43D3-8B79-37D633B846F1}">
                      <asvg:svgBlip xmlns:asvg="http://schemas.microsoft.com/office/drawing/2016/SVG/main" r:embed="rId4"/>
                    </a:ext>
                  </a:extLst>
                </a:blip>
                <a:srcRect l="9662" t="25444" r="10083" b="26148"/>
                <a:stretch/>
              </p:blipFill>
              <p:spPr>
                <a:xfrm>
                  <a:off x="15034975" y="24836749"/>
                  <a:ext cx="2759567" cy="1851812"/>
                </a:xfrm>
                <a:prstGeom prst="rect">
                  <a:avLst/>
                </a:prstGeom>
              </p:spPr>
            </p:pic>
          </p:grpSp>
        </p:grpSp>
        <p:pic>
          <p:nvPicPr>
            <p:cNvPr id="24" name="Graphic 23" descr="Presentation with bar chart with solid fill">
              <a:extLst>
                <a:ext uri="{FF2B5EF4-FFF2-40B4-BE49-F238E27FC236}">
                  <a16:creationId xmlns:a16="http://schemas.microsoft.com/office/drawing/2014/main" id="{DD5AD32C-9BD7-9BDA-6C1A-237953EC1988}"/>
                </a:ext>
              </a:extLst>
            </p:cNvPr>
            <p:cNvPicPr>
              <a:picLocks/>
            </p:cNvPicPr>
            <p:nvPr/>
          </p:nvPicPr>
          <p:blipFill>
            <a:blip>
              <a:extLst>
                <a:ext uri="{96DAC541-7B7A-43D3-8B79-37D633B846F1}">
                  <asvg:svgBlip xmlns:asvg="http://schemas.microsoft.com/office/drawing/2016/SVG/main" r:embed="rId5"/>
                </a:ext>
              </a:extLst>
            </a:blip>
            <a:srcRect l="19865" t="22011" r="19723" b="38705"/>
            <a:stretch/>
          </p:blipFill>
          <p:spPr>
            <a:xfrm>
              <a:off x="2476500" y="24384000"/>
              <a:ext cx="9601200" cy="5943600"/>
            </a:xfrm>
            <a:prstGeom prst="rect">
              <a:avLst/>
            </a:prstGeom>
          </p:spPr>
        </p:pic>
        <p:pic>
          <p:nvPicPr>
            <p:cNvPr id="26" name="Graphic 25" descr="Exponential Graph outline">
              <a:extLst>
                <a:ext uri="{FF2B5EF4-FFF2-40B4-BE49-F238E27FC236}">
                  <a16:creationId xmlns:a16="http://schemas.microsoft.com/office/drawing/2014/main" id="{342D7F60-A926-023C-748B-05640AE5D763}"/>
                </a:ext>
              </a:extLst>
            </p:cNvPr>
            <p:cNvPicPr>
              <a:picLocks noChangeAspect="1"/>
            </p:cNvPicPr>
            <p:nvPr/>
          </p:nvPicPr>
          <p:blipFill>
            <a:blip>
              <a:extLst>
                <a:ext uri="{96DAC541-7B7A-43D3-8B79-37D633B846F1}">
                  <asvg:svgBlip xmlns:asvg="http://schemas.microsoft.com/office/drawing/2016/SVG/main" r:embed="rId6"/>
                </a:ext>
              </a:extLst>
            </a:blip>
            <a:srcRect l="15577" t="13337" r="15618" b="15135"/>
            <a:stretch/>
          </p:blipFill>
          <p:spPr>
            <a:xfrm>
              <a:off x="3428685" y="24993601"/>
              <a:ext cx="7549241" cy="4648200"/>
            </a:xfrm>
            <a:prstGeom prst="rect">
              <a:avLst/>
            </a:prstGeom>
          </p:spPr>
        </p:pic>
      </p:grpSp>
      <p:sp>
        <p:nvSpPr>
          <p:cNvPr id="5" name="TextBox 4">
            <a:extLst>
              <a:ext uri="{FF2B5EF4-FFF2-40B4-BE49-F238E27FC236}">
                <a16:creationId xmlns:a16="http://schemas.microsoft.com/office/drawing/2014/main" id="{3ACAB5F8-0E4F-7D08-EBFC-1E23AEBF8EB2}"/>
              </a:ext>
            </a:extLst>
          </p:cNvPr>
          <p:cNvSpPr txBox="1"/>
          <p:nvPr/>
        </p:nvSpPr>
        <p:spPr>
          <a:xfrm>
            <a:off x="2895600" y="30575220"/>
            <a:ext cx="9601201" cy="1261884"/>
          </a:xfrm>
          <a:prstGeom prst="rect">
            <a:avLst/>
          </a:prstGeom>
          <a:noFill/>
        </p:spPr>
        <p:txBody>
          <a:bodyPr wrap="square">
            <a:spAutoFit/>
          </a:bodyPr>
          <a:lstStyle/>
          <a:p>
            <a:pPr marR="0" lvl="0" algn="l" defTabSz="4389120" rtl="0" eaLnBrk="1" fontAlgn="auto" latinLnBrk="0" hangingPunct="1">
              <a:lnSpc>
                <a:spcPct val="100000"/>
              </a:lnSpc>
              <a:spcBef>
                <a:spcPts val="0"/>
              </a:spcBef>
              <a:spcAft>
                <a:spcPts val="0"/>
              </a:spcAft>
              <a:buClrTx/>
              <a:buSzTx/>
              <a:buFontTx/>
              <a:buNone/>
              <a:tabLst/>
              <a:defRPr/>
            </a:pPr>
            <a:r>
              <a:rPr kumimoji="0" lang="en-US" sz="3800" b="1" i="1" u="none" strike="noStrike" kern="1200" cap="none" spc="0" normalizeH="0" baseline="0" noProof="0" dirty="0">
                <a:ln>
                  <a:noFill/>
                </a:ln>
                <a:solidFill>
                  <a:schemeClr val="tx1">
                    <a:lumMod val="85000"/>
                    <a:lumOff val="15000"/>
                  </a:schemeClr>
                </a:solidFill>
                <a:effectLst/>
                <a:uLnTx/>
                <a:uFillTx/>
                <a:latin typeface="Roboto Condensed Black" panose="02000000000000000000" pitchFamily="2" charset="0"/>
                <a:ea typeface="Roboto Condensed Black" panose="02000000000000000000" pitchFamily="2" charset="0"/>
              </a:rPr>
              <a:t>Caption:</a:t>
            </a:r>
            <a:r>
              <a:rPr kumimoji="0" lang="en-US" sz="3800" b="0" i="1" u="none" strike="noStrike" kern="1200" cap="none" spc="0" normalizeH="0" baseline="0" noProof="0" dirty="0">
                <a:ln>
                  <a:noFill/>
                </a:ln>
                <a:solidFill>
                  <a:schemeClr val="tx1">
                    <a:lumMod val="85000"/>
                    <a:lumOff val="15000"/>
                  </a:schemeClr>
                </a:solidFill>
                <a:effectLst/>
                <a:uLnTx/>
                <a:uFillTx/>
                <a:latin typeface="Roboto Condensed" panose="02000000000000000000" pitchFamily="2" charset="0"/>
                <a:ea typeface="Roboto Condensed" panose="02000000000000000000" pitchFamily="2" charset="0"/>
              </a:rPr>
              <a:t> This graph/table placeholder </a:t>
            </a:r>
            <a:r>
              <a:rPr lang="en-US" sz="3800" i="1" dirty="0">
                <a:solidFill>
                  <a:schemeClr val="tx1">
                    <a:lumMod val="85000"/>
                    <a:lumOff val="15000"/>
                  </a:schemeClr>
                </a:solidFill>
                <a:latin typeface="Roboto Condensed" panose="02000000000000000000" pitchFamily="2" charset="0"/>
                <a:ea typeface="Roboto Condensed" panose="02000000000000000000" pitchFamily="2" charset="0"/>
              </a:rPr>
              <a:t>measures 6.5” x 10.5” and the font size of this caption is 38.</a:t>
            </a:r>
            <a:endParaRPr kumimoji="0" lang="en-US" sz="3800" b="0" i="0" u="none" strike="noStrike" kern="1200" cap="none" spc="0" normalizeH="0" baseline="0" noProof="0" dirty="0">
              <a:ln>
                <a:noFill/>
              </a:ln>
              <a:solidFill>
                <a:schemeClr val="tx1">
                  <a:lumMod val="85000"/>
                  <a:lumOff val="15000"/>
                </a:schemeClr>
              </a:solidFill>
              <a:effectLst/>
              <a:uLnTx/>
              <a:uFillTx/>
              <a:latin typeface="Roboto Condensed Medium" panose="02000000000000000000" pitchFamily="2" charset="0"/>
              <a:ea typeface="Roboto Condensed Medium" panose="02000000000000000000" pitchFamily="2" charset="0"/>
            </a:endParaRPr>
          </a:p>
        </p:txBody>
      </p:sp>
      <p:sp>
        <p:nvSpPr>
          <p:cNvPr id="17" name="Content Placeholder 16">
            <a:extLst>
              <a:ext uri="{FF2B5EF4-FFF2-40B4-BE49-F238E27FC236}">
                <a16:creationId xmlns:a16="http://schemas.microsoft.com/office/drawing/2014/main" id="{D7AD4586-C412-DB60-E8D9-3BE3D183E3BD}"/>
              </a:ext>
            </a:extLst>
          </p:cNvPr>
          <p:cNvSpPr>
            <a:spLocks noGrp="1"/>
          </p:cNvSpPr>
          <p:nvPr>
            <p:ph idx="10"/>
          </p:nvPr>
        </p:nvSpPr>
        <p:spPr/>
        <p:txBody>
          <a:bodyPr/>
          <a:lstStyle/>
          <a:p>
            <a:pPr marR="0" lvl="0" indent="0" fontAlgn="auto">
              <a:lnSpc>
                <a:spcPct val="100000"/>
              </a:lnSpc>
              <a:spcBef>
                <a:spcPts val="0"/>
              </a:spcBef>
              <a:spcAft>
                <a:spcPts val="1000"/>
              </a:spcAft>
              <a:buClrTx/>
              <a:buSzTx/>
              <a:buFontTx/>
              <a:buNone/>
              <a:tabLst>
                <a:tab pos="457200" algn="l"/>
              </a:tabLst>
              <a:defRPr/>
            </a:pPr>
            <a:r>
              <a:rPr lang="en-US" sz="6000" b="1" dirty="0">
                <a:solidFill>
                  <a:schemeClr val="tx1">
                    <a:lumMod val="85000"/>
                    <a:lumOff val="15000"/>
                  </a:schemeClr>
                </a:solidFill>
                <a:latin typeface="Roboto Condensed Black" panose="02000000000000000000" pitchFamily="2" charset="0"/>
                <a:ea typeface="Roboto Condensed Black" panose="02000000000000000000" pitchFamily="2" charset="0"/>
              </a:rPr>
              <a:t>Design Principles</a:t>
            </a:r>
          </a:p>
          <a:p>
            <a:pPr marL="1106488" indent="-685800">
              <a:spcBef>
                <a:spcPts val="600"/>
              </a:spcBef>
              <a:spcAft>
                <a:spcPts val="600"/>
              </a:spcAft>
              <a:buFont typeface="Arial" panose="020B0604020202020204" pitchFamily="34" charset="0"/>
              <a:buChar char="•"/>
            </a:pPr>
            <a:r>
              <a:rPr lang="en-US" sz="4800" b="1" dirty="0">
                <a:latin typeface="Aptos" panose="020B0004020202020204" pitchFamily="34" charset="0"/>
              </a:rPr>
              <a:t>Balance:</a:t>
            </a:r>
            <a:r>
              <a:rPr lang="en-US" sz="4800" dirty="0">
                <a:latin typeface="Aptos" panose="020B0004020202020204" pitchFamily="34" charset="0"/>
              </a:rPr>
              <a:t> Poster elements should be evenly distributed and not appear to be too heavy on one side or the other. </a:t>
            </a:r>
          </a:p>
          <a:p>
            <a:pPr marL="1106488" indent="-685800">
              <a:spcBef>
                <a:spcPts val="600"/>
              </a:spcBef>
              <a:spcAft>
                <a:spcPts val="600"/>
              </a:spcAft>
              <a:buFont typeface="Arial" panose="020B0604020202020204" pitchFamily="34" charset="0"/>
              <a:buChar char="•"/>
            </a:pPr>
            <a:r>
              <a:rPr lang="en-US" sz="4800" b="1" dirty="0">
                <a:latin typeface="Aptos" panose="020B0004020202020204" pitchFamily="34" charset="0"/>
              </a:rPr>
              <a:t>Emphasis:</a:t>
            </a:r>
            <a:r>
              <a:rPr lang="en-US" sz="4800" dirty="0">
                <a:latin typeface="Aptos" panose="020B0004020202020204" pitchFamily="34" charset="0"/>
              </a:rPr>
              <a:t> Create a focal point on your poster to draw the viewer's attention, such as a large image, a bold headline, or a bright color. </a:t>
            </a:r>
          </a:p>
          <a:p>
            <a:pPr marL="1106488" indent="-685800">
              <a:spcBef>
                <a:spcPts val="600"/>
              </a:spcBef>
              <a:spcAft>
                <a:spcPts val="600"/>
              </a:spcAft>
              <a:buFont typeface="Arial" panose="020B0604020202020204" pitchFamily="34" charset="0"/>
              <a:buChar char="•"/>
            </a:pPr>
            <a:r>
              <a:rPr lang="en-US" sz="4800" b="1" dirty="0">
                <a:latin typeface="Aptos" panose="020B0004020202020204" pitchFamily="34" charset="0"/>
              </a:rPr>
              <a:t>Contrast:</a:t>
            </a:r>
            <a:r>
              <a:rPr lang="en-US" sz="4800" dirty="0">
                <a:latin typeface="Aptos" panose="020B0004020202020204" pitchFamily="34" charset="0"/>
              </a:rPr>
              <a:t> Contrasting colors and font types help add a greater visual appeal. Try using 1-2 different colors or fonts in your design.</a:t>
            </a:r>
          </a:p>
          <a:p>
            <a:pPr marL="1106488" indent="-685800">
              <a:spcBef>
                <a:spcPts val="600"/>
              </a:spcBef>
              <a:spcAft>
                <a:spcPts val="600"/>
              </a:spcAft>
              <a:buFont typeface="Arial" panose="020B0604020202020204" pitchFamily="34" charset="0"/>
              <a:buChar char="•"/>
            </a:pPr>
            <a:r>
              <a:rPr lang="en-US" sz="4800" b="1" dirty="0">
                <a:latin typeface="Aptos" panose="020B0004020202020204" pitchFamily="34" charset="0"/>
              </a:rPr>
              <a:t>Repetition:</a:t>
            </a:r>
            <a:r>
              <a:rPr lang="en-US" sz="4800" dirty="0">
                <a:latin typeface="Aptos" panose="020B0004020202020204" pitchFamily="34" charset="0"/>
              </a:rPr>
              <a:t> Repetition helps “tie everything together” by creating a sense of unity in your poster. Try using the same fonts, colors, or images/icons throughout your design.</a:t>
            </a:r>
          </a:p>
          <a:p>
            <a:pPr marL="1106488" indent="-685800">
              <a:spcBef>
                <a:spcPts val="600"/>
              </a:spcBef>
              <a:spcAft>
                <a:spcPts val="600"/>
              </a:spcAft>
              <a:buFont typeface="Arial" panose="020B0604020202020204" pitchFamily="34" charset="0"/>
              <a:buChar char="•"/>
            </a:pPr>
            <a:r>
              <a:rPr lang="en-US" sz="4800" b="1" dirty="0">
                <a:solidFill>
                  <a:schemeClr val="tx1"/>
                </a:solidFill>
                <a:latin typeface="Aptos" panose="020B0004020202020204" pitchFamily="34" charset="0"/>
              </a:rPr>
              <a:t>Negative Space: </a:t>
            </a:r>
            <a:r>
              <a:rPr lang="en-US" sz="4800" b="0" dirty="0">
                <a:solidFill>
                  <a:schemeClr val="tx1"/>
                </a:solidFill>
                <a:latin typeface="Aptos" panose="020B0004020202020204" pitchFamily="34" charset="0"/>
              </a:rPr>
              <a:t>Negative space is the empty space around your text and images. It helps create a sense of balance and can make your poster more inviting to read. Leave some white space around your text and images to give your poster a more professional look.</a:t>
            </a:r>
            <a:endParaRPr lang="en-US" sz="4800" dirty="0">
              <a:latin typeface="Aptos" panose="020B0004020202020204" pitchFamily="34" charset="0"/>
            </a:endParaRPr>
          </a:p>
          <a:p>
            <a:endParaRPr lang="en-US" dirty="0"/>
          </a:p>
        </p:txBody>
      </p:sp>
      <p:pic>
        <p:nvPicPr>
          <p:cNvPr id="11" name="Graphic 10" descr="Image with solid fill">
            <a:extLst>
              <a:ext uri="{FF2B5EF4-FFF2-40B4-BE49-F238E27FC236}">
                <a16:creationId xmlns:a16="http://schemas.microsoft.com/office/drawing/2014/main" id="{0A624533-AB22-8FFB-25A5-B212854B7318}"/>
              </a:ext>
            </a:extLst>
          </p:cNvPr>
          <p:cNvPicPr preferRelativeResize="0">
            <a:picLocks/>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7"/>
              </a:ext>
            </a:extLst>
          </a:blip>
          <a:srcRect l="7617" t="18151" r="7143" b="15001"/>
          <a:stretch/>
        </p:blipFill>
        <p:spPr>
          <a:xfrm>
            <a:off x="21220328" y="22326600"/>
            <a:ext cx="5760720" cy="4114800"/>
          </a:xfrm>
          <a:prstGeom prst="rect">
            <a:avLst/>
          </a:prstGeom>
        </p:spPr>
      </p:pic>
      <p:sp>
        <p:nvSpPr>
          <p:cNvPr id="23" name="TextBox 22">
            <a:extLst>
              <a:ext uri="{FF2B5EF4-FFF2-40B4-BE49-F238E27FC236}">
                <a16:creationId xmlns:a16="http://schemas.microsoft.com/office/drawing/2014/main" id="{94FE018D-3782-7824-0FF4-ABB0EA20D93A}"/>
              </a:ext>
            </a:extLst>
          </p:cNvPr>
          <p:cNvSpPr txBox="1"/>
          <p:nvPr/>
        </p:nvSpPr>
        <p:spPr>
          <a:xfrm>
            <a:off x="16535400" y="22326600"/>
            <a:ext cx="4279900" cy="1261884"/>
          </a:xfrm>
          <a:prstGeom prst="rect">
            <a:avLst/>
          </a:prstGeom>
          <a:noFill/>
        </p:spPr>
        <p:txBody>
          <a:bodyPr wrap="square">
            <a:spAutoFit/>
          </a:bodyPr>
          <a:lstStyle/>
          <a:p>
            <a:pPr algn="r">
              <a:spcAft>
                <a:spcPts val="1800"/>
              </a:spcAft>
            </a:pPr>
            <a:r>
              <a:rPr lang="en-US" sz="3800" i="1" dirty="0">
                <a:solidFill>
                  <a:schemeClr val="tx1">
                    <a:lumMod val="85000"/>
                    <a:lumOff val="15000"/>
                  </a:schemeClr>
                </a:solidFill>
                <a:latin typeface="Roboto Condensed" panose="02000000000000000000" pitchFamily="2" charset="0"/>
                <a:ea typeface="Roboto Condensed" panose="02000000000000000000" pitchFamily="2" charset="0"/>
              </a:rPr>
              <a:t>Sample image or figure (5”x7” max)</a:t>
            </a:r>
          </a:p>
        </p:txBody>
      </p:sp>
      <p:pic>
        <p:nvPicPr>
          <p:cNvPr id="15" name="Graphic 14" descr="Image with solid fill">
            <a:extLst>
              <a:ext uri="{FF2B5EF4-FFF2-40B4-BE49-F238E27FC236}">
                <a16:creationId xmlns:a16="http://schemas.microsoft.com/office/drawing/2014/main" id="{8F89DF5F-D4A2-04D1-FD5D-BB91EA658181}"/>
              </a:ext>
            </a:extLst>
          </p:cNvPr>
          <p:cNvPicPr preferRelativeResize="0">
            <a:picLocks/>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7"/>
              </a:ext>
            </a:extLst>
          </a:blip>
          <a:srcRect l="7617" t="18151" r="7143" b="15001"/>
          <a:stretch/>
        </p:blipFill>
        <p:spPr>
          <a:xfrm>
            <a:off x="16887345" y="27660600"/>
            <a:ext cx="5760720" cy="4114800"/>
          </a:xfrm>
          <a:prstGeom prst="rect">
            <a:avLst/>
          </a:prstGeom>
        </p:spPr>
      </p:pic>
      <p:sp>
        <p:nvSpPr>
          <p:cNvPr id="18" name="TextBox 17">
            <a:extLst>
              <a:ext uri="{FF2B5EF4-FFF2-40B4-BE49-F238E27FC236}">
                <a16:creationId xmlns:a16="http://schemas.microsoft.com/office/drawing/2014/main" id="{5EC04547-A3C1-17D3-E8BD-E121DCE106BD}"/>
              </a:ext>
            </a:extLst>
          </p:cNvPr>
          <p:cNvSpPr txBox="1"/>
          <p:nvPr/>
        </p:nvSpPr>
        <p:spPr>
          <a:xfrm>
            <a:off x="23000992" y="27660600"/>
            <a:ext cx="4278608" cy="1261884"/>
          </a:xfrm>
          <a:prstGeom prst="rect">
            <a:avLst/>
          </a:prstGeom>
          <a:noFill/>
        </p:spPr>
        <p:txBody>
          <a:bodyPr wrap="square">
            <a:spAutoFit/>
          </a:bodyPr>
          <a:lstStyle/>
          <a:p>
            <a:pPr>
              <a:spcAft>
                <a:spcPts val="1800"/>
              </a:spcAft>
            </a:pPr>
            <a:r>
              <a:rPr lang="en-US" sz="3800" i="1" dirty="0">
                <a:solidFill>
                  <a:schemeClr val="tx1">
                    <a:lumMod val="85000"/>
                    <a:lumOff val="15000"/>
                  </a:schemeClr>
                </a:solidFill>
                <a:latin typeface="Roboto Condensed" panose="02000000000000000000" pitchFamily="2" charset="0"/>
                <a:ea typeface="Roboto Condensed" panose="02000000000000000000" pitchFamily="2" charset="0"/>
              </a:rPr>
              <a:t>Sample image or figure (5”x7” max)</a:t>
            </a:r>
          </a:p>
        </p:txBody>
      </p:sp>
      <p:sp>
        <p:nvSpPr>
          <p:cNvPr id="19" name="Content Placeholder 18">
            <a:extLst>
              <a:ext uri="{FF2B5EF4-FFF2-40B4-BE49-F238E27FC236}">
                <a16:creationId xmlns:a16="http://schemas.microsoft.com/office/drawing/2014/main" id="{840EC77B-E3B0-D47F-5D8F-D25673A4D228}"/>
              </a:ext>
            </a:extLst>
          </p:cNvPr>
          <p:cNvSpPr>
            <a:spLocks noGrp="1"/>
          </p:cNvSpPr>
          <p:nvPr>
            <p:ph idx="11"/>
          </p:nvPr>
        </p:nvSpPr>
        <p:spPr/>
        <p:txBody>
          <a:bodyPr>
            <a:normAutofit/>
          </a:bodyPr>
          <a:lstStyle/>
          <a:p>
            <a:pPr>
              <a:spcAft>
                <a:spcPts val="1000"/>
              </a:spcAft>
              <a:tabLst>
                <a:tab pos="457200" algn="l"/>
              </a:tabLst>
              <a:defRPr/>
            </a:pPr>
            <a:r>
              <a:rPr lang="en-US" sz="6000" b="1" dirty="0">
                <a:solidFill>
                  <a:schemeClr val="tx1">
                    <a:lumMod val="85000"/>
                    <a:lumOff val="15000"/>
                  </a:schemeClr>
                </a:solidFill>
                <a:latin typeface="Roboto Condensed Black" panose="02000000000000000000" pitchFamily="2" charset="0"/>
                <a:ea typeface="Roboto Condensed Black" panose="02000000000000000000" pitchFamily="2" charset="0"/>
              </a:rPr>
              <a:t>Other Tips</a:t>
            </a:r>
          </a:p>
          <a:p>
            <a:pPr marL="685800" marR="0" lvl="0" indent="-685800" algn="l" defTabSz="438912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To edit the background elements or logo, go to </a:t>
            </a:r>
            <a:r>
              <a:rPr kumimoji="0" lang="en-US" sz="4800" b="1" i="1" u="none" strike="noStrike" kern="1200" cap="none" spc="0" normalizeH="0" baseline="0" noProof="0" dirty="0">
                <a:ln>
                  <a:noFill/>
                </a:ln>
                <a:solidFill>
                  <a:prstClr val="black"/>
                </a:solidFill>
                <a:effectLst/>
                <a:uLnTx/>
                <a:uFillTx/>
                <a:latin typeface="Aptos" panose="020B0004020202020204" pitchFamily="34" charset="0"/>
              </a:rPr>
              <a:t>View &gt; Slide Master</a:t>
            </a:r>
          </a:p>
          <a:p>
            <a:pPr marL="685800" marR="0" lvl="0" indent="-685800" algn="l" defTabSz="438912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Keep the font size of your body text in the 40s, while titles and headings should be at least 50+</a:t>
            </a:r>
          </a:p>
          <a:p>
            <a:pPr marL="685800" marR="0" lvl="0" indent="-685800" algn="l" defTabSz="438912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Check conference guidelines for poster sizing. It’s easier to design a larger poster and then print a smaller copy than the other way around. </a:t>
            </a:r>
          </a:p>
          <a:p>
            <a:pPr marR="0" lvl="0" algn="l" defTabSz="4389120" rtl="0" eaLnBrk="1" fontAlgn="auto" latinLnBrk="0" hangingPunct="1">
              <a:lnSpc>
                <a:spcPct val="100000"/>
              </a:lnSpc>
              <a:spcBef>
                <a:spcPts val="600"/>
              </a:spcBef>
              <a:spcAft>
                <a:spcPts val="600"/>
              </a:spcAft>
              <a:buClrTx/>
              <a:buSzTx/>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R="0" lvl="0" indent="0" fontAlgn="auto">
              <a:lnSpc>
                <a:spcPct val="100000"/>
              </a:lnSpc>
              <a:spcBef>
                <a:spcPts val="0"/>
              </a:spcBef>
              <a:spcAft>
                <a:spcPts val="1000"/>
              </a:spcAft>
              <a:buClrTx/>
              <a:buSzTx/>
              <a:buFontTx/>
              <a:buNone/>
              <a:tabLst>
                <a:tab pos="457200" algn="l"/>
              </a:tabLst>
              <a:defRPr/>
            </a:pPr>
            <a:r>
              <a:rPr lang="en-US" sz="6000" b="1" dirty="0">
                <a:solidFill>
                  <a:schemeClr val="tx1">
                    <a:lumMod val="85000"/>
                    <a:lumOff val="15000"/>
                  </a:schemeClr>
                </a:solidFill>
                <a:latin typeface="Roboto Condensed Black" panose="02000000000000000000" pitchFamily="2" charset="0"/>
                <a:ea typeface="Roboto Condensed Black" panose="02000000000000000000" pitchFamily="2" charset="0"/>
              </a:rPr>
              <a:t>Graphics</a:t>
            </a:r>
          </a:p>
          <a:p>
            <a:pPr marL="0" marR="0" lvl="0" indent="0" algn="l" defTabSz="438912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Graphics can help illustrate your findings and to make your poster more visually appealing. However, it is important to use graphics that are relevant to your topic and that are of high quality. </a:t>
            </a:r>
          </a:p>
          <a:p>
            <a:pPr marL="0" marR="0" lvl="0" indent="0" algn="l" defTabSz="438912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Use high resolution graphics for best results. </a:t>
            </a:r>
            <a:r>
              <a:rPr lang="en-US" sz="4800" dirty="0">
                <a:solidFill>
                  <a:prstClr val="black"/>
                </a:solidFill>
                <a:latin typeface="Aptos" panose="020B0004020202020204" pitchFamily="34" charset="0"/>
              </a:rPr>
              <a:t>D</a:t>
            </a:r>
            <a:r>
              <a:rPr kumimoji="0" lang="en-US" sz="4800" b="0" i="0" u="none" strike="noStrike" kern="1200" cap="none" spc="0" normalizeH="0" baseline="0" noProof="0" dirty="0">
                <a:ln>
                  <a:noFill/>
                </a:ln>
                <a:solidFill>
                  <a:prstClr val="black"/>
                </a:solidFill>
                <a:effectLst/>
                <a:uLnTx/>
                <a:uFillTx/>
                <a:latin typeface="Aptos" panose="020B0004020202020204" pitchFamily="34" charset="0"/>
              </a:rPr>
              <a:t>o not enlarge images more than 200% (max) of their original size. You can check this by right-clicking on an image and selecting ‘Size and Position.’</a:t>
            </a:r>
            <a:endParaRPr kumimoji="0" lang="en-US" sz="4000" b="0" i="0" u="none" strike="noStrike" kern="1200" cap="none" spc="0" normalizeH="0" baseline="0" noProof="0" dirty="0">
              <a:ln>
                <a:noFill/>
              </a:ln>
              <a:solidFill>
                <a:prstClr val="black"/>
              </a:solidFill>
              <a:effectLst/>
              <a:uLnTx/>
              <a:uFillTx/>
              <a:latin typeface="Aptos" panose="020B0004020202020204" pitchFamily="34" charset="0"/>
            </a:endParaRPr>
          </a:p>
          <a:p>
            <a:pPr marL="0" marR="0" lvl="0" indent="0" algn="l" defTabSz="4389120" rtl="0" eaLnBrk="1" fontAlgn="auto" latinLnBrk="0" hangingPunct="1">
              <a:lnSpc>
                <a:spcPct val="100000"/>
              </a:lnSpc>
              <a:spcBef>
                <a:spcPts val="0"/>
              </a:spcBef>
              <a:spcAft>
                <a:spcPts val="0"/>
              </a:spcAft>
              <a:buClrTx/>
              <a:buSzTx/>
              <a:buFontTx/>
              <a:buNone/>
              <a:tabLst/>
              <a:defRPr/>
            </a:pPr>
            <a:endParaRPr lang="en-US" sz="4000" dirty="0">
              <a:solidFill>
                <a:prstClr val="black"/>
              </a:solidFill>
              <a:latin typeface="Aptos" panose="020B0004020202020204" pitchFamily="34" charset="0"/>
            </a:endParaRPr>
          </a:p>
          <a:p>
            <a:pPr>
              <a:spcAft>
                <a:spcPts val="1000"/>
              </a:spcAft>
              <a:tabLst>
                <a:tab pos="457200" algn="l"/>
              </a:tabLst>
              <a:defRPr/>
            </a:pPr>
            <a:r>
              <a:rPr lang="en-US" sz="5500" b="1" dirty="0">
                <a:solidFill>
                  <a:schemeClr val="tx1">
                    <a:lumMod val="85000"/>
                    <a:lumOff val="15000"/>
                  </a:schemeClr>
                </a:solidFill>
                <a:latin typeface="Roboto Condensed Black" panose="02000000000000000000" pitchFamily="2" charset="0"/>
                <a:ea typeface="Roboto Condensed Black" panose="02000000000000000000" pitchFamily="2" charset="0"/>
              </a:rPr>
              <a:t>Contact</a:t>
            </a:r>
          </a:p>
          <a:p>
            <a:pPr marL="0" marR="0" lvl="0" indent="0" algn="l" defTabSz="438912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Aptos" panose="020B0004020202020204" pitchFamily="34" charset="0"/>
              </a:rPr>
              <a:t>Name</a:t>
            </a:r>
          </a:p>
          <a:p>
            <a:pPr marL="0" marR="0" lvl="0" indent="0" algn="l" defTabSz="4389120" rtl="0" eaLnBrk="1" fontAlgn="auto" latinLnBrk="0" hangingPunct="1">
              <a:lnSpc>
                <a:spcPct val="100000"/>
              </a:lnSpc>
              <a:spcBef>
                <a:spcPts val="0"/>
              </a:spcBef>
              <a:spcAft>
                <a:spcPts val="0"/>
              </a:spcAft>
              <a:buClrTx/>
              <a:buSzTx/>
              <a:buFontTx/>
              <a:buNone/>
              <a:tabLst/>
              <a:defRPr/>
            </a:pPr>
            <a:r>
              <a:rPr lang="en-US" sz="4400" dirty="0">
                <a:solidFill>
                  <a:prstClr val="black"/>
                </a:solidFill>
                <a:latin typeface="Aptos" panose="020B0004020202020204" pitchFamily="34" charset="0"/>
              </a:rPr>
              <a:t>Title</a:t>
            </a:r>
          </a:p>
          <a:p>
            <a:pPr marL="0" marR="0" lvl="0" indent="0" algn="l" defTabSz="4389120" rtl="0" eaLnBrk="1" fontAlgn="auto" latinLnBrk="0" hangingPunct="1">
              <a:lnSpc>
                <a:spcPct val="100000"/>
              </a:lnSpc>
              <a:spcBef>
                <a:spcPts val="0"/>
              </a:spcBef>
              <a:spcAft>
                <a:spcPts val="0"/>
              </a:spcAft>
              <a:buClrTx/>
              <a:buSzTx/>
              <a:buFontTx/>
              <a:buNone/>
              <a:tabLst/>
              <a:defRPr/>
            </a:pPr>
            <a:r>
              <a:rPr lang="en-US" sz="4400" dirty="0">
                <a:solidFill>
                  <a:prstClr val="black"/>
                </a:solidFill>
                <a:latin typeface="Aptos" panose="020B0004020202020204" pitchFamily="34" charset="0"/>
              </a:rPr>
              <a:t>E</a:t>
            </a:r>
            <a:r>
              <a:rPr kumimoji="0" lang="en-US" sz="4400" b="0" i="0" u="none" strike="noStrike" kern="1200" cap="none" spc="0" normalizeH="0" baseline="0" noProof="0" dirty="0">
                <a:ln>
                  <a:noFill/>
                </a:ln>
                <a:solidFill>
                  <a:prstClr val="black"/>
                </a:solidFill>
                <a:effectLst/>
                <a:uLnTx/>
                <a:uFillTx/>
                <a:latin typeface="Aptos" panose="020B0004020202020204" pitchFamily="34" charset="0"/>
              </a:rPr>
              <a:t>mail </a:t>
            </a:r>
          </a:p>
          <a:p>
            <a:pPr marL="0" marR="0" lvl="0" indent="0" algn="l" defTabSz="438912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black"/>
                </a:solidFill>
                <a:effectLst/>
                <a:uLnTx/>
                <a:uFillTx/>
                <a:latin typeface="Aptos" panose="020B0004020202020204" pitchFamily="34" charset="0"/>
              </a:rPr>
              <a:t>Website, etc.</a:t>
            </a:r>
          </a:p>
          <a:p>
            <a:pPr marL="0" marR="0" lvl="0" indent="0" algn="l" defTabSz="4389120" rtl="0" eaLnBrk="1" fontAlgn="auto" latinLnBrk="0" hangingPunct="1">
              <a:lnSpc>
                <a:spcPct val="100000"/>
              </a:lnSpc>
              <a:spcBef>
                <a:spcPts val="0"/>
              </a:spcBef>
              <a:spcAft>
                <a:spcPts val="0"/>
              </a:spcAft>
              <a:buClrTx/>
              <a:buSzTx/>
              <a:buFontTx/>
              <a:buNone/>
              <a:tabLst/>
              <a:defRPr/>
            </a:pPr>
            <a:r>
              <a:rPr lang="en-US" sz="4400" dirty="0">
                <a:solidFill>
                  <a:prstClr val="black"/>
                </a:solidFill>
                <a:latin typeface="Aptos" panose="020B0004020202020204" pitchFamily="34" charset="0"/>
              </a:rPr>
              <a:t>(can be a smaller font than the rest)</a:t>
            </a:r>
            <a:endParaRPr kumimoji="0" lang="en-US" sz="4400" b="0" i="0" u="none" strike="noStrike" kern="1200" cap="none" spc="0" normalizeH="0" baseline="0" noProof="0" dirty="0">
              <a:ln>
                <a:noFill/>
              </a:ln>
              <a:solidFill>
                <a:prstClr val="black"/>
              </a:solidFill>
              <a:effectLst/>
              <a:uLnTx/>
              <a:uFillTx/>
              <a:latin typeface="Aptos" panose="020B0004020202020204" pitchFamily="34" charset="0"/>
            </a:endParaRPr>
          </a:p>
          <a:p>
            <a:endParaRPr lang="en-US" sz="4800" dirty="0"/>
          </a:p>
        </p:txBody>
      </p:sp>
      <p:graphicFrame>
        <p:nvGraphicFramePr>
          <p:cNvPr id="2" name="Table 1">
            <a:extLst>
              <a:ext uri="{FF2B5EF4-FFF2-40B4-BE49-F238E27FC236}">
                <a16:creationId xmlns:a16="http://schemas.microsoft.com/office/drawing/2014/main" id="{F07CDF4C-28AA-58DF-7C3F-3A7DB53314C9}"/>
              </a:ext>
            </a:extLst>
          </p:cNvPr>
          <p:cNvGraphicFramePr>
            <a:graphicFrameLocks noGrp="1"/>
          </p:cNvGraphicFramePr>
          <p:nvPr>
            <p:extLst>
              <p:ext uri="{D42A27DB-BD31-4B8C-83A1-F6EECF244321}">
                <p14:modId xmlns:p14="http://schemas.microsoft.com/office/powerpoint/2010/main" val="2340700905"/>
              </p:ext>
            </p:extLst>
          </p:nvPr>
        </p:nvGraphicFramePr>
        <p:xfrm>
          <a:off x="30108873" y="13106400"/>
          <a:ext cx="11811305" cy="4419600"/>
        </p:xfrm>
        <a:graphic>
          <a:graphicData uri="http://schemas.openxmlformats.org/drawingml/2006/table">
            <a:tbl>
              <a:tblPr firstRow="1">
                <a:tableStyleId>{5C22544A-7EE6-4342-B048-85BDC9FD1C3A}</a:tableStyleId>
              </a:tblPr>
              <a:tblGrid>
                <a:gridCol w="5857527">
                  <a:extLst>
                    <a:ext uri="{9D8B030D-6E8A-4147-A177-3AD203B41FA5}">
                      <a16:colId xmlns:a16="http://schemas.microsoft.com/office/drawing/2014/main" val="2551800580"/>
                    </a:ext>
                  </a:extLst>
                </a:gridCol>
                <a:gridCol w="3156127">
                  <a:extLst>
                    <a:ext uri="{9D8B030D-6E8A-4147-A177-3AD203B41FA5}">
                      <a16:colId xmlns:a16="http://schemas.microsoft.com/office/drawing/2014/main" val="3925211773"/>
                    </a:ext>
                  </a:extLst>
                </a:gridCol>
                <a:gridCol w="2797651">
                  <a:extLst>
                    <a:ext uri="{9D8B030D-6E8A-4147-A177-3AD203B41FA5}">
                      <a16:colId xmlns:a16="http://schemas.microsoft.com/office/drawing/2014/main" val="3677697426"/>
                    </a:ext>
                  </a:extLst>
                </a:gridCol>
              </a:tblGrid>
              <a:tr h="883920">
                <a:tc>
                  <a:txBody>
                    <a:bodyPr/>
                    <a:lstStyle/>
                    <a:p>
                      <a:pPr algn="l" fontAlgn="b"/>
                      <a:r>
                        <a:rPr lang="en-US" sz="4500" b="1" i="1" u="none" strike="noStrike" dirty="0">
                          <a:solidFill>
                            <a:schemeClr val="bg1"/>
                          </a:solidFill>
                          <a:effectLst/>
                          <a:latin typeface="Roboto Condensed Black" panose="02000000000000000000" pitchFamily="2" charset="0"/>
                          <a:ea typeface="Roboto Condensed Black" panose="02000000000000000000" pitchFamily="2" charset="0"/>
                        </a:rPr>
                        <a:t>Print Sizes (4:3 Ratio)</a:t>
                      </a:r>
                    </a:p>
                  </a:txBody>
                  <a:tcPr marL="137160" marR="137160" marT="91440" marB="91440" anchor="b">
                    <a:lnL w="12700" cap="flat" cmpd="sng" algn="ctr">
                      <a:solidFill>
                        <a:srgbClr val="7ABDE8"/>
                      </a:solidFill>
                      <a:prstDash val="solid"/>
                      <a:round/>
                      <a:headEnd type="none" w="med" len="med"/>
                      <a:tailEnd type="none" w="med" len="med"/>
                    </a:lnL>
                    <a:lnT w="12700" cap="flat" cmpd="sng" algn="ctr">
                      <a:solidFill>
                        <a:srgbClr val="7ABDE8"/>
                      </a:solidFill>
                      <a:prstDash val="solid"/>
                      <a:round/>
                      <a:headEnd type="none" w="med" len="med"/>
                      <a:tailEnd type="none" w="med" len="med"/>
                    </a:lnT>
                    <a:lnB w="12700" cap="flat" cmpd="sng" algn="ctr">
                      <a:solidFill>
                        <a:srgbClr val="7ABDE8"/>
                      </a:solidFill>
                      <a:prstDash val="solid"/>
                      <a:round/>
                      <a:headEnd type="none" w="med" len="med"/>
                      <a:tailEnd type="none" w="med" len="med"/>
                    </a:lnB>
                    <a:solidFill>
                      <a:srgbClr val="5F259F"/>
                    </a:solidFill>
                  </a:tcPr>
                </a:tc>
                <a:tc>
                  <a:txBody>
                    <a:bodyPr/>
                    <a:lstStyle/>
                    <a:p>
                      <a:pPr algn="ctr" fontAlgn="b"/>
                      <a:r>
                        <a:rPr lang="en-US" sz="4500" b="1" i="1" u="none" strike="noStrike" dirty="0">
                          <a:solidFill>
                            <a:schemeClr val="bg1"/>
                          </a:solidFill>
                          <a:effectLst/>
                          <a:latin typeface="Roboto Condensed Black" panose="02000000000000000000" pitchFamily="2" charset="0"/>
                          <a:ea typeface="Roboto Condensed Black" panose="02000000000000000000" pitchFamily="2" charset="0"/>
                        </a:rPr>
                        <a:t>Height</a:t>
                      </a:r>
                    </a:p>
                  </a:txBody>
                  <a:tcPr marL="137160" marR="137160" marT="91440" marB="91440" anchor="b">
                    <a:lnT w="12700" cap="flat" cmpd="sng" algn="ctr">
                      <a:solidFill>
                        <a:srgbClr val="7ABDE8"/>
                      </a:solidFill>
                      <a:prstDash val="solid"/>
                      <a:round/>
                      <a:headEnd type="none" w="med" len="med"/>
                      <a:tailEnd type="none" w="med" len="med"/>
                    </a:lnT>
                    <a:lnB w="12700" cap="flat" cmpd="sng" algn="ctr">
                      <a:solidFill>
                        <a:srgbClr val="7ABDE8"/>
                      </a:solidFill>
                      <a:prstDash val="solid"/>
                      <a:round/>
                      <a:headEnd type="none" w="med" len="med"/>
                      <a:tailEnd type="none" w="med" len="med"/>
                    </a:lnB>
                    <a:solidFill>
                      <a:srgbClr val="5F259F"/>
                    </a:solidFill>
                  </a:tcPr>
                </a:tc>
                <a:tc>
                  <a:txBody>
                    <a:bodyPr/>
                    <a:lstStyle/>
                    <a:p>
                      <a:pPr algn="ctr" fontAlgn="b"/>
                      <a:r>
                        <a:rPr lang="en-US" sz="4500" b="1" i="1" u="none" strike="noStrike" dirty="0">
                          <a:solidFill>
                            <a:schemeClr val="bg1"/>
                          </a:solidFill>
                          <a:effectLst/>
                          <a:latin typeface="Roboto Condensed Black" panose="02000000000000000000" pitchFamily="2" charset="0"/>
                          <a:ea typeface="Roboto Condensed Black" panose="02000000000000000000" pitchFamily="2" charset="0"/>
                        </a:rPr>
                        <a:t>Width</a:t>
                      </a:r>
                    </a:p>
                  </a:txBody>
                  <a:tcPr marL="137160" marR="137160" marT="91440" marB="91440" anchor="b">
                    <a:lnR w="12700" cap="flat" cmpd="sng" algn="ctr">
                      <a:solidFill>
                        <a:srgbClr val="7ABDE8"/>
                      </a:solidFill>
                      <a:prstDash val="solid"/>
                      <a:round/>
                      <a:headEnd type="none" w="med" len="med"/>
                      <a:tailEnd type="none" w="med" len="med"/>
                    </a:lnR>
                    <a:lnT w="12700" cap="flat" cmpd="sng" algn="ctr">
                      <a:solidFill>
                        <a:srgbClr val="7ABDE8"/>
                      </a:solidFill>
                      <a:prstDash val="solid"/>
                      <a:round/>
                      <a:headEnd type="none" w="med" len="med"/>
                      <a:tailEnd type="none" w="med" len="med"/>
                    </a:lnT>
                    <a:lnB w="12700" cap="flat" cmpd="sng" algn="ctr">
                      <a:solidFill>
                        <a:srgbClr val="7ABDE8"/>
                      </a:solidFill>
                      <a:prstDash val="solid"/>
                      <a:round/>
                      <a:headEnd type="none" w="med" len="med"/>
                      <a:tailEnd type="none" w="med" len="med"/>
                    </a:lnB>
                    <a:solidFill>
                      <a:srgbClr val="5F259F"/>
                    </a:solidFill>
                  </a:tcPr>
                </a:tc>
                <a:extLst>
                  <a:ext uri="{0D108BD9-81ED-4DB2-BD59-A6C34878D82A}">
                    <a16:rowId xmlns:a16="http://schemas.microsoft.com/office/drawing/2014/main" val="3735731298"/>
                  </a:ext>
                </a:extLst>
              </a:tr>
              <a:tr h="883920">
                <a:tc>
                  <a:txBody>
                    <a:bodyPr/>
                    <a:lstStyle/>
                    <a:p>
                      <a:pPr algn="l" fontAlgn="b"/>
                      <a:r>
                        <a:rPr lang="en-US" sz="4200" u="none" strike="noStrike" dirty="0">
                          <a:solidFill>
                            <a:schemeClr val="tx1"/>
                          </a:solidFill>
                          <a:effectLst/>
                          <a:latin typeface="Aptos" panose="020B0004020202020204" pitchFamily="34" charset="0"/>
                        </a:rPr>
                        <a:t>Ratio</a:t>
                      </a:r>
                      <a:endParaRPr lang="en-US" sz="4200" b="0" i="0" u="none" strike="noStrike" dirty="0">
                        <a:solidFill>
                          <a:schemeClr val="tx1"/>
                        </a:solidFill>
                        <a:effectLst/>
                        <a:latin typeface="Aptos" panose="020B0004020202020204" pitchFamily="34" charset="0"/>
                      </a:endParaRPr>
                    </a:p>
                  </a:txBody>
                  <a:tcPr marL="137160" marR="137160" marT="91440" marB="91440" anchor="b">
                    <a:lnL w="12700" cap="flat" cmpd="sng" algn="ctr">
                      <a:solidFill>
                        <a:srgbClr val="7ABDE8"/>
                      </a:solidFill>
                      <a:prstDash val="solid"/>
                      <a:round/>
                      <a:headEnd type="none" w="med" len="med"/>
                      <a:tailEnd type="none" w="med" len="med"/>
                    </a:lnL>
                    <a:lnT w="12700" cap="flat" cmpd="sng" algn="ctr">
                      <a:solidFill>
                        <a:srgbClr val="7ABDE8"/>
                      </a:solidFill>
                      <a:prstDash val="solid"/>
                      <a:round/>
                      <a:headEnd type="none" w="med" len="med"/>
                      <a:tailEnd type="none" w="med" len="med"/>
                    </a:lnT>
                  </a:tcPr>
                </a:tc>
                <a:tc>
                  <a:txBody>
                    <a:bodyPr/>
                    <a:lstStyle/>
                    <a:p>
                      <a:pPr algn="ctr" fontAlgn="b"/>
                      <a:r>
                        <a:rPr lang="en-US" sz="4200" u="none" strike="noStrike" dirty="0">
                          <a:solidFill>
                            <a:schemeClr val="tx1"/>
                          </a:solidFill>
                          <a:effectLst/>
                          <a:latin typeface="Aptos" panose="020B0004020202020204" pitchFamily="34" charset="0"/>
                        </a:rPr>
                        <a:t>3</a:t>
                      </a:r>
                      <a:endParaRPr lang="en-US" sz="4200" b="0" i="0" u="none" strike="noStrike" dirty="0">
                        <a:solidFill>
                          <a:schemeClr val="tx1"/>
                        </a:solidFill>
                        <a:effectLst/>
                        <a:latin typeface="Aptos" panose="020B0004020202020204" pitchFamily="34" charset="0"/>
                      </a:endParaRPr>
                    </a:p>
                  </a:txBody>
                  <a:tcPr marL="137160" marR="137160" marT="91440" marB="91440" anchor="b">
                    <a:lnT w="12700" cap="flat" cmpd="sng" algn="ctr">
                      <a:solidFill>
                        <a:srgbClr val="7ABDE8"/>
                      </a:solidFill>
                      <a:prstDash val="solid"/>
                      <a:round/>
                      <a:headEnd type="none" w="med" len="med"/>
                      <a:tailEnd type="none" w="med" len="med"/>
                    </a:lnT>
                  </a:tcPr>
                </a:tc>
                <a:tc>
                  <a:txBody>
                    <a:bodyPr/>
                    <a:lstStyle/>
                    <a:p>
                      <a:pPr algn="ctr" fontAlgn="b"/>
                      <a:r>
                        <a:rPr lang="en-US" sz="4200" u="none" strike="noStrike" dirty="0">
                          <a:solidFill>
                            <a:schemeClr val="tx1"/>
                          </a:solidFill>
                          <a:effectLst/>
                          <a:latin typeface="Aptos" panose="020B0004020202020204" pitchFamily="34" charset="0"/>
                        </a:rPr>
                        <a:t>4</a:t>
                      </a:r>
                      <a:endParaRPr lang="en-US" sz="4200" b="0" i="0" u="none" strike="noStrike" dirty="0">
                        <a:solidFill>
                          <a:schemeClr val="tx1"/>
                        </a:solidFill>
                        <a:effectLst/>
                        <a:latin typeface="Aptos" panose="020B0004020202020204" pitchFamily="34" charset="0"/>
                      </a:endParaRPr>
                    </a:p>
                  </a:txBody>
                  <a:tcPr marL="137160" marR="137160" marT="91440" marB="91440" anchor="b">
                    <a:lnR w="12700" cap="flat" cmpd="sng" algn="ctr">
                      <a:solidFill>
                        <a:srgbClr val="7ABDE8"/>
                      </a:solidFill>
                      <a:prstDash val="solid"/>
                      <a:round/>
                      <a:headEnd type="none" w="med" len="med"/>
                      <a:tailEnd type="none" w="med" len="med"/>
                    </a:lnR>
                    <a:lnT w="12700" cap="flat" cmpd="sng" algn="ctr">
                      <a:solidFill>
                        <a:srgbClr val="7ABDE8"/>
                      </a:solidFill>
                      <a:prstDash val="solid"/>
                      <a:round/>
                      <a:headEnd type="none" w="med" len="med"/>
                      <a:tailEnd type="none" w="med" len="med"/>
                    </a:lnT>
                  </a:tcPr>
                </a:tc>
                <a:extLst>
                  <a:ext uri="{0D108BD9-81ED-4DB2-BD59-A6C34878D82A}">
                    <a16:rowId xmlns:a16="http://schemas.microsoft.com/office/drawing/2014/main" val="71451543"/>
                  </a:ext>
                </a:extLst>
              </a:tr>
              <a:tr h="883920">
                <a:tc>
                  <a:txBody>
                    <a:bodyPr/>
                    <a:lstStyle/>
                    <a:p>
                      <a:pPr algn="l" fontAlgn="b"/>
                      <a:r>
                        <a:rPr lang="en-US" sz="4200" u="none" strike="noStrike" dirty="0">
                          <a:solidFill>
                            <a:schemeClr val="tx1"/>
                          </a:solidFill>
                          <a:effectLst/>
                          <a:latin typeface="Aptos" panose="020B0004020202020204" pitchFamily="34" charset="0"/>
                        </a:rPr>
                        <a:t>Smaller</a:t>
                      </a:r>
                      <a:endParaRPr lang="en-US" sz="4200" b="0" i="0" u="none" strike="noStrike" dirty="0">
                        <a:solidFill>
                          <a:schemeClr val="tx1"/>
                        </a:solidFill>
                        <a:effectLst/>
                        <a:latin typeface="Aptos" panose="020B0004020202020204" pitchFamily="34" charset="0"/>
                      </a:endParaRPr>
                    </a:p>
                  </a:txBody>
                  <a:tcPr marL="137160" marR="137160" marT="91440" marB="91440" anchor="b">
                    <a:lnL w="12700" cap="flat" cmpd="sng" algn="ctr">
                      <a:solidFill>
                        <a:srgbClr val="7ABDE8"/>
                      </a:solidFill>
                      <a:prstDash val="solid"/>
                      <a:round/>
                      <a:headEnd type="none" w="med" len="med"/>
                      <a:tailEnd type="none" w="med" len="med"/>
                    </a:lnL>
                  </a:tcPr>
                </a:tc>
                <a:tc>
                  <a:txBody>
                    <a:bodyPr/>
                    <a:lstStyle/>
                    <a:p>
                      <a:pPr algn="ctr" fontAlgn="b"/>
                      <a:r>
                        <a:rPr lang="en-US" sz="4200" u="none" strike="noStrike" dirty="0">
                          <a:solidFill>
                            <a:schemeClr val="tx1"/>
                          </a:solidFill>
                          <a:effectLst/>
                          <a:latin typeface="Aptos" panose="020B0004020202020204" pitchFamily="34" charset="0"/>
                        </a:rPr>
                        <a:t>30”</a:t>
                      </a:r>
                      <a:endParaRPr lang="en-US" sz="4200" b="0" i="0" u="none" strike="noStrike" dirty="0">
                        <a:solidFill>
                          <a:schemeClr val="tx1"/>
                        </a:solidFill>
                        <a:effectLst/>
                        <a:latin typeface="Aptos" panose="020B0004020202020204" pitchFamily="34" charset="0"/>
                      </a:endParaRPr>
                    </a:p>
                  </a:txBody>
                  <a:tcPr marL="137160" marR="137160" marT="91440" marB="91440" anchor="b"/>
                </a:tc>
                <a:tc>
                  <a:txBody>
                    <a:bodyPr/>
                    <a:lstStyle/>
                    <a:p>
                      <a:pPr algn="ctr" fontAlgn="b"/>
                      <a:r>
                        <a:rPr lang="en-US" sz="4200" u="none" strike="noStrike" dirty="0">
                          <a:solidFill>
                            <a:schemeClr val="tx1"/>
                          </a:solidFill>
                          <a:effectLst/>
                          <a:latin typeface="Aptos" panose="020B0004020202020204" pitchFamily="34" charset="0"/>
                        </a:rPr>
                        <a:t>40”</a:t>
                      </a:r>
                      <a:endParaRPr lang="en-US" sz="4200" b="0" i="0" u="none" strike="noStrike" dirty="0">
                        <a:solidFill>
                          <a:schemeClr val="tx1"/>
                        </a:solidFill>
                        <a:effectLst/>
                        <a:latin typeface="Aptos" panose="020B0004020202020204" pitchFamily="34" charset="0"/>
                      </a:endParaRPr>
                    </a:p>
                  </a:txBody>
                  <a:tcPr marL="137160" marR="137160" marT="91440" marB="91440" anchor="b">
                    <a:lnR w="12700" cap="flat" cmpd="sng" algn="ctr">
                      <a:solidFill>
                        <a:srgbClr val="7ABDE8"/>
                      </a:solidFill>
                      <a:prstDash val="solid"/>
                      <a:round/>
                      <a:headEnd type="none" w="med" len="med"/>
                      <a:tailEnd type="none" w="med" len="med"/>
                    </a:lnR>
                  </a:tcPr>
                </a:tc>
                <a:extLst>
                  <a:ext uri="{0D108BD9-81ED-4DB2-BD59-A6C34878D82A}">
                    <a16:rowId xmlns:a16="http://schemas.microsoft.com/office/drawing/2014/main" val="2091958027"/>
                  </a:ext>
                </a:extLst>
              </a:tr>
              <a:tr h="883920">
                <a:tc>
                  <a:txBody>
                    <a:bodyPr/>
                    <a:lstStyle/>
                    <a:p>
                      <a:pPr algn="l" fontAlgn="b"/>
                      <a:r>
                        <a:rPr lang="en-US" sz="4200" i="1" u="none" strike="noStrike" dirty="0">
                          <a:solidFill>
                            <a:schemeClr val="tx1"/>
                          </a:solidFill>
                          <a:effectLst/>
                          <a:latin typeface="Aptos" panose="020B0004020202020204" pitchFamily="34" charset="0"/>
                        </a:rPr>
                        <a:t>This poster</a:t>
                      </a:r>
                      <a:endParaRPr lang="en-US" sz="4200" b="0" i="1" u="none" strike="noStrike" dirty="0">
                        <a:solidFill>
                          <a:schemeClr val="tx1"/>
                        </a:solidFill>
                        <a:effectLst/>
                        <a:latin typeface="Aptos" panose="020B0004020202020204" pitchFamily="34" charset="0"/>
                      </a:endParaRPr>
                    </a:p>
                  </a:txBody>
                  <a:tcPr marL="137160" marR="137160" marT="91440" marB="91440" anchor="b">
                    <a:lnL w="12700" cap="flat" cmpd="sng" algn="ctr">
                      <a:solidFill>
                        <a:srgbClr val="7ABDE8"/>
                      </a:solidFill>
                      <a:prstDash val="solid"/>
                      <a:round/>
                      <a:headEnd type="none" w="med" len="med"/>
                      <a:tailEnd type="none" w="med" len="med"/>
                    </a:lnL>
                    <a:solidFill>
                      <a:srgbClr val="FFFF99"/>
                    </a:solidFill>
                  </a:tcPr>
                </a:tc>
                <a:tc>
                  <a:txBody>
                    <a:bodyPr/>
                    <a:lstStyle/>
                    <a:p>
                      <a:pPr algn="ctr" fontAlgn="b"/>
                      <a:r>
                        <a:rPr lang="en-US" sz="4200" i="1" u="none" strike="noStrike" dirty="0">
                          <a:solidFill>
                            <a:schemeClr val="tx1"/>
                          </a:solidFill>
                          <a:effectLst/>
                          <a:latin typeface="Aptos" panose="020B0004020202020204" pitchFamily="34" charset="0"/>
                        </a:rPr>
                        <a:t>36”</a:t>
                      </a:r>
                      <a:endParaRPr lang="en-US" sz="4200" b="0" i="1" u="none" strike="noStrike" dirty="0">
                        <a:solidFill>
                          <a:schemeClr val="tx1"/>
                        </a:solidFill>
                        <a:effectLst/>
                        <a:latin typeface="Aptos" panose="020B0004020202020204" pitchFamily="34" charset="0"/>
                      </a:endParaRPr>
                    </a:p>
                  </a:txBody>
                  <a:tcPr marL="137160" marR="137160" marT="91440" marB="91440" anchor="b">
                    <a:solidFill>
                      <a:srgbClr val="FFFF99"/>
                    </a:solidFill>
                  </a:tcPr>
                </a:tc>
                <a:tc>
                  <a:txBody>
                    <a:bodyPr/>
                    <a:lstStyle/>
                    <a:p>
                      <a:pPr algn="ctr" fontAlgn="b"/>
                      <a:r>
                        <a:rPr lang="en-US" sz="4200" i="1" u="none" strike="noStrike" dirty="0">
                          <a:solidFill>
                            <a:schemeClr val="tx1"/>
                          </a:solidFill>
                          <a:effectLst/>
                          <a:latin typeface="Aptos" panose="020B0004020202020204" pitchFamily="34" charset="0"/>
                        </a:rPr>
                        <a:t>48”</a:t>
                      </a:r>
                      <a:endParaRPr lang="en-US" sz="4200" b="0" i="1" u="none" strike="noStrike" dirty="0">
                        <a:solidFill>
                          <a:schemeClr val="tx1"/>
                        </a:solidFill>
                        <a:effectLst/>
                        <a:latin typeface="Aptos" panose="020B0004020202020204" pitchFamily="34" charset="0"/>
                      </a:endParaRPr>
                    </a:p>
                  </a:txBody>
                  <a:tcPr marL="137160" marR="137160" marT="91440" marB="91440" anchor="b">
                    <a:lnR w="12700" cap="flat" cmpd="sng" algn="ctr">
                      <a:solidFill>
                        <a:srgbClr val="7ABDE8"/>
                      </a:solidFill>
                      <a:prstDash val="solid"/>
                      <a:round/>
                      <a:headEnd type="none" w="med" len="med"/>
                      <a:tailEnd type="none" w="med" len="med"/>
                    </a:lnR>
                    <a:solidFill>
                      <a:srgbClr val="FFFF99"/>
                    </a:solidFill>
                  </a:tcPr>
                </a:tc>
                <a:extLst>
                  <a:ext uri="{0D108BD9-81ED-4DB2-BD59-A6C34878D82A}">
                    <a16:rowId xmlns:a16="http://schemas.microsoft.com/office/drawing/2014/main" val="2540851689"/>
                  </a:ext>
                </a:extLst>
              </a:tr>
              <a:tr h="883920">
                <a:tc>
                  <a:txBody>
                    <a:bodyPr/>
                    <a:lstStyle/>
                    <a:p>
                      <a:pPr algn="l" fontAlgn="b"/>
                      <a:r>
                        <a:rPr lang="en-US" sz="4200" u="none" strike="noStrike" dirty="0">
                          <a:solidFill>
                            <a:schemeClr val="tx1"/>
                          </a:solidFill>
                          <a:effectLst/>
                          <a:latin typeface="Aptos" panose="020B0004020202020204" pitchFamily="34" charset="0"/>
                        </a:rPr>
                        <a:t>Larger</a:t>
                      </a:r>
                      <a:endParaRPr lang="en-US" sz="4200" b="0" i="0" u="none" strike="noStrike" dirty="0">
                        <a:solidFill>
                          <a:schemeClr val="tx1"/>
                        </a:solidFill>
                        <a:effectLst/>
                        <a:latin typeface="Aptos" panose="020B0004020202020204" pitchFamily="34" charset="0"/>
                      </a:endParaRPr>
                    </a:p>
                  </a:txBody>
                  <a:tcPr marL="137160" marR="137160" marT="91440" marB="91440" anchor="b">
                    <a:lnL w="12700" cap="flat" cmpd="sng" algn="ctr">
                      <a:solidFill>
                        <a:srgbClr val="7ABDE8"/>
                      </a:solidFill>
                      <a:prstDash val="solid"/>
                      <a:round/>
                      <a:headEnd type="none" w="med" len="med"/>
                      <a:tailEnd type="none" w="med" len="med"/>
                    </a:lnL>
                    <a:lnB w="12700" cap="flat" cmpd="sng" algn="ctr">
                      <a:solidFill>
                        <a:srgbClr val="7ABDE8"/>
                      </a:solidFill>
                      <a:prstDash val="solid"/>
                      <a:round/>
                      <a:headEnd type="none" w="med" len="med"/>
                      <a:tailEnd type="none" w="med" len="med"/>
                    </a:lnB>
                  </a:tcPr>
                </a:tc>
                <a:tc>
                  <a:txBody>
                    <a:bodyPr/>
                    <a:lstStyle/>
                    <a:p>
                      <a:pPr algn="ctr" fontAlgn="b"/>
                      <a:r>
                        <a:rPr lang="en-US" sz="4200" u="none" strike="noStrike" dirty="0">
                          <a:solidFill>
                            <a:schemeClr val="tx1"/>
                          </a:solidFill>
                          <a:effectLst/>
                          <a:latin typeface="Aptos" panose="020B0004020202020204" pitchFamily="34" charset="0"/>
                        </a:rPr>
                        <a:t>42”</a:t>
                      </a:r>
                      <a:endParaRPr lang="en-US" sz="4200" b="0" i="0" u="none" strike="noStrike" dirty="0">
                        <a:solidFill>
                          <a:schemeClr val="tx1"/>
                        </a:solidFill>
                        <a:effectLst/>
                        <a:latin typeface="Aptos" panose="020B0004020202020204" pitchFamily="34" charset="0"/>
                      </a:endParaRPr>
                    </a:p>
                  </a:txBody>
                  <a:tcPr marL="137160" marR="137160" marT="91440" marB="91440" anchor="b">
                    <a:lnB w="12700" cap="flat" cmpd="sng" algn="ctr">
                      <a:solidFill>
                        <a:srgbClr val="7ABDE8"/>
                      </a:solidFill>
                      <a:prstDash val="solid"/>
                      <a:round/>
                      <a:headEnd type="none" w="med" len="med"/>
                      <a:tailEnd type="none" w="med" len="med"/>
                    </a:lnB>
                  </a:tcPr>
                </a:tc>
                <a:tc>
                  <a:txBody>
                    <a:bodyPr/>
                    <a:lstStyle/>
                    <a:p>
                      <a:pPr algn="ctr" fontAlgn="b"/>
                      <a:r>
                        <a:rPr lang="en-US" sz="4200" u="none" strike="noStrike" dirty="0">
                          <a:solidFill>
                            <a:schemeClr val="tx1"/>
                          </a:solidFill>
                          <a:effectLst/>
                          <a:latin typeface="Aptos" panose="020B0004020202020204" pitchFamily="34" charset="0"/>
                        </a:rPr>
                        <a:t>56”</a:t>
                      </a:r>
                      <a:endParaRPr lang="en-US" sz="4200" b="0" i="0" u="none" strike="noStrike" dirty="0">
                        <a:solidFill>
                          <a:schemeClr val="tx1"/>
                        </a:solidFill>
                        <a:effectLst/>
                        <a:latin typeface="Aptos" panose="020B0004020202020204" pitchFamily="34" charset="0"/>
                      </a:endParaRPr>
                    </a:p>
                  </a:txBody>
                  <a:tcPr marL="137160" marR="137160" marT="91440" marB="91440" anchor="b">
                    <a:lnR w="12700" cap="flat" cmpd="sng" algn="ctr">
                      <a:solidFill>
                        <a:srgbClr val="7ABDE8"/>
                      </a:solidFill>
                      <a:prstDash val="solid"/>
                      <a:round/>
                      <a:headEnd type="none" w="med" len="med"/>
                      <a:tailEnd type="none" w="med" len="med"/>
                    </a:lnR>
                    <a:lnB w="12700" cap="flat" cmpd="sng" algn="ctr">
                      <a:solidFill>
                        <a:srgbClr val="7ABDE8"/>
                      </a:solidFill>
                      <a:prstDash val="solid"/>
                      <a:round/>
                      <a:headEnd type="none" w="med" len="med"/>
                      <a:tailEnd type="none" w="med" len="med"/>
                    </a:lnB>
                  </a:tcPr>
                </a:tc>
                <a:extLst>
                  <a:ext uri="{0D108BD9-81ED-4DB2-BD59-A6C34878D82A}">
                    <a16:rowId xmlns:a16="http://schemas.microsoft.com/office/drawing/2014/main" val="3106579765"/>
                  </a:ext>
                </a:extLst>
              </a:tr>
            </a:tbl>
          </a:graphicData>
        </a:graphic>
      </p:graphicFrame>
      <p:pic>
        <p:nvPicPr>
          <p:cNvPr id="6" name="Picture 5" descr="QR code placeholder">
            <a:extLst>
              <a:ext uri="{FF2B5EF4-FFF2-40B4-BE49-F238E27FC236}">
                <a16:creationId xmlns:a16="http://schemas.microsoft.com/office/drawing/2014/main" id="{69354177-9300-2F3A-E5BF-3BA9D37CDC48}"/>
              </a:ext>
            </a:extLst>
          </p:cNvPr>
          <p:cNvPicPr>
            <a:picLocks noChangeAspect="1"/>
          </p:cNvPicPr>
          <p:nvPr/>
        </p:nvPicPr>
        <p:blipFill>
          <a:blip r:embed="rId8"/>
          <a:stretch>
            <a:fillRect/>
          </a:stretch>
        </p:blipFill>
        <p:spPr>
          <a:xfrm>
            <a:off x="39794275" y="28514874"/>
            <a:ext cx="1645920" cy="1645920"/>
          </a:xfrm>
          <a:prstGeom prst="rect">
            <a:avLst/>
          </a:prstGeom>
        </p:spPr>
      </p:pic>
      <p:pic>
        <p:nvPicPr>
          <p:cNvPr id="7" name="Graphic 6" descr="Smart Phone with solid fill">
            <a:extLst>
              <a:ext uri="{FF2B5EF4-FFF2-40B4-BE49-F238E27FC236}">
                <a16:creationId xmlns:a16="http://schemas.microsoft.com/office/drawing/2014/main" id="{181C36A0-A0F3-3CAE-2ABF-2FA8533F720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rot="20481011">
            <a:off x="41421903" y="28301097"/>
            <a:ext cx="1371600" cy="1371600"/>
          </a:xfrm>
          <a:prstGeom prst="rect">
            <a:avLst/>
          </a:prstGeom>
        </p:spPr>
      </p:pic>
      <p:sp>
        <p:nvSpPr>
          <p:cNvPr id="9" name="TextBox 8">
            <a:extLst>
              <a:ext uri="{FF2B5EF4-FFF2-40B4-BE49-F238E27FC236}">
                <a16:creationId xmlns:a16="http://schemas.microsoft.com/office/drawing/2014/main" id="{94B54296-6FEC-C164-4B0E-EDE32568B1B8}"/>
              </a:ext>
            </a:extLst>
          </p:cNvPr>
          <p:cNvSpPr txBox="1"/>
          <p:nvPr/>
        </p:nvSpPr>
        <p:spPr>
          <a:xfrm>
            <a:off x="39852991" y="30361116"/>
            <a:ext cx="3428609" cy="1261884"/>
          </a:xfrm>
          <a:prstGeom prst="rect">
            <a:avLst/>
          </a:prstGeom>
          <a:noFill/>
        </p:spPr>
        <p:txBody>
          <a:bodyPr wrap="square">
            <a:spAutoFit/>
          </a:bodyPr>
          <a:lstStyle/>
          <a:p>
            <a:pPr>
              <a:spcAft>
                <a:spcPts val="1800"/>
              </a:spcAft>
            </a:pPr>
            <a:r>
              <a:rPr lang="en-US" sz="3800" i="1" dirty="0">
                <a:solidFill>
                  <a:schemeClr val="tx1">
                    <a:lumMod val="85000"/>
                    <a:lumOff val="15000"/>
                  </a:schemeClr>
                </a:solidFill>
                <a:latin typeface="Roboto Condensed" panose="02000000000000000000" pitchFamily="2" charset="0"/>
                <a:ea typeface="Roboto Condensed" panose="02000000000000000000" pitchFamily="2" charset="0"/>
              </a:rPr>
              <a:t>Scan to download</a:t>
            </a:r>
          </a:p>
        </p:txBody>
      </p:sp>
      <p:sp>
        <p:nvSpPr>
          <p:cNvPr id="8" name="TextBox 7">
            <a:extLst>
              <a:ext uri="{FF2B5EF4-FFF2-40B4-BE49-F238E27FC236}">
                <a16:creationId xmlns:a16="http://schemas.microsoft.com/office/drawing/2014/main" id="{7E82194F-E82E-B5E5-9C69-3E7E0B917339}"/>
              </a:ext>
            </a:extLst>
          </p:cNvPr>
          <p:cNvSpPr txBox="1"/>
          <p:nvPr/>
        </p:nvSpPr>
        <p:spPr>
          <a:xfrm>
            <a:off x="38902930" y="33079492"/>
            <a:ext cx="4988270" cy="677108"/>
          </a:xfrm>
          <a:prstGeom prst="rect">
            <a:avLst/>
          </a:prstGeom>
          <a:noFill/>
        </p:spPr>
        <p:txBody>
          <a:bodyPr wrap="square">
            <a:spAutoFit/>
          </a:bodyPr>
          <a:lstStyle/>
          <a:p>
            <a:pPr>
              <a:spcAft>
                <a:spcPts val="1800"/>
              </a:spcAft>
            </a:pPr>
            <a:r>
              <a:rPr lang="en-US" sz="3800" dirty="0">
                <a:highlight>
                  <a:srgbClr val="FFFF00"/>
                </a:highlight>
                <a:latin typeface="Roboto Condensed Medium" panose="02000000000000000000" pitchFamily="2" charset="0"/>
                <a:ea typeface="Roboto Condensed Medium" panose="02000000000000000000" pitchFamily="2" charset="0"/>
              </a:rPr>
              <a:t>(</a:t>
            </a:r>
            <a:r>
              <a:rPr lang="en-US" sz="3800" dirty="0">
                <a:solidFill>
                  <a:srgbClr val="0070C0"/>
                </a:solidFill>
                <a:highlight>
                  <a:srgbClr val="FFFF00"/>
                </a:highlight>
                <a:latin typeface="Roboto Condensed Medium" panose="02000000000000000000" pitchFamily="2" charset="0"/>
                <a:ea typeface="Roboto Condensed Medium" panose="02000000000000000000" pitchFamily="2" charset="0"/>
                <a:hlinkClick r:id="rId10">
                  <a:extLst>
                    <a:ext uri="{A12FA001-AC4F-418D-AE19-62706E023703}">
                      <ahyp:hlinkClr xmlns:ahyp="http://schemas.microsoft.com/office/drawing/2018/hyperlinkcolor" val="tx"/>
                    </a:ext>
                  </a:extLst>
                </a:hlinkClick>
              </a:rPr>
              <a:t>create a QR code here</a:t>
            </a:r>
            <a:r>
              <a:rPr lang="en-US" sz="3800" dirty="0">
                <a:highlight>
                  <a:srgbClr val="FFFF00"/>
                </a:highlight>
                <a:latin typeface="Roboto Condensed Medium" panose="02000000000000000000" pitchFamily="2" charset="0"/>
                <a:ea typeface="Roboto Condensed Medium" panose="02000000000000000000" pitchFamily="2" charset="0"/>
              </a:rPr>
              <a:t>)</a:t>
            </a:r>
          </a:p>
        </p:txBody>
      </p:sp>
    </p:spTree>
    <p:extLst>
      <p:ext uri="{BB962C8B-B14F-4D97-AF65-F5344CB8AC3E}">
        <p14:creationId xmlns:p14="http://schemas.microsoft.com/office/powerpoint/2010/main" val="2131415653"/>
      </p:ext>
    </p:extLst>
  </p:cSld>
  <p:clrMapOvr>
    <a:masterClrMapping/>
  </p:clrMapOvr>
</p:sld>
</file>

<file path=ppt/theme/theme1.xml><?xml version="1.0" encoding="utf-8"?>
<a:theme xmlns:a="http://schemas.openxmlformats.org/drawingml/2006/main" name="HBSON Poster Theme (D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HBSON_poster-template_36x48 revised &amp; approved 1.26.25.pptx" id="{812FD176-4476-7141-B868-EB2DBACDFE6C}" vid="{3E9B9D43-68AE-1F4E-9896-13D9E9B3DD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HBSON Poster Theme</Template>
  <TotalTime>3</TotalTime>
  <Words>710</Words>
  <Application>Microsoft Macintosh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Aptos</vt:lpstr>
      <vt:lpstr>Arial</vt:lpstr>
      <vt:lpstr>Calibri</vt:lpstr>
      <vt:lpstr>Roboto</vt:lpstr>
      <vt:lpstr>Roboto Condensed</vt:lpstr>
      <vt:lpstr>Roboto Condensed Black</vt:lpstr>
      <vt:lpstr>Roboto Condensed Medium</vt:lpstr>
      <vt:lpstr>Roboto Medium</vt:lpstr>
      <vt:lpstr>HBSON Poster Theme (Dark)</vt:lpstr>
      <vt:lpstr>HBSON dark-themed poster template: Longer presentation titles can wrap to a second line if needed Author and titles here (and on this line if needed)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
  <cp:keywords/>
  <dc:description/>
  <cp:lastModifiedBy>Shawn McGinniss</cp:lastModifiedBy>
  <cp:revision>3</cp:revision>
  <dcterms:created xsi:type="dcterms:W3CDTF">2025-01-27T22:21:42Z</dcterms:created>
  <dcterms:modified xsi:type="dcterms:W3CDTF">2026-04-06T15:13:57Z</dcterms:modified>
  <cp:category/>
</cp:coreProperties>
</file>