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60" r:id="rId3"/>
    <p:sldId id="259" r:id="rId4"/>
    <p:sldId id="258" r:id="rId5"/>
    <p:sldId id="261" r:id="rId6"/>
    <p:sldId id="257" r:id="rId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860" y="-3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AB15D8-0B7C-401E-9550-E73C137E6A06}" type="datetimeFigureOut">
              <a:rPr lang="en-US" smtClean="0"/>
              <a:t>11/5/2014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C77460-E6C5-4045-AF10-B40C867671F8}" type="slidenum">
              <a:rPr lang="en-US" smtClean="0"/>
              <a:t>‹#›</a:t>
            </a:fld>
            <a:endParaRPr lang="en-US"/>
          </a:p>
        </p:txBody>
      </p:sp>
    </p:spTree>
    <p:extLst>
      <p:ext uri="{BB962C8B-B14F-4D97-AF65-F5344CB8AC3E}">
        <p14:creationId xmlns:p14="http://schemas.microsoft.com/office/powerpoint/2010/main" val="3145324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C77460-E6C5-4045-AF10-B40C867671F8}" type="slidenum">
              <a:rPr lang="en-US" smtClean="0"/>
              <a:t>6</a:t>
            </a:fld>
            <a:endParaRPr lang="en-US"/>
          </a:p>
        </p:txBody>
      </p:sp>
    </p:spTree>
    <p:extLst>
      <p:ext uri="{BB962C8B-B14F-4D97-AF65-F5344CB8AC3E}">
        <p14:creationId xmlns:p14="http://schemas.microsoft.com/office/powerpoint/2010/main" val="1435775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43BB33B-66D2-46AC-89B9-6E7D8D0FC2AF}" type="datetimeFigureOut">
              <a:rPr lang="en-US"/>
              <a:pPr>
                <a:defRPr/>
              </a:pPr>
              <a:t>11/5/2014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46C3766-5E5A-4FF1-B87A-00067CC8A710}" type="slidenum">
              <a:rPr lang="en-US"/>
              <a:pPr>
                <a:defRPr/>
              </a:pPr>
              <a:t>‹#›</a:t>
            </a:fld>
            <a:endParaRPr lang="en-US"/>
          </a:p>
        </p:txBody>
      </p:sp>
    </p:spTree>
    <p:extLst>
      <p:ext uri="{BB962C8B-B14F-4D97-AF65-F5344CB8AC3E}">
        <p14:creationId xmlns:p14="http://schemas.microsoft.com/office/powerpoint/2010/main" val="59534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222919B-9BA3-4E12-8105-A83D9FECD0D7}" type="datetimeFigureOut">
              <a:rPr lang="en-US"/>
              <a:pPr>
                <a:defRPr/>
              </a:pPr>
              <a:t>11/5/2014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8B7FA8-852C-4A55-B960-53947C4C78AE}" type="slidenum">
              <a:rPr lang="en-US"/>
              <a:pPr>
                <a:defRPr/>
              </a:pPr>
              <a:t>‹#›</a:t>
            </a:fld>
            <a:endParaRPr lang="en-US"/>
          </a:p>
        </p:txBody>
      </p:sp>
    </p:spTree>
    <p:extLst>
      <p:ext uri="{BB962C8B-B14F-4D97-AF65-F5344CB8AC3E}">
        <p14:creationId xmlns:p14="http://schemas.microsoft.com/office/powerpoint/2010/main" val="19450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9FBACA3-E6C2-4BBD-AC49-6B7C8B7BDA35}" type="datetimeFigureOut">
              <a:rPr lang="en-US"/>
              <a:pPr>
                <a:defRPr/>
              </a:pPr>
              <a:t>11/5/2014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0AD12C-2227-4F14-9779-BC9AF94DD3A4}" type="slidenum">
              <a:rPr lang="en-US"/>
              <a:pPr>
                <a:defRPr/>
              </a:pPr>
              <a:t>‹#›</a:t>
            </a:fld>
            <a:endParaRPr lang="en-US"/>
          </a:p>
        </p:txBody>
      </p:sp>
    </p:spTree>
    <p:extLst>
      <p:ext uri="{BB962C8B-B14F-4D97-AF65-F5344CB8AC3E}">
        <p14:creationId xmlns:p14="http://schemas.microsoft.com/office/powerpoint/2010/main" val="3060471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8227EB6-E8DC-410D-BE1D-C2072C8A4A04}" type="datetimeFigureOut">
              <a:rPr lang="en-US"/>
              <a:pPr>
                <a:defRPr/>
              </a:pPr>
              <a:t>11/5/2014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0AFC67F-2F42-4E9A-973E-0E25DBFA5BC3}" type="slidenum">
              <a:rPr lang="en-US"/>
              <a:pPr>
                <a:defRPr/>
              </a:pPr>
              <a:t>‹#›</a:t>
            </a:fld>
            <a:endParaRPr lang="en-US"/>
          </a:p>
        </p:txBody>
      </p:sp>
    </p:spTree>
    <p:extLst>
      <p:ext uri="{BB962C8B-B14F-4D97-AF65-F5344CB8AC3E}">
        <p14:creationId xmlns:p14="http://schemas.microsoft.com/office/powerpoint/2010/main" val="3657482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F8EB176-C032-45DC-B75A-9814CEB8ACB3}" type="datetimeFigureOut">
              <a:rPr lang="en-US"/>
              <a:pPr>
                <a:defRPr/>
              </a:pPr>
              <a:t>11/5/2014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C0F94E4-7DCC-4036-87A2-0C065F1E4368}" type="slidenum">
              <a:rPr lang="en-US"/>
              <a:pPr>
                <a:defRPr/>
              </a:pPr>
              <a:t>‹#›</a:t>
            </a:fld>
            <a:endParaRPr lang="en-US"/>
          </a:p>
        </p:txBody>
      </p:sp>
    </p:spTree>
    <p:extLst>
      <p:ext uri="{BB962C8B-B14F-4D97-AF65-F5344CB8AC3E}">
        <p14:creationId xmlns:p14="http://schemas.microsoft.com/office/powerpoint/2010/main" val="2097410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A1804D7-12FF-4120-8822-8D1CBFFE8A1A}" type="datetimeFigureOut">
              <a:rPr lang="en-US"/>
              <a:pPr>
                <a:defRPr/>
              </a:pPr>
              <a:t>11/5/2014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A432916-5F39-4214-B8B0-DE8DB94EE965}" type="slidenum">
              <a:rPr lang="en-US"/>
              <a:pPr>
                <a:defRPr/>
              </a:pPr>
              <a:t>‹#›</a:t>
            </a:fld>
            <a:endParaRPr lang="en-US"/>
          </a:p>
        </p:txBody>
      </p:sp>
    </p:spTree>
    <p:extLst>
      <p:ext uri="{BB962C8B-B14F-4D97-AF65-F5344CB8AC3E}">
        <p14:creationId xmlns:p14="http://schemas.microsoft.com/office/powerpoint/2010/main" val="4259229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192260B-67F2-41D4-8477-9A98D890750F}" type="datetimeFigureOut">
              <a:rPr lang="en-US"/>
              <a:pPr>
                <a:defRPr/>
              </a:pPr>
              <a:t>11/5/2014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F5FE2CC-E9F5-4544-901C-984F32EF5BC6}" type="slidenum">
              <a:rPr lang="en-US"/>
              <a:pPr>
                <a:defRPr/>
              </a:pPr>
              <a:t>‹#›</a:t>
            </a:fld>
            <a:endParaRPr lang="en-US"/>
          </a:p>
        </p:txBody>
      </p:sp>
    </p:spTree>
    <p:extLst>
      <p:ext uri="{BB962C8B-B14F-4D97-AF65-F5344CB8AC3E}">
        <p14:creationId xmlns:p14="http://schemas.microsoft.com/office/powerpoint/2010/main" val="4213314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45F6CDF-0F3E-4EA4-87FB-0F33C59953BD}" type="datetimeFigureOut">
              <a:rPr lang="en-US"/>
              <a:pPr>
                <a:defRPr/>
              </a:pPr>
              <a:t>11/5/2014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79C2E29-0036-42E4-8882-FAC0BD67C63B}" type="slidenum">
              <a:rPr lang="en-US"/>
              <a:pPr>
                <a:defRPr/>
              </a:pPr>
              <a:t>‹#›</a:t>
            </a:fld>
            <a:endParaRPr lang="en-US"/>
          </a:p>
        </p:txBody>
      </p:sp>
    </p:spTree>
    <p:extLst>
      <p:ext uri="{BB962C8B-B14F-4D97-AF65-F5344CB8AC3E}">
        <p14:creationId xmlns:p14="http://schemas.microsoft.com/office/powerpoint/2010/main" val="3275262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A2C3C90-5F30-47BB-9A0E-7B7D0CD23A9B}" type="datetimeFigureOut">
              <a:rPr lang="en-US"/>
              <a:pPr>
                <a:defRPr/>
              </a:pPr>
              <a:t>11/5/2014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76A6A0C-DD84-462F-BD8A-94311032281D}" type="slidenum">
              <a:rPr lang="en-US"/>
              <a:pPr>
                <a:defRPr/>
              </a:pPr>
              <a:t>‹#›</a:t>
            </a:fld>
            <a:endParaRPr lang="en-US"/>
          </a:p>
        </p:txBody>
      </p:sp>
    </p:spTree>
    <p:extLst>
      <p:ext uri="{BB962C8B-B14F-4D97-AF65-F5344CB8AC3E}">
        <p14:creationId xmlns:p14="http://schemas.microsoft.com/office/powerpoint/2010/main" val="3351151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1445760-66C6-48C5-B2DB-8AA712EB535B}" type="datetimeFigureOut">
              <a:rPr lang="en-US"/>
              <a:pPr>
                <a:defRPr/>
              </a:pPr>
              <a:t>11/5/2014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1127AC-A527-41A2-B74E-F73BE949631D}" type="slidenum">
              <a:rPr lang="en-US"/>
              <a:pPr>
                <a:defRPr/>
              </a:pPr>
              <a:t>‹#›</a:t>
            </a:fld>
            <a:endParaRPr lang="en-US"/>
          </a:p>
        </p:txBody>
      </p:sp>
    </p:spTree>
    <p:extLst>
      <p:ext uri="{BB962C8B-B14F-4D97-AF65-F5344CB8AC3E}">
        <p14:creationId xmlns:p14="http://schemas.microsoft.com/office/powerpoint/2010/main" val="298433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436B450-2ECD-439C-A4FD-2BE1A9ACF87F}" type="datetimeFigureOut">
              <a:rPr lang="en-US"/>
              <a:pPr>
                <a:defRPr/>
              </a:pPr>
              <a:t>11/5/2014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C66462E-17EF-4BD0-BA6C-F00D19A8899E}" type="slidenum">
              <a:rPr lang="en-US"/>
              <a:pPr>
                <a:defRPr/>
              </a:pPr>
              <a:t>‹#›</a:t>
            </a:fld>
            <a:endParaRPr lang="en-US"/>
          </a:p>
        </p:txBody>
      </p:sp>
    </p:spTree>
    <p:extLst>
      <p:ext uri="{BB962C8B-B14F-4D97-AF65-F5344CB8AC3E}">
        <p14:creationId xmlns:p14="http://schemas.microsoft.com/office/powerpoint/2010/main" val="2028410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4B3C9227-290C-4946-A455-74259465689E}" type="datetimeFigureOut">
              <a:rPr lang="en-US"/>
              <a:pPr>
                <a:defRPr/>
              </a:pPr>
              <a:t>11/5/2014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3D95BD5B-1CCC-4E49-B91A-E5F95942332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92644" y="4495800"/>
            <a:ext cx="3965644"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Box 4"/>
          <p:cNvSpPr txBox="1">
            <a:spLocks noChangeArrowheads="1"/>
          </p:cNvSpPr>
          <p:nvPr/>
        </p:nvSpPr>
        <p:spPr bwMode="auto">
          <a:xfrm>
            <a:off x="47626" y="1250"/>
            <a:ext cx="911383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4400" b="1" u="sng" dirty="0" smtClean="0">
                <a:latin typeface="Book Antiqua" pitchFamily="18" charset="0"/>
              </a:rPr>
              <a:t>Receive a CASH OFFER!</a:t>
            </a:r>
            <a:endParaRPr lang="en-US" altLang="en-US" sz="4400" b="1" u="sng" dirty="0">
              <a:latin typeface="Book Antiqua" pitchFamily="18" charset="0"/>
            </a:endParaRPr>
          </a:p>
          <a:p>
            <a:pPr algn="ctr"/>
            <a:r>
              <a:rPr lang="en-US" altLang="en-US" sz="4400" b="1" dirty="0">
                <a:latin typeface="Book Antiqua" pitchFamily="18" charset="0"/>
              </a:rPr>
              <a:t>Call (713) 581-9075</a:t>
            </a:r>
          </a:p>
        </p:txBody>
      </p:sp>
      <p:sp>
        <p:nvSpPr>
          <p:cNvPr id="2052" name="TextBox 6"/>
          <p:cNvSpPr txBox="1">
            <a:spLocks noChangeArrowheads="1"/>
          </p:cNvSpPr>
          <p:nvPr/>
        </p:nvSpPr>
        <p:spPr bwMode="auto">
          <a:xfrm>
            <a:off x="0" y="2209800"/>
            <a:ext cx="91582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2200" dirty="0" smtClean="0">
                <a:solidFill>
                  <a:srgbClr val="FF0000"/>
                </a:solidFill>
                <a:latin typeface="Book Antiqua" panose="02040602050305030304" pitchFamily="18" charset="0"/>
              </a:rPr>
              <a:t>FREE, No obligations, </a:t>
            </a:r>
            <a:r>
              <a:rPr lang="en-US" altLang="en-US" sz="2200" dirty="0">
                <a:solidFill>
                  <a:srgbClr val="FF0000"/>
                </a:solidFill>
                <a:latin typeface="Book Antiqua" panose="02040602050305030304" pitchFamily="18" charset="0"/>
              </a:rPr>
              <a:t>CASH </a:t>
            </a:r>
            <a:r>
              <a:rPr lang="en-US" altLang="en-US" sz="2200" dirty="0" smtClean="0">
                <a:solidFill>
                  <a:srgbClr val="FF0000"/>
                </a:solidFill>
                <a:latin typeface="Book Antiqua" panose="02040602050305030304" pitchFamily="18" charset="0"/>
              </a:rPr>
              <a:t>offer </a:t>
            </a:r>
            <a:r>
              <a:rPr lang="en-US" altLang="en-US" sz="2200" dirty="0">
                <a:solidFill>
                  <a:srgbClr val="FF0000"/>
                </a:solidFill>
                <a:latin typeface="Book Antiqua" panose="02040602050305030304" pitchFamily="18" charset="0"/>
              </a:rPr>
              <a:t>on your </a:t>
            </a:r>
            <a:r>
              <a:rPr lang="en-US" altLang="en-US" sz="2200" dirty="0" smtClean="0">
                <a:solidFill>
                  <a:srgbClr val="FF0000"/>
                </a:solidFill>
                <a:latin typeface="Book Antiqua" panose="02040602050305030304" pitchFamily="18" charset="0"/>
              </a:rPr>
              <a:t>house in as little as 24 Hours</a:t>
            </a:r>
            <a:endParaRPr lang="en-US" altLang="en-US" sz="2200" dirty="0">
              <a:solidFill>
                <a:srgbClr val="FF0000"/>
              </a:solidFill>
              <a:latin typeface="Book Antiqua" panose="02040602050305030304" pitchFamily="18" charset="0"/>
            </a:endParaRPr>
          </a:p>
        </p:txBody>
      </p:sp>
      <p:sp>
        <p:nvSpPr>
          <p:cNvPr id="2053" name="TextBox 7"/>
          <p:cNvSpPr txBox="1">
            <a:spLocks noChangeArrowheads="1"/>
          </p:cNvSpPr>
          <p:nvPr/>
        </p:nvSpPr>
        <p:spPr bwMode="auto">
          <a:xfrm>
            <a:off x="1758949" y="3200400"/>
            <a:ext cx="296545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Calibri" pitchFamily="34" charset="0"/>
              </a:defRPr>
            </a:lvl1pPr>
            <a:lvl2pPr marL="2857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Font typeface="Arial" charset="0"/>
              <a:buChar char="•"/>
            </a:pPr>
            <a:r>
              <a:rPr lang="en-US" altLang="en-US" sz="2000" b="1" dirty="0">
                <a:latin typeface="Book Antiqua" pitchFamily="18" charset="0"/>
              </a:rPr>
              <a:t>Unwanted properties</a:t>
            </a:r>
          </a:p>
          <a:p>
            <a:pPr algn="just">
              <a:buFont typeface="Arial" charset="0"/>
              <a:buChar char="•"/>
            </a:pPr>
            <a:r>
              <a:rPr lang="en-US" altLang="en-US" sz="2000" b="1" dirty="0">
                <a:latin typeface="Book Antiqua" pitchFamily="18" charset="0"/>
              </a:rPr>
              <a:t>Back Taxes</a:t>
            </a:r>
          </a:p>
          <a:p>
            <a:pPr algn="just">
              <a:buFont typeface="Arial" charset="0"/>
              <a:buChar char="•"/>
            </a:pPr>
            <a:r>
              <a:rPr lang="en-US" altLang="en-US" sz="2000" b="1" dirty="0">
                <a:latin typeface="Book Antiqua" pitchFamily="18" charset="0"/>
              </a:rPr>
              <a:t>Job Transfers</a:t>
            </a:r>
          </a:p>
          <a:p>
            <a:pPr lvl="1" algn="just">
              <a:buFont typeface="Arial" charset="0"/>
              <a:buChar char="•"/>
            </a:pPr>
            <a:r>
              <a:rPr lang="en-US" altLang="en-US" sz="2000" b="1" dirty="0">
                <a:latin typeface="Book Antiqua" pitchFamily="18" charset="0"/>
              </a:rPr>
              <a:t>Foreclosures</a:t>
            </a:r>
          </a:p>
        </p:txBody>
      </p:sp>
      <p:sp>
        <p:nvSpPr>
          <p:cNvPr id="2054" name="TextBox 9"/>
          <p:cNvSpPr txBox="1">
            <a:spLocks noChangeArrowheads="1"/>
          </p:cNvSpPr>
          <p:nvPr/>
        </p:nvSpPr>
        <p:spPr bwMode="auto">
          <a:xfrm>
            <a:off x="685800" y="5257800"/>
            <a:ext cx="340029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Font typeface="Arial" charset="0"/>
              <a:buChar char="•"/>
            </a:pPr>
            <a:r>
              <a:rPr lang="en-US" altLang="en-US" sz="2000" b="1" dirty="0">
                <a:latin typeface="Book Antiqua" pitchFamily="18" charset="0"/>
              </a:rPr>
              <a:t>Close Quickly with Cash</a:t>
            </a:r>
          </a:p>
          <a:p>
            <a:pPr>
              <a:buFont typeface="Arial" charset="0"/>
              <a:buChar char="•"/>
            </a:pPr>
            <a:r>
              <a:rPr lang="en-US" altLang="en-US" sz="2000" b="1" dirty="0">
                <a:latin typeface="Book Antiqua" pitchFamily="18" charset="0"/>
              </a:rPr>
              <a:t>No Commissions</a:t>
            </a:r>
          </a:p>
          <a:p>
            <a:pPr>
              <a:buFont typeface="Arial" charset="0"/>
              <a:buChar char="•"/>
            </a:pPr>
            <a:r>
              <a:rPr lang="en-US" altLang="en-US" sz="2000" b="1" dirty="0">
                <a:latin typeface="Book Antiqua" pitchFamily="18" charset="0"/>
              </a:rPr>
              <a:t>Professional  </a:t>
            </a:r>
          </a:p>
          <a:p>
            <a:pPr>
              <a:buFont typeface="Arial" charset="0"/>
              <a:buChar char="•"/>
            </a:pPr>
            <a:r>
              <a:rPr lang="en-US" altLang="en-US" sz="2000" b="1" dirty="0">
                <a:latin typeface="Book Antiqua" pitchFamily="18" charset="0"/>
              </a:rPr>
              <a:t>Courteous</a:t>
            </a:r>
          </a:p>
        </p:txBody>
      </p:sp>
      <p:sp>
        <p:nvSpPr>
          <p:cNvPr id="2055" name="TextBox 10"/>
          <p:cNvSpPr txBox="1">
            <a:spLocks noChangeArrowheads="1"/>
          </p:cNvSpPr>
          <p:nvPr/>
        </p:nvSpPr>
        <p:spPr bwMode="auto">
          <a:xfrm>
            <a:off x="30163" y="1447800"/>
            <a:ext cx="91138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1600" b="1" dirty="0">
                <a:latin typeface="Book Antiqua" panose="02040602050305030304" pitchFamily="18" charset="0"/>
              </a:rPr>
              <a:t>or visit us online at </a:t>
            </a:r>
          </a:p>
          <a:p>
            <a:pPr algn="ctr"/>
            <a:r>
              <a:rPr lang="en-US" altLang="en-US" sz="1600" b="1" u="sng" dirty="0">
                <a:solidFill>
                  <a:srgbClr val="0070C0"/>
                </a:solidFill>
                <a:latin typeface="Book Antiqua" panose="02040602050305030304" pitchFamily="18" charset="0"/>
              </a:rPr>
              <a:t>www.HoustonCapitalHomebuyers.com</a:t>
            </a:r>
          </a:p>
        </p:txBody>
      </p:sp>
      <p:sp>
        <p:nvSpPr>
          <p:cNvPr id="2056" name="Rectangle 11"/>
          <p:cNvSpPr>
            <a:spLocks noChangeArrowheads="1"/>
          </p:cNvSpPr>
          <p:nvPr/>
        </p:nvSpPr>
        <p:spPr bwMode="auto">
          <a:xfrm>
            <a:off x="0" y="2677328"/>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2000" b="1" u="sng" dirty="0">
                <a:latin typeface="Book Antiqua" panose="02040602050305030304" pitchFamily="18" charset="0"/>
              </a:rPr>
              <a:t>We buy houses; any condition, any situation!</a:t>
            </a:r>
          </a:p>
        </p:txBody>
      </p:sp>
      <p:sp>
        <p:nvSpPr>
          <p:cNvPr id="2057" name="Rectangle 12"/>
          <p:cNvSpPr>
            <a:spLocks noChangeArrowheads="1"/>
          </p:cNvSpPr>
          <p:nvPr/>
        </p:nvSpPr>
        <p:spPr bwMode="auto">
          <a:xfrm>
            <a:off x="4876800" y="3200400"/>
            <a:ext cx="2895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Font typeface="Arial" charset="0"/>
              <a:buChar char="•"/>
            </a:pPr>
            <a:r>
              <a:rPr lang="en-US" altLang="en-US" sz="2000" b="1" dirty="0">
                <a:latin typeface="Book Antiqua" pitchFamily="18" charset="0"/>
              </a:rPr>
              <a:t>Bankruptcy</a:t>
            </a:r>
          </a:p>
          <a:p>
            <a:pPr>
              <a:buFont typeface="Arial" charset="0"/>
              <a:buChar char="•"/>
            </a:pPr>
            <a:r>
              <a:rPr lang="en-US" altLang="en-US" sz="2000" b="1" dirty="0">
                <a:latin typeface="Book Antiqua" pitchFamily="18" charset="0"/>
              </a:rPr>
              <a:t>Inheritance</a:t>
            </a:r>
          </a:p>
          <a:p>
            <a:pPr>
              <a:buFont typeface="Arial" charset="0"/>
              <a:buChar char="•"/>
            </a:pPr>
            <a:r>
              <a:rPr lang="en-US" altLang="en-US" sz="2000" b="1" dirty="0">
                <a:latin typeface="Book Antiqua" pitchFamily="18" charset="0"/>
              </a:rPr>
              <a:t>Problem Rentals</a:t>
            </a:r>
          </a:p>
          <a:p>
            <a:pPr>
              <a:buFont typeface="Arial" charset="0"/>
              <a:buChar char="•"/>
            </a:pPr>
            <a:r>
              <a:rPr lang="en-US" altLang="en-US" sz="2000" b="1" dirty="0">
                <a:latin typeface="Book Antiqua" pitchFamily="18" charset="0"/>
              </a:rPr>
              <a:t>In need of Repairs</a:t>
            </a:r>
          </a:p>
        </p:txBody>
      </p:sp>
      <p:sp>
        <p:nvSpPr>
          <p:cNvPr id="2058" name="Rectangle 14"/>
          <p:cNvSpPr>
            <a:spLocks noChangeArrowheads="1"/>
          </p:cNvSpPr>
          <p:nvPr/>
        </p:nvSpPr>
        <p:spPr bwMode="auto">
          <a:xfrm>
            <a:off x="522288" y="4800600"/>
            <a:ext cx="37671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2000" b="1" u="sng" dirty="0">
                <a:latin typeface="Book Antiqua" panose="02040602050305030304" pitchFamily="18" charset="0"/>
              </a:rPr>
              <a:t>The Houston Capital Promise!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163" y="43081"/>
            <a:ext cx="3443288"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Box 4"/>
          <p:cNvSpPr txBox="1">
            <a:spLocks noChangeArrowheads="1"/>
          </p:cNvSpPr>
          <p:nvPr/>
        </p:nvSpPr>
        <p:spPr bwMode="auto">
          <a:xfrm>
            <a:off x="3473451" y="228600"/>
            <a:ext cx="567054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3200" b="1" u="sng" dirty="0" smtClean="0">
                <a:latin typeface="Book Antiqua" pitchFamily="18" charset="0"/>
              </a:rPr>
              <a:t>CASH OFFER IN 24 HOURS</a:t>
            </a:r>
            <a:endParaRPr lang="en-US" altLang="en-US" sz="3200" b="1" u="sng" dirty="0">
              <a:latin typeface="Book Antiqua" pitchFamily="18" charset="0"/>
            </a:endParaRPr>
          </a:p>
          <a:p>
            <a:pPr algn="ctr"/>
            <a:r>
              <a:rPr lang="en-US" altLang="en-US" sz="3200" b="1" u="sng" dirty="0">
                <a:latin typeface="Book Antiqua" pitchFamily="18" charset="0"/>
              </a:rPr>
              <a:t>Call (713) 581-9075</a:t>
            </a:r>
          </a:p>
        </p:txBody>
      </p:sp>
      <p:sp>
        <p:nvSpPr>
          <p:cNvPr id="2052" name="TextBox 6"/>
          <p:cNvSpPr txBox="1">
            <a:spLocks noChangeArrowheads="1"/>
          </p:cNvSpPr>
          <p:nvPr/>
        </p:nvSpPr>
        <p:spPr bwMode="auto">
          <a:xfrm>
            <a:off x="0" y="2209800"/>
            <a:ext cx="9158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2000" dirty="0" smtClean="0">
                <a:solidFill>
                  <a:srgbClr val="FF0000"/>
                </a:solidFill>
                <a:latin typeface="Book Antiqua" panose="02040602050305030304" pitchFamily="18" charset="0"/>
              </a:rPr>
              <a:t>Want to sell? Get a NO RISK cash offer on your home in as little as 24 Hours</a:t>
            </a:r>
            <a:endParaRPr lang="en-US" altLang="en-US" sz="2000" dirty="0">
              <a:solidFill>
                <a:srgbClr val="FF0000"/>
              </a:solidFill>
              <a:latin typeface="Book Antiqua" panose="02040602050305030304" pitchFamily="18" charset="0"/>
            </a:endParaRPr>
          </a:p>
        </p:txBody>
      </p:sp>
      <p:sp>
        <p:nvSpPr>
          <p:cNvPr id="2055" name="TextBox 10"/>
          <p:cNvSpPr txBox="1">
            <a:spLocks noChangeArrowheads="1"/>
          </p:cNvSpPr>
          <p:nvPr/>
        </p:nvSpPr>
        <p:spPr bwMode="auto">
          <a:xfrm>
            <a:off x="4132488" y="1305818"/>
            <a:ext cx="43524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b="1" dirty="0">
                <a:latin typeface="Book Antiqua" panose="02040602050305030304" pitchFamily="18" charset="0"/>
              </a:rPr>
              <a:t>or visit us online at </a:t>
            </a:r>
          </a:p>
          <a:p>
            <a:pPr algn="ctr"/>
            <a:r>
              <a:rPr lang="en-US" altLang="en-US" b="1" u="sng" dirty="0">
                <a:solidFill>
                  <a:srgbClr val="0070C0"/>
                </a:solidFill>
                <a:latin typeface="Book Antiqua" panose="02040602050305030304" pitchFamily="18" charset="0"/>
              </a:rPr>
              <a:t>www.HoustonCapitalHomebuyers.com</a:t>
            </a:r>
          </a:p>
        </p:txBody>
      </p:sp>
      <p:sp>
        <p:nvSpPr>
          <p:cNvPr id="2059" name="TextBox 15"/>
          <p:cNvSpPr txBox="1">
            <a:spLocks noChangeArrowheads="1"/>
          </p:cNvSpPr>
          <p:nvPr/>
        </p:nvSpPr>
        <p:spPr bwMode="auto">
          <a:xfrm>
            <a:off x="0" y="2843748"/>
            <a:ext cx="9161463"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en-US" sz="1600" dirty="0" smtClean="0">
                <a:latin typeface="Book Antiqua" pitchFamily="18" charset="0"/>
              </a:rPr>
              <a:t>Hello, </a:t>
            </a:r>
          </a:p>
          <a:p>
            <a:endParaRPr lang="en-US" altLang="en-US" sz="1600" dirty="0" smtClean="0">
              <a:latin typeface="Book Antiqua" pitchFamily="18" charset="0"/>
            </a:endParaRPr>
          </a:p>
          <a:p>
            <a:r>
              <a:rPr lang="en-US" altLang="en-US" sz="1600" dirty="0" smtClean="0">
                <a:latin typeface="Book Antiqua" pitchFamily="18" charset="0"/>
              </a:rPr>
              <a:t>Have you been thinking of selling your house? Is it in need or repairs or you just need to move quickly? Have Realtors refused to help you? We </a:t>
            </a:r>
            <a:r>
              <a:rPr lang="en-US" altLang="en-US" sz="1600" b="1" u="sng" dirty="0" smtClean="0">
                <a:latin typeface="Book Antiqua" pitchFamily="18" charset="0"/>
              </a:rPr>
              <a:t>CAN HELP!</a:t>
            </a:r>
          </a:p>
          <a:p>
            <a:endParaRPr lang="en-US" altLang="en-US" sz="1600" b="1" u="sng" dirty="0">
              <a:latin typeface="Book Antiqua" pitchFamily="18" charset="0"/>
            </a:endParaRPr>
          </a:p>
          <a:p>
            <a:r>
              <a:rPr lang="en-US" altLang="en-US" sz="1600" dirty="0" smtClean="0">
                <a:latin typeface="Book Antiqua" pitchFamily="18" charset="0"/>
              </a:rPr>
              <a:t>We’re interested in purchasing your house at; </a:t>
            </a:r>
            <a:endParaRPr lang="en-US" altLang="en-US" sz="1600" dirty="0">
              <a:latin typeface="Book Antiqua" pitchFamily="18" charset="0"/>
            </a:endParaRPr>
          </a:p>
          <a:p>
            <a:endParaRPr lang="en-US" altLang="en-US" sz="1600" dirty="0" smtClean="0">
              <a:latin typeface="Book Antiqua" pitchFamily="18" charset="0"/>
            </a:endParaRPr>
          </a:p>
          <a:p>
            <a:r>
              <a:rPr lang="en-US" altLang="en-US" sz="1600" dirty="0" smtClean="0">
                <a:latin typeface="Book Antiqua" pitchFamily="18" charset="0"/>
              </a:rPr>
              <a:t>No </a:t>
            </a:r>
            <a:r>
              <a:rPr lang="en-US" altLang="en-US" sz="1600" dirty="0">
                <a:latin typeface="Book Antiqua" pitchFamily="18" charset="0"/>
              </a:rPr>
              <a:t>matter the condition of your house, or your situation, </a:t>
            </a:r>
            <a:r>
              <a:rPr lang="en-US" altLang="en-US" sz="1600" dirty="0" smtClean="0">
                <a:latin typeface="Book Antiqua" pitchFamily="18" charset="0"/>
              </a:rPr>
              <a:t>we </a:t>
            </a:r>
            <a:r>
              <a:rPr lang="en-US" altLang="en-US" sz="1600" dirty="0">
                <a:latin typeface="Book Antiqua" pitchFamily="18" charset="0"/>
              </a:rPr>
              <a:t>are cash buyers who are interested in your property. We are aware that you may need to move quickly. That’s why </a:t>
            </a:r>
            <a:r>
              <a:rPr lang="en-US" altLang="en-US" sz="1600" b="1" dirty="0">
                <a:latin typeface="Book Antiqua" pitchFamily="18" charset="0"/>
              </a:rPr>
              <a:t>we can generally have a cash offer to you within 24 hours</a:t>
            </a:r>
            <a:r>
              <a:rPr lang="en-US" altLang="en-US" sz="1600" dirty="0">
                <a:latin typeface="Book Antiqua" pitchFamily="18" charset="0"/>
              </a:rPr>
              <a:t>, and can often complete closing in a matter of days. </a:t>
            </a:r>
            <a:endParaRPr lang="en-US" altLang="en-US" sz="1600" dirty="0" smtClean="0">
              <a:latin typeface="Book Antiqua" pitchFamily="18" charset="0"/>
            </a:endParaRPr>
          </a:p>
          <a:p>
            <a:endParaRPr lang="en-US" altLang="en-US" sz="1600" dirty="0">
              <a:latin typeface="Book Antiqua" pitchFamily="18" charset="0"/>
            </a:endParaRPr>
          </a:p>
          <a:p>
            <a:r>
              <a:rPr lang="en-US" altLang="en-US" sz="1600" dirty="0" smtClean="0">
                <a:latin typeface="Book Antiqua" pitchFamily="18" charset="0"/>
              </a:rPr>
              <a:t>Please contact </a:t>
            </a:r>
            <a:r>
              <a:rPr lang="en-US" altLang="en-US" sz="1600" dirty="0">
                <a:latin typeface="Book Antiqua" pitchFamily="18" charset="0"/>
              </a:rPr>
              <a:t>us to find out how we can help sell your home quickly! </a:t>
            </a:r>
            <a:r>
              <a:rPr lang="en-US" altLang="en-US" sz="1600" b="1" dirty="0">
                <a:solidFill>
                  <a:srgbClr val="FF0000"/>
                </a:solidFill>
                <a:latin typeface="Book Antiqua" pitchFamily="18" charset="0"/>
              </a:rPr>
              <a:t>(713) </a:t>
            </a:r>
            <a:r>
              <a:rPr lang="en-US" altLang="en-US" sz="1600" b="1" dirty="0" smtClean="0">
                <a:solidFill>
                  <a:srgbClr val="FF0000"/>
                </a:solidFill>
                <a:latin typeface="Book Antiqua" pitchFamily="18" charset="0"/>
              </a:rPr>
              <a:t>581-9075</a:t>
            </a:r>
          </a:p>
          <a:p>
            <a:endParaRPr lang="en-US" altLang="en-US" sz="1600" dirty="0" smtClean="0">
              <a:latin typeface="Book Antiqua" pitchFamily="18" charset="0"/>
            </a:endParaRPr>
          </a:p>
          <a:p>
            <a:r>
              <a:rPr lang="en-US" altLang="en-US" sz="1600" dirty="0" smtClean="0">
                <a:latin typeface="Book Antiqua" pitchFamily="18" charset="0"/>
              </a:rPr>
              <a:t>P.S. You are not on any mailing list or anything like that, we’ve purchased several homes in your area and we just wanted to contact you to see if you were interested in selling your house.</a:t>
            </a:r>
            <a:endParaRPr lang="en-US" altLang="en-US" sz="1600" b="1" dirty="0">
              <a:latin typeface="Book Antiqua" pitchFamily="18" charset="0"/>
            </a:endParaRPr>
          </a:p>
        </p:txBody>
      </p:sp>
    </p:spTree>
    <p:extLst>
      <p:ext uri="{BB962C8B-B14F-4D97-AF65-F5344CB8AC3E}">
        <p14:creationId xmlns:p14="http://schemas.microsoft.com/office/powerpoint/2010/main" val="8096212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312003"/>
            <a:ext cx="9144000" cy="1107996"/>
          </a:xfrm>
          <a:prstGeom prst="rect">
            <a:avLst/>
          </a:prstGeom>
          <a:noFill/>
        </p:spPr>
        <p:txBody>
          <a:bodyPr wrap="square" lIns="91440" tIns="45720" rIns="91440" bIns="45720">
            <a:spAutoFit/>
          </a:bodyPr>
          <a:lstStyle/>
          <a:p>
            <a:pPr algn="ctr"/>
            <a:r>
              <a:rPr lang="en-US" altLang="en-US" sz="6400" i="1" cap="none" spc="0" dirty="0" smtClean="0">
                <a:ln w="10541" cmpd="sng">
                  <a:solidFill>
                    <a:schemeClr val="accent1">
                      <a:shade val="88000"/>
                      <a:satMod val="110000"/>
                    </a:schemeClr>
                  </a:solidFill>
                  <a:prstDash val="solid"/>
                </a:ln>
                <a:effectLst>
                  <a:outerShdw blurRad="38100" dist="38100" dir="2700000" algn="tl">
                    <a:srgbClr val="000000">
                      <a:alpha val="43137"/>
                    </a:srgbClr>
                  </a:outerShdw>
                </a:effectLst>
                <a:latin typeface="Impact" panose="020B0806030902050204" pitchFamily="34" charset="0"/>
                <a:cs typeface="Arial" panose="020B0604020202020204" pitchFamily="34" charset="0"/>
              </a:rPr>
              <a:t>Cash Offer For Your House!</a:t>
            </a:r>
            <a:endParaRPr lang="en-US" sz="6400" i="1" cap="none" spc="0" dirty="0">
              <a:ln w="10541" cmpd="sng">
                <a:solidFill>
                  <a:schemeClr val="accent1">
                    <a:shade val="88000"/>
                    <a:satMod val="110000"/>
                  </a:schemeClr>
                </a:solidFill>
                <a:prstDash val="solid"/>
              </a:ln>
              <a:effectLst>
                <a:outerShdw blurRad="38100" dist="38100" dir="2700000" algn="tl">
                  <a:srgbClr val="000000">
                    <a:alpha val="43137"/>
                  </a:srgbClr>
                </a:outerShdw>
              </a:effectLst>
              <a:latin typeface="Impact" panose="020B0806030902050204" pitchFamily="34" charset="0"/>
              <a:cs typeface="Arial" panose="020B0604020202020204" pitchFamily="34" charset="0"/>
            </a:endParaRPr>
          </a:p>
        </p:txBody>
      </p:sp>
      <p:sp>
        <p:nvSpPr>
          <p:cNvPr id="2051" name="TextBox 4"/>
          <p:cNvSpPr txBox="1">
            <a:spLocks noChangeArrowheads="1"/>
          </p:cNvSpPr>
          <p:nvPr/>
        </p:nvSpPr>
        <p:spPr bwMode="auto">
          <a:xfrm>
            <a:off x="0" y="5080337"/>
            <a:ext cx="9144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6000" b="1" u="sng" dirty="0" smtClean="0">
                <a:latin typeface="Book Antiqua" pitchFamily="18" charset="0"/>
              </a:rPr>
              <a:t>Call </a:t>
            </a:r>
            <a:r>
              <a:rPr lang="en-US" altLang="en-US" sz="6000" b="1" u="sng" dirty="0">
                <a:latin typeface="Book Antiqua" pitchFamily="18" charset="0"/>
              </a:rPr>
              <a:t>(713) 581-9075</a:t>
            </a:r>
          </a:p>
        </p:txBody>
      </p:sp>
      <p:sp>
        <p:nvSpPr>
          <p:cNvPr id="2055" name="TextBox 10"/>
          <p:cNvSpPr txBox="1">
            <a:spLocks noChangeArrowheads="1"/>
          </p:cNvSpPr>
          <p:nvPr/>
        </p:nvSpPr>
        <p:spPr bwMode="auto">
          <a:xfrm>
            <a:off x="0" y="6059222"/>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b="1" dirty="0">
                <a:latin typeface="Book Antiqua" panose="02040602050305030304" pitchFamily="18" charset="0"/>
              </a:rPr>
              <a:t>or visit us online at </a:t>
            </a:r>
          </a:p>
          <a:p>
            <a:pPr algn="ctr"/>
            <a:r>
              <a:rPr lang="en-US" altLang="en-US" b="1" u="sng" dirty="0">
                <a:solidFill>
                  <a:srgbClr val="0070C0"/>
                </a:solidFill>
                <a:latin typeface="Book Antiqua" panose="02040602050305030304" pitchFamily="18" charset="0"/>
              </a:rPr>
              <a:t>www.HoustonCapitalHomebuyers.com</a:t>
            </a:r>
          </a:p>
        </p:txBody>
      </p:sp>
      <p:sp>
        <p:nvSpPr>
          <p:cNvPr id="13" name="TextBox 4"/>
          <p:cNvSpPr txBox="1">
            <a:spLocks noChangeArrowheads="1"/>
          </p:cNvSpPr>
          <p:nvPr/>
        </p:nvSpPr>
        <p:spPr bwMode="auto">
          <a:xfrm>
            <a:off x="1" y="1443335"/>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2400" dirty="0" smtClean="0">
                <a:latin typeface="Arial Black" panose="020B0A04020102020204" pitchFamily="34" charset="0"/>
              </a:rPr>
              <a:t>IN 24 HOURS</a:t>
            </a:r>
            <a:endParaRPr lang="en-US" altLang="en-US" sz="2400" dirty="0">
              <a:latin typeface="Arial Black" panose="020B0A04020102020204" pitchFamily="34" charset="0"/>
            </a:endParaRPr>
          </a:p>
        </p:txBody>
      </p:sp>
      <p:sp>
        <p:nvSpPr>
          <p:cNvPr id="3" name="TextBox 2"/>
          <p:cNvSpPr txBox="1"/>
          <p:nvPr/>
        </p:nvSpPr>
        <p:spPr>
          <a:xfrm>
            <a:off x="1295400" y="2590800"/>
            <a:ext cx="2254143" cy="1569660"/>
          </a:xfrm>
          <a:prstGeom prst="rect">
            <a:avLst/>
          </a:prstGeom>
          <a:noFill/>
        </p:spPr>
        <p:txBody>
          <a:bodyPr wrap="none" rtlCol="0">
            <a:spAutoFit/>
          </a:bodyPr>
          <a:lstStyle/>
          <a:p>
            <a:pPr marL="285750" indent="-285750">
              <a:buFont typeface="Arial" panose="020B0604020202020204" pitchFamily="34" charset="0"/>
              <a:buChar char="•"/>
            </a:pPr>
            <a:r>
              <a:rPr lang="en-US" sz="2400" dirty="0" smtClean="0"/>
              <a:t>Bankruptcy</a:t>
            </a:r>
          </a:p>
          <a:p>
            <a:pPr marL="285750" indent="-285750">
              <a:buFont typeface="Arial" panose="020B0604020202020204" pitchFamily="34" charset="0"/>
              <a:buChar char="•"/>
            </a:pPr>
            <a:r>
              <a:rPr lang="en-US" sz="2400" dirty="0" smtClean="0"/>
              <a:t>Foreclosures</a:t>
            </a:r>
          </a:p>
          <a:p>
            <a:pPr marL="285750" indent="-285750">
              <a:buFont typeface="Arial" panose="020B0604020202020204" pitchFamily="34" charset="0"/>
              <a:buChar char="•"/>
            </a:pPr>
            <a:r>
              <a:rPr lang="en-US" sz="2400" dirty="0" smtClean="0"/>
              <a:t>Inheritance</a:t>
            </a:r>
          </a:p>
          <a:p>
            <a:pPr marL="285750" indent="-285750">
              <a:buFont typeface="Arial" panose="020B0604020202020204" pitchFamily="34" charset="0"/>
              <a:buChar char="•"/>
            </a:pPr>
            <a:r>
              <a:rPr lang="en-US" sz="2400" dirty="0" smtClean="0"/>
              <a:t>Bad Rentals</a:t>
            </a:r>
            <a:endParaRPr lang="en-US" sz="2400" dirty="0"/>
          </a:p>
        </p:txBody>
      </p:sp>
      <p:sp>
        <p:nvSpPr>
          <p:cNvPr id="16" name="TextBox 15"/>
          <p:cNvSpPr txBox="1"/>
          <p:nvPr/>
        </p:nvSpPr>
        <p:spPr>
          <a:xfrm>
            <a:off x="4768968" y="2590800"/>
            <a:ext cx="4222631" cy="1569660"/>
          </a:xfrm>
          <a:prstGeom prst="rect">
            <a:avLst/>
          </a:prstGeom>
          <a:noFill/>
        </p:spPr>
        <p:txBody>
          <a:bodyPr wrap="none" rtlCol="0">
            <a:spAutoFit/>
          </a:bodyPr>
          <a:lstStyle/>
          <a:p>
            <a:pPr marL="285750" indent="-285750">
              <a:buFont typeface="Arial" panose="020B0604020202020204" pitchFamily="34" charset="0"/>
              <a:buChar char="•"/>
            </a:pPr>
            <a:r>
              <a:rPr lang="en-US" sz="2400" dirty="0" smtClean="0"/>
              <a:t>No Commissions</a:t>
            </a:r>
            <a:endParaRPr lang="en-US" sz="2400" dirty="0" smtClean="0"/>
          </a:p>
          <a:p>
            <a:pPr marL="285750" indent="-285750">
              <a:buFont typeface="Arial" panose="020B0604020202020204" pitchFamily="34" charset="0"/>
              <a:buChar char="•"/>
            </a:pPr>
            <a:r>
              <a:rPr lang="en-US" sz="2400" dirty="0" smtClean="0"/>
              <a:t>Buy “As-is”</a:t>
            </a:r>
          </a:p>
          <a:p>
            <a:pPr marL="285750" indent="-285750">
              <a:buFont typeface="Arial" panose="020B0604020202020204" pitchFamily="34" charset="0"/>
              <a:buChar char="•"/>
            </a:pPr>
            <a:r>
              <a:rPr lang="en-US" sz="2400" dirty="0" smtClean="0"/>
              <a:t>Close Quickly</a:t>
            </a:r>
          </a:p>
          <a:p>
            <a:pPr marL="285750" indent="-285750">
              <a:buFont typeface="Arial" panose="020B0604020202020204" pitchFamily="34" charset="0"/>
              <a:buChar char="•"/>
            </a:pPr>
            <a:r>
              <a:rPr lang="en-US" sz="2400" dirty="0" smtClean="0"/>
              <a:t>Polite Professional Service</a:t>
            </a:r>
            <a:endParaRPr lang="en-US" sz="2400" dirty="0"/>
          </a:p>
        </p:txBody>
      </p:sp>
      <p:sp>
        <p:nvSpPr>
          <p:cNvPr id="18" name="TextBox 4"/>
          <p:cNvSpPr txBox="1">
            <a:spLocks noChangeArrowheads="1"/>
          </p:cNvSpPr>
          <p:nvPr/>
        </p:nvSpPr>
        <p:spPr bwMode="auto">
          <a:xfrm>
            <a:off x="0" y="1905000"/>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2800" dirty="0" smtClean="0">
                <a:latin typeface="Arial Black" panose="020B0A04020102020204" pitchFamily="34" charset="0"/>
              </a:rPr>
              <a:t>Any Condition, Any Situation, Any </a:t>
            </a:r>
            <a:r>
              <a:rPr lang="en-US" altLang="en-US" sz="2800" dirty="0" smtClean="0">
                <a:latin typeface="Arial Black" panose="020B0A04020102020204" pitchFamily="34" charset="0"/>
              </a:rPr>
              <a:t>Location</a:t>
            </a:r>
            <a:endParaRPr lang="en-US" altLang="en-US" sz="2800" dirty="0" smtClean="0">
              <a:latin typeface="Arial Black" panose="020B0A04020102020204" pitchFamily="34" charset="0"/>
            </a:endParaRPr>
          </a:p>
        </p:txBody>
      </p:sp>
      <p:sp>
        <p:nvSpPr>
          <p:cNvPr id="7" name="TextBox 6"/>
          <p:cNvSpPr txBox="1"/>
          <p:nvPr/>
        </p:nvSpPr>
        <p:spPr>
          <a:xfrm>
            <a:off x="-14288" y="4756666"/>
            <a:ext cx="9158289" cy="369332"/>
          </a:xfrm>
          <a:prstGeom prst="rect">
            <a:avLst/>
          </a:prstGeom>
          <a:noFill/>
        </p:spPr>
        <p:txBody>
          <a:bodyPr wrap="square" rtlCol="0">
            <a:spAutoFit/>
          </a:bodyPr>
          <a:lstStyle/>
          <a:p>
            <a:pPr algn="ctr"/>
            <a:r>
              <a:rPr lang="en-US" b="1" dirty="0" smtClean="0"/>
              <a:t>To receive a confidential, no obligations, no risk cash offer in 24 Hours</a:t>
            </a:r>
            <a:endParaRPr lang="en-US" b="1" dirty="0"/>
          </a:p>
        </p:txBody>
      </p:sp>
      <p:sp>
        <p:nvSpPr>
          <p:cNvPr id="22" name="TextBox 21"/>
          <p:cNvSpPr txBox="1"/>
          <p:nvPr/>
        </p:nvSpPr>
        <p:spPr>
          <a:xfrm>
            <a:off x="0" y="4278868"/>
            <a:ext cx="9158289" cy="523220"/>
          </a:xfrm>
          <a:prstGeom prst="rect">
            <a:avLst/>
          </a:prstGeom>
          <a:noFill/>
        </p:spPr>
        <p:txBody>
          <a:bodyPr wrap="square" rtlCol="0">
            <a:spAutoFit/>
          </a:bodyPr>
          <a:lstStyle/>
          <a:p>
            <a:pPr algn="ctr"/>
            <a:r>
              <a:rPr lang="en-US" sz="2800" b="1" dirty="0" smtClean="0"/>
              <a:t>TOGETHER, WE CAN FIND A SOLUTION!</a:t>
            </a:r>
            <a:endParaRPr lang="en-US" sz="2800" b="1" dirty="0"/>
          </a:p>
        </p:txBody>
      </p:sp>
    </p:spTree>
    <p:extLst>
      <p:ext uri="{BB962C8B-B14F-4D97-AF65-F5344CB8AC3E}">
        <p14:creationId xmlns:p14="http://schemas.microsoft.com/office/powerpoint/2010/main" val="4721326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Box 4"/>
          <p:cNvSpPr txBox="1">
            <a:spLocks noChangeArrowheads="1"/>
          </p:cNvSpPr>
          <p:nvPr/>
        </p:nvSpPr>
        <p:spPr bwMode="auto">
          <a:xfrm>
            <a:off x="3048000" y="4193627"/>
            <a:ext cx="609600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4800" b="1" u="sng" dirty="0" smtClean="0">
                <a:latin typeface="Book Antiqua" pitchFamily="18" charset="0"/>
              </a:rPr>
              <a:t>SELL US YOUR HOUSE!</a:t>
            </a:r>
            <a:endParaRPr lang="en-US" altLang="en-US" sz="4800" b="1" u="sng" dirty="0">
              <a:latin typeface="Book Antiqua" pitchFamily="18" charset="0"/>
            </a:endParaRPr>
          </a:p>
          <a:p>
            <a:pPr algn="ctr"/>
            <a:r>
              <a:rPr lang="en-US" altLang="en-US" sz="4800" u="sng" dirty="0">
                <a:latin typeface="Book Antiqua" pitchFamily="18" charset="0"/>
              </a:rPr>
              <a:t>Call (713) </a:t>
            </a:r>
            <a:r>
              <a:rPr lang="en-US" altLang="en-US" sz="4800" u="sng" dirty="0" smtClean="0">
                <a:latin typeface="Book Antiqua" pitchFamily="18" charset="0"/>
              </a:rPr>
              <a:t>581-9075!</a:t>
            </a:r>
            <a:endParaRPr lang="en-US" altLang="en-US" sz="4800" u="sng" dirty="0">
              <a:latin typeface="Book Antiqua" pitchFamily="18" charset="0"/>
            </a:endParaRPr>
          </a:p>
        </p:txBody>
      </p:sp>
      <p:pic>
        <p:nvPicPr>
          <p:cNvPr id="3" name="Picture 2"/>
          <p:cNvPicPr>
            <a:picLocks noChangeAspect="1"/>
          </p:cNvPicPr>
          <p:nvPr/>
        </p:nvPicPr>
        <p:blipFill rotWithShape="1">
          <a:blip r:embed="rId2">
            <a:biLevel thresh="50000"/>
            <a:extLst>
              <a:ext uri="{28A0092B-C50C-407E-A947-70E740481C1C}">
                <a14:useLocalDpi xmlns:a14="http://schemas.microsoft.com/office/drawing/2010/main" val="0"/>
              </a:ext>
            </a:extLst>
          </a:blip>
          <a:srcRect l="25172" t="2803" r="26000" b="53007"/>
          <a:stretch/>
        </p:blipFill>
        <p:spPr>
          <a:xfrm>
            <a:off x="0" y="4193627"/>
            <a:ext cx="1860332" cy="2664373"/>
          </a:xfrm>
          <a:prstGeom prst="rect">
            <a:avLst/>
          </a:prstGeom>
        </p:spPr>
      </p:pic>
      <p:sp>
        <p:nvSpPr>
          <p:cNvPr id="4" name="Rounded Rectangular Callout 3"/>
          <p:cNvSpPr/>
          <p:nvPr/>
        </p:nvSpPr>
        <p:spPr>
          <a:xfrm>
            <a:off x="145600" y="76199"/>
            <a:ext cx="8846000" cy="4117427"/>
          </a:xfrm>
          <a:prstGeom prst="wedgeRoundRectCallout">
            <a:avLst>
              <a:gd name="adj1" fmla="val -33130"/>
              <a:gd name="adj2" fmla="val 76569"/>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472966" y="76200"/>
            <a:ext cx="8610600" cy="4031873"/>
          </a:xfrm>
          <a:prstGeom prst="rect">
            <a:avLst/>
          </a:prstGeom>
          <a:noFill/>
        </p:spPr>
        <p:txBody>
          <a:bodyPr wrap="square" rtlCol="0">
            <a:spAutoFit/>
          </a:bodyPr>
          <a:lstStyle/>
          <a:p>
            <a:r>
              <a:rPr lang="en-US" sz="1600" dirty="0" smtClean="0">
                <a:latin typeface="Arial Narrow" panose="020B0606020202030204" pitchFamily="34" charset="0"/>
              </a:rPr>
              <a:t>Hello,</a:t>
            </a:r>
          </a:p>
          <a:p>
            <a:endParaRPr lang="en-US" sz="1600" dirty="0">
              <a:latin typeface="Arial Narrow" panose="020B0606020202030204" pitchFamily="34" charset="0"/>
            </a:endParaRPr>
          </a:p>
          <a:p>
            <a:r>
              <a:rPr lang="en-US" sz="1600" dirty="0" smtClean="0">
                <a:latin typeface="Arial Narrow" panose="020B0606020202030204" pitchFamily="34" charset="0"/>
              </a:rPr>
              <a:t>My name is Chris and I work at a small, local company that specializes in helping home owners sell their homes </a:t>
            </a:r>
            <a:r>
              <a:rPr lang="en-US" sz="1600" b="1" u="sng" dirty="0" smtClean="0">
                <a:latin typeface="Arial Narrow" panose="020B0606020202030204" pitchFamily="34" charset="0"/>
              </a:rPr>
              <a:t>quickly</a:t>
            </a:r>
            <a:r>
              <a:rPr lang="en-US" sz="1600" dirty="0" smtClean="0">
                <a:latin typeface="Arial Narrow" panose="020B0606020202030204" pitchFamily="34" charset="0"/>
              </a:rPr>
              <a:t>, for </a:t>
            </a:r>
            <a:r>
              <a:rPr lang="en-US" sz="1600" b="1" u="sng" dirty="0" smtClean="0">
                <a:latin typeface="Arial Narrow" panose="020B0606020202030204" pitchFamily="34" charset="0"/>
              </a:rPr>
              <a:t>cash</a:t>
            </a:r>
            <a:r>
              <a:rPr lang="en-US" sz="1600" dirty="0" smtClean="0">
                <a:latin typeface="Arial Narrow" panose="020B0606020202030204" pitchFamily="34" charset="0"/>
              </a:rPr>
              <a:t>. We have purchased several properties in your area and we are interested in purchasing yours! </a:t>
            </a:r>
            <a:endParaRPr lang="en-US" sz="1600" dirty="0">
              <a:latin typeface="Arial Narrow" panose="020B0606020202030204" pitchFamily="34" charset="0"/>
            </a:endParaRPr>
          </a:p>
          <a:p>
            <a:endParaRPr lang="en-US" sz="1600" dirty="0" smtClean="0">
              <a:latin typeface="Arial Narrow" panose="020B0606020202030204" pitchFamily="34" charset="0"/>
            </a:endParaRPr>
          </a:p>
          <a:p>
            <a:r>
              <a:rPr lang="en-US" sz="1600" dirty="0" smtClean="0">
                <a:latin typeface="Arial Narrow" panose="020B0606020202030204" pitchFamily="34" charset="0"/>
              </a:rPr>
              <a:t>We have the ability to close </a:t>
            </a:r>
            <a:r>
              <a:rPr lang="en-US" sz="1600" b="1" u="sng" dirty="0" smtClean="0">
                <a:latin typeface="Arial Narrow" panose="020B0606020202030204" pitchFamily="34" charset="0"/>
              </a:rPr>
              <a:t>quickly</a:t>
            </a:r>
            <a:r>
              <a:rPr lang="en-US" sz="1600" dirty="0" smtClean="0">
                <a:latin typeface="Arial Narrow" panose="020B0606020202030204" pitchFamily="34" charset="0"/>
              </a:rPr>
              <a:t>, </a:t>
            </a:r>
            <a:r>
              <a:rPr lang="en-US" sz="1600" b="1" u="sng" dirty="0" smtClean="0">
                <a:latin typeface="Arial Narrow" panose="020B0606020202030204" pitchFamily="34" charset="0"/>
              </a:rPr>
              <a:t>pay cash</a:t>
            </a:r>
            <a:r>
              <a:rPr lang="en-US" sz="1600" dirty="0" smtClean="0">
                <a:latin typeface="Arial Narrow" panose="020B0606020202030204" pitchFamily="34" charset="0"/>
              </a:rPr>
              <a:t>, and that’s not all! We buy homes in </a:t>
            </a:r>
            <a:r>
              <a:rPr lang="en-US" sz="1600" b="1" u="sng" dirty="0" smtClean="0">
                <a:latin typeface="Arial Narrow" panose="020B0606020202030204" pitchFamily="34" charset="0"/>
              </a:rPr>
              <a:t>any</a:t>
            </a:r>
            <a:r>
              <a:rPr lang="en-US" sz="1600" dirty="0" smtClean="0">
                <a:latin typeface="Arial Narrow" panose="020B0606020202030204" pitchFamily="34" charset="0"/>
              </a:rPr>
              <a:t> condition, situation, or </a:t>
            </a:r>
          </a:p>
          <a:p>
            <a:endParaRPr lang="en-US" sz="1600" dirty="0">
              <a:latin typeface="Arial Narrow" panose="020B0606020202030204" pitchFamily="34" charset="0"/>
            </a:endParaRPr>
          </a:p>
          <a:p>
            <a:r>
              <a:rPr lang="en-US" sz="1600" dirty="0" smtClean="0">
                <a:latin typeface="Arial Narrow" panose="020B0606020202030204" pitchFamily="34" charset="0"/>
              </a:rPr>
              <a:t>location. And we are interested in your house at; </a:t>
            </a:r>
          </a:p>
          <a:p>
            <a:endParaRPr lang="en-US" sz="1600" dirty="0">
              <a:latin typeface="Arial Narrow" panose="020B0606020202030204" pitchFamily="34" charset="0"/>
            </a:endParaRPr>
          </a:p>
          <a:p>
            <a:r>
              <a:rPr lang="en-US" sz="1600" dirty="0" smtClean="0">
                <a:latin typeface="Arial Narrow" panose="020B0606020202030204" pitchFamily="34" charset="0"/>
              </a:rPr>
              <a:t>If your home needs </a:t>
            </a:r>
            <a:r>
              <a:rPr lang="en-US" sz="1600" b="1" u="sng" dirty="0" smtClean="0">
                <a:latin typeface="Arial Narrow" panose="020B0606020202030204" pitchFamily="34" charset="0"/>
              </a:rPr>
              <a:t>extensive repairs</a:t>
            </a:r>
            <a:r>
              <a:rPr lang="en-US" sz="1600" dirty="0" smtClean="0">
                <a:latin typeface="Arial Narrow" panose="020B0606020202030204" pitchFamily="34" charset="0"/>
              </a:rPr>
              <a:t>, is in </a:t>
            </a:r>
            <a:r>
              <a:rPr lang="en-US" sz="1600" b="1" u="sng" dirty="0" smtClean="0">
                <a:latin typeface="Arial Narrow" panose="020B0606020202030204" pitchFamily="34" charset="0"/>
              </a:rPr>
              <a:t>foreclosure</a:t>
            </a:r>
            <a:r>
              <a:rPr lang="en-US" sz="1600" dirty="0" smtClean="0">
                <a:latin typeface="Arial Narrow" panose="020B0606020202030204" pitchFamily="34" charset="0"/>
              </a:rPr>
              <a:t>, or is an </a:t>
            </a:r>
            <a:r>
              <a:rPr lang="en-US" sz="1600" b="1" u="sng" dirty="0" smtClean="0">
                <a:latin typeface="Arial Narrow" panose="020B0606020202030204" pitchFamily="34" charset="0"/>
              </a:rPr>
              <a:t>unwanted burden</a:t>
            </a:r>
            <a:r>
              <a:rPr lang="en-US" sz="1600" dirty="0" smtClean="0">
                <a:latin typeface="Arial Narrow" panose="020B0606020202030204" pitchFamily="34" charset="0"/>
              </a:rPr>
              <a:t>  that’s not a problem, we can buy it quickly. </a:t>
            </a:r>
          </a:p>
          <a:p>
            <a:endParaRPr lang="en-US" sz="1600" dirty="0">
              <a:latin typeface="Arial Narrow" panose="020B0606020202030204" pitchFamily="34" charset="0"/>
            </a:endParaRPr>
          </a:p>
          <a:p>
            <a:r>
              <a:rPr lang="en-US" sz="1600" b="1" u="sng" dirty="0" smtClean="0">
                <a:latin typeface="Arial Narrow" panose="020B0606020202030204" pitchFamily="34" charset="0"/>
              </a:rPr>
              <a:t>We offer risk free, no obligation, cash offers in as little as 24 Hours!</a:t>
            </a:r>
          </a:p>
          <a:p>
            <a:endParaRPr lang="en-US" sz="1600" dirty="0" smtClean="0"/>
          </a:p>
          <a:p>
            <a:r>
              <a:rPr lang="en-US" sz="1600" dirty="0" smtClean="0">
                <a:latin typeface="Arial Narrow" panose="020B0606020202030204" pitchFamily="34" charset="0"/>
              </a:rPr>
              <a:t>P.S. You aren’t on any list I just sent you this postcard to see if you were interested or had thought about selling your home</a:t>
            </a:r>
            <a:r>
              <a:rPr lang="en-US" sz="1600" dirty="0" smtClean="0"/>
              <a:t>.</a:t>
            </a:r>
          </a:p>
        </p:txBody>
      </p:sp>
    </p:spTree>
    <p:extLst>
      <p:ext uri="{BB962C8B-B14F-4D97-AF65-F5344CB8AC3E}">
        <p14:creationId xmlns:p14="http://schemas.microsoft.com/office/powerpoint/2010/main" val="10300778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Box 4"/>
          <p:cNvSpPr txBox="1">
            <a:spLocks noChangeArrowheads="1"/>
          </p:cNvSpPr>
          <p:nvPr/>
        </p:nvSpPr>
        <p:spPr bwMode="auto">
          <a:xfrm>
            <a:off x="3124200" y="4476164"/>
            <a:ext cx="5562601"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4400" b="1" u="sng" smtClean="0">
                <a:solidFill>
                  <a:srgbClr val="002060"/>
                </a:solidFill>
                <a:latin typeface="Book Antiqua" pitchFamily="18" charset="0"/>
              </a:rPr>
              <a:t>SELL ME </a:t>
            </a:r>
            <a:r>
              <a:rPr lang="en-US" altLang="en-US" sz="4400" b="1" u="sng" dirty="0" smtClean="0">
                <a:solidFill>
                  <a:srgbClr val="002060"/>
                </a:solidFill>
                <a:latin typeface="Book Antiqua" pitchFamily="18" charset="0"/>
              </a:rPr>
              <a:t>YOUR HOUSE!</a:t>
            </a:r>
            <a:endParaRPr lang="en-US" altLang="en-US" sz="4400" b="1" u="sng" dirty="0">
              <a:solidFill>
                <a:srgbClr val="002060"/>
              </a:solidFill>
              <a:latin typeface="Book Antiqua" pitchFamily="18" charset="0"/>
            </a:endParaRPr>
          </a:p>
          <a:p>
            <a:pPr algn="ctr"/>
            <a:r>
              <a:rPr lang="en-US" altLang="en-US" sz="4400" b="1" dirty="0">
                <a:latin typeface="Book Antiqua" pitchFamily="18" charset="0"/>
              </a:rPr>
              <a:t>Call </a:t>
            </a:r>
            <a:r>
              <a:rPr lang="en-US" altLang="en-US" sz="4400" b="1" dirty="0">
                <a:solidFill>
                  <a:srgbClr val="FF0000"/>
                </a:solidFill>
                <a:latin typeface="Book Antiqua" pitchFamily="18" charset="0"/>
              </a:rPr>
              <a:t>(713) 581-9075</a:t>
            </a:r>
          </a:p>
        </p:txBody>
      </p:sp>
      <p:pic>
        <p:nvPicPr>
          <p:cNvPr id="3" name="Picture 2"/>
          <p:cNvPicPr>
            <a:picLocks noChangeAspect="1"/>
          </p:cNvPicPr>
          <p:nvPr/>
        </p:nvPicPr>
        <p:blipFill rotWithShape="1">
          <a:blip r:embed="rId2">
            <a:biLevel thresh="50000"/>
            <a:extLst>
              <a:ext uri="{28A0092B-C50C-407E-A947-70E740481C1C}">
                <a14:useLocalDpi xmlns:a14="http://schemas.microsoft.com/office/drawing/2010/main" val="0"/>
              </a:ext>
            </a:extLst>
          </a:blip>
          <a:srcRect l="25172" t="2803" r="26000" b="53007"/>
          <a:stretch/>
        </p:blipFill>
        <p:spPr>
          <a:xfrm>
            <a:off x="0" y="4193627"/>
            <a:ext cx="1860332" cy="2664373"/>
          </a:xfrm>
          <a:prstGeom prst="rect">
            <a:avLst/>
          </a:prstGeom>
        </p:spPr>
      </p:pic>
      <p:sp>
        <p:nvSpPr>
          <p:cNvPr id="4" name="Rounded Rectangular Callout 3"/>
          <p:cNvSpPr/>
          <p:nvPr/>
        </p:nvSpPr>
        <p:spPr>
          <a:xfrm>
            <a:off x="145600" y="76200"/>
            <a:ext cx="8846000" cy="3962400"/>
          </a:xfrm>
          <a:prstGeom prst="wedgeRoundRectCallout">
            <a:avLst>
              <a:gd name="adj1" fmla="val -33130"/>
              <a:gd name="adj2" fmla="val 76569"/>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472966" y="76200"/>
            <a:ext cx="8610600" cy="3539430"/>
          </a:xfrm>
          <a:prstGeom prst="rect">
            <a:avLst/>
          </a:prstGeom>
          <a:noFill/>
        </p:spPr>
        <p:txBody>
          <a:bodyPr wrap="square" rtlCol="0">
            <a:spAutoFit/>
          </a:bodyPr>
          <a:lstStyle/>
          <a:p>
            <a:r>
              <a:rPr lang="en-US" sz="1600" dirty="0" smtClean="0">
                <a:latin typeface="Arial Narrow" panose="020B0606020202030204" pitchFamily="34" charset="0"/>
              </a:rPr>
              <a:t>Hello,</a:t>
            </a:r>
          </a:p>
          <a:p>
            <a:endParaRPr lang="en-US" sz="1600" dirty="0">
              <a:latin typeface="Arial Narrow" panose="020B0606020202030204" pitchFamily="34" charset="0"/>
            </a:endParaRPr>
          </a:p>
          <a:p>
            <a:r>
              <a:rPr lang="en-US" sz="1600" dirty="0" smtClean="0">
                <a:latin typeface="Arial Narrow" panose="020B0606020202030204" pitchFamily="34" charset="0"/>
              </a:rPr>
              <a:t>My name is Chris and I am mailing about your house at;  			I’m interested in buying it. </a:t>
            </a:r>
            <a:r>
              <a:rPr lang="en-US" sz="1600" dirty="0">
                <a:latin typeface="Arial Narrow" panose="020B0606020202030204" pitchFamily="34" charset="0"/>
              </a:rPr>
              <a:t>I</a:t>
            </a:r>
            <a:r>
              <a:rPr lang="en-US" sz="1600" dirty="0" smtClean="0">
                <a:latin typeface="Arial Narrow" panose="020B0606020202030204" pitchFamily="34" charset="0"/>
              </a:rPr>
              <a:t> have purchased several properties in your area and I’m interested in purchasing yours! </a:t>
            </a:r>
            <a:endParaRPr lang="en-US" sz="1600" dirty="0">
              <a:latin typeface="Arial Narrow" panose="020B0606020202030204" pitchFamily="34" charset="0"/>
            </a:endParaRPr>
          </a:p>
          <a:p>
            <a:endParaRPr lang="en-US" sz="1600" dirty="0" smtClean="0">
              <a:latin typeface="Arial Narrow" panose="020B0606020202030204" pitchFamily="34" charset="0"/>
            </a:endParaRPr>
          </a:p>
          <a:p>
            <a:r>
              <a:rPr lang="en-US" sz="1600" dirty="0" smtClean="0">
                <a:latin typeface="Arial Narrow" panose="020B0606020202030204" pitchFamily="34" charset="0"/>
              </a:rPr>
              <a:t>I can close </a:t>
            </a:r>
            <a:r>
              <a:rPr lang="en-US" sz="1600" b="1" u="sng" dirty="0" smtClean="0">
                <a:latin typeface="Arial Narrow" panose="020B0606020202030204" pitchFamily="34" charset="0"/>
              </a:rPr>
              <a:t>quickly</a:t>
            </a:r>
            <a:r>
              <a:rPr lang="en-US" sz="1600" dirty="0" smtClean="0">
                <a:latin typeface="Arial Narrow" panose="020B0606020202030204" pitchFamily="34" charset="0"/>
              </a:rPr>
              <a:t>, </a:t>
            </a:r>
            <a:r>
              <a:rPr lang="en-US" sz="1600" b="1" u="sng" dirty="0" smtClean="0">
                <a:latin typeface="Arial Narrow" panose="020B0606020202030204" pitchFamily="34" charset="0"/>
              </a:rPr>
              <a:t>pay cash</a:t>
            </a:r>
            <a:r>
              <a:rPr lang="en-US" sz="1600" dirty="0" smtClean="0">
                <a:latin typeface="Arial Narrow" panose="020B0606020202030204" pitchFamily="34" charset="0"/>
              </a:rPr>
              <a:t>, and that’s not all! </a:t>
            </a:r>
            <a:r>
              <a:rPr lang="en-US" sz="1600" dirty="0">
                <a:latin typeface="Arial Narrow" panose="020B0606020202030204" pitchFamily="34" charset="0"/>
              </a:rPr>
              <a:t>I</a:t>
            </a:r>
            <a:r>
              <a:rPr lang="en-US" sz="1600" dirty="0" smtClean="0">
                <a:latin typeface="Arial Narrow" panose="020B0606020202030204" pitchFamily="34" charset="0"/>
              </a:rPr>
              <a:t> buy homes in </a:t>
            </a:r>
            <a:r>
              <a:rPr lang="en-US" sz="1600" b="1" u="sng" dirty="0" smtClean="0">
                <a:latin typeface="Arial Narrow" panose="020B0606020202030204" pitchFamily="34" charset="0"/>
              </a:rPr>
              <a:t>any</a:t>
            </a:r>
            <a:r>
              <a:rPr lang="en-US" sz="1600" dirty="0" smtClean="0">
                <a:latin typeface="Arial Narrow" panose="020B0606020202030204" pitchFamily="34" charset="0"/>
              </a:rPr>
              <a:t> condition, situation, or location. </a:t>
            </a:r>
          </a:p>
          <a:p>
            <a:endParaRPr lang="en-US" sz="1600" dirty="0">
              <a:latin typeface="Arial Narrow" panose="020B0606020202030204" pitchFamily="34" charset="0"/>
            </a:endParaRPr>
          </a:p>
          <a:p>
            <a:r>
              <a:rPr lang="en-US" sz="1600" dirty="0" smtClean="0">
                <a:latin typeface="Arial Narrow" panose="020B0606020202030204" pitchFamily="34" charset="0"/>
              </a:rPr>
              <a:t>If your home needs </a:t>
            </a:r>
            <a:r>
              <a:rPr lang="en-US" sz="1600" b="1" u="sng" dirty="0" smtClean="0">
                <a:latin typeface="Arial Narrow" panose="020B0606020202030204" pitchFamily="34" charset="0"/>
              </a:rPr>
              <a:t>extensive repairs</a:t>
            </a:r>
            <a:r>
              <a:rPr lang="en-US" sz="1600" dirty="0" smtClean="0">
                <a:latin typeface="Arial Narrow" panose="020B0606020202030204" pitchFamily="34" charset="0"/>
              </a:rPr>
              <a:t>, is in </a:t>
            </a:r>
            <a:r>
              <a:rPr lang="en-US" sz="1600" b="1" u="sng" dirty="0" smtClean="0">
                <a:latin typeface="Arial Narrow" panose="020B0606020202030204" pitchFamily="34" charset="0"/>
              </a:rPr>
              <a:t>foreclosure</a:t>
            </a:r>
            <a:r>
              <a:rPr lang="en-US" sz="1600" dirty="0" smtClean="0">
                <a:latin typeface="Arial Narrow" panose="020B0606020202030204" pitchFamily="34" charset="0"/>
              </a:rPr>
              <a:t>, or is an </a:t>
            </a:r>
            <a:r>
              <a:rPr lang="en-US" sz="1600" b="1" u="sng" dirty="0" smtClean="0">
                <a:latin typeface="Arial Narrow" panose="020B0606020202030204" pitchFamily="34" charset="0"/>
              </a:rPr>
              <a:t>unwanted burden</a:t>
            </a:r>
            <a:r>
              <a:rPr lang="en-US" sz="1600" dirty="0" smtClean="0">
                <a:latin typeface="Arial Narrow" panose="020B0606020202030204" pitchFamily="34" charset="0"/>
              </a:rPr>
              <a:t>  that’s not a problem, I can buy it quickly. </a:t>
            </a:r>
          </a:p>
          <a:p>
            <a:endParaRPr lang="en-US" sz="1600" dirty="0">
              <a:latin typeface="Arial Narrow" panose="020B0606020202030204" pitchFamily="34" charset="0"/>
            </a:endParaRPr>
          </a:p>
          <a:p>
            <a:r>
              <a:rPr lang="en-US" sz="1600" b="1" u="sng" dirty="0">
                <a:latin typeface="Arial Narrow" panose="020B0606020202030204" pitchFamily="34" charset="0"/>
              </a:rPr>
              <a:t>I</a:t>
            </a:r>
            <a:r>
              <a:rPr lang="en-US" sz="1600" b="1" u="sng" dirty="0" smtClean="0">
                <a:latin typeface="Arial Narrow" panose="020B0606020202030204" pitchFamily="34" charset="0"/>
              </a:rPr>
              <a:t> offer risk free, no obligation, cash offers in as little as 24 Hours!</a:t>
            </a:r>
          </a:p>
          <a:p>
            <a:endParaRPr lang="en-US" sz="1600" dirty="0" smtClean="0"/>
          </a:p>
          <a:p>
            <a:r>
              <a:rPr lang="en-US" sz="1600" dirty="0" smtClean="0">
                <a:latin typeface="Arial Narrow" panose="020B0606020202030204" pitchFamily="34" charset="0"/>
              </a:rPr>
              <a:t>P.S. You aren’t on any list I just sent you this postcard to see if you were interested or had thought about selling your home</a:t>
            </a:r>
            <a:r>
              <a:rPr lang="en-US" sz="1600" dirty="0" smtClean="0"/>
              <a:t>.</a:t>
            </a:r>
          </a:p>
        </p:txBody>
      </p:sp>
    </p:spTree>
    <p:extLst>
      <p:ext uri="{BB962C8B-B14F-4D97-AF65-F5344CB8AC3E}">
        <p14:creationId xmlns:p14="http://schemas.microsoft.com/office/powerpoint/2010/main" val="16277555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7810" y="14288"/>
            <a:ext cx="3046190"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Box 4"/>
          <p:cNvSpPr txBox="1">
            <a:spLocks noChangeArrowheads="1"/>
          </p:cNvSpPr>
          <p:nvPr/>
        </p:nvSpPr>
        <p:spPr bwMode="auto">
          <a:xfrm>
            <a:off x="851225" y="18871"/>
            <a:ext cx="512191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3600" b="1" u="sng" dirty="0" smtClean="0">
                <a:latin typeface="Book Antiqua" pitchFamily="18" charset="0"/>
              </a:rPr>
              <a:t>We Buy Houses CASH!</a:t>
            </a:r>
            <a:endParaRPr lang="en-US" altLang="en-US" sz="3600" b="1" u="sng" dirty="0">
              <a:latin typeface="Book Antiqua" pitchFamily="18" charset="0"/>
            </a:endParaRPr>
          </a:p>
          <a:p>
            <a:pPr algn="ctr"/>
            <a:r>
              <a:rPr lang="en-US" altLang="en-US" sz="3600" u="sng" dirty="0">
                <a:latin typeface="Book Antiqua" pitchFamily="18" charset="0"/>
              </a:rPr>
              <a:t>Call (713) 581-9075</a:t>
            </a:r>
          </a:p>
        </p:txBody>
      </p:sp>
      <p:sp>
        <p:nvSpPr>
          <p:cNvPr id="2052" name="TextBox 6"/>
          <p:cNvSpPr txBox="1">
            <a:spLocks noChangeArrowheads="1"/>
          </p:cNvSpPr>
          <p:nvPr/>
        </p:nvSpPr>
        <p:spPr bwMode="auto">
          <a:xfrm>
            <a:off x="0" y="1981200"/>
            <a:ext cx="91582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3600" dirty="0">
                <a:solidFill>
                  <a:srgbClr val="FF0000"/>
                </a:solidFill>
                <a:latin typeface="Book Antiqua" panose="02040602050305030304" pitchFamily="18" charset="0"/>
              </a:rPr>
              <a:t>Call </a:t>
            </a:r>
            <a:r>
              <a:rPr lang="en-US" altLang="en-US" sz="3600" dirty="0" smtClean="0">
                <a:solidFill>
                  <a:srgbClr val="FF0000"/>
                </a:solidFill>
                <a:latin typeface="Book Antiqua" panose="02040602050305030304" pitchFamily="18" charset="0"/>
              </a:rPr>
              <a:t>NOW </a:t>
            </a:r>
            <a:r>
              <a:rPr lang="en-US" altLang="en-US" sz="3600" dirty="0">
                <a:solidFill>
                  <a:srgbClr val="FF0000"/>
                </a:solidFill>
                <a:latin typeface="Book Antiqua" panose="02040602050305030304" pitchFamily="18" charset="0"/>
              </a:rPr>
              <a:t>for </a:t>
            </a:r>
            <a:r>
              <a:rPr lang="en-US" altLang="en-US" sz="3600" dirty="0" smtClean="0">
                <a:solidFill>
                  <a:srgbClr val="FF0000"/>
                </a:solidFill>
                <a:latin typeface="Book Antiqua" panose="02040602050305030304" pitchFamily="18" charset="0"/>
              </a:rPr>
              <a:t>a free, no risk, confidential </a:t>
            </a:r>
            <a:r>
              <a:rPr lang="en-US" altLang="en-US" sz="3600" dirty="0">
                <a:solidFill>
                  <a:srgbClr val="FF0000"/>
                </a:solidFill>
                <a:latin typeface="Book Antiqua" panose="02040602050305030304" pitchFamily="18" charset="0"/>
              </a:rPr>
              <a:t>CASH Offer on your house!</a:t>
            </a:r>
          </a:p>
        </p:txBody>
      </p:sp>
      <p:sp>
        <p:nvSpPr>
          <p:cNvPr id="2055" name="TextBox 10"/>
          <p:cNvSpPr txBox="1">
            <a:spLocks noChangeArrowheads="1"/>
          </p:cNvSpPr>
          <p:nvPr/>
        </p:nvSpPr>
        <p:spPr bwMode="auto">
          <a:xfrm>
            <a:off x="1219200" y="1295400"/>
            <a:ext cx="43524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b="1" dirty="0">
                <a:latin typeface="Book Antiqua" panose="02040602050305030304" pitchFamily="18" charset="0"/>
              </a:rPr>
              <a:t>or visit us online at </a:t>
            </a:r>
          </a:p>
          <a:p>
            <a:pPr algn="ctr"/>
            <a:r>
              <a:rPr lang="en-US" altLang="en-US" b="1" u="sng" dirty="0">
                <a:solidFill>
                  <a:srgbClr val="0070C0"/>
                </a:solidFill>
                <a:latin typeface="Book Antiqua" panose="02040602050305030304" pitchFamily="18" charset="0"/>
              </a:rPr>
              <a:t>www.HoustonCapitalHomebuyers.com</a:t>
            </a:r>
          </a:p>
        </p:txBody>
      </p:sp>
      <p:sp>
        <p:nvSpPr>
          <p:cNvPr id="12" name="TextBox 7"/>
          <p:cNvSpPr txBox="1">
            <a:spLocks noChangeArrowheads="1"/>
          </p:cNvSpPr>
          <p:nvPr/>
        </p:nvSpPr>
        <p:spPr bwMode="auto">
          <a:xfrm>
            <a:off x="1758949" y="3571072"/>
            <a:ext cx="296545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Calibri" pitchFamily="34" charset="0"/>
              </a:defRPr>
            </a:lvl1pPr>
            <a:lvl2pPr marL="2857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Font typeface="Arial" charset="0"/>
              <a:buChar char="•"/>
            </a:pPr>
            <a:r>
              <a:rPr lang="en-US" altLang="en-US" sz="2000" b="1" dirty="0">
                <a:latin typeface="Book Antiqua" pitchFamily="18" charset="0"/>
              </a:rPr>
              <a:t>Unwanted properties</a:t>
            </a:r>
          </a:p>
          <a:p>
            <a:pPr algn="just">
              <a:buFont typeface="Arial" charset="0"/>
              <a:buChar char="•"/>
            </a:pPr>
            <a:r>
              <a:rPr lang="en-US" altLang="en-US" sz="2000" b="1" dirty="0">
                <a:latin typeface="Book Antiqua" pitchFamily="18" charset="0"/>
              </a:rPr>
              <a:t>Back Taxes</a:t>
            </a:r>
          </a:p>
          <a:p>
            <a:pPr algn="just">
              <a:buFont typeface="Arial" charset="0"/>
              <a:buChar char="•"/>
            </a:pPr>
            <a:r>
              <a:rPr lang="en-US" altLang="en-US" sz="2000" b="1" dirty="0">
                <a:latin typeface="Book Antiqua" pitchFamily="18" charset="0"/>
              </a:rPr>
              <a:t>Job Transfers</a:t>
            </a:r>
          </a:p>
          <a:p>
            <a:pPr lvl="1" algn="just">
              <a:buFont typeface="Arial" charset="0"/>
              <a:buChar char="•"/>
            </a:pPr>
            <a:r>
              <a:rPr lang="en-US" altLang="en-US" sz="2000" b="1" dirty="0">
                <a:latin typeface="Book Antiqua" pitchFamily="18" charset="0"/>
              </a:rPr>
              <a:t>Foreclosures</a:t>
            </a:r>
          </a:p>
        </p:txBody>
      </p:sp>
      <p:sp>
        <p:nvSpPr>
          <p:cNvPr id="13" name="Rectangle 11"/>
          <p:cNvSpPr>
            <a:spLocks noChangeArrowheads="1"/>
          </p:cNvSpPr>
          <p:nvPr/>
        </p:nvSpPr>
        <p:spPr bwMode="auto">
          <a:xfrm>
            <a:off x="0" y="304800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n-US" sz="2000" b="1" u="sng" dirty="0">
                <a:latin typeface="Book Antiqua" panose="02040602050305030304" pitchFamily="18" charset="0"/>
              </a:rPr>
              <a:t>We buy houses; any condition, any situation!</a:t>
            </a:r>
          </a:p>
        </p:txBody>
      </p:sp>
      <p:sp>
        <p:nvSpPr>
          <p:cNvPr id="14" name="Rectangle 12"/>
          <p:cNvSpPr>
            <a:spLocks noChangeArrowheads="1"/>
          </p:cNvSpPr>
          <p:nvPr/>
        </p:nvSpPr>
        <p:spPr bwMode="auto">
          <a:xfrm>
            <a:off x="4876800" y="3571072"/>
            <a:ext cx="2895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Font typeface="Arial" charset="0"/>
              <a:buChar char="•"/>
            </a:pPr>
            <a:r>
              <a:rPr lang="en-US" altLang="en-US" sz="2000" b="1" dirty="0">
                <a:latin typeface="Book Antiqua" pitchFamily="18" charset="0"/>
              </a:rPr>
              <a:t>Bankruptcy</a:t>
            </a:r>
          </a:p>
          <a:p>
            <a:pPr>
              <a:buFont typeface="Arial" charset="0"/>
              <a:buChar char="•"/>
            </a:pPr>
            <a:r>
              <a:rPr lang="en-US" altLang="en-US" sz="2000" b="1" dirty="0">
                <a:latin typeface="Book Antiqua" pitchFamily="18" charset="0"/>
              </a:rPr>
              <a:t>Inheritance</a:t>
            </a:r>
          </a:p>
          <a:p>
            <a:pPr>
              <a:buFont typeface="Arial" charset="0"/>
              <a:buChar char="•"/>
            </a:pPr>
            <a:r>
              <a:rPr lang="en-US" altLang="en-US" sz="2000" b="1" dirty="0">
                <a:latin typeface="Book Antiqua" pitchFamily="18" charset="0"/>
              </a:rPr>
              <a:t>Problem Rentals</a:t>
            </a:r>
          </a:p>
          <a:p>
            <a:pPr>
              <a:buFont typeface="Arial" charset="0"/>
              <a:buChar char="•"/>
            </a:pPr>
            <a:r>
              <a:rPr lang="en-US" altLang="en-US" sz="2000" b="1" dirty="0">
                <a:latin typeface="Book Antiqua" pitchFamily="18" charset="0"/>
              </a:rPr>
              <a:t>In need of Repairs</a:t>
            </a:r>
          </a:p>
        </p:txBody>
      </p:sp>
      <p:sp>
        <p:nvSpPr>
          <p:cNvPr id="3" name="TextBox 2"/>
          <p:cNvSpPr txBox="1"/>
          <p:nvPr/>
        </p:nvSpPr>
        <p:spPr>
          <a:xfrm>
            <a:off x="11142" y="4876800"/>
            <a:ext cx="9132858" cy="1323439"/>
          </a:xfrm>
          <a:prstGeom prst="rect">
            <a:avLst/>
          </a:prstGeom>
          <a:noFill/>
        </p:spPr>
        <p:txBody>
          <a:bodyPr wrap="square" rtlCol="0">
            <a:spAutoFit/>
          </a:bodyPr>
          <a:lstStyle/>
          <a:p>
            <a:pPr algn="ctr"/>
            <a:r>
              <a:rPr lang="en-US" sz="1600" dirty="0" smtClean="0"/>
              <a:t>Houston Capital Home Buyers is a small, locally owned company that is dedicated to helping home owners in any situation, sell their homes quickly and confidentially. We have spent several years helping home owners in your area sell their homes and we offer a polite, professional, and courteous service that can assist you no matter what condition or situation that you find yourself in. “</a:t>
            </a:r>
            <a:r>
              <a:rPr lang="en-US" sz="1600" i="1" dirty="0" smtClean="0"/>
              <a:t>We don’t buy every home, but we help every client”</a:t>
            </a:r>
            <a:endParaRPr lang="en-US" sz="1600" dirty="0"/>
          </a:p>
        </p:txBody>
      </p:sp>
      <p:sp>
        <p:nvSpPr>
          <p:cNvPr id="4" name="Rectangle 3"/>
          <p:cNvSpPr/>
          <p:nvPr/>
        </p:nvSpPr>
        <p:spPr>
          <a:xfrm>
            <a:off x="0" y="6248400"/>
            <a:ext cx="9143999" cy="523220"/>
          </a:xfrm>
          <a:prstGeom prst="rect">
            <a:avLst/>
          </a:prstGeom>
        </p:spPr>
        <p:txBody>
          <a:bodyPr wrap="square">
            <a:spAutoFit/>
          </a:bodyPr>
          <a:lstStyle/>
          <a:p>
            <a:pPr algn="ctr"/>
            <a:r>
              <a:rPr lang="en-US" altLang="en-US" sz="2800" b="1" dirty="0" smtClean="0">
                <a:solidFill>
                  <a:srgbClr val="FF0000"/>
                </a:solidFill>
                <a:latin typeface="Book Antiqua" pitchFamily="18" charset="0"/>
              </a:rPr>
              <a:t>For More Information Call NOW! (713</a:t>
            </a:r>
            <a:r>
              <a:rPr lang="en-US" altLang="en-US" sz="2800" b="1" dirty="0">
                <a:solidFill>
                  <a:srgbClr val="FF0000"/>
                </a:solidFill>
                <a:latin typeface="Book Antiqua" pitchFamily="18" charset="0"/>
              </a:rPr>
              <a:t>) 581-9075</a:t>
            </a:r>
          </a:p>
        </p:txBody>
      </p:sp>
    </p:spTree>
    <p:extLst>
      <p:ext uri="{BB962C8B-B14F-4D97-AF65-F5344CB8AC3E}">
        <p14:creationId xmlns:p14="http://schemas.microsoft.com/office/powerpoint/2010/main" val="26796785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TotalTime>
  <Words>674</Words>
  <Application>Microsoft Office PowerPoint</Application>
  <PresentationFormat>On-screen Show (4:3)</PresentationFormat>
  <Paragraphs>96</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dc:creator>
  <cp:lastModifiedBy>Chris</cp:lastModifiedBy>
  <cp:revision>25</cp:revision>
  <dcterms:created xsi:type="dcterms:W3CDTF">2013-11-12T19:34:50Z</dcterms:created>
  <dcterms:modified xsi:type="dcterms:W3CDTF">2014-11-06T00:23:29Z</dcterms:modified>
</cp:coreProperties>
</file>