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"/>
  </p:notesMasterIdLst>
  <p:sldIdLst>
    <p:sldId id="256" r:id="rId2"/>
    <p:sldId id="257" r:id="rId3"/>
    <p:sldId id="259" r:id="rId4"/>
    <p:sldId id="258" r:id="rId5"/>
    <p:sldId id="263" r:id="rId6"/>
    <p:sldId id="260" r:id="rId7"/>
    <p:sldId id="261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868"/>
    <p:restoredTop sz="74510"/>
  </p:normalViewPr>
  <p:slideViewPr>
    <p:cSldViewPr snapToGrid="0" snapToObjects="1">
      <p:cViewPr varScale="1">
        <p:scale>
          <a:sx n="61" d="100"/>
          <a:sy n="61" d="100"/>
        </p:scale>
        <p:origin x="248" y="5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AB5A16-1CFD-9E49-B17D-FD0954BC48EA}" type="datetimeFigureOut">
              <a:rPr lang="en-US" smtClean="0"/>
              <a:t>10/10/20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3FF5DB-AB4E-1D45-9CE1-127EF7D5E8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4755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coronavirus.jhu.edu/map.html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www.rickscott.senate.gov/sen-rick-scott-we-must-stop-growth-rate-coronavirus-save-lives-and-economy-releases-daily-update" TargetMode="External"/><Relationship Id="rId4" Type="http://schemas.openxmlformats.org/officeDocument/2006/relationships/hyperlink" Target="https://experience.arcgis.com/experience/96dd742462124fa0b38ddedb9b25e429/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Doreen Cassarino FNPN VP Legislation and AANP Region Director is Honored on Floor of House and Named NP of the Day for the Capitol Medical Clinic.  </a:t>
            </a:r>
          </a:p>
          <a:p>
            <a:r>
              <a:rPr lang="en-US" dirty="0" err="1"/>
              <a:t>Meetign</a:t>
            </a:r>
            <a:r>
              <a:rPr lang="en-US" dirty="0"/>
              <a:t> with Dr Rep Cary Pigman</a:t>
            </a:r>
          </a:p>
          <a:p>
            <a:r>
              <a:rPr lang="en-US" dirty="0"/>
              <a:t>NCSBN’s efforts strong and founded new Coalition Floridians United for Health Care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3FF5DB-AB4E-1D45-9CE1-127EF7D5E80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7486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Bill passed 107-8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3FF5DB-AB4E-1D45-9CE1-127EF7D5E80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2619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3FF5DB-AB4E-1D45-9CE1-127EF7D5E80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041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3FF5DB-AB4E-1D45-9CE1-127EF7D5E80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0199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Today, Senator Rick Scott released an update on the growth rate of cases of the Coronavirus by state, and by county in Florida, as of April 3, 2020, according to </a:t>
            </a:r>
            <a:r>
              <a:rPr lang="en-US" sz="1200" b="0" i="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Johns Hopkins Center for Systems Science and Engineering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and </a:t>
            </a:r>
            <a:r>
              <a:rPr lang="en-US" sz="1200" b="0" i="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Florida Department of Health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data. Senator Scott is </a:t>
            </a:r>
            <a:r>
              <a:rPr lang="en-US" sz="1200" b="0" i="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/>
              </a:rPr>
              <a:t>releasing this information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daily to show which states are slowing the growth of Coronavirus. Please note: data provided from Johns Hopkins is compiled from federal data and may have discrepancies from latest state updates.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dirty="0"/>
              <a:t>IN MEMORIMUN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lost a NP at Jackson Memorial Hosp Miami-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Araceli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Buendia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Ilagan, 63 YRS OLD  who recently died from complications of COVID-19,” the hospital said in a prepared statement. “Araceli dedicated nearly 33 years of her life treating some of our most critically ill patients.”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3FF5DB-AB4E-1D45-9CE1-127EF7D5E80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2870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0D5081-FCB8-B445-9454-893A2896B0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776923-6138-A04B-BBA5-5655F0BF28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3FEA9A-59AB-B64A-8013-B7B09307B0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571DD-9E9D-9742-9045-7DE2F1E6786A}" type="datetimeFigureOut">
              <a:rPr lang="en-US" smtClean="0"/>
              <a:t>10/10/20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AEE3C2-2656-3C46-916A-2186D156FC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0B551F-A6CF-3B44-8C55-71A135F5A6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297FE-92B7-5C4A-8FED-B82E73E94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9259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4FF5C1-97FE-A84F-B4D6-98BFC21CB4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FA779D3-2676-5A4B-8638-1DA99313BE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DEE0A5-1F74-9841-8868-B0988CCB0A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571DD-9E9D-9742-9045-7DE2F1E6786A}" type="datetimeFigureOut">
              <a:rPr lang="en-US" smtClean="0"/>
              <a:t>10/10/20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0530AF-8FD4-BD46-B79F-157F07F253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CEC901-B78F-1648-9735-E1BC7253D2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297FE-92B7-5C4A-8FED-B82E73E94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7232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1CD136A-667B-984B-8889-58AFE58A90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730D500-069C-EF48-A0F2-08DAAE6ED1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C5D7D7-DCDE-954D-9BA5-CF82BF5CFC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571DD-9E9D-9742-9045-7DE2F1E6786A}" type="datetimeFigureOut">
              <a:rPr lang="en-US" smtClean="0"/>
              <a:t>10/10/20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3B0352-D91E-AC41-9AD9-4380A57C01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23BDD2-E53D-4C49-B69B-4D84FA549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297FE-92B7-5C4A-8FED-B82E73E94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1077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7F1482-8020-2947-B7AD-E08BBB2196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E344B1-19CC-8842-9AF2-71FFC413D9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31A50E-D23B-9F4F-8E7E-022F0664D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571DD-9E9D-9742-9045-7DE2F1E6786A}" type="datetimeFigureOut">
              <a:rPr lang="en-US" smtClean="0"/>
              <a:t>10/10/20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1FF93-D2B2-964C-A91F-D322595E4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BACE28-C584-CE48-BD68-1D0687103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297FE-92B7-5C4A-8FED-B82E73E94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3030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6E221-80B8-9742-B2AA-3D9A9A8F44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52F309-7A83-A24C-8659-42349A1F60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E090A6-8680-C24F-A018-04D58F0113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571DD-9E9D-9742-9045-7DE2F1E6786A}" type="datetimeFigureOut">
              <a:rPr lang="en-US" smtClean="0"/>
              <a:t>10/10/20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D96C9D-91AE-7942-83DB-85F2C66771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620A37-019D-1F4A-8D8B-CE9272B2D6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297FE-92B7-5C4A-8FED-B82E73E94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5261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105C50-F82D-4F40-927B-EA631811BB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1A6EF8-0A62-134E-BD98-5389D8B260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BAC0E0-F56C-6049-9939-B6BBA47837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E3D323-874B-1342-AC80-85AB72F68E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571DD-9E9D-9742-9045-7DE2F1E6786A}" type="datetimeFigureOut">
              <a:rPr lang="en-US" smtClean="0"/>
              <a:t>10/10/20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194C76-F22A-8F46-A014-0F1049622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5B13D3-818D-EE45-8638-0E4CE61061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297FE-92B7-5C4A-8FED-B82E73E94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1212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E89CF5-0370-A744-B80E-6B310C6C20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6FA2BC-ED7C-7648-B6CF-5449A6C744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22D4A2-1234-3C44-BA4E-0C20DCCAF7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BF9C4E9-6DFB-E447-8606-9A27B82C94E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EDB5350-59C3-CF45-B8D6-786C20E0B87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B62CB53-D79A-D64D-BF71-7FE0B220BC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571DD-9E9D-9742-9045-7DE2F1E6786A}" type="datetimeFigureOut">
              <a:rPr lang="en-US" smtClean="0"/>
              <a:t>10/10/20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6A014A4-0EED-8C48-A6C5-AC9544F4C7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F7BF16D-F138-3645-8E4F-2043484BA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297FE-92B7-5C4A-8FED-B82E73E94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6326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4FB0D5-E660-D243-B5BA-6D79ACA950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518E6B-8262-BF47-9CC1-BD46D3D8A4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571DD-9E9D-9742-9045-7DE2F1E6786A}" type="datetimeFigureOut">
              <a:rPr lang="en-US" smtClean="0"/>
              <a:t>10/10/20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9E5424-45E2-D346-8550-977952005F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120211-3591-6548-A40A-D60EC6FBE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297FE-92B7-5C4A-8FED-B82E73E94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9632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0203BCE-F567-3644-8A86-DB3BAFE5F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571DD-9E9D-9742-9045-7DE2F1E6786A}" type="datetimeFigureOut">
              <a:rPr lang="en-US" smtClean="0"/>
              <a:t>10/10/20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EB66E2-40E0-C146-B60D-FFFB1543B8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D3B143-AAD3-374E-9C26-B7DCE84F1B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297FE-92B7-5C4A-8FED-B82E73E94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1541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CF719B-5A7E-5A4F-A9C3-AFF901044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99ED98-28EC-C845-8DBD-90B2DC1792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9D6C2A-3C2C-F045-97A0-76517E957B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79A7CE-FA54-894D-B159-5FE0FEBC8F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571DD-9E9D-9742-9045-7DE2F1E6786A}" type="datetimeFigureOut">
              <a:rPr lang="en-US" smtClean="0"/>
              <a:t>10/10/20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EB1112-63DE-FE42-886A-405B42AB35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8513D0-F784-BC49-97E9-75B316F60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297FE-92B7-5C4A-8FED-B82E73E94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8164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E6294D-CEEC-DB4D-B7D5-6C6BDDB769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76FB8B-21D8-FB45-B791-A94F4E055ED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F278AA-FA55-2E42-86C3-590BFE0662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A01BB3-D69E-6C4B-9AE1-0CDB4AC932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571DD-9E9D-9742-9045-7DE2F1E6786A}" type="datetimeFigureOut">
              <a:rPr lang="en-US" smtClean="0"/>
              <a:t>10/10/20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F905A9-8294-8F4B-8513-013863A025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5C7780-F6FF-8F4C-9745-5348ECE18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297FE-92B7-5C4A-8FED-B82E73E94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338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6B84D19-6693-994D-A65A-19BAF97F2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7D9030-57F8-2C4A-9FAC-A7AF4D9E08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104C95-81B7-E844-B967-25F79D710EF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2571DD-9E9D-9742-9045-7DE2F1E6786A}" type="datetimeFigureOut">
              <a:rPr lang="en-US" smtClean="0"/>
              <a:t>10/10/20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6F65B9-B2B5-E245-8EF2-F48C232647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4974E5-E320-2944-8753-C68BDF3D4A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F297FE-92B7-5C4A-8FED-B82E73E94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590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.JPG"/><Relationship Id="rId7" Type="http://schemas.openxmlformats.org/officeDocument/2006/relationships/image" Target="../media/image6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10" Type="http://schemas.openxmlformats.org/officeDocument/2006/relationships/image" Target="../media/image9.jpg"/><Relationship Id="rId4" Type="http://schemas.openxmlformats.org/officeDocument/2006/relationships/image" Target="../media/image3.JPG"/><Relationship Id="rId9" Type="http://schemas.openxmlformats.org/officeDocument/2006/relationships/image" Target="../media/image8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tiff"/><Relationship Id="rId3" Type="http://schemas.openxmlformats.org/officeDocument/2006/relationships/image" Target="../media/image11.tiff"/><Relationship Id="rId7" Type="http://schemas.openxmlformats.org/officeDocument/2006/relationships/image" Target="../media/image15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tiff"/><Relationship Id="rId5" Type="http://schemas.openxmlformats.org/officeDocument/2006/relationships/image" Target="../media/image13.tiff"/><Relationship Id="rId4" Type="http://schemas.openxmlformats.org/officeDocument/2006/relationships/image" Target="../media/image12.tiff"/><Relationship Id="rId9" Type="http://schemas.openxmlformats.org/officeDocument/2006/relationships/image" Target="../media/image17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rickscott.senate.gov/sen-rick-scott-releases-daily-update-coronavirus-growth-rate-state-and-florida-county-2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300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>
            <a:extLst>
              <a:ext uri="{FF2B5EF4-FFF2-40B4-BE49-F238E27FC236}">
                <a16:creationId xmlns:a16="http://schemas.microsoft.com/office/drawing/2014/main" id="{C0B27210-D0CA-4654-B3E3-9ABB4F178E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197102F-A49B-5045-9124-03C2677064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72486" y="5955957"/>
            <a:ext cx="4645250" cy="902043"/>
          </a:xfrm>
        </p:spPr>
        <p:txBody>
          <a:bodyPr anchor="t">
            <a:norm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Florida Coalition of Advanced Practice Nurses </a:t>
            </a:r>
            <a:br>
              <a:rPr lang="en-US" sz="1400" b="1" dirty="0">
                <a:solidFill>
                  <a:schemeClr val="bg1"/>
                </a:solidFill>
              </a:rPr>
            </a:br>
            <a:r>
              <a:rPr lang="en-US" sz="1400" dirty="0">
                <a:solidFill>
                  <a:schemeClr val="bg1"/>
                </a:solidFill>
              </a:rPr>
              <a:t>A consortium of supporting organizations working together as one united voice for better healthcare</a:t>
            </a:r>
            <a:br>
              <a:rPr lang="en-US" sz="1400" dirty="0">
                <a:solidFill>
                  <a:schemeClr val="bg1"/>
                </a:solidFill>
              </a:rPr>
            </a:br>
            <a:r>
              <a:rPr lang="en-US" sz="1400" dirty="0" err="1">
                <a:solidFill>
                  <a:schemeClr val="bg1"/>
                </a:solidFill>
              </a:rPr>
              <a:t>www.FLCAPN.enpnetwork.com</a:t>
            </a:r>
            <a:r>
              <a:rPr lang="en-US" sz="1400" dirty="0">
                <a:solidFill>
                  <a:schemeClr val="bg1"/>
                </a:solidFill>
                <a:effectLst/>
              </a:rPr>
              <a:t> 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70B66945-4967-4040-926D-DCA44313CD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24154" cy="685800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A picture containing food, game&#10;&#10;Description automatically generated">
            <a:extLst>
              <a:ext uri="{FF2B5EF4-FFF2-40B4-BE49-F238E27FC236}">
                <a16:creationId xmlns:a16="http://schemas.microsoft.com/office/drawing/2014/main" id="{B0EF373C-C0B1-2C48-B72E-0335858B47EB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" r="293" b="-3"/>
          <a:stretch/>
        </p:blipFill>
        <p:spPr>
          <a:xfrm>
            <a:off x="617838" y="824887"/>
            <a:ext cx="3479850" cy="4511421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BBBD8CAA-F1DB-CA41-986F-456449B37919}"/>
              </a:ext>
            </a:extLst>
          </p:cNvPr>
          <p:cNvSpPr/>
          <p:nvPr/>
        </p:nvSpPr>
        <p:spPr>
          <a:xfrm>
            <a:off x="6170314" y="715821"/>
            <a:ext cx="5876543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i="0" u="sng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AGEND</a:t>
            </a:r>
            <a:endParaRPr lang="en-US" sz="1600" b="0" i="0" u="none" strike="noStrike" dirty="0">
              <a:solidFill>
                <a:schemeClr val="bg1"/>
              </a:solidFill>
              <a:effectLst/>
              <a:latin typeface="Helvetica" pitchFamily="2" charset="0"/>
            </a:endParaRPr>
          </a:p>
          <a:p>
            <a:r>
              <a:rPr lang="en-US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10:00                Call to Order  - Co-Chairs Jean Aertker &amp;			Vernon Langford</a:t>
            </a:r>
            <a:endParaRPr lang="en-US" sz="1600" b="0" i="0" u="none" strike="noStrike" dirty="0">
              <a:solidFill>
                <a:schemeClr val="bg1"/>
              </a:solidFill>
              <a:effectLst/>
              <a:latin typeface="Helvetica" pitchFamily="2" charset="0"/>
            </a:endParaRPr>
          </a:p>
          <a:p>
            <a:r>
              <a:rPr lang="en-US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10:05                Co-Chair Reports &amp; Review of Final Days of 		         Legislature and CH/SB 607 Bill Signing 			(SHORT PPT ZOOM)</a:t>
            </a:r>
            <a:endParaRPr lang="en-US" sz="1600" b="0" i="0" u="none" strike="noStrike" dirty="0">
              <a:solidFill>
                <a:schemeClr val="bg1"/>
              </a:solidFill>
              <a:effectLst/>
              <a:latin typeface="Helvetica" pitchFamily="2" charset="0"/>
            </a:endParaRPr>
          </a:p>
          <a:p>
            <a:r>
              <a:rPr lang="en-US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10:25                Discuss Surgeon General Emergency Order: 		DOH No. 20-004 (PLEASE READ)</a:t>
            </a:r>
            <a:endParaRPr lang="en-US" sz="1600" b="0" i="0" u="none" strike="noStrike" dirty="0">
              <a:solidFill>
                <a:schemeClr val="bg1"/>
              </a:solidFill>
              <a:effectLst/>
              <a:latin typeface="Helvetica" pitchFamily="2" charset="0"/>
            </a:endParaRPr>
          </a:p>
          <a:p>
            <a:r>
              <a:rPr lang="en-US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10:50                Impact of COVID-19 from APRNs groups  - 		         summarize &amp; action requests (1-2 MIN EACH)</a:t>
            </a:r>
            <a:endParaRPr lang="en-US" sz="1600" b="0" i="0" u="none" strike="noStrike" dirty="0">
              <a:solidFill>
                <a:schemeClr val="bg1"/>
              </a:solidFill>
              <a:effectLst/>
              <a:latin typeface="Helvetica" pitchFamily="2" charset="0"/>
            </a:endParaRPr>
          </a:p>
          <a:p>
            <a:r>
              <a:rPr lang="en-US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                         APNA, ANPB, ACNM,CFANPC, FACNS, FANA,         	        FANNP, FLANP, FNA, FNPN, GAPNA, 		        NAPNAP,</a:t>
            </a:r>
            <a:endParaRPr lang="en-US" sz="1600" b="0" i="0" u="none" strike="noStrike" dirty="0">
              <a:solidFill>
                <a:schemeClr val="bg1"/>
              </a:solidFill>
              <a:effectLst/>
              <a:latin typeface="Helvetica" pitchFamily="2" charset="0"/>
            </a:endParaRPr>
          </a:p>
          <a:p>
            <a:r>
              <a:rPr lang="en-US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                         SFCAPN, TBAPNC</a:t>
            </a:r>
            <a:endParaRPr lang="en-US" sz="1600" b="0" i="0" u="none" strike="noStrike" dirty="0">
              <a:solidFill>
                <a:schemeClr val="bg1"/>
              </a:solidFill>
              <a:effectLst/>
              <a:latin typeface="Helvetica" pitchFamily="2" charset="0"/>
            </a:endParaRPr>
          </a:p>
          <a:p>
            <a:r>
              <a:rPr lang="en-US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11:00                Lobbyist Reports:  NCSBN, FANA, FNPN, FNA, 	        (GROUP LEADERS - PLEASE SEND INVITES)</a:t>
            </a:r>
            <a:endParaRPr lang="en-US" sz="1600" b="0" i="0" u="none" strike="noStrike" dirty="0">
              <a:solidFill>
                <a:schemeClr val="bg1"/>
              </a:solidFill>
              <a:effectLst/>
              <a:latin typeface="Helvetica" pitchFamily="2" charset="0"/>
            </a:endParaRPr>
          </a:p>
          <a:p>
            <a:r>
              <a:rPr lang="en-US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11:45                Review and Prepare Summer Legislative 		        Educational Sessions of 2019 – </a:t>
            </a:r>
          </a:p>
          <a:p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</a:rPr>
              <a:t>	        </a:t>
            </a:r>
            <a:r>
              <a:rPr lang="en-US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Appoint committee members</a:t>
            </a:r>
            <a:endParaRPr lang="en-US" sz="1600" b="0" i="0" u="none" strike="noStrike" dirty="0">
              <a:solidFill>
                <a:schemeClr val="bg1"/>
              </a:solidFill>
              <a:effectLst/>
              <a:latin typeface="Helvetica" pitchFamily="2" charset="0"/>
            </a:endParaRPr>
          </a:p>
          <a:p>
            <a:r>
              <a:rPr lang="en-US" sz="1600" b="0" i="0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12:00-              Wrap Up   </a:t>
            </a:r>
            <a:endParaRPr lang="en-US" sz="1600" b="0" i="0" strike="noStrike" dirty="0">
              <a:solidFill>
                <a:schemeClr val="bg1"/>
              </a:solidFill>
              <a:effectLst/>
              <a:latin typeface="Helvetica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6AEE0E1-031D-5745-8719-9339BD71D257}"/>
              </a:ext>
            </a:extLst>
          </p:cNvPr>
          <p:cNvSpPr txBox="1"/>
          <p:nvPr/>
        </p:nvSpPr>
        <p:spPr>
          <a:xfrm>
            <a:off x="1135792" y="5369096"/>
            <a:ext cx="24439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2020 Report of Activity</a:t>
            </a:r>
          </a:p>
          <a:p>
            <a:pPr algn="ctr"/>
            <a:r>
              <a:rPr lang="en-US" dirty="0"/>
              <a:t>April 2020 Meeting</a:t>
            </a:r>
          </a:p>
        </p:txBody>
      </p:sp>
    </p:spTree>
    <p:extLst>
      <p:ext uri="{BB962C8B-B14F-4D97-AF65-F5344CB8AC3E}">
        <p14:creationId xmlns:p14="http://schemas.microsoft.com/office/powerpoint/2010/main" val="16569977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C30ED4-8AB1-5C4B-AD9A-899E112D38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6937" y="175559"/>
            <a:ext cx="10515600" cy="1325563"/>
          </a:xfrm>
        </p:spPr>
        <p:txBody>
          <a:bodyPr/>
          <a:lstStyle/>
          <a:p>
            <a:r>
              <a:rPr lang="en-US" dirty="0"/>
              <a:t>SUMMARY OF 2020 LEGISLATIVE SESSION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2C98CD7-B5B2-E645-87D5-F4C1A17F342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600" t="19479" r="23867" b="21594"/>
          <a:stretch/>
        </p:blipFill>
        <p:spPr>
          <a:xfrm rot="5400000">
            <a:off x="1664010" y="5022756"/>
            <a:ext cx="1871275" cy="14628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3C23D46-9D52-9947-8E50-5B92846889E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422" t="24268" r="11459" b="6399"/>
          <a:stretch/>
        </p:blipFill>
        <p:spPr>
          <a:xfrm rot="5400000">
            <a:off x="81660" y="5080309"/>
            <a:ext cx="1831729" cy="128510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7F27963-64CD-DF49-8822-3A9155B528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68229" y="1147808"/>
            <a:ext cx="3345976" cy="341632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0887766-75DA-4E42-B1B9-5FD565B4B9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39060" y="1181110"/>
            <a:ext cx="4013199" cy="334972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1B11AE1-8A18-2B4F-997E-848C52EF158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6846" y="1147808"/>
            <a:ext cx="3796244" cy="334972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A0675B4-C8B8-464A-9F98-3D067B430B9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7167" b="14726"/>
          <a:stretch/>
        </p:blipFill>
        <p:spPr>
          <a:xfrm>
            <a:off x="3787346" y="4601371"/>
            <a:ext cx="4617308" cy="224298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C9EE78C-AFE7-FE4D-8C1C-5BC7A373ACB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5963" t="7568" r="10230" b="12793"/>
          <a:stretch/>
        </p:blipFill>
        <p:spPr>
          <a:xfrm>
            <a:off x="8625123" y="4664850"/>
            <a:ext cx="1416094" cy="203734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580F6CA-7963-6449-83BE-2962EDAF92E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329648" y="4688206"/>
            <a:ext cx="1462889" cy="1950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7386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9D8627-4A2D-4842-BF28-8361DE5AC5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5100" y="406179"/>
            <a:ext cx="9041800" cy="648129"/>
          </a:xfrm>
        </p:spPr>
        <p:txBody>
          <a:bodyPr>
            <a:normAutofit/>
          </a:bodyPr>
          <a:lstStyle/>
          <a:p>
            <a:r>
              <a:rPr lang="en-US" sz="2800" b="1" dirty="0"/>
              <a:t>Speaker Oliva &amp; Rep Pigman bring NPs to work in the Capital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01D4B0-495A-DB48-B7C0-7FEE2E60B8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373" y="4064687"/>
            <a:ext cx="2259108" cy="26821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3B37254-F91C-474B-8176-F8DDC0E0CB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373" y="1278497"/>
            <a:ext cx="2215129" cy="26821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4F47991-AEE0-524D-9B01-5D4A4BFE0F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5677" y="1279954"/>
            <a:ext cx="2630437" cy="268064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B63EFFA-2A72-B14D-B50E-CC2154B0DD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40758" y="1279954"/>
            <a:ext cx="3992149" cy="268064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B81971D-A752-8D47-A647-D583217836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8917" y="4064687"/>
            <a:ext cx="2527198" cy="268064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315D11E-29B2-0A41-A7A5-01F98585A94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57948" y="1279954"/>
            <a:ext cx="2295283" cy="268210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89860D7-964E-B441-8BAC-550D72D053F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94123" y="4064687"/>
            <a:ext cx="2259108" cy="26821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EDBF72-142B-234C-A9E7-B0BF6581AF2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40755" y="4130753"/>
            <a:ext cx="3992149" cy="254851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F5F6B04-D5EB-4147-9D18-B2985445A286}"/>
              </a:ext>
            </a:extLst>
          </p:cNvPr>
          <p:cNvSpPr/>
          <p:nvPr/>
        </p:nvSpPr>
        <p:spPr>
          <a:xfrm>
            <a:off x="8664211" y="5872493"/>
            <a:ext cx="27452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CRNA DAYS JANUARY 27-28</a:t>
            </a:r>
          </a:p>
        </p:txBody>
      </p:sp>
    </p:spTree>
    <p:extLst>
      <p:ext uri="{BB962C8B-B14F-4D97-AF65-F5344CB8AC3E}">
        <p14:creationId xmlns:p14="http://schemas.microsoft.com/office/powerpoint/2010/main" val="36671709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80E8DF-5C76-C54E-8AD7-9A58D1CA4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2635" y="-13216"/>
            <a:ext cx="8751065" cy="1325563"/>
          </a:xfrm>
        </p:spPr>
        <p:txBody>
          <a:bodyPr/>
          <a:lstStyle/>
          <a:p>
            <a:r>
              <a:rPr lang="en-US" dirty="0"/>
              <a:t>SIGNING CHB 607 MARCH 11, 2020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1C10692-1467-E54C-942F-E4A27A7CE5F7}"/>
              </a:ext>
            </a:extLst>
          </p:cNvPr>
          <p:cNvSpPr/>
          <p:nvPr/>
        </p:nvSpPr>
        <p:spPr>
          <a:xfrm>
            <a:off x="2750288" y="952741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base"/>
            <a:r>
              <a:rPr lang="en-US" b="1" dirty="0">
                <a:solidFill>
                  <a:srgbClr val="393F44"/>
                </a:solidFill>
                <a:effectLst/>
                <a:latin typeface="didot-w01-italic"/>
              </a:rPr>
              <a:t>Speaker Oliva thanks Gov. DeSantis, President Galvano after Governor Signs APRN Bill Into Law</a:t>
            </a: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5FDA56C3-F84A-C84D-8BE3-39BDAC9641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435844" y="1747928"/>
            <a:ext cx="9320312" cy="4729366"/>
          </a:xfrm>
        </p:spPr>
      </p:pic>
    </p:spTree>
    <p:extLst>
      <p:ext uri="{BB962C8B-B14F-4D97-AF65-F5344CB8AC3E}">
        <p14:creationId xmlns:p14="http://schemas.microsoft.com/office/powerpoint/2010/main" val="28894335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928D1-7568-BD45-A374-3A7107C467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013" y="18256"/>
            <a:ext cx="10515600" cy="940390"/>
          </a:xfrm>
        </p:spPr>
        <p:txBody>
          <a:bodyPr/>
          <a:lstStyle/>
          <a:p>
            <a:pPr algn="ctr"/>
            <a:r>
              <a:rPr lang="en-US" b="1" u="sng" dirty="0"/>
              <a:t>COALITION ACTION DURING SESSION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4E226F-0065-3441-80D2-81DEC4B5EF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735" y="958646"/>
            <a:ext cx="12059265" cy="5766619"/>
          </a:xfrm>
        </p:spPr>
        <p:txBody>
          <a:bodyPr>
            <a:normAutofit/>
          </a:bodyPr>
          <a:lstStyle/>
          <a:p>
            <a:r>
              <a:rPr lang="en-US" sz="3400" dirty="0"/>
              <a:t>ALL APRN GROUPS REPRESENTED IN TALLY DURING SESSION</a:t>
            </a:r>
          </a:p>
          <a:p>
            <a:r>
              <a:rPr lang="en-US" sz="3400" dirty="0"/>
              <a:t>SEVERAL FIRST TIMERS JOINED US</a:t>
            </a:r>
          </a:p>
          <a:p>
            <a:r>
              <a:rPr lang="en-US" sz="3400" dirty="0"/>
              <a:t>Letters to Governor &amp; Key Legislators mailed &amp; Emailed March 23</a:t>
            </a:r>
          </a:p>
          <a:p>
            <a:r>
              <a:rPr lang="en-US" sz="3400" dirty="0"/>
              <a:t>Thank you notes sent via email to all supporting Legislators</a:t>
            </a:r>
          </a:p>
          <a:p>
            <a:r>
              <a:rPr lang="en-US" sz="3400" dirty="0"/>
              <a:t>VOTING ON FINAL BILL 3/11/20: </a:t>
            </a:r>
          </a:p>
          <a:p>
            <a:pPr lvl="1"/>
            <a:r>
              <a:rPr lang="en-US" dirty="0"/>
              <a:t>Senate-     YEAS 30 </a:t>
            </a:r>
          </a:p>
          <a:p>
            <a:pPr marL="914400" lvl="2" indent="0">
              <a:buNone/>
            </a:pPr>
            <a:r>
              <a:rPr lang="en-US" sz="2600" dirty="0"/>
              <a:t>              NAYS 10 </a:t>
            </a:r>
            <a:r>
              <a:rPr lang="en-US" sz="2200" dirty="0"/>
              <a:t>{Baxley-12, Berman-31, Cruz-18, Farmer-34, Harrell-25, Hooper-16, 			        Montford-3, Pizzo-38, Taddeo-40, Torres-15}</a:t>
            </a:r>
          </a:p>
          <a:p>
            <a:pPr lvl="1"/>
            <a:r>
              <a:rPr lang="en-US" sz="2800" dirty="0"/>
              <a:t>House-  </a:t>
            </a:r>
            <a:r>
              <a:rPr lang="en-US" dirty="0"/>
              <a:t>YEAS 107 </a:t>
            </a:r>
          </a:p>
          <a:p>
            <a:pPr marL="914400" lvl="2" indent="0">
              <a:buNone/>
            </a:pPr>
            <a:r>
              <a:rPr lang="en-US" sz="2400" dirty="0"/>
              <a:t>	 NAYS 8 {Fernandez-114, Geller-100, Good-72, Gottlieb-98, Grall-54 , Massullo-34 		   Stark-104 , Valdes-62   (Not Voting 5)}</a:t>
            </a:r>
          </a:p>
          <a:p>
            <a:pPr lvl="1"/>
            <a:r>
              <a:rPr lang="en-US" dirty="0"/>
              <a:t>“Lessons learned and practice changes”</a:t>
            </a:r>
            <a:endParaRPr lang="en-US" sz="3400" dirty="0"/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11809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FFB60B6-9977-4247-BA6A-F3790C2B58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1" y="0"/>
            <a:ext cx="12188389" cy="685800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284E32EB-F5EF-2B4F-A56B-A8CB31F46B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485" y="596265"/>
            <a:ext cx="10515600" cy="2466975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U. S. Sen. Rick Scott Releases Daily Update on Coronavirus Growth Rate by </a:t>
            </a:r>
            <a:br>
              <a:rPr lang="en-US" dirty="0"/>
            </a:br>
            <a:r>
              <a:rPr lang="en-US" dirty="0"/>
              <a:t>State and Florida County</a:t>
            </a:r>
            <a:br>
              <a:rPr lang="en-US" dirty="0"/>
            </a:br>
            <a:r>
              <a:rPr lang="en-US" dirty="0">
                <a:hlinkClick r:id="rId4"/>
              </a:rPr>
              <a:t>https://www.rickscott.senate.gov/sen-rick-scott-releases-daily-update-coronavirus-growth-rate-state-and-florida-county-2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8316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88B7CE6-CBC5-854A-86B7-F53AC5055D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24E8DD0-D82F-934F-AD04-0BB0328E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9889" y="-60656"/>
            <a:ext cx="6742472" cy="1141053"/>
          </a:xfrm>
        </p:spPr>
        <p:txBody>
          <a:bodyPr/>
          <a:lstStyle/>
          <a:p>
            <a:r>
              <a:rPr lang="en-US" b="1" dirty="0"/>
              <a:t>4/3/2020 COVID STATE STATS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8C74391D-AE33-854A-8F59-58E6C33A1A0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32837141"/>
              </p:ext>
            </p:extLst>
          </p:nvPr>
        </p:nvGraphicFramePr>
        <p:xfrm>
          <a:off x="1594860" y="1080397"/>
          <a:ext cx="9506609" cy="4593069"/>
        </p:xfrm>
        <a:graphic>
          <a:graphicData uri="http://schemas.openxmlformats.org/drawingml/2006/table">
            <a:tbl>
              <a:tblPr/>
              <a:tblGrid>
                <a:gridCol w="2498122">
                  <a:extLst>
                    <a:ext uri="{9D8B030D-6E8A-4147-A177-3AD203B41FA5}">
                      <a16:colId xmlns:a16="http://schemas.microsoft.com/office/drawing/2014/main" val="3776199556"/>
                    </a:ext>
                  </a:extLst>
                </a:gridCol>
                <a:gridCol w="1055370">
                  <a:extLst>
                    <a:ext uri="{9D8B030D-6E8A-4147-A177-3AD203B41FA5}">
                      <a16:colId xmlns:a16="http://schemas.microsoft.com/office/drawing/2014/main" val="2606863900"/>
                    </a:ext>
                  </a:extLst>
                </a:gridCol>
                <a:gridCol w="927071">
                  <a:extLst>
                    <a:ext uri="{9D8B030D-6E8A-4147-A177-3AD203B41FA5}">
                      <a16:colId xmlns:a16="http://schemas.microsoft.com/office/drawing/2014/main" val="2742108735"/>
                    </a:ext>
                  </a:extLst>
                </a:gridCol>
                <a:gridCol w="1851657">
                  <a:extLst>
                    <a:ext uri="{9D8B030D-6E8A-4147-A177-3AD203B41FA5}">
                      <a16:colId xmlns:a16="http://schemas.microsoft.com/office/drawing/2014/main" val="393715537"/>
                    </a:ext>
                  </a:extLst>
                </a:gridCol>
                <a:gridCol w="1713425">
                  <a:extLst>
                    <a:ext uri="{9D8B030D-6E8A-4147-A177-3AD203B41FA5}">
                      <a16:colId xmlns:a16="http://schemas.microsoft.com/office/drawing/2014/main" val="662209563"/>
                    </a:ext>
                  </a:extLst>
                </a:gridCol>
                <a:gridCol w="1460964">
                  <a:extLst>
                    <a:ext uri="{9D8B030D-6E8A-4147-A177-3AD203B41FA5}">
                      <a16:colId xmlns:a16="http://schemas.microsoft.com/office/drawing/2014/main" val="3562103018"/>
                    </a:ext>
                  </a:extLst>
                </a:gridCol>
              </a:tblGrid>
              <a:tr h="558337">
                <a:tc gridSpan="5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200" b="1" u="sng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Confirmed COVID-19 Cases</a:t>
                      </a:r>
                      <a:endParaRPr lang="en-US" dirty="0">
                        <a:effectLst/>
                      </a:endParaRPr>
                    </a:p>
                  </a:txBody>
                  <a:tcPr marL="68580" marR="6858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37842915"/>
                  </a:ext>
                </a:extLst>
              </a:tr>
              <a:tr h="93109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State</a:t>
                      </a:r>
                      <a:endParaRPr lang="en-US">
                        <a:effectLst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200" b="1" u="sng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3/26/20</a:t>
                      </a:r>
                      <a:endParaRPr lang="en-US">
                        <a:effectLst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200" b="1" u="sng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4/2/20</a:t>
                      </a:r>
                      <a:endParaRPr lang="en-US">
                        <a:effectLst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Rolling 7-Day Growth Rate in Confirmed Cases (3/26-4/2)</a:t>
                      </a:r>
                      <a:endParaRPr lang="en-US">
                        <a:effectLst/>
                      </a:endParaRPr>
                    </a:p>
                  </a:txBody>
                  <a:tcPr marL="68580" marR="6858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Rank by Growth Rate (Highest=1st)</a:t>
                      </a:r>
                      <a:endParaRPr lang="en-US" dirty="0">
                        <a:effectLst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Change from Previous Ranking</a:t>
                      </a:r>
                      <a:endParaRPr lang="en-US">
                        <a:effectLst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0362497"/>
                  </a:ext>
                </a:extLst>
              </a:tr>
              <a:tr h="31036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Wyoming</a:t>
                      </a:r>
                      <a:endParaRPr lang="en-US">
                        <a:effectLst/>
                      </a:endParaRPr>
                    </a:p>
                  </a:txBody>
                  <a:tcPr marL="68580" marR="6858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23</a:t>
                      </a:r>
                      <a:endParaRPr lang="en-US">
                        <a:effectLst/>
                      </a:endParaRPr>
                    </a:p>
                  </a:txBody>
                  <a:tcPr marL="68580" marR="6858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150</a:t>
                      </a:r>
                      <a:endParaRPr lang="en-US">
                        <a:effectLst/>
                      </a:endParaRPr>
                    </a:p>
                  </a:txBody>
                  <a:tcPr marL="68580" marR="6858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552%</a:t>
                      </a:r>
                      <a:endParaRPr lang="en-US">
                        <a:effectLst/>
                      </a:endParaRPr>
                    </a:p>
                  </a:txBody>
                  <a:tcPr marL="68580" marR="6858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1</a:t>
                      </a:r>
                      <a:endParaRPr lang="en-US">
                        <a:effectLst/>
                      </a:endParaRPr>
                    </a:p>
                  </a:txBody>
                  <a:tcPr marL="68580" marR="6858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200">
                          <a:solidFill>
                            <a:srgbClr val="FF0000"/>
                          </a:solidFill>
                          <a:effectLst/>
                          <a:latin typeface="Tahoma" panose="020B0604030504040204" pitchFamily="34" charset="0"/>
                        </a:rPr>
                        <a:t>↑1</a:t>
                      </a:r>
                      <a:endParaRPr lang="en-US">
                        <a:effectLst/>
                      </a:endParaRPr>
                    </a:p>
                  </a:txBody>
                  <a:tcPr marL="68580" marR="6858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8831265"/>
                  </a:ext>
                </a:extLst>
              </a:tr>
              <a:tr h="31036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Idaho</a:t>
                      </a:r>
                      <a:endParaRPr lang="en-US">
                        <a:effectLst/>
                      </a:endParaRPr>
                    </a:p>
                  </a:txBody>
                  <a:tcPr marL="68580" marR="6858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146</a:t>
                      </a:r>
                      <a:endParaRPr lang="en-US">
                        <a:effectLst/>
                      </a:endParaRPr>
                    </a:p>
                  </a:txBody>
                  <a:tcPr marL="68580" marR="6858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776</a:t>
                      </a:r>
                      <a:endParaRPr lang="en-US">
                        <a:effectLst/>
                      </a:endParaRPr>
                    </a:p>
                  </a:txBody>
                  <a:tcPr marL="68580" marR="6858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432%</a:t>
                      </a:r>
                      <a:endParaRPr lang="en-US">
                        <a:effectLst/>
                      </a:endParaRPr>
                    </a:p>
                  </a:txBody>
                  <a:tcPr marL="68580" marR="6858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2</a:t>
                      </a:r>
                      <a:endParaRPr lang="en-US">
                        <a:effectLst/>
                      </a:endParaRPr>
                    </a:p>
                  </a:txBody>
                  <a:tcPr marL="68580" marR="6858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200">
                          <a:solidFill>
                            <a:srgbClr val="00B050"/>
                          </a:solidFill>
                          <a:effectLst/>
                          <a:latin typeface="Tahoma" panose="020B0604030504040204" pitchFamily="34" charset="0"/>
                        </a:rPr>
                        <a:t>↓1</a:t>
                      </a:r>
                      <a:endParaRPr lang="en-US">
                        <a:effectLst/>
                      </a:endParaRPr>
                    </a:p>
                  </a:txBody>
                  <a:tcPr marL="68580" marR="6858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0368201"/>
                  </a:ext>
                </a:extLst>
              </a:tr>
              <a:tr h="31036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Puerto Rico</a:t>
                      </a:r>
                      <a:endParaRPr lang="en-US">
                        <a:effectLst/>
                      </a:endParaRPr>
                    </a:p>
                  </a:txBody>
                  <a:tcPr marL="68580" marR="6858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64</a:t>
                      </a:r>
                      <a:endParaRPr lang="en-US">
                        <a:effectLst/>
                      </a:endParaRPr>
                    </a:p>
                  </a:txBody>
                  <a:tcPr marL="68580" marR="6858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316</a:t>
                      </a:r>
                      <a:endParaRPr lang="en-US">
                        <a:effectLst/>
                      </a:endParaRPr>
                    </a:p>
                  </a:txBody>
                  <a:tcPr marL="68580" marR="6858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394%</a:t>
                      </a:r>
                      <a:endParaRPr lang="en-US">
                        <a:effectLst/>
                      </a:endParaRPr>
                    </a:p>
                  </a:txBody>
                  <a:tcPr marL="68580" marR="6858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3</a:t>
                      </a:r>
                      <a:endParaRPr lang="en-US">
                        <a:effectLst/>
                      </a:endParaRPr>
                    </a:p>
                  </a:txBody>
                  <a:tcPr marL="68580" marR="6858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–</a:t>
                      </a:r>
                      <a:endParaRPr lang="en-US">
                        <a:effectLst/>
                      </a:endParaRPr>
                    </a:p>
                  </a:txBody>
                  <a:tcPr marL="68580" marR="6858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4159832"/>
                  </a:ext>
                </a:extLst>
              </a:tr>
              <a:tr h="31036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Indiana</a:t>
                      </a:r>
                      <a:endParaRPr lang="en-US">
                        <a:effectLst/>
                      </a:endParaRPr>
                    </a:p>
                  </a:txBody>
                  <a:tcPr marL="68580" marR="6858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645</a:t>
                      </a:r>
                      <a:endParaRPr lang="en-US">
                        <a:effectLst/>
                      </a:endParaRPr>
                    </a:p>
                  </a:txBody>
                  <a:tcPr marL="68580" marR="6858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3038</a:t>
                      </a:r>
                      <a:endParaRPr lang="en-US">
                        <a:effectLst/>
                      </a:endParaRPr>
                    </a:p>
                  </a:txBody>
                  <a:tcPr marL="68580" marR="6858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371%</a:t>
                      </a:r>
                      <a:endParaRPr lang="en-US">
                        <a:effectLst/>
                      </a:endParaRPr>
                    </a:p>
                  </a:txBody>
                  <a:tcPr marL="68580" marR="6858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4</a:t>
                      </a:r>
                      <a:endParaRPr lang="en-US">
                        <a:effectLst/>
                      </a:endParaRPr>
                    </a:p>
                  </a:txBody>
                  <a:tcPr marL="68580" marR="6858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–</a:t>
                      </a:r>
                      <a:endParaRPr lang="en-US">
                        <a:effectLst/>
                      </a:endParaRPr>
                    </a:p>
                  </a:txBody>
                  <a:tcPr marL="68580" marR="6858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64183"/>
                  </a:ext>
                </a:extLst>
              </a:tr>
              <a:tr h="31036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West Virginia</a:t>
                      </a:r>
                      <a:endParaRPr lang="en-US">
                        <a:effectLst/>
                      </a:endParaRPr>
                    </a:p>
                  </a:txBody>
                  <a:tcPr marL="68580" marR="6858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52</a:t>
                      </a:r>
                      <a:endParaRPr lang="en-US">
                        <a:effectLst/>
                      </a:endParaRPr>
                    </a:p>
                  </a:txBody>
                  <a:tcPr marL="68580" marR="6858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216</a:t>
                      </a:r>
                      <a:endParaRPr lang="en-US">
                        <a:effectLst/>
                      </a:endParaRPr>
                    </a:p>
                  </a:txBody>
                  <a:tcPr marL="68580" marR="6858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315%</a:t>
                      </a:r>
                      <a:endParaRPr lang="en-US">
                        <a:effectLst/>
                      </a:endParaRPr>
                    </a:p>
                  </a:txBody>
                  <a:tcPr marL="68580" marR="6858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5</a:t>
                      </a:r>
                      <a:endParaRPr lang="en-US">
                        <a:effectLst/>
                      </a:endParaRPr>
                    </a:p>
                  </a:txBody>
                  <a:tcPr marL="68580" marR="6858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200">
                          <a:solidFill>
                            <a:srgbClr val="FF0000"/>
                          </a:solidFill>
                          <a:effectLst/>
                          <a:latin typeface="Tahoma" panose="020B0604030504040204" pitchFamily="34" charset="0"/>
                        </a:rPr>
                        <a:t>↑1</a:t>
                      </a:r>
                      <a:endParaRPr lang="en-US">
                        <a:effectLst/>
                      </a:endParaRPr>
                    </a:p>
                  </a:txBody>
                  <a:tcPr marL="68580" marR="6858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8688778"/>
                  </a:ext>
                </a:extLst>
              </a:tr>
              <a:tr h="31036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Pennsylvania</a:t>
                      </a:r>
                      <a:endParaRPr lang="en-US">
                        <a:effectLst/>
                      </a:endParaRPr>
                    </a:p>
                  </a:txBody>
                  <a:tcPr marL="68580" marR="6858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1795</a:t>
                      </a:r>
                      <a:endParaRPr lang="en-US">
                        <a:effectLst/>
                      </a:endParaRPr>
                    </a:p>
                  </a:txBody>
                  <a:tcPr marL="68580" marR="6858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7268</a:t>
                      </a:r>
                      <a:endParaRPr lang="en-US">
                        <a:effectLst/>
                      </a:endParaRPr>
                    </a:p>
                  </a:txBody>
                  <a:tcPr marL="68580" marR="6858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305%</a:t>
                      </a:r>
                      <a:endParaRPr lang="en-US">
                        <a:effectLst/>
                      </a:endParaRPr>
                    </a:p>
                  </a:txBody>
                  <a:tcPr marL="68580" marR="6858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6</a:t>
                      </a:r>
                      <a:endParaRPr lang="en-US">
                        <a:effectLst/>
                      </a:endParaRPr>
                    </a:p>
                  </a:txBody>
                  <a:tcPr marL="68580" marR="6858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200">
                          <a:solidFill>
                            <a:srgbClr val="FF0000"/>
                          </a:solidFill>
                          <a:effectLst/>
                          <a:latin typeface="Tahoma" panose="020B0604030504040204" pitchFamily="34" charset="0"/>
                        </a:rPr>
                        <a:t>↑1</a:t>
                      </a:r>
                      <a:endParaRPr lang="en-US">
                        <a:effectLst/>
                      </a:endParaRPr>
                    </a:p>
                  </a:txBody>
                  <a:tcPr marL="68580" marR="6858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3809152"/>
                  </a:ext>
                </a:extLst>
              </a:tr>
              <a:tr h="31036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Maryland</a:t>
                      </a:r>
                      <a:endParaRPr lang="en-US">
                        <a:effectLst/>
                      </a:endParaRPr>
                    </a:p>
                  </a:txBody>
                  <a:tcPr marL="68580" marR="6858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583</a:t>
                      </a:r>
                      <a:endParaRPr lang="en-US" dirty="0">
                        <a:effectLst/>
                      </a:endParaRPr>
                    </a:p>
                  </a:txBody>
                  <a:tcPr marL="68580" marR="6858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2331</a:t>
                      </a:r>
                      <a:endParaRPr lang="en-US">
                        <a:effectLst/>
                      </a:endParaRPr>
                    </a:p>
                  </a:txBody>
                  <a:tcPr marL="68580" marR="6858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300%</a:t>
                      </a:r>
                      <a:endParaRPr lang="en-US">
                        <a:effectLst/>
                      </a:endParaRPr>
                    </a:p>
                  </a:txBody>
                  <a:tcPr marL="68580" marR="6858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7</a:t>
                      </a:r>
                      <a:endParaRPr lang="en-US">
                        <a:effectLst/>
                      </a:endParaRPr>
                    </a:p>
                  </a:txBody>
                  <a:tcPr marL="68580" marR="6858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200">
                          <a:solidFill>
                            <a:srgbClr val="FF0000"/>
                          </a:solidFill>
                          <a:effectLst/>
                          <a:latin typeface="Tahoma" panose="020B0604030504040204" pitchFamily="34" charset="0"/>
                        </a:rPr>
                        <a:t>↑1</a:t>
                      </a:r>
                      <a:endParaRPr lang="en-US">
                        <a:effectLst/>
                      </a:endParaRPr>
                    </a:p>
                  </a:txBody>
                  <a:tcPr marL="68580" marR="6858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7134312"/>
                  </a:ext>
                </a:extLst>
              </a:tr>
              <a:tr h="31036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Rhode Island</a:t>
                      </a:r>
                      <a:endParaRPr lang="en-US">
                        <a:effectLst/>
                      </a:endParaRPr>
                    </a:p>
                  </a:txBody>
                  <a:tcPr marL="68580" marR="6858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165</a:t>
                      </a:r>
                      <a:endParaRPr lang="en-US" dirty="0">
                        <a:effectLst/>
                      </a:endParaRPr>
                    </a:p>
                  </a:txBody>
                  <a:tcPr marL="68580" marR="6858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657</a:t>
                      </a:r>
                      <a:endParaRPr lang="en-US">
                        <a:effectLst/>
                      </a:endParaRPr>
                    </a:p>
                  </a:txBody>
                  <a:tcPr marL="68580" marR="6858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298%</a:t>
                      </a:r>
                      <a:endParaRPr lang="en-US">
                        <a:effectLst/>
                      </a:endParaRPr>
                    </a:p>
                  </a:txBody>
                  <a:tcPr marL="68580" marR="6858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8</a:t>
                      </a:r>
                      <a:endParaRPr lang="en-US">
                        <a:effectLst/>
                      </a:endParaRPr>
                    </a:p>
                  </a:txBody>
                  <a:tcPr marL="68580" marR="6858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200">
                          <a:solidFill>
                            <a:srgbClr val="FF0000"/>
                          </a:solidFill>
                          <a:effectLst/>
                          <a:latin typeface="Tahoma" panose="020B0604030504040204" pitchFamily="34" charset="0"/>
                        </a:rPr>
                        <a:t>↑3</a:t>
                      </a:r>
                      <a:endParaRPr lang="en-US">
                        <a:effectLst/>
                      </a:endParaRPr>
                    </a:p>
                  </a:txBody>
                  <a:tcPr marL="68580" marR="6858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7299582"/>
                  </a:ext>
                </a:extLst>
              </a:tr>
              <a:tr h="31036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Louisiana</a:t>
                      </a:r>
                      <a:endParaRPr lang="en-US">
                        <a:effectLst/>
                      </a:endParaRPr>
                    </a:p>
                  </a:txBody>
                  <a:tcPr marL="68580" marR="6858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2304</a:t>
                      </a:r>
                      <a:endParaRPr lang="en-US">
                        <a:effectLst/>
                      </a:endParaRPr>
                    </a:p>
                  </a:txBody>
                  <a:tcPr marL="68580" marR="6858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9159</a:t>
                      </a:r>
                      <a:endParaRPr lang="en-US">
                        <a:effectLst/>
                      </a:endParaRPr>
                    </a:p>
                  </a:txBody>
                  <a:tcPr marL="68580" marR="6858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298%</a:t>
                      </a:r>
                      <a:endParaRPr lang="en-US">
                        <a:effectLst/>
                      </a:endParaRPr>
                    </a:p>
                  </a:txBody>
                  <a:tcPr marL="68580" marR="6858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9</a:t>
                      </a:r>
                      <a:endParaRPr lang="en-US">
                        <a:effectLst/>
                      </a:endParaRPr>
                    </a:p>
                  </a:txBody>
                  <a:tcPr marL="68580" marR="6858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200">
                          <a:solidFill>
                            <a:srgbClr val="FF0000"/>
                          </a:solidFill>
                          <a:effectLst/>
                          <a:latin typeface="Tahoma" panose="020B0604030504040204" pitchFamily="34" charset="0"/>
                        </a:rPr>
                        <a:t>↑15</a:t>
                      </a:r>
                      <a:endParaRPr lang="en-US">
                        <a:effectLst/>
                      </a:endParaRPr>
                    </a:p>
                  </a:txBody>
                  <a:tcPr marL="68580" marR="6858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9271338"/>
                  </a:ext>
                </a:extLst>
              </a:tr>
              <a:tr h="31036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Florida</a:t>
                      </a:r>
                      <a:endParaRPr lang="en-US">
                        <a:effectLst/>
                      </a:endParaRPr>
                    </a:p>
                  </a:txBody>
                  <a:tcPr marL="68580" marR="6858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2357</a:t>
                      </a:r>
                      <a:endParaRPr lang="en-US">
                        <a:effectLst/>
                      </a:endParaRPr>
                    </a:p>
                  </a:txBody>
                  <a:tcPr marL="68580" marR="6858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9008</a:t>
                      </a:r>
                      <a:endParaRPr lang="en-US">
                        <a:effectLst/>
                      </a:endParaRPr>
                    </a:p>
                  </a:txBody>
                  <a:tcPr marL="68580" marR="6858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282%</a:t>
                      </a:r>
                      <a:endParaRPr lang="en-US">
                        <a:effectLst/>
                      </a:endParaRPr>
                    </a:p>
                  </a:txBody>
                  <a:tcPr marL="68580" marR="6858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10</a:t>
                      </a:r>
                      <a:endParaRPr lang="en-US">
                        <a:effectLst/>
                      </a:endParaRPr>
                    </a:p>
                  </a:txBody>
                  <a:tcPr marL="68580" marR="6858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200" dirty="0">
                          <a:solidFill>
                            <a:srgbClr val="FF0000"/>
                          </a:solidFill>
                          <a:effectLst/>
                          <a:latin typeface="Tahoma" panose="020B0604030504040204" pitchFamily="34" charset="0"/>
                        </a:rPr>
                        <a:t>↑3</a:t>
                      </a:r>
                      <a:endParaRPr lang="en-US" dirty="0">
                        <a:effectLst/>
                      </a:endParaRPr>
                    </a:p>
                  </a:txBody>
                  <a:tcPr marL="68580" marR="6858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176494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709F134C-FB40-DC41-BF67-31DA78AC9154}"/>
              </a:ext>
            </a:extLst>
          </p:cNvPr>
          <p:cNvSpPr/>
          <p:nvPr/>
        </p:nvSpPr>
        <p:spPr>
          <a:xfrm>
            <a:off x="2849479" y="6018009"/>
            <a:ext cx="627588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IN MEMORIUM:  ARACELI BUENDIA ILAGAN APRN, AGE 63,MIAMI</a:t>
            </a:r>
          </a:p>
          <a:p>
            <a:r>
              <a:rPr lang="en-US" dirty="0">
                <a:solidFill>
                  <a:schemeClr val="bg1"/>
                </a:solidFill>
              </a:rPr>
              <a:t>AND DR. HSU, AGE 67,   INTERNAL MEDICINE  IN MARGATE</a:t>
            </a:r>
          </a:p>
        </p:txBody>
      </p:sp>
    </p:spTree>
    <p:extLst>
      <p:ext uri="{BB962C8B-B14F-4D97-AF65-F5344CB8AC3E}">
        <p14:creationId xmlns:p14="http://schemas.microsoft.com/office/powerpoint/2010/main" val="7172867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431</TotalTime>
  <Words>766</Words>
  <Application>Microsoft Macintosh PowerPoint</Application>
  <PresentationFormat>Widescreen</PresentationFormat>
  <Paragraphs>115</Paragraphs>
  <Slides>7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4" baseType="lpstr">
      <vt:lpstr>Arial</vt:lpstr>
      <vt:lpstr>Calibri</vt:lpstr>
      <vt:lpstr>Calibri Light</vt:lpstr>
      <vt:lpstr>didot-w01-italic</vt:lpstr>
      <vt:lpstr>Helvetica</vt:lpstr>
      <vt:lpstr>Tahoma</vt:lpstr>
      <vt:lpstr>Office Theme</vt:lpstr>
      <vt:lpstr>PowerPoint Presentation</vt:lpstr>
      <vt:lpstr>SUMMARY OF 2020 LEGISLATIVE SESSION</vt:lpstr>
      <vt:lpstr>Speaker Oliva &amp; Rep Pigman bring NPs to work in the Capital</vt:lpstr>
      <vt:lpstr>SIGNING CHB 607 MARCH 11, 2020</vt:lpstr>
      <vt:lpstr>COALITION ACTION DURING SESSION</vt:lpstr>
      <vt:lpstr>U. S. Sen. Rick Scott Releases Daily Update on Coronavirus Growth Rate by  State and Florida County https://www.rickscott.senate.gov/sen-rick-scott-releases-daily-update-coronavirus-growth-rate-state-and-florida-county-2</vt:lpstr>
      <vt:lpstr>4/3/2020 COVID STATE STATS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Jean Aertker</dc:creator>
  <cp:lastModifiedBy>Jean Aertker</cp:lastModifiedBy>
  <cp:revision>23</cp:revision>
  <dcterms:created xsi:type="dcterms:W3CDTF">2020-04-02T16:05:16Z</dcterms:created>
  <dcterms:modified xsi:type="dcterms:W3CDTF">2020-10-10T21:41:50Z</dcterms:modified>
</cp:coreProperties>
</file>