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56" r:id="rId2"/>
    <p:sldId id="257" r:id="rId3"/>
    <p:sldId id="316" r:id="rId4"/>
    <p:sldId id="258" r:id="rId5"/>
    <p:sldId id="317" r:id="rId6"/>
    <p:sldId id="346" r:id="rId7"/>
    <p:sldId id="347" r:id="rId8"/>
    <p:sldId id="259" r:id="rId9"/>
    <p:sldId id="318" r:id="rId10"/>
    <p:sldId id="264" r:id="rId11"/>
    <p:sldId id="319" r:id="rId12"/>
    <p:sldId id="308" r:id="rId13"/>
    <p:sldId id="325" r:id="rId14"/>
    <p:sldId id="281" r:id="rId15"/>
    <p:sldId id="320" r:id="rId16"/>
    <p:sldId id="260" r:id="rId17"/>
    <p:sldId id="321" r:id="rId18"/>
    <p:sldId id="261" r:id="rId19"/>
    <p:sldId id="322" r:id="rId20"/>
    <p:sldId id="285" r:id="rId21"/>
    <p:sldId id="274" r:id="rId22"/>
    <p:sldId id="262" r:id="rId23"/>
    <p:sldId id="275" r:id="rId24"/>
    <p:sldId id="263" r:id="rId25"/>
    <p:sldId id="323" r:id="rId26"/>
    <p:sldId id="273" r:id="rId27"/>
    <p:sldId id="265" r:id="rId28"/>
    <p:sldId id="324" r:id="rId29"/>
    <p:sldId id="266" r:id="rId30"/>
    <p:sldId id="267" r:id="rId31"/>
    <p:sldId id="326" r:id="rId32"/>
    <p:sldId id="268" r:id="rId33"/>
    <p:sldId id="327" r:id="rId34"/>
    <p:sldId id="270" r:id="rId35"/>
    <p:sldId id="279" r:id="rId36"/>
    <p:sldId id="309" r:id="rId37"/>
    <p:sldId id="311" r:id="rId38"/>
    <p:sldId id="310" r:id="rId39"/>
    <p:sldId id="315" r:id="rId40"/>
    <p:sldId id="276" r:id="rId41"/>
    <p:sldId id="328" r:id="rId42"/>
    <p:sldId id="278" r:id="rId43"/>
    <p:sldId id="329" r:id="rId44"/>
    <p:sldId id="302" r:id="rId45"/>
    <p:sldId id="303" r:id="rId46"/>
    <p:sldId id="304" r:id="rId47"/>
    <p:sldId id="271" r:id="rId48"/>
    <p:sldId id="272" r:id="rId49"/>
    <p:sldId id="287" r:id="rId50"/>
    <p:sldId id="28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7" d="100"/>
          <a:sy n="77" d="100"/>
        </p:scale>
        <p:origin x="106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323D0-40D2-484E-BE29-D8FB56BFB3A7}" type="datetimeFigureOut">
              <a:rPr lang="en-US" smtClean="0"/>
              <a:pPr/>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16167-4012-4BF5-969A-78CCC5889F9C}" type="slidenum">
              <a:rPr lang="en-US" smtClean="0"/>
              <a:pPr/>
              <a:t>‹#›</a:t>
            </a:fld>
            <a:endParaRPr lang="en-US"/>
          </a:p>
        </p:txBody>
      </p:sp>
    </p:spTree>
    <p:extLst>
      <p:ext uri="{BB962C8B-B14F-4D97-AF65-F5344CB8AC3E}">
        <p14:creationId xmlns:p14="http://schemas.microsoft.com/office/powerpoint/2010/main" val="2981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 in</a:t>
            </a:r>
            <a:r>
              <a:rPr lang="en-US" baseline="0" dirty="0"/>
              <a:t> the picture is Charcot, the founder of neurology. This is a detail from a painting where he’s lecturing to students. He is holding up an unresponsive </a:t>
            </a:r>
            <a:r>
              <a:rPr lang="en-US" baseline="0" dirty="0" err="1"/>
              <a:t>womanwho</a:t>
            </a:r>
            <a:r>
              <a:rPr lang="en-US" baseline="0" dirty="0"/>
              <a:t> has her arms twisted behind her. I ask for a diagnosis at this stage. The answer: hysteria. It’s impossible to casually hold up an unconscious person with one arm. About half of neurologic admissions then were for hysteria and conversion reactions. It was a time where there was rampant abuse, including sexual, and there were few socially acceptable outlets. One was medical. In fact, the neurology board is still formally, “The American Board of Psychiatry and Neurology” because of the overlap</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a:t>
            </a:fld>
            <a:endParaRPr lang="en-US"/>
          </a:p>
        </p:txBody>
      </p:sp>
    </p:spTree>
    <p:extLst>
      <p:ext uri="{BB962C8B-B14F-4D97-AF65-F5344CB8AC3E}">
        <p14:creationId xmlns:p14="http://schemas.microsoft.com/office/powerpoint/2010/main" val="417356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Clubfoot” by Jose Ribera hangs</a:t>
            </a:r>
            <a:r>
              <a:rPr lang="en-US" baseline="0" dirty="0"/>
              <a:t> in the Louvre. His right foot is indeed abnormal, but if you note, it is simply shortened. He is standing on his toes, and his right arm is still to his side as well: a spastic hemiparesis on the right. And he is aphasic! How do we know from a painting? Because he is holding a note that says in Latin, “Please give me alms for the love of God.” So instead of a clubfoot, he has a right hemiparesis and aphasia: a classic left middle cerebral artery distribution injury. And it occurred in early childhood, not at birth. How do we know? If it were at birth or before language was established, he’d have used the right hemisphere for language. And there is atrophy/shortening of the limbs on the right, so it happened during growth rather than adulthood. Possibly at 3-5 years of age.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10</a:t>
            </a:fld>
            <a:endParaRPr lang="en-US"/>
          </a:p>
        </p:txBody>
      </p:sp>
    </p:spTree>
    <p:extLst>
      <p:ext uri="{BB962C8B-B14F-4D97-AF65-F5344CB8AC3E}">
        <p14:creationId xmlns:p14="http://schemas.microsoft.com/office/powerpoint/2010/main" val="70740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and away, the most likely etiology in the 1600’s would have been a</a:t>
            </a:r>
            <a:r>
              <a:rPr lang="en-US" baseline="0" dirty="0"/>
              <a:t> bacterial </a:t>
            </a:r>
            <a:r>
              <a:rPr lang="en-US" baseline="0" dirty="0" err="1"/>
              <a:t>meningoencephalitis</a:t>
            </a:r>
            <a:r>
              <a:rPr lang="en-US" baseline="0" dirty="0"/>
              <a:t> and subsequent stroke. </a:t>
            </a:r>
            <a:r>
              <a:rPr lang="en-US" baseline="0" dirty="0" err="1"/>
              <a:t>Meningiococcus</a:t>
            </a:r>
            <a:r>
              <a:rPr lang="en-US" baseline="0" dirty="0"/>
              <a:t> is a likely culprit, or possibly H. Flu. In the 21</a:t>
            </a:r>
            <a:r>
              <a:rPr lang="en-US" baseline="30000" dirty="0"/>
              <a:t>st</a:t>
            </a:r>
            <a:r>
              <a:rPr lang="en-US" baseline="0" dirty="0"/>
              <a:t> century infectious causes are less likely, and a childhood stroke is more likely to result from underlying heart disease or congenital vascular malformations such as </a:t>
            </a:r>
            <a:r>
              <a:rPr lang="en-US" baseline="0" dirty="0" err="1"/>
              <a:t>moya</a:t>
            </a:r>
            <a:r>
              <a:rPr lang="en-US" baseline="0" dirty="0"/>
              <a:t> </a:t>
            </a:r>
            <a:r>
              <a:rPr lang="en-US" baseline="0" dirty="0" err="1"/>
              <a:t>moya</a:t>
            </a:r>
            <a:r>
              <a:rPr lang="en-US" baseline="0" dirty="0"/>
              <a:t> disease.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11</a:t>
            </a:fld>
            <a:endParaRPr lang="en-US"/>
          </a:p>
        </p:txBody>
      </p:sp>
    </p:spTree>
    <p:extLst>
      <p:ext uri="{BB962C8B-B14F-4D97-AF65-F5344CB8AC3E}">
        <p14:creationId xmlns:p14="http://schemas.microsoft.com/office/powerpoint/2010/main" val="316305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Diego </a:t>
            </a:r>
            <a:r>
              <a:rPr lang="en-US" dirty="0" err="1"/>
              <a:t>Velaquez</a:t>
            </a:r>
            <a:r>
              <a:rPr lang="en-US" baseline="0" dirty="0"/>
              <a:t> was the leading painter of his day and the court painter of Phillip IV of </a:t>
            </a:r>
            <a:r>
              <a:rPr lang="en-US" baseline="0" dirty="0" err="1"/>
              <a:t>spain</a:t>
            </a:r>
            <a:r>
              <a:rPr lang="en-US" baseline="0" dirty="0"/>
              <a:t>. One of his most famous works is “The Maids of Honor”. A very unusual painting, it shows the painter himself with a sly grin, the king and queen dimly reflected in the mirror, and the princess almost eclipsed by the dog. Her “maids of honor” are </a:t>
            </a:r>
            <a:r>
              <a:rPr lang="en-US" baseline="0" dirty="0" err="1"/>
              <a:t>acondroplastic</a:t>
            </a:r>
            <a:r>
              <a:rPr lang="en-US" baseline="0" dirty="0"/>
              <a:t> dwarfs. It was a fad at the time for the nobility to use them as staff for their children. To the right is another painting </a:t>
            </a:r>
            <a:r>
              <a:rPr lang="en-US" baseline="0" dirty="0" err="1"/>
              <a:t>Velazuez</a:t>
            </a:r>
            <a:r>
              <a:rPr lang="en-US" baseline="0" dirty="0"/>
              <a:t> did of the Pope. But instead of a majestic pose, he’s painted slumped in his chair and appearing much as a common man. His contemporaries were aghast…it was the time of the inquisition, and they were sure the painter had gone too far and would end up on the rack. Instead, the Pope loved the painting and placed it behind his desk in his study</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12</a:t>
            </a:fld>
            <a:endParaRPr lang="en-US"/>
          </a:p>
        </p:txBody>
      </p:sp>
    </p:spTree>
    <p:extLst>
      <p:ext uri="{BB962C8B-B14F-4D97-AF65-F5344CB8AC3E}">
        <p14:creationId xmlns:p14="http://schemas.microsoft.com/office/powerpoint/2010/main" val="147581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Achondroplastic</a:t>
            </a:r>
            <a:r>
              <a:rPr lang="en-US" baseline="0" dirty="0"/>
              <a:t> dwarfs often have lower brainstem difficulty at birth from crowding at the foramen magnum and may require a surgical correction. As adults, they are prone to develop lumbar spinal stenosis. Dachshunds are canine </a:t>
            </a:r>
            <a:r>
              <a:rPr lang="en-US" baseline="0" dirty="0" err="1"/>
              <a:t>achondroplasts</a:t>
            </a:r>
            <a:r>
              <a:rPr lang="en-US" baseline="0" dirty="0"/>
              <a:t> (note the long torso and short limbs) and can also develop lumbar stenosis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13</a:t>
            </a:fld>
            <a:endParaRPr lang="en-US"/>
          </a:p>
        </p:txBody>
      </p:sp>
    </p:spTree>
    <p:extLst>
      <p:ext uri="{BB962C8B-B14F-4D97-AF65-F5344CB8AC3E}">
        <p14:creationId xmlns:p14="http://schemas.microsoft.com/office/powerpoint/2010/main" val="151334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Billroth</a:t>
            </a:r>
            <a:r>
              <a:rPr lang="en-US" baseline="0" dirty="0"/>
              <a:t> is pictured here in surgery. Though better known for his GI surgeries, he is doing a surgery here for trigeminal neuralgia. Note the open air operating room, lack of gloves. The anesthesia would be chloroform dripped down on a paper cone covering the patient’s face. </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14</a:t>
            </a:fld>
            <a:endParaRPr lang="en-US"/>
          </a:p>
        </p:txBody>
      </p:sp>
    </p:spTree>
    <p:extLst>
      <p:ext uri="{BB962C8B-B14F-4D97-AF65-F5344CB8AC3E}">
        <p14:creationId xmlns:p14="http://schemas.microsoft.com/office/powerpoint/2010/main" val="63246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Trigeminal neuralgia</a:t>
            </a:r>
            <a:r>
              <a:rPr lang="en-US" baseline="0" dirty="0"/>
              <a:t> is an extremely painful affliction affecting the V1, V2 or V3 dermatome. It’s usually from the mechanical compression of the superior cerebellar artery against the trigeminal nerve rootlet. Surgically, the two structures can be separated out (as </a:t>
            </a:r>
            <a:r>
              <a:rPr lang="en-US" baseline="0" dirty="0" err="1"/>
              <a:t>Billroth</a:t>
            </a:r>
            <a:r>
              <a:rPr lang="en-US" baseline="0" dirty="0"/>
              <a:t> was doing), but now radiosurgery or </a:t>
            </a:r>
            <a:r>
              <a:rPr lang="en-US" baseline="0" dirty="0" err="1"/>
              <a:t>rhizotomy</a:t>
            </a:r>
            <a:r>
              <a:rPr lang="en-US" baseline="0" dirty="0"/>
              <a:t> are options in the event of medication failure.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15</a:t>
            </a:fld>
            <a:endParaRPr lang="en-US"/>
          </a:p>
        </p:txBody>
      </p:sp>
    </p:spTree>
    <p:extLst>
      <p:ext uri="{BB962C8B-B14F-4D97-AF65-F5344CB8AC3E}">
        <p14:creationId xmlns:p14="http://schemas.microsoft.com/office/powerpoint/2010/main" val="246337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Queen Anne was</a:t>
            </a:r>
            <a:r>
              <a:rPr lang="en-US" baseline="0" dirty="0"/>
              <a:t> the last of the House of Stewart. She had 11 pregnancies, but the only child who survived the neonatal period was Prince William. He suffered a devastating febrile illness at a year and a half, and thereafter suffered developmental delay and seizures. He didn’t walk and talk until between 4 and 6 years of age and court records recount that this head was “very much bigger than that of a man’s”. This is the only painting that included William, and shows a rather large, bulbous head as one might see in an arrested hydrocephalus. William died at 11 years of age, and the throne passed to the </a:t>
            </a:r>
            <a:r>
              <a:rPr lang="en-US" baseline="0" dirty="0" err="1"/>
              <a:t>Hanovers</a:t>
            </a:r>
            <a:r>
              <a:rPr lang="en-US" baseline="0" dirty="0"/>
              <a:t>, and eventually to George III. So the history of the world was changed for want of a shunt.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16</a:t>
            </a:fld>
            <a:endParaRPr lang="en-US"/>
          </a:p>
        </p:txBody>
      </p:sp>
    </p:spTree>
    <p:extLst>
      <p:ext uri="{BB962C8B-B14F-4D97-AF65-F5344CB8AC3E}">
        <p14:creationId xmlns:p14="http://schemas.microsoft.com/office/powerpoint/2010/main" val="55133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infections</a:t>
            </a:r>
            <a:r>
              <a:rPr lang="en-US" baseline="0" dirty="0"/>
              <a:t> (meningitis) would have been the dominant cause of hydrocephalus in Prince William’s day. Today, it is most often premature births and hemorrhage from the fragile germinal matrix into the ventricular system, though infections still play a role. The first modern/successful shunting was the Spitz-</a:t>
            </a:r>
            <a:r>
              <a:rPr lang="en-US" baseline="0" dirty="0" err="1"/>
              <a:t>Holter</a:t>
            </a:r>
            <a:r>
              <a:rPr lang="en-US" baseline="0" dirty="0"/>
              <a:t> valve. John </a:t>
            </a:r>
            <a:r>
              <a:rPr lang="en-US" baseline="0" dirty="0" err="1"/>
              <a:t>Holter</a:t>
            </a:r>
            <a:r>
              <a:rPr lang="en-US" baseline="0" dirty="0"/>
              <a:t> was a Yale Locksmith, and his son, who had hydrocephalus, died after unsuccessful shunting and seizures. Knowing that the shunts then failed because of lack of flow control, he invented (in his garage) an effective one-way valve that is still used in shunts today, saving tens of thousands of lives and letting hundreds of thousands more develop normally.</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17</a:t>
            </a:fld>
            <a:endParaRPr lang="en-US"/>
          </a:p>
        </p:txBody>
      </p:sp>
    </p:spTree>
    <p:extLst>
      <p:ext uri="{BB962C8B-B14F-4D97-AF65-F5344CB8AC3E}">
        <p14:creationId xmlns:p14="http://schemas.microsoft.com/office/powerpoint/2010/main" val="409453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Aztec goddess of Epilepsy. Note the </a:t>
            </a:r>
            <a:r>
              <a:rPr lang="en-US" dirty="0" err="1"/>
              <a:t>postical</a:t>
            </a:r>
            <a:r>
              <a:rPr lang="en-US" baseline="0" dirty="0"/>
              <a:t> foaming going from her to the epileptic. After the Spanish conquest of the Aztecs, some priests asked the Aztec priests to recreate their pantheon of gods and their science, which they hid. At the time, the works would have been considered heretical. They were called “</a:t>
            </a:r>
            <a:r>
              <a:rPr lang="en-US" baseline="0" dirty="0" err="1"/>
              <a:t>codexes</a:t>
            </a:r>
            <a:r>
              <a:rPr lang="en-US" baseline="0" dirty="0"/>
              <a: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18</a:t>
            </a:fld>
            <a:endParaRPr lang="en-US"/>
          </a:p>
        </p:txBody>
      </p:sp>
    </p:spTree>
    <p:extLst>
      <p:ext uri="{BB962C8B-B14F-4D97-AF65-F5344CB8AC3E}">
        <p14:creationId xmlns:p14="http://schemas.microsoft.com/office/powerpoint/2010/main" val="43539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ancient times,</a:t>
            </a:r>
            <a:r>
              <a:rPr lang="en-US" baseline="0" dirty="0"/>
              <a:t> epilepsy was believed to be an affliction of the gods. But in scientific Victorian Great Britain, Charles </a:t>
            </a:r>
            <a:r>
              <a:rPr lang="en-US" baseline="0" dirty="0" err="1"/>
              <a:t>Locock</a:t>
            </a:r>
            <a:r>
              <a:rPr lang="en-US" baseline="0" dirty="0"/>
              <a:t> knew that since epilepsy was a consequence of excessive masturbation, substances that inhibited erection should be potent anticonvulsants. So </a:t>
            </a:r>
            <a:r>
              <a:rPr lang="en-US" baseline="0" dirty="0" err="1"/>
              <a:t>Locock</a:t>
            </a:r>
            <a:r>
              <a:rPr lang="en-US" baseline="0" dirty="0"/>
              <a:t> prescribed bromides. And guess what…they worked! Bromides were first line anticonvulsants until 1912, and are still used today, though primarily in Europe and in veterinary  medicine.</a:t>
            </a:r>
          </a:p>
          <a:p>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19</a:t>
            </a:fld>
            <a:endParaRPr lang="en-US"/>
          </a:p>
        </p:txBody>
      </p:sp>
    </p:spTree>
    <p:extLst>
      <p:ext uri="{BB962C8B-B14F-4D97-AF65-F5344CB8AC3E}">
        <p14:creationId xmlns:p14="http://schemas.microsoft.com/office/powerpoint/2010/main" val="209229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from the British Museum of a lioness with a thoracic paraplegia. The etiology is obvious. To the left are the archers hunting</a:t>
            </a:r>
            <a:r>
              <a:rPr lang="en-US" baseline="0" dirty="0"/>
              <a:t> lions. Below, holding  the animals and looking on </a:t>
            </a:r>
            <a:r>
              <a:rPr lang="en-US" baseline="0" dirty="0" err="1"/>
              <a:t>dissapprovigly</a:t>
            </a:r>
            <a:r>
              <a:rPr lang="en-US" baseline="0" dirty="0"/>
              <a:t> are the first PETA protesters.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a:t>
            </a:fld>
            <a:endParaRPr lang="en-US"/>
          </a:p>
        </p:txBody>
      </p:sp>
    </p:spTree>
    <p:extLst>
      <p:ext uri="{BB962C8B-B14F-4D97-AF65-F5344CB8AC3E}">
        <p14:creationId xmlns:p14="http://schemas.microsoft.com/office/powerpoint/2010/main" val="79273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Trephination, opening the skull,</a:t>
            </a:r>
            <a:r>
              <a:rPr lang="en-US" baseline="0" dirty="0"/>
              <a:t> was done in medieval Europe for a variety of reasons which probably included migraine headaches and madness. I hope they didn’t have the patient standing and alert!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20</a:t>
            </a:fld>
            <a:endParaRPr lang="en-US"/>
          </a:p>
        </p:txBody>
      </p:sp>
    </p:spTree>
    <p:extLst>
      <p:ext uri="{BB962C8B-B14F-4D97-AF65-F5344CB8AC3E}">
        <p14:creationId xmlns:p14="http://schemas.microsoft.com/office/powerpoint/2010/main" val="363528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hundred years later, not much better. Though the patient is flat, there are rats and other animals</a:t>
            </a:r>
            <a:r>
              <a:rPr lang="en-US" baseline="0" dirty="0"/>
              <a:t> running around</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21</a:t>
            </a:fld>
            <a:endParaRPr lang="en-US"/>
          </a:p>
        </p:txBody>
      </p:sp>
    </p:spTree>
    <p:extLst>
      <p:ext uri="{BB962C8B-B14F-4D97-AF65-F5344CB8AC3E}">
        <p14:creationId xmlns:p14="http://schemas.microsoft.com/office/powerpoint/2010/main" val="132298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Charlatans and quacks used trephination</a:t>
            </a:r>
            <a:r>
              <a:rPr lang="en-US" baseline="0" dirty="0"/>
              <a:t>. They would make a sham incision on the scalp of an insane or demented person, palm a rock, and announce the patient cured, then leave town. This is the origin of the phrase “he must have rocks in his head.” This painting by Bosch shows the sham procedure. The quack has an inverted funnel on his head, an allegory for the fact that knowledge flows from God above, so this sinner can’t avail himself of heaven’s grace. The inverted funnel is the forerunner of the dunce’s cap. His accomplice has a book on her head, also demonstrating that knowledge is all around, but can’t be seen or used by these sinners. Far in the background is the gallows, suggesting what’s in store for the duo.</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22</a:t>
            </a:fld>
            <a:endParaRPr lang="en-US"/>
          </a:p>
        </p:txBody>
      </p:sp>
    </p:spTree>
    <p:extLst>
      <p:ext uri="{BB962C8B-B14F-4D97-AF65-F5344CB8AC3E}">
        <p14:creationId xmlns:p14="http://schemas.microsoft.com/office/powerpoint/2010/main" val="1726659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the</a:t>
            </a:r>
            <a:r>
              <a:rPr lang="en-US" baseline="0" dirty="0"/>
              <a:t> Incas were doing fine </a:t>
            </a:r>
            <a:r>
              <a:rPr lang="en-US" baseline="0" dirty="0" err="1"/>
              <a:t>trephonation</a:t>
            </a:r>
            <a:r>
              <a:rPr lang="en-US" baseline="0" dirty="0"/>
              <a:t> for the right reasons. They knew to operate ipsilateral to the blown pupil following trauma, or contralateral to the paresis. Likely they used coca extract for anesthesia. Using stone tools, many of these patients lived for decades afterwards, judging by the remodeling of bone.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23</a:t>
            </a:fld>
            <a:endParaRPr lang="en-US"/>
          </a:p>
        </p:txBody>
      </p:sp>
    </p:spTree>
    <p:extLst>
      <p:ext uri="{BB962C8B-B14F-4D97-AF65-F5344CB8AC3E}">
        <p14:creationId xmlns:p14="http://schemas.microsoft.com/office/powerpoint/2010/main" val="2570395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knight has a makeshift device for his left</a:t>
            </a:r>
            <a:r>
              <a:rPr lang="en-US" baseline="0" dirty="0"/>
              <a:t> foot drop: note the cord tied below the knee that is attached to the front of his foot.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24</a:t>
            </a:fld>
            <a:endParaRPr lang="en-US"/>
          </a:p>
        </p:txBody>
      </p:sp>
    </p:spTree>
    <p:extLst>
      <p:ext uri="{BB962C8B-B14F-4D97-AF65-F5344CB8AC3E}">
        <p14:creationId xmlns:p14="http://schemas.microsoft.com/office/powerpoint/2010/main" val="2986700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CMT</a:t>
            </a:r>
            <a:r>
              <a:rPr lang="en-US" baseline="0" dirty="0"/>
              <a:t> is a common hereditary cause of foot drop, but most are acquired: either peroneal nerve palsy, or more likely, an L5 radiculopathy. The MRI shows a lateral disc at L4/5 and the pic shows atrophy of the anterior compartment of the left leg</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25</a:t>
            </a:fld>
            <a:endParaRPr lang="en-US"/>
          </a:p>
        </p:txBody>
      </p:sp>
    </p:spTree>
    <p:extLst>
      <p:ext uri="{BB962C8B-B14F-4D97-AF65-F5344CB8AC3E}">
        <p14:creationId xmlns:p14="http://schemas.microsoft.com/office/powerpoint/2010/main" val="258310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Benjamin Bell was a revolutionary war physician who patented the first AFO brace</a:t>
            </a:r>
          </a:p>
        </p:txBody>
      </p:sp>
      <p:sp>
        <p:nvSpPr>
          <p:cNvPr id="4" name="Slide Number Placeholder 3"/>
          <p:cNvSpPr>
            <a:spLocks noGrp="1"/>
          </p:cNvSpPr>
          <p:nvPr>
            <p:ph type="sldNum" sz="quarter" idx="10"/>
          </p:nvPr>
        </p:nvSpPr>
        <p:spPr/>
        <p:txBody>
          <a:bodyPr/>
          <a:lstStyle/>
          <a:p>
            <a:fld id="{45816167-4012-4BF5-969A-78CCC5889F9C}" type="slidenum">
              <a:rPr lang="en-US" smtClean="0"/>
              <a:pPr/>
              <a:t>26</a:t>
            </a:fld>
            <a:endParaRPr lang="en-US"/>
          </a:p>
        </p:txBody>
      </p:sp>
    </p:spTree>
    <p:extLst>
      <p:ext uri="{BB962C8B-B14F-4D97-AF65-F5344CB8AC3E}">
        <p14:creationId xmlns:p14="http://schemas.microsoft.com/office/powerpoint/2010/main" val="2233959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painting</a:t>
            </a:r>
            <a:r>
              <a:rPr lang="en-US" baseline="0" dirty="0"/>
              <a:t> is by Jan Van Eyck. It is incredibly detailed, and shows the first eyeglasses in Western art. In fact, you can figure out how myopic the old boy was by reading the text through the lenses. The saint to the left is Saint Donation, and to the right is Saint George  with his hand guiding the Canon Van der </a:t>
            </a:r>
            <a:r>
              <a:rPr lang="en-US" baseline="0" dirty="0" err="1"/>
              <a:t>Paele</a:t>
            </a:r>
            <a:r>
              <a:rPr lang="en-US" baseline="0" dirty="0"/>
              <a:t>. The Canon was very powerful in the Catholic church, and during this time the man had failing health: He suffered from </a:t>
            </a:r>
            <a:r>
              <a:rPr lang="en-US" baseline="0" dirty="0" err="1"/>
              <a:t>myalgias</a:t>
            </a:r>
            <a:r>
              <a:rPr lang="en-US" baseline="0" dirty="0"/>
              <a:t>, blinding headaches, and visual loss. Note the prominent temporal arteries and atrophy of the temporalis muscles.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27</a:t>
            </a:fld>
            <a:endParaRPr lang="en-US"/>
          </a:p>
        </p:txBody>
      </p:sp>
    </p:spTree>
    <p:extLst>
      <p:ext uri="{BB962C8B-B14F-4D97-AF65-F5344CB8AC3E}">
        <p14:creationId xmlns:p14="http://schemas.microsoft.com/office/powerpoint/2010/main" val="1821325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good story</a:t>
            </a:r>
            <a:r>
              <a:rPr lang="en-US" baseline="0" dirty="0"/>
              <a:t> for Giant Cell Arteritis (temporal arteritis). Often associated with PMR, it is associated with headaches and visual loss. However, all telephone requests to the museum for permission to biopsy the canvas for giant cells have thus far been unreturned…</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28</a:t>
            </a:fld>
            <a:endParaRPr lang="en-US"/>
          </a:p>
        </p:txBody>
      </p:sp>
    </p:spTree>
    <p:extLst>
      <p:ext uri="{BB962C8B-B14F-4D97-AF65-F5344CB8AC3E}">
        <p14:creationId xmlns:p14="http://schemas.microsoft.com/office/powerpoint/2010/main" val="21198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 Valentine,</a:t>
            </a:r>
            <a:r>
              <a:rPr lang="en-US" baseline="0" dirty="0"/>
              <a:t> the patron saint of epilepsy. Note the man behind him with the ictal cry of a seizure onset. To this day in Europe, if someone has an unexpected fall the jokingly refer to it as a “Valentine moment.”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29</a:t>
            </a:fld>
            <a:endParaRPr lang="en-US"/>
          </a:p>
        </p:txBody>
      </p:sp>
    </p:spTree>
    <p:extLst>
      <p:ext uri="{BB962C8B-B14F-4D97-AF65-F5344CB8AC3E}">
        <p14:creationId xmlns:p14="http://schemas.microsoft.com/office/powerpoint/2010/main" val="403196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and</a:t>
            </a:r>
            <a:r>
              <a:rPr lang="en-US" baseline="0" dirty="0"/>
              <a:t> infection would be the causes of a paraplegia in ancient times. One of the leading sources of infection would have been </a:t>
            </a:r>
            <a:r>
              <a:rPr lang="en-US" baseline="0" dirty="0" err="1"/>
              <a:t>Pott’s</a:t>
            </a:r>
            <a:r>
              <a:rPr lang="en-US" baseline="0" dirty="0"/>
              <a:t> Disease: TB of the spine. In the twenty first century, infections are much less common, but trauma is still rampant, especially from high speed MVA. Tumors are common given the increased longevity. Most spinal tumors are in the thoracic spine (breast, prostate, </a:t>
            </a:r>
            <a:r>
              <a:rPr lang="en-US" baseline="0" dirty="0" err="1"/>
              <a:t>etc</a:t>
            </a:r>
            <a:r>
              <a:rPr lang="en-US" baseline="0" dirty="0"/>
              <a:t>) because simply the thoracic spine is the longest. Transverse myelitis could be infectious, autoimmune, or from MS. Another important cause of infectious </a:t>
            </a:r>
            <a:r>
              <a:rPr lang="en-US" baseline="0" dirty="0" err="1"/>
              <a:t>parapegia</a:t>
            </a:r>
            <a:r>
              <a:rPr lang="en-US" baseline="0" dirty="0"/>
              <a:t> is epidural abscess secondary to drug abuse.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a:t>
            </a:fld>
            <a:endParaRPr lang="en-US"/>
          </a:p>
        </p:txBody>
      </p:sp>
    </p:spTree>
    <p:extLst>
      <p:ext uri="{BB962C8B-B14F-4D97-AF65-F5344CB8AC3E}">
        <p14:creationId xmlns:p14="http://schemas.microsoft.com/office/powerpoint/2010/main" val="1889981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Charcot and Bell, the English neurologist, argued about Raphael’s painting, The</a:t>
            </a:r>
            <a:r>
              <a:rPr lang="en-US" baseline="0" dirty="0"/>
              <a:t> Transfiguration. Charcot thought the boy in the right was possessed, not epileptic. Bell favored epilepsy. Raphael died while finishing this painting and didn’t disclose what the child had. Charcot pointed out that epileptic movements are “in phase” clinically, not out of phase (one arm up, one down) such as the boy shows.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30</a:t>
            </a:fld>
            <a:endParaRPr lang="en-US"/>
          </a:p>
        </p:txBody>
      </p:sp>
    </p:spTree>
    <p:extLst>
      <p:ext uri="{BB962C8B-B14F-4D97-AF65-F5344CB8AC3E}">
        <p14:creationId xmlns:p14="http://schemas.microsoft.com/office/powerpoint/2010/main" val="2266401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can actually see a “fencer’s posture” in supplemental motor epilepsy as is demonstrated in these video EEG’s. </a:t>
            </a:r>
          </a:p>
        </p:txBody>
      </p:sp>
      <p:sp>
        <p:nvSpPr>
          <p:cNvPr id="4" name="Slide Number Placeholder 3"/>
          <p:cNvSpPr>
            <a:spLocks noGrp="1"/>
          </p:cNvSpPr>
          <p:nvPr>
            <p:ph type="sldNum" sz="quarter" idx="10"/>
          </p:nvPr>
        </p:nvSpPr>
        <p:spPr/>
        <p:txBody>
          <a:bodyPr/>
          <a:lstStyle/>
          <a:p>
            <a:fld id="{45816167-4012-4BF5-969A-78CCC5889F9C}" type="slidenum">
              <a:rPr lang="en-US" smtClean="0"/>
              <a:pPr/>
              <a:t>31</a:t>
            </a:fld>
            <a:endParaRPr lang="en-US"/>
          </a:p>
        </p:txBody>
      </p:sp>
    </p:spTree>
    <p:extLst>
      <p:ext uri="{BB962C8B-B14F-4D97-AF65-F5344CB8AC3E}">
        <p14:creationId xmlns:p14="http://schemas.microsoft.com/office/powerpoint/2010/main" val="369919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Brughel</a:t>
            </a:r>
            <a:r>
              <a:rPr lang="en-US" dirty="0"/>
              <a:t> the Elder painted “The Dancing</a:t>
            </a:r>
            <a:r>
              <a:rPr lang="en-US" baseline="0" dirty="0"/>
              <a:t> Mania” and a version was later colorized by his son (</a:t>
            </a:r>
            <a:r>
              <a:rPr lang="en-US" baseline="0" dirty="0" err="1"/>
              <a:t>Brughel</a:t>
            </a:r>
            <a:r>
              <a:rPr lang="en-US" baseline="0" dirty="0"/>
              <a:t> the younger). In the middle ages, entire villages would sometimes stop their efforts and would dance wildly in a line for days until they collapsed from exhaustion. It has been theorized that ergot poisoning was responsible. It was a time of little food, and in northern Europe, rye and other crops sometimes grew fungus that secreted ergots. The ergots </a:t>
            </a:r>
            <a:r>
              <a:rPr lang="en-US" baseline="0" dirty="0" err="1"/>
              <a:t>vasoconstricted</a:t>
            </a:r>
            <a:r>
              <a:rPr lang="en-US" baseline="0" dirty="0"/>
              <a:t> the feet, and even today, those with ergot poisoning stomp their feet around because of the uncomfortable </a:t>
            </a:r>
            <a:r>
              <a:rPr lang="en-US" baseline="0" dirty="0" err="1"/>
              <a:t>dysesthesias</a:t>
            </a:r>
            <a:r>
              <a:rPr lang="en-US" baseline="0" dirty="0"/>
              <a:t>. It was so common there was a saint assigned to the affliction: St Anthony</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32</a:t>
            </a:fld>
            <a:endParaRPr lang="en-US"/>
          </a:p>
        </p:txBody>
      </p:sp>
    </p:spTree>
    <p:extLst>
      <p:ext uri="{BB962C8B-B14F-4D97-AF65-F5344CB8AC3E}">
        <p14:creationId xmlns:p14="http://schemas.microsoft.com/office/powerpoint/2010/main" val="341046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Though it was likely the middle age</a:t>
            </a:r>
            <a:r>
              <a:rPr lang="en-US" baseline="0" dirty="0"/>
              <a:t> “Dancing mania” was group psychosis, there is good evidence that the Salem witch trials may have started with </a:t>
            </a:r>
            <a:r>
              <a:rPr lang="en-US" baseline="0" dirty="0" err="1"/>
              <a:t>ergotism</a:t>
            </a:r>
            <a:r>
              <a:rPr lang="en-US" baseline="0" dirty="0"/>
              <a:t>. The girls initially thought to be accused of </a:t>
            </a:r>
            <a:r>
              <a:rPr lang="en-US" baseline="0" dirty="0" err="1"/>
              <a:t>possesion</a:t>
            </a:r>
            <a:r>
              <a:rPr lang="en-US" baseline="0" dirty="0"/>
              <a:t> had delusions and psychosis, and black spots on their skin, “the devil’s pinches”. These were all classic signs of </a:t>
            </a:r>
            <a:r>
              <a:rPr lang="en-US" baseline="0" dirty="0" err="1"/>
              <a:t>ergotism</a:t>
            </a:r>
            <a:r>
              <a:rPr lang="en-US" baseline="0" dirty="0"/>
              <a:t>, though clearly later the hysteria was religious in nature and driven by desire for wealth. </a:t>
            </a:r>
            <a:r>
              <a:rPr lang="en-US" baseline="0" dirty="0" err="1"/>
              <a:t>Erogotism</a:t>
            </a:r>
            <a:r>
              <a:rPr lang="en-US" baseline="0" dirty="0"/>
              <a:t> was an established affliction at the time of the Salem Witch trials. Note in the picture, the </a:t>
            </a:r>
            <a:r>
              <a:rPr lang="en-US" baseline="0" dirty="0" err="1"/>
              <a:t>prosecuters</a:t>
            </a:r>
            <a:r>
              <a:rPr lang="en-US" baseline="0" dirty="0"/>
              <a:t> are pointing to the “devil pinches” on Sarah Good.</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33</a:t>
            </a:fld>
            <a:endParaRPr lang="en-US"/>
          </a:p>
        </p:txBody>
      </p:sp>
    </p:spTree>
    <p:extLst>
      <p:ext uri="{BB962C8B-B14F-4D97-AF65-F5344CB8AC3E}">
        <p14:creationId xmlns:p14="http://schemas.microsoft.com/office/powerpoint/2010/main" val="125452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17</a:t>
            </a:r>
            <a:r>
              <a:rPr lang="en-US" baseline="30000" dirty="0"/>
              <a:t>th</a:t>
            </a:r>
            <a:r>
              <a:rPr lang="en-US" baseline="0" dirty="0"/>
              <a:t> century, the height of medical sophistication was diagnosis by examining…and tasting…the urine.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34</a:t>
            </a:fld>
            <a:endParaRPr lang="en-US"/>
          </a:p>
        </p:txBody>
      </p:sp>
    </p:spTree>
    <p:extLst>
      <p:ext uri="{BB962C8B-B14F-4D97-AF65-F5344CB8AC3E}">
        <p14:creationId xmlns:p14="http://schemas.microsoft.com/office/powerpoint/2010/main" val="3028545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fact, it was so common that people made their living by tasting urine:</a:t>
            </a:r>
            <a:r>
              <a:rPr lang="en-US" baseline="0" dirty="0"/>
              <a:t> “Piss Prophets”. They even had their own guild! And you think your job sucks….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35</a:t>
            </a:fld>
            <a:endParaRPr lang="en-US"/>
          </a:p>
        </p:txBody>
      </p:sp>
    </p:spTree>
    <p:extLst>
      <p:ext uri="{BB962C8B-B14F-4D97-AF65-F5344CB8AC3E}">
        <p14:creationId xmlns:p14="http://schemas.microsoft.com/office/powerpoint/2010/main" val="3808645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Michalango’s</a:t>
            </a:r>
            <a:r>
              <a:rPr lang="en-US" baseline="0" dirty="0"/>
              <a:t> most famous work was the Sistine Chapel. And the most important panel, over the alter, was God separating darkness from light. But historians have wondered for five centuries why God had lumps in his throat? A goiter? And a hem in the front of his robe, a mundane feature since clothing was closed by latches then, not buttons. Michalangelo had never portrayed such features in other works.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36</a:t>
            </a:fld>
            <a:endParaRPr lang="en-US"/>
          </a:p>
        </p:txBody>
      </p:sp>
    </p:spTree>
    <p:extLst>
      <p:ext uri="{BB962C8B-B14F-4D97-AF65-F5344CB8AC3E}">
        <p14:creationId xmlns:p14="http://schemas.microsoft.com/office/powerpoint/2010/main" val="9297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Then…the truth comes</a:t>
            </a:r>
            <a:r>
              <a:rPr lang="en-US" baseline="0" dirty="0"/>
              <a:t> out centuries later in the journal </a:t>
            </a:r>
            <a:r>
              <a:rPr lang="en-US" i="1" baseline="0" dirty="0"/>
              <a:t>Neurosurgery</a:t>
            </a:r>
            <a:endParaRPr lang="en-US" i="1"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37</a:t>
            </a:fld>
            <a:endParaRPr lang="en-US"/>
          </a:p>
        </p:txBody>
      </p:sp>
    </p:spTree>
    <p:extLst>
      <p:ext uri="{BB962C8B-B14F-4D97-AF65-F5344CB8AC3E}">
        <p14:creationId xmlns:p14="http://schemas.microsoft.com/office/powerpoint/2010/main" val="3326746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Michalangelo</a:t>
            </a:r>
            <a:r>
              <a:rPr lang="en-US" baseline="0" dirty="0"/>
              <a:t> had hidden the human brain within his painting! This was exactly what the brain was believed to look like in his time (of limited autopsies).  The brainstem and cerebral peduncles predominated, and the hem of God was the </a:t>
            </a:r>
            <a:r>
              <a:rPr lang="en-US" baseline="0" dirty="0" err="1"/>
              <a:t>sulcus</a:t>
            </a:r>
            <a:r>
              <a:rPr lang="en-US" baseline="0" dirty="0"/>
              <a:t> of the spinal cord! </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38</a:t>
            </a:fld>
            <a:endParaRPr lang="en-US"/>
          </a:p>
        </p:txBody>
      </p:sp>
    </p:spTree>
    <p:extLst>
      <p:ext uri="{BB962C8B-B14F-4D97-AF65-F5344CB8AC3E}">
        <p14:creationId xmlns:p14="http://schemas.microsoft.com/office/powerpoint/2010/main" val="1486549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was considered high</a:t>
            </a:r>
            <a:r>
              <a:rPr lang="en-US" baseline="0" dirty="0"/>
              <a:t> blasphemy in his day. But Michelangelo was known for his sneaky works or art. His own visage is visible in a side view of the flowing beard of Moses, and he inserted himself as an observer in his painting, “The </a:t>
            </a:r>
            <a:r>
              <a:rPr lang="en-US" baseline="0" dirty="0" err="1"/>
              <a:t>Crucifiction</a:t>
            </a:r>
            <a:r>
              <a:rPr lang="en-US" baseline="0" dirty="0"/>
              <a:t> of St. Peter”</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39</a:t>
            </a:fld>
            <a:endParaRPr lang="en-US"/>
          </a:p>
        </p:txBody>
      </p:sp>
    </p:spTree>
    <p:extLst>
      <p:ext uri="{BB962C8B-B14F-4D97-AF65-F5344CB8AC3E}">
        <p14:creationId xmlns:p14="http://schemas.microsoft.com/office/powerpoint/2010/main" val="245245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Maximinus</a:t>
            </a:r>
            <a:r>
              <a:rPr lang="en-US" dirty="0"/>
              <a:t> II was the first of the “Barracks emperors”: He rose to</a:t>
            </a:r>
            <a:r>
              <a:rPr lang="en-US" baseline="0" dirty="0"/>
              <a:t> the position from the military. A highly regarded general, he was also the biggest man in the Roman empire: ancient texts put him between 7’6 and 8’2. But when he became emperor, he developed paranoia and had some of his closest friends put to death. He had legendary banquet where he’d consume enormous quantities of food and drink, and by this time his hands were so big he wore his wife’s bracelet on his thumb like a ring. He was finally killed by his own Pretorian Guard. Note the </a:t>
            </a:r>
            <a:r>
              <a:rPr lang="en-US" baseline="0" dirty="0" err="1"/>
              <a:t>leonid</a:t>
            </a:r>
            <a:r>
              <a:rPr lang="en-US" baseline="0" dirty="0"/>
              <a:t> (lion-like) </a:t>
            </a:r>
            <a:r>
              <a:rPr lang="en-US" baseline="0" dirty="0" err="1"/>
              <a:t>fascies</a:t>
            </a:r>
            <a:r>
              <a:rPr lang="en-US" baseline="0" dirty="0"/>
              <a:t> and the jutting jaw and prominent brow…</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a:t>
            </a:fld>
            <a:endParaRPr lang="en-US"/>
          </a:p>
        </p:txBody>
      </p:sp>
    </p:spTree>
    <p:extLst>
      <p:ext uri="{BB962C8B-B14F-4D97-AF65-F5344CB8AC3E}">
        <p14:creationId xmlns:p14="http://schemas.microsoft.com/office/powerpoint/2010/main" val="275622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this man, </a:t>
            </a:r>
            <a:r>
              <a:rPr lang="en-US" dirty="0" err="1"/>
              <a:t>Siptah</a:t>
            </a:r>
            <a:r>
              <a:rPr lang="en-US" dirty="0"/>
              <a:t>, the</a:t>
            </a:r>
            <a:r>
              <a:rPr lang="en-US" baseline="0" dirty="0"/>
              <a:t> head priest of the goddess </a:t>
            </a:r>
            <a:r>
              <a:rPr lang="en-US" baseline="0" dirty="0" err="1"/>
              <a:t>Astarta</a:t>
            </a:r>
            <a:r>
              <a:rPr lang="en-US" baseline="0" dirty="0"/>
              <a:t> in ancient Egypt. His leg is atrophied and short. What is the diagnosis?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40</a:t>
            </a:fld>
            <a:endParaRPr lang="en-US"/>
          </a:p>
        </p:txBody>
      </p:sp>
    </p:spTree>
    <p:extLst>
      <p:ext uri="{BB962C8B-B14F-4D97-AF65-F5344CB8AC3E}">
        <p14:creationId xmlns:p14="http://schemas.microsoft.com/office/powerpoint/2010/main" val="3805574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a:t>
            </a:r>
            <a:r>
              <a:rPr lang="en-US" baseline="0" dirty="0"/>
              <a:t> representation of polio in art. If all goes well, it may be extinct, like smallpox, before the decade’s end.</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41</a:t>
            </a:fld>
            <a:endParaRPr lang="en-US"/>
          </a:p>
        </p:txBody>
      </p:sp>
    </p:spTree>
    <p:extLst>
      <p:ext uri="{BB962C8B-B14F-4D97-AF65-F5344CB8AC3E}">
        <p14:creationId xmlns:p14="http://schemas.microsoft.com/office/powerpoint/2010/main" val="1145921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Phineas</a:t>
            </a:r>
            <a:r>
              <a:rPr lang="en-US" baseline="0" dirty="0"/>
              <a:t> Gage was a God-fearing, hard working foreman who worked on the Burlington and Vermont railroad in the nineteenth century. When tamping down a nitroglycerin vial to blast a way through the pass </a:t>
            </a:r>
          </a:p>
          <a:p>
            <a:r>
              <a:rPr lang="en-US" baseline="0" dirty="0"/>
              <a:t>shown, the rod was hurled though is left eye and out the top of his brain. He was brought home to die, and as his family wept over him, he awoke after a couple of days and recovered, returning to work. But he was not the same man…</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42</a:t>
            </a:fld>
            <a:endParaRPr lang="en-US"/>
          </a:p>
        </p:txBody>
      </p:sp>
    </p:spTree>
    <p:extLst>
      <p:ext uri="{BB962C8B-B14F-4D97-AF65-F5344CB8AC3E}">
        <p14:creationId xmlns:p14="http://schemas.microsoft.com/office/powerpoint/2010/main" val="727949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Gage was no longer Gage. He was labile and impulsive.</a:t>
            </a:r>
            <a:r>
              <a:rPr lang="en-US" baseline="0" dirty="0"/>
              <a:t> He lived decades more, and his case was used to demonstrate the importance of the frontal lobes to personality and emotion. When he died in California, his skull was dug up by physician grave robbers and sent to Harvard, where it remains in the medical history museum </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43</a:t>
            </a:fld>
            <a:endParaRPr lang="en-US"/>
          </a:p>
        </p:txBody>
      </p:sp>
    </p:spTree>
    <p:extLst>
      <p:ext uri="{BB962C8B-B14F-4D97-AF65-F5344CB8AC3E}">
        <p14:creationId xmlns:p14="http://schemas.microsoft.com/office/powerpoint/2010/main" val="1247374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Ludwig</a:t>
            </a:r>
            <a:r>
              <a:rPr lang="en-US" baseline="0" dirty="0"/>
              <a:t> II of Bavaria was called the “Mad King”. But he built (and designed) many incredible castles including the famous </a:t>
            </a:r>
            <a:r>
              <a:rPr lang="en-US" baseline="0" dirty="0" err="1"/>
              <a:t>Neuschwanstein</a:t>
            </a:r>
            <a:r>
              <a:rPr lang="en-US" baseline="0" dirty="0"/>
              <a:t>. He was the patron of Wagner who composed his Ring Cycle in a </a:t>
            </a:r>
            <a:r>
              <a:rPr lang="en-US" baseline="0" dirty="0" err="1"/>
              <a:t>Lugwig</a:t>
            </a:r>
            <a:r>
              <a:rPr lang="en-US" baseline="0" dirty="0"/>
              <a:t> II castle, “La Favorite”. But when Bavaria approached bankruptcy, Ludwig II was declared insane by the Bavarian parliament, and his uncle was appointed as regent</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44</a:t>
            </a:fld>
            <a:endParaRPr lang="en-US"/>
          </a:p>
        </p:txBody>
      </p:sp>
    </p:spTree>
    <p:extLst>
      <p:ext uri="{BB962C8B-B14F-4D97-AF65-F5344CB8AC3E}">
        <p14:creationId xmlns:p14="http://schemas.microsoft.com/office/powerpoint/2010/main" val="793359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Bernard von</a:t>
            </a:r>
            <a:r>
              <a:rPr lang="en-US" baseline="0" dirty="0"/>
              <a:t> </a:t>
            </a:r>
            <a:r>
              <a:rPr lang="en-US" baseline="0" dirty="0" err="1"/>
              <a:t>Gudden</a:t>
            </a:r>
            <a:r>
              <a:rPr lang="en-US" baseline="0" dirty="0"/>
              <a:t> was appointed his physician. Von </a:t>
            </a:r>
            <a:r>
              <a:rPr lang="en-US" baseline="0" dirty="0" err="1"/>
              <a:t>Gudden</a:t>
            </a:r>
            <a:r>
              <a:rPr lang="en-US" baseline="0" dirty="0"/>
              <a:t> was the man who first documented the </a:t>
            </a:r>
            <a:r>
              <a:rPr lang="en-US" baseline="0" dirty="0" err="1"/>
              <a:t>decussation</a:t>
            </a:r>
            <a:r>
              <a:rPr lang="en-US" baseline="0" dirty="0"/>
              <a:t> of the optic chiasm and treated the insane humanely, removing their chains. The Mad King knew him well, and the two were moved to the Castle Berg for treatment</a:t>
            </a:r>
          </a:p>
          <a:p>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45</a:t>
            </a:fld>
            <a:endParaRPr lang="en-US"/>
          </a:p>
        </p:txBody>
      </p:sp>
    </p:spTree>
    <p:extLst>
      <p:ext uri="{BB962C8B-B14F-4D97-AF65-F5344CB8AC3E}">
        <p14:creationId xmlns:p14="http://schemas.microsoft.com/office/powerpoint/2010/main" val="1053978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Ludwig II had been suicidal but improved</a:t>
            </a:r>
            <a:r>
              <a:rPr lang="en-US" baseline="0" dirty="0"/>
              <a:t> with his neurologist’s treatment. One day, he was allowed to walk along the lake with von </a:t>
            </a:r>
            <a:r>
              <a:rPr lang="en-US" baseline="0" dirty="0" err="1"/>
              <a:t>Gudden</a:t>
            </a:r>
            <a:r>
              <a:rPr lang="en-US" baseline="0" dirty="0"/>
              <a:t>, without the accompaniment of guards. But evening approached and they had not returned. The guards found the two men dead, floating off shore. Von </a:t>
            </a:r>
            <a:r>
              <a:rPr lang="en-US" baseline="0" dirty="0" err="1"/>
              <a:t>Gudden</a:t>
            </a:r>
            <a:r>
              <a:rPr lang="en-US" baseline="0" dirty="0"/>
              <a:t> had been strangled and held under the water. The king was presumed to have swam out afterwards and drowned himself. But conspiracy theories abounded then and remain today. </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46</a:t>
            </a:fld>
            <a:endParaRPr lang="en-US"/>
          </a:p>
        </p:txBody>
      </p:sp>
    </p:spTree>
    <p:extLst>
      <p:ext uri="{BB962C8B-B14F-4D97-AF65-F5344CB8AC3E}">
        <p14:creationId xmlns:p14="http://schemas.microsoft.com/office/powerpoint/2010/main" val="2348259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woman who has ALS. She</a:t>
            </a:r>
            <a:r>
              <a:rPr lang="en-US" baseline="0" dirty="0"/>
              <a:t> was able to use a LED light trigger on her forehead to use a computer and create a picture rising above herself like a butterfly…</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47</a:t>
            </a:fld>
            <a:endParaRPr lang="en-US"/>
          </a:p>
        </p:txBody>
      </p:sp>
    </p:spTree>
    <p:extLst>
      <p:ext uri="{BB962C8B-B14F-4D97-AF65-F5344CB8AC3E}">
        <p14:creationId xmlns:p14="http://schemas.microsoft.com/office/powerpoint/2010/main" val="3614992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extreme</a:t>
            </a:r>
            <a:r>
              <a:rPr lang="en-US" baseline="0" dirty="0"/>
              <a:t> north of the USA, the Alaskan natives have traditionally crafted masks showing asymmetric facial features. Bells Palsy and facial nerve weakness from </a:t>
            </a:r>
            <a:r>
              <a:rPr lang="en-US" baseline="0" dirty="0" err="1"/>
              <a:t>mastoiditis</a:t>
            </a:r>
            <a:r>
              <a:rPr lang="en-US" baseline="0" dirty="0"/>
              <a:t> were common there. The young were brought into a central area and lectured as to the importance of the community, and how everyone was to be respected, and nobody should be separated out on the basis of illness or deformities. Then an elder would emerge wearing such a dance, capering about comically. If a child laughed, he or she was whipped.</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48</a:t>
            </a:fld>
            <a:endParaRPr lang="en-US"/>
          </a:p>
        </p:txBody>
      </p:sp>
    </p:spTree>
    <p:extLst>
      <p:ext uri="{BB962C8B-B14F-4D97-AF65-F5344CB8AC3E}">
        <p14:creationId xmlns:p14="http://schemas.microsoft.com/office/powerpoint/2010/main" val="68086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pituitary tumor secreting growth hormone (</a:t>
            </a:r>
            <a:r>
              <a:rPr lang="en-US" baseline="0" dirty="0" err="1"/>
              <a:t>acidophils</a:t>
            </a:r>
            <a:r>
              <a:rPr lang="en-US" baseline="0" dirty="0"/>
              <a:t>) will give </a:t>
            </a:r>
            <a:r>
              <a:rPr lang="en-US" baseline="0" dirty="0" err="1"/>
              <a:t>giganticism</a:t>
            </a:r>
            <a:r>
              <a:rPr lang="en-US" baseline="0" dirty="0"/>
              <a:t> before puberty and acromegaly afterwards: The growth plates have fused everywhere but the distal limbs and face, which continue to grow. If the tumor erodes into the hypothalamus there can be mental status changes and disorders of appetite. Did </a:t>
            </a:r>
            <a:r>
              <a:rPr lang="en-US" baseline="0" dirty="0" err="1"/>
              <a:t>Maximinus</a:t>
            </a:r>
            <a:r>
              <a:rPr lang="en-US" baseline="0" dirty="0"/>
              <a:t> II have acromegaly? Who knows. If we had his skull we could look for erosion in the </a:t>
            </a:r>
            <a:r>
              <a:rPr lang="en-US" baseline="0" dirty="0" err="1"/>
              <a:t>sella</a:t>
            </a:r>
            <a:r>
              <a:rPr lang="en-US" baseline="0" dirty="0"/>
              <a:t>, but it’s a good story for it. Examples of </a:t>
            </a:r>
            <a:r>
              <a:rPr lang="en-US" baseline="0" dirty="0" err="1"/>
              <a:t>acromegalic</a:t>
            </a:r>
            <a:r>
              <a:rPr lang="en-US" baseline="0" dirty="0"/>
              <a:t> giants are Andre the Giant (professional wrestler and in “The Princess Bride”) and Richard </a:t>
            </a:r>
            <a:r>
              <a:rPr lang="en-US" baseline="0" dirty="0" err="1"/>
              <a:t>Keil</a:t>
            </a:r>
            <a:r>
              <a:rPr lang="en-US" baseline="0" dirty="0"/>
              <a:t> (James Bond’s, “The Spy Who Loved Me” and others). The both died of cardiac disease, as do many </a:t>
            </a:r>
            <a:r>
              <a:rPr lang="en-US" baseline="0" dirty="0" err="1"/>
              <a:t>acromegaic</a:t>
            </a:r>
            <a:r>
              <a:rPr lang="en-US" baseline="0" dirty="0"/>
              <a:t> giants.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5</a:t>
            </a:fld>
            <a:endParaRPr lang="en-US"/>
          </a:p>
        </p:txBody>
      </p:sp>
    </p:spTree>
    <p:extLst>
      <p:ext uri="{BB962C8B-B14F-4D97-AF65-F5344CB8AC3E}">
        <p14:creationId xmlns:p14="http://schemas.microsoft.com/office/powerpoint/2010/main" val="338107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medical authorities theorize that Alexander had scoliosis; this is unlikely, since only his head was pulled to the left. When Augustus became the first emperor of Rome, he immediately made a pilgrimage to Alexandria, Egypt to gaze upon the preserved body of Alexander the Great. Removing the crystal lid, he confirmed the identity by making sure the head was pulled to one side. Then, awestruck, he reached out to touch the great conqueror’s face…and broke off his nose!</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6</a:t>
            </a:fld>
            <a:endParaRPr lang="en-US"/>
          </a:p>
        </p:txBody>
      </p:sp>
    </p:spTree>
    <p:extLst>
      <p:ext uri="{BB962C8B-B14F-4D97-AF65-F5344CB8AC3E}">
        <p14:creationId xmlns:p14="http://schemas.microsoft.com/office/powerpoint/2010/main" val="387214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certainly, Alexander had a form</a:t>
            </a:r>
            <a:r>
              <a:rPr lang="en-US" baseline="0" dirty="0"/>
              <a:t> of torticollis. Often idiopathic, it is sometimes associated with underlying spinal pathology. One ancient source claims it occurred after a spear thrust to the shoulder. It might have frequent jerking associated with it called “spasmodic torticollis”. Injecting the </a:t>
            </a:r>
            <a:r>
              <a:rPr lang="en-US" baseline="0" dirty="0" err="1"/>
              <a:t>ipsilateral</a:t>
            </a:r>
            <a:r>
              <a:rPr lang="en-US" baseline="0" dirty="0"/>
              <a:t> </a:t>
            </a:r>
            <a:r>
              <a:rPr lang="en-US" baseline="0" dirty="0" err="1"/>
              <a:t>splenus</a:t>
            </a:r>
            <a:r>
              <a:rPr lang="en-US" baseline="0" dirty="0"/>
              <a:t> </a:t>
            </a:r>
            <a:r>
              <a:rPr lang="en-US" baseline="0" dirty="0" err="1"/>
              <a:t>capitus</a:t>
            </a:r>
            <a:r>
              <a:rPr lang="en-US" baseline="0" dirty="0"/>
              <a:t> muscles (back of the neck) and </a:t>
            </a:r>
            <a:r>
              <a:rPr lang="en-US" baseline="0" dirty="0" err="1"/>
              <a:t>ipisilteral</a:t>
            </a:r>
            <a:r>
              <a:rPr lang="en-US" baseline="0" dirty="0"/>
              <a:t> SCM with </a:t>
            </a:r>
            <a:r>
              <a:rPr lang="en-US" baseline="0" dirty="0" err="1"/>
              <a:t>botox</a:t>
            </a:r>
            <a:r>
              <a:rPr lang="en-US" baseline="0" dirty="0"/>
              <a:t> will lesson the symptoms.</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7</a:t>
            </a:fld>
            <a:endParaRPr lang="en-US"/>
          </a:p>
        </p:txBody>
      </p:sp>
    </p:spTree>
    <p:extLst>
      <p:ext uri="{BB962C8B-B14F-4D97-AF65-F5344CB8AC3E}">
        <p14:creationId xmlns:p14="http://schemas.microsoft.com/office/powerpoint/2010/main" val="59188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Kaiser Wilhelm</a:t>
            </a:r>
            <a:r>
              <a:rPr lang="en-US" baseline="0" dirty="0"/>
              <a:t> II was the militaristic force in Prussia that led to the formation of Germany. As a result of a traumatic breech birth, his left arm was left withered. Some claim that this disability led to emotional disturbances, and he compensated for this weakness by making Germany stronger, leading to WWI. Note that the painters and photographers would hide his injury by having his hand behind him or grasping something.</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8</a:t>
            </a:fld>
            <a:endParaRPr lang="en-US"/>
          </a:p>
        </p:txBody>
      </p:sp>
    </p:spTree>
    <p:extLst>
      <p:ext uri="{BB962C8B-B14F-4D97-AF65-F5344CB8AC3E}">
        <p14:creationId xmlns:p14="http://schemas.microsoft.com/office/powerpoint/2010/main" val="176160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Erb’s</a:t>
            </a:r>
            <a:r>
              <a:rPr lang="en-US" dirty="0"/>
              <a:t> Palsy</a:t>
            </a:r>
            <a:r>
              <a:rPr lang="en-US" baseline="0" dirty="0"/>
              <a:t> is usually associated with a breech delivery or shoulder dystocia injuring the upper brachial plexus. The affected limb will twist around backwards with the hand partially open in the “porter’s tip” position. Martin Sheen had a mild </a:t>
            </a:r>
            <a:r>
              <a:rPr lang="en-US" baseline="0" dirty="0" err="1"/>
              <a:t>Erb’s</a:t>
            </a:r>
            <a:r>
              <a:rPr lang="en-US" baseline="0" dirty="0"/>
              <a:t> Palsy. In some scenes you may note him putting on his coat raising it on the right, but unable to do so with his weaker left side. Stalin and Queen Victoria were hypothesized to have the affliction as well, but that is unclear.</a:t>
            </a:r>
            <a:endParaRPr lang="en-US" dirty="0"/>
          </a:p>
        </p:txBody>
      </p:sp>
      <p:sp>
        <p:nvSpPr>
          <p:cNvPr id="4" name="Slide Number Placeholder 3"/>
          <p:cNvSpPr>
            <a:spLocks noGrp="1"/>
          </p:cNvSpPr>
          <p:nvPr>
            <p:ph type="sldNum" sz="quarter" idx="10"/>
          </p:nvPr>
        </p:nvSpPr>
        <p:spPr/>
        <p:txBody>
          <a:bodyPr/>
          <a:lstStyle/>
          <a:p>
            <a:fld id="{45816167-4012-4BF5-969A-78CCC5889F9C}" type="slidenum">
              <a:rPr lang="en-US" smtClean="0"/>
              <a:pPr/>
              <a:t>9</a:t>
            </a:fld>
            <a:endParaRPr lang="en-US"/>
          </a:p>
        </p:txBody>
      </p:sp>
    </p:spTree>
    <p:extLst>
      <p:ext uri="{BB962C8B-B14F-4D97-AF65-F5344CB8AC3E}">
        <p14:creationId xmlns:p14="http://schemas.microsoft.com/office/powerpoint/2010/main" val="165807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762000"/>
            <a:ext cx="7620000" cy="2838450"/>
          </a:xfrm>
        </p:spPr>
        <p:txBody>
          <a:bodyPr/>
          <a:lstStyle>
            <a:lvl1pPr>
              <a:defRPr sz="6600" b="0"/>
            </a:lvl1pPr>
          </a:lstStyle>
          <a:p>
            <a:r>
              <a:rPr lang="en-US"/>
              <a:t>Click to edit Master title style</a:t>
            </a:r>
          </a:p>
        </p:txBody>
      </p:sp>
      <p:sp>
        <p:nvSpPr>
          <p:cNvPr id="5123" name="Rectangle 3"/>
          <p:cNvSpPr>
            <a:spLocks noGrp="1" noChangeArrowheads="1"/>
          </p:cNvSpPr>
          <p:nvPr>
            <p:ph type="subTitle" idx="1"/>
          </p:nvPr>
        </p:nvSpPr>
        <p:spPr>
          <a:xfrm>
            <a:off x="838200" y="3810000"/>
            <a:ext cx="7620000" cy="1752600"/>
          </a:xfrm>
        </p:spPr>
        <p:txBody>
          <a:bodyPr/>
          <a:lstStyle>
            <a:lvl1pPr marL="0" indent="0">
              <a:buFontTx/>
              <a:buNone/>
              <a:defRPr sz="40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582DA-13A8-4449-A40C-845000C13B22}" type="slidenum">
              <a:rPr lang="en-US"/>
              <a:pPr>
                <a:defRPr/>
              </a:pPr>
              <a:t>‹#›</a:t>
            </a:fld>
            <a:endParaRPr lang="en-US"/>
          </a:p>
        </p:txBody>
      </p:sp>
    </p:spTree>
    <p:extLst>
      <p:ext uri="{BB962C8B-B14F-4D97-AF65-F5344CB8AC3E}">
        <p14:creationId xmlns:p14="http://schemas.microsoft.com/office/powerpoint/2010/main" val="321542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5ACB0-4BF2-42E5-88D9-E8327C82383B}" type="slidenum">
              <a:rPr lang="en-US"/>
              <a:pPr>
                <a:defRPr/>
              </a:pPr>
              <a:t>‹#›</a:t>
            </a:fld>
            <a:endParaRPr lang="en-US"/>
          </a:p>
        </p:txBody>
      </p:sp>
    </p:spTree>
    <p:extLst>
      <p:ext uri="{BB962C8B-B14F-4D97-AF65-F5344CB8AC3E}">
        <p14:creationId xmlns:p14="http://schemas.microsoft.com/office/powerpoint/2010/main" val="3125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60EB6-9F43-45EB-A65B-F738AD087CAD}" type="slidenum">
              <a:rPr lang="en-US"/>
              <a:pPr>
                <a:defRPr/>
              </a:pPr>
              <a:t>‹#›</a:t>
            </a:fld>
            <a:endParaRPr lang="en-US"/>
          </a:p>
        </p:txBody>
      </p:sp>
    </p:spTree>
    <p:extLst>
      <p:ext uri="{BB962C8B-B14F-4D97-AF65-F5344CB8AC3E}">
        <p14:creationId xmlns:p14="http://schemas.microsoft.com/office/powerpoint/2010/main" val="405313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EF1B-F4C6-49FD-85FD-9848D0F33ADE}" type="slidenum">
              <a:rPr lang="en-US"/>
              <a:pPr>
                <a:defRPr/>
              </a:pPr>
              <a:t>‹#›</a:t>
            </a:fld>
            <a:endParaRPr lang="en-US"/>
          </a:p>
        </p:txBody>
      </p:sp>
    </p:spTree>
    <p:extLst>
      <p:ext uri="{BB962C8B-B14F-4D97-AF65-F5344CB8AC3E}">
        <p14:creationId xmlns:p14="http://schemas.microsoft.com/office/powerpoint/2010/main" val="19941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9CCBB-2E63-4C35-9F79-2C82674D9A77}" type="slidenum">
              <a:rPr lang="en-US"/>
              <a:pPr>
                <a:defRPr/>
              </a:pPr>
              <a:t>‹#›</a:t>
            </a:fld>
            <a:endParaRPr lang="en-US"/>
          </a:p>
        </p:txBody>
      </p:sp>
    </p:spTree>
    <p:extLst>
      <p:ext uri="{BB962C8B-B14F-4D97-AF65-F5344CB8AC3E}">
        <p14:creationId xmlns:p14="http://schemas.microsoft.com/office/powerpoint/2010/main" val="428804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70942-F0BD-457B-A3EE-4400EBEF7F8A}" type="slidenum">
              <a:rPr lang="en-US"/>
              <a:pPr>
                <a:defRPr/>
              </a:pPr>
              <a:t>‹#›</a:t>
            </a:fld>
            <a:endParaRPr lang="en-US"/>
          </a:p>
        </p:txBody>
      </p:sp>
    </p:spTree>
    <p:extLst>
      <p:ext uri="{BB962C8B-B14F-4D97-AF65-F5344CB8AC3E}">
        <p14:creationId xmlns:p14="http://schemas.microsoft.com/office/powerpoint/2010/main" val="43858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DE184A-E0F6-4AC3-BE26-7A9F94067A7A}" type="slidenum">
              <a:rPr lang="en-US"/>
              <a:pPr>
                <a:defRPr/>
              </a:pPr>
              <a:t>‹#›</a:t>
            </a:fld>
            <a:endParaRPr lang="en-US"/>
          </a:p>
        </p:txBody>
      </p:sp>
    </p:spTree>
    <p:extLst>
      <p:ext uri="{BB962C8B-B14F-4D97-AF65-F5344CB8AC3E}">
        <p14:creationId xmlns:p14="http://schemas.microsoft.com/office/powerpoint/2010/main" val="137191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AC0E93-4AF8-4A48-9FEE-1A128D977B92}" type="slidenum">
              <a:rPr lang="en-US"/>
              <a:pPr>
                <a:defRPr/>
              </a:pPr>
              <a:t>‹#›</a:t>
            </a:fld>
            <a:endParaRPr lang="en-US"/>
          </a:p>
        </p:txBody>
      </p:sp>
    </p:spTree>
    <p:extLst>
      <p:ext uri="{BB962C8B-B14F-4D97-AF65-F5344CB8AC3E}">
        <p14:creationId xmlns:p14="http://schemas.microsoft.com/office/powerpoint/2010/main" val="354225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DBC1B5-85AD-477E-9C18-646CD6E64836}" type="slidenum">
              <a:rPr lang="en-US"/>
              <a:pPr>
                <a:defRPr/>
              </a:pPr>
              <a:t>‹#›</a:t>
            </a:fld>
            <a:endParaRPr lang="en-US"/>
          </a:p>
        </p:txBody>
      </p:sp>
    </p:spTree>
    <p:extLst>
      <p:ext uri="{BB962C8B-B14F-4D97-AF65-F5344CB8AC3E}">
        <p14:creationId xmlns:p14="http://schemas.microsoft.com/office/powerpoint/2010/main" val="249060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DD25B-796F-44D8-AE14-F9E36713330F}" type="slidenum">
              <a:rPr lang="en-US"/>
              <a:pPr>
                <a:defRPr/>
              </a:pPr>
              <a:t>‹#›</a:t>
            </a:fld>
            <a:endParaRPr lang="en-US"/>
          </a:p>
        </p:txBody>
      </p:sp>
    </p:spTree>
    <p:extLst>
      <p:ext uri="{BB962C8B-B14F-4D97-AF65-F5344CB8AC3E}">
        <p14:creationId xmlns:p14="http://schemas.microsoft.com/office/powerpoint/2010/main" val="58408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4CE19-B13F-4917-A21D-77A51C739BC1}" type="slidenum">
              <a:rPr lang="en-US"/>
              <a:pPr>
                <a:defRPr/>
              </a:pPr>
              <a:t>‹#›</a:t>
            </a:fld>
            <a:endParaRPr lang="en-US"/>
          </a:p>
        </p:txBody>
      </p:sp>
    </p:spTree>
    <p:extLst>
      <p:ext uri="{BB962C8B-B14F-4D97-AF65-F5344CB8AC3E}">
        <p14:creationId xmlns:p14="http://schemas.microsoft.com/office/powerpoint/2010/main" val="37220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0033CC"/>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smtClean="0">
                <a:solidFill>
                  <a:schemeClr val="bg1"/>
                </a:solidFill>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smtClean="0">
                <a:solidFill>
                  <a:schemeClr val="bg1"/>
                </a:solidFill>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smtClean="0">
                <a:solidFill>
                  <a:schemeClr val="bg1"/>
                </a:solidFill>
              </a:defRPr>
            </a:lvl1pPr>
          </a:lstStyle>
          <a:p>
            <a:pPr>
              <a:defRPr/>
            </a:pPr>
            <a:fld id="{1C1C6B4F-C362-41ED-9874-0ACC57F769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en.wikipedia.org/wiki/File:Innocent-x-velazquez.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Womanonsideinlung.jpg" TargetMode="External"/><Relationship Id="rId7"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hyperlink" Target="http://upload.wikimedia.org/wikipedia/commons/5/57/Polio_lores134.jpg" TargetMode="External"/><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en.wikipedia.org/wiki/File:RailroadCutCavendishVermontPresumedToBePhineasGageAccidentSite.jpg"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ile:Phineas_Gage_GageMillerPhoto2010-02-17_Unretouched_Color_Cropped.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jpeg"/></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en.wikipedia.org/wiki/File:Acromegaly_pituitary_macroadenoma.JPEG" TargetMode="Externa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en.wikipedia.org/wiki/File:Acromegaly_hands.JPEG" TargetMode="Externa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Wilhelm_II_of_Germany.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04800"/>
            <a:ext cx="7620000" cy="1981200"/>
          </a:xfrm>
        </p:spPr>
        <p:txBody>
          <a:bodyPr/>
          <a:lstStyle/>
          <a:p>
            <a:pPr eaLnBrk="1" hangingPunct="1"/>
            <a:r>
              <a:rPr lang="en-US" sz="5400" b="1" dirty="0">
                <a:solidFill>
                  <a:srgbClr val="FFFF00"/>
                </a:solidFill>
                <a:latin typeface="Baskerville Old Face" pitchFamily="18" charset="0"/>
              </a:rPr>
              <a:t>Neurologic Disease</a:t>
            </a:r>
            <a:br>
              <a:rPr lang="en-US" sz="5400" b="1" dirty="0">
                <a:solidFill>
                  <a:srgbClr val="FFFF00"/>
                </a:solidFill>
                <a:latin typeface="Baskerville Old Face" pitchFamily="18" charset="0"/>
              </a:rPr>
            </a:br>
            <a:r>
              <a:rPr lang="en-US" sz="5400" b="1" dirty="0">
                <a:solidFill>
                  <a:srgbClr val="FFFF00"/>
                </a:solidFill>
                <a:latin typeface="Baskerville Old Face" pitchFamily="18" charset="0"/>
              </a:rPr>
              <a:t>in the Arts</a:t>
            </a:r>
          </a:p>
        </p:txBody>
      </p:sp>
      <p:sp>
        <p:nvSpPr>
          <p:cNvPr id="2051" name="Rectangle 3"/>
          <p:cNvSpPr>
            <a:spLocks noGrp="1" noChangeArrowheads="1"/>
          </p:cNvSpPr>
          <p:nvPr>
            <p:ph type="subTitle" idx="1"/>
          </p:nvPr>
        </p:nvSpPr>
        <p:spPr>
          <a:xfrm>
            <a:off x="685800" y="3505200"/>
            <a:ext cx="4724400" cy="2743200"/>
          </a:xfrm>
        </p:spPr>
        <p:txBody>
          <a:bodyPr/>
          <a:lstStyle/>
          <a:p>
            <a:pPr eaLnBrk="1" hangingPunct="1"/>
            <a:r>
              <a:rPr lang="en-US" sz="3600" dirty="0"/>
              <a:t>By Scot D. Hines, </a:t>
            </a:r>
            <a:r>
              <a:rPr lang="en-US" sz="3600" dirty="0" smtClean="0"/>
              <a:t>MD</a:t>
            </a:r>
          </a:p>
          <a:p>
            <a:pPr eaLnBrk="1" hangingPunct="1"/>
            <a:endParaRPr lang="en-US" sz="3600" dirty="0" smtClean="0"/>
          </a:p>
          <a:p>
            <a:pPr eaLnBrk="1" hangingPunct="1"/>
            <a:r>
              <a:rPr lang="en-US" sz="3600" dirty="0"/>
              <a:t> </a:t>
            </a:r>
            <a:r>
              <a:rPr lang="en-US" sz="3600" dirty="0" smtClean="0"/>
              <a:t>             </a:t>
            </a:r>
            <a:r>
              <a:rPr lang="en-US" sz="2000" dirty="0" smtClean="0"/>
              <a:t>ANMC</a:t>
            </a:r>
          </a:p>
          <a:p>
            <a:pPr algn="ctr" eaLnBrk="1" hangingPunct="1"/>
            <a:r>
              <a:rPr lang="en-US" sz="2000" dirty="0" smtClean="0"/>
              <a:t>Coastal Neurology and Neurosurgery</a:t>
            </a:r>
            <a:endParaRPr lang="en-US" sz="2000" dirty="0"/>
          </a:p>
        </p:txBody>
      </p:sp>
      <p:pic>
        <p:nvPicPr>
          <p:cNvPr id="2052" name="Picture 6" descr="jean-martin_charc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002" y="1823701"/>
            <a:ext cx="3118224" cy="472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algn="ctr" eaLnBrk="1" hangingPunct="1"/>
            <a:r>
              <a:rPr lang="en-US" sz="4000" dirty="0"/>
              <a:t>Jose Ribera</a:t>
            </a:r>
            <a:br>
              <a:rPr lang="en-US" sz="4000" dirty="0"/>
            </a:br>
            <a:r>
              <a:rPr lang="en-US" sz="2400" i="1" dirty="0"/>
              <a:t>The Clubfoot</a:t>
            </a:r>
            <a:r>
              <a:rPr lang="en-US" sz="2400" dirty="0"/>
              <a:t>   1642   (</a:t>
            </a:r>
            <a:r>
              <a:rPr lang="en-US" sz="2400" dirty="0" err="1"/>
              <a:t>Louve</a:t>
            </a:r>
            <a:r>
              <a:rPr lang="en-US" sz="2400" dirty="0"/>
              <a:t>)</a:t>
            </a:r>
          </a:p>
        </p:txBody>
      </p:sp>
      <p:sp>
        <p:nvSpPr>
          <p:cNvPr id="6147" name="Rectangle 3"/>
          <p:cNvSpPr>
            <a:spLocks noGrp="1" noChangeArrowheads="1"/>
          </p:cNvSpPr>
          <p:nvPr>
            <p:ph idx="1"/>
          </p:nvPr>
        </p:nvSpPr>
        <p:spPr/>
        <p:txBody>
          <a:bodyPr/>
          <a:lstStyle/>
          <a:p>
            <a:pPr eaLnBrk="1" hangingPunct="1"/>
            <a:endParaRPr lang="en-US"/>
          </a:p>
        </p:txBody>
      </p:sp>
      <p:pic>
        <p:nvPicPr>
          <p:cNvPr id="6148" name="Picture 4" descr="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43000"/>
            <a:ext cx="29781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6096000" cy="1143000"/>
          </a:xfrm>
        </p:spPr>
        <p:txBody>
          <a:bodyPr/>
          <a:lstStyle/>
          <a:p>
            <a:pPr algn="ctr"/>
            <a:r>
              <a:rPr lang="en-US" dirty="0"/>
              <a:t>Childhood Stroke</a:t>
            </a:r>
          </a:p>
        </p:txBody>
      </p:sp>
      <p:sp>
        <p:nvSpPr>
          <p:cNvPr id="78851" name="Rectangle 3"/>
          <p:cNvSpPr>
            <a:spLocks noGrp="1" noChangeArrowheads="1"/>
          </p:cNvSpPr>
          <p:nvPr>
            <p:ph idx="1"/>
          </p:nvPr>
        </p:nvSpPr>
        <p:spPr>
          <a:xfrm>
            <a:off x="457200" y="1600200"/>
            <a:ext cx="5181600" cy="4525963"/>
          </a:xfrm>
        </p:spPr>
        <p:txBody>
          <a:bodyPr/>
          <a:lstStyle/>
          <a:p>
            <a:pPr>
              <a:lnSpc>
                <a:spcPct val="90000"/>
              </a:lnSpc>
            </a:pPr>
            <a:r>
              <a:rPr lang="en-US"/>
              <a:t>17</a:t>
            </a:r>
            <a:r>
              <a:rPr lang="en-US" baseline="30000"/>
              <a:t>th</a:t>
            </a:r>
            <a:r>
              <a:rPr lang="en-US"/>
              <a:t> century Europe:  Infectious most prevalent (meningoencephalitis)</a:t>
            </a:r>
          </a:p>
          <a:p>
            <a:pPr>
              <a:lnSpc>
                <a:spcPct val="90000"/>
              </a:lnSpc>
            </a:pPr>
            <a:endParaRPr lang="en-US"/>
          </a:p>
          <a:p>
            <a:pPr>
              <a:lnSpc>
                <a:spcPct val="90000"/>
              </a:lnSpc>
            </a:pPr>
            <a:r>
              <a:rPr lang="en-US"/>
              <a:t>21</a:t>
            </a:r>
            <a:r>
              <a:rPr lang="en-US" baseline="30000"/>
              <a:t>st</a:t>
            </a:r>
            <a:r>
              <a:rPr lang="en-US"/>
              <a:t> century:  Congenital heart disease, hematologic (sickle cell, coagulopathy), vascular (moya moya, Kawasaki)</a:t>
            </a:r>
          </a:p>
        </p:txBody>
      </p:sp>
      <p:pic>
        <p:nvPicPr>
          <p:cNvPr id="78853" name="Picture 5"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43400"/>
            <a:ext cx="20923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PE-moyamoy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04800"/>
            <a:ext cx="2381250" cy="387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en-US" sz="3200" dirty="0"/>
              <a:t>Diego Velazquez, 1656</a:t>
            </a:r>
            <a:br>
              <a:rPr lang="en-US" sz="3200" dirty="0"/>
            </a:br>
            <a:r>
              <a:rPr lang="en-US" sz="3200" dirty="0"/>
              <a:t> The Maids of Honor</a:t>
            </a:r>
          </a:p>
        </p:txBody>
      </p:sp>
      <p:sp>
        <p:nvSpPr>
          <p:cNvPr id="67587" name="Rectangle 3"/>
          <p:cNvSpPr>
            <a:spLocks noGrp="1" noChangeArrowheads="1"/>
          </p:cNvSpPr>
          <p:nvPr>
            <p:ph idx="1"/>
          </p:nvPr>
        </p:nvSpPr>
        <p:spPr/>
        <p:txBody>
          <a:bodyPr/>
          <a:lstStyle/>
          <a:p>
            <a:endParaRPr lang="en-US"/>
          </a:p>
        </p:txBody>
      </p:sp>
      <p:pic>
        <p:nvPicPr>
          <p:cNvPr id="675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4694238"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Text Box 5"/>
          <p:cNvSpPr txBox="1">
            <a:spLocks noChangeArrowheads="1"/>
          </p:cNvSpPr>
          <p:nvPr/>
        </p:nvSpPr>
        <p:spPr bwMode="auto">
          <a:xfrm>
            <a:off x="609600" y="838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Phillip IV</a:t>
            </a:r>
          </a:p>
        </p:txBody>
      </p:sp>
      <p:pic>
        <p:nvPicPr>
          <p:cNvPr id="67591" name="Picture 7" descr="260px-Innocent-x-velazquez">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2743200"/>
            <a:ext cx="2478088"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dirty="0" err="1"/>
              <a:t>Achondroplasia</a:t>
            </a:r>
            <a:endParaRPr lang="en-US" dirty="0"/>
          </a:p>
        </p:txBody>
      </p:sp>
      <p:sp>
        <p:nvSpPr>
          <p:cNvPr id="84995" name="Rectangle 3"/>
          <p:cNvSpPr>
            <a:spLocks noGrp="1" noChangeArrowheads="1"/>
          </p:cNvSpPr>
          <p:nvPr>
            <p:ph idx="1"/>
          </p:nvPr>
        </p:nvSpPr>
        <p:spPr>
          <a:xfrm>
            <a:off x="457200" y="1600200"/>
            <a:ext cx="4800600" cy="4525963"/>
          </a:xfrm>
        </p:spPr>
        <p:txBody>
          <a:bodyPr/>
          <a:lstStyle/>
          <a:p>
            <a:pPr>
              <a:lnSpc>
                <a:spcPct val="90000"/>
              </a:lnSpc>
            </a:pPr>
            <a:r>
              <a:rPr lang="en-US"/>
              <a:t>Dwarfism</a:t>
            </a:r>
          </a:p>
          <a:p>
            <a:pPr>
              <a:lnSpc>
                <a:spcPct val="90000"/>
              </a:lnSpc>
            </a:pPr>
            <a:r>
              <a:rPr lang="en-US"/>
              <a:t>Spinal Stenosis (adult)</a:t>
            </a:r>
          </a:p>
          <a:p>
            <a:pPr>
              <a:lnSpc>
                <a:spcPct val="90000"/>
              </a:lnSpc>
            </a:pPr>
            <a:r>
              <a:rPr lang="en-US"/>
              <a:t>Upper airway obstruction/sleep apnea (children)</a:t>
            </a:r>
          </a:p>
          <a:p>
            <a:pPr>
              <a:lnSpc>
                <a:spcPct val="90000"/>
              </a:lnSpc>
            </a:pPr>
            <a:r>
              <a:rPr lang="en-US"/>
              <a:t>Foramen magnum stenosis: pain, ataxia, swallowing trouble, poor head control </a:t>
            </a:r>
          </a:p>
        </p:txBody>
      </p:sp>
      <p:pic>
        <p:nvPicPr>
          <p:cNvPr id="84997" name="Picture 5" descr="mini_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90600"/>
            <a:ext cx="184626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4999" name="Picture 7" descr="achondroplasia_arro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7432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BE9D5C71-9FFF-5C7D-DB3CB1AAC649FA01_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5257800"/>
            <a:ext cx="21336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sz="3200" dirty="0" err="1"/>
              <a:t>Adalbert</a:t>
            </a:r>
            <a:r>
              <a:rPr lang="en-US" sz="3200" dirty="0"/>
              <a:t> Franz </a:t>
            </a:r>
            <a:r>
              <a:rPr lang="en-US" sz="3200" dirty="0" err="1"/>
              <a:t>Seligmann</a:t>
            </a:r>
            <a:r>
              <a:rPr lang="en-US" sz="3200" dirty="0"/>
              <a:t/>
            </a:r>
            <a:br>
              <a:rPr lang="en-US" sz="3200" dirty="0"/>
            </a:br>
            <a:r>
              <a:rPr lang="en-US" sz="3200" dirty="0"/>
              <a:t> </a:t>
            </a:r>
            <a:r>
              <a:rPr lang="en-US" sz="3200" i="1" dirty="0"/>
              <a:t>Theodor </a:t>
            </a:r>
            <a:r>
              <a:rPr lang="en-US" sz="3200" i="1" dirty="0" err="1"/>
              <a:t>Billroth</a:t>
            </a:r>
            <a:r>
              <a:rPr lang="en-US" sz="3200" i="1" dirty="0"/>
              <a:t>, 1890</a:t>
            </a:r>
          </a:p>
        </p:txBody>
      </p:sp>
      <p:pic>
        <p:nvPicPr>
          <p:cNvPr id="8195" name="Picture 2" descr="http://www.imageofsurgery.com/Surgery_Billro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47800"/>
            <a:ext cx="3962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dirty="0"/>
              <a:t>Trigeminal Neuralgia</a:t>
            </a:r>
          </a:p>
        </p:txBody>
      </p:sp>
      <p:sp>
        <p:nvSpPr>
          <p:cNvPr id="79875" name="Rectangle 3"/>
          <p:cNvSpPr>
            <a:spLocks noGrp="1" noChangeArrowheads="1"/>
          </p:cNvSpPr>
          <p:nvPr>
            <p:ph idx="1"/>
          </p:nvPr>
        </p:nvSpPr>
        <p:spPr>
          <a:xfrm>
            <a:off x="457200" y="1600200"/>
            <a:ext cx="5029200" cy="4525963"/>
          </a:xfrm>
        </p:spPr>
        <p:txBody>
          <a:bodyPr/>
          <a:lstStyle/>
          <a:p>
            <a:pPr>
              <a:lnSpc>
                <a:spcPct val="90000"/>
              </a:lnSpc>
            </a:pPr>
            <a:r>
              <a:rPr lang="en-US" sz="2800"/>
              <a:t>Medical management: Anticonvulsants (carbamazepine, oxcarbazine, valproate…)</a:t>
            </a:r>
          </a:p>
          <a:p>
            <a:pPr>
              <a:lnSpc>
                <a:spcPct val="90000"/>
              </a:lnSpc>
            </a:pPr>
            <a:r>
              <a:rPr lang="en-US" sz="2800"/>
              <a:t>Surgical:  Posterior fossa decompression (superior cerebellar artery/trigeminal rootlet); radiofrequency rhizotomy</a:t>
            </a:r>
          </a:p>
          <a:p>
            <a:pPr>
              <a:lnSpc>
                <a:spcPct val="90000"/>
              </a:lnSpc>
            </a:pPr>
            <a:r>
              <a:rPr lang="en-US" sz="2800"/>
              <a:t>Radiosurgery</a:t>
            </a:r>
          </a:p>
        </p:txBody>
      </p:sp>
      <p:pic>
        <p:nvPicPr>
          <p:cNvPr id="79877" name="Picture 5" descr="Evaluation-of-Surgical-Procedures-for-Trigeminal-Neuralgia-282x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219200"/>
            <a:ext cx="17192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trig_pre_label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200400"/>
            <a:ext cx="2543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descr="pic-gamma-kni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8768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4000" dirty="0"/>
              <a:t>Queen Anne and Prince William</a:t>
            </a:r>
            <a:br>
              <a:rPr lang="en-US" sz="4000" dirty="0"/>
            </a:br>
            <a:r>
              <a:rPr lang="en-US" sz="2000" dirty="0"/>
              <a:t>Sir Godfrey Kneller;</a:t>
            </a:r>
            <a:r>
              <a:rPr lang="en-US" sz="4000" dirty="0"/>
              <a:t> </a:t>
            </a:r>
            <a:r>
              <a:rPr lang="en-US" sz="2400" dirty="0"/>
              <a:t>1684</a:t>
            </a:r>
          </a:p>
        </p:txBody>
      </p:sp>
      <p:sp>
        <p:nvSpPr>
          <p:cNvPr id="9219" name="Rectangle 3"/>
          <p:cNvSpPr>
            <a:spLocks noGrp="1" noChangeArrowheads="1"/>
          </p:cNvSpPr>
          <p:nvPr>
            <p:ph idx="1"/>
          </p:nvPr>
        </p:nvSpPr>
        <p:spPr/>
        <p:txBody>
          <a:bodyPr/>
          <a:lstStyle/>
          <a:p>
            <a:pPr eaLnBrk="1" hangingPunct="1"/>
            <a:endParaRPr lang="en-US"/>
          </a:p>
        </p:txBody>
      </p:sp>
      <p:pic>
        <p:nvPicPr>
          <p:cNvPr id="9220" name="Picture 4" descr="queenannewilli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447800"/>
            <a:ext cx="42560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600"/>
              <a:t>    Meningitis and Hydrocephalus</a:t>
            </a:r>
          </a:p>
        </p:txBody>
      </p:sp>
      <p:sp>
        <p:nvSpPr>
          <p:cNvPr id="80899" name="Rectangle 3"/>
          <p:cNvSpPr>
            <a:spLocks noGrp="1" noChangeArrowheads="1"/>
          </p:cNvSpPr>
          <p:nvPr>
            <p:ph idx="1"/>
          </p:nvPr>
        </p:nvSpPr>
        <p:spPr>
          <a:xfrm>
            <a:off x="457200" y="1600200"/>
            <a:ext cx="5638800" cy="4525963"/>
          </a:xfrm>
        </p:spPr>
        <p:txBody>
          <a:bodyPr/>
          <a:lstStyle/>
          <a:p>
            <a:pPr>
              <a:lnSpc>
                <a:spcPct val="80000"/>
              </a:lnSpc>
            </a:pPr>
            <a:r>
              <a:rPr lang="en-US" sz="2800"/>
              <a:t>Most common causes of meningitis in young children pre-antibiotics:  </a:t>
            </a:r>
          </a:p>
          <a:p>
            <a:pPr>
              <a:lnSpc>
                <a:spcPct val="80000"/>
              </a:lnSpc>
            </a:pPr>
            <a:r>
              <a:rPr lang="en-US" sz="2800"/>
              <a:t>-postbirth: Group B Strep, E. Coli, Listeria</a:t>
            </a:r>
          </a:p>
          <a:p>
            <a:pPr>
              <a:lnSpc>
                <a:spcPct val="80000"/>
              </a:lnSpc>
            </a:pPr>
            <a:r>
              <a:rPr lang="en-US" sz="2800"/>
              <a:t>-after one month:  Pneumococcus, N. Meningidis, H. Flu</a:t>
            </a:r>
          </a:p>
          <a:p>
            <a:pPr>
              <a:lnSpc>
                <a:spcPct val="80000"/>
              </a:lnSpc>
            </a:pPr>
            <a:r>
              <a:rPr lang="en-US" sz="2800"/>
              <a:t>John Holter: Improved Spitz valve (ball and spring) using a silicon one-way valve in 1956: The Spitz-Holter valve</a:t>
            </a:r>
          </a:p>
        </p:txBody>
      </p:sp>
      <p:pic>
        <p:nvPicPr>
          <p:cNvPr id="80901" name="Picture 5" descr="John_Holter_work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840288"/>
            <a:ext cx="2667000" cy="2017712"/>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DSC003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143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Shunt%20hydro_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2590800"/>
            <a:ext cx="2667000" cy="216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t>Aztec goddess </a:t>
            </a:r>
            <a:r>
              <a:rPr lang="en-US" i="1"/>
              <a:t>Tlazolteotl</a:t>
            </a:r>
            <a:r>
              <a:rPr lang="en-US"/>
              <a:t> </a:t>
            </a:r>
            <a:br>
              <a:rPr lang="en-US"/>
            </a:br>
            <a:r>
              <a:rPr lang="en-US" sz="2400"/>
              <a:t>Florentine Codex, mid 16</a:t>
            </a:r>
            <a:r>
              <a:rPr lang="en-US" sz="2400" baseline="30000"/>
              <a:t>th</a:t>
            </a:r>
            <a:r>
              <a:rPr lang="en-US" sz="2400"/>
              <a:t> century</a:t>
            </a:r>
          </a:p>
        </p:txBody>
      </p:sp>
      <p:sp>
        <p:nvSpPr>
          <p:cNvPr id="10243" name="Rectangle 3"/>
          <p:cNvSpPr>
            <a:spLocks noGrp="1" noChangeArrowheads="1"/>
          </p:cNvSpPr>
          <p:nvPr>
            <p:ph idx="1"/>
          </p:nvPr>
        </p:nvSpPr>
        <p:spPr/>
        <p:txBody>
          <a:bodyPr/>
          <a:lstStyle/>
          <a:p>
            <a:pPr eaLnBrk="1" hangingPunct="1"/>
            <a:endParaRPr lang="en-US"/>
          </a:p>
        </p:txBody>
      </p:sp>
      <p:pic>
        <p:nvPicPr>
          <p:cNvPr id="10244" name="Picture 4" descr="tlazoteot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752600"/>
            <a:ext cx="52578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en-US"/>
              <a:t>Etiology of Epilepsy:</a:t>
            </a:r>
          </a:p>
        </p:txBody>
      </p:sp>
      <p:sp>
        <p:nvSpPr>
          <p:cNvPr id="81923" name="Rectangle 3"/>
          <p:cNvSpPr>
            <a:spLocks noGrp="1" noChangeArrowheads="1"/>
          </p:cNvSpPr>
          <p:nvPr>
            <p:ph idx="1"/>
          </p:nvPr>
        </p:nvSpPr>
        <p:spPr>
          <a:xfrm>
            <a:off x="457200" y="1371600"/>
            <a:ext cx="5257800" cy="4953000"/>
          </a:xfrm>
        </p:spPr>
        <p:txBody>
          <a:bodyPr/>
          <a:lstStyle/>
          <a:p>
            <a:pPr>
              <a:lnSpc>
                <a:spcPct val="80000"/>
              </a:lnSpc>
            </a:pPr>
            <a:r>
              <a:rPr lang="en-US" sz="2800"/>
              <a:t>Precombian Aztecs:  Originates from the Gods</a:t>
            </a:r>
          </a:p>
          <a:p>
            <a:pPr>
              <a:lnSpc>
                <a:spcPct val="80000"/>
              </a:lnSpc>
            </a:pPr>
            <a:r>
              <a:rPr lang="en-US" sz="2800"/>
              <a:t>Western theory:  Originates from the Gods</a:t>
            </a:r>
          </a:p>
          <a:p>
            <a:pPr>
              <a:lnSpc>
                <a:spcPct val="80000"/>
              </a:lnSpc>
            </a:pPr>
            <a:r>
              <a:rPr lang="en-US" sz="2800"/>
              <a:t>Scientific Era:  Victorian England</a:t>
            </a:r>
          </a:p>
          <a:p>
            <a:pPr>
              <a:lnSpc>
                <a:spcPct val="80000"/>
              </a:lnSpc>
              <a:buFontTx/>
              <a:buNone/>
            </a:pPr>
            <a:r>
              <a:rPr lang="en-US" sz="2800"/>
              <a:t>-A consequence of masturbation or ‘sexual excitement’ (1857, Charles Locock, Queen Victoria’s physician); bromides used until phenobarbital developed in 1912</a:t>
            </a:r>
          </a:p>
          <a:p>
            <a:pPr>
              <a:lnSpc>
                <a:spcPct val="80000"/>
              </a:lnSpc>
              <a:buFontTx/>
              <a:buNone/>
            </a:pPr>
            <a:endParaRPr lang="en-US" sz="2800"/>
          </a:p>
        </p:txBody>
      </p:sp>
      <p:pic>
        <p:nvPicPr>
          <p:cNvPr id="81925" name="Picture 5" descr="SP_07_Granger_0046950_a_h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86000"/>
            <a:ext cx="3200400" cy="1858963"/>
          </a:xfrm>
          <a:prstGeom prst="rect">
            <a:avLst/>
          </a:prstGeom>
          <a:noFill/>
          <a:extLst>
            <a:ext uri="{909E8E84-426E-40DD-AFC4-6F175D3DCCD1}">
              <a14:hiddenFill xmlns:a14="http://schemas.microsoft.com/office/drawing/2010/main">
                <a:solidFill>
                  <a:srgbClr val="FFFFFF"/>
                </a:solidFill>
              </a14:hiddenFill>
            </a:ext>
          </a:extLst>
        </p:spPr>
      </p:pic>
      <p:pic>
        <p:nvPicPr>
          <p:cNvPr id="81927" name="Picture 7" descr="Kbro-v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24400"/>
            <a:ext cx="146685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sz="4000" dirty="0"/>
              <a:t>The Dying Lioness</a:t>
            </a:r>
            <a:br>
              <a:rPr lang="en-US" sz="4000" dirty="0"/>
            </a:br>
            <a:r>
              <a:rPr lang="en-US" sz="2000" dirty="0"/>
              <a:t>Nineveh  645 BC</a:t>
            </a:r>
            <a:r>
              <a:rPr lang="en-US" sz="3600" dirty="0"/>
              <a:t>   </a:t>
            </a:r>
            <a:r>
              <a:rPr lang="en-US" sz="2000" dirty="0"/>
              <a:t>British Museum</a:t>
            </a:r>
          </a:p>
        </p:txBody>
      </p:sp>
      <p:pic>
        <p:nvPicPr>
          <p:cNvPr id="2" name="Content Placeholder 1"/>
          <p:cNvPicPr>
            <a:picLocks noGrp="1" noChangeAspect="1"/>
          </p:cNvPicPr>
          <p:nvPr>
            <p:ph idx="1"/>
          </p:nvPr>
        </p:nvPicPr>
        <p:blipFill>
          <a:blip r:embed="rId3" cstate="print"/>
          <a:stretch>
            <a:fillRect/>
          </a:stretch>
        </p:blipFill>
        <p:spPr>
          <a:xfrm>
            <a:off x="429296" y="4663338"/>
            <a:ext cx="2938182" cy="2002665"/>
          </a:xfrm>
          <a:prstGeom prst="rect">
            <a:avLst/>
          </a:prstGeom>
        </p:spPr>
      </p:pic>
      <p:pic>
        <p:nvPicPr>
          <p:cNvPr id="3076" name="Picture 5" descr="78_lioness.jpg (16602 by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7382" y="1676400"/>
            <a:ext cx="5008511" cy="310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Royal hu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676400"/>
            <a:ext cx="3837281"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z="3600" i="1"/>
              <a:t>Trephination</a:t>
            </a:r>
            <a:r>
              <a:rPr lang="en-US" sz="3600"/>
              <a:t>, Guido of Vigevano (1345)</a:t>
            </a:r>
          </a:p>
        </p:txBody>
      </p:sp>
      <p:pic>
        <p:nvPicPr>
          <p:cNvPr id="11267" name="Picture 2" descr="http://www.imageofsurgery.com/GuidoVigev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524000"/>
            <a:ext cx="36576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a:t>Trephination 1573 </a:t>
            </a:r>
            <a:r>
              <a:rPr lang="en-US" sz="2400"/>
              <a:t>(Giovanni Croche)</a:t>
            </a:r>
          </a:p>
        </p:txBody>
      </p:sp>
      <p:sp>
        <p:nvSpPr>
          <p:cNvPr id="12291" name="Rectangle 3"/>
          <p:cNvSpPr>
            <a:spLocks noGrp="1" noChangeArrowheads="1"/>
          </p:cNvSpPr>
          <p:nvPr>
            <p:ph idx="1"/>
          </p:nvPr>
        </p:nvSpPr>
        <p:spPr/>
        <p:txBody>
          <a:bodyPr/>
          <a:lstStyle/>
          <a:p>
            <a:pPr eaLnBrk="1" hangingPunct="1"/>
            <a:endParaRPr 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66675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z="4000" i="1"/>
              <a:t>The Stone of Madness</a:t>
            </a:r>
            <a:r>
              <a:rPr lang="en-US" sz="4000"/>
              <a:t/>
            </a:r>
            <a:br>
              <a:rPr lang="en-US" sz="4000"/>
            </a:br>
            <a:r>
              <a:rPr lang="en-US" sz="3200"/>
              <a:t>Hieronymus Bosch</a:t>
            </a:r>
            <a:r>
              <a:rPr lang="en-US" sz="4000"/>
              <a:t> </a:t>
            </a:r>
            <a:br>
              <a:rPr lang="en-US" sz="4000"/>
            </a:br>
            <a:r>
              <a:rPr lang="en-US" sz="4000"/>
              <a:t>           </a:t>
            </a:r>
            <a:r>
              <a:rPr lang="en-US" sz="2000"/>
              <a:t>c. 1478  Prado, Madrid</a:t>
            </a:r>
          </a:p>
        </p:txBody>
      </p:sp>
      <p:sp>
        <p:nvSpPr>
          <p:cNvPr id="13315" name="Rectangle 3"/>
          <p:cNvSpPr>
            <a:spLocks noGrp="1" noChangeArrowheads="1"/>
          </p:cNvSpPr>
          <p:nvPr>
            <p:ph idx="1"/>
          </p:nvPr>
        </p:nvSpPr>
        <p:spPr/>
        <p:txBody>
          <a:bodyPr/>
          <a:lstStyle/>
          <a:p>
            <a:pPr eaLnBrk="1" hangingPunct="1"/>
            <a:endParaRPr lang="en-US"/>
          </a:p>
        </p:txBody>
      </p:sp>
      <p:pic>
        <p:nvPicPr>
          <p:cNvPr id="13316" name="Picture 4" descr="bosc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35639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590800"/>
            <a:ext cx="33528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sp>
        <p:nvSpPr>
          <p:cNvPr id="15363" name="Rectangle 3"/>
          <p:cNvSpPr>
            <a:spLocks noGrp="1" noChangeArrowheads="1"/>
          </p:cNvSpPr>
          <p:nvPr>
            <p:ph idx="1"/>
          </p:nvPr>
        </p:nvSpPr>
        <p:spPr/>
        <p:txBody>
          <a:bodyPr/>
          <a:lstStyle/>
          <a:p>
            <a:pPr eaLnBrk="1" hangingPunct="1"/>
            <a:endParaRPr lang="en-US"/>
          </a:p>
        </p:txBody>
      </p:sp>
      <p:pic>
        <p:nvPicPr>
          <p:cNvPr id="15364" name="Picture 5" descr="IMG_2511_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3200"/>
              <a:t>Moroni, </a:t>
            </a:r>
            <a:r>
              <a:rPr lang="en-US" sz="3200" i="1"/>
              <a:t>Knight with his Jousting Helmet</a:t>
            </a:r>
            <a:r>
              <a:rPr lang="en-US" sz="3600"/>
              <a:t>         </a:t>
            </a:r>
            <a:r>
              <a:rPr lang="en-US" sz="2000"/>
              <a:t>c. 1558;</a:t>
            </a:r>
            <a:r>
              <a:rPr lang="en-US" sz="2800"/>
              <a:t>   </a:t>
            </a:r>
            <a:r>
              <a:rPr lang="en-US" sz="1800"/>
              <a:t>Natn’l Gallery of Art, London</a:t>
            </a:r>
          </a:p>
        </p:txBody>
      </p:sp>
      <p:sp>
        <p:nvSpPr>
          <p:cNvPr id="16387" name="Rectangle 3"/>
          <p:cNvSpPr>
            <a:spLocks noGrp="1" noChangeArrowheads="1"/>
          </p:cNvSpPr>
          <p:nvPr>
            <p:ph idx="1"/>
          </p:nvPr>
        </p:nvSpPr>
        <p:spPr/>
        <p:txBody>
          <a:bodyPr/>
          <a:lstStyle/>
          <a:p>
            <a:pPr eaLnBrk="1" hangingPunct="1"/>
            <a:endParaRPr lang="en-US"/>
          </a:p>
        </p:txBody>
      </p:sp>
      <p:pic>
        <p:nvPicPr>
          <p:cNvPr id="16388" name="Picture 4" descr="moroni1550 lon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0"/>
            <a:ext cx="26527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514600"/>
            <a:ext cx="2370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Foot Drop: Etiology</a:t>
            </a:r>
          </a:p>
        </p:txBody>
      </p:sp>
      <p:sp>
        <p:nvSpPr>
          <p:cNvPr id="82947" name="Rectangle 3"/>
          <p:cNvSpPr>
            <a:spLocks noGrp="1" noChangeArrowheads="1"/>
          </p:cNvSpPr>
          <p:nvPr>
            <p:ph idx="1"/>
          </p:nvPr>
        </p:nvSpPr>
        <p:spPr>
          <a:xfrm>
            <a:off x="457200" y="1600200"/>
            <a:ext cx="6019800" cy="4525963"/>
          </a:xfrm>
        </p:spPr>
        <p:txBody>
          <a:bodyPr/>
          <a:lstStyle/>
          <a:p>
            <a:pPr>
              <a:buFontTx/>
              <a:buNone/>
            </a:pPr>
            <a:r>
              <a:rPr lang="en-US"/>
              <a:t>Peroneal neuropathy</a:t>
            </a:r>
          </a:p>
          <a:p>
            <a:pPr>
              <a:buFontTx/>
              <a:buNone/>
            </a:pPr>
            <a:r>
              <a:rPr lang="en-US"/>
              <a:t>   -compressive</a:t>
            </a:r>
          </a:p>
          <a:p>
            <a:pPr>
              <a:buFontTx/>
              <a:buNone/>
            </a:pPr>
            <a:r>
              <a:rPr lang="en-US"/>
              <a:t>   -hereditary (CMT)</a:t>
            </a:r>
          </a:p>
          <a:p>
            <a:pPr>
              <a:buFontTx/>
              <a:buNone/>
            </a:pPr>
            <a:r>
              <a:rPr lang="en-US"/>
              <a:t>Lumbar radiculopathy</a:t>
            </a:r>
          </a:p>
          <a:p>
            <a:pPr>
              <a:buFontTx/>
              <a:buNone/>
            </a:pPr>
            <a:r>
              <a:rPr lang="en-US"/>
              <a:t>   -L5</a:t>
            </a:r>
          </a:p>
          <a:p>
            <a:pPr>
              <a:buFontTx/>
              <a:buNone/>
            </a:pPr>
            <a:r>
              <a:rPr lang="en-US"/>
              <a:t>   -Often part of spinal stenosis</a:t>
            </a:r>
          </a:p>
        </p:txBody>
      </p:sp>
      <p:pic>
        <p:nvPicPr>
          <p:cNvPr id="82950" name="Picture 6" descr="03image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7200"/>
            <a:ext cx="2667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mri-axial-t2-paracentalhnp-inter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590800"/>
            <a:ext cx="2514600" cy="2249488"/>
          </a:xfrm>
          <a:prstGeom prst="rect">
            <a:avLst/>
          </a:prstGeom>
          <a:noFill/>
          <a:extLst>
            <a:ext uri="{909E8E84-426E-40DD-AFC4-6F175D3DCCD1}">
              <a14:hiddenFill xmlns:a14="http://schemas.microsoft.com/office/drawing/2010/main">
                <a:solidFill>
                  <a:srgbClr val="FFFFFF"/>
                </a:solidFill>
              </a14:hiddenFill>
            </a:ext>
          </a:extLst>
        </p:spPr>
      </p:pic>
      <p:sp>
        <p:nvSpPr>
          <p:cNvPr id="8295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a:p>
        </p:txBody>
      </p:sp>
      <p:sp>
        <p:nvSpPr>
          <p:cNvPr id="82954" name="Rectangle 10"/>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a:p>
        </p:txBody>
      </p:sp>
      <p:pic>
        <p:nvPicPr>
          <p:cNvPr id="82956" name="Picture 12" descr="disca1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5105400"/>
            <a:ext cx="1924050" cy="144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sz="4000"/>
              <a:t>Benjamin Bell, 1791</a:t>
            </a:r>
          </a:p>
        </p:txBody>
      </p:sp>
      <p:sp>
        <p:nvSpPr>
          <p:cNvPr id="17411" name="Rectangle 3"/>
          <p:cNvSpPr>
            <a:spLocks noGrp="1" noChangeArrowheads="1"/>
          </p:cNvSpPr>
          <p:nvPr>
            <p:ph idx="1"/>
          </p:nvPr>
        </p:nvSpPr>
        <p:spPr/>
        <p:txBody>
          <a:bodyPr/>
          <a:lstStyle/>
          <a:p>
            <a:pPr eaLnBrk="1" hangingPunct="1"/>
            <a:endParaRPr lang="en-US"/>
          </a:p>
        </p:txBody>
      </p:sp>
      <p:pic>
        <p:nvPicPr>
          <p:cNvPr id="17412" name="Picture 4" descr="benjaminbell17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19200"/>
            <a:ext cx="35750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resize?sq=500&amp;uid=17068854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9812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4000" i="1"/>
              <a:t>The Canon and the Virgin</a:t>
            </a:r>
            <a:br>
              <a:rPr lang="en-US" sz="4000" i="1"/>
            </a:br>
            <a:r>
              <a:rPr lang="en-US" sz="3200"/>
              <a:t>Jan Van Eyck</a:t>
            </a:r>
            <a:r>
              <a:rPr lang="en-US" sz="4000"/>
              <a:t>  </a:t>
            </a:r>
            <a:r>
              <a:rPr lang="en-US" sz="2000"/>
              <a:t>1436</a:t>
            </a:r>
            <a:br>
              <a:rPr lang="en-US" sz="2000"/>
            </a:br>
            <a:r>
              <a:rPr lang="en-US" sz="2000"/>
              <a:t>Bruges, Belgium</a:t>
            </a:r>
          </a:p>
        </p:txBody>
      </p:sp>
      <p:sp>
        <p:nvSpPr>
          <p:cNvPr id="18435" name="Rectangle 3"/>
          <p:cNvSpPr>
            <a:spLocks noGrp="1" noChangeArrowheads="1"/>
          </p:cNvSpPr>
          <p:nvPr>
            <p:ph idx="1"/>
          </p:nvPr>
        </p:nvSpPr>
        <p:spPr/>
        <p:txBody>
          <a:bodyPr/>
          <a:lstStyle/>
          <a:p>
            <a:pPr eaLnBrk="1" hangingPunct="1"/>
            <a:endParaRPr lang="en-US"/>
          </a:p>
        </p:txBody>
      </p:sp>
      <p:pic>
        <p:nvPicPr>
          <p:cNvPr id="18436" name="Picture 4" descr="can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55626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21paele3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550" y="1752600"/>
            <a:ext cx="291465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Giant Cell Arteritis</a:t>
            </a:r>
          </a:p>
        </p:txBody>
      </p:sp>
      <p:sp>
        <p:nvSpPr>
          <p:cNvPr id="83971" name="Rectangle 3"/>
          <p:cNvSpPr>
            <a:spLocks noGrp="1" noChangeArrowheads="1"/>
          </p:cNvSpPr>
          <p:nvPr>
            <p:ph idx="1"/>
          </p:nvPr>
        </p:nvSpPr>
        <p:spPr>
          <a:xfrm>
            <a:off x="304800" y="1600200"/>
            <a:ext cx="5486400" cy="4525963"/>
          </a:xfrm>
        </p:spPr>
        <p:txBody>
          <a:bodyPr/>
          <a:lstStyle/>
          <a:p>
            <a:r>
              <a:rPr lang="en-US"/>
              <a:t>Older age groups</a:t>
            </a:r>
          </a:p>
          <a:p>
            <a:r>
              <a:rPr lang="en-US"/>
              <a:t>High ESR, CRP, WBC’s</a:t>
            </a:r>
          </a:p>
          <a:p>
            <a:r>
              <a:rPr lang="en-US"/>
              <a:t>Headache (temporal)</a:t>
            </a:r>
          </a:p>
          <a:p>
            <a:r>
              <a:rPr lang="en-US"/>
              <a:t>Jaw claudication</a:t>
            </a:r>
          </a:p>
          <a:p>
            <a:r>
              <a:rPr lang="en-US"/>
              <a:t>Visual loss</a:t>
            </a:r>
          </a:p>
          <a:p>
            <a:r>
              <a:rPr lang="en-US"/>
              <a:t>Sometimes associated with PMR</a:t>
            </a:r>
          </a:p>
        </p:txBody>
      </p:sp>
      <p:pic>
        <p:nvPicPr>
          <p:cNvPr id="83973" name="Picture 5" descr="336139-417169-8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990600"/>
            <a:ext cx="2079625" cy="2590800"/>
          </a:xfrm>
          <a:prstGeom prst="rect">
            <a:avLst/>
          </a:prstGeom>
          <a:noFill/>
          <a:extLst>
            <a:ext uri="{909E8E84-426E-40DD-AFC4-6F175D3DCCD1}">
              <a14:hiddenFill xmlns:a14="http://schemas.microsoft.com/office/drawing/2010/main">
                <a:solidFill>
                  <a:srgbClr val="FFFFFF"/>
                </a:solidFill>
              </a14:hiddenFill>
            </a:ext>
          </a:extLst>
        </p:spPr>
      </p:pic>
      <p:sp>
        <p:nvSpPr>
          <p:cNvPr id="83974" name="Rectangle 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a:p>
        </p:txBody>
      </p:sp>
      <p:pic>
        <p:nvPicPr>
          <p:cNvPr id="83975" name="Picture 7" descr="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419600"/>
            <a:ext cx="2438400" cy="127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4000"/>
              <a:t>Cranach,</a:t>
            </a:r>
            <a:r>
              <a:rPr lang="en-US"/>
              <a:t>  </a:t>
            </a:r>
            <a:r>
              <a:rPr lang="en-US" i="1"/>
              <a:t>St. Valentine</a:t>
            </a:r>
            <a:r>
              <a:rPr lang="en-US"/>
              <a:t/>
            </a:r>
            <a:br>
              <a:rPr lang="en-US"/>
            </a:br>
            <a:r>
              <a:rPr lang="en-US" sz="2400"/>
              <a:t>1502   Academy of Fine Arts, Vienna</a:t>
            </a:r>
          </a:p>
        </p:txBody>
      </p:sp>
      <p:sp>
        <p:nvSpPr>
          <p:cNvPr id="19459" name="Rectangle 3"/>
          <p:cNvSpPr>
            <a:spLocks noGrp="1" noChangeArrowheads="1"/>
          </p:cNvSpPr>
          <p:nvPr>
            <p:ph idx="1"/>
          </p:nvPr>
        </p:nvSpPr>
        <p:spPr/>
        <p:txBody>
          <a:bodyPr/>
          <a:lstStyle/>
          <a:p>
            <a:pPr eaLnBrk="1" hangingPunct="1"/>
            <a:endParaRPr lang="en-US"/>
          </a:p>
        </p:txBody>
      </p:sp>
      <p:pic>
        <p:nvPicPr>
          <p:cNvPr id="19460" name="Picture 4" descr="L-CranachStValent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438" y="1524000"/>
            <a:ext cx="2771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en-US" sz="3200" dirty="0"/>
              <a:t>Differential </a:t>
            </a:r>
            <a:r>
              <a:rPr lang="en-US" sz="3200" dirty="0" err="1"/>
              <a:t>Diagnois</a:t>
            </a:r>
            <a:r>
              <a:rPr lang="en-US" sz="3200" dirty="0"/>
              <a:t> of Thoracic Paraplegia</a:t>
            </a:r>
          </a:p>
        </p:txBody>
      </p:sp>
      <p:sp>
        <p:nvSpPr>
          <p:cNvPr id="75779" name="Rectangle 3"/>
          <p:cNvSpPr>
            <a:spLocks noGrp="1" noChangeArrowheads="1"/>
          </p:cNvSpPr>
          <p:nvPr>
            <p:ph idx="1"/>
          </p:nvPr>
        </p:nvSpPr>
        <p:spPr/>
        <p:txBody>
          <a:bodyPr/>
          <a:lstStyle/>
          <a:p>
            <a:r>
              <a:rPr lang="en-US"/>
              <a:t>7</a:t>
            </a:r>
            <a:r>
              <a:rPr lang="en-US" baseline="30000"/>
              <a:t>th</a:t>
            </a:r>
            <a:r>
              <a:rPr lang="en-US"/>
              <a:t> century BC:  Trauma; infections</a:t>
            </a:r>
          </a:p>
          <a:p>
            <a:endParaRPr lang="en-US"/>
          </a:p>
          <a:p>
            <a:r>
              <a:rPr lang="en-US"/>
              <a:t>21</a:t>
            </a:r>
            <a:r>
              <a:rPr lang="en-US" baseline="30000"/>
              <a:t>st</a:t>
            </a:r>
            <a:r>
              <a:rPr lang="en-US"/>
              <a:t> century</a:t>
            </a:r>
          </a:p>
          <a:p>
            <a:pPr>
              <a:buFontTx/>
              <a:buNone/>
            </a:pPr>
            <a:r>
              <a:rPr lang="en-US"/>
              <a:t>         1.  trauma (MVA, GSW…)</a:t>
            </a:r>
          </a:p>
          <a:p>
            <a:pPr>
              <a:buFontTx/>
              <a:buNone/>
            </a:pPr>
            <a:r>
              <a:rPr lang="en-US"/>
              <a:t>         2.  Tumors (Metastatic, 1</a:t>
            </a:r>
            <a:r>
              <a:rPr lang="en-US" baseline="30000"/>
              <a:t>o</a:t>
            </a:r>
            <a:r>
              <a:rPr lang="en-US"/>
              <a:t>)</a:t>
            </a:r>
          </a:p>
          <a:p>
            <a:pPr>
              <a:buFontTx/>
              <a:buNone/>
            </a:pPr>
            <a:r>
              <a:rPr lang="en-US"/>
              <a:t>         3.  Transverse myelitis	</a:t>
            </a:r>
          </a:p>
        </p:txBody>
      </p:sp>
      <p:pic>
        <p:nvPicPr>
          <p:cNvPr id="75781" name="Picture 5"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209800"/>
            <a:ext cx="19812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5783" name="Picture 7" descr="thumbn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886200"/>
            <a:ext cx="251777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algn="ctr" eaLnBrk="1" hangingPunct="1"/>
            <a:r>
              <a:rPr lang="en-US"/>
              <a:t>Raphael, </a:t>
            </a:r>
            <a:r>
              <a:rPr lang="en-US" i="1"/>
              <a:t>The Transfiguration</a:t>
            </a:r>
            <a:r>
              <a:rPr lang="en-US"/>
              <a:t/>
            </a:r>
            <a:br>
              <a:rPr lang="en-US"/>
            </a:br>
            <a:r>
              <a:rPr lang="en-US" sz="2000"/>
              <a:t>1520   The Vatican</a:t>
            </a:r>
          </a:p>
        </p:txBody>
      </p:sp>
      <p:sp>
        <p:nvSpPr>
          <p:cNvPr id="20483" name="Rectangle 3"/>
          <p:cNvSpPr>
            <a:spLocks noGrp="1" noChangeArrowheads="1"/>
          </p:cNvSpPr>
          <p:nvPr>
            <p:ph idx="1"/>
          </p:nvPr>
        </p:nvSpPr>
        <p:spPr/>
        <p:txBody>
          <a:bodyPr/>
          <a:lstStyle/>
          <a:p>
            <a:pPr eaLnBrk="1" hangingPunct="1"/>
            <a:endParaRPr lang="en-US"/>
          </a:p>
        </p:txBody>
      </p:sp>
      <p:pic>
        <p:nvPicPr>
          <p:cNvPr id="20484" name="Picture 4" descr="Transfiguration_Raphae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35369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895600"/>
            <a:ext cx="1822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sz="4000"/>
              <a:t>Supplemental motor cortex seizures</a:t>
            </a:r>
          </a:p>
        </p:txBody>
      </p:sp>
      <p:sp>
        <p:nvSpPr>
          <p:cNvPr id="86019" name="Rectangle 3"/>
          <p:cNvSpPr>
            <a:spLocks noGrp="1" noChangeArrowheads="1"/>
          </p:cNvSpPr>
          <p:nvPr>
            <p:ph idx="1"/>
          </p:nvPr>
        </p:nvSpPr>
        <p:spPr/>
        <p:txBody>
          <a:bodyPr/>
          <a:lstStyle/>
          <a:p>
            <a:r>
              <a:rPr lang="en-US"/>
              <a:t>“Fencing Posture”: asymmetric tonic posturing</a:t>
            </a:r>
          </a:p>
        </p:txBody>
      </p:sp>
      <p:pic>
        <p:nvPicPr>
          <p:cNvPr id="860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895600"/>
            <a:ext cx="55626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z="4000" dirty="0" err="1"/>
              <a:t>Brughel</a:t>
            </a:r>
            <a:r>
              <a:rPr lang="en-US" sz="4000" dirty="0"/>
              <a:t> the Elder</a:t>
            </a:r>
            <a:br>
              <a:rPr lang="en-US" sz="4000" dirty="0"/>
            </a:br>
            <a:r>
              <a:rPr lang="en-US" sz="2000" dirty="0"/>
              <a:t>1564   </a:t>
            </a:r>
            <a:r>
              <a:rPr lang="en-US" sz="2000" dirty="0" err="1"/>
              <a:t>Albertinium</a:t>
            </a:r>
            <a:r>
              <a:rPr lang="en-US" sz="2000" dirty="0"/>
              <a:t>, Vienna</a:t>
            </a:r>
          </a:p>
        </p:txBody>
      </p:sp>
      <p:sp>
        <p:nvSpPr>
          <p:cNvPr id="21507" name="Rectangle 3"/>
          <p:cNvSpPr>
            <a:spLocks noGrp="1" noChangeArrowheads="1"/>
          </p:cNvSpPr>
          <p:nvPr>
            <p:ph idx="1"/>
          </p:nvPr>
        </p:nvSpPr>
        <p:spPr/>
        <p:txBody>
          <a:bodyPr/>
          <a:lstStyle/>
          <a:p>
            <a:pPr eaLnBrk="1" hangingPunct="1"/>
            <a:endParaRPr lang="en-US"/>
          </a:p>
        </p:txBody>
      </p:sp>
      <p:pic>
        <p:nvPicPr>
          <p:cNvPr id="21508" name="Picture 4" descr="brueghel_the_elder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28800"/>
            <a:ext cx="5715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209800"/>
            <a:ext cx="2460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1524000" y="5867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Ergotism?  (Saint Anthony’s Fire)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a:t>Ergotism</a:t>
            </a:r>
          </a:p>
        </p:txBody>
      </p:sp>
      <p:sp>
        <p:nvSpPr>
          <p:cNvPr id="87043" name="Rectangle 3"/>
          <p:cNvSpPr>
            <a:spLocks noGrp="1" noChangeArrowheads="1"/>
          </p:cNvSpPr>
          <p:nvPr>
            <p:ph idx="1"/>
          </p:nvPr>
        </p:nvSpPr>
        <p:spPr>
          <a:xfrm>
            <a:off x="457200" y="1600200"/>
            <a:ext cx="4724400" cy="4525963"/>
          </a:xfrm>
        </p:spPr>
        <p:txBody>
          <a:bodyPr/>
          <a:lstStyle/>
          <a:p>
            <a:pPr>
              <a:lnSpc>
                <a:spcPct val="90000"/>
              </a:lnSpc>
            </a:pPr>
            <a:r>
              <a:rPr lang="en-US" sz="2400"/>
              <a:t>“Saint Anthony’s Fire”</a:t>
            </a:r>
          </a:p>
          <a:p>
            <a:pPr>
              <a:lnSpc>
                <a:spcPct val="90000"/>
              </a:lnSpc>
            </a:pPr>
            <a:r>
              <a:rPr lang="en-US" sz="2400"/>
              <a:t>Grain products can be contaminated with the fungus </a:t>
            </a:r>
            <a:r>
              <a:rPr lang="en-US" sz="2400" i="1"/>
              <a:t>Claviceps purpurea</a:t>
            </a:r>
            <a:r>
              <a:rPr lang="en-US" sz="2400"/>
              <a:t> </a:t>
            </a:r>
          </a:p>
          <a:p>
            <a:pPr>
              <a:lnSpc>
                <a:spcPct val="90000"/>
              </a:lnSpc>
            </a:pPr>
            <a:r>
              <a:rPr lang="en-US" sz="2400"/>
              <a:t>Peripheral neuropathy, distal vasoconstriction; mental status changes, convulsions, diarrhea, vomiting</a:t>
            </a:r>
          </a:p>
          <a:p>
            <a:pPr>
              <a:lnSpc>
                <a:spcPct val="90000"/>
              </a:lnSpc>
            </a:pPr>
            <a:endParaRPr lang="en-US" sz="2400"/>
          </a:p>
          <a:p>
            <a:pPr>
              <a:lnSpc>
                <a:spcPct val="90000"/>
              </a:lnSpc>
            </a:pPr>
            <a:r>
              <a:rPr lang="en-US" sz="2400"/>
              <a:t>“The examination of Sarah Good” </a:t>
            </a:r>
          </a:p>
        </p:txBody>
      </p:sp>
      <p:pic>
        <p:nvPicPr>
          <p:cNvPr id="87045" name="Picture 5" descr="Claviceps purpurea on r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838200"/>
            <a:ext cx="2032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87047" name="Picture 7" descr="Examination%20of%20a%20Wi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10000"/>
            <a:ext cx="3962400" cy="275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sz="3600"/>
              <a:t>Gerritt Dou, </a:t>
            </a:r>
            <a:r>
              <a:rPr lang="en-US" sz="3600" i="1"/>
              <a:t>The Dropsical Woman</a:t>
            </a:r>
            <a:r>
              <a:rPr lang="en-US" sz="3600"/>
              <a:t/>
            </a:r>
            <a:br>
              <a:rPr lang="en-US" sz="3600"/>
            </a:br>
            <a:r>
              <a:rPr lang="en-US" sz="2000"/>
              <a:t>1633   The Louve</a:t>
            </a:r>
          </a:p>
        </p:txBody>
      </p:sp>
      <p:sp>
        <p:nvSpPr>
          <p:cNvPr id="23555" name="Rectangle 3"/>
          <p:cNvSpPr>
            <a:spLocks noGrp="1" noChangeArrowheads="1"/>
          </p:cNvSpPr>
          <p:nvPr>
            <p:ph idx="1"/>
          </p:nvPr>
        </p:nvSpPr>
        <p:spPr/>
        <p:txBody>
          <a:bodyPr/>
          <a:lstStyle/>
          <a:p>
            <a:pPr eaLnBrk="1" hangingPunct="1"/>
            <a:endParaRPr lang="en-US"/>
          </a:p>
        </p:txBody>
      </p:sp>
      <p:pic>
        <p:nvPicPr>
          <p:cNvPr id="23556" name="Picture 5" descr="drops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00200"/>
            <a:ext cx="3771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209800"/>
            <a:ext cx="3584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           “Piss Prophets”</a:t>
            </a:r>
          </a:p>
        </p:txBody>
      </p:sp>
      <p:sp>
        <p:nvSpPr>
          <p:cNvPr id="24579" name="Rectangle 3"/>
          <p:cNvSpPr>
            <a:spLocks noGrp="1" noChangeArrowheads="1"/>
          </p:cNvSpPr>
          <p:nvPr>
            <p:ph idx="1"/>
          </p:nvPr>
        </p:nvSpPr>
        <p:spPr/>
        <p:txBody>
          <a:bodyPr/>
          <a:lstStyle/>
          <a:p>
            <a:pPr eaLnBrk="1" hangingPunct="1"/>
            <a:endParaRPr lang="en-US"/>
          </a:p>
        </p:txBody>
      </p:sp>
      <p:pic>
        <p:nvPicPr>
          <p:cNvPr id="2458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54102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 image for id L00512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295400"/>
            <a:ext cx="2936875"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92162"/>
          </a:xfrm>
        </p:spPr>
        <p:txBody>
          <a:bodyPr/>
          <a:lstStyle/>
          <a:p>
            <a:r>
              <a:rPr lang="en-US" sz="3600"/>
              <a:t>Michelangelo and the Sistine Chapel</a:t>
            </a:r>
          </a:p>
        </p:txBody>
      </p:sp>
      <p:sp>
        <p:nvSpPr>
          <p:cNvPr id="68611" name="Rectangle 3"/>
          <p:cNvSpPr>
            <a:spLocks noGrp="1" noChangeArrowheads="1"/>
          </p:cNvSpPr>
          <p:nvPr>
            <p:ph idx="1"/>
          </p:nvPr>
        </p:nvSpPr>
        <p:spPr/>
        <p:txBody>
          <a:bodyPr/>
          <a:lstStyle/>
          <a:p>
            <a:endParaRPr lang="en-US"/>
          </a:p>
        </p:txBody>
      </p:sp>
      <p:pic>
        <p:nvPicPr>
          <p:cNvPr id="68615" name="Picture 7" descr="14100-separation-of-light-from-darkness-michelangelo-buonarro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43000"/>
            <a:ext cx="5019675" cy="5562600"/>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590800"/>
            <a:ext cx="23622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600"/>
              <a:t>Michelangelo and Neuroanatomy</a:t>
            </a:r>
          </a:p>
        </p:txBody>
      </p:sp>
      <p:sp>
        <p:nvSpPr>
          <p:cNvPr id="70659" name="Rectangle 3"/>
          <p:cNvSpPr>
            <a:spLocks noGrp="1" noChangeArrowheads="1"/>
          </p:cNvSpPr>
          <p:nvPr>
            <p:ph idx="1"/>
          </p:nvPr>
        </p:nvSpPr>
        <p:spPr/>
        <p:txBody>
          <a:bodyPr/>
          <a:lstStyle/>
          <a:p>
            <a:endParaRPr lang="en-US"/>
          </a:p>
        </p:txBody>
      </p:sp>
      <p:pic>
        <p:nvPicPr>
          <p:cNvPr id="706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447800"/>
            <a:ext cx="388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sp>
        <p:nvSpPr>
          <p:cNvPr id="69635" name="Rectangle 3"/>
          <p:cNvSpPr>
            <a:spLocks noGrp="1" noChangeArrowheads="1"/>
          </p:cNvSpPr>
          <p:nvPr>
            <p:ph idx="1"/>
          </p:nvPr>
        </p:nvSpPr>
        <p:spPr/>
        <p:txBody>
          <a:bodyPr/>
          <a:lstStyle/>
          <a:p>
            <a:endParaRPr lang="en-US"/>
          </a:p>
        </p:txBody>
      </p:sp>
      <p:pic>
        <p:nvPicPr>
          <p:cNvPr id="69637" name="Picture 5" descr="201008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2400"/>
            <a:ext cx="50546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600" dirty="0"/>
              <a:t>   Michalangelo and hidden images</a:t>
            </a:r>
          </a:p>
        </p:txBody>
      </p:sp>
      <p:sp>
        <p:nvSpPr>
          <p:cNvPr id="74755" name="Rectangle 3"/>
          <p:cNvSpPr>
            <a:spLocks noGrp="1" noChangeArrowheads="1"/>
          </p:cNvSpPr>
          <p:nvPr>
            <p:ph idx="1"/>
          </p:nvPr>
        </p:nvSpPr>
        <p:spPr/>
        <p:txBody>
          <a:bodyPr/>
          <a:lstStyle/>
          <a:p>
            <a:endParaRPr lang="en-US"/>
          </a:p>
        </p:txBody>
      </p:sp>
      <p:pic>
        <p:nvPicPr>
          <p:cNvPr id="74757" name="Picture 5" descr="Michelangelo's Moses, Detail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28800"/>
            <a:ext cx="24892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74761" name="Picture 9" descr="Michelangelo’s fresco showing the crucifixion of St Peter, painted at the Pauline Chapel in the Vatican City, contains a detail of the artist, inset top left, and was finished just before he died. Bottom left: Michelange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905000"/>
            <a:ext cx="5867400" cy="401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err="1"/>
              <a:t>Maximinus</a:t>
            </a:r>
            <a:r>
              <a:rPr lang="en-US" dirty="0"/>
              <a:t> II</a:t>
            </a:r>
            <a:br>
              <a:rPr lang="en-US" dirty="0"/>
            </a:br>
            <a:r>
              <a:rPr lang="en-US" sz="2400" dirty="0"/>
              <a:t>Emperor of Rome 235-238 AD</a:t>
            </a:r>
          </a:p>
        </p:txBody>
      </p:sp>
      <p:sp>
        <p:nvSpPr>
          <p:cNvPr id="4099" name="Rectangle 3"/>
          <p:cNvSpPr>
            <a:spLocks noGrp="1" noChangeArrowheads="1"/>
          </p:cNvSpPr>
          <p:nvPr>
            <p:ph idx="1"/>
          </p:nvPr>
        </p:nvSpPr>
        <p:spPr/>
        <p:txBody>
          <a:bodyPr/>
          <a:lstStyle/>
          <a:p>
            <a:pPr eaLnBrk="1" hangingPunct="1"/>
            <a:endParaRPr lang="en-US"/>
          </a:p>
        </p:txBody>
      </p:sp>
      <p:pic>
        <p:nvPicPr>
          <p:cNvPr id="4100" name="Picture 4" descr="250px-max_thrax[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28800"/>
            <a:ext cx="43434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90px-065_Maximinus_I_Thrax[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981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Siptah, </a:t>
            </a:r>
            <a:r>
              <a:rPr lang="en-US" sz="3200"/>
              <a:t>c. 1400 BC (Memphis)</a:t>
            </a:r>
          </a:p>
        </p:txBody>
      </p:sp>
      <p:sp>
        <p:nvSpPr>
          <p:cNvPr id="27651" name="Rectangle 3"/>
          <p:cNvSpPr>
            <a:spLocks noGrp="1" noChangeArrowheads="1"/>
          </p:cNvSpPr>
          <p:nvPr>
            <p:ph idx="1"/>
          </p:nvPr>
        </p:nvSpPr>
        <p:spPr/>
        <p:txBody>
          <a:bodyPr/>
          <a:lstStyle/>
          <a:p>
            <a:pPr eaLnBrk="1" hangingPunct="1"/>
            <a:endParaRPr lang="en-US"/>
          </a:p>
        </p:txBody>
      </p:sp>
      <p:pic>
        <p:nvPicPr>
          <p:cNvPr id="27652" name="Picture 5" descr="Sipt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375" y="1371600"/>
            <a:ext cx="4518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792162"/>
          </a:xfrm>
        </p:spPr>
        <p:txBody>
          <a:bodyPr/>
          <a:lstStyle/>
          <a:p>
            <a:pPr algn="ctr"/>
            <a:r>
              <a:rPr lang="en-US" dirty="0"/>
              <a:t>Polio</a:t>
            </a:r>
          </a:p>
        </p:txBody>
      </p:sp>
      <p:sp>
        <p:nvSpPr>
          <p:cNvPr id="88067" name="Rectangle 3"/>
          <p:cNvSpPr>
            <a:spLocks noGrp="1" noChangeArrowheads="1"/>
          </p:cNvSpPr>
          <p:nvPr>
            <p:ph idx="1"/>
          </p:nvPr>
        </p:nvSpPr>
        <p:spPr>
          <a:xfrm>
            <a:off x="457200" y="1447800"/>
            <a:ext cx="4343400" cy="2667000"/>
          </a:xfrm>
        </p:spPr>
        <p:txBody>
          <a:bodyPr/>
          <a:lstStyle/>
          <a:p>
            <a:r>
              <a:rPr lang="en-US" sz="2800" dirty="0"/>
              <a:t>“Infantile Paralysis”</a:t>
            </a:r>
          </a:p>
          <a:p>
            <a:r>
              <a:rPr lang="en-US" sz="2800" dirty="0"/>
              <a:t>Fecal-oral spread of </a:t>
            </a:r>
            <a:r>
              <a:rPr lang="en-US" sz="2800" dirty="0" err="1"/>
              <a:t>enterovirus</a:t>
            </a:r>
            <a:endParaRPr lang="en-US" sz="2800" dirty="0"/>
          </a:p>
          <a:p>
            <a:r>
              <a:rPr lang="en-US" sz="2800" dirty="0"/>
              <a:t>Karl Landsteiner 1908</a:t>
            </a:r>
          </a:p>
          <a:p>
            <a:r>
              <a:rPr lang="en-US" sz="2800" dirty="0"/>
              <a:t>CNS involvement 3%</a:t>
            </a:r>
          </a:p>
        </p:txBody>
      </p:sp>
      <p:pic>
        <p:nvPicPr>
          <p:cNvPr id="88069" name="Picture 5" descr="220px-Womanonsideinlu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447800"/>
            <a:ext cx="34290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88071" name="Picture 7" descr="File:Polio lores134.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3657600"/>
            <a:ext cx="19558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descr="http://i.cbc.ca/1.2632274.1399301046!/fileImage/httpImage/image.jpg_gen/derivatives/original_620/polio-map.jpg"/>
          <p:cNvPicPr>
            <a:picLocks noChangeAspect="1" noChangeArrowheads="1"/>
          </p:cNvPicPr>
          <p:nvPr/>
        </p:nvPicPr>
        <p:blipFill>
          <a:blip r:embed="rId7" cstate="print"/>
          <a:srcRect/>
          <a:stretch>
            <a:fillRect/>
          </a:stretch>
        </p:blipFill>
        <p:spPr bwMode="auto">
          <a:xfrm>
            <a:off x="685800" y="4114800"/>
            <a:ext cx="4724400" cy="252984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Phineas Gage:  1848</a:t>
            </a:r>
          </a:p>
        </p:txBody>
      </p:sp>
      <p:sp>
        <p:nvSpPr>
          <p:cNvPr id="29699" name="Rectangle 3"/>
          <p:cNvSpPr>
            <a:spLocks noGrp="1" noChangeArrowheads="1"/>
          </p:cNvSpPr>
          <p:nvPr>
            <p:ph idx="1"/>
          </p:nvPr>
        </p:nvSpPr>
        <p:spPr/>
        <p:txBody>
          <a:bodyPr/>
          <a:lstStyle/>
          <a:p>
            <a:pPr eaLnBrk="1" hangingPunct="1"/>
            <a:endParaRPr lang="en-US"/>
          </a:p>
        </p:txBody>
      </p:sp>
      <p:pic>
        <p:nvPicPr>
          <p:cNvPr id="29700" name="Picture 5" descr="crowbar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54102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crowbar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467350"/>
            <a:ext cx="55626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crowbar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1371600"/>
            <a:ext cx="33528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330px-RailroadCutCavendishVermontPresumedToBePhineasGageAccidentS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4648200"/>
            <a:ext cx="2714625" cy="203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a:t>Harlow, 1868</a:t>
            </a:r>
          </a:p>
        </p:txBody>
      </p:sp>
      <p:sp>
        <p:nvSpPr>
          <p:cNvPr id="89091" name="Rectangle 3"/>
          <p:cNvSpPr>
            <a:spLocks noGrp="1" noChangeArrowheads="1"/>
          </p:cNvSpPr>
          <p:nvPr>
            <p:ph idx="1"/>
          </p:nvPr>
        </p:nvSpPr>
        <p:spPr>
          <a:xfrm>
            <a:off x="457200" y="1600200"/>
            <a:ext cx="6172200" cy="5105400"/>
          </a:xfrm>
        </p:spPr>
        <p:txBody>
          <a:bodyPr/>
          <a:lstStyle/>
          <a:p>
            <a:pPr>
              <a:lnSpc>
                <a:spcPct val="90000"/>
              </a:lnSpc>
            </a:pPr>
            <a:r>
              <a:rPr lang="en-US" i="1"/>
              <a:t>“</a:t>
            </a:r>
            <a:r>
              <a:rPr lang="en-US" sz="2800" i="1"/>
              <a:t>Previous to his injury, although untrained in the schools, he possessed a well-balanced mind, and was looked upon by those who knew him as a shrewd, smart businessman, very energetic and persistent in executing all his plans of operation. In this regard his mind was radically changed, so decidedly that his friends and acquaintances said he was "no longer Gage." </a:t>
            </a:r>
          </a:p>
        </p:txBody>
      </p:sp>
      <p:pic>
        <p:nvPicPr>
          <p:cNvPr id="89093" name="Picture 5" descr="225px-Phineas_Gage_GageMillerPhoto2010-02-17_Unretouched_Color_Cropp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905000"/>
            <a:ext cx="2143125" cy="362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92000">
              <a:schemeClr val="accent2"/>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a:latin typeface="Baskerville Old Face" pitchFamily="18" charset="0"/>
              </a:rPr>
              <a:t>Ludwig II of Bavaria</a:t>
            </a:r>
          </a:p>
        </p:txBody>
      </p:sp>
      <p:sp>
        <p:nvSpPr>
          <p:cNvPr id="60419" name="Rectangle 3"/>
          <p:cNvSpPr>
            <a:spLocks noGrp="1" noChangeArrowheads="1"/>
          </p:cNvSpPr>
          <p:nvPr>
            <p:ph idx="1"/>
          </p:nvPr>
        </p:nvSpPr>
        <p:spPr/>
        <p:txBody>
          <a:bodyPr/>
          <a:lstStyle/>
          <a:p>
            <a:endParaRPr lang="en-US"/>
          </a:p>
        </p:txBody>
      </p:sp>
      <p:pic>
        <p:nvPicPr>
          <p:cNvPr id="60421" name="Picture 5" descr="Ludw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231298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galerie__neuschwanstein2,property=BildDat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24000"/>
            <a:ext cx="5562600" cy="3997325"/>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richard_wagner_o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4114800"/>
            <a:ext cx="1803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0427" name="Picture 11" descr="Linderho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800600"/>
            <a:ext cx="2590800" cy="187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a:t>Bernhard von Gudden</a:t>
            </a:r>
          </a:p>
        </p:txBody>
      </p:sp>
      <p:sp>
        <p:nvSpPr>
          <p:cNvPr id="61443" name="Rectangle 3"/>
          <p:cNvSpPr>
            <a:spLocks noGrp="1" noChangeArrowheads="1"/>
          </p:cNvSpPr>
          <p:nvPr>
            <p:ph idx="1"/>
          </p:nvPr>
        </p:nvSpPr>
        <p:spPr/>
        <p:txBody>
          <a:bodyPr/>
          <a:lstStyle/>
          <a:p>
            <a:endParaRPr lang="en-US"/>
          </a:p>
        </p:txBody>
      </p:sp>
      <p:pic>
        <p:nvPicPr>
          <p:cNvPr id="61445" name="Picture 5"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30350"/>
            <a:ext cx="3886200" cy="3036888"/>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thumbn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764088"/>
            <a:ext cx="2133600" cy="2093912"/>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 image for id L00020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524000"/>
            <a:ext cx="4114800" cy="3319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1143000"/>
          </a:xfrm>
        </p:spPr>
        <p:txBody>
          <a:bodyPr/>
          <a:lstStyle/>
          <a:p>
            <a:r>
              <a:rPr lang="en-US" sz="3200" i="1">
                <a:latin typeface="Baskerville Old Face" pitchFamily="18" charset="0"/>
              </a:rPr>
              <a:t>Death of Ludwig II and von Gudden: 1886</a:t>
            </a:r>
          </a:p>
        </p:txBody>
      </p:sp>
      <p:sp>
        <p:nvSpPr>
          <p:cNvPr id="62467" name="Rectangle 3"/>
          <p:cNvSpPr>
            <a:spLocks noGrp="1" noChangeArrowheads="1"/>
          </p:cNvSpPr>
          <p:nvPr>
            <p:ph idx="1"/>
          </p:nvPr>
        </p:nvSpPr>
        <p:spPr/>
        <p:txBody>
          <a:bodyPr/>
          <a:lstStyle/>
          <a:p>
            <a:pPr>
              <a:buFontTx/>
              <a:buNone/>
            </a:pPr>
            <a:endParaRPr lang="en-US"/>
          </a:p>
        </p:txBody>
      </p:sp>
      <p:pic>
        <p:nvPicPr>
          <p:cNvPr id="62471" name="Picture 7" descr="starnbergers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90600"/>
            <a:ext cx="160496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ludwig_06_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581400"/>
            <a:ext cx="245586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247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3352800"/>
            <a:ext cx="25558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2476" name="Picture 12" descr="Berg Votivchu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1447800"/>
            <a:ext cx="2667000" cy="1773238"/>
          </a:xfrm>
          <a:prstGeom prst="rect">
            <a:avLst/>
          </a:prstGeom>
          <a:noFill/>
          <a:extLst>
            <a:ext uri="{909E8E84-426E-40DD-AFC4-6F175D3DCCD1}">
              <a14:hiddenFill xmlns:a14="http://schemas.microsoft.com/office/drawing/2010/main">
                <a:solidFill>
                  <a:srgbClr val="FFFFFF"/>
                </a:solidFill>
              </a14:hiddenFill>
            </a:ext>
          </a:extLst>
        </p:spPr>
      </p:pic>
      <p:pic>
        <p:nvPicPr>
          <p:cNvPr id="62478" name="Picture 14" descr="Ludw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86000"/>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sz="4000"/>
              <a:t>Erin Brady Worsham</a:t>
            </a:r>
            <a:br>
              <a:rPr lang="en-US" sz="4000"/>
            </a:br>
            <a:r>
              <a:rPr lang="en-US" sz="3200" i="1"/>
              <a:t>Breathtaking Metamorphosis</a:t>
            </a:r>
            <a:r>
              <a:rPr lang="en-US" sz="4000"/>
              <a:t/>
            </a:r>
            <a:br>
              <a:rPr lang="en-US" sz="4000"/>
            </a:br>
            <a:r>
              <a:rPr lang="en-US" sz="2400"/>
              <a:t>Contemporary;      Tennessee</a:t>
            </a:r>
          </a:p>
        </p:txBody>
      </p:sp>
      <p:sp>
        <p:nvSpPr>
          <p:cNvPr id="30723" name="Rectangle 3"/>
          <p:cNvSpPr>
            <a:spLocks noGrp="1" noChangeArrowheads="1"/>
          </p:cNvSpPr>
          <p:nvPr>
            <p:ph idx="1"/>
          </p:nvPr>
        </p:nvSpPr>
        <p:spPr/>
        <p:txBody>
          <a:bodyPr/>
          <a:lstStyle/>
          <a:p>
            <a:pPr eaLnBrk="1" hangingPunct="1"/>
            <a:endParaRPr lang="en-US"/>
          </a:p>
        </p:txBody>
      </p:sp>
      <p:pic>
        <p:nvPicPr>
          <p:cNvPr id="30724" name="Picture 5" descr="als9-9_Breathtaking-Metamorph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349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q12-3_erin_brady_worsh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209800"/>
            <a:ext cx="304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a:t>Native Alaskan Art (Inupiaq)</a:t>
            </a:r>
            <a:br>
              <a:rPr lang="en-US"/>
            </a:br>
            <a:r>
              <a:rPr lang="en-US" sz="2400"/>
              <a:t>Tony Pushruck, c 1950’s</a:t>
            </a:r>
          </a:p>
        </p:txBody>
      </p:sp>
      <p:sp>
        <p:nvSpPr>
          <p:cNvPr id="31747" name="Rectangle 3"/>
          <p:cNvSpPr>
            <a:spLocks noGrp="1" noChangeArrowheads="1"/>
          </p:cNvSpPr>
          <p:nvPr>
            <p:ph idx="1"/>
          </p:nvPr>
        </p:nvSpPr>
        <p:spPr/>
        <p:txBody>
          <a:bodyPr/>
          <a:lstStyle/>
          <a:p>
            <a:pPr eaLnBrk="1" hangingPunct="1"/>
            <a:endParaRPr lang="en-US"/>
          </a:p>
        </p:txBody>
      </p:sp>
      <p:pic>
        <p:nvPicPr>
          <p:cNvPr id="31748" name="Picture 4" descr="Picture 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526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3733800"/>
            <a:ext cx="8229600" cy="1676400"/>
          </a:xfrm>
        </p:spPr>
        <p:txBody>
          <a:bodyPr/>
          <a:lstStyle/>
          <a:p>
            <a:pPr eaLnBrk="1" hangingPunct="1"/>
            <a:r>
              <a:rPr lang="en-US"/>
              <a:t>“You can sure see a lot, just by looking”</a:t>
            </a:r>
            <a:br>
              <a:rPr lang="en-US"/>
            </a:br>
            <a:r>
              <a:rPr lang="en-US"/>
              <a:t/>
            </a:r>
            <a:br>
              <a:rPr lang="en-US"/>
            </a:br>
            <a:r>
              <a:rPr lang="en-US"/>
              <a:t/>
            </a:r>
            <a:br>
              <a:rPr lang="en-US"/>
            </a:br>
            <a:r>
              <a:rPr lang="en-US"/>
              <a:t/>
            </a:r>
            <a:br>
              <a:rPr lang="en-US"/>
            </a:br>
            <a:r>
              <a:rPr lang="en-US"/>
              <a:t/>
            </a:r>
            <a:br>
              <a:rPr lang="en-US"/>
            </a:br>
            <a:r>
              <a:rPr lang="en-US"/>
              <a:t>              Yogi Berra</a:t>
            </a:r>
            <a:br>
              <a:rPr lang="en-US"/>
            </a:br>
            <a:r>
              <a:rPr lang="en-US"/>
              <a:t/>
            </a:r>
            <a:br>
              <a:rPr lang="en-US"/>
            </a:br>
            <a:r>
              <a:rPr lang="en-US"/>
              <a:t/>
            </a:r>
            <a:br>
              <a:rPr lang="en-US"/>
            </a:br>
            <a:r>
              <a:rPr lang="en-US"/>
              <a:t/>
            </a:r>
            <a:br>
              <a:rPr lang="en-US"/>
            </a:br>
            <a:endParaRPr lang="en-US"/>
          </a:p>
        </p:txBody>
      </p:sp>
      <p:pic>
        <p:nvPicPr>
          <p:cNvPr id="32771" name="Picture 1" descr="C:\Documents and Settings\owner\Desktop\NeurologicDiseaseintheArts\yogi-ber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563" y="1828800"/>
            <a:ext cx="21796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dirty="0"/>
              <a:t>Acromegaly/</a:t>
            </a:r>
            <a:r>
              <a:rPr lang="en-US" dirty="0" err="1"/>
              <a:t>Giganticism</a:t>
            </a:r>
            <a:endParaRPr lang="en-US" dirty="0"/>
          </a:p>
        </p:txBody>
      </p:sp>
      <p:sp>
        <p:nvSpPr>
          <p:cNvPr id="76803" name="Rectangle 3"/>
          <p:cNvSpPr>
            <a:spLocks noGrp="1" noChangeArrowheads="1"/>
          </p:cNvSpPr>
          <p:nvPr>
            <p:ph idx="1"/>
          </p:nvPr>
        </p:nvSpPr>
        <p:spPr/>
        <p:txBody>
          <a:bodyPr/>
          <a:lstStyle/>
          <a:p>
            <a:r>
              <a:rPr lang="en-US"/>
              <a:t>Giganticism:  Growth hormone hypersecretion before puberty</a:t>
            </a:r>
          </a:p>
          <a:p>
            <a:endParaRPr lang="en-US"/>
          </a:p>
          <a:p>
            <a:endParaRPr lang="en-US"/>
          </a:p>
          <a:p>
            <a:endParaRPr lang="en-US"/>
          </a:p>
          <a:p>
            <a:endParaRPr lang="en-US"/>
          </a:p>
          <a:p>
            <a:r>
              <a:rPr lang="en-US"/>
              <a:t>Acromegaly:  Excess GH secretion after puberty</a:t>
            </a:r>
          </a:p>
          <a:p>
            <a:endParaRPr lang="en-US"/>
          </a:p>
        </p:txBody>
      </p:sp>
      <p:pic>
        <p:nvPicPr>
          <p:cNvPr id="76805" name="Picture 5" descr="220px-Acromegaly_pituitary_macroadenom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667000"/>
            <a:ext cx="32766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descr="220px-Acromegaly_hand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1219200"/>
            <a:ext cx="2095500" cy="1466850"/>
          </a:xfrm>
          <a:prstGeom prst="rect">
            <a:avLst/>
          </a:prstGeom>
          <a:noFill/>
          <a:extLst>
            <a:ext uri="{909E8E84-426E-40DD-AFC4-6F175D3DCCD1}">
              <a14:hiddenFill xmlns:a14="http://schemas.microsoft.com/office/drawing/2010/main">
                <a:solidFill>
                  <a:srgbClr val="FFFFFF"/>
                </a:solidFill>
              </a14:hiddenFill>
            </a:ext>
          </a:extLst>
        </p:spPr>
      </p:pic>
      <p:sp>
        <p:nvSpPr>
          <p:cNvPr id="7680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a:p>
        </p:txBody>
      </p:sp>
      <p:pic>
        <p:nvPicPr>
          <p:cNvPr id="76810" name="Picture 10" descr="andre_the_gia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2743200"/>
            <a:ext cx="1824038" cy="2286000"/>
          </a:xfrm>
          <a:prstGeom prst="rect">
            <a:avLst/>
          </a:prstGeom>
          <a:noFill/>
          <a:extLst>
            <a:ext uri="{909E8E84-426E-40DD-AFC4-6F175D3DCCD1}">
              <a14:hiddenFill xmlns:a14="http://schemas.microsoft.com/office/drawing/2010/main">
                <a:solidFill>
                  <a:srgbClr val="FFFFFF"/>
                </a:solidFill>
              </a14:hiddenFill>
            </a:ext>
          </a:extLst>
        </p:spPr>
      </p:pic>
      <p:sp>
        <p:nvSpPr>
          <p:cNvPr id="768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a:p>
        </p:txBody>
      </p:sp>
      <p:pic>
        <p:nvPicPr>
          <p:cNvPr id="76813" name="Picture 13" descr="39d0b8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2819400"/>
            <a:ext cx="1812925"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sz="3600"/>
              <a:t>Questions or Comments?</a:t>
            </a:r>
          </a:p>
        </p:txBody>
      </p:sp>
      <p:pic>
        <p:nvPicPr>
          <p:cNvPr id="33795" name="Picture 2" descr="http://eganfoote.files.wordpress.com/2007/06/eganscrea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447800"/>
            <a:ext cx="44958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600" dirty="0"/>
              <a:t>Alexander the Great 356-323 BC</a:t>
            </a:r>
          </a:p>
        </p:txBody>
      </p:sp>
      <p:sp>
        <p:nvSpPr>
          <p:cNvPr id="11" name="Content Placeholder 10"/>
          <p:cNvSpPr>
            <a:spLocks noGrp="1"/>
          </p:cNvSpPr>
          <p:nvPr>
            <p:ph idx="1"/>
          </p:nvPr>
        </p:nvSpPr>
        <p:spPr>
          <a:xfrm>
            <a:off x="228600" y="1295400"/>
            <a:ext cx="6324600" cy="4465610"/>
          </a:xfrm>
        </p:spPr>
        <p:txBody>
          <a:bodyPr/>
          <a:lstStyle/>
          <a:p>
            <a:r>
              <a:rPr lang="en-US" sz="2400" dirty="0"/>
              <a:t>Conqueror of his known world, he only let the sculptor </a:t>
            </a:r>
            <a:r>
              <a:rPr lang="en-US" sz="2400" dirty="0" err="1"/>
              <a:t>Lysippos</a:t>
            </a:r>
            <a:r>
              <a:rPr lang="en-US" sz="2400" dirty="0"/>
              <a:t> create his likeness</a:t>
            </a:r>
          </a:p>
          <a:p>
            <a:r>
              <a:rPr lang="en-US" sz="2400" dirty="0"/>
              <a:t>Physical attributes: Stocky, powerful, heterochromia, head was pulled slightly to the left and upward. (Plutarch claimed he was looking at the heavens)</a:t>
            </a:r>
          </a:p>
          <a:p>
            <a:r>
              <a:rPr lang="en-US" sz="2400" dirty="0"/>
              <a:t>When Augustus became the first Roman emperor, one of his first acts was to travel to Alexandria and gaze at the body of Alexander</a:t>
            </a:r>
          </a:p>
          <a:p>
            <a:r>
              <a:rPr lang="en-US" sz="2400" dirty="0"/>
              <a:t>He confirmed the identity by observing that the head was twisted to the left</a:t>
            </a:r>
          </a:p>
        </p:txBody>
      </p:sp>
      <p:sp>
        <p:nvSpPr>
          <p:cNvPr id="12" name="AutoShape 2" descr="Image result for alexander the great face"/>
          <p:cNvSpPr>
            <a:spLocks noChangeAspect="1" noChangeArrowheads="1"/>
          </p:cNvSpPr>
          <p:nvPr/>
        </p:nvSpPr>
        <p:spPr bwMode="auto">
          <a:xfrm>
            <a:off x="7467600" y="35583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311" y="2057401"/>
            <a:ext cx="2230875" cy="3171030"/>
          </a:xfrm>
          <a:prstGeom prst="rect">
            <a:avLst/>
          </a:prstGeom>
        </p:spPr>
      </p:pic>
    </p:spTree>
    <p:extLst>
      <p:ext uri="{BB962C8B-B14F-4D97-AF65-F5344CB8AC3E}">
        <p14:creationId xmlns:p14="http://schemas.microsoft.com/office/powerpoint/2010/main" val="32343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Torticollis</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a:t>“Twisted neck” in Latin</a:t>
            </a:r>
          </a:p>
          <a:p>
            <a:r>
              <a:rPr lang="en-US" dirty="0"/>
              <a:t>The head is persistently pulled to one side</a:t>
            </a:r>
          </a:p>
          <a:p>
            <a:r>
              <a:rPr lang="en-US" dirty="0"/>
              <a:t>Usually with prominent opposite SCM</a:t>
            </a:r>
          </a:p>
          <a:p>
            <a:r>
              <a:rPr lang="en-US" dirty="0"/>
              <a:t>Idiopathic or associated with cervical pathology</a:t>
            </a:r>
          </a:p>
          <a:p>
            <a:r>
              <a:rPr lang="en-US" dirty="0"/>
              <a:t>Rx: Botox</a:t>
            </a:r>
          </a:p>
          <a:p>
            <a:endParaRPr lang="en-US" dirty="0"/>
          </a:p>
          <a:p>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219200"/>
            <a:ext cx="2228850"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607" y="3810000"/>
            <a:ext cx="2016443" cy="2866230"/>
          </a:xfrm>
          <a:prstGeom prst="rect">
            <a:avLst/>
          </a:prstGeom>
        </p:spPr>
      </p:pic>
    </p:spTree>
    <p:extLst>
      <p:ext uri="{BB962C8B-B14F-4D97-AF65-F5344CB8AC3E}">
        <p14:creationId xmlns:p14="http://schemas.microsoft.com/office/powerpoint/2010/main" val="30902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a:t>Kaiser Wilhelm II</a:t>
            </a:r>
            <a:br>
              <a:rPr lang="en-US" dirty="0"/>
            </a:br>
            <a:r>
              <a:rPr lang="en-US" sz="2400" dirty="0"/>
              <a:t>1859-1951</a:t>
            </a:r>
          </a:p>
        </p:txBody>
      </p:sp>
      <p:sp>
        <p:nvSpPr>
          <p:cNvPr id="5123" name="Rectangle 3"/>
          <p:cNvSpPr>
            <a:spLocks noGrp="1" noChangeArrowheads="1"/>
          </p:cNvSpPr>
          <p:nvPr>
            <p:ph idx="1"/>
          </p:nvPr>
        </p:nvSpPr>
        <p:spPr/>
        <p:txBody>
          <a:bodyPr/>
          <a:lstStyle/>
          <a:p>
            <a:pPr eaLnBrk="1" hangingPunct="1"/>
            <a:endParaRPr lang="en-US"/>
          </a:p>
        </p:txBody>
      </p:sp>
      <p:pic>
        <p:nvPicPr>
          <p:cNvPr id="5124" name="Picture 5" descr="210px-Wilhelm_II_of_Germany">
            <a:hlinkClick r:id="rId3" tooltip="In this photo of Wilhelm, his right hand is holding his left hand which had Erb's palsy ."/>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00200"/>
            <a:ext cx="2000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wilhelm_i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52600"/>
            <a:ext cx="37671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kaiser-wilhelm-148-393x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2743200"/>
            <a:ext cx="2889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err="1"/>
              <a:t>Erb’s</a:t>
            </a:r>
            <a:r>
              <a:rPr lang="en-US" dirty="0"/>
              <a:t> Palsy (</a:t>
            </a:r>
            <a:r>
              <a:rPr lang="en-US" dirty="0" err="1"/>
              <a:t>Erb-Duchenne</a:t>
            </a:r>
            <a:r>
              <a:rPr lang="en-US" dirty="0"/>
              <a:t>)</a:t>
            </a:r>
          </a:p>
        </p:txBody>
      </p:sp>
      <p:sp>
        <p:nvSpPr>
          <p:cNvPr id="77827" name="Rectangle 3"/>
          <p:cNvSpPr>
            <a:spLocks noGrp="1" noChangeArrowheads="1"/>
          </p:cNvSpPr>
          <p:nvPr>
            <p:ph idx="1"/>
          </p:nvPr>
        </p:nvSpPr>
        <p:spPr>
          <a:xfrm>
            <a:off x="457200" y="1600200"/>
            <a:ext cx="4876800" cy="4525963"/>
          </a:xfrm>
        </p:spPr>
        <p:txBody>
          <a:bodyPr/>
          <a:lstStyle/>
          <a:p>
            <a:pPr>
              <a:lnSpc>
                <a:spcPct val="90000"/>
              </a:lnSpc>
            </a:pPr>
            <a:r>
              <a:rPr lang="en-US" dirty="0"/>
              <a:t>Usually birth related (shoulder dystocia)</a:t>
            </a:r>
          </a:p>
          <a:p>
            <a:pPr>
              <a:lnSpc>
                <a:spcPct val="90000"/>
              </a:lnSpc>
            </a:pPr>
            <a:r>
              <a:rPr lang="en-US" dirty="0"/>
              <a:t>Upper plexus (C5/6) usually involved</a:t>
            </a:r>
          </a:p>
          <a:p>
            <a:pPr>
              <a:lnSpc>
                <a:spcPct val="90000"/>
              </a:lnSpc>
            </a:pPr>
            <a:r>
              <a:rPr lang="en-US" dirty="0"/>
              <a:t>Atrophy of deltoid, biceps, </a:t>
            </a:r>
            <a:r>
              <a:rPr lang="en-US" dirty="0" err="1"/>
              <a:t>brachioradialis</a:t>
            </a:r>
            <a:endParaRPr lang="en-US" dirty="0"/>
          </a:p>
          <a:p>
            <a:pPr>
              <a:lnSpc>
                <a:spcPct val="90000"/>
              </a:lnSpc>
            </a:pPr>
            <a:r>
              <a:rPr lang="en-US" dirty="0"/>
              <a:t>“Porter’s tip” positioning</a:t>
            </a:r>
          </a:p>
          <a:p>
            <a:pPr>
              <a:lnSpc>
                <a:spcPct val="90000"/>
              </a:lnSpc>
            </a:pPr>
            <a:r>
              <a:rPr lang="en-US" dirty="0"/>
              <a:t>Stalin? Queen Victoria? Martin Sheen</a:t>
            </a:r>
          </a:p>
        </p:txBody>
      </p:sp>
      <p:pic>
        <p:nvPicPr>
          <p:cNvPr id="77829" name="Picture 5" descr="dd-comedy18_sd_p_4218489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0"/>
            <a:ext cx="26289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oolBlueWater">
  <a:themeElements>
    <a:clrScheme name="CoolBlueWa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BlueWa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BlueWa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BlueWa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BlueWa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BlueWa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BlueWa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BlueWa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BlueWa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BlueWa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BlueWa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BlueWa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BlueWa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BlueWa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18476</TotalTime>
  <Words>4382</Words>
  <Application>Microsoft Office PowerPoint</Application>
  <PresentationFormat>On-screen Show (4:3)</PresentationFormat>
  <Paragraphs>220</Paragraphs>
  <Slides>50</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Baskerville Old Face</vt:lpstr>
      <vt:lpstr>Calibri</vt:lpstr>
      <vt:lpstr>CoolBlueWater</vt:lpstr>
      <vt:lpstr>Neurologic Disease in the Arts</vt:lpstr>
      <vt:lpstr>The Dying Lioness Nineveh  645 BC   British Museum</vt:lpstr>
      <vt:lpstr>Differential Diagnois of Thoracic Paraplegia</vt:lpstr>
      <vt:lpstr>Maximinus II Emperor of Rome 235-238 AD</vt:lpstr>
      <vt:lpstr>Acromegaly/Giganticism</vt:lpstr>
      <vt:lpstr>Alexander the Great 356-323 BC</vt:lpstr>
      <vt:lpstr>Torticollis</vt:lpstr>
      <vt:lpstr>Kaiser Wilhelm II 1859-1951</vt:lpstr>
      <vt:lpstr>Erb’s Palsy (Erb-Duchenne)</vt:lpstr>
      <vt:lpstr>Jose Ribera The Clubfoot   1642   (Louve)</vt:lpstr>
      <vt:lpstr>Childhood Stroke</vt:lpstr>
      <vt:lpstr>Diego Velazquez, 1656  The Maids of Honor</vt:lpstr>
      <vt:lpstr>Achondroplasia</vt:lpstr>
      <vt:lpstr>Adalbert Franz Seligmann  Theodor Billroth, 1890</vt:lpstr>
      <vt:lpstr>Trigeminal Neuralgia</vt:lpstr>
      <vt:lpstr>Queen Anne and Prince William Sir Godfrey Kneller; 1684</vt:lpstr>
      <vt:lpstr>    Meningitis and Hydrocephalus</vt:lpstr>
      <vt:lpstr>Aztec goddess Tlazolteotl  Florentine Codex, mid 16th century</vt:lpstr>
      <vt:lpstr>Etiology of Epilepsy:</vt:lpstr>
      <vt:lpstr>Trephination, Guido of Vigevano (1345)</vt:lpstr>
      <vt:lpstr>Trephination 1573 (Giovanni Croche)</vt:lpstr>
      <vt:lpstr>The Stone of Madness Hieronymus Bosch             c. 1478  Prado, Madrid</vt:lpstr>
      <vt:lpstr>PowerPoint Presentation</vt:lpstr>
      <vt:lpstr>Moroni, Knight with his Jousting Helmet         c. 1558;   Natn’l Gallery of Art, London</vt:lpstr>
      <vt:lpstr>Foot Drop: Etiology</vt:lpstr>
      <vt:lpstr>Benjamin Bell, 1791</vt:lpstr>
      <vt:lpstr>The Canon and the Virgin Jan Van Eyck  1436 Bruges, Belgium</vt:lpstr>
      <vt:lpstr>Giant Cell Arteritis</vt:lpstr>
      <vt:lpstr>Cranach,  St. Valentine 1502   Academy of Fine Arts, Vienna</vt:lpstr>
      <vt:lpstr>Raphael, The Transfiguration 1520   The Vatican</vt:lpstr>
      <vt:lpstr>Supplemental motor cortex seizures</vt:lpstr>
      <vt:lpstr>Brughel the Elder 1564   Albertinium, Vienna</vt:lpstr>
      <vt:lpstr>Ergotism</vt:lpstr>
      <vt:lpstr>Gerritt Dou, The Dropsical Woman 1633   The Louve</vt:lpstr>
      <vt:lpstr>           “Piss Prophets”</vt:lpstr>
      <vt:lpstr>Michelangelo and the Sistine Chapel</vt:lpstr>
      <vt:lpstr>Michelangelo and Neuroanatomy</vt:lpstr>
      <vt:lpstr>PowerPoint Presentation</vt:lpstr>
      <vt:lpstr>   Michalangelo and hidden images</vt:lpstr>
      <vt:lpstr>Siptah, c. 1400 BC (Memphis)</vt:lpstr>
      <vt:lpstr>Polio</vt:lpstr>
      <vt:lpstr>Phineas Gage:  1848</vt:lpstr>
      <vt:lpstr>Harlow, 1868</vt:lpstr>
      <vt:lpstr>Ludwig II of Bavaria</vt:lpstr>
      <vt:lpstr>Bernhard von Gudden</vt:lpstr>
      <vt:lpstr>Death of Ludwig II and von Gudden: 1886</vt:lpstr>
      <vt:lpstr>Erin Brady Worsham Breathtaking Metamorphosis Contemporary;      Tennessee</vt:lpstr>
      <vt:lpstr>Native Alaskan Art (Inupiaq) Tony Pushruck, c 1950’s</vt:lpstr>
      <vt:lpstr>“You can sure see a lot, just by looking”                   Yogi Berra    </vt:lpstr>
      <vt:lpstr>Questions or Comments?</vt:lpstr>
    </vt:vector>
  </TitlesOfParts>
  <Company>ANMC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 Disease in the Arts</dc:title>
  <dc:creator>sdhines</dc:creator>
  <cp:lastModifiedBy>Hines, Scot D</cp:lastModifiedBy>
  <cp:revision>131</cp:revision>
  <dcterms:created xsi:type="dcterms:W3CDTF">2010-02-16T19:15:36Z</dcterms:created>
  <dcterms:modified xsi:type="dcterms:W3CDTF">2016-09-21T16:29:17Z</dcterms:modified>
</cp:coreProperties>
</file>