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9" r:id="rId4"/>
  </p:sldMasterIdLst>
  <p:notesMasterIdLst>
    <p:notesMasterId r:id="rId35"/>
  </p:notesMasterIdLst>
  <p:sldIdLst>
    <p:sldId id="332" r:id="rId5"/>
    <p:sldId id="333" r:id="rId6"/>
    <p:sldId id="346" r:id="rId7"/>
    <p:sldId id="341" r:id="rId8"/>
    <p:sldId id="334" r:id="rId9"/>
    <p:sldId id="336" r:id="rId10"/>
    <p:sldId id="349" r:id="rId11"/>
    <p:sldId id="351" r:id="rId12"/>
    <p:sldId id="342" r:id="rId13"/>
    <p:sldId id="348" r:id="rId14"/>
    <p:sldId id="371" r:id="rId15"/>
    <p:sldId id="337" r:id="rId16"/>
    <p:sldId id="353" r:id="rId17"/>
    <p:sldId id="339" r:id="rId18"/>
    <p:sldId id="375" r:id="rId19"/>
    <p:sldId id="374" r:id="rId20"/>
    <p:sldId id="369" r:id="rId21"/>
    <p:sldId id="368" r:id="rId22"/>
    <p:sldId id="321" r:id="rId23"/>
    <p:sldId id="377" r:id="rId24"/>
    <p:sldId id="360" r:id="rId25"/>
    <p:sldId id="361" r:id="rId26"/>
    <p:sldId id="380" r:id="rId27"/>
    <p:sldId id="358" r:id="rId28"/>
    <p:sldId id="366" r:id="rId29"/>
    <p:sldId id="372" r:id="rId30"/>
    <p:sldId id="379" r:id="rId31"/>
    <p:sldId id="356" r:id="rId32"/>
    <p:sldId id="357" r:id="rId33"/>
    <p:sldId id="359"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FF"/>
    <a:srgbClr val="54301A"/>
    <a:srgbClr val="79496A"/>
    <a:srgbClr val="005DAA"/>
    <a:srgbClr val="9FAD9E"/>
    <a:srgbClr val="E8D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62" autoAdjust="0"/>
    <p:restoredTop sz="76495" autoAdjust="0"/>
  </p:normalViewPr>
  <p:slideViewPr>
    <p:cSldViewPr>
      <p:cViewPr varScale="1">
        <p:scale>
          <a:sx n="51" d="100"/>
          <a:sy n="51" d="100"/>
        </p:scale>
        <p:origin x="-1692" y="-90"/>
      </p:cViewPr>
      <p:guideLst>
        <p:guide orient="horz" pos="2160"/>
        <p:guide pos="288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86" d="100"/>
        <a:sy n="86" d="100"/>
      </p:scale>
      <p:origin x="0" y="0"/>
    </p:cViewPr>
  </p:sorterViewPr>
  <p:notesViewPr>
    <p:cSldViewPr>
      <p:cViewPr varScale="1">
        <p:scale>
          <a:sx n="68" d="100"/>
          <a:sy n="68" d="100"/>
        </p:scale>
        <p:origin x="2430"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7F2815CB-DF6F-45C2-8CF2-14FADEAE5784}" type="datetimeFigureOut">
              <a:rPr lang="en-US" smtClean="0"/>
              <a:t>7/11/2016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1661BB1-E923-4071-8EB1-671B49518B45}" type="slidenum">
              <a:rPr lang="en-US" smtClean="0"/>
              <a:t>‹#›</a:t>
            </a:fld>
            <a:endParaRPr lang="en-US"/>
          </a:p>
        </p:txBody>
      </p:sp>
    </p:spTree>
    <p:extLst>
      <p:ext uri="{BB962C8B-B14F-4D97-AF65-F5344CB8AC3E}">
        <p14:creationId xmlns:p14="http://schemas.microsoft.com/office/powerpoint/2010/main" val="332884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Not “THE” essentials. (Overstated…?)</a:t>
            </a:r>
          </a:p>
          <a:p>
            <a:r>
              <a:rPr lang="en-US" sz="1600" dirty="0"/>
              <a:t>Always a work in progress</a:t>
            </a:r>
          </a:p>
          <a:p>
            <a:endParaRPr lang="en-US" sz="1600" dirty="0"/>
          </a:p>
          <a:p>
            <a:r>
              <a:rPr lang="en-US" sz="1600" dirty="0"/>
              <a:t>Risk Factor handout</a:t>
            </a:r>
          </a:p>
          <a:p>
            <a:r>
              <a:rPr lang="en-US" sz="1600" dirty="0"/>
              <a:t>ED handout</a:t>
            </a:r>
          </a:p>
          <a:p>
            <a:r>
              <a:rPr lang="en-US" sz="1600" dirty="0"/>
              <a:t>Safety Plan</a:t>
            </a:r>
          </a:p>
          <a:p>
            <a:endParaRPr lang="en-US" sz="1600" dirty="0"/>
          </a:p>
        </p:txBody>
      </p:sp>
      <p:sp>
        <p:nvSpPr>
          <p:cNvPr id="4" name="Slide Number Placeholder 3"/>
          <p:cNvSpPr>
            <a:spLocks noGrp="1"/>
          </p:cNvSpPr>
          <p:nvPr>
            <p:ph type="sldNum" sz="quarter" idx="10"/>
          </p:nvPr>
        </p:nvSpPr>
        <p:spPr/>
        <p:txBody>
          <a:bodyPr/>
          <a:lstStyle/>
          <a:p>
            <a:fld id="{E1661BB1-E923-4071-8EB1-671B49518B45}" type="slidenum">
              <a:rPr lang="en-US" smtClean="0"/>
              <a:t>1</a:t>
            </a:fld>
            <a:endParaRPr lang="en-US" dirty="0"/>
          </a:p>
        </p:txBody>
      </p:sp>
    </p:spTree>
    <p:extLst>
      <p:ext uri="{BB962C8B-B14F-4D97-AF65-F5344CB8AC3E}">
        <p14:creationId xmlns:p14="http://schemas.microsoft.com/office/powerpoint/2010/main" val="3171953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MSE is a hallmark of patient psychiatric evaluations, Mental status observations are essential to the evaluation and formulation of risk, particularly where there may be subtle hints of a thought D/O or cognitive impairment.</a:t>
            </a:r>
          </a:p>
          <a:p>
            <a:r>
              <a:rPr lang="en-US" sz="1600" dirty="0"/>
              <a:t>A thought disorder can end up being a risk factor – and at times warning.</a:t>
            </a:r>
          </a:p>
          <a:p>
            <a:r>
              <a:rPr lang="en-US" sz="1600" dirty="0"/>
              <a:t>We do parts of the MSE with each re-assessment.</a:t>
            </a:r>
          </a:p>
          <a:p>
            <a:r>
              <a:rPr lang="en-US" sz="1600" dirty="0"/>
              <a:t>We need to appreciate how important this data can be</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E1661BB1-E923-4071-8EB1-671B49518B45}" type="slidenum">
              <a:rPr lang="en-US" smtClean="0"/>
              <a:t>10</a:t>
            </a:fld>
            <a:endParaRPr lang="en-US"/>
          </a:p>
        </p:txBody>
      </p:sp>
    </p:spTree>
    <p:extLst>
      <p:ext uri="{BB962C8B-B14F-4D97-AF65-F5344CB8AC3E}">
        <p14:creationId xmlns:p14="http://schemas.microsoft.com/office/powerpoint/2010/main" val="422434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Let’s talk a little about heart</a:t>
            </a:r>
            <a:r>
              <a:rPr lang="en-US" sz="1600" baseline="0" dirty="0"/>
              <a:t> disease for a minute.</a:t>
            </a:r>
          </a:p>
          <a:p>
            <a:r>
              <a:rPr lang="en-US" sz="1600" baseline="0" dirty="0"/>
              <a:t>Obese</a:t>
            </a:r>
          </a:p>
          <a:p>
            <a:r>
              <a:rPr lang="en-US" sz="1600" baseline="0" dirty="0"/>
              <a:t>Smokes</a:t>
            </a:r>
          </a:p>
          <a:p>
            <a:r>
              <a:rPr lang="en-US" sz="1600" baseline="0" dirty="0"/>
              <a:t>High </a:t>
            </a:r>
            <a:r>
              <a:rPr lang="en-US" sz="1600" baseline="0" dirty="0" err="1"/>
              <a:t>Cholesterole</a:t>
            </a:r>
            <a:endParaRPr lang="en-US" sz="1600" baseline="0" dirty="0"/>
          </a:p>
          <a:p>
            <a:r>
              <a:rPr lang="en-US" sz="1600" baseline="0" dirty="0"/>
              <a:t>Hypertension</a:t>
            </a:r>
          </a:p>
          <a:p>
            <a:r>
              <a:rPr lang="en-US" sz="1600" baseline="0" dirty="0"/>
              <a:t>Family History</a:t>
            </a:r>
          </a:p>
          <a:p>
            <a:r>
              <a:rPr lang="en-US" sz="1600" b="1" dirty="0"/>
              <a:t>RISK FACTORS  - some can be modified and decrease the risk</a:t>
            </a:r>
          </a:p>
          <a:p>
            <a:r>
              <a:rPr lang="en-US" sz="1600" b="1" dirty="0"/>
              <a:t>(NOT PREDICTORS)</a:t>
            </a:r>
          </a:p>
          <a:p>
            <a:r>
              <a:rPr lang="en-US" sz="1600" dirty="0"/>
              <a:t>_________________________________________________</a:t>
            </a:r>
          </a:p>
          <a:p>
            <a:endParaRPr lang="en-US" sz="1600" dirty="0"/>
          </a:p>
          <a:p>
            <a:r>
              <a:rPr lang="en-US" sz="1600" dirty="0"/>
              <a:t>Short of breath</a:t>
            </a:r>
          </a:p>
          <a:p>
            <a:r>
              <a:rPr lang="en-US" sz="1600" dirty="0" err="1"/>
              <a:t>Dyaphoretic</a:t>
            </a:r>
            <a:endParaRPr lang="en-US" sz="1600" dirty="0"/>
          </a:p>
          <a:p>
            <a:r>
              <a:rPr lang="en-US" sz="1600" dirty="0"/>
              <a:t>Red faced</a:t>
            </a:r>
          </a:p>
          <a:p>
            <a:r>
              <a:rPr lang="en-US" sz="1600" dirty="0"/>
              <a:t>Elephant on Chest</a:t>
            </a:r>
          </a:p>
          <a:p>
            <a:r>
              <a:rPr lang="en-US" sz="1600" dirty="0"/>
              <a:t>??</a:t>
            </a:r>
          </a:p>
          <a:p>
            <a:r>
              <a:rPr lang="en-US" sz="1600" dirty="0"/>
              <a:t>WARNING SIGNs – Heart attack is happening or is </a:t>
            </a:r>
            <a:r>
              <a:rPr lang="en-US" sz="1600" dirty="0" err="1"/>
              <a:t>immenant</a:t>
            </a:r>
            <a:endParaRPr lang="en-US" sz="1600" dirty="0"/>
          </a:p>
          <a:p>
            <a:r>
              <a:rPr lang="en-US" sz="1600" dirty="0"/>
              <a:t>Keep this in mind - </a:t>
            </a:r>
          </a:p>
        </p:txBody>
      </p:sp>
      <p:sp>
        <p:nvSpPr>
          <p:cNvPr id="4" name="Slide Number Placeholder 3"/>
          <p:cNvSpPr>
            <a:spLocks noGrp="1"/>
          </p:cNvSpPr>
          <p:nvPr>
            <p:ph type="sldNum" sz="quarter" idx="10"/>
          </p:nvPr>
        </p:nvSpPr>
        <p:spPr/>
        <p:txBody>
          <a:bodyPr/>
          <a:lstStyle/>
          <a:p>
            <a:fld id="{E1661BB1-E923-4071-8EB1-671B49518B45}" type="slidenum">
              <a:rPr lang="en-US" smtClean="0"/>
              <a:t>11</a:t>
            </a:fld>
            <a:endParaRPr lang="en-US"/>
          </a:p>
        </p:txBody>
      </p:sp>
    </p:spTree>
    <p:extLst>
      <p:ext uri="{BB962C8B-B14F-4D97-AF65-F5344CB8AC3E}">
        <p14:creationId xmlns:p14="http://schemas.microsoft.com/office/powerpoint/2010/main" val="124254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Think about the 2 scenarios with the cardiac patient</a:t>
            </a:r>
          </a:p>
        </p:txBody>
      </p:sp>
      <p:sp>
        <p:nvSpPr>
          <p:cNvPr id="4" name="Slide Number Placeholder 3"/>
          <p:cNvSpPr>
            <a:spLocks noGrp="1"/>
          </p:cNvSpPr>
          <p:nvPr>
            <p:ph type="sldNum" sz="quarter" idx="10"/>
          </p:nvPr>
        </p:nvSpPr>
        <p:spPr/>
        <p:txBody>
          <a:bodyPr/>
          <a:lstStyle/>
          <a:p>
            <a:fld id="{E1661BB1-E923-4071-8EB1-671B49518B45}" type="slidenum">
              <a:rPr lang="en-US" smtClean="0"/>
              <a:t>12</a:t>
            </a:fld>
            <a:endParaRPr lang="en-US"/>
          </a:p>
        </p:txBody>
      </p:sp>
    </p:spTree>
    <p:extLst>
      <p:ext uri="{BB962C8B-B14F-4D97-AF65-F5344CB8AC3E}">
        <p14:creationId xmlns:p14="http://schemas.microsoft.com/office/powerpoint/2010/main" val="63145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61BB1-E923-4071-8EB1-671B49518B45}" type="slidenum">
              <a:rPr lang="en-US" smtClean="0"/>
              <a:t>13</a:t>
            </a:fld>
            <a:endParaRPr lang="en-US"/>
          </a:p>
        </p:txBody>
      </p:sp>
    </p:spTree>
    <p:extLst>
      <p:ext uri="{BB962C8B-B14F-4D97-AF65-F5344CB8AC3E}">
        <p14:creationId xmlns:p14="http://schemas.microsoft.com/office/powerpoint/2010/main" val="934860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Originally developed for the public – but certainly relevant for clinicians</a:t>
            </a:r>
          </a:p>
          <a:p>
            <a:r>
              <a:rPr lang="en-US" sz="1600" b="1" dirty="0"/>
              <a:t>I – ideation – however – </a:t>
            </a:r>
            <a:r>
              <a:rPr lang="en-US" sz="1600" b="1" dirty="0" err="1"/>
              <a:t>lts</a:t>
            </a:r>
            <a:r>
              <a:rPr lang="en-US" sz="1600" b="1" dirty="0"/>
              <a:t> have ideation and never</a:t>
            </a:r>
            <a:r>
              <a:rPr lang="en-US" sz="1600" b="1" baseline="0" dirty="0"/>
              <a:t> act…. – further assessment</a:t>
            </a:r>
            <a:endParaRPr lang="en-US" sz="1600" b="1" dirty="0"/>
          </a:p>
          <a:p>
            <a:r>
              <a:rPr lang="en-US" sz="1600" b="1" dirty="0"/>
              <a:t>Substances</a:t>
            </a:r>
            <a:r>
              <a:rPr lang="en-US" sz="1600" dirty="0"/>
              <a:t> – an increased use in particular – (alcohol or other drugs – especially binge)</a:t>
            </a:r>
          </a:p>
          <a:p>
            <a:r>
              <a:rPr lang="en-US" sz="1600" b="1" dirty="0"/>
              <a:t>Purpose</a:t>
            </a:r>
            <a:r>
              <a:rPr lang="en-US" sz="1600" dirty="0"/>
              <a:t>  - Without purpose or meaning – no </a:t>
            </a:r>
            <a:r>
              <a:rPr lang="en-US" sz="1600" b="1" dirty="0"/>
              <a:t>reason for living</a:t>
            </a:r>
          </a:p>
          <a:p>
            <a:r>
              <a:rPr lang="en-US" sz="1600" b="1" dirty="0"/>
              <a:t>Anxiety</a:t>
            </a:r>
            <a:r>
              <a:rPr lang="en-US" sz="1600" dirty="0"/>
              <a:t> – agitated – difficulty </a:t>
            </a:r>
            <a:r>
              <a:rPr lang="en-US" sz="1600" b="1" u="sng" dirty="0"/>
              <a:t>sleeping</a:t>
            </a:r>
            <a:r>
              <a:rPr lang="en-US" sz="1600" dirty="0"/>
              <a:t> – becoming</a:t>
            </a:r>
            <a:r>
              <a:rPr lang="en-US" sz="1600" baseline="0" dirty="0"/>
              <a:t> a separate, distinct warning sign – we are going to address this further </a:t>
            </a:r>
            <a:endParaRPr lang="en-US" sz="1600" dirty="0"/>
          </a:p>
          <a:p>
            <a:r>
              <a:rPr lang="en-US" sz="1600" b="1" dirty="0"/>
              <a:t>Trapped</a:t>
            </a:r>
            <a:r>
              <a:rPr lang="en-US" sz="1600" dirty="0"/>
              <a:t> – feeling like there is no way out</a:t>
            </a:r>
          </a:p>
          <a:p>
            <a:r>
              <a:rPr lang="en-US" sz="1600" b="1" dirty="0"/>
              <a:t>Hopelessness </a:t>
            </a:r>
          </a:p>
          <a:p>
            <a:r>
              <a:rPr lang="en-US" sz="1600" b="1" dirty="0"/>
              <a:t>Withdrawing/Worthlessness</a:t>
            </a:r>
            <a:r>
              <a:rPr lang="en-US" sz="1600" dirty="0"/>
              <a:t> – becoming avoidant of family and friends and society</a:t>
            </a:r>
          </a:p>
          <a:p>
            <a:r>
              <a:rPr lang="en-US" sz="1600" b="1" dirty="0"/>
              <a:t>Anger</a:t>
            </a:r>
            <a:r>
              <a:rPr lang="en-US" sz="1600" dirty="0"/>
              <a:t> (Seek revenge) – rages - </a:t>
            </a:r>
          </a:p>
          <a:p>
            <a:r>
              <a:rPr lang="en-US" sz="1600" b="1" dirty="0"/>
              <a:t>Recklessness</a:t>
            </a:r>
            <a:r>
              <a:rPr lang="en-US" sz="1600" dirty="0"/>
              <a:t> – engaging in in </a:t>
            </a:r>
            <a:r>
              <a:rPr lang="en-US" sz="1600" b="1" dirty="0"/>
              <a:t>risky</a:t>
            </a:r>
            <a:r>
              <a:rPr lang="en-US" sz="1600" dirty="0"/>
              <a:t> activities – seemingly without thinking (Impulsive)</a:t>
            </a:r>
          </a:p>
          <a:p>
            <a:r>
              <a:rPr lang="en-US" sz="1600" b="1" dirty="0"/>
              <a:t>Mood (change</a:t>
            </a:r>
            <a:r>
              <a:rPr lang="en-US" sz="1600" dirty="0"/>
              <a:t>) – </a:t>
            </a:r>
            <a:r>
              <a:rPr lang="en-US" sz="1600" u="sng" dirty="0"/>
              <a:t>dramatic</a:t>
            </a:r>
          </a:p>
          <a:p>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E1661BB1-E923-4071-8EB1-671B49518B45}" type="slidenum">
              <a:rPr lang="en-US" smtClean="0"/>
              <a:t>14</a:t>
            </a:fld>
            <a:endParaRPr lang="en-US"/>
          </a:p>
        </p:txBody>
      </p:sp>
    </p:spTree>
    <p:extLst>
      <p:ext uri="{BB962C8B-B14F-4D97-AF65-F5344CB8AC3E}">
        <p14:creationId xmlns:p14="http://schemas.microsoft.com/office/powerpoint/2010/main" val="2573878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Commission and the National Patient Safety Goals</a:t>
            </a:r>
          </a:p>
        </p:txBody>
      </p:sp>
      <p:sp>
        <p:nvSpPr>
          <p:cNvPr id="4" name="Slide Number Placeholder 3"/>
          <p:cNvSpPr>
            <a:spLocks noGrp="1"/>
          </p:cNvSpPr>
          <p:nvPr>
            <p:ph type="sldNum" sz="quarter" idx="10"/>
          </p:nvPr>
        </p:nvSpPr>
        <p:spPr/>
        <p:txBody>
          <a:bodyPr/>
          <a:lstStyle/>
          <a:p>
            <a:fld id="{E1661BB1-E923-4071-8EB1-671B49518B45}" type="slidenum">
              <a:rPr lang="en-US" smtClean="0"/>
              <a:t>15</a:t>
            </a:fld>
            <a:endParaRPr lang="en-US"/>
          </a:p>
        </p:txBody>
      </p:sp>
    </p:spTree>
    <p:extLst>
      <p:ext uri="{BB962C8B-B14F-4D97-AF65-F5344CB8AC3E}">
        <p14:creationId xmlns:p14="http://schemas.microsoft.com/office/powerpoint/2010/main" val="2163072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2198687"/>
          </a:xfrm>
        </p:spPr>
      </p:sp>
      <p:sp>
        <p:nvSpPr>
          <p:cNvPr id="3" name="Notes Placeholder 2"/>
          <p:cNvSpPr>
            <a:spLocks noGrp="1"/>
          </p:cNvSpPr>
          <p:nvPr>
            <p:ph type="body" idx="1"/>
          </p:nvPr>
        </p:nvSpPr>
        <p:spPr>
          <a:xfrm>
            <a:off x="685800" y="3048000"/>
            <a:ext cx="5715000" cy="5551170"/>
          </a:xfrm>
        </p:spPr>
        <p:txBody>
          <a:bodyPr/>
          <a:lstStyle/>
          <a:p>
            <a:r>
              <a:rPr lang="en-US" sz="1600" dirty="0"/>
              <a:t>Taken directly from the Assessment and Management of Suicide Risk (AMSR) Competencies</a:t>
            </a:r>
          </a:p>
          <a:p>
            <a:r>
              <a:rPr lang="en-US" sz="1600" dirty="0"/>
              <a:t>The Suicide Prevention Resource Center We often do not like to actually make a specific risk determination, but we have to. One way to doe this, suggested by Suicide Prevention Resource Center in the AMSR competencies is using the information or data you collected in your assessment.</a:t>
            </a:r>
          </a:p>
          <a:p>
            <a:r>
              <a:rPr lang="en-US" sz="1600" dirty="0"/>
              <a:t>You have the long-term risk factors such as a family history of suicide or trauma history, you have information about issues related to impulsivity and that does include substance abuse, remember especially if the person has tended to binge use. You will have asked about past history of suicide and current suicide ideation and actual plans and behaviors. What are the current stressors? Has there been loss of some sort or other substantial stress? When you look at clinical presentation, we are talking about the mood and behaviors we are seeing, and have seen if they have been in the hospital for a number of days – are they labile, gradually improving? And then how well are they relating to us? Have we been able to establish an alliance or foster engagement? Are there any reasons for this person to exaggerate or minimize? (Ask the participants for examples of these)</a:t>
            </a:r>
          </a:p>
          <a:p>
            <a:r>
              <a:rPr lang="en-US" sz="1600" dirty="0"/>
              <a:t>Example could be – There is a sudden drop in temperature and it is snowing – the person has no place to go and they know “suicidal ideation” keeps them in the hospital where it is warm. The person may minimize or not disclose – maybe they have been on 1:1 before and they know how intrusive that can be.</a:t>
            </a:r>
          </a:p>
          <a:p>
            <a:r>
              <a:rPr lang="en-US" sz="1600" dirty="0"/>
              <a:t>From the data, you make a judgment. Yes or no – long term risk (chronic) and Yes or now acute risk. Another way to think of these has to do with “state” and “Trait”</a:t>
            </a:r>
          </a:p>
          <a:p>
            <a:r>
              <a:rPr lang="en-US" sz="1600" dirty="0"/>
              <a:t>We like to try to say low – medium- high. There is no empirical evidence for these levels. </a:t>
            </a:r>
          </a:p>
          <a:p>
            <a:r>
              <a:rPr lang="en-US" sz="1600" dirty="0"/>
              <a:t>The next part of this determination of risk has to do with looking at the protective factors and those things that support or help the individual and could be used with safety planning which we will talk more about. And finally, what are two (could be more) changes that would increase the risk. When we work on role plays keep this model in mind. It can help you think through the judgment of risk and serve as a template for documentation. You could use each of the blue boxes on the left as bullet points for instance.</a:t>
            </a:r>
          </a:p>
          <a:p>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E1661BB1-E923-4071-8EB1-671B49518B45}" type="slidenum">
              <a:rPr lang="en-US" smtClean="0"/>
              <a:t>16</a:t>
            </a:fld>
            <a:endParaRPr lang="en-US"/>
          </a:p>
        </p:txBody>
      </p:sp>
    </p:spTree>
    <p:extLst>
      <p:ext uri="{BB962C8B-B14F-4D97-AF65-F5344CB8AC3E}">
        <p14:creationId xmlns:p14="http://schemas.microsoft.com/office/powerpoint/2010/main" val="77604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Acknowledge – The individual</a:t>
            </a:r>
            <a:r>
              <a:rPr lang="en-US" sz="1600" baseline="0" dirty="0"/>
              <a:t> will be more willing to seek help if you have taken time to listen.</a:t>
            </a:r>
          </a:p>
          <a:p>
            <a:endParaRPr lang="en-US" sz="1600" dirty="0"/>
          </a:p>
          <a:p>
            <a:r>
              <a:rPr lang="en-US" sz="1600" dirty="0"/>
              <a:t>Care – Let them know you care and want to understand. Reassure they are not alone – you want to help. </a:t>
            </a:r>
          </a:p>
          <a:p>
            <a:r>
              <a:rPr lang="en-US" sz="1600" dirty="0"/>
              <a:t>You do want to know if they have a plan – for instance – are they armed? </a:t>
            </a:r>
          </a:p>
          <a:p>
            <a:r>
              <a:rPr lang="en-US" sz="1600" dirty="0"/>
              <a:t>It is a myth that talking about suicide “causes” suicide</a:t>
            </a:r>
          </a:p>
          <a:p>
            <a:r>
              <a:rPr lang="en-US" sz="1600" dirty="0"/>
              <a:t>Treatment – you really do want to have them seek help </a:t>
            </a:r>
            <a:r>
              <a:rPr lang="en-US" sz="1600" dirty="0" err="1"/>
              <a:t>immedicately</a:t>
            </a:r>
            <a:r>
              <a:rPr lang="en-US" sz="1600" dirty="0"/>
              <a:t>  - crisis line– adult protective services can help      identify resources  </a:t>
            </a:r>
          </a:p>
          <a:p>
            <a:r>
              <a:rPr lang="en-US" sz="1600" dirty="0"/>
              <a:t>911 – remember the heart attack??</a:t>
            </a:r>
          </a:p>
        </p:txBody>
      </p:sp>
      <p:sp>
        <p:nvSpPr>
          <p:cNvPr id="4" name="Slide Number Placeholder 3"/>
          <p:cNvSpPr>
            <a:spLocks noGrp="1"/>
          </p:cNvSpPr>
          <p:nvPr>
            <p:ph type="sldNum" sz="quarter" idx="10"/>
          </p:nvPr>
        </p:nvSpPr>
        <p:spPr/>
        <p:txBody>
          <a:bodyPr/>
          <a:lstStyle/>
          <a:p>
            <a:fld id="{E1661BB1-E923-4071-8EB1-671B49518B45}" type="slidenum">
              <a:rPr lang="en-US" smtClean="0"/>
              <a:t>17</a:t>
            </a:fld>
            <a:endParaRPr lang="en-US"/>
          </a:p>
        </p:txBody>
      </p:sp>
    </p:spTree>
    <p:extLst>
      <p:ext uri="{BB962C8B-B14F-4D97-AF65-F5344CB8AC3E}">
        <p14:creationId xmlns:p14="http://schemas.microsoft.com/office/powerpoint/2010/main" val="188463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“gesture”</a:t>
            </a:r>
          </a:p>
          <a:p>
            <a:r>
              <a:rPr lang="en-US" dirty="0"/>
              <a:t>“attention seeking”</a:t>
            </a:r>
          </a:p>
        </p:txBody>
      </p:sp>
      <p:sp>
        <p:nvSpPr>
          <p:cNvPr id="4" name="Slide Number Placeholder 3"/>
          <p:cNvSpPr>
            <a:spLocks noGrp="1"/>
          </p:cNvSpPr>
          <p:nvPr>
            <p:ph type="sldNum" sz="quarter" idx="10"/>
          </p:nvPr>
        </p:nvSpPr>
        <p:spPr/>
        <p:txBody>
          <a:bodyPr/>
          <a:lstStyle/>
          <a:p>
            <a:fld id="{E1661BB1-E923-4071-8EB1-671B49518B45}" type="slidenum">
              <a:rPr lang="en-US" smtClean="0"/>
              <a:t>18</a:t>
            </a:fld>
            <a:endParaRPr lang="en-US"/>
          </a:p>
        </p:txBody>
      </p:sp>
    </p:spTree>
    <p:extLst>
      <p:ext uri="{BB962C8B-B14F-4D97-AF65-F5344CB8AC3E}">
        <p14:creationId xmlns:p14="http://schemas.microsoft.com/office/powerpoint/2010/main" val="623583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4138" y="696913"/>
            <a:ext cx="1609725" cy="1208087"/>
          </a:xfrm>
        </p:spPr>
      </p:sp>
      <p:sp>
        <p:nvSpPr>
          <p:cNvPr id="3" name="Notes Placeholder 2"/>
          <p:cNvSpPr>
            <a:spLocks noGrp="1"/>
          </p:cNvSpPr>
          <p:nvPr>
            <p:ph type="body" idx="1"/>
          </p:nvPr>
        </p:nvSpPr>
        <p:spPr>
          <a:xfrm>
            <a:off x="685801" y="1981200"/>
            <a:ext cx="5867400" cy="6617970"/>
          </a:xfrm>
        </p:spPr>
        <p:txBody>
          <a:bodyPr/>
          <a:lstStyle/>
          <a:p>
            <a:r>
              <a:rPr lang="en-US" sz="1600" dirty="0"/>
              <a:t>People who are suicidal are often struggling with cognition – thoughts are slowed – that means it takes longer to process – so responses to questions may take time.</a:t>
            </a:r>
            <a:br>
              <a:rPr lang="en-US" sz="1600" dirty="0"/>
            </a:br>
            <a:r>
              <a:rPr lang="en-US" sz="1600" dirty="0"/>
              <a:t>Problem solving is quite limited. </a:t>
            </a:r>
          </a:p>
          <a:p>
            <a:r>
              <a:rPr lang="en-US" sz="1600" dirty="0"/>
              <a:t>Shame is often present</a:t>
            </a:r>
          </a:p>
          <a:p>
            <a:r>
              <a:rPr lang="en-US" sz="1600" dirty="0"/>
              <a:t>we deliberately want to make the implicit – explicit</a:t>
            </a:r>
          </a:p>
          <a:p>
            <a:r>
              <a:rPr lang="en-US" sz="1600" dirty="0"/>
              <a:t>The complex – simple</a:t>
            </a:r>
          </a:p>
          <a:p>
            <a:r>
              <a:rPr lang="en-US" sz="1600" dirty="0"/>
              <a:t>The confusing  - understandable (When any of us is overwhelmed – things that are typically clear – are confusing.)</a:t>
            </a:r>
          </a:p>
          <a:p>
            <a:endParaRPr lang="en-US" sz="1600" dirty="0"/>
          </a:p>
          <a:p>
            <a:r>
              <a:rPr lang="en-US" sz="1600" dirty="0"/>
              <a:t>The inaccessible – available. </a:t>
            </a:r>
          </a:p>
          <a:p>
            <a:r>
              <a:rPr lang="en-US" sz="1600" dirty="0"/>
              <a:t>This also serves to facilitate a little hope.</a:t>
            </a:r>
          </a:p>
          <a:p>
            <a:r>
              <a:rPr lang="en-US" sz="1600" dirty="0"/>
              <a:t>Instilling hope offers a sense of possibility  or the capacity to have a desire with anticipation. </a:t>
            </a:r>
          </a:p>
          <a:p>
            <a:r>
              <a:rPr lang="en-US" sz="1600" dirty="0"/>
              <a:t>We use the word hope – we know it is a powerful component in treatment and because it is so important , sometimes we need to stop and reflect on what hope is – as both a noun and a verb.</a:t>
            </a:r>
          </a:p>
          <a:p>
            <a:pPr lvl="1"/>
            <a:endParaRPr lang="en-US" sz="1600" dirty="0"/>
          </a:p>
          <a:p>
            <a:pPr marL="465887" lvl="1" defTabSz="931774">
              <a:defRPr/>
            </a:pPr>
            <a:r>
              <a:rPr lang="en-US" sz="1600" dirty="0"/>
              <a:t>Flexibility all of these interventions are fluid – as the person may be labile an</a:t>
            </a:r>
          </a:p>
          <a:p>
            <a:pPr marL="465887" lvl="1" defTabSz="931774">
              <a:defRPr/>
            </a:pPr>
            <a:r>
              <a:rPr lang="en-US" sz="1600" dirty="0"/>
              <a:t>so our interventions and expectations have to be nimble</a:t>
            </a:r>
          </a:p>
          <a:p>
            <a:pPr lvl="1"/>
            <a:endParaRPr lang="en-US" sz="1600" dirty="0"/>
          </a:p>
          <a:p>
            <a:pPr lvl="1"/>
            <a:r>
              <a:rPr lang="en-US" sz="1600" dirty="0"/>
              <a:t>SEGUE into some things to consider having right on hand – you will not have time in the moment to look them up – have a folder or clipboard handy with the references and resources YOU decide are best in your own setting</a:t>
            </a:r>
          </a:p>
          <a:p>
            <a:endParaRPr lang="en-US" sz="1600" dirty="0"/>
          </a:p>
        </p:txBody>
      </p:sp>
      <p:sp>
        <p:nvSpPr>
          <p:cNvPr id="4" name="Slide Number Placeholder 3"/>
          <p:cNvSpPr>
            <a:spLocks noGrp="1"/>
          </p:cNvSpPr>
          <p:nvPr>
            <p:ph type="sldNum" sz="quarter" idx="10"/>
          </p:nvPr>
        </p:nvSpPr>
        <p:spPr/>
        <p:txBody>
          <a:bodyPr/>
          <a:lstStyle/>
          <a:p>
            <a:fld id="{E1661BB1-E923-4071-8EB1-671B49518B45}" type="slidenum">
              <a:rPr lang="en-US" smtClean="0"/>
              <a:t>19</a:t>
            </a:fld>
            <a:endParaRPr lang="en-US" dirty="0"/>
          </a:p>
        </p:txBody>
      </p:sp>
    </p:spTree>
    <p:extLst>
      <p:ext uri="{BB962C8B-B14F-4D97-AF65-F5344CB8AC3E}">
        <p14:creationId xmlns:p14="http://schemas.microsoft.com/office/powerpoint/2010/main" val="97647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 In</a:t>
            </a:r>
            <a:r>
              <a:rPr lang="en-US" baseline="0" dirty="0"/>
              <a:t> order to successfully achieve Objective one, you need to know the warning signs, we will go over those.</a:t>
            </a:r>
          </a:p>
          <a:p>
            <a:pPr marL="228600" indent="-228600">
              <a:buAutoNum type="arabicPeriod"/>
            </a:pPr>
            <a:r>
              <a:rPr lang="en-US" baseline="0" dirty="0"/>
              <a:t>You can have acute together with chronic or each separately – we will address putting the right pieces together to come up with your formulation. With the process we use, it can also guide your documentation.</a:t>
            </a:r>
          </a:p>
          <a:p>
            <a:pPr marL="228600" indent="-228600">
              <a:buAutoNum type="arabicPeriod"/>
            </a:pPr>
            <a:r>
              <a:rPr lang="en-US" baseline="0" dirty="0"/>
              <a:t>You have so many things to keep current with – I want you to leave here tonight with some readily available tools that you can put into place, based on the population you serve and type of facility where you work</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1661BB1-E923-4071-8EB1-671B49518B45}" type="slidenum">
              <a:rPr lang="en-US" smtClean="0"/>
              <a:t>2</a:t>
            </a:fld>
            <a:endParaRPr lang="en-US" dirty="0"/>
          </a:p>
        </p:txBody>
      </p:sp>
    </p:spTree>
    <p:extLst>
      <p:ext uri="{BB962C8B-B14F-4D97-AF65-F5344CB8AC3E}">
        <p14:creationId xmlns:p14="http://schemas.microsoft.com/office/powerpoint/2010/main" val="1007218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2274887"/>
          </a:xfrm>
        </p:spPr>
      </p:sp>
      <p:sp>
        <p:nvSpPr>
          <p:cNvPr id="3" name="Notes Placeholder 2"/>
          <p:cNvSpPr>
            <a:spLocks noGrp="1"/>
          </p:cNvSpPr>
          <p:nvPr>
            <p:ph type="body" idx="1"/>
          </p:nvPr>
        </p:nvSpPr>
        <p:spPr>
          <a:xfrm>
            <a:off x="685800" y="3124200"/>
            <a:ext cx="5715000" cy="5474970"/>
          </a:xfrm>
        </p:spPr>
        <p:txBody>
          <a:bodyPr/>
          <a:lstStyle/>
          <a:p>
            <a:pPr marL="228600" indent="-228600">
              <a:buAutoNum type="arabicPeriod"/>
            </a:pPr>
            <a:r>
              <a:rPr lang="en-US" sz="1600" dirty="0"/>
              <a:t>What sorts of thoughts, images, situations, indicate to you that a crisis may be developing? (Write in own words)</a:t>
            </a:r>
          </a:p>
          <a:p>
            <a:pPr marL="228600" indent="-228600">
              <a:buAutoNum type="arabicPeriod"/>
            </a:pPr>
            <a:r>
              <a:rPr lang="en-US" sz="1600" dirty="0"/>
              <a:t>What</a:t>
            </a:r>
            <a:r>
              <a:rPr lang="en-US" sz="1600" baseline="0" dirty="0"/>
              <a:t> are some simple things you can do on your own to help you NOT act on urges to harm yourself? (Physical &amp; Practice)</a:t>
            </a:r>
          </a:p>
          <a:p>
            <a:pPr marL="228600" indent="-228600">
              <a:buAutoNum type="arabicPeriod"/>
            </a:pPr>
            <a:r>
              <a:rPr lang="en-US" sz="1600" baseline="0" dirty="0"/>
              <a:t>Socializing with others who may be supportive and also serves as a distraction – make a list of those people and social settings. Phone #</a:t>
            </a:r>
          </a:p>
          <a:p>
            <a:pPr marL="228600" indent="-228600">
              <a:buAutoNum type="arabicPeriod"/>
            </a:pPr>
            <a:r>
              <a:rPr lang="en-US" sz="1600" dirty="0"/>
              <a:t>List of family who are supportive and who you feel you can talk to when stressed</a:t>
            </a:r>
          </a:p>
          <a:p>
            <a:pPr marL="228600" indent="-228600">
              <a:buAutoNum type="arabicPeriod"/>
            </a:pPr>
            <a:r>
              <a:rPr lang="en-US" sz="1600" baseline="0" dirty="0"/>
              <a:t>Locations</a:t>
            </a:r>
            <a:r>
              <a:rPr lang="en-US" sz="1600" dirty="0"/>
              <a:t> of clinics, Emergency dep. Crisis hot line =</a:t>
            </a:r>
          </a:p>
          <a:p>
            <a:r>
              <a:rPr lang="en-US" sz="1600" baseline="0" dirty="0"/>
              <a:t>Life</a:t>
            </a:r>
            <a:r>
              <a:rPr lang="en-US" sz="1600" dirty="0"/>
              <a:t> line number 1-800-273-8255</a:t>
            </a:r>
          </a:p>
          <a:p>
            <a:r>
              <a:rPr lang="en-US" sz="1600" dirty="0"/>
              <a:t>6. Safe Environment – Have you thought of ways you would use to kill yourself?  - </a:t>
            </a:r>
            <a:r>
              <a:rPr lang="en-US" sz="1600" b="1" dirty="0"/>
              <a:t>Ways to limit access</a:t>
            </a:r>
          </a:p>
          <a:p>
            <a:endParaRPr lang="en-US" sz="1600" dirty="0"/>
          </a:p>
          <a:p>
            <a:r>
              <a:rPr lang="en-US" sz="1600" baseline="0" dirty="0"/>
              <a:t>MANUAL</a:t>
            </a:r>
          </a:p>
          <a:p>
            <a:endParaRPr lang="en-US" sz="1600" baseline="0" dirty="0"/>
          </a:p>
          <a:p>
            <a:r>
              <a:rPr lang="en-US" sz="1600" baseline="0" dirty="0"/>
              <a:t>SIT Side-by-side</a:t>
            </a:r>
          </a:p>
          <a:p>
            <a:pPr marL="228600" indent="-228600">
              <a:buAutoNum type="arabicPeriod"/>
            </a:pPr>
            <a:endParaRPr lang="en-US" sz="1600" baseline="0" dirty="0"/>
          </a:p>
          <a:p>
            <a:pPr marL="228600" indent="-228600">
              <a:buAutoNum type="arabicPeriod"/>
            </a:pPr>
            <a:endParaRPr lang="en-US" sz="160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1661BB1-E923-4071-8EB1-671B49518B45}" type="slidenum">
              <a:rPr lang="en-US" smtClean="0"/>
              <a:t>20</a:t>
            </a:fld>
            <a:endParaRPr lang="en-US"/>
          </a:p>
        </p:txBody>
      </p:sp>
    </p:spTree>
    <p:extLst>
      <p:ext uri="{BB962C8B-B14F-4D97-AF65-F5344CB8AC3E}">
        <p14:creationId xmlns:p14="http://schemas.microsoft.com/office/powerpoint/2010/main" val="1635547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Programs – You may not use directly – but there are all sorts of networks</a:t>
            </a:r>
            <a:r>
              <a:rPr lang="en-US" sz="1600" baseline="0" dirty="0"/>
              <a:t> you are part of – so I want you to know!</a:t>
            </a:r>
            <a:endParaRPr lang="en-US" sz="1600" dirty="0"/>
          </a:p>
        </p:txBody>
      </p:sp>
      <p:sp>
        <p:nvSpPr>
          <p:cNvPr id="4" name="Slide Number Placeholder 3"/>
          <p:cNvSpPr>
            <a:spLocks noGrp="1"/>
          </p:cNvSpPr>
          <p:nvPr>
            <p:ph type="sldNum" sz="quarter" idx="10"/>
          </p:nvPr>
        </p:nvSpPr>
        <p:spPr/>
        <p:txBody>
          <a:bodyPr/>
          <a:lstStyle/>
          <a:p>
            <a:fld id="{E1661BB1-E923-4071-8EB1-671B49518B45}" type="slidenum">
              <a:rPr lang="en-US" smtClean="0"/>
              <a:t>21</a:t>
            </a:fld>
            <a:endParaRPr lang="en-US"/>
          </a:p>
        </p:txBody>
      </p:sp>
    </p:spTree>
    <p:extLst>
      <p:ext uri="{BB962C8B-B14F-4D97-AF65-F5344CB8AC3E}">
        <p14:creationId xmlns:p14="http://schemas.microsoft.com/office/powerpoint/2010/main" val="2572031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76538" y="696913"/>
            <a:ext cx="1304925" cy="979487"/>
          </a:xfrm>
        </p:spPr>
      </p:sp>
      <p:sp>
        <p:nvSpPr>
          <p:cNvPr id="3" name="Notes Placeholder 2"/>
          <p:cNvSpPr>
            <a:spLocks noGrp="1"/>
          </p:cNvSpPr>
          <p:nvPr>
            <p:ph type="body" idx="1"/>
          </p:nvPr>
        </p:nvSpPr>
        <p:spPr>
          <a:xfrm>
            <a:off x="685800" y="1752600"/>
            <a:ext cx="5486400" cy="6846570"/>
          </a:xfrm>
        </p:spPr>
        <p:txBody>
          <a:bodyPr/>
          <a:lstStyle/>
          <a:p>
            <a:r>
              <a:rPr lang="en-US" sz="1600" dirty="0"/>
              <a:t>I have been  interested in the prevention of Suicide since I was 9 years old and my friend found his father in the </a:t>
            </a:r>
            <a:r>
              <a:rPr lang="en-US" sz="1600" dirty="0" err="1"/>
              <a:t>livingroom</a:t>
            </a:r>
            <a:r>
              <a:rPr lang="en-US" sz="1600" dirty="0"/>
              <a:t>, shortly after his father had taken a shotgun and killed himself.</a:t>
            </a:r>
          </a:p>
          <a:p>
            <a:r>
              <a:rPr lang="en-US" sz="1600" dirty="0"/>
              <a:t>I have been working in hospitals off and on for 40 years. When I started, suicide was one of the most reported </a:t>
            </a:r>
            <a:r>
              <a:rPr lang="en-US" sz="1600" dirty="0" err="1"/>
              <a:t>sentinal</a:t>
            </a:r>
            <a:r>
              <a:rPr lang="en-US" sz="1600" dirty="0"/>
              <a:t> events – those events that should not happen in the hospital – and today – suicide in hospitals remains one of the most reported </a:t>
            </a:r>
            <a:r>
              <a:rPr lang="en-US" sz="1600" dirty="0" err="1"/>
              <a:t>sentinal</a:t>
            </a:r>
            <a:r>
              <a:rPr lang="en-US" sz="1600" dirty="0"/>
              <a:t> events.</a:t>
            </a:r>
          </a:p>
          <a:p>
            <a:r>
              <a:rPr lang="en-US" sz="1600" dirty="0"/>
              <a:t>When I became active with the Suicide Prevention Resources Center –  a center supported by federal dollars, annually there were about 36,000 suicides. Now, more than 10 years later, that figure has risen to at least 41,000.</a:t>
            </a:r>
          </a:p>
          <a:p>
            <a:r>
              <a:rPr lang="en-US" sz="1600" dirty="0"/>
              <a:t>Preventing Suicide has been part of Healthy People 2000, and HP 2010 and now HP2020. The  Surg. General figured we  were not making great progress toward the goal of reducing suicide, so a few years ago, the Suicide Action Coalition was formed. This is a  federally funded task force .</a:t>
            </a:r>
          </a:p>
          <a:p>
            <a:r>
              <a:rPr lang="en-US" sz="1600" dirty="0"/>
              <a:t>They did comprehensive assessments of all sorts of things from  the gaps in the formal education  of Mental Health Providers to the impact of bullying and what grade schools could do and community centers. </a:t>
            </a:r>
          </a:p>
          <a:p>
            <a:r>
              <a:rPr lang="en-US" sz="1600" dirty="0"/>
              <a:t>We now have a national strategy for suicide Prevention.</a:t>
            </a:r>
          </a:p>
          <a:p>
            <a:r>
              <a:rPr lang="en-US" sz="1600" dirty="0"/>
              <a:t>There are all</a:t>
            </a:r>
            <a:r>
              <a:rPr lang="en-US" sz="1600" baseline="0" dirty="0"/>
              <a:t> sorts of places and ways we can reduce suicide. T</a:t>
            </a:r>
          </a:p>
          <a:p>
            <a:r>
              <a:rPr lang="en-US" sz="1600" dirty="0"/>
              <a:t>T</a:t>
            </a:r>
            <a:r>
              <a:rPr lang="en-US" sz="1600" baseline="0" dirty="0"/>
              <a:t>oday, by your willingness to explore suicide and prevention you are contributing to this national goal of suicide prevention. Thank-you! I know you had many other options</a:t>
            </a:r>
            <a:r>
              <a:rPr lang="en-US" baseline="0" dirty="0"/>
              <a:t>. </a:t>
            </a:r>
            <a:endParaRPr lang="en-US" dirty="0"/>
          </a:p>
        </p:txBody>
      </p:sp>
      <p:sp>
        <p:nvSpPr>
          <p:cNvPr id="4" name="Slide Number Placeholder 3"/>
          <p:cNvSpPr>
            <a:spLocks noGrp="1"/>
          </p:cNvSpPr>
          <p:nvPr>
            <p:ph type="sldNum" sz="quarter" idx="10"/>
          </p:nvPr>
        </p:nvSpPr>
        <p:spPr/>
        <p:txBody>
          <a:bodyPr/>
          <a:lstStyle/>
          <a:p>
            <a:fld id="{E1661BB1-E923-4071-8EB1-671B49518B45}" type="slidenum">
              <a:rPr lang="en-US" smtClean="0"/>
              <a:t>22</a:t>
            </a:fld>
            <a:endParaRPr lang="en-US"/>
          </a:p>
        </p:txBody>
      </p:sp>
    </p:spTree>
    <p:extLst>
      <p:ext uri="{BB962C8B-B14F-4D97-AF65-F5344CB8AC3E}">
        <p14:creationId xmlns:p14="http://schemas.microsoft.com/office/powerpoint/2010/main" val="2436277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SPRC</a:t>
            </a:r>
          </a:p>
          <a:p>
            <a:r>
              <a:rPr lang="en-US" sz="1800" dirty="0"/>
              <a:t>Has the safety plan, resources for patients, and other very useful resources</a:t>
            </a:r>
            <a:r>
              <a:rPr lang="en-US" sz="1800" baseline="0" dirty="0"/>
              <a:t> – depending on your setting.</a:t>
            </a:r>
            <a:endParaRPr lang="en-US" sz="1800" dirty="0"/>
          </a:p>
        </p:txBody>
      </p:sp>
      <p:sp>
        <p:nvSpPr>
          <p:cNvPr id="4" name="Slide Number Placeholder 3"/>
          <p:cNvSpPr>
            <a:spLocks noGrp="1"/>
          </p:cNvSpPr>
          <p:nvPr>
            <p:ph type="sldNum" sz="quarter" idx="10"/>
          </p:nvPr>
        </p:nvSpPr>
        <p:spPr/>
        <p:txBody>
          <a:bodyPr/>
          <a:lstStyle/>
          <a:p>
            <a:fld id="{E1661BB1-E923-4071-8EB1-671B49518B4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80691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When</a:t>
            </a:r>
            <a:r>
              <a:rPr lang="en-US" sz="1600" baseline="0" dirty="0"/>
              <a:t> talking about suicide, there are no jokes, it is a heavy topic. So I wanted to bring in this message – a message that carries a bit of optimism.</a:t>
            </a:r>
            <a:endParaRPr lang="en-US" sz="1600" dirty="0"/>
          </a:p>
        </p:txBody>
      </p:sp>
      <p:sp>
        <p:nvSpPr>
          <p:cNvPr id="4" name="Slide Number Placeholder 3"/>
          <p:cNvSpPr>
            <a:spLocks noGrp="1"/>
          </p:cNvSpPr>
          <p:nvPr>
            <p:ph type="sldNum" sz="quarter" idx="10"/>
          </p:nvPr>
        </p:nvSpPr>
        <p:spPr/>
        <p:txBody>
          <a:bodyPr/>
          <a:lstStyle/>
          <a:p>
            <a:fld id="{E1661BB1-E923-4071-8EB1-671B49518B45}" type="slidenum">
              <a:rPr lang="en-US" smtClean="0"/>
              <a:t>24</a:t>
            </a:fld>
            <a:endParaRPr lang="en-US" dirty="0"/>
          </a:p>
        </p:txBody>
      </p:sp>
    </p:spTree>
    <p:extLst>
      <p:ext uri="{BB962C8B-B14F-4D97-AF65-F5344CB8AC3E}">
        <p14:creationId xmlns:p14="http://schemas.microsoft.com/office/powerpoint/2010/main" val="3925507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Avail Solutions – “headquarters” if you will</a:t>
            </a:r>
            <a:r>
              <a:rPr lang="en-US" sz="1800" baseline="0" dirty="0"/>
              <a:t> Is right </a:t>
            </a:r>
            <a:r>
              <a:rPr lang="en-US" sz="1800" dirty="0"/>
              <a:t>here in CC. They have centers all over Texas and in other states.</a:t>
            </a:r>
          </a:p>
          <a:p>
            <a:r>
              <a:rPr lang="en-US" sz="1800" dirty="0"/>
              <a:t>They</a:t>
            </a:r>
            <a:r>
              <a:rPr lang="en-US" sz="1800" baseline="0" dirty="0"/>
              <a:t> </a:t>
            </a:r>
            <a:r>
              <a:rPr lang="en-US" sz="1800" dirty="0"/>
              <a:t>Also have an e-mail crisis chat from</a:t>
            </a:r>
            <a:r>
              <a:rPr lang="en-US" sz="1800" baseline="0" dirty="0"/>
              <a:t> morning until late in the evening.</a:t>
            </a:r>
          </a:p>
          <a:p>
            <a:r>
              <a:rPr lang="en-US" sz="1800" baseline="0" dirty="0"/>
              <a:t>Depending on your setting – the non-emergency number here for more information</a:t>
            </a:r>
          </a:p>
          <a:p>
            <a:endParaRPr lang="en-US" sz="1800" dirty="0"/>
          </a:p>
          <a:p>
            <a:r>
              <a:rPr lang="en-US" sz="1800" dirty="0"/>
              <a:t>Avail and Bayview Hospital – this past fall helped pull together a group of </a:t>
            </a:r>
            <a:r>
              <a:rPr lang="en-US" sz="1800" dirty="0" err="1"/>
              <a:t>intereseted</a:t>
            </a:r>
            <a:r>
              <a:rPr lang="en-US" sz="1800" dirty="0"/>
              <a:t> people, from the university, the VA and others to have our first ever education event dedicated to Understanding and preventing suicide on the WORLD-WIDE suicide prevention day – Sept 10. </a:t>
            </a:r>
          </a:p>
          <a:p>
            <a:endParaRPr lang="en-US" sz="1800" dirty="0"/>
          </a:p>
        </p:txBody>
      </p:sp>
      <p:sp>
        <p:nvSpPr>
          <p:cNvPr id="4" name="Slide Number Placeholder 3"/>
          <p:cNvSpPr>
            <a:spLocks noGrp="1"/>
          </p:cNvSpPr>
          <p:nvPr>
            <p:ph type="sldNum" sz="quarter" idx="10"/>
          </p:nvPr>
        </p:nvSpPr>
        <p:spPr/>
        <p:txBody>
          <a:bodyPr/>
          <a:lstStyle/>
          <a:p>
            <a:fld id="{E1661BB1-E923-4071-8EB1-671B49518B45}" type="slidenum">
              <a:rPr lang="en-US" smtClean="0"/>
              <a:t>25</a:t>
            </a:fld>
            <a:endParaRPr lang="en-US" dirty="0"/>
          </a:p>
        </p:txBody>
      </p:sp>
    </p:spTree>
    <p:extLst>
      <p:ext uri="{BB962C8B-B14F-4D97-AF65-F5344CB8AC3E}">
        <p14:creationId xmlns:p14="http://schemas.microsoft.com/office/powerpoint/2010/main" val="384614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61BB1-E923-4071-8EB1-671B49518B45}" type="slidenum">
              <a:rPr lang="en-US" smtClean="0"/>
              <a:t>26</a:t>
            </a:fld>
            <a:endParaRPr lang="en-US"/>
          </a:p>
        </p:txBody>
      </p:sp>
    </p:spTree>
    <p:extLst>
      <p:ext uri="{BB962C8B-B14F-4D97-AF65-F5344CB8AC3E}">
        <p14:creationId xmlns:p14="http://schemas.microsoft.com/office/powerpoint/2010/main" val="874850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61BB1-E923-4071-8EB1-671B49518B45}" type="slidenum">
              <a:rPr lang="en-US" smtClean="0"/>
              <a:t>28</a:t>
            </a:fld>
            <a:endParaRPr lang="en-US"/>
          </a:p>
        </p:txBody>
      </p:sp>
    </p:spTree>
    <p:extLst>
      <p:ext uri="{BB962C8B-B14F-4D97-AF65-F5344CB8AC3E}">
        <p14:creationId xmlns:p14="http://schemas.microsoft.com/office/powerpoint/2010/main" val="1462052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61BB1-E923-4071-8EB1-671B49518B45}" type="slidenum">
              <a:rPr lang="en-US" smtClean="0"/>
              <a:t>29</a:t>
            </a:fld>
            <a:endParaRPr lang="en-US"/>
          </a:p>
        </p:txBody>
      </p:sp>
    </p:spTree>
    <p:extLst>
      <p:ext uri="{BB962C8B-B14F-4D97-AF65-F5344CB8AC3E}">
        <p14:creationId xmlns:p14="http://schemas.microsoft.com/office/powerpoint/2010/main" val="3772132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61BB1-E923-4071-8EB1-671B49518B45}" type="slidenum">
              <a:rPr lang="en-US" smtClean="0"/>
              <a:t>30</a:t>
            </a:fld>
            <a:endParaRPr lang="en-US"/>
          </a:p>
        </p:txBody>
      </p:sp>
    </p:spTree>
    <p:extLst>
      <p:ext uri="{BB962C8B-B14F-4D97-AF65-F5344CB8AC3E}">
        <p14:creationId xmlns:p14="http://schemas.microsoft.com/office/powerpoint/2010/main" val="350782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will talk further about risk factors and warning signs, but I want to be sure we have a shared model of understanding of what contributes to death by suicide.</a:t>
            </a:r>
          </a:p>
          <a:p>
            <a:r>
              <a:rPr lang="en-US" sz="1600" dirty="0"/>
              <a:t>Theories are not just what someone conjures up – the ones we will address are real, based in research – and lay the infrastructure for even more research – and even more importantly – they lay the groundwork for our work.</a:t>
            </a:r>
          </a:p>
          <a:p>
            <a:endParaRPr lang="en-US" sz="1600" dirty="0"/>
          </a:p>
          <a:p>
            <a:endParaRPr lang="en-US" sz="1600" dirty="0"/>
          </a:p>
          <a:p>
            <a:r>
              <a:rPr lang="en-US" sz="1600" dirty="0"/>
              <a:t>By way of giving a little background information, I want to set the stage with 3 theories or models that </a:t>
            </a:r>
            <a:r>
              <a:rPr lang="en-US" sz="1600" u="sng" dirty="0"/>
              <a:t>help</a:t>
            </a:r>
            <a:r>
              <a:rPr lang="en-US" sz="1600" dirty="0"/>
              <a:t> explain suicide.</a:t>
            </a:r>
          </a:p>
          <a:p>
            <a:endParaRPr lang="en-US" sz="1600" dirty="0"/>
          </a:p>
        </p:txBody>
      </p:sp>
      <p:sp>
        <p:nvSpPr>
          <p:cNvPr id="4" name="Slide Number Placeholder 3"/>
          <p:cNvSpPr>
            <a:spLocks noGrp="1"/>
          </p:cNvSpPr>
          <p:nvPr>
            <p:ph type="sldNum" sz="quarter" idx="10"/>
          </p:nvPr>
        </p:nvSpPr>
        <p:spPr/>
        <p:txBody>
          <a:bodyPr/>
          <a:lstStyle/>
          <a:p>
            <a:fld id="{E1661BB1-E923-4071-8EB1-671B49518B45}" type="slidenum">
              <a:rPr lang="en-US" smtClean="0"/>
              <a:t>3</a:t>
            </a:fld>
            <a:endParaRPr lang="en-US"/>
          </a:p>
        </p:txBody>
      </p:sp>
    </p:spTree>
    <p:extLst>
      <p:ext uri="{BB962C8B-B14F-4D97-AF65-F5344CB8AC3E}">
        <p14:creationId xmlns:p14="http://schemas.microsoft.com/office/powerpoint/2010/main" val="212495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696913"/>
            <a:ext cx="3946525" cy="2960687"/>
          </a:xfrm>
        </p:spPr>
      </p:sp>
      <p:sp>
        <p:nvSpPr>
          <p:cNvPr id="3" name="Notes Placeholder 2"/>
          <p:cNvSpPr>
            <a:spLocks noGrp="1"/>
          </p:cNvSpPr>
          <p:nvPr>
            <p:ph type="body" idx="1"/>
          </p:nvPr>
        </p:nvSpPr>
        <p:spPr>
          <a:xfrm>
            <a:off x="670891" y="3733800"/>
            <a:ext cx="5739848" cy="5105400"/>
          </a:xfrm>
        </p:spPr>
        <p:txBody>
          <a:bodyPr/>
          <a:lstStyle/>
          <a:p>
            <a:r>
              <a:rPr lang="en-US" sz="1600" dirty="0"/>
              <a:t> One of the earliest theories – and one that others continue to build from was one formulated by </a:t>
            </a:r>
            <a:r>
              <a:rPr lang="en-US" sz="1600" dirty="0" err="1"/>
              <a:t>Schneidman</a:t>
            </a:r>
            <a:r>
              <a:rPr lang="en-US" sz="1600" dirty="0"/>
              <a:t>, who is referred to as the father of </a:t>
            </a:r>
            <a:r>
              <a:rPr lang="en-US" sz="1600" dirty="0" err="1"/>
              <a:t>suicidology</a:t>
            </a:r>
            <a:r>
              <a:rPr lang="en-US" sz="1600" dirty="0"/>
              <a:t>. (</a:t>
            </a:r>
            <a:r>
              <a:rPr lang="en-US" sz="1600" b="1" dirty="0"/>
              <a:t>1987</a:t>
            </a:r>
            <a:r>
              <a:rPr lang="en-US" sz="1600" dirty="0"/>
              <a:t> – really </a:t>
            </a:r>
            <a:r>
              <a:rPr lang="en-US" sz="1600" dirty="0" err="1"/>
              <a:t>realtively</a:t>
            </a:r>
            <a:r>
              <a:rPr lang="en-US" sz="1600" dirty="0"/>
              <a:t> new in many ways – book – in the references is 1993)</a:t>
            </a:r>
          </a:p>
          <a:p>
            <a:r>
              <a:rPr lang="en-US" sz="1600" dirty="0"/>
              <a:t>We look at the Pain (</a:t>
            </a:r>
            <a:r>
              <a:rPr lang="en-US" sz="1600" dirty="0" err="1"/>
              <a:t>Psychache</a:t>
            </a:r>
            <a:r>
              <a:rPr lang="en-US" sz="1600" dirty="0"/>
              <a:t>)</a:t>
            </a:r>
          </a:p>
          <a:p>
            <a:r>
              <a:rPr lang="en-US" sz="1600" dirty="0"/>
              <a:t>(Hurt, </a:t>
            </a:r>
            <a:r>
              <a:rPr lang="en-US" sz="1600" dirty="0" err="1"/>
              <a:t>lonely,hopelessness</a:t>
            </a:r>
            <a:r>
              <a:rPr lang="en-US" sz="1600" dirty="0"/>
              <a:t>)</a:t>
            </a:r>
          </a:p>
          <a:p>
            <a:r>
              <a:rPr lang="en-US" sz="1600" dirty="0"/>
              <a:t>Perturbation – that is the upset/distress part</a:t>
            </a:r>
          </a:p>
          <a:p>
            <a:r>
              <a:rPr lang="en-US" sz="1600" dirty="0"/>
              <a:t>Press or stress</a:t>
            </a:r>
          </a:p>
          <a:p>
            <a:r>
              <a:rPr lang="en-US" sz="1600" dirty="0"/>
              <a:t>When all are acting at once – it is too much! Pressure valve – for some – suicide – and</a:t>
            </a:r>
          </a:p>
          <a:p>
            <a:r>
              <a:rPr lang="en-US" sz="1600" dirty="0"/>
              <a:t>There are those individuals in this space of intolerability – that do not become suicidal.</a:t>
            </a:r>
          </a:p>
          <a:p>
            <a:r>
              <a:rPr lang="en-US" sz="1600" dirty="0"/>
              <a:t>Suicidality is the result of multiple factors and </a:t>
            </a:r>
            <a:r>
              <a:rPr lang="en-US" sz="1600"/>
              <a:t>risks.</a:t>
            </a:r>
          </a:p>
          <a:p>
            <a:endParaRPr lang="en-US" sz="1600" dirty="0"/>
          </a:p>
          <a:p>
            <a:r>
              <a:rPr lang="en-US" sz="1600" dirty="0"/>
              <a:t>TAKE A MINUTE AND REFLECT ON THIS  - Jot a note to yourself about something that you think of in terms of how this informs your practice</a:t>
            </a:r>
          </a:p>
          <a:p>
            <a:endParaRPr lang="en-US" sz="1600" dirty="0"/>
          </a:p>
        </p:txBody>
      </p:sp>
      <p:sp>
        <p:nvSpPr>
          <p:cNvPr id="4" name="Slide Number Placeholder 3"/>
          <p:cNvSpPr>
            <a:spLocks noGrp="1"/>
          </p:cNvSpPr>
          <p:nvPr>
            <p:ph type="sldNum" sz="quarter" idx="10"/>
          </p:nvPr>
        </p:nvSpPr>
        <p:spPr/>
        <p:txBody>
          <a:bodyPr/>
          <a:lstStyle/>
          <a:p>
            <a:fld id="{E1661BB1-E923-4071-8EB1-671B49518B45}" type="slidenum">
              <a:rPr lang="en-US" smtClean="0"/>
              <a:t>4</a:t>
            </a:fld>
            <a:endParaRPr lang="en-US"/>
          </a:p>
        </p:txBody>
      </p:sp>
    </p:spTree>
    <p:extLst>
      <p:ext uri="{BB962C8B-B14F-4D97-AF65-F5344CB8AC3E}">
        <p14:creationId xmlns:p14="http://schemas.microsoft.com/office/powerpoint/2010/main" val="83096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5338" y="696913"/>
            <a:ext cx="2727325" cy="2046287"/>
          </a:xfrm>
        </p:spPr>
      </p:sp>
      <p:sp>
        <p:nvSpPr>
          <p:cNvPr id="3" name="Notes Placeholder 2"/>
          <p:cNvSpPr>
            <a:spLocks noGrp="1"/>
          </p:cNvSpPr>
          <p:nvPr>
            <p:ph type="body" idx="1"/>
          </p:nvPr>
        </p:nvSpPr>
        <p:spPr>
          <a:xfrm>
            <a:off x="685800" y="2895600"/>
            <a:ext cx="5486400" cy="5703570"/>
          </a:xfrm>
        </p:spPr>
        <p:txBody>
          <a:bodyPr/>
          <a:lstStyle/>
          <a:p>
            <a:r>
              <a:rPr lang="en-US" sz="1600" dirty="0"/>
              <a:t>The Interpersonal Model – also</a:t>
            </a:r>
            <a:r>
              <a:rPr lang="en-US" sz="1600" baseline="0" dirty="0"/>
              <a:t> known as the Interpersonal Psychological theory.</a:t>
            </a:r>
          </a:p>
          <a:p>
            <a:r>
              <a:rPr lang="en-US" sz="1600" dirty="0"/>
              <a:t>Lack of connectedness – what are you looking for? (EXAMPLES)</a:t>
            </a:r>
          </a:p>
          <a:p>
            <a:r>
              <a:rPr lang="en-US" sz="1600" dirty="0"/>
              <a:t>Perceived Burdensomeness – “My family would be better off without me.”</a:t>
            </a:r>
          </a:p>
          <a:p>
            <a:r>
              <a:rPr lang="en-US" sz="1600" dirty="0"/>
              <a:t>Desire alone = not enough</a:t>
            </a:r>
          </a:p>
          <a:p>
            <a:r>
              <a:rPr lang="en-US" sz="1600" dirty="0"/>
              <a:t>Inborn drive to survive! Capability of Suicide – over ride preservation instinct – habituation (exposure/practice)</a:t>
            </a:r>
          </a:p>
          <a:p>
            <a:r>
              <a:rPr lang="en-US" sz="1600" dirty="0"/>
              <a:t>Lack of connectedness – what are you looking for?</a:t>
            </a:r>
          </a:p>
          <a:p>
            <a:r>
              <a:rPr lang="en-US" sz="1600" dirty="0"/>
              <a:t>Perceived Burdensomeness – “My family would be better off without me. Desire alone = not enough</a:t>
            </a:r>
          </a:p>
          <a:p>
            <a:r>
              <a:rPr lang="en-US" sz="1600" dirty="0"/>
              <a:t>Inborn drive to survive! Capability of Suicide – over ride preservation instinct – habituation (exposure/practice)</a:t>
            </a:r>
          </a:p>
          <a:p>
            <a:r>
              <a:rPr lang="en-US" sz="1600" dirty="0"/>
              <a:t>Self harm – rehearse – attempts (relief is experienced)</a:t>
            </a:r>
          </a:p>
          <a:p>
            <a:r>
              <a:rPr lang="en-US" sz="1600" dirty="0"/>
              <a:t>TRAUMA – another way to acquire that exposure to emotional pain</a:t>
            </a:r>
          </a:p>
          <a:p>
            <a:r>
              <a:rPr lang="en-US" sz="1600" dirty="0"/>
              <a:t>High physical pain tolerance</a:t>
            </a:r>
          </a:p>
          <a:p>
            <a:r>
              <a:rPr lang="en-US" sz="1600" dirty="0"/>
              <a:t>The suicidal individual must also acquire the capability to actually inflict lethal self-injury. This requires an override to the preservation instinct. There are a number of factors that impact the capability, including genetics, motivation, and</a:t>
            </a:r>
          </a:p>
          <a:p>
            <a:r>
              <a:rPr lang="en-US" sz="1600" dirty="0"/>
              <a:t>pain perception. </a:t>
            </a:r>
          </a:p>
        </p:txBody>
      </p:sp>
      <p:sp>
        <p:nvSpPr>
          <p:cNvPr id="4" name="Slide Number Placeholder 3"/>
          <p:cNvSpPr>
            <a:spLocks noGrp="1"/>
          </p:cNvSpPr>
          <p:nvPr>
            <p:ph type="sldNum" sz="quarter" idx="10"/>
          </p:nvPr>
        </p:nvSpPr>
        <p:spPr/>
        <p:txBody>
          <a:bodyPr/>
          <a:lstStyle/>
          <a:p>
            <a:fld id="{E1661BB1-E923-4071-8EB1-671B49518B45}" type="slidenum">
              <a:rPr lang="en-US" smtClean="0"/>
              <a:t>5</a:t>
            </a:fld>
            <a:endParaRPr lang="en-US"/>
          </a:p>
        </p:txBody>
      </p:sp>
    </p:spTree>
    <p:extLst>
      <p:ext uri="{BB962C8B-B14F-4D97-AF65-F5344CB8AC3E}">
        <p14:creationId xmlns:p14="http://schemas.microsoft.com/office/powerpoint/2010/main" val="120036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5438" y="685800"/>
            <a:ext cx="3741737" cy="2808288"/>
          </a:xfrm>
        </p:spPr>
      </p:sp>
      <p:sp>
        <p:nvSpPr>
          <p:cNvPr id="3" name="Notes Placeholder 2"/>
          <p:cNvSpPr>
            <a:spLocks noGrp="1"/>
          </p:cNvSpPr>
          <p:nvPr>
            <p:ph type="body" idx="1"/>
          </p:nvPr>
        </p:nvSpPr>
        <p:spPr>
          <a:xfrm>
            <a:off x="685800" y="3657600"/>
            <a:ext cx="5486400" cy="4941570"/>
          </a:xfrm>
        </p:spPr>
        <p:txBody>
          <a:bodyPr/>
          <a:lstStyle/>
          <a:p>
            <a:r>
              <a:rPr lang="en-US" sz="1600" dirty="0"/>
              <a:t>David Rudd has developed the Fluid Vulnerability theory (FVT) is useful in helping to gain understanding as to the nature of risk over time. It distinguishing the difference between acute and chronic suicidality. FVT addresses chronic suicidality; the enduring vulnerability and heightened susceptibility as well as acute suicidality during which time an individual experiences an intense, escalated intent to die.</a:t>
            </a:r>
          </a:p>
          <a:p>
            <a:r>
              <a:rPr lang="en-US" sz="1600" dirty="0"/>
              <a:t>Each suicidal individual has static personal variables that will not change. For instance, a person who has made two or more suicide attempts is considered a “multiple attempter” and that fact will not change. Their baseline risk is higher than the person who has had thoughts of suicide, but made no attempts. An individual who experiences great suffering with a loss, could engage in treatment that results in reducing the suffering. The suicide risk for that individual subsequently is reduced as the suffering becomes less intense.</a:t>
            </a:r>
          </a:p>
          <a:p>
            <a:r>
              <a:rPr lang="en-US" sz="1600" b="1" dirty="0"/>
              <a:t>Implications from your perspective?</a:t>
            </a:r>
          </a:p>
        </p:txBody>
      </p:sp>
      <p:sp>
        <p:nvSpPr>
          <p:cNvPr id="4" name="Slide Number Placeholder 3"/>
          <p:cNvSpPr>
            <a:spLocks noGrp="1"/>
          </p:cNvSpPr>
          <p:nvPr>
            <p:ph type="sldNum" sz="quarter" idx="10"/>
          </p:nvPr>
        </p:nvSpPr>
        <p:spPr/>
        <p:txBody>
          <a:bodyPr/>
          <a:lstStyle/>
          <a:p>
            <a:fld id="{E1661BB1-E923-4071-8EB1-671B49518B45}" type="slidenum">
              <a:rPr lang="en-US" smtClean="0"/>
              <a:t>6</a:t>
            </a:fld>
            <a:endParaRPr lang="en-US"/>
          </a:p>
        </p:txBody>
      </p:sp>
    </p:spTree>
    <p:extLst>
      <p:ext uri="{BB962C8B-B14F-4D97-AF65-F5344CB8AC3E}">
        <p14:creationId xmlns:p14="http://schemas.microsoft.com/office/powerpoint/2010/main" val="396974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696913"/>
            <a:ext cx="3235325" cy="2427287"/>
          </a:xfrm>
        </p:spPr>
      </p:sp>
      <p:sp>
        <p:nvSpPr>
          <p:cNvPr id="3" name="Notes Placeholder 2"/>
          <p:cNvSpPr>
            <a:spLocks noGrp="1"/>
          </p:cNvSpPr>
          <p:nvPr>
            <p:ph type="body" idx="1"/>
          </p:nvPr>
        </p:nvSpPr>
        <p:spPr>
          <a:xfrm>
            <a:off x="685800" y="3429000"/>
            <a:ext cx="5799483" cy="5170170"/>
          </a:xfrm>
        </p:spPr>
        <p:txBody>
          <a:bodyPr/>
          <a:lstStyle/>
          <a:p>
            <a:r>
              <a:rPr lang="en-US" sz="1600" dirty="0"/>
              <a:t>When you are assessing warning signs and risk, you will ask about ideation and </a:t>
            </a:r>
          </a:p>
          <a:p>
            <a:r>
              <a:rPr lang="en-US" sz="1600" dirty="0"/>
              <a:t>Frequency, intensity/severity – duration, </a:t>
            </a:r>
            <a:r>
              <a:rPr lang="en-US" sz="1600" dirty="0" err="1"/>
              <a:t>specificy</a:t>
            </a:r>
            <a:r>
              <a:rPr lang="en-US" sz="1600" dirty="0"/>
              <a:t> = get the plans!!</a:t>
            </a:r>
          </a:p>
          <a:p>
            <a:r>
              <a:rPr lang="en-US" sz="1600" dirty="0"/>
              <a:t>Presence is helpful, absence is not so useful – get the detail and get it specifically   </a:t>
            </a:r>
          </a:p>
          <a:p>
            <a:endParaRPr lang="en-US" sz="1600" dirty="0"/>
          </a:p>
          <a:p>
            <a:r>
              <a:rPr lang="en-US" sz="1600" dirty="0"/>
              <a:t>I worked with a psychiatrist who was assessing someone for admission to a hospital. She acknowledged the patient’s history of suicidal ideation – the patient did not deny she had ideation – but said she probably would not actually kill herself because she knew it would really hurt  her parents.</a:t>
            </a:r>
          </a:p>
          <a:p>
            <a:endParaRPr lang="en-US" sz="1600" dirty="0"/>
          </a:p>
          <a:p>
            <a:r>
              <a:rPr lang="en-US" sz="1600" b="1" dirty="0"/>
              <a:t>Knowing that – what would you think?</a:t>
            </a:r>
          </a:p>
          <a:p>
            <a:endParaRPr lang="en-US" sz="1600" dirty="0"/>
          </a:p>
          <a:p>
            <a:r>
              <a:rPr lang="en-US" sz="1600" dirty="0"/>
              <a:t>The psychiatrist went  at the assessment from another angel and </a:t>
            </a:r>
            <a:r>
              <a:rPr lang="en-US" sz="1600" dirty="0" err="1"/>
              <a:t>acknowwledged</a:t>
            </a:r>
            <a:r>
              <a:rPr lang="en-US" sz="1600" dirty="0"/>
              <a:t> the patient’s comment about probably never actually killing herself – but I wonder if you ever gave any thought to how you might kill yourself, if you were to do it?</a:t>
            </a:r>
          </a:p>
          <a:p>
            <a:r>
              <a:rPr lang="en-US" sz="1600" dirty="0"/>
              <a:t>OH yes! The woman described a </a:t>
            </a:r>
            <a:r>
              <a:rPr lang="en-US" sz="1600" dirty="0" err="1"/>
              <a:t>guilliten</a:t>
            </a:r>
            <a:r>
              <a:rPr lang="en-US" sz="1600" dirty="0"/>
              <a:t> she had constructed in her garage and had practiced with melons to be sure it worked!   Now what are you thinking?</a:t>
            </a:r>
          </a:p>
          <a:p>
            <a:endParaRPr lang="en-US" sz="1600" dirty="0"/>
          </a:p>
        </p:txBody>
      </p:sp>
      <p:sp>
        <p:nvSpPr>
          <p:cNvPr id="4" name="Slide Number Placeholder 3"/>
          <p:cNvSpPr>
            <a:spLocks noGrp="1"/>
          </p:cNvSpPr>
          <p:nvPr>
            <p:ph type="sldNum" sz="quarter" idx="10"/>
          </p:nvPr>
        </p:nvSpPr>
        <p:spPr/>
        <p:txBody>
          <a:bodyPr/>
          <a:lstStyle/>
          <a:p>
            <a:fld id="{E1661BB1-E923-4071-8EB1-671B49518B45}" type="slidenum">
              <a:rPr lang="en-US" smtClean="0"/>
              <a:t>7</a:t>
            </a:fld>
            <a:endParaRPr lang="en-US"/>
          </a:p>
        </p:txBody>
      </p:sp>
    </p:spTree>
    <p:extLst>
      <p:ext uri="{BB962C8B-B14F-4D97-AF65-F5344CB8AC3E}">
        <p14:creationId xmlns:p14="http://schemas.microsoft.com/office/powerpoint/2010/main" val="93546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As we talk further about risk and warning, it is important to keep in mind SLIDE</a:t>
            </a:r>
          </a:p>
          <a:p>
            <a:r>
              <a:rPr lang="en-US" sz="1600" dirty="0"/>
              <a:t>Fluid nature – Phone call can change things in an instant!</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E1661BB1-E923-4071-8EB1-671B49518B45}" type="slidenum">
              <a:rPr lang="en-US" smtClean="0"/>
              <a:t>8</a:t>
            </a:fld>
            <a:endParaRPr lang="en-US"/>
          </a:p>
        </p:txBody>
      </p:sp>
    </p:spTree>
    <p:extLst>
      <p:ext uri="{BB962C8B-B14F-4D97-AF65-F5344CB8AC3E}">
        <p14:creationId xmlns:p14="http://schemas.microsoft.com/office/powerpoint/2010/main" val="81270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696913"/>
            <a:ext cx="3540125" cy="2655887"/>
          </a:xfrm>
        </p:spPr>
      </p:sp>
      <p:sp>
        <p:nvSpPr>
          <p:cNvPr id="3" name="Notes Placeholder 2"/>
          <p:cNvSpPr>
            <a:spLocks noGrp="1"/>
          </p:cNvSpPr>
          <p:nvPr>
            <p:ph type="body" idx="1"/>
          </p:nvPr>
        </p:nvSpPr>
        <p:spPr>
          <a:xfrm>
            <a:off x="685800" y="3429000"/>
            <a:ext cx="5724939" cy="5170170"/>
          </a:xfrm>
        </p:spPr>
        <p:txBody>
          <a:bodyPr/>
          <a:lstStyle/>
          <a:p>
            <a:pPr>
              <a:lnSpc>
                <a:spcPct val="150000"/>
              </a:lnSpc>
            </a:pPr>
            <a:r>
              <a:rPr lang="en-US" sz="1600" dirty="0"/>
              <a:t>Protective factors are those that counter risk factors in a sense.</a:t>
            </a:r>
          </a:p>
          <a:p>
            <a:pPr>
              <a:lnSpc>
                <a:spcPct val="150000"/>
              </a:lnSpc>
            </a:pPr>
            <a:r>
              <a:rPr lang="en-US" sz="1600" dirty="0"/>
              <a:t>This is an important area to think about –</a:t>
            </a:r>
          </a:p>
          <a:p>
            <a:pPr>
              <a:lnSpc>
                <a:spcPct val="150000"/>
              </a:lnSpc>
            </a:pPr>
            <a:r>
              <a:rPr lang="en-US" sz="1600" dirty="0"/>
              <a:t>An important protective factor has to do with the family – the structure. It Is not so important – that is single parent or blended etc. But what is important is how the family functions:</a:t>
            </a:r>
          </a:p>
          <a:p>
            <a:pPr>
              <a:lnSpc>
                <a:spcPct val="150000"/>
              </a:lnSpc>
            </a:pPr>
            <a:r>
              <a:rPr lang="en-US" sz="1600" dirty="0"/>
              <a:t>Family cohesion – adaptability and communication and </a:t>
            </a:r>
          </a:p>
          <a:p>
            <a:pPr>
              <a:lnSpc>
                <a:spcPct val="150000"/>
              </a:lnSpc>
            </a:pPr>
            <a:r>
              <a:rPr lang="en-US" sz="1600" dirty="0"/>
              <a:t>all three are associated with what is termed emotional bonding – or here we would refer to the degree and or type of attachment. The sustainable family is further characterized re. the ability to cope with stress and crisis along with spiritual well being.</a:t>
            </a:r>
          </a:p>
          <a:p>
            <a:pPr>
              <a:lnSpc>
                <a:spcPct val="150000"/>
              </a:lnSpc>
            </a:pPr>
            <a:r>
              <a:rPr lang="en-US" sz="1600" dirty="0"/>
              <a:t>Finding meaning or purpose in life is another protective factor – but will not necessarily be enough to prevent suicide.</a:t>
            </a:r>
          </a:p>
          <a:p>
            <a:pPr>
              <a:lnSpc>
                <a:spcPct val="150000"/>
              </a:lnSpc>
            </a:pPr>
            <a:r>
              <a:rPr lang="en-US" sz="1600" dirty="0"/>
              <a:t>Other Examples: ___________________</a:t>
            </a:r>
          </a:p>
          <a:p>
            <a:pPr>
              <a:lnSpc>
                <a:spcPct val="150000"/>
              </a:lnSpc>
            </a:pPr>
            <a:endParaRPr lang="en-US" sz="1600" dirty="0"/>
          </a:p>
          <a:p>
            <a:pPr>
              <a:lnSpc>
                <a:spcPct val="150000"/>
              </a:lnSpc>
            </a:pPr>
            <a:endParaRPr lang="en-US" sz="1600" dirty="0"/>
          </a:p>
          <a:p>
            <a:pPr>
              <a:lnSpc>
                <a:spcPct val="150000"/>
              </a:lnSpc>
            </a:pPr>
            <a:endParaRPr lang="en-US" sz="1600" dirty="0"/>
          </a:p>
        </p:txBody>
      </p:sp>
      <p:sp>
        <p:nvSpPr>
          <p:cNvPr id="4" name="Slide Number Placeholder 3"/>
          <p:cNvSpPr>
            <a:spLocks noGrp="1"/>
          </p:cNvSpPr>
          <p:nvPr>
            <p:ph type="sldNum" sz="quarter" idx="10"/>
          </p:nvPr>
        </p:nvSpPr>
        <p:spPr/>
        <p:txBody>
          <a:bodyPr/>
          <a:lstStyle/>
          <a:p>
            <a:fld id="{E1661BB1-E923-4071-8EB1-671B49518B45}" type="slidenum">
              <a:rPr lang="en-US" smtClean="0"/>
              <a:t>9</a:t>
            </a:fld>
            <a:endParaRPr lang="en-US"/>
          </a:p>
        </p:txBody>
      </p:sp>
    </p:spTree>
    <p:extLst>
      <p:ext uri="{BB962C8B-B14F-4D97-AF65-F5344CB8AC3E}">
        <p14:creationId xmlns:p14="http://schemas.microsoft.com/office/powerpoint/2010/main" val="425902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22CCF7A-6D27-4923-892D-9E3B0E60CCA2}" type="datetimeFigureOut">
              <a:rPr lang="en-US" smtClean="0"/>
              <a:t>7/11/2016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DFB95E2-F10D-4FCB-94AC-5E282717F0A9}" type="slidenum">
              <a:rPr lang="en-US" smtClean="0"/>
              <a:t>‹#›</a:t>
            </a:fld>
            <a:endParaRPr lang="en-US"/>
          </a:p>
        </p:txBody>
      </p:sp>
      <p:sp>
        <p:nvSpPr>
          <p:cNvPr id="13" name="TextBox 12"/>
          <p:cNvSpPr txBox="1"/>
          <p:nvPr userDrawn="1"/>
        </p:nvSpPr>
        <p:spPr>
          <a:xfrm>
            <a:off x="2209800" y="-4075"/>
            <a:ext cx="6491336" cy="276999"/>
          </a:xfrm>
          <a:prstGeom prst="rect">
            <a:avLst/>
          </a:prstGeom>
          <a:noFill/>
        </p:spPr>
        <p:txBody>
          <a:bodyPr wrap="square" rtlCol="0">
            <a:spAutoFit/>
          </a:bodyPr>
          <a:lstStyle/>
          <a:p>
            <a:pPr algn="r"/>
            <a:r>
              <a:rPr lang="en-US" sz="1200" dirty="0">
                <a:latin typeface="Interstate Regular" pitchFamily="50" charset="0"/>
              </a:rPr>
              <a:t>Advancing treatment. </a:t>
            </a:r>
            <a:r>
              <a:rPr lang="en-US" sz="1200" i="1" dirty="0">
                <a:latin typeface="Interstate Regular" pitchFamily="50" charset="0"/>
              </a:rPr>
              <a:t>Transforming lives.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2CCF7A-6D27-4923-892D-9E3B0E60CCA2}"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B95E2-F10D-4FCB-94AC-5E282717F0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2CCF7A-6D27-4923-892D-9E3B0E60CCA2}"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B95E2-F10D-4FCB-94AC-5E282717F0A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200">
                <a:latin typeface="Verdana" pitchFamily="34" charset="0"/>
                <a:ea typeface="Verdana" pitchFamily="34" charset="0"/>
                <a:cs typeface="Verdana"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22CCF7A-6D27-4923-892D-9E3B0E60CCA2}" type="datetimeFigureOut">
              <a:rPr lang="en-US" smtClean="0"/>
              <a:t>7/11/2016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FB95E2-F10D-4FCB-94AC-5E282717F0A9}" type="slidenum">
              <a:rPr lang="en-US" smtClean="0"/>
              <a:t>‹#›</a:t>
            </a:fld>
            <a:endParaRPr lang="en-US"/>
          </a:p>
        </p:txBody>
      </p:sp>
    </p:spTree>
    <p:extLst>
      <p:ext uri="{BB962C8B-B14F-4D97-AF65-F5344CB8AC3E}">
        <p14:creationId xmlns:p14="http://schemas.microsoft.com/office/powerpoint/2010/main" val="275719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2CCF7A-6D27-4923-892D-9E3B0E60CCA2}"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B95E2-F10D-4FCB-94AC-5E282717F0A9}"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22CCF7A-6D27-4923-892D-9E3B0E60CCA2}"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B95E2-F10D-4FCB-94AC-5E282717F0A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22CCF7A-6D27-4923-892D-9E3B0E60CCA2}"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B95E2-F10D-4FCB-94AC-5E282717F0A9}"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22CCF7A-6D27-4923-892D-9E3B0E60CCA2}" type="datetimeFigureOut">
              <a:rPr lang="en-US" smtClean="0"/>
              <a:t>7/11/2016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FB95E2-F10D-4FCB-94AC-5E282717F0A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22CCF7A-6D27-4923-892D-9E3B0E60CCA2}" type="datetimeFigureOut">
              <a:rPr lang="en-US" smtClean="0"/>
              <a:t>7/11/2016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FB95E2-F10D-4FCB-94AC-5E282717F0A9}"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CCF7A-6D27-4923-892D-9E3B0E60CCA2}" type="datetimeFigureOut">
              <a:rPr lang="en-US" smtClean="0"/>
              <a:t>7/11/2016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FB95E2-F10D-4FCB-94AC-5E282717F0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22CCF7A-6D27-4923-892D-9E3B0E60CCA2}"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B95E2-F10D-4FCB-94AC-5E282717F0A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22CCF7A-6D27-4923-892D-9E3B0E60CCA2}" type="datetimeFigureOut">
              <a:rPr lang="en-US" smtClean="0"/>
              <a:t>7/11/2016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DFB95E2-F10D-4FCB-94AC-5E282717F0A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22CCF7A-6D27-4923-892D-9E3B0E60CCA2}" type="datetimeFigureOut">
              <a:rPr lang="en-US" smtClean="0"/>
              <a:t>7/11/2016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DFB95E2-F10D-4FCB-94AC-5E282717F0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660"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www.stopasuicide.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3886200"/>
          </a:xfrm>
        </p:spPr>
        <p:txBody>
          <a:bodyPr>
            <a:normAutofit fontScale="77500" lnSpcReduction="20000"/>
          </a:bodyPr>
          <a:lstStyle/>
          <a:p>
            <a:pPr marL="109728" indent="0" algn="ctr">
              <a:buNone/>
            </a:pPr>
            <a:endParaRPr lang="en-US" dirty="0"/>
          </a:p>
          <a:p>
            <a:pPr marL="109728" indent="0" algn="ctr">
              <a:buNone/>
            </a:pPr>
            <a:r>
              <a:rPr lang="en-US" b="1" dirty="0">
                <a:solidFill>
                  <a:srgbClr val="0070C0"/>
                </a:solidFill>
              </a:rPr>
              <a:t>Hill Country Nurse Practitioner Association</a:t>
            </a:r>
          </a:p>
          <a:p>
            <a:pPr marL="109728" indent="0" algn="ctr">
              <a:buNone/>
            </a:pPr>
            <a:endParaRPr lang="en-US" dirty="0">
              <a:solidFill>
                <a:srgbClr val="C00000"/>
              </a:solidFill>
            </a:endParaRPr>
          </a:p>
          <a:p>
            <a:pPr marL="109728" indent="0" algn="ctr">
              <a:lnSpc>
                <a:spcPct val="160000"/>
              </a:lnSpc>
              <a:buNone/>
            </a:pPr>
            <a:r>
              <a:rPr lang="en-US" b="1" dirty="0"/>
              <a:t>Pamela K. Greene PhD, RN, NEA-BC</a:t>
            </a:r>
            <a:br>
              <a:rPr lang="en-US" b="1" dirty="0"/>
            </a:br>
            <a:r>
              <a:rPr lang="en-US" b="1" dirty="0"/>
              <a:t>Assistant Professor</a:t>
            </a:r>
            <a:br>
              <a:rPr lang="en-US" b="1" dirty="0"/>
            </a:br>
            <a:r>
              <a:rPr lang="en-US" sz="2000" dirty="0"/>
              <a:t>July 13, 2016</a:t>
            </a:r>
            <a:br>
              <a:rPr lang="en-US" sz="2000" dirty="0"/>
            </a:br>
            <a:r>
              <a:rPr lang="en-US" sz="2400" b="1" dirty="0"/>
              <a:t>Texas A&amp;M University-Corpus Christi</a:t>
            </a:r>
            <a:br>
              <a:rPr lang="en-US" sz="2400" b="1" dirty="0"/>
            </a:br>
            <a:r>
              <a:rPr lang="en-US" sz="2400" b="1" dirty="0"/>
              <a:t>College of Nursing &amp; Health Sciences</a:t>
            </a:r>
            <a:br>
              <a:rPr lang="en-US" sz="2400" b="1" dirty="0"/>
            </a:br>
            <a:r>
              <a:rPr lang="en-US" sz="2400" b="1" dirty="0"/>
              <a:t/>
            </a:r>
            <a:br>
              <a:rPr lang="en-US" sz="2400" b="1" dirty="0"/>
            </a:br>
            <a:endParaRPr lang="en-US" sz="2400" b="1" dirty="0"/>
          </a:p>
        </p:txBody>
      </p:sp>
      <p:sp>
        <p:nvSpPr>
          <p:cNvPr id="3" name="Title 2"/>
          <p:cNvSpPr>
            <a:spLocks noGrp="1"/>
          </p:cNvSpPr>
          <p:nvPr>
            <p:ph type="title"/>
          </p:nvPr>
        </p:nvSpPr>
        <p:spPr>
          <a:xfrm>
            <a:off x="457200" y="1371600"/>
            <a:ext cx="8229600" cy="1143000"/>
          </a:xfrm>
        </p:spPr>
        <p:txBody>
          <a:bodyPr>
            <a:normAutofit fontScale="90000"/>
          </a:bodyPr>
          <a:lstStyle/>
          <a:p>
            <a:pPr algn="ctr"/>
            <a:r>
              <a:rPr lang="en-US" dirty="0"/>
              <a:t/>
            </a:r>
            <a:br>
              <a:rPr lang="en-US" dirty="0"/>
            </a:br>
            <a:r>
              <a:rPr lang="en-US" dirty="0"/>
              <a:t>Formulation of Suicide Risk: Synthesizing Today, Anticipating Tomorrow</a:t>
            </a:r>
            <a:r>
              <a:rPr lang="en-US" sz="4400" dirty="0"/>
              <a:t/>
            </a:r>
            <a:br>
              <a:rPr lang="en-US" sz="4400" dirty="0"/>
            </a:br>
            <a:endParaRPr lang="en-US" sz="4400"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2204668" cy="61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476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Mental Status Exam is an essential part of the evaluation, formulation of risk, particularly where there may be a subtle hint of a thought disorder or cognitive impairment.</a:t>
            </a:r>
          </a:p>
          <a:p>
            <a:endParaRPr lang="en-US" dirty="0"/>
          </a:p>
        </p:txBody>
      </p:sp>
      <p:sp>
        <p:nvSpPr>
          <p:cNvPr id="3" name="Title 2"/>
          <p:cNvSpPr>
            <a:spLocks noGrp="1"/>
          </p:cNvSpPr>
          <p:nvPr>
            <p:ph type="title"/>
          </p:nvPr>
        </p:nvSpPr>
        <p:spPr/>
        <p:txBody>
          <a:bodyPr/>
          <a:lstStyle/>
          <a:p>
            <a:pPr algn="ctr"/>
            <a:r>
              <a:rPr lang="en-US" dirty="0"/>
              <a:t>Mental Status Exam</a:t>
            </a:r>
          </a:p>
        </p:txBody>
      </p:sp>
    </p:spTree>
    <p:extLst>
      <p:ext uri="{BB962C8B-B14F-4D97-AF65-F5344CB8AC3E}">
        <p14:creationId xmlns:p14="http://schemas.microsoft.com/office/powerpoint/2010/main" val="406317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descr="C:\Users\pgreene\AppData\Local\Microsoft\Windows\Temporary Internet Files\Content.IE5\UI3F8MU0\cpheart[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365759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318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Warning Signs as a subset of Risk Factors</a:t>
            </a:r>
          </a:p>
        </p:txBody>
      </p:sp>
      <p:sp>
        <p:nvSpPr>
          <p:cNvPr id="3" name="Title 2"/>
          <p:cNvSpPr>
            <a:spLocks noGrp="1"/>
          </p:cNvSpPr>
          <p:nvPr>
            <p:ph type="title"/>
          </p:nvPr>
        </p:nvSpPr>
        <p:spPr/>
        <p:txBody>
          <a:bodyPr/>
          <a:lstStyle/>
          <a:p>
            <a:pPr algn="ctr"/>
            <a:r>
              <a:rPr lang="en-US" dirty="0"/>
              <a:t>Warning Signs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2591292"/>
            <a:ext cx="4572000"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581400" y="2438400"/>
            <a:ext cx="3810000" cy="381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19600" y="4649514"/>
            <a:ext cx="685800" cy="6858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62500" y="3512403"/>
            <a:ext cx="2209800" cy="830997"/>
          </a:xfrm>
          <a:prstGeom prst="rect">
            <a:avLst/>
          </a:prstGeom>
          <a:noFill/>
        </p:spPr>
        <p:txBody>
          <a:bodyPr wrap="square" rtlCol="0">
            <a:spAutoFit/>
          </a:bodyPr>
          <a:lstStyle/>
          <a:p>
            <a:r>
              <a:rPr lang="en-US" sz="4800" b="1" dirty="0"/>
              <a:t>RISK</a:t>
            </a:r>
          </a:p>
        </p:txBody>
      </p:sp>
      <p:sp>
        <p:nvSpPr>
          <p:cNvPr id="7" name="TextBox 6"/>
          <p:cNvSpPr txBox="1"/>
          <p:nvPr/>
        </p:nvSpPr>
        <p:spPr>
          <a:xfrm>
            <a:off x="685800" y="2971800"/>
            <a:ext cx="2362200" cy="861774"/>
          </a:xfrm>
          <a:prstGeom prst="rect">
            <a:avLst/>
          </a:prstGeom>
          <a:noFill/>
          <a:ln>
            <a:solidFill>
              <a:srgbClr val="FF0000"/>
            </a:solidFill>
          </a:ln>
        </p:spPr>
        <p:txBody>
          <a:bodyPr wrap="square" rtlCol="0">
            <a:spAutoFit/>
          </a:bodyPr>
          <a:lstStyle/>
          <a:p>
            <a:pPr algn="ctr"/>
            <a:endParaRPr lang="en-US" b="1" dirty="0"/>
          </a:p>
          <a:p>
            <a:pPr algn="ctr"/>
            <a:r>
              <a:rPr lang="en-US" sz="3200" b="1" dirty="0">
                <a:effectLst>
                  <a:outerShdw blurRad="38100" dist="38100" dir="2700000" algn="tl">
                    <a:srgbClr val="000000">
                      <a:alpha val="43137"/>
                    </a:srgbClr>
                  </a:outerShdw>
                </a:effectLst>
              </a:rPr>
              <a:t>WARNING!</a:t>
            </a:r>
          </a:p>
        </p:txBody>
      </p:sp>
      <p:cxnSp>
        <p:nvCxnSpPr>
          <p:cNvPr id="9" name="Straight Arrow Connector 8"/>
          <p:cNvCxnSpPr>
            <a:stCxn id="7" idx="2"/>
          </p:cNvCxnSpPr>
          <p:nvPr/>
        </p:nvCxnSpPr>
        <p:spPr>
          <a:xfrm>
            <a:off x="1866900" y="3833574"/>
            <a:ext cx="2895600" cy="12718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46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Warning signs suggest </a:t>
            </a:r>
            <a:r>
              <a:rPr lang="en-US" b="1" u="sng" dirty="0">
                <a:solidFill>
                  <a:schemeClr val="accent3">
                    <a:lumMod val="50000"/>
                  </a:schemeClr>
                </a:solidFill>
              </a:rPr>
              <a:t>here</a:t>
            </a:r>
            <a:r>
              <a:rPr lang="en-US" b="1" dirty="0"/>
              <a:t> and </a:t>
            </a:r>
            <a:r>
              <a:rPr lang="en-US" b="1" u="sng" dirty="0">
                <a:solidFill>
                  <a:schemeClr val="accent3">
                    <a:lumMod val="50000"/>
                  </a:schemeClr>
                </a:solidFill>
              </a:rPr>
              <a:t>now</a:t>
            </a:r>
            <a:r>
              <a:rPr lang="en-US" b="1" dirty="0"/>
              <a:t> there is a risk.</a:t>
            </a:r>
          </a:p>
          <a:p>
            <a:pPr marL="109728" indent="0">
              <a:buNone/>
            </a:pPr>
            <a:endParaRPr lang="en-US" b="1" dirty="0"/>
          </a:p>
          <a:p>
            <a:r>
              <a:rPr lang="en-US" b="1" dirty="0"/>
              <a:t>“Imminent” risk is associated with </a:t>
            </a:r>
            <a:r>
              <a:rPr lang="en-US" b="1" i="1" dirty="0">
                <a:solidFill>
                  <a:schemeClr val="accent3">
                    <a:lumMod val="50000"/>
                  </a:schemeClr>
                </a:solidFill>
              </a:rPr>
              <a:t>active </a:t>
            </a:r>
            <a:r>
              <a:rPr lang="en-US" b="1" i="1" dirty="0"/>
              <a:t> </a:t>
            </a:r>
            <a:r>
              <a:rPr lang="en-US" b="1" dirty="0"/>
              <a:t>intent </a:t>
            </a:r>
          </a:p>
          <a:p>
            <a:pPr marL="109728" indent="0">
              <a:buNone/>
            </a:pPr>
            <a:endParaRPr lang="en-US" b="1" dirty="0"/>
          </a:p>
          <a:p>
            <a:r>
              <a:rPr lang="en-US" b="1" dirty="0"/>
              <a:t>Can be:</a:t>
            </a:r>
          </a:p>
          <a:p>
            <a:pPr>
              <a:buFont typeface="Wingdings" panose="05000000000000000000" pitchFamily="2" charset="2"/>
              <a:buChar char="v"/>
            </a:pPr>
            <a:r>
              <a:rPr lang="en-US" b="1" dirty="0"/>
              <a:t>Subjectively expressed</a:t>
            </a:r>
          </a:p>
          <a:p>
            <a:pPr>
              <a:buFont typeface="Wingdings" panose="05000000000000000000" pitchFamily="2" charset="2"/>
              <a:buChar char="v"/>
            </a:pPr>
            <a:r>
              <a:rPr lang="en-US" b="1" dirty="0"/>
              <a:t>Behaviorally implied</a:t>
            </a:r>
          </a:p>
          <a:p>
            <a:pPr marL="109728" indent="0">
              <a:buNone/>
            </a:pPr>
            <a:endParaRPr lang="en-US" b="1" dirty="0"/>
          </a:p>
          <a:p>
            <a:endParaRPr lang="en-US" dirty="0"/>
          </a:p>
          <a:p>
            <a:pPr marL="109728" indent="0">
              <a:buNone/>
            </a:pPr>
            <a:r>
              <a:rPr lang="en-US" dirty="0"/>
              <a:t> 		                                        </a:t>
            </a:r>
            <a:r>
              <a:rPr lang="en-US" sz="1900" dirty="0"/>
              <a:t>AMSR (2014)</a:t>
            </a:r>
          </a:p>
        </p:txBody>
      </p:sp>
      <p:sp>
        <p:nvSpPr>
          <p:cNvPr id="3" name="Title 2"/>
          <p:cNvSpPr>
            <a:spLocks noGrp="1"/>
          </p:cNvSpPr>
          <p:nvPr>
            <p:ph type="title"/>
          </p:nvPr>
        </p:nvSpPr>
        <p:spPr/>
        <p:txBody>
          <a:bodyPr/>
          <a:lstStyle/>
          <a:p>
            <a:pPr algn="ctr"/>
            <a:r>
              <a:rPr lang="en-US" dirty="0"/>
              <a:t>WARNING SIGNS</a:t>
            </a:r>
          </a:p>
        </p:txBody>
      </p:sp>
    </p:spTree>
    <p:extLst>
      <p:ext uri="{BB962C8B-B14F-4D97-AF65-F5344CB8AC3E}">
        <p14:creationId xmlns:p14="http://schemas.microsoft.com/office/powerpoint/2010/main" val="263046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IS PATH WARM</a:t>
            </a:r>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normAutofit fontScale="70000" lnSpcReduction="20000"/>
          </a:bodyPr>
          <a:lstStyle/>
          <a:p>
            <a:pPr algn="ctr"/>
            <a:r>
              <a:rPr lang="en-US" sz="2000" dirty="0"/>
              <a:t>American Association of </a:t>
            </a:r>
            <a:r>
              <a:rPr lang="en-US" sz="2000" dirty="0" err="1"/>
              <a:t>Suicidology</a:t>
            </a:r>
            <a:endParaRPr lang="en-US" sz="2000" dirty="0"/>
          </a:p>
          <a:p>
            <a:pPr algn="ctr"/>
            <a:r>
              <a:rPr lang="en-US" sz="2000" dirty="0"/>
              <a:t>http://www.suicidology.org/</a:t>
            </a:r>
          </a:p>
          <a:p>
            <a:pPr algn="ctr"/>
            <a:r>
              <a:rPr lang="en-US" sz="2000" dirty="0"/>
              <a:t>resources/warning-signs</a:t>
            </a:r>
          </a:p>
        </p:txBody>
      </p:sp>
      <p:sp>
        <p:nvSpPr>
          <p:cNvPr id="2" name="Content Placeholder 1"/>
          <p:cNvSpPr>
            <a:spLocks noGrp="1"/>
          </p:cNvSpPr>
          <p:nvPr>
            <p:ph sz="quarter" idx="2"/>
          </p:nvPr>
        </p:nvSpPr>
        <p:spPr/>
        <p:txBody>
          <a:bodyPr>
            <a:normAutofit/>
          </a:bodyPr>
          <a:lstStyle/>
          <a:p>
            <a:r>
              <a:rPr lang="pt-BR" b="1" dirty="0"/>
              <a:t>Ideation</a:t>
            </a:r>
          </a:p>
          <a:p>
            <a:r>
              <a:rPr lang="pt-BR" b="1" dirty="0"/>
              <a:t>S _________________</a:t>
            </a:r>
          </a:p>
          <a:p>
            <a:endParaRPr lang="pt-BR" b="1" dirty="0"/>
          </a:p>
          <a:p>
            <a:pPr>
              <a:lnSpc>
                <a:spcPct val="150000"/>
              </a:lnSpc>
            </a:pPr>
            <a:r>
              <a:rPr lang="pt-BR" b="1" dirty="0"/>
              <a:t>P _________________</a:t>
            </a:r>
          </a:p>
          <a:p>
            <a:pPr>
              <a:lnSpc>
                <a:spcPct val="150000"/>
              </a:lnSpc>
            </a:pPr>
            <a:r>
              <a:rPr lang="pt-BR" b="1" dirty="0"/>
              <a:t>A _________________</a:t>
            </a:r>
          </a:p>
          <a:p>
            <a:pPr>
              <a:lnSpc>
                <a:spcPct val="150000"/>
              </a:lnSpc>
            </a:pPr>
            <a:r>
              <a:rPr lang="pt-BR" b="1" dirty="0"/>
              <a:t>T _________________</a:t>
            </a:r>
          </a:p>
          <a:p>
            <a:pPr>
              <a:lnSpc>
                <a:spcPct val="150000"/>
              </a:lnSpc>
            </a:pPr>
            <a:r>
              <a:rPr lang="pt-BR" b="1" dirty="0"/>
              <a:t>H _________________</a:t>
            </a:r>
          </a:p>
          <a:p>
            <a:pPr marL="109728" indent="0">
              <a:buNone/>
            </a:pPr>
            <a:endParaRPr lang="pt-BR" b="1" dirty="0"/>
          </a:p>
          <a:p>
            <a:pPr marL="109728" indent="0">
              <a:buNone/>
            </a:pPr>
            <a:endParaRPr lang="pt-BR" b="1" dirty="0"/>
          </a:p>
          <a:p>
            <a:pPr marL="109728" indent="0">
              <a:buNone/>
            </a:pPr>
            <a:endParaRPr lang="pt-BR" b="1" dirty="0"/>
          </a:p>
          <a:p>
            <a:pPr marL="109728" indent="0">
              <a:buNone/>
            </a:pPr>
            <a:endParaRPr lang="pt-BR" b="1" dirty="0"/>
          </a:p>
          <a:p>
            <a:pPr marL="109728" indent="0">
              <a:buNone/>
            </a:pPr>
            <a:endParaRPr lang="pt-BR" b="1" dirty="0"/>
          </a:p>
          <a:p>
            <a:pPr marL="109728" indent="0">
              <a:buNone/>
            </a:pPr>
            <a:endParaRPr lang="pt-BR" b="1" dirty="0"/>
          </a:p>
          <a:p>
            <a:pPr marL="109728" indent="0">
              <a:buNone/>
            </a:pPr>
            <a:endParaRPr lang="pt-BR" b="1" dirty="0"/>
          </a:p>
          <a:p>
            <a:pPr marL="109728" indent="0">
              <a:buNone/>
            </a:pPr>
            <a:endParaRPr lang="pt-BR" b="1" dirty="0"/>
          </a:p>
          <a:p>
            <a:pPr marL="109728" indent="0">
              <a:buNone/>
            </a:pPr>
            <a:endParaRPr lang="pt-BR" b="1" dirty="0"/>
          </a:p>
          <a:p>
            <a:pPr marL="109728" indent="0">
              <a:buNone/>
            </a:pPr>
            <a:endParaRPr lang="pt-BR" b="1" dirty="0"/>
          </a:p>
        </p:txBody>
      </p:sp>
      <p:sp>
        <p:nvSpPr>
          <p:cNvPr id="6" name="Content Placeholder 5"/>
          <p:cNvSpPr>
            <a:spLocks noGrp="1"/>
          </p:cNvSpPr>
          <p:nvPr>
            <p:ph sz="quarter" idx="4"/>
          </p:nvPr>
        </p:nvSpPr>
        <p:spPr/>
        <p:txBody>
          <a:bodyPr/>
          <a:lstStyle/>
          <a:p>
            <a:pPr>
              <a:lnSpc>
                <a:spcPct val="150000"/>
              </a:lnSpc>
            </a:pPr>
            <a:r>
              <a:rPr lang="en-US" b="1" dirty="0"/>
              <a:t>W _______________</a:t>
            </a:r>
          </a:p>
          <a:p>
            <a:pPr>
              <a:lnSpc>
                <a:spcPct val="150000"/>
              </a:lnSpc>
            </a:pPr>
            <a:r>
              <a:rPr lang="en-US" b="1" dirty="0"/>
              <a:t>A  _______________</a:t>
            </a:r>
          </a:p>
          <a:p>
            <a:pPr>
              <a:lnSpc>
                <a:spcPct val="150000"/>
              </a:lnSpc>
            </a:pPr>
            <a:r>
              <a:rPr lang="en-US" b="1" dirty="0"/>
              <a:t>R  _______________</a:t>
            </a:r>
          </a:p>
          <a:p>
            <a:pPr>
              <a:lnSpc>
                <a:spcPct val="150000"/>
              </a:lnSpc>
            </a:pPr>
            <a:r>
              <a:rPr lang="en-US" b="1" dirty="0"/>
              <a:t>M ________________</a:t>
            </a:r>
          </a:p>
          <a:p>
            <a:pPr marL="109728" indent="0">
              <a:buNone/>
            </a:pPr>
            <a:endParaRPr lang="en-US" b="1" dirty="0"/>
          </a:p>
          <a:p>
            <a:pPr marL="109728" indent="0">
              <a:buNone/>
            </a:pPr>
            <a:endParaRPr lang="en-US" sz="2000" b="1" dirty="0"/>
          </a:p>
          <a:p>
            <a:pPr marL="109728" indent="0">
              <a:buNone/>
            </a:pPr>
            <a:endParaRPr lang="en-US" sz="2000" b="1" dirty="0"/>
          </a:p>
        </p:txBody>
      </p:sp>
    </p:spTree>
    <p:extLst>
      <p:ext uri="{BB962C8B-B14F-4D97-AF65-F5344CB8AC3E}">
        <p14:creationId xmlns:p14="http://schemas.microsoft.com/office/powerpoint/2010/main" val="381472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Reliable/Valid/appropriate for your setting and population</a:t>
            </a:r>
          </a:p>
          <a:p>
            <a:pPr marL="109728" indent="0">
              <a:buNone/>
            </a:pPr>
            <a:endParaRPr lang="en-US" sz="3200" dirty="0"/>
          </a:p>
          <a:p>
            <a:pPr lvl="1"/>
            <a:r>
              <a:rPr lang="en-US" sz="2800" dirty="0"/>
              <a:t>PQR9 (depression screen)</a:t>
            </a:r>
          </a:p>
          <a:p>
            <a:pPr lvl="1"/>
            <a:r>
              <a:rPr lang="en-US" sz="2800" dirty="0"/>
              <a:t>PQR2</a:t>
            </a:r>
          </a:p>
          <a:p>
            <a:pPr lvl="1"/>
            <a:r>
              <a:rPr lang="en-US" sz="2800" dirty="0"/>
              <a:t>Columbia</a:t>
            </a:r>
          </a:p>
          <a:p>
            <a:pPr lvl="1"/>
            <a:r>
              <a:rPr lang="en-US" sz="2800" dirty="0"/>
              <a:t>Many others</a:t>
            </a:r>
          </a:p>
        </p:txBody>
      </p:sp>
      <p:sp>
        <p:nvSpPr>
          <p:cNvPr id="3" name="Title 2"/>
          <p:cNvSpPr>
            <a:spLocks noGrp="1"/>
          </p:cNvSpPr>
          <p:nvPr>
            <p:ph type="title"/>
          </p:nvPr>
        </p:nvSpPr>
        <p:spPr/>
        <p:txBody>
          <a:bodyPr/>
          <a:lstStyle/>
          <a:p>
            <a:r>
              <a:rPr lang="en-US" dirty="0"/>
              <a:t>Screening Tools</a:t>
            </a:r>
          </a:p>
        </p:txBody>
      </p:sp>
    </p:spTree>
    <p:extLst>
      <p:ext uri="{BB962C8B-B14F-4D97-AF65-F5344CB8AC3E}">
        <p14:creationId xmlns:p14="http://schemas.microsoft.com/office/powerpoint/2010/main" val="1769752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38424" y="761340"/>
            <a:ext cx="1853345" cy="804742"/>
          </a:xfrm>
          <a:prstGeom prst="rect">
            <a:avLst/>
          </a:prstGeom>
          <a:solidFill>
            <a:schemeClr val="bg1"/>
          </a:solidFill>
        </p:spPr>
      </p:pic>
      <p:sp>
        <p:nvSpPr>
          <p:cNvPr id="3" name="Title 2"/>
          <p:cNvSpPr>
            <a:spLocks noGrp="1"/>
          </p:cNvSpPr>
          <p:nvPr>
            <p:ph type="title"/>
          </p:nvPr>
        </p:nvSpPr>
        <p:spPr>
          <a:xfrm>
            <a:off x="457200" y="274638"/>
            <a:ext cx="8229600" cy="487362"/>
          </a:xfrm>
        </p:spPr>
        <p:txBody>
          <a:bodyPr>
            <a:normAutofit fontScale="90000"/>
          </a:bodyPr>
          <a:lstStyle/>
          <a:p>
            <a:r>
              <a:rPr lang="en-US" dirty="0"/>
              <a:t>                   Formulation</a:t>
            </a:r>
          </a:p>
        </p:txBody>
      </p:sp>
      <p:pic>
        <p:nvPicPr>
          <p:cNvPr id="5" name="Picture 4"/>
          <p:cNvPicPr>
            <a:picLocks noChangeAspect="1"/>
          </p:cNvPicPr>
          <p:nvPr/>
        </p:nvPicPr>
        <p:blipFill>
          <a:blip r:embed="rId4"/>
          <a:stretch>
            <a:fillRect/>
          </a:stretch>
        </p:blipFill>
        <p:spPr>
          <a:xfrm>
            <a:off x="215486" y="1579193"/>
            <a:ext cx="1902117" cy="1042506"/>
          </a:xfrm>
          <a:prstGeom prst="rect">
            <a:avLst/>
          </a:prstGeom>
        </p:spPr>
      </p:pic>
      <p:pic>
        <p:nvPicPr>
          <p:cNvPr id="6" name="Picture 5"/>
          <p:cNvPicPr>
            <a:picLocks noChangeAspect="1"/>
          </p:cNvPicPr>
          <p:nvPr/>
        </p:nvPicPr>
        <p:blipFill>
          <a:blip r:embed="rId5"/>
          <a:stretch>
            <a:fillRect/>
          </a:stretch>
        </p:blipFill>
        <p:spPr>
          <a:xfrm>
            <a:off x="262810" y="3542369"/>
            <a:ext cx="1828959" cy="810838"/>
          </a:xfrm>
          <a:prstGeom prst="rect">
            <a:avLst/>
          </a:prstGeom>
        </p:spPr>
      </p:pic>
      <p:pic>
        <p:nvPicPr>
          <p:cNvPr id="7" name="Picture 6"/>
          <p:cNvPicPr>
            <a:picLocks noChangeAspect="1"/>
          </p:cNvPicPr>
          <p:nvPr/>
        </p:nvPicPr>
        <p:blipFill>
          <a:blip r:embed="rId6"/>
          <a:stretch>
            <a:fillRect/>
          </a:stretch>
        </p:blipFill>
        <p:spPr>
          <a:xfrm>
            <a:off x="250439" y="4466565"/>
            <a:ext cx="1847248" cy="993734"/>
          </a:xfrm>
          <a:prstGeom prst="rect">
            <a:avLst/>
          </a:prstGeom>
        </p:spPr>
      </p:pic>
      <p:pic>
        <p:nvPicPr>
          <p:cNvPr id="8" name="Picture 7"/>
          <p:cNvPicPr>
            <a:picLocks noChangeAspect="1"/>
          </p:cNvPicPr>
          <p:nvPr/>
        </p:nvPicPr>
        <p:blipFill>
          <a:blip r:embed="rId7"/>
          <a:stretch>
            <a:fillRect/>
          </a:stretch>
        </p:blipFill>
        <p:spPr>
          <a:xfrm>
            <a:off x="264258" y="2509043"/>
            <a:ext cx="1853345" cy="1042506"/>
          </a:xfrm>
          <a:prstGeom prst="rect">
            <a:avLst/>
          </a:prstGeom>
        </p:spPr>
      </p:pic>
      <p:pic>
        <p:nvPicPr>
          <p:cNvPr id="9" name="Picture 8"/>
          <p:cNvPicPr>
            <a:picLocks noChangeAspect="1"/>
          </p:cNvPicPr>
          <p:nvPr/>
        </p:nvPicPr>
        <p:blipFill>
          <a:blip r:embed="rId8"/>
          <a:stretch>
            <a:fillRect/>
          </a:stretch>
        </p:blipFill>
        <p:spPr>
          <a:xfrm>
            <a:off x="1829402" y="623924"/>
            <a:ext cx="859611" cy="5889246"/>
          </a:xfrm>
          <a:prstGeom prst="rect">
            <a:avLst/>
          </a:prstGeom>
        </p:spPr>
      </p:pic>
      <p:pic>
        <p:nvPicPr>
          <p:cNvPr id="10" name="Picture 9"/>
          <p:cNvPicPr>
            <a:picLocks noChangeAspect="1"/>
          </p:cNvPicPr>
          <p:nvPr/>
        </p:nvPicPr>
        <p:blipFill>
          <a:blip r:embed="rId9"/>
          <a:stretch>
            <a:fillRect/>
          </a:stretch>
        </p:blipFill>
        <p:spPr>
          <a:xfrm>
            <a:off x="235101" y="5515704"/>
            <a:ext cx="1902117" cy="859611"/>
          </a:xfrm>
          <a:prstGeom prst="rect">
            <a:avLst/>
          </a:prstGeom>
        </p:spPr>
      </p:pic>
      <p:pic>
        <p:nvPicPr>
          <p:cNvPr id="12" name="Picture 11"/>
          <p:cNvPicPr>
            <a:picLocks noChangeAspect="1"/>
          </p:cNvPicPr>
          <p:nvPr/>
        </p:nvPicPr>
        <p:blipFill>
          <a:blip r:embed="rId10"/>
          <a:stretch>
            <a:fillRect/>
          </a:stretch>
        </p:blipFill>
        <p:spPr>
          <a:xfrm>
            <a:off x="2702971" y="2966255"/>
            <a:ext cx="1028548" cy="1226641"/>
          </a:xfrm>
          <a:prstGeom prst="rect">
            <a:avLst/>
          </a:prstGeom>
        </p:spPr>
      </p:pic>
      <p:pic>
        <p:nvPicPr>
          <p:cNvPr id="13" name="Picture 12"/>
          <p:cNvPicPr>
            <a:picLocks noChangeAspect="1"/>
          </p:cNvPicPr>
          <p:nvPr/>
        </p:nvPicPr>
        <p:blipFill>
          <a:blip r:embed="rId11"/>
          <a:stretch>
            <a:fillRect/>
          </a:stretch>
        </p:blipFill>
        <p:spPr>
          <a:xfrm>
            <a:off x="3731498" y="2565402"/>
            <a:ext cx="1530229" cy="786452"/>
          </a:xfrm>
          <a:prstGeom prst="rect">
            <a:avLst/>
          </a:prstGeom>
        </p:spPr>
      </p:pic>
      <p:pic>
        <p:nvPicPr>
          <p:cNvPr id="14" name="Picture 13"/>
          <p:cNvPicPr>
            <a:picLocks noChangeAspect="1"/>
          </p:cNvPicPr>
          <p:nvPr/>
        </p:nvPicPr>
        <p:blipFill>
          <a:blip r:embed="rId12"/>
          <a:stretch>
            <a:fillRect/>
          </a:stretch>
        </p:blipFill>
        <p:spPr>
          <a:xfrm>
            <a:off x="3738846" y="3768336"/>
            <a:ext cx="1530229" cy="737680"/>
          </a:xfrm>
          <a:prstGeom prst="rect">
            <a:avLst/>
          </a:prstGeom>
        </p:spPr>
      </p:pic>
      <p:sp>
        <p:nvSpPr>
          <p:cNvPr id="15" name="Rectangle 14"/>
          <p:cNvSpPr/>
          <p:nvPr/>
        </p:nvSpPr>
        <p:spPr>
          <a:xfrm>
            <a:off x="7062846" y="3211979"/>
            <a:ext cx="455574" cy="584775"/>
          </a:xfrm>
          <a:prstGeom prst="rect">
            <a:avLst/>
          </a:prstGeom>
        </p:spPr>
        <p:txBody>
          <a:bodyPr wrap="none">
            <a:spAutoFit/>
          </a:bodyPr>
          <a:lstStyle/>
          <a:p>
            <a:r>
              <a:rPr lang="en-US" sz="3200" b="1" dirty="0">
                <a:latin typeface="Arial Black" panose="020B0A04020102020204" pitchFamily="34" charset="0"/>
              </a:rPr>
              <a:t>+</a:t>
            </a:r>
          </a:p>
        </p:txBody>
      </p:sp>
      <p:sp>
        <p:nvSpPr>
          <p:cNvPr id="16" name="Rectangle 15"/>
          <p:cNvSpPr/>
          <p:nvPr/>
        </p:nvSpPr>
        <p:spPr>
          <a:xfrm>
            <a:off x="5202313" y="3249981"/>
            <a:ext cx="793304" cy="584775"/>
          </a:xfrm>
          <a:prstGeom prst="rect">
            <a:avLst/>
          </a:prstGeom>
        </p:spPr>
        <p:txBody>
          <a:bodyPr wrap="square">
            <a:spAutoFit/>
          </a:bodyPr>
          <a:lstStyle/>
          <a:p>
            <a:r>
              <a:rPr lang="en-US" sz="3200" b="1" dirty="0">
                <a:latin typeface="Arial Black" panose="020B0A04020102020204" pitchFamily="34" charset="0"/>
                <a:cs typeface="Aharoni" panose="02010803020104030203" pitchFamily="2" charset="-79"/>
              </a:rPr>
              <a:t>+</a:t>
            </a:r>
          </a:p>
        </p:txBody>
      </p:sp>
      <p:sp>
        <p:nvSpPr>
          <p:cNvPr id="17" name="Rectangle 16"/>
          <p:cNvSpPr/>
          <p:nvPr/>
        </p:nvSpPr>
        <p:spPr>
          <a:xfrm>
            <a:off x="5580312" y="2101110"/>
            <a:ext cx="1447800" cy="2862322"/>
          </a:xfrm>
          <a:prstGeom prst="rect">
            <a:avLst/>
          </a:prstGeom>
          <a:ln>
            <a:solidFill>
              <a:schemeClr val="tx1"/>
            </a:solidFill>
          </a:ln>
        </p:spPr>
        <p:txBody>
          <a:bodyPr wrap="square">
            <a:spAutoFit/>
          </a:bodyPr>
          <a:lstStyle/>
          <a:p>
            <a:r>
              <a:rPr lang="en-US" u="sng" dirty="0"/>
              <a:t>&gt;</a:t>
            </a:r>
            <a:r>
              <a:rPr lang="en-US" dirty="0"/>
              <a:t> 2 internal or social strengths or supports to aid safety and treatment planning </a:t>
            </a:r>
          </a:p>
        </p:txBody>
      </p:sp>
      <p:sp>
        <p:nvSpPr>
          <p:cNvPr id="18" name="Rectangle 17"/>
          <p:cNvSpPr/>
          <p:nvPr/>
        </p:nvSpPr>
        <p:spPr>
          <a:xfrm>
            <a:off x="7518420" y="2350204"/>
            <a:ext cx="1320780" cy="2308324"/>
          </a:xfrm>
          <a:prstGeom prst="rect">
            <a:avLst/>
          </a:prstGeom>
          <a:ln>
            <a:solidFill>
              <a:schemeClr val="tx1"/>
            </a:solidFill>
          </a:ln>
        </p:spPr>
        <p:txBody>
          <a:bodyPr wrap="square">
            <a:spAutoFit/>
          </a:bodyPr>
          <a:lstStyle/>
          <a:p>
            <a:r>
              <a:rPr lang="en-US" u="sng" dirty="0"/>
              <a:t>&gt;</a:t>
            </a:r>
            <a:r>
              <a:rPr lang="en-US" dirty="0"/>
              <a:t> 2 signs, situations or changes that would increase acute risk</a:t>
            </a:r>
          </a:p>
        </p:txBody>
      </p:sp>
    </p:spTree>
    <p:extLst>
      <p:ext uri="{BB962C8B-B14F-4D97-AF65-F5344CB8AC3E}">
        <p14:creationId xmlns:p14="http://schemas.microsoft.com/office/powerpoint/2010/main" val="4238855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026091"/>
          </a:xfrm>
        </p:spPr>
        <p:txBody>
          <a:bodyPr/>
          <a:lstStyle/>
          <a:p>
            <a:r>
              <a:rPr lang="en-US" sz="4000" b="1" dirty="0">
                <a:solidFill>
                  <a:srgbClr val="0000FF"/>
                </a:solidFill>
              </a:rPr>
              <a:t>A</a:t>
            </a:r>
            <a:r>
              <a:rPr lang="en-US" sz="3200" dirty="0"/>
              <a:t>cknowledge –</a:t>
            </a:r>
            <a:r>
              <a:rPr lang="en-US" dirty="0"/>
              <a:t>	</a:t>
            </a:r>
          </a:p>
          <a:p>
            <a:pPr lvl="1"/>
            <a:r>
              <a:rPr lang="en-US" dirty="0"/>
              <a:t>take the person seriously and listen</a:t>
            </a:r>
          </a:p>
          <a:p>
            <a:r>
              <a:rPr lang="en-US" sz="4000" b="1" dirty="0">
                <a:solidFill>
                  <a:srgbClr val="0000FF"/>
                </a:solidFill>
              </a:rPr>
              <a:t>C</a:t>
            </a:r>
            <a:r>
              <a:rPr lang="en-US" sz="3200" dirty="0"/>
              <a:t>are – </a:t>
            </a:r>
          </a:p>
          <a:p>
            <a:pPr lvl="1"/>
            <a:r>
              <a:rPr lang="en-US" dirty="0"/>
              <a:t>voice concern. </a:t>
            </a:r>
          </a:p>
          <a:p>
            <a:pPr lvl="1"/>
            <a:r>
              <a:rPr lang="en-US" dirty="0"/>
              <a:t>reassure, they are not alone. </a:t>
            </a:r>
          </a:p>
          <a:p>
            <a:r>
              <a:rPr lang="en-US" sz="4000" b="1" dirty="0">
                <a:solidFill>
                  <a:srgbClr val="0000FF"/>
                </a:solidFill>
              </a:rPr>
              <a:t>T</a:t>
            </a:r>
            <a:r>
              <a:rPr lang="en-US" sz="3200" dirty="0"/>
              <a:t>reatment</a:t>
            </a:r>
            <a:r>
              <a:rPr lang="en-US" dirty="0"/>
              <a:t> – Help access help immediately</a:t>
            </a:r>
          </a:p>
          <a:p>
            <a:pPr lvl="1"/>
            <a:r>
              <a:rPr lang="en-US" dirty="0"/>
              <a:t>Call 1-800-273-TALK (8255)</a:t>
            </a:r>
          </a:p>
          <a:p>
            <a:pPr lvl="1"/>
            <a:r>
              <a:rPr lang="en-US" dirty="0"/>
              <a:t>911</a:t>
            </a:r>
          </a:p>
          <a:p>
            <a:pPr marL="630936" lvl="2" indent="0">
              <a:buNone/>
            </a:pPr>
            <a:endParaRPr lang="en-US" dirty="0"/>
          </a:p>
        </p:txBody>
      </p:sp>
      <p:sp>
        <p:nvSpPr>
          <p:cNvPr id="3" name="Title 2"/>
          <p:cNvSpPr>
            <a:spLocks noGrp="1"/>
          </p:cNvSpPr>
          <p:nvPr>
            <p:ph type="title"/>
          </p:nvPr>
        </p:nvSpPr>
        <p:spPr>
          <a:xfrm>
            <a:off x="457200" y="533400"/>
            <a:ext cx="8229600" cy="1143000"/>
          </a:xfrm>
        </p:spPr>
        <p:txBody>
          <a:bodyPr>
            <a:normAutofit fontScale="90000"/>
          </a:bodyPr>
          <a:lstStyle/>
          <a:p>
            <a:pPr algn="ctr"/>
            <a:r>
              <a:rPr lang="en-US" dirty="0"/>
              <a:t>What do I do if I suspect this person is considering suicide?</a:t>
            </a:r>
          </a:p>
        </p:txBody>
      </p:sp>
      <p:sp>
        <p:nvSpPr>
          <p:cNvPr id="4" name="TextBox 3"/>
          <p:cNvSpPr txBox="1"/>
          <p:nvPr/>
        </p:nvSpPr>
        <p:spPr>
          <a:xfrm>
            <a:off x="2819400" y="5689202"/>
            <a:ext cx="6019800" cy="1200329"/>
          </a:xfrm>
          <a:prstGeom prst="rect">
            <a:avLst/>
          </a:prstGeom>
          <a:noFill/>
        </p:spPr>
        <p:txBody>
          <a:bodyPr wrap="square" rtlCol="0">
            <a:spAutoFit/>
          </a:bodyPr>
          <a:lstStyle/>
          <a:p>
            <a:r>
              <a:rPr lang="en-US" dirty="0">
                <a:hlinkClick r:id="rId3"/>
              </a:rPr>
              <a:t>www.StopASuicide.org</a:t>
            </a:r>
            <a:endParaRPr lang="en-US" dirty="0"/>
          </a:p>
          <a:p>
            <a:endParaRPr lang="en-US" dirty="0"/>
          </a:p>
          <a:p>
            <a:r>
              <a:rPr lang="en-US" dirty="0"/>
              <a:t>American Foundation for Suicide Prevention  (AFSP)</a:t>
            </a:r>
          </a:p>
          <a:p>
            <a:endParaRPr lang="en-US" dirty="0"/>
          </a:p>
        </p:txBody>
      </p:sp>
    </p:spTree>
    <p:extLst>
      <p:ext uri="{BB962C8B-B14F-4D97-AF65-F5344CB8AC3E}">
        <p14:creationId xmlns:p14="http://schemas.microsoft.com/office/powerpoint/2010/main" val="2670455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97126696"/>
              </p:ext>
            </p:extLst>
          </p:nvPr>
        </p:nvGraphicFramePr>
        <p:xfrm>
          <a:off x="1752600" y="838200"/>
          <a:ext cx="6477000" cy="4800601"/>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xmlns="" val="20000"/>
                    </a:ext>
                  </a:extLst>
                </a:gridCol>
              </a:tblGrid>
              <a:tr h="851937">
                <a:tc>
                  <a:txBody>
                    <a:bodyPr/>
                    <a:lstStyle/>
                    <a:p>
                      <a:pPr algn="ctr"/>
                      <a:r>
                        <a:rPr lang="en-US" sz="3600" dirty="0"/>
                        <a:t>DO</a:t>
                      </a:r>
                      <a:r>
                        <a:rPr lang="en-US" sz="3600" baseline="0" dirty="0"/>
                        <a:t> NOT:</a:t>
                      </a:r>
                      <a:endParaRPr lang="en-US" sz="3600" dirty="0"/>
                    </a:p>
                  </a:txBody>
                  <a:tcPr/>
                </a:tc>
                <a:extLst>
                  <a:ext uri="{0D108BD9-81ED-4DB2-BD59-A6C34878D82A}">
                    <a16:rowId xmlns:a16="http://schemas.microsoft.com/office/drawing/2014/main" xmlns="" val="10000"/>
                  </a:ext>
                </a:extLst>
              </a:tr>
              <a:tr h="493583">
                <a:tc>
                  <a:txBody>
                    <a:bodyPr/>
                    <a:lstStyle/>
                    <a:p>
                      <a:r>
                        <a:rPr lang="en-US" sz="2400" dirty="0"/>
                        <a:t>“Cheer up”  or  “Snap</a:t>
                      </a:r>
                      <a:r>
                        <a:rPr lang="en-US" sz="2400" baseline="0" dirty="0"/>
                        <a:t> out of it”</a:t>
                      </a:r>
                      <a:endParaRPr lang="en-US" sz="2400" dirty="0"/>
                    </a:p>
                  </a:txBody>
                  <a:tcPr/>
                </a:tc>
                <a:extLst>
                  <a:ext uri="{0D108BD9-81ED-4DB2-BD59-A6C34878D82A}">
                    <a16:rowId xmlns:a16="http://schemas.microsoft.com/office/drawing/2014/main" xmlns="" val="10001"/>
                  </a:ext>
                </a:extLst>
              </a:tr>
              <a:tr h="493583">
                <a:tc>
                  <a:txBody>
                    <a:bodyPr/>
                    <a:lstStyle/>
                    <a:p>
                      <a:r>
                        <a:rPr lang="en-US" sz="2400" dirty="0"/>
                        <a:t>Assume</a:t>
                      </a:r>
                      <a:r>
                        <a:rPr lang="en-US" sz="2400" baseline="0" dirty="0"/>
                        <a:t> things will work out</a:t>
                      </a:r>
                      <a:endParaRPr lang="en-US" sz="2400" dirty="0"/>
                    </a:p>
                  </a:txBody>
                  <a:tcPr/>
                </a:tc>
                <a:extLst>
                  <a:ext uri="{0D108BD9-81ED-4DB2-BD59-A6C34878D82A}">
                    <a16:rowId xmlns:a16="http://schemas.microsoft.com/office/drawing/2014/main" xmlns="" val="10002"/>
                  </a:ext>
                </a:extLst>
              </a:tr>
              <a:tr h="493583">
                <a:tc>
                  <a:txBody>
                    <a:bodyPr/>
                    <a:lstStyle/>
                    <a:p>
                      <a:r>
                        <a:rPr lang="en-US" sz="2400" dirty="0"/>
                        <a:t>Act shocked</a:t>
                      </a:r>
                    </a:p>
                  </a:txBody>
                  <a:tcPr/>
                </a:tc>
                <a:extLst>
                  <a:ext uri="{0D108BD9-81ED-4DB2-BD59-A6C34878D82A}">
                    <a16:rowId xmlns:a16="http://schemas.microsoft.com/office/drawing/2014/main" xmlns="" val="10003"/>
                  </a:ext>
                </a:extLst>
              </a:tr>
              <a:tr h="493583">
                <a:tc>
                  <a:txBody>
                    <a:bodyPr/>
                    <a:lstStyle/>
                    <a:p>
                      <a:r>
                        <a:rPr lang="en-US" sz="2400" dirty="0"/>
                        <a:t>Challenge or dare</a:t>
                      </a:r>
                    </a:p>
                  </a:txBody>
                  <a:tcPr/>
                </a:tc>
                <a:extLst>
                  <a:ext uri="{0D108BD9-81ED-4DB2-BD59-A6C34878D82A}">
                    <a16:rowId xmlns:a16="http://schemas.microsoft.com/office/drawing/2014/main" xmlns="" val="10004"/>
                  </a:ext>
                </a:extLst>
              </a:tr>
              <a:tr h="493583">
                <a:tc>
                  <a:txBody>
                    <a:bodyPr/>
                    <a:lstStyle/>
                    <a:p>
                      <a:r>
                        <a:rPr lang="en-US" sz="2400" dirty="0"/>
                        <a:t>Argue or debate moral issues</a:t>
                      </a:r>
                    </a:p>
                  </a:txBody>
                  <a:tcPr/>
                </a:tc>
                <a:extLst>
                  <a:ext uri="{0D108BD9-81ED-4DB2-BD59-A6C34878D82A}">
                    <a16:rowId xmlns:a16="http://schemas.microsoft.com/office/drawing/2014/main" xmlns="" val="10005"/>
                  </a:ext>
                </a:extLst>
              </a:tr>
              <a:tr h="493583">
                <a:tc>
                  <a:txBody>
                    <a:bodyPr/>
                    <a:lstStyle/>
                    <a:p>
                      <a:r>
                        <a:rPr lang="en-US" sz="2400" dirty="0"/>
                        <a:t>Allow yourself to be sworn</a:t>
                      </a:r>
                      <a:r>
                        <a:rPr lang="en-US" sz="2400" baseline="0" dirty="0"/>
                        <a:t> to secrecy</a:t>
                      </a:r>
                      <a:endParaRPr lang="en-US" sz="2400" dirty="0"/>
                    </a:p>
                  </a:txBody>
                  <a:tcPr/>
                </a:tc>
                <a:extLst>
                  <a:ext uri="{0D108BD9-81ED-4DB2-BD59-A6C34878D82A}">
                    <a16:rowId xmlns:a16="http://schemas.microsoft.com/office/drawing/2014/main" xmlns="" val="10006"/>
                  </a:ext>
                </a:extLst>
              </a:tr>
              <a:tr h="493583">
                <a:tc>
                  <a:txBody>
                    <a:bodyPr/>
                    <a:lstStyle/>
                    <a:p>
                      <a:r>
                        <a:rPr lang="en-US" sz="2400" dirty="0"/>
                        <a:t>Risk your personal safety</a:t>
                      </a:r>
                    </a:p>
                  </a:txBody>
                  <a:tcPr/>
                </a:tc>
                <a:extLst>
                  <a:ext uri="{0D108BD9-81ED-4DB2-BD59-A6C34878D82A}">
                    <a16:rowId xmlns:a16="http://schemas.microsoft.com/office/drawing/2014/main" xmlns="" val="10007"/>
                  </a:ext>
                </a:extLst>
              </a:tr>
              <a:tr h="493583">
                <a:tc>
                  <a:txBody>
                    <a:bodyPr/>
                    <a:lstStyle/>
                    <a:p>
                      <a:endParaRPr lang="en-US" dirty="0"/>
                    </a:p>
                  </a:txBody>
                  <a:tcPr/>
                </a:tc>
                <a:extLst>
                  <a:ext uri="{0D108BD9-81ED-4DB2-BD59-A6C34878D82A}">
                    <a16:rowId xmlns:a16="http://schemas.microsoft.com/office/drawing/2014/main" xmlns="" val="10008"/>
                  </a:ext>
                </a:extLst>
              </a:tr>
            </a:tbl>
          </a:graphicData>
        </a:graphic>
      </p:graphicFrame>
      <p:sp>
        <p:nvSpPr>
          <p:cNvPr id="5" name="TextBox 4"/>
          <p:cNvSpPr txBox="1"/>
          <p:nvPr/>
        </p:nvSpPr>
        <p:spPr>
          <a:xfrm>
            <a:off x="2286000" y="5881273"/>
            <a:ext cx="6248400" cy="369332"/>
          </a:xfrm>
          <a:prstGeom prst="rect">
            <a:avLst/>
          </a:prstGeom>
          <a:noFill/>
        </p:spPr>
        <p:txBody>
          <a:bodyPr wrap="square" rtlCol="0">
            <a:spAutoFit/>
          </a:bodyPr>
          <a:lstStyle/>
          <a:p>
            <a:r>
              <a:rPr lang="en-US" dirty="0"/>
              <a:t>American Foundation for Suicide Prevention  (AFSP)</a:t>
            </a:r>
          </a:p>
        </p:txBody>
      </p:sp>
    </p:spTree>
    <p:extLst>
      <p:ext uri="{BB962C8B-B14F-4D97-AF65-F5344CB8AC3E}">
        <p14:creationId xmlns:p14="http://schemas.microsoft.com/office/powerpoint/2010/main" val="2422879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5668963"/>
          </a:xfrm>
        </p:spPr>
        <p:txBody>
          <a:bodyPr/>
          <a:lstStyle/>
          <a:p>
            <a:pPr marL="0" lvl="1" indent="0">
              <a:buNone/>
            </a:pPr>
            <a:r>
              <a:rPr lang="en-US" sz="4400" b="1" dirty="0"/>
              <a:t>HELP: </a:t>
            </a:r>
          </a:p>
          <a:p>
            <a:pPr marL="0" lvl="1" indent="0">
              <a:buNone/>
            </a:pPr>
            <a:r>
              <a:rPr lang="en-US" sz="3200" dirty="0"/>
              <a:t>Flexible and Calm</a:t>
            </a:r>
          </a:p>
          <a:p>
            <a:pPr marL="0" indent="0">
              <a:buNone/>
            </a:pPr>
            <a:r>
              <a:rPr lang="en-US" dirty="0"/>
              <a:t>            and</a:t>
            </a:r>
          </a:p>
          <a:p>
            <a:pPr marL="0" indent="0">
              <a:buNone/>
            </a:pPr>
            <a:r>
              <a:rPr lang="en-US" dirty="0"/>
              <a:t>By making:</a:t>
            </a:r>
          </a:p>
          <a:p>
            <a:pPr lvl="1"/>
            <a:r>
              <a:rPr lang="en-US" dirty="0"/>
              <a:t>the implicit explicit</a:t>
            </a:r>
          </a:p>
          <a:p>
            <a:pPr lvl="1"/>
            <a:r>
              <a:rPr lang="en-US" dirty="0"/>
              <a:t>the complex simple</a:t>
            </a:r>
          </a:p>
          <a:p>
            <a:pPr lvl="1"/>
            <a:r>
              <a:rPr lang="en-US" dirty="0"/>
              <a:t>the confusing understandable</a:t>
            </a:r>
          </a:p>
          <a:p>
            <a:pPr lvl="1"/>
            <a:r>
              <a:rPr lang="en-US" dirty="0"/>
              <a:t>the inaccessible available</a:t>
            </a:r>
            <a:endParaRPr lang="en-US" sz="3200" dirty="0"/>
          </a:p>
        </p:txBody>
      </p:sp>
      <p:sp>
        <p:nvSpPr>
          <p:cNvPr id="2" name="Title 1"/>
          <p:cNvSpPr>
            <a:spLocks noGrp="1"/>
          </p:cNvSpPr>
          <p:nvPr>
            <p:ph type="title"/>
          </p:nvPr>
        </p:nvSpPr>
        <p:spPr>
          <a:xfrm>
            <a:off x="533400" y="4800600"/>
            <a:ext cx="8229600" cy="960438"/>
          </a:xfrm>
        </p:spPr>
        <p:txBody>
          <a:bodyPr>
            <a:normAutofit/>
          </a:bodyPr>
          <a:lstStyle/>
          <a:p>
            <a:r>
              <a:rPr lang="en-US" sz="3200" dirty="0"/>
              <a:t>F</a:t>
            </a:r>
            <a:r>
              <a:rPr lang="en-US" sz="3200" b="1" dirty="0"/>
              <a:t>acilitates HOPE</a:t>
            </a:r>
          </a:p>
        </p:txBody>
      </p:sp>
      <p:sp>
        <p:nvSpPr>
          <p:cNvPr id="4" name="Rectangle 3"/>
          <p:cNvSpPr/>
          <p:nvPr/>
        </p:nvSpPr>
        <p:spPr>
          <a:xfrm>
            <a:off x="3581400" y="5994975"/>
            <a:ext cx="5181600" cy="584775"/>
          </a:xfrm>
          <a:prstGeom prst="rect">
            <a:avLst/>
          </a:prstGeom>
        </p:spPr>
        <p:txBody>
          <a:bodyPr wrap="square">
            <a:spAutoFit/>
          </a:bodyPr>
          <a:lstStyle/>
          <a:p>
            <a:r>
              <a:rPr lang="en-US" sz="1600" dirty="0"/>
              <a:t>National Action Alliance for Suicide Prevention: Suicide Attempt Survivors Task Force. (2014)</a:t>
            </a:r>
          </a:p>
        </p:txBody>
      </p:sp>
    </p:spTree>
    <p:extLst>
      <p:ext uri="{BB962C8B-B14F-4D97-AF65-F5344CB8AC3E}">
        <p14:creationId xmlns:p14="http://schemas.microsoft.com/office/powerpoint/2010/main" val="104534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305800" cy="5334000"/>
          </a:xfrm>
        </p:spPr>
        <p:txBody>
          <a:bodyPr>
            <a:normAutofit/>
          </a:bodyPr>
          <a:lstStyle/>
          <a:p>
            <a:pPr marL="109728" indent="0">
              <a:buNone/>
            </a:pPr>
            <a:r>
              <a:rPr lang="en-US" sz="2800" dirty="0"/>
              <a:t>At the end of this presentation, participants will be able to:</a:t>
            </a:r>
          </a:p>
          <a:p>
            <a:r>
              <a:rPr lang="en-US" sz="2800" dirty="0"/>
              <a:t>1.	Use evidence to determine warning signs for suicide risk Identify the</a:t>
            </a:r>
          </a:p>
          <a:p>
            <a:r>
              <a:rPr lang="en-US" sz="2800" dirty="0"/>
              <a:t>2. Formulate acute and chronic suicide risk</a:t>
            </a:r>
          </a:p>
          <a:p>
            <a:r>
              <a:rPr lang="en-US" sz="2800" dirty="0"/>
              <a:t>3. Discuss resources and tools available for assessing and managing suicide risk</a:t>
            </a:r>
          </a:p>
          <a:p>
            <a:endParaRPr lang="en-US" sz="2800" dirty="0"/>
          </a:p>
        </p:txBody>
      </p:sp>
      <p:sp>
        <p:nvSpPr>
          <p:cNvPr id="3" name="Title 2"/>
          <p:cNvSpPr>
            <a:spLocks noGrp="1"/>
          </p:cNvSpPr>
          <p:nvPr>
            <p:ph type="title"/>
          </p:nvPr>
        </p:nvSpPr>
        <p:spPr/>
        <p:txBody>
          <a:bodyPr/>
          <a:lstStyle/>
          <a:p>
            <a:pPr algn="ctr"/>
            <a:r>
              <a:rPr lang="en-US" dirty="0"/>
              <a:t>Objectives</a:t>
            </a:r>
          </a:p>
        </p:txBody>
      </p:sp>
    </p:spTree>
    <p:extLst>
      <p:ext uri="{BB962C8B-B14F-4D97-AF65-F5344CB8AC3E}">
        <p14:creationId xmlns:p14="http://schemas.microsoft.com/office/powerpoint/2010/main" val="133324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562600"/>
          </a:xfrm>
        </p:spPr>
        <p:txBody>
          <a:bodyPr>
            <a:normAutofit fontScale="85000" lnSpcReduction="20000"/>
          </a:bodyPr>
          <a:lstStyle/>
          <a:p>
            <a:endParaRPr lang="en-US" dirty="0"/>
          </a:p>
          <a:p>
            <a:pPr marL="624078" indent="-514350">
              <a:buAutoNum type="arabicPeriod"/>
            </a:pPr>
            <a:r>
              <a:rPr lang="en-US" sz="2800" dirty="0"/>
              <a:t>Warning signs/triggers</a:t>
            </a:r>
          </a:p>
          <a:p>
            <a:pPr marL="624078" indent="-514350">
              <a:buAutoNum type="arabicPeriod"/>
            </a:pPr>
            <a:r>
              <a:rPr lang="en-US" sz="2800" dirty="0"/>
              <a:t>Coping Strategies (adaptive)</a:t>
            </a:r>
          </a:p>
          <a:p>
            <a:pPr marL="624078" indent="-514350">
              <a:buAutoNum type="arabicPeriod"/>
            </a:pPr>
            <a:r>
              <a:rPr lang="en-US" sz="2800" dirty="0"/>
              <a:t>Socialization</a:t>
            </a:r>
          </a:p>
          <a:p>
            <a:pPr marL="624078" indent="-514350">
              <a:buAutoNum type="arabicPeriod"/>
            </a:pPr>
            <a:r>
              <a:rPr lang="en-US" sz="2800" dirty="0"/>
              <a:t>People who may help resolve a crisis </a:t>
            </a:r>
          </a:p>
          <a:p>
            <a:pPr marL="365760" lvl="1" indent="0">
              <a:buNone/>
            </a:pPr>
            <a:r>
              <a:rPr lang="en-US" sz="2400" dirty="0"/>
              <a:t>     </a:t>
            </a:r>
            <a:r>
              <a:rPr lang="en-US" sz="2800" dirty="0"/>
              <a:t>Phone #’s</a:t>
            </a:r>
          </a:p>
          <a:p>
            <a:pPr marL="624078" indent="-514350">
              <a:buAutoNum type="arabicPeriod"/>
            </a:pPr>
            <a:r>
              <a:rPr lang="en-US" sz="2800" dirty="0"/>
              <a:t>Mental Health Professionals or agencies</a:t>
            </a:r>
          </a:p>
          <a:p>
            <a:pPr marL="109728" indent="0">
              <a:buNone/>
            </a:pPr>
            <a:r>
              <a:rPr lang="en-US" sz="2800" dirty="0"/>
              <a:t>       Phone #’s</a:t>
            </a:r>
          </a:p>
          <a:p>
            <a:pPr marL="109728" indent="0">
              <a:buNone/>
            </a:pPr>
            <a:r>
              <a:rPr lang="en-US" sz="2100" dirty="0">
                <a:solidFill>
                  <a:srgbClr val="3399FF"/>
                </a:solidFill>
              </a:rPr>
              <a:t>6</a:t>
            </a:r>
            <a:r>
              <a:rPr lang="en-US" sz="2800" dirty="0"/>
              <a:t>. Ensure the environment is safe</a:t>
            </a:r>
            <a:endParaRPr lang="en-US" dirty="0"/>
          </a:p>
          <a:p>
            <a:pPr marL="365760" lvl="1" indent="0">
              <a:buNone/>
            </a:pPr>
            <a:endParaRPr lang="en-US" dirty="0"/>
          </a:p>
          <a:p>
            <a:pPr marL="365760" lvl="1" indent="0">
              <a:buNone/>
            </a:pPr>
            <a:r>
              <a:rPr lang="en-US" dirty="0"/>
              <a:t>Safety Plan Treatment Manual: </a:t>
            </a:r>
            <a:r>
              <a:rPr lang="en-US" sz="2000" dirty="0"/>
              <a:t>Barbara Stanley and Gregory Brown</a:t>
            </a:r>
          </a:p>
          <a:p>
            <a:pPr marL="365760" lvl="1" indent="0">
              <a:buNone/>
            </a:pPr>
            <a:endParaRPr lang="en-US" dirty="0"/>
          </a:p>
          <a:p>
            <a:pPr marL="365760" lvl="1" indent="0">
              <a:buNone/>
            </a:pPr>
            <a:r>
              <a:rPr lang="en-US" dirty="0"/>
              <a:t>Manualhttp://www.mentalhealth.va.gov/</a:t>
            </a:r>
          </a:p>
          <a:p>
            <a:pPr marL="365760" lvl="1" indent="0">
              <a:buNone/>
            </a:pPr>
            <a:r>
              <a:rPr lang="en-US" dirty="0"/>
              <a:t>docs/va_safety_planning_manual.pdf</a:t>
            </a:r>
          </a:p>
          <a:p>
            <a:pPr marL="109728" indent="0">
              <a:buNone/>
            </a:pPr>
            <a:endParaRPr lang="en-US" dirty="0"/>
          </a:p>
          <a:p>
            <a:r>
              <a:rPr lang="en-US" sz="2000" dirty="0"/>
              <a:t>http://www.suicidepreventionlifeline.org/learn/safety.aspx</a:t>
            </a:r>
          </a:p>
        </p:txBody>
      </p:sp>
      <p:sp>
        <p:nvSpPr>
          <p:cNvPr id="3" name="Title 2"/>
          <p:cNvSpPr>
            <a:spLocks noGrp="1"/>
          </p:cNvSpPr>
          <p:nvPr>
            <p:ph type="title"/>
          </p:nvPr>
        </p:nvSpPr>
        <p:spPr/>
        <p:txBody>
          <a:bodyPr/>
          <a:lstStyle/>
          <a:p>
            <a:r>
              <a:rPr lang="en-US" dirty="0"/>
              <a:t>Safety Plan</a:t>
            </a:r>
          </a:p>
        </p:txBody>
      </p:sp>
    </p:spTree>
    <p:extLst>
      <p:ext uri="{BB962C8B-B14F-4D97-AF65-F5344CB8AC3E}">
        <p14:creationId xmlns:p14="http://schemas.microsoft.com/office/powerpoint/2010/main" val="2068859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229600" cy="4525963"/>
          </a:xfrm>
        </p:spPr>
        <p:txBody>
          <a:bodyPr>
            <a:normAutofit fontScale="92500" lnSpcReduction="20000"/>
          </a:bodyPr>
          <a:lstStyle/>
          <a:p>
            <a:r>
              <a:rPr lang="en-US" sz="4800" b="1" dirty="0"/>
              <a:t>C</a:t>
            </a:r>
            <a:r>
              <a:rPr lang="en-US" dirty="0"/>
              <a:t>ounseling on </a:t>
            </a:r>
          </a:p>
          <a:p>
            <a:r>
              <a:rPr lang="en-US" sz="4800" b="1" dirty="0"/>
              <a:t>A</a:t>
            </a:r>
            <a:r>
              <a:rPr lang="en-US" dirty="0"/>
              <a:t>ccess to</a:t>
            </a:r>
          </a:p>
          <a:p>
            <a:r>
              <a:rPr lang="en-US" sz="4800" b="1" dirty="0"/>
              <a:t>L</a:t>
            </a:r>
            <a:r>
              <a:rPr lang="en-US" dirty="0"/>
              <a:t>ethal</a:t>
            </a:r>
          </a:p>
          <a:p>
            <a:r>
              <a:rPr lang="en-US" sz="4800" b="1" dirty="0"/>
              <a:t>M</a:t>
            </a:r>
            <a:r>
              <a:rPr lang="en-US" dirty="0"/>
              <a:t>eans</a:t>
            </a:r>
          </a:p>
          <a:p>
            <a:endParaRPr lang="en-US" dirty="0"/>
          </a:p>
          <a:p>
            <a:pPr fontAlgn="base"/>
            <a:r>
              <a:rPr lang="en-US" b="1" dirty="0"/>
              <a:t>Program Description: </a:t>
            </a:r>
          </a:p>
          <a:p>
            <a:pPr fontAlgn="base"/>
            <a:r>
              <a:rPr lang="en-US" sz="2400" dirty="0"/>
              <a:t>1.5 to 2 hour workshop designed to help providers implement counseling strategies to help clients at risk for suicide and their families reduce access to lethal means, particularly (but not exclusively) firearms. </a:t>
            </a:r>
          </a:p>
          <a:p>
            <a:endParaRPr lang="en-US" dirty="0"/>
          </a:p>
        </p:txBody>
      </p:sp>
      <p:sp>
        <p:nvSpPr>
          <p:cNvPr id="3" name="Title 2"/>
          <p:cNvSpPr>
            <a:spLocks noGrp="1"/>
          </p:cNvSpPr>
          <p:nvPr>
            <p:ph type="title"/>
          </p:nvPr>
        </p:nvSpPr>
        <p:spPr/>
        <p:txBody>
          <a:bodyPr>
            <a:normAutofit fontScale="90000"/>
          </a:bodyPr>
          <a:lstStyle/>
          <a:p>
            <a:pPr algn="ctr"/>
            <a:r>
              <a:rPr lang="en-US" sz="2400" dirty="0"/>
              <a:t>Sample Programs</a:t>
            </a:r>
            <a:br>
              <a:rPr lang="en-US" sz="2400" dirty="0"/>
            </a:br>
            <a:r>
              <a:rPr lang="en-US" sz="5400" dirty="0"/>
              <a:t>CALM</a:t>
            </a:r>
          </a:p>
        </p:txBody>
      </p:sp>
    </p:spTree>
    <p:extLst>
      <p:ext uri="{BB962C8B-B14F-4D97-AF65-F5344CB8AC3E}">
        <p14:creationId xmlns:p14="http://schemas.microsoft.com/office/powerpoint/2010/main" val="315102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525963"/>
          </a:xfrm>
        </p:spPr>
        <p:txBody>
          <a:bodyPr>
            <a:normAutofit fontScale="92500" lnSpcReduction="20000"/>
          </a:bodyPr>
          <a:lstStyle/>
          <a:p>
            <a:pPr>
              <a:lnSpc>
                <a:spcPct val="110000"/>
              </a:lnSpc>
            </a:pPr>
            <a:r>
              <a:rPr lang="en-US" b="1" dirty="0"/>
              <a:t>“Tools exist to improve care for those struggling with suicide, and there is evidence that a </a:t>
            </a:r>
            <a:r>
              <a:rPr lang="en-US" b="1" u="sng" dirty="0"/>
              <a:t>comprehensive </a:t>
            </a:r>
            <a:r>
              <a:rPr lang="en-US" b="1" dirty="0"/>
              <a:t>approach works.”</a:t>
            </a:r>
          </a:p>
          <a:p>
            <a:pPr marL="109728" indent="0">
              <a:lnSpc>
                <a:spcPct val="110000"/>
              </a:lnSpc>
              <a:buNone/>
            </a:pPr>
            <a:endParaRPr lang="en-US" b="1" dirty="0"/>
          </a:p>
          <a:p>
            <a:pPr>
              <a:lnSpc>
                <a:spcPct val="110000"/>
              </a:lnSpc>
            </a:pPr>
            <a:r>
              <a:rPr lang="en-US" b="1" dirty="0"/>
              <a:t>“Suicide is preventable, and health care systems need to embrace and work towards the aspirational goal of preventing ALL suicide deaths for patients in their care.”</a:t>
            </a:r>
          </a:p>
          <a:p>
            <a:pPr marL="109728" indent="0">
              <a:buNone/>
            </a:pPr>
            <a:endParaRPr lang="en-US" b="1" dirty="0"/>
          </a:p>
          <a:p>
            <a:pPr marL="109728" indent="0">
              <a:buNone/>
            </a:pPr>
            <a:r>
              <a:rPr lang="en-US" sz="2400" dirty="0"/>
              <a:t>Julie Goldstein </a:t>
            </a:r>
            <a:r>
              <a:rPr lang="en-US" sz="2400" dirty="0" err="1"/>
              <a:t>Grumet</a:t>
            </a:r>
            <a:r>
              <a:rPr lang="en-US" sz="2400" dirty="0"/>
              <a:t> – Director of Prevention and Practice, SPRC and leader for the Action Alliance’s Zero Suicide priority. </a:t>
            </a:r>
          </a:p>
        </p:txBody>
      </p:sp>
      <p:sp>
        <p:nvSpPr>
          <p:cNvPr id="3" name="Title 2"/>
          <p:cNvSpPr>
            <a:spLocks noGrp="1"/>
          </p:cNvSpPr>
          <p:nvPr>
            <p:ph type="title"/>
          </p:nvPr>
        </p:nvSpPr>
        <p:spPr/>
        <p:txBody>
          <a:bodyPr>
            <a:normAutofit fontScale="90000"/>
          </a:bodyPr>
          <a:lstStyle/>
          <a:p>
            <a:pPr algn="ctr"/>
            <a:r>
              <a:rPr lang="en-US" sz="2800" dirty="0"/>
              <a:t>Sample Programs</a:t>
            </a:r>
            <a:br>
              <a:rPr lang="en-US" sz="2800" dirty="0"/>
            </a:br>
            <a:r>
              <a:rPr lang="en-US" sz="5400" dirty="0"/>
              <a:t>ZERO SUICIDE</a:t>
            </a:r>
          </a:p>
        </p:txBody>
      </p:sp>
    </p:spTree>
    <p:extLst>
      <p:ext uri="{BB962C8B-B14F-4D97-AF65-F5344CB8AC3E}">
        <p14:creationId xmlns:p14="http://schemas.microsoft.com/office/powerpoint/2010/main" val="3436990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609600"/>
          </a:xfrm>
        </p:spPr>
        <p:txBody>
          <a:bodyPr>
            <a:normAutofit fontScale="90000"/>
          </a:bodyPr>
          <a:lstStyle/>
          <a:p>
            <a:pPr algn="ctr"/>
            <a:r>
              <a:rPr lang="en-US" sz="3100" dirty="0"/>
              <a:t/>
            </a:r>
            <a:br>
              <a:rPr lang="en-US" sz="3100" dirty="0"/>
            </a:br>
            <a:r>
              <a:rPr lang="en-US" sz="5300" dirty="0"/>
              <a:t>Suicide Prevention Toolkit </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3307722" cy="392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4127" y="5300662"/>
            <a:ext cx="8534400" cy="523220"/>
          </a:xfrm>
          <a:prstGeom prst="rect">
            <a:avLst/>
          </a:prstGeom>
        </p:spPr>
        <p:txBody>
          <a:bodyPr wrap="square">
            <a:spAutoFit/>
          </a:bodyPr>
          <a:lstStyle/>
          <a:p>
            <a:r>
              <a:rPr lang="en-US" sz="2800" dirty="0">
                <a:solidFill>
                  <a:prstClr val="black"/>
                </a:solidFill>
              </a:rPr>
              <a:t>www.sprc.org/settings/primary-care/toolkit</a:t>
            </a:r>
          </a:p>
        </p:txBody>
      </p:sp>
      <p:sp>
        <p:nvSpPr>
          <p:cNvPr id="4" name="TextBox 3"/>
          <p:cNvSpPr txBox="1"/>
          <p:nvPr/>
        </p:nvSpPr>
        <p:spPr>
          <a:xfrm>
            <a:off x="4495800" y="2362200"/>
            <a:ext cx="3886200" cy="769441"/>
          </a:xfrm>
          <a:prstGeom prst="rect">
            <a:avLst/>
          </a:prstGeom>
          <a:noFill/>
        </p:spPr>
        <p:txBody>
          <a:bodyPr wrap="square" rtlCol="0">
            <a:spAutoFit/>
          </a:bodyPr>
          <a:lstStyle/>
          <a:p>
            <a:r>
              <a:rPr lang="en-US" sz="4400" b="1" dirty="0">
                <a:solidFill>
                  <a:srgbClr val="0000FF"/>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FREE PDF</a:t>
            </a:r>
          </a:p>
        </p:txBody>
      </p:sp>
    </p:spTree>
    <p:extLst>
      <p:ext uri="{BB962C8B-B14F-4D97-AF65-F5344CB8AC3E}">
        <p14:creationId xmlns:p14="http://schemas.microsoft.com/office/powerpoint/2010/main" val="361818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19900" y="3200400"/>
            <a:ext cx="16764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84046" y="1447800"/>
            <a:ext cx="8455153" cy="4843272"/>
          </a:xfrm>
        </p:spPr>
        <p:txBody>
          <a:bodyPr>
            <a:normAutofit lnSpcReduction="10000"/>
          </a:bodyPr>
          <a:lstStyle/>
          <a:p>
            <a:pPr>
              <a:lnSpc>
                <a:spcPct val="150000"/>
              </a:lnSpc>
            </a:pPr>
            <a:r>
              <a:rPr lang="en-US" sz="2000" dirty="0"/>
              <a:t>Started by Project Semicolon, which describes itself as "a faith-based non-profit movement dedicated to presenting hope and love to those who are struggling with depression, suicide, addiction and self-injury." </a:t>
            </a:r>
          </a:p>
          <a:p>
            <a:pPr>
              <a:lnSpc>
                <a:spcPct val="150000"/>
              </a:lnSpc>
            </a:pPr>
            <a:r>
              <a:rPr lang="en-US" sz="2000" dirty="0"/>
              <a:t>“A semicolon is used when an author could've </a:t>
            </a:r>
          </a:p>
          <a:p>
            <a:pPr marL="109728" indent="0">
              <a:lnSpc>
                <a:spcPct val="150000"/>
              </a:lnSpc>
              <a:buNone/>
            </a:pPr>
            <a:r>
              <a:rPr lang="en-US" sz="2000" dirty="0"/>
              <a:t>chosen to end their sentence, but chose not to.”</a:t>
            </a:r>
          </a:p>
          <a:p>
            <a:pPr>
              <a:lnSpc>
                <a:spcPct val="150000"/>
              </a:lnSpc>
            </a:pPr>
            <a:r>
              <a:rPr lang="en-US" sz="2000" dirty="0"/>
              <a:t>The author is </a:t>
            </a:r>
            <a:r>
              <a:rPr lang="en-US" sz="4000" b="1" i="1" dirty="0">
                <a:solidFill>
                  <a:srgbClr val="0070C0"/>
                </a:solidFill>
                <a:latin typeface="Brush Script MT" panose="03060802040406070304" pitchFamily="66" charset="0"/>
              </a:rPr>
              <a:t>you</a:t>
            </a:r>
            <a:r>
              <a:rPr lang="en-US" sz="2000" dirty="0"/>
              <a:t> and the sentence is your life.     </a:t>
            </a:r>
          </a:p>
          <a:p>
            <a:pPr>
              <a:lnSpc>
                <a:spcPct val="150000"/>
              </a:lnSpc>
            </a:pPr>
            <a:r>
              <a:rPr lang="en-US" sz="2000" dirty="0"/>
              <a:t>In the case of these tattoos, it is a physical representation of personal strength in the face of internal struggle.  </a:t>
            </a:r>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sz="3100" dirty="0"/>
              <a:t>Sample Programs</a:t>
            </a:r>
            <a:br>
              <a:rPr lang="en-US" sz="3100" dirty="0"/>
            </a:br>
            <a:r>
              <a:rPr lang="en-US" sz="4400" dirty="0"/>
              <a:t>P</a:t>
            </a:r>
            <a:r>
              <a:rPr lang="en-US" dirty="0"/>
              <a:t>roject Semicolon (Tattoo Trend)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352800"/>
            <a:ext cx="14478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224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61059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527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a:bodyPr>
          <a:lstStyle/>
          <a:p>
            <a:pPr marL="109728" indent="0" algn="ctr">
              <a:buNone/>
            </a:pPr>
            <a:endParaRPr lang="en-US" dirty="0"/>
          </a:p>
          <a:p>
            <a:pPr marL="109728" indent="0" algn="ctr">
              <a:buNone/>
            </a:pPr>
            <a:r>
              <a:rPr lang="en-US" dirty="0"/>
              <a:t>Millions of Americans are affected by mental health conditions every year.  NAMI, the National Alliance on Mental Illness, is the nation’s largest grassroots mental health organization dedicated to building better lives for the millions of Americans affected by mental illness through education and support for both the individual and the family.</a:t>
            </a:r>
          </a:p>
          <a:p>
            <a:pPr marL="109728" indent="0" algn="ctr">
              <a:buNone/>
            </a:pPr>
            <a:r>
              <a:rPr lang="en-US" b="1" dirty="0"/>
              <a:t> Find Help, Find Hope.</a:t>
            </a:r>
          </a:p>
          <a:p>
            <a:pPr marL="109728" indent="0">
              <a:buNone/>
            </a:pPr>
            <a:r>
              <a:rPr lang="en-US" b="1" dirty="0"/>
              <a:t>                         </a:t>
            </a:r>
            <a:r>
              <a:rPr lang="en-US" b="1" dirty="0">
                <a:solidFill>
                  <a:srgbClr val="0000FF"/>
                </a:solidFill>
              </a:rPr>
              <a:t>STATE:</a:t>
            </a:r>
            <a:endParaRPr lang="en-US" dirty="0">
              <a:solidFill>
                <a:srgbClr val="0000FF"/>
              </a:solidFill>
            </a:endParaRPr>
          </a:p>
          <a:p>
            <a:pPr marL="109728" indent="0" algn="ctr">
              <a:buNone/>
            </a:pPr>
            <a:endParaRPr lang="en-US" dirty="0">
              <a:solidFill>
                <a:srgbClr val="0000FF"/>
              </a:solidFill>
            </a:endParaRPr>
          </a:p>
        </p:txBody>
      </p:sp>
      <p:pic>
        <p:nvPicPr>
          <p:cNvPr id="1026" name="Picture 2" descr="C:\Users\pgreene\Documents\NAMI\Nami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
            <a:ext cx="6176772" cy="11765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51744" y="5715000"/>
            <a:ext cx="3733800" cy="523220"/>
          </a:xfrm>
          <a:prstGeom prst="rect">
            <a:avLst/>
          </a:prstGeom>
          <a:noFill/>
        </p:spPr>
        <p:txBody>
          <a:bodyPr wrap="square" rtlCol="0">
            <a:spAutoFit/>
          </a:bodyPr>
          <a:lstStyle/>
          <a:p>
            <a:r>
              <a:rPr lang="en-US" sz="2800" dirty="0">
                <a:solidFill>
                  <a:srgbClr val="0000FF"/>
                </a:solidFill>
              </a:rPr>
              <a:t>www.namitexas.org</a:t>
            </a:r>
          </a:p>
        </p:txBody>
      </p:sp>
    </p:spTree>
    <p:extLst>
      <p:ext uri="{BB962C8B-B14F-4D97-AF65-F5344CB8AC3E}">
        <p14:creationId xmlns:p14="http://schemas.microsoft.com/office/powerpoint/2010/main" val="2405054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Visit:http</a:t>
            </a:r>
            <a:r>
              <a:rPr lang="en-US" dirty="0"/>
              <a:t>://www.mentalhealthchannel.tv/</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732748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382000" cy="5486400"/>
          </a:xfrm>
        </p:spPr>
        <p:txBody>
          <a:bodyPr>
            <a:normAutofit fontScale="25000" lnSpcReduction="20000"/>
          </a:bodyPr>
          <a:lstStyle/>
          <a:p>
            <a:endParaRPr lang="en-US" dirty="0"/>
          </a:p>
          <a:p>
            <a:pPr marL="109728" indent="0">
              <a:buNone/>
            </a:pPr>
            <a:r>
              <a:rPr lang="en-US" sz="7200" dirty="0">
                <a:latin typeface="Times New Roman" panose="02020603050405020304" pitchFamily="18" charset="0"/>
                <a:cs typeface="Times New Roman" panose="02020603050405020304" pitchFamily="18" charset="0"/>
              </a:rPr>
              <a:t>Assessing &amp; Managing Suicide Risk: Core Competencies for Mental Health 	Professionals (2014). Suicide Prevention Resource Center Health and Human 	Development Programs Education Development Center, Inc.</a:t>
            </a:r>
          </a:p>
          <a:p>
            <a:pPr marL="109728" indent="0">
              <a:buNone/>
            </a:pPr>
            <a:endParaRPr lang="en-US" sz="7200" dirty="0">
              <a:latin typeface="Times New Roman" panose="02020603050405020304" pitchFamily="18" charset="0"/>
              <a:cs typeface="Times New Roman" panose="02020603050405020304" pitchFamily="18" charset="0"/>
            </a:endParaRPr>
          </a:p>
          <a:p>
            <a:pPr marL="109728" indent="0">
              <a:buNone/>
            </a:pPr>
            <a:r>
              <a:rPr lang="en-US" sz="7200" dirty="0">
                <a:latin typeface="Times New Roman" panose="02020603050405020304" pitchFamily="18" charset="0"/>
                <a:cs typeface="Times New Roman" panose="02020603050405020304" pitchFamily="18" charset="0"/>
              </a:rPr>
              <a:t> Fowler, J.C. (2013). Core principles in treating suicidal patients. Psychotherapy. Vol. 	50, 33, 268-272.</a:t>
            </a:r>
          </a:p>
          <a:p>
            <a:pPr marL="109728" indent="0">
              <a:buNone/>
            </a:pPr>
            <a:endParaRPr lang="en-US" sz="7200" dirty="0">
              <a:latin typeface="Times New Roman" panose="02020603050405020304" pitchFamily="18" charset="0"/>
              <a:cs typeface="Times New Roman" panose="02020603050405020304" pitchFamily="18" charset="0"/>
            </a:endParaRPr>
          </a:p>
          <a:p>
            <a:pPr marL="109728" indent="0">
              <a:buNone/>
            </a:pPr>
            <a:r>
              <a:rPr lang="en-US" sz="7200" dirty="0" err="1">
                <a:latin typeface="Times New Roman" panose="02020603050405020304" pitchFamily="18" charset="0"/>
                <a:cs typeface="Times New Roman" panose="02020603050405020304" pitchFamily="18" charset="0"/>
              </a:rPr>
              <a:t>Jobes</a:t>
            </a:r>
            <a:r>
              <a:rPr lang="en-US" sz="7200" dirty="0">
                <a:latin typeface="Times New Roman" panose="02020603050405020304" pitchFamily="18" charset="0"/>
                <a:cs typeface="Times New Roman" panose="02020603050405020304" pitchFamily="18" charset="0"/>
              </a:rPr>
              <a:t>, D. (2006). Managing suicidal risk: A collaborative approach. NY: Guilford Press.</a:t>
            </a:r>
          </a:p>
          <a:p>
            <a:pPr marL="109728" indent="0">
              <a:buNone/>
            </a:pPr>
            <a:endParaRPr lang="en-US" sz="7200" dirty="0">
              <a:latin typeface="Times New Roman" panose="02020603050405020304" pitchFamily="18" charset="0"/>
              <a:cs typeface="Times New Roman" panose="02020603050405020304" pitchFamily="18" charset="0"/>
            </a:endParaRPr>
          </a:p>
          <a:p>
            <a:pPr marL="109728" indent="0">
              <a:buNone/>
            </a:pPr>
            <a:r>
              <a:rPr lang="en-US" sz="7200" dirty="0">
                <a:latin typeface="Times New Roman" panose="02020603050405020304" pitchFamily="18" charset="0"/>
                <a:cs typeface="Times New Roman" panose="02020603050405020304" pitchFamily="18" charset="0"/>
              </a:rPr>
              <a:t>National Action Alliance for Suicide Prevention: Suicide Attempt Survivors Task Force. 	(2014). The Way Forward: Pathways to hope, recovery, and wellness with 	insights from lived experience. Washington, DC: Author.</a:t>
            </a:r>
          </a:p>
          <a:p>
            <a:pPr marL="109728" indent="0">
              <a:buNone/>
            </a:pPr>
            <a:endParaRPr lang="en-US" sz="7200" dirty="0">
              <a:latin typeface="Times New Roman" panose="02020603050405020304" pitchFamily="18" charset="0"/>
              <a:cs typeface="Times New Roman" panose="02020603050405020304" pitchFamily="18" charset="0"/>
            </a:endParaRPr>
          </a:p>
          <a:p>
            <a:pPr marL="109728" indent="0">
              <a:buNone/>
            </a:pPr>
            <a:r>
              <a:rPr lang="en-US" sz="7200" dirty="0">
                <a:latin typeface="Times New Roman" panose="02020603050405020304" pitchFamily="18" charset="0"/>
                <a:cs typeface="Times New Roman" panose="02020603050405020304" pitchFamily="18" charset="0"/>
              </a:rPr>
              <a:t>Rudd, M.D. (2006). The Assessment and Management of </a:t>
            </a:r>
            <a:r>
              <a:rPr lang="en-US" sz="7200" dirty="0" err="1">
                <a:latin typeface="Times New Roman" panose="02020603050405020304" pitchFamily="18" charset="0"/>
                <a:cs typeface="Times New Roman" panose="02020603050405020304" pitchFamily="18" charset="0"/>
              </a:rPr>
              <a:t>Suicidality.Seneca</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Fl</a:t>
            </a:r>
            <a:r>
              <a:rPr lang="en-US" sz="7200" dirty="0">
                <a:latin typeface="Times New Roman" panose="02020603050405020304" pitchFamily="18" charset="0"/>
                <a:cs typeface="Times New Roman" panose="02020603050405020304" pitchFamily="18" charset="0"/>
              </a:rPr>
              <a:t>: 	Professional Resource Press.</a:t>
            </a:r>
          </a:p>
          <a:p>
            <a:pPr marL="109728" indent="0">
              <a:buNone/>
            </a:pPr>
            <a:endParaRPr lang="en-US" sz="7200" dirty="0">
              <a:latin typeface="Times New Roman" panose="02020603050405020304" pitchFamily="18" charset="0"/>
              <a:cs typeface="Times New Roman" panose="02020603050405020304" pitchFamily="18" charset="0"/>
            </a:endParaRPr>
          </a:p>
          <a:p>
            <a:pPr marL="109728" indent="0">
              <a:buNone/>
            </a:pPr>
            <a:r>
              <a:rPr lang="en-US" sz="7200" dirty="0">
                <a:latin typeface="Times New Roman" panose="02020603050405020304" pitchFamily="18" charset="0"/>
                <a:cs typeface="Times New Roman" panose="02020603050405020304" pitchFamily="18" charset="0"/>
              </a:rPr>
              <a:t>Rudd, M.D., Williams, B., Trotter, D. (2011). The psychological and </a:t>
            </a:r>
            <a:r>
              <a:rPr lang="en-US" sz="7200" dirty="0" err="1">
                <a:latin typeface="Times New Roman" panose="02020603050405020304" pitchFamily="18" charset="0"/>
                <a:cs typeface="Times New Roman" panose="02020603050405020304" pitchFamily="18" charset="0"/>
              </a:rPr>
              <a:t>behavioural</a:t>
            </a:r>
            <a:r>
              <a:rPr lang="en-US" sz="7200" dirty="0">
                <a:latin typeface="Times New Roman" panose="02020603050405020304" pitchFamily="18" charset="0"/>
                <a:cs typeface="Times New Roman" panose="02020603050405020304" pitchFamily="18" charset="0"/>
              </a:rPr>
              <a:t> 	treatment of suicide </a:t>
            </a:r>
            <a:r>
              <a:rPr lang="en-US" sz="7200" dirty="0" err="1">
                <a:latin typeface="Times New Roman" panose="02020603050405020304" pitchFamily="18" charset="0"/>
                <a:cs typeface="Times New Roman" panose="02020603050405020304" pitchFamily="18" charset="0"/>
              </a:rPr>
              <a:t>behaviour</a:t>
            </a:r>
            <a:r>
              <a:rPr lang="en-US" sz="7200" dirty="0">
                <a:latin typeface="Times New Roman" panose="02020603050405020304" pitchFamily="18" charset="0"/>
                <a:cs typeface="Times New Roman" panose="02020603050405020304" pitchFamily="18" charset="0"/>
              </a:rPr>
              <a:t>: What are the common elements of treatments 	that work? In D. Wasserman &amp; C. Wasserman (Eds.), Oxford textbook of 	</a:t>
            </a:r>
            <a:r>
              <a:rPr lang="en-US" sz="7200" dirty="0" err="1">
                <a:latin typeface="Times New Roman" panose="02020603050405020304" pitchFamily="18" charset="0"/>
                <a:cs typeface="Times New Roman" panose="02020603050405020304" pitchFamily="18" charset="0"/>
              </a:rPr>
              <a:t>suicidology</a:t>
            </a:r>
            <a:r>
              <a:rPr lang="en-US" sz="7200" dirty="0">
                <a:latin typeface="Times New Roman" panose="02020603050405020304" pitchFamily="18" charset="0"/>
                <a:cs typeface="Times New Roman" panose="02020603050405020304" pitchFamily="18" charset="0"/>
              </a:rPr>
              <a:t> and suicide prevention: A global perspective (pp.427-437).  Oxford 	University Press.</a:t>
            </a:r>
          </a:p>
        </p:txBody>
      </p:sp>
      <p:sp>
        <p:nvSpPr>
          <p:cNvPr id="3" name="Title 2"/>
          <p:cNvSpPr>
            <a:spLocks noGrp="1"/>
          </p:cNvSpPr>
          <p:nvPr>
            <p:ph type="title"/>
          </p:nvPr>
        </p:nvSpPr>
        <p:spPr>
          <a:xfrm>
            <a:off x="457200" y="0"/>
            <a:ext cx="8229600" cy="1143000"/>
          </a:xfrm>
        </p:spPr>
        <p:txBody>
          <a:bodyPr/>
          <a:lstStyle/>
          <a:p>
            <a:pPr algn="ctr"/>
            <a:r>
              <a:rPr lang="en-US" dirty="0"/>
              <a:t>References</a:t>
            </a:r>
          </a:p>
        </p:txBody>
      </p:sp>
    </p:spTree>
    <p:extLst>
      <p:ext uri="{BB962C8B-B14F-4D97-AF65-F5344CB8AC3E}">
        <p14:creationId xmlns:p14="http://schemas.microsoft.com/office/powerpoint/2010/main" val="60525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382000" cy="6096000"/>
          </a:xfrm>
        </p:spPr>
        <p:txBody>
          <a:bodyPr>
            <a:normAutofit lnSpcReduction="10000"/>
          </a:bodyPr>
          <a:lstStyle/>
          <a:p>
            <a:pPr marL="109728" indent="0">
              <a:buNone/>
            </a:pPr>
            <a:r>
              <a:rPr lang="en-US" sz="1800" dirty="0">
                <a:latin typeface="Times New Roman" panose="02020603050405020304" pitchFamily="18" charset="0"/>
                <a:cs typeface="Times New Roman" panose="02020603050405020304" pitchFamily="18" charset="0"/>
              </a:rPr>
              <a:t>SAMHSA: National Suicide Prevention Lifeline</a:t>
            </a:r>
          </a:p>
          <a:p>
            <a:pPr marL="109728" indent="0">
              <a:buNone/>
            </a:pPr>
            <a:r>
              <a:rPr lang="en-US" sz="1800" dirty="0">
                <a:latin typeface="Times New Roman" panose="02020603050405020304" pitchFamily="18" charset="0"/>
                <a:cs typeface="Times New Roman" panose="02020603050405020304" pitchFamily="18" charset="0"/>
              </a:rPr>
              <a:t>         www.suici.aspxdeprevntionlifeline.org/learn/safety</a:t>
            </a:r>
          </a:p>
          <a:p>
            <a:pPr marL="109728" indent="0">
              <a:buNone/>
            </a:pPr>
            <a:endParaRPr lang="en-US" sz="1800" dirty="0">
              <a:latin typeface="Times New Roman" panose="02020603050405020304" pitchFamily="18" charset="0"/>
              <a:cs typeface="Times New Roman" panose="02020603050405020304" pitchFamily="18" charset="0"/>
            </a:endParaRPr>
          </a:p>
          <a:p>
            <a:pPr marL="109728" indent="0">
              <a:buNone/>
            </a:pPr>
            <a:r>
              <a:rPr lang="en-US" sz="1800" dirty="0" err="1">
                <a:latin typeface="Times New Roman" panose="02020603050405020304" pitchFamily="18" charset="0"/>
                <a:cs typeface="Times New Roman" panose="02020603050405020304" pitchFamily="18" charset="0"/>
              </a:rPr>
              <a:t>Sarchiapone</a:t>
            </a:r>
            <a:r>
              <a:rPr lang="en-US" sz="1800" dirty="0">
                <a:latin typeface="Times New Roman" panose="02020603050405020304" pitchFamily="18" charset="0"/>
                <a:cs typeface="Times New Roman" panose="02020603050405020304" pitchFamily="18" charset="0"/>
              </a:rPr>
              <a:t>, M., </a:t>
            </a:r>
            <a:r>
              <a:rPr lang="en-US" sz="1800" dirty="0" err="1">
                <a:latin typeface="Times New Roman" panose="02020603050405020304" pitchFamily="18" charset="0"/>
                <a:cs typeface="Times New Roman" panose="02020603050405020304" pitchFamily="18" charset="0"/>
              </a:rPr>
              <a:t>Mandelli</a:t>
            </a:r>
            <a:r>
              <a:rPr lang="en-US" sz="1800" dirty="0">
                <a:latin typeface="Times New Roman" panose="02020603050405020304" pitchFamily="18" charset="0"/>
                <a:cs typeface="Times New Roman" panose="02020603050405020304" pitchFamily="18" charset="0"/>
              </a:rPr>
              <a:t>, L., </a:t>
            </a:r>
            <a:r>
              <a:rPr lang="en-US" sz="1800" dirty="0" err="1">
                <a:latin typeface="Times New Roman" panose="02020603050405020304" pitchFamily="18" charset="0"/>
                <a:cs typeface="Times New Roman" panose="02020603050405020304" pitchFamily="18" charset="0"/>
              </a:rPr>
              <a:t>Iosue</a:t>
            </a:r>
            <a:r>
              <a:rPr lang="en-US" sz="1800" dirty="0">
                <a:latin typeface="Times New Roman" panose="02020603050405020304" pitchFamily="18" charset="0"/>
                <a:cs typeface="Times New Roman" panose="02020603050405020304" pitchFamily="18" charset="0"/>
              </a:rPr>
              <a:t>, M., </a:t>
            </a:r>
            <a:r>
              <a:rPr lang="en-US" sz="1800" dirty="0" err="1">
                <a:latin typeface="Times New Roman" panose="02020603050405020304" pitchFamily="18" charset="0"/>
                <a:cs typeface="Times New Roman" panose="02020603050405020304" pitchFamily="18" charset="0"/>
              </a:rPr>
              <a:t>Andrisano,C</a:t>
            </a:r>
            <a:r>
              <a:rPr lang="en-US" sz="1800" dirty="0">
                <a:latin typeface="Times New Roman" panose="02020603050405020304" pitchFamily="18" charset="0"/>
                <a:cs typeface="Times New Roman" panose="02020603050405020304" pitchFamily="18" charset="0"/>
              </a:rPr>
              <a:t>. &amp; Roy, A. (2011). 	Controlling access to suicide means. International Journal of 	Environmental Research and Public Health. 8, 4550-4562.</a:t>
            </a:r>
          </a:p>
          <a:p>
            <a:pPr marL="109728" indent="0">
              <a:buNone/>
            </a:pPr>
            <a:endParaRPr lang="en-US" sz="1800" dirty="0">
              <a:latin typeface="Times New Roman" panose="02020603050405020304" pitchFamily="18" charset="0"/>
              <a:cs typeface="Times New Roman" panose="02020603050405020304" pitchFamily="18" charset="0"/>
            </a:endParaRPr>
          </a:p>
          <a:p>
            <a:pPr marL="109728" indent="0">
              <a:buNone/>
            </a:pPr>
            <a:r>
              <a:rPr lang="en-US" sz="1800" dirty="0" err="1">
                <a:latin typeface="Times New Roman" panose="02020603050405020304" pitchFamily="18" charset="0"/>
                <a:cs typeface="Times New Roman" panose="02020603050405020304" pitchFamily="18" charset="0"/>
              </a:rPr>
              <a:t>Schrank</a:t>
            </a:r>
            <a:r>
              <a:rPr lang="en-US" sz="1800" dirty="0">
                <a:latin typeface="Times New Roman" panose="02020603050405020304" pitchFamily="18" charset="0"/>
                <a:cs typeface="Times New Roman" panose="02020603050405020304" pitchFamily="18" charset="0"/>
              </a:rPr>
              <a:t>, B., Bird, V., Rudnick, A., &amp; Slade, M. (2012). Determinants, self-	management strategies and interventions for hope in people with mental 	disorders: Systematic search and narrative review. Social  Science &amp; 	Medicine, 74, 554-564.</a:t>
            </a:r>
          </a:p>
          <a:p>
            <a:pPr marL="109728" indent="0">
              <a:buNone/>
            </a:pPr>
            <a:endParaRPr lang="en-US" sz="1800" dirty="0">
              <a:latin typeface="Times New Roman" panose="02020603050405020304" pitchFamily="18" charset="0"/>
              <a:cs typeface="Times New Roman" panose="02020603050405020304" pitchFamily="18" charset="0"/>
            </a:endParaRPr>
          </a:p>
          <a:p>
            <a:pPr marL="109728" indent="0">
              <a:buNone/>
            </a:pPr>
            <a:r>
              <a:rPr lang="en-US" sz="1800" dirty="0" err="1">
                <a:latin typeface="Times New Roman" panose="02020603050405020304" pitchFamily="18" charset="0"/>
                <a:cs typeface="Times New Roman" panose="02020603050405020304" pitchFamily="18" charset="0"/>
              </a:rPr>
              <a:t>Shneidman</a:t>
            </a:r>
            <a:r>
              <a:rPr lang="en-US" sz="1800" dirty="0">
                <a:latin typeface="Times New Roman" panose="02020603050405020304" pitchFamily="18" charset="0"/>
                <a:cs typeface="Times New Roman" panose="02020603050405020304" pitchFamily="18" charset="0"/>
              </a:rPr>
              <a:t>, E. (1993). Suicide As </a:t>
            </a:r>
            <a:r>
              <a:rPr lang="en-US" sz="1800" dirty="0" err="1">
                <a:latin typeface="Times New Roman" panose="02020603050405020304" pitchFamily="18" charset="0"/>
                <a:cs typeface="Times New Roman" panose="02020603050405020304" pitchFamily="18" charset="0"/>
              </a:rPr>
              <a:t>Psychache</a:t>
            </a:r>
            <a:r>
              <a:rPr lang="en-US" sz="1800" dirty="0">
                <a:latin typeface="Times New Roman" panose="02020603050405020304" pitchFamily="18" charset="0"/>
                <a:cs typeface="Times New Roman" panose="02020603050405020304" pitchFamily="18" charset="0"/>
              </a:rPr>
              <a:t>: A clinical approach to self-	destructive behavior. Northvale, NJ: Jason Aronson Inc.</a:t>
            </a:r>
          </a:p>
          <a:p>
            <a:pPr marL="109728" indent="0">
              <a:buNone/>
            </a:pPr>
            <a:endParaRPr lang="en-US" sz="1800" dirty="0">
              <a:latin typeface="Times New Roman" panose="02020603050405020304" pitchFamily="18" charset="0"/>
              <a:cs typeface="Times New Roman" panose="02020603050405020304" pitchFamily="18" charset="0"/>
            </a:endParaRPr>
          </a:p>
          <a:p>
            <a:pPr marL="109728" indent="0">
              <a:buNone/>
            </a:pPr>
            <a:r>
              <a:rPr lang="en-US" sz="1800" dirty="0">
                <a:latin typeface="Times New Roman" panose="02020603050405020304" pitchFamily="18" charset="0"/>
                <a:cs typeface="Times New Roman" panose="02020603050405020304" pitchFamily="18" charset="0"/>
              </a:rPr>
              <a:t>Stanley, B. &amp; Brown, G.K. (2008). The Safety Plan Treatment Manual to Reduce 	Suicide Risk: Veteran Version. Washington, D.C.: United States Department 	of Veterans Affairs.</a:t>
            </a:r>
          </a:p>
          <a:p>
            <a:pPr marL="109728" indent="0">
              <a:buNone/>
            </a:pPr>
            <a:endParaRPr lang="en-US" sz="1800" dirty="0">
              <a:latin typeface="Times New Roman" panose="02020603050405020304" pitchFamily="18" charset="0"/>
              <a:cs typeface="Times New Roman" panose="02020603050405020304" pitchFamily="18" charset="0"/>
            </a:endParaRPr>
          </a:p>
          <a:p>
            <a:pPr marL="109728" indent="0">
              <a:buNone/>
            </a:pPr>
            <a:r>
              <a:rPr lang="en-US" sz="1800" dirty="0">
                <a:latin typeface="Times New Roman" panose="02020603050405020304" pitchFamily="18" charset="0"/>
                <a:cs typeface="Times New Roman" panose="02020603050405020304" pitchFamily="18" charset="0"/>
              </a:rPr>
              <a:t>Van </a:t>
            </a:r>
            <a:r>
              <a:rPr lang="en-US" sz="1800" dirty="0" err="1">
                <a:latin typeface="Times New Roman" panose="02020603050405020304" pitchFamily="18" charset="0"/>
                <a:cs typeface="Times New Roman" panose="02020603050405020304" pitchFamily="18" charset="0"/>
              </a:rPr>
              <a:t>Orden</a:t>
            </a:r>
            <a:r>
              <a:rPr lang="en-US" sz="1800" dirty="0">
                <a:latin typeface="Times New Roman" panose="02020603050405020304" pitchFamily="18" charset="0"/>
                <a:cs typeface="Times New Roman" panose="02020603050405020304" pitchFamily="18" charset="0"/>
              </a:rPr>
              <a:t>, K.A., Witte, T.K., </a:t>
            </a:r>
            <a:r>
              <a:rPr lang="en-US" sz="1800" dirty="0" err="1">
                <a:latin typeface="Times New Roman" panose="02020603050405020304" pitchFamily="18" charset="0"/>
                <a:cs typeface="Times New Roman" panose="02020603050405020304" pitchFamily="18" charset="0"/>
              </a:rPr>
              <a:t>Cukowicz</a:t>
            </a:r>
            <a:r>
              <a:rPr lang="en-US" sz="1800" dirty="0">
                <a:latin typeface="Times New Roman" panose="02020603050405020304" pitchFamily="18" charset="0"/>
                <a:cs typeface="Times New Roman" panose="02020603050405020304" pitchFamily="18" charset="0"/>
              </a:rPr>
              <a:t>, K.C., Braithwaite, S., Selby, E.A., &amp; Joiner, 	T.E. (2010). The interpersonal theory of suicide. Psychological Review 	                       117(2): 575-600.</a:t>
            </a:r>
          </a:p>
          <a:p>
            <a:endParaRPr lang="en-US" sz="2100" dirty="0">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847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pPr algn="ctr"/>
            <a:r>
              <a:rPr lang="en-US" dirty="0"/>
              <a:t>Models/Theories</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6324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02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CALM:</a:t>
            </a:r>
          </a:p>
          <a:p>
            <a:r>
              <a:rPr lang="en-US" dirty="0"/>
              <a:t>Suicide Prevention Resource Center: www.sprc.org</a:t>
            </a:r>
          </a:p>
          <a:p>
            <a:endParaRPr lang="en-US" dirty="0"/>
          </a:p>
          <a:p>
            <a:r>
              <a:rPr lang="en-US" dirty="0"/>
              <a:t>Project Semicolon</a:t>
            </a:r>
          </a:p>
          <a:p>
            <a:pPr marL="109728" indent="0">
              <a:buNone/>
            </a:pPr>
            <a:r>
              <a:rPr lang="en-US" dirty="0"/>
              <a:t>http://www.huffingtonpost.com/2015/07/07/project-semicolon-tattoos_n_7745358.html</a:t>
            </a:r>
          </a:p>
          <a:p>
            <a:pPr marL="109728" indent="0">
              <a:buNone/>
            </a:pPr>
            <a:endParaRPr lang="en-US" dirty="0"/>
          </a:p>
          <a:p>
            <a:pPr marL="109728" indent="0">
              <a:buNone/>
            </a:pPr>
            <a:r>
              <a:rPr lang="en-US" dirty="0"/>
              <a:t>              Pamela.greene@tamucc.edu</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610664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457200"/>
            <a:ext cx="6781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42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Interpersonal Model</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02785" y="1841867"/>
            <a:ext cx="3505200" cy="34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422" y="1868364"/>
            <a:ext cx="3468578" cy="331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863913" y="4299589"/>
            <a:ext cx="1219200" cy="12192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16752" y="5388030"/>
            <a:ext cx="1301959" cy="369332"/>
          </a:xfrm>
          <a:prstGeom prst="rect">
            <a:avLst/>
          </a:prstGeom>
        </p:spPr>
        <p:txBody>
          <a:bodyPr wrap="none">
            <a:spAutoFit/>
          </a:bodyPr>
          <a:lstStyle/>
          <a:p>
            <a:r>
              <a:rPr lang="en-US" b="1" dirty="0"/>
              <a:t>Capability</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5119" y="4968624"/>
            <a:ext cx="10175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87133" y="3235375"/>
            <a:ext cx="1883849" cy="646331"/>
          </a:xfrm>
          <a:prstGeom prst="rect">
            <a:avLst/>
          </a:prstGeom>
        </p:spPr>
        <p:txBody>
          <a:bodyPr wrap="none">
            <a:spAutoFit/>
          </a:bodyPr>
          <a:lstStyle/>
          <a:p>
            <a:r>
              <a:rPr lang="en-US" dirty="0"/>
              <a:t>      Lack of </a:t>
            </a:r>
          </a:p>
          <a:p>
            <a:r>
              <a:rPr lang="en-US" dirty="0"/>
              <a:t>Connectedness</a:t>
            </a:r>
          </a:p>
        </p:txBody>
      </p:sp>
      <p:sp>
        <p:nvSpPr>
          <p:cNvPr id="8" name="Rectangle 7"/>
          <p:cNvSpPr/>
          <p:nvPr/>
        </p:nvSpPr>
        <p:spPr>
          <a:xfrm>
            <a:off x="5203917" y="3352800"/>
            <a:ext cx="2077813" cy="646331"/>
          </a:xfrm>
          <a:prstGeom prst="rect">
            <a:avLst/>
          </a:prstGeom>
        </p:spPr>
        <p:txBody>
          <a:bodyPr wrap="none">
            <a:spAutoFit/>
          </a:bodyPr>
          <a:lstStyle/>
          <a:p>
            <a:r>
              <a:rPr lang="en-US" dirty="0"/>
              <a:t>Perceived </a:t>
            </a:r>
          </a:p>
          <a:p>
            <a:r>
              <a:rPr lang="en-US" dirty="0"/>
              <a:t>Burdensomeness</a:t>
            </a:r>
          </a:p>
        </p:txBody>
      </p:sp>
      <p:sp>
        <p:nvSpPr>
          <p:cNvPr id="9" name="Rectangle 8"/>
          <p:cNvSpPr/>
          <p:nvPr/>
        </p:nvSpPr>
        <p:spPr>
          <a:xfrm>
            <a:off x="6324601" y="5485242"/>
            <a:ext cx="1645826" cy="523220"/>
          </a:xfrm>
          <a:prstGeom prst="rect">
            <a:avLst/>
          </a:prstGeom>
        </p:spPr>
        <p:txBody>
          <a:bodyPr wrap="square">
            <a:spAutoFit/>
          </a:bodyPr>
          <a:lstStyle/>
          <a:p>
            <a:r>
              <a:rPr lang="en-US" sz="2800" b="1" dirty="0">
                <a:solidFill>
                  <a:schemeClr val="accent4">
                    <a:lumMod val="50000"/>
                  </a:schemeClr>
                </a:solidFill>
              </a:rPr>
              <a:t>Lethal</a:t>
            </a:r>
          </a:p>
        </p:txBody>
      </p:sp>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3216" y="4325586"/>
            <a:ext cx="1779587"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35434" y="6041830"/>
            <a:ext cx="5136966" cy="584775"/>
          </a:xfrm>
          <a:prstGeom prst="rect">
            <a:avLst/>
          </a:prstGeom>
        </p:spPr>
        <p:txBody>
          <a:bodyPr wrap="square">
            <a:spAutoFit/>
          </a:bodyPr>
          <a:lstStyle/>
          <a:p>
            <a:r>
              <a:rPr lang="en-US" sz="1600" dirty="0"/>
              <a:t>Van </a:t>
            </a:r>
            <a:r>
              <a:rPr lang="en-US" sz="1600" dirty="0" err="1"/>
              <a:t>Orden</a:t>
            </a:r>
            <a:r>
              <a:rPr lang="en-US" sz="1600" dirty="0"/>
              <a:t>, Witte, </a:t>
            </a:r>
            <a:r>
              <a:rPr lang="en-US" sz="1600" dirty="0" err="1"/>
              <a:t>Cukowicz</a:t>
            </a:r>
            <a:r>
              <a:rPr lang="en-US" sz="1600" dirty="0"/>
              <a:t>, Braithwaite, Selby, &amp; Joiner, (2010). </a:t>
            </a:r>
          </a:p>
        </p:txBody>
      </p:sp>
      <p:sp>
        <p:nvSpPr>
          <p:cNvPr id="10" name="TextBox 9"/>
          <p:cNvSpPr txBox="1"/>
          <p:nvPr/>
        </p:nvSpPr>
        <p:spPr>
          <a:xfrm>
            <a:off x="4359260" y="2647819"/>
            <a:ext cx="338554" cy="1569660"/>
          </a:xfrm>
          <a:prstGeom prst="rect">
            <a:avLst/>
          </a:prstGeom>
          <a:noFill/>
        </p:spPr>
        <p:txBody>
          <a:bodyPr wrap="none" rtlCol="0">
            <a:spAutoFit/>
          </a:bodyPr>
          <a:lstStyle/>
          <a:p>
            <a:r>
              <a:rPr lang="en-US" sz="1600" b="1" dirty="0"/>
              <a:t>D</a:t>
            </a:r>
          </a:p>
          <a:p>
            <a:r>
              <a:rPr lang="en-US" sz="1600" b="1" dirty="0"/>
              <a:t>E</a:t>
            </a:r>
          </a:p>
          <a:p>
            <a:r>
              <a:rPr lang="en-US" sz="1600" b="1" dirty="0"/>
              <a:t>S</a:t>
            </a:r>
          </a:p>
          <a:p>
            <a:r>
              <a:rPr lang="en-US" sz="1600" b="1" dirty="0"/>
              <a:t>I</a:t>
            </a:r>
          </a:p>
          <a:p>
            <a:r>
              <a:rPr lang="en-US" sz="1600" b="1" dirty="0"/>
              <a:t>R</a:t>
            </a:r>
          </a:p>
          <a:p>
            <a:r>
              <a:rPr lang="en-US" sz="1600" b="1" dirty="0"/>
              <a:t>E</a:t>
            </a:r>
          </a:p>
        </p:txBody>
      </p:sp>
    </p:spTree>
    <p:extLst>
      <p:ext uri="{BB962C8B-B14F-4D97-AF65-F5344CB8AC3E}">
        <p14:creationId xmlns:p14="http://schemas.microsoft.com/office/powerpoint/2010/main" val="299265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Distinguishes the difference between acute and chronic suicidality.</a:t>
            </a:r>
          </a:p>
          <a:p>
            <a:endParaRPr lang="en-US" dirty="0"/>
          </a:p>
          <a:p>
            <a:r>
              <a:rPr lang="en-US" dirty="0"/>
              <a:t>Chronic: enduring vulnerability and heightened susceptibility</a:t>
            </a:r>
          </a:p>
          <a:p>
            <a:endParaRPr lang="en-US" dirty="0"/>
          </a:p>
          <a:p>
            <a:r>
              <a:rPr lang="en-US" dirty="0"/>
              <a:t>Acute: intense, escalated intent to die </a:t>
            </a:r>
          </a:p>
          <a:p>
            <a:pPr marL="109728" indent="0">
              <a:buNone/>
            </a:pPr>
            <a:endParaRPr lang="en-US" dirty="0"/>
          </a:p>
          <a:p>
            <a:pPr marL="109728" indent="0">
              <a:buNone/>
            </a:pPr>
            <a:endParaRPr lang="en-US" dirty="0"/>
          </a:p>
          <a:p>
            <a:pPr marL="630936" lvl="2" indent="0">
              <a:buNone/>
            </a:pPr>
            <a:r>
              <a:rPr lang="en-US" dirty="0"/>
              <a:t>                                                                    Rudd (2006)</a:t>
            </a:r>
          </a:p>
          <a:p>
            <a:pPr marL="630936" lvl="2" indent="0">
              <a:buNone/>
            </a:pPr>
            <a:endParaRPr lang="en-US" dirty="0"/>
          </a:p>
          <a:p>
            <a:endParaRPr lang="en-US" dirty="0"/>
          </a:p>
          <a:p>
            <a:endParaRPr lang="en-US" dirty="0"/>
          </a:p>
        </p:txBody>
      </p:sp>
      <p:sp>
        <p:nvSpPr>
          <p:cNvPr id="3" name="Title 2"/>
          <p:cNvSpPr>
            <a:spLocks noGrp="1"/>
          </p:cNvSpPr>
          <p:nvPr>
            <p:ph type="title"/>
          </p:nvPr>
        </p:nvSpPr>
        <p:spPr/>
        <p:txBody>
          <a:bodyPr/>
          <a:lstStyle/>
          <a:p>
            <a:pPr algn="ctr"/>
            <a:r>
              <a:rPr lang="en-US" dirty="0"/>
              <a:t>Fluid Vulnerability Theory</a:t>
            </a:r>
          </a:p>
        </p:txBody>
      </p:sp>
    </p:spTree>
    <p:extLst>
      <p:ext uri="{BB962C8B-B14F-4D97-AF65-F5344CB8AC3E}">
        <p14:creationId xmlns:p14="http://schemas.microsoft.com/office/powerpoint/2010/main" val="1370057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Ideation: </a:t>
            </a:r>
          </a:p>
          <a:p>
            <a:pPr lvl="1"/>
            <a:r>
              <a:rPr lang="en-US" sz="2400" dirty="0"/>
              <a:t>Frequency, intensity/severity, duration, specificity</a:t>
            </a:r>
          </a:p>
          <a:p>
            <a:pPr lvl="1"/>
            <a:r>
              <a:rPr lang="en-US" sz="2400" i="1" u="sng" dirty="0"/>
              <a:t>Presence</a:t>
            </a:r>
            <a:r>
              <a:rPr lang="en-US" sz="2400" dirty="0"/>
              <a:t>  vs. </a:t>
            </a:r>
            <a:r>
              <a:rPr lang="en-US" sz="2400" i="1" u="sng" dirty="0"/>
              <a:t>Absence</a:t>
            </a:r>
            <a:r>
              <a:rPr lang="en-US" sz="2400" dirty="0"/>
              <a:t> not necessarily useful</a:t>
            </a:r>
          </a:p>
          <a:p>
            <a:pPr lvl="1"/>
            <a:r>
              <a:rPr lang="en-US" sz="2400" dirty="0"/>
              <a:t>Relationship to intent to die</a:t>
            </a:r>
          </a:p>
          <a:p>
            <a:r>
              <a:rPr lang="en-US" sz="3200" dirty="0"/>
              <a:t>Method: </a:t>
            </a:r>
          </a:p>
          <a:p>
            <a:pPr lvl="1"/>
            <a:r>
              <a:rPr lang="en-US" sz="2400" b="1" dirty="0">
                <a:solidFill>
                  <a:schemeClr val="accent3">
                    <a:lumMod val="50000"/>
                  </a:schemeClr>
                </a:solidFill>
              </a:rPr>
              <a:t>availability/accessibility, </a:t>
            </a:r>
          </a:p>
          <a:p>
            <a:pPr lvl="1"/>
            <a:r>
              <a:rPr lang="en-US" sz="2400" dirty="0"/>
              <a:t>Multiple methods</a:t>
            </a:r>
          </a:p>
          <a:p>
            <a:r>
              <a:rPr lang="en-US" sz="3200" dirty="0"/>
              <a:t>Active behaviors                </a:t>
            </a:r>
          </a:p>
          <a:p>
            <a:pPr lvl="1"/>
            <a:r>
              <a:rPr lang="en-US" sz="2400" dirty="0"/>
              <a:t>Preparation and rehearsal</a:t>
            </a:r>
          </a:p>
          <a:p>
            <a:endParaRPr lang="en-US" dirty="0"/>
          </a:p>
        </p:txBody>
      </p:sp>
      <p:sp>
        <p:nvSpPr>
          <p:cNvPr id="3" name="Title 2"/>
          <p:cNvSpPr>
            <a:spLocks noGrp="1"/>
          </p:cNvSpPr>
          <p:nvPr>
            <p:ph type="title"/>
          </p:nvPr>
        </p:nvSpPr>
        <p:spPr/>
        <p:txBody>
          <a:bodyPr>
            <a:normAutofit fontScale="90000"/>
          </a:bodyPr>
          <a:lstStyle/>
          <a:p>
            <a:pPr algn="ctr"/>
            <a:r>
              <a:rPr lang="en-US" dirty="0"/>
              <a:t>Nature of Suicidal Thinking: </a:t>
            </a:r>
            <a:br>
              <a:rPr lang="en-US" dirty="0"/>
            </a:br>
            <a:r>
              <a:rPr lang="en-US" dirty="0"/>
              <a:t>Get Specifics!</a:t>
            </a:r>
          </a:p>
        </p:txBody>
      </p:sp>
      <p:sp>
        <p:nvSpPr>
          <p:cNvPr id="4" name="Right Brace 3"/>
          <p:cNvSpPr/>
          <p:nvPr/>
        </p:nvSpPr>
        <p:spPr>
          <a:xfrm>
            <a:off x="5181600" y="4953000"/>
            <a:ext cx="4572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867400" y="5068669"/>
            <a:ext cx="2743200" cy="646331"/>
          </a:xfrm>
          <a:prstGeom prst="rect">
            <a:avLst/>
          </a:prstGeom>
          <a:noFill/>
        </p:spPr>
        <p:txBody>
          <a:bodyPr wrap="square" rtlCol="0">
            <a:spAutoFit/>
          </a:bodyPr>
          <a:lstStyle/>
          <a:p>
            <a:r>
              <a:rPr lang="en-US" b="1" i="1" dirty="0"/>
              <a:t>From thinking </a:t>
            </a:r>
          </a:p>
          <a:p>
            <a:r>
              <a:rPr lang="en-US" b="1" i="1" dirty="0"/>
              <a:t>to doing</a:t>
            </a:r>
          </a:p>
        </p:txBody>
      </p:sp>
    </p:spTree>
    <p:extLst>
      <p:ext uri="{BB962C8B-B14F-4D97-AF65-F5344CB8AC3E}">
        <p14:creationId xmlns:p14="http://schemas.microsoft.com/office/powerpoint/2010/main" val="216887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pPr marL="109728" indent="0">
              <a:buNone/>
            </a:pPr>
            <a:r>
              <a:rPr lang="en-US" sz="3200" b="1" dirty="0"/>
              <a:t>Critical to recognize:</a:t>
            </a:r>
          </a:p>
          <a:p>
            <a:r>
              <a:rPr lang="en-US" dirty="0"/>
              <a:t>Fluid nature of suicide intent and motivation to die</a:t>
            </a:r>
          </a:p>
          <a:p>
            <a:r>
              <a:rPr lang="en-US" dirty="0"/>
              <a:t>Ideation is NOT necessarily a good measure of intent/risk</a:t>
            </a:r>
          </a:p>
          <a:p>
            <a:r>
              <a:rPr lang="en-US" dirty="0"/>
              <a:t>Central role of shame/self-hate/stigma</a:t>
            </a:r>
          </a:p>
          <a:p>
            <a:r>
              <a:rPr lang="en-US" dirty="0"/>
              <a:t>Intent can persist after a suicide attempt and is related to risk for a subsequent attempt</a:t>
            </a:r>
          </a:p>
          <a:p>
            <a:pPr lvl="1"/>
            <a:r>
              <a:rPr lang="en-US" dirty="0"/>
              <a:t>“Residual intent”</a:t>
            </a:r>
          </a:p>
          <a:p>
            <a:endParaRPr lang="en-US" dirty="0"/>
          </a:p>
        </p:txBody>
      </p:sp>
      <p:sp>
        <p:nvSpPr>
          <p:cNvPr id="3" name="Title 2"/>
          <p:cNvSpPr>
            <a:spLocks noGrp="1"/>
          </p:cNvSpPr>
          <p:nvPr>
            <p:ph type="title"/>
          </p:nvPr>
        </p:nvSpPr>
        <p:spPr/>
        <p:txBody>
          <a:bodyPr>
            <a:normAutofit fontScale="90000"/>
          </a:bodyPr>
          <a:lstStyle/>
          <a:p>
            <a:r>
              <a:rPr lang="en-US" dirty="0"/>
              <a:t>UNDERSTANDING SUICIDE INTENT</a:t>
            </a:r>
          </a:p>
        </p:txBody>
      </p:sp>
    </p:spTree>
    <p:extLst>
      <p:ext uri="{BB962C8B-B14F-4D97-AF65-F5344CB8AC3E}">
        <p14:creationId xmlns:p14="http://schemas.microsoft.com/office/powerpoint/2010/main" val="414948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Risk – Biological, Psychological, social, and cultural factors that are associated with suicidal behavior and ideation – </a:t>
            </a:r>
          </a:p>
          <a:p>
            <a:pPr lvl="1"/>
            <a:r>
              <a:rPr lang="en-US" b="1" dirty="0">
                <a:solidFill>
                  <a:schemeClr val="accent3">
                    <a:lumMod val="50000"/>
                  </a:schemeClr>
                </a:solidFill>
                <a:effectLst>
                  <a:outerShdw blurRad="38100" dist="38100" dir="2700000" algn="tl">
                    <a:srgbClr val="000000">
                      <a:alpha val="43137"/>
                    </a:srgbClr>
                  </a:outerShdw>
                </a:effectLst>
              </a:rPr>
              <a:t>NOT</a:t>
            </a:r>
            <a:r>
              <a:rPr lang="en-US" dirty="0">
                <a:solidFill>
                  <a:schemeClr val="accent3">
                    <a:lumMod val="50000"/>
                  </a:schemeClr>
                </a:solidFill>
              </a:rPr>
              <a:t> </a:t>
            </a:r>
            <a:r>
              <a:rPr lang="en-US" dirty="0"/>
              <a:t>predictors or causes. </a:t>
            </a:r>
          </a:p>
          <a:p>
            <a:endParaRPr lang="en-US" dirty="0"/>
          </a:p>
          <a:p>
            <a:r>
              <a:rPr lang="en-US" dirty="0"/>
              <a:t>Protective –those factors associated with decreased occurrences of suicidal behaviors. </a:t>
            </a:r>
          </a:p>
          <a:p>
            <a:pPr marL="109728" indent="0">
              <a:buNone/>
            </a:pPr>
            <a:endParaRPr lang="en-US" dirty="0"/>
          </a:p>
          <a:p>
            <a:pPr marL="109728" indent="0">
              <a:buNone/>
            </a:pPr>
            <a:r>
              <a:rPr lang="en-US" sz="2400" dirty="0">
                <a:latin typeface="Arial Rounded MT Bold" panose="020F0704030504030204" pitchFamily="34" charset="0"/>
              </a:rPr>
              <a:t>Clinical interventions</a:t>
            </a:r>
            <a:r>
              <a:rPr lang="en-US" sz="2800" dirty="0">
                <a:latin typeface="Arial Rounded MT Bold" panose="020F0704030504030204" pitchFamily="34" charset="0"/>
              </a:rPr>
              <a:t>:   </a:t>
            </a:r>
            <a:r>
              <a:rPr lang="en-US" sz="2400" dirty="0">
                <a:latin typeface="Arial Rounded MT Bold" panose="020F0704030504030204" pitchFamily="34" charset="0"/>
              </a:rPr>
              <a:t>risk &amp;    protective factors</a:t>
            </a:r>
          </a:p>
          <a:p>
            <a:endParaRPr lang="en-US" dirty="0"/>
          </a:p>
        </p:txBody>
      </p:sp>
      <p:sp>
        <p:nvSpPr>
          <p:cNvPr id="3" name="Title 2"/>
          <p:cNvSpPr>
            <a:spLocks noGrp="1"/>
          </p:cNvSpPr>
          <p:nvPr>
            <p:ph type="title"/>
          </p:nvPr>
        </p:nvSpPr>
        <p:spPr/>
        <p:txBody>
          <a:bodyPr/>
          <a:lstStyle/>
          <a:p>
            <a:pPr algn="ctr"/>
            <a:r>
              <a:rPr lang="en-US" dirty="0"/>
              <a:t>Risk &amp; Protective Factors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636" y="4876800"/>
            <a:ext cx="20792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8883" y="4876800"/>
            <a:ext cx="217767"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183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922117F9466A42B79F384155FC6176" ma:contentTypeVersion="3" ma:contentTypeDescription="Create a new document." ma:contentTypeScope="" ma:versionID="75ea6135eaca53cd4f98e1bcfe2ce9d0">
  <xsd:schema xmlns:xsd="http://www.w3.org/2001/XMLSchema" xmlns:xs="http://www.w3.org/2001/XMLSchema" xmlns:p="http://schemas.microsoft.com/office/2006/metadata/properties" xmlns:ns1="http://schemas.microsoft.com/sharepoint/v3" xmlns:ns2="dbd933fb-2f61-46bd-8b3f-53afb9798c61" xmlns:ns3="5074c115-1154-4cff-a83d-8fe5234319d2" targetNamespace="http://schemas.microsoft.com/office/2006/metadata/properties" ma:root="true" ma:fieldsID="5b1d76d608c66bae44881ac9b711e5e7" ns1:_="" ns2:_="" ns3:_="">
    <xsd:import namespace="http://schemas.microsoft.com/sharepoint/v3"/>
    <xsd:import namespace="dbd933fb-2f61-46bd-8b3f-53afb9798c61"/>
    <xsd:import namespace="5074c115-1154-4cff-a83d-8fe5234319d2"/>
    <xsd:element name="properties">
      <xsd:complexType>
        <xsd:sequence>
          <xsd:element name="documentManagement">
            <xsd:complexType>
              <xsd:all>
                <xsd:element ref="ns1:PublishingStartDate" minOccurs="0"/>
                <xsd:element ref="ns1:PublishingExpirationDate" minOccurs="0"/>
                <xsd:element ref="ns2:ba1c8a49bf4d407aaa619bd4dec280bb"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d933fb-2f61-46bd-8b3f-53afb9798c61" elementFormDefault="qualified">
    <xsd:import namespace="http://schemas.microsoft.com/office/2006/documentManagement/types"/>
    <xsd:import namespace="http://schemas.microsoft.com/office/infopath/2007/PartnerControls"/>
    <xsd:element name="ba1c8a49bf4d407aaa619bd4dec280bb" ma:index="11" nillable="true" ma:taxonomy="true" ma:internalName="ba1c8a49bf4d407aaa619bd4dec280bb" ma:taxonomyFieldName="DocumentCategory" ma:displayName="Document Category" ma:default="" ma:fieldId="{ba1c8a49-bf4d-407a-aa61-9bd4dec280bb}" ma:sspId="2c73f8ff-23f1-48c7-894a-08e124209f6d" ma:termSetId="75237dee-3bde-433f-bc66-5da5d87602cf"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74c115-1154-4cff-a83d-8fe5234319d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727f273-c76a-4be5-84a4-e3801b8f7ca5}" ma:internalName="TaxCatchAll" ma:showField="CatchAllData" ma:web="dbd933fb-2f61-46bd-8b3f-53afb9798c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074c115-1154-4cff-a83d-8fe5234319d2">
      <Value>247</Value>
    </TaxCatchAll>
    <ba1c8a49bf4d407aaa619bd4dec280bb xmlns="dbd933fb-2f61-46bd-8b3f-53afb9798c61">
      <Terms xmlns="http://schemas.microsoft.com/office/infopath/2007/PartnerControls">
        <TermInfo xmlns="http://schemas.microsoft.com/office/infopath/2007/PartnerControls">
          <TermName xmlns="http://schemas.microsoft.com/office/infopath/2007/PartnerControls">Forms ＆ Templates</TermName>
          <TermId xmlns="http://schemas.microsoft.com/office/infopath/2007/PartnerControls">7455ff05-e5bb-426a-9ad6-69d5db2259d3</TermId>
        </TermInfo>
      </Terms>
    </ba1c8a49bf4d407aaa619bd4dec280bb>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CAF39F2-F083-4BCA-9274-254FF6254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bd933fb-2f61-46bd-8b3f-53afb9798c61"/>
    <ds:schemaRef ds:uri="5074c115-1154-4cff-a83d-8fe5234319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FC57C1-38BF-4B2A-8F76-8BB9470BF3C6}">
  <ds:schemaRefs>
    <ds:schemaRef ds:uri="http://schemas.microsoft.com/sharepoint/v3/contenttype/forms"/>
  </ds:schemaRefs>
</ds:datastoreItem>
</file>

<file path=customXml/itemProps3.xml><?xml version="1.0" encoding="utf-8"?>
<ds:datastoreItem xmlns:ds="http://schemas.openxmlformats.org/officeDocument/2006/customXml" ds:itemID="{57CA42F4-E22F-4069-918D-7871F167512A}">
  <ds:schemaRefs>
    <ds:schemaRef ds:uri="http://www.w3.org/XML/1998/namespace"/>
    <ds:schemaRef ds:uri="http://schemas.microsoft.com/office/2006/documentManagement/types"/>
    <ds:schemaRef ds:uri="5074c115-1154-4cff-a83d-8fe5234319d2"/>
    <ds:schemaRef ds:uri="http://purl.org/dc/terms/"/>
    <ds:schemaRef ds:uri="dbd933fb-2f61-46bd-8b3f-53afb9798c61"/>
    <ds:schemaRef ds:uri="http://schemas.openxmlformats.org/package/2006/metadata/core-properties"/>
    <ds:schemaRef ds:uri="http://schemas.microsoft.com/sharepoint/v3"/>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Concourse</Template>
  <TotalTime>10306</TotalTime>
  <Words>3457</Words>
  <Application>Microsoft Office PowerPoint</Application>
  <PresentationFormat>On-screen Show (4:3)</PresentationFormat>
  <Paragraphs>409</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 Formulation of Suicide Risk: Synthesizing Today, Anticipating Tomorrow </vt:lpstr>
      <vt:lpstr>Objectives</vt:lpstr>
      <vt:lpstr>Models/Theories</vt:lpstr>
      <vt:lpstr>PowerPoint Presentation</vt:lpstr>
      <vt:lpstr>Interpersonal Model</vt:lpstr>
      <vt:lpstr>Fluid Vulnerability Theory</vt:lpstr>
      <vt:lpstr>Nature of Suicidal Thinking:  Get Specifics!</vt:lpstr>
      <vt:lpstr>UNDERSTANDING SUICIDE INTENT</vt:lpstr>
      <vt:lpstr>Risk &amp; Protective Factors</vt:lpstr>
      <vt:lpstr>Mental Status Exam</vt:lpstr>
      <vt:lpstr>PowerPoint Presentation</vt:lpstr>
      <vt:lpstr>Warning Signs</vt:lpstr>
      <vt:lpstr>WARNING SIGNS</vt:lpstr>
      <vt:lpstr>IS PATH WARM</vt:lpstr>
      <vt:lpstr>Screening Tools</vt:lpstr>
      <vt:lpstr>                   Formulation</vt:lpstr>
      <vt:lpstr>What do I do if I suspect this person is considering suicide?</vt:lpstr>
      <vt:lpstr>PowerPoint Presentation</vt:lpstr>
      <vt:lpstr>Facilitates HOPE</vt:lpstr>
      <vt:lpstr>Safety Plan</vt:lpstr>
      <vt:lpstr>Sample Programs CALM</vt:lpstr>
      <vt:lpstr>Sample Programs ZERO SUICIDE</vt:lpstr>
      <vt:lpstr> Suicide Prevention Toolkit </vt:lpstr>
      <vt:lpstr>Sample Programs Project Semicolon (Tattoo Trend) </vt:lpstr>
      <vt:lpstr>PowerPoint Presentation</vt:lpstr>
      <vt:lpstr>PowerPoint Presentation</vt:lpstr>
      <vt:lpstr>PowerPoint Presentation</vt:lpstr>
      <vt:lpstr>References</vt:lpstr>
      <vt:lpstr>PowerPoint Presentation</vt:lpstr>
      <vt:lpstr>PowerPoint Presentation</vt:lpstr>
    </vt:vector>
  </TitlesOfParts>
  <Company>Menninger Clinic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Branded PowerPoint Presentation</dc:title>
  <dc:creator>Nancy Trowbridge</dc:creator>
  <cp:lastModifiedBy>user</cp:lastModifiedBy>
  <cp:revision>247</cp:revision>
  <cp:lastPrinted>2016-01-21T17:55:44Z</cp:lastPrinted>
  <dcterms:created xsi:type="dcterms:W3CDTF">2012-08-17T16:57:34Z</dcterms:created>
  <dcterms:modified xsi:type="dcterms:W3CDTF">2016-07-11T20:28:06Z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0x0101008B922117F9466A42B79F384155FC6176</vt:lpwstr>
  </property>
  <property fmtid="{D5CDD505-2E9C-101B-9397-08002B2CF9AE}" pid="3" name="DocumentCategory">
    <vt:lpwstr>247;#Forms ＆ Templates|7455ff05-e5bb-426a-9ad6-69d5db2259d3</vt:lpwstr>
  </property>
</Properties>
</file>